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9" r:id="rId2"/>
  </p:sldMasterIdLst>
  <p:sldIdLst>
    <p:sldId id="273" r:id="rId3"/>
    <p:sldId id="295" r:id="rId4"/>
    <p:sldId id="296" r:id="rId5"/>
    <p:sldId id="297" r:id="rId6"/>
    <p:sldId id="299" r:id="rId7"/>
    <p:sldId id="300" r:id="rId8"/>
    <p:sldId id="301" r:id="rId9"/>
    <p:sldId id="302" r:id="rId10"/>
    <p:sldId id="304" r:id="rId11"/>
    <p:sldId id="303" r:id="rId12"/>
    <p:sldId id="305" r:id="rId13"/>
    <p:sldId id="280" r:id="rId14"/>
    <p:sldId id="279" r:id="rId15"/>
    <p:sldId id="281" r:id="rId16"/>
    <p:sldId id="282" r:id="rId17"/>
    <p:sldId id="283" r:id="rId18"/>
    <p:sldId id="284" r:id="rId19"/>
    <p:sldId id="285" r:id="rId20"/>
    <p:sldId id="286" r:id="rId21"/>
    <p:sldId id="287" r:id="rId22"/>
    <p:sldId id="288" r:id="rId23"/>
    <p:sldId id="289" r:id="rId24"/>
    <p:sldId id="290" r:id="rId25"/>
    <p:sldId id="272" r:id="rId26"/>
    <p:sldId id="292"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DA89D3AC-B7B5-438D-B453-A8BAC1E8C865}">
          <p14:sldIdLst>
            <p14:sldId id="273"/>
            <p14:sldId id="295"/>
            <p14:sldId id="296"/>
            <p14:sldId id="297"/>
            <p14:sldId id="299"/>
            <p14:sldId id="300"/>
            <p14:sldId id="301"/>
            <p14:sldId id="302"/>
            <p14:sldId id="304"/>
            <p14:sldId id="303"/>
            <p14:sldId id="305"/>
          </p14:sldIdLst>
        </p14:section>
        <p14:section name="Section sans titre" id="{D14322DE-60BA-4472-9FE6-3344555FD2BC}">
          <p14:sldIdLst>
            <p14:sldId id="280"/>
            <p14:sldId id="279"/>
            <p14:sldId id="281"/>
            <p14:sldId id="282"/>
            <p14:sldId id="283"/>
            <p14:sldId id="284"/>
            <p14:sldId id="285"/>
            <p14:sldId id="286"/>
            <p14:sldId id="287"/>
            <p14:sldId id="288"/>
            <p14:sldId id="289"/>
            <p14:sldId id="290"/>
            <p14:sldId id="272"/>
            <p14:sldId id="29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endParaRPr lang="fr-FR" dirty="0"/>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a:extLst/>
          </p:cNvPr>
          <p:cNvSpPr>
            <a:spLocks noGrp="1"/>
          </p:cNvSpPr>
          <p:nvPr>
            <p:ph type="dt" sz="half" idx="10"/>
          </p:nvPr>
        </p:nvSpPr>
        <p:spPr/>
        <p:txBody>
          <a:bodyPr/>
          <a:lstStyle>
            <a:lvl1pPr>
              <a:defRPr/>
            </a:lvl1pPr>
          </a:lstStyle>
          <a:p>
            <a:pPr>
              <a:defRPr/>
            </a:pPr>
            <a:fld id="{9EE9F421-0D65-41D9-8291-9AED526EF55A}" type="datetimeFigureOut">
              <a:rPr lang="fr-FR"/>
              <a:pPr>
                <a:defRPr/>
              </a:pPr>
              <a:t>03/02/2021</a:t>
            </a:fld>
            <a:endParaRPr lang="fr-FR"/>
          </a:p>
        </p:txBody>
      </p:sp>
      <p:sp>
        <p:nvSpPr>
          <p:cNvPr id="5" name="Espace réservé du pied de page 4">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p:cNvPr>
          <p:cNvSpPr>
            <a:spLocks noGrp="1"/>
          </p:cNvSpPr>
          <p:nvPr>
            <p:ph type="sldNum" sz="quarter" idx="12"/>
          </p:nvPr>
        </p:nvSpPr>
        <p:spPr/>
        <p:txBody>
          <a:bodyPr/>
          <a:lstStyle>
            <a:lvl1pPr>
              <a:defRPr smtClean="0"/>
            </a:lvl1pPr>
          </a:lstStyle>
          <a:p>
            <a:pPr>
              <a:defRPr/>
            </a:pPr>
            <a:fld id="{DBB259BB-5BA7-4E6D-9F3D-8C33FAFE4E4D}" type="slidenum">
              <a:rPr lang="fr-FR" altLang="fr-FR"/>
              <a:pPr>
                <a:defRPr/>
              </a:pPr>
              <a:t>‹N°›</a:t>
            </a:fld>
            <a:endParaRPr lang="fr-FR" altLang="fr-FR"/>
          </a:p>
        </p:txBody>
      </p:sp>
    </p:spTree>
    <p:extLst>
      <p:ext uri="{BB962C8B-B14F-4D97-AF65-F5344CB8AC3E}">
        <p14:creationId xmlns:p14="http://schemas.microsoft.com/office/powerpoint/2010/main" val="3863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TwoObj">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766233" y="304801"/>
            <a:ext cx="10668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755651" y="1752600"/>
            <a:ext cx="52324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6191251" y="1752600"/>
            <a:ext cx="52324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6191251" y="3962400"/>
            <a:ext cx="52324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e la date 6">
            <a:extLst>
              <a:ext uri="{FF2B5EF4-FFF2-40B4-BE49-F238E27FC236}">
                <a16:creationId xmlns:a16="http://schemas.microsoft.com/office/drawing/2014/main" id="{786E7F94-A5BA-4B3B-A6D0-0E7AE4652FA0}"/>
              </a:ext>
            </a:extLst>
          </p:cNvPr>
          <p:cNvSpPr>
            <a:spLocks noGrp="1" noChangeArrowheads="1"/>
          </p:cNvSpPr>
          <p:nvPr>
            <p:ph type="dt" sz="half" idx="10"/>
          </p:nvPr>
        </p:nvSpPr>
        <p:spPr/>
        <p:txBody>
          <a:bodyPr/>
          <a:lstStyle>
            <a:lvl1pPr>
              <a:defRPr/>
            </a:lvl1pPr>
          </a:lstStyle>
          <a:p>
            <a:pPr>
              <a:defRPr/>
            </a:pPr>
            <a:fld id="{D43109F3-F788-48CD-861D-8A6D4CA07927}" type="datetime1">
              <a:rPr lang="fr-FR"/>
              <a:pPr>
                <a:defRPr/>
              </a:pPr>
              <a:t>03/02/2021</a:t>
            </a:fld>
            <a:endParaRPr lang="fr-FR"/>
          </a:p>
        </p:txBody>
      </p:sp>
      <p:sp>
        <p:nvSpPr>
          <p:cNvPr id="7" name="Espace réservé du pied de page 7">
            <a:extLst>
              <a:ext uri="{FF2B5EF4-FFF2-40B4-BE49-F238E27FC236}">
                <a16:creationId xmlns:a16="http://schemas.microsoft.com/office/drawing/2014/main" id="{F57AA273-1C50-4C6C-88C2-7E452CC0A15A}"/>
              </a:ext>
            </a:extLst>
          </p:cNvPr>
          <p:cNvSpPr>
            <a:spLocks noGrp="1" noChangeArrowheads="1"/>
          </p:cNvSpPr>
          <p:nvPr>
            <p:ph type="ftr" sz="quarter" idx="11"/>
          </p:nvPr>
        </p:nvSpPr>
        <p:spPr/>
        <p:txBody>
          <a:bodyPr/>
          <a:lstStyle>
            <a:lvl1pPr>
              <a:defRPr/>
            </a:lvl1pPr>
          </a:lstStyle>
          <a:p>
            <a:pPr>
              <a:defRPr/>
            </a:pPr>
            <a:endParaRPr lang="fr-FR"/>
          </a:p>
        </p:txBody>
      </p:sp>
      <p:sp>
        <p:nvSpPr>
          <p:cNvPr id="8" name="Espace réservé du numéro de diapositive 8">
            <a:extLst>
              <a:ext uri="{FF2B5EF4-FFF2-40B4-BE49-F238E27FC236}">
                <a16:creationId xmlns:a16="http://schemas.microsoft.com/office/drawing/2014/main" id="{AAFE44E7-870F-48B5-88C3-4B297F4971F2}"/>
              </a:ext>
            </a:extLst>
          </p:cNvPr>
          <p:cNvSpPr>
            <a:spLocks noGrp="1" noChangeArrowheads="1"/>
          </p:cNvSpPr>
          <p:nvPr>
            <p:ph type="sldNum" sz="quarter" idx="12"/>
          </p:nvPr>
        </p:nvSpPr>
        <p:spPr/>
        <p:txBody>
          <a:bodyPr/>
          <a:lstStyle>
            <a:lvl1pPr>
              <a:defRPr/>
            </a:lvl1pPr>
          </a:lstStyle>
          <a:p>
            <a:pPr>
              <a:defRPr/>
            </a:pPr>
            <a:fld id="{B718A7C5-7353-43E2-B88B-7707B6C99603}" type="slidenum">
              <a:rPr lang="fr-FR" altLang="fr-FR"/>
              <a:pPr>
                <a:defRPr/>
              </a:pPr>
              <a:t>‹N°›</a:t>
            </a:fld>
            <a:endParaRPr lang="fr-FR" altLang="fr-FR"/>
          </a:p>
        </p:txBody>
      </p:sp>
    </p:spTree>
    <p:extLst>
      <p:ext uri="{BB962C8B-B14F-4D97-AF65-F5344CB8AC3E}">
        <p14:creationId xmlns:p14="http://schemas.microsoft.com/office/powerpoint/2010/main" val="3834818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766233" y="304801"/>
            <a:ext cx="10668000" cy="1216025"/>
          </a:xfrm>
        </p:spPr>
        <p:txBody>
          <a:bodyPr/>
          <a:lstStyle/>
          <a:p>
            <a:r>
              <a:rPr lang="fr-FR"/>
              <a:t>Cliquez pour modifier le style du titre</a:t>
            </a:r>
          </a:p>
        </p:txBody>
      </p:sp>
      <p:sp>
        <p:nvSpPr>
          <p:cNvPr id="3" name="Espace réservé du tableau 2"/>
          <p:cNvSpPr>
            <a:spLocks noGrp="1"/>
          </p:cNvSpPr>
          <p:nvPr>
            <p:ph type="tbl" idx="1"/>
          </p:nvPr>
        </p:nvSpPr>
        <p:spPr>
          <a:xfrm>
            <a:off x="755651" y="1752600"/>
            <a:ext cx="10668000" cy="4267200"/>
          </a:xfrm>
        </p:spPr>
        <p:txBody>
          <a:bodyPr/>
          <a:lstStyle/>
          <a:p>
            <a:pPr lvl="0"/>
            <a:endParaRPr lang="fr-FR" noProof="0"/>
          </a:p>
        </p:txBody>
      </p:sp>
      <p:sp>
        <p:nvSpPr>
          <p:cNvPr id="4" name="Espace réservé de la date 6">
            <a:extLst>
              <a:ext uri="{FF2B5EF4-FFF2-40B4-BE49-F238E27FC236}">
                <a16:creationId xmlns:a16="http://schemas.microsoft.com/office/drawing/2014/main" id="{4A3E2DCA-6DEF-4670-90FF-C52645DBB1F5}"/>
              </a:ext>
            </a:extLst>
          </p:cNvPr>
          <p:cNvSpPr>
            <a:spLocks noGrp="1" noChangeArrowheads="1"/>
          </p:cNvSpPr>
          <p:nvPr>
            <p:ph type="dt" sz="half" idx="10"/>
          </p:nvPr>
        </p:nvSpPr>
        <p:spPr/>
        <p:txBody>
          <a:bodyPr/>
          <a:lstStyle>
            <a:lvl1pPr>
              <a:defRPr/>
            </a:lvl1pPr>
          </a:lstStyle>
          <a:p>
            <a:pPr>
              <a:defRPr/>
            </a:pPr>
            <a:fld id="{1BD094F3-9CEC-471E-A52A-DD476E50E502}" type="datetime1">
              <a:rPr lang="fr-FR"/>
              <a:pPr>
                <a:defRPr/>
              </a:pPr>
              <a:t>03/02/2021</a:t>
            </a:fld>
            <a:endParaRPr lang="fr-FR"/>
          </a:p>
        </p:txBody>
      </p:sp>
      <p:sp>
        <p:nvSpPr>
          <p:cNvPr id="5" name="Espace réservé du pied de page 7">
            <a:extLst>
              <a:ext uri="{FF2B5EF4-FFF2-40B4-BE49-F238E27FC236}">
                <a16:creationId xmlns:a16="http://schemas.microsoft.com/office/drawing/2014/main" id="{D010EE72-405D-43C5-8FB1-8B058749D719}"/>
              </a:ext>
            </a:extLst>
          </p:cNvPr>
          <p:cNvSpPr>
            <a:spLocks noGrp="1" noChangeArrowheads="1"/>
          </p:cNvSpPr>
          <p:nvPr>
            <p:ph type="ftr" sz="quarter" idx="11"/>
          </p:nvPr>
        </p:nvSpPr>
        <p:spPr/>
        <p:txBody>
          <a:bodyPr/>
          <a:lstStyle>
            <a:lvl1pPr>
              <a:defRPr/>
            </a:lvl1pPr>
          </a:lstStyle>
          <a:p>
            <a:pPr>
              <a:defRPr/>
            </a:pPr>
            <a:endParaRPr lang="fr-FR"/>
          </a:p>
        </p:txBody>
      </p:sp>
      <p:sp>
        <p:nvSpPr>
          <p:cNvPr id="6" name="Espace réservé du numéro de diapositive 8">
            <a:extLst>
              <a:ext uri="{FF2B5EF4-FFF2-40B4-BE49-F238E27FC236}">
                <a16:creationId xmlns:a16="http://schemas.microsoft.com/office/drawing/2014/main" id="{A9DB851E-02C1-4444-A905-70FAB23C38D9}"/>
              </a:ext>
            </a:extLst>
          </p:cNvPr>
          <p:cNvSpPr>
            <a:spLocks noGrp="1" noChangeArrowheads="1"/>
          </p:cNvSpPr>
          <p:nvPr>
            <p:ph type="sldNum" sz="quarter" idx="12"/>
          </p:nvPr>
        </p:nvSpPr>
        <p:spPr/>
        <p:txBody>
          <a:bodyPr/>
          <a:lstStyle>
            <a:lvl1pPr>
              <a:defRPr/>
            </a:lvl1pPr>
          </a:lstStyle>
          <a:p>
            <a:pPr>
              <a:defRPr/>
            </a:pPr>
            <a:fld id="{717AD076-B069-45A9-A961-FBD277052B16}" type="slidenum">
              <a:rPr lang="fr-FR" altLang="fr-FR"/>
              <a:pPr>
                <a:defRPr/>
              </a:pPr>
              <a:t>‹N°›</a:t>
            </a:fld>
            <a:endParaRPr lang="fr-FR" altLang="fr-FR"/>
          </a:p>
        </p:txBody>
      </p:sp>
    </p:spTree>
    <p:extLst>
      <p:ext uri="{BB962C8B-B14F-4D97-AF65-F5344CB8AC3E}">
        <p14:creationId xmlns:p14="http://schemas.microsoft.com/office/powerpoint/2010/main" val="14906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p:cNvPr>
          <p:cNvSpPr>
            <a:spLocks noGrp="1"/>
          </p:cNvSpPr>
          <p:nvPr>
            <p:ph type="dt" sz="half" idx="10"/>
          </p:nvPr>
        </p:nvSpPr>
        <p:spPr/>
        <p:txBody>
          <a:bodyPr/>
          <a:lstStyle>
            <a:lvl1pPr>
              <a:defRPr/>
            </a:lvl1pPr>
          </a:lstStyle>
          <a:p>
            <a:pPr>
              <a:defRPr/>
            </a:pPr>
            <a:fld id="{5E0F32A9-AED4-4BF2-8B04-58B76DCFF04B}" type="datetimeFigureOut">
              <a:rPr lang="fr-FR"/>
              <a:pPr>
                <a:defRPr/>
              </a:pPr>
              <a:t>03/02/2021</a:t>
            </a:fld>
            <a:endParaRPr lang="fr-FR"/>
          </a:p>
        </p:txBody>
      </p:sp>
      <p:sp>
        <p:nvSpPr>
          <p:cNvPr id="5" name="Espace réservé du pied de page 4">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p:cNvPr>
          <p:cNvSpPr>
            <a:spLocks noGrp="1"/>
          </p:cNvSpPr>
          <p:nvPr>
            <p:ph type="sldNum" sz="quarter" idx="12"/>
          </p:nvPr>
        </p:nvSpPr>
        <p:spPr/>
        <p:txBody>
          <a:bodyPr/>
          <a:lstStyle>
            <a:lvl1pPr>
              <a:defRPr smtClean="0"/>
            </a:lvl1pPr>
          </a:lstStyle>
          <a:p>
            <a:pPr>
              <a:defRPr/>
            </a:pPr>
            <a:fld id="{822A201D-6B1D-45FA-BA78-8BEFAB2B0461}" type="slidenum">
              <a:rPr lang="fr-FR" altLang="fr-FR"/>
              <a:pPr>
                <a:defRPr/>
              </a:pPr>
              <a:t>‹N°›</a:t>
            </a:fld>
            <a:endParaRPr lang="fr-FR" altLang="fr-FR"/>
          </a:p>
        </p:txBody>
      </p:sp>
    </p:spTree>
    <p:extLst>
      <p:ext uri="{BB962C8B-B14F-4D97-AF65-F5344CB8AC3E}">
        <p14:creationId xmlns:p14="http://schemas.microsoft.com/office/powerpoint/2010/main" val="2401470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p:cNvPr>
          <p:cNvSpPr>
            <a:spLocks noGrp="1"/>
          </p:cNvSpPr>
          <p:nvPr>
            <p:ph type="dt" sz="half" idx="10"/>
          </p:nvPr>
        </p:nvSpPr>
        <p:spPr/>
        <p:txBody>
          <a:bodyPr/>
          <a:lstStyle>
            <a:lvl1pPr>
              <a:defRPr/>
            </a:lvl1pPr>
          </a:lstStyle>
          <a:p>
            <a:pPr>
              <a:defRPr/>
            </a:pPr>
            <a:fld id="{D80EF0D3-F7E0-4984-A99B-6C5C029F93F1}" type="datetimeFigureOut">
              <a:rPr lang="fr-FR"/>
              <a:pPr>
                <a:defRPr/>
              </a:pPr>
              <a:t>03/02/2021</a:t>
            </a:fld>
            <a:endParaRPr lang="fr-FR"/>
          </a:p>
        </p:txBody>
      </p:sp>
      <p:sp>
        <p:nvSpPr>
          <p:cNvPr id="5" name="Espace réservé du pied de page 4">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p:cNvPr>
          <p:cNvSpPr>
            <a:spLocks noGrp="1"/>
          </p:cNvSpPr>
          <p:nvPr>
            <p:ph type="sldNum" sz="quarter" idx="12"/>
          </p:nvPr>
        </p:nvSpPr>
        <p:spPr/>
        <p:txBody>
          <a:bodyPr/>
          <a:lstStyle>
            <a:lvl1pPr>
              <a:defRPr smtClean="0"/>
            </a:lvl1pPr>
          </a:lstStyle>
          <a:p>
            <a:pPr>
              <a:defRPr/>
            </a:pPr>
            <a:fld id="{3F8D7240-114B-4409-82F5-365856E62C1C}" type="slidenum">
              <a:rPr lang="fr-FR" altLang="fr-FR"/>
              <a:pPr>
                <a:defRPr/>
              </a:pPr>
              <a:t>‹N°›</a:t>
            </a:fld>
            <a:endParaRPr lang="fr-FR" altLang="fr-FR"/>
          </a:p>
        </p:txBody>
      </p:sp>
    </p:spTree>
    <p:extLst>
      <p:ext uri="{BB962C8B-B14F-4D97-AF65-F5344CB8AC3E}">
        <p14:creationId xmlns:p14="http://schemas.microsoft.com/office/powerpoint/2010/main" val="2703130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2353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1379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8"/>
            <a:ext cx="10363200" cy="1470025"/>
          </a:xfrm>
        </p:spPr>
        <p:txBody>
          <a:bodyPr/>
          <a:lstStyle/>
          <a:p>
            <a:r>
              <a:rPr lang="fr-FR"/>
              <a:t>Modifiez le style du titre</a:t>
            </a:r>
            <a:endParaRPr lang="fr-FR" dirty="0"/>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Modifier le style des sous-titres du masque</a:t>
            </a:r>
          </a:p>
        </p:txBody>
      </p:sp>
      <p:sp>
        <p:nvSpPr>
          <p:cNvPr id="4" name="Espace réservé de la date 3">
            <a:extLst>
              <a:ext uri="{FF2B5EF4-FFF2-40B4-BE49-F238E27FC236}">
                <a16:creationId xmlns:a16="http://schemas.microsoft.com/office/drawing/2014/main" id="{F59F47CF-9AF8-45C3-A07B-0ECAD7F1E537}"/>
              </a:ext>
            </a:extLst>
          </p:cNvPr>
          <p:cNvSpPr>
            <a:spLocks noGrp="1"/>
          </p:cNvSpPr>
          <p:nvPr>
            <p:ph type="dt" sz="half" idx="10"/>
          </p:nvPr>
        </p:nvSpPr>
        <p:spPr/>
        <p:txBody>
          <a:bodyPr/>
          <a:lstStyle>
            <a:lvl1pPr>
              <a:defRPr smtClean="0"/>
            </a:lvl1pPr>
          </a:lstStyle>
          <a:p>
            <a:pPr>
              <a:defRPr/>
            </a:pPr>
            <a:fld id="{3B45EE21-488C-4BAE-8207-5F18763A5726}" type="datetime1">
              <a:rPr lang="fr-FR"/>
              <a:pPr>
                <a:defRPr/>
              </a:pPr>
              <a:t>03/02/2021</a:t>
            </a:fld>
            <a:endParaRPr lang="fr-FR"/>
          </a:p>
        </p:txBody>
      </p:sp>
      <p:sp>
        <p:nvSpPr>
          <p:cNvPr id="5" name="Espace réservé du pied de page 4">
            <a:extLst>
              <a:ext uri="{FF2B5EF4-FFF2-40B4-BE49-F238E27FC236}">
                <a16:creationId xmlns:a16="http://schemas.microsoft.com/office/drawing/2014/main" id="{151F7AB7-1FBC-411D-8472-EC50503DB2B0}"/>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5E92248F-B004-47BC-A45B-19FB271B38E5}"/>
              </a:ext>
            </a:extLst>
          </p:cNvPr>
          <p:cNvSpPr>
            <a:spLocks noGrp="1"/>
          </p:cNvSpPr>
          <p:nvPr>
            <p:ph type="sldNum" sz="quarter" idx="12"/>
          </p:nvPr>
        </p:nvSpPr>
        <p:spPr/>
        <p:txBody>
          <a:bodyPr/>
          <a:lstStyle>
            <a:lvl1pPr>
              <a:defRPr smtClean="0"/>
            </a:lvl1pPr>
          </a:lstStyle>
          <a:p>
            <a:pPr>
              <a:defRPr/>
            </a:pPr>
            <a:fld id="{6FFA269B-D8C2-4368-9F7C-033F33BED37B}" type="slidenum">
              <a:rPr lang="fr-FR" altLang="fr-FR"/>
              <a:pPr>
                <a:defRPr/>
              </a:pPr>
              <a:t>‹N°›</a:t>
            </a:fld>
            <a:endParaRPr lang="fr-FR" altLang="fr-FR"/>
          </a:p>
        </p:txBody>
      </p:sp>
    </p:spTree>
    <p:extLst>
      <p:ext uri="{BB962C8B-B14F-4D97-AF65-F5344CB8AC3E}">
        <p14:creationId xmlns:p14="http://schemas.microsoft.com/office/powerpoint/2010/main" val="740101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2942C4A-790F-4EA9-AC58-52E996BEB544}"/>
              </a:ext>
            </a:extLst>
          </p:cNvPr>
          <p:cNvSpPr>
            <a:spLocks noGrp="1"/>
          </p:cNvSpPr>
          <p:nvPr>
            <p:ph type="dt" sz="half" idx="10"/>
          </p:nvPr>
        </p:nvSpPr>
        <p:spPr/>
        <p:txBody>
          <a:bodyPr/>
          <a:lstStyle>
            <a:lvl1pPr>
              <a:defRPr smtClean="0"/>
            </a:lvl1pPr>
          </a:lstStyle>
          <a:p>
            <a:pPr>
              <a:defRPr/>
            </a:pPr>
            <a:fld id="{63F49638-F2A4-487F-947E-29AB1B99B0D2}" type="datetime1">
              <a:rPr lang="fr-FR"/>
              <a:pPr>
                <a:defRPr/>
              </a:pPr>
              <a:t>03/02/2021</a:t>
            </a:fld>
            <a:endParaRPr lang="fr-FR"/>
          </a:p>
        </p:txBody>
      </p:sp>
      <p:sp>
        <p:nvSpPr>
          <p:cNvPr id="5" name="Espace réservé du pied de page 4">
            <a:extLst>
              <a:ext uri="{FF2B5EF4-FFF2-40B4-BE49-F238E27FC236}">
                <a16:creationId xmlns:a16="http://schemas.microsoft.com/office/drawing/2014/main" id="{844D374E-90C4-4133-B0E7-E03D08BAA7E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5BB4A48-33E7-40BF-A193-5C33D1813A16}"/>
              </a:ext>
            </a:extLst>
          </p:cNvPr>
          <p:cNvSpPr>
            <a:spLocks noGrp="1"/>
          </p:cNvSpPr>
          <p:nvPr>
            <p:ph type="sldNum" sz="quarter" idx="12"/>
          </p:nvPr>
        </p:nvSpPr>
        <p:spPr/>
        <p:txBody>
          <a:bodyPr/>
          <a:lstStyle>
            <a:lvl1pPr>
              <a:defRPr smtClean="0"/>
            </a:lvl1pPr>
          </a:lstStyle>
          <a:p>
            <a:pPr>
              <a:defRPr/>
            </a:pPr>
            <a:fld id="{0CA3B2FB-A784-4DEF-B75D-694955E76B63}" type="slidenum">
              <a:rPr lang="fr-FR" altLang="fr-FR"/>
              <a:pPr>
                <a:defRPr/>
              </a:pPr>
              <a:t>‹N°›</a:t>
            </a:fld>
            <a:endParaRPr lang="fr-FR" altLang="fr-FR"/>
          </a:p>
        </p:txBody>
      </p:sp>
    </p:spTree>
    <p:extLst>
      <p:ext uri="{BB962C8B-B14F-4D97-AF65-F5344CB8AC3E}">
        <p14:creationId xmlns:p14="http://schemas.microsoft.com/office/powerpoint/2010/main" val="176607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B1E3FB9-F5B4-4D57-ADCB-1903553ECBB9}"/>
              </a:ext>
            </a:extLst>
          </p:cNvPr>
          <p:cNvSpPr>
            <a:spLocks noGrp="1"/>
          </p:cNvSpPr>
          <p:nvPr>
            <p:ph type="dt" sz="half" idx="10"/>
          </p:nvPr>
        </p:nvSpPr>
        <p:spPr/>
        <p:txBody>
          <a:bodyPr/>
          <a:lstStyle>
            <a:lvl1pPr>
              <a:defRPr smtClean="0"/>
            </a:lvl1pPr>
          </a:lstStyle>
          <a:p>
            <a:pPr>
              <a:defRPr/>
            </a:pPr>
            <a:fld id="{5F54BA52-42EE-404E-AEFA-BF54F29371C8}" type="datetime1">
              <a:rPr lang="fr-FR"/>
              <a:pPr>
                <a:defRPr/>
              </a:pPr>
              <a:t>03/02/2021</a:t>
            </a:fld>
            <a:endParaRPr lang="fr-FR"/>
          </a:p>
        </p:txBody>
      </p:sp>
      <p:sp>
        <p:nvSpPr>
          <p:cNvPr id="5" name="Espace réservé du pied de page 4">
            <a:extLst>
              <a:ext uri="{FF2B5EF4-FFF2-40B4-BE49-F238E27FC236}">
                <a16:creationId xmlns:a16="http://schemas.microsoft.com/office/drawing/2014/main" id="{5ADDAED8-E8F6-46B8-8213-249049D55787}"/>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F6B12A8F-53A0-46A9-ACD7-C1EAED4AC6D0}"/>
              </a:ext>
            </a:extLst>
          </p:cNvPr>
          <p:cNvSpPr>
            <a:spLocks noGrp="1"/>
          </p:cNvSpPr>
          <p:nvPr>
            <p:ph type="sldNum" sz="quarter" idx="12"/>
          </p:nvPr>
        </p:nvSpPr>
        <p:spPr/>
        <p:txBody>
          <a:bodyPr/>
          <a:lstStyle>
            <a:lvl1pPr>
              <a:defRPr smtClean="0"/>
            </a:lvl1pPr>
          </a:lstStyle>
          <a:p>
            <a:pPr>
              <a:defRPr/>
            </a:pPr>
            <a:fld id="{7AF23924-B8AA-4E3F-A2E1-2C71C6645E78}" type="slidenum">
              <a:rPr lang="fr-FR" altLang="fr-FR"/>
              <a:pPr>
                <a:defRPr/>
              </a:pPr>
              <a:t>‹N°›</a:t>
            </a:fld>
            <a:endParaRPr lang="fr-FR" altLang="fr-FR"/>
          </a:p>
        </p:txBody>
      </p:sp>
    </p:spTree>
    <p:extLst>
      <p:ext uri="{BB962C8B-B14F-4D97-AF65-F5344CB8AC3E}">
        <p14:creationId xmlns:p14="http://schemas.microsoft.com/office/powerpoint/2010/main" val="399432107"/>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766233" y="304801"/>
            <a:ext cx="10668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755651" y="1752600"/>
            <a:ext cx="52324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1251" y="1752600"/>
            <a:ext cx="52324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6">
            <a:extLst>
              <a:ext uri="{FF2B5EF4-FFF2-40B4-BE49-F238E27FC236}">
                <a16:creationId xmlns:a16="http://schemas.microsoft.com/office/drawing/2014/main" id="{E0B969A8-1CE2-4066-AEC7-4A0863DDA1EE}"/>
              </a:ext>
            </a:extLst>
          </p:cNvPr>
          <p:cNvSpPr>
            <a:spLocks noGrp="1" noChangeArrowheads="1"/>
          </p:cNvSpPr>
          <p:nvPr>
            <p:ph type="dt" sz="half" idx="10"/>
          </p:nvPr>
        </p:nvSpPr>
        <p:spPr/>
        <p:txBody>
          <a:bodyPr/>
          <a:lstStyle>
            <a:lvl1pPr>
              <a:defRPr/>
            </a:lvl1pPr>
          </a:lstStyle>
          <a:p>
            <a:pPr>
              <a:defRPr/>
            </a:pPr>
            <a:fld id="{FE8C05C4-1D09-40F9-A689-0CBB8608782D}" type="datetime1">
              <a:rPr lang="fr-FR"/>
              <a:pPr>
                <a:defRPr/>
              </a:pPr>
              <a:t>03/02/2021</a:t>
            </a:fld>
            <a:endParaRPr lang="fr-FR"/>
          </a:p>
        </p:txBody>
      </p:sp>
      <p:sp>
        <p:nvSpPr>
          <p:cNvPr id="6" name="Espace réservé du pied de page 7">
            <a:extLst>
              <a:ext uri="{FF2B5EF4-FFF2-40B4-BE49-F238E27FC236}">
                <a16:creationId xmlns:a16="http://schemas.microsoft.com/office/drawing/2014/main" id="{DDF20E5F-728B-478C-94BD-018D1C9E3F25}"/>
              </a:ext>
            </a:extLst>
          </p:cNvPr>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8">
            <a:extLst>
              <a:ext uri="{FF2B5EF4-FFF2-40B4-BE49-F238E27FC236}">
                <a16:creationId xmlns:a16="http://schemas.microsoft.com/office/drawing/2014/main" id="{BEBCDAB4-9C0A-42D8-9798-6A06A54CEBF4}"/>
              </a:ext>
            </a:extLst>
          </p:cNvPr>
          <p:cNvSpPr>
            <a:spLocks noGrp="1" noChangeArrowheads="1"/>
          </p:cNvSpPr>
          <p:nvPr>
            <p:ph type="sldNum" sz="quarter" idx="12"/>
          </p:nvPr>
        </p:nvSpPr>
        <p:spPr/>
        <p:txBody>
          <a:bodyPr/>
          <a:lstStyle>
            <a:lvl1pPr>
              <a:defRPr/>
            </a:lvl1pPr>
          </a:lstStyle>
          <a:p>
            <a:pPr>
              <a:defRPr/>
            </a:pPr>
            <a:fld id="{2950C2C3-E6B0-4637-AA68-3AE053C4E0AD}" type="slidenum">
              <a:rPr lang="fr-FR" altLang="fr-FR"/>
              <a:pPr>
                <a:defRPr/>
              </a:pPr>
              <a:t>‹N°›</a:t>
            </a:fld>
            <a:endParaRPr lang="fr-FR" altLang="fr-FR"/>
          </a:p>
        </p:txBody>
      </p:sp>
    </p:spTree>
    <p:extLst>
      <p:ext uri="{BB962C8B-B14F-4D97-AF65-F5344CB8AC3E}">
        <p14:creationId xmlns:p14="http://schemas.microsoft.com/office/powerpoint/2010/main" val="28179473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C64A3C3-5B9B-4E32-BAD7-D6812DB3D328}" type="datetimeFigureOut">
              <a:rPr lang="fr-FR"/>
              <a:pPr>
                <a:defRPr/>
              </a:pPr>
              <a:t>03/02/2021</a:t>
            </a:fld>
            <a:endParaRPr lang="fr-FR"/>
          </a:p>
        </p:txBody>
      </p:sp>
      <p:sp>
        <p:nvSpPr>
          <p:cNvPr id="5" name="Espace réservé du pied de page 4">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9CFC226D-906B-4992-9FA8-4835FFCFC471}" type="slidenum">
              <a:rPr lang="fr-FR" altLang="fr-FR"/>
              <a:pPr>
                <a:defRPr/>
              </a:pPr>
              <a:t>‹N°›</a:t>
            </a:fld>
            <a:endParaRPr lang="fr-FR" altLang="fr-FR"/>
          </a:p>
        </p:txBody>
      </p:sp>
    </p:spTree>
    <p:extLst>
      <p:ext uri="{BB962C8B-B14F-4D97-AF65-F5344CB8AC3E}">
        <p14:creationId xmlns:p14="http://schemas.microsoft.com/office/powerpoint/2010/main" val="341124112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1" r:id="rId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87688CFF-17A6-496C-9E9D-8B0A2987C091}"/>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a:extLst>
              <a:ext uri="{FF2B5EF4-FFF2-40B4-BE49-F238E27FC236}">
                <a16:creationId xmlns:a16="http://schemas.microsoft.com/office/drawing/2014/main" id="{43E4A2A9-F7DE-4BB0-BCE9-4A27C0E74EB1}"/>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2A763043-FEF5-4338-94B0-083199EE18C4}"/>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chemeClr val="tx1">
                    <a:tint val="75000"/>
                  </a:schemeClr>
                </a:solidFill>
                <a:latin typeface="+mn-lt"/>
                <a:cs typeface="+mn-cs"/>
              </a:defRPr>
            </a:lvl1pPr>
          </a:lstStyle>
          <a:p>
            <a:pPr>
              <a:defRPr/>
            </a:pPr>
            <a:fld id="{29099C51-FB93-4550-AF39-8EED7B2F1D4F}" type="datetime1">
              <a:rPr lang="fr-FR"/>
              <a:pPr>
                <a:defRPr/>
              </a:pPr>
              <a:t>03/02/2021</a:t>
            </a:fld>
            <a:endParaRPr lang="fr-FR"/>
          </a:p>
        </p:txBody>
      </p:sp>
      <p:sp>
        <p:nvSpPr>
          <p:cNvPr id="5" name="Espace réservé du pied de page 4">
            <a:extLst>
              <a:ext uri="{FF2B5EF4-FFF2-40B4-BE49-F238E27FC236}">
                <a16:creationId xmlns:a16="http://schemas.microsoft.com/office/drawing/2014/main" id="{8E14EF24-3B62-40E0-ABCF-0B5723965166}"/>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cs typeface="+mn-cs"/>
              </a:defRPr>
            </a:lvl1pPr>
          </a:lstStyle>
          <a:p>
            <a:pPr>
              <a:defRPr/>
            </a:pPr>
            <a:endParaRPr lang="fr-FR"/>
          </a:p>
        </p:txBody>
      </p:sp>
      <p:sp>
        <p:nvSpPr>
          <p:cNvPr id="6" name="Espace réservé du numéro de diapositive 5">
            <a:extLst>
              <a:ext uri="{FF2B5EF4-FFF2-40B4-BE49-F238E27FC236}">
                <a16:creationId xmlns:a16="http://schemas.microsoft.com/office/drawing/2014/main" id="{70D3CEBD-507C-4A4F-8E0A-3025E39E5D35}"/>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smtClean="0">
                <a:solidFill>
                  <a:srgbClr val="898989"/>
                </a:solidFill>
                <a:latin typeface="Calibri" pitchFamily="34" charset="0"/>
              </a:defRPr>
            </a:lvl1pPr>
          </a:lstStyle>
          <a:p>
            <a:pPr>
              <a:defRPr/>
            </a:pPr>
            <a:fld id="{04909D09-09C2-4066-AAB4-747BE1142FB6}" type="slidenum">
              <a:rPr lang="fr-FR" altLang="fr-FR"/>
              <a:pPr>
                <a:defRPr/>
              </a:pPr>
              <a:t>‹N°›</a:t>
            </a:fld>
            <a:endParaRPr lang="fr-FR" altLang="fr-FR"/>
          </a:p>
        </p:txBody>
      </p:sp>
    </p:spTree>
    <p:extLst>
      <p:ext uri="{BB962C8B-B14F-4D97-AF65-F5344CB8AC3E}">
        <p14:creationId xmlns:p14="http://schemas.microsoft.com/office/powerpoint/2010/main" val="267977635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hf hdr="0" ftr="0"/>
  <p:txStyles>
    <p:titleStyle>
      <a:lvl1pPr algn="ctr" rtl="0" fontAlgn="base">
        <a:spcBef>
          <a:spcPct val="0"/>
        </a:spcBef>
        <a:spcAft>
          <a:spcPct val="0"/>
        </a:spcAft>
        <a:defRPr sz="3300" kern="1200">
          <a:solidFill>
            <a:schemeClr val="tx1"/>
          </a:solidFill>
          <a:latin typeface="+mj-lt"/>
          <a:ea typeface="+mj-ea"/>
          <a:cs typeface="+mj-cs"/>
        </a:defRPr>
      </a:lvl1pPr>
      <a:lvl2pPr algn="ctr" rtl="0" fontAlgn="base">
        <a:spcBef>
          <a:spcPct val="0"/>
        </a:spcBef>
        <a:spcAft>
          <a:spcPct val="0"/>
        </a:spcAft>
        <a:defRPr sz="3300">
          <a:solidFill>
            <a:schemeClr val="tx1"/>
          </a:solidFill>
          <a:latin typeface="Calibri" panose="020F0502020204030204" pitchFamily="34" charset="0"/>
        </a:defRPr>
      </a:lvl2pPr>
      <a:lvl3pPr algn="ctr" rtl="0" fontAlgn="base">
        <a:spcBef>
          <a:spcPct val="0"/>
        </a:spcBef>
        <a:spcAft>
          <a:spcPct val="0"/>
        </a:spcAft>
        <a:defRPr sz="3300">
          <a:solidFill>
            <a:schemeClr val="tx1"/>
          </a:solidFill>
          <a:latin typeface="Calibri" panose="020F0502020204030204" pitchFamily="34" charset="0"/>
        </a:defRPr>
      </a:lvl3pPr>
      <a:lvl4pPr algn="ctr" rtl="0" fontAlgn="base">
        <a:spcBef>
          <a:spcPct val="0"/>
        </a:spcBef>
        <a:spcAft>
          <a:spcPct val="0"/>
        </a:spcAft>
        <a:defRPr sz="3300">
          <a:solidFill>
            <a:schemeClr val="tx1"/>
          </a:solidFill>
          <a:latin typeface="Calibri" panose="020F0502020204030204" pitchFamily="34" charset="0"/>
        </a:defRPr>
      </a:lvl4pPr>
      <a:lvl5pPr algn="ctr" rtl="0" fontAlgn="base">
        <a:spcBef>
          <a:spcPct val="0"/>
        </a:spcBef>
        <a:spcAft>
          <a:spcPct val="0"/>
        </a:spcAft>
        <a:defRPr sz="3300">
          <a:solidFill>
            <a:schemeClr val="tx1"/>
          </a:solidFill>
          <a:latin typeface="Calibri" panose="020F0502020204030204" pitchFamily="34" charset="0"/>
        </a:defRPr>
      </a:lvl5pPr>
      <a:lvl6pPr marL="342900" algn="ctr" rtl="0" eaLnBrk="1" fontAlgn="base" hangingPunct="1">
        <a:spcBef>
          <a:spcPct val="0"/>
        </a:spcBef>
        <a:spcAft>
          <a:spcPct val="0"/>
        </a:spcAft>
        <a:defRPr sz="3300">
          <a:solidFill>
            <a:schemeClr val="tx1"/>
          </a:solidFill>
          <a:latin typeface="Calibri" panose="020F0502020204030204" pitchFamily="34" charset="0"/>
        </a:defRPr>
      </a:lvl6pPr>
      <a:lvl7pPr marL="685800" algn="ctr" rtl="0" eaLnBrk="1" fontAlgn="base" hangingPunct="1">
        <a:spcBef>
          <a:spcPct val="0"/>
        </a:spcBef>
        <a:spcAft>
          <a:spcPct val="0"/>
        </a:spcAft>
        <a:defRPr sz="3300">
          <a:solidFill>
            <a:schemeClr val="tx1"/>
          </a:solidFill>
          <a:latin typeface="Calibri" panose="020F0502020204030204" pitchFamily="34" charset="0"/>
        </a:defRPr>
      </a:lvl7pPr>
      <a:lvl8pPr marL="1028700" algn="ctr" rtl="0" eaLnBrk="1" fontAlgn="base" hangingPunct="1">
        <a:spcBef>
          <a:spcPct val="0"/>
        </a:spcBef>
        <a:spcAft>
          <a:spcPct val="0"/>
        </a:spcAft>
        <a:defRPr sz="3300">
          <a:solidFill>
            <a:schemeClr val="tx1"/>
          </a:solidFill>
          <a:latin typeface="Calibri" panose="020F0502020204030204" pitchFamily="34" charset="0"/>
        </a:defRPr>
      </a:lvl8pPr>
      <a:lvl9pPr marL="1371600" algn="ctr" rtl="0" eaLnBrk="1" fontAlgn="base" hangingPunct="1">
        <a:spcBef>
          <a:spcPct val="0"/>
        </a:spcBef>
        <a:spcAft>
          <a:spcPct val="0"/>
        </a:spcAft>
        <a:defRPr sz="3300">
          <a:solidFill>
            <a:schemeClr val="tx1"/>
          </a:solidFill>
          <a:latin typeface="Calibri" panose="020F0502020204030204" pitchFamily="34" charset="0"/>
        </a:defRPr>
      </a:lvl9pPr>
    </p:titleStyle>
    <p:bodyStyle>
      <a:lvl1pPr marL="257175" indent="-257175"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fontAlgn="base">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fontAlgn="base">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00150" indent="-171450" algn="l" rtl="0" fontAlgn="base">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fontAlgn="base">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oneTexte 3"/>
          <p:cNvSpPr txBox="1">
            <a:spLocks noChangeArrowheads="1"/>
          </p:cNvSpPr>
          <p:nvPr/>
        </p:nvSpPr>
        <p:spPr bwMode="auto">
          <a:xfrm>
            <a:off x="9167814" y="684214"/>
            <a:ext cx="1500187" cy="2619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1100" b="1" i="0" u="none" strike="noStrike" kern="1200" cap="none" spc="0" normalizeH="0" baseline="0" noProof="0" dirty="0">
                <a:ln>
                  <a:noFill/>
                </a:ln>
                <a:solidFill>
                  <a:prstClr val="white"/>
                </a:solidFill>
                <a:effectLst/>
                <a:uLnTx/>
                <a:uFillTx/>
                <a:latin typeface="Century Gothic" pitchFamily="34" charset="0"/>
                <a:ea typeface="+mn-ea"/>
                <a:cs typeface="Arial" charset="0"/>
              </a:rPr>
              <a:t>19 Mars 2018</a:t>
            </a:r>
          </a:p>
        </p:txBody>
      </p:sp>
      <p:sp>
        <p:nvSpPr>
          <p:cNvPr id="5" name="ZoneTexte 4">
            <a:extLst/>
          </p:cNvPr>
          <p:cNvSpPr txBox="1"/>
          <p:nvPr/>
        </p:nvSpPr>
        <p:spPr>
          <a:xfrm>
            <a:off x="1703513" y="2420889"/>
            <a:ext cx="8424936" cy="12926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600" b="1" i="0" u="none" strike="noStrike" kern="1300" cap="none" spc="180" normalizeH="0" baseline="0" noProof="0" dirty="0">
              <a:ln>
                <a:noFill/>
              </a:ln>
              <a:solidFill>
                <a:srgbClr val="1F497D"/>
              </a:solidFill>
              <a:effectLst/>
              <a:uLnTx/>
              <a:uFillTx/>
              <a:latin typeface="Century Gothic"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2600" b="1" i="0" u="none" strike="noStrike" kern="1300" cap="none" spc="180" normalizeH="0" baseline="0" noProof="0" dirty="0">
              <a:ln>
                <a:noFill/>
              </a:ln>
              <a:solidFill>
                <a:srgbClr val="1F497D"/>
              </a:solidFill>
              <a:effectLst/>
              <a:uLnTx/>
              <a:uFillTx/>
              <a:latin typeface="Century Gothic" pitchFamily="34" charset="0"/>
              <a:ea typeface="+mn-ea"/>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600" b="1" i="0" u="none" strike="noStrike" kern="1300" cap="none" spc="180" normalizeH="0" baseline="0" noProof="0" dirty="0">
                <a:ln>
                  <a:noFill/>
                </a:ln>
                <a:solidFill>
                  <a:srgbClr val="1F497D"/>
                </a:solidFill>
                <a:effectLst/>
                <a:uLnTx/>
                <a:uFillTx/>
                <a:latin typeface="Century Gothic" pitchFamily="34" charset="0"/>
                <a:ea typeface="+mn-ea"/>
                <a:cs typeface="Arial" charset="0"/>
              </a:rPr>
              <a:t>                                          Mabrouk </a:t>
            </a:r>
            <a:r>
              <a:rPr kumimoji="0" lang="fr-FR" sz="2600" b="1" i="0" u="none" strike="noStrike" kern="1300" cap="none" spc="180" normalizeH="0" baseline="0" noProof="0" dirty="0" err="1">
                <a:ln>
                  <a:noFill/>
                </a:ln>
                <a:solidFill>
                  <a:srgbClr val="1F497D"/>
                </a:solidFill>
                <a:effectLst/>
                <a:uLnTx/>
                <a:uFillTx/>
                <a:latin typeface="Century Gothic" pitchFamily="34" charset="0"/>
                <a:ea typeface="+mn-ea"/>
                <a:cs typeface="Arial" charset="0"/>
              </a:rPr>
              <a:t>Nasri</a:t>
            </a:r>
            <a:endParaRPr kumimoji="0" lang="fr-FR" sz="2600" b="1" i="0" u="none" strike="noStrike" kern="1300" cap="none" spc="180" normalizeH="0" baseline="0" noProof="0" dirty="0">
              <a:ln>
                <a:noFill/>
              </a:ln>
              <a:solidFill>
                <a:srgbClr val="1F497D"/>
              </a:solidFill>
              <a:effectLst/>
              <a:uLnTx/>
              <a:uFillTx/>
              <a:latin typeface="Century Gothic" pitchFamily="34" charset="0"/>
              <a:ea typeface="+mn-ea"/>
              <a:cs typeface="Arial" charset="0"/>
            </a:endParaRPr>
          </a:p>
        </p:txBody>
      </p:sp>
      <p:sp>
        <p:nvSpPr>
          <p:cNvPr id="2" name="Rectangle 1">
            <a:extLst>
              <a:ext uri="{FF2B5EF4-FFF2-40B4-BE49-F238E27FC236}">
                <a16:creationId xmlns:a16="http://schemas.microsoft.com/office/drawing/2014/main" id="{9F1C11C7-8E6C-4B9F-AA3D-840C1194578D}"/>
              </a:ext>
            </a:extLst>
          </p:cNvPr>
          <p:cNvSpPr/>
          <p:nvPr/>
        </p:nvSpPr>
        <p:spPr>
          <a:xfrm>
            <a:off x="1105785" y="2461310"/>
            <a:ext cx="4529471" cy="954107"/>
          </a:xfrm>
          <a:prstGeom prst="rect">
            <a:avLst/>
          </a:prstGeom>
        </p:spPr>
        <p:txBody>
          <a:bodyPr wrap="square">
            <a:spAutoFit/>
          </a:bodyPr>
          <a:lstStyle/>
          <a:p>
            <a:pPr lvl="0" algn="ctr">
              <a:defRPr/>
            </a:pPr>
            <a:r>
              <a:rPr lang="fr-FR" sz="2800" b="1" dirty="0"/>
              <a:t>Programme de comparaison internationale (PCI): TUNISIE</a:t>
            </a:r>
            <a:endParaRPr kumimoji="0" lang="fr-FR" altLang="fr-FR" sz="28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8492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CA7151-8B50-40E0-838F-1D77127A6F2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432A8BB-3D87-490B-B1FB-602CFE11194E}"/>
              </a:ext>
            </a:extLst>
          </p:cNvPr>
          <p:cNvSpPr>
            <a:spLocks noGrp="1"/>
          </p:cNvSpPr>
          <p:nvPr>
            <p:ph idx="1"/>
          </p:nvPr>
        </p:nvSpPr>
        <p:spPr/>
        <p:txBody>
          <a:bodyPr/>
          <a:lstStyle/>
          <a:p>
            <a:pPr marL="0" indent="0">
              <a:buNone/>
            </a:pPr>
            <a:r>
              <a:rPr lang="fr-FR" sz="2400" dirty="0"/>
              <a:t>La décomposition est faite par une application informatique(Mores) développée sur Excel par le bureau de PCI de la banque mondiale</a:t>
            </a:r>
          </a:p>
          <a:p>
            <a:pPr marL="0" indent="0">
              <a:buNone/>
            </a:pPr>
            <a:r>
              <a:rPr lang="fr-FR" sz="2400" dirty="0"/>
              <a:t>La décomposition est basée sur 2 étapes:</a:t>
            </a:r>
          </a:p>
          <a:p>
            <a:pPr>
              <a:buFont typeface="Wingdings" panose="05000000000000000000" pitchFamily="2" charset="2"/>
              <a:buChar char="Ø"/>
            </a:pPr>
            <a:r>
              <a:rPr lang="fr-FR" sz="2400" dirty="0"/>
              <a:t>Étape 1: ventilation de PIB selon les positions élémentaires</a:t>
            </a:r>
          </a:p>
          <a:p>
            <a:pPr>
              <a:buFont typeface="Wingdings" panose="05000000000000000000" pitchFamily="2" charset="2"/>
              <a:buChar char="Ø"/>
            </a:pPr>
            <a:r>
              <a:rPr lang="fr-FR" sz="2400" dirty="0"/>
              <a:t>Étape 2: la description et la détermination de sources données utilisées   pour l’estimation de valeur de chaque position élémentaires de la 1ere étape</a:t>
            </a:r>
          </a:p>
          <a:p>
            <a:pPr marL="0" indent="0">
              <a:buNone/>
            </a:pPr>
            <a:endParaRPr lang="fr-FR" sz="2400" dirty="0"/>
          </a:p>
          <a:p>
            <a:pPr marL="0" indent="0">
              <a:buNone/>
            </a:pPr>
            <a:r>
              <a:rPr lang="fr-FR" sz="2400" dirty="0"/>
              <a:t>La ventilation de PIB est faite à partir des résultats obtenus par les comptables nationaux l’hors de l’élaboration des comptes nationaux annuels</a:t>
            </a:r>
            <a:r>
              <a:rPr lang="fr-FR" sz="2400" b="1" dirty="0"/>
              <a:t>.</a:t>
            </a:r>
            <a:endParaRPr lang="fr-FR" sz="2400" dirty="0"/>
          </a:p>
          <a:p>
            <a:pPr marL="0" indent="0">
              <a:buNone/>
            </a:pPr>
            <a:endParaRPr lang="fr-FR" sz="2400" dirty="0"/>
          </a:p>
        </p:txBody>
      </p:sp>
    </p:spTree>
    <p:extLst>
      <p:ext uri="{BB962C8B-B14F-4D97-AF65-F5344CB8AC3E}">
        <p14:creationId xmlns:p14="http://schemas.microsoft.com/office/powerpoint/2010/main" val="2531087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2E9F7F-C464-425A-9D28-401B8B474FC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C4DB61A-7301-44BE-94DB-A7A8B20D49E7}"/>
              </a:ext>
            </a:extLst>
          </p:cNvPr>
          <p:cNvSpPr>
            <a:spLocks noGrp="1"/>
          </p:cNvSpPr>
          <p:nvPr>
            <p:ph idx="1"/>
          </p:nvPr>
        </p:nvSpPr>
        <p:spPr/>
        <p:txBody>
          <a:bodyPr/>
          <a:lstStyle/>
          <a:p>
            <a:r>
              <a:rPr lang="fr-FR" dirty="0"/>
              <a:t>En Tunisie la décomposition de PIB selon les positions élémentaires est basée essentiellement sur le TRE (417 produits)</a:t>
            </a:r>
          </a:p>
          <a:p>
            <a:r>
              <a:rPr lang="fr-FR" dirty="0"/>
              <a:t>Pour l’</a:t>
            </a:r>
            <a:r>
              <a:rPr lang="fr-FR" dirty="0" err="1"/>
              <a:t>etape</a:t>
            </a:r>
            <a:r>
              <a:rPr lang="fr-FR" dirty="0"/>
              <a:t> 2 on a précisé tous les sources utilisés</a:t>
            </a:r>
          </a:p>
        </p:txBody>
      </p:sp>
    </p:spTree>
    <p:extLst>
      <p:ext uri="{BB962C8B-B14F-4D97-AF65-F5344CB8AC3E}">
        <p14:creationId xmlns:p14="http://schemas.microsoft.com/office/powerpoint/2010/main" val="2070366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6A8731-F5C7-425D-ADAC-23BB3A3D7C0E}"/>
              </a:ext>
            </a:extLst>
          </p:cNvPr>
          <p:cNvSpPr>
            <a:spLocks noGrp="1"/>
          </p:cNvSpPr>
          <p:nvPr>
            <p:ph type="title"/>
          </p:nvPr>
        </p:nvSpPr>
        <p:spPr>
          <a:xfrm>
            <a:off x="861236" y="170122"/>
            <a:ext cx="10721163" cy="797442"/>
          </a:xfrm>
        </p:spPr>
        <p:txBody>
          <a:bodyPr/>
          <a:lstStyle/>
          <a:p>
            <a:r>
              <a:rPr lang="fr-FR" sz="2400" b="1" dirty="0">
                <a:solidFill>
                  <a:srgbClr val="365F91"/>
                </a:solidFill>
                <a:latin typeface="Times New Roman" panose="02020603050405020304" pitchFamily="18" charset="0"/>
                <a:ea typeface="Times New Roman" panose="02020603050405020304" pitchFamily="18" charset="0"/>
                <a:cs typeface="Arial" panose="020B0604020202020204" pitchFamily="34" charset="0"/>
              </a:rPr>
              <a:t>Principales sources utilisées dans le calcul du PIB suivant l’optique dépense</a:t>
            </a:r>
            <a:endParaRPr lang="fr-FR" dirty="0"/>
          </a:p>
        </p:txBody>
      </p:sp>
      <p:sp>
        <p:nvSpPr>
          <p:cNvPr id="3" name="Espace réservé du contenu 2">
            <a:extLst>
              <a:ext uri="{FF2B5EF4-FFF2-40B4-BE49-F238E27FC236}">
                <a16:creationId xmlns:a16="http://schemas.microsoft.com/office/drawing/2014/main" id="{201A76D9-33DA-4102-B195-EEEDD3DEC76A}"/>
              </a:ext>
            </a:extLst>
          </p:cNvPr>
          <p:cNvSpPr>
            <a:spLocks noGrp="1"/>
          </p:cNvSpPr>
          <p:nvPr>
            <p:ph idx="1"/>
          </p:nvPr>
        </p:nvSpPr>
        <p:spPr>
          <a:xfrm>
            <a:off x="516834" y="786809"/>
            <a:ext cx="11065565" cy="6289852"/>
          </a:xfrm>
        </p:spPr>
        <p:txBody>
          <a:bodyPr/>
          <a:lstStyle/>
          <a:p>
            <a:pPr lvl="0" algn="just" eaLnBrk="1" fontAlgn="auto" hangingPunct="1">
              <a:spcBef>
                <a:spcPts val="0"/>
              </a:spcBef>
              <a:spcAft>
                <a:spcPts val="1000"/>
              </a:spcAft>
              <a:buFont typeface="Wingdings" panose="05000000000000000000" pitchFamily="2" charset="2"/>
              <a:buChar char="v"/>
              <a:tabLst>
                <a:tab pos="1282065" algn="l"/>
              </a:tabLst>
            </a:pPr>
            <a:r>
              <a:rPr lang="fr-FR" sz="24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Enquête sur les niveaux de vie des ménages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1282065" algn="l"/>
              </a:tabLst>
            </a:pPr>
            <a:r>
              <a:rPr lang="fr-FR" sz="24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Enquête sur les dépenses de consommation des ménages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1282065" algn="l"/>
              </a:tabLst>
            </a:pPr>
            <a:r>
              <a:rPr lang="fr-FR" sz="24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Enquête sur les investissements du secteur des entreprises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1282065" algn="l"/>
              </a:tabLst>
            </a:pPr>
            <a:r>
              <a:rPr lang="fr-FR" sz="24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Les statistiques sur les autorisations de construire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1282065" algn="l"/>
              </a:tabLst>
            </a:pPr>
            <a:r>
              <a:rPr lang="fr-FR" sz="24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Les bilans des sociétés financières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1282065" algn="l"/>
              </a:tabLst>
            </a:pPr>
            <a:r>
              <a:rPr lang="fr-FR" sz="24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Les statistiques du commerce extérieur.</a:t>
            </a:r>
          </a:p>
          <a:p>
            <a:pPr lvl="0" algn="just" eaLnBrk="1" fontAlgn="auto" hangingPunct="1">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les statistiques agricoles établies par le ministère de l’agriculture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les statistiques produites par les organes des administrations publiques (statistiques budgétaires)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statistiques du commerce extérieur.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les documents comptables et  rapports d’activité des grandes entreprises publiques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1282065" algn="l"/>
              </a:tabLst>
            </a:pP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3349460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A78BA4-7092-4BA1-B37D-789203C8061F}"/>
              </a:ext>
            </a:extLst>
          </p:cNvPr>
          <p:cNvSpPr>
            <a:spLocks noGrp="1"/>
          </p:cNvSpPr>
          <p:nvPr>
            <p:ph type="title"/>
          </p:nvPr>
        </p:nvSpPr>
        <p:spPr>
          <a:xfrm>
            <a:off x="850604" y="680484"/>
            <a:ext cx="10731795" cy="372139"/>
          </a:xfrm>
        </p:spPr>
        <p:txBody>
          <a:bodyPr/>
          <a:lstStyle/>
          <a:p>
            <a:pPr lvl="0" eaLnBrk="1" fontAlgn="auto" hangingPunct="1">
              <a:lnSpc>
                <a:spcPct val="150000"/>
              </a:lnSpc>
              <a:spcBef>
                <a:spcPts val="1000"/>
              </a:spcBef>
              <a:spcAft>
                <a:spcPts val="1000"/>
              </a:spcAft>
            </a:pPr>
            <a:r>
              <a:rPr lang="fr-FR" sz="2400" b="1" dirty="0">
                <a:solidFill>
                  <a:srgbClr val="365F91"/>
                </a:solidFill>
                <a:latin typeface="Times New Roman" panose="02020603050405020304" pitchFamily="18" charset="0"/>
                <a:ea typeface="Times New Roman" panose="02020603050405020304" pitchFamily="18" charset="0"/>
                <a:cs typeface="Arial" panose="020B0604020202020204" pitchFamily="34" charset="0"/>
              </a:rPr>
              <a:t>Principales sources utilisées dans le calcul du PIB suivant l’optique dépense</a:t>
            </a:r>
            <a:br>
              <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84AC1F58-DCF9-40AC-AB41-5B6FDABB10E7}"/>
              </a:ext>
            </a:extLst>
          </p:cNvPr>
          <p:cNvSpPr>
            <a:spLocks noGrp="1"/>
          </p:cNvSpPr>
          <p:nvPr>
            <p:ph idx="1"/>
          </p:nvPr>
        </p:nvSpPr>
        <p:spPr>
          <a:xfrm>
            <a:off x="552893" y="1600201"/>
            <a:ext cx="11029507" cy="5257799"/>
          </a:xfrm>
        </p:spPr>
        <p:txBody>
          <a:bodyPr/>
          <a:lstStyle/>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Les documents comptables des unités appartenant au secteur des sociétés financières.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Les statistiques financières (BCT)</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La balance des paiements (BCT)</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Rapports des banques, des entreprises d’assurance  et de la banque centrale de TUNISIE </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2400" dirty="0">
                <a:solidFill>
                  <a:prstClr val="black"/>
                </a:solidFill>
                <a:latin typeface="Times New Roman" panose="02020603050405020304" pitchFamily="18" charset="0"/>
                <a:ea typeface="Calibri" panose="020F0502020204030204" pitchFamily="34" charset="0"/>
                <a:cs typeface="Arial" panose="020B0604020202020204" pitchFamily="34" charset="0"/>
              </a:rPr>
              <a:t>Comptes consolidés des banques établis par la Fédération tunisienne des banques</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eaLnBrk="1" fontAlgn="auto" hangingPunct="1">
              <a:spcBef>
                <a:spcPts val="0"/>
              </a:spcBef>
              <a:spcAft>
                <a:spcPts val="0"/>
              </a:spcAft>
              <a:buFont typeface="Wingdings" panose="05000000000000000000" pitchFamily="2" charset="2"/>
              <a:buChar char="v"/>
            </a:pPr>
            <a:r>
              <a:rPr lang="fr-FR" sz="2400" dirty="0">
                <a:solidFill>
                  <a:prstClr val="black"/>
                </a:solidFill>
                <a:latin typeface="Times New Roman" panose="02020603050405020304" pitchFamily="18" charset="0"/>
                <a:ea typeface="Calibri" panose="020F0502020204030204" pitchFamily="34" charset="0"/>
              </a:rPr>
              <a:t>Comptes consolidés des assurances élaborés par la FTUSA (Fédération Tunisienne des assurances</a:t>
            </a:r>
            <a:r>
              <a:rPr lang="fr-FR" sz="24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a:t>
            </a:r>
            <a:endParaRPr lang="fr-FR" sz="2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1867024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6F4962-AD25-4DDA-80C0-31B6A127F50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A868CA2-404C-45C2-B79D-2FE50E73B4C7}"/>
              </a:ext>
            </a:extLst>
          </p:cNvPr>
          <p:cNvSpPr>
            <a:spLocks noGrp="1"/>
          </p:cNvSpPr>
          <p:nvPr>
            <p:ph idx="1"/>
          </p:nvPr>
        </p:nvSpPr>
        <p:spPr>
          <a:xfrm>
            <a:off x="701748" y="1600201"/>
            <a:ext cx="10880651" cy="5172739"/>
          </a:xfrm>
        </p:spPr>
        <p:txBody>
          <a:bodyPr/>
          <a:lstStyle/>
          <a:p>
            <a:pPr marL="0" lvl="0" indent="0" algn="just" eaLnBrk="1" fontAlgn="auto" hangingPunct="1">
              <a:spcBef>
                <a:spcPts val="0"/>
              </a:spcBef>
              <a:spcAft>
                <a:spcPts val="1000"/>
              </a:spcAft>
              <a:buNone/>
            </a:pPr>
            <a:r>
              <a:rPr lang="fr-FR" sz="2400"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Agriculture, chasse et sylviculture </a:t>
            </a:r>
            <a:endPar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eaLnBrk="1" fontAlgn="auto" hangingPunct="1">
              <a:lnSpc>
                <a:spcPct val="150000"/>
              </a:lnSpc>
              <a:spcBef>
                <a:spcPts val="400"/>
              </a:spcBef>
              <a:spcAft>
                <a:spcPts val="0"/>
              </a:spcAft>
              <a:buNone/>
            </a:pPr>
            <a:r>
              <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Les statistiques sur ces produits sont du ressort du ministère de l’agriculture, il s’agit :</a:t>
            </a:r>
          </a:p>
          <a:p>
            <a:pPr marL="0" lvl="0" indent="0" algn="just" eaLnBrk="1" fontAlgn="auto" hangingPunct="1">
              <a:lnSpc>
                <a:spcPct val="150000"/>
              </a:lnSpc>
              <a:spcBef>
                <a:spcPts val="400"/>
              </a:spcBef>
              <a:spcAft>
                <a:spcPts val="0"/>
              </a:spcAft>
              <a:buNone/>
            </a:pPr>
            <a:r>
              <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enquête de structure sur les inputs et sur les investissements des producteurs ;</a:t>
            </a:r>
          </a:p>
          <a:p>
            <a:pPr marL="0" lvl="0" indent="0" algn="just" eaLnBrk="1" fontAlgn="auto" hangingPunct="1">
              <a:lnSpc>
                <a:spcPct val="150000"/>
              </a:lnSpc>
              <a:spcBef>
                <a:spcPts val="400"/>
              </a:spcBef>
              <a:spcAft>
                <a:spcPts val="0"/>
              </a:spcAft>
              <a:buNone/>
            </a:pPr>
            <a:r>
              <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enquête annuelle sur les produits par spéculation (prix et volumes) ;</a:t>
            </a:r>
          </a:p>
          <a:p>
            <a:pPr marL="0" lvl="0" indent="0" algn="just" eaLnBrk="1" fontAlgn="auto" hangingPunct="1">
              <a:lnSpc>
                <a:spcPct val="150000"/>
              </a:lnSpc>
              <a:spcBef>
                <a:spcPts val="400"/>
              </a:spcBef>
              <a:spcAft>
                <a:spcPts val="0"/>
              </a:spcAft>
              <a:buNone/>
            </a:pPr>
            <a:r>
              <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enquête annuelle sur l’élevage ;</a:t>
            </a:r>
          </a:p>
          <a:p>
            <a:pPr marL="0" lvl="0" indent="0" algn="just" eaLnBrk="1" fontAlgn="auto" hangingPunct="1">
              <a:lnSpc>
                <a:spcPct val="150000"/>
              </a:lnSpc>
              <a:spcBef>
                <a:spcPts val="400"/>
              </a:spcBef>
              <a:spcAft>
                <a:spcPts val="0"/>
              </a:spcAft>
              <a:buNone/>
            </a:pPr>
            <a:r>
              <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enquête forestière annuelle</a:t>
            </a:r>
          </a:p>
          <a:p>
            <a:pPr marL="0" lvl="0" indent="0" algn="just" eaLnBrk="1" fontAlgn="auto" hangingPunct="1">
              <a:spcBef>
                <a:spcPts val="0"/>
              </a:spcBef>
              <a:spcAft>
                <a:spcPts val="1000"/>
              </a:spcAft>
              <a:buNone/>
            </a:pPr>
            <a:r>
              <a:rPr lang="fr-FR" sz="2400"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Pêche</a:t>
            </a:r>
            <a:r>
              <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lvl="0" indent="0" algn="just" eaLnBrk="1" fontAlgn="auto" hangingPunct="1">
              <a:spcBef>
                <a:spcPts val="0"/>
              </a:spcBef>
              <a:spcAft>
                <a:spcPts val="1000"/>
              </a:spcAft>
              <a:buNone/>
            </a:pPr>
            <a:r>
              <a:rPr lang="fr-FR"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Les statistiques sur la pêche sont élaborées par le ministère de l’agriculture.</a:t>
            </a:r>
          </a:p>
          <a:p>
            <a:endParaRPr lang="fr-FR" dirty="0"/>
          </a:p>
        </p:txBody>
      </p:sp>
    </p:spTree>
    <p:extLst>
      <p:ext uri="{BB962C8B-B14F-4D97-AF65-F5344CB8AC3E}">
        <p14:creationId xmlns:p14="http://schemas.microsoft.com/office/powerpoint/2010/main" val="2508401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F08951-A488-4E4F-BE9F-5D47BC2A304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5FC85AA-3622-4ACE-8076-0FE532BF08A8}"/>
              </a:ext>
            </a:extLst>
          </p:cNvPr>
          <p:cNvSpPr>
            <a:spLocks noGrp="1"/>
          </p:cNvSpPr>
          <p:nvPr>
            <p:ph idx="1"/>
          </p:nvPr>
        </p:nvSpPr>
        <p:spPr/>
        <p:txBody>
          <a:bodyPr/>
          <a:lstStyle/>
          <a:p>
            <a:pPr marL="0" lvl="0" indent="0" algn="just" eaLnBrk="1" fontAlgn="auto" hangingPunct="1">
              <a:lnSpc>
                <a:spcPct val="150000"/>
              </a:lnSpc>
              <a:spcBef>
                <a:spcPts val="0"/>
              </a:spcBef>
              <a:spcAft>
                <a:spcPts val="1000"/>
              </a:spcAft>
              <a:buNone/>
            </a:pPr>
            <a:r>
              <a:rPr lang="fr-FR" sz="1800"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Industries extractives</a:t>
            </a:r>
            <a:endParaRPr lang="fr-FR"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eaLnBrk="1" fontAlgn="auto" hangingPunct="1">
              <a:lnSpc>
                <a:spcPct val="150000"/>
              </a:lnSpc>
              <a:spcBef>
                <a:spcPts val="0"/>
              </a:spcBef>
              <a:spcAft>
                <a:spcPts val="1000"/>
              </a:spcAft>
              <a:buNone/>
            </a:pPr>
            <a:r>
              <a:rPr lang="fr-FR"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-Les données concernant les produits de cette activité sont élaborées par le ministère de l’industrie et de l’énergie qui publie annuellement des statistiques sur les volumes, les prix et les importations et les exportations des produits relevant de cette activité. L’Office des mines et l’observatoire national de l’énergie publient les données concernant ces activités.   </a:t>
            </a:r>
          </a:p>
          <a:p>
            <a:pPr marL="0" lvl="0" indent="0" algn="just" eaLnBrk="1" fontAlgn="auto" hangingPunct="1">
              <a:lnSpc>
                <a:spcPct val="150000"/>
              </a:lnSpc>
              <a:spcBef>
                <a:spcPts val="0"/>
              </a:spcBef>
              <a:spcAft>
                <a:spcPts val="1000"/>
              </a:spcAft>
              <a:buNone/>
            </a:pPr>
            <a:r>
              <a:rPr lang="fr-FR" sz="18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le rapport de l’entreprise tunisienne de l’activité pétrolière(ETAP).</a:t>
            </a:r>
          </a:p>
          <a:p>
            <a:endParaRPr lang="fr-FR" dirty="0"/>
          </a:p>
        </p:txBody>
      </p:sp>
    </p:spTree>
    <p:extLst>
      <p:ext uri="{BB962C8B-B14F-4D97-AF65-F5344CB8AC3E}">
        <p14:creationId xmlns:p14="http://schemas.microsoft.com/office/powerpoint/2010/main" val="199314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088FA1-2436-46FC-A70A-93DD44430DF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E839F47-60E9-4FAA-B8AA-AB495C392D31}"/>
              </a:ext>
            </a:extLst>
          </p:cNvPr>
          <p:cNvSpPr>
            <a:spLocks noGrp="1"/>
          </p:cNvSpPr>
          <p:nvPr>
            <p:ph idx="1"/>
          </p:nvPr>
        </p:nvSpPr>
        <p:spPr>
          <a:xfrm>
            <a:off x="609600" y="1600201"/>
            <a:ext cx="10972800" cy="5140841"/>
          </a:xfrm>
        </p:spPr>
        <p:txBody>
          <a:bodyPr/>
          <a:lstStyle/>
          <a:p>
            <a:pPr marL="0" lvl="0" indent="0" algn="just" eaLnBrk="1" fontAlgn="auto" hangingPunct="1">
              <a:lnSpc>
                <a:spcPct val="150000"/>
              </a:lnSpc>
              <a:spcBef>
                <a:spcPts val="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Industries manufacturières</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La source principale concernant l’activité industrielle est constituée par l’enquête annuelle sur les activités économiques (ENAE).</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Le répertoire national des entreprises permet de faire les extrapolations nécessaires et le cadrage de l’activité.</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50000"/>
              </a:lnSpc>
              <a:spcBef>
                <a:spcPts val="120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Fourniture d’électricité, gaz et eau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50000"/>
              </a:lnSpc>
              <a:spcBef>
                <a:spcPts val="1200"/>
              </a:spcBef>
              <a:spcAft>
                <a:spcPts val="1000"/>
              </a:spcAft>
              <a:buNone/>
            </a:pPr>
            <a:r>
              <a:rPr lang="ar-SA" sz="1600" b="1" dirty="0">
                <a:solidFill>
                  <a:prstClr val="black"/>
                </a:solidFill>
                <a:latin typeface="Tw Cen MT" panose="020B0602020104020603" pitchFamily="34" charset="0"/>
                <a:ea typeface="Times New Roman" panose="02020603050405020304" pitchFamily="18" charset="0"/>
                <a:cs typeface="Times New Roman" panose="02020603050405020304" pitchFamily="18" charset="0"/>
              </a:rPr>
              <a:t> </a:t>
            </a: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Les données proviennent généralement de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76200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La société tunisienne d’électricité et de gaz (STEG) qui fournit des informations sur son activité propre ainsi que des informations sur les différents producteurs d’électricité pour compte propre. Elle fournit également des données sur les différentes utilisations de l’énergie par secteur.</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76200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La société tunisienne d’exploitation et de distribution des eaux (SONEDE)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76200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La société d’exploitation et des adductions des eaux du nord (SECADENORD)</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28365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9D8EF5-5342-4627-BDDC-B0835D62FFB9}"/>
              </a:ext>
            </a:extLst>
          </p:cNvPr>
          <p:cNvSpPr>
            <a:spLocks noGrp="1"/>
          </p:cNvSpPr>
          <p:nvPr>
            <p:ph type="title"/>
          </p:nvPr>
        </p:nvSpPr>
        <p:spPr>
          <a:xfrm>
            <a:off x="609600" y="274638"/>
            <a:ext cx="10607749" cy="278255"/>
          </a:xfrm>
        </p:spPr>
        <p:txBody>
          <a:bodyPr/>
          <a:lstStyle/>
          <a:p>
            <a:endParaRPr lang="fr-FR" dirty="0"/>
          </a:p>
        </p:txBody>
      </p:sp>
      <p:sp>
        <p:nvSpPr>
          <p:cNvPr id="3" name="Espace réservé du contenu 2">
            <a:extLst>
              <a:ext uri="{FF2B5EF4-FFF2-40B4-BE49-F238E27FC236}">
                <a16:creationId xmlns:a16="http://schemas.microsoft.com/office/drawing/2014/main" id="{82FC77F4-7D06-42EB-AAF6-A3AE83B0981A}"/>
              </a:ext>
            </a:extLst>
          </p:cNvPr>
          <p:cNvSpPr>
            <a:spLocks noGrp="1"/>
          </p:cNvSpPr>
          <p:nvPr>
            <p:ph idx="1"/>
          </p:nvPr>
        </p:nvSpPr>
        <p:spPr>
          <a:xfrm>
            <a:off x="609600" y="1041991"/>
            <a:ext cx="10972800" cy="5084173"/>
          </a:xfrm>
        </p:spPr>
        <p:txBody>
          <a:bodyPr/>
          <a:lstStyle/>
          <a:p>
            <a:pPr marL="0" lvl="0" indent="0" algn="just" eaLnBrk="1" fontAlgn="auto" hangingPunct="1">
              <a:lnSpc>
                <a:spcPct val="150000"/>
              </a:lnSpc>
              <a:spcBef>
                <a:spcPts val="0"/>
              </a:spcBef>
              <a:spcAft>
                <a:spcPts val="1000"/>
              </a:spcAft>
              <a:buNone/>
            </a:pPr>
            <a:r>
              <a:rPr lang="fr-FR" sz="1400" i="1" spc="75"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Bâtiment et travaux publics</a:t>
            </a:r>
            <a:endPar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eaLnBrk="1" fontAlgn="auto" hangingPunct="1">
              <a:lnSpc>
                <a:spcPct val="150000"/>
              </a:lnSpc>
              <a:spcBef>
                <a:spcPts val="1000"/>
              </a:spcBef>
              <a:spcAft>
                <a:spcPts val="1000"/>
              </a:spcAft>
              <a:buNone/>
            </a:pPr>
            <a:r>
              <a:rPr lang="fr-FR" sz="14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Les principales sources utilisées sont :</a:t>
            </a:r>
          </a:p>
          <a:p>
            <a:pPr lvl="0" algn="just" eaLnBrk="1" fontAlgn="auto" hangingPunct="1">
              <a:lnSpc>
                <a:spcPct val="150000"/>
              </a:lnSpc>
              <a:spcBef>
                <a:spcPts val="0"/>
              </a:spcBef>
              <a:spcAft>
                <a:spcPts val="1000"/>
              </a:spcAft>
              <a:buFont typeface="Symbol" panose="05050102010706020507" pitchFamily="18" charset="2"/>
              <a:buChar char="-"/>
              <a:tabLst>
                <a:tab pos="228600" algn="l"/>
                <a:tab pos="762000" algn="l"/>
              </a:tabLst>
            </a:pPr>
            <a:r>
              <a:rPr lang="fr-FR" sz="1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Les investissements des Administrations publiques (contenu des dépenses du titre II de l’Administration);</a:t>
            </a:r>
            <a:endPar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eaLnBrk="1" fontAlgn="auto" hangingPunct="1">
              <a:lnSpc>
                <a:spcPct val="150000"/>
              </a:lnSpc>
              <a:spcBef>
                <a:spcPts val="0"/>
              </a:spcBef>
              <a:spcAft>
                <a:spcPts val="1000"/>
              </a:spcAft>
              <a:buFont typeface="Symbol" panose="05050102010706020507" pitchFamily="18" charset="2"/>
              <a:buChar char="-"/>
              <a:tabLst>
                <a:tab pos="228600" algn="l"/>
                <a:tab pos="762000" algn="l"/>
              </a:tabLst>
            </a:pPr>
            <a:r>
              <a:rPr lang="fr-FR" sz="1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Statistiques sur les autorisations de construire ;</a:t>
            </a:r>
            <a:endPar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eaLnBrk="1" fontAlgn="auto" hangingPunct="1">
              <a:lnSpc>
                <a:spcPct val="150000"/>
              </a:lnSpc>
              <a:spcBef>
                <a:spcPts val="0"/>
              </a:spcBef>
              <a:spcAft>
                <a:spcPts val="1000"/>
              </a:spcAft>
              <a:buNone/>
            </a:pPr>
            <a:r>
              <a:rPr lang="fr-FR" sz="1400" i="1" spc="75"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Commerce   </a:t>
            </a: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p>
          <a:p>
            <a:pPr lvl="0" algn="just" eaLnBrk="1" fontAlgn="auto" hangingPunct="1">
              <a:lnSpc>
                <a:spcPct val="150000"/>
              </a:lnSpc>
              <a:spcBef>
                <a:spcPts val="0"/>
              </a:spcBef>
              <a:spcAft>
                <a:spcPts val="1000"/>
              </a:spcAft>
              <a:buFont typeface="Symbol" panose="05050102010706020507" pitchFamily="18" charset="2"/>
              <a:buChar char="-"/>
              <a:tabLst>
                <a:tab pos="762000" algn="l"/>
              </a:tabLst>
            </a:pP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l’enquête annuelle sur les activités économiques (ENAE)</a:t>
            </a:r>
          </a:p>
          <a:p>
            <a:pPr lvl="0" algn="just" eaLnBrk="1" fontAlgn="auto" hangingPunct="1">
              <a:lnSpc>
                <a:spcPct val="150000"/>
              </a:lnSpc>
              <a:spcBef>
                <a:spcPts val="0"/>
              </a:spcBef>
              <a:spcAft>
                <a:spcPts val="1000"/>
              </a:spcAft>
              <a:buFont typeface="Symbol" panose="05050102010706020507" pitchFamily="18" charset="2"/>
              <a:buChar char="-"/>
              <a:tabLst>
                <a:tab pos="762000" algn="l"/>
              </a:tabLst>
            </a:pP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enquête sur le secteur informel (volet commerce).</a:t>
            </a:r>
          </a:p>
          <a:p>
            <a:pPr marL="0" lvl="0" indent="0" algn="just" eaLnBrk="1" fontAlgn="auto" hangingPunct="1">
              <a:lnSpc>
                <a:spcPct val="150000"/>
              </a:lnSpc>
              <a:spcBef>
                <a:spcPts val="0"/>
              </a:spcBef>
              <a:spcAft>
                <a:spcPts val="1000"/>
              </a:spcAft>
              <a:buNone/>
            </a:pPr>
            <a:r>
              <a:rPr lang="fr-FR" sz="1400" i="1" spc="75" dirty="0">
                <a:solidFill>
                  <a:srgbClr val="4F81BD"/>
                </a:solidFill>
                <a:latin typeface="Times New Roman" panose="02020603050405020304" pitchFamily="18" charset="0"/>
                <a:ea typeface="Times New Roman" panose="02020603050405020304" pitchFamily="18" charset="0"/>
                <a:cs typeface="Times New Roman" panose="02020603050405020304" pitchFamily="18" charset="0"/>
              </a:rPr>
              <a:t>Hôtels et restaurants </a:t>
            </a:r>
            <a:endPar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eaLnBrk="1" fontAlgn="auto" hangingPunct="1">
              <a:lnSpc>
                <a:spcPct val="150000"/>
              </a:lnSpc>
              <a:spcBef>
                <a:spcPts val="0"/>
              </a:spcBef>
              <a:spcAft>
                <a:spcPts val="1000"/>
              </a:spcAft>
              <a:buNone/>
            </a:pP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Les données sont principalement issues de :</a:t>
            </a:r>
          </a:p>
          <a:p>
            <a:pPr marL="0" lvl="0" indent="0" algn="just" eaLnBrk="1" fontAlgn="auto" hangingPunct="1">
              <a:lnSpc>
                <a:spcPct val="150000"/>
              </a:lnSpc>
              <a:spcBef>
                <a:spcPts val="0"/>
              </a:spcBef>
              <a:spcAft>
                <a:spcPts val="1000"/>
              </a:spcAft>
              <a:buNone/>
            </a:pP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l’enquête annuelle sur les activités économiques (ENAE) ;</a:t>
            </a:r>
          </a:p>
          <a:p>
            <a:pPr marL="0" lvl="0" indent="0" algn="just" eaLnBrk="1" fontAlgn="auto" hangingPunct="1">
              <a:lnSpc>
                <a:spcPct val="150000"/>
              </a:lnSpc>
              <a:spcBef>
                <a:spcPts val="0"/>
              </a:spcBef>
              <a:spcAft>
                <a:spcPts val="1000"/>
              </a:spcAft>
              <a:buNone/>
            </a:pP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 Statistiques touristiques (nombre de touristes, nombre de nuitées par type      d’hôtel et type  de touriste, dépenses moyennes des touristes étrangers,..) </a:t>
            </a:r>
          </a:p>
          <a:p>
            <a:pPr marL="0" lvl="0" indent="0" algn="just" eaLnBrk="1" fontAlgn="auto" hangingPunct="1">
              <a:lnSpc>
                <a:spcPct val="150000"/>
              </a:lnSpc>
              <a:spcBef>
                <a:spcPts val="0"/>
              </a:spcBef>
              <a:spcAft>
                <a:spcPts val="1000"/>
              </a:spcAft>
              <a:buNone/>
            </a:pPr>
            <a:r>
              <a:rPr lang="fr-FR" sz="1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 Enquête sur les dépenses des touristes étrangers réalisée conjointement par le ministère du tourisme et l’INS;</a:t>
            </a:r>
          </a:p>
          <a:p>
            <a:endParaRPr lang="fr-FR" dirty="0"/>
          </a:p>
        </p:txBody>
      </p:sp>
    </p:spTree>
    <p:extLst>
      <p:ext uri="{BB962C8B-B14F-4D97-AF65-F5344CB8AC3E}">
        <p14:creationId xmlns:p14="http://schemas.microsoft.com/office/powerpoint/2010/main" val="1797267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1F65F-D0CF-437B-9A2A-19505EF840B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43CC38F-0B0B-418F-A499-61395F69A1A4}"/>
              </a:ext>
            </a:extLst>
          </p:cNvPr>
          <p:cNvSpPr>
            <a:spLocks noGrp="1"/>
          </p:cNvSpPr>
          <p:nvPr>
            <p:ph idx="1"/>
          </p:nvPr>
        </p:nvSpPr>
        <p:spPr/>
        <p:txBody>
          <a:bodyPr/>
          <a:lstStyle/>
          <a:p>
            <a:pPr marL="0" lvl="0" indent="0" algn="just" eaLnBrk="1" fontAlgn="auto" hangingPunct="1">
              <a:lnSpc>
                <a:spcPct val="150000"/>
              </a:lnSpc>
              <a:spcBef>
                <a:spcPts val="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Transport, entreposage et communications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457200" algn="l"/>
              </a:tabLst>
            </a:pP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l’enquête annuelle sur les activités économiques (ENAE);</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457200" algn="l"/>
              </a:tabLst>
            </a:pP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Enquête sur le secteur informel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457200" algn="l"/>
              </a:tabLst>
            </a:pP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Documents comptables et rapports d’activité des grandes entreprises opérant dans le secteur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spcBef>
                <a:spcPts val="0"/>
              </a:spcBef>
              <a:spcAft>
                <a:spcPts val="1000"/>
              </a:spcAft>
              <a:buNone/>
            </a:pPr>
            <a:r>
              <a:rPr lang="ar-SA" sz="1600" dirty="0">
                <a:solidFill>
                  <a:prstClr val="black"/>
                </a:solidFill>
                <a:latin typeface="Tw Cen MT" panose="020B0602020104020603" pitchFamily="34" charset="0"/>
                <a:ea typeface="Times New Roman" panose="02020603050405020304" pitchFamily="18" charset="0"/>
                <a:cs typeface="Times New Roman" panose="02020603050405020304" pitchFamily="18" charset="0"/>
              </a:rPr>
              <a:t> </a:t>
            </a: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Intermédiation financière</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609600" algn="l"/>
              </a:tabLst>
            </a:pP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Rapports des banques, des entreprises d’assurance  et de la banque centrale de TUNISIE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609600" algn="l"/>
              </a:tabLst>
            </a:pP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Comptes consolidés des banques établis par la Fédération tunisienne des banques</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609600" algn="l"/>
              </a:tabLst>
            </a:pP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Comptes consolidés des assurances élaborés par la FTUSA (Fédération Tunisienne des assurances)</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pPr>
            <a:r>
              <a:rPr lang="fr-FR" sz="1600" dirty="0">
                <a:solidFill>
                  <a:prstClr val="black"/>
                </a:solidFill>
                <a:latin typeface="Times New Roman" panose="02020603050405020304" pitchFamily="18" charset="0"/>
                <a:ea typeface="Times New Roman" panose="02020603050405020304" pitchFamily="18" charset="0"/>
                <a:cs typeface="Arial" panose="020B0604020202020204" pitchFamily="34" charset="0"/>
              </a:rPr>
              <a:t>les statistiques issues de conseil de marché financiers(CMF) et celles de la bourse tunisienne de valeurs mobilières(BVMT)</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396030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DCCD1B1-340D-4B87-B8F0-356A41D85D62}"/>
              </a:ext>
            </a:extLst>
          </p:cNvPr>
          <p:cNvSpPr>
            <a:spLocks noGrp="1"/>
          </p:cNvSpPr>
          <p:nvPr>
            <p:ph idx="1"/>
          </p:nvPr>
        </p:nvSpPr>
        <p:spPr>
          <a:xfrm>
            <a:off x="489098" y="393405"/>
            <a:ext cx="11334306" cy="6464594"/>
          </a:xfrm>
        </p:spPr>
        <p:txBody>
          <a:bodyPr/>
          <a:lstStyle/>
          <a:p>
            <a:pPr marL="0" lvl="0" indent="0" algn="just" eaLnBrk="1" fontAlgn="auto" hangingPunct="1">
              <a:lnSpc>
                <a:spcPct val="115000"/>
              </a:lnSpc>
              <a:spcBef>
                <a:spcPts val="0"/>
              </a:spcBef>
              <a:spcAft>
                <a:spcPts val="1000"/>
              </a:spcAft>
              <a:buNone/>
            </a:pPr>
            <a:r>
              <a:rPr lang="fr-FR" sz="14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                   Services immobiliers et services aux entreprises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50000"/>
              </a:lnSpc>
              <a:spcBef>
                <a:spcPts val="0"/>
              </a:spcBef>
              <a:spcAft>
                <a:spcPts val="1000"/>
              </a:spcAft>
              <a:buNone/>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Sont principalement   utilisés</a:t>
            </a:r>
            <a:r>
              <a:rPr lang="fr-FR" sz="1400" b="1"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57200"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annuelle sur les activités économiques (ENAE);</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57200"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sur le secteur informel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57200"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sur les conditions de vie des ménages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57200"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sur les dépenses de consommation des ménages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57200"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Recensement général de la population et de l’habitat.</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57200"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semestrielle sur le loyer</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15000"/>
              </a:lnSpc>
              <a:spcBef>
                <a:spcPts val="0"/>
              </a:spcBef>
              <a:spcAft>
                <a:spcPts val="1000"/>
              </a:spcAft>
              <a:buNone/>
            </a:pPr>
            <a:r>
              <a:rPr lang="fr-FR" sz="14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        Service d’administration publique et de défense, service de sécurité sociale obligatoire  </a:t>
            </a:r>
            <a:endParaRPr lang="fr-FR" sz="1400" i="1" spc="75"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15000"/>
              </a:lnSpc>
              <a:spcBef>
                <a:spcPts val="0"/>
              </a:spcBef>
              <a:spcAft>
                <a:spcPts val="1000"/>
              </a:spcAft>
              <a:buFont typeface="Wingdings" panose="05000000000000000000" pitchFamily="2" charset="2"/>
              <a:buChar char="v"/>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Les données concernant ce secteur sont tirées de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Loi des finances (prévisions);</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Budgets de fonctionnement et d’investissement de l’Etat (réalisation des opérations budgétaires)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Statistiques du Trésor (annuelles)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Comptes spéciaux du Trésor ;</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Wingdings" panose="05000000000000000000" pitchFamily="2" charset="2"/>
              <a:buChar char="v"/>
              <a:tabLst>
                <a:tab pos="228600" algn="l"/>
                <a:tab pos="471805" algn="l"/>
              </a:tabLst>
            </a:pPr>
            <a:r>
              <a:rPr lang="fr-FR" sz="1400" dirty="0">
                <a:solidFill>
                  <a:prstClr val="black"/>
                </a:solidFill>
                <a:latin typeface="Times New Roman" panose="02020603050405020304" pitchFamily="18" charset="0"/>
                <a:ea typeface="Calibri" panose="020F0502020204030204" pitchFamily="34" charset="0"/>
                <a:cs typeface="Arial" panose="020B0604020202020204" pitchFamily="34" charset="0"/>
              </a:rPr>
              <a:t>Comptes administratifs des établissements publics à caractère administratif</a:t>
            </a:r>
            <a:endParaRPr lang="fr-FR" sz="14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183361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84C531-34B1-43AA-929B-89D8C81784B4}"/>
              </a:ext>
            </a:extLst>
          </p:cNvPr>
          <p:cNvSpPr>
            <a:spLocks noGrp="1"/>
          </p:cNvSpPr>
          <p:nvPr>
            <p:ph type="title"/>
          </p:nvPr>
        </p:nvSpPr>
        <p:spPr>
          <a:xfrm>
            <a:off x="1060174" y="-202440"/>
            <a:ext cx="10972800" cy="1143000"/>
          </a:xfrm>
        </p:spPr>
        <p:txBody>
          <a:bodyPr/>
          <a:lstStyle/>
          <a:p>
            <a:r>
              <a:rPr lang="fr-FR" dirty="0"/>
              <a:t>INTRODUCTION</a:t>
            </a:r>
          </a:p>
        </p:txBody>
      </p:sp>
      <p:sp>
        <p:nvSpPr>
          <p:cNvPr id="3" name="Espace réservé du contenu 2">
            <a:extLst>
              <a:ext uri="{FF2B5EF4-FFF2-40B4-BE49-F238E27FC236}">
                <a16:creationId xmlns:a16="http://schemas.microsoft.com/office/drawing/2014/main" id="{89B76264-704A-4109-8778-70D40F4F89A9}"/>
              </a:ext>
            </a:extLst>
          </p:cNvPr>
          <p:cNvSpPr>
            <a:spLocks noGrp="1"/>
          </p:cNvSpPr>
          <p:nvPr>
            <p:ph idx="1"/>
          </p:nvPr>
        </p:nvSpPr>
        <p:spPr>
          <a:xfrm>
            <a:off x="530087" y="940561"/>
            <a:ext cx="11052313" cy="5185604"/>
          </a:xfrm>
        </p:spPr>
        <p:txBody>
          <a:bodyPr/>
          <a:lstStyle/>
          <a:p>
            <a:r>
              <a:rPr lang="fr-FR" dirty="0"/>
              <a:t>Le Programme de comparaison internationale (PCI) est un programme mondial, qui vise à permettre aux économistes de comparer la richesse moyenne de l’ensemble des 160 pays participants. </a:t>
            </a:r>
          </a:p>
          <a:p>
            <a:r>
              <a:rPr lang="fr-FR" dirty="0"/>
              <a:t>Le PCI est un grand projet dont la gestion est assurée, au plan mondial, par la Banque mondiale, mais qui est structuré de façon régionale. La Tunisie fait partie de la plus grande région, à savoir l’Afrique la gestion est assurée par la Banque Africaine de Développement.</a:t>
            </a:r>
          </a:p>
        </p:txBody>
      </p:sp>
    </p:spTree>
    <p:extLst>
      <p:ext uri="{BB962C8B-B14F-4D97-AF65-F5344CB8AC3E}">
        <p14:creationId xmlns:p14="http://schemas.microsoft.com/office/powerpoint/2010/main" val="3600711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907503-249F-49C8-BD96-AA82BB7109B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5A6C57D-8920-4FDA-B1A7-934BC9EE45D6}"/>
              </a:ext>
            </a:extLst>
          </p:cNvPr>
          <p:cNvSpPr>
            <a:spLocks noGrp="1"/>
          </p:cNvSpPr>
          <p:nvPr>
            <p:ph idx="1"/>
          </p:nvPr>
        </p:nvSpPr>
        <p:spPr/>
        <p:txBody>
          <a:bodyPr/>
          <a:lstStyle/>
          <a:p>
            <a:pPr marL="0" lvl="0" indent="0" algn="just" eaLnBrk="1" fontAlgn="auto" hangingPunct="1">
              <a:lnSpc>
                <a:spcPct val="115000"/>
              </a:lnSpc>
              <a:spcBef>
                <a:spcPts val="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Service d’éducation (non-marchand/marchand)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Le service d’éducation marchande est estimé à partir de l’enquête annuelle sur les activités économiques (ENAE) et de l’enquête sur le secteur informel.</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15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Quant au service d’éducation non marchand, il est estimé à partir des effectifs d’enseignants et de salaire moyen par catégorie.</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15000"/>
              </a:lnSpc>
              <a:spcBef>
                <a:spcPts val="120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Service de santé et d’action sociale (non-marchand/marchand)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Le service de santé marchand est estimé à partir de l’enquête annuelle sur les activités économiques (ENAE) et de l’enquête sur le secteur informel.</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Quant au service de santé non marchand, il est estimé à partir des effectifs de personnel médical et para médical et de salaire moyen par catégorie, d’une part et, d’autre part les statistiques de Caisse Nationale de Sécurité Sociale (CNSS) et de la caisse nationale de retraite et de la prévoyance sociale qui gèrent des cliniques à soin non marchand permettent d’estimer ce service</a:t>
            </a:r>
            <a:r>
              <a:rPr lang="fr-FR" sz="1300" dirty="0">
                <a:solidFill>
                  <a:prstClr val="black"/>
                </a:solidFill>
                <a:latin typeface="Times New Roman" panose="02020603050405020304" pitchFamily="18" charset="0"/>
                <a:ea typeface="Calibri" panose="020F0502020204030204" pitchFamily="34" charset="0"/>
                <a:cs typeface="Arial" panose="020B0604020202020204" pitchFamily="34" charset="0"/>
              </a:rPr>
              <a:t>.</a:t>
            </a:r>
            <a:endParaRPr lang="fr-FR" sz="105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3851353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8427F8A-E820-49E5-A887-3586641423D7}"/>
              </a:ext>
            </a:extLst>
          </p:cNvPr>
          <p:cNvSpPr>
            <a:spLocks noGrp="1"/>
          </p:cNvSpPr>
          <p:nvPr>
            <p:ph idx="1"/>
          </p:nvPr>
        </p:nvSpPr>
        <p:spPr/>
        <p:txBody>
          <a:bodyPr/>
          <a:lstStyle/>
          <a:p>
            <a:pPr marL="0" lvl="0" indent="0" algn="just" eaLnBrk="1" fontAlgn="auto" hangingPunct="1">
              <a:lnSpc>
                <a:spcPct val="115000"/>
              </a:lnSpc>
              <a:spcBef>
                <a:spcPts val="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Service d’éducation (non-marchand/marchand)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Le service d’éducation marchande est estimé à partir de l’enquête annuelle sur les activités économiques (ENAE) et de l’enquête sur le secteur informel.</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15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Quant au service d’éducation non marchand, il est estimé à partir des effectifs d’enseignants et de salaire moyen par catégorie.</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15000"/>
              </a:lnSpc>
              <a:spcBef>
                <a:spcPts val="120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Service de santé et d’action sociale (non-marchand/marchand)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Le service de santé marchand est estimé à partir de l’enquête annuelle sur les activités économiques (ENAE) et de l’enquête sur le secteur informel.</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20193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Quant au service de santé non marchand, il est estimé à partir des effectifs de personnel médical et para médical et de salaire moyen par catégorie, d’une part et, d’autre part les statistiques de Caisse Nationale de Sécurité Sociale (CNSS) et de la caisse nationale de retraite et de la prévoyance sociale qui gèrent des cliniques à soin non marchand permettent d’estimer ce service</a:t>
            </a:r>
            <a:r>
              <a:rPr lang="fr-FR" sz="1300" dirty="0">
                <a:solidFill>
                  <a:prstClr val="black"/>
                </a:solidFill>
                <a:latin typeface="Times New Roman" panose="02020603050405020304" pitchFamily="18" charset="0"/>
                <a:ea typeface="Calibri" panose="020F0502020204030204" pitchFamily="34" charset="0"/>
                <a:cs typeface="Arial" panose="020B0604020202020204" pitchFamily="34" charset="0"/>
              </a:rPr>
              <a:t>.</a:t>
            </a:r>
            <a:endParaRPr lang="fr-FR" sz="105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endParaRPr lang="fr-FR" dirty="0"/>
          </a:p>
        </p:txBody>
      </p:sp>
    </p:spTree>
    <p:extLst>
      <p:ext uri="{BB962C8B-B14F-4D97-AF65-F5344CB8AC3E}">
        <p14:creationId xmlns:p14="http://schemas.microsoft.com/office/powerpoint/2010/main" val="332244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664C36-FA47-4DE7-A376-FBE16969613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900C143-6C14-481F-9398-B924383BFA42}"/>
              </a:ext>
            </a:extLst>
          </p:cNvPr>
          <p:cNvSpPr>
            <a:spLocks noGrp="1"/>
          </p:cNvSpPr>
          <p:nvPr>
            <p:ph idx="1"/>
          </p:nvPr>
        </p:nvSpPr>
        <p:spPr>
          <a:xfrm>
            <a:off x="609600" y="1600201"/>
            <a:ext cx="10972800" cy="4896292"/>
          </a:xfrm>
        </p:spPr>
        <p:txBody>
          <a:bodyPr/>
          <a:lstStyle/>
          <a:p>
            <a:pPr marL="0" lvl="0" indent="0" algn="just" eaLnBrk="1" fontAlgn="auto" hangingPunct="1">
              <a:lnSpc>
                <a:spcPct val="115000"/>
              </a:lnSpc>
              <a:spcBef>
                <a:spcPts val="0"/>
              </a:spcBef>
              <a:spcAft>
                <a:spcPts val="1000"/>
              </a:spcAft>
              <a:buNone/>
            </a:pP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Autres services collectifs, sociaux et personnel (non-marchand / marchand)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50000"/>
              </a:lnSpc>
              <a:spcBef>
                <a:spcPts val="0"/>
              </a:spcBef>
              <a:spcAft>
                <a:spcPts val="1000"/>
              </a:spcAft>
              <a:buNone/>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Les principales informations utilisées proviennent de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eaLnBrk="1" fontAlgn="auto" hangingPunct="1">
              <a:lnSpc>
                <a:spcPct val="150000"/>
              </a:lnSpc>
              <a:spcBef>
                <a:spcPts val="0"/>
              </a:spcBef>
              <a:spcAft>
                <a:spcPts val="1000"/>
              </a:spcAft>
              <a:buFont typeface="Symbol" panose="05050102010706020507" pitchFamily="18" charset="2"/>
              <a:buChar char="-"/>
              <a:tabLst>
                <a:tab pos="906780" algn="l"/>
              </a:tabLst>
            </a:pPr>
            <a:r>
              <a:rPr lang="fr-FR" sz="1600" dirty="0">
                <a:solidFill>
                  <a:prstClr val="black"/>
                </a:solidFill>
                <a:latin typeface="Times New Roman" panose="02020603050405020304" pitchFamily="18" charset="0"/>
                <a:cs typeface="Arial" panose="020B0604020202020204" pitchFamily="34" charset="0"/>
              </a:rPr>
              <a:t> Enquête annuelle sur les activités économiques (ENAE);</a:t>
            </a:r>
          </a:p>
          <a:p>
            <a:pPr lvl="0" eaLnBrk="1" fontAlgn="auto" hangingPunct="1">
              <a:lnSpc>
                <a:spcPct val="150000"/>
              </a:lnSpc>
              <a:spcBef>
                <a:spcPts val="0"/>
              </a:spcBef>
              <a:spcAft>
                <a:spcPts val="1000"/>
              </a:spcAft>
              <a:buFont typeface="Symbol" panose="05050102010706020507" pitchFamily="18" charset="2"/>
              <a:buChar char="-"/>
              <a:tabLst>
                <a:tab pos="90678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sur le secteur informel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eaLnBrk="1" fontAlgn="auto" hangingPunct="1">
              <a:lnSpc>
                <a:spcPct val="150000"/>
              </a:lnSpc>
              <a:spcBef>
                <a:spcPts val="0"/>
              </a:spcBef>
              <a:spcAft>
                <a:spcPts val="1000"/>
              </a:spcAft>
              <a:buFont typeface="Symbol" panose="05050102010706020507" pitchFamily="18" charset="2"/>
              <a:buChar char="-"/>
              <a:tabLst>
                <a:tab pos="90678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sur l’emploi (trimestrielle)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eaLnBrk="1" fontAlgn="auto" hangingPunct="1">
              <a:lnSpc>
                <a:spcPct val="150000"/>
              </a:lnSpc>
              <a:spcBef>
                <a:spcPts val="0"/>
              </a:spcBef>
              <a:spcAft>
                <a:spcPts val="1000"/>
              </a:spcAft>
              <a:buFont typeface="Symbol" panose="05050102010706020507" pitchFamily="18" charset="2"/>
              <a:buChar char="-"/>
              <a:tabLst>
                <a:tab pos="90678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sur les dépenses de consommations des ménages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eaLnBrk="1" fontAlgn="auto" hangingPunct="1">
              <a:lnSpc>
                <a:spcPct val="150000"/>
              </a:lnSpc>
              <a:spcBef>
                <a:spcPts val="0"/>
              </a:spcBef>
              <a:spcAft>
                <a:spcPts val="1000"/>
              </a:spcAft>
              <a:buFont typeface="Symbol" panose="05050102010706020507" pitchFamily="18" charset="2"/>
              <a:buChar char="-"/>
              <a:tabLst>
                <a:tab pos="90678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Recensement général de la population et de l’habitat.</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marL="0" lvl="0" indent="0" algn="just" eaLnBrk="1" fontAlgn="auto" hangingPunct="1">
              <a:lnSpc>
                <a:spcPct val="115000"/>
              </a:lnSpc>
              <a:spcBef>
                <a:spcPts val="0"/>
              </a:spcBef>
              <a:spcAft>
                <a:spcPts val="1000"/>
              </a:spcAft>
              <a:buNone/>
            </a:pPr>
            <a:r>
              <a:rPr lang="ar-SA" sz="1600" i="1" spc="75" dirty="0">
                <a:solidFill>
                  <a:srgbClr val="4F81BD"/>
                </a:solidFill>
                <a:latin typeface="Tw Cen MT" panose="020B0602020104020603" pitchFamily="34" charset="0"/>
                <a:ea typeface="Times New Roman" panose="02020603050405020304" pitchFamily="18" charset="0"/>
                <a:cs typeface="Times New Roman" panose="02020603050405020304" pitchFamily="18" charset="0"/>
              </a:rPr>
              <a:t> </a:t>
            </a:r>
            <a:r>
              <a:rPr lang="fr-FR" sz="1600" i="1" spc="75" dirty="0">
                <a:solidFill>
                  <a:srgbClr val="4F81BD"/>
                </a:solidFill>
                <a:latin typeface="Times New Roman" panose="02020603050405020304" pitchFamily="18" charset="0"/>
                <a:ea typeface="Times New Roman" panose="02020603050405020304" pitchFamily="18" charset="0"/>
                <a:cs typeface="Arial" panose="020B0604020202020204" pitchFamily="34" charset="0"/>
              </a:rPr>
              <a:t>Ménages privés avec des employés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Symbol" panose="05050102010706020507" pitchFamily="18" charset="2"/>
              <a:buChar char="-"/>
              <a:tabLst>
                <a:tab pos="906780" algn="l"/>
              </a:tabLst>
            </a:pPr>
            <a:r>
              <a:rPr lang="fr-FR" sz="1600" dirty="0">
                <a:solidFill>
                  <a:prstClr val="black"/>
                </a:solidFill>
                <a:latin typeface="Times New Roman" panose="02020603050405020304" pitchFamily="18" charset="0"/>
                <a:ea typeface="Calibri" panose="020F0502020204030204" pitchFamily="34" charset="0"/>
                <a:cs typeface="Arial" panose="020B0604020202020204" pitchFamily="34" charset="0"/>
              </a:rPr>
              <a:t>Enquête sur les dépenses de consommations des ménages ;</a:t>
            </a:r>
            <a:endParaRPr lang="fr-FR" sz="1600" dirty="0">
              <a:solidFill>
                <a:prstClr val="black"/>
              </a:solidFill>
              <a:latin typeface="Tw Cen MT" panose="020B0602020104020603" pitchFamily="34" charset="0"/>
              <a:ea typeface="Times New Roman" panose="02020603050405020304" pitchFamily="18" charset="0"/>
              <a:cs typeface="Arial" panose="020B0604020202020204" pitchFamily="34" charset="0"/>
            </a:endParaRPr>
          </a:p>
          <a:p>
            <a:pPr lvl="0" algn="just" eaLnBrk="1" fontAlgn="auto" hangingPunct="1">
              <a:lnSpc>
                <a:spcPct val="150000"/>
              </a:lnSpc>
              <a:spcBef>
                <a:spcPts val="0"/>
              </a:spcBef>
              <a:spcAft>
                <a:spcPts val="1000"/>
              </a:spcAft>
              <a:buFont typeface="Symbol" panose="05050102010706020507" pitchFamily="18" charset="2"/>
              <a:buChar char="-"/>
              <a:tabLst>
                <a:tab pos="906780" algn="l"/>
              </a:tabLst>
            </a:pPr>
            <a:r>
              <a:rPr lang="fr-FR" sz="1600" dirty="0">
                <a:solidFill>
                  <a:prstClr val="black"/>
                </a:solidFill>
                <a:latin typeface="Times New Roman" panose="02020603050405020304" pitchFamily="18" charset="0"/>
                <a:cs typeface="Arial" panose="020B0604020202020204" pitchFamily="34" charset="0"/>
              </a:rPr>
              <a:t>Recensement général de la population et de l’habitat</a:t>
            </a:r>
          </a:p>
          <a:p>
            <a:endParaRPr lang="fr-FR" dirty="0"/>
          </a:p>
        </p:txBody>
      </p:sp>
    </p:spTree>
    <p:extLst>
      <p:ext uri="{BB962C8B-B14F-4D97-AF65-F5344CB8AC3E}">
        <p14:creationId xmlns:p14="http://schemas.microsoft.com/office/powerpoint/2010/main" val="2928953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A63487-D258-4904-8754-239056F22C02}"/>
              </a:ext>
            </a:extLst>
          </p:cNvPr>
          <p:cNvSpPr>
            <a:spLocks noGrp="1"/>
          </p:cNvSpPr>
          <p:nvPr>
            <p:ph type="title"/>
          </p:nvPr>
        </p:nvSpPr>
        <p:spPr>
          <a:xfrm>
            <a:off x="1339702" y="274638"/>
            <a:ext cx="10242698" cy="267622"/>
          </a:xfrm>
        </p:spPr>
        <p:txBody>
          <a:bodyPr/>
          <a:lstStyle/>
          <a:p>
            <a:endParaRPr lang="fr-FR" dirty="0"/>
          </a:p>
        </p:txBody>
      </p:sp>
      <p:sp>
        <p:nvSpPr>
          <p:cNvPr id="4" name="Espace réservé du contenu 3">
            <a:extLst>
              <a:ext uri="{FF2B5EF4-FFF2-40B4-BE49-F238E27FC236}">
                <a16:creationId xmlns:a16="http://schemas.microsoft.com/office/drawing/2014/main" id="{402BEA0F-CC38-4AF3-B3A0-65A39CFC23E8}"/>
              </a:ext>
            </a:extLst>
          </p:cNvPr>
          <p:cNvSpPr>
            <a:spLocks noGrp="1"/>
          </p:cNvSpPr>
          <p:nvPr>
            <p:ph idx="1"/>
          </p:nvPr>
        </p:nvSpPr>
        <p:spPr>
          <a:xfrm>
            <a:off x="542260" y="680485"/>
            <a:ext cx="11040140" cy="5296835"/>
          </a:xfrm>
          <a:prstGeom prst="rect">
            <a:avLst/>
          </a:prstGeom>
        </p:spPr>
        <p:txBody>
          <a:bodyPr wrap="square">
            <a:spAutoFit/>
          </a:bodyPr>
          <a:lstStyle/>
          <a:p>
            <a:pPr algn="just">
              <a:lnSpc>
                <a:spcPct val="115000"/>
              </a:lnSpc>
              <a:spcAft>
                <a:spcPts val="1000"/>
              </a:spcAft>
            </a:pPr>
            <a:r>
              <a:rPr lang="fr-FR" sz="1400" i="1" spc="75" dirty="0">
                <a:solidFill>
                  <a:srgbClr val="4F81BD"/>
                </a:solidFill>
                <a:effectLst/>
                <a:latin typeface="Times New Roman" panose="02020603050405020304" pitchFamily="18" charset="0"/>
                <a:ea typeface="Times New Roman" panose="02020603050405020304" pitchFamily="18" charset="0"/>
                <a:cs typeface="+mj-cs"/>
              </a:rPr>
              <a:t>La consommation finale des ménages</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Enquête sur les revenus des ménages;</a:t>
            </a:r>
            <a:endParaRPr lang="fr-FR" sz="1400" dirty="0">
              <a:effectLst/>
              <a:cs typeface="+mj-cs"/>
            </a:endParaRPr>
          </a:p>
          <a:p>
            <a:pPr marL="342900" lvl="0" indent="-342900" algn="just">
              <a:lnSpc>
                <a:spcPct val="150000"/>
              </a:lnSpc>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Enquête sur les dépenses de consommation des ménages </a:t>
            </a:r>
            <a:endParaRPr lang="fr-FR" sz="1400" dirty="0">
              <a:effectLst/>
              <a:cs typeface="+mj-cs"/>
            </a:endParaRPr>
          </a:p>
          <a:p>
            <a:pPr marL="0" indent="0" algn="just">
              <a:lnSpc>
                <a:spcPct val="115000"/>
              </a:lnSpc>
              <a:spcAft>
                <a:spcPts val="1000"/>
              </a:spcAft>
              <a:buNone/>
            </a:pPr>
            <a:endParaRPr lang="fr-FR" sz="1400" dirty="0">
              <a:effectLst/>
              <a:latin typeface="Tw Cen MT" panose="020B0602020104020603" pitchFamily="34" charset="0"/>
              <a:ea typeface="Times New Roman" panose="02020603050405020304" pitchFamily="18" charset="0"/>
              <a:cs typeface="+mj-cs"/>
            </a:endParaRPr>
          </a:p>
          <a:p>
            <a:pPr algn="just">
              <a:lnSpc>
                <a:spcPct val="150000"/>
              </a:lnSpc>
              <a:spcAft>
                <a:spcPts val="1000"/>
              </a:spcAft>
            </a:pPr>
            <a:r>
              <a:rPr lang="fr-FR" sz="1400" i="1" spc="75" dirty="0">
                <a:solidFill>
                  <a:srgbClr val="4F81BD"/>
                </a:solidFill>
                <a:effectLst/>
                <a:latin typeface="Times New Roman" panose="02020603050405020304" pitchFamily="18" charset="0"/>
                <a:ea typeface="Times New Roman" panose="02020603050405020304" pitchFamily="18" charset="0"/>
                <a:cs typeface="+mj-cs"/>
              </a:rPr>
              <a:t>La consommation finale des administrations publiques</a:t>
            </a:r>
            <a:endParaRPr lang="fr-FR" sz="1400" dirty="0">
              <a:effectLst/>
              <a:latin typeface="Tw Cen MT" panose="020B0602020104020603" pitchFamily="34" charset="0"/>
              <a:ea typeface="Times New Roman" panose="02020603050405020304" pitchFamily="18" charset="0"/>
              <a:cs typeface="+mj-cs"/>
            </a:endParaRPr>
          </a:p>
          <a:p>
            <a:pPr algn="just">
              <a:lnSpc>
                <a:spcPct val="150000"/>
              </a:lnSpc>
              <a:spcAft>
                <a:spcPts val="1000"/>
              </a:spcAft>
            </a:pPr>
            <a:r>
              <a:rPr lang="fr-FR" sz="1400" dirty="0">
                <a:effectLst/>
                <a:latin typeface="Times New Roman" panose="02020603050405020304" pitchFamily="18" charset="0"/>
                <a:ea typeface="Calibri" panose="020F0502020204030204" pitchFamily="34" charset="0"/>
                <a:cs typeface="+mj-cs"/>
              </a:rPr>
              <a:t>Documents comptables des unités composant le secteur des administrations publiques. (À partir de l’estimation de la production non marchande)</a:t>
            </a:r>
            <a:endParaRPr lang="fr-FR" sz="1400" dirty="0">
              <a:effectLst/>
              <a:latin typeface="Tw Cen MT" panose="020B0602020104020603" pitchFamily="34" charset="0"/>
              <a:ea typeface="Times New Roman" panose="02020603050405020304" pitchFamily="18" charset="0"/>
              <a:cs typeface="+mj-cs"/>
            </a:endParaRPr>
          </a:p>
          <a:p>
            <a:pPr algn="just">
              <a:lnSpc>
                <a:spcPct val="115000"/>
              </a:lnSpc>
              <a:spcAft>
                <a:spcPts val="1000"/>
              </a:spcAft>
            </a:pPr>
            <a:r>
              <a:rPr lang="fr-FR" sz="1400" u="none" strike="noStrike" dirty="0">
                <a:effectLst/>
                <a:latin typeface="Times New Roman" panose="02020603050405020304" pitchFamily="18" charset="0"/>
                <a:ea typeface="Calibri" panose="020F0502020204030204" pitchFamily="34" charset="0"/>
                <a:cs typeface="+mj-cs"/>
              </a:rPr>
              <a:t> </a:t>
            </a:r>
            <a:endParaRPr lang="fr-FR" sz="1400" dirty="0">
              <a:effectLst/>
              <a:latin typeface="Tw Cen MT" panose="020B0602020104020603" pitchFamily="34" charset="0"/>
              <a:ea typeface="Times New Roman" panose="02020603050405020304" pitchFamily="18" charset="0"/>
              <a:cs typeface="+mj-cs"/>
            </a:endParaRPr>
          </a:p>
          <a:p>
            <a:pPr algn="just">
              <a:lnSpc>
                <a:spcPct val="115000"/>
              </a:lnSpc>
              <a:spcAft>
                <a:spcPts val="1000"/>
              </a:spcAft>
            </a:pPr>
            <a:r>
              <a:rPr lang="fr-FR" sz="1400" i="1" spc="75" dirty="0">
                <a:solidFill>
                  <a:srgbClr val="4F81BD"/>
                </a:solidFill>
                <a:effectLst/>
                <a:latin typeface="Times New Roman" panose="02020603050405020304" pitchFamily="18" charset="0"/>
                <a:ea typeface="Times New Roman" panose="02020603050405020304" pitchFamily="18" charset="0"/>
                <a:cs typeface="+mj-cs"/>
              </a:rPr>
              <a:t>La formation brute de capital fixe</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Enquête nationale sur l’activité économique (annuelle)</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Calcul de la FBCF des APU à partir du budget d’investissement;</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Statistiques des autorisations de construire.</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Statistiques du commerce extérieur (biens d’équipement importés).</a:t>
            </a:r>
            <a:endParaRPr lang="fr-FR" sz="1400" dirty="0">
              <a:effectLst/>
              <a:latin typeface="Tw Cen MT" panose="020B0602020104020603" pitchFamily="34" charset="0"/>
              <a:ea typeface="Times New Roman" panose="02020603050405020304" pitchFamily="18" charset="0"/>
              <a:cs typeface="+mj-cs"/>
            </a:endParaRPr>
          </a:p>
        </p:txBody>
      </p:sp>
    </p:spTree>
    <p:extLst>
      <p:ext uri="{BB962C8B-B14F-4D97-AF65-F5344CB8AC3E}">
        <p14:creationId xmlns:p14="http://schemas.microsoft.com/office/powerpoint/2010/main" val="1377484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03513D-27D6-439D-9276-BD07AC51766C}"/>
              </a:ext>
            </a:extLst>
          </p:cNvPr>
          <p:cNvSpPr/>
          <p:nvPr/>
        </p:nvSpPr>
        <p:spPr>
          <a:xfrm>
            <a:off x="255180" y="995257"/>
            <a:ext cx="11398103" cy="4822859"/>
          </a:xfrm>
          <a:prstGeom prst="rect">
            <a:avLst/>
          </a:prstGeom>
        </p:spPr>
        <p:txBody>
          <a:bodyPr wrap="square">
            <a:spAutoFit/>
          </a:bodyPr>
          <a:lstStyle/>
          <a:p>
            <a:pPr algn="just">
              <a:lnSpc>
                <a:spcPct val="115000"/>
              </a:lnSpc>
              <a:spcAft>
                <a:spcPts val="1000"/>
              </a:spcAft>
            </a:pPr>
            <a:r>
              <a:rPr lang="fr-FR" sz="1400" i="1" spc="75" dirty="0">
                <a:solidFill>
                  <a:srgbClr val="4F81BD"/>
                </a:solidFill>
                <a:effectLst/>
                <a:latin typeface="Times New Roman" panose="02020603050405020304" pitchFamily="18" charset="0"/>
                <a:ea typeface="Times New Roman" panose="02020603050405020304" pitchFamily="18" charset="0"/>
                <a:cs typeface="+mj-cs"/>
              </a:rPr>
              <a:t>La consommation finale des ménages</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Enquête sur les revenus des ménages;</a:t>
            </a:r>
            <a:endParaRPr lang="fr-FR" sz="1400" dirty="0">
              <a:effectLst/>
              <a:cs typeface="+mj-cs"/>
            </a:endParaRPr>
          </a:p>
          <a:p>
            <a:pPr marL="342900" lvl="0" indent="-342900" algn="just">
              <a:lnSpc>
                <a:spcPct val="150000"/>
              </a:lnSpc>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Enquête sur les dépenses de consommation des ménages </a:t>
            </a:r>
            <a:endParaRPr lang="fr-FR" sz="1400" dirty="0">
              <a:effectLst/>
              <a:cs typeface="+mj-cs"/>
            </a:endParaRPr>
          </a:p>
          <a:p>
            <a:pPr algn="just">
              <a:lnSpc>
                <a:spcPct val="115000"/>
              </a:lnSpc>
              <a:spcAft>
                <a:spcPts val="1000"/>
              </a:spcAft>
            </a:pPr>
            <a:r>
              <a:rPr lang="ar-TN" sz="1400" dirty="0">
                <a:effectLst/>
                <a:latin typeface="Tw Cen MT" panose="020B0602020104020603" pitchFamily="34" charset="0"/>
                <a:ea typeface="Calibri" panose="020F0502020204030204" pitchFamily="34" charset="0"/>
                <a:cs typeface="+mj-cs"/>
              </a:rPr>
              <a:t> </a:t>
            </a:r>
            <a:endParaRPr lang="fr-FR" sz="1400" dirty="0">
              <a:effectLst/>
              <a:latin typeface="Tw Cen MT" panose="020B0602020104020603" pitchFamily="34" charset="0"/>
              <a:ea typeface="Times New Roman" panose="02020603050405020304" pitchFamily="18" charset="0"/>
              <a:cs typeface="+mj-cs"/>
            </a:endParaRPr>
          </a:p>
          <a:p>
            <a:pPr algn="just">
              <a:lnSpc>
                <a:spcPct val="150000"/>
              </a:lnSpc>
              <a:spcAft>
                <a:spcPts val="1000"/>
              </a:spcAft>
            </a:pPr>
            <a:r>
              <a:rPr lang="fr-FR" sz="1400" i="1" spc="75" dirty="0">
                <a:solidFill>
                  <a:srgbClr val="4F81BD"/>
                </a:solidFill>
                <a:effectLst/>
                <a:latin typeface="Times New Roman" panose="02020603050405020304" pitchFamily="18" charset="0"/>
                <a:ea typeface="Times New Roman" panose="02020603050405020304" pitchFamily="18" charset="0"/>
                <a:cs typeface="+mj-cs"/>
              </a:rPr>
              <a:t>La consommation finale des administrations publiques</a:t>
            </a:r>
            <a:endParaRPr lang="fr-FR" sz="1400" dirty="0">
              <a:effectLst/>
              <a:latin typeface="Tw Cen MT" panose="020B0602020104020603" pitchFamily="34" charset="0"/>
              <a:ea typeface="Times New Roman" panose="02020603050405020304" pitchFamily="18" charset="0"/>
              <a:cs typeface="+mj-cs"/>
            </a:endParaRPr>
          </a:p>
          <a:p>
            <a:pPr algn="just">
              <a:lnSpc>
                <a:spcPct val="150000"/>
              </a:lnSpc>
              <a:spcAft>
                <a:spcPts val="1000"/>
              </a:spcAft>
            </a:pPr>
            <a:r>
              <a:rPr lang="fr-FR" sz="1400" dirty="0">
                <a:effectLst/>
                <a:latin typeface="Times New Roman" panose="02020603050405020304" pitchFamily="18" charset="0"/>
                <a:ea typeface="Calibri" panose="020F0502020204030204" pitchFamily="34" charset="0"/>
                <a:cs typeface="+mj-cs"/>
              </a:rPr>
              <a:t>Documents comptables des unités composant le secteur des administrations publiques. (À partir de l’estimation de la production non marchande)</a:t>
            </a:r>
            <a:endParaRPr lang="fr-FR" sz="1400" dirty="0">
              <a:effectLst/>
              <a:latin typeface="Tw Cen MT" panose="020B0602020104020603" pitchFamily="34" charset="0"/>
              <a:ea typeface="Times New Roman" panose="02020603050405020304" pitchFamily="18" charset="0"/>
              <a:cs typeface="+mj-cs"/>
            </a:endParaRPr>
          </a:p>
          <a:p>
            <a:pPr algn="just">
              <a:lnSpc>
                <a:spcPct val="115000"/>
              </a:lnSpc>
              <a:spcAft>
                <a:spcPts val="1000"/>
              </a:spcAft>
            </a:pPr>
            <a:r>
              <a:rPr lang="fr-FR" sz="1400" u="none" strike="noStrike" dirty="0">
                <a:effectLst/>
                <a:latin typeface="Times New Roman" panose="02020603050405020304" pitchFamily="18" charset="0"/>
                <a:ea typeface="Calibri" panose="020F0502020204030204" pitchFamily="34" charset="0"/>
                <a:cs typeface="+mj-cs"/>
              </a:rPr>
              <a:t> </a:t>
            </a:r>
            <a:endParaRPr lang="fr-FR" sz="1400" dirty="0">
              <a:effectLst/>
              <a:latin typeface="Tw Cen MT" panose="020B0602020104020603" pitchFamily="34" charset="0"/>
              <a:ea typeface="Times New Roman" panose="02020603050405020304" pitchFamily="18" charset="0"/>
              <a:cs typeface="+mj-cs"/>
            </a:endParaRPr>
          </a:p>
          <a:p>
            <a:pPr algn="just">
              <a:lnSpc>
                <a:spcPct val="115000"/>
              </a:lnSpc>
              <a:spcAft>
                <a:spcPts val="1000"/>
              </a:spcAft>
            </a:pPr>
            <a:r>
              <a:rPr lang="fr-FR" sz="1400" i="1" spc="75" dirty="0">
                <a:solidFill>
                  <a:srgbClr val="4F81BD"/>
                </a:solidFill>
                <a:effectLst/>
                <a:latin typeface="Times New Roman" panose="02020603050405020304" pitchFamily="18" charset="0"/>
                <a:ea typeface="Times New Roman" panose="02020603050405020304" pitchFamily="18" charset="0"/>
                <a:cs typeface="+mj-cs"/>
              </a:rPr>
              <a:t>La formation brute de capital fixe</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Enquête nationale sur l’activité économique (annuelle)</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Calcul de la FBCF des APU à partir du budget d’investissement;</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Statistiques des autorisations de construire.</a:t>
            </a:r>
            <a:endParaRPr lang="fr-FR" sz="1400" dirty="0">
              <a:effectLst/>
              <a:latin typeface="Tw Cen MT" panose="020B0602020104020603" pitchFamily="34" charset="0"/>
              <a:ea typeface="Times New Roman" panose="02020603050405020304" pitchFamily="18" charset="0"/>
              <a:cs typeface="+mj-cs"/>
            </a:endParaRPr>
          </a:p>
          <a:p>
            <a:pPr marL="342900" lvl="0" indent="-342900" algn="just">
              <a:lnSpc>
                <a:spcPct val="150000"/>
              </a:lnSpc>
              <a:spcAft>
                <a:spcPts val="1000"/>
              </a:spcAft>
              <a:buFont typeface="Symbol" panose="05050102010706020507" pitchFamily="18" charset="2"/>
              <a:buChar char="-"/>
              <a:tabLst>
                <a:tab pos="228600" algn="l"/>
              </a:tabLst>
            </a:pPr>
            <a:r>
              <a:rPr lang="fr-FR" sz="1400" dirty="0">
                <a:effectLst/>
                <a:latin typeface="Times New Roman" panose="02020603050405020304" pitchFamily="18" charset="0"/>
                <a:ea typeface="Calibri" panose="020F0502020204030204" pitchFamily="34" charset="0"/>
                <a:cs typeface="+mj-cs"/>
              </a:rPr>
              <a:t>Statistiques du commerce extérieur (biens d’équipement importés).</a:t>
            </a:r>
            <a:endParaRPr lang="fr-FR" sz="1400" dirty="0">
              <a:effectLst/>
              <a:latin typeface="Tw Cen MT" panose="020B0602020104020603" pitchFamily="34" charset="0"/>
              <a:ea typeface="Times New Roman" panose="02020603050405020304" pitchFamily="18" charset="0"/>
              <a:cs typeface="+mj-cs"/>
            </a:endParaRPr>
          </a:p>
        </p:txBody>
      </p:sp>
    </p:spTree>
    <p:extLst>
      <p:ext uri="{BB962C8B-B14F-4D97-AF65-F5344CB8AC3E}">
        <p14:creationId xmlns:p14="http://schemas.microsoft.com/office/powerpoint/2010/main" val="2634038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B12D6C3B-A146-40C7-9608-A94556A3E3EC}"/>
              </a:ext>
            </a:extLst>
          </p:cNvPr>
          <p:cNvSpPr>
            <a:spLocks noGrp="1" noChangeArrowheads="1"/>
          </p:cNvSpPr>
          <p:nvPr>
            <p:ph type="title"/>
          </p:nvPr>
        </p:nvSpPr>
        <p:spPr>
          <a:xfrm>
            <a:off x="2100263" y="2"/>
            <a:ext cx="8925700" cy="1244008"/>
          </a:xfrm>
        </p:spPr>
        <p:txBody>
          <a:bodyPr/>
          <a:lstStyle/>
          <a:p>
            <a:r>
              <a:rPr lang="fr-FR" altLang="fr-FR" sz="3200" b="1" dirty="0"/>
              <a:t>Les sources utilisés pour élaborer les ERE en volume</a:t>
            </a:r>
            <a:br>
              <a:rPr lang="fr-FR" altLang="fr-FR" sz="3200" b="1" dirty="0"/>
            </a:br>
            <a:endParaRPr lang="fr-FR" altLang="fr-FR" sz="3200" b="1" dirty="0"/>
          </a:p>
        </p:txBody>
      </p:sp>
      <p:sp>
        <p:nvSpPr>
          <p:cNvPr id="52227" name="Rectangle 3">
            <a:extLst>
              <a:ext uri="{FF2B5EF4-FFF2-40B4-BE49-F238E27FC236}">
                <a16:creationId xmlns:a16="http://schemas.microsoft.com/office/drawing/2014/main" id="{AD65C9BC-F6AA-4790-BA69-60945F8380A0}"/>
              </a:ext>
            </a:extLst>
          </p:cNvPr>
          <p:cNvSpPr>
            <a:spLocks noGrp="1" noChangeArrowheads="1"/>
          </p:cNvSpPr>
          <p:nvPr>
            <p:ph idx="1"/>
          </p:nvPr>
        </p:nvSpPr>
        <p:spPr>
          <a:xfrm>
            <a:off x="712381" y="903767"/>
            <a:ext cx="11479619" cy="5693883"/>
          </a:xfrm>
        </p:spPr>
        <p:txBody>
          <a:bodyPr/>
          <a:lstStyle/>
          <a:p>
            <a:pPr>
              <a:lnSpc>
                <a:spcPct val="80000"/>
              </a:lnSpc>
            </a:pPr>
            <a:r>
              <a:rPr lang="fr-FR" altLang="fr-FR" dirty="0"/>
              <a:t>Les indices volumes de secteur agricole (quantités fournies par le ministère de l’agriculture)</a:t>
            </a:r>
          </a:p>
          <a:p>
            <a:pPr marL="0" indent="0">
              <a:lnSpc>
                <a:spcPct val="80000"/>
              </a:lnSpc>
              <a:buNone/>
            </a:pPr>
            <a:endParaRPr lang="fr-FR" altLang="fr-FR" dirty="0"/>
          </a:p>
          <a:p>
            <a:pPr>
              <a:lnSpc>
                <a:spcPct val="80000"/>
              </a:lnSpc>
            </a:pPr>
            <a:r>
              <a:rPr lang="fr-FR" altLang="fr-FR" dirty="0"/>
              <a:t>l’indice de production industriel (IPI)</a:t>
            </a:r>
          </a:p>
          <a:p>
            <a:pPr>
              <a:lnSpc>
                <a:spcPct val="80000"/>
              </a:lnSpc>
            </a:pPr>
            <a:endParaRPr lang="fr-FR" altLang="fr-FR" dirty="0"/>
          </a:p>
          <a:p>
            <a:pPr>
              <a:lnSpc>
                <a:spcPct val="80000"/>
              </a:lnSpc>
            </a:pPr>
            <a:r>
              <a:rPr lang="fr-FR" altLang="fr-FR" dirty="0"/>
              <a:t>Les indices volumes dans les services sont traités cas par cas (exemple : pour le tourisme l’indice est données par le nombre de nuitées)</a:t>
            </a:r>
          </a:p>
          <a:p>
            <a:pPr>
              <a:lnSpc>
                <a:spcPct val="80000"/>
              </a:lnSpc>
            </a:pPr>
            <a:endParaRPr lang="fr-FR" altLang="fr-FR" dirty="0"/>
          </a:p>
          <a:p>
            <a:pPr>
              <a:lnSpc>
                <a:spcPct val="80000"/>
              </a:lnSpc>
            </a:pPr>
            <a:r>
              <a:rPr lang="fr-FR" altLang="fr-FR" dirty="0"/>
              <a:t>l’indice de prix à la consommation familiale(IPC)</a:t>
            </a:r>
          </a:p>
          <a:p>
            <a:pPr>
              <a:lnSpc>
                <a:spcPct val="80000"/>
              </a:lnSpc>
            </a:pPr>
            <a:endParaRPr lang="fr-FR" altLang="fr-FR" dirty="0"/>
          </a:p>
          <a:p>
            <a:pPr>
              <a:lnSpc>
                <a:spcPct val="80000"/>
              </a:lnSpc>
            </a:pPr>
            <a:r>
              <a:rPr lang="fr-FR" altLang="fr-FR" dirty="0"/>
              <a:t>les indices de valeur des imports et   des exports</a:t>
            </a:r>
          </a:p>
          <a:p>
            <a:pPr>
              <a:lnSpc>
                <a:spcPct val="80000"/>
              </a:lnSpc>
            </a:pPr>
            <a:endParaRPr lang="fr-FR" altLang="fr-FR" dirty="0"/>
          </a:p>
          <a:p>
            <a:pPr>
              <a:lnSpc>
                <a:spcPct val="80000"/>
              </a:lnSpc>
            </a:pPr>
            <a:r>
              <a:rPr lang="fr-FR" altLang="fr-FR" dirty="0"/>
              <a:t>les indices valeurs unitaires en import et export(IVU)</a:t>
            </a:r>
          </a:p>
          <a:p>
            <a:pPr>
              <a:lnSpc>
                <a:spcPct val="80000"/>
              </a:lnSpc>
            </a:pPr>
            <a:endParaRPr lang="fr-FR" altLang="fr-FR" dirty="0"/>
          </a:p>
          <a:p>
            <a:pPr>
              <a:lnSpc>
                <a:spcPct val="80000"/>
              </a:lnSpc>
            </a:pPr>
            <a:r>
              <a:rPr lang="fr-FR" altLang="fr-FR" dirty="0"/>
              <a:t>l’indice de prix de vente industriel (IPVI)</a:t>
            </a:r>
          </a:p>
          <a:p>
            <a:pPr>
              <a:lnSpc>
                <a:spcPct val="80000"/>
              </a:lnSpc>
              <a:buFont typeface="Wingdings" panose="05000000000000000000" pitchFamily="2" charset="2"/>
              <a:buNone/>
            </a:pPr>
            <a:endParaRPr lang="fr-FR" altLang="fr-FR" sz="1500" dirty="0"/>
          </a:p>
          <a:p>
            <a:pPr>
              <a:lnSpc>
                <a:spcPct val="80000"/>
              </a:lnSpc>
              <a:buFont typeface="Wingdings" panose="05000000000000000000" pitchFamily="2" charset="2"/>
              <a:buNone/>
            </a:pPr>
            <a:endParaRPr lang="fr-FR" altLang="fr-FR" sz="900" dirty="0"/>
          </a:p>
        </p:txBody>
      </p:sp>
      <p:sp>
        <p:nvSpPr>
          <p:cNvPr id="52228" name="Espace réservé de la date 3">
            <a:extLst>
              <a:ext uri="{FF2B5EF4-FFF2-40B4-BE49-F238E27FC236}">
                <a16:creationId xmlns:a16="http://schemas.microsoft.com/office/drawing/2014/main" id="{D9B8A82C-E5D1-4C36-A4CC-AD9CDCE5742C}"/>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F94124A-61FE-4F86-8E66-5ED4CC44EDDD}" type="datetime1">
              <a:rPr lang="fr-FR" altLang="fr-FR" sz="1200">
                <a:solidFill>
                  <a:prstClr val="black"/>
                </a:solidFill>
                <a:latin typeface="Verdana" panose="020B0604030504040204" pitchFamily="34" charset="0"/>
                <a:cs typeface="Arial" panose="020B0604020202020204" pitchFamily="34" charset="0"/>
              </a:rPr>
              <a:pPr fontAlgn="base">
                <a:spcBef>
                  <a:spcPct val="0"/>
                </a:spcBef>
                <a:spcAft>
                  <a:spcPct val="0"/>
                </a:spcAft>
              </a:pPr>
              <a:t>03/02/2021</a:t>
            </a:fld>
            <a:endParaRPr lang="fr-FR" altLang="fr-FR" sz="1200">
              <a:solidFill>
                <a:prstClr val="black"/>
              </a:solidFill>
              <a:latin typeface="Verdana" panose="020B0604030504040204" pitchFamily="34" charset="0"/>
              <a:cs typeface="Arial" panose="020B0604020202020204" pitchFamily="34" charset="0"/>
            </a:endParaRPr>
          </a:p>
        </p:txBody>
      </p:sp>
      <p:sp>
        <p:nvSpPr>
          <p:cNvPr id="52229" name="Espace réservé du numéro de diapositive 5">
            <a:extLst>
              <a:ext uri="{FF2B5EF4-FFF2-40B4-BE49-F238E27FC236}">
                <a16:creationId xmlns:a16="http://schemas.microsoft.com/office/drawing/2014/main" id="{49C83984-77AD-43E9-AC77-6A3A76F2CAD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64B69EE-2818-4B91-91FB-24672BC0A961}" type="slidenum">
              <a:rPr lang="fr-FR" altLang="fr-FR" sz="1200">
                <a:solidFill>
                  <a:prstClr val="black"/>
                </a:solidFill>
                <a:latin typeface="Verdana" panose="020B0604030504040204" pitchFamily="34" charset="0"/>
                <a:cs typeface="Arial" panose="020B0604020202020204" pitchFamily="34" charset="0"/>
              </a:rPr>
              <a:pPr fontAlgn="base">
                <a:spcBef>
                  <a:spcPct val="0"/>
                </a:spcBef>
                <a:spcAft>
                  <a:spcPct val="0"/>
                </a:spcAft>
              </a:pPr>
              <a:t>25</a:t>
            </a:fld>
            <a:endParaRPr lang="fr-FR" altLang="fr-FR" sz="1200">
              <a:solidFill>
                <a:prstClr val="black"/>
              </a:solidFill>
              <a:latin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759461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2FD820-4667-4212-BF4F-D10678739EE7}"/>
              </a:ext>
            </a:extLst>
          </p:cNvPr>
          <p:cNvSpPr>
            <a:spLocks noGrp="1"/>
          </p:cNvSpPr>
          <p:nvPr>
            <p:ph type="title"/>
          </p:nvPr>
        </p:nvSpPr>
        <p:spPr>
          <a:xfrm>
            <a:off x="1086678" y="274638"/>
            <a:ext cx="10495722" cy="493988"/>
          </a:xfrm>
        </p:spPr>
        <p:txBody>
          <a:bodyPr/>
          <a:lstStyle/>
          <a:p>
            <a:endParaRPr lang="fr-FR" dirty="0"/>
          </a:p>
        </p:txBody>
      </p:sp>
      <p:sp>
        <p:nvSpPr>
          <p:cNvPr id="3" name="Espace réservé du contenu 2">
            <a:extLst>
              <a:ext uri="{FF2B5EF4-FFF2-40B4-BE49-F238E27FC236}">
                <a16:creationId xmlns:a16="http://schemas.microsoft.com/office/drawing/2014/main" id="{B2C9CD22-9A83-4D0B-A142-E2A64A941A9D}"/>
              </a:ext>
            </a:extLst>
          </p:cNvPr>
          <p:cNvSpPr>
            <a:spLocks noGrp="1"/>
          </p:cNvSpPr>
          <p:nvPr>
            <p:ph idx="1"/>
          </p:nvPr>
        </p:nvSpPr>
        <p:spPr>
          <a:xfrm>
            <a:off x="357809" y="1205948"/>
            <a:ext cx="11224591" cy="5486399"/>
          </a:xfrm>
        </p:spPr>
        <p:txBody>
          <a:bodyPr/>
          <a:lstStyle/>
          <a:p>
            <a:r>
              <a:rPr lang="fr-FR" dirty="0"/>
              <a:t>Le PCI vise à comparer les niveaux généraux des prix entre tous les pays participants. Dans chaque pays, il existe des milliers, voire des millions d’articles différents sur le marché. Il n'est naturellement pas pratique de mesurer les prix de tous ces produits, par conséquent un échantillonnage s’impose au niveau des produits et aussi les points de ventes.</a:t>
            </a:r>
          </a:p>
          <a:p>
            <a:endParaRPr lang="fr-FR" dirty="0"/>
          </a:p>
          <a:p>
            <a:endParaRPr lang="fr-FR" dirty="0"/>
          </a:p>
          <a:p>
            <a:endParaRPr lang="fr-FR" dirty="0"/>
          </a:p>
        </p:txBody>
      </p:sp>
    </p:spTree>
    <p:extLst>
      <p:ext uri="{BB962C8B-B14F-4D97-AF65-F5344CB8AC3E}">
        <p14:creationId xmlns:p14="http://schemas.microsoft.com/office/powerpoint/2010/main" val="4225149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102BEA6-085F-4717-82FD-557388C4CECE}"/>
              </a:ext>
            </a:extLst>
          </p:cNvPr>
          <p:cNvSpPr>
            <a:spLocks noGrp="1"/>
          </p:cNvSpPr>
          <p:nvPr>
            <p:ph idx="4294967295"/>
          </p:nvPr>
        </p:nvSpPr>
        <p:spPr>
          <a:xfrm>
            <a:off x="1404938" y="1600200"/>
            <a:ext cx="10787062" cy="5092700"/>
          </a:xfrm>
        </p:spPr>
        <p:txBody>
          <a:bodyPr/>
          <a:lstStyle/>
          <a:p>
            <a:r>
              <a:rPr lang="fr-FR" dirty="0"/>
              <a:t>Dans cette présentation on va présenter le cadre général de  PCI-Afrique en Tunisie  qui se résume comme suit:</a:t>
            </a:r>
          </a:p>
          <a:p>
            <a:r>
              <a:rPr lang="fr-FR" b="1" dirty="0"/>
              <a:t>Volet I : Enquête des prix à la consommation </a:t>
            </a:r>
            <a:r>
              <a:rPr lang="fr-FR" b="1" dirty="0" err="1"/>
              <a:t>PCI_Afrique</a:t>
            </a:r>
            <a:endParaRPr lang="fr-FR" b="1" dirty="0"/>
          </a:p>
          <a:p>
            <a:r>
              <a:rPr lang="fr-FR" b="1" dirty="0"/>
              <a:t>Volet II : comptabilité nationale</a:t>
            </a:r>
          </a:p>
          <a:p>
            <a:r>
              <a:rPr lang="fr-FR" b="1" dirty="0"/>
              <a:t>Volet III : Enquêtes spécifiques</a:t>
            </a:r>
          </a:p>
          <a:p>
            <a:endParaRPr lang="fr-FR" dirty="0"/>
          </a:p>
        </p:txBody>
      </p:sp>
    </p:spTree>
    <p:extLst>
      <p:ext uri="{BB962C8B-B14F-4D97-AF65-F5344CB8AC3E}">
        <p14:creationId xmlns:p14="http://schemas.microsoft.com/office/powerpoint/2010/main" val="137248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102BEA6-085F-4717-82FD-557388C4CECE}"/>
              </a:ext>
            </a:extLst>
          </p:cNvPr>
          <p:cNvSpPr>
            <a:spLocks noGrp="1"/>
          </p:cNvSpPr>
          <p:nvPr>
            <p:ph idx="4294967295"/>
          </p:nvPr>
        </p:nvSpPr>
        <p:spPr>
          <a:xfrm>
            <a:off x="265043" y="821635"/>
            <a:ext cx="11926957" cy="5871265"/>
          </a:xfrm>
        </p:spPr>
        <p:txBody>
          <a:bodyPr/>
          <a:lstStyle/>
          <a:p>
            <a:endParaRPr lang="fr-FR" dirty="0"/>
          </a:p>
        </p:txBody>
      </p:sp>
      <p:sp>
        <p:nvSpPr>
          <p:cNvPr id="4" name="Rectangle : coins arrondis 3">
            <a:extLst>
              <a:ext uri="{FF2B5EF4-FFF2-40B4-BE49-F238E27FC236}">
                <a16:creationId xmlns:a16="http://schemas.microsoft.com/office/drawing/2014/main" id="{0AC36587-6AE5-470F-807E-3532794E4DC7}"/>
              </a:ext>
            </a:extLst>
          </p:cNvPr>
          <p:cNvSpPr/>
          <p:nvPr/>
        </p:nvSpPr>
        <p:spPr>
          <a:xfrm>
            <a:off x="1245704" y="2213113"/>
            <a:ext cx="9435548" cy="286247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3600" b="1" i="1" dirty="0">
                <a:solidFill>
                  <a:srgbClr val="00B0F0"/>
                </a:solidFill>
              </a:rPr>
              <a:t>Enquête des prix à la consommation </a:t>
            </a:r>
            <a:r>
              <a:rPr lang="fr-FR" sz="3600" b="1" i="1" dirty="0" err="1">
                <a:solidFill>
                  <a:srgbClr val="00B0F0"/>
                </a:solidFill>
              </a:rPr>
              <a:t>PCI_Afrique</a:t>
            </a:r>
            <a:endParaRPr lang="fr-FR" sz="3600" i="1" dirty="0">
              <a:solidFill>
                <a:srgbClr val="00B0F0"/>
              </a:solidFill>
            </a:endParaRPr>
          </a:p>
        </p:txBody>
      </p:sp>
    </p:spTree>
    <p:extLst>
      <p:ext uri="{BB962C8B-B14F-4D97-AF65-F5344CB8AC3E}">
        <p14:creationId xmlns:p14="http://schemas.microsoft.com/office/powerpoint/2010/main" val="123030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AE76CB-6C0E-4768-BF44-4124BEB78045}"/>
              </a:ext>
            </a:extLst>
          </p:cNvPr>
          <p:cNvSpPr>
            <a:spLocks noGrp="1"/>
          </p:cNvSpPr>
          <p:nvPr>
            <p:ph type="title"/>
          </p:nvPr>
        </p:nvSpPr>
        <p:spPr>
          <a:xfrm>
            <a:off x="1020416" y="274638"/>
            <a:ext cx="10561983" cy="401223"/>
          </a:xfrm>
        </p:spPr>
        <p:txBody>
          <a:bodyPr/>
          <a:lstStyle/>
          <a:p>
            <a:endParaRPr lang="fr-FR" dirty="0"/>
          </a:p>
        </p:txBody>
      </p:sp>
      <p:sp>
        <p:nvSpPr>
          <p:cNvPr id="3" name="Espace réservé du contenu 2">
            <a:extLst>
              <a:ext uri="{FF2B5EF4-FFF2-40B4-BE49-F238E27FC236}">
                <a16:creationId xmlns:a16="http://schemas.microsoft.com/office/drawing/2014/main" id="{05327455-B200-4A92-B517-5CB9D6082169}"/>
              </a:ext>
            </a:extLst>
          </p:cNvPr>
          <p:cNvSpPr>
            <a:spLocks noGrp="1"/>
          </p:cNvSpPr>
          <p:nvPr>
            <p:ph idx="1"/>
          </p:nvPr>
        </p:nvSpPr>
        <p:spPr>
          <a:xfrm>
            <a:off x="742122" y="993913"/>
            <a:ext cx="11330608" cy="5618922"/>
          </a:xfrm>
        </p:spPr>
        <p:txBody>
          <a:bodyPr/>
          <a:lstStyle/>
          <a:p>
            <a:pPr marL="0" indent="0">
              <a:buNone/>
            </a:pPr>
            <a:r>
              <a:rPr lang="fr-FR" dirty="0"/>
              <a:t>I.	</a:t>
            </a:r>
            <a:r>
              <a:rPr lang="fr-FR" b="1" dirty="0"/>
              <a:t>Plan de sondage de l’enquête des prix PCI Afrique en Tunisie </a:t>
            </a:r>
          </a:p>
          <a:p>
            <a:pPr marL="0" indent="0">
              <a:buNone/>
            </a:pPr>
            <a:r>
              <a:rPr lang="fr-FR" sz="2400" dirty="0"/>
              <a:t>Le plan de sondage adopté en Tunisie n’est pas un plan probabiliste, il est déterminé par choix raisonné en se basant essentiellement sur le plan d’enquête de l’indice des prix à la consommation qui est un plan de couverture nationale.</a:t>
            </a:r>
          </a:p>
          <a:p>
            <a:pPr marL="0" indent="0">
              <a:buNone/>
            </a:pPr>
            <a:r>
              <a:rPr lang="fr-FR" dirty="0"/>
              <a:t>1.	Stratification régionale</a:t>
            </a:r>
          </a:p>
          <a:p>
            <a:r>
              <a:rPr lang="fr-FR" sz="2800" dirty="0"/>
              <a:t> </a:t>
            </a:r>
            <a:r>
              <a:rPr lang="fr-FR" sz="2400" dirty="0"/>
              <a:t>La Tunisie est devisée en 7 grandes régions et chaque région comprend 3 ou 4 gouvernorats. L'enquête sur les prix du détail couvre actuellement les grandes agglomérations urbaines de chaque gouvernorat et quelques agglomérations rurales. Ainsi le plan d’enquête dans le cadre du PCI Afrique 2 </a:t>
            </a:r>
            <a:r>
              <a:rPr lang="fr-FR" sz="2400" dirty="0" err="1"/>
              <a:t>couvrera</a:t>
            </a:r>
            <a:r>
              <a:rPr lang="fr-FR" sz="2400" dirty="0"/>
              <a:t> le milieu urbain des 24 gouvernorats et 22 grandes agglomérations rurales.</a:t>
            </a:r>
          </a:p>
          <a:p>
            <a:r>
              <a:rPr lang="fr-FR" sz="2400" dirty="0"/>
              <a:t>L’organisation de l’enquête PCI s’appui sur la logistique existante à l’institut national de la statistique pour les enquêtes de prix dans le cadre de l’indice des prix à la consommation IPC.</a:t>
            </a:r>
          </a:p>
          <a:p>
            <a:endParaRPr lang="fr-FR" sz="2400" dirty="0"/>
          </a:p>
          <a:p>
            <a:endParaRPr lang="fr-FR" dirty="0"/>
          </a:p>
        </p:txBody>
      </p:sp>
    </p:spTree>
    <p:extLst>
      <p:ext uri="{BB962C8B-B14F-4D97-AF65-F5344CB8AC3E}">
        <p14:creationId xmlns:p14="http://schemas.microsoft.com/office/powerpoint/2010/main" val="245188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4F73F0-4D46-41B0-B3B6-81595F14A9A0}"/>
              </a:ext>
            </a:extLst>
          </p:cNvPr>
          <p:cNvSpPr>
            <a:spLocks noGrp="1"/>
          </p:cNvSpPr>
          <p:nvPr>
            <p:ph type="title"/>
          </p:nvPr>
        </p:nvSpPr>
        <p:spPr>
          <a:xfrm>
            <a:off x="1205948" y="274638"/>
            <a:ext cx="10376452" cy="202440"/>
          </a:xfrm>
        </p:spPr>
        <p:txBody>
          <a:bodyPr/>
          <a:lstStyle/>
          <a:p>
            <a:endParaRPr lang="fr-FR" dirty="0"/>
          </a:p>
        </p:txBody>
      </p:sp>
      <p:graphicFrame>
        <p:nvGraphicFramePr>
          <p:cNvPr id="5" name="Espace réservé du contenu 4">
            <a:extLst>
              <a:ext uri="{FF2B5EF4-FFF2-40B4-BE49-F238E27FC236}">
                <a16:creationId xmlns:a16="http://schemas.microsoft.com/office/drawing/2014/main" id="{71C6FCC6-66DE-4069-9FDD-9101EE4611B1}"/>
              </a:ext>
            </a:extLst>
          </p:cNvPr>
          <p:cNvGraphicFramePr>
            <a:graphicFrameLocks noGrp="1"/>
          </p:cNvGraphicFramePr>
          <p:nvPr>
            <p:ph idx="1"/>
            <p:extLst>
              <p:ext uri="{D42A27DB-BD31-4B8C-83A1-F6EECF244321}">
                <p14:modId xmlns:p14="http://schemas.microsoft.com/office/powerpoint/2010/main" val="143986647"/>
              </p:ext>
            </p:extLst>
          </p:nvPr>
        </p:nvGraphicFramePr>
        <p:xfrm>
          <a:off x="3008243" y="2358887"/>
          <a:ext cx="7566992" cy="4002156"/>
        </p:xfrm>
        <a:graphic>
          <a:graphicData uri="http://schemas.openxmlformats.org/drawingml/2006/table">
            <a:tbl>
              <a:tblPr/>
              <a:tblGrid>
                <a:gridCol w="5632302">
                  <a:extLst>
                    <a:ext uri="{9D8B030D-6E8A-4147-A177-3AD203B41FA5}">
                      <a16:colId xmlns:a16="http://schemas.microsoft.com/office/drawing/2014/main" val="3781922887"/>
                    </a:ext>
                  </a:extLst>
                </a:gridCol>
                <a:gridCol w="1934690">
                  <a:extLst>
                    <a:ext uri="{9D8B030D-6E8A-4147-A177-3AD203B41FA5}">
                      <a16:colId xmlns:a16="http://schemas.microsoft.com/office/drawing/2014/main" val="2137889262"/>
                    </a:ext>
                  </a:extLst>
                </a:gridCol>
              </a:tblGrid>
              <a:tr h="440972">
                <a:tc>
                  <a:txBody>
                    <a:bodyPr/>
                    <a:lstStyle/>
                    <a:p>
                      <a:pPr>
                        <a:spcAft>
                          <a:spcPts val="0"/>
                        </a:spcAft>
                      </a:pPr>
                      <a:r>
                        <a:rPr lang="fr-FR" sz="1800" b="1" dirty="0">
                          <a:effectLst/>
                          <a:latin typeface="Times New Roman" panose="02020603050405020304" pitchFamily="18" charset="0"/>
                          <a:ea typeface="Times New Roman" panose="02020603050405020304" pitchFamily="18" charset="0"/>
                        </a:rPr>
                        <a:t>TYPE DE POINT DE VENTE</a:t>
                      </a:r>
                      <a:endParaRPr lang="fr-FR" sz="1800" dirty="0">
                        <a:effectLst/>
                        <a:latin typeface="Times New Roman" panose="02020603050405020304" pitchFamily="18" charset="0"/>
                        <a:ea typeface="Times New Roman" panose="02020603050405020304" pitchFamily="18" charset="0"/>
                      </a:endParaRPr>
                    </a:p>
                  </a:txBody>
                  <a:tcPr marL="12700" marR="127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800" b="1" dirty="0">
                          <a:effectLst/>
                          <a:latin typeface="Times New Roman" panose="02020603050405020304" pitchFamily="18" charset="0"/>
                          <a:ea typeface="Times New Roman" panose="02020603050405020304" pitchFamily="18" charset="0"/>
                        </a:rPr>
                        <a:t>IPC </a:t>
                      </a:r>
                      <a:endParaRPr lang="fr-FR" sz="1800" dirty="0">
                        <a:effectLst/>
                        <a:latin typeface="Times New Roman" panose="02020603050405020304" pitchFamily="18" charset="0"/>
                        <a:ea typeface="Times New Roman" panose="02020603050405020304" pitchFamily="18" charset="0"/>
                      </a:endParaRP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4071596"/>
                  </a:ext>
                </a:extLst>
              </a:tr>
              <a:tr h="466362">
                <a:tc>
                  <a:txBody>
                    <a:bodyPr/>
                    <a:lstStyle/>
                    <a:p>
                      <a:pPr>
                        <a:spcAft>
                          <a:spcPts val="0"/>
                        </a:spcAft>
                      </a:pPr>
                      <a:r>
                        <a:rPr lang="fr-FR" sz="1800" dirty="0">
                          <a:effectLst/>
                          <a:latin typeface="Times New Roman" panose="02020603050405020304" pitchFamily="18" charset="0"/>
                          <a:ea typeface="Times New Roman" panose="02020603050405020304" pitchFamily="18" charset="0"/>
                        </a:rPr>
                        <a:t>Les grands magasins</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fr-FR" sz="1800">
                          <a:solidFill>
                            <a:srgbClr val="000000"/>
                          </a:solidFill>
                          <a:effectLst/>
                          <a:latin typeface="Calibri" panose="020F0502020204030204" pitchFamily="34" charset="0"/>
                          <a:ea typeface="Times New Roman" panose="02020603050405020304" pitchFamily="18" charset="0"/>
                        </a:rPr>
                        <a:t>93</a:t>
                      </a:r>
                      <a:endParaRPr lang="fr-FR" sz="180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56743757"/>
                  </a:ext>
                </a:extLst>
              </a:tr>
              <a:tr h="461015">
                <a:tc>
                  <a:txBody>
                    <a:bodyPr/>
                    <a:lstStyle/>
                    <a:p>
                      <a:pPr>
                        <a:spcAft>
                          <a:spcPts val="0"/>
                        </a:spcAft>
                      </a:pPr>
                      <a:r>
                        <a:rPr lang="fr-FR" sz="1800" dirty="0">
                          <a:effectLst/>
                          <a:latin typeface="Times New Roman" panose="02020603050405020304" pitchFamily="18" charset="0"/>
                          <a:ea typeface="Times New Roman" panose="02020603050405020304" pitchFamily="18" charset="0"/>
                        </a:rPr>
                        <a:t>Les marchés municipaux</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fr-FR" sz="1800">
                          <a:solidFill>
                            <a:srgbClr val="000000"/>
                          </a:solidFill>
                          <a:effectLst/>
                          <a:latin typeface="Calibri" panose="020F0502020204030204" pitchFamily="34" charset="0"/>
                          <a:ea typeface="Times New Roman" panose="02020603050405020304" pitchFamily="18" charset="0"/>
                        </a:rPr>
                        <a:t>91</a:t>
                      </a:r>
                      <a:endParaRPr lang="fr-FR" sz="180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630116318"/>
                  </a:ext>
                </a:extLst>
              </a:tr>
              <a:tr h="436963">
                <a:tc>
                  <a:txBody>
                    <a:bodyPr/>
                    <a:lstStyle/>
                    <a:p>
                      <a:pPr>
                        <a:spcAft>
                          <a:spcPts val="0"/>
                        </a:spcAft>
                      </a:pPr>
                      <a:r>
                        <a:rPr lang="fr-FR" sz="1800" dirty="0">
                          <a:effectLst/>
                          <a:latin typeface="Times New Roman" panose="02020603050405020304" pitchFamily="18" charset="0"/>
                          <a:ea typeface="Times New Roman" panose="02020603050405020304" pitchFamily="18" charset="0"/>
                        </a:rPr>
                        <a:t>Les épiceries</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fr-FR" sz="1800">
                          <a:solidFill>
                            <a:srgbClr val="000000"/>
                          </a:solidFill>
                          <a:effectLst/>
                          <a:latin typeface="Calibri" panose="020F0502020204030204" pitchFamily="34" charset="0"/>
                          <a:ea typeface="Times New Roman" panose="02020603050405020304" pitchFamily="18" charset="0"/>
                        </a:rPr>
                        <a:t>320</a:t>
                      </a:r>
                      <a:endParaRPr lang="fr-FR" sz="180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885410859"/>
                  </a:ext>
                </a:extLst>
              </a:tr>
              <a:tr h="431618">
                <a:tc>
                  <a:txBody>
                    <a:bodyPr/>
                    <a:lstStyle/>
                    <a:p>
                      <a:pPr>
                        <a:spcAft>
                          <a:spcPts val="0"/>
                        </a:spcAft>
                      </a:pPr>
                      <a:r>
                        <a:rPr lang="fr-FR" sz="1800" dirty="0">
                          <a:effectLst/>
                          <a:latin typeface="Times New Roman" panose="02020603050405020304" pitchFamily="18" charset="0"/>
                          <a:ea typeface="Times New Roman" panose="02020603050405020304" pitchFamily="18" charset="0"/>
                        </a:rPr>
                        <a:t>Les magasins de vêtements</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fr-FR" sz="1800">
                          <a:solidFill>
                            <a:srgbClr val="000000"/>
                          </a:solidFill>
                          <a:effectLst/>
                          <a:latin typeface="Calibri" panose="020F0502020204030204" pitchFamily="34" charset="0"/>
                          <a:ea typeface="Times New Roman" panose="02020603050405020304" pitchFamily="18" charset="0"/>
                        </a:rPr>
                        <a:t>579</a:t>
                      </a:r>
                      <a:endParaRPr lang="fr-FR" sz="180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7935979"/>
                  </a:ext>
                </a:extLst>
              </a:tr>
              <a:tr h="443645">
                <a:tc>
                  <a:txBody>
                    <a:bodyPr/>
                    <a:lstStyle/>
                    <a:p>
                      <a:pPr>
                        <a:spcAft>
                          <a:spcPts val="0"/>
                        </a:spcAft>
                      </a:pPr>
                      <a:r>
                        <a:rPr lang="fr-FR" sz="1800" dirty="0">
                          <a:effectLst/>
                          <a:latin typeface="Times New Roman" panose="02020603050405020304" pitchFamily="18" charset="0"/>
                          <a:ea typeface="Times New Roman" panose="02020603050405020304" pitchFamily="18" charset="0"/>
                        </a:rPr>
                        <a:t>Prestataires de services</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fr-FR" sz="1800">
                          <a:solidFill>
                            <a:srgbClr val="000000"/>
                          </a:solidFill>
                          <a:effectLst/>
                          <a:latin typeface="Calibri" panose="020F0502020204030204" pitchFamily="34" charset="0"/>
                          <a:ea typeface="Times New Roman" panose="02020603050405020304" pitchFamily="18" charset="0"/>
                        </a:rPr>
                        <a:t>1453</a:t>
                      </a:r>
                      <a:endParaRPr lang="fr-FR" sz="180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229194628"/>
                  </a:ext>
                </a:extLst>
              </a:tr>
              <a:tr h="458344">
                <a:tc>
                  <a:txBody>
                    <a:bodyPr/>
                    <a:lstStyle/>
                    <a:p>
                      <a:pPr>
                        <a:spcAft>
                          <a:spcPts val="0"/>
                        </a:spcAft>
                      </a:pPr>
                      <a:r>
                        <a:rPr lang="fr-FR" sz="1800" dirty="0">
                          <a:effectLst/>
                          <a:latin typeface="Times New Roman" panose="02020603050405020304" pitchFamily="18" charset="0"/>
                          <a:ea typeface="Times New Roman" panose="02020603050405020304" pitchFamily="18" charset="0"/>
                        </a:rPr>
                        <a:t>Les autres magasins</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spcAft>
                          <a:spcPts val="0"/>
                        </a:spcAft>
                      </a:pPr>
                      <a:r>
                        <a:rPr lang="fr-FR" sz="1800" dirty="0">
                          <a:solidFill>
                            <a:srgbClr val="000000"/>
                          </a:solidFill>
                          <a:effectLst/>
                          <a:latin typeface="Calibri" panose="020F0502020204030204" pitchFamily="34" charset="0"/>
                          <a:ea typeface="Times New Roman" panose="02020603050405020304" pitchFamily="18" charset="0"/>
                        </a:rPr>
                        <a:t>839</a:t>
                      </a:r>
                      <a:endParaRPr lang="fr-FR" sz="1800" dirty="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53433430"/>
                  </a:ext>
                </a:extLst>
              </a:tr>
              <a:tr h="434291">
                <a:tc>
                  <a:txBody>
                    <a:bodyPr/>
                    <a:lstStyle/>
                    <a:p>
                      <a:pPr>
                        <a:spcAft>
                          <a:spcPts val="0"/>
                        </a:spcAft>
                      </a:pPr>
                      <a:r>
                        <a:rPr lang="fr-FR" sz="1800">
                          <a:effectLst/>
                          <a:latin typeface="Times New Roman" panose="02020603050405020304" pitchFamily="18" charset="0"/>
                          <a:ea typeface="Times New Roman" panose="02020603050405020304" pitchFamily="18" charset="0"/>
                        </a:rPr>
                        <a:t>Les souks hebdomadaires</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1800" dirty="0">
                          <a:solidFill>
                            <a:srgbClr val="000000"/>
                          </a:solidFill>
                          <a:effectLst/>
                          <a:latin typeface="Calibri" panose="020F0502020204030204" pitchFamily="34" charset="0"/>
                          <a:ea typeface="Times New Roman" panose="02020603050405020304" pitchFamily="18" charset="0"/>
                        </a:rPr>
                        <a:t>22</a:t>
                      </a:r>
                      <a:endParaRPr lang="fr-FR" sz="1800" dirty="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0890091"/>
                  </a:ext>
                </a:extLst>
              </a:tr>
              <a:tr h="428946">
                <a:tc>
                  <a:txBody>
                    <a:bodyPr/>
                    <a:lstStyle/>
                    <a:p>
                      <a:pPr>
                        <a:spcAft>
                          <a:spcPts val="0"/>
                        </a:spcAft>
                      </a:pPr>
                      <a:r>
                        <a:rPr lang="fr-FR" sz="1800" b="1">
                          <a:effectLst/>
                          <a:latin typeface="Times New Roman" panose="02020603050405020304" pitchFamily="18" charset="0"/>
                          <a:ea typeface="Times New Roman" panose="02020603050405020304" pitchFamily="18" charset="0"/>
                        </a:rPr>
                        <a:t>TOTAL</a:t>
                      </a:r>
                      <a:endParaRPr lang="fr-FR" sz="1800">
                        <a:effectLst/>
                        <a:latin typeface="Times New Roman" panose="02020603050405020304" pitchFamily="18" charset="0"/>
                        <a:ea typeface="Times New Roman" panose="02020603050405020304" pitchFamily="18" charset="0"/>
                      </a:endParaRP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1800" dirty="0">
                          <a:solidFill>
                            <a:srgbClr val="000000"/>
                          </a:solidFill>
                          <a:effectLst/>
                          <a:latin typeface="Calibri" panose="020F0502020204030204" pitchFamily="34" charset="0"/>
                          <a:ea typeface="Times New Roman" panose="02020603050405020304" pitchFamily="18" charset="0"/>
                        </a:rPr>
                        <a:t>3434</a:t>
                      </a:r>
                      <a:endParaRPr lang="fr-FR" sz="1800" dirty="0">
                        <a:effectLst/>
                        <a:latin typeface="Times New Roman" panose="02020603050405020304" pitchFamily="18" charset="0"/>
                        <a:ea typeface="Times New Roman" panose="02020603050405020304" pitchFamily="18" charset="0"/>
                      </a:endParaRPr>
                    </a:p>
                  </a:txBody>
                  <a:tcPr marL="12700" marR="12700" marT="1270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464659"/>
                  </a:ext>
                </a:extLst>
              </a:tr>
            </a:tbl>
          </a:graphicData>
        </a:graphic>
      </p:graphicFrame>
      <p:sp>
        <p:nvSpPr>
          <p:cNvPr id="6" name="Rectangle 1">
            <a:extLst>
              <a:ext uri="{FF2B5EF4-FFF2-40B4-BE49-F238E27FC236}">
                <a16:creationId xmlns:a16="http://schemas.microsoft.com/office/drawing/2014/main" id="{E4A633FB-0250-4BD7-9E36-E582A9EC90A2}"/>
              </a:ext>
            </a:extLst>
          </p:cNvPr>
          <p:cNvSpPr>
            <a:spLocks noChangeArrowheads="1"/>
          </p:cNvSpPr>
          <p:nvPr/>
        </p:nvSpPr>
        <p:spPr bwMode="auto">
          <a:xfrm>
            <a:off x="882247" y="910151"/>
            <a:ext cx="1313855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Répartition des points de ventes par type</a:t>
            </a:r>
            <a:endParaRPr kumimoji="0" lang="fr-FR" altLang="fr-FR" sz="240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40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240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19792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569C50-A442-459D-82A6-A488E0843000}"/>
              </a:ext>
            </a:extLst>
          </p:cNvPr>
          <p:cNvSpPr>
            <a:spLocks noGrp="1"/>
          </p:cNvSpPr>
          <p:nvPr>
            <p:ph type="title"/>
          </p:nvPr>
        </p:nvSpPr>
        <p:spPr>
          <a:xfrm>
            <a:off x="1060174" y="274638"/>
            <a:ext cx="10522226" cy="507240"/>
          </a:xfrm>
        </p:spPr>
        <p:txBody>
          <a:bodyPr/>
          <a:lstStyle/>
          <a:p>
            <a:endParaRPr lang="fr-FR" dirty="0"/>
          </a:p>
        </p:txBody>
      </p:sp>
      <p:sp>
        <p:nvSpPr>
          <p:cNvPr id="3" name="Espace réservé du contenu 2">
            <a:extLst>
              <a:ext uri="{FF2B5EF4-FFF2-40B4-BE49-F238E27FC236}">
                <a16:creationId xmlns:a16="http://schemas.microsoft.com/office/drawing/2014/main" id="{357F8759-ADB4-411C-B892-47CD2305974A}"/>
              </a:ext>
            </a:extLst>
          </p:cNvPr>
          <p:cNvSpPr>
            <a:spLocks noGrp="1"/>
          </p:cNvSpPr>
          <p:nvPr>
            <p:ph idx="1"/>
          </p:nvPr>
        </p:nvSpPr>
        <p:spPr/>
        <p:txBody>
          <a:bodyPr/>
          <a:lstStyle/>
          <a:p>
            <a:pPr lvl="0"/>
            <a:r>
              <a:rPr lang="x-none" sz="2400" b="1" dirty="0"/>
              <a:t>Echantillon des produits</a:t>
            </a:r>
            <a:endParaRPr lang="fr-FR" sz="2400" b="1" dirty="0"/>
          </a:p>
          <a:p>
            <a:pPr marL="0" indent="0">
              <a:buNone/>
            </a:pPr>
            <a:r>
              <a:rPr lang="fr-FR" sz="2400" dirty="0"/>
              <a:t> L’opération de sélection des produits à enquêter dans le cadre du PCI en Tunisie a consisté à examiner la liste complète proposée par la coordination régionale et faire la correspondance avec les produits existants dans les différents types de commerces dans le pays. Le résultat de l’examen de la liste des produits est le suivant :</a:t>
            </a:r>
          </a:p>
          <a:p>
            <a:r>
              <a:rPr lang="fr-FR" sz="2400" dirty="0"/>
              <a:t>Nombre de produits retenus est de 450 produits se ventilant en 230 produits existant dans le panier de l’IPC et 220 produits hors IPC qui nécessitent un effort supplémentaire. Ces informations sont à confirmé par l’enquête pilote sur terrain au cours du lancement de l’enquête PCI-Afrique 2017.</a:t>
            </a:r>
          </a:p>
          <a:p>
            <a:pPr marL="0" indent="0">
              <a:buNone/>
            </a:pPr>
            <a:endParaRPr lang="fr-FR" sz="2400" dirty="0"/>
          </a:p>
        </p:txBody>
      </p:sp>
    </p:spTree>
    <p:extLst>
      <p:ext uri="{BB962C8B-B14F-4D97-AF65-F5344CB8AC3E}">
        <p14:creationId xmlns:p14="http://schemas.microsoft.com/office/powerpoint/2010/main" val="1570925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102BEA6-085F-4717-82FD-557388C4CECE}"/>
              </a:ext>
            </a:extLst>
          </p:cNvPr>
          <p:cNvSpPr>
            <a:spLocks noGrp="1"/>
          </p:cNvSpPr>
          <p:nvPr>
            <p:ph idx="4294967295"/>
          </p:nvPr>
        </p:nvSpPr>
        <p:spPr>
          <a:xfrm>
            <a:off x="265043" y="821635"/>
            <a:ext cx="11926957" cy="5871265"/>
          </a:xfrm>
        </p:spPr>
        <p:txBody>
          <a:bodyPr/>
          <a:lstStyle/>
          <a:p>
            <a:endParaRPr lang="fr-FR" dirty="0"/>
          </a:p>
        </p:txBody>
      </p:sp>
      <p:sp>
        <p:nvSpPr>
          <p:cNvPr id="4" name="Rectangle : coins arrondis 3">
            <a:extLst>
              <a:ext uri="{FF2B5EF4-FFF2-40B4-BE49-F238E27FC236}">
                <a16:creationId xmlns:a16="http://schemas.microsoft.com/office/drawing/2014/main" id="{0AC36587-6AE5-470F-807E-3532794E4DC7}"/>
              </a:ext>
            </a:extLst>
          </p:cNvPr>
          <p:cNvSpPr/>
          <p:nvPr/>
        </p:nvSpPr>
        <p:spPr>
          <a:xfrm>
            <a:off x="1245704" y="2213113"/>
            <a:ext cx="9435548" cy="286247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3600" b="1" i="1" dirty="0">
                <a:solidFill>
                  <a:srgbClr val="00B0F0"/>
                </a:solidFill>
              </a:rPr>
              <a:t>VOLET COMPTABILITE NATIONALE: DECOMPOSITION DE PIB</a:t>
            </a:r>
            <a:endParaRPr lang="fr-FR" sz="3600" i="1" dirty="0">
              <a:solidFill>
                <a:srgbClr val="00B0F0"/>
              </a:solidFill>
            </a:endParaRPr>
          </a:p>
        </p:txBody>
      </p:sp>
    </p:spTree>
    <p:extLst>
      <p:ext uri="{BB962C8B-B14F-4D97-AF65-F5344CB8AC3E}">
        <p14:creationId xmlns:p14="http://schemas.microsoft.com/office/powerpoint/2010/main" val="3900290686"/>
      </p:ext>
    </p:extLst>
  </p:cSld>
  <p:clrMapOvr>
    <a:masterClrMapping/>
  </p:clrMapOvr>
</p:sld>
</file>

<file path=ppt/theme/theme1.xml><?xml version="1.0" encoding="utf-8"?>
<a:theme xmlns:a="http://schemas.openxmlformats.org/drawingml/2006/main" name="Modèle 2014 powerpoint FR v2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dèle 2014 powerpoint FR v2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Présentation1 eretes</Template>
  <TotalTime>1820</TotalTime>
  <Words>1142</Words>
  <Application>Microsoft Office PowerPoint</Application>
  <PresentationFormat>Grand écran</PresentationFormat>
  <Paragraphs>188</Paragraphs>
  <Slides>25</Slides>
  <Notes>0</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25</vt:i4>
      </vt:variant>
    </vt:vector>
  </HeadingPairs>
  <TitlesOfParts>
    <vt:vector size="35" baseType="lpstr">
      <vt:lpstr>Arial</vt:lpstr>
      <vt:lpstr>Calibri</vt:lpstr>
      <vt:lpstr>Century Gothic</vt:lpstr>
      <vt:lpstr>Symbol</vt:lpstr>
      <vt:lpstr>Times New Roman</vt:lpstr>
      <vt:lpstr>Tw Cen MT</vt:lpstr>
      <vt:lpstr>Verdana</vt:lpstr>
      <vt:lpstr>Wingdings</vt:lpstr>
      <vt:lpstr>Modèle 2014 powerpoint FR v2 </vt:lpstr>
      <vt:lpstr>1_Modèle 2014 powerpoint FR v2 </vt:lpstr>
      <vt:lpstr>Présentation PowerPoint</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Principales sources utilisées dans le calcul du PIB suivant l’optique dépense</vt:lpstr>
      <vt:lpstr>Principales sources utilisées dans le calcul du PIB suivant l’optique dépense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sources utilisés pour élaborer les ERE en volume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mabrouk nasri</dc:creator>
  <cp:lastModifiedBy>mabrouk nasri</cp:lastModifiedBy>
  <cp:revision>24</cp:revision>
  <dcterms:created xsi:type="dcterms:W3CDTF">2018-09-27T11:18:45Z</dcterms:created>
  <dcterms:modified xsi:type="dcterms:W3CDTF">2021-02-03T17:45:04Z</dcterms:modified>
</cp:coreProperties>
</file>