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90" r:id="rId5"/>
    <p:sldId id="324" r:id="rId6"/>
    <p:sldId id="325" r:id="rId7"/>
    <p:sldId id="326" r:id="rId8"/>
    <p:sldId id="327" r:id="rId9"/>
    <p:sldId id="336" r:id="rId10"/>
    <p:sldId id="328" r:id="rId11"/>
    <p:sldId id="329" r:id="rId12"/>
    <p:sldId id="330" r:id="rId13"/>
    <p:sldId id="331" r:id="rId14"/>
    <p:sldId id="341" r:id="rId15"/>
    <p:sldId id="343" r:id="rId16"/>
    <p:sldId id="345" r:id="rId17"/>
    <p:sldId id="347" r:id="rId18"/>
    <p:sldId id="348" r:id="rId19"/>
    <p:sldId id="349" r:id="rId20"/>
    <p:sldId id="350" r:id="rId21"/>
    <p:sldId id="338" r:id="rId22"/>
    <p:sldId id="332" r:id="rId23"/>
    <p:sldId id="335" r:id="rId24"/>
    <p:sldId id="354" r:id="rId25"/>
    <p:sldId id="356" r:id="rId26"/>
    <p:sldId id="353" r:id="rId27"/>
    <p:sldId id="357" r:id="rId28"/>
    <p:sldId id="318" r:id="rId29"/>
    <p:sldId id="337" r:id="rId30"/>
    <p:sldId id="355" r:id="rId31"/>
    <p:sldId id="32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BO, SYMPHORIEN NDANG" initials="TSN" lastIdx="21" clrIdx="0">
    <p:extLst>
      <p:ext uri="{19B8F6BF-5375-455C-9EA6-DF929625EA0E}">
        <p15:presenceInfo xmlns:p15="http://schemas.microsoft.com/office/powerpoint/2012/main" userId="S::S.TABO@AFDB.ORG::efc092d8-c248-4e89-b711-2c48be5cac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C99A9"/>
    <a:srgbClr val="FFE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81" d="100"/>
          <a:sy n="81" d="100"/>
        </p:scale>
        <p:origin x="150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nf4292\AppData\Local\Temp\Copie%20de%202017_ICP_Highlighits_Figures+Tables%20REVISED-93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D:\0000%202017\SCB-Projects\0000==0000\2017\04%20Reporting\2017\Final%20Report%20ICP%202017\18%20june%202020\06%202020%20Sandra\2017_ICP_Highlighits_Figures+Tables%20REVISED.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oleObject" Target="file:///D:\0000%202017\SCB-Projects\0000==0000\2017\04%20Reporting\2017\Final%20Report%20ICP%202017\18%20june%202020\06%202020%20Sandra\2017_ICP_Highlighits_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0000%202017\SCB-Projects\0000==0000\2017\04%20Reporting\2017\Final%20Report%20ICP%202017\18%20june%202020\06%202020%20Sandra\2017_ICP_Highlighits_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0988626421698"/>
          <c:y val="7.580178400209199E-2"/>
          <c:w val="0.77711649863267496"/>
          <c:h val="0.88966934944940002"/>
        </c:manualLayout>
      </c:layout>
      <c:pieChart>
        <c:varyColors val="1"/>
        <c:ser>
          <c:idx val="0"/>
          <c:order val="0"/>
          <c:tx>
            <c:strRef>
              <c:f>'Figure 4'!$B$2</c:f>
              <c:strCache>
                <c:ptCount val="1"/>
                <c:pt idx="0">
                  <c:v>Real GDP (%)</c:v>
                </c:pt>
              </c:strCache>
            </c:strRef>
          </c:tx>
          <c:explosion val="3"/>
          <c:dPt>
            <c:idx val="0"/>
            <c:bubble3D val="0"/>
            <c:explosion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D58-4BD0-B322-5E40C89E99A2}"/>
              </c:ext>
            </c:extLst>
          </c:dPt>
          <c:dPt>
            <c:idx val="1"/>
            <c:bubble3D val="0"/>
            <c:explosion val="9"/>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D58-4BD0-B322-5E40C89E99A2}"/>
              </c:ext>
            </c:extLst>
          </c:dPt>
          <c:dPt>
            <c:idx val="2"/>
            <c:bubble3D val="0"/>
            <c:explosion val="7"/>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D58-4BD0-B322-5E40C89E99A2}"/>
              </c:ext>
            </c:extLst>
          </c:dPt>
          <c:dPt>
            <c:idx val="3"/>
            <c:bubble3D val="0"/>
            <c:explosion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5D58-4BD0-B322-5E40C89E99A2}"/>
              </c:ext>
            </c:extLst>
          </c:dPt>
          <c:dPt>
            <c:idx val="4"/>
            <c:bubble3D val="0"/>
            <c:explosion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5D58-4BD0-B322-5E40C89E99A2}"/>
              </c:ext>
            </c:extLst>
          </c:dPt>
          <c:dLbls>
            <c:dLbl>
              <c:idx val="0"/>
              <c:layout>
                <c:manualLayout>
                  <c:x val="-0.20986154855643044"/>
                  <c:y val="9.9654821745067845E-2"/>
                </c:manualLayout>
              </c:layout>
              <c:tx>
                <c:rich>
                  <a:bodyPr/>
                  <a:lstStyle/>
                  <a:p>
                    <a:fld id="{A65C5C2F-9BBE-4D22-9B74-568313D91489}" type="CATEGORYNAME">
                      <a:rPr lang="en-US"/>
                      <a:pPr/>
                      <a:t>[NOM DE CATÉGORIE]</a:t>
                    </a:fld>
                    <a:r>
                      <a:rPr lang="en-US" baseline="0"/>
                      <a:t>  </a:t>
                    </a:r>
                    <a:fld id="{663F3FFC-6E8D-4491-886C-747066BCA38C}" type="VALUE">
                      <a:rPr lang="en-US" baseline="0"/>
                      <a:pPr/>
                      <a:t>[VALEUR]</a:t>
                    </a:fld>
                    <a:r>
                      <a:rPr lang="en-US" baseline="0"/>
                      <a:t>%</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58-4BD0-B322-5E40C89E99A2}"/>
                </c:ext>
              </c:extLst>
            </c:dLbl>
            <c:dLbl>
              <c:idx val="1"/>
              <c:layout>
                <c:manualLayout>
                  <c:x val="-5.5345363079615045E-2"/>
                  <c:y val="-0.18255484208385392"/>
                </c:manualLayout>
              </c:layout>
              <c:tx>
                <c:rich>
                  <a:bodyPr/>
                  <a:lstStyle/>
                  <a:p>
                    <a:fld id="{E7762CD6-881F-40F9-9309-7DC2DC1E4749}" type="CATEGORYNAME">
                      <a:rPr lang="en-US"/>
                      <a:pPr/>
                      <a:t>[NOM DE CATÉGORIE]</a:t>
                    </a:fld>
                    <a:endParaRPr lang="en-US"/>
                  </a:p>
                  <a:p>
                    <a:r>
                      <a:rPr lang="en-US" baseline="0"/>
                      <a:t> 23.2%</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D58-4BD0-B322-5E40C89E99A2}"/>
                </c:ext>
              </c:extLst>
            </c:dLbl>
            <c:dLbl>
              <c:idx val="2"/>
              <c:tx>
                <c:rich>
                  <a:bodyPr/>
                  <a:lstStyle/>
                  <a:p>
                    <a:fld id="{A5C31D1C-835B-4A5E-87D6-FA4FE51AF4D4}" type="CATEGORYNAME">
                      <a:rPr lang="en-US"/>
                      <a:pPr/>
                      <a:t>[NOM DE CATÉGORIE]</a:t>
                    </a:fld>
                    <a:r>
                      <a:rPr lang="en-US" baseline="0"/>
                      <a:t>, </a:t>
                    </a:r>
                    <a:fld id="{2985FBD9-2279-40FF-AD46-20F3F8002E35}" type="VALUE">
                      <a:rPr lang="en-US" baseline="0"/>
                      <a:pPr/>
                      <a:t>[VALEUR]</a:t>
                    </a:fld>
                    <a:r>
                      <a:rPr lang="en-US" baseline="0"/>
                      <a:t>%</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D58-4BD0-B322-5E40C89E99A2}"/>
                </c:ext>
              </c:extLst>
            </c:dLbl>
            <c:dLbl>
              <c:idx val="3"/>
              <c:layout>
                <c:manualLayout>
                  <c:x val="0.13715726159230096"/>
                  <c:y val="0.17964261847342886"/>
                </c:manualLayout>
              </c:layout>
              <c:tx>
                <c:rich>
                  <a:bodyPr/>
                  <a:lstStyle/>
                  <a:p>
                    <a:fld id="{13D8EEA7-3C39-4038-930F-8EFC81666B74}" type="CATEGORYNAME">
                      <a:rPr lang="en-US"/>
                      <a:pPr/>
                      <a:t>[NOM DE CATÉGORIE]</a:t>
                    </a:fld>
                    <a:endParaRPr lang="en-US" baseline="0"/>
                  </a:p>
                  <a:p>
                    <a:r>
                      <a:rPr lang="en-US" baseline="0"/>
                      <a:t> </a:t>
                    </a:r>
                    <a:fld id="{1A7E95D7-12E5-47FC-B638-EAD25209DCF0}" type="VALUE">
                      <a:rPr lang="en-US" baseline="0"/>
                      <a:pPr/>
                      <a:t>[VALEUR]</a:t>
                    </a:fld>
                    <a:r>
                      <a:rPr lang="en-US" baseline="0"/>
                      <a:t>%</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D58-4BD0-B322-5E40C89E99A2}"/>
                </c:ext>
              </c:extLst>
            </c:dLbl>
            <c:dLbl>
              <c:idx val="4"/>
              <c:layout>
                <c:manualLayout>
                  <c:x val="6.8650918635170602E-2"/>
                  <c:y val="0.12335764302524914"/>
                </c:manualLayout>
              </c:layout>
              <c:tx>
                <c:rich>
                  <a:bodyPr/>
                  <a:lstStyle/>
                  <a:p>
                    <a:fld id="{96D299E6-6957-44D8-84AC-D760A01468D1}" type="CATEGORYNAME">
                      <a:rPr lang="en-US"/>
                      <a:pPr/>
                      <a:t>[NOM DE CATÉGORIE]</a:t>
                    </a:fld>
                    <a:r>
                      <a:rPr lang="en-US" baseline="0"/>
                      <a:t>  5.3%</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58-4BD0-B322-5E40C89E99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fr-FR"/>
              </a:p>
            </c:txPr>
            <c:dLblPos val="inEnd"/>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'Figure 4'!$A$3:$A$7</c:f>
              <c:strCache>
                <c:ptCount val="5"/>
                <c:pt idx="0">
                  <c:v>Afrique du Nord</c:v>
                </c:pt>
                <c:pt idx="1">
                  <c:v>Afrique de l'Ouest</c:v>
                </c:pt>
                <c:pt idx="2">
                  <c:v>Afrique australe</c:v>
                </c:pt>
                <c:pt idx="3">
                  <c:v>Afrique de l'Est</c:v>
                </c:pt>
                <c:pt idx="4">
                  <c:v>Afrique centrale</c:v>
                </c:pt>
              </c:strCache>
            </c:strRef>
          </c:cat>
          <c:val>
            <c:numRef>
              <c:f>'Figure 4'!$B$3:$B$7</c:f>
              <c:numCache>
                <c:formatCode>_-* #,##0.0_-;\-* #,##0.0_-;_-* "-"??_-;_-@_-</c:formatCode>
                <c:ptCount val="5"/>
                <c:pt idx="0">
                  <c:v>36.47659574468085</c:v>
                </c:pt>
                <c:pt idx="1">
                  <c:v>23.182978723404254</c:v>
                </c:pt>
                <c:pt idx="2">
                  <c:v>21.310638297872337</c:v>
                </c:pt>
                <c:pt idx="3">
                  <c:v>13.770212765957446</c:v>
                </c:pt>
                <c:pt idx="4">
                  <c:v>5.2595744680851064</c:v>
                </c:pt>
              </c:numCache>
            </c:numRef>
          </c:val>
          <c:extLst>
            <c:ext xmlns:c16="http://schemas.microsoft.com/office/drawing/2014/chart" uri="{C3380CC4-5D6E-409C-BE32-E72D297353CC}">
              <c16:uniqueId val="{0000000A-5D58-4BD0-B322-5E40C89E99A2}"/>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lumMod val="40000"/>
          <a:lumOff val="60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2821576763485476E-2"/>
          <c:y val="0.1442303194583541"/>
          <c:w val="0.9543568464730291"/>
          <c:h val="0.55361167249371823"/>
        </c:manualLayout>
      </c:layout>
      <c:barChart>
        <c:barDir val="col"/>
        <c:grouping val="clustered"/>
        <c:varyColors val="0"/>
        <c:ser>
          <c:idx val="0"/>
          <c:order val="0"/>
          <c:tx>
            <c:strRef>
              <c:f>Sheet1!$G$31</c:f>
              <c:strCache>
                <c:ptCount val="1"/>
                <c:pt idx="0">
                  <c:v>Real GDP Expenditure per capita (US$) Based
on PPPs</c:v>
                </c:pt>
              </c:strCache>
            </c:strRef>
          </c:tx>
          <c:spPr>
            <a:solidFill>
              <a:schemeClr val="accent1"/>
            </a:solidFill>
            <a:ln>
              <a:noFill/>
            </a:ln>
            <a:effectLst/>
          </c:spPr>
          <c:invertIfNegative val="0"/>
          <c:dPt>
            <c:idx val="10"/>
            <c:invertIfNegative val="0"/>
            <c:bubble3D val="0"/>
            <c:spPr>
              <a:solidFill>
                <a:srgbClr val="00B050"/>
              </a:solidFill>
              <a:ln>
                <a:noFill/>
              </a:ln>
              <a:effectLst/>
            </c:spPr>
            <c:extLst>
              <c:ext xmlns:c16="http://schemas.microsoft.com/office/drawing/2014/chart" uri="{C3380CC4-5D6E-409C-BE32-E72D297353CC}">
                <c16:uniqueId val="{00000001-9B35-4E9E-96F2-DD21A0249E9E}"/>
              </c:ext>
            </c:extLst>
          </c:dPt>
          <c:dLbls>
            <c:dLbl>
              <c:idx val="10"/>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9B35-4E9E-96F2-DD21A0249E9E}"/>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Sheet1!$F$32:$F$52</c:f>
              <c:strCache>
                <c:ptCount val="21"/>
                <c:pt idx="0">
                  <c:v>Seychelles</c:v>
                </c:pt>
                <c:pt idx="1">
                  <c:v>Mauritius</c:v>
                </c:pt>
                <c:pt idx="2">
                  <c:v>Equatorial Guinea</c:v>
                </c:pt>
                <c:pt idx="3">
                  <c:v>Botswana</c:v>
                </c:pt>
                <c:pt idx="4">
                  <c:v>Egypt</c:v>
                </c:pt>
                <c:pt idx="5">
                  <c:v>South Africa</c:v>
                </c:pt>
                <c:pt idx="6">
                  <c:v>Gabon</c:v>
                </c:pt>
                <c:pt idx="7">
                  <c:v>Algeria</c:v>
                </c:pt>
                <c:pt idx="8">
                  <c:v>Tunisia</c:v>
                </c:pt>
                <c:pt idx="9">
                  <c:v>Namibia</c:v>
                </c:pt>
                <c:pt idx="10">
                  <c:v>AFRICA</c:v>
                </c:pt>
                <c:pt idx="11">
                  <c:v>Ethiopia</c:v>
                </c:pt>
                <c:pt idx="12">
                  <c:v>Madagascar</c:v>
                </c:pt>
                <c:pt idx="13">
                  <c:v>Togo</c:v>
                </c:pt>
                <c:pt idx="14">
                  <c:v>Congo, DRC</c:v>
                </c:pt>
                <c:pt idx="15">
                  <c:v>Liberia</c:v>
                </c:pt>
                <c:pt idx="16">
                  <c:v>Mozambique</c:v>
                </c:pt>
                <c:pt idx="17">
                  <c:v>Malawi</c:v>
                </c:pt>
                <c:pt idx="18">
                  <c:v>Cen. Afr Republic</c:v>
                </c:pt>
                <c:pt idx="19">
                  <c:v>Niger</c:v>
                </c:pt>
                <c:pt idx="20">
                  <c:v>Burundi</c:v>
                </c:pt>
              </c:strCache>
            </c:strRef>
          </c:cat>
          <c:val>
            <c:numRef>
              <c:f>Sheet1!$G$32:$G$52</c:f>
              <c:numCache>
                <c:formatCode>#,##0.0</c:formatCode>
                <c:ptCount val="21"/>
                <c:pt idx="0">
                  <c:v>27795.356925803499</c:v>
                </c:pt>
                <c:pt idx="1">
                  <c:v>25051.9830139162</c:v>
                </c:pt>
                <c:pt idx="2">
                  <c:v>22771.606450723899</c:v>
                </c:pt>
                <c:pt idx="3">
                  <c:v>17276.360313528399</c:v>
                </c:pt>
                <c:pt idx="4">
                  <c:v>13318.6084746787</c:v>
                </c:pt>
                <c:pt idx="5">
                  <c:v>12870.062416574099</c:v>
                </c:pt>
                <c:pt idx="6">
                  <c:v>12631.5291316739</c:v>
                </c:pt>
                <c:pt idx="7">
                  <c:v>11560.945886882615</c:v>
                </c:pt>
                <c:pt idx="8">
                  <c:v>10638.7101890252</c:v>
                </c:pt>
                <c:pt idx="9">
                  <c:v>10614.717504694399</c:v>
                </c:pt>
                <c:pt idx="10">
                  <c:v>4876.23958781288</c:v>
                </c:pt>
                <c:pt idx="11">
                  <c:v>1617.0204142848299</c:v>
                </c:pt>
                <c:pt idx="12">
                  <c:v>1560.8046338855299</c:v>
                </c:pt>
                <c:pt idx="13">
                  <c:v>1457.3301041657401</c:v>
                </c:pt>
                <c:pt idx="14">
                  <c:v>1378.0171834338901</c:v>
                </c:pt>
                <c:pt idx="15">
                  <c:v>1274.5053696119001</c:v>
                </c:pt>
                <c:pt idx="16">
                  <c:v>1228.62940578592</c:v>
                </c:pt>
                <c:pt idx="17">
                  <c:v>1044.89964015377</c:v>
                </c:pt>
                <c:pt idx="18">
                  <c:v>937.04947975083405</c:v>
                </c:pt>
                <c:pt idx="19">
                  <c:v>846.66762286732205</c:v>
                </c:pt>
                <c:pt idx="20">
                  <c:v>784.50821616266603</c:v>
                </c:pt>
              </c:numCache>
            </c:numRef>
          </c:val>
          <c:extLst>
            <c:ext xmlns:c16="http://schemas.microsoft.com/office/drawing/2014/chart" uri="{C3380CC4-5D6E-409C-BE32-E72D297353CC}">
              <c16:uniqueId val="{00000002-9B35-4E9E-96F2-DD21A0249E9E}"/>
            </c:ext>
          </c:extLst>
        </c:ser>
        <c:ser>
          <c:idx val="1"/>
          <c:order val="1"/>
          <c:tx>
            <c:strRef>
              <c:f>Sheet1!$H$31</c:f>
              <c:strCache>
                <c:ptCount val="1"/>
                <c:pt idx="0">
                  <c:v>Nominal GDP Expenditure per capita (US$)</c:v>
                </c:pt>
              </c:strCache>
            </c:strRef>
          </c:tx>
          <c:spPr>
            <a:solidFill>
              <a:schemeClr val="accent2"/>
            </a:solidFill>
            <a:ln>
              <a:noFill/>
            </a:ln>
            <a:effectLst/>
          </c:spPr>
          <c:invertIfNegative val="0"/>
          <c:dPt>
            <c:idx val="10"/>
            <c:invertIfNegative val="0"/>
            <c:bubble3D val="0"/>
            <c:spPr>
              <a:solidFill>
                <a:srgbClr val="92D050"/>
              </a:solidFill>
              <a:ln>
                <a:noFill/>
              </a:ln>
              <a:effectLst/>
            </c:spPr>
            <c:extLst>
              <c:ext xmlns:c16="http://schemas.microsoft.com/office/drawing/2014/chart" uri="{C3380CC4-5D6E-409C-BE32-E72D297353CC}">
                <c16:uniqueId val="{00000004-9B35-4E9E-96F2-DD21A0249E9E}"/>
              </c:ext>
            </c:extLst>
          </c:dPt>
          <c:dLbls>
            <c:dLbl>
              <c:idx val="10"/>
              <c:spPr>
                <a:noFill/>
                <a:ln>
                  <a:noFill/>
                </a:ln>
                <a:effectLst/>
              </c:spPr>
              <c:txPr>
                <a:bodyPr rot="-5400000" spcFirstLastPara="1" vertOverflow="clip" horzOverflow="clip" vert="horz" wrap="square" lIns="38100" tIns="19050" rIns="38100" bIns="19050" anchor="ctr" anchorCtr="1">
                  <a:spAutoFit/>
                </a:bodyPr>
                <a:lstStyle/>
                <a:p>
                  <a:pPr>
                    <a:defRPr sz="700" b="1" i="0" u="none" strike="noStrike" kern="1200" baseline="0">
                      <a:solidFill>
                        <a:schemeClr val="accent2">
                          <a:lumMod val="75000"/>
                        </a:schemeClr>
                      </a:solidFill>
                      <a:latin typeface="Arial Narrow" panose="020B0606020202030204" pitchFamily="34" charset="0"/>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4-9B35-4E9E-96F2-DD21A0249E9E}"/>
                </c:ext>
              </c:extLst>
            </c:dLbl>
            <c:spPr>
              <a:noFill/>
              <a:ln>
                <a:noFill/>
              </a:ln>
              <a:effectLst/>
            </c:spPr>
            <c:txPr>
              <a:bodyPr rot="-5400000" spcFirstLastPara="1" vertOverflow="clip" horzOverflow="clip" vert="horz" wrap="square" lIns="38100" tIns="19050" rIns="38100" bIns="19050" anchor="ctr" anchorCtr="1">
                <a:spAutoFit/>
              </a:bodyPr>
              <a:lstStyle/>
              <a:p>
                <a:pPr>
                  <a:defRPr sz="700" b="0" i="0" u="none" strike="noStrike" kern="1200" baseline="0">
                    <a:solidFill>
                      <a:schemeClr val="accent2">
                        <a:lumMod val="75000"/>
                      </a:schemeClr>
                    </a:solidFill>
                    <a:latin typeface="Arial Narrow" panose="020B060602020203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Sheet1!$F$32:$F$52</c:f>
              <c:strCache>
                <c:ptCount val="21"/>
                <c:pt idx="0">
                  <c:v>Seychelles</c:v>
                </c:pt>
                <c:pt idx="1">
                  <c:v>Mauritius</c:v>
                </c:pt>
                <c:pt idx="2">
                  <c:v>Equatorial Guinea</c:v>
                </c:pt>
                <c:pt idx="3">
                  <c:v>Botswana</c:v>
                </c:pt>
                <c:pt idx="4">
                  <c:v>Egypt</c:v>
                </c:pt>
                <c:pt idx="5">
                  <c:v>South Africa</c:v>
                </c:pt>
                <c:pt idx="6">
                  <c:v>Gabon</c:v>
                </c:pt>
                <c:pt idx="7">
                  <c:v>Algeria</c:v>
                </c:pt>
                <c:pt idx="8">
                  <c:v>Tunisia</c:v>
                </c:pt>
                <c:pt idx="9">
                  <c:v>Namibia</c:v>
                </c:pt>
                <c:pt idx="10">
                  <c:v>AFRICA</c:v>
                </c:pt>
                <c:pt idx="11">
                  <c:v>Ethiopia</c:v>
                </c:pt>
                <c:pt idx="12">
                  <c:v>Madagascar</c:v>
                </c:pt>
                <c:pt idx="13">
                  <c:v>Togo</c:v>
                </c:pt>
                <c:pt idx="14">
                  <c:v>Congo, DRC</c:v>
                </c:pt>
                <c:pt idx="15">
                  <c:v>Liberia</c:v>
                </c:pt>
                <c:pt idx="16">
                  <c:v>Mozambique</c:v>
                </c:pt>
                <c:pt idx="17">
                  <c:v>Malawi</c:v>
                </c:pt>
                <c:pt idx="18">
                  <c:v>Cen. Afr Republic</c:v>
                </c:pt>
                <c:pt idx="19">
                  <c:v>Niger</c:v>
                </c:pt>
                <c:pt idx="20">
                  <c:v>Burundi</c:v>
                </c:pt>
              </c:strCache>
            </c:strRef>
          </c:cat>
          <c:val>
            <c:numRef>
              <c:f>Sheet1!$H$32:$H$52</c:f>
              <c:numCache>
                <c:formatCode>#,##0.0</c:formatCode>
                <c:ptCount val="21"/>
                <c:pt idx="0">
                  <c:v>16228.490785604799</c:v>
                </c:pt>
                <c:pt idx="1">
                  <c:v>12265.070985762301</c:v>
                </c:pt>
                <c:pt idx="2">
                  <c:v>9738.3056880342301</c:v>
                </c:pt>
                <c:pt idx="3">
                  <c:v>7903.4815744618199</c:v>
                </c:pt>
                <c:pt idx="4">
                  <c:v>2439.3985172687399</c:v>
                </c:pt>
                <c:pt idx="5">
                  <c:v>6202.9642179433704</c:v>
                </c:pt>
                <c:pt idx="6">
                  <c:v>6070.9328025350496</c:v>
                </c:pt>
                <c:pt idx="7">
                  <c:v>4047.7634488149502</c:v>
                </c:pt>
                <c:pt idx="8">
                  <c:v>3492.0440257948399</c:v>
                </c:pt>
                <c:pt idx="9">
                  <c:v>5597.4945377915301</c:v>
                </c:pt>
                <c:pt idx="10">
                  <c:v>1743.9120238165499</c:v>
                </c:pt>
                <c:pt idx="11">
                  <c:v>577.29925908178302</c:v>
                </c:pt>
                <c:pt idx="12">
                  <c:v>507.59267022777698</c:v>
                </c:pt>
                <c:pt idx="13">
                  <c:v>600.16455941899699</c:v>
                </c:pt>
                <c:pt idx="14">
                  <c:v>607.28985189533296</c:v>
                </c:pt>
                <c:pt idx="15">
                  <c:v>587.51688577062203</c:v>
                </c:pt>
                <c:pt idx="16">
                  <c:v>441.61764482134203</c:v>
                </c:pt>
                <c:pt idx="17">
                  <c:v>359.23250444033999</c:v>
                </c:pt>
                <c:pt idx="18">
                  <c:v>461.73289422131398</c:v>
                </c:pt>
                <c:pt idx="19">
                  <c:v>375.93385463233398</c:v>
                </c:pt>
                <c:pt idx="20">
                  <c:v>297.12882976676701</c:v>
                </c:pt>
              </c:numCache>
            </c:numRef>
          </c:val>
          <c:extLst>
            <c:ext xmlns:c16="http://schemas.microsoft.com/office/drawing/2014/chart" uri="{C3380CC4-5D6E-409C-BE32-E72D297353CC}">
              <c16:uniqueId val="{00000005-9B35-4E9E-96F2-DD21A0249E9E}"/>
            </c:ext>
          </c:extLst>
        </c:ser>
        <c:dLbls>
          <c:dLblPos val="outEnd"/>
          <c:showLegendKey val="0"/>
          <c:showVal val="1"/>
          <c:showCatName val="0"/>
          <c:showSerName val="0"/>
          <c:showPercent val="0"/>
          <c:showBubbleSize val="0"/>
        </c:dLbls>
        <c:gapWidth val="444"/>
        <c:overlap val="-90"/>
        <c:axId val="619957816"/>
        <c:axId val="619952720"/>
      </c:barChart>
      <c:catAx>
        <c:axId val="619957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000" cap="none" spc="50" normalizeH="0" baseline="0">
                <a:solidFill>
                  <a:schemeClr val="tx1">
                    <a:lumMod val="65000"/>
                    <a:lumOff val="35000"/>
                  </a:schemeClr>
                </a:solidFill>
                <a:latin typeface="Arial Narrow" panose="020B0606020202030204" pitchFamily="34" charset="0"/>
                <a:ea typeface="+mn-ea"/>
                <a:cs typeface="+mn-cs"/>
              </a:defRPr>
            </a:pPr>
            <a:endParaRPr lang="fr-FR"/>
          </a:p>
        </c:txPr>
        <c:crossAx val="619952720"/>
        <c:crosses val="autoZero"/>
        <c:auto val="1"/>
        <c:lblAlgn val="ctr"/>
        <c:lblOffset val="100"/>
        <c:tickLblSkip val="1"/>
        <c:noMultiLvlLbl val="0"/>
      </c:catAx>
      <c:valAx>
        <c:axId val="619952720"/>
        <c:scaling>
          <c:orientation val="minMax"/>
        </c:scaling>
        <c:delete val="1"/>
        <c:axPos val="l"/>
        <c:numFmt formatCode="#,##0.0" sourceLinked="1"/>
        <c:majorTickMark val="none"/>
        <c:minorTickMark val="none"/>
        <c:tickLblPos val="nextTo"/>
        <c:crossAx val="619957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bg2">
          <a:lumMod val="50000"/>
        </a:schemeClr>
      </a:solidFill>
      <a:round/>
    </a:ln>
    <a:effectLst/>
  </c:spPr>
  <c:txPr>
    <a:bodyPr/>
    <a:lstStyle/>
    <a:p>
      <a:pPr>
        <a:defRPr/>
      </a:pPr>
      <a:endParaRPr lang="fr-F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3455074717267"/>
          <c:y val="5.5719685039370088E-2"/>
          <c:w val="0.85860455445365536"/>
          <c:h val="0.68573251547976388"/>
        </c:manualLayout>
      </c:layout>
      <c:scatterChart>
        <c:scatterStyle val="lineMarker"/>
        <c:varyColors val="0"/>
        <c:ser>
          <c:idx val="0"/>
          <c:order val="0"/>
          <c:tx>
            <c:strRef>
              <c:f>'Figure 7a'!$F$1</c:f>
              <c:strCache>
                <c:ptCount val="1"/>
                <c:pt idx="0">
                  <c:v>Africa</c:v>
                </c:pt>
              </c:strCache>
            </c:strRef>
          </c:tx>
          <c:spPr>
            <a:ln w="38100" cap="rnd">
              <a:solidFill>
                <a:schemeClr val="accent1"/>
              </a:solidFill>
              <a:round/>
            </a:ln>
            <a:effectLst/>
          </c:spPr>
          <c:marker>
            <c:symbol val="circle"/>
            <c:size val="5"/>
            <c:spPr>
              <a:noFill/>
              <a:ln w="9525">
                <a:solidFill>
                  <a:schemeClr val="accent1"/>
                </a:solidFill>
              </a:ln>
              <a:effectLst/>
            </c:spPr>
          </c:marker>
          <c:xVal>
            <c:numRef>
              <c:f>'Figure 7a'!$D$2:$D$53</c:f>
              <c:numCache>
                <c:formatCode>General</c:formatCode>
                <c:ptCount val="52"/>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numCache>
            </c:numRef>
          </c:xVal>
          <c:yVal>
            <c:numRef>
              <c:f>'Figure 7a'!$F$2:$F$53</c:f>
              <c:numCache>
                <c:formatCode>0%</c:formatCode>
                <c:ptCount val="52"/>
                <c:pt idx="0" formatCode="_(* #,##0.00_);_(* \(#,##0.00\);_(* &quot;-&quot;??_);_(@_)">
                  <c:v>0</c:v>
                </c:pt>
                <c:pt idx="1">
                  <c:v>2.7317007741114213E-3</c:v>
                </c:pt>
                <c:pt idx="2">
                  <c:v>5.6798440225209156E-3</c:v>
                </c:pt>
                <c:pt idx="3">
                  <c:v>8.9427018696148983E-3</c:v>
                </c:pt>
                <c:pt idx="4">
                  <c:v>1.2581099909393942E-2</c:v>
                </c:pt>
                <c:pt idx="5">
                  <c:v>1.6859255102335276E-2</c:v>
                </c:pt>
                <c:pt idx="6">
                  <c:v>2.1297152925518936E-2</c:v>
                </c:pt>
                <c:pt idx="7">
                  <c:v>2.6095484579887064E-2</c:v>
                </c:pt>
                <c:pt idx="8">
                  <c:v>3.1169988188221462E-2</c:v>
                </c:pt>
                <c:pt idx="9">
                  <c:v>3.6604795802445016E-2</c:v>
                </c:pt>
                <c:pt idx="10">
                  <c:v>4.2235349857139504E-2</c:v>
                </c:pt>
                <c:pt idx="11">
                  <c:v>4.7884948645215718E-2</c:v>
                </c:pt>
                <c:pt idx="12">
                  <c:v>5.3604005034046068E-2</c:v>
                </c:pt>
                <c:pt idx="13">
                  <c:v>5.9884575184972574E-2</c:v>
                </c:pt>
                <c:pt idx="14">
                  <c:v>6.6196974813804252E-2</c:v>
                </c:pt>
                <c:pt idx="15">
                  <c:v>7.2901007912240315E-2</c:v>
                </c:pt>
                <c:pt idx="16">
                  <c:v>7.9761157895481827E-2</c:v>
                </c:pt>
                <c:pt idx="17">
                  <c:v>8.7500316229205066E-2</c:v>
                </c:pt>
                <c:pt idx="18">
                  <c:v>9.5332085406447997E-2</c:v>
                </c:pt>
                <c:pt idx="19">
                  <c:v>0.10316745514394403</c:v>
                </c:pt>
                <c:pt idx="20">
                  <c:v>0.111131821752703</c:v>
                </c:pt>
                <c:pt idx="21">
                  <c:v>0.12004627275202603</c:v>
                </c:pt>
                <c:pt idx="22">
                  <c:v>0.12995856273299286</c:v>
                </c:pt>
                <c:pt idx="23">
                  <c:v>0.14039129408057727</c:v>
                </c:pt>
                <c:pt idx="24">
                  <c:v>0.15118919217364685</c:v>
                </c:pt>
                <c:pt idx="25">
                  <c:v>0.16231483294953786</c:v>
                </c:pt>
                <c:pt idx="26">
                  <c:v>0.17364937007199208</c:v>
                </c:pt>
                <c:pt idx="27">
                  <c:v>0.18532816863265458</c:v>
                </c:pt>
                <c:pt idx="28">
                  <c:v>0.19767441665870314</c:v>
                </c:pt>
                <c:pt idx="29">
                  <c:v>0.21011344063546253</c:v>
                </c:pt>
                <c:pt idx="30">
                  <c:v>0.22298111019266245</c:v>
                </c:pt>
                <c:pt idx="31">
                  <c:v>0.23712403077041472</c:v>
                </c:pt>
                <c:pt idx="32">
                  <c:v>0.25218628937095527</c:v>
                </c:pt>
                <c:pt idx="33">
                  <c:v>0.26832436367943496</c:v>
                </c:pt>
                <c:pt idx="34">
                  <c:v>0.2857235854847644</c:v>
                </c:pt>
                <c:pt idx="35">
                  <c:v>0.30364018806100246</c:v>
                </c:pt>
                <c:pt idx="36">
                  <c:v>0.32173727545658437</c:v>
                </c:pt>
                <c:pt idx="37">
                  <c:v>0.34477757690214217</c:v>
                </c:pt>
                <c:pt idx="38">
                  <c:v>0.37036503879656751</c:v>
                </c:pt>
                <c:pt idx="39">
                  <c:v>0.3967450752037861</c:v>
                </c:pt>
                <c:pt idx="40">
                  <c:v>0.42709790395965991</c:v>
                </c:pt>
                <c:pt idx="41">
                  <c:v>0.46405893435699536</c:v>
                </c:pt>
                <c:pt idx="42">
                  <c:v>0.50110350860130304</c:v>
                </c:pt>
                <c:pt idx="43">
                  <c:v>0.54135935828906356</c:v>
                </c:pt>
                <c:pt idx="44">
                  <c:v>0.58534303774112162</c:v>
                </c:pt>
                <c:pt idx="45">
                  <c:v>0.63015730321584806</c:v>
                </c:pt>
                <c:pt idx="46">
                  <c:v>0.67653343074492278</c:v>
                </c:pt>
                <c:pt idx="47">
                  <c:v>0.73669066794141358</c:v>
                </c:pt>
                <c:pt idx="48">
                  <c:v>0.81598265454860663</c:v>
                </c:pt>
                <c:pt idx="49">
                  <c:v>0.90321503782035983</c:v>
                </c:pt>
                <c:pt idx="50">
                  <c:v>1</c:v>
                </c:pt>
              </c:numCache>
            </c:numRef>
          </c:yVal>
          <c:smooth val="0"/>
          <c:extLst>
            <c:ext xmlns:c16="http://schemas.microsoft.com/office/drawing/2014/chart" uri="{C3380CC4-5D6E-409C-BE32-E72D297353CC}">
              <c16:uniqueId val="{00000000-0B71-491A-97D1-8C11D35302DD}"/>
            </c:ext>
          </c:extLst>
        </c:ser>
        <c:ser>
          <c:idx val="1"/>
          <c:order val="1"/>
          <c:tx>
            <c:strRef>
              <c:f>'Figure 7a'!$G$1</c:f>
              <c:strCache>
                <c:ptCount val="1"/>
                <c:pt idx="0">
                  <c:v>Lin</c:v>
                </c:pt>
              </c:strCache>
            </c:strRef>
          </c:tx>
          <c:spPr>
            <a:ln w="9525" cap="rnd" cmpd="sng">
              <a:solidFill>
                <a:schemeClr val="tx1"/>
              </a:solidFill>
              <a:prstDash val="solid"/>
              <a:miter lim="800000"/>
            </a:ln>
            <a:effectLst/>
          </c:spPr>
          <c:marker>
            <c:symbol val="circle"/>
            <c:size val="5"/>
            <c:spPr>
              <a:noFill/>
              <a:ln w="9525" cap="sq">
                <a:noFill/>
              </a:ln>
              <a:effectLst/>
            </c:spPr>
          </c:marker>
          <c:xVal>
            <c:numRef>
              <c:f>'Figure 7a'!$D$2:$D$53</c:f>
              <c:numCache>
                <c:formatCode>General</c:formatCode>
                <c:ptCount val="52"/>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numCache>
            </c:numRef>
          </c:xVal>
          <c:yVal>
            <c:numRef>
              <c:f>'Figure 7a'!$G$2:$G$53</c:f>
              <c:numCache>
                <c:formatCode>0%</c:formatCode>
                <c:ptCount val="52"/>
                <c:pt idx="0" formatCode="_(* #,##0.00_);_(* \(#,##0.00\);_(* &quot;-&quot;??_);_(@_)">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numCache>
            </c:numRef>
          </c:yVal>
          <c:smooth val="0"/>
          <c:extLst>
            <c:ext xmlns:c16="http://schemas.microsoft.com/office/drawing/2014/chart" uri="{C3380CC4-5D6E-409C-BE32-E72D297353CC}">
              <c16:uniqueId val="{00000001-0B71-491A-97D1-8C11D35302DD}"/>
            </c:ext>
          </c:extLst>
        </c:ser>
        <c:ser>
          <c:idx val="2"/>
          <c:order val="2"/>
          <c:tx>
            <c:v>West Africa</c:v>
          </c:tx>
          <c:spPr>
            <a:ln w="25400" cap="rnd">
              <a:solidFill>
                <a:srgbClr val="FF0000"/>
              </a:solidFill>
              <a:round/>
            </a:ln>
            <a:effectLst/>
          </c:spPr>
          <c:marker>
            <c:symbol val="circle"/>
            <c:size val="5"/>
            <c:spPr>
              <a:solidFill>
                <a:schemeClr val="accent3"/>
              </a:solidFill>
              <a:ln w="9525">
                <a:solidFill>
                  <a:schemeClr val="accent3"/>
                </a:solidFill>
              </a:ln>
              <a:effectLst/>
            </c:spPr>
          </c:marker>
          <c:xVal>
            <c:numRef>
              <c:f>'Figure 7a'!$H$2:$H$17</c:f>
              <c:numCache>
                <c:formatCode>#,##0.00000</c:formatCode>
                <c:ptCount val="16"/>
                <c:pt idx="0">
                  <c:v>0</c:v>
                </c:pt>
                <c:pt idx="1">
                  <c:v>6.6666666666666666E-2</c:v>
                </c:pt>
                <c:pt idx="2">
                  <c:v>0.13333333333333333</c:v>
                </c:pt>
                <c:pt idx="3">
                  <c:v>0.2</c:v>
                </c:pt>
                <c:pt idx="4">
                  <c:v>0.26666666666666666</c:v>
                </c:pt>
                <c:pt idx="5">
                  <c:v>0.33333333333333331</c:v>
                </c:pt>
                <c:pt idx="6">
                  <c:v>0.4</c:v>
                </c:pt>
                <c:pt idx="7">
                  <c:v>0.46666666666666667</c:v>
                </c:pt>
                <c:pt idx="8">
                  <c:v>0.53333333333333333</c:v>
                </c:pt>
                <c:pt idx="9">
                  <c:v>0.6</c:v>
                </c:pt>
                <c:pt idx="10">
                  <c:v>0.66666666666666663</c:v>
                </c:pt>
                <c:pt idx="11">
                  <c:v>0.73333333333333328</c:v>
                </c:pt>
                <c:pt idx="12">
                  <c:v>0.8</c:v>
                </c:pt>
                <c:pt idx="13">
                  <c:v>0.8666666666666667</c:v>
                </c:pt>
                <c:pt idx="14">
                  <c:v>0.93333333333333335</c:v>
                </c:pt>
                <c:pt idx="15">
                  <c:v>1</c:v>
                </c:pt>
              </c:numCache>
            </c:numRef>
          </c:xVal>
          <c:yVal>
            <c:numRef>
              <c:f>'Figure 7a'!$I$2:$I$17</c:f>
              <c:numCache>
                <c:formatCode>#,##0.00000</c:formatCode>
                <c:ptCount val="16"/>
                <c:pt idx="0">
                  <c:v>0</c:v>
                </c:pt>
                <c:pt idx="1">
                  <c:v>2.0504846442307323E-2</c:v>
                </c:pt>
                <c:pt idx="2">
                  <c:v>5.1371193740771849E-2</c:v>
                </c:pt>
                <c:pt idx="3">
                  <c:v>8.6665244433853539E-2</c:v>
                </c:pt>
                <c:pt idx="4">
                  <c:v>0.1264422712493343</c:v>
                </c:pt>
                <c:pt idx="5">
                  <c:v>0.17034610297172448</c:v>
                </c:pt>
                <c:pt idx="6">
                  <c:v>0.21697381324385551</c:v>
                </c:pt>
                <c:pt idx="7">
                  <c:v>0.2646873434644284</c:v>
                </c:pt>
                <c:pt idx="8">
                  <c:v>0.31915865330922599</c:v>
                </c:pt>
                <c:pt idx="9">
                  <c:v>0.37365500567362847</c:v>
                </c:pt>
                <c:pt idx="10">
                  <c:v>0.44259669772370042</c:v>
                </c:pt>
                <c:pt idx="11">
                  <c:v>0.51997745451189004</c:v>
                </c:pt>
                <c:pt idx="12">
                  <c:v>0.60649301873124528</c:v>
                </c:pt>
                <c:pt idx="13">
                  <c:v>0.71873611809503779</c:v>
                </c:pt>
                <c:pt idx="14">
                  <c:v>0.83975071652962896</c:v>
                </c:pt>
                <c:pt idx="15">
                  <c:v>1</c:v>
                </c:pt>
              </c:numCache>
            </c:numRef>
          </c:yVal>
          <c:smooth val="0"/>
          <c:extLst>
            <c:ext xmlns:c16="http://schemas.microsoft.com/office/drawing/2014/chart" uri="{C3380CC4-5D6E-409C-BE32-E72D297353CC}">
              <c16:uniqueId val="{00000002-0B71-491A-97D1-8C11D35302DD}"/>
            </c:ext>
          </c:extLst>
        </c:ser>
        <c:ser>
          <c:idx val="3"/>
          <c:order val="3"/>
          <c:tx>
            <c:v>East Africa</c:v>
          </c:tx>
          <c:spPr>
            <a:ln w="19050" cap="rnd">
              <a:solidFill>
                <a:srgbClr val="FFFF00"/>
              </a:solidFill>
              <a:round/>
            </a:ln>
            <a:effectLst/>
          </c:spPr>
          <c:marker>
            <c:symbol val="circle"/>
            <c:size val="5"/>
            <c:spPr>
              <a:solidFill>
                <a:schemeClr val="accent4"/>
              </a:solidFill>
              <a:ln w="9525">
                <a:solidFill>
                  <a:schemeClr val="accent4"/>
                </a:solidFill>
              </a:ln>
              <a:effectLst/>
            </c:spPr>
          </c:marker>
          <c:xVal>
            <c:numRef>
              <c:f>'Figure 7a'!$L$2:$L$12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'Figure 7a'!$M$2:$M$12</c:f>
              <c:numCache>
                <c:formatCode>General</c:formatCode>
                <c:ptCount val="11"/>
                <c:pt idx="0">
                  <c:v>0</c:v>
                </c:pt>
                <c:pt idx="1">
                  <c:v>1.4747497681082867E-2</c:v>
                </c:pt>
                <c:pt idx="2">
                  <c:v>4.5144891001670552E-2</c:v>
                </c:pt>
                <c:pt idx="3">
                  <c:v>7.9051494028788541E-2</c:v>
                </c:pt>
                <c:pt idx="4">
                  <c:v>0.12083250484145426</c:v>
                </c:pt>
                <c:pt idx="5">
                  <c:v>0.1638293364150635</c:v>
                </c:pt>
                <c:pt idx="6">
                  <c:v>0.2221234140817184</c:v>
                </c:pt>
                <c:pt idx="7">
                  <c:v>0.29847609897341781</c:v>
                </c:pt>
                <c:pt idx="8">
                  <c:v>0.37979196851831637</c:v>
                </c:pt>
                <c:pt idx="9">
                  <c:v>0.47749181797840667</c:v>
                </c:pt>
                <c:pt idx="10">
                  <c:v>1</c:v>
                </c:pt>
              </c:numCache>
            </c:numRef>
          </c:yVal>
          <c:smooth val="0"/>
          <c:extLst>
            <c:ext xmlns:c16="http://schemas.microsoft.com/office/drawing/2014/chart" uri="{C3380CC4-5D6E-409C-BE32-E72D297353CC}">
              <c16:uniqueId val="{00000003-0B71-491A-97D1-8C11D35302DD}"/>
            </c:ext>
          </c:extLst>
        </c:ser>
        <c:ser>
          <c:idx val="4"/>
          <c:order val="4"/>
          <c:tx>
            <c:strRef>
              <c:f>'Figure 7a'!$Q$1</c:f>
              <c:strCache>
                <c:ptCount val="1"/>
                <c:pt idx="0">
                  <c:v>Southern Africa</c:v>
                </c:pt>
              </c:strCache>
            </c:strRef>
          </c:tx>
          <c:spPr>
            <a:ln w="25400" cap="rnd">
              <a:solidFill>
                <a:srgbClr val="7030A0"/>
              </a:solidFill>
              <a:round/>
            </a:ln>
            <a:effectLst/>
          </c:spPr>
          <c:marker>
            <c:symbol val="circle"/>
            <c:size val="5"/>
            <c:spPr>
              <a:solidFill>
                <a:schemeClr val="accent5"/>
              </a:solidFill>
              <a:ln w="9525">
                <a:solidFill>
                  <a:schemeClr val="accent5"/>
                </a:solidFill>
              </a:ln>
              <a:effectLst/>
            </c:spPr>
          </c:marker>
          <c:dPt>
            <c:idx val="7"/>
            <c:marker>
              <c:symbol val="circle"/>
              <c:size val="5"/>
              <c:spPr>
                <a:solidFill>
                  <a:schemeClr val="accent5"/>
                </a:solidFill>
                <a:ln w="9525">
                  <a:solidFill>
                    <a:schemeClr val="accent5"/>
                  </a:solidFill>
                </a:ln>
                <a:effectLst/>
              </c:spPr>
            </c:marker>
            <c:bubble3D val="0"/>
            <c:spPr>
              <a:ln w="25400" cap="flat">
                <a:solidFill>
                  <a:schemeClr val="accent5"/>
                </a:solidFill>
                <a:round/>
              </a:ln>
              <a:effectLst/>
            </c:spPr>
            <c:extLst>
              <c:ext xmlns:c16="http://schemas.microsoft.com/office/drawing/2014/chart" uri="{C3380CC4-5D6E-409C-BE32-E72D297353CC}">
                <c16:uniqueId val="{00000005-0B71-491A-97D1-8C11D35302DD}"/>
              </c:ext>
            </c:extLst>
          </c:dPt>
          <c:xVal>
            <c:numRef>
              <c:f>'Figure 7a'!$P$2:$P$15</c:f>
              <c:numCache>
                <c:formatCode>General</c:formatCode>
                <c:ptCount val="14"/>
                <c:pt idx="0">
                  <c:v>0</c:v>
                </c:pt>
                <c:pt idx="1">
                  <c:v>7.6923076923076927E-2</c:v>
                </c:pt>
                <c:pt idx="2">
                  <c:v>0.15384615384615385</c:v>
                </c:pt>
                <c:pt idx="3">
                  <c:v>0.23076923076923078</c:v>
                </c:pt>
                <c:pt idx="4">
                  <c:v>0.30769230769230771</c:v>
                </c:pt>
                <c:pt idx="5">
                  <c:v>0.38461538461538464</c:v>
                </c:pt>
                <c:pt idx="6">
                  <c:v>0.46153846153846156</c:v>
                </c:pt>
                <c:pt idx="7">
                  <c:v>0.53846153846153844</c:v>
                </c:pt>
                <c:pt idx="8">
                  <c:v>0.61538461538461542</c:v>
                </c:pt>
                <c:pt idx="9">
                  <c:v>0.69230769230769229</c:v>
                </c:pt>
                <c:pt idx="10">
                  <c:v>0.76923076923076927</c:v>
                </c:pt>
                <c:pt idx="11">
                  <c:v>0.84615384615384615</c:v>
                </c:pt>
                <c:pt idx="12">
                  <c:v>0.92307692307692313</c:v>
                </c:pt>
                <c:pt idx="13">
                  <c:v>1</c:v>
                </c:pt>
              </c:numCache>
            </c:numRef>
          </c:xVal>
          <c:yVal>
            <c:numRef>
              <c:f>'Figure 7a'!$Q$2:$Q$15</c:f>
              <c:numCache>
                <c:formatCode>General</c:formatCode>
                <c:ptCount val="14"/>
                <c:pt idx="0">
                  <c:v>0</c:v>
                </c:pt>
                <c:pt idx="1">
                  <c:v>1.0675515373641711E-2</c:v>
                </c:pt>
                <c:pt idx="2">
                  <c:v>2.3228158331816771E-2</c:v>
                </c:pt>
                <c:pt idx="3">
                  <c:v>3.917456430612079E-2</c:v>
                </c:pt>
                <c:pt idx="4">
                  <c:v>6.5330679621263238E-2</c:v>
                </c:pt>
                <c:pt idx="5">
                  <c:v>9.5941619565858963E-2</c:v>
                </c:pt>
                <c:pt idx="6">
                  <c:v>0.129198570559385</c:v>
                </c:pt>
                <c:pt idx="7">
                  <c:v>0.16346562771390913</c:v>
                </c:pt>
                <c:pt idx="8">
                  <c:v>0.23854244444476852</c:v>
                </c:pt>
                <c:pt idx="9">
                  <c:v>0.32760144416776837</c:v>
                </c:pt>
                <c:pt idx="10">
                  <c:v>0.43604973484911341</c:v>
                </c:pt>
                <c:pt idx="11">
                  <c:v>0.56754040046714904</c:v>
                </c:pt>
                <c:pt idx="12">
                  <c:v>0.74404926604633914</c:v>
                </c:pt>
                <c:pt idx="13">
                  <c:v>1</c:v>
                </c:pt>
              </c:numCache>
            </c:numRef>
          </c:yVal>
          <c:smooth val="0"/>
          <c:extLst>
            <c:ext xmlns:c16="http://schemas.microsoft.com/office/drawing/2014/chart" uri="{C3380CC4-5D6E-409C-BE32-E72D297353CC}">
              <c16:uniqueId val="{00000006-0B71-491A-97D1-8C11D35302DD}"/>
            </c:ext>
          </c:extLst>
        </c:ser>
        <c:ser>
          <c:idx val="5"/>
          <c:order val="5"/>
          <c:tx>
            <c:strRef>
              <c:f>'Figure 7a'!$U$1</c:f>
              <c:strCache>
                <c:ptCount val="1"/>
                <c:pt idx="0">
                  <c:v>North Africa</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'Figure 7a'!$T$2:$T$7</c:f>
              <c:numCache>
                <c:formatCode>General</c:formatCode>
                <c:ptCount val="6"/>
                <c:pt idx="0">
                  <c:v>0</c:v>
                </c:pt>
                <c:pt idx="1">
                  <c:v>0.2</c:v>
                </c:pt>
                <c:pt idx="2">
                  <c:v>0.4</c:v>
                </c:pt>
                <c:pt idx="3">
                  <c:v>0.6</c:v>
                </c:pt>
                <c:pt idx="4">
                  <c:v>0.8</c:v>
                </c:pt>
                <c:pt idx="5">
                  <c:v>1</c:v>
                </c:pt>
              </c:numCache>
            </c:numRef>
          </c:xVal>
          <c:yVal>
            <c:numRef>
              <c:f>'Figure 7a'!$U$2:$U$7</c:f>
              <c:numCache>
                <c:formatCode>General</c:formatCode>
                <c:ptCount val="6"/>
                <c:pt idx="0">
                  <c:v>0</c:v>
                </c:pt>
                <c:pt idx="1">
                  <c:v>6.7201693508523258E-2</c:v>
                </c:pt>
                <c:pt idx="2">
                  <c:v>0.14907883954389889</c:v>
                </c:pt>
                <c:pt idx="3">
                  <c:v>0.26738383525087678</c:v>
                </c:pt>
                <c:pt idx="4">
                  <c:v>0.47504673302089179</c:v>
                </c:pt>
                <c:pt idx="5">
                  <c:v>1</c:v>
                </c:pt>
              </c:numCache>
            </c:numRef>
          </c:yVal>
          <c:smooth val="0"/>
          <c:extLst>
            <c:ext xmlns:c16="http://schemas.microsoft.com/office/drawing/2014/chart" uri="{C3380CC4-5D6E-409C-BE32-E72D297353CC}">
              <c16:uniqueId val="{00000007-0B71-491A-97D1-8C11D35302DD}"/>
            </c:ext>
          </c:extLst>
        </c:ser>
        <c:ser>
          <c:idx val="6"/>
          <c:order val="6"/>
          <c:tx>
            <c:strRef>
              <c:f>'Figure 7a'!$U$12</c:f>
              <c:strCache>
                <c:ptCount val="1"/>
                <c:pt idx="0">
                  <c:v>Central Africa</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Pt>
            <c:idx val="5"/>
            <c:marker>
              <c:symbol val="circle"/>
              <c:size val="5"/>
              <c:spPr>
                <a:solidFill>
                  <a:schemeClr val="accent1">
                    <a:lumMod val="60000"/>
                  </a:schemeClr>
                </a:solidFill>
                <a:ln w="9525">
                  <a:solidFill>
                    <a:schemeClr val="accent1">
                      <a:lumMod val="60000"/>
                    </a:schemeClr>
                  </a:solidFill>
                </a:ln>
                <a:effectLst/>
              </c:spPr>
            </c:marker>
            <c:bubble3D val="0"/>
            <c:spPr>
              <a:ln w="19050" cap="rnd">
                <a:solidFill>
                  <a:schemeClr val="accent1"/>
                </a:solidFill>
                <a:round/>
              </a:ln>
              <a:effectLst/>
            </c:spPr>
            <c:extLst>
              <c:ext xmlns:c16="http://schemas.microsoft.com/office/drawing/2014/chart" uri="{C3380CC4-5D6E-409C-BE32-E72D297353CC}">
                <c16:uniqueId val="{00000009-0B71-491A-97D1-8C11D35302DD}"/>
              </c:ext>
            </c:extLst>
          </c:dPt>
          <c:xVal>
            <c:numRef>
              <c:f>'Figure 7a'!$T$13:$T$20</c:f>
              <c:numCache>
                <c:formatCode>General</c:formatCode>
                <c:ptCount val="8"/>
                <c:pt idx="0">
                  <c:v>0</c:v>
                </c:pt>
                <c:pt idx="1">
                  <c:v>0.14285714285714285</c:v>
                </c:pt>
                <c:pt idx="2">
                  <c:v>0.2857142857142857</c:v>
                </c:pt>
                <c:pt idx="3">
                  <c:v>0.42857142857142855</c:v>
                </c:pt>
                <c:pt idx="4">
                  <c:v>0.5714285714285714</c:v>
                </c:pt>
                <c:pt idx="5">
                  <c:v>0.7142857142857143</c:v>
                </c:pt>
                <c:pt idx="6">
                  <c:v>0.8571428571428571</c:v>
                </c:pt>
                <c:pt idx="7">
                  <c:v>1</c:v>
                </c:pt>
              </c:numCache>
            </c:numRef>
          </c:xVal>
          <c:yVal>
            <c:numRef>
              <c:f>'Figure 7a'!$U$13:$U$20</c:f>
              <c:numCache>
                <c:formatCode>General</c:formatCode>
                <c:ptCount val="8"/>
                <c:pt idx="0">
                  <c:v>0</c:v>
                </c:pt>
                <c:pt idx="1">
                  <c:v>1.9508947125660325E-2</c:v>
                </c:pt>
                <c:pt idx="2">
                  <c:v>4.8198642761595814E-2</c:v>
                </c:pt>
                <c:pt idx="3">
                  <c:v>8.1978148091850181E-2</c:v>
                </c:pt>
                <c:pt idx="4">
                  <c:v>0.15579757609880118</c:v>
                </c:pt>
                <c:pt idx="5">
                  <c:v>0.26292270036451348</c:v>
                </c:pt>
                <c:pt idx="6">
                  <c:v>0.52590543422355207</c:v>
                </c:pt>
                <c:pt idx="7">
                  <c:v>1</c:v>
                </c:pt>
              </c:numCache>
            </c:numRef>
          </c:yVal>
          <c:smooth val="0"/>
          <c:extLst>
            <c:ext xmlns:c16="http://schemas.microsoft.com/office/drawing/2014/chart" uri="{C3380CC4-5D6E-409C-BE32-E72D297353CC}">
              <c16:uniqueId val="{0000000A-0B71-491A-97D1-8C11D35302DD}"/>
            </c:ext>
          </c:extLst>
        </c:ser>
        <c:dLbls>
          <c:showLegendKey val="0"/>
          <c:showVal val="0"/>
          <c:showCatName val="0"/>
          <c:showSerName val="0"/>
          <c:showPercent val="0"/>
          <c:showBubbleSize val="0"/>
        </c:dLbls>
        <c:axId val="619960560"/>
        <c:axId val="619959776"/>
      </c:scatterChart>
      <c:valAx>
        <c:axId val="619960560"/>
        <c:scaling>
          <c:orientation val="minMax"/>
          <c:max val="1"/>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Arial Narrow" panose="020B0606020202030204" pitchFamily="34" charset="0"/>
                    <a:ea typeface="+mn-ea"/>
                    <a:cs typeface="+mn-cs"/>
                  </a:defRPr>
                </a:pPr>
                <a:r>
                  <a:rPr lang="en-US" b="1">
                    <a:latin typeface="Arial Narrow" panose="020B0606020202030204" pitchFamily="34" charset="0"/>
                  </a:rPr>
                  <a:t>Part cumulée de la population</a:t>
                </a:r>
              </a:p>
            </c:rich>
          </c:tx>
          <c:layout>
            <c:manualLayout>
              <c:xMode val="edge"/>
              <c:yMode val="edge"/>
              <c:x val="0.39397258293532983"/>
              <c:y val="0.8269752530933632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9959776"/>
        <c:crosses val="autoZero"/>
        <c:crossBetween val="midCat"/>
        <c:majorUnit val="0.1"/>
      </c:valAx>
      <c:valAx>
        <c:axId val="619959776"/>
        <c:scaling>
          <c:orientation val="minMax"/>
          <c:max val="1"/>
        </c:scaling>
        <c:delete val="0"/>
        <c:axPos val="l"/>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Narrow" panose="020B0606020202030204" pitchFamily="34" charset="0"/>
                    <a:ea typeface="+mn-ea"/>
                    <a:cs typeface="+mn-cs"/>
                  </a:defRPr>
                </a:pPr>
                <a:r>
                  <a:rPr lang="en-US" sz="800" b="1">
                    <a:latin typeface="Arial Narrow" panose="020B0606020202030204" pitchFamily="34" charset="0"/>
                  </a:rPr>
                  <a:t>Part cumulée du</a:t>
                </a:r>
                <a:r>
                  <a:rPr lang="en-US" sz="800" b="1" baseline="0">
                    <a:latin typeface="Arial Narrow" panose="020B0606020202030204" pitchFamily="34" charset="0"/>
                  </a:rPr>
                  <a:t> PIB</a:t>
                </a:r>
                <a:endParaRPr lang="en-US" sz="800" b="1">
                  <a:latin typeface="Arial Narrow" panose="020B0606020202030204" pitchFamily="34" charset="0"/>
                </a:endParaRPr>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title>
        <c:numFmt formatCode="_(* #,##0.00_);_(* \(#,##0.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9960560"/>
        <c:crosses val="autoZero"/>
        <c:crossBetween val="midCat"/>
      </c:valAx>
      <c:spPr>
        <a:noFill/>
        <a:ln>
          <a:solidFill>
            <a:schemeClr val="bg1">
              <a:lumMod val="85000"/>
            </a:schemeClr>
          </a:solidFill>
        </a:ln>
        <a:effectLst/>
      </c:spPr>
    </c:plotArea>
    <c:legend>
      <c:legendPos val="r"/>
      <c:legendEntry>
        <c:idx val="1"/>
        <c:delete val="1"/>
      </c:legendEntry>
      <c:layout>
        <c:manualLayout>
          <c:xMode val="edge"/>
          <c:yMode val="edge"/>
          <c:x val="8.9795998451013284E-2"/>
          <c:y val="0.8866274465691788"/>
          <c:w val="0.90758105072931461"/>
          <c:h val="9.178807649043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9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229671223438"/>
          <c:y val="5.9572163552667208E-2"/>
          <c:w val="0.84114572789362085"/>
          <c:h val="0.59927379101982681"/>
        </c:manualLayout>
      </c:layout>
      <c:scatterChart>
        <c:scatterStyle val="lineMarker"/>
        <c:varyColors val="0"/>
        <c:ser>
          <c:idx val="0"/>
          <c:order val="0"/>
          <c:tx>
            <c:strRef>
              <c:f>'Lorenz fragile'!$F$1</c:f>
              <c:strCache>
                <c:ptCount val="1"/>
                <c:pt idx="0">
                  <c:v>Africa</c:v>
                </c:pt>
              </c:strCache>
            </c:strRef>
          </c:tx>
          <c:spPr>
            <a:ln w="19050" cap="rnd">
              <a:solidFill>
                <a:schemeClr val="tx1"/>
              </a:solidFill>
              <a:round/>
            </a:ln>
            <a:effectLst/>
          </c:spPr>
          <c:marker>
            <c:symbol val="none"/>
          </c:marker>
          <c:xVal>
            <c:numRef>
              <c:f>'Lorenz fragile'!$D$2:$D$53</c:f>
              <c:numCache>
                <c:formatCode>General</c:formatCode>
                <c:ptCount val="52"/>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numCache>
            </c:numRef>
          </c:xVal>
          <c:yVal>
            <c:numRef>
              <c:f>'Lorenz fragile'!$F$2:$F$53</c:f>
              <c:numCache>
                <c:formatCode>General</c:formatCode>
                <c:ptCount val="52"/>
                <c:pt idx="0">
                  <c:v>0</c:v>
                </c:pt>
                <c:pt idx="1">
                  <c:v>2.7317007741114213E-3</c:v>
                </c:pt>
                <c:pt idx="2">
                  <c:v>5.6798440225209156E-3</c:v>
                </c:pt>
                <c:pt idx="3">
                  <c:v>8.9427018696148983E-3</c:v>
                </c:pt>
                <c:pt idx="4">
                  <c:v>1.2581099909393942E-2</c:v>
                </c:pt>
                <c:pt idx="5">
                  <c:v>1.6859255102335276E-2</c:v>
                </c:pt>
                <c:pt idx="6">
                  <c:v>2.1297152925518936E-2</c:v>
                </c:pt>
                <c:pt idx="7">
                  <c:v>2.6095484579887064E-2</c:v>
                </c:pt>
                <c:pt idx="8">
                  <c:v>3.1169988188221462E-2</c:v>
                </c:pt>
                <c:pt idx="9">
                  <c:v>3.6604795802445016E-2</c:v>
                </c:pt>
                <c:pt idx="10">
                  <c:v>4.2235349857139504E-2</c:v>
                </c:pt>
                <c:pt idx="11">
                  <c:v>4.7884948645215718E-2</c:v>
                </c:pt>
                <c:pt idx="12">
                  <c:v>5.3604005034046068E-2</c:v>
                </c:pt>
                <c:pt idx="13">
                  <c:v>5.9884575184972574E-2</c:v>
                </c:pt>
                <c:pt idx="14">
                  <c:v>6.6196974813804252E-2</c:v>
                </c:pt>
                <c:pt idx="15">
                  <c:v>7.2901007912240315E-2</c:v>
                </c:pt>
                <c:pt idx="16">
                  <c:v>7.9761157895481827E-2</c:v>
                </c:pt>
                <c:pt idx="17">
                  <c:v>8.7500316229205066E-2</c:v>
                </c:pt>
                <c:pt idx="18">
                  <c:v>9.5332085406447997E-2</c:v>
                </c:pt>
                <c:pt idx="19">
                  <c:v>0.10316745514394403</c:v>
                </c:pt>
                <c:pt idx="20">
                  <c:v>0.111131821752703</c:v>
                </c:pt>
                <c:pt idx="21">
                  <c:v>0.12004627275202603</c:v>
                </c:pt>
                <c:pt idx="22">
                  <c:v>0.12995856273299286</c:v>
                </c:pt>
                <c:pt idx="23">
                  <c:v>0.14039129408057727</c:v>
                </c:pt>
                <c:pt idx="24">
                  <c:v>0.15118919217364685</c:v>
                </c:pt>
                <c:pt idx="25">
                  <c:v>0.16231483294953786</c:v>
                </c:pt>
                <c:pt idx="26">
                  <c:v>0.17364937007199208</c:v>
                </c:pt>
                <c:pt idx="27">
                  <c:v>0.18532816863265458</c:v>
                </c:pt>
                <c:pt idx="28">
                  <c:v>0.19767441665870314</c:v>
                </c:pt>
                <c:pt idx="29">
                  <c:v>0.21011344063546253</c:v>
                </c:pt>
                <c:pt idx="30">
                  <c:v>0.22298111019266245</c:v>
                </c:pt>
                <c:pt idx="31">
                  <c:v>0.23712403077041472</c:v>
                </c:pt>
                <c:pt idx="32">
                  <c:v>0.25218628937095527</c:v>
                </c:pt>
                <c:pt idx="33">
                  <c:v>0.26832436367943496</c:v>
                </c:pt>
                <c:pt idx="34">
                  <c:v>0.2857235854847644</c:v>
                </c:pt>
                <c:pt idx="35">
                  <c:v>0.30364018806100246</c:v>
                </c:pt>
                <c:pt idx="36">
                  <c:v>0.32173727545658437</c:v>
                </c:pt>
                <c:pt idx="37">
                  <c:v>0.34477757690214217</c:v>
                </c:pt>
                <c:pt idx="38">
                  <c:v>0.37036503879656751</c:v>
                </c:pt>
                <c:pt idx="39">
                  <c:v>0.3967450752037861</c:v>
                </c:pt>
                <c:pt idx="40">
                  <c:v>0.42709790395965991</c:v>
                </c:pt>
                <c:pt idx="41">
                  <c:v>0.46405893435699536</c:v>
                </c:pt>
                <c:pt idx="42">
                  <c:v>0.50110350860130304</c:v>
                </c:pt>
                <c:pt idx="43">
                  <c:v>0.54135935828906356</c:v>
                </c:pt>
                <c:pt idx="44">
                  <c:v>0.58534303774112162</c:v>
                </c:pt>
                <c:pt idx="45">
                  <c:v>0.63015730321584806</c:v>
                </c:pt>
                <c:pt idx="46">
                  <c:v>0.67653343074492278</c:v>
                </c:pt>
                <c:pt idx="47">
                  <c:v>0.73669066794141358</c:v>
                </c:pt>
                <c:pt idx="48">
                  <c:v>0.81598265454860663</c:v>
                </c:pt>
                <c:pt idx="49">
                  <c:v>0.90321503782035983</c:v>
                </c:pt>
                <c:pt idx="50">
                  <c:v>1</c:v>
                </c:pt>
              </c:numCache>
            </c:numRef>
          </c:yVal>
          <c:smooth val="0"/>
          <c:extLst>
            <c:ext xmlns:c16="http://schemas.microsoft.com/office/drawing/2014/chart" uri="{C3380CC4-5D6E-409C-BE32-E72D297353CC}">
              <c16:uniqueId val="{00000000-6F96-4562-BCB8-15A28D824EBD}"/>
            </c:ext>
          </c:extLst>
        </c:ser>
        <c:ser>
          <c:idx val="1"/>
          <c:order val="1"/>
          <c:tx>
            <c:strRef>
              <c:f>'Lorenz fragile'!$G$1</c:f>
              <c:strCache>
                <c:ptCount val="1"/>
                <c:pt idx="0">
                  <c:v>Diagonal</c:v>
                </c:pt>
              </c:strCache>
            </c:strRef>
          </c:tx>
          <c:spPr>
            <a:ln w="19050" cap="rnd">
              <a:solidFill>
                <a:srgbClr val="FF0000"/>
              </a:solidFill>
              <a:prstDash val="sysDot"/>
              <a:round/>
            </a:ln>
            <a:effectLst/>
          </c:spPr>
          <c:marker>
            <c:symbol val="none"/>
          </c:marker>
          <c:xVal>
            <c:numRef>
              <c:f>'Lorenz fragile'!$D$2:$D$53</c:f>
              <c:numCache>
                <c:formatCode>General</c:formatCode>
                <c:ptCount val="52"/>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numCache>
            </c:numRef>
          </c:xVal>
          <c:yVal>
            <c:numRef>
              <c:f>'Lorenz fragile'!$G$2:$G$53</c:f>
              <c:numCache>
                <c:formatCode>General</c:formatCode>
                <c:ptCount val="52"/>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numCache>
            </c:numRef>
          </c:yVal>
          <c:smooth val="0"/>
          <c:extLst>
            <c:ext xmlns:c16="http://schemas.microsoft.com/office/drawing/2014/chart" uri="{C3380CC4-5D6E-409C-BE32-E72D297353CC}">
              <c16:uniqueId val="{00000001-6F96-4562-BCB8-15A28D824EBD}"/>
            </c:ext>
          </c:extLst>
        </c:ser>
        <c:ser>
          <c:idx val="2"/>
          <c:order val="2"/>
          <c:tx>
            <c:strRef>
              <c:f>'[fragilit lorenz.xlsx]Oil Exporting'!$F$1</c:f>
              <c:strCache>
                <c:ptCount val="1"/>
                <c:pt idx="0">
                  <c:v>Oil Exporting</c:v>
                </c:pt>
              </c:strCache>
            </c:strRef>
          </c:tx>
          <c:spPr>
            <a:ln w="19050" cap="rnd">
              <a:solidFill>
                <a:schemeClr val="accent3"/>
              </a:solidFill>
              <a:round/>
            </a:ln>
            <a:effectLst/>
          </c:spPr>
          <c:marker>
            <c:symbol val="none"/>
          </c:marker>
          <c:xVal>
            <c:numRef>
              <c:f>'[fragilit lorenz.xlsx]Oil Exporting'!$D$2:$D$14</c:f>
              <c:numCache>
                <c:formatCode>General</c:formatCode>
                <c:ptCount val="13"/>
                <c:pt idx="0">
                  <c:v>0</c:v>
                </c:pt>
                <c:pt idx="1">
                  <c:v>8.3333333333333329E-2</c:v>
                </c:pt>
                <c:pt idx="2">
                  <c:v>0.16666666666666666</c:v>
                </c:pt>
                <c:pt idx="3">
                  <c:v>0.25</c:v>
                </c:pt>
                <c:pt idx="4">
                  <c:v>0.33333333333333331</c:v>
                </c:pt>
                <c:pt idx="5">
                  <c:v>0.41666666666666669</c:v>
                </c:pt>
                <c:pt idx="6">
                  <c:v>0.5</c:v>
                </c:pt>
                <c:pt idx="7">
                  <c:v>0.58333333333333337</c:v>
                </c:pt>
                <c:pt idx="8">
                  <c:v>0.66666666666666663</c:v>
                </c:pt>
                <c:pt idx="9">
                  <c:v>0.75</c:v>
                </c:pt>
                <c:pt idx="10">
                  <c:v>0.83333333333333337</c:v>
                </c:pt>
                <c:pt idx="11">
                  <c:v>0.91666666666666663</c:v>
                </c:pt>
                <c:pt idx="12">
                  <c:v>1</c:v>
                </c:pt>
              </c:numCache>
            </c:numRef>
          </c:xVal>
          <c:yVal>
            <c:numRef>
              <c:f>'[fragilit lorenz.xlsx]Oil Exporting'!$F$2:$F$14</c:f>
              <c:numCache>
                <c:formatCode>General</c:formatCode>
                <c:ptCount val="13"/>
                <c:pt idx="0">
                  <c:v>0</c:v>
                </c:pt>
                <c:pt idx="1">
                  <c:v>1.5002041636906851E-2</c:v>
                </c:pt>
                <c:pt idx="2">
                  <c:v>3.2665580207314165E-2</c:v>
                </c:pt>
                <c:pt idx="3">
                  <c:v>7.1266273174784747E-2</c:v>
                </c:pt>
                <c:pt idx="4">
                  <c:v>0.11015703126816229</c:v>
                </c:pt>
                <c:pt idx="5">
                  <c:v>0.15724936396789604</c:v>
                </c:pt>
                <c:pt idx="6">
                  <c:v>0.2077052474195768</c:v>
                </c:pt>
                <c:pt idx="7">
                  <c:v>0.26372172089446638</c:v>
                </c:pt>
                <c:pt idx="8">
                  <c:v>0.34372122830106427</c:v>
                </c:pt>
                <c:pt idx="9">
                  <c:v>0.4695816265907643</c:v>
                </c:pt>
                <c:pt idx="10">
                  <c:v>0.6070971294809101</c:v>
                </c:pt>
                <c:pt idx="11">
                  <c:v>0.75209265006280268</c:v>
                </c:pt>
                <c:pt idx="12">
                  <c:v>1</c:v>
                </c:pt>
              </c:numCache>
            </c:numRef>
          </c:yVal>
          <c:smooth val="0"/>
          <c:extLst>
            <c:ext xmlns:c16="http://schemas.microsoft.com/office/drawing/2014/chart" uri="{C3380CC4-5D6E-409C-BE32-E72D297353CC}">
              <c16:uniqueId val="{00000002-6F96-4562-BCB8-15A28D824EBD}"/>
            </c:ext>
          </c:extLst>
        </c:ser>
        <c:ser>
          <c:idx val="3"/>
          <c:order val="3"/>
          <c:tx>
            <c:strRef>
              <c:f>'[fragilit lorenz.xlsx]Oil Importing'!$F$1</c:f>
              <c:strCache>
                <c:ptCount val="1"/>
                <c:pt idx="0">
                  <c:v>Oil Importing</c:v>
                </c:pt>
              </c:strCache>
            </c:strRef>
          </c:tx>
          <c:spPr>
            <a:ln w="19050" cap="rnd">
              <a:solidFill>
                <a:schemeClr val="accent4"/>
              </a:solidFill>
              <a:round/>
            </a:ln>
            <a:effectLst/>
          </c:spPr>
          <c:marker>
            <c:symbol val="none"/>
          </c:marker>
          <c:xVal>
            <c:numRef>
              <c:f>'[fragilit lorenz.xlsx]Oil Importing'!$D$2:$D$40</c:f>
              <c:numCache>
                <c:formatCode>General</c:formatCode>
                <c:ptCount val="39"/>
                <c:pt idx="0">
                  <c:v>0</c:v>
                </c:pt>
                <c:pt idx="1">
                  <c:v>2.6315789473684209E-2</c:v>
                </c:pt>
                <c:pt idx="2">
                  <c:v>5.2631578947368418E-2</c:v>
                </c:pt>
                <c:pt idx="3">
                  <c:v>7.8947368421052627E-2</c:v>
                </c:pt>
                <c:pt idx="4">
                  <c:v>0.10526315789473684</c:v>
                </c:pt>
                <c:pt idx="5">
                  <c:v>0.13157894736842105</c:v>
                </c:pt>
                <c:pt idx="6">
                  <c:v>0.15789473684210525</c:v>
                </c:pt>
                <c:pt idx="7">
                  <c:v>0.18421052631578946</c:v>
                </c:pt>
                <c:pt idx="8">
                  <c:v>0.21052631578947367</c:v>
                </c:pt>
                <c:pt idx="9">
                  <c:v>0.23684210526315788</c:v>
                </c:pt>
                <c:pt idx="10">
                  <c:v>0.26315789473684209</c:v>
                </c:pt>
                <c:pt idx="11">
                  <c:v>0.28947368421052633</c:v>
                </c:pt>
                <c:pt idx="12">
                  <c:v>0.31578947368421051</c:v>
                </c:pt>
                <c:pt idx="13">
                  <c:v>0.34210526315789475</c:v>
                </c:pt>
                <c:pt idx="14">
                  <c:v>0.36842105263157893</c:v>
                </c:pt>
                <c:pt idx="15">
                  <c:v>0.39473684210526316</c:v>
                </c:pt>
                <c:pt idx="16">
                  <c:v>0.42105263157894735</c:v>
                </c:pt>
                <c:pt idx="17">
                  <c:v>0.44736842105263158</c:v>
                </c:pt>
                <c:pt idx="18">
                  <c:v>0.47368421052631576</c:v>
                </c:pt>
                <c:pt idx="19">
                  <c:v>0.5</c:v>
                </c:pt>
                <c:pt idx="20">
                  <c:v>0.52631578947368418</c:v>
                </c:pt>
                <c:pt idx="21">
                  <c:v>0.55263157894736847</c:v>
                </c:pt>
                <c:pt idx="22">
                  <c:v>0.57894736842105265</c:v>
                </c:pt>
                <c:pt idx="23">
                  <c:v>0.60526315789473684</c:v>
                </c:pt>
                <c:pt idx="24">
                  <c:v>0.63157894736842102</c:v>
                </c:pt>
                <c:pt idx="25">
                  <c:v>0.65789473684210531</c:v>
                </c:pt>
                <c:pt idx="26">
                  <c:v>0.68421052631578949</c:v>
                </c:pt>
                <c:pt idx="27">
                  <c:v>0.71052631578947367</c:v>
                </c:pt>
                <c:pt idx="28">
                  <c:v>0.73684210526315785</c:v>
                </c:pt>
                <c:pt idx="29">
                  <c:v>0.76315789473684215</c:v>
                </c:pt>
                <c:pt idx="30">
                  <c:v>0.78947368421052633</c:v>
                </c:pt>
                <c:pt idx="31">
                  <c:v>0.81578947368421051</c:v>
                </c:pt>
                <c:pt idx="32">
                  <c:v>0.84210526315789469</c:v>
                </c:pt>
                <c:pt idx="33">
                  <c:v>0.86842105263157898</c:v>
                </c:pt>
                <c:pt idx="34">
                  <c:v>0.89473684210526316</c:v>
                </c:pt>
                <c:pt idx="35">
                  <c:v>0.92105263157894735</c:v>
                </c:pt>
                <c:pt idx="36">
                  <c:v>0.94736842105263153</c:v>
                </c:pt>
                <c:pt idx="37">
                  <c:v>0.97368421052631582</c:v>
                </c:pt>
                <c:pt idx="38">
                  <c:v>1</c:v>
                </c:pt>
              </c:numCache>
            </c:numRef>
          </c:xVal>
          <c:yVal>
            <c:numRef>
              <c:f>'[fragilit lorenz.xlsx]Oil Importing'!$F$2:$F$40</c:f>
              <c:numCache>
                <c:formatCode>General</c:formatCode>
                <c:ptCount val="39"/>
                <c:pt idx="0">
                  <c:v>0</c:v>
                </c:pt>
                <c:pt idx="1">
                  <c:v>4.0162929780364039E-3</c:v>
                </c:pt>
                <c:pt idx="2">
                  <c:v>8.3508112895026541E-3</c:v>
                </c:pt>
                <c:pt idx="3">
                  <c:v>1.3148039881963428E-2</c:v>
                </c:pt>
                <c:pt idx="4">
                  <c:v>1.8497407805768817E-2</c:v>
                </c:pt>
                <c:pt idx="5">
                  <c:v>2.4787381006054415E-2</c:v>
                </c:pt>
                <c:pt idx="6">
                  <c:v>3.1312216388250838E-2</c:v>
                </c:pt>
                <c:pt idx="7">
                  <c:v>3.8773023736670381E-2</c:v>
                </c:pt>
                <c:pt idx="8">
                  <c:v>4.6763569357497051E-2</c:v>
                </c:pt>
                <c:pt idx="9">
                  <c:v>5.5041911892901516E-2</c:v>
                </c:pt>
                <c:pt idx="10">
                  <c:v>6.3450375306294646E-2</c:v>
                </c:pt>
                <c:pt idx="11">
                  <c:v>7.2684406366463117E-2</c:v>
                </c:pt>
                <c:pt idx="12">
                  <c:v>8.1965234832048997E-2</c:v>
                </c:pt>
                <c:pt idx="13">
                  <c:v>9.1821863827781791E-2</c:v>
                </c:pt>
                <c:pt idx="14">
                  <c:v>0.10190802424003698</c:v>
                </c:pt>
                <c:pt idx="15">
                  <c:v>0.11328654987001023</c:v>
                </c:pt>
                <c:pt idx="16">
                  <c:v>0.12480123692880583</c:v>
                </c:pt>
                <c:pt idx="17">
                  <c:v>0.13632121772438205</c:v>
                </c:pt>
                <c:pt idx="18">
                  <c:v>0.14803085663813575</c:v>
                </c:pt>
                <c:pt idx="19">
                  <c:v>0.16113736057551409</c:v>
                </c:pt>
                <c:pt idx="20">
                  <c:v>0.17571094089738057</c:v>
                </c:pt>
                <c:pt idx="21">
                  <c:v>0.19104970202749494</c:v>
                </c:pt>
                <c:pt idx="22">
                  <c:v>0.20692535089055705</c:v>
                </c:pt>
                <c:pt idx="23">
                  <c:v>0.22328286462260244</c:v>
                </c:pt>
                <c:pt idx="24">
                  <c:v>0.23994750896638628</c:v>
                </c:pt>
                <c:pt idx="25">
                  <c:v>0.25711830493921678</c:v>
                </c:pt>
                <c:pt idx="26">
                  <c:v>0.27603704280979696</c:v>
                </c:pt>
                <c:pt idx="27">
                  <c:v>0.29683072312195696</c:v>
                </c:pt>
                <c:pt idx="28">
                  <c:v>0.32241199213293553</c:v>
                </c:pt>
                <c:pt idx="29">
                  <c:v>0.34901930056093466</c:v>
                </c:pt>
                <c:pt idx="30">
                  <c:v>0.38289438738765214</c:v>
                </c:pt>
                <c:pt idx="31">
                  <c:v>0.4216797316635531</c:v>
                </c:pt>
                <c:pt idx="32">
                  <c:v>0.4663060883095923</c:v>
                </c:pt>
                <c:pt idx="33">
                  <c:v>0.52064817740392066</c:v>
                </c:pt>
                <c:pt idx="34">
                  <c:v>0.57511309714248804</c:v>
                </c:pt>
                <c:pt idx="35">
                  <c:v>0.6410014336132166</c:v>
                </c:pt>
                <c:pt idx="36">
                  <c:v>0.72944782994625845</c:v>
                </c:pt>
                <c:pt idx="37">
                  <c:v>0.85770155806759196</c:v>
                </c:pt>
                <c:pt idx="38">
                  <c:v>1</c:v>
                </c:pt>
              </c:numCache>
            </c:numRef>
          </c:yVal>
          <c:smooth val="0"/>
          <c:extLst>
            <c:ext xmlns:c16="http://schemas.microsoft.com/office/drawing/2014/chart" uri="{C3380CC4-5D6E-409C-BE32-E72D297353CC}">
              <c16:uniqueId val="{00000003-6F96-4562-BCB8-15A28D824EBD}"/>
            </c:ext>
          </c:extLst>
        </c:ser>
        <c:ser>
          <c:idx val="4"/>
          <c:order val="4"/>
          <c:tx>
            <c:strRef>
              <c:f>'[fragilit lorenz.xlsx]Non Fragile'!$G$1</c:f>
              <c:strCache>
                <c:ptCount val="1"/>
                <c:pt idx="0">
                  <c:v>Non Fragile</c:v>
                </c:pt>
              </c:strCache>
            </c:strRef>
          </c:tx>
          <c:spPr>
            <a:ln w="19050" cap="rnd">
              <a:solidFill>
                <a:schemeClr val="accent5"/>
              </a:solidFill>
              <a:round/>
            </a:ln>
            <a:effectLst/>
          </c:spPr>
          <c:marker>
            <c:symbol val="none"/>
          </c:marker>
          <c:xVal>
            <c:numRef>
              <c:f>'[fragilit lorenz.xlsx]Non Fragile'!$E$2:$E$33</c:f>
              <c:numCache>
                <c:formatCode>General</c:formatCode>
                <c:ptCount val="32"/>
                <c:pt idx="0">
                  <c:v>0</c:v>
                </c:pt>
                <c:pt idx="1">
                  <c:v>3.2258064516129031E-2</c:v>
                </c:pt>
                <c:pt idx="2">
                  <c:v>6.4516129032258063E-2</c:v>
                </c:pt>
                <c:pt idx="3">
                  <c:v>9.6774193548387094E-2</c:v>
                </c:pt>
                <c:pt idx="4">
                  <c:v>0.12903225806451613</c:v>
                </c:pt>
                <c:pt idx="5">
                  <c:v>0.16129032258064516</c:v>
                </c:pt>
                <c:pt idx="6">
                  <c:v>0.19354838709677419</c:v>
                </c:pt>
                <c:pt idx="7">
                  <c:v>0.22580645161290322</c:v>
                </c:pt>
                <c:pt idx="8">
                  <c:v>0.25806451612903225</c:v>
                </c:pt>
                <c:pt idx="9">
                  <c:v>0.29032258064516131</c:v>
                </c:pt>
                <c:pt idx="10">
                  <c:v>0.32258064516129031</c:v>
                </c:pt>
                <c:pt idx="11">
                  <c:v>0.35483870967741937</c:v>
                </c:pt>
                <c:pt idx="12">
                  <c:v>0.38709677419354838</c:v>
                </c:pt>
                <c:pt idx="13">
                  <c:v>0.41935483870967744</c:v>
                </c:pt>
                <c:pt idx="14">
                  <c:v>0.45161290322580644</c:v>
                </c:pt>
                <c:pt idx="15">
                  <c:v>0.4838709677419355</c:v>
                </c:pt>
                <c:pt idx="16">
                  <c:v>0.5161290322580645</c:v>
                </c:pt>
                <c:pt idx="17">
                  <c:v>0.54838709677419351</c:v>
                </c:pt>
                <c:pt idx="18">
                  <c:v>0.58064516129032262</c:v>
                </c:pt>
                <c:pt idx="19">
                  <c:v>0.61290322580645162</c:v>
                </c:pt>
                <c:pt idx="20">
                  <c:v>0.64516129032258063</c:v>
                </c:pt>
                <c:pt idx="21">
                  <c:v>0.67741935483870963</c:v>
                </c:pt>
                <c:pt idx="22">
                  <c:v>0.70967741935483875</c:v>
                </c:pt>
                <c:pt idx="23">
                  <c:v>0.74193548387096775</c:v>
                </c:pt>
                <c:pt idx="24">
                  <c:v>0.77419354838709675</c:v>
                </c:pt>
                <c:pt idx="25">
                  <c:v>0.80645161290322576</c:v>
                </c:pt>
                <c:pt idx="26">
                  <c:v>0.83870967741935487</c:v>
                </c:pt>
                <c:pt idx="27">
                  <c:v>0.87096774193548387</c:v>
                </c:pt>
                <c:pt idx="28">
                  <c:v>0.90322580645161288</c:v>
                </c:pt>
                <c:pt idx="29">
                  <c:v>0.93548387096774188</c:v>
                </c:pt>
                <c:pt idx="30">
                  <c:v>0.967741935483871</c:v>
                </c:pt>
                <c:pt idx="31">
                  <c:v>1</c:v>
                </c:pt>
              </c:numCache>
            </c:numRef>
          </c:xVal>
          <c:yVal>
            <c:numRef>
              <c:f>'[fragilit lorenz.xlsx]Non Fragile'!$G$2:$G$33</c:f>
              <c:numCache>
                <c:formatCode>General</c:formatCode>
                <c:ptCount val="32"/>
                <c:pt idx="0">
                  <c:v>0</c:v>
                </c:pt>
                <c:pt idx="1">
                  <c:v>3.511353293543888E-3</c:v>
                </c:pt>
                <c:pt idx="2">
                  <c:v>7.8448268949688465E-3</c:v>
                </c:pt>
                <c:pt idx="3">
                  <c:v>1.4551035806321661E-2</c:v>
                </c:pt>
                <c:pt idx="4">
                  <c:v>2.2031439174335352E-2</c:v>
                </c:pt>
                <c:pt idx="5">
                  <c:v>2.9549752688721481E-2</c:v>
                </c:pt>
                <c:pt idx="6">
                  <c:v>3.7720458183054459E-2</c:v>
                </c:pt>
                <c:pt idx="7">
                  <c:v>4.6938096816807218E-2</c:v>
                </c:pt>
                <c:pt idx="8">
                  <c:v>5.6270326975139506E-2</c:v>
                </c:pt>
                <c:pt idx="9">
                  <c:v>6.5756197425208079E-2</c:v>
                </c:pt>
                <c:pt idx="10">
                  <c:v>7.8181986300210102E-2</c:v>
                </c:pt>
                <c:pt idx="11">
                  <c:v>9.1433057258952372E-2</c:v>
                </c:pt>
                <c:pt idx="12">
                  <c:v>0.10534296065755472</c:v>
                </c:pt>
                <c:pt idx="13">
                  <c:v>0.12004782233364983</c:v>
                </c:pt>
                <c:pt idx="14">
                  <c:v>0.13537371733698261</c:v>
                </c:pt>
                <c:pt idx="15">
                  <c:v>0.15221848591388662</c:v>
                </c:pt>
                <c:pt idx="16">
                  <c:v>0.17143956019686366</c:v>
                </c:pt>
                <c:pt idx="17">
                  <c:v>0.19216271020804596</c:v>
                </c:pt>
                <c:pt idx="18">
                  <c:v>0.21960460551240402</c:v>
                </c:pt>
                <c:pt idx="19">
                  <c:v>0.25008026799756</c:v>
                </c:pt>
                <c:pt idx="20">
                  <c:v>0.28149991755911635</c:v>
                </c:pt>
                <c:pt idx="21">
                  <c:v>0.31765131735212504</c:v>
                </c:pt>
                <c:pt idx="22">
                  <c:v>0.36167334236345278</c:v>
                </c:pt>
                <c:pt idx="23">
                  <c:v>0.40579487134643422</c:v>
                </c:pt>
                <c:pt idx="24">
                  <c:v>0.45374115430326978</c:v>
                </c:pt>
                <c:pt idx="25">
                  <c:v>0.50612742752438389</c:v>
                </c:pt>
                <c:pt idx="26">
                  <c:v>0.55950296100883201</c:v>
                </c:pt>
                <c:pt idx="27">
                  <c:v>0.61473873295745796</c:v>
                </c:pt>
                <c:pt idx="28">
                  <c:v>0.68638834261409787</c:v>
                </c:pt>
                <c:pt idx="29">
                  <c:v>0.7808281831730709</c:v>
                </c:pt>
                <c:pt idx="30">
                  <c:v>0.8847253450461251</c:v>
                </c:pt>
                <c:pt idx="31">
                  <c:v>1</c:v>
                </c:pt>
              </c:numCache>
            </c:numRef>
          </c:yVal>
          <c:smooth val="0"/>
          <c:extLst>
            <c:ext xmlns:c16="http://schemas.microsoft.com/office/drawing/2014/chart" uri="{C3380CC4-5D6E-409C-BE32-E72D297353CC}">
              <c16:uniqueId val="{00000004-6F96-4562-BCB8-15A28D824EBD}"/>
            </c:ext>
          </c:extLst>
        </c:ser>
        <c:ser>
          <c:idx val="5"/>
          <c:order val="5"/>
          <c:tx>
            <c:strRef>
              <c:f>'[fragilit lorenz.xlsx]Fragile'!$G$1</c:f>
              <c:strCache>
                <c:ptCount val="1"/>
                <c:pt idx="0">
                  <c:v>Fragile</c:v>
                </c:pt>
              </c:strCache>
            </c:strRef>
          </c:tx>
          <c:spPr>
            <a:ln w="19050" cap="rnd">
              <a:solidFill>
                <a:schemeClr val="accent6"/>
              </a:solidFill>
              <a:round/>
            </a:ln>
            <a:effectLst/>
          </c:spPr>
          <c:marker>
            <c:symbol val="none"/>
          </c:marker>
          <c:xVal>
            <c:numRef>
              <c:f>'[fragilit lorenz.xlsx]Fragile'!$E$2:$E$21</c:f>
              <c:numCache>
                <c:formatCode>General</c:formatCode>
                <c:ptCount val="20"/>
                <c:pt idx="0">
                  <c:v>0</c:v>
                </c:pt>
                <c:pt idx="1">
                  <c:v>5.2631578947368418E-2</c:v>
                </c:pt>
                <c:pt idx="2">
                  <c:v>0.10526315789473684</c:v>
                </c:pt>
                <c:pt idx="3">
                  <c:v>0.15789473684210525</c:v>
                </c:pt>
                <c:pt idx="4">
                  <c:v>0.21052631578947367</c:v>
                </c:pt>
                <c:pt idx="5">
                  <c:v>0.26315789473684209</c:v>
                </c:pt>
                <c:pt idx="6">
                  <c:v>0.31578947368421051</c:v>
                </c:pt>
                <c:pt idx="7">
                  <c:v>0.36842105263157893</c:v>
                </c:pt>
                <c:pt idx="8">
                  <c:v>0.42105263157894735</c:v>
                </c:pt>
                <c:pt idx="9">
                  <c:v>0.47368421052631576</c:v>
                </c:pt>
                <c:pt idx="10">
                  <c:v>0.52631578947368418</c:v>
                </c:pt>
                <c:pt idx="11">
                  <c:v>0.57894736842105265</c:v>
                </c:pt>
                <c:pt idx="12">
                  <c:v>0.63157894736842102</c:v>
                </c:pt>
                <c:pt idx="13">
                  <c:v>0.68421052631578949</c:v>
                </c:pt>
                <c:pt idx="14">
                  <c:v>0.73684210526315785</c:v>
                </c:pt>
                <c:pt idx="15">
                  <c:v>0.78947368421052633</c:v>
                </c:pt>
                <c:pt idx="16">
                  <c:v>0.84210526315789469</c:v>
                </c:pt>
                <c:pt idx="17">
                  <c:v>0.89473684210526316</c:v>
                </c:pt>
                <c:pt idx="18">
                  <c:v>0.94736842105263153</c:v>
                </c:pt>
                <c:pt idx="19">
                  <c:v>1</c:v>
                </c:pt>
              </c:numCache>
            </c:numRef>
          </c:xVal>
          <c:yVal>
            <c:numRef>
              <c:f>'[fragilit lorenz.xlsx]Fragile'!$G$2:$G$21</c:f>
              <c:numCache>
                <c:formatCode>General</c:formatCode>
                <c:ptCount val="20"/>
                <c:pt idx="0">
                  <c:v>0</c:v>
                </c:pt>
                <c:pt idx="1">
                  <c:v>1.7030886776644206E-2</c:v>
                </c:pt>
                <c:pt idx="2">
                  <c:v>3.7373291438523228E-2</c:v>
                </c:pt>
                <c:pt idx="3">
                  <c:v>6.4045603938634718E-2</c:v>
                </c:pt>
                <c:pt idx="4">
                  <c:v>9.1713837615341895E-2</c:v>
                </c:pt>
                <c:pt idx="5">
                  <c:v>0.1216292089828057</c:v>
                </c:pt>
                <c:pt idx="6">
                  <c:v>0.15326638433533959</c:v>
                </c:pt>
                <c:pt idx="7">
                  <c:v>0.18714988797815468</c:v>
                </c:pt>
                <c:pt idx="8">
                  <c:v>0.22237251492362983</c:v>
                </c:pt>
                <c:pt idx="9">
                  <c:v>0.2580281777804434</c:v>
                </c:pt>
                <c:pt idx="10">
                  <c:v>0.29982471337775057</c:v>
                </c:pt>
                <c:pt idx="11">
                  <c:v>0.34865216014004219</c:v>
                </c:pt>
                <c:pt idx="12">
                  <c:v>0.40422962568247461</c:v>
                </c:pt>
                <c:pt idx="13">
                  <c:v>0.46602815426327188</c:v>
                </c:pt>
                <c:pt idx="14">
                  <c:v>0.53334803848764456</c:v>
                </c:pt>
                <c:pt idx="15">
                  <c:v>0.60401361805170961</c:v>
                </c:pt>
                <c:pt idx="16">
                  <c:v>0.6815651606539781</c:v>
                </c:pt>
                <c:pt idx="17">
                  <c:v>0.77547135391549482</c:v>
                </c:pt>
                <c:pt idx="18">
                  <c:v>0.88717305740726826</c:v>
                </c:pt>
                <c:pt idx="19">
                  <c:v>1</c:v>
                </c:pt>
              </c:numCache>
            </c:numRef>
          </c:yVal>
          <c:smooth val="0"/>
          <c:extLst>
            <c:ext xmlns:c16="http://schemas.microsoft.com/office/drawing/2014/chart" uri="{C3380CC4-5D6E-409C-BE32-E72D297353CC}">
              <c16:uniqueId val="{00000005-6F96-4562-BCB8-15A28D824EBD}"/>
            </c:ext>
          </c:extLst>
        </c:ser>
        <c:dLbls>
          <c:showLegendKey val="0"/>
          <c:showVal val="0"/>
          <c:showCatName val="0"/>
          <c:showSerName val="0"/>
          <c:showPercent val="0"/>
          <c:showBubbleSize val="0"/>
        </c:dLbls>
        <c:axId val="619958992"/>
        <c:axId val="619960952"/>
      </c:scatterChart>
      <c:valAx>
        <c:axId val="619958992"/>
        <c:scaling>
          <c:orientation val="minMax"/>
          <c:max val="1"/>
        </c:scaling>
        <c:delete val="0"/>
        <c:axPos val="b"/>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sz="900" b="1"/>
                  <a:t>Part cumulée de la population </a:t>
                </a:r>
              </a:p>
            </c:rich>
          </c:tx>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19960952"/>
        <c:crosses val="autoZero"/>
        <c:crossBetween val="midCat"/>
      </c:valAx>
      <c:valAx>
        <c:axId val="619960952"/>
        <c:scaling>
          <c:orientation val="minMax"/>
          <c:max val="1"/>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a:t>Part cumulée des dépenses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fr-FR"/>
          </a:p>
        </c:txPr>
        <c:crossAx val="619958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4325162744163"/>
          <c:y val="3.4116127843338111E-2"/>
          <c:w val="0.83099544896337496"/>
          <c:h val="0.75635510345699308"/>
        </c:manualLayout>
      </c:layout>
      <c:scatterChart>
        <c:scatterStyle val="lineMarker"/>
        <c:varyColors val="0"/>
        <c:ser>
          <c:idx val="0"/>
          <c:order val="0"/>
          <c:tx>
            <c:strRef>
              <c:f>'Figure 8'!$D$1</c:f>
              <c:strCache>
                <c:ptCount val="1"/>
                <c:pt idx="0">
                  <c:v>Gross Capital Formation per Capita</c:v>
                </c:pt>
              </c:strCache>
            </c:strRef>
          </c:tx>
          <c:spPr>
            <a:ln w="19050" cap="rnd">
              <a:noFill/>
              <a:round/>
            </a:ln>
            <a:effectLst/>
          </c:spPr>
          <c:marker>
            <c:symbol val="circle"/>
            <c:size val="5"/>
            <c:spPr>
              <a:solidFill>
                <a:schemeClr val="accent1"/>
              </a:solidFill>
              <a:ln w="9525">
                <a:solidFill>
                  <a:schemeClr val="accent1"/>
                </a:solidFill>
              </a:ln>
              <a:effectLst/>
            </c:spPr>
          </c:marker>
          <c:dPt>
            <c:idx val="0"/>
            <c:marker>
              <c:spPr>
                <a:solidFill>
                  <a:srgbClr val="FF0000"/>
                </a:solidFill>
                <a:ln w="9525">
                  <a:solidFill>
                    <a:schemeClr val="accent1"/>
                  </a:solidFill>
                </a:ln>
                <a:effectLst/>
              </c:spPr>
            </c:marker>
            <c:bubble3D val="0"/>
            <c:extLst>
              <c:ext xmlns:c16="http://schemas.microsoft.com/office/drawing/2014/chart" uri="{C3380CC4-5D6E-409C-BE32-E72D297353CC}">
                <c16:uniqueId val="{00000000-CA48-43A8-A6DB-D748C94C9D9F}"/>
              </c:ext>
            </c:extLst>
          </c:dPt>
          <c:dPt>
            <c:idx val="1"/>
            <c:marker>
              <c:spPr>
                <a:solidFill>
                  <a:srgbClr val="FF0000"/>
                </a:solidFill>
                <a:ln w="9525">
                  <a:solidFill>
                    <a:schemeClr val="accent1"/>
                  </a:solidFill>
                </a:ln>
                <a:effectLst>
                  <a:outerShdw blurRad="50800" dist="12700" dir="5400000" algn="ctr" rotWithShape="0">
                    <a:srgbClr val="000000">
                      <a:alpha val="43137"/>
                    </a:srgbClr>
                  </a:outerShdw>
                </a:effectLst>
              </c:spPr>
            </c:marker>
            <c:bubble3D val="0"/>
            <c:spPr>
              <a:ln w="19050" cap="rnd">
                <a:noFill/>
                <a:round/>
              </a:ln>
              <a:effectLst>
                <a:outerShdw blurRad="50800" dist="12700" dir="5400000" algn="ctr" rotWithShape="0">
                  <a:srgbClr val="000000">
                    <a:alpha val="43137"/>
                  </a:srgbClr>
                </a:outerShdw>
              </a:effectLst>
            </c:spPr>
            <c:extLst>
              <c:ext xmlns:c16="http://schemas.microsoft.com/office/drawing/2014/chart" uri="{C3380CC4-5D6E-409C-BE32-E72D297353CC}">
                <c16:uniqueId val="{00000002-CA48-43A8-A6DB-D748C94C9D9F}"/>
              </c:ext>
            </c:extLst>
          </c:dPt>
          <c:dPt>
            <c:idx val="2"/>
            <c:marker>
              <c:spPr>
                <a:solidFill>
                  <a:srgbClr val="FF0000"/>
                </a:solidFill>
                <a:ln w="9525">
                  <a:solidFill>
                    <a:schemeClr val="accent1"/>
                  </a:solidFill>
                </a:ln>
                <a:effectLst/>
              </c:spPr>
            </c:marker>
            <c:bubble3D val="0"/>
            <c:extLst>
              <c:ext xmlns:c16="http://schemas.microsoft.com/office/drawing/2014/chart" uri="{C3380CC4-5D6E-409C-BE32-E72D297353CC}">
                <c16:uniqueId val="{00000003-CA48-43A8-A6DB-D748C94C9D9F}"/>
              </c:ext>
            </c:extLst>
          </c:dPt>
          <c:dPt>
            <c:idx val="4"/>
            <c:marker>
              <c:spPr>
                <a:solidFill>
                  <a:srgbClr val="0070C0"/>
                </a:solidFill>
                <a:ln w="9525">
                  <a:solidFill>
                    <a:schemeClr val="accent1"/>
                  </a:solidFill>
                </a:ln>
                <a:effectLst/>
              </c:spPr>
            </c:marker>
            <c:bubble3D val="0"/>
            <c:extLst>
              <c:ext xmlns:c16="http://schemas.microsoft.com/office/drawing/2014/chart" uri="{C3380CC4-5D6E-409C-BE32-E72D297353CC}">
                <c16:uniqueId val="{00000004-CA48-43A8-A6DB-D748C94C9D9F}"/>
              </c:ext>
            </c:extLst>
          </c:dPt>
          <c:dPt>
            <c:idx val="45"/>
            <c:marker>
              <c:spPr>
                <a:solidFill>
                  <a:srgbClr val="FF0000"/>
                </a:solidFill>
                <a:ln w="9525">
                  <a:solidFill>
                    <a:schemeClr val="accent1"/>
                  </a:solidFill>
                </a:ln>
                <a:effectLst/>
              </c:spPr>
            </c:marker>
            <c:bubble3D val="0"/>
            <c:extLst>
              <c:ext xmlns:c16="http://schemas.microsoft.com/office/drawing/2014/chart" uri="{C3380CC4-5D6E-409C-BE32-E72D297353CC}">
                <c16:uniqueId val="{00000005-CA48-43A8-A6DB-D748C94C9D9F}"/>
              </c:ext>
            </c:extLst>
          </c:dPt>
          <c:dLbls>
            <c:dLbl>
              <c:idx val="0"/>
              <c:layout>
                <c:manualLayout>
                  <c:x val="-2.1704625172521384E-2"/>
                  <c:y val="6.2639821029082651E-2"/>
                </c:manualLayout>
              </c:layout>
              <c:tx>
                <c:rich>
                  <a:bodyPr/>
                  <a:lstStyle/>
                  <a:p>
                    <a:fld id="{CE6CFDD8-6AF0-4372-A01F-F581BE958723}" type="CELLRANGE">
                      <a:rPr lang="en-US" sz="600">
                        <a:latin typeface="Arial Narrow" panose="020B0606020202030204" pitchFamily="34" charset="0"/>
                        <a:cs typeface="Times New Roman" panose="02020603050405020304" pitchFamily="18" charset="0"/>
                      </a:rPr>
                      <a:pPr/>
                      <a:t>[PLAGECELL]</a:t>
                    </a:fld>
                    <a:endParaRPr lang="fr-F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48-43A8-A6DB-D748C94C9D9F}"/>
                </c:ext>
              </c:extLst>
            </c:dLbl>
            <c:dLbl>
              <c:idx val="1"/>
              <c:layout>
                <c:manualLayout>
                  <c:x val="-3.2442744600954428E-2"/>
                  <c:y val="-0.12053714548037871"/>
                </c:manualLayout>
              </c:layout>
              <c:tx>
                <c:rich>
                  <a:bodyPr/>
                  <a:lstStyle/>
                  <a:p>
                    <a:fld id="{65A4AA47-99BD-4A60-B929-7BF91EDF4BEE}" type="CELLRANGE">
                      <a:rPr lang="en-US" sz="600" b="0" i="0">
                        <a:latin typeface="Arial Narrow" panose="020B0606020202030204" pitchFamily="34" charset="0"/>
                        <a:cs typeface="Times New Roman" panose="02020603050405020304" pitchFamily="18" charset="0"/>
                      </a:rPr>
                      <a:pPr/>
                      <a:t>[PLAGECELL]</a:t>
                    </a:fld>
                    <a:endParaRPr lang="fr-F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48-43A8-A6DB-D748C94C9D9F}"/>
                </c:ext>
              </c:extLst>
            </c:dLbl>
            <c:dLbl>
              <c:idx val="2"/>
              <c:layout>
                <c:manualLayout>
                  <c:x val="-6.0419099953079702E-2"/>
                  <c:y val="8.8119328398353916E-2"/>
                </c:manualLayout>
              </c:layout>
              <c:tx>
                <c:rich>
                  <a:bodyPr/>
                  <a:lstStyle/>
                  <a:p>
                    <a:fld id="{5D77395F-B606-4BA2-A63B-AF30F01EC152}" type="CELLRANGE">
                      <a:rPr lang="en-US" sz="600">
                        <a:latin typeface="Arial Narrow" panose="020B0606020202030204" pitchFamily="34" charset="0"/>
                        <a:cs typeface="Times New Roman" panose="02020603050405020304" pitchFamily="18" charset="0"/>
                      </a:rPr>
                      <a:pPr/>
                      <a:t>[PLAGECELL]</a:t>
                    </a:fld>
                    <a:endParaRPr lang="fr-F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48-43A8-A6DB-D748C94C9D9F}"/>
                </c:ext>
              </c:extLst>
            </c:dLbl>
            <c:dLbl>
              <c:idx val="3"/>
              <c:layout>
                <c:manualLayout>
                  <c:x val="2.0908351724938976E-2"/>
                  <c:y val="6.8834968163827221E-3"/>
                </c:manualLayout>
              </c:layout>
              <c:tx>
                <c:rich>
                  <a:bodyPr/>
                  <a:lstStyle/>
                  <a:p>
                    <a:fld id="{5061B8EB-A497-420E-AC5B-C11AE1B5F260}"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48-43A8-A6DB-D748C94C9D9F}"/>
                </c:ext>
              </c:extLst>
            </c:dLbl>
            <c:dLbl>
              <c:idx val="4"/>
              <c:delete val="1"/>
              <c:extLst>
                <c:ext xmlns:c15="http://schemas.microsoft.com/office/drawing/2012/chart" uri="{CE6537A1-D6FC-4f65-9D91-7224C49458BB}"/>
                <c:ext xmlns:c16="http://schemas.microsoft.com/office/drawing/2014/chart" uri="{C3380CC4-5D6E-409C-BE32-E72D297353CC}">
                  <c16:uniqueId val="{00000004-CA48-43A8-A6DB-D748C94C9D9F}"/>
                </c:ext>
              </c:extLst>
            </c:dLbl>
            <c:dLbl>
              <c:idx val="5"/>
              <c:delete val="1"/>
              <c:extLst>
                <c:ext xmlns:c15="http://schemas.microsoft.com/office/drawing/2012/chart" uri="{CE6537A1-D6FC-4f65-9D91-7224C49458BB}"/>
                <c:ext xmlns:c16="http://schemas.microsoft.com/office/drawing/2014/chart" uri="{C3380CC4-5D6E-409C-BE32-E72D297353CC}">
                  <c16:uniqueId val="{00000007-CA48-43A8-A6DB-D748C94C9D9F}"/>
                </c:ext>
              </c:extLst>
            </c:dLbl>
            <c:dLbl>
              <c:idx val="6"/>
              <c:delete val="1"/>
              <c:extLst>
                <c:ext xmlns:c15="http://schemas.microsoft.com/office/drawing/2012/chart" uri="{CE6537A1-D6FC-4f65-9D91-7224C49458BB}"/>
                <c:ext xmlns:c16="http://schemas.microsoft.com/office/drawing/2014/chart" uri="{C3380CC4-5D6E-409C-BE32-E72D297353CC}">
                  <c16:uniqueId val="{00000008-CA48-43A8-A6DB-D748C94C9D9F}"/>
                </c:ext>
              </c:extLst>
            </c:dLbl>
            <c:dLbl>
              <c:idx val="7"/>
              <c:delete val="1"/>
              <c:extLst>
                <c:ext xmlns:c15="http://schemas.microsoft.com/office/drawing/2012/chart" uri="{CE6537A1-D6FC-4f65-9D91-7224C49458BB}"/>
                <c:ext xmlns:c16="http://schemas.microsoft.com/office/drawing/2014/chart" uri="{C3380CC4-5D6E-409C-BE32-E72D297353CC}">
                  <c16:uniqueId val="{00000009-CA48-43A8-A6DB-D748C94C9D9F}"/>
                </c:ext>
              </c:extLst>
            </c:dLbl>
            <c:dLbl>
              <c:idx val="8"/>
              <c:delete val="1"/>
              <c:extLst>
                <c:ext xmlns:c15="http://schemas.microsoft.com/office/drawing/2012/chart" uri="{CE6537A1-D6FC-4f65-9D91-7224C49458BB}"/>
                <c:ext xmlns:c16="http://schemas.microsoft.com/office/drawing/2014/chart" uri="{C3380CC4-5D6E-409C-BE32-E72D297353CC}">
                  <c16:uniqueId val="{0000000A-CA48-43A8-A6DB-D748C94C9D9F}"/>
                </c:ext>
              </c:extLst>
            </c:dLbl>
            <c:dLbl>
              <c:idx val="9"/>
              <c:delete val="1"/>
              <c:extLst>
                <c:ext xmlns:c15="http://schemas.microsoft.com/office/drawing/2012/chart" uri="{CE6537A1-D6FC-4f65-9D91-7224C49458BB}"/>
                <c:ext xmlns:c16="http://schemas.microsoft.com/office/drawing/2014/chart" uri="{C3380CC4-5D6E-409C-BE32-E72D297353CC}">
                  <c16:uniqueId val="{0000000B-CA48-43A8-A6DB-D748C94C9D9F}"/>
                </c:ext>
              </c:extLst>
            </c:dLbl>
            <c:dLbl>
              <c:idx val="10"/>
              <c:delete val="1"/>
              <c:extLst>
                <c:ext xmlns:c15="http://schemas.microsoft.com/office/drawing/2012/chart" uri="{CE6537A1-D6FC-4f65-9D91-7224C49458BB}"/>
                <c:ext xmlns:c16="http://schemas.microsoft.com/office/drawing/2014/chart" uri="{C3380CC4-5D6E-409C-BE32-E72D297353CC}">
                  <c16:uniqueId val="{0000000C-CA48-43A8-A6DB-D748C94C9D9F}"/>
                </c:ext>
              </c:extLst>
            </c:dLbl>
            <c:dLbl>
              <c:idx val="11"/>
              <c:delete val="1"/>
              <c:extLst>
                <c:ext xmlns:c15="http://schemas.microsoft.com/office/drawing/2012/chart" uri="{CE6537A1-D6FC-4f65-9D91-7224C49458BB}"/>
                <c:ext xmlns:c16="http://schemas.microsoft.com/office/drawing/2014/chart" uri="{C3380CC4-5D6E-409C-BE32-E72D297353CC}">
                  <c16:uniqueId val="{0000000D-CA48-43A8-A6DB-D748C94C9D9F}"/>
                </c:ext>
              </c:extLst>
            </c:dLbl>
            <c:dLbl>
              <c:idx val="12"/>
              <c:delete val="1"/>
              <c:extLst>
                <c:ext xmlns:c15="http://schemas.microsoft.com/office/drawing/2012/chart" uri="{CE6537A1-D6FC-4f65-9D91-7224C49458BB}"/>
                <c:ext xmlns:c16="http://schemas.microsoft.com/office/drawing/2014/chart" uri="{C3380CC4-5D6E-409C-BE32-E72D297353CC}">
                  <c16:uniqueId val="{0000000E-CA48-43A8-A6DB-D748C94C9D9F}"/>
                </c:ext>
              </c:extLst>
            </c:dLbl>
            <c:dLbl>
              <c:idx val="13"/>
              <c:delete val="1"/>
              <c:extLst>
                <c:ext xmlns:c15="http://schemas.microsoft.com/office/drawing/2012/chart" uri="{CE6537A1-D6FC-4f65-9D91-7224C49458BB}"/>
                <c:ext xmlns:c16="http://schemas.microsoft.com/office/drawing/2014/chart" uri="{C3380CC4-5D6E-409C-BE32-E72D297353CC}">
                  <c16:uniqueId val="{0000000F-CA48-43A8-A6DB-D748C94C9D9F}"/>
                </c:ext>
              </c:extLst>
            </c:dLbl>
            <c:dLbl>
              <c:idx val="14"/>
              <c:delete val="1"/>
              <c:extLst>
                <c:ext xmlns:c15="http://schemas.microsoft.com/office/drawing/2012/chart" uri="{CE6537A1-D6FC-4f65-9D91-7224C49458BB}"/>
                <c:ext xmlns:c16="http://schemas.microsoft.com/office/drawing/2014/chart" uri="{C3380CC4-5D6E-409C-BE32-E72D297353CC}">
                  <c16:uniqueId val="{00000010-CA48-43A8-A6DB-D748C94C9D9F}"/>
                </c:ext>
              </c:extLst>
            </c:dLbl>
            <c:dLbl>
              <c:idx val="15"/>
              <c:delete val="1"/>
              <c:extLst>
                <c:ext xmlns:c15="http://schemas.microsoft.com/office/drawing/2012/chart" uri="{CE6537A1-D6FC-4f65-9D91-7224C49458BB}"/>
                <c:ext xmlns:c16="http://schemas.microsoft.com/office/drawing/2014/chart" uri="{C3380CC4-5D6E-409C-BE32-E72D297353CC}">
                  <c16:uniqueId val="{00000011-CA48-43A8-A6DB-D748C94C9D9F}"/>
                </c:ext>
              </c:extLst>
            </c:dLbl>
            <c:dLbl>
              <c:idx val="16"/>
              <c:delete val="1"/>
              <c:extLst>
                <c:ext xmlns:c15="http://schemas.microsoft.com/office/drawing/2012/chart" uri="{CE6537A1-D6FC-4f65-9D91-7224C49458BB}"/>
                <c:ext xmlns:c16="http://schemas.microsoft.com/office/drawing/2014/chart" uri="{C3380CC4-5D6E-409C-BE32-E72D297353CC}">
                  <c16:uniqueId val="{00000012-CA48-43A8-A6DB-D748C94C9D9F}"/>
                </c:ext>
              </c:extLst>
            </c:dLbl>
            <c:dLbl>
              <c:idx val="17"/>
              <c:delete val="1"/>
              <c:extLst>
                <c:ext xmlns:c15="http://schemas.microsoft.com/office/drawing/2012/chart" uri="{CE6537A1-D6FC-4f65-9D91-7224C49458BB}"/>
                <c:ext xmlns:c16="http://schemas.microsoft.com/office/drawing/2014/chart" uri="{C3380CC4-5D6E-409C-BE32-E72D297353CC}">
                  <c16:uniqueId val="{00000013-CA48-43A8-A6DB-D748C94C9D9F}"/>
                </c:ext>
              </c:extLst>
            </c:dLbl>
            <c:dLbl>
              <c:idx val="18"/>
              <c:delete val="1"/>
              <c:extLst>
                <c:ext xmlns:c15="http://schemas.microsoft.com/office/drawing/2012/chart" uri="{CE6537A1-D6FC-4f65-9D91-7224C49458BB}"/>
                <c:ext xmlns:c16="http://schemas.microsoft.com/office/drawing/2014/chart" uri="{C3380CC4-5D6E-409C-BE32-E72D297353CC}">
                  <c16:uniqueId val="{00000014-CA48-43A8-A6DB-D748C94C9D9F}"/>
                </c:ext>
              </c:extLst>
            </c:dLbl>
            <c:dLbl>
              <c:idx val="19"/>
              <c:delete val="1"/>
              <c:extLst>
                <c:ext xmlns:c15="http://schemas.microsoft.com/office/drawing/2012/chart" uri="{CE6537A1-D6FC-4f65-9D91-7224C49458BB}"/>
                <c:ext xmlns:c16="http://schemas.microsoft.com/office/drawing/2014/chart" uri="{C3380CC4-5D6E-409C-BE32-E72D297353CC}">
                  <c16:uniqueId val="{00000015-CA48-43A8-A6DB-D748C94C9D9F}"/>
                </c:ext>
              </c:extLst>
            </c:dLbl>
            <c:dLbl>
              <c:idx val="20"/>
              <c:delete val="1"/>
              <c:extLst>
                <c:ext xmlns:c15="http://schemas.microsoft.com/office/drawing/2012/chart" uri="{CE6537A1-D6FC-4f65-9D91-7224C49458BB}"/>
                <c:ext xmlns:c16="http://schemas.microsoft.com/office/drawing/2014/chart" uri="{C3380CC4-5D6E-409C-BE32-E72D297353CC}">
                  <c16:uniqueId val="{00000016-CA48-43A8-A6DB-D748C94C9D9F}"/>
                </c:ext>
              </c:extLst>
            </c:dLbl>
            <c:dLbl>
              <c:idx val="21"/>
              <c:delete val="1"/>
              <c:extLst>
                <c:ext xmlns:c15="http://schemas.microsoft.com/office/drawing/2012/chart" uri="{CE6537A1-D6FC-4f65-9D91-7224C49458BB}"/>
                <c:ext xmlns:c16="http://schemas.microsoft.com/office/drawing/2014/chart" uri="{C3380CC4-5D6E-409C-BE32-E72D297353CC}">
                  <c16:uniqueId val="{00000017-CA48-43A8-A6DB-D748C94C9D9F}"/>
                </c:ext>
              </c:extLst>
            </c:dLbl>
            <c:dLbl>
              <c:idx val="22"/>
              <c:delete val="1"/>
              <c:extLst>
                <c:ext xmlns:c15="http://schemas.microsoft.com/office/drawing/2012/chart" uri="{CE6537A1-D6FC-4f65-9D91-7224C49458BB}"/>
                <c:ext xmlns:c16="http://schemas.microsoft.com/office/drawing/2014/chart" uri="{C3380CC4-5D6E-409C-BE32-E72D297353CC}">
                  <c16:uniqueId val="{00000018-CA48-43A8-A6DB-D748C94C9D9F}"/>
                </c:ext>
              </c:extLst>
            </c:dLbl>
            <c:dLbl>
              <c:idx val="23"/>
              <c:layout>
                <c:manualLayout>
                  <c:x val="-3.2960565038257818E-2"/>
                  <c:y val="-9.2592592592591737E-3"/>
                </c:manualLayout>
              </c:layout>
              <c:tx>
                <c:rich>
                  <a:bodyPr/>
                  <a:lstStyle/>
                  <a:p>
                    <a:fld id="{3682450F-5C3A-4A21-B593-B627FF7F322D}"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CA48-43A8-A6DB-D748C94C9D9F}"/>
                </c:ext>
              </c:extLst>
            </c:dLbl>
            <c:dLbl>
              <c:idx val="24"/>
              <c:delete val="1"/>
              <c:extLst>
                <c:ext xmlns:c15="http://schemas.microsoft.com/office/drawing/2012/chart" uri="{CE6537A1-D6FC-4f65-9D91-7224C49458BB}"/>
                <c:ext xmlns:c16="http://schemas.microsoft.com/office/drawing/2014/chart" uri="{C3380CC4-5D6E-409C-BE32-E72D297353CC}">
                  <c16:uniqueId val="{0000001A-CA48-43A8-A6DB-D748C94C9D9F}"/>
                </c:ext>
              </c:extLst>
            </c:dLbl>
            <c:dLbl>
              <c:idx val="25"/>
              <c:delete val="1"/>
              <c:extLst>
                <c:ext xmlns:c15="http://schemas.microsoft.com/office/drawing/2012/chart" uri="{CE6537A1-D6FC-4f65-9D91-7224C49458BB}"/>
                <c:ext xmlns:c16="http://schemas.microsoft.com/office/drawing/2014/chart" uri="{C3380CC4-5D6E-409C-BE32-E72D297353CC}">
                  <c16:uniqueId val="{0000001B-CA48-43A8-A6DB-D748C94C9D9F}"/>
                </c:ext>
              </c:extLst>
            </c:dLbl>
            <c:dLbl>
              <c:idx val="26"/>
              <c:delete val="1"/>
              <c:extLst>
                <c:ext xmlns:c15="http://schemas.microsoft.com/office/drawing/2012/chart" uri="{CE6537A1-D6FC-4f65-9D91-7224C49458BB}"/>
                <c:ext xmlns:c16="http://schemas.microsoft.com/office/drawing/2014/chart" uri="{C3380CC4-5D6E-409C-BE32-E72D297353CC}">
                  <c16:uniqueId val="{0000001C-CA48-43A8-A6DB-D748C94C9D9F}"/>
                </c:ext>
              </c:extLst>
            </c:dLbl>
            <c:dLbl>
              <c:idx val="27"/>
              <c:tx>
                <c:rich>
                  <a:bodyPr/>
                  <a:lstStyle/>
                  <a:p>
                    <a:fld id="{3F3E215B-E17C-4BAF-B6DD-BBA550335C82}"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CA48-43A8-A6DB-D748C94C9D9F}"/>
                </c:ext>
              </c:extLst>
            </c:dLbl>
            <c:dLbl>
              <c:idx val="28"/>
              <c:delete val="1"/>
              <c:extLst>
                <c:ext xmlns:c15="http://schemas.microsoft.com/office/drawing/2012/chart" uri="{CE6537A1-D6FC-4f65-9D91-7224C49458BB}"/>
                <c:ext xmlns:c16="http://schemas.microsoft.com/office/drawing/2014/chart" uri="{C3380CC4-5D6E-409C-BE32-E72D297353CC}">
                  <c16:uniqueId val="{0000001E-CA48-43A8-A6DB-D748C94C9D9F}"/>
                </c:ext>
              </c:extLst>
            </c:dLbl>
            <c:dLbl>
              <c:idx val="29"/>
              <c:delete val="1"/>
              <c:extLst>
                <c:ext xmlns:c15="http://schemas.microsoft.com/office/drawing/2012/chart" uri="{CE6537A1-D6FC-4f65-9D91-7224C49458BB}"/>
                <c:ext xmlns:c16="http://schemas.microsoft.com/office/drawing/2014/chart" uri="{C3380CC4-5D6E-409C-BE32-E72D297353CC}">
                  <c16:uniqueId val="{0000001F-CA48-43A8-A6DB-D748C94C9D9F}"/>
                </c:ext>
              </c:extLst>
            </c:dLbl>
            <c:dLbl>
              <c:idx val="30"/>
              <c:tx>
                <c:rich>
                  <a:bodyPr/>
                  <a:lstStyle/>
                  <a:p>
                    <a:fld id="{B968460F-401A-4566-BB52-75F33123E8B6}"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CA48-43A8-A6DB-D748C94C9D9F}"/>
                </c:ext>
              </c:extLst>
            </c:dLbl>
            <c:dLbl>
              <c:idx val="31"/>
              <c:tx>
                <c:rich>
                  <a:bodyPr/>
                  <a:lstStyle/>
                  <a:p>
                    <a:fld id="{99F0F932-60D1-4855-9B5C-71625A0C14B5}"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CA48-43A8-A6DB-D748C94C9D9F}"/>
                </c:ext>
              </c:extLst>
            </c:dLbl>
            <c:dLbl>
              <c:idx val="32"/>
              <c:delete val="1"/>
              <c:extLst>
                <c:ext xmlns:c15="http://schemas.microsoft.com/office/drawing/2012/chart" uri="{CE6537A1-D6FC-4f65-9D91-7224C49458BB}"/>
                <c:ext xmlns:c16="http://schemas.microsoft.com/office/drawing/2014/chart" uri="{C3380CC4-5D6E-409C-BE32-E72D297353CC}">
                  <c16:uniqueId val="{00000022-CA48-43A8-A6DB-D748C94C9D9F}"/>
                </c:ext>
              </c:extLst>
            </c:dLbl>
            <c:dLbl>
              <c:idx val="33"/>
              <c:delete val="1"/>
              <c:extLst>
                <c:ext xmlns:c15="http://schemas.microsoft.com/office/drawing/2012/chart" uri="{CE6537A1-D6FC-4f65-9D91-7224C49458BB}"/>
                <c:ext xmlns:c16="http://schemas.microsoft.com/office/drawing/2014/chart" uri="{C3380CC4-5D6E-409C-BE32-E72D297353CC}">
                  <c16:uniqueId val="{00000023-CA48-43A8-A6DB-D748C94C9D9F}"/>
                </c:ext>
              </c:extLst>
            </c:dLbl>
            <c:dLbl>
              <c:idx val="34"/>
              <c:delete val="1"/>
              <c:extLst>
                <c:ext xmlns:c15="http://schemas.microsoft.com/office/drawing/2012/chart" uri="{CE6537A1-D6FC-4f65-9D91-7224C49458BB}"/>
                <c:ext xmlns:c16="http://schemas.microsoft.com/office/drawing/2014/chart" uri="{C3380CC4-5D6E-409C-BE32-E72D297353CC}">
                  <c16:uniqueId val="{00000024-CA48-43A8-A6DB-D748C94C9D9F}"/>
                </c:ext>
              </c:extLst>
            </c:dLbl>
            <c:dLbl>
              <c:idx val="35"/>
              <c:tx>
                <c:rich>
                  <a:bodyPr/>
                  <a:lstStyle/>
                  <a:p>
                    <a:fld id="{6D233DE1-EFD3-49D4-BBB8-9FCB19F2EF9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CA48-43A8-A6DB-D748C94C9D9F}"/>
                </c:ext>
              </c:extLst>
            </c:dLbl>
            <c:dLbl>
              <c:idx val="36"/>
              <c:tx>
                <c:rich>
                  <a:bodyPr/>
                  <a:lstStyle/>
                  <a:p>
                    <a:fld id="{67939FC3-908A-4116-80A5-3691647BC431}"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CA48-43A8-A6DB-D748C94C9D9F}"/>
                </c:ext>
              </c:extLst>
            </c:dLbl>
            <c:dLbl>
              <c:idx val="37"/>
              <c:tx>
                <c:rich>
                  <a:bodyPr/>
                  <a:lstStyle/>
                  <a:p>
                    <a:fld id="{EAFCC287-0839-4A09-846F-5652DBF042D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CA48-43A8-A6DB-D748C94C9D9F}"/>
                </c:ext>
              </c:extLst>
            </c:dLbl>
            <c:dLbl>
              <c:idx val="38"/>
              <c:tx>
                <c:rich>
                  <a:bodyPr/>
                  <a:lstStyle/>
                  <a:p>
                    <a:fld id="{3C970C8A-4967-4BBD-AA17-F0A104814E27}"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CA48-43A8-A6DB-D748C94C9D9F}"/>
                </c:ext>
              </c:extLst>
            </c:dLbl>
            <c:dLbl>
              <c:idx val="39"/>
              <c:tx>
                <c:rich>
                  <a:bodyPr/>
                  <a:lstStyle/>
                  <a:p>
                    <a:fld id="{9F7498D9-EA30-4E85-985A-E0909E291494}"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CA48-43A8-A6DB-D748C94C9D9F}"/>
                </c:ext>
              </c:extLst>
            </c:dLbl>
            <c:dLbl>
              <c:idx val="40"/>
              <c:tx>
                <c:rich>
                  <a:bodyPr/>
                  <a:lstStyle/>
                  <a:p>
                    <a:fld id="{C5A555EF-6152-40F3-B869-84EA110E3F4F}"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CA48-43A8-A6DB-D748C94C9D9F}"/>
                </c:ext>
              </c:extLst>
            </c:dLbl>
            <c:dLbl>
              <c:idx val="41"/>
              <c:tx>
                <c:rich>
                  <a:bodyPr/>
                  <a:lstStyle/>
                  <a:p>
                    <a:fld id="{7FDA4631-B8EC-46FC-9B7D-05F46D44828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CA48-43A8-A6DB-D748C94C9D9F}"/>
                </c:ext>
              </c:extLst>
            </c:dLbl>
            <c:dLbl>
              <c:idx val="42"/>
              <c:tx>
                <c:rich>
                  <a:bodyPr/>
                  <a:lstStyle/>
                  <a:p>
                    <a:fld id="{7D255C6C-C7FA-4E87-B2CB-633EC633F042}"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CA48-43A8-A6DB-D748C94C9D9F}"/>
                </c:ext>
              </c:extLst>
            </c:dLbl>
            <c:dLbl>
              <c:idx val="43"/>
              <c:tx>
                <c:rich>
                  <a:bodyPr/>
                  <a:lstStyle/>
                  <a:p>
                    <a:fld id="{A227ED68-3CAB-44F2-9523-1D5D3E169633}"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CA48-43A8-A6DB-D748C94C9D9F}"/>
                </c:ext>
              </c:extLst>
            </c:dLbl>
            <c:dLbl>
              <c:idx val="44"/>
              <c:tx>
                <c:rich>
                  <a:bodyPr/>
                  <a:lstStyle/>
                  <a:p>
                    <a:fld id="{DB6B4722-936F-4E4E-A96A-F6AAFEE562A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CA48-43A8-A6DB-D748C94C9D9F}"/>
                </c:ext>
              </c:extLst>
            </c:dLbl>
            <c:dLbl>
              <c:idx val="45"/>
              <c:tx>
                <c:rich>
                  <a:bodyPr/>
                  <a:lstStyle/>
                  <a:p>
                    <a:fld id="{70D4D10F-A4F5-4D9C-8466-9FDF8F3E3C00}" type="CELLRANGE">
                      <a:rPr lang="en-US" sz="600" b="0" i="0">
                        <a:latin typeface="Arial Narrow" panose="020B0606020202030204" pitchFamily="34" charset="0"/>
                        <a:cs typeface="Times New Roman" panose="02020603050405020304" pitchFamily="18" charset="0"/>
                      </a:rPr>
                      <a:pPr/>
                      <a:t>[PLAGECELL]</a:t>
                    </a:fld>
                    <a:endParaRPr lang="fr-F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A48-43A8-A6DB-D748C94C9D9F}"/>
                </c:ext>
              </c:extLst>
            </c:dLbl>
            <c:dLbl>
              <c:idx val="46"/>
              <c:tx>
                <c:rich>
                  <a:bodyPr/>
                  <a:lstStyle/>
                  <a:p>
                    <a:fld id="{722D1D44-C64F-4639-AC66-BDF9A30EFB28}"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CA48-43A8-A6DB-D748C94C9D9F}"/>
                </c:ext>
              </c:extLst>
            </c:dLbl>
            <c:dLbl>
              <c:idx val="47"/>
              <c:tx>
                <c:rich>
                  <a:bodyPr/>
                  <a:lstStyle/>
                  <a:p>
                    <a:fld id="{F56C768E-0929-4A78-AD70-3ECBE52AB2C1}"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CA48-43A8-A6DB-D748C94C9D9F}"/>
                </c:ext>
              </c:extLst>
            </c:dLbl>
            <c:dLbl>
              <c:idx val="48"/>
              <c:tx>
                <c:rich>
                  <a:bodyPr/>
                  <a:lstStyle/>
                  <a:p>
                    <a:fld id="{759F4991-8ABD-437F-9E0F-2AF4CD76C8CB}"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CA48-43A8-A6DB-D748C94C9D9F}"/>
                </c:ext>
              </c:extLst>
            </c:dLbl>
            <c:dLbl>
              <c:idx val="49"/>
              <c:tx>
                <c:rich>
                  <a:bodyPr/>
                  <a:lstStyle/>
                  <a:p>
                    <a:fld id="{7654CCD9-F601-492D-A26F-499D13432613}"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CA48-43A8-A6DB-D748C94C9D9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Arial Narrow" panose="020B0606020202030204" pitchFamily="34" charset="0"/>
                    <a:ea typeface="+mn-ea"/>
                    <a:cs typeface="Times New Roman" panose="02020603050405020304" pitchFamily="18" charset="0"/>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'Figure 8'!$C$2:$C$51</c:f>
              <c:numCache>
                <c:formatCode>#,##0.0</c:formatCode>
                <c:ptCount val="50"/>
                <c:pt idx="0">
                  <c:v>1925.3093519587001</c:v>
                </c:pt>
                <c:pt idx="1">
                  <c:v>784.50821616266603</c:v>
                </c:pt>
                <c:pt idx="2">
                  <c:v>1642.4371103363001</c:v>
                </c:pt>
                <c:pt idx="3">
                  <c:v>1560.8046338855299</c:v>
                </c:pt>
                <c:pt idx="4">
                  <c:v>1044.89964015377</c:v>
                </c:pt>
                <c:pt idx="5">
                  <c:v>937.04947975083405</c:v>
                </c:pt>
                <c:pt idx="6">
                  <c:v>1970.1440498042</c:v>
                </c:pt>
                <c:pt idx="7">
                  <c:v>846.66762286732205</c:v>
                </c:pt>
                <c:pt idx="8">
                  <c:v>2846.6781591716799</c:v>
                </c:pt>
                <c:pt idx="9">
                  <c:v>2560.11204368578</c:v>
                </c:pt>
                <c:pt idx="10">
                  <c:v>1622.4898090129</c:v>
                </c:pt>
                <c:pt idx="11">
                  <c:v>1803.6964122436</c:v>
                </c:pt>
                <c:pt idx="12">
                  <c:v>1378.0171834338901</c:v>
                </c:pt>
                <c:pt idx="13">
                  <c:v>2287.26041311586</c:v>
                </c:pt>
                <c:pt idx="14">
                  <c:v>1457.3301041657401</c:v>
                </c:pt>
                <c:pt idx="15">
                  <c:v>2222.5835847502699</c:v>
                </c:pt>
                <c:pt idx="16">
                  <c:v>1812.8374159616601</c:v>
                </c:pt>
                <c:pt idx="17">
                  <c:v>1228.62940578592</c:v>
                </c:pt>
                <c:pt idx="18">
                  <c:v>4325.6808132415499</c:v>
                </c:pt>
                <c:pt idx="19">
                  <c:v>2249.18019018213</c:v>
                </c:pt>
                <c:pt idx="20">
                  <c:v>1617.0204142848299</c:v>
                </c:pt>
                <c:pt idx="21">
                  <c:v>1274.5053696119001</c:v>
                </c:pt>
                <c:pt idx="22">
                  <c:v>3101.01305808494</c:v>
                </c:pt>
                <c:pt idx="23">
                  <c:v>2250.2142233120098</c:v>
                </c:pt>
                <c:pt idx="24">
                  <c:v>4634.6408098684196</c:v>
                </c:pt>
                <c:pt idx="25">
                  <c:v>3572.3226362471701</c:v>
                </c:pt>
                <c:pt idx="26">
                  <c:v>3545.6786142207702</c:v>
                </c:pt>
                <c:pt idx="27">
                  <c:v>2996.1420140754899</c:v>
                </c:pt>
                <c:pt idx="28">
                  <c:v>4061.6591315320002</c:v>
                </c:pt>
                <c:pt idx="29">
                  <c:v>3195.1364078666402</c:v>
                </c:pt>
                <c:pt idx="30">
                  <c:v>4996.8256371555399</c:v>
                </c:pt>
                <c:pt idx="31">
                  <c:v>8716.9296756183394</c:v>
                </c:pt>
                <c:pt idx="32">
                  <c:v>3255.1286668132698</c:v>
                </c:pt>
                <c:pt idx="33">
                  <c:v>3695.42395937316</c:v>
                </c:pt>
                <c:pt idx="34">
                  <c:v>3353.9959839593798</c:v>
                </c:pt>
                <c:pt idx="35">
                  <c:v>13318.6084746787</c:v>
                </c:pt>
                <c:pt idx="36">
                  <c:v>10638.7101890252</c:v>
                </c:pt>
                <c:pt idx="37">
                  <c:v>5145.4105295818999</c:v>
                </c:pt>
                <c:pt idx="38">
                  <c:v>7348.3795433104997</c:v>
                </c:pt>
                <c:pt idx="39">
                  <c:v>5197.24337489562</c:v>
                </c:pt>
                <c:pt idx="40">
                  <c:v>10614.717504694399</c:v>
                </c:pt>
                <c:pt idx="41">
                  <c:v>22771.606450723899</c:v>
                </c:pt>
                <c:pt idx="42">
                  <c:v>6616.8688599446796</c:v>
                </c:pt>
                <c:pt idx="43">
                  <c:v>12870.062416574099</c:v>
                </c:pt>
                <c:pt idx="44">
                  <c:v>12631.5291316739</c:v>
                </c:pt>
                <c:pt idx="45">
                  <c:v>7575.9964269385</c:v>
                </c:pt>
                <c:pt idx="46">
                  <c:v>11560.945886882615</c:v>
                </c:pt>
                <c:pt idx="47">
                  <c:v>17276.360313528399</c:v>
                </c:pt>
                <c:pt idx="48">
                  <c:v>25051.9830139162</c:v>
                </c:pt>
                <c:pt idx="49">
                  <c:v>27795.356925803499</c:v>
                </c:pt>
              </c:numCache>
            </c:numRef>
          </c:xVal>
          <c:yVal>
            <c:numRef>
              <c:f>'Figure 8'!$D$2:$D$51</c:f>
              <c:numCache>
                <c:formatCode>#,##0.0</c:formatCode>
                <c:ptCount val="50"/>
                <c:pt idx="0">
                  <c:v>38.081497086667099</c:v>
                </c:pt>
                <c:pt idx="1">
                  <c:v>75.418403731368997</c:v>
                </c:pt>
                <c:pt idx="2">
                  <c:v>115.928420243229</c:v>
                </c:pt>
                <c:pt idx="3">
                  <c:v>136.02978128443499</c:v>
                </c:pt>
                <c:pt idx="4">
                  <c:v>141.78512972332101</c:v>
                </c:pt>
                <c:pt idx="5">
                  <c:v>156.53549043866099</c:v>
                </c:pt>
                <c:pt idx="6">
                  <c:v>218.71018202662199</c:v>
                </c:pt>
                <c:pt idx="7">
                  <c:v>219.983499103779</c:v>
                </c:pt>
                <c:pt idx="8">
                  <c:v>221.223814293403</c:v>
                </c:pt>
                <c:pt idx="9">
                  <c:v>233.63093463413</c:v>
                </c:pt>
                <c:pt idx="10">
                  <c:v>247.555235454106</c:v>
                </c:pt>
                <c:pt idx="11">
                  <c:v>268.74582161951702</c:v>
                </c:pt>
                <c:pt idx="12">
                  <c:v>269.33729598431302</c:v>
                </c:pt>
                <c:pt idx="13">
                  <c:v>285.411615057017</c:v>
                </c:pt>
                <c:pt idx="14">
                  <c:v>288.49599336871802</c:v>
                </c:pt>
                <c:pt idx="15">
                  <c:v>291.76776640899601</c:v>
                </c:pt>
                <c:pt idx="16">
                  <c:v>323.67010889704898</c:v>
                </c:pt>
                <c:pt idx="17">
                  <c:v>326.45463112185098</c:v>
                </c:pt>
                <c:pt idx="18">
                  <c:v>332.88977607057598</c:v>
                </c:pt>
                <c:pt idx="19">
                  <c:v>332.93660524824998</c:v>
                </c:pt>
                <c:pt idx="20">
                  <c:v>349.21216746198002</c:v>
                </c:pt>
                <c:pt idx="21">
                  <c:v>357.74965538433599</c:v>
                </c:pt>
                <c:pt idx="22">
                  <c:v>367.91339770314499</c:v>
                </c:pt>
                <c:pt idx="23">
                  <c:v>400.59452234002998</c:v>
                </c:pt>
                <c:pt idx="24">
                  <c:v>459.56668039244403</c:v>
                </c:pt>
                <c:pt idx="25">
                  <c:v>482.44261027345402</c:v>
                </c:pt>
                <c:pt idx="26">
                  <c:v>563.06929460175104</c:v>
                </c:pt>
                <c:pt idx="27">
                  <c:v>594.37085997168299</c:v>
                </c:pt>
                <c:pt idx="28">
                  <c:v>664.84706907624798</c:v>
                </c:pt>
                <c:pt idx="29">
                  <c:v>687.66911992096902</c:v>
                </c:pt>
                <c:pt idx="30">
                  <c:v>730.82802801751495</c:v>
                </c:pt>
                <c:pt idx="31">
                  <c:v>800.38600151841797</c:v>
                </c:pt>
                <c:pt idx="32">
                  <c:v>885.33006323936297</c:v>
                </c:pt>
                <c:pt idx="33">
                  <c:v>1014.68961695889</c:v>
                </c:pt>
                <c:pt idx="34">
                  <c:v>1049.86675612663</c:v>
                </c:pt>
                <c:pt idx="35">
                  <c:v>1066.71212315857</c:v>
                </c:pt>
                <c:pt idx="36">
                  <c:v>1123.4991676720399</c:v>
                </c:pt>
                <c:pt idx="37">
                  <c:v>1123.8657604002699</c:v>
                </c:pt>
                <c:pt idx="38">
                  <c:v>1427.5818226297999</c:v>
                </c:pt>
                <c:pt idx="39">
                  <c:v>1452.2103530802799</c:v>
                </c:pt>
                <c:pt idx="40">
                  <c:v>1465.1847024656299</c:v>
                </c:pt>
                <c:pt idx="41">
                  <c:v>1820.29772878117</c:v>
                </c:pt>
                <c:pt idx="42">
                  <c:v>1949.3829620377301</c:v>
                </c:pt>
                <c:pt idx="43">
                  <c:v>2099.0632709935899</c:v>
                </c:pt>
                <c:pt idx="44">
                  <c:v>2341.1506187043201</c:v>
                </c:pt>
                <c:pt idx="45">
                  <c:v>2472.33716076263</c:v>
                </c:pt>
                <c:pt idx="46">
                  <c:v>3364.56536941996</c:v>
                </c:pt>
                <c:pt idx="47">
                  <c:v>3756.2257267702098</c:v>
                </c:pt>
                <c:pt idx="48">
                  <c:v>6643.1597003991501</c:v>
                </c:pt>
                <c:pt idx="49">
                  <c:v>8790.3370157601094</c:v>
                </c:pt>
              </c:numCache>
            </c:numRef>
          </c:yVal>
          <c:smooth val="0"/>
          <c:extLst>
            <c:ext xmlns:c15="http://schemas.microsoft.com/office/drawing/2012/chart" uri="{02D57815-91ED-43cb-92C2-25804820EDAC}">
              <c15:datalabelsRange>
                <c15:f>'Figure 8'!$B$2:$B$51</c15:f>
                <c15:dlblRangeCache>
                  <c:ptCount val="50"/>
                  <c:pt idx="0">
                    <c:v>Guinea-Bissau</c:v>
                  </c:pt>
                  <c:pt idx="1">
                    <c:v>Burundi</c:v>
                  </c:pt>
                  <c:pt idx="2">
                    <c:v>Sierra Leone</c:v>
                  </c:pt>
                  <c:pt idx="3">
                    <c:v>Madagascar</c:v>
                  </c:pt>
                  <c:pt idx="4">
                    <c:v>Malawi</c:v>
                  </c:pt>
                  <c:pt idx="5">
                    <c:v>Cent. Afr. Rep.</c:v>
                  </c:pt>
                  <c:pt idx="6">
                    <c:v>Gambia</c:v>
                  </c:pt>
                  <c:pt idx="7">
                    <c:v>Niger</c:v>
                  </c:pt>
                  <c:pt idx="8">
                    <c:v>Guinea</c:v>
                  </c:pt>
                  <c:pt idx="9">
                    <c:v>Zimbabwe</c:v>
                  </c:pt>
                  <c:pt idx="10">
                    <c:v>Chad</c:v>
                  </c:pt>
                  <c:pt idx="11">
                    <c:v>Rwanda</c:v>
                  </c:pt>
                  <c:pt idx="12">
                    <c:v>Congo, DRC</c:v>
                  </c:pt>
                  <c:pt idx="13">
                    <c:v>Tanzania</c:v>
                  </c:pt>
                  <c:pt idx="14">
                    <c:v>Togo</c:v>
                  </c:pt>
                  <c:pt idx="15">
                    <c:v>Uganda</c:v>
                  </c:pt>
                  <c:pt idx="16">
                    <c:v>Burkina Faso</c:v>
                  </c:pt>
                  <c:pt idx="17">
                    <c:v>Mozambique</c:v>
                  </c:pt>
                  <c:pt idx="18">
                    <c:v>Sudan</c:v>
                  </c:pt>
                  <c:pt idx="19">
                    <c:v>Mali</c:v>
                  </c:pt>
                  <c:pt idx="20">
                    <c:v>Ethiopia</c:v>
                  </c:pt>
                  <c:pt idx="21">
                    <c:v>Liberia</c:v>
                  </c:pt>
                  <c:pt idx="22">
                    <c:v>Comoros</c:v>
                  </c:pt>
                  <c:pt idx="23">
                    <c:v>Benin</c:v>
                  </c:pt>
                  <c:pt idx="24">
                    <c:v>Nigeria</c:v>
                  </c:pt>
                  <c:pt idx="25">
                    <c:v>Côte d'Ivoire</c:v>
                  </c:pt>
                  <c:pt idx="26">
                    <c:v>Cameroon</c:v>
                  </c:pt>
                  <c:pt idx="27">
                    <c:v>Lesotho</c:v>
                  </c:pt>
                  <c:pt idx="28">
                    <c:v>Kenya</c:v>
                  </c:pt>
                  <c:pt idx="29">
                    <c:v>Senegal</c:v>
                  </c:pt>
                  <c:pt idx="30">
                    <c:v>Ghana</c:v>
                  </c:pt>
                  <c:pt idx="31">
                    <c:v>Swaziland</c:v>
                  </c:pt>
                  <c:pt idx="32">
                    <c:v>São Tome &amp; Principe</c:v>
                  </c:pt>
                  <c:pt idx="33">
                    <c:v>Mauritania</c:v>
                  </c:pt>
                  <c:pt idx="34">
                    <c:v>Zambia</c:v>
                  </c:pt>
                  <c:pt idx="35">
                    <c:v>Egypt</c:v>
                  </c:pt>
                  <c:pt idx="36">
                    <c:v>Tunisia</c:v>
                  </c:pt>
                  <c:pt idx="37">
                    <c:v>Congo</c:v>
                  </c:pt>
                  <c:pt idx="38">
                    <c:v>Angola</c:v>
                  </c:pt>
                  <c:pt idx="39">
                    <c:v>Djibouti</c:v>
                  </c:pt>
                  <c:pt idx="40">
                    <c:v>Namibia</c:v>
                  </c:pt>
                  <c:pt idx="41">
                    <c:v>Equatorial Guinea</c:v>
                  </c:pt>
                  <c:pt idx="42">
                    <c:v>Cape Verde</c:v>
                  </c:pt>
                  <c:pt idx="43">
                    <c:v>South Africa</c:v>
                  </c:pt>
                  <c:pt idx="44">
                    <c:v>Gabon</c:v>
                  </c:pt>
                  <c:pt idx="45">
                    <c:v>Morocco</c:v>
                  </c:pt>
                  <c:pt idx="46">
                    <c:v>Algeria</c:v>
                  </c:pt>
                  <c:pt idx="47">
                    <c:v>Botswana</c:v>
                  </c:pt>
                  <c:pt idx="48">
                    <c:v>Mauritius</c:v>
                  </c:pt>
                  <c:pt idx="49">
                    <c:v>Seychelles</c:v>
                  </c:pt>
                </c15:dlblRangeCache>
              </c15:datalabelsRange>
            </c:ext>
            <c:ext xmlns:c16="http://schemas.microsoft.com/office/drawing/2014/chart" uri="{C3380CC4-5D6E-409C-BE32-E72D297353CC}">
              <c16:uniqueId val="{00000035-CA48-43A8-A6DB-D748C94C9D9F}"/>
            </c:ext>
          </c:extLst>
        </c:ser>
        <c:dLbls>
          <c:showLegendKey val="0"/>
          <c:showVal val="0"/>
          <c:showCatName val="0"/>
          <c:showSerName val="0"/>
          <c:showPercent val="0"/>
          <c:showBubbleSize val="0"/>
        </c:dLbls>
        <c:axId val="619959384"/>
        <c:axId val="619954680"/>
      </c:scatterChart>
      <c:valAx>
        <c:axId val="61995938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b="1">
                    <a:latin typeface="Times New Roman" panose="02020603050405020304" pitchFamily="18" charset="0"/>
                    <a:cs typeface="Times New Roman" panose="02020603050405020304" pitchFamily="18" charset="0"/>
                  </a:rPr>
                  <a:t>Formation brute de capital par habitant</a:t>
                </a:r>
              </a:p>
            </c:rich>
          </c:tx>
          <c:layout>
            <c:manualLayout>
              <c:xMode val="edge"/>
              <c:yMode val="edge"/>
              <c:x val="0.31630132371502617"/>
              <c:y val="0.84602679685434679"/>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9954680"/>
        <c:crosses val="autoZero"/>
        <c:crossBetween val="midCat"/>
      </c:valAx>
      <c:valAx>
        <c:axId val="619954680"/>
        <c:scaling>
          <c:orientation val="minMax"/>
          <c:max val="9000"/>
          <c:min val="-400"/>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b="1">
                    <a:latin typeface="Times New Roman" panose="02020603050405020304" pitchFamily="18" charset="0"/>
                    <a:cs typeface="Times New Roman" panose="02020603050405020304" pitchFamily="18" charset="0"/>
                  </a:rPr>
                  <a:t>Formation brute de capital par habitant</a:t>
                </a:r>
              </a:p>
            </c:rich>
          </c:tx>
          <c:layout>
            <c:manualLayout>
              <c:xMode val="edge"/>
              <c:yMode val="edge"/>
              <c:x val="6.4969627796465064E-3"/>
              <c:y val="0.13438772238901989"/>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9959384"/>
        <c:crosses val="autoZero"/>
        <c:crossBetween val="midCat"/>
        <c:majorUnit val="500"/>
      </c:valAx>
      <c:spPr>
        <a:noFill/>
        <a:ln>
          <a:solidFill>
            <a:schemeClr val="bg2">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93486497744188"/>
          <c:y val="8.1256530630832033E-2"/>
          <c:w val="0.49509883922253495"/>
          <c:h val="0.81683499341762078"/>
        </c:manualLayout>
      </c:layout>
      <c:doughnutChart>
        <c:varyColors val="1"/>
        <c:ser>
          <c:idx val="0"/>
          <c:order val="0"/>
          <c:tx>
            <c:strRef>
              <c:f>'Figure 9'!$C$3</c:f>
              <c:strCache>
                <c:ptCount val="1"/>
                <c:pt idx="0">
                  <c:v>GFC expenditure billion US$</c:v>
                </c:pt>
              </c:strCache>
            </c:strRef>
          </c:tx>
          <c:explosion val="1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37A-41DB-83E8-79B6DF2A78F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A37A-41DB-83E8-79B6DF2A78F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A37A-41DB-83E8-79B6DF2A78F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A37A-41DB-83E8-79B6DF2A78F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A37A-41DB-83E8-79B6DF2A78FE}"/>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A37A-41DB-83E8-79B6DF2A78FE}"/>
              </c:ext>
            </c:extLst>
          </c:dPt>
          <c:dLbls>
            <c:dLbl>
              <c:idx val="0"/>
              <c:layout>
                <c:manualLayout>
                  <c:x val="2.5493945188017845E-2"/>
                  <c:y val="-4.2060988433228183E-2"/>
                </c:manualLayout>
              </c:layout>
              <c:tx>
                <c:rich>
                  <a:bodyPr rot="0" spcFirstLastPara="1" vertOverflow="clip" horzOverflow="clip" vert="horz" wrap="square" lIns="38100" tIns="19050" rIns="38100" bIns="19050" anchor="ctr" anchorCtr="1">
                    <a:spAutoFit/>
                  </a:bodyPr>
                  <a:lstStyle/>
                  <a:p>
                    <a:pPr>
                      <a:defRPr sz="900" b="1" i="0" u="none" strike="noStrike" kern="1200" baseline="0">
                        <a:solidFill>
                          <a:schemeClr val="dk2">
                            <a:lumMod val="75000"/>
                          </a:schemeClr>
                        </a:solidFill>
                        <a:latin typeface="Arial Narrow" panose="020B0606020202030204" pitchFamily="34" charset="0"/>
                        <a:ea typeface="+mn-ea"/>
                        <a:cs typeface="+mn-cs"/>
                      </a:defRPr>
                    </a:pPr>
                    <a:r>
                      <a:rPr lang="en-US" b="1">
                        <a:latin typeface="Arial Narrow" panose="020B0606020202030204" pitchFamily="34" charset="0"/>
                      </a:rPr>
                      <a:t>Algérie </a:t>
                    </a:r>
                  </a:p>
                  <a:p>
                    <a:pPr>
                      <a:defRPr sz="900" b="1" i="0" u="none" strike="noStrike" kern="1200" baseline="0">
                        <a:solidFill>
                          <a:schemeClr val="dk2">
                            <a:lumMod val="75000"/>
                          </a:schemeClr>
                        </a:solidFill>
                        <a:latin typeface="Arial Narrow" panose="020B0606020202030204" pitchFamily="34" charset="0"/>
                        <a:ea typeface="+mn-ea"/>
                        <a:cs typeface="+mn-cs"/>
                      </a:defRPr>
                    </a:pPr>
                    <a:fld id="{8AFBC224-17CF-4C55-8481-EF952A9FFAF8}" type="VALUE">
                      <a:rPr lang="en-US" b="1">
                        <a:latin typeface="Arial Narrow" panose="020B0606020202030204" pitchFamily="34" charset="0"/>
                      </a:rPr>
                      <a:pPr>
                        <a:defRPr sz="900" b="1" i="0" u="none" strike="noStrike" kern="1200" baseline="0">
                          <a:solidFill>
                            <a:schemeClr val="dk2">
                              <a:lumMod val="75000"/>
                            </a:schemeClr>
                          </a:solidFill>
                          <a:latin typeface="Arial Narrow" panose="020B0606020202030204" pitchFamily="34" charset="0"/>
                          <a:ea typeface="+mn-ea"/>
                          <a:cs typeface="+mn-cs"/>
                        </a:defRPr>
                      </a:pPr>
                      <a:t>[VALEUR]</a:t>
                    </a:fld>
                    <a:r>
                      <a:rPr lang="en-US" b="1">
                        <a:latin typeface="Arial Narrow" panose="020B0606020202030204" pitchFamily="34" charset="0"/>
                      </a:rPr>
                      <a:t> </a:t>
                    </a: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A37A-41DB-83E8-79B6DF2A78FE}"/>
                </c:ext>
              </c:extLst>
            </c:dLbl>
            <c:dLbl>
              <c:idx val="1"/>
              <c:tx>
                <c:rich>
                  <a:bodyPr/>
                  <a:lstStyle/>
                  <a:p>
                    <a:r>
                      <a:rPr lang="en-US"/>
                      <a:t>Afique du Sud</a:t>
                    </a:r>
                  </a:p>
                  <a:p>
                    <a:r>
                      <a:rPr lang="en-US" baseline="0"/>
                      <a:t> </a:t>
                    </a:r>
                    <a:fld id="{87B7C64A-2646-4384-8F98-82706E7AC19F}" type="VALUE">
                      <a:rPr lang="en-US" baseline="0"/>
                      <a:pPr/>
                      <a:t>[VALEUR]</a:t>
                    </a:fld>
                    <a:r>
                      <a:rPr lang="en-US" baseline="0"/>
                      <a:t> </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37A-41DB-83E8-79B6DF2A78FE}"/>
                </c:ext>
              </c:extLst>
            </c:dLbl>
            <c:dLbl>
              <c:idx val="2"/>
              <c:tx>
                <c:rich>
                  <a:bodyPr/>
                  <a:lstStyle/>
                  <a:p>
                    <a:r>
                      <a:rPr lang="en-US"/>
                      <a:t>Egypte</a:t>
                    </a:r>
                  </a:p>
                  <a:p>
                    <a:r>
                      <a:rPr lang="en-US" baseline="0"/>
                      <a:t> </a:t>
                    </a:r>
                    <a:fld id="{A1C4DF2D-DC6E-468A-9B3E-4853C836B99B}" type="VALUE">
                      <a:rPr lang="en-US"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37A-41DB-83E8-79B6DF2A78FE}"/>
                </c:ext>
              </c:extLst>
            </c:dLbl>
            <c:dLbl>
              <c:idx val="3"/>
              <c:layout>
                <c:manualLayout>
                  <c:x val="1.2746972594008922E-2"/>
                  <c:y val="6.7297581493165087E-2"/>
                </c:manualLayout>
              </c:layout>
              <c:tx>
                <c:rich>
                  <a:bodyPr/>
                  <a:lstStyle/>
                  <a:p>
                    <a:fld id="{25731A1E-5C9B-47A9-A2A1-1741583082F1}" type="CATEGORYNAME">
                      <a:rPr lang="en-US"/>
                      <a:pPr/>
                      <a:t>[NOM DE CATÉGORIE]</a:t>
                    </a:fld>
                    <a:endParaRPr lang="en-US"/>
                  </a:p>
                  <a:p>
                    <a:r>
                      <a:rPr lang="en-US" baseline="0"/>
                      <a:t> </a:t>
                    </a:r>
                    <a:fld id="{3B72FC70-3F4C-41DC-AF8A-468E57AB809C}" type="VALUE">
                      <a:rPr lang="en-US"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A37A-41DB-83E8-79B6DF2A78FE}"/>
                </c:ext>
              </c:extLst>
            </c:dLbl>
            <c:dLbl>
              <c:idx val="4"/>
              <c:layout>
                <c:manualLayout>
                  <c:x val="-2.0395156150414276E-2"/>
                  <c:y val="8.4121976866456366E-2"/>
                </c:manualLayout>
              </c:layout>
              <c:tx>
                <c:rich>
                  <a:bodyPr/>
                  <a:lstStyle/>
                  <a:p>
                    <a:r>
                      <a:rPr lang="en-US"/>
                      <a:t>Maroc</a:t>
                    </a:r>
                  </a:p>
                  <a:p>
                    <a:r>
                      <a:rPr lang="en-US" baseline="0"/>
                      <a:t> </a:t>
                    </a:r>
                    <a:fld id="{2264AF02-20AB-4F56-BFCF-568C7E5EB758}" type="VALUE">
                      <a:rPr lang="en-US"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A37A-41DB-83E8-79B6DF2A78FE}"/>
                </c:ext>
              </c:extLst>
            </c:dLbl>
            <c:dLbl>
              <c:idx val="5"/>
              <c:layout>
                <c:manualLayout>
                  <c:x val="-2.5493945188017845E-3"/>
                  <c:y val="-4.2060988433228952E-3"/>
                </c:manualLayout>
              </c:layout>
              <c:tx>
                <c:rich>
                  <a:bodyPr/>
                  <a:lstStyle/>
                  <a:p>
                    <a:r>
                      <a:rPr lang="en-US"/>
                      <a:t>Reste</a:t>
                    </a:r>
                    <a:r>
                      <a:rPr lang="en-US" baseline="0"/>
                      <a:t> de l'Afrique</a:t>
                    </a:r>
                    <a:endParaRPr lang="en-US"/>
                  </a:p>
                  <a:p>
                    <a:r>
                      <a:rPr lang="en-US" baseline="0"/>
                      <a:t> </a:t>
                    </a:r>
                    <a:fld id="{7165F098-748E-4A67-BAB7-F9B87343A98C}" type="VALUE">
                      <a:rPr lang="en-US"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A37A-41DB-83E8-79B6DF2A78F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Arial Narrow" panose="020B0606020202030204" pitchFamily="34" charset="0"/>
                    <a:ea typeface="+mn-ea"/>
                    <a:cs typeface="+mn-cs"/>
                  </a:defRPr>
                </a:pPr>
                <a:endParaRPr lang="fr-FR"/>
              </a:p>
            </c:txPr>
            <c:showLegendKey val="0"/>
            <c:showVal val="1"/>
            <c:showCatName val="1"/>
            <c:showSerName val="0"/>
            <c:showPercent val="0"/>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'Figure 9'!$B$4:$B$9</c:f>
              <c:strCache>
                <c:ptCount val="6"/>
                <c:pt idx="0">
                  <c:v>Algeria</c:v>
                </c:pt>
                <c:pt idx="1">
                  <c:v>South Africa</c:v>
                </c:pt>
                <c:pt idx="2">
                  <c:v>Egypt </c:v>
                </c:pt>
                <c:pt idx="3">
                  <c:v>Nigeria</c:v>
                </c:pt>
                <c:pt idx="4">
                  <c:v>Morocco</c:v>
                </c:pt>
                <c:pt idx="5">
                  <c:v>Rest of Africa</c:v>
                </c:pt>
              </c:strCache>
            </c:strRef>
          </c:cat>
          <c:val>
            <c:numRef>
              <c:f>'Figure 9'!$C$4:$C$9</c:f>
              <c:numCache>
                <c:formatCode>0.0%</c:formatCode>
                <c:ptCount val="6"/>
                <c:pt idx="0">
                  <c:v>0.155030252455545</c:v>
                </c:pt>
                <c:pt idx="1">
                  <c:v>0.13322183092338583</c:v>
                </c:pt>
                <c:pt idx="2">
                  <c:v>0.11257732341503783</c:v>
                </c:pt>
                <c:pt idx="3">
                  <c:v>9.7654962980663298E-2</c:v>
                </c:pt>
                <c:pt idx="4">
                  <c:v>9.5926286898050814E-2</c:v>
                </c:pt>
                <c:pt idx="5">
                  <c:v>0.4055893433273175</c:v>
                </c:pt>
              </c:numCache>
            </c:numRef>
          </c:val>
          <c:extLst>
            <c:ext xmlns:c16="http://schemas.microsoft.com/office/drawing/2014/chart" uri="{C3380CC4-5D6E-409C-BE32-E72D297353CC}">
              <c16:uniqueId val="{0000000C-A37A-41DB-83E8-79B6DF2A78FE}"/>
            </c:ext>
          </c:extLst>
        </c:ser>
        <c:dLbls>
          <c:showLegendKey val="0"/>
          <c:showVal val="0"/>
          <c:showCatName val="0"/>
          <c:showSerName val="0"/>
          <c:showPercent val="1"/>
          <c:showBubbleSize val="0"/>
          <c:showLeaderLines val="1"/>
        </c:dLbls>
        <c:firstSliceAng val="0"/>
        <c:holeSize val="11"/>
      </c:doughnutChart>
      <c:spPr>
        <a:noFill/>
        <a:ln>
          <a:noFill/>
        </a:ln>
        <a:effectLst>
          <a:glow rad="1219200">
            <a:schemeClr val="accent1">
              <a:alpha val="99000"/>
            </a:schemeClr>
          </a:glo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0.08601</cdr:x>
      <cdr:y>0.02923</cdr:y>
    </cdr:from>
    <cdr:to>
      <cdr:x>0.90106</cdr:x>
      <cdr:y>0.12493</cdr:y>
    </cdr:to>
    <cdr:sp macro="" textlink="">
      <cdr:nvSpPr>
        <cdr:cNvPr id="2" name="Zone de texte 2"/>
        <cdr:cNvSpPr txBox="1">
          <a:spLocks xmlns:a="http://schemas.openxmlformats.org/drawingml/2006/main" noChangeArrowheads="1"/>
        </cdr:cNvSpPr>
      </cdr:nvSpPr>
      <cdr:spPr bwMode="auto">
        <a:xfrm xmlns:a="http://schemas.openxmlformats.org/drawingml/2006/main">
          <a:off x="812691" y="122209"/>
          <a:ext cx="7701283" cy="400110"/>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gn="l">
            <a:spcAft>
              <a:spcPts val="0"/>
            </a:spcAft>
          </a:pPr>
          <a:r>
            <a:rPr lang="fr-FR" sz="2000"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Dépenses réelles PPA-PIB en bleu en $ US</a:t>
          </a:r>
        </a:p>
      </cdr:txBody>
    </cdr:sp>
  </cdr:relSizeAnchor>
  <cdr:relSizeAnchor xmlns:cdr="http://schemas.openxmlformats.org/drawingml/2006/chartDrawing">
    <cdr:from>
      <cdr:x>0.14516</cdr:x>
      <cdr:y>0.13856</cdr:y>
    </cdr:from>
    <cdr:to>
      <cdr:x>0.97581</cdr:x>
      <cdr:y>0.23426</cdr:y>
    </cdr:to>
    <cdr:sp macro="" textlink="">
      <cdr:nvSpPr>
        <cdr:cNvPr id="3" name="Zone de texte 2"/>
        <cdr:cNvSpPr txBox="1">
          <a:spLocks xmlns:a="http://schemas.openxmlformats.org/drawingml/2006/main" noChangeArrowheads="1"/>
        </cdr:cNvSpPr>
      </cdr:nvSpPr>
      <cdr:spPr bwMode="auto">
        <a:xfrm xmlns:a="http://schemas.openxmlformats.org/drawingml/2006/main">
          <a:off x="1371601" y="579311"/>
          <a:ext cx="7848600" cy="400110"/>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gn="l">
            <a:spcAft>
              <a:spcPts val="0"/>
            </a:spcAft>
          </a:pPr>
          <a:r>
            <a:rPr lang="fr-FR" sz="2000"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Dépenses nominales en PIB par habitant en rouge en $ US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6DD224E-C426-4E4E-AC9F-A5B9FA7BDF97}" type="datetimeFigureOut">
              <a:rPr lang="en-US" smtClean="0"/>
              <a:t>2/3/2021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880D5A6-B381-414E-8EFD-3070910357C3}" type="slidenum">
              <a:rPr lang="en-US" smtClean="0"/>
              <a:t>‹N°›</a:t>
            </a:fld>
            <a:endParaRPr lang="en-US" dirty="0"/>
          </a:p>
        </p:txBody>
      </p:sp>
    </p:spTree>
    <p:extLst>
      <p:ext uri="{BB962C8B-B14F-4D97-AF65-F5344CB8AC3E}">
        <p14:creationId xmlns:p14="http://schemas.microsoft.com/office/powerpoint/2010/main" val="308814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880D5A6-B381-414E-8EFD-3070910357C3}" type="slidenum">
              <a:rPr lang="en-US" smtClean="0"/>
              <a:t>14</a:t>
            </a:fld>
            <a:endParaRPr lang="en-US" dirty="0"/>
          </a:p>
        </p:txBody>
      </p:sp>
    </p:spTree>
    <p:extLst>
      <p:ext uri="{BB962C8B-B14F-4D97-AF65-F5344CB8AC3E}">
        <p14:creationId xmlns:p14="http://schemas.microsoft.com/office/powerpoint/2010/main" val="151139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79523"/>
            <a:ext cx="7772400" cy="1470025"/>
          </a:xfrm>
        </p:spPr>
        <p:txBody>
          <a:bodyPr>
            <a:normAutofit/>
          </a:bodyPr>
          <a:lstStyle>
            <a:lvl1pPr algn="ctr">
              <a:defRPr sz="4400"/>
            </a:lvl1pPr>
          </a:lstStyle>
          <a:p>
            <a:r>
              <a:rPr lang="en-US" dirty="0"/>
              <a:t>Click to edit title</a:t>
            </a:r>
          </a:p>
        </p:txBody>
      </p:sp>
      <p:sp>
        <p:nvSpPr>
          <p:cNvPr id="3" name="Subtitle 2"/>
          <p:cNvSpPr>
            <a:spLocks noGrp="1"/>
          </p:cNvSpPr>
          <p:nvPr>
            <p:ph type="subTitle" idx="1" hasCustomPrompt="1"/>
          </p:nvPr>
        </p:nvSpPr>
        <p:spPr>
          <a:xfrm>
            <a:off x="1371600" y="3248314"/>
            <a:ext cx="6400800" cy="758770"/>
          </a:xfrm>
        </p:spPr>
        <p:txBody>
          <a:bodyPr>
            <a:normAutofit/>
          </a:bodyPr>
          <a:lstStyle>
            <a:lvl1pPr marL="0" indent="0" algn="ctr">
              <a:buNone/>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77622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6088" y="4897858"/>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16088" y="1066799"/>
            <a:ext cx="5486400" cy="40171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16088" y="546459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63706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73244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411883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15520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533" y="220361"/>
            <a:ext cx="8779934" cy="707473"/>
          </a:xfrm>
        </p:spPr>
        <p:txBody>
          <a:bodyPr>
            <a:norm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502750"/>
            <a:ext cx="8229600" cy="452596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4813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17900"/>
            <a:ext cx="7772400" cy="1362075"/>
          </a:xfrm>
        </p:spPr>
        <p:txBody>
          <a:bodyPr anchor="t"/>
          <a:lstStyle>
            <a:lvl1pPr algn="l">
              <a:defRPr sz="4000" b="1"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017713"/>
            <a:ext cx="77724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
        <p:nvSpPr>
          <p:cNvPr id="7" name="TextBox 6"/>
          <p:cNvSpPr txBox="1"/>
          <p:nvPr userDrawn="1"/>
        </p:nvSpPr>
        <p:spPr>
          <a:xfrm>
            <a:off x="405949" y="2905281"/>
            <a:ext cx="184666" cy="369332"/>
          </a:xfrm>
          <a:prstGeom prst="rect">
            <a:avLst/>
          </a:prstGeom>
          <a:noFill/>
        </p:spPr>
        <p:txBody>
          <a:bodyPr wrap="none" rtlCol="0">
            <a:spAutoFit/>
          </a:bodyPr>
          <a:lstStyle/>
          <a:p>
            <a:pPr defTabSz="457200"/>
            <a:endParaRPr lang="en-US" dirty="0">
              <a:solidFill>
                <a:prstClr val="black"/>
              </a:solidFill>
            </a:endParaRPr>
          </a:p>
        </p:txBody>
      </p:sp>
    </p:spTree>
    <p:extLst>
      <p:ext uri="{BB962C8B-B14F-4D97-AF65-F5344CB8AC3E}">
        <p14:creationId xmlns:p14="http://schemas.microsoft.com/office/powerpoint/2010/main" val="152400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32687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96674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75778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94920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90004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CP-pp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78835" y="220361"/>
            <a:ext cx="8728098" cy="707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56268"/>
            <a:ext cx="8229600" cy="46698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9557" y="6552829"/>
            <a:ext cx="2133600" cy="23243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C707C-1A30-CF4A-A445-BE59E19A5487}" type="slidenum">
              <a:rPr lang="en-US" smtClean="0">
                <a:solidFill>
                  <a:prstClr val="black">
                    <a:tint val="75000"/>
                  </a:prstClr>
                </a:solidFill>
              </a:rPr>
              <a:pPr defTabSz="457200"/>
              <a:t>‹N°›</a:t>
            </a:fld>
            <a:endParaRPr lang="en-US" dirty="0">
              <a:solidFill>
                <a:prstClr val="black">
                  <a:tint val="75000"/>
                </a:prstClr>
              </a:solidFill>
            </a:endParaRPr>
          </a:p>
        </p:txBody>
      </p:sp>
    </p:spTree>
    <p:extLst>
      <p:ext uri="{BB962C8B-B14F-4D97-AF65-F5344CB8AC3E}">
        <p14:creationId xmlns:p14="http://schemas.microsoft.com/office/powerpoint/2010/main" val="1575558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sp>
        <p:nvSpPr>
          <p:cNvPr id="3" name="Subtitle 2"/>
          <p:cNvSpPr>
            <a:spLocks noGrp="1"/>
          </p:cNvSpPr>
          <p:nvPr>
            <p:ph type="subTitle" idx="1"/>
          </p:nvPr>
        </p:nvSpPr>
        <p:spPr>
          <a:xfrm>
            <a:off x="990600" y="2100866"/>
            <a:ext cx="7406640" cy="1069445"/>
          </a:xfrm>
        </p:spPr>
        <p:txBody>
          <a:bodyPr>
            <a:noAutofit/>
          </a:bodyPr>
          <a:lstStyle/>
          <a:p>
            <a:r>
              <a:rPr lang="fr-FR" sz="2800" b="1" cap="all" dirty="0">
                <a:solidFill>
                  <a:srgbClr val="00B050"/>
                </a:solidFill>
                <a:latin typeface="Arial Black" panose="020B0A04020102020204" pitchFamily="34" charset="0"/>
              </a:rPr>
              <a:t>PRESENTATION SOMMAIRE des  résultats du PCI - Afrique 2017</a:t>
            </a:r>
            <a:endParaRPr lang="en-US" sz="2800" b="1" dirty="0">
              <a:solidFill>
                <a:srgbClr val="00B050"/>
              </a:solidFill>
              <a:latin typeface="Arial Black" panose="020B0A04020102020204" pitchFamily="34" charset="0"/>
            </a:endParaRPr>
          </a:p>
        </p:txBody>
      </p:sp>
      <p:sp>
        <p:nvSpPr>
          <p:cNvPr id="9" name="Rectangle 8"/>
          <p:cNvSpPr/>
          <p:nvPr/>
        </p:nvSpPr>
        <p:spPr>
          <a:xfrm>
            <a:off x="2286000" y="4073707"/>
            <a:ext cx="4572000" cy="830997"/>
          </a:xfrm>
          <a:prstGeom prst="rect">
            <a:avLst/>
          </a:prstGeom>
        </p:spPr>
        <p:txBody>
          <a:bodyPr wrap="square" anchor="ctr">
            <a:spAutoFit/>
          </a:bodyPr>
          <a:lstStyle/>
          <a:p>
            <a:pPr algn="ctr"/>
            <a:r>
              <a:rPr lang="fr-FR" sz="2400" b="1" dirty="0">
                <a:solidFill>
                  <a:srgbClr val="00B050"/>
                </a:solidFill>
                <a:latin typeface="Arial Black" panose="020B0A04020102020204" pitchFamily="34" charset="0"/>
                <a:cs typeface="Times New Roman" panose="02020603050405020304" pitchFamily="18" charset="0"/>
              </a:rPr>
              <a:t>Charles SESSEDE</a:t>
            </a:r>
            <a:endParaRPr lang="fr-FR" sz="2400" b="1" dirty="0">
              <a:solidFill>
                <a:schemeClr val="tx2"/>
              </a:solidFill>
              <a:latin typeface="Tw Cen MT" panose="020B0602020104020603" pitchFamily="34" charset="0"/>
              <a:cs typeface="Times New Roman" panose="02020603050405020304" pitchFamily="18" charset="0"/>
            </a:endParaRPr>
          </a:p>
          <a:p>
            <a:pPr algn="ctr"/>
            <a:r>
              <a:rPr lang="fr-FR" sz="2400" b="1" dirty="0">
                <a:solidFill>
                  <a:schemeClr val="tx2"/>
                </a:solidFill>
                <a:latin typeface="Brush Script MT" panose="03060802040406070304" pitchFamily="66" charset="0"/>
                <a:ea typeface="STXingkai" panose="020B0503020204020204" pitchFamily="2" charset="-122"/>
              </a:rPr>
              <a:t>4 Février 2021</a:t>
            </a:r>
            <a:endParaRPr lang="en-US" sz="2400" b="1" dirty="0">
              <a:solidFill>
                <a:schemeClr val="tx2"/>
              </a:solidFill>
              <a:latin typeface="Brush Script MT" panose="03060802040406070304" pitchFamily="66" charset="0"/>
              <a:ea typeface="STXingkai" panose="020B0503020204020204" pitchFamily="2" charset="-122"/>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11" name="Rectangle 10"/>
          <p:cNvSpPr/>
          <p:nvPr/>
        </p:nvSpPr>
        <p:spPr>
          <a:xfrm>
            <a:off x="838200" y="160925"/>
            <a:ext cx="8534400"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b="1" cap="all" dirty="0">
                <a:solidFill>
                  <a:srgbClr val="00B050"/>
                </a:solidFill>
                <a:latin typeface="Arial Black" panose="020B0A04020102020204" pitchFamily="34" charset="0"/>
              </a:rPr>
              <a:t>Conférence internationale sur la Comptabilité nationale et ses implications dans la vie publique</a:t>
            </a:r>
            <a:endParaRPr lang="en-US" b="1" cap="all"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34411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8" name="Rounded Rectangle 5">
            <a:extLst>
              <a:ext uri="{FF2B5EF4-FFF2-40B4-BE49-F238E27FC236}">
                <a16:creationId xmlns:a16="http://schemas.microsoft.com/office/drawing/2014/main" id="{A35DA080-29F7-4F87-9B85-54752708C006}"/>
              </a:ext>
            </a:extLst>
          </p:cNvPr>
          <p:cNvSpPr/>
          <p:nvPr/>
        </p:nvSpPr>
        <p:spPr>
          <a:xfrm>
            <a:off x="685799" y="1532147"/>
            <a:ext cx="8367765" cy="3565105"/>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400" dirty="0"/>
              <a:t>Le continent africain détient </a:t>
            </a:r>
            <a:r>
              <a:rPr lang="fr-FR" sz="2400" dirty="0">
                <a:solidFill>
                  <a:srgbClr val="7030A0"/>
                </a:solidFill>
              </a:rPr>
              <a:t>4,9%</a:t>
            </a:r>
            <a:r>
              <a:rPr lang="fr-FR" sz="2400" dirty="0"/>
              <a:t> du PIB réel  mondial en 2017 </a:t>
            </a:r>
          </a:p>
          <a:p>
            <a:r>
              <a:rPr lang="fr-FR" sz="2400" dirty="0"/>
              <a:t>                  loin derrière </a:t>
            </a:r>
          </a:p>
          <a:p>
            <a:r>
              <a:rPr lang="fr-FR" sz="2400" dirty="0"/>
              <a:t>l’OCDE-Eurostat (</a:t>
            </a:r>
            <a:r>
              <a:rPr lang="fr-FR" sz="2400" dirty="0">
                <a:solidFill>
                  <a:srgbClr val="7030A0"/>
                </a:solidFill>
              </a:rPr>
              <a:t>53,2%</a:t>
            </a:r>
            <a:r>
              <a:rPr lang="fr-FR" sz="2400" dirty="0"/>
              <a:t>),  </a:t>
            </a:r>
          </a:p>
          <a:p>
            <a:r>
              <a:rPr lang="fr-FR" sz="2400" dirty="0"/>
              <a:t>l’Asie et le Pacifique (</a:t>
            </a:r>
            <a:r>
              <a:rPr lang="fr-FR" sz="2400" dirty="0">
                <a:solidFill>
                  <a:srgbClr val="7030A0"/>
                </a:solidFill>
              </a:rPr>
              <a:t>32,4%</a:t>
            </a:r>
            <a:r>
              <a:rPr lang="fr-FR" sz="2400" dirty="0"/>
              <a:t>), </a:t>
            </a:r>
          </a:p>
          <a:p>
            <a:r>
              <a:rPr lang="fr-FR" sz="2400" dirty="0"/>
              <a:t>                 mais supérieur à celui de </a:t>
            </a:r>
          </a:p>
          <a:p>
            <a:r>
              <a:rPr lang="fr-FR" sz="2400" dirty="0"/>
              <a:t>la Communauté des Etats indépendants (</a:t>
            </a:r>
            <a:r>
              <a:rPr lang="fr-FR" sz="2400" dirty="0">
                <a:solidFill>
                  <a:srgbClr val="7030A0"/>
                </a:solidFill>
              </a:rPr>
              <a:t>2,4%</a:t>
            </a:r>
            <a:r>
              <a:rPr lang="fr-FR" sz="2400" dirty="0"/>
              <a:t>) et;</a:t>
            </a:r>
          </a:p>
          <a:p>
            <a:r>
              <a:rPr lang="fr-FR" sz="2400" dirty="0"/>
              <a:t>des Caraïbes (</a:t>
            </a:r>
            <a:r>
              <a:rPr lang="fr-FR" sz="2400" dirty="0">
                <a:solidFill>
                  <a:srgbClr val="7030A0"/>
                </a:solidFill>
              </a:rPr>
              <a:t>0,1%</a:t>
            </a:r>
            <a:r>
              <a:rPr lang="fr-FR" sz="2400" dirty="0"/>
              <a:t>) </a:t>
            </a:r>
          </a:p>
        </p:txBody>
      </p:sp>
      <p:sp>
        <p:nvSpPr>
          <p:cNvPr id="7" name="Rectangle 6">
            <a:extLst>
              <a:ext uri="{FF2B5EF4-FFF2-40B4-BE49-F238E27FC236}">
                <a16:creationId xmlns:a16="http://schemas.microsoft.com/office/drawing/2014/main" id="{E6F61F5C-BFE2-495C-B765-08E2C017AFAE}"/>
              </a:ext>
            </a:extLst>
          </p:cNvPr>
          <p:cNvSpPr/>
          <p:nvPr/>
        </p:nvSpPr>
        <p:spPr>
          <a:xfrm>
            <a:off x="197618" y="76200"/>
            <a:ext cx="874876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Principaux Résultats du PCI-2017</a:t>
            </a:r>
          </a:p>
          <a:p>
            <a:pPr algn="ctr"/>
            <a:r>
              <a:rPr lang="fr-FR" sz="2400" b="1" cap="all" dirty="0">
                <a:solidFill>
                  <a:srgbClr val="00B050"/>
                </a:solidFill>
                <a:latin typeface="Times New Roman" panose="02020603050405020304" pitchFamily="18" charset="0"/>
                <a:cs typeface="Times New Roman" panose="02020603050405020304" pitchFamily="18" charset="0"/>
              </a:rPr>
              <a:t>Monde</a:t>
            </a:r>
          </a:p>
        </p:txBody>
      </p:sp>
    </p:spTree>
    <p:extLst>
      <p:ext uri="{BB962C8B-B14F-4D97-AF65-F5344CB8AC3E}">
        <p14:creationId xmlns:p14="http://schemas.microsoft.com/office/powerpoint/2010/main" val="129426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r-FR"/>
          </a:p>
        </p:txBody>
      </p:sp>
      <p:sp>
        <p:nvSpPr>
          <p:cNvPr id="3" name="Subtitle 2"/>
          <p:cNvSpPr>
            <a:spLocks noGrp="1"/>
          </p:cNvSpPr>
          <p:nvPr>
            <p:ph type="subTitle" idx="1"/>
          </p:nvPr>
        </p:nvSpPr>
        <p:spPr/>
        <p:txBody>
          <a:bodyPr/>
          <a:lstStyle/>
          <a:p>
            <a:endParaRPr lang="fr-FR"/>
          </a:p>
        </p:txBody>
      </p:sp>
      <p:pic>
        <p:nvPicPr>
          <p:cNvPr id="4" name="Picture 3">
            <a:extLst>
              <a:ext uri="{FF2B5EF4-FFF2-40B4-BE49-F238E27FC236}">
                <a16:creationId xmlns:a16="http://schemas.microsoft.com/office/drawing/2014/main" id="{195F884B-1308-426A-AE4B-B2A21E829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85" y="614065"/>
            <a:ext cx="8793983" cy="6354518"/>
          </a:xfrm>
          <a:prstGeom prst="rect">
            <a:avLst/>
          </a:prstGeom>
        </p:spPr>
      </p:pic>
      <p:sp>
        <p:nvSpPr>
          <p:cNvPr id="7" name="Rectangle 6">
            <a:extLst>
              <a:ext uri="{FF2B5EF4-FFF2-40B4-BE49-F238E27FC236}">
                <a16:creationId xmlns:a16="http://schemas.microsoft.com/office/drawing/2014/main" id="{2B521662-D47D-4A16-A888-02BD715CA975}"/>
              </a:ext>
            </a:extLst>
          </p:cNvPr>
          <p:cNvSpPr/>
          <p:nvPr/>
        </p:nvSpPr>
        <p:spPr>
          <a:xfrm>
            <a:off x="197618" y="76200"/>
            <a:ext cx="874876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Principaux Résultats du PCI-2017</a:t>
            </a:r>
          </a:p>
          <a:p>
            <a:pPr algn="ctr"/>
            <a:r>
              <a:rPr lang="fr-FR" sz="2400" b="1" cap="all" dirty="0">
                <a:solidFill>
                  <a:srgbClr val="00B050"/>
                </a:solidFill>
                <a:latin typeface="Times New Roman" panose="02020603050405020304" pitchFamily="18" charset="0"/>
                <a:cs typeface="Times New Roman" panose="02020603050405020304" pitchFamily="18" charset="0"/>
              </a:rPr>
              <a:t>Monde</a:t>
            </a:r>
          </a:p>
        </p:txBody>
      </p:sp>
    </p:spTree>
    <p:extLst>
      <p:ext uri="{BB962C8B-B14F-4D97-AF65-F5344CB8AC3E}">
        <p14:creationId xmlns:p14="http://schemas.microsoft.com/office/powerpoint/2010/main" val="93722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77E6F2-FF59-40BC-80FC-C8BE5F15A812}"/>
              </a:ext>
            </a:extLst>
          </p:cNvPr>
          <p:cNvPicPr>
            <a:picLocks/>
          </p:cNvPicPr>
          <p:nvPr/>
        </p:nvPicPr>
        <p:blipFill>
          <a:blip r:embed="rId2"/>
          <a:stretch>
            <a:fillRect/>
          </a:stretch>
        </p:blipFill>
        <p:spPr>
          <a:xfrm>
            <a:off x="457200" y="1059595"/>
            <a:ext cx="2976410" cy="5341205"/>
          </a:xfrm>
          <a:prstGeom prst="rect">
            <a:avLst/>
          </a:prstGeom>
        </p:spPr>
      </p:pic>
      <p:pic>
        <p:nvPicPr>
          <p:cNvPr id="7" name="Picture 6">
            <a:extLst>
              <a:ext uri="{FF2B5EF4-FFF2-40B4-BE49-F238E27FC236}">
                <a16:creationId xmlns:a16="http://schemas.microsoft.com/office/drawing/2014/main" id="{0D251F42-79F4-453E-96F2-F42F2D85CA7A}"/>
              </a:ext>
            </a:extLst>
          </p:cNvPr>
          <p:cNvPicPr>
            <a:picLocks noChangeAspect="1"/>
          </p:cNvPicPr>
          <p:nvPr/>
        </p:nvPicPr>
        <p:blipFill>
          <a:blip r:embed="rId3"/>
          <a:stretch>
            <a:fillRect/>
          </a:stretch>
        </p:blipFill>
        <p:spPr>
          <a:xfrm>
            <a:off x="3558590" y="1059595"/>
            <a:ext cx="5509210" cy="5188806"/>
          </a:xfrm>
          <a:prstGeom prst="rect">
            <a:avLst/>
          </a:prstGeom>
        </p:spPr>
      </p:pic>
      <p:sp>
        <p:nvSpPr>
          <p:cNvPr id="6" name="Rectangle 5">
            <a:extLst>
              <a:ext uri="{FF2B5EF4-FFF2-40B4-BE49-F238E27FC236}">
                <a16:creationId xmlns:a16="http://schemas.microsoft.com/office/drawing/2014/main" id="{320CCFA7-7F7C-4725-A4E2-05D969618995}"/>
              </a:ext>
            </a:extLst>
          </p:cNvPr>
          <p:cNvSpPr/>
          <p:nvPr/>
        </p:nvSpPr>
        <p:spPr>
          <a:xfrm>
            <a:off x="197618" y="76200"/>
            <a:ext cx="874876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Principaux Résultats du PCI-2017</a:t>
            </a:r>
          </a:p>
          <a:p>
            <a:pPr algn="ctr"/>
            <a:r>
              <a:rPr lang="fr-FR" sz="2400" b="1" cap="all" dirty="0">
                <a:solidFill>
                  <a:srgbClr val="00B050"/>
                </a:solidFill>
                <a:latin typeface="Times New Roman" panose="02020603050405020304" pitchFamily="18" charset="0"/>
                <a:cs typeface="Times New Roman" panose="02020603050405020304" pitchFamily="18" charset="0"/>
              </a:rPr>
              <a:t>Monde</a:t>
            </a:r>
          </a:p>
        </p:txBody>
      </p:sp>
    </p:spTree>
    <p:extLst>
      <p:ext uri="{BB962C8B-B14F-4D97-AF65-F5344CB8AC3E}">
        <p14:creationId xmlns:p14="http://schemas.microsoft.com/office/powerpoint/2010/main" val="36858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B44E50-46DE-492F-8156-D3A67DE27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14066"/>
            <a:ext cx="8839200" cy="6474440"/>
          </a:xfrm>
          <a:prstGeom prst="rect">
            <a:avLst/>
          </a:prstGeom>
        </p:spPr>
      </p:pic>
      <p:sp>
        <p:nvSpPr>
          <p:cNvPr id="4" name="Rectangle 3">
            <a:extLst>
              <a:ext uri="{FF2B5EF4-FFF2-40B4-BE49-F238E27FC236}">
                <a16:creationId xmlns:a16="http://schemas.microsoft.com/office/drawing/2014/main" id="{BFEF83FF-8305-49F9-A45A-675940A4CC24}"/>
              </a:ext>
            </a:extLst>
          </p:cNvPr>
          <p:cNvSpPr/>
          <p:nvPr/>
        </p:nvSpPr>
        <p:spPr>
          <a:xfrm>
            <a:off x="197618" y="76200"/>
            <a:ext cx="874876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Principaux Résultats du PCI-2017</a:t>
            </a:r>
          </a:p>
          <a:p>
            <a:pPr algn="ctr"/>
            <a:r>
              <a:rPr lang="fr-FR" sz="2400" b="1" cap="all" dirty="0">
                <a:solidFill>
                  <a:srgbClr val="00B050"/>
                </a:solidFill>
                <a:latin typeface="Times New Roman" panose="02020603050405020304" pitchFamily="18" charset="0"/>
                <a:cs typeface="Times New Roman" panose="02020603050405020304" pitchFamily="18" charset="0"/>
              </a:rPr>
              <a:t>Monde</a:t>
            </a:r>
          </a:p>
        </p:txBody>
      </p:sp>
    </p:spTree>
    <p:extLst>
      <p:ext uri="{BB962C8B-B14F-4D97-AF65-F5344CB8AC3E}">
        <p14:creationId xmlns:p14="http://schemas.microsoft.com/office/powerpoint/2010/main" val="30044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CE351C-7D00-46A7-BDCA-D5EF246BD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580" y="857250"/>
            <a:ext cx="4466136" cy="6229350"/>
          </a:xfrm>
          <a:prstGeom prst="rect">
            <a:avLst/>
          </a:prstGeom>
        </p:spPr>
      </p:pic>
      <p:pic>
        <p:nvPicPr>
          <p:cNvPr id="9" name="Picture 8">
            <a:extLst>
              <a:ext uri="{FF2B5EF4-FFF2-40B4-BE49-F238E27FC236}">
                <a16:creationId xmlns:a16="http://schemas.microsoft.com/office/drawing/2014/main" id="{A40F1A1E-A909-4C9A-8F9A-989B8FBC7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3" y="857250"/>
            <a:ext cx="4466136" cy="6324600"/>
          </a:xfrm>
          <a:prstGeom prst="rect">
            <a:avLst/>
          </a:prstGeom>
        </p:spPr>
      </p:pic>
      <p:sp>
        <p:nvSpPr>
          <p:cNvPr id="6" name="Rectangle 5">
            <a:extLst>
              <a:ext uri="{FF2B5EF4-FFF2-40B4-BE49-F238E27FC236}">
                <a16:creationId xmlns:a16="http://schemas.microsoft.com/office/drawing/2014/main" id="{44D0C534-DC1A-4C45-BCC2-7F103FDE0F32}"/>
              </a:ext>
            </a:extLst>
          </p:cNvPr>
          <p:cNvSpPr/>
          <p:nvPr/>
        </p:nvSpPr>
        <p:spPr>
          <a:xfrm>
            <a:off x="197618" y="83403"/>
            <a:ext cx="874876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Principaux Résultats du PCI-2017</a:t>
            </a:r>
          </a:p>
          <a:p>
            <a:pPr algn="ctr"/>
            <a:r>
              <a:rPr lang="fr-FR" sz="2400" b="1" cap="all" dirty="0">
                <a:solidFill>
                  <a:srgbClr val="00B050"/>
                </a:solidFill>
                <a:latin typeface="Times New Roman" panose="02020603050405020304" pitchFamily="18" charset="0"/>
                <a:cs typeface="Times New Roman" panose="02020603050405020304" pitchFamily="18" charset="0"/>
              </a:rPr>
              <a:t>Monde</a:t>
            </a:r>
          </a:p>
        </p:txBody>
      </p:sp>
    </p:spTree>
    <p:extLst>
      <p:ext uri="{BB962C8B-B14F-4D97-AF65-F5344CB8AC3E}">
        <p14:creationId xmlns:p14="http://schemas.microsoft.com/office/powerpoint/2010/main" val="5139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49625D-AC75-45CB-98AA-756DB2CA7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00" y="782253"/>
            <a:ext cx="4204496" cy="5143500"/>
          </a:xfrm>
          <a:prstGeom prst="rect">
            <a:avLst/>
          </a:prstGeom>
        </p:spPr>
      </p:pic>
      <p:pic>
        <p:nvPicPr>
          <p:cNvPr id="7" name="Picture 6">
            <a:extLst>
              <a:ext uri="{FF2B5EF4-FFF2-40B4-BE49-F238E27FC236}">
                <a16:creationId xmlns:a16="http://schemas.microsoft.com/office/drawing/2014/main" id="{0F7C083E-B1F1-424A-989A-08ECC4C47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580" y="782253"/>
            <a:ext cx="4346620" cy="5143500"/>
          </a:xfrm>
          <a:prstGeom prst="rect">
            <a:avLst/>
          </a:prstGeom>
        </p:spPr>
      </p:pic>
      <p:pic>
        <p:nvPicPr>
          <p:cNvPr id="6" name="Image 5">
            <a:extLst>
              <a:ext uri="{FF2B5EF4-FFF2-40B4-BE49-F238E27FC236}">
                <a16:creationId xmlns:a16="http://schemas.microsoft.com/office/drawing/2014/main" id="{A4FE13A9-5548-4F89-8079-32990F0633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6075746"/>
            <a:ext cx="3340608" cy="767327"/>
          </a:xfrm>
          <a:prstGeom prst="rect">
            <a:avLst/>
          </a:prstGeom>
        </p:spPr>
      </p:pic>
      <p:sp>
        <p:nvSpPr>
          <p:cNvPr id="8" name="Rectangle 7">
            <a:extLst>
              <a:ext uri="{FF2B5EF4-FFF2-40B4-BE49-F238E27FC236}">
                <a16:creationId xmlns:a16="http://schemas.microsoft.com/office/drawing/2014/main" id="{549CB878-DC6D-42B3-BD60-597CA218FE4D}"/>
              </a:ext>
            </a:extLst>
          </p:cNvPr>
          <p:cNvSpPr/>
          <p:nvPr/>
        </p:nvSpPr>
        <p:spPr>
          <a:xfrm>
            <a:off x="126556" y="14927"/>
            <a:ext cx="874876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Principaux Résultats du PCI-2017</a:t>
            </a:r>
          </a:p>
          <a:p>
            <a:pPr algn="ctr"/>
            <a:r>
              <a:rPr lang="fr-FR" sz="2400" b="1" cap="all" dirty="0">
                <a:solidFill>
                  <a:srgbClr val="00B050"/>
                </a:solidFill>
                <a:latin typeface="Times New Roman" panose="02020603050405020304" pitchFamily="18" charset="0"/>
                <a:cs typeface="Times New Roman" panose="02020603050405020304" pitchFamily="18" charset="0"/>
              </a:rPr>
              <a:t>Monde</a:t>
            </a:r>
          </a:p>
        </p:txBody>
      </p:sp>
    </p:spTree>
    <p:extLst>
      <p:ext uri="{BB962C8B-B14F-4D97-AF65-F5344CB8AC3E}">
        <p14:creationId xmlns:p14="http://schemas.microsoft.com/office/powerpoint/2010/main" val="13478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7FF3B8-7D90-4917-B07E-181FBD388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580" y="857250"/>
            <a:ext cx="4466136" cy="5143500"/>
          </a:xfrm>
          <a:prstGeom prst="rect">
            <a:avLst/>
          </a:prstGeom>
        </p:spPr>
      </p:pic>
      <p:pic>
        <p:nvPicPr>
          <p:cNvPr id="9" name="Picture 8">
            <a:extLst>
              <a:ext uri="{FF2B5EF4-FFF2-40B4-BE49-F238E27FC236}">
                <a16:creationId xmlns:a16="http://schemas.microsoft.com/office/drawing/2014/main" id="{45E4BAD3-7777-4C08-9324-BCB69BB231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 y="857250"/>
            <a:ext cx="4466136" cy="5143500"/>
          </a:xfrm>
          <a:prstGeom prst="rect">
            <a:avLst/>
          </a:prstGeom>
        </p:spPr>
      </p:pic>
      <p:pic>
        <p:nvPicPr>
          <p:cNvPr id="6" name="Image 5">
            <a:extLst>
              <a:ext uri="{FF2B5EF4-FFF2-40B4-BE49-F238E27FC236}">
                <a16:creationId xmlns:a16="http://schemas.microsoft.com/office/drawing/2014/main" id="{30FFAC01-0FF9-4838-81A8-5BEB4F3D3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6056431"/>
            <a:ext cx="3340608" cy="835152"/>
          </a:xfrm>
          <a:prstGeom prst="rect">
            <a:avLst/>
          </a:prstGeom>
        </p:spPr>
      </p:pic>
      <p:sp>
        <p:nvSpPr>
          <p:cNvPr id="7" name="Rectangle 6">
            <a:extLst>
              <a:ext uri="{FF2B5EF4-FFF2-40B4-BE49-F238E27FC236}">
                <a16:creationId xmlns:a16="http://schemas.microsoft.com/office/drawing/2014/main" id="{CC4FCCDB-AED2-4004-A852-627D4EE88131}"/>
              </a:ext>
            </a:extLst>
          </p:cNvPr>
          <p:cNvSpPr/>
          <p:nvPr/>
        </p:nvSpPr>
        <p:spPr>
          <a:xfrm>
            <a:off x="197618" y="76200"/>
            <a:ext cx="874876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Principaux Résultats du PCI-2017</a:t>
            </a:r>
          </a:p>
          <a:p>
            <a:pPr algn="ctr"/>
            <a:r>
              <a:rPr lang="fr-FR" sz="2400" b="1" cap="all" dirty="0">
                <a:solidFill>
                  <a:srgbClr val="00B050"/>
                </a:solidFill>
                <a:latin typeface="Times New Roman" panose="02020603050405020304" pitchFamily="18" charset="0"/>
                <a:cs typeface="Times New Roman" panose="02020603050405020304" pitchFamily="18" charset="0"/>
              </a:rPr>
              <a:t>Monde</a:t>
            </a:r>
          </a:p>
        </p:txBody>
      </p:sp>
    </p:spTree>
    <p:extLst>
      <p:ext uri="{BB962C8B-B14F-4D97-AF65-F5344CB8AC3E}">
        <p14:creationId xmlns:p14="http://schemas.microsoft.com/office/powerpoint/2010/main" val="275580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2C2F72-8CBD-44B2-9CFC-67DCFCFE1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 y="1066800"/>
            <a:ext cx="4346620" cy="5334000"/>
          </a:xfrm>
          <a:prstGeom prst="rect">
            <a:avLst/>
          </a:prstGeom>
        </p:spPr>
      </p:pic>
      <p:pic>
        <p:nvPicPr>
          <p:cNvPr id="7" name="Picture 6">
            <a:extLst>
              <a:ext uri="{FF2B5EF4-FFF2-40B4-BE49-F238E27FC236}">
                <a16:creationId xmlns:a16="http://schemas.microsoft.com/office/drawing/2014/main" id="{A02E78F7-D3AA-46DC-A442-EF1F45183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580" y="1066800"/>
            <a:ext cx="4346620" cy="5334000"/>
          </a:xfrm>
          <a:prstGeom prst="rect">
            <a:avLst/>
          </a:prstGeom>
        </p:spPr>
      </p:pic>
      <p:sp>
        <p:nvSpPr>
          <p:cNvPr id="6" name="Rectangle 5">
            <a:extLst>
              <a:ext uri="{FF2B5EF4-FFF2-40B4-BE49-F238E27FC236}">
                <a16:creationId xmlns:a16="http://schemas.microsoft.com/office/drawing/2014/main" id="{57BF4D59-4032-49DA-B83C-8CA096211662}"/>
              </a:ext>
            </a:extLst>
          </p:cNvPr>
          <p:cNvSpPr/>
          <p:nvPr/>
        </p:nvSpPr>
        <p:spPr>
          <a:xfrm>
            <a:off x="197618" y="76200"/>
            <a:ext cx="874876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Principaux Résultats du PCI-2017</a:t>
            </a:r>
          </a:p>
          <a:p>
            <a:pPr algn="ctr"/>
            <a:r>
              <a:rPr lang="fr-FR" sz="2400" b="1" cap="all" dirty="0">
                <a:solidFill>
                  <a:srgbClr val="00B050"/>
                </a:solidFill>
                <a:latin typeface="Times New Roman" panose="02020603050405020304" pitchFamily="18" charset="0"/>
                <a:cs typeface="Times New Roman" panose="02020603050405020304" pitchFamily="18" charset="0"/>
              </a:rPr>
              <a:t>Monde</a:t>
            </a:r>
          </a:p>
        </p:txBody>
      </p:sp>
    </p:spTree>
    <p:extLst>
      <p:ext uri="{BB962C8B-B14F-4D97-AF65-F5344CB8AC3E}">
        <p14:creationId xmlns:p14="http://schemas.microsoft.com/office/powerpoint/2010/main" val="34637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graphicFrame>
        <p:nvGraphicFramePr>
          <p:cNvPr id="3" name="Tableau 2">
            <a:extLst>
              <a:ext uri="{FF2B5EF4-FFF2-40B4-BE49-F238E27FC236}">
                <a16:creationId xmlns:a16="http://schemas.microsoft.com/office/drawing/2014/main" id="{C0CCEB89-6892-402F-9C23-DDD4A7144369}"/>
              </a:ext>
            </a:extLst>
          </p:cNvPr>
          <p:cNvGraphicFramePr>
            <a:graphicFrameLocks noGrp="1"/>
          </p:cNvGraphicFramePr>
          <p:nvPr>
            <p:extLst>
              <p:ext uri="{D42A27DB-BD31-4B8C-83A1-F6EECF244321}">
                <p14:modId xmlns:p14="http://schemas.microsoft.com/office/powerpoint/2010/main" val="2449613641"/>
              </p:ext>
            </p:extLst>
          </p:nvPr>
        </p:nvGraphicFramePr>
        <p:xfrm>
          <a:off x="338283" y="1600200"/>
          <a:ext cx="8748763" cy="4724395"/>
        </p:xfrm>
        <a:graphic>
          <a:graphicData uri="http://schemas.openxmlformats.org/drawingml/2006/table">
            <a:tbl>
              <a:tblPr>
                <a:tableStyleId>{5C22544A-7EE6-4342-B048-85BDC9FD1C3A}</a:tableStyleId>
              </a:tblPr>
              <a:tblGrid>
                <a:gridCol w="2763944">
                  <a:extLst>
                    <a:ext uri="{9D8B030D-6E8A-4147-A177-3AD203B41FA5}">
                      <a16:colId xmlns:a16="http://schemas.microsoft.com/office/drawing/2014/main" val="2302248029"/>
                    </a:ext>
                  </a:extLst>
                </a:gridCol>
                <a:gridCol w="1243599">
                  <a:extLst>
                    <a:ext uri="{9D8B030D-6E8A-4147-A177-3AD203B41FA5}">
                      <a16:colId xmlns:a16="http://schemas.microsoft.com/office/drawing/2014/main" val="2887820947"/>
                    </a:ext>
                  </a:extLst>
                </a:gridCol>
                <a:gridCol w="2690205">
                  <a:extLst>
                    <a:ext uri="{9D8B030D-6E8A-4147-A177-3AD203B41FA5}">
                      <a16:colId xmlns:a16="http://schemas.microsoft.com/office/drawing/2014/main" val="599301962"/>
                    </a:ext>
                  </a:extLst>
                </a:gridCol>
                <a:gridCol w="2051015">
                  <a:extLst>
                    <a:ext uri="{9D8B030D-6E8A-4147-A177-3AD203B41FA5}">
                      <a16:colId xmlns:a16="http://schemas.microsoft.com/office/drawing/2014/main" val="3548839471"/>
                    </a:ext>
                  </a:extLst>
                </a:gridCol>
              </a:tblGrid>
              <a:tr h="309370">
                <a:tc gridSpan="3">
                  <a:txBody>
                    <a:bodyPr/>
                    <a:lstStyle/>
                    <a:p>
                      <a:pPr algn="ctr">
                        <a:spcAft>
                          <a:spcPts val="0"/>
                        </a:spcAft>
                      </a:pPr>
                      <a:r>
                        <a:rPr lang="fr-FR" sz="1600" b="1" dirty="0">
                          <a:effectLst/>
                        </a:rPr>
                        <a:t>Part du PIB de l’Afrique (%)</a:t>
                      </a:r>
                      <a:endParaRPr lang="fr-FR" sz="1600" b="1"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rowSpan="2">
                  <a:txBody>
                    <a:bodyPr/>
                    <a:lstStyle/>
                    <a:p>
                      <a:pPr algn="ctr">
                        <a:spcAft>
                          <a:spcPts val="0"/>
                        </a:spcAft>
                      </a:pPr>
                      <a:r>
                        <a:rPr lang="fr-FR" sz="1600" b="1" dirty="0">
                          <a:effectLst/>
                        </a:rPr>
                        <a:t>Part de la population de l’Afrique (%)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03041039"/>
                  </a:ext>
                </a:extLst>
              </a:tr>
              <a:tr h="393215">
                <a:tc>
                  <a:txBody>
                    <a:bodyPr/>
                    <a:lstStyle/>
                    <a:p>
                      <a:pPr algn="ctr">
                        <a:spcAft>
                          <a:spcPts val="0"/>
                        </a:spcAft>
                      </a:pPr>
                      <a:r>
                        <a:rPr lang="fr-FR" sz="1600" b="1">
                          <a:effectLst/>
                        </a:rPr>
                        <a:t>Les 10 premiers pays</a:t>
                      </a:r>
                      <a:endParaRPr lang="fr-FR"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1600" b="1" dirty="0">
                          <a:effectLst/>
                        </a:rPr>
                        <a:t>En PPA</a:t>
                      </a:r>
                      <a:endParaRPr lang="fr-F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1600" b="1" dirty="0">
                          <a:effectLst/>
                        </a:rPr>
                        <a:t>au taux du marché de change</a:t>
                      </a:r>
                      <a:endParaRPr lang="fr-FR"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fr-FR"/>
                    </a:p>
                  </a:txBody>
                  <a:tcPr/>
                </a:tc>
                <a:extLst>
                  <a:ext uri="{0D108BD9-81ED-4DB2-BD59-A6C34878D82A}">
                    <a16:rowId xmlns:a16="http://schemas.microsoft.com/office/drawing/2014/main" val="1661141652"/>
                  </a:ext>
                </a:extLst>
              </a:tr>
              <a:tr h="309370">
                <a:tc>
                  <a:txBody>
                    <a:bodyPr/>
                    <a:lstStyle/>
                    <a:p>
                      <a:pPr marL="120015" algn="ctr">
                        <a:spcAft>
                          <a:spcPts val="0"/>
                        </a:spcAft>
                      </a:pPr>
                      <a:r>
                        <a:rPr lang="fr-FR" sz="1600" b="1">
                          <a:effectLst/>
                        </a:rPr>
                        <a:t> Égypte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21,49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11,01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a:effectLst/>
                        </a:rPr>
                        <a:t>7,87</a:t>
                      </a:r>
                      <a:endParaRPr lang="fr-FR" sz="1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15023520"/>
                  </a:ext>
                </a:extLst>
              </a:tr>
              <a:tr h="309370">
                <a:tc>
                  <a:txBody>
                    <a:bodyPr/>
                    <a:lstStyle/>
                    <a:p>
                      <a:pPr marL="120015" algn="ctr">
                        <a:spcAft>
                          <a:spcPts val="0"/>
                        </a:spcAft>
                      </a:pPr>
                      <a:r>
                        <a:rPr lang="fr-FR" sz="1600" b="1">
                          <a:effectLst/>
                        </a:rPr>
                        <a:t> Nigeria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15,06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15,97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a:effectLst/>
                        </a:rPr>
                        <a:t>15,84</a:t>
                      </a:r>
                      <a:endParaRPr lang="fr-FR" sz="1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9845618"/>
                  </a:ext>
                </a:extLst>
              </a:tr>
              <a:tr h="309370">
                <a:tc>
                  <a:txBody>
                    <a:bodyPr/>
                    <a:lstStyle/>
                    <a:p>
                      <a:pPr marL="120015" algn="ctr">
                        <a:spcAft>
                          <a:spcPts val="0"/>
                        </a:spcAft>
                      </a:pPr>
                      <a:r>
                        <a:rPr lang="fr-FR" sz="1600" b="1">
                          <a:effectLst/>
                        </a:rPr>
                        <a:t> Afrique du Sud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12,49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16,83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a:effectLst/>
                        </a:rPr>
                        <a:t>4,73</a:t>
                      </a:r>
                      <a:endParaRPr lang="fr-FR" sz="1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0497457"/>
                  </a:ext>
                </a:extLst>
              </a:tr>
              <a:tr h="309370">
                <a:tc>
                  <a:txBody>
                    <a:bodyPr/>
                    <a:lstStyle/>
                    <a:p>
                      <a:pPr marL="120015" algn="ctr">
                        <a:spcAft>
                          <a:spcPts val="0"/>
                        </a:spcAft>
                      </a:pPr>
                      <a:r>
                        <a:rPr lang="fr-FR" sz="1600" b="1">
                          <a:effectLst/>
                        </a:rPr>
                        <a:t> Algérie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8,15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7,97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a:effectLst/>
                        </a:rPr>
                        <a:t>3,44</a:t>
                      </a:r>
                      <a:endParaRPr lang="fr-FR" sz="1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62280311"/>
                  </a:ext>
                </a:extLst>
              </a:tr>
              <a:tr h="309370">
                <a:tc>
                  <a:txBody>
                    <a:bodyPr/>
                    <a:lstStyle/>
                    <a:p>
                      <a:pPr marL="120015" algn="ctr">
                        <a:spcAft>
                          <a:spcPts val="0"/>
                        </a:spcAft>
                      </a:pPr>
                      <a:r>
                        <a:rPr lang="fr-FR" sz="1600" b="1">
                          <a:effectLst/>
                        </a:rPr>
                        <a:t> Maroc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4,49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5,22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a:effectLst/>
                        </a:rPr>
                        <a:t>2,89</a:t>
                      </a:r>
                      <a:endParaRPr lang="fr-FR" sz="1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95219360"/>
                  </a:ext>
                </a:extLst>
              </a:tr>
              <a:tr h="309370">
                <a:tc>
                  <a:txBody>
                    <a:bodyPr/>
                    <a:lstStyle/>
                    <a:p>
                      <a:pPr marL="120015" algn="ctr">
                        <a:spcAft>
                          <a:spcPts val="0"/>
                        </a:spcAft>
                      </a:pPr>
                      <a:r>
                        <a:rPr lang="fr-FR" sz="1600" b="1">
                          <a:effectLst/>
                        </a:rPr>
                        <a:t> Angola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3,73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5,84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dirty="0">
                          <a:effectLst/>
                        </a:rPr>
                        <a:t>2,48</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1088104"/>
                  </a:ext>
                </a:extLst>
              </a:tr>
              <a:tr h="309370">
                <a:tc>
                  <a:txBody>
                    <a:bodyPr/>
                    <a:lstStyle/>
                    <a:p>
                      <a:pPr marL="120015" algn="ctr">
                        <a:spcAft>
                          <a:spcPts val="0"/>
                        </a:spcAft>
                      </a:pPr>
                      <a:r>
                        <a:rPr lang="fr-FR" sz="1600" b="1" dirty="0">
                          <a:effectLst/>
                        </a:rPr>
                        <a:t> Kenya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3,47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 3,77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dirty="0">
                          <a:effectLst/>
                        </a:rPr>
                        <a:t>4,17</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40207241"/>
                  </a:ext>
                </a:extLst>
              </a:tr>
              <a:tr h="309370">
                <a:tc>
                  <a:txBody>
                    <a:bodyPr/>
                    <a:lstStyle/>
                    <a:p>
                      <a:pPr marL="120015" algn="ctr">
                        <a:spcAft>
                          <a:spcPts val="0"/>
                        </a:spcAft>
                      </a:pPr>
                      <a:r>
                        <a:rPr lang="fr-FR" sz="1600" b="1" dirty="0">
                          <a:effectLst/>
                        </a:rPr>
                        <a:t> Soudan </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3,00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1,93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dirty="0">
                          <a:effectLst/>
                        </a:rPr>
                        <a:t>3,39</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4438010"/>
                  </a:ext>
                </a:extLst>
              </a:tr>
              <a:tr h="309370">
                <a:tc>
                  <a:txBody>
                    <a:bodyPr/>
                    <a:lstStyle/>
                    <a:p>
                      <a:pPr marL="120015" algn="ctr">
                        <a:spcAft>
                          <a:spcPts val="0"/>
                        </a:spcAft>
                      </a:pPr>
                      <a:r>
                        <a:rPr lang="en-US" sz="1600" b="1">
                          <a:effectLst/>
                        </a:rPr>
                        <a:t> </a:t>
                      </a:r>
                      <a:r>
                        <a:rPr lang="fr-FR" sz="1600" b="1">
                          <a:effectLst/>
                        </a:rPr>
                        <a:t>Éthiopie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2,93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2,92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dirty="0">
                          <a:effectLst/>
                        </a:rPr>
                        <a:t>8,83</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06930045"/>
                  </a:ext>
                </a:extLst>
              </a:tr>
              <a:tr h="309370">
                <a:tc>
                  <a:txBody>
                    <a:bodyPr/>
                    <a:lstStyle/>
                    <a:p>
                      <a:pPr marL="120015" algn="ctr">
                        <a:spcAft>
                          <a:spcPts val="0"/>
                        </a:spcAft>
                      </a:pPr>
                      <a:r>
                        <a:rPr lang="fr-FR" sz="1600" b="1">
                          <a:effectLst/>
                        </a:rPr>
                        <a:t> Ghana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2,48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 2,81 </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a:effectLst/>
                        </a:rPr>
                        <a:t>2,42</a:t>
                      </a:r>
                      <a:endParaRPr lang="fr-FR" sz="1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23843689"/>
                  </a:ext>
                </a:extLst>
              </a:tr>
              <a:tr h="309370">
                <a:tc>
                  <a:txBody>
                    <a:bodyPr/>
                    <a:lstStyle/>
                    <a:p>
                      <a:pPr marL="120015" algn="ctr">
                        <a:spcAft>
                          <a:spcPts val="0"/>
                        </a:spcAft>
                      </a:pPr>
                      <a:r>
                        <a:rPr lang="fr-FR" sz="1600" b="1">
                          <a:effectLst/>
                        </a:rPr>
                        <a:t>TOTAL DU GROUPE</a:t>
                      </a:r>
                      <a:endParaRPr lang="fr-FR" sz="16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R="445770" algn="ctr">
                        <a:spcAft>
                          <a:spcPts val="0"/>
                        </a:spcAft>
                      </a:pPr>
                      <a:r>
                        <a:rPr lang="fr-FR" sz="1600" b="1">
                          <a:effectLst/>
                        </a:rPr>
                        <a:t>77,3</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74,3</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dirty="0">
                          <a:effectLst/>
                        </a:rPr>
                        <a:t>56,06</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9261669"/>
                  </a:ext>
                </a:extLst>
              </a:tr>
              <a:tr h="309370">
                <a:tc>
                  <a:txBody>
                    <a:bodyPr/>
                    <a:lstStyle/>
                    <a:p>
                      <a:pPr marL="273050" algn="ctr">
                        <a:spcAft>
                          <a:spcPts val="0"/>
                        </a:spcAft>
                      </a:pPr>
                      <a:r>
                        <a:rPr lang="fr-FR" sz="1600" b="1">
                          <a:effectLst/>
                        </a:rPr>
                        <a:t>dont les 5 premiers pays</a:t>
                      </a:r>
                      <a:endParaRPr lang="fr-FR" sz="16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R="445770" algn="ctr">
                        <a:spcAft>
                          <a:spcPts val="0"/>
                        </a:spcAft>
                      </a:pPr>
                      <a:r>
                        <a:rPr lang="fr-FR" sz="1600" b="1">
                          <a:effectLst/>
                        </a:rPr>
                        <a:t>61,7</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a:effectLst/>
                        </a:rPr>
                        <a:t>57,0</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dirty="0">
                          <a:effectLst/>
                        </a:rPr>
                        <a:t>34,77</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5052044"/>
                  </a:ext>
                </a:extLst>
              </a:tr>
              <a:tr h="309370">
                <a:tc>
                  <a:txBody>
                    <a:bodyPr/>
                    <a:lstStyle/>
                    <a:p>
                      <a:pPr marL="120015" algn="ctr">
                        <a:spcAft>
                          <a:spcPts val="0"/>
                        </a:spcAft>
                      </a:pPr>
                      <a:r>
                        <a:rPr lang="fr-FR" sz="1600" b="1">
                          <a:effectLst/>
                        </a:rPr>
                        <a:t>Les 40 pays africains restants</a:t>
                      </a:r>
                      <a:endParaRPr lang="fr-FR" sz="16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R="445770" algn="ctr">
                        <a:spcAft>
                          <a:spcPts val="0"/>
                        </a:spcAft>
                      </a:pPr>
                      <a:r>
                        <a:rPr lang="fr-FR" sz="1600" b="1">
                          <a:effectLst/>
                        </a:rPr>
                        <a:t>22,7</a:t>
                      </a:r>
                      <a:endParaRPr lang="fr-FR"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R="445770" algn="ctr">
                        <a:spcAft>
                          <a:spcPts val="0"/>
                        </a:spcAft>
                      </a:pPr>
                      <a:r>
                        <a:rPr lang="fr-FR" sz="1600" b="1" dirty="0">
                          <a:effectLst/>
                        </a:rPr>
                        <a:t>25,7</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33375" algn="ctr">
                        <a:spcAft>
                          <a:spcPts val="0"/>
                        </a:spcAft>
                      </a:pPr>
                      <a:r>
                        <a:rPr lang="fr-FR" sz="1600" b="1" dirty="0">
                          <a:effectLst/>
                        </a:rPr>
                        <a:t>43,94</a:t>
                      </a:r>
                      <a:endParaRPr lang="fr-FR"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46619761"/>
                  </a:ext>
                </a:extLst>
              </a:tr>
            </a:tbl>
          </a:graphicData>
        </a:graphic>
      </p:graphicFrame>
      <p:sp>
        <p:nvSpPr>
          <p:cNvPr id="7" name="Rounded Rectangle 5">
            <a:extLst>
              <a:ext uri="{FF2B5EF4-FFF2-40B4-BE49-F238E27FC236}">
                <a16:creationId xmlns:a16="http://schemas.microsoft.com/office/drawing/2014/main" id="{1E1FFD7F-2585-4682-AD28-F6F32ACE073B}"/>
              </a:ext>
            </a:extLst>
          </p:cNvPr>
          <p:cNvSpPr/>
          <p:nvPr/>
        </p:nvSpPr>
        <p:spPr>
          <a:xfrm>
            <a:off x="1828800" y="1014105"/>
            <a:ext cx="5791200" cy="541804"/>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400" b="1" dirty="0">
                <a:latin typeface="Times New Roman" panose="02020603050405020304" pitchFamily="18" charset="0"/>
                <a:cs typeface="Times New Roman" panose="02020603050405020304" pitchFamily="18" charset="0"/>
              </a:rPr>
              <a:t>CLASSEMENT DES PAYS AFRICAINS</a:t>
            </a:r>
          </a:p>
        </p:txBody>
      </p:sp>
      <p:sp>
        <p:nvSpPr>
          <p:cNvPr id="8" name="Rectangle 7">
            <a:extLst>
              <a:ext uri="{FF2B5EF4-FFF2-40B4-BE49-F238E27FC236}">
                <a16:creationId xmlns:a16="http://schemas.microsoft.com/office/drawing/2014/main" id="{9E30A5DE-DA3E-4FC4-93DD-42BCE091DB6F}"/>
              </a:ext>
            </a:extLst>
          </p:cNvPr>
          <p:cNvSpPr/>
          <p:nvPr/>
        </p:nvSpPr>
        <p:spPr>
          <a:xfrm>
            <a:off x="197618" y="152400"/>
            <a:ext cx="874876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a:t>
            </a:r>
            <a:r>
              <a:rPr lang="fr-FR" sz="2000" b="1" cap="all" dirty="0">
                <a:solidFill>
                  <a:srgbClr val="00B050"/>
                </a:solidFill>
                <a:latin typeface="Arial Black" panose="020B0A04020102020204" pitchFamily="34" charset="0"/>
              </a:rPr>
              <a:t>Principaux Résultats du PCI - 2017</a:t>
            </a:r>
          </a:p>
          <a:p>
            <a:pPr algn="ctr"/>
            <a:r>
              <a:rPr lang="fr-FR" sz="2000" b="1" i="1" cap="all" dirty="0">
                <a:solidFill>
                  <a:srgbClr val="00B050"/>
                </a:solidFill>
                <a:latin typeface="Times New Roman" panose="02020603050405020304" pitchFamily="18" charset="0"/>
                <a:cs typeface="Times New Roman" panose="02020603050405020304" pitchFamily="18" charset="0"/>
              </a:rPr>
              <a:t>Région Afrique</a:t>
            </a:r>
          </a:p>
        </p:txBody>
      </p:sp>
    </p:spTree>
    <p:extLst>
      <p:ext uri="{BB962C8B-B14F-4D97-AF65-F5344CB8AC3E}">
        <p14:creationId xmlns:p14="http://schemas.microsoft.com/office/powerpoint/2010/main" val="14071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graphicFrame>
        <p:nvGraphicFramePr>
          <p:cNvPr id="7" name="Graphique 6">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705965709"/>
              </p:ext>
            </p:extLst>
          </p:nvPr>
        </p:nvGraphicFramePr>
        <p:xfrm>
          <a:off x="609600" y="1252505"/>
          <a:ext cx="8443965" cy="4919695"/>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8E7B43F8-1F9A-4295-BD37-B899E75E11BB}"/>
              </a:ext>
            </a:extLst>
          </p:cNvPr>
          <p:cNvSpPr txBox="1"/>
          <p:nvPr/>
        </p:nvSpPr>
        <p:spPr>
          <a:xfrm>
            <a:off x="3352798" y="990600"/>
            <a:ext cx="3048001" cy="369332"/>
          </a:xfrm>
          <a:prstGeom prst="rect">
            <a:avLst/>
          </a:prstGeom>
          <a:noFill/>
        </p:spPr>
        <p:txBody>
          <a:bodyPr wrap="square" rtlCol="0">
            <a:spAutoFit/>
          </a:bodyPr>
          <a:lstStyle/>
          <a:p>
            <a:r>
              <a:rPr lang="fr-FR" b="1" dirty="0"/>
              <a:t>Poids régional en Afrique </a:t>
            </a:r>
          </a:p>
        </p:txBody>
      </p:sp>
      <p:sp>
        <p:nvSpPr>
          <p:cNvPr id="11" name="Rectangle 10">
            <a:extLst>
              <a:ext uri="{FF2B5EF4-FFF2-40B4-BE49-F238E27FC236}">
                <a16:creationId xmlns:a16="http://schemas.microsoft.com/office/drawing/2014/main" id="{FAC37B57-094F-4175-8BCF-804F58A84737}"/>
              </a:ext>
            </a:extLst>
          </p:cNvPr>
          <p:cNvSpPr/>
          <p:nvPr/>
        </p:nvSpPr>
        <p:spPr>
          <a:xfrm>
            <a:off x="197618" y="152400"/>
            <a:ext cx="874876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a:t>
            </a:r>
            <a:r>
              <a:rPr lang="fr-FR" sz="2000" b="1" cap="all" dirty="0">
                <a:solidFill>
                  <a:srgbClr val="00B050"/>
                </a:solidFill>
                <a:latin typeface="Arial Black" panose="020B0A04020102020204" pitchFamily="34" charset="0"/>
              </a:rPr>
              <a:t>Principaux Résultats du PCI - 2017</a:t>
            </a:r>
          </a:p>
          <a:p>
            <a:pPr algn="ctr"/>
            <a:r>
              <a:rPr lang="fr-FR" sz="2000" b="1" i="1" cap="all" dirty="0">
                <a:solidFill>
                  <a:srgbClr val="00B050"/>
                </a:solidFill>
                <a:latin typeface="Times New Roman" panose="02020603050405020304" pitchFamily="18" charset="0"/>
                <a:cs typeface="Times New Roman" panose="02020603050405020304" pitchFamily="18" charset="0"/>
              </a:rPr>
              <a:t>Région Afrique</a:t>
            </a:r>
          </a:p>
        </p:txBody>
      </p:sp>
    </p:spTree>
    <p:extLst>
      <p:ext uri="{BB962C8B-B14F-4D97-AF65-F5344CB8AC3E}">
        <p14:creationId xmlns:p14="http://schemas.microsoft.com/office/powerpoint/2010/main" val="13789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sp>
        <p:nvSpPr>
          <p:cNvPr id="3" name="Subtitle 2"/>
          <p:cNvSpPr>
            <a:spLocks noGrp="1"/>
          </p:cNvSpPr>
          <p:nvPr>
            <p:ph type="subTitle" idx="1"/>
          </p:nvPr>
        </p:nvSpPr>
        <p:spPr>
          <a:xfrm>
            <a:off x="838200" y="1676400"/>
            <a:ext cx="7701283" cy="2662135"/>
          </a:xfrm>
        </p:spPr>
        <p:txBody>
          <a:bodyPr>
            <a:noAutofit/>
          </a:bodyPr>
          <a:lstStyle/>
          <a:p>
            <a:pPr marL="571500" indent="-571500" algn="l">
              <a:buFont typeface="+mj-lt"/>
              <a:buAutoNum type="romanUcPeriod"/>
            </a:pPr>
            <a:r>
              <a:rPr lang="fr-FR" sz="2800" b="1" cap="all" dirty="0">
                <a:solidFill>
                  <a:srgbClr val="00B050"/>
                </a:solidFill>
                <a:latin typeface="Times New Roman" panose="02020603050405020304" pitchFamily="18" charset="0"/>
                <a:cs typeface="Times New Roman" panose="02020603050405020304" pitchFamily="18" charset="0"/>
              </a:rPr>
              <a:t>Introduction</a:t>
            </a:r>
          </a:p>
          <a:p>
            <a:pPr marL="571500" indent="-571500" algn="l">
              <a:buFont typeface="+mj-lt"/>
              <a:buAutoNum type="romanUcPeriod"/>
            </a:pPr>
            <a:r>
              <a:rPr lang="fr-FR" sz="2800" b="1" cap="all" dirty="0">
                <a:solidFill>
                  <a:srgbClr val="00B050"/>
                </a:solidFill>
                <a:latin typeface="Times New Roman" panose="02020603050405020304" pitchFamily="18" charset="0"/>
                <a:cs typeface="Times New Roman" panose="02020603050405020304" pitchFamily="18" charset="0"/>
              </a:rPr>
              <a:t>méthodologie du PCI-Afrique 2017</a:t>
            </a:r>
          </a:p>
          <a:p>
            <a:pPr marL="571500" indent="-571500" algn="l">
              <a:buFont typeface="+mj-lt"/>
              <a:buAutoNum type="romanUcPeriod"/>
            </a:pPr>
            <a:r>
              <a:rPr lang="fr-FR" sz="2800" b="1" cap="all" dirty="0">
                <a:solidFill>
                  <a:srgbClr val="00B050"/>
                </a:solidFill>
                <a:latin typeface="Times New Roman" panose="02020603050405020304" pitchFamily="18" charset="0"/>
                <a:cs typeface="Times New Roman" panose="02020603050405020304" pitchFamily="18" charset="0"/>
              </a:rPr>
              <a:t>Principaux Résultats du PCI-2017</a:t>
            </a:r>
          </a:p>
          <a:p>
            <a:pPr marL="571500" indent="-571500" algn="l">
              <a:buFont typeface="+mj-lt"/>
              <a:buAutoNum type="romanUcPeriod"/>
            </a:pPr>
            <a:r>
              <a:rPr lang="fr-FR" sz="2800" b="1" cap="all" dirty="0">
                <a:solidFill>
                  <a:srgbClr val="00B050"/>
                </a:solidFill>
                <a:latin typeface="Times New Roman" panose="02020603050405020304" pitchFamily="18" charset="0"/>
                <a:cs typeface="Times New Roman" panose="02020603050405020304" pitchFamily="18" charset="0"/>
              </a:rPr>
              <a:t>Perspectives</a:t>
            </a:r>
          </a:p>
          <a:p>
            <a:pPr marL="571500" indent="-571500" algn="l">
              <a:buFont typeface="+mj-lt"/>
              <a:buAutoNum type="romanUcPeriod"/>
            </a:pPr>
            <a:r>
              <a:rPr lang="fr-FR" sz="2800" b="1" cap="all" dirty="0">
                <a:solidFill>
                  <a:srgbClr val="00B050"/>
                </a:solidFill>
                <a:latin typeface="Times New Roman" panose="02020603050405020304" pitchFamily="18" charset="0"/>
                <a:cs typeface="Times New Roman" panose="02020603050405020304" pitchFamily="18" charset="0"/>
              </a:rPr>
              <a:t>conclusion </a:t>
            </a:r>
          </a:p>
          <a:p>
            <a:endParaRPr lang="en-US" sz="2800" b="1" dirty="0">
              <a:solidFill>
                <a:schemeClr val="accent1">
                  <a:lumMod val="50000"/>
                </a:schemeClr>
              </a:solidFill>
              <a:latin typeface="Arial Black" panose="020B0A04020102020204" pitchFamily="34" charset="0"/>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11" name="Rectangle 10"/>
          <p:cNvSpPr/>
          <p:nvPr/>
        </p:nvSpPr>
        <p:spPr>
          <a:xfrm>
            <a:off x="1828800" y="228600"/>
            <a:ext cx="6019800"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PLAN DE PRESENTATION</a:t>
            </a:r>
            <a:br>
              <a:rPr lang="fr-FR" sz="1600" b="1" cap="all" dirty="0">
                <a:solidFill>
                  <a:srgbClr val="FF0000"/>
                </a:solidFill>
                <a:latin typeface="Arial Black" panose="020B0A04020102020204" pitchFamily="34" charset="0"/>
              </a:rPr>
            </a:br>
            <a:endParaRPr lang="en-US" sz="1600" b="1" cap="all"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004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graphicFrame>
        <p:nvGraphicFramePr>
          <p:cNvPr id="7" name="Chart 5">
            <a:extLst>
              <a:ext uri="{FF2B5EF4-FFF2-40B4-BE49-F238E27FC236}">
                <a16:creationId xmlns:a16="http://schemas.microsoft.com/office/drawing/2014/main" id="{2A4E356E-4D78-4F0E-8C6F-9707D915DC62}"/>
              </a:ext>
            </a:extLst>
          </p:cNvPr>
          <p:cNvGraphicFramePr/>
          <p:nvPr>
            <p:extLst>
              <p:ext uri="{D42A27DB-BD31-4B8C-83A1-F6EECF244321}">
                <p14:modId xmlns:p14="http://schemas.microsoft.com/office/powerpoint/2010/main" val="1757258818"/>
              </p:ext>
            </p:extLst>
          </p:nvPr>
        </p:nvGraphicFramePr>
        <p:xfrm>
          <a:off x="-76200" y="1495141"/>
          <a:ext cx="9129765" cy="433966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064771B-83B9-4706-8688-41F0BF1B3D9F}"/>
              </a:ext>
            </a:extLst>
          </p:cNvPr>
          <p:cNvSpPr/>
          <p:nvPr/>
        </p:nvSpPr>
        <p:spPr>
          <a:xfrm>
            <a:off x="772212" y="1037226"/>
            <a:ext cx="7924800" cy="369332"/>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Pays les plus riches et les plus pauvres (PIB nominal et réel par habitant, en USD)</a:t>
            </a:r>
            <a:endParaRPr lang="fr-FR" dirty="0"/>
          </a:p>
        </p:txBody>
      </p:sp>
      <p:sp>
        <p:nvSpPr>
          <p:cNvPr id="11" name="Rectangle 10">
            <a:extLst>
              <a:ext uri="{FF2B5EF4-FFF2-40B4-BE49-F238E27FC236}">
                <a16:creationId xmlns:a16="http://schemas.microsoft.com/office/drawing/2014/main" id="{677C2C6F-71C0-4895-84A4-5B28FD39E98B}"/>
              </a:ext>
            </a:extLst>
          </p:cNvPr>
          <p:cNvSpPr/>
          <p:nvPr/>
        </p:nvSpPr>
        <p:spPr>
          <a:xfrm>
            <a:off x="197618" y="152400"/>
            <a:ext cx="874876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a:t>
            </a:r>
            <a:r>
              <a:rPr lang="fr-FR" sz="2000" b="1" cap="all" dirty="0">
                <a:solidFill>
                  <a:srgbClr val="00B050"/>
                </a:solidFill>
                <a:latin typeface="Arial Black" panose="020B0A04020102020204" pitchFamily="34" charset="0"/>
              </a:rPr>
              <a:t>Principaux Résultats du PCI - 2017</a:t>
            </a:r>
          </a:p>
          <a:p>
            <a:pPr algn="ctr"/>
            <a:r>
              <a:rPr lang="fr-FR" sz="2000" b="1" i="1" cap="all" dirty="0">
                <a:solidFill>
                  <a:srgbClr val="00B050"/>
                </a:solidFill>
                <a:latin typeface="Times New Roman" panose="02020603050405020304" pitchFamily="18" charset="0"/>
                <a:cs typeface="Times New Roman" panose="02020603050405020304" pitchFamily="18" charset="0"/>
              </a:rPr>
              <a:t>Région Afrique</a:t>
            </a:r>
          </a:p>
        </p:txBody>
      </p:sp>
    </p:spTree>
    <p:extLst>
      <p:ext uri="{BB962C8B-B14F-4D97-AF65-F5344CB8AC3E}">
        <p14:creationId xmlns:p14="http://schemas.microsoft.com/office/powerpoint/2010/main" val="27506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F4A6FBA-5395-4BC9-806B-305B03FB252C}"/>
              </a:ext>
            </a:extLst>
          </p:cNvPr>
          <p:cNvGraphicFramePr/>
          <p:nvPr>
            <p:extLst>
              <p:ext uri="{D42A27DB-BD31-4B8C-83A1-F6EECF244321}">
                <p14:modId xmlns:p14="http://schemas.microsoft.com/office/powerpoint/2010/main" val="2274727089"/>
              </p:ext>
            </p:extLst>
          </p:nvPr>
        </p:nvGraphicFramePr>
        <p:xfrm>
          <a:off x="381000" y="1295400"/>
          <a:ext cx="7924799" cy="44195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0CC734A4-C8C0-4187-AE7B-1B8FC9E7F542}"/>
              </a:ext>
            </a:extLst>
          </p:cNvPr>
          <p:cNvSpPr/>
          <p:nvPr/>
        </p:nvSpPr>
        <p:spPr>
          <a:xfrm>
            <a:off x="815420" y="966133"/>
            <a:ext cx="7772399" cy="369332"/>
          </a:xfrm>
          <a:prstGeom prst="rect">
            <a:avLst/>
          </a:prstGeom>
        </p:spPr>
        <p:txBody>
          <a:bodyPr wrap="square">
            <a:spAutoFit/>
          </a:bodyPr>
          <a:lstStyle/>
          <a:p>
            <a:r>
              <a:rPr lang="fr-FR" i="1" dirty="0">
                <a:latin typeface="Times New Roman" panose="02020603050405020304" pitchFamily="18" charset="0"/>
                <a:ea typeface="Times New Roman" panose="02020603050405020304" pitchFamily="18" charset="0"/>
              </a:rPr>
              <a:t>Courbe de Lorenz de distribution du PIB-PPA  par habitant et par sous-région</a:t>
            </a:r>
            <a:endParaRPr lang="fr-FR" dirty="0"/>
          </a:p>
        </p:txBody>
      </p:sp>
      <p:pic>
        <p:nvPicPr>
          <p:cNvPr id="5" name="Image 4">
            <a:extLst>
              <a:ext uri="{FF2B5EF4-FFF2-40B4-BE49-F238E27FC236}">
                <a16:creationId xmlns:a16="http://schemas.microsoft.com/office/drawing/2014/main" id="{3BDC9CE9-318D-4540-A557-4B66A6530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6007922"/>
            <a:ext cx="3340608" cy="835152"/>
          </a:xfrm>
          <a:prstGeom prst="rect">
            <a:avLst/>
          </a:prstGeom>
        </p:spPr>
      </p:pic>
      <p:sp>
        <p:nvSpPr>
          <p:cNvPr id="6" name="Rectangle 5">
            <a:extLst>
              <a:ext uri="{FF2B5EF4-FFF2-40B4-BE49-F238E27FC236}">
                <a16:creationId xmlns:a16="http://schemas.microsoft.com/office/drawing/2014/main" id="{BD5B37A7-6F64-4D7C-9087-8CDC6162DABE}"/>
              </a:ext>
            </a:extLst>
          </p:cNvPr>
          <p:cNvSpPr/>
          <p:nvPr/>
        </p:nvSpPr>
        <p:spPr>
          <a:xfrm>
            <a:off x="197618" y="152400"/>
            <a:ext cx="874876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a:t>
            </a:r>
            <a:r>
              <a:rPr lang="fr-FR" sz="2000" b="1" cap="all" dirty="0">
                <a:solidFill>
                  <a:srgbClr val="00B050"/>
                </a:solidFill>
                <a:latin typeface="Arial Black" panose="020B0A04020102020204" pitchFamily="34" charset="0"/>
              </a:rPr>
              <a:t>Principaux Résultats du PCI - 2017 </a:t>
            </a:r>
          </a:p>
          <a:p>
            <a:pPr algn="ctr"/>
            <a:r>
              <a:rPr lang="fr-FR" sz="2000" b="1" i="1" cap="all" dirty="0">
                <a:solidFill>
                  <a:srgbClr val="00B050"/>
                </a:solidFill>
                <a:latin typeface="Times New Roman" panose="02020603050405020304" pitchFamily="18" charset="0"/>
                <a:cs typeface="Times New Roman" panose="02020603050405020304" pitchFamily="18" charset="0"/>
              </a:rPr>
              <a:t>Région Afrique</a:t>
            </a:r>
          </a:p>
        </p:txBody>
      </p:sp>
    </p:spTree>
    <p:extLst>
      <p:ext uri="{BB962C8B-B14F-4D97-AF65-F5344CB8AC3E}">
        <p14:creationId xmlns:p14="http://schemas.microsoft.com/office/powerpoint/2010/main" val="218436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B3520181-24B7-4DBB-B889-0D3C090908BB}"/>
              </a:ext>
            </a:extLst>
          </p:cNvPr>
          <p:cNvGraphicFramePr/>
          <p:nvPr>
            <p:extLst>
              <p:ext uri="{D42A27DB-BD31-4B8C-83A1-F6EECF244321}">
                <p14:modId xmlns:p14="http://schemas.microsoft.com/office/powerpoint/2010/main" val="1375012393"/>
              </p:ext>
            </p:extLst>
          </p:nvPr>
        </p:nvGraphicFramePr>
        <p:xfrm>
          <a:off x="685800" y="1505644"/>
          <a:ext cx="80772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39E168BA-C72F-4DE3-96CC-F16804952056}"/>
              </a:ext>
            </a:extLst>
          </p:cNvPr>
          <p:cNvSpPr/>
          <p:nvPr/>
        </p:nvSpPr>
        <p:spPr>
          <a:xfrm>
            <a:off x="990600" y="996088"/>
            <a:ext cx="8153400" cy="369332"/>
          </a:xfrm>
          <a:prstGeom prst="rect">
            <a:avLst/>
          </a:prstGeom>
        </p:spPr>
        <p:txBody>
          <a:bodyPr wrap="square">
            <a:spAutoFit/>
          </a:bodyPr>
          <a:lstStyle/>
          <a:p>
            <a:r>
              <a:rPr lang="fr-FR" i="1" dirty="0">
                <a:latin typeface="Times New Roman" panose="02020603050405020304" pitchFamily="18" charset="0"/>
                <a:ea typeface="Times New Roman" panose="02020603050405020304" pitchFamily="18" charset="0"/>
              </a:rPr>
              <a:t>Courbes de Lorenz de distribution du PIB-PPA par habitant (par groupe de pays)</a:t>
            </a:r>
            <a:endParaRPr lang="fr-FR" dirty="0"/>
          </a:p>
        </p:txBody>
      </p:sp>
      <p:pic>
        <p:nvPicPr>
          <p:cNvPr id="6" name="Image 5">
            <a:extLst>
              <a:ext uri="{FF2B5EF4-FFF2-40B4-BE49-F238E27FC236}">
                <a16:creationId xmlns:a16="http://schemas.microsoft.com/office/drawing/2014/main" id="{B8B3C98C-7D88-4EF5-BB8C-E61CB430F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6007922"/>
            <a:ext cx="3340608" cy="835152"/>
          </a:xfrm>
          <a:prstGeom prst="rect">
            <a:avLst/>
          </a:prstGeom>
        </p:spPr>
      </p:pic>
      <p:sp>
        <p:nvSpPr>
          <p:cNvPr id="7" name="Rectangle 6">
            <a:extLst>
              <a:ext uri="{FF2B5EF4-FFF2-40B4-BE49-F238E27FC236}">
                <a16:creationId xmlns:a16="http://schemas.microsoft.com/office/drawing/2014/main" id="{7A702B97-642C-43EE-B8A3-5A9B2FA7C5E7}"/>
              </a:ext>
            </a:extLst>
          </p:cNvPr>
          <p:cNvSpPr/>
          <p:nvPr/>
        </p:nvSpPr>
        <p:spPr>
          <a:xfrm>
            <a:off x="197618" y="152400"/>
            <a:ext cx="874876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a:t>
            </a:r>
            <a:r>
              <a:rPr lang="fr-FR" sz="2000" b="1" cap="all" dirty="0">
                <a:solidFill>
                  <a:srgbClr val="00B050"/>
                </a:solidFill>
                <a:latin typeface="Arial Black" panose="020B0A04020102020204" pitchFamily="34" charset="0"/>
              </a:rPr>
              <a:t>Principaux Résultats du PCI - 2017 </a:t>
            </a:r>
          </a:p>
          <a:p>
            <a:pPr algn="ctr"/>
            <a:r>
              <a:rPr lang="fr-FR" sz="2000" b="1" i="1" cap="all" dirty="0">
                <a:solidFill>
                  <a:srgbClr val="00B050"/>
                </a:solidFill>
                <a:latin typeface="Times New Roman" panose="02020603050405020304" pitchFamily="18" charset="0"/>
                <a:cs typeface="Times New Roman" panose="02020603050405020304" pitchFamily="18" charset="0"/>
              </a:rPr>
              <a:t>Région Afrique</a:t>
            </a:r>
          </a:p>
        </p:txBody>
      </p:sp>
    </p:spTree>
    <p:extLst>
      <p:ext uri="{BB962C8B-B14F-4D97-AF65-F5344CB8AC3E}">
        <p14:creationId xmlns:p14="http://schemas.microsoft.com/office/powerpoint/2010/main" val="2614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24">
            <a:extLst>
              <a:ext uri="{FF2B5EF4-FFF2-40B4-BE49-F238E27FC236}">
                <a16:creationId xmlns:a16="http://schemas.microsoft.com/office/drawing/2014/main" id="{410F4E1F-691D-4EE2-BF1E-1071D5BA382C}"/>
              </a:ext>
            </a:extLst>
          </p:cNvPr>
          <p:cNvGraphicFramePr/>
          <p:nvPr>
            <p:extLst>
              <p:ext uri="{D42A27DB-BD31-4B8C-83A1-F6EECF244321}">
                <p14:modId xmlns:p14="http://schemas.microsoft.com/office/powerpoint/2010/main" val="520073971"/>
              </p:ext>
            </p:extLst>
          </p:nvPr>
        </p:nvGraphicFramePr>
        <p:xfrm>
          <a:off x="381000" y="1600200"/>
          <a:ext cx="8305800" cy="4343399"/>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84D8F092-B9C7-461B-8803-C67F6F532CE7}"/>
              </a:ext>
            </a:extLst>
          </p:cNvPr>
          <p:cNvSpPr/>
          <p:nvPr/>
        </p:nvSpPr>
        <p:spPr>
          <a:xfrm>
            <a:off x="381000" y="1026869"/>
            <a:ext cx="8565382" cy="369332"/>
          </a:xfrm>
          <a:prstGeom prst="rect">
            <a:avLst/>
          </a:prstGeom>
        </p:spPr>
        <p:txBody>
          <a:bodyPr wrap="square">
            <a:spAutoFit/>
          </a:bodyPr>
          <a:lstStyle/>
          <a:p>
            <a:r>
              <a:rPr lang="fr-FR" i="1" dirty="0">
                <a:latin typeface="Times New Roman" panose="02020603050405020304" pitchFamily="18" charset="0"/>
                <a:ea typeface="Times New Roman" panose="02020603050405020304" pitchFamily="18" charset="0"/>
              </a:rPr>
              <a:t>PIB en PPA par habitant par rapport à la formation brute de capital par habitant (USD).</a:t>
            </a:r>
            <a:endParaRPr lang="fr-FR" dirty="0"/>
          </a:p>
        </p:txBody>
      </p:sp>
      <p:pic>
        <p:nvPicPr>
          <p:cNvPr id="5" name="Image 4">
            <a:extLst>
              <a:ext uri="{FF2B5EF4-FFF2-40B4-BE49-F238E27FC236}">
                <a16:creationId xmlns:a16="http://schemas.microsoft.com/office/drawing/2014/main" id="{AD5E1475-4AAC-476D-9E35-90B5D49CA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6007922"/>
            <a:ext cx="3340608" cy="835152"/>
          </a:xfrm>
          <a:prstGeom prst="rect">
            <a:avLst/>
          </a:prstGeom>
        </p:spPr>
      </p:pic>
      <p:sp>
        <p:nvSpPr>
          <p:cNvPr id="6" name="Rectangle 5">
            <a:extLst>
              <a:ext uri="{FF2B5EF4-FFF2-40B4-BE49-F238E27FC236}">
                <a16:creationId xmlns:a16="http://schemas.microsoft.com/office/drawing/2014/main" id="{FA6D6A25-23A2-49F1-B0B2-674364E97783}"/>
              </a:ext>
            </a:extLst>
          </p:cNvPr>
          <p:cNvSpPr/>
          <p:nvPr/>
        </p:nvSpPr>
        <p:spPr>
          <a:xfrm>
            <a:off x="197618" y="152400"/>
            <a:ext cx="874876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a:t>
            </a:r>
            <a:r>
              <a:rPr lang="fr-FR" sz="2000" b="1" cap="all" dirty="0">
                <a:solidFill>
                  <a:srgbClr val="00B050"/>
                </a:solidFill>
                <a:latin typeface="Arial Black" panose="020B0A04020102020204" pitchFamily="34" charset="0"/>
              </a:rPr>
              <a:t>Principaux Résultats du PCI - 2017 </a:t>
            </a:r>
          </a:p>
          <a:p>
            <a:pPr algn="ctr"/>
            <a:r>
              <a:rPr lang="fr-FR" sz="2000" b="1" i="1" cap="all" dirty="0">
                <a:solidFill>
                  <a:srgbClr val="00B050"/>
                </a:solidFill>
                <a:latin typeface="Times New Roman" panose="02020603050405020304" pitchFamily="18" charset="0"/>
                <a:cs typeface="Times New Roman" panose="02020603050405020304" pitchFamily="18" charset="0"/>
              </a:rPr>
              <a:t>Région Afrique</a:t>
            </a:r>
          </a:p>
        </p:txBody>
      </p:sp>
    </p:spTree>
    <p:extLst>
      <p:ext uri="{BB962C8B-B14F-4D97-AF65-F5344CB8AC3E}">
        <p14:creationId xmlns:p14="http://schemas.microsoft.com/office/powerpoint/2010/main" val="42506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D8F092-B9C7-461B-8803-C67F6F532CE7}"/>
              </a:ext>
            </a:extLst>
          </p:cNvPr>
          <p:cNvSpPr/>
          <p:nvPr/>
        </p:nvSpPr>
        <p:spPr>
          <a:xfrm>
            <a:off x="1670304" y="1096672"/>
            <a:ext cx="6248400" cy="400110"/>
          </a:xfrm>
          <a:prstGeom prst="rect">
            <a:avLst/>
          </a:prstGeom>
        </p:spPr>
        <p:txBody>
          <a:bodyPr wrap="square">
            <a:spAutoFit/>
          </a:bodyPr>
          <a:lstStyle/>
          <a:p>
            <a:r>
              <a:rPr lang="fr-FR" sz="2000" i="1" dirty="0"/>
              <a:t>Répartition de la formation brute de capital fixe en Afrique</a:t>
            </a:r>
            <a:endParaRPr lang="fr-FR" sz="2000" dirty="0"/>
          </a:p>
        </p:txBody>
      </p:sp>
      <p:pic>
        <p:nvPicPr>
          <p:cNvPr id="5" name="Image 4">
            <a:extLst>
              <a:ext uri="{FF2B5EF4-FFF2-40B4-BE49-F238E27FC236}">
                <a16:creationId xmlns:a16="http://schemas.microsoft.com/office/drawing/2014/main" id="{AD5E1475-4AAC-476D-9E35-90B5D49CA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007922"/>
            <a:ext cx="3340608" cy="835152"/>
          </a:xfrm>
          <a:prstGeom prst="rect">
            <a:avLst/>
          </a:prstGeom>
        </p:spPr>
      </p:pic>
      <p:sp>
        <p:nvSpPr>
          <p:cNvPr id="6" name="Rectangle 5">
            <a:extLst>
              <a:ext uri="{FF2B5EF4-FFF2-40B4-BE49-F238E27FC236}">
                <a16:creationId xmlns:a16="http://schemas.microsoft.com/office/drawing/2014/main" id="{FA6D6A25-23A2-49F1-B0B2-674364E97783}"/>
              </a:ext>
            </a:extLst>
          </p:cNvPr>
          <p:cNvSpPr/>
          <p:nvPr/>
        </p:nvSpPr>
        <p:spPr>
          <a:xfrm>
            <a:off x="197618" y="152400"/>
            <a:ext cx="874876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cap="all" dirty="0">
                <a:solidFill>
                  <a:srgbClr val="00B050"/>
                </a:solidFill>
                <a:latin typeface="Arial Black" panose="020B0A04020102020204" pitchFamily="34" charset="0"/>
              </a:rPr>
              <a:t>III. </a:t>
            </a:r>
            <a:r>
              <a:rPr lang="fr-FR" sz="2000" b="1" cap="all" dirty="0">
                <a:solidFill>
                  <a:srgbClr val="00B050"/>
                </a:solidFill>
                <a:latin typeface="Arial Black" panose="020B0A04020102020204" pitchFamily="34" charset="0"/>
              </a:rPr>
              <a:t>Principaux Résultats du PCI - 2017 </a:t>
            </a:r>
          </a:p>
          <a:p>
            <a:pPr algn="ctr"/>
            <a:r>
              <a:rPr lang="fr-FR" sz="2000" b="1" i="1" cap="all" dirty="0">
                <a:solidFill>
                  <a:srgbClr val="00B050"/>
                </a:solidFill>
                <a:latin typeface="Times New Roman" panose="02020603050405020304" pitchFamily="18" charset="0"/>
                <a:cs typeface="Times New Roman" panose="02020603050405020304" pitchFamily="18" charset="0"/>
              </a:rPr>
              <a:t>Région Afrique</a:t>
            </a:r>
          </a:p>
        </p:txBody>
      </p:sp>
      <p:graphicFrame>
        <p:nvGraphicFramePr>
          <p:cNvPr id="7" name="Chart 25">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3007697440"/>
              </p:ext>
            </p:extLst>
          </p:nvPr>
        </p:nvGraphicFramePr>
        <p:xfrm>
          <a:off x="762000" y="1496782"/>
          <a:ext cx="7696200" cy="4511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47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9108" y="1534686"/>
            <a:ext cx="3157884" cy="197051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2"/>
                </a:solidFill>
              </a:rPr>
              <a:t>C</a:t>
            </a:r>
            <a:r>
              <a:rPr lang="en-US" sz="2000" b="1" dirty="0" err="1">
                <a:solidFill>
                  <a:schemeClr val="bg2"/>
                </a:solidFill>
                <a:latin typeface="Arial Narrow" panose="020B0606020202030204" pitchFamily="34" charset="0"/>
              </a:rPr>
              <a:t>ompt</a:t>
            </a:r>
            <a:r>
              <a:rPr lang="en-US" sz="2000" b="1" dirty="0">
                <a:solidFill>
                  <a:schemeClr val="bg2"/>
                </a:solidFill>
                <a:latin typeface="Arial Narrow" panose="020B0606020202030204" pitchFamily="34" charset="0"/>
              </a:rPr>
              <a:t>-Nat. du PCI pas </a:t>
            </a:r>
            <a:r>
              <a:rPr lang="en-US" sz="2000" b="1" dirty="0" err="1">
                <a:solidFill>
                  <a:schemeClr val="bg2"/>
                </a:solidFill>
                <a:latin typeface="Arial Narrow" panose="020B0606020202030204" pitchFamily="34" charset="0"/>
              </a:rPr>
              <a:t>suffisamment</a:t>
            </a:r>
            <a:r>
              <a:rPr lang="en-US" sz="2000" b="1" dirty="0">
                <a:solidFill>
                  <a:schemeClr val="bg2"/>
                </a:solidFill>
                <a:latin typeface="Arial Narrow" panose="020B0606020202030204" pitchFamily="34" charset="0"/>
              </a:rPr>
              <a:t> </a:t>
            </a:r>
            <a:r>
              <a:rPr lang="en-US" sz="2000" b="1" dirty="0" err="1">
                <a:solidFill>
                  <a:schemeClr val="bg2"/>
                </a:solidFill>
                <a:latin typeface="Arial Narrow" panose="020B0606020202030204" pitchFamily="34" charset="0"/>
              </a:rPr>
              <a:t>robuste</a:t>
            </a:r>
            <a:r>
              <a:rPr lang="en-US" sz="2000" b="1" dirty="0">
                <a:solidFill>
                  <a:schemeClr val="bg2"/>
                </a:solidFill>
                <a:latin typeface="Arial Narrow" panose="020B0606020202030204" pitchFamily="34" charset="0"/>
              </a:rPr>
              <a:t> pour </a:t>
            </a:r>
            <a:r>
              <a:rPr lang="en-US" sz="2000" b="1" dirty="0" err="1">
                <a:solidFill>
                  <a:schemeClr val="bg2"/>
                </a:solidFill>
                <a:latin typeface="Arial Narrow" panose="020B0606020202030204" pitchFamily="34" charset="0"/>
              </a:rPr>
              <a:t>tous</a:t>
            </a:r>
            <a:r>
              <a:rPr lang="en-US" sz="2000" b="1" dirty="0">
                <a:solidFill>
                  <a:schemeClr val="bg2"/>
                </a:solidFill>
                <a:latin typeface="Arial Narrow" panose="020B0606020202030204" pitchFamily="34" charset="0"/>
              </a:rPr>
              <a:t> les pays</a:t>
            </a:r>
          </a:p>
        </p:txBody>
      </p:sp>
      <p:sp>
        <p:nvSpPr>
          <p:cNvPr id="181" name="Rectangle 180"/>
          <p:cNvSpPr/>
          <p:nvPr/>
        </p:nvSpPr>
        <p:spPr>
          <a:xfrm>
            <a:off x="3822108" y="2046049"/>
            <a:ext cx="4840342" cy="39235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t="100000" r="100000"/>
            </a:path>
            <a:tileRect l="-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err="1">
                <a:solidFill>
                  <a:schemeClr val="bg1"/>
                </a:solidFill>
                <a:latin typeface="Arial Narrow" panose="020B0606020202030204" pitchFamily="34" charset="0"/>
              </a:rPr>
              <a:t>Dépenses</a:t>
            </a:r>
            <a:r>
              <a:rPr lang="en-US" sz="2000" b="1" dirty="0">
                <a:solidFill>
                  <a:schemeClr val="bg1"/>
                </a:solidFill>
                <a:latin typeface="Arial Narrow" panose="020B0606020202030204" pitchFamily="34" charset="0"/>
              </a:rPr>
              <a:t> non </a:t>
            </a:r>
            <a:r>
              <a:rPr lang="en-US" sz="2000" b="1" dirty="0" err="1">
                <a:solidFill>
                  <a:schemeClr val="bg1"/>
                </a:solidFill>
                <a:latin typeface="Arial Narrow" panose="020B0606020202030204" pitchFamily="34" charset="0"/>
              </a:rPr>
              <a:t>proposées</a:t>
            </a:r>
            <a:endParaRPr lang="en-US" sz="2000" b="1" dirty="0">
              <a:solidFill>
                <a:schemeClr val="bg1"/>
              </a:solidFill>
              <a:latin typeface="Arial Narrow" panose="020B0606020202030204" pitchFamily="34" charset="0"/>
            </a:endParaRPr>
          </a:p>
        </p:txBody>
      </p:sp>
      <p:sp>
        <p:nvSpPr>
          <p:cNvPr id="58" name="Rectangle 57">
            <a:extLst>
              <a:ext uri="{FF2B5EF4-FFF2-40B4-BE49-F238E27FC236}">
                <a16:creationId xmlns:a16="http://schemas.microsoft.com/office/drawing/2014/main" id="{9F443F35-2FAD-4639-BE78-27BDC17E0C3B}"/>
              </a:ext>
            </a:extLst>
          </p:cNvPr>
          <p:cNvSpPr/>
          <p:nvPr/>
        </p:nvSpPr>
        <p:spPr>
          <a:xfrm>
            <a:off x="3812045" y="2503249"/>
            <a:ext cx="4850404" cy="39235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a:solidFill>
                  <a:schemeClr val="bg1"/>
                </a:solidFill>
                <a:latin typeface="Arial Narrow" panose="020B0606020202030204" pitchFamily="34" charset="0"/>
              </a:rPr>
              <a:t>Sources de </a:t>
            </a:r>
            <a:r>
              <a:rPr lang="en-US" sz="2000" b="1" dirty="0" err="1">
                <a:solidFill>
                  <a:schemeClr val="bg1"/>
                </a:solidFill>
                <a:latin typeface="Arial Narrow" panose="020B0606020202030204" pitchFamily="34" charset="0"/>
              </a:rPr>
              <a:t>données</a:t>
            </a:r>
            <a:endParaRPr lang="en-US" sz="2000" b="1" dirty="0">
              <a:solidFill>
                <a:schemeClr val="bg1"/>
              </a:solidFill>
              <a:latin typeface="Arial Narrow" panose="020B0606020202030204" pitchFamily="34" charset="0"/>
            </a:endParaRPr>
          </a:p>
        </p:txBody>
      </p:sp>
      <p:sp>
        <p:nvSpPr>
          <p:cNvPr id="59" name="Rectangle 58">
            <a:extLst>
              <a:ext uri="{FF2B5EF4-FFF2-40B4-BE49-F238E27FC236}">
                <a16:creationId xmlns:a16="http://schemas.microsoft.com/office/drawing/2014/main" id="{578EBCF1-D8CF-42FE-BF0F-B551F33A6E86}"/>
              </a:ext>
            </a:extLst>
          </p:cNvPr>
          <p:cNvSpPr/>
          <p:nvPr/>
        </p:nvSpPr>
        <p:spPr>
          <a:xfrm>
            <a:off x="3841747" y="2964232"/>
            <a:ext cx="4850404" cy="39235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a:solidFill>
                  <a:schemeClr val="bg1"/>
                </a:solidFill>
                <a:latin typeface="Arial Narrow" panose="020B0606020202030204" pitchFamily="34" charset="0"/>
              </a:rPr>
              <a:t>Divergences </a:t>
            </a:r>
            <a:r>
              <a:rPr lang="en-US" sz="2000" b="1" dirty="0" err="1">
                <a:solidFill>
                  <a:schemeClr val="bg1"/>
                </a:solidFill>
                <a:latin typeface="Arial Narrow" panose="020B0606020202030204" pitchFamily="34" charset="0"/>
              </a:rPr>
              <a:t>statistiques</a:t>
            </a:r>
            <a:r>
              <a:rPr lang="en-US" sz="2000" b="1" dirty="0">
                <a:solidFill>
                  <a:schemeClr val="bg1"/>
                </a:solidFill>
                <a:latin typeface="Arial Narrow" panose="020B0606020202030204" pitchFamily="34" charset="0"/>
              </a:rPr>
              <a:t> (Prix et </a:t>
            </a:r>
            <a:r>
              <a:rPr lang="en-US" sz="2000" b="1" dirty="0" err="1">
                <a:solidFill>
                  <a:schemeClr val="bg1"/>
                </a:solidFill>
                <a:latin typeface="Arial Narrow" panose="020B0606020202030204" pitchFamily="34" charset="0"/>
              </a:rPr>
              <a:t>compta</a:t>
            </a:r>
            <a:r>
              <a:rPr lang="en-US" sz="2000" b="1" dirty="0">
                <a:solidFill>
                  <a:schemeClr val="bg1"/>
                </a:solidFill>
                <a:latin typeface="Arial Narrow" panose="020B0606020202030204" pitchFamily="34" charset="0"/>
              </a:rPr>
              <a:t>. Nat) </a:t>
            </a:r>
          </a:p>
        </p:txBody>
      </p:sp>
      <p:sp>
        <p:nvSpPr>
          <p:cNvPr id="29" name="Rounded Rectangle 5">
            <a:extLst>
              <a:ext uri="{FF2B5EF4-FFF2-40B4-BE49-F238E27FC236}">
                <a16:creationId xmlns:a16="http://schemas.microsoft.com/office/drawing/2014/main" id="{A78117C2-620B-4B70-A9C4-E9B45B4CF083}"/>
              </a:ext>
            </a:extLst>
          </p:cNvPr>
          <p:cNvSpPr/>
          <p:nvPr/>
        </p:nvSpPr>
        <p:spPr>
          <a:xfrm>
            <a:off x="508223" y="3505200"/>
            <a:ext cx="8164289" cy="457200"/>
          </a:xfrm>
          <a:prstGeom prst="roundRect">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lnSpcReduction="10000"/>
          </a:bodyPr>
          <a:lstStyle/>
          <a:p>
            <a:pPr algn="ctr" defTabSz="457200" fontAlgn="base">
              <a:spcBef>
                <a:spcPct val="0"/>
              </a:spcBef>
              <a:spcAft>
                <a:spcPct val="0"/>
              </a:spcAft>
            </a:pPr>
            <a:r>
              <a:rPr lang="fr-FR" sz="2400" b="1" dirty="0">
                <a:solidFill>
                  <a:schemeClr val="tx1"/>
                </a:solidFill>
                <a:latin typeface="Arial Black" panose="020B0A04020102020204" pitchFamily="34" charset="0"/>
              </a:rPr>
              <a:t>Permanence du PCI comme activité de Routine</a:t>
            </a:r>
            <a:endParaRPr lang="en-US" sz="2400" b="1" dirty="0">
              <a:solidFill>
                <a:schemeClr val="tx1"/>
              </a:solidFill>
              <a:latin typeface="Arial Black" panose="020B0A04020102020204" pitchFamily="34" charset="0"/>
            </a:endParaRPr>
          </a:p>
        </p:txBody>
      </p:sp>
      <p:sp>
        <p:nvSpPr>
          <p:cNvPr id="32" name="Rounded Rectangle 5">
            <a:extLst>
              <a:ext uri="{FF2B5EF4-FFF2-40B4-BE49-F238E27FC236}">
                <a16:creationId xmlns:a16="http://schemas.microsoft.com/office/drawing/2014/main" id="{A4D286C4-3B3B-43AB-A65D-553FF71B9040}"/>
              </a:ext>
            </a:extLst>
          </p:cNvPr>
          <p:cNvSpPr/>
          <p:nvPr/>
        </p:nvSpPr>
        <p:spPr>
          <a:xfrm>
            <a:off x="471488" y="4038600"/>
            <a:ext cx="3157885" cy="2334075"/>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Arial Narrow" panose="020B0606020202030204" pitchFamily="34" charset="0"/>
              </a:rPr>
              <a:t>Nécessité d’intégration</a:t>
            </a:r>
            <a:endParaRPr lang="en-US" sz="3200" b="1" dirty="0">
              <a:latin typeface="Arial Narrow" panose="020B0606020202030204" pitchFamily="34" charset="0"/>
            </a:endParaRPr>
          </a:p>
        </p:txBody>
      </p:sp>
      <p:sp>
        <p:nvSpPr>
          <p:cNvPr id="33" name="Rectangle 32">
            <a:extLst>
              <a:ext uri="{FF2B5EF4-FFF2-40B4-BE49-F238E27FC236}">
                <a16:creationId xmlns:a16="http://schemas.microsoft.com/office/drawing/2014/main" id="{8EE0586D-30C1-42DD-94F9-ED58CD637A67}"/>
              </a:ext>
            </a:extLst>
          </p:cNvPr>
          <p:cNvSpPr/>
          <p:nvPr/>
        </p:nvSpPr>
        <p:spPr>
          <a:xfrm>
            <a:off x="3797755" y="4099360"/>
            <a:ext cx="4850404" cy="47264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a:solidFill>
                  <a:schemeClr val="bg1"/>
                </a:solidFill>
              </a:rPr>
              <a:t>Informer les politiques de </a:t>
            </a:r>
            <a:r>
              <a:rPr lang="en-US" sz="2000" b="1" dirty="0" err="1">
                <a:solidFill>
                  <a:schemeClr val="bg1"/>
                </a:solidFill>
              </a:rPr>
              <a:t>développement</a:t>
            </a:r>
            <a:endParaRPr lang="en-US" sz="2000" b="1" dirty="0">
              <a:solidFill>
                <a:schemeClr val="bg1"/>
              </a:solidFill>
            </a:endParaRPr>
          </a:p>
        </p:txBody>
      </p:sp>
      <p:sp>
        <p:nvSpPr>
          <p:cNvPr id="34" name="Rectangle 33">
            <a:extLst>
              <a:ext uri="{FF2B5EF4-FFF2-40B4-BE49-F238E27FC236}">
                <a16:creationId xmlns:a16="http://schemas.microsoft.com/office/drawing/2014/main" id="{FF00205D-095D-4B9F-8E41-2158DF458B84}"/>
              </a:ext>
            </a:extLst>
          </p:cNvPr>
          <p:cNvSpPr/>
          <p:nvPr/>
        </p:nvSpPr>
        <p:spPr>
          <a:xfrm>
            <a:off x="3797755" y="4591748"/>
            <a:ext cx="4850404" cy="47264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err="1">
                <a:solidFill>
                  <a:schemeClr val="bg1"/>
                </a:solidFill>
              </a:rPr>
              <a:t>Rationaliser</a:t>
            </a:r>
            <a:r>
              <a:rPr lang="en-US" sz="2000" b="1" dirty="0">
                <a:solidFill>
                  <a:schemeClr val="bg1"/>
                </a:solidFill>
              </a:rPr>
              <a:t> les </a:t>
            </a:r>
            <a:r>
              <a:rPr lang="en-US" sz="2000" b="1" dirty="0" err="1">
                <a:solidFill>
                  <a:schemeClr val="bg1"/>
                </a:solidFill>
              </a:rPr>
              <a:t>stratégies</a:t>
            </a:r>
            <a:r>
              <a:rPr lang="en-US" sz="2000" b="1" dirty="0">
                <a:solidFill>
                  <a:schemeClr val="bg1"/>
                </a:solidFill>
              </a:rPr>
              <a:t> </a:t>
            </a:r>
            <a:r>
              <a:rPr lang="en-US" sz="2000" b="1" dirty="0" err="1">
                <a:solidFill>
                  <a:schemeClr val="bg1"/>
                </a:solidFill>
              </a:rPr>
              <a:t>statistiques</a:t>
            </a:r>
            <a:endParaRPr lang="en-US" sz="2000" b="1" dirty="0">
              <a:solidFill>
                <a:schemeClr val="bg1"/>
              </a:solidFill>
            </a:endParaRPr>
          </a:p>
        </p:txBody>
      </p:sp>
      <p:sp>
        <p:nvSpPr>
          <p:cNvPr id="35" name="Rectangle 34">
            <a:extLst>
              <a:ext uri="{FF2B5EF4-FFF2-40B4-BE49-F238E27FC236}">
                <a16:creationId xmlns:a16="http://schemas.microsoft.com/office/drawing/2014/main" id="{A1DD070F-F54E-465C-A4A5-80A3DFDAF0F8}"/>
              </a:ext>
            </a:extLst>
          </p:cNvPr>
          <p:cNvSpPr/>
          <p:nvPr/>
        </p:nvSpPr>
        <p:spPr>
          <a:xfrm>
            <a:off x="3797755" y="5116314"/>
            <a:ext cx="4850404" cy="47264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err="1">
                <a:solidFill>
                  <a:schemeClr val="bg1"/>
                </a:solidFill>
              </a:rPr>
              <a:t>Systématiser</a:t>
            </a:r>
            <a:r>
              <a:rPr lang="en-US" sz="2000" b="1" dirty="0">
                <a:solidFill>
                  <a:schemeClr val="bg1"/>
                </a:solidFill>
              </a:rPr>
              <a:t> la mise </a:t>
            </a:r>
            <a:r>
              <a:rPr lang="en-US" sz="2000" b="1" dirty="0" err="1">
                <a:solidFill>
                  <a:schemeClr val="bg1"/>
                </a:solidFill>
              </a:rPr>
              <a:t>en</a:t>
            </a:r>
            <a:r>
              <a:rPr lang="en-US" sz="2000" b="1" dirty="0">
                <a:solidFill>
                  <a:schemeClr val="bg1"/>
                </a:solidFill>
              </a:rPr>
              <a:t> oeuvre du PCI</a:t>
            </a:r>
          </a:p>
        </p:txBody>
      </p:sp>
      <p:sp>
        <p:nvSpPr>
          <p:cNvPr id="36" name="Rectangle 35">
            <a:extLst>
              <a:ext uri="{FF2B5EF4-FFF2-40B4-BE49-F238E27FC236}">
                <a16:creationId xmlns:a16="http://schemas.microsoft.com/office/drawing/2014/main" id="{4772DBCB-690B-42C4-BC90-740F66619ED0}"/>
              </a:ext>
            </a:extLst>
          </p:cNvPr>
          <p:cNvSpPr/>
          <p:nvPr/>
        </p:nvSpPr>
        <p:spPr>
          <a:xfrm>
            <a:off x="3822108" y="5692807"/>
            <a:ext cx="4850404" cy="68580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err="1">
                <a:solidFill>
                  <a:schemeClr val="bg1"/>
                </a:solidFill>
              </a:rPr>
              <a:t>Enrichir</a:t>
            </a:r>
            <a:r>
              <a:rPr lang="en-US" sz="2000" b="1" dirty="0">
                <a:solidFill>
                  <a:schemeClr val="bg1"/>
                </a:solidFill>
              </a:rPr>
              <a:t> les travaux de </a:t>
            </a:r>
            <a:r>
              <a:rPr lang="en-US" sz="2000" b="1" dirty="0" err="1">
                <a:solidFill>
                  <a:schemeClr val="bg1"/>
                </a:solidFill>
              </a:rPr>
              <a:t>comptes</a:t>
            </a:r>
            <a:r>
              <a:rPr lang="en-US" sz="2000" b="1" dirty="0">
                <a:solidFill>
                  <a:schemeClr val="bg1"/>
                </a:solidFill>
              </a:rPr>
              <a:t> </a:t>
            </a:r>
            <a:r>
              <a:rPr lang="en-US" sz="2000" b="1" dirty="0" err="1">
                <a:solidFill>
                  <a:schemeClr val="bg1"/>
                </a:solidFill>
              </a:rPr>
              <a:t>nationaux</a:t>
            </a:r>
            <a:r>
              <a:rPr lang="en-US" sz="2000" b="1" dirty="0">
                <a:solidFill>
                  <a:schemeClr val="bg1"/>
                </a:solidFill>
              </a:rPr>
              <a:t> </a:t>
            </a:r>
            <a:r>
              <a:rPr lang="en-US" sz="2000" b="1" dirty="0" err="1">
                <a:solidFill>
                  <a:schemeClr val="bg1"/>
                </a:solidFill>
              </a:rPr>
              <a:t>optique</a:t>
            </a:r>
            <a:r>
              <a:rPr lang="en-US" sz="2000" b="1" dirty="0">
                <a:solidFill>
                  <a:schemeClr val="bg1"/>
                </a:solidFill>
              </a:rPr>
              <a:t> </a:t>
            </a:r>
            <a:r>
              <a:rPr lang="en-US" sz="2000" b="1" dirty="0" err="1">
                <a:solidFill>
                  <a:schemeClr val="bg1"/>
                </a:solidFill>
              </a:rPr>
              <a:t>dépense</a:t>
            </a:r>
            <a:r>
              <a:rPr lang="en-US" sz="2000" b="1" dirty="0">
                <a:solidFill>
                  <a:schemeClr val="bg1"/>
                </a:solidFill>
              </a:rPr>
              <a:t> et les </a:t>
            </a:r>
            <a:r>
              <a:rPr lang="en-US" sz="2000" b="1" dirty="0" err="1">
                <a:solidFill>
                  <a:schemeClr val="bg1"/>
                </a:solidFill>
              </a:rPr>
              <a:t>statistiques</a:t>
            </a:r>
            <a:r>
              <a:rPr lang="en-US" sz="2000" b="1" dirty="0">
                <a:solidFill>
                  <a:schemeClr val="bg1"/>
                </a:solidFill>
              </a:rPr>
              <a:t> des prix </a:t>
            </a:r>
          </a:p>
        </p:txBody>
      </p:sp>
      <p:sp>
        <p:nvSpPr>
          <p:cNvPr id="12" name="Rounded Rectangle 5">
            <a:extLst>
              <a:ext uri="{FF2B5EF4-FFF2-40B4-BE49-F238E27FC236}">
                <a16:creationId xmlns:a16="http://schemas.microsoft.com/office/drawing/2014/main" id="{A78117C2-620B-4B70-A9C4-E9B45B4CF083}"/>
              </a:ext>
            </a:extLst>
          </p:cNvPr>
          <p:cNvSpPr/>
          <p:nvPr/>
        </p:nvSpPr>
        <p:spPr>
          <a:xfrm>
            <a:off x="581024" y="990600"/>
            <a:ext cx="8091488" cy="457200"/>
          </a:xfrm>
          <a:prstGeom prst="roundRect">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lnSpcReduction="10000"/>
          </a:bodyPr>
          <a:lstStyle/>
          <a:p>
            <a:pPr algn="ctr" defTabSz="457200" fontAlgn="base">
              <a:spcBef>
                <a:spcPct val="0"/>
              </a:spcBef>
              <a:spcAft>
                <a:spcPct val="0"/>
              </a:spcAft>
            </a:pPr>
            <a:r>
              <a:rPr lang="fr-FR" sz="2400" b="1" dirty="0">
                <a:solidFill>
                  <a:schemeClr val="tx1"/>
                </a:solidFill>
                <a:latin typeface="Arial Black" panose="020B0A04020102020204" pitchFamily="34" charset="0"/>
              </a:rPr>
              <a:t>Leçons tirées des phases précédentes du PCI</a:t>
            </a:r>
            <a:endParaRPr lang="en-US" sz="2400" b="1" dirty="0">
              <a:solidFill>
                <a:schemeClr val="tx1"/>
              </a:solidFill>
              <a:latin typeface="Arial Black" panose="020B0A04020102020204" pitchFamily="34" charset="0"/>
            </a:endParaRPr>
          </a:p>
        </p:txBody>
      </p:sp>
      <p:sp>
        <p:nvSpPr>
          <p:cNvPr id="13" name="Rectangle 12">
            <a:extLst>
              <a:ext uri="{FF2B5EF4-FFF2-40B4-BE49-F238E27FC236}">
                <a16:creationId xmlns:a16="http://schemas.microsoft.com/office/drawing/2014/main" id="{5E6B50EC-D248-463F-919E-8CACA7CD6222}"/>
              </a:ext>
            </a:extLst>
          </p:cNvPr>
          <p:cNvSpPr/>
          <p:nvPr/>
        </p:nvSpPr>
        <p:spPr>
          <a:xfrm>
            <a:off x="197618" y="332925"/>
            <a:ext cx="8748764"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IV. Perspectives</a:t>
            </a:r>
          </a:p>
        </p:txBody>
      </p:sp>
      <p:sp>
        <p:nvSpPr>
          <p:cNvPr id="16" name="Rectangle 15">
            <a:extLst>
              <a:ext uri="{FF2B5EF4-FFF2-40B4-BE49-F238E27FC236}">
                <a16:creationId xmlns:a16="http://schemas.microsoft.com/office/drawing/2014/main" id="{A816233C-D778-4E17-8CE9-881373B0F791}"/>
              </a:ext>
            </a:extLst>
          </p:cNvPr>
          <p:cNvSpPr/>
          <p:nvPr/>
        </p:nvSpPr>
        <p:spPr>
          <a:xfrm>
            <a:off x="3802787" y="1588849"/>
            <a:ext cx="4840340" cy="39235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t="100000" r="100000"/>
            </a:path>
            <a:tileRect l="-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bg1"/>
                </a:solidFill>
                <a:latin typeface="Arial Narrow" panose="020B0606020202030204" pitchFamily="34" charset="0"/>
              </a:rPr>
              <a:t>Efficacité</a:t>
            </a:r>
            <a:r>
              <a:rPr lang="en-US" b="1" dirty="0">
                <a:solidFill>
                  <a:schemeClr val="bg1"/>
                </a:solidFill>
                <a:latin typeface="Arial Narrow" panose="020B0606020202030204" pitchFamily="34" charset="0"/>
              </a:rPr>
              <a:t> des templates de validation: </a:t>
            </a:r>
            <a:r>
              <a:rPr lang="en-US" b="1" dirty="0" err="1">
                <a:solidFill>
                  <a:schemeClr val="bg1"/>
                </a:solidFill>
                <a:latin typeface="Arial Narrow" panose="020B0606020202030204" pitchFamily="34" charset="0"/>
              </a:rPr>
              <a:t>Mores,eVVe</a:t>
            </a:r>
            <a:r>
              <a:rPr lang="en-US" b="1" dirty="0">
                <a:solidFill>
                  <a:schemeClr val="bg1"/>
                </a:solidFill>
                <a:latin typeface="Arial Narrow" panose="020B0606020202030204" pitchFamily="34" charset="0"/>
              </a:rPr>
              <a:t>, </a:t>
            </a:r>
          </a:p>
        </p:txBody>
      </p:sp>
    </p:spTree>
    <p:extLst>
      <p:ext uri="{BB962C8B-B14F-4D97-AF65-F5344CB8AC3E}">
        <p14:creationId xmlns:p14="http://schemas.microsoft.com/office/powerpoint/2010/main" val="33146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1"/>
                                        </p:tgtEl>
                                        <p:attrNameLst>
                                          <p:attrName>style.visibility</p:attrName>
                                        </p:attrNameLst>
                                      </p:cBhvr>
                                      <p:to>
                                        <p:strVal val="visible"/>
                                      </p:to>
                                    </p:set>
                                    <p:anim calcmode="lin" valueType="num">
                                      <p:cBhvr additive="base">
                                        <p:cTn id="22" dur="500" fill="hold"/>
                                        <p:tgtEl>
                                          <p:spTgt spid="181"/>
                                        </p:tgtEl>
                                        <p:attrNameLst>
                                          <p:attrName>ppt_x</p:attrName>
                                        </p:attrNameLst>
                                      </p:cBhvr>
                                      <p:tavLst>
                                        <p:tav tm="0">
                                          <p:val>
                                            <p:strVal val="#ppt_x"/>
                                          </p:val>
                                        </p:tav>
                                        <p:tav tm="100000">
                                          <p:val>
                                            <p:strVal val="#ppt_x"/>
                                          </p:val>
                                        </p:tav>
                                      </p:tavLst>
                                    </p:anim>
                                    <p:anim calcmode="lin" valueType="num">
                                      <p:cBhvr additive="base">
                                        <p:cTn id="23"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arn(inVertical)">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2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randombar(horizontal)">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1000" fill="hold"/>
                                        <p:tgtEl>
                                          <p:spTgt spid="36"/>
                                        </p:tgtEl>
                                        <p:attrNameLst>
                                          <p:attrName>ppt_w</p:attrName>
                                        </p:attrNameLst>
                                      </p:cBhvr>
                                      <p:tavLst>
                                        <p:tav tm="0">
                                          <p:val>
                                            <p:fltVal val="0"/>
                                          </p:val>
                                        </p:tav>
                                        <p:tav tm="100000">
                                          <p:val>
                                            <p:strVal val="#ppt_w"/>
                                          </p:val>
                                        </p:tav>
                                      </p:tavLst>
                                    </p:anim>
                                    <p:anim calcmode="lin" valueType="num">
                                      <p:cBhvr>
                                        <p:cTn id="67" dur="1000" fill="hold"/>
                                        <p:tgtEl>
                                          <p:spTgt spid="36"/>
                                        </p:tgtEl>
                                        <p:attrNameLst>
                                          <p:attrName>ppt_h</p:attrName>
                                        </p:attrNameLst>
                                      </p:cBhvr>
                                      <p:tavLst>
                                        <p:tav tm="0">
                                          <p:val>
                                            <p:fltVal val="0"/>
                                          </p:val>
                                        </p:tav>
                                        <p:tav tm="100000">
                                          <p:val>
                                            <p:strVal val="#ppt_h"/>
                                          </p:val>
                                        </p:tav>
                                      </p:tavLst>
                                    </p:anim>
                                    <p:anim calcmode="lin" valueType="num">
                                      <p:cBhvr>
                                        <p:cTn id="68" dur="1000" fill="hold"/>
                                        <p:tgtEl>
                                          <p:spTgt spid="36"/>
                                        </p:tgtEl>
                                        <p:attrNameLst>
                                          <p:attrName>style.rotation</p:attrName>
                                        </p:attrNameLst>
                                      </p:cBhvr>
                                      <p:tavLst>
                                        <p:tav tm="0">
                                          <p:val>
                                            <p:fltVal val="90"/>
                                          </p:val>
                                        </p:tav>
                                        <p:tav tm="100000">
                                          <p:val>
                                            <p:fltVal val="0"/>
                                          </p:val>
                                        </p:tav>
                                      </p:tavLst>
                                    </p:anim>
                                    <p:animEffect transition="in" filter="fade">
                                      <p:cBhvr>
                                        <p:cTn id="6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1" grpId="0" animBg="1"/>
      <p:bldP spid="58" grpId="0" animBg="1"/>
      <p:bldP spid="59" grpId="0" animBg="1"/>
      <p:bldP spid="29" grpId="0" animBg="1"/>
      <p:bldP spid="32" grpId="0" animBg="1"/>
      <p:bldP spid="33" grpId="0" animBg="1"/>
      <p:bldP spid="34" grpId="0" animBg="1"/>
      <p:bldP spid="35" grpId="0" animBg="1"/>
      <p:bldP spid="36" grpId="0" animBg="1"/>
      <p:bldP spid="12"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888186-7277-4010-B189-63264DB71031}"/>
              </a:ext>
            </a:extLst>
          </p:cNvPr>
          <p:cNvSpPr/>
          <p:nvPr/>
        </p:nvSpPr>
        <p:spPr>
          <a:xfrm>
            <a:off x="2390136" y="304800"/>
            <a:ext cx="673658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conclusion</a:t>
            </a:r>
          </a:p>
        </p:txBody>
      </p:sp>
      <p:sp>
        <p:nvSpPr>
          <p:cNvPr id="16" name="Rectangle 15">
            <a:extLst>
              <a:ext uri="{FF2B5EF4-FFF2-40B4-BE49-F238E27FC236}">
                <a16:creationId xmlns:a16="http://schemas.microsoft.com/office/drawing/2014/main" id="{8B6D7117-BCF5-47D0-A1B2-879BEF556FE1}"/>
              </a:ext>
            </a:extLst>
          </p:cNvPr>
          <p:cNvSpPr/>
          <p:nvPr/>
        </p:nvSpPr>
        <p:spPr>
          <a:xfrm>
            <a:off x="275734" y="1295400"/>
            <a:ext cx="8839200" cy="415498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fr-FR" sz="2400" dirty="0">
                <a:latin typeface="Times New Roman" panose="02020603050405020304" pitchFamily="18" charset="0"/>
                <a:ea typeface="Times New Roman" panose="02020603050405020304" pitchFamily="18" charset="0"/>
                <a:cs typeface="Times New Roman" panose="02020603050405020304" pitchFamily="18" charset="0"/>
              </a:rPr>
              <a:t>Le PCI-Afrique 2017 a été un succès reconnu par tous les partenaires.  Et le mérite est à partager avec tous les pays participants. Il y a des acquis à consolider mais aussi quelques faiblesses à combler, notamment la qualité  des données soumises et leur cohérence avec les données officielles publiées.</a:t>
            </a:r>
          </a:p>
          <a:p>
            <a:pPr algn="just"/>
            <a:endParaRPr lang="fr-FR"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ea typeface="Times New Roman" panose="02020603050405020304" pitchFamily="18" charset="0"/>
                <a:cs typeface="Times New Roman" panose="02020603050405020304" pitchFamily="18" charset="0"/>
              </a:rPr>
              <a:t>Pour pérenniser la pratique de l’exercice de calcul des PPA, tous les pays africains, à l’instar de certains pays africains et d’autres régions,  doivent intégrer les collectes des données nécessaires  dans leurs habitudes courantes comme recommandé par les déclarations de Yaoundé (2004) et d’Accra (2009)</a:t>
            </a:r>
            <a:r>
              <a:rPr lang="fr-FR" sz="2400" dirty="0">
                <a:latin typeface="Times New Roman" panose="02020603050405020304" pitchFamily="18" charset="0"/>
                <a:cs typeface="Times New Roman" panose="02020603050405020304" pitchFamily="18" charset="0"/>
              </a:rPr>
              <a:t>.</a:t>
            </a:r>
          </a:p>
        </p:txBody>
      </p:sp>
      <p:pic>
        <p:nvPicPr>
          <p:cNvPr id="4" name="Image 3">
            <a:extLst>
              <a:ext uri="{FF2B5EF4-FFF2-40B4-BE49-F238E27FC236}">
                <a16:creationId xmlns:a16="http://schemas.microsoft.com/office/drawing/2014/main" id="{1580934D-BF94-4ABE-B6A1-A291AEF3F0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007922"/>
            <a:ext cx="3340608" cy="835152"/>
          </a:xfrm>
          <a:prstGeom prst="rect">
            <a:avLst/>
          </a:prstGeom>
        </p:spPr>
      </p:pic>
    </p:spTree>
    <p:extLst>
      <p:ext uri="{BB962C8B-B14F-4D97-AF65-F5344CB8AC3E}">
        <p14:creationId xmlns:p14="http://schemas.microsoft.com/office/powerpoint/2010/main" val="336688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888186-7277-4010-B189-63264DB71031}"/>
              </a:ext>
            </a:extLst>
          </p:cNvPr>
          <p:cNvSpPr/>
          <p:nvPr/>
        </p:nvSpPr>
        <p:spPr>
          <a:xfrm>
            <a:off x="2390136" y="304800"/>
            <a:ext cx="673658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conclusion</a:t>
            </a:r>
          </a:p>
        </p:txBody>
      </p:sp>
      <p:sp>
        <p:nvSpPr>
          <p:cNvPr id="16" name="Rectangle 15">
            <a:extLst>
              <a:ext uri="{FF2B5EF4-FFF2-40B4-BE49-F238E27FC236}">
                <a16:creationId xmlns:a16="http://schemas.microsoft.com/office/drawing/2014/main" id="{8B6D7117-BCF5-47D0-A1B2-879BEF556FE1}"/>
              </a:ext>
            </a:extLst>
          </p:cNvPr>
          <p:cNvSpPr/>
          <p:nvPr/>
        </p:nvSpPr>
        <p:spPr>
          <a:xfrm>
            <a:off x="152400" y="1600200"/>
            <a:ext cx="8839200" cy="34163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dirty="0">
                <a:latin typeface="Times New Roman" panose="02020603050405020304" pitchFamily="18" charset="0"/>
                <a:cs typeface="Times New Roman" panose="02020603050405020304" pitchFamily="18" charset="0"/>
              </a:rPr>
              <a:t>Les résultats de l’enquête pilote PCI mené d'août à décembre 2020 serviront de référence pour mesurer l'impact de la  Covid-19 sur la collecte des prix et le traitement des Comptes Nationaux, préparatifs à la phase 2021 du PCI.</a:t>
            </a: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Les données pilotes de 2020 et les données collectées pour 2017-2019 seront également utilisées dans les procédures de contrôle de qualité des résultats de la phase 2021 et le calcul des séries temporelles des PPA de 2011 à 2022</a:t>
            </a:r>
          </a:p>
        </p:txBody>
      </p:sp>
      <p:pic>
        <p:nvPicPr>
          <p:cNvPr id="4" name="Image 3">
            <a:extLst>
              <a:ext uri="{FF2B5EF4-FFF2-40B4-BE49-F238E27FC236}">
                <a16:creationId xmlns:a16="http://schemas.microsoft.com/office/drawing/2014/main" id="{D649B84E-BE4F-4CFC-B90D-46260E731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036202"/>
            <a:ext cx="3340608" cy="835152"/>
          </a:xfrm>
          <a:prstGeom prst="rect">
            <a:avLst/>
          </a:prstGeom>
        </p:spPr>
      </p:pic>
    </p:spTree>
    <p:extLst>
      <p:ext uri="{BB962C8B-B14F-4D97-AF65-F5344CB8AC3E}">
        <p14:creationId xmlns:p14="http://schemas.microsoft.com/office/powerpoint/2010/main" val="18866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971800"/>
            <a:ext cx="7406640" cy="990600"/>
          </a:xfrm>
        </p:spPr>
        <p:txBody>
          <a:bodyPr>
            <a:noAutofit/>
          </a:bodyPr>
          <a:lstStyle/>
          <a:p>
            <a:r>
              <a:rPr lang="en-US" sz="5400" b="1" dirty="0">
                <a:solidFill>
                  <a:schemeClr val="tx1"/>
                </a:solidFill>
                <a:latin typeface="Arial Black" panose="020B0A04020102020204" pitchFamily="34" charset="0"/>
              </a:rPr>
              <a:t>Merci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007922"/>
            <a:ext cx="3340608" cy="835152"/>
          </a:xfrm>
          <a:prstGeom prst="rect">
            <a:avLst/>
          </a:prstGeom>
        </p:spPr>
      </p:pic>
    </p:spTree>
    <p:extLst>
      <p:ext uri="{BB962C8B-B14F-4D97-AF65-F5344CB8AC3E}">
        <p14:creationId xmlns:p14="http://schemas.microsoft.com/office/powerpoint/2010/main" val="22437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11" name="Rectangle 10"/>
          <p:cNvSpPr/>
          <p:nvPr/>
        </p:nvSpPr>
        <p:spPr>
          <a:xfrm>
            <a:off x="1828800" y="381000"/>
            <a:ext cx="6019800"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I. Introduction</a:t>
            </a:r>
          </a:p>
        </p:txBody>
      </p:sp>
      <p:sp>
        <p:nvSpPr>
          <p:cNvPr id="9" name="Rounded Rectangle 5">
            <a:extLst>
              <a:ext uri="{FF2B5EF4-FFF2-40B4-BE49-F238E27FC236}">
                <a16:creationId xmlns:a16="http://schemas.microsoft.com/office/drawing/2014/main" id="{3CF6C34A-D2E8-40A1-A026-8E151B2AC790}"/>
              </a:ext>
            </a:extLst>
          </p:cNvPr>
          <p:cNvSpPr/>
          <p:nvPr/>
        </p:nvSpPr>
        <p:spPr>
          <a:xfrm>
            <a:off x="323997" y="1353374"/>
            <a:ext cx="8686800" cy="1278552"/>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000" dirty="0">
                <a:solidFill>
                  <a:srgbClr val="000000"/>
                </a:solidFill>
                <a:latin typeface="Times New Roman" panose="02020603050405020304" pitchFamily="18" charset="0"/>
                <a:ea typeface="Times New Roman" panose="02020603050405020304" pitchFamily="18" charset="0"/>
                <a:cs typeface="AGaramondPro-Regular"/>
              </a:rPr>
              <a:t>Le Programme de Comparaison Internationale (PCI) a été lancé en 1968</a:t>
            </a:r>
            <a:r>
              <a:rPr lang="fr-FR" sz="2000" dirty="0">
                <a:solidFill>
                  <a:srgbClr val="000000"/>
                </a:solidFill>
                <a:latin typeface="Times New Roman" panose="02020603050405020304" pitchFamily="18" charset="0"/>
              </a:rPr>
              <a:t> Environ 200 pays ont participé aux PCI de 2005, 2011 et 2017</a:t>
            </a:r>
          </a:p>
          <a:p>
            <a:r>
              <a:rPr lang="fr-FR" sz="2000" dirty="0">
                <a:solidFill>
                  <a:srgbClr val="000000"/>
                </a:solidFill>
                <a:latin typeface="Times New Roman" panose="02020603050405020304" pitchFamily="18" charset="0"/>
              </a:rPr>
              <a:t>Les pays africains sont les plus représentés avec 50 pays / 176 (PCI-2017) </a:t>
            </a:r>
          </a:p>
        </p:txBody>
      </p:sp>
      <p:sp>
        <p:nvSpPr>
          <p:cNvPr id="15" name="Rounded Rectangle 5">
            <a:extLst>
              <a:ext uri="{FF2B5EF4-FFF2-40B4-BE49-F238E27FC236}">
                <a16:creationId xmlns:a16="http://schemas.microsoft.com/office/drawing/2014/main" id="{146144F6-ABF4-4753-9C4B-A53EF7D00540}"/>
              </a:ext>
            </a:extLst>
          </p:cNvPr>
          <p:cNvSpPr/>
          <p:nvPr/>
        </p:nvSpPr>
        <p:spPr>
          <a:xfrm>
            <a:off x="369214" y="3148920"/>
            <a:ext cx="8596365" cy="1127419"/>
          </a:xfrm>
          <a:prstGeom prst="roundRect">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000" dirty="0">
                <a:solidFill>
                  <a:srgbClr val="000000"/>
                </a:solidFill>
                <a:latin typeface="Times New Roman" panose="02020603050405020304" pitchFamily="18" charset="0"/>
                <a:ea typeface="Times New Roman" panose="02020603050405020304" pitchFamily="18" charset="0"/>
                <a:cs typeface="AGaramondPro-Regular"/>
              </a:rPr>
              <a:t>Le PCI-Afrique repose sur les Etats à travers les INS, la BAD, AFRISTAT et COMESA et le Bureau mondial du PCI (Banque mondiale). Sa méthodologie est garantie par le Groupe Consultatif Technique (TAG)</a:t>
            </a:r>
            <a:endParaRPr lang="fr-FR" sz="2000" dirty="0"/>
          </a:p>
        </p:txBody>
      </p:sp>
      <p:sp>
        <p:nvSpPr>
          <p:cNvPr id="17" name="Rounded Rectangle 5">
            <a:extLst>
              <a:ext uri="{FF2B5EF4-FFF2-40B4-BE49-F238E27FC236}">
                <a16:creationId xmlns:a16="http://schemas.microsoft.com/office/drawing/2014/main" id="{35805957-B2DE-4E07-8252-6327363F9971}"/>
              </a:ext>
            </a:extLst>
          </p:cNvPr>
          <p:cNvSpPr/>
          <p:nvPr/>
        </p:nvSpPr>
        <p:spPr>
          <a:xfrm>
            <a:off x="409575" y="4724400"/>
            <a:ext cx="8556004" cy="923735"/>
          </a:xfrm>
          <a:prstGeom prst="roundRect">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000" dirty="0"/>
              <a:t>Le principal résultat du PCI est la détermination des Parités de Pouvoir d’Achat (PPA) </a:t>
            </a:r>
            <a:r>
              <a:rPr lang="fr-FR" sz="2000" dirty="0">
                <a:solidFill>
                  <a:schemeClr val="tx1"/>
                </a:solidFill>
              </a:rPr>
              <a:t>qui sert à déflater les agrégats macro-économiques pour des comparaisons saines</a:t>
            </a:r>
          </a:p>
        </p:txBody>
      </p:sp>
    </p:spTree>
    <p:extLst>
      <p:ext uri="{BB962C8B-B14F-4D97-AF65-F5344CB8AC3E}">
        <p14:creationId xmlns:p14="http://schemas.microsoft.com/office/powerpoint/2010/main" val="14677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11" name="Rectangle 10"/>
          <p:cNvSpPr/>
          <p:nvPr/>
        </p:nvSpPr>
        <p:spPr>
          <a:xfrm>
            <a:off x="1828800" y="381000"/>
            <a:ext cx="6019800"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I. Introduction (suite)</a:t>
            </a:r>
          </a:p>
        </p:txBody>
      </p:sp>
      <p:sp>
        <p:nvSpPr>
          <p:cNvPr id="9" name="Rounded Rectangle 5">
            <a:extLst>
              <a:ext uri="{FF2B5EF4-FFF2-40B4-BE49-F238E27FC236}">
                <a16:creationId xmlns:a16="http://schemas.microsoft.com/office/drawing/2014/main" id="{3CF6C34A-D2E8-40A1-A026-8E151B2AC790}"/>
              </a:ext>
            </a:extLst>
          </p:cNvPr>
          <p:cNvSpPr/>
          <p:nvPr/>
        </p:nvSpPr>
        <p:spPr>
          <a:xfrm>
            <a:off x="457200" y="1077581"/>
            <a:ext cx="8405469" cy="2293287"/>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200" dirty="0"/>
              <a:t>La PPA peut-être définie comme un taux auquel la monnaie d'un pays donné devrait être échangée pour acheter la même quantité (et qualité) de biens et de services dans un autre pays.</a:t>
            </a:r>
          </a:p>
          <a:p>
            <a:endParaRPr lang="fr-FR" sz="2400" dirty="0"/>
          </a:p>
          <a:p>
            <a:r>
              <a:rPr lang="fr-FR" sz="2200" dirty="0"/>
              <a:t>Les PPA peuvent être considérées comme des rapports de prix moyens dans les pays participants.</a:t>
            </a:r>
          </a:p>
        </p:txBody>
      </p:sp>
      <p:sp>
        <p:nvSpPr>
          <p:cNvPr id="12" name="Rounded Rectangle 5">
            <a:extLst>
              <a:ext uri="{FF2B5EF4-FFF2-40B4-BE49-F238E27FC236}">
                <a16:creationId xmlns:a16="http://schemas.microsoft.com/office/drawing/2014/main" id="{28B8DC50-E92B-49BB-AFCF-7E61CE1F63B0}"/>
              </a:ext>
            </a:extLst>
          </p:cNvPr>
          <p:cNvSpPr/>
          <p:nvPr/>
        </p:nvSpPr>
        <p:spPr>
          <a:xfrm>
            <a:off x="466627" y="3637392"/>
            <a:ext cx="8405469" cy="2611007"/>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200" dirty="0"/>
              <a:t>Les PPA offrent plusieurs avantages qui imposent leur utilisation</a:t>
            </a:r>
          </a:p>
          <a:p>
            <a:pPr marL="342900" indent="-342900">
              <a:buFont typeface="Wingdings" panose="05000000000000000000" pitchFamily="2" charset="2"/>
              <a:buChar char="Ø"/>
            </a:pPr>
            <a:r>
              <a:rPr lang="fr-FR" sz="2200" dirty="0"/>
              <a:t>Elles tiennent compte des différences de niveaux de prix relatifs entre les pays</a:t>
            </a:r>
          </a:p>
          <a:p>
            <a:pPr marL="342900" indent="-342900">
              <a:buFont typeface="Wingdings" panose="05000000000000000000" pitchFamily="2" charset="2"/>
              <a:buChar char="Ø"/>
            </a:pPr>
            <a:r>
              <a:rPr lang="fr-FR" sz="2200" dirty="0"/>
              <a:t>Leur encrage sur le réel permet de mieux rendre compte des différences entre pays </a:t>
            </a:r>
          </a:p>
          <a:p>
            <a:pPr marL="342900" indent="-342900">
              <a:buFont typeface="Wingdings" panose="05000000000000000000" pitchFamily="2" charset="2"/>
              <a:buChar char="Ø"/>
            </a:pPr>
            <a:r>
              <a:rPr lang="fr-FR" sz="2200" dirty="0"/>
              <a:t>Elles facilitent les comparaisons des économies dans leur ensemble</a:t>
            </a:r>
          </a:p>
          <a:p>
            <a:pPr marL="342900" indent="-342900">
              <a:buFont typeface="Wingdings" panose="05000000000000000000" pitchFamily="2" charset="2"/>
              <a:buChar char="Ø"/>
            </a:pPr>
            <a:r>
              <a:rPr lang="fr-FR" sz="2200" dirty="0"/>
              <a:t>…. </a:t>
            </a:r>
          </a:p>
          <a:p>
            <a:pPr marL="342900" indent="-342900">
              <a:buFont typeface="Wingdings" panose="05000000000000000000" pitchFamily="2" charset="2"/>
              <a:buChar char="Ø"/>
            </a:pPr>
            <a:endParaRPr lang="fr-FR" sz="2200" dirty="0"/>
          </a:p>
        </p:txBody>
      </p:sp>
    </p:spTree>
    <p:extLst>
      <p:ext uri="{BB962C8B-B14F-4D97-AF65-F5344CB8AC3E}">
        <p14:creationId xmlns:p14="http://schemas.microsoft.com/office/powerpoint/2010/main" val="17099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11" name="Rectangle 10"/>
          <p:cNvSpPr/>
          <p:nvPr/>
        </p:nvSpPr>
        <p:spPr>
          <a:xfrm>
            <a:off x="1828800" y="381000"/>
            <a:ext cx="6019800"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I. Introduction (suite)</a:t>
            </a:r>
          </a:p>
        </p:txBody>
      </p:sp>
      <p:sp>
        <p:nvSpPr>
          <p:cNvPr id="12" name="Rounded Rectangle 5">
            <a:extLst>
              <a:ext uri="{FF2B5EF4-FFF2-40B4-BE49-F238E27FC236}">
                <a16:creationId xmlns:a16="http://schemas.microsoft.com/office/drawing/2014/main" id="{28B8DC50-E92B-49BB-AFCF-7E61CE1F63B0}"/>
              </a:ext>
            </a:extLst>
          </p:cNvPr>
          <p:cNvSpPr/>
          <p:nvPr/>
        </p:nvSpPr>
        <p:spPr>
          <a:xfrm>
            <a:off x="536147" y="1251898"/>
            <a:ext cx="8405469" cy="705532"/>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200" b="1" dirty="0"/>
              <a:t>Quelques limites des PPA</a:t>
            </a:r>
            <a:r>
              <a:rPr lang="fr-FR" b="1" dirty="0"/>
              <a:t> </a:t>
            </a:r>
          </a:p>
        </p:txBody>
      </p:sp>
      <p:sp>
        <p:nvSpPr>
          <p:cNvPr id="7" name="Rounded Rectangle 5">
            <a:extLst>
              <a:ext uri="{FF2B5EF4-FFF2-40B4-BE49-F238E27FC236}">
                <a16:creationId xmlns:a16="http://schemas.microsoft.com/office/drawing/2014/main" id="{5D588EC0-60D5-473A-9453-264E23526EF1}"/>
              </a:ext>
            </a:extLst>
          </p:cNvPr>
          <p:cNvSpPr/>
          <p:nvPr/>
        </p:nvSpPr>
        <p:spPr>
          <a:xfrm>
            <a:off x="518079" y="2211842"/>
            <a:ext cx="8405469" cy="994169"/>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342900" indent="-342900">
              <a:buFont typeface="Wingdings" panose="05000000000000000000" pitchFamily="2" charset="2"/>
              <a:buChar char="Ø"/>
            </a:pPr>
            <a:r>
              <a:rPr lang="fr-FR" sz="2200" dirty="0"/>
              <a:t>les PPA ne donnent pas nécessairement des indications quant à ce que le taux de change « devrait être » car elles couvrent à la fois des produits échangeables et aussi non échangeables</a:t>
            </a:r>
            <a:r>
              <a:rPr lang="fr-FR" dirty="0"/>
              <a:t> </a:t>
            </a:r>
          </a:p>
        </p:txBody>
      </p:sp>
      <p:sp>
        <p:nvSpPr>
          <p:cNvPr id="8" name="Rounded Rectangle 5">
            <a:extLst>
              <a:ext uri="{FF2B5EF4-FFF2-40B4-BE49-F238E27FC236}">
                <a16:creationId xmlns:a16="http://schemas.microsoft.com/office/drawing/2014/main" id="{4DC2DF3C-F2FA-406A-9AA8-3C08D2302744}"/>
              </a:ext>
            </a:extLst>
          </p:cNvPr>
          <p:cNvSpPr/>
          <p:nvPr/>
        </p:nvSpPr>
        <p:spPr>
          <a:xfrm>
            <a:off x="518079" y="3429000"/>
            <a:ext cx="8405469" cy="923735"/>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342900" indent="-342900">
              <a:buFont typeface="Wingdings" panose="05000000000000000000" pitchFamily="2" charset="2"/>
              <a:buChar char="Ø"/>
            </a:pPr>
            <a:r>
              <a:rPr lang="fr-FR" sz="2200" dirty="0"/>
              <a:t>les PPA sont des estimations statistiques et sont donc sujettes à des erreurs d'estimation et d'échantillonnage</a:t>
            </a:r>
          </a:p>
        </p:txBody>
      </p:sp>
      <p:sp>
        <p:nvSpPr>
          <p:cNvPr id="13" name="Rounded Rectangle 5">
            <a:extLst>
              <a:ext uri="{FF2B5EF4-FFF2-40B4-BE49-F238E27FC236}">
                <a16:creationId xmlns:a16="http://schemas.microsoft.com/office/drawing/2014/main" id="{F8185995-1B58-4261-B8E7-A47D1B392FFA}"/>
              </a:ext>
            </a:extLst>
          </p:cNvPr>
          <p:cNvSpPr/>
          <p:nvPr/>
        </p:nvSpPr>
        <p:spPr>
          <a:xfrm>
            <a:off x="518079" y="4650123"/>
            <a:ext cx="8405469" cy="980712"/>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342900" indent="-342900">
              <a:buFont typeface="Wingdings" panose="05000000000000000000" pitchFamily="2" charset="2"/>
              <a:buChar char="Ø"/>
            </a:pPr>
            <a:r>
              <a:rPr lang="fr-FR" sz="2200" dirty="0"/>
              <a:t>les séries chronologiques des différentes estimations de référence du PIB réel (en PPA) ne sont pas directement comparables dans le temps</a:t>
            </a:r>
          </a:p>
        </p:txBody>
      </p:sp>
    </p:spTree>
    <p:extLst>
      <p:ext uri="{BB962C8B-B14F-4D97-AF65-F5344CB8AC3E}">
        <p14:creationId xmlns:p14="http://schemas.microsoft.com/office/powerpoint/2010/main" val="183540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888186-7277-4010-B189-63264DB71031}"/>
              </a:ext>
            </a:extLst>
          </p:cNvPr>
          <p:cNvSpPr/>
          <p:nvPr/>
        </p:nvSpPr>
        <p:spPr>
          <a:xfrm>
            <a:off x="990600" y="265087"/>
            <a:ext cx="6362700"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800" b="1" cap="all" dirty="0">
                <a:solidFill>
                  <a:srgbClr val="00B050"/>
                </a:solidFill>
                <a:latin typeface="Arial Black" panose="020B0A04020102020204" pitchFamily="34" charset="0"/>
              </a:rPr>
              <a:t>I. Introduction (</a:t>
            </a:r>
            <a:r>
              <a:rPr lang="fr-FR" sz="2400" b="1" cap="all" dirty="0">
                <a:solidFill>
                  <a:srgbClr val="00B050"/>
                </a:solidFill>
                <a:latin typeface="Arial Black" panose="020B0A04020102020204" pitchFamily="34" charset="0"/>
              </a:rPr>
              <a:t>Fin)</a:t>
            </a:r>
          </a:p>
        </p:txBody>
      </p:sp>
      <p:sp>
        <p:nvSpPr>
          <p:cNvPr id="16" name="Rectangle 15">
            <a:extLst>
              <a:ext uri="{FF2B5EF4-FFF2-40B4-BE49-F238E27FC236}">
                <a16:creationId xmlns:a16="http://schemas.microsoft.com/office/drawing/2014/main" id="{8B6D7117-BCF5-47D0-A1B2-879BEF556FE1}"/>
              </a:ext>
            </a:extLst>
          </p:cNvPr>
          <p:cNvSpPr/>
          <p:nvPr/>
        </p:nvSpPr>
        <p:spPr>
          <a:xfrm>
            <a:off x="228600" y="1127641"/>
            <a:ext cx="8763000" cy="443198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PPA résultant de l’exercice PCI-Afrique 2017 permettront : </a:t>
            </a:r>
            <a:endParaRPr lang="fr-FR"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de réviser les seuils de pauvreté international (actuellement à 1.9USD/jour); </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de concevoir des programmes d'aide efficaces (organisations internationales) :</a:t>
            </a:r>
          </a:p>
          <a:p>
            <a:pPr marL="914400" lvl="1" indent="-457200">
              <a:buFont typeface="+mj-lt"/>
              <a:buAutoNum type="arabicPeriod"/>
            </a:pPr>
            <a:r>
              <a:rPr lang="fr-FR" sz="2000" dirty="0">
                <a:latin typeface="Times New Roman" panose="02020603050405020304" pitchFamily="18" charset="0"/>
                <a:cs typeface="Times New Roman" panose="02020603050405020304" pitchFamily="18" charset="0"/>
              </a:rPr>
              <a:t>Comparaison des tailles relatives des économies et estimation des moyennes pondérées des taux de croissance régionaux (FMI)</a:t>
            </a:r>
          </a:p>
          <a:p>
            <a:pPr marL="914400" lvl="1" indent="-457200">
              <a:buFont typeface="+mj-lt"/>
              <a:buAutoNum type="arabicPeriod"/>
            </a:pPr>
            <a:r>
              <a:rPr lang="fr-FR" sz="2000" dirty="0">
                <a:latin typeface="Times New Roman" panose="02020603050405020304" pitchFamily="18" charset="0"/>
                <a:cs typeface="Times New Roman" panose="02020603050405020304" pitchFamily="18" charset="0"/>
              </a:rPr>
              <a:t>Attribution des fonds structurels et de cohésion (Commission européenne)</a:t>
            </a:r>
          </a:p>
          <a:p>
            <a:pPr marL="914400" lvl="1" indent="-457200">
              <a:buFont typeface="+mj-lt"/>
              <a:buAutoNum type="arabicPeriod"/>
            </a:pPr>
            <a:r>
              <a:rPr lang="fr-FR" sz="2000" dirty="0">
                <a:latin typeface="Times New Roman" panose="02020603050405020304" pitchFamily="18" charset="0"/>
                <a:cs typeface="Times New Roman" panose="02020603050405020304" pitchFamily="18" charset="0"/>
              </a:rPr>
              <a:t>Indice de développement humain (PNUD)</a:t>
            </a:r>
          </a:p>
          <a:p>
            <a:pPr marL="914400" lvl="1" indent="-457200">
              <a:buFont typeface="+mj-lt"/>
              <a:buAutoNum type="arabicPeriod"/>
            </a:pPr>
            <a:r>
              <a:rPr lang="fr-FR" sz="2000" dirty="0">
                <a:latin typeface="Times New Roman" panose="02020603050405020304" pitchFamily="18" charset="0"/>
                <a:cs typeface="Times New Roman" panose="02020603050405020304" pitchFamily="18" charset="0"/>
              </a:rPr>
              <a:t>Mesures d'autonomisation du genre (PNUD)</a:t>
            </a:r>
          </a:p>
          <a:p>
            <a:pPr marL="914400" lvl="1" indent="-457200">
              <a:buFont typeface="+mj-lt"/>
              <a:buAutoNum type="arabicPeriod"/>
            </a:pPr>
            <a:r>
              <a:rPr lang="fr-FR" sz="2000" dirty="0">
                <a:latin typeface="Times New Roman" panose="02020603050405020304" pitchFamily="18" charset="0"/>
                <a:cs typeface="Times New Roman" panose="02020603050405020304" pitchFamily="18" charset="0"/>
              </a:rPr>
              <a:t>Évaluation des inégalités de santé (OMS)</a:t>
            </a:r>
          </a:p>
          <a:p>
            <a:pPr marL="914400" lvl="1" indent="-457200">
              <a:buFont typeface="+mj-lt"/>
              <a:buAutoNum type="arabicPeriod"/>
            </a:pPr>
            <a:r>
              <a:rPr lang="fr-FR" sz="2000" dirty="0">
                <a:latin typeface="Times New Roman" panose="02020603050405020304" pitchFamily="18" charset="0"/>
                <a:cs typeface="Times New Roman" panose="02020603050405020304" pitchFamily="18" charset="0"/>
              </a:rPr>
              <a:t>Évaluation des dépenses par habitant dans l'éducation (UNESCO) </a:t>
            </a:r>
          </a:p>
          <a:p>
            <a:pPr marL="914400" lvl="1" indent="-457200">
              <a:buFont typeface="+mj-lt"/>
              <a:buAutoNum type="arabicPeriod"/>
            </a:pPr>
            <a:r>
              <a:rPr lang="fr-FR" sz="2000" dirty="0">
                <a:latin typeface="Times New Roman" panose="02020603050405020304" pitchFamily="18" charset="0"/>
                <a:cs typeface="Times New Roman" panose="02020603050405020304" pitchFamily="18" charset="0"/>
              </a:rPr>
              <a:t>Surveillance du bien-être des enfants (UNICEF)</a:t>
            </a:r>
          </a:p>
          <a:p>
            <a:pPr marL="914400" lvl="1" indent="-457200">
              <a:buFont typeface="+mj-lt"/>
              <a:buAutoNum type="arabicPeriod"/>
            </a:pPr>
            <a:r>
              <a:rPr lang="fr-FR" sz="2000" dirty="0">
                <a:latin typeface="Times New Roman" panose="02020603050405020304" pitchFamily="18" charset="0"/>
                <a:cs typeface="Times New Roman" panose="02020603050405020304" pitchFamily="18" charset="0"/>
              </a:rPr>
              <a:t>Allocations au coût de la vie ajustées aux PPA (sociétés multinationales, organisations non </a:t>
            </a:r>
            <a:r>
              <a:rPr lang="fr-FR" sz="2200" dirty="0">
                <a:latin typeface="Times New Roman" panose="02020603050405020304" pitchFamily="18" charset="0"/>
                <a:cs typeface="Times New Roman" panose="02020603050405020304" pitchFamily="18" charset="0"/>
              </a:rPr>
              <a:t>gouvernementales</a:t>
            </a:r>
            <a:r>
              <a:rPr lang="fr-FR" sz="2000" dirty="0">
                <a:latin typeface="Times New Roman" panose="02020603050405020304" pitchFamily="18" charset="0"/>
                <a:cs typeface="Times New Roman" panose="02020603050405020304" pitchFamily="18" charset="0"/>
              </a:rPr>
              <a:t>, agences de développement international)</a:t>
            </a:r>
            <a:endParaRPr lang="fr-FR" sz="2000" dirty="0">
              <a:solidFill>
                <a:srgbClr val="00B050"/>
              </a:solidFill>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49B82150-6B3E-4A79-B0C8-99EE29A3B7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6022848"/>
            <a:ext cx="3340608" cy="835152"/>
          </a:xfrm>
          <a:prstGeom prst="rect">
            <a:avLst/>
          </a:prstGeom>
        </p:spPr>
      </p:pic>
    </p:spTree>
    <p:extLst>
      <p:ext uri="{BB962C8B-B14F-4D97-AF65-F5344CB8AC3E}">
        <p14:creationId xmlns:p14="http://schemas.microsoft.com/office/powerpoint/2010/main" val="31339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11" name="Rectangle 10"/>
          <p:cNvSpPr/>
          <p:nvPr/>
        </p:nvSpPr>
        <p:spPr>
          <a:xfrm>
            <a:off x="533400" y="304800"/>
            <a:ext cx="7315200"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II. méthodologie du PCI-Afrique 2017</a:t>
            </a:r>
          </a:p>
        </p:txBody>
      </p:sp>
      <p:sp>
        <p:nvSpPr>
          <p:cNvPr id="9" name="Rounded Rectangle 5">
            <a:extLst>
              <a:ext uri="{FF2B5EF4-FFF2-40B4-BE49-F238E27FC236}">
                <a16:creationId xmlns:a16="http://schemas.microsoft.com/office/drawing/2014/main" id="{A28F79DC-43C0-4812-82E8-E3153B33A48A}"/>
              </a:ext>
            </a:extLst>
          </p:cNvPr>
          <p:cNvSpPr/>
          <p:nvPr/>
        </p:nvSpPr>
        <p:spPr>
          <a:xfrm>
            <a:off x="304801" y="1251898"/>
            <a:ext cx="8610599" cy="705532"/>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200" dirty="0"/>
              <a:t>Le PCI possède trois composantes: </a:t>
            </a:r>
            <a:r>
              <a:rPr lang="fr-FR" sz="2200" dirty="0">
                <a:solidFill>
                  <a:schemeClr val="accent2">
                    <a:lumMod val="75000"/>
                  </a:schemeClr>
                </a:solidFill>
              </a:rPr>
              <a:t>comptabilité nationale</a:t>
            </a:r>
            <a:r>
              <a:rPr lang="fr-FR" sz="2200" dirty="0"/>
              <a:t>, </a:t>
            </a:r>
            <a:r>
              <a:rPr lang="fr-FR" sz="2200" dirty="0">
                <a:solidFill>
                  <a:schemeClr val="accent2">
                    <a:lumMod val="60000"/>
                    <a:lumOff val="40000"/>
                  </a:schemeClr>
                </a:solidFill>
              </a:rPr>
              <a:t>prix</a:t>
            </a:r>
            <a:r>
              <a:rPr lang="fr-FR" sz="2200" dirty="0"/>
              <a:t> et </a:t>
            </a:r>
            <a:r>
              <a:rPr lang="fr-FR" sz="2200" dirty="0">
                <a:solidFill>
                  <a:srgbClr val="FF0000"/>
                </a:solidFill>
              </a:rPr>
              <a:t>méthodologie</a:t>
            </a:r>
            <a:endParaRPr lang="fr-FR" dirty="0">
              <a:solidFill>
                <a:srgbClr val="FF0000"/>
              </a:solidFill>
            </a:endParaRPr>
          </a:p>
        </p:txBody>
      </p:sp>
      <p:sp>
        <p:nvSpPr>
          <p:cNvPr id="14" name="Rounded Rectangle 5">
            <a:extLst>
              <a:ext uri="{FF2B5EF4-FFF2-40B4-BE49-F238E27FC236}">
                <a16:creationId xmlns:a16="http://schemas.microsoft.com/office/drawing/2014/main" id="{1C4B7D72-5614-45A6-8755-46676EC73556}"/>
              </a:ext>
            </a:extLst>
          </p:cNvPr>
          <p:cNvSpPr/>
          <p:nvPr/>
        </p:nvSpPr>
        <p:spPr>
          <a:xfrm>
            <a:off x="140082" y="2553056"/>
            <a:ext cx="5350497" cy="2939104"/>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000" dirty="0"/>
              <a:t>Le SCN 2008 est le cadre de référence du volet </a:t>
            </a:r>
            <a:r>
              <a:rPr lang="fr-FR" sz="2000" dirty="0">
                <a:solidFill>
                  <a:srgbClr val="C00000"/>
                </a:solidFill>
              </a:rPr>
              <a:t>comptabilité nationale </a:t>
            </a:r>
            <a:r>
              <a:rPr lang="fr-FR" sz="2000" dirty="0"/>
              <a:t>du PCI-Afrique 2017. Sa nomenclature déclinée en 155 positions élémentaires est une synthèses de trois nomenclatures fonctionnelles (COICOP, COFOG et COPNI) avec une nomenclature dédiée aux produits d’équipements et de construction. Elle permet la décomposition du </a:t>
            </a:r>
            <a:r>
              <a:rPr lang="fr-FR" sz="2000" dirty="0">
                <a:solidFill>
                  <a:srgbClr val="FFC000"/>
                </a:solidFill>
              </a:rPr>
              <a:t>PIB optique demande </a:t>
            </a:r>
            <a:r>
              <a:rPr lang="fr-FR" sz="2000" dirty="0"/>
              <a:t>en positions élémentaires. </a:t>
            </a:r>
            <a:endParaRPr lang="fr-FR" sz="2000" dirty="0">
              <a:solidFill>
                <a:srgbClr val="FF0000"/>
              </a:solidFill>
            </a:endParaRPr>
          </a:p>
        </p:txBody>
      </p:sp>
      <p:sp>
        <p:nvSpPr>
          <p:cNvPr id="15" name="Rounded Rectangle 5">
            <a:extLst>
              <a:ext uri="{FF2B5EF4-FFF2-40B4-BE49-F238E27FC236}">
                <a16:creationId xmlns:a16="http://schemas.microsoft.com/office/drawing/2014/main" id="{ACB05AB2-FF8D-4F3A-94F1-4CE0E2D6F9B7}"/>
              </a:ext>
            </a:extLst>
          </p:cNvPr>
          <p:cNvSpPr/>
          <p:nvPr/>
        </p:nvSpPr>
        <p:spPr>
          <a:xfrm>
            <a:off x="5745951" y="2514600"/>
            <a:ext cx="3340608" cy="2853194"/>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000" dirty="0"/>
              <a:t>Pour le volet </a:t>
            </a:r>
            <a:r>
              <a:rPr lang="fr-FR" sz="2000" dirty="0">
                <a:solidFill>
                  <a:schemeClr val="accent4">
                    <a:lumMod val="60000"/>
                    <a:lumOff val="40000"/>
                  </a:schemeClr>
                </a:solidFill>
              </a:rPr>
              <a:t>prix</a:t>
            </a:r>
            <a:r>
              <a:rPr lang="fr-FR" sz="2000" dirty="0"/>
              <a:t>, il est basé sur une nomenclature à 560 biens et services retenus à partir de la nomenclature fonctionnelle des ménages (COICOP) </a:t>
            </a:r>
            <a:endParaRPr lang="fr-FR" sz="2000" dirty="0">
              <a:solidFill>
                <a:srgbClr val="FF0000"/>
              </a:solidFill>
            </a:endParaRPr>
          </a:p>
        </p:txBody>
      </p:sp>
      <p:cxnSp>
        <p:nvCxnSpPr>
          <p:cNvPr id="4" name="Connecteur droit avec flèche 3">
            <a:extLst>
              <a:ext uri="{FF2B5EF4-FFF2-40B4-BE49-F238E27FC236}">
                <a16:creationId xmlns:a16="http://schemas.microsoft.com/office/drawing/2014/main" id="{E84C7C10-C66B-4022-B5AC-56406D16B006}"/>
              </a:ext>
            </a:extLst>
          </p:cNvPr>
          <p:cNvCxnSpPr>
            <a:cxnSpLocks/>
            <a:endCxn id="14" idx="0"/>
          </p:cNvCxnSpPr>
          <p:nvPr/>
        </p:nvCxnSpPr>
        <p:spPr>
          <a:xfrm flipH="1">
            <a:off x="2815331" y="1600200"/>
            <a:ext cx="1985269" cy="9528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Connecteur droit avec flèche 5">
            <a:extLst>
              <a:ext uri="{FF2B5EF4-FFF2-40B4-BE49-F238E27FC236}">
                <a16:creationId xmlns:a16="http://schemas.microsoft.com/office/drawing/2014/main" id="{9F9FB889-D59F-4368-8C87-53B25A32B4B8}"/>
              </a:ext>
            </a:extLst>
          </p:cNvPr>
          <p:cNvCxnSpPr>
            <a:cxnSpLocks/>
            <a:endCxn id="15" idx="0"/>
          </p:cNvCxnSpPr>
          <p:nvPr/>
        </p:nvCxnSpPr>
        <p:spPr>
          <a:xfrm>
            <a:off x="7315200" y="1490206"/>
            <a:ext cx="101055" cy="1024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8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11" name="Rectangle 10"/>
          <p:cNvSpPr/>
          <p:nvPr/>
        </p:nvSpPr>
        <p:spPr>
          <a:xfrm>
            <a:off x="304801" y="304800"/>
            <a:ext cx="876683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II. méthodologie du PCI-Afrique 2017 (Suite)</a:t>
            </a:r>
          </a:p>
        </p:txBody>
      </p:sp>
      <p:sp>
        <p:nvSpPr>
          <p:cNvPr id="12" name="Rounded Rectangle 5">
            <a:extLst>
              <a:ext uri="{FF2B5EF4-FFF2-40B4-BE49-F238E27FC236}">
                <a16:creationId xmlns:a16="http://schemas.microsoft.com/office/drawing/2014/main" id="{94E8B4AE-4BDA-4D77-BC8B-719D1BD4BB79}"/>
              </a:ext>
            </a:extLst>
          </p:cNvPr>
          <p:cNvSpPr/>
          <p:nvPr/>
        </p:nvSpPr>
        <p:spPr>
          <a:xfrm>
            <a:off x="314228" y="1050039"/>
            <a:ext cx="8405469" cy="3429000"/>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000" dirty="0"/>
              <a:t>En plus des 560 produits liés à COICOP des collectes de prix  sont faites pour les autres positions élémentaires:</a:t>
            </a:r>
          </a:p>
          <a:p>
            <a:pPr marL="285750" indent="-285750">
              <a:buFontTx/>
              <a:buChar char="-"/>
            </a:pPr>
            <a:r>
              <a:rPr lang="fr-FR" sz="2000" dirty="0"/>
              <a:t>7 services d'enseignement privé, </a:t>
            </a:r>
          </a:p>
          <a:p>
            <a:pPr marL="285750" indent="-285750">
              <a:buFontTx/>
              <a:buChar char="-"/>
            </a:pPr>
            <a:r>
              <a:rPr lang="fr-FR" sz="2000" dirty="0"/>
              <a:t>13 produits de logement, </a:t>
            </a:r>
          </a:p>
          <a:p>
            <a:pPr marL="285750" indent="-285750">
              <a:buFontTx/>
              <a:buChar char="-"/>
            </a:pPr>
            <a:r>
              <a:rPr lang="fr-FR" sz="2000" dirty="0"/>
              <a:t>34 catégories sur la rémunération des salaires des emplois de la fonction publique, </a:t>
            </a:r>
          </a:p>
          <a:p>
            <a:pPr marL="285750" indent="-285750">
              <a:buFontTx/>
              <a:buChar char="-"/>
            </a:pPr>
            <a:r>
              <a:rPr lang="fr-FR" sz="2000" dirty="0"/>
              <a:t>196 produits des machines et biens d’équipement, ainsi que des coûts unitaires,  </a:t>
            </a:r>
          </a:p>
          <a:p>
            <a:pPr marL="285750" indent="-285750">
              <a:buFontTx/>
              <a:buChar char="-"/>
            </a:pPr>
            <a:r>
              <a:rPr lang="fr-FR" sz="2000" dirty="0"/>
              <a:t>55 prix et taux de main-d'œuvre des articles de construction et de génie civil</a:t>
            </a:r>
          </a:p>
        </p:txBody>
      </p:sp>
      <p:sp>
        <p:nvSpPr>
          <p:cNvPr id="6" name="Rounded Rectangle 5">
            <a:extLst>
              <a:ext uri="{FF2B5EF4-FFF2-40B4-BE49-F238E27FC236}">
                <a16:creationId xmlns:a16="http://schemas.microsoft.com/office/drawing/2014/main" id="{D8BF56D8-3CBC-4D98-968B-4E7F9AB5635D}"/>
              </a:ext>
            </a:extLst>
          </p:cNvPr>
          <p:cNvSpPr/>
          <p:nvPr/>
        </p:nvSpPr>
        <p:spPr>
          <a:xfrm>
            <a:off x="485482" y="4703174"/>
            <a:ext cx="8234215" cy="848062"/>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2000" dirty="0">
                <a:solidFill>
                  <a:schemeClr val="tx1"/>
                </a:solidFill>
              </a:rPr>
              <a:t>Enfin, la liste des produits du panier peut varier d'un round PCI  à un autre. le nombre de positions élémentaires peut aussi varier.</a:t>
            </a:r>
          </a:p>
        </p:txBody>
      </p:sp>
    </p:spTree>
    <p:extLst>
      <p:ext uri="{BB962C8B-B14F-4D97-AF65-F5344CB8AC3E}">
        <p14:creationId xmlns:p14="http://schemas.microsoft.com/office/powerpoint/2010/main" val="40571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br>
              <a:rPr lang="en-US" sz="1800" b="1" dirty="0">
                <a:solidFill>
                  <a:schemeClr val="accent5">
                    <a:lumMod val="75000"/>
                  </a:schemeClr>
                </a:solidFill>
              </a:rPr>
            </a:br>
            <a:br>
              <a:rPr lang="en-US" sz="1800" b="1" dirty="0">
                <a:solidFill>
                  <a:schemeClr val="accent5">
                    <a:lumMod val="75000"/>
                  </a:schemeClr>
                </a:solidFill>
              </a:rPr>
            </a:br>
            <a:endParaRPr lang="en-US" sz="1800" b="1" dirty="0">
              <a:solidFill>
                <a:schemeClr val="accent5">
                  <a:lumMod val="75000"/>
                </a:schemeClr>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923393"/>
            <a:ext cx="3340608" cy="835152"/>
          </a:xfrm>
          <a:prstGeom prst="rect">
            <a:avLst/>
          </a:prstGeom>
        </p:spPr>
      </p:pic>
      <p:sp>
        <p:nvSpPr>
          <p:cNvPr id="12" name="Rounded Rectangle 5">
            <a:extLst>
              <a:ext uri="{FF2B5EF4-FFF2-40B4-BE49-F238E27FC236}">
                <a16:creationId xmlns:a16="http://schemas.microsoft.com/office/drawing/2014/main" id="{94E8B4AE-4BDA-4D77-BC8B-719D1BD4BB79}"/>
              </a:ext>
            </a:extLst>
          </p:cNvPr>
          <p:cNvSpPr/>
          <p:nvPr/>
        </p:nvSpPr>
        <p:spPr>
          <a:xfrm>
            <a:off x="381000" y="1295400"/>
            <a:ext cx="8405469" cy="4343400"/>
          </a:xfrm>
          <a:prstGeom prst="roundRect">
            <a:avLst>
              <a:gd name="adj" fmla="val 16667"/>
            </a:avLst>
          </a:prstGeom>
          <a:solidFill>
            <a:srgbClr val="00B05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spcBef>
                <a:spcPts val="600"/>
              </a:spcBef>
              <a:spcAft>
                <a:spcPts val="600"/>
              </a:spcAft>
            </a:pPr>
            <a:r>
              <a:rPr lang="fr-FR" sz="2000" dirty="0"/>
              <a:t>Pour le calcul des PPA, il regroupe en gros quatre étapes principales :</a:t>
            </a:r>
          </a:p>
          <a:p>
            <a:pPr marL="457200" indent="-457200">
              <a:spcBef>
                <a:spcPts val="600"/>
              </a:spcBef>
              <a:spcAft>
                <a:spcPts val="600"/>
              </a:spcAft>
              <a:buFont typeface="+mj-lt"/>
              <a:buAutoNum type="arabicPeriod"/>
            </a:pPr>
            <a:r>
              <a:rPr lang="fr-FR" sz="2000" dirty="0"/>
              <a:t>Validation des données de </a:t>
            </a:r>
            <a:r>
              <a:rPr lang="fr-FR" sz="2000" dirty="0">
                <a:solidFill>
                  <a:srgbClr val="FFC000"/>
                </a:solidFill>
              </a:rPr>
              <a:t>prix</a:t>
            </a:r>
            <a:r>
              <a:rPr lang="fr-FR" sz="2000" dirty="0"/>
              <a:t>  et des </a:t>
            </a:r>
            <a:r>
              <a:rPr lang="fr-FR" sz="2000" dirty="0">
                <a:solidFill>
                  <a:srgbClr val="FFC000"/>
                </a:solidFill>
              </a:rPr>
              <a:t>PIB (optique demande) décomposés en positions élémentaires</a:t>
            </a:r>
            <a:r>
              <a:rPr lang="fr-FR" sz="2000" dirty="0"/>
              <a:t> collectées auprès des 50 pays africains (la plus longue partie)</a:t>
            </a:r>
          </a:p>
          <a:p>
            <a:pPr marL="457200" indent="-457200">
              <a:spcBef>
                <a:spcPts val="600"/>
              </a:spcBef>
              <a:spcAft>
                <a:spcPts val="600"/>
              </a:spcAft>
              <a:buFont typeface="+mj-lt"/>
              <a:buAutoNum type="arabicPeriod"/>
            </a:pPr>
            <a:r>
              <a:rPr lang="fr-FR" sz="2000" dirty="0"/>
              <a:t>Calcul des prix moyens nationaux pour former un prix annuel moyen national pour chaque produit dans chaque économie </a:t>
            </a:r>
          </a:p>
          <a:p>
            <a:pPr marL="457200" indent="-457200">
              <a:spcBef>
                <a:spcPts val="600"/>
              </a:spcBef>
              <a:spcAft>
                <a:spcPts val="600"/>
              </a:spcAft>
              <a:buFont typeface="+mj-lt"/>
              <a:buAutoNum type="arabicPeriod"/>
            </a:pPr>
            <a:r>
              <a:rPr lang="fr-FR" sz="2000" dirty="0"/>
              <a:t>Calcul des PPA au niveau des positions élémentaires en utilisant les prix moyens</a:t>
            </a:r>
          </a:p>
          <a:p>
            <a:pPr marL="457200" indent="-457200">
              <a:spcBef>
                <a:spcPts val="600"/>
              </a:spcBef>
              <a:spcAft>
                <a:spcPts val="600"/>
              </a:spcAft>
              <a:buFont typeface="+mj-lt"/>
              <a:buAutoNum type="arabicPeriod"/>
            </a:pPr>
            <a:r>
              <a:rPr lang="fr-FR" sz="2000" dirty="0"/>
              <a:t>Agrégation des PPA de la position élémentaire au niveau des principales composantes puis du PIB.</a:t>
            </a:r>
          </a:p>
        </p:txBody>
      </p:sp>
      <p:sp>
        <p:nvSpPr>
          <p:cNvPr id="6" name="Rectangle 5">
            <a:extLst>
              <a:ext uri="{FF2B5EF4-FFF2-40B4-BE49-F238E27FC236}">
                <a16:creationId xmlns:a16="http://schemas.microsoft.com/office/drawing/2014/main" id="{14C86D91-239B-4311-A0E1-61963B6E35A9}"/>
              </a:ext>
            </a:extLst>
          </p:cNvPr>
          <p:cNvSpPr/>
          <p:nvPr/>
        </p:nvSpPr>
        <p:spPr>
          <a:xfrm>
            <a:off x="304801" y="304800"/>
            <a:ext cx="876683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b="1" cap="all" dirty="0">
                <a:solidFill>
                  <a:srgbClr val="00B050"/>
                </a:solidFill>
                <a:latin typeface="Arial Black" panose="020B0A04020102020204" pitchFamily="34" charset="0"/>
              </a:rPr>
              <a:t>II. méthodologie du PCI-Afrique 2017 (FIN)</a:t>
            </a:r>
          </a:p>
        </p:txBody>
      </p:sp>
      <p:sp>
        <p:nvSpPr>
          <p:cNvPr id="3" name="Rectangle 2">
            <a:extLst>
              <a:ext uri="{FF2B5EF4-FFF2-40B4-BE49-F238E27FC236}">
                <a16:creationId xmlns:a16="http://schemas.microsoft.com/office/drawing/2014/main" id="{4DB776BE-82D8-4147-906A-75BFA3B92E8B}"/>
              </a:ext>
            </a:extLst>
          </p:cNvPr>
          <p:cNvSpPr/>
          <p:nvPr/>
        </p:nvSpPr>
        <p:spPr>
          <a:xfrm>
            <a:off x="3041904" y="868557"/>
            <a:ext cx="2362200" cy="461665"/>
          </a:xfrm>
          <a:prstGeom prst="rect">
            <a:avLst/>
          </a:prstGeom>
        </p:spPr>
        <p:txBody>
          <a:bodyPr wrap="square">
            <a:spAutoFit/>
          </a:bodyPr>
          <a:lstStyle/>
          <a:p>
            <a:r>
              <a:rPr lang="fr-FR" sz="2400" dirty="0"/>
              <a:t>METHODOLOGIE</a:t>
            </a:r>
          </a:p>
        </p:txBody>
      </p:sp>
    </p:spTree>
    <p:extLst>
      <p:ext uri="{BB962C8B-B14F-4D97-AF65-F5344CB8AC3E}">
        <p14:creationId xmlns:p14="http://schemas.microsoft.com/office/powerpoint/2010/main" val="368932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06D4D765D7F142A7520E023D149866" ma:contentTypeVersion="4" ma:contentTypeDescription="Create a new document." ma:contentTypeScope="" ma:versionID="c079ab0be9785a23b9c47edeff5c4250">
  <xsd:schema xmlns:xsd="http://www.w3.org/2001/XMLSchema" xmlns:xs="http://www.w3.org/2001/XMLSchema" xmlns:p="http://schemas.microsoft.com/office/2006/metadata/properties" xmlns:ns3="8e59d05d-0525-4ee9-8a3a-904c156e947b" targetNamespace="http://schemas.microsoft.com/office/2006/metadata/properties" ma:root="true" ma:fieldsID="d51b85a57893a898b85970a30e01e3d3" ns3:_="">
    <xsd:import namespace="8e59d05d-0525-4ee9-8a3a-904c156e94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9d05d-0525-4ee9-8a3a-904c156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6E9E9-3D59-46F1-A17F-C16C34217A12}">
  <ds:schemaRefs>
    <ds:schemaRef ds:uri="http://schemas.microsoft.com/sharepoint/v3/contenttype/forms"/>
  </ds:schemaRefs>
</ds:datastoreItem>
</file>

<file path=customXml/itemProps2.xml><?xml version="1.0" encoding="utf-8"?>
<ds:datastoreItem xmlns:ds="http://schemas.openxmlformats.org/officeDocument/2006/customXml" ds:itemID="{CEA3D304-F772-430B-8598-42501E1C407D}">
  <ds:schemaRef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8e59d05d-0525-4ee9-8a3a-904c156e947b"/>
    <ds:schemaRef ds:uri="http://schemas.microsoft.com/office/2006/metadata/properties"/>
  </ds:schemaRefs>
</ds:datastoreItem>
</file>

<file path=customXml/itemProps3.xml><?xml version="1.0" encoding="utf-8"?>
<ds:datastoreItem xmlns:ds="http://schemas.openxmlformats.org/officeDocument/2006/customXml" ds:itemID="{0F171D22-3EDB-4482-8EE3-A44F69598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59d05d-0525-4ee9-8a3a-904c156e94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15747</TotalTime>
  <Words>1513</Words>
  <Application>Microsoft Office PowerPoint</Application>
  <PresentationFormat>Affichage à l'écran (4:3)</PresentationFormat>
  <Paragraphs>231</Paragraphs>
  <Slides>28</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Arial</vt:lpstr>
      <vt:lpstr>Arial Black</vt:lpstr>
      <vt:lpstr>Arial Narrow</vt:lpstr>
      <vt:lpstr>Brush Script MT</vt:lpstr>
      <vt:lpstr>Calibri</vt:lpstr>
      <vt:lpstr>Times New Roman</vt:lpstr>
      <vt:lpstr>Tw Cen MT</vt:lpstr>
      <vt:lpstr>Wingdings</vt:lpstr>
      <vt:lpstr>1_Office Theme</vt:lpstr>
      <vt:lpstr>  </vt:lpstr>
      <vt:lpstr>  </vt:lpstr>
      <vt:lpstr>  </vt:lpstr>
      <vt:lpstr>  </vt:lpstr>
      <vt:lpstr>  </vt:lpstr>
      <vt:lpstr>Présentation PowerPoint</vt:lpstr>
      <vt:lpstr>  </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Hanan M A Abushanab</dc:creator>
  <cp:lastModifiedBy>SESSEDE, CHARLES</cp:lastModifiedBy>
  <cp:revision>348</cp:revision>
  <cp:lastPrinted>2015-10-23T21:09:28Z</cp:lastPrinted>
  <dcterms:created xsi:type="dcterms:W3CDTF">2015-10-22T20:34:56Z</dcterms:created>
  <dcterms:modified xsi:type="dcterms:W3CDTF">2021-02-03T11:36:58Z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0x0101003806D4D765D7F142A7520E023D149866</vt:lpwstr>
  </property>
</Properties>
</file>