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62" r:id="rId4"/>
    <p:sldId id="270" r:id="rId5"/>
    <p:sldId id="271" r:id="rId6"/>
    <p:sldId id="272" r:id="rId7"/>
    <p:sldId id="273" r:id="rId8"/>
    <p:sldId id="274" r:id="rId9"/>
    <p:sldId id="288" r:id="rId10"/>
    <p:sldId id="275" r:id="rId11"/>
    <p:sldId id="276" r:id="rId12"/>
    <p:sldId id="277" r:id="rId13"/>
    <p:sldId id="287" r:id="rId14"/>
    <p:sldId id="278" r:id="rId15"/>
    <p:sldId id="279" r:id="rId16"/>
    <p:sldId id="280" r:id="rId17"/>
    <p:sldId id="281" r:id="rId18"/>
    <p:sldId id="282" r:id="rId19"/>
    <p:sldId id="283" r:id="rId20"/>
    <p:sldId id="286" r:id="rId21"/>
    <p:sldId id="269" r:id="rId22"/>
    <p:sldId id="261" r:id="rId23"/>
  </p:sldIdLst>
  <p:sldSz cx="9144000" cy="5715000" type="screen16x10"/>
  <p:notesSz cx="6735763" cy="98663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k" initials="Yj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18" autoAdjust="0"/>
    <p:restoredTop sz="94660"/>
  </p:normalViewPr>
  <p:slideViewPr>
    <p:cSldViewPr>
      <p:cViewPr varScale="1">
        <p:scale>
          <a:sx n="64" d="100"/>
          <a:sy n="64" d="100"/>
        </p:scale>
        <p:origin x="-581" y="-1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0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57048-B56B-4EC5-B067-D5BFD72119E3}" type="datetimeFigureOut">
              <a:rPr lang="fr-FR" smtClean="0"/>
              <a:pPr/>
              <a:t>17/11/2021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56ABE-C27C-49E9-A261-8B3F7FFC84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580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B7E6E9-9459-4E76-94D2-0E7BC4CE28A0}" type="datetimeFigureOut">
              <a:rPr lang="fr-FR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42EBE7-2676-476A-BD6E-35A96D6FD7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1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42EBE7-2676-476A-BD6E-35A96D6FD7A8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35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-12700" y="2636838"/>
            <a:ext cx="9156700" cy="2111375"/>
          </a:xfrm>
          <a:custGeom>
            <a:avLst/>
            <a:gdLst>
              <a:gd name="connsiteX0" fmla="*/ 0 w 9169758"/>
              <a:gd name="connsiteY0" fmla="*/ 0 h 2474890"/>
              <a:gd name="connsiteX1" fmla="*/ 2923504 w 9169758"/>
              <a:gd name="connsiteY1" fmla="*/ 2292439 h 2474890"/>
              <a:gd name="connsiteX2" fmla="*/ 9169758 w 9169758"/>
              <a:gd name="connsiteY2" fmla="*/ 1094704 h 247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9758" h="2474890">
                <a:moveTo>
                  <a:pt x="0" y="0"/>
                </a:moveTo>
                <a:cubicBezTo>
                  <a:pt x="697605" y="1054994"/>
                  <a:pt x="1395211" y="2109988"/>
                  <a:pt x="2923504" y="2292439"/>
                </a:cubicBezTo>
                <a:cubicBezTo>
                  <a:pt x="4451797" y="2474890"/>
                  <a:pt x="6810777" y="1784797"/>
                  <a:pt x="9169758" y="10947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2889250" y="3627438"/>
            <a:ext cx="6254750" cy="2087562"/>
          </a:xfrm>
          <a:custGeom>
            <a:avLst/>
            <a:gdLst>
              <a:gd name="connsiteX0" fmla="*/ 1064654 w 6138930"/>
              <a:gd name="connsiteY0" fmla="*/ 2511380 h 2511380"/>
              <a:gd name="connsiteX1" fmla="*/ 845713 w 6138930"/>
              <a:gd name="connsiteY1" fmla="*/ 1596980 h 2511380"/>
              <a:gd name="connsiteX2" fmla="*/ 6138930 w 6138930"/>
              <a:gd name="connsiteY2" fmla="*/ 0 h 251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8930" h="2511380">
                <a:moveTo>
                  <a:pt x="1064654" y="2511380"/>
                </a:moveTo>
                <a:cubicBezTo>
                  <a:pt x="532327" y="2263461"/>
                  <a:pt x="0" y="2015543"/>
                  <a:pt x="845713" y="1596980"/>
                </a:cubicBezTo>
                <a:cubicBezTo>
                  <a:pt x="1691426" y="1178417"/>
                  <a:pt x="3915178" y="589208"/>
                  <a:pt x="61389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0" y="3649663"/>
            <a:ext cx="9144000" cy="1728787"/>
          </a:xfrm>
          <a:custGeom>
            <a:avLst/>
            <a:gdLst>
              <a:gd name="connsiteX0" fmla="*/ 0 w 9144000"/>
              <a:gd name="connsiteY0" fmla="*/ 2073499 h 2073499"/>
              <a:gd name="connsiteX1" fmla="*/ 3760631 w 9144000"/>
              <a:gd name="connsiteY1" fmla="*/ 1390919 h 2073499"/>
              <a:gd name="connsiteX2" fmla="*/ 9144000 w 9144000"/>
              <a:gd name="connsiteY2" fmla="*/ 0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073499">
                <a:moveTo>
                  <a:pt x="0" y="2073499"/>
                </a:moveTo>
                <a:cubicBezTo>
                  <a:pt x="1118315" y="1905000"/>
                  <a:pt x="2236631" y="1736502"/>
                  <a:pt x="3760631" y="1390919"/>
                </a:cubicBezTo>
                <a:cubicBezTo>
                  <a:pt x="5284631" y="1045336"/>
                  <a:pt x="7214315" y="522668"/>
                  <a:pt x="91440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5076825" y="3695700"/>
            <a:ext cx="4067175" cy="2019300"/>
          </a:xfrm>
          <a:custGeom>
            <a:avLst/>
            <a:gdLst>
              <a:gd name="connsiteX0" fmla="*/ 3668332 w 3964546"/>
              <a:gd name="connsiteY0" fmla="*/ 2446986 h 2446986"/>
              <a:gd name="connsiteX1" fmla="*/ 49369 w 3964546"/>
              <a:gd name="connsiteY1" fmla="*/ 1262129 h 2446986"/>
              <a:gd name="connsiteX2" fmla="*/ 3964546 w 3964546"/>
              <a:gd name="connsiteY2" fmla="*/ 0 h 244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4546" h="2446986">
                <a:moveTo>
                  <a:pt x="3668332" y="2446986"/>
                </a:moveTo>
                <a:cubicBezTo>
                  <a:pt x="1834166" y="2058473"/>
                  <a:pt x="0" y="1669960"/>
                  <a:pt x="49369" y="1262129"/>
                </a:cubicBezTo>
                <a:cubicBezTo>
                  <a:pt x="98738" y="854298"/>
                  <a:pt x="2031642" y="427149"/>
                  <a:pt x="396454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" name="Picture 13" descr="Logo-AFRISTAT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193675"/>
            <a:ext cx="230346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1992313"/>
            <a:ext cx="7772400" cy="1225550"/>
          </a:xfrm>
        </p:spPr>
        <p:txBody>
          <a:bodyPr/>
          <a:lstStyle>
            <a:lvl1pPr algn="ctr">
              <a:defRPr smtClean="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26627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362325"/>
            <a:ext cx="6400800" cy="1460500"/>
          </a:xfrm>
        </p:spPr>
        <p:txBody>
          <a:bodyPr/>
          <a:lstStyle>
            <a:lvl1pPr marL="0" indent="0" algn="ctr">
              <a:buFont typeface="Calibri" pitchFamily="34" charset="0"/>
              <a:buNone/>
              <a:defRPr smtClean="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34E6-FE83-41F0-845C-13DFE5E92C58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4B3B-C974-4A8A-B6BE-C56D034BB2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2D00-8749-4B60-9FF6-0EA03643983B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18EC-DBE9-4629-A696-27E9C0DB2A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593C8-03BD-4B7A-90F0-94348680E069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48AD-F173-42FB-8657-175E85518D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4760-4FFD-45F1-B761-98EFD1ACBD6F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B015-AE7D-406C-9BB7-1FD3A5C927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9002-FFFD-4599-BC6F-B46AAE4CF4B5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E0C4-FCA3-41AC-BA4D-3D787B76FA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E55B-FBEB-4078-9572-E06F947FC0B3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7E82-9872-4FC2-8141-5FFDBCC285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E05D5-2AE1-499A-85C4-62AE18AAC5D2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85AC-97D6-468A-ACAE-129DF971D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18E6-0A62-49A5-8F62-C40C80165100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7463-0D36-4ED9-B38B-CEF98EEDC5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23288-ABE1-46B1-B7FC-1BF74D9B5DF4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C079-2898-4A05-A08C-72045C58F9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1F8E-991E-4396-A165-A921BC9A4A00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2D79E-B635-4E9C-B917-EA393D309D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BE5B-C64B-4F1A-8D50-5028A42F798A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904-B411-40CF-86B5-F058310EDC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>
                <a:alpha val="87000"/>
              </a:srgbClr>
            </a:gs>
            <a:gs pos="22000">
              <a:schemeClr val="accent1">
                <a:tint val="23500"/>
                <a:satMod val="160000"/>
                <a:alpha val="67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175" y="228600"/>
            <a:ext cx="6778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5437188"/>
            <a:ext cx="161925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814D58F-3AD1-41BF-852B-1D51ED506030}" type="datetime1">
              <a:rPr lang="fr-FR" smtClean="0"/>
              <a:pPr>
                <a:defRPr/>
              </a:pPr>
              <a:t>17/11/2021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08175" y="5411788"/>
            <a:ext cx="611981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16913" y="5411788"/>
            <a:ext cx="909637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66B39EE-C0A9-4888-AB15-FA06622FE2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1" name="Groupe 3"/>
          <p:cNvGrpSpPr>
            <a:grpSpLocks/>
          </p:cNvGrpSpPr>
          <p:nvPr/>
        </p:nvGrpSpPr>
        <p:grpSpPr bwMode="auto">
          <a:xfrm>
            <a:off x="215900" y="4010025"/>
            <a:ext cx="9182100" cy="1946275"/>
            <a:chOff x="-12879" y="4494727"/>
            <a:chExt cx="9182637" cy="2335369"/>
          </a:xfrm>
        </p:grpSpPr>
        <p:sp>
          <p:nvSpPr>
            <p:cNvPr id="2" name="Forme libre 4"/>
            <p:cNvSpPr/>
            <p:nvPr/>
          </p:nvSpPr>
          <p:spPr>
            <a:xfrm>
              <a:off x="-12879" y="4494727"/>
              <a:ext cx="9157236" cy="2156311"/>
            </a:xfrm>
            <a:custGeom>
              <a:avLst/>
              <a:gdLst>
                <a:gd name="connsiteX0" fmla="*/ 0 w 9156879"/>
                <a:gd name="connsiteY0" fmla="*/ 1429555 h 2157211"/>
                <a:gd name="connsiteX1" fmla="*/ 5859887 w 9156879"/>
                <a:gd name="connsiteY1" fmla="*/ 1918952 h 2157211"/>
                <a:gd name="connsiteX2" fmla="*/ 9156879 w 9156879"/>
                <a:gd name="connsiteY2" fmla="*/ 0 h 2157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6879" h="2157211">
                  <a:moveTo>
                    <a:pt x="0" y="1429555"/>
                  </a:moveTo>
                  <a:cubicBezTo>
                    <a:pt x="2166870" y="1793383"/>
                    <a:pt x="4333741" y="2157211"/>
                    <a:pt x="5859887" y="1918952"/>
                  </a:cubicBezTo>
                  <a:cubicBezTo>
                    <a:pt x="7386033" y="1680693"/>
                    <a:pt x="8271456" y="840346"/>
                    <a:pt x="9156879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" name="Forme libre 5"/>
            <p:cNvSpPr/>
            <p:nvPr/>
          </p:nvSpPr>
          <p:spPr>
            <a:xfrm>
              <a:off x="-178" y="5898616"/>
              <a:ext cx="9169936" cy="931480"/>
            </a:xfrm>
            <a:custGeom>
              <a:avLst/>
              <a:gdLst>
                <a:gd name="connsiteX0" fmla="*/ 0 w 9169758"/>
                <a:gd name="connsiteY0" fmla="*/ 0 h 931572"/>
                <a:gd name="connsiteX1" fmla="*/ 4739425 w 9169758"/>
                <a:gd name="connsiteY1" fmla="*/ 875763 h 931572"/>
                <a:gd name="connsiteX2" fmla="*/ 9169758 w 9169758"/>
                <a:gd name="connsiteY2" fmla="*/ 334851 h 93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69758" h="931572">
                  <a:moveTo>
                    <a:pt x="0" y="0"/>
                  </a:moveTo>
                  <a:cubicBezTo>
                    <a:pt x="1605566" y="409977"/>
                    <a:pt x="3211132" y="819954"/>
                    <a:pt x="4739425" y="875763"/>
                  </a:cubicBezTo>
                  <a:cubicBezTo>
                    <a:pt x="6267718" y="931572"/>
                    <a:pt x="7718738" y="633211"/>
                    <a:pt x="9169758" y="33485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1032" name="Picture 11" descr="Logo-AFRISTAT-simp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174625"/>
            <a:ext cx="1547813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Grp="1"/>
          </p:cNvSpPr>
          <p:nvPr>
            <p:ph type="body" idx="1"/>
          </p:nvPr>
        </p:nvSpPr>
        <p:spPr>
          <a:xfrm>
            <a:off x="107504" y="1057300"/>
            <a:ext cx="8928992" cy="4464496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Atelier régional de </a:t>
            </a:r>
            <a:r>
              <a:rPr lang="fr-FR" dirty="0"/>
              <a:t>formation des statisticiens en charge de l’élaboration de l’IHPC </a:t>
            </a:r>
            <a:r>
              <a:rPr lang="fr-FR" dirty="0" smtClean="0"/>
              <a:t>dans les pays membres de </a:t>
            </a:r>
            <a:r>
              <a:rPr lang="fr-FR" dirty="0"/>
              <a:t>l’UEMOA </a:t>
            </a: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8 au 19 novembre 2021</a:t>
            </a:r>
          </a:p>
          <a:p>
            <a:pPr marL="0" indent="0" algn="just"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                       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fr-FR" dirty="0" smtClean="0">
                <a:solidFill>
                  <a:srgbClr val="FF0000"/>
                </a:solidFill>
              </a:rPr>
              <a:t> GESTION DES REMPLACEMENTS                   </a:t>
            </a:r>
            <a:endParaRPr lang="fr-F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</a:t>
            </a:r>
          </a:p>
          <a:p>
            <a:pPr marL="0" indent="0">
              <a:buNone/>
            </a:pPr>
            <a:r>
              <a:rPr lang="fr-FR" sz="2000" dirty="0" smtClean="0"/>
              <a:t>                                                                Par</a:t>
            </a:r>
            <a:r>
              <a:rPr lang="fr-FR" sz="2000" dirty="0"/>
              <a:t>: </a:t>
            </a:r>
            <a:r>
              <a:rPr lang="fr-FR" sz="2000" dirty="0" err="1"/>
              <a:t>Tchadèléki</a:t>
            </a:r>
            <a:r>
              <a:rPr lang="fr-FR" sz="2000" dirty="0"/>
              <a:t> </a:t>
            </a:r>
            <a:r>
              <a:rPr lang="fr-FR" sz="2000" dirty="0" err="1"/>
              <a:t>Biabalo</a:t>
            </a:r>
            <a:r>
              <a:rPr lang="fr-FR" sz="2000" dirty="0"/>
              <a:t> BAHAZE-DAO</a:t>
            </a:r>
          </a:p>
          <a:p>
            <a:pPr marL="0" indent="0">
              <a:buNone/>
            </a:pPr>
            <a:r>
              <a:rPr lang="fr-FR" sz="2000" dirty="0"/>
              <a:t>                                                                      </a:t>
            </a:r>
            <a:r>
              <a:rPr lang="fr-FR" sz="2000" dirty="0" smtClean="0"/>
              <a:t>   Expert </a:t>
            </a:r>
            <a:r>
              <a:rPr lang="fr-FR" sz="2000" dirty="0"/>
              <a:t>en Statistiques des Prix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>
                <a:solidFill>
                  <a:srgbClr val="FF0000"/>
                </a:solidFill>
              </a:rPr>
              <a:t>REMPLACEMENT </a:t>
            </a:r>
            <a:r>
              <a:rPr lang="fr-FR" sz="2400" dirty="0">
                <a:solidFill>
                  <a:srgbClr val="FF0000"/>
                </a:solidFill>
              </a:rPr>
              <a:t>D'UN PRODUIT </a:t>
            </a:r>
            <a:r>
              <a:rPr lang="fr-FR" sz="2400" dirty="0" smtClean="0">
                <a:solidFill>
                  <a:srgbClr val="FF0000"/>
                </a:solidFill>
              </a:rPr>
              <a:t>ELEMENTAIRE: </a:t>
            </a:r>
            <a:r>
              <a:rPr lang="fr-FR" sz="2400" dirty="0" smtClean="0">
                <a:solidFill>
                  <a:srgbClr val="FF0000"/>
                </a:solidFill>
              </a:rPr>
              <a:t>méthode </a:t>
            </a:r>
            <a:r>
              <a:rPr lang="fr-FR" sz="2400" dirty="0">
                <a:solidFill>
                  <a:srgbClr val="FF0000"/>
                </a:solidFill>
              </a:rPr>
              <a:t>dite de la " variable privilégiée</a:t>
            </a:r>
            <a:r>
              <a:rPr lang="fr-FR" sz="2400" dirty="0">
                <a:solidFill>
                  <a:srgbClr val="FF0000"/>
                </a:solidFill>
              </a:rPr>
              <a:t/>
            </a:r>
            <a:br>
              <a:rPr lang="fr-FR" sz="2400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sz="2000" dirty="0" smtClean="0"/>
                  <a:t>La méthode dite de la " </a:t>
                </a:r>
                <a:r>
                  <a:rPr lang="fr-FR" sz="2000" b="1" dirty="0"/>
                  <a:t>variable privilégiée</a:t>
                </a:r>
                <a:r>
                  <a:rPr lang="fr-FR" sz="2000" dirty="0"/>
                  <a:t> ", est appliquée pour calculer le prix fictif du nouveau produit à la période de base.</a:t>
                </a:r>
              </a:p>
              <a:p>
                <a:pPr marL="0" indent="0">
                  <a:buNone/>
                </a:pPr>
                <a:r>
                  <a:rPr lang="fr-FR" sz="2000" dirty="0" smtClean="0"/>
                  <a:t>Le </a:t>
                </a:r>
                <a:r>
                  <a:rPr lang="fr-FR" sz="2000" dirty="0"/>
                  <a:t>prix de base du nouveau produit est calculé en tenant compte de la proportionnalité admise, de la façon suivante </a:t>
                </a:r>
                <a:r>
                  <a:rPr lang="fr-FR" sz="2000" dirty="0" smtClean="0"/>
                  <a:t>:</a:t>
                </a:r>
                <a:r>
                  <a:rPr lang="fr-FR" sz="2000" dirty="0"/>
                  <a:t> </a:t>
                </a:r>
                <a:endParaRPr lang="fr-FR" sz="2000" dirty="0" smtClean="0"/>
              </a:p>
              <a:p>
                <a:pPr marL="0" indent="0">
                  <a:buNone/>
                </a:pPr>
                <a:r>
                  <a:rPr lang="fr-FR" sz="2000" b="1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b="1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000" b="1" i="1" smtClean="0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fr-FR" sz="2000" b="1" i="1" smtClean="0">
                            <a:latin typeface="Cambria Math"/>
                          </a:rPr>
                          <m:t>𝒃</m:t>
                        </m:r>
                      </m:sub>
                      <m:sup>
                        <m:r>
                          <a:rPr lang="fr-FR" sz="2000" b="1" i="1" smtClean="0">
                            <a:latin typeface="Cambria Math"/>
                          </a:rPr>
                          <m:t>𝑭𝑵</m:t>
                        </m:r>
                      </m:sup>
                    </m:sSubSup>
                    <m:r>
                      <a:rPr lang="fr-FR" sz="2000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fr-FR" sz="2000" b="1" i="1">
                            <a:latin typeface="Cambria Math"/>
                          </a:rPr>
                          <m:t>𝒃</m:t>
                        </m:r>
                      </m:sub>
                      <m:sup>
                        <m:r>
                          <a:rPr lang="fr-FR" sz="2000" b="1" i="1" smtClean="0">
                            <a:latin typeface="Cambria Math"/>
                          </a:rPr>
                          <m:t>𝑹𝑨</m:t>
                        </m:r>
                      </m:sup>
                    </m:sSubSup>
                    <m:r>
                      <a:rPr lang="fr-FR" sz="2000" b="1" i="1" smtClean="0">
                        <a:latin typeface="Cambria Math"/>
                      </a:rPr>
                      <m:t>∗</m:t>
                    </m:r>
                    <m:f>
                      <m:fPr>
                        <m:ctrlPr>
                          <a:rPr lang="fr-FR" sz="2000" b="1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0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sz="2000" b="1" i="1" smtClean="0">
                                <a:latin typeface="Cambria Math"/>
                              </a:rPr>
                              <m:t>𝑽</m:t>
                            </m:r>
                          </m:e>
                          <m:sup>
                            <m:r>
                              <a:rPr lang="fr-FR" sz="2000" b="1" i="1" smtClean="0">
                                <a:latin typeface="Cambria Math"/>
                              </a:rPr>
                              <m:t>𝑽𝑷𝑵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fr-FR" sz="20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sz="2000" b="1" i="1" smtClean="0">
                                <a:latin typeface="Cambria Math"/>
                              </a:rPr>
                              <m:t>𝑽</m:t>
                            </m:r>
                          </m:e>
                          <m:sup>
                            <m:r>
                              <a:rPr lang="fr-FR" sz="2000" b="1" i="1" smtClean="0">
                                <a:latin typeface="Cambria Math"/>
                              </a:rPr>
                              <m:t>𝑽𝑷𝑨</m:t>
                            </m:r>
                          </m:sup>
                        </m:sSup>
                      </m:den>
                    </m:f>
                  </m:oMath>
                </a14:m>
                <a:endParaRPr lang="fr-FR" sz="20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fr-FR" sz="2000" b="1" i="1">
                            <a:latin typeface="Cambria Math"/>
                          </a:rPr>
                          <m:t>𝒃</m:t>
                        </m:r>
                      </m:sub>
                      <m:sup>
                        <m:r>
                          <a:rPr lang="fr-FR" sz="2000" b="1" i="1">
                            <a:latin typeface="Cambria Math"/>
                          </a:rPr>
                          <m:t>𝑭𝑵</m:t>
                        </m:r>
                      </m:sup>
                    </m:sSubSup>
                  </m:oMath>
                </a14:m>
                <a:r>
                  <a:rPr lang="fr-FR" sz="2000" dirty="0" smtClean="0"/>
                  <a:t> :prix fictif du nouveau produit à la période de base</a:t>
                </a:r>
                <a:endParaRPr lang="fr-FR" sz="20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fr-FR" sz="2000" b="1" i="1">
                            <a:latin typeface="Cambria Math"/>
                          </a:rPr>
                          <m:t>𝒃</m:t>
                        </m:r>
                      </m:sub>
                      <m:sup>
                        <m:r>
                          <a:rPr lang="fr-FR" sz="2000" b="1" i="1">
                            <a:latin typeface="Cambria Math"/>
                          </a:rPr>
                          <m:t>𝑹𝑨</m:t>
                        </m:r>
                      </m:sup>
                    </m:sSubSup>
                  </m:oMath>
                </a14:m>
                <a:r>
                  <a:rPr lang="fr-FR" sz="2000" dirty="0" smtClean="0">
                    <a:solidFill>
                      <a:srgbClr val="FF0000"/>
                    </a:solidFill>
                  </a:rPr>
                  <a:t> :</a:t>
                </a:r>
                <a:r>
                  <a:rPr lang="fr-FR" sz="2000" dirty="0"/>
                  <a:t>prix </a:t>
                </a:r>
                <a:r>
                  <a:rPr lang="fr-FR" sz="2000" dirty="0" smtClean="0"/>
                  <a:t>réel de l’ancien produit </a:t>
                </a:r>
                <a:r>
                  <a:rPr lang="fr-FR" sz="2000" dirty="0"/>
                  <a:t>à la période de base</a:t>
                </a:r>
              </a:p>
              <a:p>
                <a:pPr marL="0" indent="0" algn="just">
                  <a:buNone/>
                </a:pPr>
                <a:endParaRPr lang="fr-FR" sz="2000" dirty="0" smtClean="0">
                  <a:solidFill>
                    <a:srgbClr val="FF0000"/>
                  </a:solidFill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fr-FR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𝑽</m:t>
                        </m:r>
                      </m:e>
                      <m:sup>
                        <m:r>
                          <a:rPr lang="fr-FR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𝑽𝑷𝑵</m:t>
                        </m:r>
                      </m:sup>
                    </m:sSup>
                  </m:oMath>
                </a14:m>
                <a:r>
                  <a:rPr lang="fr-FR" sz="2000" dirty="0" smtClean="0">
                    <a:solidFill>
                      <a:schemeClr val="tx1"/>
                    </a:solidFill>
                  </a:rPr>
                  <a:t>: valeur de la variable privilégiée du nouveau produit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fr-FR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𝑽</m:t>
                        </m:r>
                      </m:e>
                      <m:sup>
                        <m:r>
                          <a:rPr lang="fr-FR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𝑽𝑷</m:t>
                        </m:r>
                        <m:r>
                          <a:rPr lang="fr-FR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</m:sup>
                    </m:sSup>
                  </m:oMath>
                </a14:m>
                <a:r>
                  <a:rPr lang="fr-FR" sz="2000" dirty="0">
                    <a:solidFill>
                      <a:schemeClr val="tx1"/>
                    </a:solidFill>
                  </a:rPr>
                  <a:t>: valeur de la variable privilégiée </a:t>
                </a:r>
                <a:r>
                  <a:rPr lang="fr-FR" sz="2000" dirty="0" smtClean="0">
                    <a:solidFill>
                      <a:schemeClr val="tx1"/>
                    </a:solidFill>
                  </a:rPr>
                  <a:t>de l’ancien produit</a:t>
                </a:r>
                <a:endParaRPr lang="fr-FR" sz="2000" dirty="0">
                  <a:solidFill>
                    <a:schemeClr val="tx1"/>
                  </a:solidFill>
                </a:endParaRPr>
              </a:p>
              <a:p>
                <a:pPr marL="0" indent="0" algn="just">
                  <a:buNone/>
                </a:pPr>
                <a:endParaRPr lang="fr-FR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 l="-683" t="-6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9450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>
                <a:solidFill>
                  <a:srgbClr val="FF0000"/>
                </a:solidFill>
              </a:rPr>
              <a:t>REMPLACEMENT </a:t>
            </a:r>
            <a:r>
              <a:rPr lang="fr-FR" sz="2400" dirty="0">
                <a:solidFill>
                  <a:srgbClr val="FF0000"/>
                </a:solidFill>
              </a:rPr>
              <a:t>D'UN PRODUIT </a:t>
            </a:r>
            <a:r>
              <a:rPr lang="fr-FR" sz="2400" dirty="0" smtClean="0">
                <a:solidFill>
                  <a:srgbClr val="FF0000"/>
                </a:solidFill>
              </a:rPr>
              <a:t>ELEMENTAIRE:</a:t>
            </a:r>
            <a:r>
              <a:rPr lang="fr-FR" sz="2400" dirty="0">
                <a:solidFill>
                  <a:srgbClr val="FF0000"/>
                </a:solidFill>
              </a:rPr>
              <a:t> méthode dite " des classes d'équivalence "</a:t>
            </a:r>
            <a:r>
              <a:rPr lang="fr-FR" sz="2400" dirty="0">
                <a:solidFill>
                  <a:srgbClr val="FF0000"/>
                </a:solidFill>
              </a:rPr>
              <a:t/>
            </a:r>
            <a:br>
              <a:rPr lang="fr-FR" sz="2400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produit à remplacer appartient à une variété </a:t>
            </a:r>
            <a:r>
              <a:rPr lang="fr-FR" sz="2000" b="1" dirty="0"/>
              <a:t>hétérogène.</a:t>
            </a:r>
            <a:endParaRPr lang="fr-FR" sz="2000" dirty="0"/>
          </a:p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produit de remplacement n'est pas jugé suffisamment proche de l'ancien.</a:t>
            </a:r>
          </a:p>
          <a:p>
            <a:pPr marL="0" indent="0" algn="just">
              <a:buNone/>
            </a:pPr>
            <a:r>
              <a:rPr lang="fr-FR" sz="2000" dirty="0"/>
              <a:t> </a:t>
            </a:r>
            <a:r>
              <a:rPr lang="fr-FR" sz="2000" dirty="0" smtClean="0"/>
              <a:t>Les </a:t>
            </a:r>
            <a:r>
              <a:rPr lang="fr-FR" sz="2000" dirty="0"/>
              <a:t>produits de cette variété peuvent être classés en groupes "homogènes" en utilisant les caractéristiques de ces produits, de telle façon que les prix des produits d'un même groupe soient voisins.</a:t>
            </a:r>
          </a:p>
          <a:p>
            <a:pPr marL="0" indent="0" algn="just">
              <a:buNone/>
            </a:pPr>
            <a:r>
              <a:rPr lang="fr-FR" sz="2000" dirty="0"/>
              <a:t> </a:t>
            </a:r>
            <a:r>
              <a:rPr lang="fr-FR" sz="2000" b="1" dirty="0" smtClean="0"/>
              <a:t>Un </a:t>
            </a:r>
            <a:r>
              <a:rPr lang="fr-FR" sz="2000" b="1" dirty="0"/>
              <a:t>prix de base doit être déterminé pour le nouveau produit.</a:t>
            </a:r>
            <a:endParaRPr lang="fr-FR" sz="2000" dirty="0"/>
          </a:p>
          <a:p>
            <a:pPr marL="0" indent="0" algn="just">
              <a:buNone/>
            </a:pPr>
            <a:r>
              <a:rPr lang="fr-FR" sz="2000" dirty="0"/>
              <a:t>Pour calculer le prix fictif du nouveau produit à la période de base, la méthode dite " </a:t>
            </a:r>
            <a:r>
              <a:rPr lang="fr-FR" sz="2000" b="1" dirty="0"/>
              <a:t>des classes d'équivalence</a:t>
            </a:r>
            <a:r>
              <a:rPr lang="fr-FR" sz="2000" dirty="0"/>
              <a:t> " est appliquée.</a:t>
            </a:r>
          </a:p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prix de base du nouveau produit est considéré comme égal au prix moyen de base des produits de la classe à laquelle appartient le nouveau produit.</a:t>
            </a:r>
          </a:p>
          <a:p>
            <a:pPr marL="0" indent="0" algn="just">
              <a:buNone/>
            </a:pPr>
            <a:r>
              <a:rPr lang="fr-FR" sz="2000" b="1" dirty="0" smtClean="0"/>
              <a:t>       </a:t>
            </a:r>
            <a:r>
              <a:rPr lang="fr-FR" sz="2000" b="1" dirty="0"/>
              <a:t>PRIX FICTIF                         PRIX MOYEN REEL</a:t>
            </a:r>
            <a:endParaRPr lang="fr-FR" sz="2000" dirty="0"/>
          </a:p>
          <a:p>
            <a:pPr marL="0" indent="0" algn="just">
              <a:buNone/>
            </a:pPr>
            <a:r>
              <a:rPr lang="fr-FR" sz="2000" b="1" i="1" dirty="0"/>
              <a:t>du nouveau produit</a:t>
            </a:r>
            <a:r>
              <a:rPr lang="fr-FR" sz="2000" b="1" dirty="0"/>
              <a:t>   =   </a:t>
            </a:r>
            <a:r>
              <a:rPr lang="fr-FR" sz="2000" b="1" i="1" dirty="0"/>
              <a:t>des produits de la même classe</a:t>
            </a:r>
            <a:endParaRPr lang="fr-FR" sz="2000" dirty="0"/>
          </a:p>
          <a:p>
            <a:pPr marL="0" indent="0" algn="just">
              <a:buNone/>
            </a:pPr>
            <a:r>
              <a:rPr lang="fr-FR" sz="2000" b="1" i="1" dirty="0"/>
              <a:t>à la période de base</a:t>
            </a:r>
            <a:r>
              <a:rPr lang="fr-FR" sz="2000" b="1" dirty="0"/>
              <a:t>               </a:t>
            </a:r>
            <a:r>
              <a:rPr lang="fr-FR" sz="2000" b="1" i="1" dirty="0"/>
              <a:t>à la période de base</a:t>
            </a:r>
            <a:endParaRPr lang="fr-FR" sz="2000" dirty="0"/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924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>
                <a:solidFill>
                  <a:srgbClr val="FF0000"/>
                </a:solidFill>
              </a:rPr>
              <a:t>REMPLACEMENT </a:t>
            </a:r>
            <a:r>
              <a:rPr lang="fr-FR" sz="2400" dirty="0">
                <a:solidFill>
                  <a:srgbClr val="FF0000"/>
                </a:solidFill>
              </a:rPr>
              <a:t>D'UN PRODUIT </a:t>
            </a:r>
            <a:r>
              <a:rPr lang="fr-FR" sz="2400" dirty="0" smtClean="0">
                <a:solidFill>
                  <a:srgbClr val="FF0000"/>
                </a:solidFill>
              </a:rPr>
              <a:t>ELEMENTAIRE: </a:t>
            </a:r>
            <a:r>
              <a:rPr lang="fr-FR" sz="2400" dirty="0">
                <a:solidFill>
                  <a:srgbClr val="FF0000"/>
                </a:solidFill>
              </a:rPr>
              <a:t>méthode dite « décentralisée »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1800" dirty="0" smtClean="0"/>
              <a:t>Le </a:t>
            </a:r>
            <a:r>
              <a:rPr lang="fr-FR" sz="1800" dirty="0"/>
              <a:t>produit à remplacer appartient à une variété </a:t>
            </a:r>
            <a:r>
              <a:rPr lang="fr-FR" sz="1800" b="1" dirty="0"/>
              <a:t>hétérogène.</a:t>
            </a:r>
            <a:endParaRPr lang="fr-FR" sz="1800" dirty="0"/>
          </a:p>
          <a:p>
            <a:pPr marL="0" indent="0" algn="just">
              <a:buNone/>
            </a:pPr>
            <a:r>
              <a:rPr lang="fr-FR" sz="1800" dirty="0" smtClean="0"/>
              <a:t>Le </a:t>
            </a:r>
            <a:r>
              <a:rPr lang="fr-FR" sz="1800" dirty="0"/>
              <a:t>produit de remplacement n'est pas jugé suffisamment proche de l'ancien.</a:t>
            </a:r>
          </a:p>
          <a:p>
            <a:pPr marL="0" indent="0" algn="just">
              <a:buNone/>
            </a:pPr>
            <a:r>
              <a:rPr lang="fr-FR" sz="1800" dirty="0" smtClean="0"/>
              <a:t>La </a:t>
            </a:r>
            <a:r>
              <a:rPr lang="fr-FR" sz="1800" dirty="0"/>
              <a:t>hausse des prix, depuis la période de base, de l'ancien produit peut s'appliquer au nouveau produit, et il n’y a pas de classement de prix entre le mois précédent et le mois en cours.</a:t>
            </a:r>
          </a:p>
          <a:p>
            <a:pPr marL="0" indent="0" algn="just">
              <a:buNone/>
            </a:pPr>
            <a:r>
              <a:rPr lang="fr-FR" sz="1800" b="1" dirty="0" smtClean="0"/>
              <a:t>Un </a:t>
            </a:r>
            <a:r>
              <a:rPr lang="fr-FR" sz="1800" b="1" dirty="0"/>
              <a:t>prix de base doit être déterminé pour le nouveau produit.</a:t>
            </a:r>
            <a:endParaRPr lang="fr-FR" sz="1800" dirty="0"/>
          </a:p>
          <a:p>
            <a:pPr marL="0" indent="0" algn="just">
              <a:buNone/>
            </a:pPr>
            <a:r>
              <a:rPr lang="fr-FR" sz="1800" dirty="0"/>
              <a:t>Pour calculer le prix fictif du nouveau produit à la période de base, la méthode dite « </a:t>
            </a:r>
            <a:r>
              <a:rPr lang="fr-FR" sz="1800" b="1" dirty="0"/>
              <a:t>décentralisée »</a:t>
            </a:r>
            <a:r>
              <a:rPr lang="fr-FR" sz="1800" dirty="0"/>
              <a:t> est appliquée.</a:t>
            </a:r>
          </a:p>
          <a:p>
            <a:pPr marL="0" indent="0" algn="just">
              <a:buNone/>
            </a:pPr>
            <a:r>
              <a:rPr lang="fr-FR" sz="1800" dirty="0" smtClean="0"/>
              <a:t>Le </a:t>
            </a:r>
            <a:r>
              <a:rPr lang="fr-FR" sz="1800" dirty="0"/>
              <a:t>prix à la période de base du nouveau produit est calculé en enchaînant les variations du nouveau produit à celles de l'ancien produit, en négligeant la variation inconnue due uniquement à la substitution :</a:t>
            </a:r>
          </a:p>
          <a:p>
            <a:pPr marL="0" indent="0" algn="just">
              <a:buNone/>
            </a:pPr>
            <a:r>
              <a:rPr lang="fr-FR" sz="1800" b="1" dirty="0" smtClean="0"/>
              <a:t> </a:t>
            </a:r>
            <a:r>
              <a:rPr lang="fr-FR" sz="1800" dirty="0" smtClean="0"/>
              <a:t>     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8860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>
                <a:solidFill>
                  <a:srgbClr val="FF0000"/>
                </a:solidFill>
              </a:rPr>
              <a:t>REMPLACEMENT D'UN PRODUIT ELEMENTAIRE: méthode dite « décentralisée »</a:t>
            </a:r>
            <a:br>
              <a:rPr lang="fr-FR" sz="2400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7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000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fr-FR" sz="2000" b="1" i="1"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fr-FR" sz="2000" b="1" i="1">
                              <a:latin typeface="Cambria Math"/>
                            </a:rPr>
                            <m:t>𝒃</m:t>
                          </m:r>
                        </m:sub>
                        <m:sup>
                          <m:r>
                            <a:rPr lang="fr-FR" sz="2000" b="1" i="1">
                              <a:latin typeface="Cambria Math"/>
                            </a:rPr>
                            <m:t>𝑭𝑵</m:t>
                          </m:r>
                        </m:sup>
                      </m:sSubSup>
                      <m:r>
                        <a:rPr lang="fr-FR" sz="2000" b="1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fr-FR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fr-FR" sz="2000" b="1" i="1"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fr-FR" sz="2000" b="1" i="1">
                              <a:latin typeface="Cambria Math"/>
                            </a:rPr>
                            <m:t>𝒃</m:t>
                          </m:r>
                        </m:sub>
                        <m:sup>
                          <m:r>
                            <a:rPr lang="fr-FR" sz="2000" b="1" i="1">
                              <a:latin typeface="Cambria Math"/>
                            </a:rPr>
                            <m:t>𝑹𝑨</m:t>
                          </m:r>
                        </m:sup>
                      </m:sSubSup>
                      <m:r>
                        <a:rPr lang="fr-FR" sz="2000" b="1" i="1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fr-FR" sz="20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2000" b="1" i="1" smtClean="0">
                                  <a:latin typeface="Cambria Math"/>
                                </a:rPr>
                                <m:t>𝑷</m:t>
                              </m:r>
                            </m:e>
                            <m:sup>
                              <m:r>
                                <a:rPr lang="fr-FR" sz="2000" b="1" i="1">
                                  <a:latin typeface="Cambria Math"/>
                                </a:rPr>
                                <m:t>𝑵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2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2000" b="1" i="1" smtClean="0">
                                  <a:latin typeface="Cambria Math"/>
                                </a:rPr>
                                <m:t>𝑷</m:t>
                              </m:r>
                            </m:e>
                            <m:sup>
                              <m:r>
                                <a:rPr lang="fr-FR" sz="2000" b="1" i="1" smtClean="0">
                                  <a:latin typeface="Cambria Math"/>
                                </a:rPr>
                                <m:t>𝑫</m:t>
                              </m:r>
                              <m:r>
                                <a:rPr lang="fr-FR" sz="2000" b="1" i="1">
                                  <a:latin typeface="Cambria Math"/>
                                </a:rPr>
                                <m:t>𝑨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0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fr-FR" sz="2000" b="1" i="1">
                            <a:latin typeface="Cambria Math"/>
                          </a:rPr>
                          <m:t>𝒃</m:t>
                        </m:r>
                      </m:sub>
                      <m:sup>
                        <m:r>
                          <a:rPr lang="fr-FR" sz="2000" b="1" i="1">
                            <a:latin typeface="Cambria Math"/>
                          </a:rPr>
                          <m:t>𝑭𝑵</m:t>
                        </m:r>
                      </m:sup>
                    </m:sSubSup>
                  </m:oMath>
                </a14:m>
                <a:r>
                  <a:rPr lang="fr-FR" sz="2000" dirty="0"/>
                  <a:t> :prix fictif du nouveau produit à la période de base</a:t>
                </a:r>
                <a:endParaRPr lang="fr-FR" sz="20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fr-FR" sz="2000" b="1" i="1">
                            <a:latin typeface="Cambria Math"/>
                          </a:rPr>
                          <m:t>𝒃</m:t>
                        </m:r>
                      </m:sub>
                      <m:sup>
                        <m:r>
                          <a:rPr lang="fr-FR" sz="2000" b="1" i="1">
                            <a:latin typeface="Cambria Math"/>
                          </a:rPr>
                          <m:t>𝑹𝑨</m:t>
                        </m:r>
                      </m:sup>
                    </m:sSubSup>
                  </m:oMath>
                </a14:m>
                <a:r>
                  <a:rPr lang="fr-FR" sz="2000" dirty="0">
                    <a:solidFill>
                      <a:srgbClr val="FF0000"/>
                    </a:solidFill>
                  </a:rPr>
                  <a:t> :</a:t>
                </a:r>
                <a:r>
                  <a:rPr lang="fr-FR" sz="2000" dirty="0"/>
                  <a:t>prix </a:t>
                </a:r>
                <a:r>
                  <a:rPr lang="fr-FR" sz="2000" dirty="0"/>
                  <a:t>réel de l’ancien produit </a:t>
                </a:r>
                <a:r>
                  <a:rPr lang="fr-FR" sz="2000" dirty="0"/>
                  <a:t>à la période de base</a:t>
                </a:r>
              </a:p>
              <a:p>
                <a:pPr marL="0" indent="0" algn="just">
                  <a:buNone/>
                </a:pPr>
                <a:endParaRPr lang="fr-FR" sz="2000" dirty="0">
                  <a:solidFill>
                    <a:srgbClr val="FF0000"/>
                  </a:solidFill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2000" b="1" i="1" smtClean="0">
                            <a:latin typeface="Cambria Math"/>
                          </a:rPr>
                          <m:t>𝑷</m:t>
                        </m:r>
                      </m:e>
                      <m:sup>
                        <m:r>
                          <a:rPr lang="fr-FR" sz="2000" b="1" i="1">
                            <a:latin typeface="Cambria Math"/>
                          </a:rPr>
                          <m:t>𝑵</m:t>
                        </m:r>
                      </m:sup>
                    </m:sSup>
                  </m:oMath>
                </a14:m>
                <a:r>
                  <a:rPr lang="fr-FR" sz="2000" dirty="0"/>
                  <a:t>: </a:t>
                </a:r>
                <a:r>
                  <a:rPr lang="fr-FR" sz="2000" dirty="0" smtClean="0"/>
                  <a:t>prix du </a:t>
                </a:r>
                <a:r>
                  <a:rPr lang="fr-FR" sz="2000" dirty="0"/>
                  <a:t>nouveau produit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2000" b="1" i="1" smtClean="0">
                            <a:latin typeface="Cambria Math"/>
                          </a:rPr>
                          <m:t>𝑷𝑫</m:t>
                        </m:r>
                      </m:e>
                      <m:sup>
                        <m:r>
                          <a:rPr lang="fr-FR" sz="2000" b="1" i="1">
                            <a:latin typeface="Cambria Math"/>
                          </a:rPr>
                          <m:t>𝑨</m:t>
                        </m:r>
                      </m:sup>
                    </m:sSup>
                  </m:oMath>
                </a14:m>
                <a:r>
                  <a:rPr lang="fr-FR" sz="2000" dirty="0"/>
                  <a:t>: </a:t>
                </a:r>
                <a:r>
                  <a:rPr lang="fr-FR" sz="2000" dirty="0" smtClean="0"/>
                  <a:t>dernier prix de l’ancien </a:t>
                </a:r>
                <a:r>
                  <a:rPr lang="fr-FR" sz="2000" dirty="0"/>
                  <a:t>produit</a:t>
                </a:r>
                <a:endParaRPr lang="fr-FR" sz="2000" dirty="0"/>
              </a:p>
              <a:p>
                <a:pPr marL="0" indent="0" algn="just">
                  <a:buNone/>
                </a:pPr>
                <a:endParaRPr lang="fr-FR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99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008" y="1057300"/>
                <a:ext cx="8928992" cy="446449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016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>
                <a:solidFill>
                  <a:srgbClr val="FF0000"/>
                </a:solidFill>
              </a:rPr>
              <a:t>REMPLACEMENT </a:t>
            </a:r>
            <a:r>
              <a:rPr lang="fr-FR" sz="2400" dirty="0">
                <a:solidFill>
                  <a:srgbClr val="FF0000"/>
                </a:solidFill>
              </a:rPr>
              <a:t>D'UN PRODUIT </a:t>
            </a:r>
            <a:r>
              <a:rPr lang="fr-FR" sz="2400" dirty="0" smtClean="0">
                <a:solidFill>
                  <a:srgbClr val="FF0000"/>
                </a:solidFill>
              </a:rPr>
              <a:t>ELEMENTAIRE:</a:t>
            </a:r>
            <a:r>
              <a:rPr lang="fr-FR" sz="2400" dirty="0">
                <a:solidFill>
                  <a:srgbClr val="FF0000"/>
                </a:solidFill>
              </a:rPr>
              <a:t> méthodes économétriques</a:t>
            </a:r>
            <a:r>
              <a:rPr lang="fr-FR" sz="2400" dirty="0">
                <a:solidFill>
                  <a:srgbClr val="FF0000"/>
                </a:solidFill>
              </a:rPr>
              <a:t/>
            </a:r>
            <a:br>
              <a:rPr lang="fr-FR" sz="2400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produit à remplacer appartient à une variété </a:t>
            </a:r>
            <a:r>
              <a:rPr lang="fr-FR" sz="2000" b="1" dirty="0"/>
              <a:t>hétérogène ;</a:t>
            </a:r>
            <a:endParaRPr lang="fr-FR" sz="2000" dirty="0"/>
          </a:p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produit de remplacement n'est pas jugé suffisamment proche de l'ancien.</a:t>
            </a:r>
          </a:p>
          <a:p>
            <a:pPr marL="0" indent="0" algn="just">
              <a:buNone/>
            </a:pPr>
            <a:r>
              <a:rPr lang="fr-FR" sz="2000" dirty="0" smtClean="0"/>
              <a:t>Les </a:t>
            </a:r>
            <a:r>
              <a:rPr lang="fr-FR" sz="2000" dirty="0"/>
              <a:t>méthodes précédentes ne sont pas jugées suffisamment adaptées.</a:t>
            </a:r>
          </a:p>
          <a:p>
            <a:pPr marL="0" indent="0" algn="just">
              <a:buNone/>
            </a:pPr>
            <a:r>
              <a:rPr lang="fr-FR" sz="2000" b="1" dirty="0" smtClean="0"/>
              <a:t>Un </a:t>
            </a:r>
            <a:r>
              <a:rPr lang="fr-FR" sz="2000" b="1" dirty="0"/>
              <a:t>prix de base doit être déterminé pour le nouveau </a:t>
            </a:r>
            <a:r>
              <a:rPr lang="fr-FR" sz="2000" b="1" dirty="0" smtClean="0"/>
              <a:t>produit</a:t>
            </a:r>
          </a:p>
          <a:p>
            <a:pPr marL="0" indent="0" algn="just">
              <a:buNone/>
            </a:pPr>
            <a:r>
              <a:rPr lang="fr-FR" sz="2000" dirty="0"/>
              <a:t>Le responsable du service déterminera la méthode permettant d’obtenir le prix de base fictif. Par exemple, il pourra utiliser les méthodes économétriques.</a:t>
            </a:r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6413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APPARITION </a:t>
            </a:r>
            <a:r>
              <a:rPr lang="fr-FR" dirty="0">
                <a:solidFill>
                  <a:srgbClr val="FF0000"/>
                </a:solidFill>
              </a:rPr>
              <a:t>DE BIENS ET SERVICES </a:t>
            </a:r>
            <a:r>
              <a:rPr lang="fr-FR" dirty="0" smtClean="0">
                <a:solidFill>
                  <a:srgbClr val="FF0000"/>
                </a:solidFill>
              </a:rPr>
              <a:t>NOUVEAUX (1/2)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 smtClean="0"/>
              <a:t>Des </a:t>
            </a:r>
            <a:r>
              <a:rPr lang="fr-FR" sz="2000" dirty="0"/>
              <a:t>biens et services nouveaux apparaissent </a:t>
            </a:r>
            <a:r>
              <a:rPr lang="fr-FR" sz="2000" b="1" dirty="0"/>
              <a:t>en permanence</a:t>
            </a:r>
            <a:r>
              <a:rPr lang="fr-FR" sz="2000" dirty="0"/>
              <a:t> dans la consommation des ménages.</a:t>
            </a:r>
          </a:p>
          <a:p>
            <a:pPr marL="0" indent="0" algn="just">
              <a:buNone/>
            </a:pPr>
            <a:r>
              <a:rPr lang="fr-FR" sz="2000" dirty="0" smtClean="0"/>
              <a:t>Pour </a:t>
            </a:r>
            <a:r>
              <a:rPr lang="fr-FR" sz="2000" dirty="0"/>
              <a:t>conserver aux indices des prix harmonisés leur caractère de représentativité de la consommation des ménages, des biens et des services nouveaux sont introduits dans les paniers.</a:t>
            </a:r>
          </a:p>
          <a:p>
            <a:pPr marL="0" indent="0" algn="just">
              <a:buNone/>
            </a:pPr>
            <a:r>
              <a:rPr lang="fr-FR" sz="2000" dirty="0"/>
              <a:t>Ceci se traduit par l’introduction d’une nouvelle variété.</a:t>
            </a:r>
          </a:p>
          <a:p>
            <a:pPr marL="0" indent="0" algn="just">
              <a:buNone/>
            </a:pPr>
            <a:r>
              <a:rPr lang="fr-FR" sz="2000" b="1" dirty="0"/>
              <a:t>Un prix de base doit être déterminé pour une variété homogène ou pour chaque produit élémentaire de la variété hétérogène.</a:t>
            </a:r>
            <a:endParaRPr lang="fr-FR" sz="2000" dirty="0"/>
          </a:p>
          <a:p>
            <a:pPr marL="0" indent="0" algn="just">
              <a:buNone/>
            </a:pPr>
            <a:r>
              <a:rPr lang="fr-FR" sz="2000" b="1" dirty="0"/>
              <a:t>On s’assure que l’introduction du nouveau produit ne perturbe pas, au moment de son introduction, le niveau de l’indice du poste auquel il est introduit</a:t>
            </a:r>
            <a:r>
              <a:rPr lang="fr-FR" sz="2000" b="1" dirty="0" smtClean="0"/>
              <a:t>.</a:t>
            </a:r>
          </a:p>
          <a:p>
            <a:pPr marL="0" indent="0">
              <a:buNone/>
            </a:pPr>
            <a:r>
              <a:rPr lang="fr-FR" sz="2000" b="1" dirty="0"/>
              <a:t>Date d'introduction du bien ou du service dans le panier :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La nouvelle variété est introduite dans le panier de consommation quand sa diffusion est suffisamment importante sur le marché.</a:t>
            </a:r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5860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APPARITION </a:t>
            </a:r>
            <a:r>
              <a:rPr lang="fr-FR" dirty="0">
                <a:solidFill>
                  <a:srgbClr val="FF0000"/>
                </a:solidFill>
              </a:rPr>
              <a:t>DE BIENS ET SERVICES </a:t>
            </a:r>
            <a:r>
              <a:rPr lang="fr-FR" dirty="0" smtClean="0">
                <a:solidFill>
                  <a:srgbClr val="FF0000"/>
                </a:solidFill>
              </a:rPr>
              <a:t>NOUVEAUX (2/2)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>
              <a:buNone/>
            </a:pPr>
            <a:r>
              <a:rPr lang="fr-FR" sz="1800" b="1" dirty="0" smtClean="0"/>
              <a:t>Calcul </a:t>
            </a:r>
            <a:r>
              <a:rPr lang="fr-FR" sz="1800" b="1" dirty="0"/>
              <a:t>du prix de base fictif :</a:t>
            </a:r>
            <a:endParaRPr lang="fr-FR" sz="1800" dirty="0"/>
          </a:p>
          <a:p>
            <a:pPr marL="0" indent="0">
              <a:buNone/>
            </a:pPr>
            <a:r>
              <a:rPr lang="fr-FR" sz="1800" dirty="0"/>
              <a:t>La méthode dite " </a:t>
            </a:r>
            <a:r>
              <a:rPr lang="fr-FR" sz="1800" b="1" dirty="0"/>
              <a:t>décentralisée</a:t>
            </a:r>
            <a:r>
              <a:rPr lang="fr-FR" sz="1800" dirty="0"/>
              <a:t> " est appliquée pour le calcul du prix de base fictif de la nouvelle variété dans le panier.</a:t>
            </a:r>
          </a:p>
          <a:p>
            <a:pPr marL="0" indent="0">
              <a:buNone/>
            </a:pPr>
            <a:r>
              <a:rPr lang="fr-FR" sz="1800" dirty="0"/>
              <a:t>On postule que, si la nouvelle variété avait existé à la période de base, son indice aurait évolué comme celui du poste dans lequel elle est introduite.</a:t>
            </a:r>
          </a:p>
          <a:p>
            <a:pPr marL="0" indent="0">
              <a:buNone/>
            </a:pPr>
            <a:r>
              <a:rPr lang="fr-FR" sz="1800" b="1" dirty="0"/>
              <a:t>VARIETE HOMOGENE</a:t>
            </a:r>
            <a:endParaRPr lang="fr-FR" sz="1800" dirty="0"/>
          </a:p>
          <a:p>
            <a:pPr marL="0" indent="0">
              <a:buNone/>
            </a:pPr>
            <a:r>
              <a:rPr lang="fr-FR" sz="1800" dirty="0"/>
              <a:t>PRIX FICTIF                                      Prix moyen de la nouvelle variété</a:t>
            </a:r>
          </a:p>
          <a:p>
            <a:pPr marL="0" indent="0">
              <a:buNone/>
            </a:pPr>
            <a:r>
              <a:rPr lang="fr-FR" sz="1800" dirty="0"/>
              <a:t>de la nouvelle variété à =         ------------------------------------------------------------</a:t>
            </a:r>
          </a:p>
          <a:p>
            <a:pPr marL="0" indent="0">
              <a:buNone/>
            </a:pPr>
            <a:r>
              <a:rPr lang="fr-FR" sz="1800" dirty="0"/>
              <a:t>la période de base                             Dernier indice du poste</a:t>
            </a:r>
          </a:p>
          <a:p>
            <a:pPr marL="0" indent="0">
              <a:buNone/>
            </a:pPr>
            <a:r>
              <a:rPr lang="fr-FR" sz="1800" b="1" dirty="0"/>
              <a:t> </a:t>
            </a:r>
            <a:r>
              <a:rPr lang="fr-FR" sz="1800" b="1" dirty="0" smtClean="0"/>
              <a:t>VARIETE </a:t>
            </a:r>
            <a:r>
              <a:rPr lang="fr-FR" sz="1800" b="1" dirty="0"/>
              <a:t>HETEROGENE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/>
              <a:t>PRIX </a:t>
            </a:r>
            <a:r>
              <a:rPr lang="fr-FR" sz="1800" dirty="0"/>
              <a:t>FICTIF                                  Prix du produit élémentaire de la nouvelle variété</a:t>
            </a:r>
          </a:p>
          <a:p>
            <a:pPr marL="0" indent="0">
              <a:buNone/>
            </a:pPr>
            <a:r>
              <a:rPr lang="fr-FR" sz="1800" dirty="0"/>
              <a:t>d’une série de la nouvelle =  ------------------------------------------------------------------------------</a:t>
            </a:r>
          </a:p>
          <a:p>
            <a:pPr marL="0" indent="0">
              <a:buNone/>
            </a:pPr>
            <a:r>
              <a:rPr lang="fr-FR" sz="1800" dirty="0"/>
              <a:t>variété à la période de base                               Dernier indice du poste</a:t>
            </a:r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0518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>
                <a:solidFill>
                  <a:srgbClr val="C00000"/>
                </a:solidFill>
              </a:rPr>
              <a:t>PONDERATIONS: </a:t>
            </a:r>
            <a:r>
              <a:rPr lang="fr-FR" sz="2400" dirty="0" smtClean="0">
                <a:solidFill>
                  <a:srgbClr val="FF0000"/>
                </a:solidFill>
              </a:rPr>
              <a:t>REMPLACEMENT DE </a:t>
            </a:r>
            <a:r>
              <a:rPr lang="fr-FR" sz="2400" dirty="0">
                <a:solidFill>
                  <a:srgbClr val="FF0000"/>
                </a:solidFill>
              </a:rPr>
              <a:t>PRODUITS </a:t>
            </a:r>
            <a:r>
              <a:rPr lang="fr-FR" sz="2400" dirty="0" smtClean="0">
                <a:solidFill>
                  <a:srgbClr val="FF0000"/>
                </a:solidFill>
              </a:rPr>
              <a:t>ELEMENTAIRES OU D’UNE VARIETE</a:t>
            </a:r>
            <a:r>
              <a:rPr lang="fr-FR" sz="2400" dirty="0">
                <a:solidFill>
                  <a:srgbClr val="FF0000"/>
                </a:solidFill>
              </a:rPr>
              <a:t/>
            </a:r>
            <a:br>
              <a:rPr lang="fr-FR" sz="2400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/>
              <a:t>La pondération de la série remplaçante est égale à la pondération de la série remplacée.</a:t>
            </a:r>
          </a:p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prix de base de la variété homogène n’est pas modifié.</a:t>
            </a:r>
          </a:p>
          <a:p>
            <a:pPr marL="0" indent="0" algn="just">
              <a:buNone/>
            </a:pPr>
            <a:r>
              <a:rPr lang="fr-FR" sz="2000" dirty="0" smtClean="0"/>
              <a:t>Généralement</a:t>
            </a:r>
            <a:r>
              <a:rPr lang="fr-FR" sz="2000" dirty="0"/>
              <a:t>, le prix de base de la série (variété hétérogène) est calculé à l’aide du dernier indice connu de la série remplacée</a:t>
            </a:r>
            <a:r>
              <a:rPr lang="fr-FR" sz="2000" dirty="0" smtClean="0"/>
              <a:t>.</a:t>
            </a:r>
          </a:p>
          <a:p>
            <a:pPr marL="0" indent="0" algn="just"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La </a:t>
            </a:r>
            <a:r>
              <a:rPr lang="fr-FR" sz="2000" dirty="0">
                <a:solidFill>
                  <a:srgbClr val="C00000"/>
                </a:solidFill>
              </a:rPr>
              <a:t>pondération de la variété remplaçante est égale à la pondération de la variété remplacée.</a:t>
            </a:r>
          </a:p>
          <a:p>
            <a:pPr marL="0" indent="0" algn="just">
              <a:buNone/>
            </a:pPr>
            <a:r>
              <a:rPr lang="fr-FR" sz="2000" dirty="0">
                <a:solidFill>
                  <a:srgbClr val="C00000"/>
                </a:solidFill>
              </a:rPr>
              <a:t>Les pondérations des séries de la variété remplaçante doivent être déterminées en tenant compte des séries remplacées.</a:t>
            </a:r>
          </a:p>
          <a:p>
            <a:pPr marL="0" indent="0" algn="just">
              <a:buNone/>
            </a:pPr>
            <a:r>
              <a:rPr lang="fr-FR" sz="2000" dirty="0">
                <a:solidFill>
                  <a:srgbClr val="C00000"/>
                </a:solidFill>
              </a:rPr>
              <a:t>Le prix de base de la variété homogène est égal au prix moyen de la nouvelle variété divisé par le dernier indice connu de la variété remplacée.</a:t>
            </a:r>
          </a:p>
          <a:p>
            <a:pPr marL="0" indent="0" algn="just">
              <a:buNone/>
            </a:pPr>
            <a:r>
              <a:rPr lang="fr-FR" sz="2000" dirty="0">
                <a:solidFill>
                  <a:srgbClr val="C00000"/>
                </a:solidFill>
              </a:rPr>
              <a:t>Le prix de base d’une série d’une variété remplaçante (variété hétérogène) est égal au prix observé de la série divisé par le dernier indice connu de la variété remplacée</a:t>
            </a:r>
            <a:r>
              <a:rPr lang="fr-FR" sz="2000" dirty="0"/>
              <a:t>.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9714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907704" y="0"/>
            <a:ext cx="6778625" cy="1080120"/>
          </a:xfrm>
        </p:spPr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>
                <a:solidFill>
                  <a:srgbClr val="C00000"/>
                </a:solidFill>
              </a:rPr>
              <a:t>PONDERATIONS </a:t>
            </a:r>
            <a:r>
              <a:rPr lang="fr-FR" sz="2400" dirty="0" smtClean="0">
                <a:solidFill>
                  <a:srgbClr val="C00000"/>
                </a:solidFill>
              </a:rPr>
              <a:t>: </a:t>
            </a:r>
            <a:r>
              <a:rPr lang="fr-FR" sz="2400" dirty="0" smtClean="0">
                <a:solidFill>
                  <a:srgbClr val="FF0000"/>
                </a:solidFill>
              </a:rPr>
              <a:t>SUPPRESSION </a:t>
            </a:r>
            <a:r>
              <a:rPr lang="fr-FR" sz="2400" dirty="0">
                <a:solidFill>
                  <a:srgbClr val="FF0000"/>
                </a:solidFill>
              </a:rPr>
              <a:t>D'UN PRODUIT </a:t>
            </a:r>
            <a:r>
              <a:rPr lang="fr-FR" sz="2400" dirty="0" smtClean="0">
                <a:solidFill>
                  <a:srgbClr val="FF0000"/>
                </a:solidFill>
              </a:rPr>
              <a:t>ELEMENTAIRE OU D’UNE VARIETE </a:t>
            </a:r>
            <a:r>
              <a:rPr lang="fr-FR" sz="2400" dirty="0">
                <a:solidFill>
                  <a:srgbClr val="FF0000"/>
                </a:solidFill>
              </a:rPr>
              <a:t>SANS REMPLACEMENT</a:t>
            </a:r>
            <a:br>
              <a:rPr lang="fr-FR" sz="2400" dirty="0">
                <a:solidFill>
                  <a:srgbClr val="FF0000"/>
                </a:solidFill>
              </a:rPr>
            </a:br>
            <a:r>
              <a:rPr lang="fr-FR" sz="2400" dirty="0"/>
              <a:t/>
            </a:r>
            <a:br>
              <a:rPr lang="fr-FR" sz="2400" dirty="0"/>
            </a:b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/>
              <a:t>La pondération de la série remplacée est répartie entre les autres séries de la variété dans les points de vente de même type (ou de la même catégorie). </a:t>
            </a:r>
          </a:p>
          <a:p>
            <a:pPr marL="0" indent="0" algn="just">
              <a:buNone/>
            </a:pPr>
            <a:r>
              <a:rPr lang="fr-FR" sz="2000" dirty="0" smtClean="0"/>
              <a:t>La </a:t>
            </a:r>
            <a:r>
              <a:rPr lang="fr-FR" sz="2000" dirty="0"/>
              <a:t>somme des pondérations des séries restantes doit rester égale à la pondération de la variété. </a:t>
            </a:r>
          </a:p>
          <a:p>
            <a:pPr marL="0" indent="0" algn="just">
              <a:buNone/>
            </a:pPr>
            <a:r>
              <a:rPr lang="fr-FR" sz="2000" dirty="0" smtClean="0"/>
              <a:t>Les </a:t>
            </a:r>
            <a:r>
              <a:rPr lang="fr-FR" sz="2000" dirty="0"/>
              <a:t>prix de base des séries restantes (variétés hétérogènes) ou de la variété ne sont pas </a:t>
            </a:r>
            <a:r>
              <a:rPr lang="fr-FR" sz="2000" dirty="0" smtClean="0"/>
              <a:t>modifiés</a:t>
            </a:r>
          </a:p>
          <a:p>
            <a:pPr marL="0" indent="0" algn="just">
              <a:buNone/>
            </a:pPr>
            <a:r>
              <a:rPr lang="fr-FR" sz="2000" b="1" dirty="0"/>
              <a:t>La pondération de la variété supprimée est répartie entre les autres variétés du poste. Dans une variété, la pondération supplémentaire est répartie proportionnellement entre les séries la composant.</a:t>
            </a:r>
          </a:p>
          <a:p>
            <a:pPr marL="0" indent="0" algn="just">
              <a:buNone/>
            </a:pPr>
            <a:r>
              <a:rPr lang="fr-FR" sz="2000" b="1" dirty="0"/>
              <a:t>La somme des pondérations des variétés restantes doit rester égale à la pondération du poste.</a:t>
            </a:r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2409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835696" y="265212"/>
            <a:ext cx="6778625" cy="952500"/>
          </a:xfrm>
        </p:spPr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dirty="0" smtClean="0">
                <a:solidFill>
                  <a:srgbClr val="C00000"/>
                </a:solidFill>
              </a:rPr>
              <a:t>PONDERATIONS : </a:t>
            </a:r>
            <a:r>
              <a:rPr lang="fr-FR" sz="2800" dirty="0" smtClean="0">
                <a:solidFill>
                  <a:srgbClr val="FF0000"/>
                </a:solidFill>
              </a:rPr>
              <a:t>CREATION </a:t>
            </a:r>
            <a:r>
              <a:rPr lang="fr-FR" sz="2800" dirty="0">
                <a:solidFill>
                  <a:srgbClr val="FF0000"/>
                </a:solidFill>
              </a:rPr>
              <a:t>D'UN PRODUIT ELEMENTAIRE</a:t>
            </a:r>
            <a:br>
              <a:rPr lang="fr-FR" sz="2800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/>
              <a:t>La pondération de la nouvelle série provient des pondérations des séries appartenant à la même variété dans les points de vente de même type (ou de la même catégorie).</a:t>
            </a:r>
          </a:p>
          <a:p>
            <a:pPr marL="0" indent="0" algn="just">
              <a:buNone/>
            </a:pPr>
            <a:r>
              <a:rPr lang="fr-FR" sz="2000" dirty="0" smtClean="0"/>
              <a:t>La </a:t>
            </a:r>
            <a:r>
              <a:rPr lang="fr-FR" sz="2000" dirty="0"/>
              <a:t>somme des pondérations de l'ensemble des séries doit rester égale à la pondération de la variété.</a:t>
            </a:r>
          </a:p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prix de base de la variété homogène n’est pas modifié. Le prix de base de la nouvelle série (variété hétérogène) est calculé à l’aide du dernier indice connu de la variété</a:t>
            </a:r>
            <a:r>
              <a:rPr lang="fr-FR" sz="2000" dirty="0" smtClean="0"/>
              <a:t>.</a:t>
            </a:r>
            <a:endParaRPr lang="fr-FR" sz="2000" dirty="0"/>
          </a:p>
          <a:p>
            <a:pPr marL="0" indent="0" algn="just">
              <a:buNone/>
            </a:pP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19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r>
              <a:rPr lang="fr-FR" dirty="0" smtClean="0">
                <a:solidFill>
                  <a:schemeClr val="tx1"/>
                </a:solidFill>
              </a:rPr>
              <a:t>Plan de présentation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Introduction</a:t>
            </a:r>
          </a:p>
          <a:p>
            <a:pPr marL="571500" indent="-571500">
              <a:buAutoNum type="romanUcPeriod"/>
            </a:pPr>
            <a:r>
              <a:rPr lang="fr-FR" dirty="0">
                <a:solidFill>
                  <a:srgbClr val="FF0000"/>
                </a:solidFill>
              </a:rPr>
              <a:t>PRODUITS </a:t>
            </a:r>
            <a:r>
              <a:rPr lang="fr-FR" dirty="0" smtClean="0">
                <a:solidFill>
                  <a:srgbClr val="FF0000"/>
                </a:solidFill>
              </a:rPr>
              <a:t>MANQUANTS</a:t>
            </a: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>
                <a:solidFill>
                  <a:srgbClr val="FF0000"/>
                </a:solidFill>
              </a:rPr>
              <a:t>REMPLACEMENT D'UN PRODUIT </a:t>
            </a:r>
            <a:r>
              <a:rPr lang="fr-FR" dirty="0" smtClean="0">
                <a:solidFill>
                  <a:srgbClr val="FF0000"/>
                </a:solidFill>
              </a:rPr>
              <a:t>ELEMENTAIRE</a:t>
            </a: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>
                <a:solidFill>
                  <a:srgbClr val="FF0000"/>
                </a:solidFill>
              </a:rPr>
              <a:t>APPARITION DE BIENS ET SERVICES </a:t>
            </a:r>
            <a:r>
              <a:rPr lang="fr-FR" dirty="0" smtClean="0">
                <a:solidFill>
                  <a:srgbClr val="FF0000"/>
                </a:solidFill>
              </a:rPr>
              <a:t>NOUVEAUX</a:t>
            </a: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 smtClean="0">
                <a:solidFill>
                  <a:srgbClr val="FF0000"/>
                </a:solidFill>
              </a:rPr>
              <a:t>PONDERATIONS</a:t>
            </a:r>
            <a:endParaRPr lang="fr-FR" dirty="0">
              <a:solidFill>
                <a:srgbClr val="FF0000"/>
              </a:solidFill>
            </a:endParaRPr>
          </a:p>
          <a:p>
            <a:pPr marL="571500" indent="-571500">
              <a:buFont typeface="Calibri" pitchFamily="34" charset="0"/>
              <a:buAutoNum type="romanUcPeriod"/>
            </a:pPr>
            <a:r>
              <a:rPr lang="fr-FR" dirty="0">
                <a:solidFill>
                  <a:srgbClr val="FF0000"/>
                </a:solidFill>
              </a:rPr>
              <a:t>Conclusion</a:t>
            </a:r>
          </a:p>
          <a:p>
            <a:pPr marL="571500" indent="-571500">
              <a:buFont typeface="Calibri" pitchFamily="34" charset="0"/>
              <a:buAutoNum type="romanUcPeriod"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  <a:p>
            <a:pPr marL="571500" indent="-571500">
              <a:buAutoNum type="romanUcPeriod"/>
            </a:pPr>
            <a:endParaRPr lang="fr-FR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dirty="0">
                <a:solidFill>
                  <a:srgbClr val="C00000"/>
                </a:solidFill>
              </a:rPr>
              <a:t>PONDERATIONS </a:t>
            </a:r>
            <a:r>
              <a:rPr lang="fr-FR" sz="2800" dirty="0" smtClean="0">
                <a:solidFill>
                  <a:srgbClr val="C00000"/>
                </a:solidFill>
              </a:rPr>
              <a:t>: </a:t>
            </a:r>
            <a:r>
              <a:rPr lang="fr-FR" sz="2800" dirty="0" smtClean="0">
                <a:solidFill>
                  <a:srgbClr val="FF0000"/>
                </a:solidFill>
              </a:rPr>
              <a:t>CREATION </a:t>
            </a:r>
            <a:r>
              <a:rPr lang="fr-FR" sz="2800" dirty="0">
                <a:solidFill>
                  <a:srgbClr val="FF0000"/>
                </a:solidFill>
              </a:rPr>
              <a:t>D'UNE VARIETE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/>
              <a:t>La pondération de la nouvelle variété provient des pondérations des variétés appartenant au même poste. La pondération de la nouvelle variété est répartie entre les séries la composant.</a:t>
            </a:r>
          </a:p>
          <a:p>
            <a:pPr marL="0" indent="0" algn="just">
              <a:buNone/>
            </a:pPr>
            <a:r>
              <a:rPr lang="fr-FR" sz="2000" dirty="0"/>
              <a:t>Les pondérations des anciennes variétés sont diminuées proportionnellement à leurs anciennes pondérations. A l'intérieur d'une variété, la pondération retirée se fait proportionnellement pour chaque série composant la variété.</a:t>
            </a:r>
          </a:p>
          <a:p>
            <a:pPr marL="0" indent="0" algn="just">
              <a:buNone/>
            </a:pPr>
            <a:r>
              <a:rPr lang="fr-FR" sz="2000" dirty="0"/>
              <a:t>La somme des pondérations de l'ensemble des variétés doit rester égale à la pondération du poste.</a:t>
            </a:r>
          </a:p>
          <a:p>
            <a:pPr marL="0" indent="0" algn="just">
              <a:buNone/>
            </a:pPr>
            <a:r>
              <a:rPr lang="fr-FR" sz="2000" dirty="0"/>
              <a:t>Le prix de base de la variété homogène est égal au prix moyen de la nouvelle variété divisé par le dernier indice connu du poste.</a:t>
            </a:r>
          </a:p>
          <a:p>
            <a:pPr marL="0" indent="0" algn="just">
              <a:buNone/>
            </a:pPr>
            <a:r>
              <a:rPr lang="fr-FR" sz="2000" dirty="0"/>
              <a:t>Le prix de base d’une série d’une variété remplaçante (variété hétérogène) est égal au prix observé de la série divisé par le dernier indice connu du poste</a:t>
            </a:r>
            <a:r>
              <a:rPr lang="fr-FR" sz="2000" dirty="0" smtClean="0"/>
              <a:t>.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9731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/>
            <a:r>
              <a:rPr lang="fr-FR" dirty="0"/>
              <a:t>     </a:t>
            </a:r>
            <a:r>
              <a:rPr lang="fr-FR" sz="2400" dirty="0">
                <a:solidFill>
                  <a:srgbClr val="FF0000"/>
                </a:solidFill>
              </a:rPr>
              <a:t>CONCLUSION</a:t>
            </a:r>
            <a:endParaRPr lang="fr-FR" sz="2400" cap="small" dirty="0">
              <a:solidFill>
                <a:srgbClr val="FF0000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fr-FR" sz="2400" dirty="0" smtClean="0"/>
              <a:t>Donner vie à l’indice en procédant régulièrement aux remplacements des PE et des Points de vente ce qui permet d’assurer en partie la gestion de la qualité de l’indice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La résolution des bugs de remplacement dans l’application Phoenix liés notamment à la création d’un nouveau produit élémentaire dans la réécriture de Phoenix</a:t>
            </a:r>
            <a:endParaRPr lang="fr-FR" sz="2400" dirty="0"/>
          </a:p>
          <a:p>
            <a:pPr algn="just">
              <a:buFontTx/>
              <a:buChar char="-"/>
            </a:pPr>
            <a:r>
              <a:rPr lang="fr-FR" sz="2400" dirty="0" smtClean="0"/>
              <a:t>Contournement </a:t>
            </a:r>
            <a:r>
              <a:rPr lang="fr-FR" sz="2400" dirty="0"/>
              <a:t>des bugs par la création du produit </a:t>
            </a:r>
            <a:r>
              <a:rPr lang="fr-FR" sz="2400" dirty="0" smtClean="0"/>
              <a:t>élémentaire </a:t>
            </a:r>
            <a:r>
              <a:rPr lang="fr-FR" sz="2400" dirty="0"/>
              <a:t>en vue de son </a:t>
            </a:r>
            <a:r>
              <a:rPr lang="fr-FR" sz="2400" dirty="0" smtClean="0"/>
              <a:t>importation dans l’application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Les cas pratiques de création des PE et de leur importation permettront de ressortir les différents problèmes liés au remplacement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30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000" b="1" dirty="0"/>
              <a:t>Merci de votre aimable attention</a:t>
            </a:r>
          </a:p>
          <a:p>
            <a:pPr marL="0" indent="0" algn="ctr">
              <a:buNone/>
            </a:pPr>
            <a:r>
              <a:rPr lang="fr-FR" sz="4000" b="1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INTRODUCTION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1800" dirty="0"/>
              <a:t>Lorsque de nouveaux produits élémentaires font leur apparition et que d’anciens produits élémentaires ne se vendent plus, l’univers des produits élémentaires dont les prix sont relevés change. </a:t>
            </a:r>
            <a:endParaRPr lang="fr-FR" sz="1800" dirty="0" smtClean="0"/>
          </a:p>
          <a:p>
            <a:pPr marL="0" indent="0" algn="just">
              <a:buNone/>
            </a:pPr>
            <a:r>
              <a:rPr lang="fr-FR" sz="1800" b="1" dirty="0" smtClean="0"/>
              <a:t>Produits </a:t>
            </a:r>
            <a:r>
              <a:rPr lang="fr-FR" sz="1800" b="1" dirty="0"/>
              <a:t>élémentaires manquants</a:t>
            </a:r>
            <a:r>
              <a:rPr lang="fr-FR" sz="1800" dirty="0"/>
              <a:t>: Un problème se pose lorsqu’un bien n’est plus produit. Un ajustement implicite en fonction de la qualité peut être opéré à l’aide de certaines méthodes ou encore on peut choisir un produit de remplacement de qualité comparable, dont le prix peut être directement comparé à celui du produit élémentaire manquant. </a:t>
            </a:r>
          </a:p>
          <a:p>
            <a:pPr marL="0" indent="0" algn="just">
              <a:buNone/>
            </a:pPr>
            <a:r>
              <a:rPr lang="fr-FR" sz="1800" dirty="0"/>
              <a:t>Si le produit de remplacement n’est pas de qualité comparable, un ajustement explicite du prix s’impose.</a:t>
            </a:r>
          </a:p>
          <a:p>
            <a:pPr marL="0" indent="0" algn="just">
              <a:buNone/>
            </a:pPr>
            <a:r>
              <a:rPr lang="fr-FR" sz="1800" b="1" dirty="0"/>
              <a:t>Nouveaux produits</a:t>
            </a:r>
            <a:r>
              <a:rPr lang="fr-FR" sz="1800" dirty="0"/>
              <a:t>: Une autre difficulté peut se poser lorsqu’un «nouveau» bien est produit. Il est difficile de déterminer si l’on a affaire à un nouveau produit élémentaire ou à un changement de la qualité d’un produit ancien. Dans plusieurs situations, lorsqu’un bien est nouveau , il faut l’inclure dans l’indice le plus tôt possible, surtout si l’on s’attend à ce que les ventes de ce bien atteignent un niveau relativement élevé.</a:t>
            </a:r>
          </a:p>
          <a:p>
            <a:pPr marL="0" indent="0" algn="just">
              <a:buNone/>
            </a:pPr>
            <a:endParaRPr lang="fr-FR" sz="1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557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PRODUITS </a:t>
            </a:r>
            <a:r>
              <a:rPr lang="fr-FR" dirty="0" smtClean="0">
                <a:solidFill>
                  <a:srgbClr val="FF0000"/>
                </a:solidFill>
              </a:rPr>
              <a:t>MANQUANTS (1/2)</a:t>
            </a: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/>
              <a:t>Un produit est considéré comme "</a:t>
            </a:r>
            <a:r>
              <a:rPr lang="fr-FR" sz="2000" b="1" dirty="0"/>
              <a:t>manquant</a:t>
            </a:r>
            <a:r>
              <a:rPr lang="fr-FR" sz="2000" dirty="0"/>
              <a:t>" dans un point de vente donné, dans les deux cas suivants :</a:t>
            </a:r>
          </a:p>
          <a:p>
            <a:pPr marL="0" indent="0" algn="just">
              <a:buNone/>
            </a:pPr>
            <a:r>
              <a:rPr lang="fr-FR" sz="2000" dirty="0"/>
              <a:t> </a:t>
            </a:r>
          </a:p>
          <a:p>
            <a:pPr marL="0" indent="0" algn="just">
              <a:buNone/>
            </a:pPr>
            <a:r>
              <a:rPr lang="fr-FR" sz="2000" b="1" dirty="0" smtClean="0"/>
              <a:t>il </a:t>
            </a:r>
            <a:r>
              <a:rPr lang="fr-FR" sz="2000" b="1" dirty="0"/>
              <a:t>y a abandon définitif de la vente du produit</a:t>
            </a:r>
            <a:r>
              <a:rPr lang="fr-FR" sz="2000" dirty="0"/>
              <a:t>,</a:t>
            </a:r>
          </a:p>
          <a:p>
            <a:pPr marL="0" indent="0" algn="just">
              <a:buNone/>
            </a:pPr>
            <a:r>
              <a:rPr lang="fr-FR" sz="2000" dirty="0"/>
              <a:t> </a:t>
            </a:r>
          </a:p>
          <a:p>
            <a:pPr marL="0" indent="0" algn="just">
              <a:buNone/>
            </a:pPr>
            <a:r>
              <a:rPr lang="fr-FR" sz="2000" b="1" dirty="0" smtClean="0"/>
              <a:t>il </a:t>
            </a:r>
            <a:r>
              <a:rPr lang="fr-FR" sz="2000" b="1" dirty="0"/>
              <a:t>y a une rupture temporaire du stock du </a:t>
            </a:r>
            <a:r>
              <a:rPr lang="fr-FR" sz="2000" b="1" dirty="0" smtClean="0"/>
              <a:t>produit</a:t>
            </a:r>
          </a:p>
          <a:p>
            <a:pPr marL="0" indent="0" algn="just">
              <a:buNone/>
            </a:pPr>
            <a:r>
              <a:rPr lang="fr-FR" sz="2000" dirty="0"/>
              <a:t>Pour le calcul des indices des prix le nombre de séries pour une variété doit être rigoureusement </a:t>
            </a:r>
            <a:r>
              <a:rPr lang="fr-FR" sz="2000" b="1" dirty="0"/>
              <a:t>constant d’un mois au suivant</a:t>
            </a:r>
            <a:r>
              <a:rPr lang="fr-FR" sz="2000" dirty="0"/>
              <a:t>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5185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>
                <a:solidFill>
                  <a:srgbClr val="FF0000"/>
                </a:solidFill>
              </a:rPr>
              <a:t>PRODUITS </a:t>
            </a:r>
            <a:r>
              <a:rPr lang="fr-FR" dirty="0" smtClean="0">
                <a:solidFill>
                  <a:srgbClr val="FF0000"/>
                </a:solidFill>
              </a:rPr>
              <a:t>MANQUANTS (2/2)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b="1" dirty="0"/>
              <a:t>Abandon de la fabrication ou de la vente d'un produit de façon définitive :</a:t>
            </a:r>
            <a:endParaRPr lang="fr-FR" sz="2000" dirty="0"/>
          </a:p>
          <a:p>
            <a:pPr marL="0" lvl="0" indent="0" algn="just">
              <a:buNone/>
            </a:pPr>
            <a:r>
              <a:rPr lang="fr-FR" sz="2000" dirty="0"/>
              <a:t>L'enquêteur signale la disparition du produit au responsable du service et propose si possible un produit de remplacement,</a:t>
            </a:r>
          </a:p>
          <a:p>
            <a:pPr marL="0" indent="0" algn="just">
              <a:buNone/>
            </a:pPr>
            <a:r>
              <a:rPr lang="fr-FR" sz="2000" b="1" dirty="0" smtClean="0"/>
              <a:t>Rupture </a:t>
            </a:r>
            <a:r>
              <a:rPr lang="fr-FR" sz="2000" b="1" dirty="0"/>
              <a:t>temporaire de stock</a:t>
            </a:r>
            <a:endParaRPr lang="fr-FR" sz="2000" dirty="0"/>
          </a:p>
          <a:p>
            <a:pPr marL="0" lvl="0" indent="0" algn="just">
              <a:buNone/>
            </a:pPr>
            <a:r>
              <a:rPr lang="fr-FR" sz="2000" dirty="0"/>
              <a:t>Aucun prix n'est relevé lors du passage de l'enquêteur sur la fiche de relevés,</a:t>
            </a:r>
          </a:p>
          <a:p>
            <a:pPr marL="0" lvl="0" indent="0" algn="just">
              <a:buNone/>
            </a:pPr>
            <a:r>
              <a:rPr lang="fr-FR" sz="2000" dirty="0"/>
              <a:t>Si la rupture temporaire de stock est très récente (la veille du jour de relevé), l’agent enquêteur relève le prix du dernier jour de disponibilité du produit.</a:t>
            </a:r>
          </a:p>
          <a:p>
            <a:pPr marL="0" indent="0" algn="just">
              <a:buNone/>
            </a:pPr>
            <a:r>
              <a:rPr lang="fr-FR" sz="2000" b="1" dirty="0" smtClean="0"/>
              <a:t>Si </a:t>
            </a:r>
            <a:r>
              <a:rPr lang="fr-FR" sz="2000" b="1" dirty="0"/>
              <a:t>ce défaut d'approvisionnement est constaté plus de deux mois consécutifs, la règle de remplacement adéquate est appliquée lors du troisième mois d'absence.</a:t>
            </a:r>
            <a:endParaRPr lang="fr-FR" sz="2000" dirty="0"/>
          </a:p>
          <a:p>
            <a:pPr marL="0" indent="0" algn="just">
              <a:buNone/>
            </a:pPr>
            <a:endParaRPr lang="fr-FR" sz="2000" b="1" dirty="0" smtClean="0"/>
          </a:p>
          <a:p>
            <a:pPr marL="0" indent="0" algn="just">
              <a:buNone/>
            </a:pPr>
            <a:r>
              <a:rPr lang="fr-FR" sz="2000" b="1" dirty="0" smtClean="0"/>
              <a:t>Le </a:t>
            </a:r>
            <a:r>
              <a:rPr lang="fr-FR" sz="2000" b="1" dirty="0"/>
              <a:t>responsable du service décide du choix de la méthode de traitement la mieux adaptée au cas à traiter.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0828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spcBef>
                <a:spcPct val="20000"/>
              </a:spcBef>
              <a:buFont typeface="Calibri" pitchFamily="34" charset="0"/>
              <a:buAutoNum type="romanUcPeriod"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REMPLACEMENT D'UN PRODUIT ELEMENTAIRE</a:t>
            </a:r>
            <a:br>
              <a:rPr lang="fr-FR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endParaRPr lang="fr-FR" sz="28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 smtClean="0"/>
              <a:t>Un </a:t>
            </a:r>
            <a:r>
              <a:rPr lang="fr-FR" sz="2000" dirty="0"/>
              <a:t>produit élémentaire doit être remplacé lorsque :</a:t>
            </a:r>
          </a:p>
          <a:p>
            <a:pPr marL="0" lvl="0" indent="0" algn="just">
              <a:buNone/>
            </a:pPr>
            <a:r>
              <a:rPr lang="fr-FR" sz="2000" dirty="0"/>
              <a:t>l'approvisionnement du produit est abandonné définitivement dans le point de vente considéré ;</a:t>
            </a:r>
          </a:p>
          <a:p>
            <a:pPr marL="0" lvl="0" indent="0" algn="just">
              <a:buNone/>
            </a:pPr>
            <a:r>
              <a:rPr lang="fr-FR" sz="2000" dirty="0"/>
              <a:t>le produit manque durant trois mois consécutifs ;</a:t>
            </a:r>
          </a:p>
          <a:p>
            <a:pPr marL="0" lvl="0" indent="0" algn="just">
              <a:buNone/>
            </a:pPr>
            <a:r>
              <a:rPr lang="fr-FR" sz="2000" dirty="0"/>
              <a:t>sur dix observations consécutives, le produit manque plus de cinq fois sur le même point de vente.</a:t>
            </a:r>
          </a:p>
          <a:p>
            <a:pPr marL="0" indent="0" algn="just">
              <a:buNone/>
            </a:pPr>
            <a:r>
              <a:rPr lang="fr-FR" sz="2000" dirty="0"/>
              <a:t>Le produit remplaçant doit être un produit bien vendu aussi proche que possible du produit qu’il remplace.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0366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REMPLACEMENT </a:t>
            </a:r>
            <a:r>
              <a:rPr lang="fr-FR" dirty="0">
                <a:solidFill>
                  <a:srgbClr val="FF0000"/>
                </a:solidFill>
              </a:rPr>
              <a:t>D'UN PRODUIT ELEMENTAIRE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/>
              <a:t>Il est :</a:t>
            </a:r>
          </a:p>
          <a:p>
            <a:pPr marL="0" lvl="0" indent="0" algn="just">
              <a:buNone/>
            </a:pPr>
            <a:r>
              <a:rPr lang="fr-FR" sz="2000" b="1" dirty="0">
                <a:solidFill>
                  <a:srgbClr val="FF0000"/>
                </a:solidFill>
              </a:rPr>
              <a:t>un produit équivalent dans le même point de vente ;</a:t>
            </a:r>
          </a:p>
          <a:p>
            <a:pPr marL="0" lvl="0" indent="0" algn="just">
              <a:buNone/>
            </a:pPr>
            <a:r>
              <a:rPr lang="fr-FR" sz="2000" b="1" dirty="0">
                <a:solidFill>
                  <a:srgbClr val="FF0000"/>
                </a:solidFill>
              </a:rPr>
              <a:t>à défaut, le même produit ou un équivalent dans un autre point de vente du même type ;</a:t>
            </a:r>
          </a:p>
          <a:p>
            <a:pPr marL="0" lvl="0" indent="0" algn="just">
              <a:buNone/>
            </a:pPr>
            <a:r>
              <a:rPr lang="fr-FR" sz="2000" b="1" dirty="0">
                <a:solidFill>
                  <a:srgbClr val="FF0000"/>
                </a:solidFill>
              </a:rPr>
              <a:t>à défaut, le même produit ou un équivalent dans un point de vente d'un autre type ;</a:t>
            </a:r>
          </a:p>
          <a:p>
            <a:pPr marL="0" lvl="0" indent="0" algn="just">
              <a:buNone/>
            </a:pPr>
            <a:r>
              <a:rPr lang="fr-FR" sz="2000" b="1" dirty="0">
                <a:solidFill>
                  <a:srgbClr val="FF0000"/>
                </a:solidFill>
              </a:rPr>
              <a:t>à défaut, un produit différent dans le même point de vente ;</a:t>
            </a:r>
          </a:p>
          <a:p>
            <a:pPr marL="0" lvl="0" indent="0" algn="just">
              <a:buNone/>
            </a:pPr>
            <a:r>
              <a:rPr lang="fr-FR" sz="2000" b="1" dirty="0">
                <a:solidFill>
                  <a:srgbClr val="FF0000"/>
                </a:solidFill>
              </a:rPr>
              <a:t>à défaut, un produit différent dans un autre point de vente</a:t>
            </a:r>
            <a:r>
              <a:rPr lang="fr-FR" sz="2000" dirty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3490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REMPLACEMENT </a:t>
            </a:r>
            <a:r>
              <a:rPr lang="fr-FR" dirty="0">
                <a:solidFill>
                  <a:srgbClr val="FF0000"/>
                </a:solidFill>
              </a:rPr>
              <a:t>D'UN PRODUIT </a:t>
            </a:r>
            <a:r>
              <a:rPr lang="fr-FR" dirty="0" smtClean="0">
                <a:solidFill>
                  <a:srgbClr val="FF0000"/>
                </a:solidFill>
              </a:rPr>
              <a:t>ELEMENTAIRE: produits similaires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smtClean="0"/>
              <a:t>Le </a:t>
            </a:r>
            <a:r>
              <a:rPr lang="fr-FR" sz="2000" dirty="0"/>
              <a:t>produit élémentaire peut être remplacé par un produit suffisamment proche.</a:t>
            </a:r>
          </a:p>
          <a:p>
            <a:pPr marL="0" indent="0" algn="just">
              <a:buNone/>
            </a:pPr>
            <a:r>
              <a:rPr lang="fr-FR" sz="2000" dirty="0"/>
              <a:t>Le prix de base du nouveau produit est considéré comme égal au prix de base de l'ancien produit</a:t>
            </a:r>
            <a:r>
              <a:rPr lang="fr-FR" sz="2000" dirty="0" smtClean="0"/>
              <a:t>.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1963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>
                <a:solidFill>
                  <a:srgbClr val="FF0000"/>
                </a:solidFill>
              </a:rPr>
              <a:t>REMPLACEMENT D'UN PRODUIT ELEMENTAIRE: </a:t>
            </a:r>
            <a:r>
              <a:rPr lang="fr-FR" sz="2400" dirty="0" smtClean="0">
                <a:solidFill>
                  <a:srgbClr val="FF0000"/>
                </a:solidFill>
              </a:rPr>
              <a:t>méthode </a:t>
            </a:r>
            <a:r>
              <a:rPr lang="fr-FR" sz="2400" dirty="0">
                <a:solidFill>
                  <a:srgbClr val="FF0000"/>
                </a:solidFill>
              </a:rPr>
              <a:t>dite de la " variable privilégiée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215008" y="1057300"/>
            <a:ext cx="8928992" cy="4464496"/>
          </a:xfrm>
        </p:spPr>
        <p:txBody>
          <a:bodyPr/>
          <a:lstStyle/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/>
              <a:t>Le produit à remplacer appartient à une variété </a:t>
            </a:r>
            <a:r>
              <a:rPr lang="fr-FR" sz="2000" b="1" dirty="0"/>
              <a:t>hétérogène.</a:t>
            </a:r>
            <a:r>
              <a:rPr lang="fr-FR" sz="2000" dirty="0"/>
              <a:t> </a:t>
            </a:r>
          </a:p>
          <a:p>
            <a:pPr marL="0" indent="0" algn="just">
              <a:buNone/>
            </a:pPr>
            <a:r>
              <a:rPr lang="fr-FR" sz="2000" dirty="0"/>
              <a:t>Le produit de remplacement n'est pas jugé suffisamment proche de l'ancien.</a:t>
            </a:r>
          </a:p>
          <a:p>
            <a:pPr marL="0" indent="0" algn="just">
              <a:buNone/>
            </a:pPr>
            <a:r>
              <a:rPr lang="fr-FR" sz="2000" b="1" dirty="0"/>
              <a:t>La proportionnalité </a:t>
            </a:r>
            <a:r>
              <a:rPr lang="fr-FR" sz="2000" dirty="0"/>
              <a:t>du prix à une caractéristique quantitative du produit a pu être établie.</a:t>
            </a:r>
          </a:p>
          <a:p>
            <a:pPr marL="0" indent="0" algn="just">
              <a:buNone/>
            </a:pPr>
            <a:r>
              <a:rPr lang="fr-FR" sz="2000" b="1" dirty="0"/>
              <a:t>Un prix de base pour le nouveau produit doit être déterminé.</a:t>
            </a:r>
            <a:endParaRPr lang="fr-FR" sz="2000" dirty="0"/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5129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ristat_new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Afristat_new-1</Template>
  <TotalTime>60885</TotalTime>
  <Words>1484</Words>
  <Application>Microsoft Office PowerPoint</Application>
  <PresentationFormat>Affichage à l'écran (16:10)</PresentationFormat>
  <Paragraphs>176</Paragraphs>
  <Slides>22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Afristat_new-1</vt:lpstr>
      <vt:lpstr>Présentation PowerPoint</vt:lpstr>
      <vt:lpstr>     Plan de présentation</vt:lpstr>
      <vt:lpstr>       INTRODUCTION </vt:lpstr>
      <vt:lpstr> PRODUITS MANQUANTS (1/2) </vt:lpstr>
      <vt:lpstr> PRODUITS MANQUANTS (2/2)  </vt:lpstr>
      <vt:lpstr> REMPLACEMENT D'UN PRODUIT ELEMENTAIRE </vt:lpstr>
      <vt:lpstr>  REMPLACEMENT D'UN PRODUIT ELEMENTAIRE  </vt:lpstr>
      <vt:lpstr>  REMPLACEMENT D'UN PRODUIT ELEMENTAIRE: produits similaires  </vt:lpstr>
      <vt:lpstr>  REMPLACEMENT D'UN PRODUIT ELEMENTAIRE: méthode dite de la " variable privilégiée  </vt:lpstr>
      <vt:lpstr>  REMPLACEMENT D'UN PRODUIT ELEMENTAIRE: méthode dite de la " variable privilégiée  </vt:lpstr>
      <vt:lpstr>  REMPLACEMENT D'UN PRODUIT ELEMENTAIRE: méthode dite " des classes d'équivalence "  </vt:lpstr>
      <vt:lpstr>  REMPLACEMENT D'UN PRODUIT ELEMENTAIRE: méthode dite « décentralisée »  </vt:lpstr>
      <vt:lpstr>  REMPLACEMENT D'UN PRODUIT ELEMENTAIRE: méthode dite « décentralisée »  </vt:lpstr>
      <vt:lpstr>  REMPLACEMENT D'UN PRODUIT ELEMENTAIRE: méthodes économétriques  </vt:lpstr>
      <vt:lpstr>  APPARITION DE BIENS ET SERVICES NOUVEAUX (1/2)  </vt:lpstr>
      <vt:lpstr>  APPARITION DE BIENS ET SERVICES NOUVEAUX (2/2)  </vt:lpstr>
      <vt:lpstr>   PONDERATIONS: REMPLACEMENT DE PRODUITS ELEMENTAIRES OU D’UNE VARIETE   </vt:lpstr>
      <vt:lpstr>  PONDERATIONS : SUPPRESSION D'UN PRODUIT ELEMENTAIRE OU D’UNE VARIETE SANS REMPLACEMENT  </vt:lpstr>
      <vt:lpstr>   PONDERATIONS : CREATION D'UN PRODUIT ELEMENTAIRE   </vt:lpstr>
      <vt:lpstr>  PONDERATIONS : CREATION D'UNE VARIETE  </vt:lpstr>
      <vt:lpstr>     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phnguema</dc:creator>
  <cp:lastModifiedBy>Bahaze-Dao</cp:lastModifiedBy>
  <cp:revision>807</cp:revision>
  <cp:lastPrinted>2021-05-18T08:07:22Z</cp:lastPrinted>
  <dcterms:created xsi:type="dcterms:W3CDTF">2013-04-17T09:48:32Z</dcterms:created>
  <dcterms:modified xsi:type="dcterms:W3CDTF">2021-11-18T14:12:04Z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TC300039761036</vt:lpwstr>
  </property>
</Properties>
</file>