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7" r:id="rId2"/>
    <p:sldId id="258" r:id="rId3"/>
    <p:sldId id="262" r:id="rId4"/>
    <p:sldId id="270" r:id="rId5"/>
    <p:sldId id="271" r:id="rId6"/>
    <p:sldId id="272" r:id="rId7"/>
    <p:sldId id="273" r:id="rId8"/>
    <p:sldId id="274" r:id="rId9"/>
    <p:sldId id="275" r:id="rId10"/>
    <p:sldId id="276" r:id="rId11"/>
    <p:sldId id="277" r:id="rId12"/>
    <p:sldId id="278" r:id="rId13"/>
    <p:sldId id="279" r:id="rId14"/>
    <p:sldId id="280" r:id="rId15"/>
    <p:sldId id="281" r:id="rId16"/>
    <p:sldId id="288" r:id="rId17"/>
    <p:sldId id="282" r:id="rId18"/>
    <p:sldId id="289" r:id="rId19"/>
    <p:sldId id="283" r:id="rId20"/>
    <p:sldId id="284" r:id="rId21"/>
    <p:sldId id="285" r:id="rId22"/>
    <p:sldId id="286" r:id="rId23"/>
    <p:sldId id="287" r:id="rId24"/>
    <p:sldId id="269" r:id="rId25"/>
    <p:sldId id="261" r:id="rId26"/>
  </p:sldIdLst>
  <p:sldSz cx="9144000" cy="5715000" type="screen16x10"/>
  <p:notesSz cx="6735763" cy="9866313"/>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180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ck" initials="Yjb"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a:srgbClr val="E7E7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118" autoAdjust="0"/>
    <p:restoredTop sz="94660"/>
  </p:normalViewPr>
  <p:slideViewPr>
    <p:cSldViewPr>
      <p:cViewPr varScale="1">
        <p:scale>
          <a:sx n="62" d="100"/>
          <a:sy n="62" d="100"/>
        </p:scale>
        <p:origin x="-29" y="-77"/>
      </p:cViewPr>
      <p:guideLst>
        <p:guide orient="horz" pos="1800"/>
        <p:guide pos="2880"/>
      </p:guideLst>
    </p:cSldViewPr>
  </p:slideViewPr>
  <p:notesTextViewPr>
    <p:cViewPr>
      <p:scale>
        <a:sx n="100" d="100"/>
        <a:sy n="100" d="100"/>
      </p:scale>
      <p:origin x="0" y="0"/>
    </p:cViewPr>
  </p:notesTextViewPr>
  <p:sorterViewPr>
    <p:cViewPr>
      <p:scale>
        <a:sx n="200" d="100"/>
        <a:sy n="200" d="100"/>
      </p:scale>
      <p:origin x="0" y="50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A1657048-B56B-4EC5-B067-D5BFD72119E3}" type="datetimeFigureOut">
              <a:rPr lang="fr-FR" smtClean="0"/>
              <a:pPr/>
              <a:t>12/11/2021</a:t>
            </a:fld>
            <a:endParaRPr lang="fr-FR"/>
          </a:p>
        </p:txBody>
      </p:sp>
      <p:sp>
        <p:nvSpPr>
          <p:cNvPr id="4" name="Espace réservé du pied de page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12D56ABE-C27C-49E9-A261-8B3F7FFC8446}" type="slidenum">
              <a:rPr lang="fr-FR" smtClean="0"/>
              <a:pPr/>
              <a:t>‹N°›</a:t>
            </a:fld>
            <a:endParaRPr lang="fr-FR"/>
          </a:p>
        </p:txBody>
      </p:sp>
    </p:spTree>
    <p:extLst>
      <p:ext uri="{BB962C8B-B14F-4D97-AF65-F5344CB8AC3E}">
        <p14:creationId xmlns:p14="http://schemas.microsoft.com/office/powerpoint/2010/main" val="20955802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8831" cy="493316"/>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15373" y="0"/>
            <a:ext cx="2918831" cy="493316"/>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AB7E6E9-9459-4E76-94D2-0E7BC4CE28A0}" type="datetimeFigureOut">
              <a:rPr lang="fr-FR"/>
              <a:pPr>
                <a:defRPr/>
              </a:pPr>
              <a:t>12/11/2021</a:t>
            </a:fld>
            <a:endParaRPr lang="fr-FR"/>
          </a:p>
        </p:txBody>
      </p:sp>
      <p:sp>
        <p:nvSpPr>
          <p:cNvPr id="4" name="Espace réservé de l'image des diapositives 3"/>
          <p:cNvSpPr>
            <a:spLocks noGrp="1" noRot="1" noChangeAspect="1"/>
          </p:cNvSpPr>
          <p:nvPr>
            <p:ph type="sldImg" idx="2"/>
          </p:nvPr>
        </p:nvSpPr>
        <p:spPr>
          <a:xfrm>
            <a:off x="407988" y="739775"/>
            <a:ext cx="5919787" cy="3700463"/>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842EBE7-2676-476A-BD6E-35A96D6FD7A8}" type="slidenum">
              <a:rPr lang="fr-FR"/>
              <a:pPr>
                <a:defRPr/>
              </a:pPr>
              <a:t>‹N°›</a:t>
            </a:fld>
            <a:endParaRPr lang="fr-FR"/>
          </a:p>
        </p:txBody>
      </p:sp>
    </p:spTree>
    <p:extLst>
      <p:ext uri="{BB962C8B-B14F-4D97-AF65-F5344CB8AC3E}">
        <p14:creationId xmlns:p14="http://schemas.microsoft.com/office/powerpoint/2010/main" val="20505151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4842EBE7-2676-476A-BD6E-35A96D6FD7A8}" type="slidenum">
              <a:rPr lang="fr-FR" smtClean="0"/>
              <a:pPr>
                <a:defRPr/>
              </a:pPr>
              <a:t>1</a:t>
            </a:fld>
            <a:endParaRPr lang="fr-FR"/>
          </a:p>
        </p:txBody>
      </p:sp>
    </p:spTree>
    <p:extLst>
      <p:ext uri="{BB962C8B-B14F-4D97-AF65-F5344CB8AC3E}">
        <p14:creationId xmlns:p14="http://schemas.microsoft.com/office/powerpoint/2010/main" val="22733588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Diapositive de titr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Forme libre 3"/>
          <p:cNvSpPr/>
          <p:nvPr/>
        </p:nvSpPr>
        <p:spPr>
          <a:xfrm>
            <a:off x="-12700" y="2636838"/>
            <a:ext cx="9156700" cy="2111375"/>
          </a:xfrm>
          <a:custGeom>
            <a:avLst/>
            <a:gdLst>
              <a:gd name="connsiteX0" fmla="*/ 0 w 9169758"/>
              <a:gd name="connsiteY0" fmla="*/ 0 h 2474890"/>
              <a:gd name="connsiteX1" fmla="*/ 2923504 w 9169758"/>
              <a:gd name="connsiteY1" fmla="*/ 2292439 h 2474890"/>
              <a:gd name="connsiteX2" fmla="*/ 9169758 w 9169758"/>
              <a:gd name="connsiteY2" fmla="*/ 1094704 h 2474890"/>
            </a:gdLst>
            <a:ahLst/>
            <a:cxnLst>
              <a:cxn ang="0">
                <a:pos x="connsiteX0" y="connsiteY0"/>
              </a:cxn>
              <a:cxn ang="0">
                <a:pos x="connsiteX1" y="connsiteY1"/>
              </a:cxn>
              <a:cxn ang="0">
                <a:pos x="connsiteX2" y="connsiteY2"/>
              </a:cxn>
            </a:cxnLst>
            <a:rect l="l" t="t" r="r" b="b"/>
            <a:pathLst>
              <a:path w="9169758" h="2474890">
                <a:moveTo>
                  <a:pt x="0" y="0"/>
                </a:moveTo>
                <a:cubicBezTo>
                  <a:pt x="697605" y="1054994"/>
                  <a:pt x="1395211" y="2109988"/>
                  <a:pt x="2923504" y="2292439"/>
                </a:cubicBezTo>
                <a:cubicBezTo>
                  <a:pt x="4451797" y="2474890"/>
                  <a:pt x="6810777" y="1784797"/>
                  <a:pt x="9169758" y="1094704"/>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5" name="Forme libre 4"/>
          <p:cNvSpPr/>
          <p:nvPr/>
        </p:nvSpPr>
        <p:spPr>
          <a:xfrm>
            <a:off x="2889250" y="3627438"/>
            <a:ext cx="6254750" cy="2087562"/>
          </a:xfrm>
          <a:custGeom>
            <a:avLst/>
            <a:gdLst>
              <a:gd name="connsiteX0" fmla="*/ 1064654 w 6138930"/>
              <a:gd name="connsiteY0" fmla="*/ 2511380 h 2511380"/>
              <a:gd name="connsiteX1" fmla="*/ 845713 w 6138930"/>
              <a:gd name="connsiteY1" fmla="*/ 1596980 h 2511380"/>
              <a:gd name="connsiteX2" fmla="*/ 6138930 w 6138930"/>
              <a:gd name="connsiteY2" fmla="*/ 0 h 2511380"/>
            </a:gdLst>
            <a:ahLst/>
            <a:cxnLst>
              <a:cxn ang="0">
                <a:pos x="connsiteX0" y="connsiteY0"/>
              </a:cxn>
              <a:cxn ang="0">
                <a:pos x="connsiteX1" y="connsiteY1"/>
              </a:cxn>
              <a:cxn ang="0">
                <a:pos x="connsiteX2" y="connsiteY2"/>
              </a:cxn>
            </a:cxnLst>
            <a:rect l="l" t="t" r="r" b="b"/>
            <a:pathLst>
              <a:path w="6138930" h="2511380">
                <a:moveTo>
                  <a:pt x="1064654" y="2511380"/>
                </a:moveTo>
                <a:cubicBezTo>
                  <a:pt x="532327" y="2263461"/>
                  <a:pt x="0" y="2015543"/>
                  <a:pt x="845713" y="1596980"/>
                </a:cubicBezTo>
                <a:cubicBezTo>
                  <a:pt x="1691426" y="1178417"/>
                  <a:pt x="3915178" y="589208"/>
                  <a:pt x="6138930" y="0"/>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6" name="Forme libre 5"/>
          <p:cNvSpPr/>
          <p:nvPr/>
        </p:nvSpPr>
        <p:spPr>
          <a:xfrm>
            <a:off x="0" y="3649663"/>
            <a:ext cx="9144000" cy="1728787"/>
          </a:xfrm>
          <a:custGeom>
            <a:avLst/>
            <a:gdLst>
              <a:gd name="connsiteX0" fmla="*/ 0 w 9144000"/>
              <a:gd name="connsiteY0" fmla="*/ 2073499 h 2073499"/>
              <a:gd name="connsiteX1" fmla="*/ 3760631 w 9144000"/>
              <a:gd name="connsiteY1" fmla="*/ 1390919 h 2073499"/>
              <a:gd name="connsiteX2" fmla="*/ 9144000 w 9144000"/>
              <a:gd name="connsiteY2" fmla="*/ 0 h 2073499"/>
            </a:gdLst>
            <a:ahLst/>
            <a:cxnLst>
              <a:cxn ang="0">
                <a:pos x="connsiteX0" y="connsiteY0"/>
              </a:cxn>
              <a:cxn ang="0">
                <a:pos x="connsiteX1" y="connsiteY1"/>
              </a:cxn>
              <a:cxn ang="0">
                <a:pos x="connsiteX2" y="connsiteY2"/>
              </a:cxn>
            </a:cxnLst>
            <a:rect l="l" t="t" r="r" b="b"/>
            <a:pathLst>
              <a:path w="9144000" h="2073499">
                <a:moveTo>
                  <a:pt x="0" y="2073499"/>
                </a:moveTo>
                <a:cubicBezTo>
                  <a:pt x="1118315" y="1905000"/>
                  <a:pt x="2236631" y="1736502"/>
                  <a:pt x="3760631" y="1390919"/>
                </a:cubicBezTo>
                <a:cubicBezTo>
                  <a:pt x="5284631" y="1045336"/>
                  <a:pt x="7214315" y="522668"/>
                  <a:pt x="9144000" y="0"/>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7" name="Forme libre 6"/>
          <p:cNvSpPr/>
          <p:nvPr/>
        </p:nvSpPr>
        <p:spPr>
          <a:xfrm>
            <a:off x="5076825" y="3695700"/>
            <a:ext cx="4067175" cy="2019300"/>
          </a:xfrm>
          <a:custGeom>
            <a:avLst/>
            <a:gdLst>
              <a:gd name="connsiteX0" fmla="*/ 3668332 w 3964546"/>
              <a:gd name="connsiteY0" fmla="*/ 2446986 h 2446986"/>
              <a:gd name="connsiteX1" fmla="*/ 49369 w 3964546"/>
              <a:gd name="connsiteY1" fmla="*/ 1262129 h 2446986"/>
              <a:gd name="connsiteX2" fmla="*/ 3964546 w 3964546"/>
              <a:gd name="connsiteY2" fmla="*/ 0 h 2446986"/>
            </a:gdLst>
            <a:ahLst/>
            <a:cxnLst>
              <a:cxn ang="0">
                <a:pos x="connsiteX0" y="connsiteY0"/>
              </a:cxn>
              <a:cxn ang="0">
                <a:pos x="connsiteX1" y="connsiteY1"/>
              </a:cxn>
              <a:cxn ang="0">
                <a:pos x="connsiteX2" y="connsiteY2"/>
              </a:cxn>
            </a:cxnLst>
            <a:rect l="l" t="t" r="r" b="b"/>
            <a:pathLst>
              <a:path w="3964546" h="2446986">
                <a:moveTo>
                  <a:pt x="3668332" y="2446986"/>
                </a:moveTo>
                <a:cubicBezTo>
                  <a:pt x="1834166" y="2058473"/>
                  <a:pt x="0" y="1669960"/>
                  <a:pt x="49369" y="1262129"/>
                </a:cubicBezTo>
                <a:cubicBezTo>
                  <a:pt x="98738" y="854298"/>
                  <a:pt x="2031642" y="427149"/>
                  <a:pt x="3964546" y="0"/>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pic>
        <p:nvPicPr>
          <p:cNvPr id="8" name="Picture 13" descr="Logo-AFRISTAT-2"/>
          <p:cNvPicPr>
            <a:picLocks noChangeAspect="1" noChangeArrowheads="1"/>
          </p:cNvPicPr>
          <p:nvPr/>
        </p:nvPicPr>
        <p:blipFill>
          <a:blip r:embed="rId3" cstate="print"/>
          <a:srcRect/>
          <a:stretch>
            <a:fillRect/>
          </a:stretch>
        </p:blipFill>
        <p:spPr bwMode="auto">
          <a:xfrm>
            <a:off x="3419475" y="193675"/>
            <a:ext cx="2303463" cy="1498600"/>
          </a:xfrm>
          <a:prstGeom prst="rect">
            <a:avLst/>
          </a:prstGeom>
          <a:noFill/>
          <a:ln w="9525">
            <a:noFill/>
            <a:miter lim="800000"/>
            <a:headEnd/>
            <a:tailEnd/>
          </a:ln>
        </p:spPr>
      </p:pic>
      <p:sp>
        <p:nvSpPr>
          <p:cNvPr id="26626" name="Espace réservé du titre 1"/>
          <p:cNvSpPr>
            <a:spLocks noGrp="1"/>
          </p:cNvSpPr>
          <p:nvPr>
            <p:ph type="ctrTitle"/>
          </p:nvPr>
        </p:nvSpPr>
        <p:spPr>
          <a:xfrm>
            <a:off x="685800" y="1992313"/>
            <a:ext cx="7772400" cy="1225550"/>
          </a:xfrm>
        </p:spPr>
        <p:txBody>
          <a:bodyPr/>
          <a:lstStyle>
            <a:lvl1pPr algn="ctr">
              <a:defRPr smtClean="0"/>
            </a:lvl1pPr>
          </a:lstStyle>
          <a:p>
            <a:pPr lvl="0"/>
            <a:r>
              <a:rPr lang="fr-FR" noProof="0"/>
              <a:t>Cliquez pour modifier le style du titre</a:t>
            </a:r>
          </a:p>
        </p:txBody>
      </p:sp>
      <p:sp>
        <p:nvSpPr>
          <p:cNvPr id="26627" name="Espace réservé du texte 2"/>
          <p:cNvSpPr>
            <a:spLocks noGrp="1"/>
          </p:cNvSpPr>
          <p:nvPr>
            <p:ph type="subTitle" idx="1"/>
          </p:nvPr>
        </p:nvSpPr>
        <p:spPr>
          <a:xfrm>
            <a:off x="1371600" y="3362325"/>
            <a:ext cx="6400800" cy="1460500"/>
          </a:xfrm>
        </p:spPr>
        <p:txBody>
          <a:bodyPr/>
          <a:lstStyle>
            <a:lvl1pPr marL="0" indent="0" algn="ctr">
              <a:buFont typeface="Calibri" pitchFamily="34" charset="0"/>
              <a:buNone/>
              <a:defRPr smtClean="0"/>
            </a:lvl1pPr>
          </a:lstStyle>
          <a:p>
            <a:pPr lvl="0"/>
            <a:r>
              <a:rPr lang="fr-FR" noProof="0"/>
              <a:t>Cliquez pour modifier le style des sous-titres du masque</a:t>
            </a:r>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000500"/>
            <a:ext cx="5486400" cy="472282"/>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510646"/>
            <a:ext cx="5486400" cy="3429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p>
        </p:txBody>
      </p:sp>
      <p:sp>
        <p:nvSpPr>
          <p:cNvPr id="4" name="Espace réservé du texte 3"/>
          <p:cNvSpPr>
            <a:spLocks noGrp="1"/>
          </p:cNvSpPr>
          <p:nvPr>
            <p:ph type="body" sz="half" idx="2"/>
          </p:nvPr>
        </p:nvSpPr>
        <p:spPr>
          <a:xfrm>
            <a:off x="1792288" y="4472782"/>
            <a:ext cx="5486400" cy="6707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643E34E6-FE83-41F0-845C-13DFE5E92C58}" type="datetime1">
              <a:rPr lang="fr-FR" smtClean="0"/>
              <a:pPr>
                <a:defRPr/>
              </a:pPr>
              <a:t>12/11/2021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9A374B3B-C974-4A8A-B6BE-C56D034BB298}" type="slidenum">
              <a:rPr lang="fr-FR"/>
              <a:pPr>
                <a:defRPr/>
              </a:pPr>
              <a:t>‹N°›</a:t>
            </a:fld>
            <a:endParaRPr lang="fr-FR"/>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ABC52D00-8749-4B60-9FF6-0EA03643983B}" type="datetime1">
              <a:rPr lang="fr-FR" smtClean="0"/>
              <a:pPr>
                <a:defRPr/>
              </a:pPr>
              <a:t>12/11/2021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0B1A18EC-DBE9-4629-A696-27E9C0DB2A78}" type="slidenum">
              <a:rPr lang="fr-FR"/>
              <a:pPr>
                <a:defRPr/>
              </a:pPr>
              <a:t>‹N°›</a:t>
            </a:fld>
            <a:endParaRPr lang="fr-FR"/>
          </a:p>
        </p:txBody>
      </p:sp>
    </p:spTree>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28866"/>
            <a:ext cx="2057400" cy="4876271"/>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28866"/>
            <a:ext cx="6019800" cy="4876271"/>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5BE593C8-03BD-4B7A-90F0-94348680E069}" type="datetime1">
              <a:rPr lang="fr-FR" smtClean="0"/>
              <a:pPr>
                <a:defRPr/>
              </a:pPr>
              <a:t>12/11/2021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E6A48AD-F173-42FB-8657-175E85518D9A}" type="slidenum">
              <a:rPr lang="fr-FR"/>
              <a:pPr>
                <a:defRPr/>
              </a:pPr>
              <a:t>‹N°›</a:t>
            </a:fld>
            <a:endParaRPr lang="fr-FR"/>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775355"/>
            <a:ext cx="7772400" cy="1225021"/>
          </a:xfrm>
        </p:spPr>
        <p:txBody>
          <a:bodyPr/>
          <a:lstStyle/>
          <a:p>
            <a:r>
              <a:rPr lang="fr-FR"/>
              <a:t>Cliquez pour modifier le style du titre</a:t>
            </a:r>
          </a:p>
        </p:txBody>
      </p:sp>
      <p:sp>
        <p:nvSpPr>
          <p:cNvPr id="3" name="Sous-titr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fld id="{ADCC4760-4FFD-45F1-B761-98EFD1ACBD6F}" type="datetime1">
              <a:rPr lang="fr-FR" smtClean="0"/>
              <a:pPr>
                <a:defRPr/>
              </a:pPr>
              <a:t>12/11/2021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5C24B015-AE7D-406C-9BB7-1FD3A5C9279E}" type="slidenum">
              <a:rPr lang="fr-FR"/>
              <a:pPr>
                <a:defRPr/>
              </a:pPr>
              <a:t>‹N°›</a:t>
            </a:fld>
            <a:endParaRPr lang="fr-FR"/>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F0E69002-FFFD-4599-BC6F-B46AAE4CF4B5}" type="datetime1">
              <a:rPr lang="fr-FR" smtClean="0"/>
              <a:pPr>
                <a:defRPr/>
              </a:pPr>
              <a:t>12/11/2021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A137E0C4-FCA3-41AC-BA4D-3D787B76FAC6}" type="slidenum">
              <a:rPr lang="fr-FR"/>
              <a:pPr>
                <a:defRPr/>
              </a:pPr>
              <a:t>‹N°›</a:t>
            </a:fld>
            <a:endParaRPr lang="fr-FR"/>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672418"/>
            <a:ext cx="7772400" cy="1135062"/>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35E2E55B-FBEB-4078-9572-E06F947FC0B3}" type="datetime1">
              <a:rPr lang="fr-FR" smtClean="0"/>
              <a:pPr>
                <a:defRPr/>
              </a:pPr>
              <a:t>12/11/2021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AED87E82-9872-4FC2-8141-5FFDBCC2851E}" type="slidenum">
              <a:rPr lang="fr-FR"/>
              <a:pPr>
                <a:defRPr/>
              </a:pPr>
              <a:t>‹N°›</a:t>
            </a:fld>
            <a:endParaRPr lang="fr-FR"/>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333501"/>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333501"/>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fld id="{15DE05D5-2AE1-499A-85C4-62AE18AAC5D2}" type="datetime1">
              <a:rPr lang="fr-FR" smtClean="0"/>
              <a:pPr>
                <a:defRPr/>
              </a:pPr>
              <a:t>12/11/2021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538D85AC-97D6-468A-ACAE-129DF971DDD3}" type="slidenum">
              <a:rPr lang="fr-FR"/>
              <a:pPr>
                <a:defRPr/>
              </a:pPr>
              <a:t>‹N°›</a:t>
            </a:fld>
            <a:endParaRPr lang="fr-FR"/>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279261"/>
            <a:ext cx="4040188"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7" y="1279261"/>
            <a:ext cx="4041775"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7"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fld id="{816F18E6-0A62-49A5-8F62-C40C80165100}" type="datetime1">
              <a:rPr lang="fr-FR" smtClean="0"/>
              <a:pPr>
                <a:defRPr/>
              </a:pPr>
              <a:t>12/11/2021</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5E897463-0D36-4ED9-B38B-CEF98EEDC54B}" type="slidenum">
              <a:rPr lang="fr-FR"/>
              <a:pPr>
                <a:defRPr/>
              </a:pPr>
              <a:t>‹N°›</a:t>
            </a:fld>
            <a:endParaRPr lang="fr-FR"/>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3"/>
          <p:cNvSpPr>
            <a:spLocks noGrp="1"/>
          </p:cNvSpPr>
          <p:nvPr>
            <p:ph type="dt" sz="half" idx="10"/>
          </p:nvPr>
        </p:nvSpPr>
        <p:spPr/>
        <p:txBody>
          <a:bodyPr/>
          <a:lstStyle>
            <a:lvl1pPr>
              <a:defRPr/>
            </a:lvl1pPr>
          </a:lstStyle>
          <a:p>
            <a:pPr>
              <a:defRPr/>
            </a:pPr>
            <a:fld id="{4DD23288-ABE1-46B1-B7FC-1BF74D9B5DF4}" type="datetime1">
              <a:rPr lang="fr-FR" smtClean="0"/>
              <a:pPr>
                <a:defRPr/>
              </a:pPr>
              <a:t>12/11/2021</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C801C079-2898-4A05-A08C-72045C58F981}" type="slidenum">
              <a:rPr lang="fr-FR"/>
              <a:pPr>
                <a:defRPr/>
              </a:pPr>
              <a:t>‹N°›</a:t>
            </a:fld>
            <a:endParaRPr lang="fr-FR"/>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411F1F8E-991E-4396-A165-A921BC9A4A00}" type="datetime1">
              <a:rPr lang="fr-FR" smtClean="0"/>
              <a:pPr>
                <a:defRPr/>
              </a:pPr>
              <a:t>12/11/2021</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2562D79E-B635-4E9C-B917-EA393D309DBC}" type="slidenum">
              <a:rPr lang="fr-FR"/>
              <a:pPr>
                <a:defRPr/>
              </a:pPr>
              <a:t>‹N°›</a:t>
            </a:fld>
            <a:endParaRPr lang="fr-FR"/>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2" y="227541"/>
            <a:ext cx="3008313" cy="968376"/>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27543"/>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2" y="1195918"/>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A057BE5B-C64B-4F1A-8D50-5028A42F798A}" type="datetime1">
              <a:rPr lang="fr-FR" smtClean="0"/>
              <a:pPr>
                <a:defRPr/>
              </a:pPr>
              <a:t>12/11/2021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906C0904-B411-40CF-86B5-F058310EDCF5}" type="slidenum">
              <a:rPr lang="fr-FR"/>
              <a:pPr>
                <a:defRPr/>
              </a:pPr>
              <a:t>‹N°›</a:t>
            </a:fld>
            <a:endParaRPr lang="fr-FR"/>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0070C0">
                <a:alpha val="87000"/>
              </a:srgbClr>
            </a:gs>
            <a:gs pos="22000">
              <a:schemeClr val="accent1">
                <a:tint val="23500"/>
                <a:satMod val="160000"/>
                <a:alpha val="67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1908175" y="228600"/>
            <a:ext cx="6778625"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1027" name="Espace réservé du texte 2"/>
          <p:cNvSpPr>
            <a:spLocks noGrp="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0" y="5437188"/>
            <a:ext cx="1619250" cy="303212"/>
          </a:xfrm>
          <a:prstGeom prst="rect">
            <a:avLst/>
          </a:prstGeom>
        </p:spPr>
        <p:txBody>
          <a:bodyPr vert="horz" wrap="square" lIns="91440" tIns="45720" rIns="91440" bIns="45720" numCol="1" anchor="ctr" anchorCtr="0" compatLnSpc="1">
            <a:prstTxWarp prst="textNoShape">
              <a:avLst/>
            </a:prstTxWarp>
          </a:bodyPr>
          <a:lstStyle>
            <a:lvl1pPr>
              <a:defRPr sz="1000" b="1" smtClean="0">
                <a:solidFill>
                  <a:srgbClr val="4D4D4D"/>
                </a:solidFill>
                <a:latin typeface="Calibri" pitchFamily="34" charset="0"/>
              </a:defRPr>
            </a:lvl1pPr>
          </a:lstStyle>
          <a:p>
            <a:pPr>
              <a:defRPr/>
            </a:pPr>
            <a:fld id="{6814D58F-3AD1-41BF-852B-1D51ED506030}" type="datetime1">
              <a:rPr lang="fr-FR" smtClean="0"/>
              <a:pPr>
                <a:defRPr/>
              </a:pPr>
              <a:t>12/11/2021</a:t>
            </a:fld>
            <a:endParaRPr lang="fr-FR"/>
          </a:p>
        </p:txBody>
      </p:sp>
      <p:sp>
        <p:nvSpPr>
          <p:cNvPr id="5" name="Espace réservé du pied de page 4"/>
          <p:cNvSpPr>
            <a:spLocks noGrp="1"/>
          </p:cNvSpPr>
          <p:nvPr>
            <p:ph type="ftr" sz="quarter" idx="3"/>
          </p:nvPr>
        </p:nvSpPr>
        <p:spPr>
          <a:xfrm>
            <a:off x="1908175" y="5411788"/>
            <a:ext cx="6119813" cy="303212"/>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8316913" y="5411788"/>
            <a:ext cx="909637" cy="303212"/>
          </a:xfrm>
          <a:prstGeom prst="rect">
            <a:avLst/>
          </a:prstGeom>
        </p:spPr>
        <p:txBody>
          <a:bodyPr vert="horz" wrap="square" lIns="91440" tIns="45720" rIns="91440" bIns="45720" numCol="1" anchor="ctr" anchorCtr="0" compatLnSpc="1">
            <a:prstTxWarp prst="textNoShape">
              <a:avLst/>
            </a:prstTxWarp>
          </a:bodyPr>
          <a:lstStyle>
            <a:lvl1pPr algn="r">
              <a:defRPr sz="1000" b="1" smtClean="0">
                <a:solidFill>
                  <a:srgbClr val="4D4D4D"/>
                </a:solidFill>
                <a:latin typeface="Calibri" pitchFamily="34" charset="0"/>
              </a:defRPr>
            </a:lvl1pPr>
          </a:lstStyle>
          <a:p>
            <a:pPr>
              <a:defRPr/>
            </a:pPr>
            <a:fld id="{C66B39EE-C0A9-4888-AB15-FA06622FE2A8}" type="slidenum">
              <a:rPr lang="fr-FR"/>
              <a:pPr>
                <a:defRPr/>
              </a:pPr>
              <a:t>‹N°›</a:t>
            </a:fld>
            <a:endParaRPr lang="fr-FR"/>
          </a:p>
        </p:txBody>
      </p:sp>
      <p:grpSp>
        <p:nvGrpSpPr>
          <p:cNvPr id="1031" name="Groupe 3"/>
          <p:cNvGrpSpPr>
            <a:grpSpLocks/>
          </p:cNvGrpSpPr>
          <p:nvPr/>
        </p:nvGrpSpPr>
        <p:grpSpPr bwMode="auto">
          <a:xfrm>
            <a:off x="215900" y="4010025"/>
            <a:ext cx="9182100" cy="1946275"/>
            <a:chOff x="-12879" y="4494727"/>
            <a:chExt cx="9182637" cy="2335369"/>
          </a:xfrm>
        </p:grpSpPr>
        <p:sp>
          <p:nvSpPr>
            <p:cNvPr id="2" name="Forme libre 4"/>
            <p:cNvSpPr/>
            <p:nvPr/>
          </p:nvSpPr>
          <p:spPr>
            <a:xfrm>
              <a:off x="-12879" y="4494727"/>
              <a:ext cx="9157236" cy="2156311"/>
            </a:xfrm>
            <a:custGeom>
              <a:avLst/>
              <a:gdLst>
                <a:gd name="connsiteX0" fmla="*/ 0 w 9156879"/>
                <a:gd name="connsiteY0" fmla="*/ 1429555 h 2157211"/>
                <a:gd name="connsiteX1" fmla="*/ 5859887 w 9156879"/>
                <a:gd name="connsiteY1" fmla="*/ 1918952 h 2157211"/>
                <a:gd name="connsiteX2" fmla="*/ 9156879 w 9156879"/>
                <a:gd name="connsiteY2" fmla="*/ 0 h 2157211"/>
              </a:gdLst>
              <a:ahLst/>
              <a:cxnLst>
                <a:cxn ang="0">
                  <a:pos x="connsiteX0" y="connsiteY0"/>
                </a:cxn>
                <a:cxn ang="0">
                  <a:pos x="connsiteX1" y="connsiteY1"/>
                </a:cxn>
                <a:cxn ang="0">
                  <a:pos x="connsiteX2" y="connsiteY2"/>
                </a:cxn>
              </a:cxnLst>
              <a:rect l="l" t="t" r="r" b="b"/>
              <a:pathLst>
                <a:path w="9156879" h="2157211">
                  <a:moveTo>
                    <a:pt x="0" y="1429555"/>
                  </a:moveTo>
                  <a:cubicBezTo>
                    <a:pt x="2166870" y="1793383"/>
                    <a:pt x="4333741" y="2157211"/>
                    <a:pt x="5859887" y="1918952"/>
                  </a:cubicBezTo>
                  <a:cubicBezTo>
                    <a:pt x="7386033" y="1680693"/>
                    <a:pt x="8271456" y="840346"/>
                    <a:pt x="9156879" y="0"/>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3" name="Forme libre 5"/>
            <p:cNvSpPr/>
            <p:nvPr/>
          </p:nvSpPr>
          <p:spPr>
            <a:xfrm>
              <a:off x="-178" y="5898616"/>
              <a:ext cx="9169936" cy="931480"/>
            </a:xfrm>
            <a:custGeom>
              <a:avLst/>
              <a:gdLst>
                <a:gd name="connsiteX0" fmla="*/ 0 w 9169758"/>
                <a:gd name="connsiteY0" fmla="*/ 0 h 931572"/>
                <a:gd name="connsiteX1" fmla="*/ 4739425 w 9169758"/>
                <a:gd name="connsiteY1" fmla="*/ 875763 h 931572"/>
                <a:gd name="connsiteX2" fmla="*/ 9169758 w 9169758"/>
                <a:gd name="connsiteY2" fmla="*/ 334851 h 931572"/>
              </a:gdLst>
              <a:ahLst/>
              <a:cxnLst>
                <a:cxn ang="0">
                  <a:pos x="connsiteX0" y="connsiteY0"/>
                </a:cxn>
                <a:cxn ang="0">
                  <a:pos x="connsiteX1" y="connsiteY1"/>
                </a:cxn>
                <a:cxn ang="0">
                  <a:pos x="connsiteX2" y="connsiteY2"/>
                </a:cxn>
              </a:cxnLst>
              <a:rect l="l" t="t" r="r" b="b"/>
              <a:pathLst>
                <a:path w="9169758" h="931572">
                  <a:moveTo>
                    <a:pt x="0" y="0"/>
                  </a:moveTo>
                  <a:cubicBezTo>
                    <a:pt x="1605566" y="409977"/>
                    <a:pt x="3211132" y="819954"/>
                    <a:pt x="4739425" y="875763"/>
                  </a:cubicBezTo>
                  <a:cubicBezTo>
                    <a:pt x="6267718" y="931572"/>
                    <a:pt x="7718738" y="633211"/>
                    <a:pt x="9169758" y="334851"/>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grpSp>
      <p:pic>
        <p:nvPicPr>
          <p:cNvPr id="1032" name="Picture 11" descr="Logo-AFRISTAT-simple"/>
          <p:cNvPicPr>
            <a:picLocks noChangeAspect="1" noChangeArrowheads="1"/>
          </p:cNvPicPr>
          <p:nvPr/>
        </p:nvPicPr>
        <p:blipFill>
          <a:blip r:embed="rId14" cstate="print"/>
          <a:srcRect/>
          <a:stretch>
            <a:fillRect/>
          </a:stretch>
        </p:blipFill>
        <p:spPr bwMode="auto">
          <a:xfrm>
            <a:off x="107950" y="174625"/>
            <a:ext cx="1547813" cy="1027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3"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med">
    <p:fade/>
  </p:transition>
  <p:hf hdr="0" ftr="0" dt="0"/>
  <p:txStyles>
    <p:titleStyle>
      <a:lvl1pPr algn="l" rtl="0" eaLnBrk="1" fontAlgn="base" hangingPunct="1">
        <a:spcBef>
          <a:spcPct val="0"/>
        </a:spcBef>
        <a:spcAft>
          <a:spcPct val="0"/>
        </a:spcAft>
        <a:defRPr sz="3200" b="1" kern="1200">
          <a:solidFill>
            <a:schemeClr val="bg1"/>
          </a:solidFill>
          <a:latin typeface="+mj-lt"/>
          <a:ea typeface="+mj-ea"/>
          <a:cs typeface="+mj-cs"/>
        </a:defRPr>
      </a:lvl1pPr>
      <a:lvl2pPr algn="l" rtl="0" eaLnBrk="1" fontAlgn="base" hangingPunct="1">
        <a:spcBef>
          <a:spcPct val="0"/>
        </a:spcBef>
        <a:spcAft>
          <a:spcPct val="0"/>
        </a:spcAft>
        <a:defRPr sz="3200" b="1">
          <a:solidFill>
            <a:schemeClr val="bg1"/>
          </a:solidFill>
          <a:latin typeface="Calibri" pitchFamily="34" charset="0"/>
        </a:defRPr>
      </a:lvl2pPr>
      <a:lvl3pPr algn="l" rtl="0" eaLnBrk="1" fontAlgn="base" hangingPunct="1">
        <a:spcBef>
          <a:spcPct val="0"/>
        </a:spcBef>
        <a:spcAft>
          <a:spcPct val="0"/>
        </a:spcAft>
        <a:defRPr sz="3200" b="1">
          <a:solidFill>
            <a:schemeClr val="bg1"/>
          </a:solidFill>
          <a:latin typeface="Calibri" pitchFamily="34" charset="0"/>
        </a:defRPr>
      </a:lvl3pPr>
      <a:lvl4pPr algn="l" rtl="0" eaLnBrk="1" fontAlgn="base" hangingPunct="1">
        <a:spcBef>
          <a:spcPct val="0"/>
        </a:spcBef>
        <a:spcAft>
          <a:spcPct val="0"/>
        </a:spcAft>
        <a:defRPr sz="3200" b="1">
          <a:solidFill>
            <a:schemeClr val="bg1"/>
          </a:solidFill>
          <a:latin typeface="Calibri" pitchFamily="34" charset="0"/>
        </a:defRPr>
      </a:lvl4pPr>
      <a:lvl5pPr algn="l" rtl="0" eaLnBrk="1" fontAlgn="base" hangingPunct="1">
        <a:spcBef>
          <a:spcPct val="0"/>
        </a:spcBef>
        <a:spcAft>
          <a:spcPct val="0"/>
        </a:spcAft>
        <a:defRPr sz="3200" b="1">
          <a:solidFill>
            <a:schemeClr val="bg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Calibri" pitchFamily="34" charset="0"/>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SzPct val="80000"/>
        <a:buFont typeface="Calibri" pitchFamily="34" charset="0"/>
        <a:buChar char="•"/>
        <a:defRPr sz="24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Calibri" pitchFamily="34" charset="0"/>
        <a:buChar char="»"/>
        <a:defRPr sz="2000" kern="1200">
          <a:solidFill>
            <a:schemeClr val="tx1"/>
          </a:solidFill>
          <a:latin typeface="+mn-lt"/>
          <a:ea typeface="+mn-ea"/>
          <a:cs typeface="+mn-cs"/>
        </a:defRPr>
      </a:lvl3pPr>
      <a:lvl4pPr marL="1600200" indent="-228600" algn="l" rtl="0" eaLnBrk="1" fontAlgn="base" hangingPunct="1">
        <a:spcBef>
          <a:spcPct val="20000"/>
        </a:spcBef>
        <a:spcAft>
          <a:spcPct val="0"/>
        </a:spcAft>
        <a:buSzPct val="80000"/>
        <a:buFont typeface="Arial" charset="0"/>
        <a:buChar char="•"/>
        <a:defRPr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7"/>
          <p:cNvSpPr>
            <a:spLocks noGrp="1"/>
          </p:cNvSpPr>
          <p:nvPr>
            <p:ph type="body" idx="1"/>
          </p:nvPr>
        </p:nvSpPr>
        <p:spPr>
          <a:xfrm>
            <a:off x="107504" y="1057300"/>
            <a:ext cx="8928992" cy="4464496"/>
          </a:xfrm>
        </p:spPr>
        <p:txBody>
          <a:bodyPr/>
          <a:lstStyle/>
          <a:p>
            <a:pPr marL="0" indent="0" algn="ctr">
              <a:buNone/>
            </a:pPr>
            <a:r>
              <a:rPr lang="fr-FR" dirty="0" smtClean="0"/>
              <a:t>Atelier régional de </a:t>
            </a:r>
            <a:r>
              <a:rPr lang="fr-FR" dirty="0"/>
              <a:t>formation des statisticiens en charge de l’élaboration de l’IHPC </a:t>
            </a:r>
            <a:r>
              <a:rPr lang="fr-FR" dirty="0" smtClean="0"/>
              <a:t>dans les pays membres de </a:t>
            </a:r>
            <a:r>
              <a:rPr lang="fr-FR" dirty="0"/>
              <a:t>l’UEMOA </a:t>
            </a:r>
            <a:endParaRPr lang="fr-FR" dirty="0" smtClean="0"/>
          </a:p>
          <a:p>
            <a:pPr marL="0" indent="0" algn="ctr">
              <a:buNone/>
            </a:pPr>
            <a:r>
              <a:rPr lang="fr-FR" b="1" dirty="0" smtClean="0"/>
              <a:t>8 </a:t>
            </a:r>
            <a:r>
              <a:rPr lang="fr-FR" b="1" dirty="0" smtClean="0"/>
              <a:t>au 19 novembre 2021</a:t>
            </a:r>
          </a:p>
          <a:p>
            <a:pPr marL="0" indent="0" algn="just">
              <a:buNone/>
            </a:pPr>
            <a:r>
              <a:rPr lang="fr-FR" dirty="0" smtClean="0">
                <a:solidFill>
                  <a:srgbClr val="FF0000"/>
                </a:solidFill>
              </a:rPr>
              <a:t>      Estimation des données manquantes</a:t>
            </a:r>
            <a:r>
              <a:rPr lang="fr-FR" dirty="0" smtClean="0"/>
              <a:t> </a:t>
            </a:r>
            <a:r>
              <a:rPr lang="fr-FR" dirty="0">
                <a:solidFill>
                  <a:srgbClr val="FF0000"/>
                </a:solidFill>
              </a:rPr>
              <a:t>et contrôle des </a:t>
            </a:r>
            <a:r>
              <a:rPr lang="fr-FR" dirty="0" smtClean="0">
                <a:solidFill>
                  <a:srgbClr val="FF0000"/>
                </a:solidFill>
              </a:rPr>
              <a:t>     données                               </a:t>
            </a:r>
            <a:endParaRPr lang="fr-FR" dirty="0">
              <a:solidFill>
                <a:srgbClr val="FF0000"/>
              </a:solidFill>
            </a:endParaRPr>
          </a:p>
          <a:p>
            <a:pPr marL="0" indent="0" algn="just">
              <a:buNone/>
            </a:pPr>
            <a:r>
              <a:rPr lang="fr-FR" dirty="0"/>
              <a:t> </a:t>
            </a:r>
            <a:r>
              <a:rPr lang="fr-FR" dirty="0" smtClean="0"/>
              <a:t>                               </a:t>
            </a:r>
            <a:r>
              <a:rPr lang="fr-FR" dirty="0" smtClean="0"/>
              <a:t>            </a:t>
            </a:r>
            <a:endParaRPr lang="fr-FR" dirty="0" smtClean="0"/>
          </a:p>
          <a:p>
            <a:pPr marL="0" indent="0">
              <a:buNone/>
            </a:pPr>
            <a:r>
              <a:rPr lang="fr-FR" sz="2000" dirty="0" smtClean="0"/>
              <a:t>                                                                Par</a:t>
            </a:r>
            <a:r>
              <a:rPr lang="fr-FR" sz="2000" dirty="0"/>
              <a:t>: </a:t>
            </a:r>
            <a:r>
              <a:rPr lang="fr-FR" sz="2000" dirty="0" err="1"/>
              <a:t>Tchadèléki</a:t>
            </a:r>
            <a:r>
              <a:rPr lang="fr-FR" sz="2000" dirty="0"/>
              <a:t> </a:t>
            </a:r>
            <a:r>
              <a:rPr lang="fr-FR" sz="2000" dirty="0" err="1"/>
              <a:t>Biabalo</a:t>
            </a:r>
            <a:r>
              <a:rPr lang="fr-FR" sz="2000" dirty="0"/>
              <a:t> BAHAZE-DAO</a:t>
            </a:r>
          </a:p>
          <a:p>
            <a:pPr marL="0" indent="0">
              <a:buNone/>
            </a:pPr>
            <a:r>
              <a:rPr lang="fr-FR" sz="2000" dirty="0"/>
              <a:t>                                                                      </a:t>
            </a:r>
            <a:r>
              <a:rPr lang="fr-FR" sz="2000" dirty="0" smtClean="0"/>
              <a:t>   Expert </a:t>
            </a:r>
            <a:r>
              <a:rPr lang="fr-FR" sz="2000" dirty="0"/>
              <a:t>en Statistiques des Prix</a:t>
            </a: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a:t>
            </a:fld>
            <a:endParaRPr lang="fr-F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smtClean="0">
                <a:solidFill>
                  <a:srgbClr val="FF0000"/>
                </a:solidFill>
              </a:rPr>
              <a:t>CONTROLE </a:t>
            </a:r>
            <a:r>
              <a:rPr lang="fr-FR" dirty="0">
                <a:solidFill>
                  <a:srgbClr val="FF0000"/>
                </a:solidFill>
              </a:rPr>
              <a:t>D'EXHAUSTIVITE DES </a:t>
            </a:r>
            <a:r>
              <a:rPr lang="fr-FR" dirty="0" smtClean="0">
                <a:solidFill>
                  <a:srgbClr val="FF0000"/>
                </a:solidFill>
              </a:rPr>
              <a:t>QUANTITES DES HOMOGENES (1/3)</a:t>
            </a:r>
            <a:endParaRPr lang="fr-FR" dirty="0">
              <a:solidFill>
                <a:srgbClr val="FF0000"/>
              </a:solidFill>
            </a:endParaRPr>
          </a:p>
        </p:txBody>
      </p:sp>
      <p:sp>
        <p:nvSpPr>
          <p:cNvPr id="4099" name="Rectangle 7"/>
          <p:cNvSpPr>
            <a:spLocks noGrp="1"/>
          </p:cNvSpPr>
          <p:nvPr>
            <p:ph type="body" idx="1"/>
          </p:nvPr>
        </p:nvSpPr>
        <p:spPr>
          <a:xfrm>
            <a:off x="215008" y="1057300"/>
            <a:ext cx="8928992" cy="4464496"/>
          </a:xfrm>
        </p:spPr>
        <p:txBody>
          <a:bodyPr/>
          <a:lstStyle/>
          <a:p>
            <a:pPr marL="0" indent="0" algn="just">
              <a:buNone/>
            </a:pPr>
            <a:r>
              <a:rPr lang="fr-FR" sz="2000" b="1" dirty="0"/>
              <a:t>Après un contrôle manuel des questionnaires, le contrôle informatique d'exhaustivité a pour but de repérer l'ensemble des informations manquantes.</a:t>
            </a:r>
            <a:endParaRPr lang="fr-FR" sz="2000" dirty="0"/>
          </a:p>
          <a:p>
            <a:pPr marL="0" indent="0">
              <a:buNone/>
            </a:pPr>
            <a:r>
              <a:rPr lang="fr-FR" sz="2000" dirty="0"/>
              <a:t>Au niveau des poids, les différents statuts d'un poids sont :</a:t>
            </a:r>
          </a:p>
          <a:p>
            <a:pPr marL="0" indent="0" algn="just">
              <a:buNone/>
            </a:pPr>
            <a:r>
              <a:rPr lang="fr-FR" sz="2000" dirty="0"/>
              <a:t>- observation normale (statut N) ;</a:t>
            </a:r>
          </a:p>
          <a:p>
            <a:pPr marL="0" indent="0" algn="just">
              <a:buNone/>
            </a:pPr>
            <a:r>
              <a:rPr lang="fr-FR" sz="2000" dirty="0"/>
              <a:t>- manquement dû à un problème de collecte (statut E).</a:t>
            </a:r>
          </a:p>
          <a:p>
            <a:pPr marL="0" indent="0" algn="just">
              <a:buNone/>
            </a:pPr>
            <a:r>
              <a:rPr lang="fr-FR" sz="2000" dirty="0"/>
              <a:t>A ces statuts s’ajoute, </a:t>
            </a:r>
          </a:p>
          <a:p>
            <a:pPr marL="0" indent="0" algn="just">
              <a:buNone/>
            </a:pPr>
            <a:r>
              <a:rPr lang="fr-FR" sz="2000" dirty="0"/>
              <a:t>- quantité non usuelle (U).</a:t>
            </a: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10</a:t>
            </a:fld>
            <a:endParaRPr lang="fr-FR"/>
          </a:p>
        </p:txBody>
      </p:sp>
    </p:spTree>
    <p:extLst>
      <p:ext uri="{BB962C8B-B14F-4D97-AF65-F5344CB8AC3E}">
        <p14:creationId xmlns:p14="http://schemas.microsoft.com/office/powerpoint/2010/main" val="1437736563"/>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smtClean="0">
                <a:solidFill>
                  <a:srgbClr val="FF0000"/>
                </a:solidFill>
              </a:rPr>
              <a:t>CONTROLE </a:t>
            </a:r>
            <a:r>
              <a:rPr lang="fr-FR" dirty="0">
                <a:solidFill>
                  <a:srgbClr val="FF0000"/>
                </a:solidFill>
              </a:rPr>
              <a:t>D'EXHAUSTIVITE DES QUANTITES DES </a:t>
            </a:r>
            <a:r>
              <a:rPr lang="fr-FR" dirty="0" smtClean="0">
                <a:solidFill>
                  <a:srgbClr val="FF0000"/>
                </a:solidFill>
              </a:rPr>
              <a:t>HOMOGENES (2/3)</a:t>
            </a: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buNone/>
            </a:pPr>
            <a:r>
              <a:rPr lang="fr-FR" sz="2000" b="1" u="sng" dirty="0"/>
              <a:t>Variétés de type O2</a:t>
            </a:r>
            <a:endParaRPr lang="fr-FR" sz="2000" dirty="0"/>
          </a:p>
          <a:p>
            <a:pPr marL="0" indent="0">
              <a:buNone/>
            </a:pPr>
            <a:r>
              <a:rPr lang="fr-FR" sz="2000" dirty="0"/>
              <a:t>La quantité manquante est remplacée par la quantité de l'unité de vente du même point de vente du mois précédent.</a:t>
            </a:r>
          </a:p>
          <a:p>
            <a:pPr marL="0" indent="0">
              <a:buNone/>
            </a:pPr>
            <a:r>
              <a:rPr lang="fr-FR" sz="2000" b="1" u="sng" dirty="0"/>
              <a:t>Variétés de type O3</a:t>
            </a:r>
            <a:endParaRPr lang="fr-FR" sz="2000" dirty="0"/>
          </a:p>
          <a:p>
            <a:pPr marL="0" indent="0">
              <a:buNone/>
            </a:pPr>
            <a:r>
              <a:rPr lang="fr-FR" sz="2000" b="1" dirty="0"/>
              <a:t>Méthode 1</a:t>
            </a:r>
            <a:endParaRPr lang="fr-FR" sz="2000" dirty="0"/>
          </a:p>
          <a:p>
            <a:pPr marL="0" indent="0" algn="just">
              <a:buNone/>
            </a:pPr>
            <a:r>
              <a:rPr lang="fr-FR" sz="2000" dirty="0"/>
              <a:t>La quantité manquante est remplacée par la quantité moyenne des relevés de quantité des points de vente du même jour</a:t>
            </a:r>
            <a:r>
              <a:rPr lang="fr-FR" sz="2000" dirty="0" smtClean="0"/>
              <a:t>,</a:t>
            </a:r>
          </a:p>
          <a:p>
            <a:pPr marL="0" indent="0" algn="just">
              <a:buNone/>
            </a:pPr>
            <a:r>
              <a:rPr lang="fr-FR" sz="2000" dirty="0" smtClean="0"/>
              <a:t>s’il </a:t>
            </a:r>
            <a:r>
              <a:rPr lang="fr-FR" sz="2000" dirty="0"/>
              <a:t>n'y a pas de relevé de quantité sur les points de vente du même jour, la quantité manquante est remplacée par la quantité moyenne des relevés de quantité des points de vente de la même semaine ;</a:t>
            </a:r>
          </a:p>
          <a:p>
            <a:pPr marL="0" indent="0" algn="just">
              <a:buNone/>
            </a:pPr>
            <a:r>
              <a:rPr lang="fr-FR" sz="2000" dirty="0" smtClean="0"/>
              <a:t>s’il </a:t>
            </a:r>
            <a:r>
              <a:rPr lang="fr-FR" sz="2000" dirty="0"/>
              <a:t>n'y a pas de relevé de quantité sur les points de vente du même jour, la quantité manquante est remplacée par la quantité moyenne des relevés de quantité des points de vente de la même semaine ;</a:t>
            </a:r>
          </a:p>
          <a:p>
            <a:pPr marL="0" indent="0" algn="just">
              <a:buNone/>
            </a:pPr>
            <a:endParaRPr lang="fr-FR" sz="20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11</a:t>
            </a:fld>
            <a:endParaRPr lang="fr-FR"/>
          </a:p>
        </p:txBody>
      </p:sp>
    </p:spTree>
    <p:extLst>
      <p:ext uri="{BB962C8B-B14F-4D97-AF65-F5344CB8AC3E}">
        <p14:creationId xmlns:p14="http://schemas.microsoft.com/office/powerpoint/2010/main" val="1876572574"/>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smtClean="0">
                <a:solidFill>
                  <a:srgbClr val="FF0000"/>
                </a:solidFill>
              </a:rPr>
              <a:t>CONTROLE </a:t>
            </a:r>
            <a:r>
              <a:rPr lang="fr-FR" dirty="0">
                <a:solidFill>
                  <a:srgbClr val="FF0000"/>
                </a:solidFill>
              </a:rPr>
              <a:t>D'EXHAUSTIVITE DES QUANTITES DES </a:t>
            </a:r>
            <a:r>
              <a:rPr lang="fr-FR" dirty="0" smtClean="0">
                <a:solidFill>
                  <a:srgbClr val="FF0000"/>
                </a:solidFill>
              </a:rPr>
              <a:t>HOMOGENES (3/3)</a:t>
            </a: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lgn="just">
              <a:buNone/>
            </a:pPr>
            <a:r>
              <a:rPr lang="fr-FR" sz="2000" dirty="0" smtClean="0"/>
              <a:t>s’il </a:t>
            </a:r>
            <a:r>
              <a:rPr lang="fr-FR" sz="2000" dirty="0"/>
              <a:t>n'y a pas de relevé de quantité sur les points de vente la même semaine, la quantité manquante est remplacée par la quantité moyenne des relevés de quantité des autres points de vente du mois ;</a:t>
            </a:r>
          </a:p>
          <a:p>
            <a:pPr marL="0" indent="0" algn="just">
              <a:buNone/>
            </a:pPr>
            <a:r>
              <a:rPr lang="fr-FR" sz="2000" dirty="0" smtClean="0"/>
              <a:t>s'il </a:t>
            </a:r>
            <a:r>
              <a:rPr lang="fr-FR" sz="2000" dirty="0"/>
              <a:t>n'y a pas de relevé de quantité sur l'ensemble des points de vente durant le mois, la quantité manquante est remplacée par la quantité moyenne de la variété du mois précédent.</a:t>
            </a:r>
          </a:p>
          <a:p>
            <a:pPr marL="0" indent="0" algn="just">
              <a:buNone/>
            </a:pPr>
            <a:r>
              <a:rPr lang="fr-FR" sz="2000" b="1" dirty="0"/>
              <a:t>Méthode 2</a:t>
            </a:r>
            <a:endParaRPr lang="fr-FR" sz="2000" dirty="0"/>
          </a:p>
          <a:p>
            <a:pPr marL="0" indent="0" algn="just">
              <a:buNone/>
            </a:pPr>
            <a:r>
              <a:rPr lang="fr-FR" sz="2000" dirty="0"/>
              <a:t>La quantité manquante est remplacée par une quantité calculée à partir de données exogènes.</a:t>
            </a:r>
          </a:p>
          <a:p>
            <a:pPr marL="0" indent="0" algn="just">
              <a:buNone/>
            </a:pPr>
            <a:endParaRPr lang="fr-FR" sz="20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12</a:t>
            </a:fld>
            <a:endParaRPr lang="fr-FR"/>
          </a:p>
        </p:txBody>
      </p:sp>
    </p:spTree>
    <p:extLst>
      <p:ext uri="{BB962C8B-B14F-4D97-AF65-F5344CB8AC3E}">
        <p14:creationId xmlns:p14="http://schemas.microsoft.com/office/powerpoint/2010/main" val="1003147512"/>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smtClean="0">
                <a:solidFill>
                  <a:srgbClr val="FF0000"/>
                </a:solidFill>
              </a:rPr>
              <a:t/>
            </a:r>
            <a:br>
              <a:rPr lang="fr-FR" dirty="0" smtClean="0">
                <a:solidFill>
                  <a:srgbClr val="FF0000"/>
                </a:solidFill>
              </a:rPr>
            </a:br>
            <a:r>
              <a:rPr lang="fr-FR" dirty="0" smtClean="0">
                <a:solidFill>
                  <a:srgbClr val="FF0000"/>
                </a:solidFill>
              </a:rPr>
              <a:t>CONTROLE </a:t>
            </a:r>
            <a:r>
              <a:rPr lang="fr-FR" dirty="0">
                <a:solidFill>
                  <a:srgbClr val="FF0000"/>
                </a:solidFill>
              </a:rPr>
              <a:t>DE COHERENCE DES </a:t>
            </a:r>
            <a:r>
              <a:rPr lang="fr-FR" dirty="0" smtClean="0">
                <a:solidFill>
                  <a:srgbClr val="FF0000"/>
                </a:solidFill>
              </a:rPr>
              <a:t>PRIX(1/6): HETEROGENE</a:t>
            </a:r>
            <a:r>
              <a:rPr lang="fr-FR" dirty="0">
                <a:solidFill>
                  <a:srgbClr val="FF0000"/>
                </a:solidFill>
              </a:rPr>
              <a:t/>
            </a:r>
            <a:br>
              <a:rPr lang="fr-FR" dirty="0">
                <a:solidFill>
                  <a:srgbClr val="FF0000"/>
                </a:solidFill>
              </a:rPr>
            </a:br>
            <a:endParaRPr lang="fr-FR" dirty="0">
              <a:solidFill>
                <a:srgbClr val="FF0000"/>
              </a:solidFill>
            </a:endParaRPr>
          </a:p>
        </p:txBody>
      </p:sp>
      <p:sp>
        <p:nvSpPr>
          <p:cNvPr id="4099" name="Rectangle 7"/>
          <p:cNvSpPr>
            <a:spLocks noGrp="1"/>
          </p:cNvSpPr>
          <p:nvPr>
            <p:ph type="body" idx="1"/>
          </p:nvPr>
        </p:nvSpPr>
        <p:spPr>
          <a:xfrm>
            <a:off x="215008" y="1057300"/>
            <a:ext cx="8928992" cy="4464496"/>
          </a:xfrm>
        </p:spPr>
        <p:txBody>
          <a:bodyPr/>
          <a:lstStyle/>
          <a:p>
            <a:pPr marL="0" indent="0" algn="just">
              <a:buNone/>
            </a:pPr>
            <a:r>
              <a:rPr lang="fr-FR" sz="1800" b="1" dirty="0"/>
              <a:t>Le contrôle informatique de cohérence a pour but :</a:t>
            </a:r>
            <a:endParaRPr lang="fr-FR" sz="1800" dirty="0"/>
          </a:p>
          <a:p>
            <a:pPr marL="0" lvl="0" indent="0" algn="just">
              <a:buNone/>
            </a:pPr>
            <a:r>
              <a:rPr lang="fr-FR" sz="1800" b="1" dirty="0"/>
              <a:t>de repérer l'ensemble des données aberrantes, souvent suite à une mauvaise collecte des données ou à une mauvaise saisie des données, </a:t>
            </a:r>
            <a:endParaRPr lang="fr-FR" sz="1800" dirty="0"/>
          </a:p>
          <a:p>
            <a:pPr marL="0" lvl="0" indent="0" algn="just">
              <a:buNone/>
            </a:pPr>
            <a:r>
              <a:rPr lang="fr-FR" sz="1800" b="1" dirty="0"/>
              <a:t>de procéder à un traitement spécifique des données aberrantes</a:t>
            </a:r>
            <a:r>
              <a:rPr lang="fr-FR" sz="1800" b="1" dirty="0" smtClean="0"/>
              <a:t>.</a:t>
            </a:r>
          </a:p>
          <a:p>
            <a:pPr marL="0" indent="0" algn="just">
              <a:buNone/>
            </a:pPr>
            <a:r>
              <a:rPr lang="fr-FR" sz="1800" dirty="0"/>
              <a:t>Une fourchette d'évolution mensuelle possible du prix d'une série est définie pour chaque variété</a:t>
            </a:r>
            <a:r>
              <a:rPr lang="fr-FR" sz="1800" b="1" dirty="0"/>
              <a:t>. </a:t>
            </a:r>
            <a:r>
              <a:rPr lang="fr-FR" sz="1800" dirty="0"/>
              <a:t>Le pourcentage minimum est négatif (prix en baisse) et le pourcentage maximum est positif (prix en hausse).</a:t>
            </a:r>
          </a:p>
          <a:p>
            <a:pPr marL="0" indent="0" algn="just">
              <a:buNone/>
            </a:pPr>
            <a:r>
              <a:rPr lang="fr-FR" sz="1800" dirty="0"/>
              <a:t>L'évolution mensuelle du prix de la série est égale au rapport du prix du mois en cours sur celui du prix du mois précédent.</a:t>
            </a:r>
          </a:p>
          <a:p>
            <a:pPr marL="0" indent="0" algn="just">
              <a:buNone/>
            </a:pPr>
            <a:r>
              <a:rPr lang="fr-FR" sz="1800" dirty="0"/>
              <a:t>Si le prix est hors fourchette, </a:t>
            </a:r>
          </a:p>
          <a:p>
            <a:pPr marL="0" indent="0" algn="just">
              <a:buNone/>
            </a:pPr>
            <a:r>
              <a:rPr lang="fr-FR" sz="1800" dirty="0" smtClean="0"/>
              <a:t>on </a:t>
            </a:r>
            <a:r>
              <a:rPr lang="fr-FR" sz="1800" dirty="0"/>
              <a:t>peut le conserver en le justifiant à l'aide des codes suivants : </a:t>
            </a:r>
          </a:p>
          <a:p>
            <a:pPr marL="0" indent="0" algn="just">
              <a:buNone/>
            </a:pPr>
            <a:r>
              <a:rPr lang="fr-FR" sz="1800" dirty="0"/>
              <a:t>C : changement de tarif     H : hausse normale</a:t>
            </a:r>
          </a:p>
          <a:p>
            <a:pPr marL="0" indent="0" algn="just">
              <a:buNone/>
            </a:pPr>
            <a:r>
              <a:rPr lang="fr-FR" sz="1800" dirty="0"/>
              <a:t>B : baisse normale             S : solde</a:t>
            </a:r>
          </a:p>
          <a:p>
            <a:pPr marL="0" indent="0" algn="just">
              <a:buNone/>
            </a:pPr>
            <a:r>
              <a:rPr lang="fr-FR" sz="1800" dirty="0"/>
              <a:t>R : sortie de solde ou retour à un prix normal</a:t>
            </a:r>
          </a:p>
          <a:p>
            <a:pPr marL="0" indent="0" algn="just">
              <a:buNone/>
            </a:pPr>
            <a:r>
              <a:rPr lang="fr-FR" sz="1800" dirty="0" smtClean="0"/>
              <a:t>on </a:t>
            </a:r>
            <a:r>
              <a:rPr lang="fr-FR" sz="1800" dirty="0"/>
              <a:t>peut le modifier suivant diverses méthodes.</a:t>
            </a:r>
          </a:p>
          <a:p>
            <a:pPr marL="0" lvl="0" indent="0" algn="just">
              <a:buNone/>
            </a:pPr>
            <a:endParaRPr lang="fr-FR" sz="2000" dirty="0"/>
          </a:p>
          <a:p>
            <a:pPr marL="0" indent="0" algn="just">
              <a:buNone/>
            </a:pPr>
            <a:endParaRPr lang="fr-FR" sz="20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13</a:t>
            </a:fld>
            <a:endParaRPr lang="fr-FR"/>
          </a:p>
        </p:txBody>
      </p:sp>
    </p:spTree>
    <p:extLst>
      <p:ext uri="{BB962C8B-B14F-4D97-AF65-F5344CB8AC3E}">
        <p14:creationId xmlns:p14="http://schemas.microsoft.com/office/powerpoint/2010/main" val="675136253"/>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r>
            <a:br>
              <a:rPr lang="fr-FR" dirty="0"/>
            </a:br>
            <a:r>
              <a:rPr lang="fr-FR" dirty="0" smtClean="0"/>
              <a:t/>
            </a:r>
            <a:br>
              <a:rPr lang="fr-FR" dirty="0" smtClean="0"/>
            </a:br>
            <a:r>
              <a:rPr lang="fr-FR" dirty="0" smtClean="0">
                <a:solidFill>
                  <a:srgbClr val="FF0000"/>
                </a:solidFill>
              </a:rPr>
              <a:t>CONTROLE </a:t>
            </a:r>
            <a:r>
              <a:rPr lang="fr-FR" dirty="0">
                <a:solidFill>
                  <a:srgbClr val="FF0000"/>
                </a:solidFill>
              </a:rPr>
              <a:t>DE COHERENCE DES </a:t>
            </a:r>
            <a:r>
              <a:rPr lang="fr-FR" dirty="0" smtClean="0">
                <a:solidFill>
                  <a:srgbClr val="FF0000"/>
                </a:solidFill>
              </a:rPr>
              <a:t>PRIX (2/6): </a:t>
            </a:r>
            <a:r>
              <a:rPr lang="fr-FR" dirty="0">
                <a:solidFill>
                  <a:srgbClr val="FF0000"/>
                </a:solidFill>
              </a:rPr>
              <a:t>HETEROGENE</a:t>
            </a:r>
            <a:br>
              <a:rPr lang="fr-FR" dirty="0">
                <a:solidFill>
                  <a:srgbClr val="FF0000"/>
                </a:solidFill>
              </a:rPr>
            </a:br>
            <a:r>
              <a:rPr lang="fr-FR" dirty="0">
                <a:solidFill>
                  <a:srgbClr val="FF0000"/>
                </a:solidFill>
              </a:rPr>
              <a:t/>
            </a:r>
            <a:br>
              <a:rPr lang="fr-FR" dirty="0">
                <a:solidFill>
                  <a:srgbClr val="FF0000"/>
                </a:solidFill>
              </a:rPr>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lgn="just">
              <a:buNone/>
            </a:pPr>
            <a:r>
              <a:rPr lang="fr-FR" sz="2000" b="1" dirty="0"/>
              <a:t>Méthode 1</a:t>
            </a:r>
            <a:endParaRPr lang="fr-FR" sz="2000" dirty="0"/>
          </a:p>
          <a:p>
            <a:pPr marL="0" indent="0" algn="just">
              <a:buNone/>
            </a:pPr>
            <a:r>
              <a:rPr lang="fr-FR" sz="2000" dirty="0"/>
              <a:t>Le nouveau prix est estimé à partir de données exogènes.</a:t>
            </a:r>
          </a:p>
          <a:p>
            <a:pPr marL="0" indent="0" algn="just">
              <a:buNone/>
            </a:pPr>
            <a:r>
              <a:rPr lang="fr-FR" sz="2000" b="1" dirty="0"/>
              <a:t>Méthode 2</a:t>
            </a:r>
            <a:endParaRPr lang="fr-FR" sz="2000" dirty="0"/>
          </a:p>
          <a:p>
            <a:pPr marL="0" indent="0" algn="just">
              <a:buNone/>
            </a:pPr>
            <a:r>
              <a:rPr lang="fr-FR" sz="2000" dirty="0"/>
              <a:t>Le nouveau prix est estimé à partir de l'évolution mensuelle d'une ou plusieurs séries.</a:t>
            </a:r>
          </a:p>
          <a:p>
            <a:pPr marL="0" indent="0">
              <a:buNone/>
            </a:pPr>
            <a:r>
              <a:rPr lang="fr-FR" sz="2000" b="1" dirty="0"/>
              <a:t>Méthode 3</a:t>
            </a:r>
            <a:endParaRPr lang="fr-FR" sz="2000" dirty="0"/>
          </a:p>
          <a:p>
            <a:pPr marL="0" indent="0" algn="just">
              <a:buNone/>
            </a:pPr>
            <a:r>
              <a:rPr lang="fr-FR" sz="2000" dirty="0"/>
              <a:t>Le nouveau prix est égal au prix du mois précédent.</a:t>
            </a:r>
          </a:p>
          <a:p>
            <a:pPr marL="0" lvl="0" indent="0" algn="just">
              <a:buNone/>
            </a:pPr>
            <a:endParaRPr lang="fr-FR" sz="2000" dirty="0"/>
          </a:p>
          <a:p>
            <a:pPr marL="0" indent="0" algn="just">
              <a:buNone/>
            </a:pPr>
            <a:endParaRPr lang="fr-FR" sz="20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14</a:t>
            </a:fld>
            <a:endParaRPr lang="fr-FR"/>
          </a:p>
        </p:txBody>
      </p:sp>
    </p:spTree>
    <p:extLst>
      <p:ext uri="{BB962C8B-B14F-4D97-AF65-F5344CB8AC3E}">
        <p14:creationId xmlns:p14="http://schemas.microsoft.com/office/powerpoint/2010/main" val="2034995862"/>
      </p:ext>
    </p:extLst>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smtClean="0">
                <a:solidFill>
                  <a:srgbClr val="FF0000"/>
                </a:solidFill>
              </a:rPr>
              <a:t/>
            </a:r>
            <a:br>
              <a:rPr lang="fr-FR" dirty="0" smtClean="0">
                <a:solidFill>
                  <a:srgbClr val="FF0000"/>
                </a:solidFill>
              </a:rPr>
            </a:br>
            <a:r>
              <a:rPr lang="fr-FR" dirty="0" smtClean="0">
                <a:solidFill>
                  <a:srgbClr val="FF0000"/>
                </a:solidFill>
              </a:rPr>
              <a:t/>
            </a:r>
            <a:br>
              <a:rPr lang="fr-FR" dirty="0" smtClean="0">
                <a:solidFill>
                  <a:srgbClr val="FF0000"/>
                </a:solidFill>
              </a:rPr>
            </a:br>
            <a:r>
              <a:rPr lang="fr-FR" dirty="0" smtClean="0">
                <a:solidFill>
                  <a:srgbClr val="FF0000"/>
                </a:solidFill>
              </a:rPr>
              <a:t>CONTROLE </a:t>
            </a:r>
            <a:r>
              <a:rPr lang="fr-FR" dirty="0">
                <a:solidFill>
                  <a:srgbClr val="FF0000"/>
                </a:solidFill>
              </a:rPr>
              <a:t>DE COHERENCE DES </a:t>
            </a:r>
            <a:r>
              <a:rPr lang="fr-FR" dirty="0" smtClean="0">
                <a:solidFill>
                  <a:srgbClr val="FF0000"/>
                </a:solidFill>
              </a:rPr>
              <a:t>PRIX (3/6) DES HOMOGENES O1</a:t>
            </a:r>
            <a:r>
              <a:rPr lang="fr-FR" dirty="0">
                <a:solidFill>
                  <a:srgbClr val="FF0000"/>
                </a:solidFill>
              </a:rPr>
              <a:t/>
            </a:r>
            <a:br>
              <a:rPr lang="fr-FR" dirty="0">
                <a:solidFill>
                  <a:srgbClr val="FF0000"/>
                </a:solidFill>
              </a:rPr>
            </a:b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buNone/>
            </a:pPr>
            <a:r>
              <a:rPr lang="fr-FR" sz="2000" dirty="0"/>
              <a:t>Une fourchette d'évolution mensuelle possible du prix d'un relevé pour une série est définie pour chaque variété.</a:t>
            </a:r>
            <a:r>
              <a:rPr lang="fr-FR" sz="2000" b="1" dirty="0"/>
              <a:t> </a:t>
            </a:r>
            <a:r>
              <a:rPr lang="fr-FR" sz="2000" dirty="0"/>
              <a:t>Le pourcentage minimum est négatif (prix en baisse) et le pourcentage maximum est positif (prix en hausse).</a:t>
            </a:r>
          </a:p>
          <a:p>
            <a:pPr marL="0" indent="0">
              <a:buNone/>
            </a:pPr>
            <a:r>
              <a:rPr lang="fr-FR" sz="2000" dirty="0"/>
              <a:t>L'évolution mensuelle d'un relevé pour une série est égale au rapport du prix du relevé en cours sur le prix moyen de la série du mois précédent.</a:t>
            </a:r>
          </a:p>
          <a:p>
            <a:pPr marL="0" indent="0">
              <a:buNone/>
            </a:pPr>
            <a:r>
              <a:rPr lang="fr-FR" sz="2000" dirty="0"/>
              <a:t>Si le prix est hors fourchette : </a:t>
            </a:r>
          </a:p>
          <a:p>
            <a:pPr marL="0" indent="0">
              <a:buNone/>
            </a:pPr>
            <a:r>
              <a:rPr lang="fr-FR" sz="2000" dirty="0" smtClean="0"/>
              <a:t>on </a:t>
            </a:r>
            <a:r>
              <a:rPr lang="fr-FR" sz="2000" dirty="0"/>
              <a:t>peut le conserver en le justifiant à l'aide des codes suivants : </a:t>
            </a:r>
          </a:p>
          <a:p>
            <a:pPr marL="0" indent="0">
              <a:buNone/>
            </a:pPr>
            <a:r>
              <a:rPr lang="fr-FR" sz="2000" dirty="0"/>
              <a:t>H : hausse normale                     B : baisse normale</a:t>
            </a:r>
          </a:p>
          <a:p>
            <a:pPr marL="0" indent="0">
              <a:buNone/>
            </a:pPr>
            <a:r>
              <a:rPr lang="fr-FR" sz="2000" dirty="0" smtClean="0"/>
              <a:t>on </a:t>
            </a:r>
            <a:r>
              <a:rPr lang="fr-FR" sz="2000" dirty="0"/>
              <a:t>peut le modifier suivant diverses méthodes.</a:t>
            </a:r>
          </a:p>
          <a:p>
            <a:pPr marL="0" indent="0" algn="just">
              <a:buNone/>
            </a:pPr>
            <a:endParaRPr lang="fr-FR" sz="20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15</a:t>
            </a:fld>
            <a:endParaRPr lang="fr-FR"/>
          </a:p>
        </p:txBody>
      </p:sp>
    </p:spTree>
    <p:extLst>
      <p:ext uri="{BB962C8B-B14F-4D97-AF65-F5344CB8AC3E}">
        <p14:creationId xmlns:p14="http://schemas.microsoft.com/office/powerpoint/2010/main" val="1889564025"/>
      </p:ext>
    </p:ext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smtClean="0">
                <a:solidFill>
                  <a:srgbClr val="FF0000"/>
                </a:solidFill>
              </a:rPr>
              <a:t/>
            </a:r>
            <a:br>
              <a:rPr lang="fr-FR" dirty="0" smtClean="0">
                <a:solidFill>
                  <a:srgbClr val="FF0000"/>
                </a:solidFill>
              </a:rPr>
            </a:br>
            <a:r>
              <a:rPr lang="fr-FR" dirty="0">
                <a:solidFill>
                  <a:srgbClr val="FF0000"/>
                </a:solidFill>
              </a:rPr>
              <a:t>CONTROLE DE COHERENCE DES PRIX </a:t>
            </a:r>
            <a:r>
              <a:rPr lang="fr-FR" dirty="0" smtClean="0">
                <a:solidFill>
                  <a:srgbClr val="FF0000"/>
                </a:solidFill>
              </a:rPr>
              <a:t>(4/6) DES </a:t>
            </a:r>
            <a:r>
              <a:rPr lang="fr-FR" dirty="0">
                <a:solidFill>
                  <a:srgbClr val="FF0000"/>
                </a:solidFill>
              </a:rPr>
              <a:t>HOMOGENES O1</a:t>
            </a:r>
            <a:br>
              <a:rPr lang="fr-FR" dirty="0">
                <a:solidFill>
                  <a:srgbClr val="FF0000"/>
                </a:solidFill>
              </a:rPr>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buNone/>
            </a:pPr>
            <a:r>
              <a:rPr lang="fr-FR" sz="2000" b="1" dirty="0"/>
              <a:t>Méthode 1</a:t>
            </a:r>
            <a:endParaRPr lang="fr-FR" sz="2000" dirty="0"/>
          </a:p>
          <a:p>
            <a:pPr marL="0" indent="0">
              <a:buNone/>
            </a:pPr>
            <a:r>
              <a:rPr lang="fr-FR" sz="2000" dirty="0"/>
              <a:t>Le nouveau prix est égal au prix moyen de la série du jour (ou semaine ou mois) en cours dans les points de vente du même type ou de la même catégorie, le ou les prix hors fourchette étant exclus.</a:t>
            </a:r>
          </a:p>
          <a:p>
            <a:pPr marL="0" indent="0">
              <a:buNone/>
            </a:pPr>
            <a:r>
              <a:rPr lang="fr-FR" sz="2000" b="1" dirty="0"/>
              <a:t>Méthode 2</a:t>
            </a:r>
            <a:endParaRPr lang="fr-FR" sz="2000" dirty="0"/>
          </a:p>
          <a:p>
            <a:pPr marL="0" indent="0">
              <a:buNone/>
            </a:pPr>
            <a:r>
              <a:rPr lang="fr-FR" sz="2000" dirty="0"/>
              <a:t>Le nouveau prix est estimé à partir de données exogènes.</a:t>
            </a:r>
          </a:p>
          <a:p>
            <a:pPr marL="0" indent="0">
              <a:buNone/>
            </a:pPr>
            <a:r>
              <a:rPr lang="fr-FR" sz="2000" b="1" dirty="0"/>
              <a:t>Méthode 3</a:t>
            </a:r>
            <a:endParaRPr lang="fr-FR" sz="2000" dirty="0"/>
          </a:p>
          <a:p>
            <a:pPr marL="0" indent="0">
              <a:buNone/>
            </a:pPr>
            <a:r>
              <a:rPr lang="fr-FR" sz="2000" dirty="0"/>
              <a:t>Le nouveau prix est égal au prix moyen de la série du mois précédent (moyenne mensuelle des prix du marché correspondant).</a:t>
            </a:r>
          </a:p>
          <a:p>
            <a:pPr marL="0" indent="0" algn="just">
              <a:buNone/>
            </a:pPr>
            <a:endParaRPr lang="fr-FR" sz="20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16</a:t>
            </a:fld>
            <a:endParaRPr lang="fr-FR"/>
          </a:p>
        </p:txBody>
      </p:sp>
    </p:spTree>
    <p:extLst>
      <p:ext uri="{BB962C8B-B14F-4D97-AF65-F5344CB8AC3E}">
        <p14:creationId xmlns:p14="http://schemas.microsoft.com/office/powerpoint/2010/main" val="2054063733"/>
      </p:ext>
    </p:extLst>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smtClean="0">
                <a:solidFill>
                  <a:srgbClr val="FF0000"/>
                </a:solidFill>
              </a:rPr>
              <a:t/>
            </a:r>
            <a:br>
              <a:rPr lang="fr-FR" dirty="0" smtClean="0">
                <a:solidFill>
                  <a:srgbClr val="FF0000"/>
                </a:solidFill>
              </a:rPr>
            </a:br>
            <a:r>
              <a:rPr lang="fr-FR" dirty="0">
                <a:solidFill>
                  <a:srgbClr val="FF0000"/>
                </a:solidFill>
              </a:rPr>
              <a:t/>
            </a:r>
            <a:br>
              <a:rPr lang="fr-FR" dirty="0">
                <a:solidFill>
                  <a:srgbClr val="FF0000"/>
                </a:solidFill>
              </a:rPr>
            </a:br>
            <a:r>
              <a:rPr lang="fr-FR" dirty="0" smtClean="0">
                <a:solidFill>
                  <a:srgbClr val="FF0000"/>
                </a:solidFill>
              </a:rPr>
              <a:t/>
            </a:r>
            <a:br>
              <a:rPr lang="fr-FR" dirty="0" smtClean="0">
                <a:solidFill>
                  <a:srgbClr val="FF0000"/>
                </a:solidFill>
              </a:rPr>
            </a:br>
            <a:r>
              <a:rPr lang="fr-FR" dirty="0" smtClean="0">
                <a:solidFill>
                  <a:srgbClr val="FF0000"/>
                </a:solidFill>
              </a:rPr>
              <a:t>CONTROLE </a:t>
            </a:r>
            <a:r>
              <a:rPr lang="fr-FR" dirty="0">
                <a:solidFill>
                  <a:srgbClr val="FF0000"/>
                </a:solidFill>
              </a:rPr>
              <a:t>DE COHERENCE DES </a:t>
            </a:r>
            <a:r>
              <a:rPr lang="fr-FR" dirty="0" smtClean="0">
                <a:solidFill>
                  <a:srgbClr val="FF0000"/>
                </a:solidFill>
              </a:rPr>
              <a:t>PRIX (5/6) </a:t>
            </a:r>
            <a:r>
              <a:rPr lang="fr-FR" dirty="0">
                <a:solidFill>
                  <a:srgbClr val="FF0000"/>
                </a:solidFill>
              </a:rPr>
              <a:t>DES HOMOGENES </a:t>
            </a:r>
            <a:r>
              <a:rPr lang="fr-FR" dirty="0" smtClean="0">
                <a:solidFill>
                  <a:srgbClr val="FF0000"/>
                </a:solidFill>
              </a:rPr>
              <a:t>O2 ET O3</a:t>
            </a:r>
            <a:r>
              <a:rPr lang="fr-FR" dirty="0">
                <a:solidFill>
                  <a:srgbClr val="FF0000"/>
                </a:solidFill>
              </a:rPr>
              <a:t/>
            </a:r>
            <a:br>
              <a:rPr lang="fr-FR" dirty="0">
                <a:solidFill>
                  <a:srgbClr val="FF0000"/>
                </a:solidFill>
              </a:rPr>
            </a:br>
            <a:r>
              <a:rPr lang="fr-FR" dirty="0">
                <a:solidFill>
                  <a:srgbClr val="FF0000"/>
                </a:solidFill>
              </a:rPr>
              <a:t/>
            </a:r>
            <a:br>
              <a:rPr lang="fr-FR" dirty="0">
                <a:solidFill>
                  <a:srgbClr val="FF0000"/>
                </a:solidFill>
              </a:rPr>
            </a:b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buNone/>
            </a:pPr>
            <a:r>
              <a:rPr lang="fr-FR" sz="2000" dirty="0"/>
              <a:t>Une fourchette d'évolution mensuelle possible du prix unitaire (kg, litre, etc.) d'un relevé pour une série est définie pour chaque variété.</a:t>
            </a:r>
            <a:r>
              <a:rPr lang="fr-FR" sz="2000" b="1" dirty="0"/>
              <a:t> </a:t>
            </a:r>
            <a:r>
              <a:rPr lang="fr-FR" sz="2000" dirty="0"/>
              <a:t>Le pourcentage minimum est négatif (prix en baisse) et le pourcentage maximum est positif (prix en hausse).</a:t>
            </a:r>
          </a:p>
          <a:p>
            <a:pPr marL="0" indent="0">
              <a:buNone/>
            </a:pPr>
            <a:r>
              <a:rPr lang="fr-FR" sz="2000" dirty="0"/>
              <a:t>L'évolution mensuelle d'un relevé pour une série est égale au rapport du prix unitaire du relevé en cours sur le prix moyen unitaire de la série du mois précédent.</a:t>
            </a:r>
          </a:p>
          <a:p>
            <a:pPr marL="0" indent="0">
              <a:buNone/>
            </a:pPr>
            <a:r>
              <a:rPr lang="fr-FR" sz="2000" dirty="0"/>
              <a:t>Si le prix est hors fourchette, </a:t>
            </a:r>
          </a:p>
          <a:p>
            <a:pPr marL="0" indent="0">
              <a:buNone/>
            </a:pPr>
            <a:r>
              <a:rPr lang="fr-FR" sz="2000" dirty="0" smtClean="0"/>
              <a:t>on </a:t>
            </a:r>
            <a:r>
              <a:rPr lang="fr-FR" sz="2000" dirty="0"/>
              <a:t>peut le conserver en le justifiant à l'aide des codes suivants :</a:t>
            </a:r>
          </a:p>
          <a:p>
            <a:pPr marL="0" indent="0">
              <a:buNone/>
            </a:pPr>
            <a:r>
              <a:rPr lang="fr-FR" sz="2000" dirty="0"/>
              <a:t>H : hausse normale ;                  B : baisse normale ;</a:t>
            </a:r>
          </a:p>
          <a:p>
            <a:pPr marL="0" indent="0">
              <a:buNone/>
            </a:pPr>
            <a:r>
              <a:rPr lang="fr-FR" sz="2000" dirty="0" smtClean="0"/>
              <a:t>on </a:t>
            </a:r>
            <a:r>
              <a:rPr lang="fr-FR" sz="2000" dirty="0"/>
              <a:t>peut le modifier suivant diverses méthodes.</a:t>
            </a:r>
          </a:p>
          <a:p>
            <a:pPr marL="0" indent="0">
              <a:buNone/>
            </a:pPr>
            <a:r>
              <a:rPr lang="fr-FR" sz="2000" b="1" dirty="0"/>
              <a:t> </a:t>
            </a:r>
            <a:endParaRPr lang="fr-FR" sz="2000" dirty="0"/>
          </a:p>
          <a:p>
            <a:pPr marL="0" indent="0" algn="just">
              <a:buNone/>
            </a:pPr>
            <a:endParaRPr lang="fr-FR" sz="20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17</a:t>
            </a:fld>
            <a:endParaRPr lang="fr-FR"/>
          </a:p>
        </p:txBody>
      </p:sp>
    </p:spTree>
    <p:extLst>
      <p:ext uri="{BB962C8B-B14F-4D97-AF65-F5344CB8AC3E}">
        <p14:creationId xmlns:p14="http://schemas.microsoft.com/office/powerpoint/2010/main" val="3428382336"/>
      </p:ext>
    </p:extLst>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smtClean="0">
                <a:solidFill>
                  <a:srgbClr val="FF0000"/>
                </a:solidFill>
              </a:rPr>
              <a:t/>
            </a:r>
            <a:br>
              <a:rPr lang="fr-FR" dirty="0" smtClean="0">
                <a:solidFill>
                  <a:srgbClr val="FF0000"/>
                </a:solidFill>
              </a:rPr>
            </a:br>
            <a:r>
              <a:rPr lang="fr-FR" dirty="0" smtClean="0">
                <a:solidFill>
                  <a:srgbClr val="FF0000"/>
                </a:solidFill>
              </a:rPr>
              <a:t>CONTROLE </a:t>
            </a:r>
            <a:r>
              <a:rPr lang="fr-FR" dirty="0">
                <a:solidFill>
                  <a:srgbClr val="FF0000"/>
                </a:solidFill>
              </a:rPr>
              <a:t>DE COHERENCE DES </a:t>
            </a:r>
            <a:r>
              <a:rPr lang="fr-FR" dirty="0" smtClean="0">
                <a:solidFill>
                  <a:srgbClr val="FF0000"/>
                </a:solidFill>
              </a:rPr>
              <a:t>PRIX (6/6) </a:t>
            </a:r>
            <a:r>
              <a:rPr lang="fr-FR" dirty="0">
                <a:solidFill>
                  <a:srgbClr val="FF0000"/>
                </a:solidFill>
              </a:rPr>
              <a:t>DES HOMOGENES O2 ET O3</a:t>
            </a:r>
            <a:br>
              <a:rPr lang="fr-FR" dirty="0">
                <a:solidFill>
                  <a:srgbClr val="FF0000"/>
                </a:solidFill>
              </a:rPr>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lgn="just">
              <a:buNone/>
            </a:pPr>
            <a:r>
              <a:rPr lang="fr-FR" sz="2000" b="1" dirty="0"/>
              <a:t>Méthode 1</a:t>
            </a:r>
            <a:endParaRPr lang="fr-FR" sz="2000" dirty="0"/>
          </a:p>
          <a:p>
            <a:pPr marL="0" indent="0" algn="just">
              <a:buNone/>
            </a:pPr>
            <a:r>
              <a:rPr lang="fr-FR" sz="2000" dirty="0"/>
              <a:t>Le nouveau prix unitaire est égal au prix unitaire moyen de la série du jour (ou semaine ou mois) en cours dans les points de vente du même type ou de la même catégorie, le ou les prix hors fourchette étant exclus.</a:t>
            </a:r>
          </a:p>
          <a:p>
            <a:pPr marL="0" indent="0" algn="just">
              <a:buNone/>
            </a:pPr>
            <a:r>
              <a:rPr lang="fr-FR" sz="2000" b="1" dirty="0"/>
              <a:t>Méthode 2</a:t>
            </a:r>
            <a:endParaRPr lang="fr-FR" sz="2000" dirty="0"/>
          </a:p>
          <a:p>
            <a:pPr marL="0" indent="0" algn="just">
              <a:buNone/>
            </a:pPr>
            <a:r>
              <a:rPr lang="fr-FR" sz="2000" dirty="0"/>
              <a:t>Le nouveau prix unitaire est obtenu en appliquant au prix unitaire moyen de la série du mois précédent, le ou les prix hors fourchette étant exclus, la même évolution que celle des prix des autres séries de la même variété.</a:t>
            </a:r>
          </a:p>
          <a:p>
            <a:pPr marL="0" indent="0" algn="just">
              <a:buNone/>
            </a:pPr>
            <a:r>
              <a:rPr lang="fr-FR" sz="2000" b="1" dirty="0"/>
              <a:t>Méthode 3</a:t>
            </a:r>
            <a:endParaRPr lang="fr-FR" sz="2000" dirty="0"/>
          </a:p>
          <a:p>
            <a:pPr marL="0" indent="0" algn="just">
              <a:buNone/>
            </a:pPr>
            <a:r>
              <a:rPr lang="fr-FR" sz="2000" dirty="0"/>
              <a:t>Le nouveau prix unitaire est estimé à partir de données exogènes.</a:t>
            </a:r>
          </a:p>
          <a:p>
            <a:pPr marL="0" indent="0" algn="just">
              <a:buNone/>
            </a:pPr>
            <a:r>
              <a:rPr lang="fr-FR" sz="2000" b="1" dirty="0"/>
              <a:t>Méthode 4</a:t>
            </a:r>
            <a:endParaRPr lang="fr-FR" sz="2000" dirty="0"/>
          </a:p>
          <a:p>
            <a:pPr marL="0" indent="0" algn="just">
              <a:buNone/>
            </a:pPr>
            <a:r>
              <a:rPr lang="fr-FR" sz="2000" dirty="0"/>
              <a:t>Le nouveau prix unitaire est égal au prix unitaire moyen de la série du mois précédent (moyenne mensuelle des prix du marché correspondant).</a:t>
            </a:r>
          </a:p>
          <a:p>
            <a:pPr marL="0" indent="0" algn="just">
              <a:buNone/>
            </a:pPr>
            <a:endParaRPr lang="fr-FR" sz="20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18</a:t>
            </a:fld>
            <a:endParaRPr lang="fr-FR"/>
          </a:p>
        </p:txBody>
      </p:sp>
    </p:spTree>
    <p:extLst>
      <p:ext uri="{BB962C8B-B14F-4D97-AF65-F5344CB8AC3E}">
        <p14:creationId xmlns:p14="http://schemas.microsoft.com/office/powerpoint/2010/main" val="124012338"/>
      </p:ext>
    </p:extLst>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smtClean="0">
                <a:solidFill>
                  <a:srgbClr val="FF0000"/>
                </a:solidFill>
              </a:rPr>
              <a:t>CONTROLE </a:t>
            </a:r>
            <a:r>
              <a:rPr lang="fr-FR" dirty="0">
                <a:solidFill>
                  <a:srgbClr val="FF0000"/>
                </a:solidFill>
              </a:rPr>
              <a:t>INFORMATIQUE DE LA QUALITE DE LA </a:t>
            </a:r>
            <a:r>
              <a:rPr lang="fr-FR" dirty="0" smtClean="0">
                <a:solidFill>
                  <a:srgbClr val="FF0000"/>
                </a:solidFill>
              </a:rPr>
              <a:t>COLLECTE (1/3)</a:t>
            </a:r>
            <a:endParaRPr lang="fr-FR" dirty="0">
              <a:solidFill>
                <a:srgbClr val="FF0000"/>
              </a:solidFill>
            </a:endParaRPr>
          </a:p>
        </p:txBody>
      </p:sp>
      <p:sp>
        <p:nvSpPr>
          <p:cNvPr id="4099" name="Rectangle 7"/>
          <p:cNvSpPr>
            <a:spLocks noGrp="1"/>
          </p:cNvSpPr>
          <p:nvPr>
            <p:ph type="body" idx="1"/>
          </p:nvPr>
        </p:nvSpPr>
        <p:spPr>
          <a:xfrm>
            <a:off x="215008" y="1057300"/>
            <a:ext cx="8928992" cy="4464496"/>
          </a:xfrm>
        </p:spPr>
        <p:txBody>
          <a:bodyPr/>
          <a:lstStyle/>
          <a:p>
            <a:pPr marL="0" indent="0" algn="just">
              <a:buNone/>
            </a:pPr>
            <a:r>
              <a:rPr lang="fr-FR" sz="2000" b="1" dirty="0"/>
              <a:t>Le contrôle informatique de la réalisation de la collecte a pour but de repérer l'ensemble des séries qui :</a:t>
            </a:r>
            <a:endParaRPr lang="fr-FR" sz="2000" dirty="0"/>
          </a:p>
          <a:p>
            <a:pPr marL="0" lvl="0" indent="0" algn="just">
              <a:buNone/>
            </a:pPr>
            <a:r>
              <a:rPr lang="fr-FR" sz="2000" b="1" dirty="0"/>
              <a:t>subissent des variations mensuelles très fortes ;</a:t>
            </a:r>
            <a:endParaRPr lang="fr-FR" sz="2000" dirty="0"/>
          </a:p>
          <a:p>
            <a:pPr marL="0" lvl="0" indent="0" algn="just">
              <a:buNone/>
            </a:pPr>
            <a:r>
              <a:rPr lang="fr-FR" sz="2000" b="1" dirty="0"/>
              <a:t>ou qui sont stables sur un certain nombre de périodes d’observations ;</a:t>
            </a:r>
            <a:endParaRPr lang="fr-FR" sz="2000" dirty="0"/>
          </a:p>
          <a:p>
            <a:pPr marL="0" indent="0" algn="just">
              <a:buNone/>
            </a:pPr>
            <a:r>
              <a:rPr lang="fr-FR" sz="2000" b="1" dirty="0"/>
              <a:t>afin d’alerter les responsables de la production de l’indice sur d’éventuels défauts de collecte, d’échantillonnage et de changement de qualité non signalés par les agents enquêteurs.</a:t>
            </a:r>
            <a:endParaRPr lang="fr-FR" sz="2000" dirty="0"/>
          </a:p>
          <a:p>
            <a:pPr marL="0" indent="0" algn="just">
              <a:buNone/>
            </a:pPr>
            <a:endParaRPr lang="fr-FR" sz="20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19</a:t>
            </a:fld>
            <a:endParaRPr lang="fr-FR"/>
          </a:p>
        </p:txBody>
      </p:sp>
    </p:spTree>
    <p:extLst>
      <p:ext uri="{BB962C8B-B14F-4D97-AF65-F5344CB8AC3E}">
        <p14:creationId xmlns:p14="http://schemas.microsoft.com/office/powerpoint/2010/main" val="3613491777"/>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smtClean="0"/>
              <a:t>     </a:t>
            </a:r>
            <a:r>
              <a:rPr lang="fr-FR" dirty="0" smtClean="0">
                <a:solidFill>
                  <a:schemeClr val="tx1"/>
                </a:solidFill>
              </a:rPr>
              <a:t>Plan de présentation</a:t>
            </a: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571500" indent="-571500">
              <a:buAutoNum type="romanUcPeriod"/>
            </a:pPr>
            <a:r>
              <a:rPr lang="fr-FR" dirty="0" smtClean="0">
                <a:solidFill>
                  <a:srgbClr val="FF0000"/>
                </a:solidFill>
              </a:rPr>
              <a:t>Introduction</a:t>
            </a:r>
          </a:p>
          <a:p>
            <a:pPr marL="571500" indent="-571500">
              <a:buAutoNum type="romanUcPeriod"/>
            </a:pPr>
            <a:r>
              <a:rPr lang="fr-FR" dirty="0">
                <a:solidFill>
                  <a:srgbClr val="FF0000"/>
                </a:solidFill>
              </a:rPr>
              <a:t>CONTROLE </a:t>
            </a:r>
            <a:r>
              <a:rPr lang="fr-FR" dirty="0" smtClean="0">
                <a:solidFill>
                  <a:srgbClr val="FF0000"/>
                </a:solidFill>
              </a:rPr>
              <a:t>D'EXHAUSTIVITE DES PRIX</a:t>
            </a:r>
          </a:p>
          <a:p>
            <a:pPr marL="571500" indent="-571500">
              <a:buAutoNum type="romanUcPeriod"/>
            </a:pPr>
            <a:r>
              <a:rPr lang="fr-FR" dirty="0">
                <a:solidFill>
                  <a:srgbClr val="FF0000"/>
                </a:solidFill>
              </a:rPr>
              <a:t>CONTROLE D'EXHAUSTIVITE DES QUANTITES</a:t>
            </a:r>
            <a:endParaRPr lang="fr-FR" dirty="0" smtClean="0">
              <a:solidFill>
                <a:srgbClr val="FF0000"/>
              </a:solidFill>
            </a:endParaRPr>
          </a:p>
          <a:p>
            <a:pPr marL="571500" indent="-571500">
              <a:buAutoNum type="romanUcPeriod"/>
            </a:pPr>
            <a:r>
              <a:rPr lang="fr-FR" dirty="0">
                <a:solidFill>
                  <a:srgbClr val="FF0000"/>
                </a:solidFill>
              </a:rPr>
              <a:t>CONTROLE DE COHERENCE DES </a:t>
            </a:r>
            <a:r>
              <a:rPr lang="fr-FR" dirty="0" smtClean="0">
                <a:solidFill>
                  <a:srgbClr val="FF0000"/>
                </a:solidFill>
              </a:rPr>
              <a:t>PRIX</a:t>
            </a:r>
          </a:p>
          <a:p>
            <a:pPr marL="571500" indent="-571500">
              <a:buAutoNum type="romanUcPeriod"/>
            </a:pPr>
            <a:r>
              <a:rPr lang="fr-FR" dirty="0">
                <a:solidFill>
                  <a:srgbClr val="FF0000"/>
                </a:solidFill>
              </a:rPr>
              <a:t>CONTROLE INFORMATIQUE DE LA QUALITE DE LA COLLECTE</a:t>
            </a:r>
            <a:endParaRPr lang="fr-FR" dirty="0" smtClean="0">
              <a:solidFill>
                <a:srgbClr val="FF0000"/>
              </a:solidFill>
            </a:endParaRPr>
          </a:p>
          <a:p>
            <a:pPr marL="571500" indent="-571500">
              <a:buAutoNum type="romanUcPeriod"/>
            </a:pPr>
            <a:r>
              <a:rPr lang="fr-FR" dirty="0" smtClean="0">
                <a:solidFill>
                  <a:srgbClr val="FF0000"/>
                </a:solidFill>
              </a:rPr>
              <a:t> </a:t>
            </a:r>
            <a:r>
              <a:rPr lang="fr-FR" dirty="0">
                <a:solidFill>
                  <a:srgbClr val="FF0000"/>
                </a:solidFill>
              </a:rPr>
              <a:t>CONTROLE INFORMATIQUE DE SUIVI DE LA QUALITE DE LA GESTION DE L’INDICE</a:t>
            </a:r>
          </a:p>
          <a:p>
            <a:pPr marL="571500" indent="-571500">
              <a:buFont typeface="Calibri" pitchFamily="34" charset="0"/>
              <a:buAutoNum type="romanUcPeriod"/>
            </a:pPr>
            <a:r>
              <a:rPr lang="fr-FR" dirty="0" smtClean="0">
                <a:solidFill>
                  <a:srgbClr val="FF0000"/>
                </a:solidFill>
              </a:rPr>
              <a:t>Conclusion</a:t>
            </a:r>
            <a:endParaRPr lang="fr-FR" dirty="0">
              <a:solidFill>
                <a:srgbClr val="FF0000"/>
              </a:solidFill>
            </a:endParaRPr>
          </a:p>
          <a:p>
            <a:pPr marL="571500" indent="-571500">
              <a:buFont typeface="Calibri" pitchFamily="34" charset="0"/>
              <a:buAutoNum type="romanUcPeriod"/>
            </a:pPr>
            <a:endParaRPr lang="fr-FR" dirty="0">
              <a:solidFill>
                <a:srgbClr val="FF0000"/>
              </a:solidFill>
            </a:endParaRPr>
          </a:p>
          <a:p>
            <a:pPr marL="0" indent="0">
              <a:buNone/>
            </a:pPr>
            <a:r>
              <a:rPr lang="fr-FR" dirty="0" smtClean="0">
                <a:solidFill>
                  <a:srgbClr val="FF0000"/>
                </a:solidFill>
              </a:rPr>
              <a:t> </a:t>
            </a:r>
            <a:endParaRPr lang="fr-FR" dirty="0">
              <a:solidFill>
                <a:srgbClr val="FF0000"/>
              </a:solidFill>
            </a:endParaRPr>
          </a:p>
          <a:p>
            <a:pPr marL="571500" indent="-571500">
              <a:buAutoNum type="romanUcPeriod"/>
            </a:pPr>
            <a:endParaRPr lang="fr-FR" dirty="0">
              <a:solidFill>
                <a:srgbClr val="FF0000"/>
              </a:solidFill>
            </a:endParaRPr>
          </a:p>
          <a:p>
            <a:pPr>
              <a:buFont typeface="Wingdings" pitchFamily="2" charset="2"/>
              <a:buChar char="Ø"/>
            </a:pPr>
            <a:endParaRPr lang="fr-FR"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2</a:t>
            </a:fld>
            <a:endParaRPr lang="fr-FR"/>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smtClean="0">
                <a:solidFill>
                  <a:srgbClr val="FF0000"/>
                </a:solidFill>
              </a:rPr>
              <a:t/>
            </a:r>
            <a:br>
              <a:rPr lang="fr-FR" dirty="0" smtClean="0">
                <a:solidFill>
                  <a:srgbClr val="FF0000"/>
                </a:solidFill>
              </a:rPr>
            </a:br>
            <a:r>
              <a:rPr lang="fr-FR" dirty="0" smtClean="0">
                <a:solidFill>
                  <a:srgbClr val="FF0000"/>
                </a:solidFill>
              </a:rPr>
              <a:t>CONTROLE </a:t>
            </a:r>
            <a:r>
              <a:rPr lang="fr-FR" dirty="0">
                <a:solidFill>
                  <a:srgbClr val="FF0000"/>
                </a:solidFill>
              </a:rPr>
              <a:t>INFORMATIQUE DE LA QUALITE DE LA </a:t>
            </a:r>
            <a:r>
              <a:rPr lang="fr-FR" dirty="0" smtClean="0">
                <a:solidFill>
                  <a:srgbClr val="FF0000"/>
                </a:solidFill>
              </a:rPr>
              <a:t>COLLECTE (2/3)</a:t>
            </a: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buNone/>
            </a:pPr>
            <a:r>
              <a:rPr lang="fr-FR" sz="2000" dirty="0"/>
              <a:t>Une période d’observation est définie pour chaque produit élémentaire. Des indicateurs de dispersion sont définis comme le coefficient de variation (rapport entre écart-type et prix unitaire moyen) ainsi qu’une fourchette d’évolution mensuelle possible de cet indicateur de dispersion.</a:t>
            </a:r>
          </a:p>
          <a:p>
            <a:pPr marL="0" lvl="0" indent="0">
              <a:buNone/>
            </a:pPr>
            <a:r>
              <a:rPr lang="fr-FR" sz="2000" dirty="0"/>
              <a:t>Si le coefficient de variation est nul sur la durée de la période d’observation définie,</a:t>
            </a:r>
          </a:p>
          <a:p>
            <a:pPr>
              <a:buFont typeface="Arial" panose="020B0604020202020204" pitchFamily="34" charset="0"/>
              <a:buChar char="•"/>
            </a:pPr>
            <a:r>
              <a:rPr lang="fr-FR" sz="2000" dirty="0" smtClean="0"/>
              <a:t>on </a:t>
            </a:r>
            <a:r>
              <a:rPr lang="fr-FR" sz="2000" dirty="0"/>
              <a:t>peut le conserver en le justifiant à l'aide des codes suivants :</a:t>
            </a:r>
          </a:p>
          <a:p>
            <a:pPr marL="0" indent="0">
              <a:buNone/>
            </a:pPr>
            <a:r>
              <a:rPr lang="fr-FR" sz="2000" dirty="0"/>
              <a:t>CT : tarif</a:t>
            </a:r>
          </a:p>
          <a:p>
            <a:pPr marL="0" indent="0">
              <a:buNone/>
            </a:pPr>
            <a:r>
              <a:rPr lang="fr-FR" sz="2000" dirty="0"/>
              <a:t>CN : stabilité normale</a:t>
            </a:r>
          </a:p>
          <a:p>
            <a:pPr>
              <a:buFont typeface="Arial" panose="020B0604020202020204" pitchFamily="34" charset="0"/>
              <a:buChar char="•"/>
            </a:pPr>
            <a:r>
              <a:rPr lang="fr-FR" sz="2000" dirty="0" smtClean="0"/>
              <a:t>ou </a:t>
            </a:r>
            <a:r>
              <a:rPr lang="fr-FR" sz="2000" dirty="0"/>
              <a:t>alors on choisit le code CD : descente sur le terrain à faire le mois suivant. </a:t>
            </a:r>
          </a:p>
          <a:p>
            <a:pPr marL="0" indent="0">
              <a:buNone/>
            </a:pPr>
            <a:r>
              <a:rPr lang="fr-FR" sz="2000" dirty="0"/>
              <a:t>On demande à l’agent contrôleur de vérifier et, le cas échéant, de confirmer la description du produit pour s’assurer qu’il n’y a pas eu de changement de qualité non répercuté sur les prix.</a:t>
            </a:r>
          </a:p>
          <a:p>
            <a:pPr marL="0" indent="0" algn="just">
              <a:buNone/>
            </a:pPr>
            <a:endParaRPr lang="fr-FR" sz="20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20</a:t>
            </a:fld>
            <a:endParaRPr lang="fr-FR"/>
          </a:p>
        </p:txBody>
      </p:sp>
    </p:spTree>
    <p:extLst>
      <p:ext uri="{BB962C8B-B14F-4D97-AF65-F5344CB8AC3E}">
        <p14:creationId xmlns:p14="http://schemas.microsoft.com/office/powerpoint/2010/main" val="915072019"/>
      </p:ext>
    </p:extLst>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smtClean="0">
                <a:solidFill>
                  <a:srgbClr val="FF0000"/>
                </a:solidFill>
              </a:rPr>
              <a:t/>
            </a:r>
            <a:br>
              <a:rPr lang="fr-FR" dirty="0" smtClean="0">
                <a:solidFill>
                  <a:srgbClr val="FF0000"/>
                </a:solidFill>
              </a:rPr>
            </a:br>
            <a:r>
              <a:rPr lang="fr-FR" dirty="0" smtClean="0">
                <a:solidFill>
                  <a:srgbClr val="FF0000"/>
                </a:solidFill>
              </a:rPr>
              <a:t>CONTROLE </a:t>
            </a:r>
            <a:r>
              <a:rPr lang="fr-FR" dirty="0">
                <a:solidFill>
                  <a:srgbClr val="FF0000"/>
                </a:solidFill>
              </a:rPr>
              <a:t>INFORMATIQUE DE LA QUALITE DE LA </a:t>
            </a:r>
            <a:r>
              <a:rPr lang="fr-FR" dirty="0" smtClean="0">
                <a:solidFill>
                  <a:srgbClr val="FF0000"/>
                </a:solidFill>
              </a:rPr>
              <a:t>COLLECTE (3/3)</a:t>
            </a: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lvl="0" indent="0">
              <a:buNone/>
            </a:pPr>
            <a:r>
              <a:rPr lang="fr-FR" sz="2000" dirty="0"/>
              <a:t>Si le coefficient de variation, calculé à partir des données moyennes mensuelles est hors fourchette ou relativement trop élevé :</a:t>
            </a:r>
          </a:p>
          <a:p>
            <a:pPr>
              <a:buFont typeface="Arial" panose="020B0604020202020204" pitchFamily="34" charset="0"/>
              <a:buChar char="•"/>
            </a:pPr>
            <a:r>
              <a:rPr lang="fr-FR" sz="2000" dirty="0" smtClean="0"/>
              <a:t>on </a:t>
            </a:r>
            <a:r>
              <a:rPr lang="fr-FR" sz="2000" dirty="0"/>
              <a:t>peut le conserver en le justifiant à l'aide des codes suivants :</a:t>
            </a:r>
          </a:p>
          <a:p>
            <a:pPr marL="0" indent="0">
              <a:buNone/>
            </a:pPr>
            <a:r>
              <a:rPr lang="fr-FR" sz="2000" dirty="0"/>
              <a:t>CTT : changement de tarif</a:t>
            </a:r>
          </a:p>
          <a:p>
            <a:pPr marL="0" indent="0">
              <a:buNone/>
            </a:pPr>
            <a:r>
              <a:rPr lang="fr-FR" sz="2000" dirty="0"/>
              <a:t>CNN : instabilité normale</a:t>
            </a:r>
          </a:p>
          <a:p>
            <a:pPr>
              <a:buFont typeface="Arial" panose="020B0604020202020204" pitchFamily="34" charset="0"/>
              <a:buChar char="•"/>
            </a:pPr>
            <a:r>
              <a:rPr lang="fr-FR" sz="2000" dirty="0" smtClean="0"/>
              <a:t>ou </a:t>
            </a:r>
            <a:r>
              <a:rPr lang="fr-FR" sz="2000" dirty="0"/>
              <a:t>alors on choisit le code CDD et une descente sur le terrain est à faire le mois suivant. </a:t>
            </a:r>
          </a:p>
          <a:p>
            <a:pPr marL="0" indent="0">
              <a:buNone/>
            </a:pPr>
            <a:r>
              <a:rPr lang="fr-FR" sz="2000" dirty="0"/>
              <a:t>On peut demander au superviseur de revérifier et le cas échéant de confirmer la description du produit pour s’assurer qu’il n’y a pas eu de changement de produits dû à un changement de qualité non signalé par l’agent enquêteur.</a:t>
            </a:r>
          </a:p>
          <a:p>
            <a:pPr>
              <a:buFont typeface="Arial" panose="020B0604020202020204" pitchFamily="34" charset="0"/>
              <a:buChar char="•"/>
            </a:pPr>
            <a:r>
              <a:rPr lang="fr-FR" sz="2000" dirty="0" smtClean="0"/>
              <a:t>si </a:t>
            </a:r>
            <a:r>
              <a:rPr lang="fr-FR" sz="2000" dirty="0"/>
              <a:t>on choisit le code CCF</a:t>
            </a:r>
            <a:r>
              <a:rPr lang="fr-FR" sz="2000" dirty="0" smtClean="0"/>
              <a:t>, on </a:t>
            </a:r>
            <a:r>
              <a:rPr lang="fr-FR" sz="2000" dirty="0"/>
              <a:t>procède alors à l’augmentation du nombre de relevés de cette variété au mois de décembre de l’année en cours.</a:t>
            </a:r>
          </a:p>
          <a:p>
            <a:pPr marL="0" indent="0" algn="just">
              <a:buNone/>
            </a:pPr>
            <a:endParaRPr lang="fr-FR" sz="20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21</a:t>
            </a:fld>
            <a:endParaRPr lang="fr-FR"/>
          </a:p>
        </p:txBody>
      </p:sp>
    </p:spTree>
    <p:extLst>
      <p:ext uri="{BB962C8B-B14F-4D97-AF65-F5344CB8AC3E}">
        <p14:creationId xmlns:p14="http://schemas.microsoft.com/office/powerpoint/2010/main" val="1456746779"/>
      </p:ext>
    </p:extLst>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r>
            <a:br>
              <a:rPr lang="fr-FR" dirty="0"/>
            </a:br>
            <a:r>
              <a:rPr lang="fr-FR" sz="2800" dirty="0" smtClean="0">
                <a:solidFill>
                  <a:srgbClr val="FF0000"/>
                </a:solidFill>
              </a:rPr>
              <a:t>CONTROLE </a:t>
            </a:r>
            <a:r>
              <a:rPr lang="fr-FR" sz="2800" dirty="0">
                <a:solidFill>
                  <a:srgbClr val="FF0000"/>
                </a:solidFill>
              </a:rPr>
              <a:t>INFORMATIQUE DE SUIVI DE LA QUALITE DE LA GESTION DE </a:t>
            </a:r>
            <a:r>
              <a:rPr lang="fr-FR" sz="2800" dirty="0" smtClean="0">
                <a:solidFill>
                  <a:srgbClr val="FF0000"/>
                </a:solidFill>
              </a:rPr>
              <a:t>L’INDICE (1/2)</a:t>
            </a:r>
            <a:r>
              <a:rPr lang="fr-FR" sz="2800" dirty="0">
                <a:solidFill>
                  <a:srgbClr val="FF0000"/>
                </a:solidFill>
              </a:rPr>
              <a:t/>
            </a:r>
            <a:br>
              <a:rPr lang="fr-FR" sz="2800" dirty="0">
                <a:solidFill>
                  <a:srgbClr val="FF0000"/>
                </a:solidFill>
              </a:rPr>
            </a:br>
            <a:endParaRPr lang="fr-FR" sz="2800" dirty="0">
              <a:solidFill>
                <a:srgbClr val="FF0000"/>
              </a:solidFill>
            </a:endParaRPr>
          </a:p>
        </p:txBody>
      </p:sp>
      <p:sp>
        <p:nvSpPr>
          <p:cNvPr id="4099" name="Rectangle 7"/>
          <p:cNvSpPr>
            <a:spLocks noGrp="1"/>
          </p:cNvSpPr>
          <p:nvPr>
            <p:ph type="body" idx="1"/>
          </p:nvPr>
        </p:nvSpPr>
        <p:spPr>
          <a:xfrm>
            <a:off x="215008" y="1057300"/>
            <a:ext cx="8928992" cy="4464496"/>
          </a:xfrm>
        </p:spPr>
        <p:txBody>
          <a:bodyPr/>
          <a:lstStyle/>
          <a:p>
            <a:pPr marL="0" indent="0" algn="just">
              <a:buNone/>
            </a:pPr>
            <a:r>
              <a:rPr lang="fr-FR" sz="2000" b="1" dirty="0"/>
              <a:t>Le contrôle informatique de la réalisation de la collecte a pour but de repérer et de suivre l'ensemble des tâches qui doivent être exécutées:</a:t>
            </a:r>
            <a:endParaRPr lang="fr-FR" sz="2000" dirty="0"/>
          </a:p>
          <a:p>
            <a:pPr marL="0" lvl="0" indent="0" algn="just">
              <a:buNone/>
            </a:pPr>
            <a:r>
              <a:rPr lang="fr-FR" sz="2000" b="1" dirty="0"/>
              <a:t>les produits élémentaires qui devraient être remplacées et qui ne l’ont pas été ;</a:t>
            </a:r>
            <a:endParaRPr lang="fr-FR" sz="2000" dirty="0"/>
          </a:p>
          <a:p>
            <a:pPr marL="0" lvl="0" indent="0" algn="just">
              <a:buNone/>
            </a:pPr>
            <a:r>
              <a:rPr lang="fr-FR" sz="2000" b="1" dirty="0"/>
              <a:t>les points de vente défaillants qui n’ont pas encore été remplacés.</a:t>
            </a:r>
            <a:endParaRPr lang="fr-FR" sz="2000" dirty="0"/>
          </a:p>
          <a:p>
            <a:pPr marL="0" indent="0" algn="just">
              <a:buNone/>
            </a:pPr>
            <a:r>
              <a:rPr lang="fr-FR" sz="2000" b="1" dirty="0"/>
              <a:t> </a:t>
            </a:r>
            <a:endParaRPr lang="fr-FR" sz="2000" dirty="0"/>
          </a:p>
          <a:p>
            <a:pPr marL="0" indent="0" algn="just">
              <a:buNone/>
            </a:pPr>
            <a:r>
              <a:rPr lang="fr-FR" sz="2000" dirty="0"/>
              <a:t>Une liste de ces produits élémentaires et points de vente est dressée.</a:t>
            </a:r>
          </a:p>
          <a:p>
            <a:pPr marL="0" indent="0" algn="just">
              <a:buNone/>
            </a:pPr>
            <a:r>
              <a:rPr lang="fr-FR" sz="2000" dirty="0"/>
              <a:t>Il est anormal de ne pas pouvoir relever un seul prix sur une longue période. Ce contrôle est conçu pour alerter les responsables de la production de l’indice sur d’éventuels défauts de collecte signalés par les agents enquêteurs mais non mis en œuvre par le service.</a:t>
            </a:r>
          </a:p>
          <a:p>
            <a:pPr marL="0" indent="0" algn="just">
              <a:buNone/>
            </a:pPr>
            <a:endParaRPr lang="fr-FR" sz="20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22</a:t>
            </a:fld>
            <a:endParaRPr lang="fr-FR"/>
          </a:p>
        </p:txBody>
      </p:sp>
    </p:spTree>
    <p:extLst>
      <p:ext uri="{BB962C8B-B14F-4D97-AF65-F5344CB8AC3E}">
        <p14:creationId xmlns:p14="http://schemas.microsoft.com/office/powerpoint/2010/main" val="6039884"/>
      </p:ext>
    </p:extLst>
  </p:cSld>
  <p:clrMapOvr>
    <a:masterClrMapping/>
  </p:clrMapOvr>
  <p:transition spd="med">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r>
            <a:br>
              <a:rPr lang="fr-FR" dirty="0"/>
            </a:br>
            <a:r>
              <a:rPr lang="fr-FR" sz="2800" dirty="0" smtClean="0">
                <a:solidFill>
                  <a:srgbClr val="FF0000"/>
                </a:solidFill>
              </a:rPr>
              <a:t>CONTROLE </a:t>
            </a:r>
            <a:r>
              <a:rPr lang="fr-FR" sz="2800" dirty="0">
                <a:solidFill>
                  <a:srgbClr val="FF0000"/>
                </a:solidFill>
              </a:rPr>
              <a:t>INFORMATIQUE DE SUIVI DE LA QUALITE DE LA GESTION DE </a:t>
            </a:r>
            <a:r>
              <a:rPr lang="fr-FR" sz="2800" dirty="0" smtClean="0">
                <a:solidFill>
                  <a:srgbClr val="FF0000"/>
                </a:solidFill>
              </a:rPr>
              <a:t>L’INDICE (2/2)</a:t>
            </a:r>
            <a:r>
              <a:rPr lang="fr-FR" sz="2800" dirty="0">
                <a:solidFill>
                  <a:srgbClr val="FF0000"/>
                </a:solidFill>
              </a:rPr>
              <a:t/>
            </a:r>
            <a:br>
              <a:rPr lang="fr-FR" sz="2800" dirty="0">
                <a:solidFill>
                  <a:srgbClr val="FF0000"/>
                </a:solidFill>
              </a:rPr>
            </a:br>
            <a:endParaRPr lang="fr-FR" sz="2800"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lgn="just">
              <a:buNone/>
            </a:pPr>
            <a:r>
              <a:rPr lang="fr-FR" sz="2000" dirty="0"/>
              <a:t>La procédure par des règles de remplacement de variétés et de points de vente.</a:t>
            </a:r>
          </a:p>
          <a:p>
            <a:pPr marL="0" lvl="0" indent="0" algn="just">
              <a:buNone/>
            </a:pPr>
            <a:r>
              <a:rPr lang="fr-FR" sz="2000" dirty="0"/>
              <a:t>Si le délai pour remplacer un point de vente ou une variété est dépassé, l’application indexe les variétés et ou les points de vente correspondants par « dépassement de délai » (DD).</a:t>
            </a:r>
          </a:p>
          <a:p>
            <a:pPr marL="0" lvl="0" indent="0" algn="just">
              <a:buNone/>
            </a:pPr>
            <a:r>
              <a:rPr lang="fr-FR" sz="2000" dirty="0"/>
              <a:t>Une liste de produits élémentaires dont les prix n’ont pas été collectés est constituée.</a:t>
            </a:r>
          </a:p>
          <a:p>
            <a:pPr marL="0" indent="0" algn="just">
              <a:buNone/>
            </a:pPr>
            <a:r>
              <a:rPr lang="fr-FR" sz="2000" dirty="0" smtClean="0"/>
              <a:t>Cette </a:t>
            </a:r>
            <a:r>
              <a:rPr lang="fr-FR" sz="2000" dirty="0"/>
              <a:t>liste indique les produits pour lesquels il n’y a pas eu de prix relevés pendant les 4, 5, 9, 13 derniers mois. La liste est constituée par agent enquêteur.</a:t>
            </a:r>
          </a:p>
          <a:p>
            <a:pPr marL="0" indent="0" algn="just">
              <a:buNone/>
            </a:pPr>
            <a:r>
              <a:rPr lang="fr-FR" sz="2000" dirty="0" smtClean="0"/>
              <a:t>Le </a:t>
            </a:r>
            <a:r>
              <a:rPr lang="fr-FR" sz="2000" dirty="0"/>
              <a:t>responsable du service demande alors une descente sur le terrain afin de procéder immédiatement au remplacement adéquat du produit ou du point de vente.</a:t>
            </a:r>
          </a:p>
          <a:p>
            <a:pPr marL="0" indent="0" algn="just">
              <a:buNone/>
            </a:pPr>
            <a:r>
              <a:rPr lang="fr-FR" sz="2000" dirty="0" smtClean="0"/>
              <a:t>Cette </a:t>
            </a:r>
            <a:r>
              <a:rPr lang="fr-FR" sz="2000" dirty="0"/>
              <a:t>procédure est à exécuter chaque début de mois. </a:t>
            </a:r>
          </a:p>
          <a:p>
            <a:pPr marL="0" indent="0" algn="just">
              <a:buNone/>
            </a:pPr>
            <a:endParaRPr lang="fr-FR" sz="20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23</a:t>
            </a:fld>
            <a:endParaRPr lang="fr-FR"/>
          </a:p>
        </p:txBody>
      </p:sp>
    </p:spTree>
    <p:extLst>
      <p:ext uri="{BB962C8B-B14F-4D97-AF65-F5344CB8AC3E}">
        <p14:creationId xmlns:p14="http://schemas.microsoft.com/office/powerpoint/2010/main" val="3673189726"/>
      </p:ext>
    </p:extLst>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pPr marL="571500" indent="-571500"/>
            <a:r>
              <a:rPr lang="fr-FR" dirty="0"/>
              <a:t>     CONCLUSION</a:t>
            </a:r>
            <a:endParaRPr lang="fr-FR" cap="small" dirty="0"/>
          </a:p>
        </p:txBody>
      </p:sp>
      <p:sp>
        <p:nvSpPr>
          <p:cNvPr id="4099" name="Rectangle 7"/>
          <p:cNvSpPr>
            <a:spLocks noGrp="1"/>
          </p:cNvSpPr>
          <p:nvPr>
            <p:ph type="body" idx="1"/>
          </p:nvPr>
        </p:nvSpPr>
        <p:spPr>
          <a:xfrm>
            <a:off x="215008" y="1057300"/>
            <a:ext cx="8928992" cy="4464496"/>
          </a:xfrm>
        </p:spPr>
        <p:txBody>
          <a:bodyPr/>
          <a:lstStyle/>
          <a:p>
            <a:pPr marL="0" indent="0" algn="just">
              <a:buNone/>
            </a:pPr>
            <a:r>
              <a:rPr lang="fr-FR" sz="2400" dirty="0"/>
              <a:t>Une estimation n’est jamais mieux si l’on peut avoir les données </a:t>
            </a:r>
            <a:r>
              <a:rPr lang="fr-FR" sz="2400" dirty="0" smtClean="0"/>
              <a:t>réelles. D’où </a:t>
            </a:r>
            <a:r>
              <a:rPr lang="fr-FR" sz="2400" dirty="0"/>
              <a:t>l’intérêt de minimiser les données </a:t>
            </a:r>
            <a:r>
              <a:rPr lang="fr-FR" sz="2400" dirty="0" smtClean="0"/>
              <a:t>manquantes</a:t>
            </a:r>
          </a:p>
          <a:p>
            <a:pPr marL="0" indent="0" algn="just">
              <a:buNone/>
            </a:pPr>
            <a:r>
              <a:rPr lang="fr-FR" sz="2400" dirty="0" smtClean="0"/>
              <a:t>Avant de procéder à l’estimation des données il faut que les données soit bien apurées</a:t>
            </a:r>
            <a:endParaRPr lang="fr-FR" sz="2400" dirty="0"/>
          </a:p>
          <a:p>
            <a:pPr marL="571500" indent="-571500">
              <a:buAutoNum type="romanUcPeriod"/>
            </a:pPr>
            <a:endParaRPr lang="fr-FR" sz="2400" b="1" cap="small" dirty="0">
              <a:solidFill>
                <a:srgbClr val="FF0000"/>
              </a:solidFill>
            </a:endParaRP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24</a:t>
            </a:fld>
            <a:endParaRPr lang="fr-FR"/>
          </a:p>
        </p:txBody>
      </p:sp>
    </p:spTree>
    <p:extLst>
      <p:ext uri="{BB962C8B-B14F-4D97-AF65-F5344CB8AC3E}">
        <p14:creationId xmlns:p14="http://schemas.microsoft.com/office/powerpoint/2010/main" val="14843080"/>
      </p:ext>
    </p:extLst>
  </p:cSld>
  <p:clrMapOvr>
    <a:masterClrMapping/>
  </p:clrMapOvr>
  <p:transition spd="med">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7"/>
          <p:cNvSpPr>
            <a:spLocks noGrp="1"/>
          </p:cNvSpPr>
          <p:nvPr>
            <p:ph type="body" idx="1"/>
          </p:nvPr>
        </p:nvSpPr>
        <p:spPr/>
        <p:txBody>
          <a:bodyPr/>
          <a:lstStyle/>
          <a:p>
            <a:pPr>
              <a:buFont typeface="Wingdings" pitchFamily="2" charset="2"/>
              <a:buChar char="Ø"/>
            </a:pPr>
            <a:endParaRPr lang="fr-FR" dirty="0"/>
          </a:p>
          <a:p>
            <a:pPr marL="0" indent="0">
              <a:buNone/>
            </a:pPr>
            <a:endParaRPr lang="fr-FR" dirty="0"/>
          </a:p>
          <a:p>
            <a:pPr marL="0" indent="0" algn="ctr">
              <a:buNone/>
            </a:pPr>
            <a:r>
              <a:rPr lang="fr-FR" sz="4000" b="1" dirty="0"/>
              <a:t>Merci de votre aimable attention</a:t>
            </a:r>
          </a:p>
          <a:p>
            <a:pPr marL="0" indent="0" algn="ctr">
              <a:buNone/>
            </a:pPr>
            <a:r>
              <a:rPr lang="fr-FR" sz="4000" b="1" dirty="0"/>
              <a:t> </a:t>
            </a:r>
          </a:p>
          <a:p>
            <a:pPr marL="0" indent="0">
              <a:buNone/>
            </a:pPr>
            <a:endParaRPr lang="fr-FR"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25</a:t>
            </a:fld>
            <a:endParaRPr lang="fr-FR"/>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t>
            </a:r>
            <a:r>
              <a:rPr lang="fr-FR" dirty="0" smtClean="0"/>
              <a:t/>
            </a:r>
            <a:br>
              <a:rPr lang="fr-FR" dirty="0" smtClean="0"/>
            </a:br>
            <a:r>
              <a:rPr lang="fr-FR" dirty="0"/>
              <a:t> INTRODUCTION</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lgn="just">
              <a:buNone/>
            </a:pPr>
            <a:r>
              <a:rPr lang="fr-FR" sz="2000" dirty="0"/>
              <a:t>Il se peut que le prix d’un produit élémentaire ne soit pas relevé durant quelques périodes parce que le produit manque temporairement ou a définitivement disparu. Ces deux classes de prix manquants </a:t>
            </a:r>
            <a:r>
              <a:rPr lang="fr-FR" sz="2000" dirty="0" smtClean="0"/>
              <a:t>appellent un </a:t>
            </a:r>
            <a:r>
              <a:rPr lang="fr-FR" sz="2000" dirty="0"/>
              <a:t>traitement différent. </a:t>
            </a:r>
            <a:endParaRPr lang="fr-FR" sz="2000" dirty="0" smtClean="0"/>
          </a:p>
          <a:p>
            <a:pPr marL="0" indent="0" algn="just">
              <a:buNone/>
            </a:pPr>
            <a:endParaRPr lang="fr-FR" sz="2000" dirty="0" smtClean="0"/>
          </a:p>
          <a:p>
            <a:pPr marL="0" indent="0" algn="just">
              <a:buNone/>
            </a:pPr>
            <a:r>
              <a:rPr lang="fr-FR" sz="2000" dirty="0" smtClean="0"/>
              <a:t>Dans cette partie nous allons nous focaliser sur le traitement d’une part des prix absents temporairement et d’autre </a:t>
            </a:r>
            <a:r>
              <a:rPr lang="fr-FR" sz="2000" dirty="0"/>
              <a:t>part les prix </a:t>
            </a:r>
            <a:r>
              <a:rPr lang="fr-FR" sz="2000" dirty="0" smtClean="0"/>
              <a:t>aberrants détectés par les </a:t>
            </a:r>
            <a:r>
              <a:rPr lang="fr-FR" sz="2000" dirty="0" smtClean="0"/>
              <a:t>différents contrôles informatiques. </a:t>
            </a:r>
          </a:p>
          <a:p>
            <a:pPr marL="0" indent="0" algn="just">
              <a:buNone/>
            </a:pPr>
            <a:r>
              <a:rPr lang="fr-FR" sz="2000" dirty="0" smtClean="0"/>
              <a:t>Le point portant sur les prix absents définitivement sera abordé lors de la présentation qui portera sur les remplacements des produits élémentaires. Nous allons aborder</a:t>
            </a:r>
            <a:endParaRPr lang="fr-FR" sz="20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3</a:t>
            </a:fld>
            <a:endParaRPr lang="fr-FR"/>
          </a:p>
        </p:txBody>
      </p:sp>
    </p:spTree>
    <p:extLst>
      <p:ext uri="{BB962C8B-B14F-4D97-AF65-F5344CB8AC3E}">
        <p14:creationId xmlns:p14="http://schemas.microsoft.com/office/powerpoint/2010/main" val="3931557194"/>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smtClean="0"/>
              <a:t/>
            </a:r>
            <a:br>
              <a:rPr lang="fr-FR" dirty="0" smtClean="0"/>
            </a:br>
            <a:r>
              <a:rPr lang="fr-FR" dirty="0" smtClean="0">
                <a:solidFill>
                  <a:srgbClr val="FF0000"/>
                </a:solidFill>
              </a:rPr>
              <a:t>CONTROLE </a:t>
            </a:r>
            <a:r>
              <a:rPr lang="fr-FR" dirty="0">
                <a:solidFill>
                  <a:srgbClr val="FF0000"/>
                </a:solidFill>
              </a:rPr>
              <a:t>D'EXHAUSTIVITE DES </a:t>
            </a:r>
            <a:r>
              <a:rPr lang="fr-FR" dirty="0" smtClean="0">
                <a:solidFill>
                  <a:srgbClr val="FF0000"/>
                </a:solidFill>
              </a:rPr>
              <a:t>PRIX (1/6): </a:t>
            </a: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lgn="just">
              <a:buNone/>
            </a:pPr>
            <a:r>
              <a:rPr lang="fr-FR" sz="2000" b="1" dirty="0"/>
              <a:t>Après un contrôle manuel des questionnaires, le contrôle informatique d'exhaustivité a pour but de repérer l'ensemble des informations manquantes.</a:t>
            </a:r>
            <a:endParaRPr lang="fr-FR" sz="2000" dirty="0"/>
          </a:p>
          <a:p>
            <a:pPr marL="0" indent="0" algn="just">
              <a:buNone/>
            </a:pPr>
            <a:r>
              <a:rPr lang="fr-FR" sz="2000" dirty="0"/>
              <a:t>Au niveau des prix, différents statuts d'un prix sont donnés par les agents enquêteurs:</a:t>
            </a:r>
          </a:p>
          <a:p>
            <a:pPr algn="just">
              <a:buFont typeface="Arial" panose="020B0604020202020204" pitchFamily="34" charset="0"/>
              <a:buChar char="•"/>
            </a:pPr>
            <a:r>
              <a:rPr lang="fr-FR" sz="2000" dirty="0" smtClean="0"/>
              <a:t>observation </a:t>
            </a:r>
            <a:r>
              <a:rPr lang="fr-FR" sz="2000" dirty="0"/>
              <a:t>normale (statut N),</a:t>
            </a:r>
          </a:p>
          <a:p>
            <a:pPr algn="just">
              <a:buFont typeface="Arial" panose="020B0604020202020204" pitchFamily="34" charset="0"/>
              <a:buChar char="•"/>
            </a:pPr>
            <a:r>
              <a:rPr lang="fr-FR" sz="2000" dirty="0" smtClean="0"/>
              <a:t>absence </a:t>
            </a:r>
            <a:r>
              <a:rPr lang="fr-FR" sz="2000" dirty="0"/>
              <a:t>temporaire du produit (statut T),</a:t>
            </a:r>
          </a:p>
          <a:p>
            <a:pPr algn="just">
              <a:buFont typeface="Arial" panose="020B0604020202020204" pitchFamily="34" charset="0"/>
              <a:buChar char="•"/>
            </a:pPr>
            <a:r>
              <a:rPr lang="fr-FR" sz="2000" dirty="0" smtClean="0"/>
              <a:t>absence </a:t>
            </a:r>
            <a:r>
              <a:rPr lang="fr-FR" sz="2000" dirty="0"/>
              <a:t>définitive du produit (statut D),</a:t>
            </a:r>
          </a:p>
          <a:p>
            <a:pPr algn="just">
              <a:buFont typeface="Arial" panose="020B0604020202020204" pitchFamily="34" charset="0"/>
              <a:buChar char="•"/>
            </a:pPr>
            <a:r>
              <a:rPr lang="fr-FR" sz="2000" dirty="0" smtClean="0"/>
              <a:t>manquement </a:t>
            </a:r>
            <a:r>
              <a:rPr lang="fr-FR" sz="2000" dirty="0"/>
              <a:t>dû à un problème de collecte (statut E),</a:t>
            </a:r>
          </a:p>
          <a:p>
            <a:pPr algn="just">
              <a:buFont typeface="Arial" panose="020B0604020202020204" pitchFamily="34" charset="0"/>
              <a:buChar char="•"/>
            </a:pPr>
            <a:r>
              <a:rPr lang="fr-FR" sz="2000" dirty="0" smtClean="0"/>
              <a:t>consultation </a:t>
            </a:r>
            <a:r>
              <a:rPr lang="fr-FR" sz="2000" dirty="0"/>
              <a:t>(Co).</a:t>
            </a:r>
          </a:p>
          <a:p>
            <a:pPr marL="0" indent="0" algn="just">
              <a:buNone/>
            </a:pPr>
            <a:r>
              <a:rPr lang="fr-FR" sz="2000" dirty="0"/>
              <a:t>A ces statuts, s’ajoute, </a:t>
            </a:r>
          </a:p>
          <a:p>
            <a:pPr algn="just">
              <a:buFont typeface="Arial" panose="020B0604020202020204" pitchFamily="34" charset="0"/>
              <a:buChar char="•"/>
            </a:pPr>
            <a:r>
              <a:rPr lang="fr-FR" sz="2000" dirty="0" smtClean="0"/>
              <a:t>-instance </a:t>
            </a:r>
            <a:r>
              <a:rPr lang="fr-FR" sz="2000" dirty="0"/>
              <a:t>de remplacement (I).</a:t>
            </a:r>
          </a:p>
          <a:p>
            <a:pPr marL="0" indent="0" algn="just">
              <a:buNone/>
            </a:pPr>
            <a:endParaRPr lang="fr-FR" sz="20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4</a:t>
            </a:fld>
            <a:endParaRPr lang="fr-FR"/>
          </a:p>
        </p:txBody>
      </p:sp>
    </p:spTree>
    <p:extLst>
      <p:ext uri="{BB962C8B-B14F-4D97-AF65-F5344CB8AC3E}">
        <p14:creationId xmlns:p14="http://schemas.microsoft.com/office/powerpoint/2010/main" val="1023518565"/>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smtClean="0">
                <a:solidFill>
                  <a:srgbClr val="FF0000"/>
                </a:solidFill>
              </a:rPr>
              <a:t/>
            </a:r>
            <a:br>
              <a:rPr lang="fr-FR" dirty="0" smtClean="0">
                <a:solidFill>
                  <a:srgbClr val="FF0000"/>
                </a:solidFill>
              </a:rPr>
            </a:br>
            <a:r>
              <a:rPr lang="fr-FR" dirty="0">
                <a:solidFill>
                  <a:srgbClr val="FF0000"/>
                </a:solidFill>
              </a:rPr>
              <a:t/>
            </a:r>
            <a:br>
              <a:rPr lang="fr-FR" dirty="0">
                <a:solidFill>
                  <a:srgbClr val="FF0000"/>
                </a:solidFill>
              </a:rPr>
            </a:br>
            <a:r>
              <a:rPr lang="fr-FR" sz="2800" dirty="0">
                <a:solidFill>
                  <a:srgbClr val="FF0000"/>
                </a:solidFill>
              </a:rPr>
              <a:t/>
            </a:r>
            <a:br>
              <a:rPr lang="fr-FR" sz="2800" dirty="0">
                <a:solidFill>
                  <a:srgbClr val="FF0000"/>
                </a:solidFill>
              </a:rPr>
            </a:br>
            <a:r>
              <a:rPr lang="fr-FR" sz="2800" dirty="0" smtClean="0">
                <a:solidFill>
                  <a:srgbClr val="FF0000"/>
                </a:solidFill>
              </a:rPr>
              <a:t>CONTROLE </a:t>
            </a:r>
            <a:r>
              <a:rPr lang="fr-FR" sz="2800" dirty="0">
                <a:solidFill>
                  <a:srgbClr val="FF0000"/>
                </a:solidFill>
              </a:rPr>
              <a:t>D'EXHAUSTIVITE DES </a:t>
            </a:r>
            <a:r>
              <a:rPr lang="fr-FR" sz="2800" dirty="0" smtClean="0">
                <a:solidFill>
                  <a:srgbClr val="FF0000"/>
                </a:solidFill>
              </a:rPr>
              <a:t>PRIX (2/6): </a:t>
            </a:r>
            <a:r>
              <a:rPr lang="fr-FR" sz="2800" dirty="0">
                <a:solidFill>
                  <a:srgbClr val="FF0000"/>
                </a:solidFill>
              </a:rPr>
              <a:t>GESTION DES PRIX MANQUANTS </a:t>
            </a:r>
            <a:r>
              <a:rPr lang="fr-FR" dirty="0"/>
              <a:t/>
            </a:r>
            <a:br>
              <a:rPr lang="fr-FR" dirty="0"/>
            </a:br>
            <a:r>
              <a:rPr lang="fr-FR" dirty="0"/>
              <a:t/>
            </a:r>
            <a:br>
              <a:rPr lang="fr-FR" dirty="0"/>
            </a:b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buNone/>
            </a:pPr>
            <a:r>
              <a:rPr lang="fr-FR" sz="2000" b="1" dirty="0"/>
              <a:t>Quand le statut est T :</a:t>
            </a:r>
          </a:p>
          <a:p>
            <a:pPr>
              <a:buFont typeface="Arial" panose="020B0604020202020204" pitchFamily="34" charset="0"/>
              <a:buChar char="•"/>
            </a:pPr>
            <a:r>
              <a:rPr lang="fr-FR" sz="2000" dirty="0" smtClean="0"/>
              <a:t>si </a:t>
            </a:r>
            <a:r>
              <a:rPr lang="fr-FR" sz="2000" dirty="0"/>
              <a:t>les deux mois précédents le statut n'était pas T, on estime le prix par des méthodes appropriées à la situation constatée,</a:t>
            </a:r>
          </a:p>
          <a:p>
            <a:pPr>
              <a:buFont typeface="Arial" panose="020B0604020202020204" pitchFamily="34" charset="0"/>
              <a:buChar char="•"/>
            </a:pPr>
            <a:r>
              <a:rPr lang="fr-FR" sz="2000" dirty="0" smtClean="0"/>
              <a:t>si </a:t>
            </a:r>
            <a:r>
              <a:rPr lang="fr-FR" sz="2000" dirty="0"/>
              <a:t>les deux mois précédents le statut était T, la série est mise en instance de remplacement (statut I) ; la série est alors désactivée et une nouvelle série est créée.</a:t>
            </a:r>
          </a:p>
          <a:p>
            <a:pPr marL="0" indent="0">
              <a:buNone/>
            </a:pPr>
            <a:r>
              <a:rPr lang="fr-FR" sz="2000" b="1" dirty="0"/>
              <a:t>Quand le statut est D</a:t>
            </a:r>
            <a:r>
              <a:rPr lang="fr-FR" sz="2000" dirty="0"/>
              <a:t>, la série est désactivée et une nouvelle série est créée.</a:t>
            </a:r>
          </a:p>
          <a:p>
            <a:pPr marL="0" indent="0">
              <a:buNone/>
            </a:pPr>
            <a:r>
              <a:rPr lang="fr-FR" sz="2000" b="1" dirty="0"/>
              <a:t>Quand le statut est E</a:t>
            </a:r>
            <a:r>
              <a:rPr lang="fr-FR" sz="2000" dirty="0"/>
              <a:t>, on estime le prix par des méthodes appropriées à la situation constatée.</a:t>
            </a:r>
          </a:p>
          <a:p>
            <a:pPr marL="0" indent="0">
              <a:buNone/>
            </a:pPr>
            <a:r>
              <a:rPr lang="fr-FR" sz="2000" b="1" dirty="0"/>
              <a:t>Quand le statut est Co</a:t>
            </a:r>
            <a:r>
              <a:rPr lang="fr-FR" sz="2000" dirty="0"/>
              <a:t>, le chef de bureau des prix prend la décision adéquate, en fonction des circonstances.</a:t>
            </a:r>
          </a:p>
          <a:p>
            <a:pPr marL="0" indent="0" algn="just">
              <a:buNone/>
            </a:pPr>
            <a:endParaRPr lang="fr-FR" sz="20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5</a:t>
            </a:fld>
            <a:endParaRPr lang="fr-FR"/>
          </a:p>
        </p:txBody>
      </p:sp>
    </p:spTree>
    <p:extLst>
      <p:ext uri="{BB962C8B-B14F-4D97-AF65-F5344CB8AC3E}">
        <p14:creationId xmlns:p14="http://schemas.microsoft.com/office/powerpoint/2010/main" val="161521694"/>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smtClean="0">
                <a:solidFill>
                  <a:srgbClr val="FF0000"/>
                </a:solidFill>
              </a:rPr>
              <a:t/>
            </a:r>
            <a:br>
              <a:rPr lang="fr-FR" dirty="0" smtClean="0">
                <a:solidFill>
                  <a:srgbClr val="FF0000"/>
                </a:solidFill>
              </a:rPr>
            </a:br>
            <a:r>
              <a:rPr lang="fr-FR" dirty="0">
                <a:solidFill>
                  <a:srgbClr val="FF0000"/>
                </a:solidFill>
              </a:rPr>
              <a:t/>
            </a:r>
            <a:br>
              <a:rPr lang="fr-FR" dirty="0">
                <a:solidFill>
                  <a:srgbClr val="FF0000"/>
                </a:solidFill>
              </a:rPr>
            </a:br>
            <a:r>
              <a:rPr lang="fr-FR" sz="2800" dirty="0" smtClean="0">
                <a:solidFill>
                  <a:srgbClr val="FF0000"/>
                </a:solidFill>
              </a:rPr>
              <a:t>CONTROLE </a:t>
            </a:r>
            <a:r>
              <a:rPr lang="fr-FR" sz="2800" dirty="0">
                <a:solidFill>
                  <a:srgbClr val="FF0000"/>
                </a:solidFill>
              </a:rPr>
              <a:t>D'EXHAUSTIVITE DES </a:t>
            </a:r>
            <a:r>
              <a:rPr lang="fr-FR" sz="2800" dirty="0" smtClean="0">
                <a:solidFill>
                  <a:srgbClr val="FF0000"/>
                </a:solidFill>
              </a:rPr>
              <a:t>PRIX (3/6): </a:t>
            </a:r>
            <a:r>
              <a:rPr lang="fr-FR" sz="2800" dirty="0">
                <a:solidFill>
                  <a:srgbClr val="FF0000"/>
                </a:solidFill>
              </a:rPr>
              <a:t>GESTION DES SERIES DEFAILLANTES</a:t>
            </a:r>
            <a:r>
              <a:rPr lang="fr-FR" dirty="0"/>
              <a:t/>
            </a:r>
            <a:br>
              <a:rPr lang="fr-FR" dirty="0"/>
            </a:b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buNone/>
            </a:pPr>
            <a:r>
              <a:rPr lang="fr-FR" sz="2000" dirty="0"/>
              <a:t>Lorsque, sur les 9 dernières observations consécutives, il y a 4 absences temporaires de prix et que, sur le mois en cours, le statut des prix est T, le statut des prix est transformé en I.</a:t>
            </a:r>
          </a:p>
          <a:p>
            <a:pPr marL="0" indent="0">
              <a:buNone/>
            </a:pPr>
            <a:r>
              <a:rPr lang="fr-FR" sz="2000" dirty="0"/>
              <a:t> </a:t>
            </a:r>
            <a:r>
              <a:rPr lang="fr-FR" sz="2000" dirty="0" smtClean="0"/>
              <a:t>Lorsqu’une </a:t>
            </a:r>
            <a:r>
              <a:rPr lang="fr-FR" sz="2000" dirty="0"/>
              <a:t>disparition d’une variété est connue à l’avance, le produit est classé en I.</a:t>
            </a:r>
          </a:p>
          <a:p>
            <a:pPr marL="0" indent="0">
              <a:buNone/>
            </a:pPr>
            <a:r>
              <a:rPr lang="fr-FR" sz="2000" dirty="0"/>
              <a:t>Les séries dont le statut des prix est D ou I sont éditées pour être remplacées.</a:t>
            </a:r>
          </a:p>
          <a:p>
            <a:pPr marL="0" indent="0">
              <a:buNone/>
            </a:pPr>
            <a:r>
              <a:rPr lang="fr-FR" sz="2000" dirty="0"/>
              <a:t>Les séries dont le statut des prix est I continuent à être actives jusqu’à ce que le remplacement soit effectué.</a:t>
            </a:r>
          </a:p>
          <a:p>
            <a:pPr marL="0" indent="0" algn="just">
              <a:buNone/>
            </a:pPr>
            <a:endParaRPr lang="fr-FR" sz="20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6</a:t>
            </a:fld>
            <a:endParaRPr lang="fr-FR"/>
          </a:p>
        </p:txBody>
      </p:sp>
    </p:spTree>
    <p:extLst>
      <p:ext uri="{BB962C8B-B14F-4D97-AF65-F5344CB8AC3E}">
        <p14:creationId xmlns:p14="http://schemas.microsoft.com/office/powerpoint/2010/main" val="3998539547"/>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t/>
            </a:r>
            <a:br>
              <a:rPr lang="fr-FR" dirty="0"/>
            </a:br>
            <a:r>
              <a:rPr lang="fr-FR" sz="2000" dirty="0" smtClean="0">
                <a:solidFill>
                  <a:srgbClr val="FF0000"/>
                </a:solidFill>
              </a:rPr>
              <a:t>CONTROLE </a:t>
            </a:r>
            <a:r>
              <a:rPr lang="fr-FR" sz="2000" dirty="0">
                <a:solidFill>
                  <a:srgbClr val="FF0000"/>
                </a:solidFill>
              </a:rPr>
              <a:t>D'EXHAUSTIVITE DES </a:t>
            </a:r>
            <a:r>
              <a:rPr lang="fr-FR" sz="2000" dirty="0" smtClean="0">
                <a:solidFill>
                  <a:srgbClr val="FF0000"/>
                </a:solidFill>
              </a:rPr>
              <a:t>PRIX (4/6): </a:t>
            </a:r>
            <a:r>
              <a:rPr lang="fr-FR" sz="2000" dirty="0">
                <a:solidFill>
                  <a:srgbClr val="FF0000"/>
                </a:solidFill>
              </a:rPr>
              <a:t>METHODE DE GESTION DES PRIX </a:t>
            </a:r>
            <a:r>
              <a:rPr lang="fr-FR" sz="2000" dirty="0" smtClean="0">
                <a:solidFill>
                  <a:srgbClr val="FF0000"/>
                </a:solidFill>
              </a:rPr>
              <a:t>MANQUANTS DES HETEROGENES</a:t>
            </a:r>
            <a:r>
              <a:rPr lang="fr-FR" sz="2000" dirty="0"/>
              <a:t/>
            </a:r>
            <a:br>
              <a:rPr lang="fr-FR" sz="2000" dirty="0"/>
            </a:br>
            <a:endParaRPr lang="fr-FR" sz="2000"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lgn="just">
              <a:buNone/>
            </a:pPr>
            <a:r>
              <a:rPr lang="fr-FR" sz="1800" dirty="0" smtClean="0"/>
              <a:t>Pour estimer le prix manquant, on a le choix entre deux méthodes : la méthode d’estimation itérative ou la méthode exogène.</a:t>
            </a:r>
          </a:p>
          <a:p>
            <a:pPr marL="0" indent="0" algn="just">
              <a:buNone/>
            </a:pPr>
            <a:r>
              <a:rPr lang="fr-FR" sz="1800" dirty="0" smtClean="0"/>
              <a:t> </a:t>
            </a:r>
            <a:r>
              <a:rPr lang="fr-FR" sz="1800" b="1" dirty="0" smtClean="0"/>
              <a:t>Méthode d’estimation itérative :</a:t>
            </a:r>
            <a:endParaRPr lang="fr-FR" sz="1800" dirty="0" smtClean="0"/>
          </a:p>
          <a:p>
            <a:pPr marL="0" lvl="0" indent="0" algn="just">
              <a:buNone/>
            </a:pPr>
            <a:r>
              <a:rPr lang="fr-FR" sz="1800" b="1" dirty="0" smtClean="0"/>
              <a:t>M1 </a:t>
            </a:r>
            <a:r>
              <a:rPr lang="fr-FR" sz="1800" dirty="0" smtClean="0"/>
              <a:t>: l’évolution moyenne du même mois par rapport au mois précédent des autres séries (hors les prix estimés) de la variété dans le même type de point de vente est appliquée à la série manquante ;</a:t>
            </a:r>
          </a:p>
          <a:p>
            <a:pPr marL="0" lvl="0" indent="0" algn="just">
              <a:buNone/>
            </a:pPr>
            <a:r>
              <a:rPr lang="fr-FR" sz="1800" b="1" dirty="0" smtClean="0"/>
              <a:t>M2</a:t>
            </a:r>
            <a:r>
              <a:rPr lang="fr-FR" sz="1800" dirty="0" smtClean="0"/>
              <a:t> : l’évolution moyenne du même mois par rapport au mois précédent des autres séries de la variété (tout type de point de vente confondu, hors les prix estimé) est appliquée à la série manquante ;</a:t>
            </a:r>
          </a:p>
          <a:p>
            <a:pPr marL="0" lvl="0" indent="0" algn="just">
              <a:buNone/>
            </a:pPr>
            <a:r>
              <a:rPr lang="fr-FR" sz="1800" b="1" dirty="0" smtClean="0"/>
              <a:t>M3 </a:t>
            </a:r>
            <a:r>
              <a:rPr lang="fr-FR" sz="1800" dirty="0" smtClean="0"/>
              <a:t>: l’évolution moyenne du même mois par rapport au mois précédent des autres variétés du poste est appliquée à la série manquante.</a:t>
            </a:r>
          </a:p>
          <a:p>
            <a:pPr marL="0" indent="0" algn="just">
              <a:buNone/>
            </a:pPr>
            <a:r>
              <a:rPr lang="fr-FR" sz="1800" dirty="0" smtClean="0"/>
              <a:t>Si la M1 n’est pas possible, la M2 est sélectionnée.</a:t>
            </a:r>
          </a:p>
          <a:p>
            <a:pPr marL="0" indent="0" algn="just">
              <a:buNone/>
            </a:pPr>
            <a:r>
              <a:rPr lang="fr-FR" sz="1800" dirty="0" smtClean="0"/>
              <a:t>Si la M1 et la M2 ne sont pas possibles, la M3 est sélectionnée.</a:t>
            </a:r>
          </a:p>
          <a:p>
            <a:pPr marL="0" indent="0" algn="just">
              <a:buNone/>
            </a:pPr>
            <a:r>
              <a:rPr lang="fr-FR" sz="1800" b="1" dirty="0" smtClean="0"/>
              <a:t>Méthode exogène :</a:t>
            </a:r>
            <a:endParaRPr lang="fr-FR" sz="1800" dirty="0" smtClean="0"/>
          </a:p>
          <a:p>
            <a:pPr marL="0" indent="0" algn="just">
              <a:buNone/>
            </a:pPr>
            <a:r>
              <a:rPr lang="fr-FR" sz="1800" dirty="0" smtClean="0"/>
              <a:t>Un prix est déterminé de manière exogène par le responsable du service.</a:t>
            </a:r>
          </a:p>
          <a:p>
            <a:pPr marL="0" indent="0" algn="just">
              <a:buNone/>
            </a:pPr>
            <a:endParaRPr lang="fr-FR" sz="20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7</a:t>
            </a:fld>
            <a:endParaRPr lang="fr-FR"/>
          </a:p>
        </p:txBody>
      </p:sp>
    </p:spTree>
    <p:extLst>
      <p:ext uri="{BB962C8B-B14F-4D97-AF65-F5344CB8AC3E}">
        <p14:creationId xmlns:p14="http://schemas.microsoft.com/office/powerpoint/2010/main" val="247032219"/>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smtClean="0">
                <a:solidFill>
                  <a:srgbClr val="FF0000"/>
                </a:solidFill>
              </a:rPr>
              <a:t/>
            </a:r>
            <a:br>
              <a:rPr lang="fr-FR" dirty="0" smtClean="0">
                <a:solidFill>
                  <a:srgbClr val="FF0000"/>
                </a:solidFill>
              </a:rPr>
            </a:br>
            <a:r>
              <a:rPr lang="fr-FR" dirty="0">
                <a:solidFill>
                  <a:srgbClr val="FF0000"/>
                </a:solidFill>
              </a:rPr>
              <a:t/>
            </a:r>
            <a:br>
              <a:rPr lang="fr-FR" dirty="0">
                <a:solidFill>
                  <a:srgbClr val="FF0000"/>
                </a:solidFill>
              </a:rPr>
            </a:br>
            <a:r>
              <a:rPr lang="fr-FR" sz="2000" dirty="0" smtClean="0">
                <a:solidFill>
                  <a:srgbClr val="FF0000"/>
                </a:solidFill>
              </a:rPr>
              <a:t>CONTROLE </a:t>
            </a:r>
            <a:r>
              <a:rPr lang="fr-FR" sz="2000" dirty="0">
                <a:solidFill>
                  <a:srgbClr val="FF0000"/>
                </a:solidFill>
              </a:rPr>
              <a:t>D'EXHAUSTIVITE DES </a:t>
            </a:r>
            <a:r>
              <a:rPr lang="fr-FR" sz="2000" dirty="0" smtClean="0">
                <a:solidFill>
                  <a:srgbClr val="FF0000"/>
                </a:solidFill>
              </a:rPr>
              <a:t>PRIX (5/6): </a:t>
            </a:r>
            <a:r>
              <a:rPr lang="fr-FR" sz="2000" dirty="0">
                <a:solidFill>
                  <a:srgbClr val="FF0000"/>
                </a:solidFill>
              </a:rPr>
              <a:t>METHODE DE GESTION DES PRIX MANQUANTS DES </a:t>
            </a:r>
            <a:r>
              <a:rPr lang="fr-FR" sz="2000" dirty="0" smtClean="0">
                <a:solidFill>
                  <a:srgbClr val="FF0000"/>
                </a:solidFill>
              </a:rPr>
              <a:t>HOMOGENES</a:t>
            </a:r>
            <a:r>
              <a:rPr lang="fr-FR" dirty="0"/>
              <a:t/>
            </a:r>
            <a:br>
              <a:rPr lang="fr-FR" dirty="0"/>
            </a:b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215008" y="1057300"/>
            <a:ext cx="8928992" cy="4464496"/>
          </a:xfrm>
        </p:spPr>
        <p:txBody>
          <a:bodyPr/>
          <a:lstStyle/>
          <a:p>
            <a:pPr marL="0" indent="0" algn="just">
              <a:buNone/>
            </a:pPr>
            <a:r>
              <a:rPr lang="fr-FR" sz="2000" dirty="0"/>
              <a:t>Pour estimer le prix manquant, on a le choix entre deux méthodes : la méthode d’estimation itérative ou la méthode exogène.</a:t>
            </a:r>
          </a:p>
          <a:p>
            <a:pPr marL="0" indent="0" algn="just">
              <a:buNone/>
            </a:pPr>
            <a:r>
              <a:rPr lang="fr-FR" sz="2000" b="1" dirty="0" smtClean="0"/>
              <a:t>Méthode </a:t>
            </a:r>
            <a:r>
              <a:rPr lang="fr-FR" sz="2000" b="1" dirty="0"/>
              <a:t>d’estimation itérative :</a:t>
            </a:r>
            <a:endParaRPr lang="fr-FR" sz="2000" dirty="0"/>
          </a:p>
          <a:p>
            <a:pPr marL="0" indent="0" algn="just">
              <a:buNone/>
            </a:pPr>
            <a:r>
              <a:rPr lang="fr-FR" sz="2000" b="1" dirty="0"/>
              <a:t>M1</a:t>
            </a:r>
            <a:r>
              <a:rPr lang="fr-FR" sz="2000" dirty="0"/>
              <a:t> : Le prix manquant est remplacé par le prix moyen unitaire des relevés de prix des points de vente de même type du même jour,</a:t>
            </a:r>
          </a:p>
          <a:p>
            <a:pPr marL="0" indent="0" algn="just">
              <a:buNone/>
            </a:pPr>
            <a:r>
              <a:rPr lang="fr-FR" sz="2000" b="1" dirty="0"/>
              <a:t>M2</a:t>
            </a:r>
            <a:r>
              <a:rPr lang="fr-FR" sz="2000" dirty="0"/>
              <a:t> : S'il n'y a pas de relevé de prix sur les points de vente de même type du même jour, le prix manquant est remplacé par le prix moyen unitaire des relevés de prix </a:t>
            </a:r>
            <a:r>
              <a:rPr lang="fr-FR" sz="2000" dirty="0" smtClean="0"/>
              <a:t>des points de </a:t>
            </a:r>
            <a:r>
              <a:rPr lang="fr-FR" sz="2000" dirty="0"/>
              <a:t>vente de même type de la même semaine,</a:t>
            </a:r>
          </a:p>
          <a:p>
            <a:pPr marL="0" indent="0" algn="just">
              <a:buNone/>
            </a:pPr>
            <a:r>
              <a:rPr lang="fr-FR" sz="2000" b="1" dirty="0"/>
              <a:t>M3</a:t>
            </a:r>
            <a:r>
              <a:rPr lang="fr-FR" sz="2000" dirty="0"/>
              <a:t> : S'il n'y a pas de relevé de prix sur les points de vente de même type </a:t>
            </a:r>
            <a:r>
              <a:rPr lang="fr-FR" sz="2000" dirty="0" smtClean="0"/>
              <a:t>de la </a:t>
            </a:r>
            <a:r>
              <a:rPr lang="fr-FR" sz="2000" dirty="0"/>
              <a:t>même </a:t>
            </a:r>
            <a:r>
              <a:rPr lang="fr-FR" sz="2000" dirty="0" smtClean="0"/>
              <a:t>semaine, </a:t>
            </a:r>
            <a:r>
              <a:rPr lang="fr-FR" sz="2000" dirty="0"/>
              <a:t>le prix manquant est remplacé par le prix moyen unitaire des relevés de prix des autres types de point de vente de la même semaine</a:t>
            </a:r>
            <a:r>
              <a:rPr lang="fr-FR" sz="2000" dirty="0" smtClean="0"/>
              <a:t>,</a:t>
            </a:r>
            <a:endParaRPr lang="fr-FR" sz="20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8</a:t>
            </a:fld>
            <a:endParaRPr lang="fr-FR"/>
          </a:p>
        </p:txBody>
      </p:sp>
    </p:spTree>
    <p:extLst>
      <p:ext uri="{BB962C8B-B14F-4D97-AF65-F5344CB8AC3E}">
        <p14:creationId xmlns:p14="http://schemas.microsoft.com/office/powerpoint/2010/main" val="3854227573"/>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smtClean="0">
                <a:solidFill>
                  <a:srgbClr val="FF0000"/>
                </a:solidFill>
              </a:rPr>
              <a:t/>
            </a:r>
            <a:br>
              <a:rPr lang="fr-FR" dirty="0" smtClean="0">
                <a:solidFill>
                  <a:srgbClr val="FF0000"/>
                </a:solidFill>
              </a:rPr>
            </a:br>
            <a:r>
              <a:rPr lang="fr-FR" dirty="0">
                <a:solidFill>
                  <a:srgbClr val="FF0000"/>
                </a:solidFill>
              </a:rPr>
              <a:t/>
            </a:r>
            <a:br>
              <a:rPr lang="fr-FR" dirty="0">
                <a:solidFill>
                  <a:srgbClr val="FF0000"/>
                </a:solidFill>
              </a:rPr>
            </a:br>
            <a:r>
              <a:rPr lang="fr-FR" dirty="0" smtClean="0">
                <a:solidFill>
                  <a:srgbClr val="FF0000"/>
                </a:solidFill>
              </a:rPr>
              <a:t/>
            </a:r>
            <a:br>
              <a:rPr lang="fr-FR" dirty="0" smtClean="0">
                <a:solidFill>
                  <a:srgbClr val="FF0000"/>
                </a:solidFill>
              </a:rPr>
            </a:br>
            <a:r>
              <a:rPr lang="fr-FR" sz="2000" dirty="0" smtClean="0">
                <a:solidFill>
                  <a:srgbClr val="FF0000"/>
                </a:solidFill>
              </a:rPr>
              <a:t>CONTROLE </a:t>
            </a:r>
            <a:r>
              <a:rPr lang="fr-FR" sz="2000" dirty="0">
                <a:solidFill>
                  <a:srgbClr val="FF0000"/>
                </a:solidFill>
              </a:rPr>
              <a:t>D'EXHAUSTIVITE DES </a:t>
            </a:r>
            <a:r>
              <a:rPr lang="fr-FR" sz="2000" dirty="0" smtClean="0">
                <a:solidFill>
                  <a:srgbClr val="FF0000"/>
                </a:solidFill>
              </a:rPr>
              <a:t>PRIX (6/6): </a:t>
            </a:r>
            <a:r>
              <a:rPr lang="fr-FR" sz="2000" dirty="0">
                <a:solidFill>
                  <a:srgbClr val="FF0000"/>
                </a:solidFill>
              </a:rPr>
              <a:t>METHODE DE GESTION DES PRIX MANQUANTS DES HOMOGENES</a:t>
            </a:r>
            <a:r>
              <a:rPr lang="fr-FR" sz="2000" dirty="0"/>
              <a:t/>
            </a:r>
            <a:br>
              <a:rPr lang="fr-FR" sz="2000" dirty="0"/>
            </a:br>
            <a:r>
              <a:rPr lang="fr-FR" dirty="0"/>
              <a:t/>
            </a:r>
            <a:br>
              <a:rPr lang="fr-FR" dirty="0"/>
            </a:br>
            <a:r>
              <a:rPr lang="fr-FR" dirty="0"/>
              <a:t/>
            </a:r>
            <a:br>
              <a:rPr lang="fr-FR" dirty="0"/>
            </a:br>
            <a:endParaRPr lang="fr-FR" dirty="0">
              <a:solidFill>
                <a:schemeClr val="tx1"/>
              </a:solidFill>
            </a:endParaRPr>
          </a:p>
        </p:txBody>
      </p:sp>
      <p:sp>
        <p:nvSpPr>
          <p:cNvPr id="4099" name="Rectangle 7"/>
          <p:cNvSpPr>
            <a:spLocks noGrp="1"/>
          </p:cNvSpPr>
          <p:nvPr>
            <p:ph type="body" idx="1"/>
          </p:nvPr>
        </p:nvSpPr>
        <p:spPr>
          <a:xfrm>
            <a:off x="179512" y="1057300"/>
            <a:ext cx="8964488" cy="4464496"/>
          </a:xfrm>
        </p:spPr>
        <p:txBody>
          <a:bodyPr/>
          <a:lstStyle/>
          <a:p>
            <a:pPr marL="0" indent="0" algn="just">
              <a:buNone/>
            </a:pPr>
            <a:r>
              <a:rPr lang="fr-FR" sz="2000" b="1" dirty="0"/>
              <a:t>M4 </a:t>
            </a:r>
            <a:r>
              <a:rPr lang="fr-FR" sz="2000" dirty="0"/>
              <a:t>: S'il n'y a pas de relevé de prix sur les points de vente de la même semaine, le prix manquant est remplacé par le prix moyen unitaire des relevés de prix du point de vente du même mois,</a:t>
            </a:r>
          </a:p>
          <a:p>
            <a:pPr marL="0" indent="0" algn="just">
              <a:buNone/>
            </a:pPr>
            <a:r>
              <a:rPr lang="fr-FR" sz="2000" b="1" dirty="0"/>
              <a:t>M5</a:t>
            </a:r>
            <a:r>
              <a:rPr lang="fr-FR" sz="2000" dirty="0"/>
              <a:t> : S'il n'y a pas de relevé de prix sur le point de vente le même mois, le prix manquant est remplacé par le prix moyen unitaire des relevés de prix </a:t>
            </a:r>
            <a:r>
              <a:rPr lang="fr-FR" sz="2000" dirty="0" smtClean="0"/>
              <a:t>des points </a:t>
            </a:r>
            <a:r>
              <a:rPr lang="fr-FR" sz="2000" dirty="0"/>
              <a:t>de vente de même type du même mois,</a:t>
            </a:r>
          </a:p>
          <a:p>
            <a:pPr marL="0" indent="0" algn="just">
              <a:buNone/>
            </a:pPr>
            <a:r>
              <a:rPr lang="fr-FR" sz="2000" b="1" dirty="0"/>
              <a:t>M6</a:t>
            </a:r>
            <a:r>
              <a:rPr lang="fr-FR" sz="2000" dirty="0"/>
              <a:t> : S'il n'y a pas de relevé de prix sur le point de vente de même type le même mois, le prix manquant est remplacé par le prix moyen unitaire des relevés de prix des autres points de vente du mois,</a:t>
            </a:r>
          </a:p>
          <a:p>
            <a:pPr marL="0" indent="0" algn="just">
              <a:buNone/>
            </a:pPr>
            <a:r>
              <a:rPr lang="fr-FR" sz="2000" b="1" dirty="0"/>
              <a:t>M7</a:t>
            </a:r>
            <a:r>
              <a:rPr lang="fr-FR" sz="2000" dirty="0"/>
              <a:t> : S'il n'y a pas de relevé de prix sur l'ensemble des points de vente durant le mois, le prix manquant est remplacé par le prix moyen unitaire de la variété du mois précédent.</a:t>
            </a:r>
          </a:p>
          <a:p>
            <a:pPr marL="0" indent="0" algn="just">
              <a:buNone/>
            </a:pPr>
            <a:r>
              <a:rPr lang="fr-FR" sz="2000" b="1" dirty="0"/>
              <a:t>Méthode exogène :</a:t>
            </a:r>
            <a:endParaRPr lang="fr-FR" sz="2000" dirty="0"/>
          </a:p>
          <a:p>
            <a:pPr marL="0" indent="0" algn="just">
              <a:buNone/>
            </a:pPr>
            <a:r>
              <a:rPr lang="fr-FR" sz="2000" dirty="0"/>
              <a:t>Le prix manquant est remplacé par un prix calculé à partir de données exogènes.</a:t>
            </a:r>
            <a:endParaRPr lang="fr-FR" sz="2000"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9</a:t>
            </a:fld>
            <a:endParaRPr lang="fr-FR"/>
          </a:p>
        </p:txBody>
      </p:sp>
    </p:spTree>
    <p:extLst>
      <p:ext uri="{BB962C8B-B14F-4D97-AF65-F5344CB8AC3E}">
        <p14:creationId xmlns:p14="http://schemas.microsoft.com/office/powerpoint/2010/main" val="885629067"/>
      </p:ext>
    </p:extLst>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Afristat_new-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Afristat_new-1</Template>
  <TotalTime>59016</TotalTime>
  <Words>1265</Words>
  <Application>Microsoft Office PowerPoint</Application>
  <PresentationFormat>Affichage à l'écran (16:10)</PresentationFormat>
  <Paragraphs>204</Paragraphs>
  <Slides>25</Slides>
  <Notes>1</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Afristat_new-1</vt:lpstr>
      <vt:lpstr>Présentation PowerPoint</vt:lpstr>
      <vt:lpstr>     Plan de présentation</vt:lpstr>
      <vt:lpstr>       INTRODUCTION </vt:lpstr>
      <vt:lpstr> CONTROLE D'EXHAUSTIVITE DES PRIX (1/6):  </vt:lpstr>
      <vt:lpstr>   CONTROLE D'EXHAUSTIVITE DES PRIX (2/6): GESTION DES PRIX MANQUANTS    </vt:lpstr>
      <vt:lpstr>  CONTROLE D'EXHAUSTIVITE DES PRIX (3/6): GESTION DES SERIES DEFAILLANTES  </vt:lpstr>
      <vt:lpstr> CONTROLE D'EXHAUSTIVITE DES PRIX (4/6): METHODE DE GESTION DES PRIX MANQUANTS DES HETEROGENES </vt:lpstr>
      <vt:lpstr>  CONTROLE D'EXHAUSTIVITE DES PRIX (5/6): METHODE DE GESTION DES PRIX MANQUANTS DES HOMOGENES  </vt:lpstr>
      <vt:lpstr>   CONTROLE D'EXHAUSTIVITE DES PRIX (6/6): METHODE DE GESTION DES PRIX MANQUANTS DES HOMOGENES   </vt:lpstr>
      <vt:lpstr>CONTROLE D'EXHAUSTIVITE DES QUANTITES DES HOMOGENES (1/3)</vt:lpstr>
      <vt:lpstr>CONTROLE D'EXHAUSTIVITE DES QUANTITES DES HOMOGENES (2/3)</vt:lpstr>
      <vt:lpstr>CONTROLE D'EXHAUSTIVITE DES QUANTITES DES HOMOGENES (3/3)</vt:lpstr>
      <vt:lpstr> CONTROLE DE COHERENCE DES PRIX(1/6): HETEROGENE </vt:lpstr>
      <vt:lpstr>  CONTROLE DE COHERENCE DES PRIX (2/6): HETEROGENE  </vt:lpstr>
      <vt:lpstr>  CONTROLE DE COHERENCE DES PRIX (3/6) DES HOMOGENES O1  </vt:lpstr>
      <vt:lpstr> CONTROLE DE COHERENCE DES PRIX (4/6) DES HOMOGENES O1 </vt:lpstr>
      <vt:lpstr>   CONTROLE DE COHERENCE DES PRIX (5/6) DES HOMOGENES O2 ET O3   </vt:lpstr>
      <vt:lpstr> CONTROLE DE COHERENCE DES PRIX (6/6) DES HOMOGENES O2 ET O3 </vt:lpstr>
      <vt:lpstr>CONTROLE INFORMATIQUE DE LA QUALITE DE LA COLLECTE (1/3)</vt:lpstr>
      <vt:lpstr> CONTROLE INFORMATIQUE DE LA QUALITE DE LA COLLECTE (2/3) </vt:lpstr>
      <vt:lpstr> CONTROLE INFORMATIQUE DE LA QUALITE DE LA COLLECTE (3/3) </vt:lpstr>
      <vt:lpstr> CONTROLE INFORMATIQUE DE SUIVI DE LA QUALITE DE LA GESTION DE L’INDICE (1/2) </vt:lpstr>
      <vt:lpstr> CONTROLE INFORMATIQUE DE SUIVI DE LA QUALITE DE LA GESTION DE L’INDICE (2/2) </vt:lpstr>
      <vt:lpstr>     CONCLUSION</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phnguema</dc:creator>
  <cp:lastModifiedBy>Bahaze-Dao</cp:lastModifiedBy>
  <cp:revision>754</cp:revision>
  <cp:lastPrinted>2021-05-18T08:07:22Z</cp:lastPrinted>
  <dcterms:created xsi:type="dcterms:W3CDTF">2013-04-17T09:48:32Z</dcterms:created>
  <dcterms:modified xsi:type="dcterms:W3CDTF">2021-11-15T14:03:44Z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TC300039761036</vt:lpwstr>
  </property>
</Properties>
</file>