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  <p:sldId id="318" r:id="rId34"/>
    <p:sldId id="319" r:id="rId35"/>
    <p:sldId id="320" r:id="rId3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60" y="4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66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87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907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18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9652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35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02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815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6899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4976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5583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61000">
              <a:srgbClr val="FFFFCC"/>
            </a:gs>
            <a:gs pos="100000">
              <a:srgbClr val="99CCF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304801"/>
            <a:ext cx="2586567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60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8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9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3810000" y="381000"/>
            <a:ext cx="6019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b="1" dirty="0">
                <a:solidFill>
                  <a:srgbClr val="000000"/>
                </a:solidFill>
              </a:rPr>
              <a:t>FORMATION SUR LA PRODUCTION ET L'ANALYSE DES INDICES DE PRIX À LA CONSOMMATION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fr-FR" sz="2000" b="1" dirty="0">
                <a:solidFill>
                  <a:srgbClr val="000000"/>
                </a:solidFill>
              </a:rPr>
              <a:t/>
            </a:r>
            <a:br>
              <a:rPr lang="en-US" altLang="fr-FR" sz="2000" b="1" dirty="0">
                <a:solidFill>
                  <a:srgbClr val="000000"/>
                </a:solidFill>
              </a:rPr>
            </a:br>
            <a:r>
              <a:rPr lang="en-US" altLang="fr-FR" sz="2000" b="1" dirty="0">
                <a:solidFill>
                  <a:srgbClr val="000000"/>
                </a:solidFill>
              </a:rPr>
              <a:t>Bamako, </a:t>
            </a:r>
            <a:r>
              <a:rPr lang="en-US" altLang="fr-FR" sz="2000" b="1" dirty="0" smtClean="0">
                <a:solidFill>
                  <a:srgbClr val="000000"/>
                </a:solidFill>
              </a:rPr>
              <a:t>08-19 </a:t>
            </a:r>
            <a:r>
              <a:rPr lang="en-US" altLang="fr-FR" sz="2000" b="1" dirty="0">
                <a:solidFill>
                  <a:srgbClr val="000000"/>
                </a:solidFill>
              </a:rPr>
              <a:t>novembre 2021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048000" y="2733675"/>
            <a:ext cx="7162800" cy="1543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US" altLang="fr-FR" sz="2800" b="1" dirty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US" altLang="fr-FR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ANALYSE </a:t>
            </a:r>
            <a:r>
              <a:rPr lang="en-US" altLang="fr-FR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 L’IHPC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US" altLang="fr-FR" sz="2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629400" y="5029201"/>
            <a:ext cx="3581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fr-F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Yankhoba Jacques BADJI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fr-F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Expert Prix, Consultant</a:t>
            </a:r>
          </a:p>
        </p:txBody>
      </p:sp>
    </p:spTree>
    <p:extLst>
      <p:ext uri="{BB962C8B-B14F-4D97-AF65-F5344CB8AC3E}">
        <p14:creationId xmlns:p14="http://schemas.microsoft.com/office/powerpoint/2010/main" val="375534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814388"/>
            <a:ext cx="7772400" cy="762000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mtClean="0"/>
              <a:t>GRAPHIQUE</a:t>
            </a:r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76400"/>
            <a:ext cx="7696200" cy="507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658466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39616" y="548680"/>
            <a:ext cx="7772400" cy="762000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/>
              <a:t>GRAPHIQUE</a:t>
            </a:r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81201"/>
            <a:ext cx="678180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necteur droit 3"/>
          <p:cNvCxnSpPr/>
          <p:nvPr/>
        </p:nvCxnSpPr>
        <p:spPr>
          <a:xfrm>
            <a:off x="3216275" y="1773238"/>
            <a:ext cx="6408738" cy="46799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flipH="1">
            <a:off x="2927351" y="1773238"/>
            <a:ext cx="6264275" cy="46085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287713" y="1341438"/>
            <a:ext cx="71294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FF0000"/>
                </a:solidFill>
                <a:latin typeface="Times New Roman" panose="02020603050405020304" pitchFamily="18" charset="0"/>
              </a:rPr>
              <a:t>Mauvaise échelle : commencer à 100 pour mieux faire ressortir les mouvements</a:t>
            </a:r>
          </a:p>
        </p:txBody>
      </p:sp>
    </p:spTree>
    <p:extLst>
      <p:ext uri="{BB962C8B-B14F-4D97-AF65-F5344CB8AC3E}">
        <p14:creationId xmlns:p14="http://schemas.microsoft.com/office/powerpoint/2010/main" val="28666396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639616" y="332656"/>
            <a:ext cx="7772400" cy="762000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/>
              <a:t>GRAPHIQUE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2514600" y="1652588"/>
          <a:ext cx="7848600" cy="520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Graphique" r:id="rId3" imgW="5239118" imgH="3553179" progId="Excel.Chart.8">
                  <p:embed/>
                </p:oleObj>
              </mc:Choice>
              <mc:Fallback>
                <p:oleObj name="Graphique" r:id="rId3" imgW="5239118" imgH="3553179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652588"/>
                        <a:ext cx="7848600" cy="52054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937125" y="1797050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3600">
              <a:latin typeface="Times New Roman" panose="02020603050405020304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3216275" y="1628775"/>
            <a:ext cx="6408738" cy="46799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H="1">
            <a:off x="2927351" y="1628776"/>
            <a:ext cx="6264275" cy="46085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863976" y="1196976"/>
            <a:ext cx="4824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>
                <a:solidFill>
                  <a:srgbClr val="FF0000"/>
                </a:solidFill>
                <a:latin typeface="Times New Roman" panose="02020603050405020304" pitchFamily="18" charset="0"/>
              </a:rPr>
              <a:t>Mauvaise échelle : Min 110 au moins</a:t>
            </a:r>
          </a:p>
        </p:txBody>
      </p:sp>
    </p:spTree>
    <p:extLst>
      <p:ext uri="{BB962C8B-B14F-4D97-AF65-F5344CB8AC3E}">
        <p14:creationId xmlns:p14="http://schemas.microsoft.com/office/powerpoint/2010/main" val="267814175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814388"/>
            <a:ext cx="7772400" cy="762000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mtClean="0"/>
              <a:t>GRAPHIQUE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05000"/>
            <a:ext cx="7467600" cy="494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8112125" y="5373688"/>
            <a:ext cx="2305050" cy="101441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000">
                <a:solidFill>
                  <a:srgbClr val="FF0000"/>
                </a:solidFill>
                <a:latin typeface="Times New Roman" panose="02020603050405020304" pitchFamily="18" charset="0"/>
              </a:rPr>
              <a:t>Baisse suspecte : erreur collecte en mars 2010 ?</a:t>
            </a:r>
          </a:p>
        </p:txBody>
      </p:sp>
      <p:cxnSp>
        <p:nvCxnSpPr>
          <p:cNvPr id="9" name="Connecteur droit avec flèche 8"/>
          <p:cNvCxnSpPr>
            <a:stCxn id="4" idx="1"/>
          </p:cNvCxnSpPr>
          <p:nvPr/>
        </p:nvCxnSpPr>
        <p:spPr>
          <a:xfrm flipH="1">
            <a:off x="6959601" y="5881689"/>
            <a:ext cx="1152525" cy="8413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94817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814388"/>
            <a:ext cx="7772400" cy="762000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mtClean="0"/>
              <a:t>GRAPHIQUE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76476"/>
            <a:ext cx="7467600" cy="447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necteur droit 3"/>
          <p:cNvCxnSpPr/>
          <p:nvPr/>
        </p:nvCxnSpPr>
        <p:spPr>
          <a:xfrm>
            <a:off x="3287714" y="1989138"/>
            <a:ext cx="6408737" cy="46799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flipH="1">
            <a:off x="3000376" y="1989138"/>
            <a:ext cx="6264275" cy="46085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719513" y="1773238"/>
            <a:ext cx="252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>
                <a:solidFill>
                  <a:srgbClr val="FF0000"/>
                </a:solidFill>
                <a:latin typeface="Times New Roman" panose="02020603050405020304" pitchFamily="18" charset="0"/>
              </a:rPr>
              <a:t>Mauvaise échelle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147051" y="1341438"/>
            <a:ext cx="2341563" cy="584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fr-FR" sz="1600" dirty="0"/>
              <a:t>La hausse de </a:t>
            </a:r>
            <a:r>
              <a:rPr lang="fr-FR" sz="1600" dirty="0" err="1"/>
              <a:t>Janv</a:t>
            </a:r>
            <a:r>
              <a:rPr lang="fr-FR" sz="1600" dirty="0"/>
              <a:t>-</a:t>
            </a:r>
            <a:r>
              <a:rPr lang="fr-FR" sz="1600" dirty="0" err="1"/>
              <a:t>fév</a:t>
            </a:r>
            <a:r>
              <a:rPr lang="fr-FR" sz="1600" dirty="0"/>
              <a:t> est-elle normale ?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 flipH="1">
            <a:off x="6600825" y="1916113"/>
            <a:ext cx="1582738" cy="2520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18464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584" y="476672"/>
            <a:ext cx="7772400" cy="762000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/>
              <a:t>GRAPHIQUE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351088" y="1905000"/>
          <a:ext cx="7924800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Graphique" r:id="rId3" imgW="5315138" imgH="3629200" progId="Excel.Chart.8">
                  <p:embed/>
                </p:oleObj>
              </mc:Choice>
              <mc:Fallback>
                <p:oleObj name="Graphique" r:id="rId3" imgW="5315138" imgH="36292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1905000"/>
                        <a:ext cx="7924800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Connecteur droit 5"/>
          <p:cNvCxnSpPr/>
          <p:nvPr/>
        </p:nvCxnSpPr>
        <p:spPr>
          <a:xfrm>
            <a:off x="3287714" y="1989138"/>
            <a:ext cx="6408737" cy="46799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H="1">
            <a:off x="3000376" y="1989138"/>
            <a:ext cx="6264275" cy="46085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855913" y="1484314"/>
            <a:ext cx="41767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>
                <a:solidFill>
                  <a:srgbClr val="FF0000"/>
                </a:solidFill>
                <a:latin typeface="Times New Roman" panose="02020603050405020304" pitchFamily="18" charset="0"/>
              </a:rPr>
              <a:t>Pas optimisé  : on pourrait commencer à 95 ou 100</a:t>
            </a:r>
          </a:p>
        </p:txBody>
      </p:sp>
    </p:spTree>
    <p:extLst>
      <p:ext uri="{BB962C8B-B14F-4D97-AF65-F5344CB8AC3E}">
        <p14:creationId xmlns:p14="http://schemas.microsoft.com/office/powerpoint/2010/main" val="365561440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814388"/>
            <a:ext cx="7772400" cy="762000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mtClean="0"/>
              <a:t>GRAPHIQUE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05001"/>
            <a:ext cx="7162800" cy="47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79243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 CALCUL DES CONTRIBUTIONS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229711" y="1818290"/>
            <a:ext cx="10226566" cy="4724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solidFill>
                  <a:srgbClr val="0D7EE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CONTRIBUTION AU GLISSEMENT ANNUEL: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sz="1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fr-FR" sz="1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aFit</a:t>
            </a:r>
            <a:r>
              <a:rPr lang="fr-FR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= (</a:t>
            </a:r>
            <a:r>
              <a:rPr lang="fr-FR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ind</a:t>
            </a: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Fi t</a:t>
            </a: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  <a:r>
              <a:rPr lang="fr-FR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Ind</a:t>
            </a: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Fi t-12</a:t>
            </a: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 x pond</a:t>
            </a:r>
            <a:r>
              <a:rPr lang="fr-FR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Fi</a:t>
            </a: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/ </a:t>
            </a:r>
            <a:r>
              <a:rPr lang="fr-FR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Ind</a:t>
            </a: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global </a:t>
            </a:r>
            <a:r>
              <a:rPr lang="fr-FR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t-12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sz="1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solidFill>
                  <a:srgbClr val="FC04E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somme des Contributions </a:t>
            </a:r>
            <a:r>
              <a:rPr 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sur la totalité des fonctions (groupes,…) </a:t>
            </a:r>
            <a:r>
              <a:rPr lang="fr-FR" dirty="0" smtClean="0">
                <a:solidFill>
                  <a:srgbClr val="FC04E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 égale </a:t>
            </a:r>
            <a:r>
              <a:rPr 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(aux arrondis près</a:t>
            </a:r>
            <a:r>
              <a:rPr lang="fr-FR" dirty="0" smtClean="0">
                <a:solidFill>
                  <a:srgbClr val="FC04E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au glissement annuel de l’indice global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sz="1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sz="1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ATTENTION!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Ce n’est en général pas égal à </a:t>
            </a: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Glissement</a:t>
            </a:r>
            <a:r>
              <a:rPr lang="fr-FR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Fi</a:t>
            </a: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x pond</a:t>
            </a:r>
            <a:r>
              <a:rPr lang="fr-FR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Fi</a:t>
            </a:r>
            <a:r>
              <a:rPr lang="fr-FR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840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bldLvl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 CALCUL DES CONTRIBUTIONS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2133600"/>
            <a:ext cx="8534400" cy="3962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solidFill>
                  <a:srgbClr val="0D7EE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CONTRIBUTION A LA VARIATION MENSUELLE: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sz="1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fr-FR" sz="1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mFit</a:t>
            </a:r>
            <a:r>
              <a:rPr lang="fr-FR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= (</a:t>
            </a:r>
            <a:r>
              <a:rPr lang="fr-FR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Ind</a:t>
            </a: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Fi t</a:t>
            </a: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  <a:r>
              <a:rPr lang="fr-FR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Ind</a:t>
            </a: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Fi t-1</a:t>
            </a: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 x pond</a:t>
            </a:r>
            <a:r>
              <a:rPr lang="fr-FR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Fi</a:t>
            </a: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/ </a:t>
            </a:r>
            <a:r>
              <a:rPr lang="fr-FR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Ind</a:t>
            </a: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global </a:t>
            </a:r>
            <a:r>
              <a:rPr lang="fr-FR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t-1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sz="1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somme des Contributions </a:t>
            </a:r>
            <a:r>
              <a:rPr 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sur la totalité des fonctions (groupes,…) </a:t>
            </a:r>
            <a:r>
              <a:rPr lang="fr-F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 égale </a:t>
            </a:r>
            <a:r>
              <a:rPr 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(aux arrondis près) </a:t>
            </a:r>
            <a:r>
              <a:rPr lang="fr-F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à la variation mensuelle de l’indice global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sz="1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sz="1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296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 CALCUL DES CONTRIBUTIONS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2133601" y="2057400"/>
            <a:ext cx="8355013" cy="389255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Calculer les contributions de chaque fonction est indispensable pour </a:t>
            </a:r>
          </a:p>
          <a:p>
            <a:pPr lvl="2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fr-FR" sz="2800" dirty="0">
                <a:solidFill>
                  <a:srgbClr val="0D7EE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identifier les mouvements significatifs</a:t>
            </a:r>
          </a:p>
          <a:p>
            <a:pPr lvl="2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-orienter et partager le commentaire</a:t>
            </a:r>
            <a:endParaRPr lang="fr-FR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 peut ensuite rechercher les contributions des groupes, sous-groupes, postes,… si c’est nécessaire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sz="28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solidFill>
                  <a:srgbClr val="0D7EE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Une contribution faible d’une fonction peut masquer des contributions opposées de groupes</a:t>
            </a:r>
          </a:p>
          <a:p>
            <a:pPr lvl="3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On </a:t>
            </a:r>
            <a:r>
              <a:rPr lang="fr-F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pourrait se retrouver avec des variations  qui se neutralisent dont il faut en parler</a:t>
            </a:r>
          </a:p>
        </p:txBody>
      </p:sp>
    </p:spTree>
    <p:extLst>
      <p:ext uri="{BB962C8B-B14F-4D97-AF65-F5344CB8AC3E}">
        <p14:creationId xmlns:p14="http://schemas.microsoft.com/office/powerpoint/2010/main" val="275179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uiExpand="1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500063"/>
            <a:ext cx="7772400" cy="762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 smtClean="0"/>
              <a:t>PLAN</a:t>
            </a:r>
            <a:endParaRPr lang="fr-FR" sz="4000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296537" y="2200915"/>
            <a:ext cx="10331355" cy="42862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/>
              <a:t>INSTRUMENTS D’ANALYSE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b="1" dirty="0" smtClean="0">
                <a:solidFill>
                  <a:srgbClr val="002060"/>
                </a:solidFill>
              </a:rPr>
              <a:t>TAUX de VARIATION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b="1" dirty="0" smtClean="0">
                <a:solidFill>
                  <a:srgbClr val="002060"/>
                </a:solidFill>
              </a:rPr>
              <a:t>GRAPHIQUES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b="1" dirty="0" smtClean="0">
                <a:solidFill>
                  <a:srgbClr val="C00000"/>
                </a:solidFill>
              </a:rPr>
              <a:t>CALCUL DES CONTRIBUTIONS (Tableaux de chiffres)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fr-FR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solidFill>
                  <a:schemeClr val="accent1">
                    <a:lumMod val="90000"/>
                  </a:schemeClr>
                </a:solidFill>
              </a:rPr>
              <a:t>NOMENCLATURES SECONDAIRES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/>
              <a:t>ANTICIPATION DU RESULTAT DE FIN D’ANNEE</a:t>
            </a:r>
          </a:p>
        </p:txBody>
      </p:sp>
    </p:spTree>
    <p:extLst>
      <p:ext uri="{BB962C8B-B14F-4D97-AF65-F5344CB8AC3E}">
        <p14:creationId xmlns:p14="http://schemas.microsoft.com/office/powerpoint/2010/main" val="153791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bldLvl="3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332656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/>
              <a:t>LES NOMENCLATURES SECONDAIRES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idx="1"/>
          </p:nvPr>
        </p:nvSpPr>
        <p:spPr>
          <a:xfrm>
            <a:off x="1919536" y="1847850"/>
            <a:ext cx="8748464" cy="485775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INFLATION SOUS-JACENTE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Hors « Energie » et « Produits alimentaires volatils »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sz="28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INFLATION LOCALE vs INFLATION IMPORTEE</a:t>
            </a:r>
          </a:p>
          <a:p>
            <a:pPr lvl="2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ATTENTION: PRUDENCE!!!</a:t>
            </a:r>
          </a:p>
          <a:p>
            <a:pPr marL="915670" lvl="2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Importée : L’économie du pays est-elle extravertie (</a:t>
            </a:r>
            <a:r>
              <a:rPr lang="fr-FR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Exple</a:t>
            </a:r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1994 et 2008 SN) ?</a:t>
            </a:r>
          </a:p>
          <a:p>
            <a:pPr marL="915670" lvl="2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Locale : P° intérieure faible, revenu des ménages important, taux d’intérêt faible ?</a:t>
            </a:r>
            <a:endParaRPr lang="fr-FR" dirty="0" smtClean="0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SELON LE SECTEUR PRODUCTEUR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Primaire, Secondaire, Tertiaire (= Services)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fr-FR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SELON LA DURABILITE DES PRODUITS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Durables, Semi-durables, Non-durables, Services</a:t>
            </a:r>
          </a:p>
        </p:txBody>
      </p:sp>
    </p:spTree>
    <p:extLst>
      <p:ext uri="{BB962C8B-B14F-4D97-AF65-F5344CB8AC3E}">
        <p14:creationId xmlns:p14="http://schemas.microsoft.com/office/powerpoint/2010/main" val="139598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3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3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3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5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5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53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532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532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532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build="p" bldLvl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-60325"/>
            <a:ext cx="8001000" cy="1431925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mtClean="0"/>
              <a:t>INFLATION SOUS-JACENTE</a:t>
            </a:r>
          </a:p>
        </p:txBody>
      </p: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05000"/>
            <a:ext cx="7391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623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-60325"/>
            <a:ext cx="8001000" cy="1431925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mtClean="0"/>
              <a:t>INFLATION SOUS-JACENTE</a:t>
            </a:r>
          </a:p>
        </p:txBody>
      </p:sp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05000"/>
            <a:ext cx="7239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306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609600"/>
            <a:ext cx="8001000" cy="762000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mtClean="0"/>
              <a:t>LOCAL : IMPORTE</a:t>
            </a:r>
          </a:p>
        </p:txBody>
      </p:sp>
      <p:pic>
        <p:nvPicPr>
          <p:cNvPr id="583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571625"/>
            <a:ext cx="7162800" cy="502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49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-15875"/>
            <a:ext cx="8686800" cy="19208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ANTICIPATION </a:t>
            </a:r>
            <a:br>
              <a:rPr lang="fr-FR" sz="40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r-F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DU RESULTAT DE FIN D’ANNEE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2362200" y="1981200"/>
            <a:ext cx="8305800" cy="4114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 RESULTAT QUI INTERESSE LE PLUS</a:t>
            </a:r>
          </a:p>
          <a:p>
            <a:pPr lvl="2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sz="1800" dirty="0">
                <a:solidFill>
                  <a:srgbClr val="92D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LES UNIONS ECONOMIQUES ET MONETAIRES</a:t>
            </a:r>
          </a:p>
          <a:p>
            <a:pPr lvl="2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LES BAILLEURS</a:t>
            </a:r>
          </a:p>
          <a:p>
            <a:pPr lvl="2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sz="1800" dirty="0">
                <a:solidFill>
                  <a:srgbClr val="0D7EE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MINISTRE DES FINANCES</a:t>
            </a:r>
          </a:p>
          <a:p>
            <a:pPr lvl="2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LES COMPTABLES NATIONAUX, PREVISIONNISTES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C’EST L’INFLATION MOYENNE ANNUELLE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MOYENNE DE L’INDICE EN 2011 / MOYENNE DE L’INDICE EN 2010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 VERIFIE LE CRITERE DE CONVERGENCE SI</a:t>
            </a: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IMA &lt; 3,0%</a:t>
            </a:r>
            <a:endParaRPr lang="fr-FR" sz="28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032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bldLvl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-15875"/>
            <a:ext cx="7772400" cy="19208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ANTICIPATION </a:t>
            </a:r>
            <a:br>
              <a:rPr lang="fr-FR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r-FR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DU RESULTAT DE FIN D’ANNEE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1847850" y="2060576"/>
            <a:ext cx="8591550" cy="4645025"/>
          </a:xfrm>
        </p:spPr>
        <p:txBody>
          <a:bodyPr>
            <a:normAutofit/>
          </a:bodyPr>
          <a:lstStyle/>
          <a:p>
            <a:pPr lvl="2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PEUT-ON ANTICIPER LE RESULTAT  DES MAI, JUIN ou JUILLET</a:t>
            </a:r>
          </a:p>
          <a:p>
            <a:pPr lvl="2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 ALERTER LE GOUVERNEMENT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marL="1188720" lvl="3" indent="-21031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CONVERGENCE EST PRESQUE ASSUREE</a:t>
            </a:r>
          </a:p>
          <a:p>
            <a:pPr marL="1188720" lvl="3" indent="-21031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IL FAUT S’ATTENDRE A NE PAS RESPECTER LE CRITERE</a:t>
            </a:r>
          </a:p>
          <a:p>
            <a:pPr marL="1188720" lvl="3" indent="-21031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RESULTAT EST TOUJOURS INDECIS</a:t>
            </a:r>
          </a:p>
          <a:p>
            <a:pPr marL="1463040" lvl="4" indent="-21031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DEPEND PEUT-ÊTRE DE MESURES</a:t>
            </a:r>
          </a:p>
          <a:p>
            <a:pPr marL="1463040" lvl="4" indent="-210312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LESQUELLES ?</a:t>
            </a:r>
          </a:p>
        </p:txBody>
      </p:sp>
    </p:spTree>
    <p:extLst>
      <p:ext uri="{BB962C8B-B14F-4D97-AF65-F5344CB8AC3E}">
        <p14:creationId xmlns:p14="http://schemas.microsoft.com/office/powerpoint/2010/main" val="400659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-60325"/>
            <a:ext cx="7772400" cy="20415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ANTICIPATION </a:t>
            </a:r>
            <a:br>
              <a:rPr lang="fr-FR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r-F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DU RESULTAT DE FIN </a:t>
            </a:r>
            <a:r>
              <a:rPr lang="fr-F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D’ANNEE</a:t>
            </a:r>
          </a:p>
        </p:txBody>
      </p:sp>
      <p:graphicFrame>
        <p:nvGraphicFramePr>
          <p:cNvPr id="5939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424239" y="2214564"/>
          <a:ext cx="5343525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Graphique" r:id="rId3" imgW="5343480" imgH="3571761" progId="Excel.Chart.8">
                  <p:embed/>
                </p:oleObj>
              </mc:Choice>
              <mc:Fallback>
                <p:oleObj name="Graphique" r:id="rId3" imgW="5343480" imgH="3571761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239" y="2214564"/>
                        <a:ext cx="5343525" cy="357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009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oleChartEl type="gridLegend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oleChartEl type="gridLegend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59395" grpId="0" bld="series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Rectangle 5"/>
          <p:cNvSpPr>
            <a:spLocks noGrp="1" noChangeArrowheads="1"/>
          </p:cNvSpPr>
          <p:nvPr>
            <p:ph type="title"/>
          </p:nvPr>
        </p:nvSpPr>
        <p:spPr>
          <a:xfrm>
            <a:off x="2667000" y="-15875"/>
            <a:ext cx="7772400" cy="19208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ANTICIPATION </a:t>
            </a:r>
            <a:br>
              <a:rPr lang="fr-FR" sz="40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r-F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DU RESULTAT DE FIN D’ANNEE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INDICATEUR DE CONVERGENCE: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>
                <a:solidFill>
                  <a:srgbClr val="0D7EE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Moyenne des 12 derniers Mois par rapport aux 12 mois précédents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Lent et en retard sur l’actualité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INDICATEUR RAPIDE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811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624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 build="p" bldLvl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-15875"/>
            <a:ext cx="7772400" cy="19208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ANTICIPATION </a:t>
            </a:r>
            <a:br>
              <a:rPr lang="fr-FR" sz="40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r-F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DU RESULTAT DE FIN D’ANNEE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INDICATEUR RAPIDE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solidFill>
                  <a:srgbClr val="0D7EE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 part de l’équivalence: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Résultat annuel est équivalent à la moyenne des glissements annuels de chaque mois de l’année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fr-F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Il n’y a pas égalité, mais une différence très faible si l’inflation n’est pas trop forte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fr-FR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190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bldLvl="3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60326"/>
            <a:ext cx="7772400" cy="19208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ANTICIPATION </a:t>
            </a:r>
            <a:br>
              <a:rPr lang="fr-FR" sz="40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r-FR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DU RESULTAT DE FIN D’ANNEE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2309814" y="2362200"/>
            <a:ext cx="8129587" cy="43434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INDICATEUR RAPIDE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Résultat annuel</a:t>
            </a:r>
            <a:r>
              <a:rPr lang="fr-F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FR" sz="3600" b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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glt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janvier + </a:t>
            </a:r>
            <a:r>
              <a:rPr 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glt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février                + </a:t>
            </a:r>
            <a:r>
              <a:rPr 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glt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mars + </a:t>
            </a:r>
            <a:r>
              <a:rPr 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glt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avril + </a:t>
            </a:r>
            <a:r>
              <a:rPr 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glt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mai + </a:t>
            </a:r>
            <a:r>
              <a:rPr 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glt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juin        + </a:t>
            </a:r>
            <a:r>
              <a:rPr 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glt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juillet + </a:t>
            </a:r>
            <a:r>
              <a:rPr 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glt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aout + </a:t>
            </a:r>
            <a:r>
              <a:rPr 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glt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septembre           + </a:t>
            </a:r>
            <a:r>
              <a:rPr 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glt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octobre + </a:t>
            </a:r>
            <a:r>
              <a:rPr 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glt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novembre + </a:t>
            </a:r>
            <a:r>
              <a:rPr lang="fr-F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glt</a:t>
            </a:r>
            <a:r>
              <a:rPr lang="fr-FR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décembre) / 12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fr-FR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b="1" dirty="0" smtClean="0">
                <a:solidFill>
                  <a:srgbClr val="0D7EE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Comment anticiper en cours d’année ?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fr-FR" b="1" u="sng" dirty="0" smtClean="0">
                <a:solidFill>
                  <a:srgbClr val="0D7EE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Remplacer les données manquantes par le dernier chiffre connu</a:t>
            </a:r>
          </a:p>
        </p:txBody>
      </p:sp>
    </p:spTree>
    <p:extLst>
      <p:ext uri="{BB962C8B-B14F-4D97-AF65-F5344CB8AC3E}">
        <p14:creationId xmlns:p14="http://schemas.microsoft.com/office/powerpoint/2010/main" val="3310846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altLang="fr-FR" smtClean="0"/>
              <a:t>INSTRUMENT D’ANALYSE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>
          <a:xfrm>
            <a:off x="2590800" y="1981200"/>
            <a:ext cx="7848600" cy="4662488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LA VUE « DE FACE »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C’est la vue la plus CARACTERISTIQUE de l’objet</a:t>
            </a:r>
          </a:p>
        </p:txBody>
      </p:sp>
      <p:pic>
        <p:nvPicPr>
          <p:cNvPr id="1028" name="Picture 4" descr="C:\Program Files\Fichiers communs\Microsoft Shared\Clipart\cagcat50\BD06288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224339"/>
            <a:ext cx="4572000" cy="235108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C:\Program Files\Fichiers communs\Microsoft Shared\Clipart\cagcat50\IN00561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489" y="4191000"/>
            <a:ext cx="189547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6"/>
          <p:cNvSpPr>
            <a:spLocks noChangeShapeType="1"/>
          </p:cNvSpPr>
          <p:nvPr/>
        </p:nvSpPr>
        <p:spPr bwMode="auto">
          <a:xfrm flipH="1">
            <a:off x="7239000" y="4114800"/>
            <a:ext cx="2590800" cy="2590800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086600" y="4038600"/>
            <a:ext cx="2971800" cy="2514600"/>
          </a:xfrm>
          <a:prstGeom prst="line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96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  <p:bldP spid="1030" grpId="0" animBg="1"/>
      <p:bldP spid="103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-15875"/>
            <a:ext cx="7772400" cy="19208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ANTICIPATION </a:t>
            </a:r>
            <a:br>
              <a:rPr lang="fr-FR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r-FR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DU RESULTAT DE FIN D’ANNEE</a:t>
            </a:r>
          </a:p>
        </p:txBody>
      </p:sp>
      <p:graphicFrame>
        <p:nvGraphicFramePr>
          <p:cNvPr id="65539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490914" y="2239963"/>
          <a:ext cx="5210175" cy="352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Graphique" r:id="rId3" imgW="5210129" imgH="3524253" progId="Excel.Chart.8">
                  <p:embed/>
                </p:oleObj>
              </mc:Choice>
              <mc:Fallback>
                <p:oleObj name="Graphique" r:id="rId3" imgW="5210129" imgH="3524253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0914" y="2239963"/>
                        <a:ext cx="5210175" cy="352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453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oleChartEl type="gridLegend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oleChartEl type="gridLegend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5539" grpId="0" bld="series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-15875"/>
            <a:ext cx="7772400" cy="19208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ANTICIPATION </a:t>
            </a:r>
            <a:br>
              <a:rPr lang="fr-FR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r-FR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DU RESULTAT DE FIN D’ANNEE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2362200" y="3352800"/>
            <a:ext cx="8305800" cy="3352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PARTIR DU MILIEU DE L’ANNEE, ON A UNE APPROXIMATION GENERALEMENT ASSEZ BONNE DU RESULTAT FINAL</a:t>
            </a:r>
            <a:endParaRPr lang="fr-FR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764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107950"/>
            <a:ext cx="7772400" cy="210185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AMELIORER L’ANTICIPATION </a:t>
            </a:r>
            <a:br>
              <a:rPr lang="fr-FR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fr-FR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2362200" y="2438400"/>
            <a:ext cx="8077200" cy="4267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 BON TRAVAIL MATHEMATIQUE</a:t>
            </a:r>
            <a:r>
              <a:rPr lang="fr-F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fr-F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MAIS A PRENDRE AVEC DES PINCETTES (économiquement parlant)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sz="1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solidFill>
                  <a:srgbClr val="0D7EE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IL ECRIT QUE LES EVOLUTIONS SUR LA FIN DE L’ANNEE SERONT LES MEMES QUE L’AN DERNIER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sz="1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solidFill>
                  <a:srgbClr val="92D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AMELIORATION QUALITATIVE: LA FIN DE L’ANNEE SERA PIRE OU MEILLEURE?</a:t>
            </a:r>
            <a:endParaRPr lang="fr-FR" sz="2800" b="1" u="sng" dirty="0">
              <a:solidFill>
                <a:srgbClr val="92D05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921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AMELIORER L’ANTICIPATION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2381250" y="2438400"/>
            <a:ext cx="8058150" cy="42672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AMELIORATION QUALITATIVE: </a:t>
            </a:r>
            <a:r>
              <a:rPr lang="fr-FR" sz="28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FIN DE L’ANNEE SERA PIRE OU MEILLEURE QUE L’AN PASSE, DONC ON SERA AU-DESSUS OU AU-DESSOUS DE L’INDICATEUR RAPIDE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r-FR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AMELIORATION QUANTITATIVE</a:t>
            </a:r>
            <a:r>
              <a:rPr lang="fr-F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fr-FR" sz="2800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CHOISIR UNE ANNEE RESSEMBLANTE DANS LE PASSE VA DONNER UNE MEILLEURE ESTIMATION</a:t>
            </a:r>
            <a:endParaRPr lang="fr-FR" sz="2800" b="1" u="sng" dirty="0">
              <a:solidFill>
                <a:schemeClr val="accent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724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368490" y="1807779"/>
            <a:ext cx="11450471" cy="4653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marL="457200" indent="-457200" algn="just" fontAlgn="base">
              <a:buFont typeface="Wingdings" panose="05000000000000000000" pitchFamily="2" charset="2"/>
              <a:buChar char="q"/>
            </a:pPr>
            <a:r>
              <a:rPr lang="fr-FR" b="1" dirty="0">
                <a:latin typeface="+mj-lt"/>
              </a:rPr>
              <a:t>À court terme, il y a beaucoup d’arguments qui militent pour une remontée de l’inflation. Mais il convient de garder à l’esprit que nous partons d’une situation actuelle très déprimée et que les effets de base seront favorables. Nous pouvons donc atteindre ponctuellement la zone de </a:t>
            </a:r>
            <a:r>
              <a:rPr lang="fr-FR" b="1" dirty="0">
                <a:latin typeface="+mj-lt"/>
              </a:rPr>
              <a:t>3</a:t>
            </a:r>
            <a:r>
              <a:rPr lang="fr-FR" b="1" dirty="0" smtClean="0">
                <a:latin typeface="+mj-lt"/>
              </a:rPr>
              <a:t>% dans la zone UEMOA.</a:t>
            </a:r>
          </a:p>
          <a:p>
            <a:pPr marL="457200" indent="-457200" algn="just" fontAlgn="base">
              <a:buFont typeface="Wingdings" panose="05000000000000000000" pitchFamily="2" charset="2"/>
              <a:buChar char="q"/>
            </a:pPr>
            <a:r>
              <a:rPr lang="fr-FR" b="1" dirty="0" smtClean="0">
                <a:latin typeface="+mj-lt"/>
              </a:rPr>
              <a:t> Il </a:t>
            </a:r>
            <a:r>
              <a:rPr lang="fr-FR" b="1" dirty="0">
                <a:latin typeface="+mj-lt"/>
              </a:rPr>
              <a:t>est pour le moment difficile d’imaginer un emballement au-delà de ces niveaux dans la situation actuelle. Nous </a:t>
            </a:r>
            <a:r>
              <a:rPr lang="fr-FR" b="1" dirty="0" smtClean="0">
                <a:latin typeface="+mj-lt"/>
              </a:rPr>
              <a:t>sommes loin d’une </a:t>
            </a:r>
            <a:r>
              <a:rPr lang="fr-FR" b="1" dirty="0">
                <a:latin typeface="+mj-lt"/>
              </a:rPr>
              <a:t>conjoncture inflationniste structurelle, c’est en tous cas notre scénario privilégié.</a:t>
            </a:r>
          </a:p>
          <a:p>
            <a:pPr marL="457200" indent="-457200" algn="just" fontAlgn="base">
              <a:buFont typeface="Wingdings" panose="05000000000000000000" pitchFamily="2" charset="2"/>
              <a:buChar char="q"/>
            </a:pPr>
            <a:r>
              <a:rPr lang="fr-FR" b="1" dirty="0">
                <a:latin typeface="+mj-lt"/>
              </a:rPr>
              <a:t> </a:t>
            </a:r>
            <a:r>
              <a:rPr lang="fr-FR" b="1" dirty="0" smtClean="0">
                <a:latin typeface="+mj-lt"/>
              </a:rPr>
              <a:t>Le </a:t>
            </a:r>
            <a:r>
              <a:rPr lang="fr-FR" b="1" dirty="0">
                <a:latin typeface="+mj-lt"/>
              </a:rPr>
              <a:t>scénario d’un emballement inflationniste existe cependant, alimenté par les questions sur les conséquences des politiques monétaires </a:t>
            </a:r>
            <a:r>
              <a:rPr lang="fr-FR" b="1" dirty="0" smtClean="0">
                <a:latin typeface="+mj-lt"/>
              </a:rPr>
              <a:t>inédites de la BC (baisse des taux d’intérêt du crédit à la consommation).</a:t>
            </a:r>
            <a:r>
              <a:rPr lang="fr-FR" b="1" dirty="0">
                <a:latin typeface="+mj-lt"/>
              </a:rPr>
              <a:t> </a:t>
            </a:r>
          </a:p>
        </p:txBody>
      </p:sp>
      <p:sp>
        <p:nvSpPr>
          <p:cNvPr id="2" name="Rectangle 1"/>
          <p:cNvSpPr/>
          <p:nvPr/>
        </p:nvSpPr>
        <p:spPr>
          <a:xfrm>
            <a:off x="4543552" y="732362"/>
            <a:ext cx="33676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AMELIORER L’ANTICIPATION</a:t>
            </a:r>
          </a:p>
        </p:txBody>
      </p:sp>
    </p:spTree>
    <p:extLst>
      <p:ext uri="{BB962C8B-B14F-4D97-AF65-F5344CB8AC3E}">
        <p14:creationId xmlns:p14="http://schemas.microsoft.com/office/powerpoint/2010/main" val="3825473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Text Box 4"/>
          <p:cNvSpPr txBox="1">
            <a:spLocks noChangeArrowheads="1"/>
          </p:cNvSpPr>
          <p:nvPr/>
        </p:nvSpPr>
        <p:spPr bwMode="auto">
          <a:xfrm rot="-1069806">
            <a:off x="2344739" y="2882900"/>
            <a:ext cx="7902575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600" b="1">
                <a:solidFill>
                  <a:srgbClr val="0D7EEF"/>
                </a:solidFill>
                <a:latin typeface="Times New Roman" panose="02020603050405020304" pitchFamily="18" charset="0"/>
              </a:rPr>
              <a:t>Merci de votre attention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36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4400">
                <a:solidFill>
                  <a:srgbClr val="FF0000"/>
                </a:solidFill>
                <a:latin typeface="Times New Roman" panose="02020603050405020304" pitchFamily="18" charset="0"/>
              </a:rPr>
              <a:t>Q &amp; A ?</a:t>
            </a:r>
          </a:p>
        </p:txBody>
      </p:sp>
    </p:spTree>
    <p:extLst>
      <p:ext uri="{BB962C8B-B14F-4D97-AF65-F5344CB8AC3E}">
        <p14:creationId xmlns:p14="http://schemas.microsoft.com/office/powerpoint/2010/main" val="142018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 idx="4294967295"/>
          </p:nvPr>
        </p:nvSpPr>
        <p:spPr>
          <a:xfrm>
            <a:off x="2895600" y="98426"/>
            <a:ext cx="7772400" cy="1477963"/>
          </a:xfrm>
          <a:prstGeom prst="rect">
            <a:avLst/>
          </a:prstGeom>
        </p:spPr>
        <p:txBody>
          <a:bodyPr bIns="9144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mtClean="0"/>
              <a:t>VUE DE FACE </a:t>
            </a:r>
            <a:br>
              <a:rPr lang="fr-FR" smtClean="0"/>
            </a:br>
            <a:r>
              <a:rPr lang="fr-FR" smtClean="0"/>
              <a:t>DE L’INDICE DES PRIX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574926" y="2438401"/>
            <a:ext cx="721042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>
                <a:latin typeface="Times New Roman" panose="02020603050405020304" pitchFamily="18" charset="0"/>
              </a:rPr>
              <a:t>C’est le « </a:t>
            </a:r>
            <a:r>
              <a:rPr lang="fr-FR" altLang="fr-FR" sz="3200" b="1">
                <a:latin typeface="Times New Roman" panose="02020603050405020304" pitchFamily="18" charset="0"/>
              </a:rPr>
              <a:t>Glissement annuel</a:t>
            </a:r>
            <a:r>
              <a:rPr lang="fr-FR" altLang="fr-FR" sz="2400">
                <a:latin typeface="Times New Roman" panose="02020603050405020304" pitchFamily="18" charset="0"/>
              </a:rPr>
              <a:t> »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>
                <a:latin typeface="Times New Roman" panose="02020603050405020304" pitchFamily="18" charset="0"/>
              </a:rPr>
              <a:t>	</a:t>
            </a:r>
            <a:r>
              <a:rPr lang="fr-FR" altLang="fr-FR" sz="2400" b="1">
                <a:latin typeface="Times New Roman" panose="02020603050405020304" pitchFamily="18" charset="0"/>
              </a:rPr>
              <a:t>Glt</a:t>
            </a:r>
            <a:r>
              <a:rPr lang="fr-FR" altLang="fr-FR" sz="1600" b="1">
                <a:latin typeface="Times New Roman" panose="02020603050405020304" pitchFamily="18" charset="0"/>
              </a:rPr>
              <a:t>t</a:t>
            </a:r>
            <a:r>
              <a:rPr lang="fr-FR" altLang="fr-FR" sz="2400" b="1">
                <a:latin typeface="Times New Roman" panose="02020603050405020304" pitchFamily="18" charset="0"/>
              </a:rPr>
              <a:t> = (Indice</a:t>
            </a:r>
            <a:r>
              <a:rPr lang="fr-FR" altLang="fr-FR" sz="1400" b="1">
                <a:latin typeface="Times New Roman" panose="02020603050405020304" pitchFamily="18" charset="0"/>
              </a:rPr>
              <a:t> t</a:t>
            </a:r>
            <a:r>
              <a:rPr lang="fr-FR" altLang="fr-FR" sz="2400" b="1">
                <a:latin typeface="Times New Roman" panose="02020603050405020304" pitchFamily="18" charset="0"/>
              </a:rPr>
              <a:t> – Indice </a:t>
            </a:r>
            <a:r>
              <a:rPr lang="fr-FR" altLang="fr-FR" sz="1600" b="1">
                <a:latin typeface="Times New Roman" panose="02020603050405020304" pitchFamily="18" charset="0"/>
              </a:rPr>
              <a:t>t-12</a:t>
            </a:r>
            <a:r>
              <a:rPr lang="fr-FR" altLang="fr-FR" sz="2400" b="1">
                <a:latin typeface="Times New Roman" panose="02020603050405020304" pitchFamily="18" charset="0"/>
              </a:rPr>
              <a:t>) / Indice </a:t>
            </a:r>
            <a:r>
              <a:rPr lang="fr-FR" altLang="fr-FR" sz="1600" b="1">
                <a:latin typeface="Times New Roman" panose="02020603050405020304" pitchFamily="18" charset="0"/>
              </a:rPr>
              <a:t>t-12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b="1">
                <a:latin typeface="Times New Roman" panose="02020603050405020304" pitchFamily="18" charset="0"/>
              </a:rPr>
              <a:t>	          </a:t>
            </a:r>
            <a:r>
              <a:rPr lang="fr-FR" altLang="fr-FR" sz="2400" b="1">
                <a:latin typeface="Times New Roman" panose="02020603050405020304" pitchFamily="18" charset="0"/>
              </a:rPr>
              <a:t>=  (Indice</a:t>
            </a:r>
            <a:r>
              <a:rPr lang="fr-FR" altLang="fr-FR" sz="1400" b="1">
                <a:latin typeface="Times New Roman" panose="02020603050405020304" pitchFamily="18" charset="0"/>
              </a:rPr>
              <a:t> t</a:t>
            </a:r>
            <a:r>
              <a:rPr lang="fr-FR" altLang="fr-FR" sz="2400" b="1">
                <a:latin typeface="Times New Roman" panose="02020603050405020304" pitchFamily="18" charset="0"/>
              </a:rPr>
              <a:t>  / Indice </a:t>
            </a:r>
            <a:r>
              <a:rPr lang="fr-FR" altLang="fr-FR" sz="1600" b="1">
                <a:latin typeface="Times New Roman" panose="02020603050405020304" pitchFamily="18" charset="0"/>
              </a:rPr>
              <a:t>t-12</a:t>
            </a:r>
            <a:r>
              <a:rPr lang="fr-FR" altLang="fr-FR" sz="2400" b="1">
                <a:latin typeface="Times New Roman" panose="02020603050405020304" pitchFamily="18" charset="0"/>
              </a:rPr>
              <a:t>) – 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>
                <a:latin typeface="Times New Roman" panose="02020603050405020304" pitchFamily="18" charset="0"/>
              </a:rPr>
              <a:t>	      ou la </a:t>
            </a:r>
            <a:r>
              <a:rPr lang="fr-FR" altLang="fr-FR" sz="2400" b="1">
                <a:latin typeface="Times New Roman" panose="02020603050405020304" pitchFamily="18" charset="0"/>
              </a:rPr>
              <a:t>variation de l’indice par rapport au mois correspondant de l’année précédente</a:t>
            </a:r>
            <a:r>
              <a:rPr lang="fr-FR" altLang="fr-FR" sz="1600">
                <a:latin typeface="Times New Roman" panose="02020603050405020304" pitchFamily="18" charset="0"/>
              </a:rPr>
              <a:t>	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498726" y="4800600"/>
            <a:ext cx="80168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 b="1" dirty="0">
                <a:latin typeface="Times New Roman" panose="02020603050405020304" pitchFamily="18" charset="0"/>
              </a:rPr>
              <a:t>Cela n’exclut pas, évidemment, les autres présentations</a:t>
            </a:r>
            <a:r>
              <a:rPr lang="fr-FR" altLang="fr-FR" sz="2400" dirty="0"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 dirty="0">
                <a:latin typeface="Times New Roman" panose="02020603050405020304" pitchFamily="18" charset="0"/>
              </a:rPr>
              <a:t>	</a:t>
            </a:r>
            <a:r>
              <a:rPr lang="fr-FR" altLang="fr-FR" sz="3200" b="1" dirty="0">
                <a:latin typeface="Times New Roman" panose="02020603050405020304" pitchFamily="18" charset="0"/>
              </a:rPr>
              <a:t>variation mensuelle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b="1" dirty="0">
                <a:latin typeface="Times New Roman" panose="02020603050405020304" pitchFamily="18" charset="0"/>
              </a:rPr>
              <a:t>	niveau de l’indice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b="1" dirty="0">
                <a:latin typeface="Times New Roman" panose="02020603050405020304" pitchFamily="18" charset="0"/>
              </a:rPr>
              <a:t>	moyennes,…</a:t>
            </a:r>
          </a:p>
        </p:txBody>
      </p:sp>
    </p:spTree>
    <p:extLst>
      <p:ext uri="{BB962C8B-B14F-4D97-AF65-F5344CB8AC3E}">
        <p14:creationId xmlns:p14="http://schemas.microsoft.com/office/powerpoint/2010/main" val="134123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bldLvl="4"/>
      <p:bldP spid="7173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814388"/>
            <a:ext cx="7772400" cy="762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/>
              <a:t>LE GRAPHIQUE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2362200"/>
            <a:ext cx="8001000" cy="4495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/>
              <a:t>Donne à voir une tendance pas très précise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solidFill>
                  <a:srgbClr val="C00000"/>
                </a:solidFill>
              </a:rPr>
              <a:t>Mais généralement suffisante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solidFill>
                  <a:srgbClr val="FF0000"/>
                </a:solidFill>
              </a:rPr>
              <a:t>Sur une longue période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solidFill>
                  <a:srgbClr val="002060"/>
                </a:solidFill>
              </a:rPr>
              <a:t>Visualise le caractère erratique v/s la tendance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/>
              <a:t>Visualise des situations conjoncturelles semblables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800" dirty="0">
                <a:solidFill>
                  <a:srgbClr val="FC04EA"/>
                </a:solidFill>
              </a:rPr>
              <a:t>Visualise des problèmes ponctuels</a:t>
            </a:r>
          </a:p>
          <a:p>
            <a:pPr marL="641033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i="1" u="sng" dirty="0" smtClean="0">
                <a:solidFill>
                  <a:srgbClr val="FF0000"/>
                </a:solidFill>
              </a:rPr>
              <a:t>SI </a:t>
            </a:r>
            <a:r>
              <a:rPr lang="fr-FR" i="1" u="sng" dirty="0" smtClean="0">
                <a:solidFill>
                  <a:srgbClr val="FF0000"/>
                </a:solidFill>
              </a:rPr>
              <a:t>LE GRAPHIQUE EST OPTIMISE</a:t>
            </a:r>
          </a:p>
        </p:txBody>
      </p:sp>
    </p:spTree>
    <p:extLst>
      <p:ext uri="{BB962C8B-B14F-4D97-AF65-F5344CB8AC3E}">
        <p14:creationId xmlns:p14="http://schemas.microsoft.com/office/powerpoint/2010/main" val="293926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711624" y="476672"/>
            <a:ext cx="7772400" cy="762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/>
              <a:t>LE GRAPHIQUE</a:t>
            </a:r>
          </a:p>
        </p:txBody>
      </p:sp>
      <p:pic>
        <p:nvPicPr>
          <p:cNvPr id="307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49517" y="1546282"/>
            <a:ext cx="8832275" cy="5059362"/>
          </a:xfrm>
          <a:noFill/>
        </p:spPr>
      </p:pic>
    </p:spTree>
    <p:extLst>
      <p:ext uri="{BB962C8B-B14F-4D97-AF65-F5344CB8AC3E}">
        <p14:creationId xmlns:p14="http://schemas.microsoft.com/office/powerpoint/2010/main" val="381487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814388"/>
            <a:ext cx="7772400" cy="762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mtClean="0"/>
              <a:t>LE GRAPHIQUE</a:t>
            </a:r>
          </a:p>
        </p:txBody>
      </p:sp>
      <p:pic>
        <p:nvPicPr>
          <p:cNvPr id="3174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511" y="1825625"/>
            <a:ext cx="8904890" cy="4351338"/>
          </a:xfrm>
          <a:noFill/>
        </p:spPr>
      </p:pic>
    </p:spTree>
    <p:extLst>
      <p:ext uri="{BB962C8B-B14F-4D97-AF65-F5344CB8AC3E}">
        <p14:creationId xmlns:p14="http://schemas.microsoft.com/office/powerpoint/2010/main" val="315710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814388"/>
            <a:ext cx="7772400" cy="762000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mtClean="0"/>
              <a:t>GRAPHIQUE</a:t>
            </a: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1" y="1952625"/>
            <a:ext cx="6843713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78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66988" y="333375"/>
            <a:ext cx="7772400" cy="762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/>
              <a:t>LE GRAPHIQUE</a:t>
            </a:r>
          </a:p>
        </p:txBody>
      </p:sp>
      <p:pic>
        <p:nvPicPr>
          <p:cNvPr id="1126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00375" y="1844676"/>
            <a:ext cx="6553200" cy="4437063"/>
          </a:xfrm>
          <a:noFill/>
        </p:spPr>
      </p:pic>
      <p:cxnSp>
        <p:nvCxnSpPr>
          <p:cNvPr id="5" name="Connecteur droit 4"/>
          <p:cNvCxnSpPr/>
          <p:nvPr/>
        </p:nvCxnSpPr>
        <p:spPr>
          <a:xfrm>
            <a:off x="3216275" y="1628775"/>
            <a:ext cx="6408738" cy="46799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H="1">
            <a:off x="2927351" y="1628776"/>
            <a:ext cx="6264275" cy="46085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863976" y="1341439"/>
            <a:ext cx="37449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400">
                <a:solidFill>
                  <a:srgbClr val="FF0000"/>
                </a:solidFill>
                <a:latin typeface="Times New Roman" panose="02020603050405020304" pitchFamily="18" charset="0"/>
              </a:rPr>
              <a:t>Mauvaise échelle</a:t>
            </a:r>
          </a:p>
        </p:txBody>
      </p:sp>
    </p:spTree>
    <p:extLst>
      <p:ext uri="{BB962C8B-B14F-4D97-AF65-F5344CB8AC3E}">
        <p14:creationId xmlns:p14="http://schemas.microsoft.com/office/powerpoint/2010/main" val="23560893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FOnds Afristat">
  <a:themeElements>
    <a:clrScheme name="FOnds Afrista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s Afrista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Onds Afrista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s Afrista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s Afrista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s Afrista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s Afrista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s Afrista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s Afrista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2400</TotalTime>
  <Words>716</Words>
  <Application>Microsoft Office PowerPoint</Application>
  <PresentationFormat>Grand écran</PresentationFormat>
  <Paragraphs>152</Paragraphs>
  <Slides>35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35</vt:i4>
      </vt:variant>
    </vt:vector>
  </HeadingPairs>
  <TitlesOfParts>
    <vt:vector size="43" baseType="lpstr">
      <vt:lpstr>Arial</vt:lpstr>
      <vt:lpstr>Symbol</vt:lpstr>
      <vt:lpstr>Times New Roman</vt:lpstr>
      <vt:lpstr>Wingdings</vt:lpstr>
      <vt:lpstr>Wingdings 2</vt:lpstr>
      <vt:lpstr>FOnds Afristat</vt:lpstr>
      <vt:lpstr>Graphique Microsoft Excel</vt:lpstr>
      <vt:lpstr>Graphique Microsoft Office Excel</vt:lpstr>
      <vt:lpstr>Présentation PowerPoint</vt:lpstr>
      <vt:lpstr>PLAN</vt:lpstr>
      <vt:lpstr>INSTRUMENT D’ANALYSE</vt:lpstr>
      <vt:lpstr>VUE DE FACE  DE L’INDICE DES PRIX</vt:lpstr>
      <vt:lpstr>LE GRAPHIQUE</vt:lpstr>
      <vt:lpstr>LE GRAPHIQUE</vt:lpstr>
      <vt:lpstr>LE GRAPHIQUE</vt:lpstr>
      <vt:lpstr>GRAPHIQUE</vt:lpstr>
      <vt:lpstr>LE GRAPHIQUE</vt:lpstr>
      <vt:lpstr>GRAPHIQUE</vt:lpstr>
      <vt:lpstr>GRAPHIQUE</vt:lpstr>
      <vt:lpstr>GRAPHIQUE</vt:lpstr>
      <vt:lpstr>GRAPHIQUE</vt:lpstr>
      <vt:lpstr>GRAPHIQUE</vt:lpstr>
      <vt:lpstr>GRAPHIQUE</vt:lpstr>
      <vt:lpstr>GRAPHIQUE</vt:lpstr>
      <vt:lpstr>LE CALCUL DES CONTRIBUTIONS</vt:lpstr>
      <vt:lpstr>LE CALCUL DES CONTRIBUTIONS</vt:lpstr>
      <vt:lpstr>LE CALCUL DES CONTRIBUTIONS</vt:lpstr>
      <vt:lpstr>LES NOMENCLATURES SECONDAIRES</vt:lpstr>
      <vt:lpstr>INFLATION SOUS-JACENTE</vt:lpstr>
      <vt:lpstr>INFLATION SOUS-JACENTE</vt:lpstr>
      <vt:lpstr>LOCAL : IMPORTE</vt:lpstr>
      <vt:lpstr>ANTICIPATION  DU RESULTAT DE FIN D’ANNEE</vt:lpstr>
      <vt:lpstr>ANTICIPATION  DU RESULTAT DE FIN D’ANNEE</vt:lpstr>
      <vt:lpstr>ANTICIPATION  DU RESULTAT DE FIN D’ANNEE</vt:lpstr>
      <vt:lpstr>ANTICIPATION  DU RESULTAT DE FIN D’ANNEE</vt:lpstr>
      <vt:lpstr>ANTICIPATION  DU RESULTAT DE FIN D’ANNEE</vt:lpstr>
      <vt:lpstr>ANTICIPATION  DU RESULTAT DE FIN D’ANNEE</vt:lpstr>
      <vt:lpstr>ANTICIPATION  DU RESULTAT DE FIN D’ANNEE</vt:lpstr>
      <vt:lpstr>ANTICIPATION  DU RESULTAT DE FIN D’ANNEE</vt:lpstr>
      <vt:lpstr>AMELIORER L’ANTICIPATION  </vt:lpstr>
      <vt:lpstr>AMELIORER L’ANTICIPATION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Yankhoba  Jacques BADJI</dc:creator>
  <cp:lastModifiedBy>Yankhoba  Jacques BADJI</cp:lastModifiedBy>
  <cp:revision>37</cp:revision>
  <dcterms:created xsi:type="dcterms:W3CDTF">2021-11-06T14:48:34Z</dcterms:created>
  <dcterms:modified xsi:type="dcterms:W3CDTF">2021-11-10T22:58:24Z</dcterms:modified>
</cp:coreProperties>
</file>