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258" r:id="rId3"/>
    <p:sldId id="262" r:id="rId4"/>
    <p:sldId id="275" r:id="rId5"/>
    <p:sldId id="281" r:id="rId6"/>
    <p:sldId id="282" r:id="rId7"/>
    <p:sldId id="283" r:id="rId8"/>
    <p:sldId id="276" r:id="rId9"/>
    <p:sldId id="284" r:id="rId10"/>
    <p:sldId id="285" r:id="rId11"/>
    <p:sldId id="277" r:id="rId12"/>
    <p:sldId id="280" r:id="rId13"/>
    <p:sldId id="289" r:id="rId14"/>
    <p:sldId id="290" r:id="rId15"/>
    <p:sldId id="291" r:id="rId16"/>
    <p:sldId id="292" r:id="rId17"/>
    <p:sldId id="293" r:id="rId18"/>
    <p:sldId id="286" r:id="rId19"/>
    <p:sldId id="287" r:id="rId20"/>
    <p:sldId id="288" r:id="rId21"/>
    <p:sldId id="269" r:id="rId22"/>
    <p:sldId id="261" r:id="rId23"/>
  </p:sldIdLst>
  <p:sldSz cx="9144000" cy="5715000" type="screen16x10"/>
  <p:notesSz cx="6735763" cy="98663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 initials="Yj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29" autoAdjust="0"/>
    <p:restoredTop sz="94660"/>
  </p:normalViewPr>
  <p:slideViewPr>
    <p:cSldViewPr>
      <p:cViewPr varScale="1">
        <p:scale>
          <a:sx n="64" d="100"/>
          <a:sy n="64" d="100"/>
        </p:scale>
        <p:origin x="-600" y="-82"/>
      </p:cViewPr>
      <p:guideLst>
        <p:guide orient="horz" pos="1800"/>
        <p:guide pos="2880"/>
      </p:guideLst>
    </p:cSldViewPr>
  </p:slideViewPr>
  <p:notesTextViewPr>
    <p:cViewPr>
      <p:scale>
        <a:sx n="100" d="100"/>
        <a:sy n="100" d="100"/>
      </p:scale>
      <p:origin x="0" y="0"/>
    </p:cViewPr>
  </p:notesTextViewPr>
  <p:sorterViewPr>
    <p:cViewPr>
      <p:scale>
        <a:sx n="200" d="100"/>
        <a:sy n="200" d="100"/>
      </p:scale>
      <p:origin x="0" y="50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1657048-B56B-4EC5-B067-D5BFD72119E3}" type="datetimeFigureOut">
              <a:rPr lang="fr-FR" smtClean="0"/>
              <a:pPr/>
              <a:t>14/11/2021</a:t>
            </a:fld>
            <a:endParaRPr lang="fr-FR"/>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2D56ABE-C27C-49E9-A261-8B3F7FFC8446}" type="slidenum">
              <a:rPr lang="fr-FR" smtClean="0"/>
              <a:pPr/>
              <a:t>‹N°›</a:t>
            </a:fld>
            <a:endParaRPr lang="fr-FR"/>
          </a:p>
        </p:txBody>
      </p:sp>
    </p:spTree>
    <p:extLst>
      <p:ext uri="{BB962C8B-B14F-4D97-AF65-F5344CB8AC3E}">
        <p14:creationId xmlns:p14="http://schemas.microsoft.com/office/powerpoint/2010/main" val="2095580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B7E6E9-9459-4E76-94D2-0E7BC4CE28A0}" type="datetimeFigureOut">
              <a:rPr lang="fr-FR"/>
              <a:pPr>
                <a:defRPr/>
              </a:pPr>
              <a:t>14/11/2021</a:t>
            </a:fld>
            <a:endParaRPr lang="fr-FR"/>
          </a:p>
        </p:txBody>
      </p:sp>
      <p:sp>
        <p:nvSpPr>
          <p:cNvPr id="4" name="Espace réservé de l'image des diapositives 3"/>
          <p:cNvSpPr>
            <a:spLocks noGrp="1" noRot="1" noChangeAspect="1"/>
          </p:cNvSpPr>
          <p:nvPr>
            <p:ph type="sldImg" idx="2"/>
          </p:nvPr>
        </p:nvSpPr>
        <p:spPr>
          <a:xfrm>
            <a:off x="407988" y="739775"/>
            <a:ext cx="5919787" cy="3700463"/>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42EBE7-2676-476A-BD6E-35A96D6FD7A8}" type="slidenum">
              <a:rPr lang="fr-FR"/>
              <a:pPr>
                <a:defRPr/>
              </a:pPr>
              <a:t>‹N°›</a:t>
            </a:fld>
            <a:endParaRPr lang="fr-FR"/>
          </a:p>
        </p:txBody>
      </p:sp>
    </p:spTree>
    <p:extLst>
      <p:ext uri="{BB962C8B-B14F-4D97-AF65-F5344CB8AC3E}">
        <p14:creationId xmlns:p14="http://schemas.microsoft.com/office/powerpoint/2010/main" val="2050515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842EBE7-2676-476A-BD6E-35A96D6FD7A8}" type="slidenum">
              <a:rPr lang="fr-FR" smtClean="0"/>
              <a:pPr>
                <a:defRPr/>
              </a:pPr>
              <a:t>1</a:t>
            </a:fld>
            <a:endParaRPr lang="fr-FR"/>
          </a:p>
        </p:txBody>
      </p:sp>
    </p:spTree>
    <p:extLst>
      <p:ext uri="{BB962C8B-B14F-4D97-AF65-F5344CB8AC3E}">
        <p14:creationId xmlns:p14="http://schemas.microsoft.com/office/powerpoint/2010/main" val="2273358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rme libre 3"/>
          <p:cNvSpPr/>
          <p:nvPr/>
        </p:nvSpPr>
        <p:spPr>
          <a:xfrm>
            <a:off x="-12700" y="2636838"/>
            <a:ext cx="9156700" cy="2111375"/>
          </a:xfrm>
          <a:custGeom>
            <a:avLst/>
            <a:gdLst>
              <a:gd name="connsiteX0" fmla="*/ 0 w 9169758"/>
              <a:gd name="connsiteY0" fmla="*/ 0 h 2474890"/>
              <a:gd name="connsiteX1" fmla="*/ 2923504 w 9169758"/>
              <a:gd name="connsiteY1" fmla="*/ 2292439 h 2474890"/>
              <a:gd name="connsiteX2" fmla="*/ 9169758 w 9169758"/>
              <a:gd name="connsiteY2" fmla="*/ 1094704 h 2474890"/>
            </a:gdLst>
            <a:ahLst/>
            <a:cxnLst>
              <a:cxn ang="0">
                <a:pos x="connsiteX0" y="connsiteY0"/>
              </a:cxn>
              <a:cxn ang="0">
                <a:pos x="connsiteX1" y="connsiteY1"/>
              </a:cxn>
              <a:cxn ang="0">
                <a:pos x="connsiteX2" y="connsiteY2"/>
              </a:cxn>
            </a:cxnLst>
            <a:rect l="l" t="t" r="r" b="b"/>
            <a:pathLst>
              <a:path w="9169758" h="2474890">
                <a:moveTo>
                  <a:pt x="0" y="0"/>
                </a:moveTo>
                <a:cubicBezTo>
                  <a:pt x="697605" y="1054994"/>
                  <a:pt x="1395211" y="2109988"/>
                  <a:pt x="2923504" y="2292439"/>
                </a:cubicBezTo>
                <a:cubicBezTo>
                  <a:pt x="4451797" y="2474890"/>
                  <a:pt x="6810777" y="1784797"/>
                  <a:pt x="9169758" y="1094704"/>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5" name="Forme libre 4"/>
          <p:cNvSpPr/>
          <p:nvPr/>
        </p:nvSpPr>
        <p:spPr>
          <a:xfrm>
            <a:off x="2889250" y="3627438"/>
            <a:ext cx="6254750" cy="2087562"/>
          </a:xfrm>
          <a:custGeom>
            <a:avLst/>
            <a:gdLst>
              <a:gd name="connsiteX0" fmla="*/ 1064654 w 6138930"/>
              <a:gd name="connsiteY0" fmla="*/ 2511380 h 2511380"/>
              <a:gd name="connsiteX1" fmla="*/ 845713 w 6138930"/>
              <a:gd name="connsiteY1" fmla="*/ 1596980 h 2511380"/>
              <a:gd name="connsiteX2" fmla="*/ 6138930 w 6138930"/>
              <a:gd name="connsiteY2" fmla="*/ 0 h 2511380"/>
            </a:gdLst>
            <a:ahLst/>
            <a:cxnLst>
              <a:cxn ang="0">
                <a:pos x="connsiteX0" y="connsiteY0"/>
              </a:cxn>
              <a:cxn ang="0">
                <a:pos x="connsiteX1" y="connsiteY1"/>
              </a:cxn>
              <a:cxn ang="0">
                <a:pos x="connsiteX2" y="connsiteY2"/>
              </a:cxn>
            </a:cxnLst>
            <a:rect l="l" t="t" r="r" b="b"/>
            <a:pathLst>
              <a:path w="6138930" h="2511380">
                <a:moveTo>
                  <a:pt x="1064654" y="2511380"/>
                </a:moveTo>
                <a:cubicBezTo>
                  <a:pt x="532327" y="2263461"/>
                  <a:pt x="0" y="2015543"/>
                  <a:pt x="845713" y="1596980"/>
                </a:cubicBezTo>
                <a:cubicBezTo>
                  <a:pt x="1691426" y="1178417"/>
                  <a:pt x="3915178" y="589208"/>
                  <a:pt x="613893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 name="Forme libre 5"/>
          <p:cNvSpPr/>
          <p:nvPr/>
        </p:nvSpPr>
        <p:spPr>
          <a:xfrm>
            <a:off x="0" y="3649663"/>
            <a:ext cx="9144000" cy="1728787"/>
          </a:xfrm>
          <a:custGeom>
            <a:avLst/>
            <a:gdLst>
              <a:gd name="connsiteX0" fmla="*/ 0 w 9144000"/>
              <a:gd name="connsiteY0" fmla="*/ 2073499 h 2073499"/>
              <a:gd name="connsiteX1" fmla="*/ 3760631 w 9144000"/>
              <a:gd name="connsiteY1" fmla="*/ 1390919 h 2073499"/>
              <a:gd name="connsiteX2" fmla="*/ 9144000 w 9144000"/>
              <a:gd name="connsiteY2" fmla="*/ 0 h 2073499"/>
            </a:gdLst>
            <a:ahLst/>
            <a:cxnLst>
              <a:cxn ang="0">
                <a:pos x="connsiteX0" y="connsiteY0"/>
              </a:cxn>
              <a:cxn ang="0">
                <a:pos x="connsiteX1" y="connsiteY1"/>
              </a:cxn>
              <a:cxn ang="0">
                <a:pos x="connsiteX2" y="connsiteY2"/>
              </a:cxn>
            </a:cxnLst>
            <a:rect l="l" t="t" r="r" b="b"/>
            <a:pathLst>
              <a:path w="9144000" h="2073499">
                <a:moveTo>
                  <a:pt x="0" y="2073499"/>
                </a:moveTo>
                <a:cubicBezTo>
                  <a:pt x="1118315" y="1905000"/>
                  <a:pt x="2236631" y="1736502"/>
                  <a:pt x="3760631" y="1390919"/>
                </a:cubicBezTo>
                <a:cubicBezTo>
                  <a:pt x="5284631" y="1045336"/>
                  <a:pt x="7214315" y="522668"/>
                  <a:pt x="914400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7" name="Forme libre 6"/>
          <p:cNvSpPr/>
          <p:nvPr/>
        </p:nvSpPr>
        <p:spPr>
          <a:xfrm>
            <a:off x="5076825" y="3695700"/>
            <a:ext cx="4067175" cy="2019300"/>
          </a:xfrm>
          <a:custGeom>
            <a:avLst/>
            <a:gdLst>
              <a:gd name="connsiteX0" fmla="*/ 3668332 w 3964546"/>
              <a:gd name="connsiteY0" fmla="*/ 2446986 h 2446986"/>
              <a:gd name="connsiteX1" fmla="*/ 49369 w 3964546"/>
              <a:gd name="connsiteY1" fmla="*/ 1262129 h 2446986"/>
              <a:gd name="connsiteX2" fmla="*/ 3964546 w 3964546"/>
              <a:gd name="connsiteY2" fmla="*/ 0 h 2446986"/>
            </a:gdLst>
            <a:ahLst/>
            <a:cxnLst>
              <a:cxn ang="0">
                <a:pos x="connsiteX0" y="connsiteY0"/>
              </a:cxn>
              <a:cxn ang="0">
                <a:pos x="connsiteX1" y="connsiteY1"/>
              </a:cxn>
              <a:cxn ang="0">
                <a:pos x="connsiteX2" y="connsiteY2"/>
              </a:cxn>
            </a:cxnLst>
            <a:rect l="l" t="t" r="r" b="b"/>
            <a:pathLst>
              <a:path w="3964546" h="2446986">
                <a:moveTo>
                  <a:pt x="3668332" y="2446986"/>
                </a:moveTo>
                <a:cubicBezTo>
                  <a:pt x="1834166" y="2058473"/>
                  <a:pt x="0" y="1669960"/>
                  <a:pt x="49369" y="1262129"/>
                </a:cubicBezTo>
                <a:cubicBezTo>
                  <a:pt x="98738" y="854298"/>
                  <a:pt x="2031642" y="427149"/>
                  <a:pt x="3964546"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pic>
        <p:nvPicPr>
          <p:cNvPr id="8" name="Picture 13" descr="Logo-AFRISTAT-2"/>
          <p:cNvPicPr>
            <a:picLocks noChangeAspect="1" noChangeArrowheads="1"/>
          </p:cNvPicPr>
          <p:nvPr/>
        </p:nvPicPr>
        <p:blipFill>
          <a:blip r:embed="rId3" cstate="print"/>
          <a:srcRect/>
          <a:stretch>
            <a:fillRect/>
          </a:stretch>
        </p:blipFill>
        <p:spPr bwMode="auto">
          <a:xfrm>
            <a:off x="3419475" y="193675"/>
            <a:ext cx="2303463" cy="1498600"/>
          </a:xfrm>
          <a:prstGeom prst="rect">
            <a:avLst/>
          </a:prstGeom>
          <a:noFill/>
          <a:ln w="9525">
            <a:noFill/>
            <a:miter lim="800000"/>
            <a:headEnd/>
            <a:tailEnd/>
          </a:ln>
        </p:spPr>
      </p:pic>
      <p:sp>
        <p:nvSpPr>
          <p:cNvPr id="26626" name="Espace réservé du titre 1"/>
          <p:cNvSpPr>
            <a:spLocks noGrp="1"/>
          </p:cNvSpPr>
          <p:nvPr>
            <p:ph type="ctrTitle"/>
          </p:nvPr>
        </p:nvSpPr>
        <p:spPr>
          <a:xfrm>
            <a:off x="685800" y="1992313"/>
            <a:ext cx="7772400" cy="1225550"/>
          </a:xfrm>
        </p:spPr>
        <p:txBody>
          <a:bodyPr/>
          <a:lstStyle>
            <a:lvl1pPr algn="ctr">
              <a:defRPr smtClean="0"/>
            </a:lvl1pPr>
          </a:lstStyle>
          <a:p>
            <a:pPr lvl="0"/>
            <a:r>
              <a:rPr lang="fr-FR" noProof="0"/>
              <a:t>Cliquez pour modifier le style du titre</a:t>
            </a:r>
          </a:p>
        </p:txBody>
      </p:sp>
      <p:sp>
        <p:nvSpPr>
          <p:cNvPr id="26627" name="Espace réservé du texte 2"/>
          <p:cNvSpPr>
            <a:spLocks noGrp="1"/>
          </p:cNvSpPr>
          <p:nvPr>
            <p:ph type="subTitle" idx="1"/>
          </p:nvPr>
        </p:nvSpPr>
        <p:spPr>
          <a:xfrm>
            <a:off x="1371600" y="3362325"/>
            <a:ext cx="6400800" cy="1460500"/>
          </a:xfrm>
        </p:spPr>
        <p:txBody>
          <a:bodyPr/>
          <a:lstStyle>
            <a:lvl1pPr marL="0" indent="0" algn="ctr">
              <a:buFont typeface="Calibri" pitchFamily="34" charset="0"/>
              <a:buNone/>
              <a:defRPr smtClean="0"/>
            </a:lvl1pPr>
          </a:lstStyle>
          <a:p>
            <a:pPr lvl="0"/>
            <a:r>
              <a:rPr lang="fr-FR" noProof="0"/>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000500"/>
            <a:ext cx="5486400" cy="47228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43E34E6-FE83-41F0-845C-13DFE5E92C58}" type="datetime1">
              <a:rPr lang="fr-FR" smtClean="0"/>
              <a:pPr>
                <a:defRPr/>
              </a:pPr>
              <a:t>14/11/2021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A374B3B-C974-4A8A-B6BE-C56D034BB298}" type="slidenum">
              <a:rPr lang="fr-FR"/>
              <a:pPr>
                <a:defRPr/>
              </a:pPr>
              <a:t>‹N°›</a:t>
            </a:fld>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BC52D00-8749-4B60-9FF6-0EA03643983B}" type="datetime1">
              <a:rPr lang="fr-FR" smtClean="0"/>
              <a:pPr>
                <a:defRPr/>
              </a:pPr>
              <a:t>14/11/2021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B1A18EC-DBE9-4629-A696-27E9C0DB2A78}" type="slidenum">
              <a:rPr lang="fr-FR"/>
              <a:pPr>
                <a:defRPr/>
              </a:pPr>
              <a:t>‹N°›</a:t>
            </a:fld>
            <a:endParaRPr lang="fr-F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28866"/>
            <a:ext cx="2057400" cy="4876271"/>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28866"/>
            <a:ext cx="6019800" cy="487627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E593C8-03BD-4B7A-90F0-94348680E069}" type="datetime1">
              <a:rPr lang="fr-FR" smtClean="0"/>
              <a:pPr>
                <a:defRPr/>
              </a:pPr>
              <a:t>14/11/2021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6A48AD-F173-42FB-8657-175E85518D9A}" type="slidenum">
              <a:rPr lang="fr-FR"/>
              <a:pPr>
                <a:defRPr/>
              </a:pPr>
              <a:t>‹N°›</a:t>
            </a:fld>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5"/>
            <a:ext cx="7772400" cy="1225021"/>
          </a:xfrm>
        </p:spPr>
        <p:txBody>
          <a:bodyPr/>
          <a:lstStyle/>
          <a:p>
            <a:r>
              <a:rPr lang="fr-FR"/>
              <a:t>Cliquez pour modifier le style du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DCC4760-4FFD-45F1-B761-98EFD1ACBD6F}" type="datetime1">
              <a:rPr lang="fr-FR" smtClean="0"/>
              <a:pPr>
                <a:defRPr/>
              </a:pPr>
              <a:t>14/11/2021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24B015-AE7D-406C-9BB7-1FD3A5C9279E}" type="slidenum">
              <a:rPr lang="fr-FR"/>
              <a:pPr>
                <a:defRPr/>
              </a:pPr>
              <a:t>‹N°›</a:t>
            </a:fld>
            <a:endParaRPr lang="fr-F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0E69002-FFFD-4599-BC6F-B46AAE4CF4B5}" type="datetime1">
              <a:rPr lang="fr-FR" smtClean="0"/>
              <a:pPr>
                <a:defRPr/>
              </a:pPr>
              <a:t>14/11/2021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37E0C4-FCA3-41AC-BA4D-3D787B76FAC6}" type="slidenum">
              <a:rPr lang="fr-FR"/>
              <a:pPr>
                <a:defRPr/>
              </a:pPr>
              <a:t>‹N°›</a:t>
            </a:fld>
            <a:endParaRPr lang="fr-F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672418"/>
            <a:ext cx="7772400" cy="113506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E2E55B-FBEB-4078-9572-E06F947FC0B3}" type="datetime1">
              <a:rPr lang="fr-FR" smtClean="0"/>
              <a:pPr>
                <a:defRPr/>
              </a:pPr>
              <a:t>14/11/2021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ED87E82-9872-4FC2-8141-5FFDBCC2851E}" type="slidenum">
              <a:rPr lang="fr-FR"/>
              <a:pPr>
                <a:defRPr/>
              </a:pPr>
              <a:t>‹N°›</a:t>
            </a:fld>
            <a:endParaRPr lang="fr-F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15DE05D5-2AE1-499A-85C4-62AE18AAC5D2}" type="datetime1">
              <a:rPr lang="fr-FR" smtClean="0"/>
              <a:pPr>
                <a:defRPr/>
              </a:pPr>
              <a:t>14/11/2021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8D85AC-97D6-468A-ACAE-129DF971DDD3}" type="slidenum">
              <a:rPr lang="fr-FR"/>
              <a:pPr>
                <a:defRPr/>
              </a:pPr>
              <a:t>‹N°›</a:t>
            </a:fld>
            <a:endParaRPr lang="fr-F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816F18E6-0A62-49A5-8F62-C40C80165100}" type="datetime1">
              <a:rPr lang="fr-FR" smtClean="0"/>
              <a:pPr>
                <a:defRPr/>
              </a:pPr>
              <a:t>14/11/2021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897463-0D36-4ED9-B38B-CEF98EEDC54B}" type="slidenum">
              <a:rPr lang="fr-FR"/>
              <a:pPr>
                <a:defRPr/>
              </a:pPr>
              <a:t>‹N°›</a:t>
            </a:fld>
            <a:endParaRPr lang="fr-F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DD23288-ABE1-46B1-B7FC-1BF74D9B5DF4}" type="datetime1">
              <a:rPr lang="fr-FR" smtClean="0"/>
              <a:pPr>
                <a:defRPr/>
              </a:pPr>
              <a:t>14/11/2021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801C079-2898-4A05-A08C-72045C58F981}" type="slidenum">
              <a:rPr lang="fr-FR"/>
              <a:pPr>
                <a:defRPr/>
              </a:pPr>
              <a:t>‹N°›</a:t>
            </a:fld>
            <a:endParaRPr lang="fr-F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11F1F8E-991E-4396-A165-A921BC9A4A00}" type="datetime1">
              <a:rPr lang="fr-FR" smtClean="0"/>
              <a:pPr>
                <a:defRPr/>
              </a:pPr>
              <a:t>14/11/2021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62D79E-B635-4E9C-B917-EA393D309DBC}" type="slidenum">
              <a:rPr lang="fr-FR"/>
              <a:pPr>
                <a:defRPr/>
              </a:pPr>
              <a:t>‹N°›</a:t>
            </a:fld>
            <a:endParaRPr lang="fr-F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27541"/>
            <a:ext cx="3008313" cy="968376"/>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57BE5B-C64B-4F1A-8D50-5028A42F798A}" type="datetime1">
              <a:rPr lang="fr-FR" smtClean="0"/>
              <a:pPr>
                <a:defRPr/>
              </a:pPr>
              <a:t>14/11/2021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6C0904-B411-40CF-86B5-F058310EDCF5}" type="slidenum">
              <a:rPr lang="fr-FR"/>
              <a:pPr>
                <a:defRPr/>
              </a:pPr>
              <a:t>‹N°›</a:t>
            </a:fld>
            <a:endParaRPr lang="fr-F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alpha val="87000"/>
              </a:srgbClr>
            </a:gs>
            <a:gs pos="22000">
              <a:schemeClr val="accent1">
                <a:tint val="23500"/>
                <a:satMod val="160000"/>
                <a:alpha val="67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908175" y="228600"/>
            <a:ext cx="6778625"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0" y="5437188"/>
            <a:ext cx="1619250" cy="303212"/>
          </a:xfrm>
          <a:prstGeom prst="rect">
            <a:avLst/>
          </a:prstGeom>
        </p:spPr>
        <p:txBody>
          <a:bodyPr vert="horz" wrap="square" lIns="91440" tIns="45720" rIns="91440" bIns="45720" numCol="1" anchor="ctr" anchorCtr="0" compatLnSpc="1">
            <a:prstTxWarp prst="textNoShape">
              <a:avLst/>
            </a:prstTxWarp>
          </a:bodyPr>
          <a:lstStyle>
            <a:lvl1pPr>
              <a:defRPr sz="1000" b="1" smtClean="0">
                <a:solidFill>
                  <a:srgbClr val="4D4D4D"/>
                </a:solidFill>
                <a:latin typeface="Calibri" pitchFamily="34" charset="0"/>
              </a:defRPr>
            </a:lvl1pPr>
          </a:lstStyle>
          <a:p>
            <a:pPr>
              <a:defRPr/>
            </a:pPr>
            <a:fld id="{6814D58F-3AD1-41BF-852B-1D51ED506030}" type="datetime1">
              <a:rPr lang="fr-FR" smtClean="0"/>
              <a:pPr>
                <a:defRPr/>
              </a:pPr>
              <a:t>14/11/2021</a:t>
            </a:fld>
            <a:endParaRPr lang="fr-FR"/>
          </a:p>
        </p:txBody>
      </p:sp>
      <p:sp>
        <p:nvSpPr>
          <p:cNvPr id="5" name="Espace réservé du pied de page 4"/>
          <p:cNvSpPr>
            <a:spLocks noGrp="1"/>
          </p:cNvSpPr>
          <p:nvPr>
            <p:ph type="ftr" sz="quarter" idx="3"/>
          </p:nvPr>
        </p:nvSpPr>
        <p:spPr>
          <a:xfrm>
            <a:off x="1908175" y="5411788"/>
            <a:ext cx="6119813"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316913" y="5411788"/>
            <a:ext cx="909637" cy="303212"/>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4D4D4D"/>
                </a:solidFill>
                <a:latin typeface="Calibri" pitchFamily="34" charset="0"/>
              </a:defRPr>
            </a:lvl1pPr>
          </a:lstStyle>
          <a:p>
            <a:pPr>
              <a:defRPr/>
            </a:pPr>
            <a:fld id="{C66B39EE-C0A9-4888-AB15-FA06622FE2A8}" type="slidenum">
              <a:rPr lang="fr-FR"/>
              <a:pPr>
                <a:defRPr/>
              </a:pPr>
              <a:t>‹N°›</a:t>
            </a:fld>
            <a:endParaRPr lang="fr-FR"/>
          </a:p>
        </p:txBody>
      </p:sp>
      <p:grpSp>
        <p:nvGrpSpPr>
          <p:cNvPr id="1031" name="Groupe 3"/>
          <p:cNvGrpSpPr>
            <a:grpSpLocks/>
          </p:cNvGrpSpPr>
          <p:nvPr/>
        </p:nvGrpSpPr>
        <p:grpSpPr bwMode="auto">
          <a:xfrm>
            <a:off x="215900" y="4010025"/>
            <a:ext cx="9182100" cy="1946275"/>
            <a:chOff x="-12879" y="4494727"/>
            <a:chExt cx="9182637" cy="2335369"/>
          </a:xfrm>
        </p:grpSpPr>
        <p:sp>
          <p:nvSpPr>
            <p:cNvPr id="2" name="Forme libre 4"/>
            <p:cNvSpPr/>
            <p:nvPr/>
          </p:nvSpPr>
          <p:spPr>
            <a:xfrm>
              <a:off x="-12879" y="4494727"/>
              <a:ext cx="9157236" cy="2156311"/>
            </a:xfrm>
            <a:custGeom>
              <a:avLst/>
              <a:gdLst>
                <a:gd name="connsiteX0" fmla="*/ 0 w 9156879"/>
                <a:gd name="connsiteY0" fmla="*/ 1429555 h 2157211"/>
                <a:gd name="connsiteX1" fmla="*/ 5859887 w 9156879"/>
                <a:gd name="connsiteY1" fmla="*/ 1918952 h 2157211"/>
                <a:gd name="connsiteX2" fmla="*/ 9156879 w 9156879"/>
                <a:gd name="connsiteY2" fmla="*/ 0 h 2157211"/>
              </a:gdLst>
              <a:ahLst/>
              <a:cxnLst>
                <a:cxn ang="0">
                  <a:pos x="connsiteX0" y="connsiteY0"/>
                </a:cxn>
                <a:cxn ang="0">
                  <a:pos x="connsiteX1" y="connsiteY1"/>
                </a:cxn>
                <a:cxn ang="0">
                  <a:pos x="connsiteX2" y="connsiteY2"/>
                </a:cxn>
              </a:cxnLst>
              <a:rect l="l" t="t" r="r" b="b"/>
              <a:pathLst>
                <a:path w="9156879" h="2157211">
                  <a:moveTo>
                    <a:pt x="0" y="1429555"/>
                  </a:moveTo>
                  <a:cubicBezTo>
                    <a:pt x="2166870" y="1793383"/>
                    <a:pt x="4333741" y="2157211"/>
                    <a:pt x="5859887" y="1918952"/>
                  </a:cubicBezTo>
                  <a:cubicBezTo>
                    <a:pt x="7386033" y="1680693"/>
                    <a:pt x="8271456" y="840346"/>
                    <a:pt x="9156879"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Forme libre 5"/>
            <p:cNvSpPr/>
            <p:nvPr/>
          </p:nvSpPr>
          <p:spPr>
            <a:xfrm>
              <a:off x="-178" y="5898616"/>
              <a:ext cx="9169936" cy="931480"/>
            </a:xfrm>
            <a:custGeom>
              <a:avLst/>
              <a:gdLst>
                <a:gd name="connsiteX0" fmla="*/ 0 w 9169758"/>
                <a:gd name="connsiteY0" fmla="*/ 0 h 931572"/>
                <a:gd name="connsiteX1" fmla="*/ 4739425 w 9169758"/>
                <a:gd name="connsiteY1" fmla="*/ 875763 h 931572"/>
                <a:gd name="connsiteX2" fmla="*/ 9169758 w 9169758"/>
                <a:gd name="connsiteY2" fmla="*/ 334851 h 931572"/>
              </a:gdLst>
              <a:ahLst/>
              <a:cxnLst>
                <a:cxn ang="0">
                  <a:pos x="connsiteX0" y="connsiteY0"/>
                </a:cxn>
                <a:cxn ang="0">
                  <a:pos x="connsiteX1" y="connsiteY1"/>
                </a:cxn>
                <a:cxn ang="0">
                  <a:pos x="connsiteX2" y="connsiteY2"/>
                </a:cxn>
              </a:cxnLst>
              <a:rect l="l" t="t" r="r" b="b"/>
              <a:pathLst>
                <a:path w="9169758" h="931572">
                  <a:moveTo>
                    <a:pt x="0" y="0"/>
                  </a:moveTo>
                  <a:cubicBezTo>
                    <a:pt x="1605566" y="409977"/>
                    <a:pt x="3211132" y="819954"/>
                    <a:pt x="4739425" y="875763"/>
                  </a:cubicBezTo>
                  <a:cubicBezTo>
                    <a:pt x="6267718" y="931572"/>
                    <a:pt x="7718738" y="633211"/>
                    <a:pt x="9169758" y="334851"/>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pic>
        <p:nvPicPr>
          <p:cNvPr id="1032" name="Picture 11" descr="Logo-AFRISTAT-simple"/>
          <p:cNvPicPr>
            <a:picLocks noChangeAspect="1" noChangeArrowheads="1"/>
          </p:cNvPicPr>
          <p:nvPr/>
        </p:nvPicPr>
        <p:blipFill>
          <a:blip r:embed="rId14" cstate="print"/>
          <a:srcRect/>
          <a:stretch>
            <a:fillRect/>
          </a:stretch>
        </p:blipFill>
        <p:spPr bwMode="auto">
          <a:xfrm>
            <a:off x="107950" y="174625"/>
            <a:ext cx="1547813" cy="1027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fade/>
  </p:transition>
  <p:hf hdr="0" ftr="0" dt="0"/>
  <p:txStyles>
    <p:titleStyle>
      <a:lvl1pPr algn="l" rtl="0" eaLnBrk="1" fontAlgn="base" hangingPunct="1">
        <a:spcBef>
          <a:spcPct val="0"/>
        </a:spcBef>
        <a:spcAft>
          <a:spcPct val="0"/>
        </a:spcAft>
        <a:defRPr sz="3200" b="1" kern="1200">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Calibri" pitchFamily="34" charset="0"/>
        </a:defRPr>
      </a:lvl2pPr>
      <a:lvl3pPr algn="l" rtl="0" eaLnBrk="1" fontAlgn="base" hangingPunct="1">
        <a:spcBef>
          <a:spcPct val="0"/>
        </a:spcBef>
        <a:spcAft>
          <a:spcPct val="0"/>
        </a:spcAft>
        <a:defRPr sz="3200" b="1">
          <a:solidFill>
            <a:schemeClr val="bg1"/>
          </a:solidFill>
          <a:latin typeface="Calibri" pitchFamily="34" charset="0"/>
        </a:defRPr>
      </a:lvl3pPr>
      <a:lvl4pPr algn="l" rtl="0" eaLnBrk="1" fontAlgn="base" hangingPunct="1">
        <a:spcBef>
          <a:spcPct val="0"/>
        </a:spcBef>
        <a:spcAft>
          <a:spcPct val="0"/>
        </a:spcAft>
        <a:defRPr sz="3200" b="1">
          <a:solidFill>
            <a:schemeClr val="bg1"/>
          </a:solidFill>
          <a:latin typeface="Calibri" pitchFamily="34" charset="0"/>
        </a:defRPr>
      </a:lvl4pPr>
      <a:lvl5pPr algn="l" rtl="0" eaLnBrk="1" fontAlgn="base" hangingPunct="1">
        <a:spcBef>
          <a:spcPct val="0"/>
        </a:spcBef>
        <a:spcAft>
          <a:spcPct val="0"/>
        </a:spcAft>
        <a:defRPr sz="3200" b="1">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0000"/>
        <a:buFont typeface="Calibri"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SzPct val="80000"/>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Grp="1"/>
          </p:cNvSpPr>
          <p:nvPr>
            <p:ph type="body" idx="1"/>
          </p:nvPr>
        </p:nvSpPr>
        <p:spPr>
          <a:xfrm>
            <a:off x="107504" y="1057300"/>
            <a:ext cx="8928992" cy="4464496"/>
          </a:xfrm>
        </p:spPr>
        <p:txBody>
          <a:bodyPr/>
          <a:lstStyle/>
          <a:p>
            <a:pPr marL="0" indent="0" algn="ctr">
              <a:buNone/>
            </a:pPr>
            <a:r>
              <a:rPr lang="fr-FR" dirty="0" smtClean="0"/>
              <a:t>Atelier régional de </a:t>
            </a:r>
            <a:r>
              <a:rPr lang="fr-FR" dirty="0"/>
              <a:t>formation des statisticiens en charge de l’élaboration de l’IHPC </a:t>
            </a:r>
            <a:r>
              <a:rPr lang="fr-FR" dirty="0" smtClean="0"/>
              <a:t>dans les pays membres de </a:t>
            </a:r>
            <a:r>
              <a:rPr lang="fr-FR" dirty="0"/>
              <a:t>l’UEMOA </a:t>
            </a:r>
            <a:endParaRPr lang="fr-FR" dirty="0" smtClean="0"/>
          </a:p>
          <a:p>
            <a:pPr marL="0" indent="0" algn="ctr">
              <a:buNone/>
            </a:pPr>
            <a:r>
              <a:rPr lang="fr-FR" b="1" dirty="0" smtClean="0"/>
              <a:t>8 au 19 novembre 2021</a:t>
            </a:r>
          </a:p>
          <a:p>
            <a:pPr marL="0" indent="0" algn="just">
              <a:buNone/>
            </a:pPr>
            <a:r>
              <a:rPr lang="fr-FR" dirty="0" smtClean="0">
                <a:solidFill>
                  <a:srgbClr val="FF0000"/>
                </a:solidFill>
              </a:rPr>
              <a:t>Concept de variétés, produits, produits élémentaires et séries</a:t>
            </a:r>
            <a:r>
              <a:rPr lang="fr-FR" dirty="0" smtClean="0"/>
              <a:t>                                  </a:t>
            </a:r>
          </a:p>
          <a:p>
            <a:pPr marL="0" indent="0" algn="just">
              <a:buNone/>
            </a:pPr>
            <a:r>
              <a:rPr lang="fr-FR" dirty="0" smtClean="0"/>
              <a:t>                                            </a:t>
            </a:r>
            <a:endParaRPr lang="fr-FR" dirty="0" smtClean="0"/>
          </a:p>
          <a:p>
            <a:pPr marL="0" indent="0">
              <a:buNone/>
            </a:pPr>
            <a:r>
              <a:rPr lang="fr-FR" sz="2000" dirty="0" smtClean="0"/>
              <a:t>                                                                Par</a:t>
            </a:r>
            <a:r>
              <a:rPr lang="fr-FR" sz="2000" dirty="0"/>
              <a:t>: </a:t>
            </a:r>
            <a:r>
              <a:rPr lang="fr-FR" sz="2000" dirty="0" err="1"/>
              <a:t>Tchadèléki</a:t>
            </a:r>
            <a:r>
              <a:rPr lang="fr-FR" sz="2000" dirty="0"/>
              <a:t> </a:t>
            </a:r>
            <a:r>
              <a:rPr lang="fr-FR" sz="2000" dirty="0" err="1"/>
              <a:t>Biabalo</a:t>
            </a:r>
            <a:r>
              <a:rPr lang="fr-FR" sz="2000" dirty="0"/>
              <a:t> BAHAZE-DAO</a:t>
            </a:r>
          </a:p>
          <a:p>
            <a:pPr marL="0" indent="0">
              <a:buNone/>
            </a:pPr>
            <a:r>
              <a:rPr lang="fr-FR" sz="2000" dirty="0"/>
              <a:t>                                                                      </a:t>
            </a:r>
            <a:r>
              <a:rPr lang="fr-FR" sz="2000" dirty="0" smtClean="0"/>
              <a:t>   Expert </a:t>
            </a:r>
            <a:r>
              <a:rPr lang="fr-FR" sz="2000" dirty="0"/>
              <a:t>en Statistiques des Prix</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a:t>
            </a:fld>
            <a:endParaRPr lang="fr-F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a:solidFill>
                  <a:srgbClr val="FF0000"/>
                </a:solidFill>
              </a:rPr>
              <a:t>Produits </a:t>
            </a:r>
            <a:r>
              <a:rPr lang="fr-FR" dirty="0" smtClean="0">
                <a:solidFill>
                  <a:srgbClr val="FF0000"/>
                </a:solidFill>
              </a:rPr>
              <a:t>élémentaires (3/3)</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smtClean="0"/>
              <a:t>Dans les pays de l’UEMOA, pour une </a:t>
            </a:r>
            <a:r>
              <a:rPr lang="fr-FR" sz="2400" dirty="0"/>
              <a:t>variété donnée, un produit élémentaire est défini par un produit précis correspondant à la définition de cette variété, observée dans un point de vente.</a:t>
            </a:r>
          </a:p>
          <a:p>
            <a:pPr>
              <a:buFont typeface="Wingdings" panose="05000000000000000000" pitchFamily="2" charset="2"/>
              <a:buChar char="§"/>
            </a:pPr>
            <a:endParaRPr lang="fr-FR" sz="2400" dirty="0"/>
          </a:p>
          <a:p>
            <a:pPr>
              <a:buFont typeface="Wingdings" panose="05000000000000000000" pitchFamily="2" charset="2"/>
              <a:buChar char="§"/>
            </a:pPr>
            <a:r>
              <a:rPr lang="fr-FR" sz="2400" dirty="0"/>
              <a:t> </a:t>
            </a:r>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10</a:t>
            </a:fld>
            <a:endParaRPr lang="fr-FR"/>
          </a:p>
        </p:txBody>
      </p:sp>
    </p:spTree>
    <p:extLst>
      <p:ext uri="{BB962C8B-B14F-4D97-AF65-F5344CB8AC3E}">
        <p14:creationId xmlns:p14="http://schemas.microsoft.com/office/powerpoint/2010/main" val="3883880755"/>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err="1" smtClean="0">
                <a:solidFill>
                  <a:srgbClr val="FF0000"/>
                </a:solidFill>
              </a:rPr>
              <a:t>Serie</a:t>
            </a:r>
            <a:r>
              <a:rPr lang="fr-FR" dirty="0" smtClean="0">
                <a:solidFill>
                  <a:srgbClr val="FF0000"/>
                </a:solidFill>
              </a:rPr>
              <a:t> (1/2)</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a:t>Si un produit élémentaire vient à ne plus être représentatif, il est remplacé par un autre produit élémentaire censé assurer la continuité de la représentativité de l’échantillon.</a:t>
            </a:r>
          </a:p>
          <a:p>
            <a:pPr marL="0" indent="0" algn="just">
              <a:buNone/>
            </a:pPr>
            <a:r>
              <a:rPr lang="fr-FR" sz="2400" dirty="0"/>
              <a:t>La succession de ces produits élémentaires est appelée série.</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11</a:t>
            </a:fld>
            <a:endParaRPr lang="fr-FR"/>
          </a:p>
        </p:txBody>
      </p:sp>
    </p:spTree>
    <p:extLst>
      <p:ext uri="{BB962C8B-B14F-4D97-AF65-F5344CB8AC3E}">
        <p14:creationId xmlns:p14="http://schemas.microsoft.com/office/powerpoint/2010/main" val="4062342374"/>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err="1" smtClean="0">
                <a:solidFill>
                  <a:srgbClr val="FF0000"/>
                </a:solidFill>
              </a:rPr>
              <a:t>Serie</a:t>
            </a:r>
            <a:r>
              <a:rPr lang="fr-FR" dirty="0" smtClean="0">
                <a:solidFill>
                  <a:srgbClr val="FF0000"/>
                </a:solidFill>
              </a:rPr>
              <a:t> (2/2)</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a:t>DESCRIPTION</a:t>
            </a:r>
            <a:endParaRPr lang="fr-FR" sz="2400" dirty="0"/>
          </a:p>
          <a:p>
            <a:pPr marL="0" indent="0" algn="just">
              <a:buNone/>
            </a:pPr>
            <a:r>
              <a:rPr lang="fr-FR" sz="2000" b="1" dirty="0"/>
              <a:t>Les variétés et leurs produits élémentaires représentatifs sont décrits de manière structurée. Les descriptifs sont catégorisés en :</a:t>
            </a:r>
            <a:endParaRPr lang="fr-FR" sz="2000" dirty="0"/>
          </a:p>
          <a:p>
            <a:pPr marL="0" lvl="0" indent="0" algn="just">
              <a:buNone/>
            </a:pPr>
            <a:r>
              <a:rPr lang="fr-FR" sz="2000" dirty="0"/>
              <a:t>caractéristiques obligatoires de la variété ;</a:t>
            </a:r>
          </a:p>
          <a:p>
            <a:pPr marL="0" lvl="0" indent="0" algn="just">
              <a:buNone/>
            </a:pPr>
            <a:r>
              <a:rPr lang="fr-FR" sz="2000" dirty="0"/>
              <a:t>caractéristiques variables des produits élémentaires, ayant une influence sur les prix ;</a:t>
            </a:r>
          </a:p>
          <a:p>
            <a:pPr marL="0" lvl="0" indent="0" algn="just">
              <a:buNone/>
            </a:pPr>
            <a:r>
              <a:rPr lang="fr-FR" sz="2000" dirty="0"/>
              <a:t>caractéristiques complémentaires, n’ayant pas une influence sur les prix, permettant de retrouver les produits ;</a:t>
            </a:r>
          </a:p>
          <a:p>
            <a:pPr marL="0" lvl="0" indent="0" algn="just">
              <a:buNone/>
            </a:pPr>
            <a:r>
              <a:rPr lang="fr-FR" sz="2000" dirty="0" smtClean="0"/>
              <a:t>exclusions</a:t>
            </a:r>
            <a:r>
              <a:rPr lang="fr-FR" sz="2000" dirty="0"/>
              <a:t>.</a:t>
            </a:r>
          </a:p>
          <a:p>
            <a:pPr marL="0" indent="0" algn="just">
              <a:buNone/>
            </a:pPr>
            <a:r>
              <a:rPr lang="fr-FR" sz="2000" b="1" dirty="0"/>
              <a:t>Les variétés homogènes se distinguent des variétés hétérogènes par le fait qu’elles ne présentent pas de caractéristiques variables des produits élémentaires ayant une influence sur les prix.</a:t>
            </a:r>
            <a:endParaRPr lang="fr-FR" sz="2000" dirty="0"/>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12</a:t>
            </a:fld>
            <a:endParaRPr lang="fr-FR"/>
          </a:p>
        </p:txBody>
      </p:sp>
    </p:spTree>
    <p:extLst>
      <p:ext uri="{BB962C8B-B14F-4D97-AF65-F5344CB8AC3E}">
        <p14:creationId xmlns:p14="http://schemas.microsoft.com/office/powerpoint/2010/main" val="2710415391"/>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solidFill>
                  <a:srgbClr val="FF0000"/>
                </a:solidFill>
              </a:rPr>
              <a:t/>
            </a:r>
            <a:br>
              <a:rPr lang="fr-FR" dirty="0" smtClean="0">
                <a:solidFill>
                  <a:srgbClr val="FF0000"/>
                </a:solidFill>
              </a:rPr>
            </a:br>
            <a:r>
              <a:rPr lang="fr-FR" dirty="0" smtClean="0">
                <a:solidFill>
                  <a:srgbClr val="FF0000"/>
                </a:solidFill>
              </a:rPr>
              <a:t>Nombre d’observations</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a:t>Le nombre de relevés de prix des biens et services figurant dans le panier dépend du type de produit. Le type de point de vente est un facteur de différence importante de prix.</a:t>
            </a:r>
          </a:p>
          <a:p>
            <a:pPr marL="0" indent="0" algn="just">
              <a:buNone/>
            </a:pPr>
            <a:r>
              <a:rPr lang="fr-FR" sz="2400" dirty="0"/>
              <a:t> </a:t>
            </a:r>
          </a:p>
          <a:p>
            <a:pPr marL="0" indent="0" algn="just">
              <a:buNone/>
            </a:pPr>
            <a:r>
              <a:rPr lang="fr-FR" sz="2400" b="1" dirty="0"/>
              <a:t>Marchés :</a:t>
            </a:r>
            <a:endParaRPr lang="fr-FR" sz="2400" dirty="0"/>
          </a:p>
          <a:p>
            <a:pPr algn="just">
              <a:buFont typeface="Wingdings" panose="05000000000000000000" pitchFamily="2" charset="2"/>
              <a:buChar char="§"/>
            </a:pPr>
            <a:r>
              <a:rPr lang="fr-FR" sz="2400" dirty="0" smtClean="0"/>
              <a:t>Pour </a:t>
            </a:r>
            <a:r>
              <a:rPr lang="fr-FR" sz="2400" dirty="0"/>
              <a:t>les produits vendus en unités non standard, 30 relevés au minimum, répartis sur l'ensemble des marchés-échantillons, sont effectués mensuellement.</a:t>
            </a:r>
          </a:p>
          <a:p>
            <a:pPr algn="just">
              <a:buFont typeface="Wingdings" panose="05000000000000000000" pitchFamily="2" charset="2"/>
              <a:buChar char="§"/>
            </a:pPr>
            <a:r>
              <a:rPr lang="fr-FR" sz="2400" dirty="0" smtClean="0"/>
              <a:t>Pour </a:t>
            </a:r>
            <a:r>
              <a:rPr lang="fr-FR" sz="2400" dirty="0"/>
              <a:t>les produits vendus en unité standard, on effectue au moins 20 relevés par mois.</a:t>
            </a:r>
          </a:p>
          <a:p>
            <a:pPr marL="0" indent="0" algn="just">
              <a:buNone/>
            </a:pPr>
            <a:r>
              <a:rPr lang="fr-FR" sz="2400" dirty="0"/>
              <a:t> </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13</a:t>
            </a:fld>
            <a:endParaRPr lang="fr-FR"/>
          </a:p>
        </p:txBody>
      </p:sp>
    </p:spTree>
    <p:extLst>
      <p:ext uri="{BB962C8B-B14F-4D97-AF65-F5344CB8AC3E}">
        <p14:creationId xmlns:p14="http://schemas.microsoft.com/office/powerpoint/2010/main" val="2381411887"/>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solidFill>
                  <a:srgbClr val="FF0000"/>
                </a:solidFill>
              </a:rPr>
              <a:t/>
            </a:r>
            <a:br>
              <a:rPr lang="fr-FR" dirty="0" smtClean="0">
                <a:solidFill>
                  <a:srgbClr val="FF0000"/>
                </a:solidFill>
              </a:rPr>
            </a:br>
            <a:r>
              <a:rPr lang="fr-FR" dirty="0" smtClean="0">
                <a:solidFill>
                  <a:srgbClr val="FF0000"/>
                </a:solidFill>
              </a:rPr>
              <a:t>Nombre d’observations</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b="1" dirty="0"/>
              <a:t>Grand magasin/ Boutiques (Magasins) Spécialisés/Supermarché/Magasin de gros; magasin à prix réduits/Mini-marché, boutique de station service, kiosque, magasin de proximité</a:t>
            </a:r>
            <a:endParaRPr lang="fr-FR" sz="2400" dirty="0"/>
          </a:p>
          <a:p>
            <a:pPr marL="0" indent="0" algn="just">
              <a:buNone/>
            </a:pPr>
            <a:r>
              <a:rPr lang="fr-FR" sz="2400" dirty="0"/>
              <a:t>Pour une variété donnée, les prix d’au minimum 6 produits élémentaires sont relevés chaque mois, ces produits élémentaires sont répartis sur l'ensemble des points de vente de l'agglomération.</a:t>
            </a:r>
          </a:p>
          <a:p>
            <a:pPr marL="0" indent="0" algn="just">
              <a:buNone/>
            </a:pPr>
            <a:endParaRPr lang="fr-FR" sz="2400" dirty="0"/>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14</a:t>
            </a:fld>
            <a:endParaRPr lang="fr-FR"/>
          </a:p>
        </p:txBody>
      </p:sp>
    </p:spTree>
    <p:extLst>
      <p:ext uri="{BB962C8B-B14F-4D97-AF65-F5344CB8AC3E}">
        <p14:creationId xmlns:p14="http://schemas.microsoft.com/office/powerpoint/2010/main" val="166498165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solidFill>
                  <a:srgbClr val="FF0000"/>
                </a:solidFill>
              </a:rPr>
              <a:t/>
            </a:r>
            <a:br>
              <a:rPr lang="fr-FR" dirty="0" smtClean="0">
                <a:solidFill>
                  <a:srgbClr val="FF0000"/>
                </a:solidFill>
              </a:rPr>
            </a:br>
            <a:r>
              <a:rPr lang="fr-FR" dirty="0" smtClean="0">
                <a:solidFill>
                  <a:srgbClr val="FF0000"/>
                </a:solidFill>
              </a:rPr>
              <a:t>Nombre d’observations</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b="1" dirty="0"/>
              <a:t>Sociétés de services spécialisés privés/Sociétés de services publics ou parapublics</a:t>
            </a:r>
            <a:endParaRPr lang="fr-FR" sz="2400" dirty="0"/>
          </a:p>
          <a:p>
            <a:pPr marL="0" indent="0" algn="just">
              <a:buNone/>
            </a:pPr>
            <a:r>
              <a:rPr lang="fr-FR" sz="2400" dirty="0"/>
              <a:t>Les prix de certains biens sont observés à partir de documents administratifs ou tarifaires, ou après consultation des organismes compétents (électricité, eau, téléphone, transport public, etc.). Pour d’autres, les prix sont relevés chaque mois.</a:t>
            </a:r>
          </a:p>
          <a:p>
            <a:pPr marL="0" indent="0" algn="just">
              <a:buNone/>
            </a:pPr>
            <a:r>
              <a:rPr lang="fr-FR" sz="2400" dirty="0"/>
              <a:t>Dans tous les cas, une visite mensuelle est effectuée auprès du service compétent pour relever les changements éventuels de qualité du service ou du produit et vérifier si les tarifs ont changé.</a:t>
            </a:r>
          </a:p>
          <a:p>
            <a:pPr marL="0" indent="0" algn="just">
              <a:buNone/>
            </a:pPr>
            <a:r>
              <a:rPr lang="fr-FR" sz="2400" b="1" dirty="0"/>
              <a:t>On ne relèvera pas les prix dans un type de points de vente pour les variétés d’un poste si le poids des achats des ménages est inférieur à 10% des achats des ménages pour le poste.</a:t>
            </a:r>
            <a:endParaRPr lang="fr-FR" sz="2400" dirty="0"/>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15</a:t>
            </a:fld>
            <a:endParaRPr lang="fr-FR"/>
          </a:p>
        </p:txBody>
      </p:sp>
    </p:spTree>
    <p:extLst>
      <p:ext uri="{BB962C8B-B14F-4D97-AF65-F5344CB8AC3E}">
        <p14:creationId xmlns:p14="http://schemas.microsoft.com/office/powerpoint/2010/main" val="703999056"/>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solidFill>
                  <a:srgbClr val="FF0000"/>
                </a:solidFill>
              </a:rPr>
              <a:t/>
            </a:r>
            <a:br>
              <a:rPr lang="fr-FR" dirty="0" smtClean="0">
                <a:solidFill>
                  <a:srgbClr val="FF0000"/>
                </a:solidFill>
              </a:rPr>
            </a:br>
            <a:r>
              <a:rPr lang="fr-FR" dirty="0" smtClean="0">
                <a:solidFill>
                  <a:srgbClr val="FF0000"/>
                </a:solidFill>
              </a:rPr>
              <a:t>Nombre d’observations</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smtClean="0"/>
              <a:t> Ménages</a:t>
            </a:r>
            <a:endParaRPr lang="fr-FR" sz="2400" dirty="0"/>
          </a:p>
          <a:p>
            <a:pPr marL="0" indent="0" algn="just">
              <a:buNone/>
            </a:pPr>
            <a:r>
              <a:rPr lang="fr-FR" sz="2000" i="1" dirty="0"/>
              <a:t>Pour les loyers</a:t>
            </a:r>
            <a:r>
              <a:rPr lang="fr-FR" sz="2000" dirty="0"/>
              <a:t> :</a:t>
            </a:r>
          </a:p>
          <a:p>
            <a:pPr marL="0" indent="0" algn="just">
              <a:buNone/>
            </a:pPr>
            <a:r>
              <a:rPr lang="fr-FR" sz="2000" dirty="0"/>
              <a:t>On constitue un échantillon de 150 logements fixes répartis sur les différentes variétés retenues en fonction de leur pondération, mais en retenant au moins 10 logements pour une variété donnée. Pour chaque variété, on enquête chaque mois 1/3 des ménages occupant des logements fixes retenus.</a:t>
            </a:r>
          </a:p>
          <a:p>
            <a:pPr marL="0" indent="0" algn="just">
              <a:buNone/>
            </a:pPr>
            <a:r>
              <a:rPr lang="fr-FR" sz="2000" dirty="0"/>
              <a:t>Un ménage est donc visité une fois par trimestre.</a:t>
            </a:r>
          </a:p>
          <a:p>
            <a:pPr marL="0" indent="0" algn="just">
              <a:buNone/>
            </a:pPr>
            <a:r>
              <a:rPr lang="fr-FR" sz="2000" dirty="0"/>
              <a:t>Remarque : pour le calcul de l’indice des loyers, on interroge également des agents immobiliers (formels ou non) sur les variations des loyers en cas de changement d’occupant</a:t>
            </a:r>
            <a:r>
              <a:rPr lang="fr-FR" sz="2000" dirty="0" smtClean="0"/>
              <a:t>.</a:t>
            </a: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16</a:t>
            </a:fld>
            <a:endParaRPr lang="fr-FR"/>
          </a:p>
        </p:txBody>
      </p:sp>
    </p:spTree>
    <p:extLst>
      <p:ext uri="{BB962C8B-B14F-4D97-AF65-F5344CB8AC3E}">
        <p14:creationId xmlns:p14="http://schemas.microsoft.com/office/powerpoint/2010/main" val="961816332"/>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solidFill>
                  <a:srgbClr val="FF0000"/>
                </a:solidFill>
              </a:rPr>
              <a:t/>
            </a:r>
            <a:br>
              <a:rPr lang="fr-FR" dirty="0" smtClean="0">
                <a:solidFill>
                  <a:srgbClr val="FF0000"/>
                </a:solidFill>
              </a:rPr>
            </a:br>
            <a:r>
              <a:rPr lang="fr-FR" dirty="0" smtClean="0">
                <a:solidFill>
                  <a:srgbClr val="FF0000"/>
                </a:solidFill>
              </a:rPr>
              <a:t>Nombre d’observations</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b="1" dirty="0" smtClean="0"/>
              <a:t> </a:t>
            </a:r>
            <a:r>
              <a:rPr lang="fr-FR" sz="2400" i="1" dirty="0"/>
              <a:t>Pour les services domestiques</a:t>
            </a:r>
            <a:r>
              <a:rPr lang="fr-FR" sz="2400" dirty="0"/>
              <a:t> :</a:t>
            </a:r>
          </a:p>
          <a:p>
            <a:pPr marL="0" indent="0" algn="just">
              <a:buNone/>
            </a:pPr>
            <a:r>
              <a:rPr lang="fr-FR" sz="2400" dirty="0"/>
              <a:t>On définit un certain nombre de variétés de services domestiques.</a:t>
            </a:r>
          </a:p>
          <a:p>
            <a:pPr marL="0" indent="0" algn="just">
              <a:buNone/>
            </a:pPr>
            <a:r>
              <a:rPr lang="fr-FR" sz="2400" dirty="0"/>
              <a:t>Chaque variété de services domestiques est suivie auprès d’au moins trois ménages différents chaque mois.</a:t>
            </a:r>
          </a:p>
          <a:p>
            <a:pPr marL="0" indent="0" algn="just">
              <a:buNone/>
            </a:pPr>
            <a:r>
              <a:rPr lang="fr-FR" sz="2400" dirty="0"/>
              <a:t>Un panel de ménages est mis en place. Chaque ménage est visité une fois chaque trimestre</a:t>
            </a:r>
            <a:r>
              <a:rPr lang="fr-FR" sz="2400" dirty="0" smtClean="0"/>
              <a:t>.</a:t>
            </a:r>
          </a:p>
          <a:p>
            <a:pPr marL="0" lvl="0" indent="0" algn="just">
              <a:buNone/>
            </a:pPr>
            <a:r>
              <a:rPr lang="fr-FR" sz="2400" b="1" dirty="0" smtClean="0"/>
              <a:t>NB:</a:t>
            </a:r>
            <a:r>
              <a:rPr lang="fr-FR" sz="2400" dirty="0" smtClean="0"/>
              <a:t> On </a:t>
            </a:r>
            <a:r>
              <a:rPr lang="fr-FR" sz="2400" dirty="0"/>
              <a:t>n’observera pas plus de cinq produits élémentaires par point de vente, sauf dans les marchés, grands magasins, supermarchés et hypermarchés ;</a:t>
            </a:r>
          </a:p>
          <a:p>
            <a:pPr marL="0" indent="0" algn="just">
              <a:buNone/>
            </a:pPr>
            <a:r>
              <a:rPr lang="fr-FR" sz="2400" dirty="0"/>
              <a:t>Hors marché, on n’observera qu’un produit élémentaire d’une variété.</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17</a:t>
            </a:fld>
            <a:endParaRPr lang="fr-FR"/>
          </a:p>
        </p:txBody>
      </p:sp>
    </p:spTree>
    <p:extLst>
      <p:ext uri="{BB962C8B-B14F-4D97-AF65-F5344CB8AC3E}">
        <p14:creationId xmlns:p14="http://schemas.microsoft.com/office/powerpoint/2010/main" val="3455431169"/>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a:solidFill>
                  <a:srgbClr val="FF0000"/>
                </a:solidFill>
              </a:rPr>
              <a:t>PROCEDURE DE MISE A JOUR DES PONDERATIONS: VARIETES</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endParaRPr lang="fr-FR" sz="2400" smtClean="0"/>
          </a:p>
          <a:p>
            <a:pPr marL="0" indent="0" algn="just">
              <a:buNone/>
            </a:pPr>
            <a:r>
              <a:rPr lang="fr-FR" sz="2400" smtClean="0"/>
              <a:t>A </a:t>
            </a:r>
            <a:r>
              <a:rPr lang="fr-FR" sz="2400" dirty="0"/>
              <a:t>la fin de chaque année, les Etats membres procèdent à un examen des pondérations des variétés afin de garantir qu’elles sont suffisamment fiables.</a:t>
            </a:r>
          </a:p>
          <a:p>
            <a:pPr marL="0" indent="0">
              <a:buNone/>
            </a:pPr>
            <a:r>
              <a:rPr lang="fr-FR" sz="2400" dirty="0"/>
              <a:t> </a:t>
            </a:r>
          </a:p>
          <a:p>
            <a:pPr marL="0" indent="0" algn="just">
              <a:buNone/>
            </a:pPr>
            <a:r>
              <a:rPr lang="fr-FR" sz="2400" dirty="0"/>
              <a:t>Lors de l’examen, l’INS vérifie l’existence ou l’absence de variations importantes intervenues depuis la période de référence des pondérations dans la consommation des ménages ou dans la prise en compte de la dépense afférente d’une variété d’un poste.</a:t>
            </a:r>
          </a:p>
          <a:p>
            <a:pPr marL="0" indent="0">
              <a:buNone/>
            </a:pPr>
            <a:endParaRPr lang="fr-FR" sz="2400" dirty="0"/>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18</a:t>
            </a:fld>
            <a:endParaRPr lang="fr-FR"/>
          </a:p>
        </p:txBody>
      </p:sp>
    </p:spTree>
    <p:extLst>
      <p:ext uri="{BB962C8B-B14F-4D97-AF65-F5344CB8AC3E}">
        <p14:creationId xmlns:p14="http://schemas.microsoft.com/office/powerpoint/2010/main" val="635870880"/>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a:t/>
            </a:r>
            <a:br>
              <a:rPr lang="fr-FR" dirty="0"/>
            </a:br>
            <a:r>
              <a:rPr lang="fr-FR" dirty="0" smtClean="0">
                <a:solidFill>
                  <a:srgbClr val="FF0000"/>
                </a:solidFill>
              </a:rPr>
              <a:t>PROCEDURE </a:t>
            </a:r>
            <a:r>
              <a:rPr lang="fr-FR" dirty="0">
                <a:solidFill>
                  <a:srgbClr val="FF0000"/>
                </a:solidFill>
              </a:rPr>
              <a:t>DE MISE A JOUR DES PONDERATIONS: </a:t>
            </a:r>
            <a:r>
              <a:rPr lang="fr-FR" dirty="0" smtClean="0">
                <a:solidFill>
                  <a:srgbClr val="FF0000"/>
                </a:solidFill>
              </a:rPr>
              <a:t>VARIETES</a:t>
            </a:r>
            <a:r>
              <a:rPr lang="fr-FR" dirty="0"/>
              <a:t/>
            </a:r>
            <a:br>
              <a:rPr lang="fr-FR" dirty="0"/>
            </a:br>
            <a:r>
              <a:rPr lang="fr-FR" dirty="0">
                <a:solidFill>
                  <a:srgbClr val="FF0000"/>
                </a:solidFill>
              </a:rPr>
              <a:t/>
            </a:r>
            <a:br>
              <a:rPr lang="fr-FR" dirty="0">
                <a:solidFill>
                  <a:srgbClr val="FF0000"/>
                </a:solidFill>
              </a:rPr>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a:t>S’il s’avère que les évolutions constatées entrainent une variation de pondération susceptible d’affecter la variation de l’IHPC, l’INS procède à l’ajustement approprié des pondérations de la variété et en avise la Commission de l’UEMOA.</a:t>
            </a:r>
          </a:p>
          <a:p>
            <a:pPr marL="0" indent="0" algn="just">
              <a:buNone/>
            </a:pPr>
            <a:r>
              <a:rPr lang="fr-FR" sz="2400" dirty="0" smtClean="0"/>
              <a:t>La </a:t>
            </a:r>
            <a:r>
              <a:rPr lang="fr-FR" sz="2400" dirty="0"/>
              <a:t>mise à jour des pondérations des variétés à l’intérieur d’un poste est librement décidée par l’Etat membre, si elle ne touche pas le coefficient de pondération du poste correspondant.</a:t>
            </a:r>
          </a:p>
          <a:p>
            <a:pPr marL="0" indent="0" algn="just">
              <a:buNone/>
            </a:pPr>
            <a:r>
              <a:rPr lang="fr-FR" sz="2400" dirty="0" smtClean="0"/>
              <a:t>Les </a:t>
            </a:r>
            <a:r>
              <a:rPr lang="fr-FR" sz="2400" dirty="0"/>
              <a:t>pondérations des variétés du panier peuvent être ajustées en cours d’année en cas de besoin, par l’ajout ou la suppression d’une variété.</a:t>
            </a:r>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19</a:t>
            </a:fld>
            <a:endParaRPr lang="fr-FR"/>
          </a:p>
        </p:txBody>
      </p:sp>
    </p:spTree>
    <p:extLst>
      <p:ext uri="{BB962C8B-B14F-4D97-AF65-F5344CB8AC3E}">
        <p14:creationId xmlns:p14="http://schemas.microsoft.com/office/powerpoint/2010/main" val="2469586451"/>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t>     </a:t>
            </a:r>
            <a:r>
              <a:rPr lang="fr-FR" dirty="0" smtClean="0">
                <a:solidFill>
                  <a:schemeClr val="tx1"/>
                </a:solidFill>
              </a:rPr>
              <a:t>Plan de présentation</a:t>
            </a: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r>
              <a:rPr lang="fr-FR" dirty="0" smtClean="0">
                <a:solidFill>
                  <a:srgbClr val="FF0000"/>
                </a:solidFill>
              </a:rPr>
              <a:t>Introduction</a:t>
            </a:r>
          </a:p>
          <a:p>
            <a:pPr marL="571500" indent="-571500">
              <a:buAutoNum type="romanUcPeriod"/>
            </a:pPr>
            <a:r>
              <a:rPr lang="fr-FR" dirty="0" smtClean="0">
                <a:solidFill>
                  <a:srgbClr val="FF0000"/>
                </a:solidFill>
              </a:rPr>
              <a:t>Variétés</a:t>
            </a:r>
          </a:p>
          <a:p>
            <a:pPr marL="571500" indent="-571500">
              <a:buFont typeface="Calibri" pitchFamily="34" charset="0"/>
              <a:buAutoNum type="romanUcPeriod"/>
            </a:pPr>
            <a:r>
              <a:rPr lang="fr-FR" dirty="0" smtClean="0">
                <a:solidFill>
                  <a:srgbClr val="FF0000"/>
                </a:solidFill>
              </a:rPr>
              <a:t>Produits élémentaires</a:t>
            </a:r>
          </a:p>
          <a:p>
            <a:pPr marL="571500" indent="-571500">
              <a:buFont typeface="Calibri" pitchFamily="34" charset="0"/>
              <a:buAutoNum type="romanUcPeriod"/>
            </a:pPr>
            <a:r>
              <a:rPr lang="fr-FR" dirty="0" smtClean="0">
                <a:solidFill>
                  <a:srgbClr val="FF0000"/>
                </a:solidFill>
              </a:rPr>
              <a:t>Séries</a:t>
            </a:r>
          </a:p>
          <a:p>
            <a:pPr marL="571500" indent="-571500">
              <a:buFont typeface="Calibri" pitchFamily="34" charset="0"/>
              <a:buAutoNum type="romanUcPeriod"/>
            </a:pPr>
            <a:r>
              <a:rPr lang="fr-FR" dirty="0" smtClean="0">
                <a:solidFill>
                  <a:srgbClr val="FF0000"/>
                </a:solidFill>
              </a:rPr>
              <a:t>Observations: Nombre et fréquences</a:t>
            </a:r>
          </a:p>
          <a:p>
            <a:pPr marL="571500" indent="-571500">
              <a:buFont typeface="Calibri" pitchFamily="34" charset="0"/>
              <a:buAutoNum type="romanUcPeriod"/>
            </a:pPr>
            <a:r>
              <a:rPr lang="fr-FR" dirty="0" smtClean="0">
                <a:solidFill>
                  <a:srgbClr val="FF0000"/>
                </a:solidFill>
              </a:rPr>
              <a:t>Procédure de mise a jour des pondérations</a:t>
            </a:r>
          </a:p>
          <a:p>
            <a:pPr marL="571500" indent="-571500">
              <a:buFont typeface="Calibri" pitchFamily="34" charset="0"/>
              <a:buAutoNum type="romanUcPeriod"/>
            </a:pPr>
            <a:r>
              <a:rPr lang="fr-FR" dirty="0" smtClean="0">
                <a:solidFill>
                  <a:srgbClr val="FF0000"/>
                </a:solidFill>
              </a:rPr>
              <a:t>Conclusion</a:t>
            </a:r>
            <a:endParaRPr lang="fr-FR" dirty="0">
              <a:solidFill>
                <a:srgbClr val="FF0000"/>
              </a:solidFill>
            </a:endParaRPr>
          </a:p>
          <a:p>
            <a:pPr marL="571500" indent="-571500">
              <a:buFont typeface="Calibri" pitchFamily="34" charset="0"/>
              <a:buAutoNum type="romanUcPeriod"/>
            </a:pPr>
            <a:endParaRPr lang="fr-FR" dirty="0">
              <a:solidFill>
                <a:srgbClr val="FF0000"/>
              </a:solidFill>
            </a:endParaRPr>
          </a:p>
          <a:p>
            <a:pPr marL="0" indent="0">
              <a:buNone/>
            </a:pPr>
            <a:r>
              <a:rPr lang="fr-FR" dirty="0" smtClean="0">
                <a:solidFill>
                  <a:srgbClr val="FF0000"/>
                </a:solidFill>
              </a:rPr>
              <a:t> </a:t>
            </a:r>
            <a:endParaRPr lang="fr-FR" dirty="0">
              <a:solidFill>
                <a:srgbClr val="FF0000"/>
              </a:solidFill>
            </a:endParaRPr>
          </a:p>
          <a:p>
            <a:pPr marL="571500" indent="-571500">
              <a:buAutoNum type="romanUcPeriod"/>
            </a:pPr>
            <a:endParaRPr lang="fr-FR" dirty="0">
              <a:solidFill>
                <a:srgbClr val="FF0000"/>
              </a:solidFill>
            </a:endParaRP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a:t>
            </a:fld>
            <a:endParaRPr lang="fr-F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t/>
            </a:r>
            <a:br>
              <a:rPr lang="fr-FR" dirty="0" smtClean="0"/>
            </a:br>
            <a:r>
              <a:rPr lang="fr-FR" dirty="0" smtClean="0">
                <a:solidFill>
                  <a:srgbClr val="FF0000"/>
                </a:solidFill>
              </a:rPr>
              <a:t>PROCEDURE </a:t>
            </a:r>
            <a:r>
              <a:rPr lang="fr-FR" dirty="0">
                <a:solidFill>
                  <a:srgbClr val="FF0000"/>
                </a:solidFill>
              </a:rPr>
              <a:t>DE MISE A JOUR DES </a:t>
            </a:r>
            <a:r>
              <a:rPr lang="fr-FR" dirty="0" smtClean="0">
                <a:solidFill>
                  <a:srgbClr val="FF0000"/>
                </a:solidFill>
              </a:rPr>
              <a:t>PONDERATIONS: SERIES</a:t>
            </a:r>
            <a:r>
              <a:rPr lang="fr-FR" dirty="0"/>
              <a:t/>
            </a:r>
            <a:br>
              <a:rPr lang="fr-FR" dirty="0"/>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300" dirty="0"/>
              <a:t>A la fin de chaque année, les Etats membres procèdent à un examen des pondérations des séries afin de garantir qu’elles sont suffisamment fiables.</a:t>
            </a:r>
          </a:p>
          <a:p>
            <a:pPr marL="0" indent="0" algn="just">
              <a:buNone/>
            </a:pPr>
            <a:r>
              <a:rPr lang="fr-FR" sz="2300" dirty="0" smtClean="0"/>
              <a:t>Lors </a:t>
            </a:r>
            <a:r>
              <a:rPr lang="fr-FR" sz="2300" dirty="0"/>
              <a:t>de l’examen, l’INS vérifie l’existence ou l’absence de variations importantes intervenues depuis la période de référence des pondérations dans les habitudes de fréquentation des marchés et des autres points de vente.</a:t>
            </a:r>
          </a:p>
          <a:p>
            <a:pPr marL="0" indent="0" algn="just">
              <a:buNone/>
            </a:pPr>
            <a:r>
              <a:rPr lang="fr-FR" sz="2300" dirty="0" smtClean="0"/>
              <a:t>S’il s’avère que les évolutions constatées entrainent une variation de pondération susceptible d’affecter la variation de l’IHPC, l’INS procède à l’ajustement approprié des pondérations de la variété.</a:t>
            </a:r>
          </a:p>
          <a:p>
            <a:pPr marL="0" indent="0" algn="just">
              <a:buNone/>
            </a:pPr>
            <a:r>
              <a:rPr lang="fr-FR" sz="2300" dirty="0" smtClean="0"/>
              <a:t>Les pondérations des séries du panier peuvent être ajustées en cours d’année en cas de besoin, par l’ajout ou la suppression d’une série.</a:t>
            </a:r>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20</a:t>
            </a:fld>
            <a:endParaRPr lang="fr-FR"/>
          </a:p>
        </p:txBody>
      </p:sp>
    </p:spTree>
    <p:extLst>
      <p:ext uri="{BB962C8B-B14F-4D97-AF65-F5344CB8AC3E}">
        <p14:creationId xmlns:p14="http://schemas.microsoft.com/office/powerpoint/2010/main" val="347255629"/>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marL="571500" indent="-571500"/>
            <a:r>
              <a:rPr lang="fr-FR" dirty="0"/>
              <a:t>     CONCLUSION</a:t>
            </a:r>
            <a:endParaRPr lang="fr-FR" cap="small" dirty="0"/>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cap="small" dirty="0" smtClean="0">
                <a:solidFill>
                  <a:srgbClr val="FF0000"/>
                </a:solidFill>
              </a:rPr>
              <a:t>Une bonne description de la variété pour un bon suivi des prix par les agents de collecte</a:t>
            </a:r>
          </a:p>
          <a:p>
            <a:pPr marL="0" indent="0">
              <a:buNone/>
            </a:pPr>
            <a:r>
              <a:rPr lang="fr-FR" sz="2400" b="1" cap="small" dirty="0" smtClean="0">
                <a:solidFill>
                  <a:srgbClr val="FF0000"/>
                </a:solidFill>
              </a:rPr>
              <a:t>Mise a jour régulière du panier</a:t>
            </a:r>
          </a:p>
          <a:p>
            <a:pPr marL="571500" indent="-571500">
              <a:buAutoNum type="romanUcPeriod"/>
            </a:pPr>
            <a:endParaRPr lang="fr-FR" sz="24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21</a:t>
            </a:fld>
            <a:endParaRPr lang="fr-FR"/>
          </a:p>
        </p:txBody>
      </p:sp>
    </p:spTree>
    <p:extLst>
      <p:ext uri="{BB962C8B-B14F-4D97-AF65-F5344CB8AC3E}">
        <p14:creationId xmlns:p14="http://schemas.microsoft.com/office/powerpoint/2010/main" val="14843080"/>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7"/>
          <p:cNvSpPr>
            <a:spLocks noGrp="1"/>
          </p:cNvSpPr>
          <p:nvPr>
            <p:ph type="body" idx="1"/>
          </p:nvPr>
        </p:nvSpPr>
        <p:spPr/>
        <p:txBody>
          <a:bodyPr/>
          <a:lstStyle/>
          <a:p>
            <a:pPr>
              <a:buFont typeface="Wingdings" pitchFamily="2" charset="2"/>
              <a:buChar char="Ø"/>
            </a:pPr>
            <a:endParaRPr lang="fr-FR" dirty="0"/>
          </a:p>
          <a:p>
            <a:pPr marL="0" indent="0">
              <a:buNone/>
            </a:pPr>
            <a:endParaRPr lang="fr-FR" dirty="0"/>
          </a:p>
          <a:p>
            <a:pPr marL="0" indent="0" algn="ctr">
              <a:buNone/>
            </a:pPr>
            <a:r>
              <a:rPr lang="fr-FR" sz="4000" b="1" dirty="0"/>
              <a:t>Merci de votre aimable attention</a:t>
            </a:r>
          </a:p>
          <a:p>
            <a:pPr marL="0" indent="0" algn="ctr">
              <a:buNone/>
            </a:pPr>
            <a:r>
              <a:rPr lang="fr-FR" sz="4000" b="1" dirty="0"/>
              <a:t> </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22</a:t>
            </a:fld>
            <a:endParaRPr lang="fr-F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INTRODUCTION</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a:t>La variété c’est l’agrégat élémentaire le plus bas au niveau duquel les coefficients de pondérations sont </a:t>
            </a:r>
            <a:r>
              <a:rPr lang="fr-FR" sz="2000" dirty="0" smtClean="0"/>
              <a:t>disponibles du point de vue de la structure de production de </a:t>
            </a:r>
            <a:r>
              <a:rPr lang="fr-FR" sz="2000" dirty="0" smtClean="0"/>
              <a:t>l’IHPC.</a:t>
            </a:r>
            <a:endParaRPr lang="fr-FR" sz="2000" dirty="0" smtClean="0"/>
          </a:p>
          <a:p>
            <a:pPr marL="0" indent="0" algn="just">
              <a:buNone/>
            </a:pPr>
            <a:r>
              <a:rPr lang="fr-FR" sz="2000" dirty="0" smtClean="0"/>
              <a:t>La variété </a:t>
            </a:r>
            <a:r>
              <a:rPr lang="fr-FR" sz="2000" dirty="0"/>
              <a:t>est </a:t>
            </a:r>
            <a:r>
              <a:rPr lang="fr-FR" sz="2000" dirty="0" smtClean="0"/>
              <a:t>un </a:t>
            </a:r>
            <a:r>
              <a:rPr lang="fr-FR" sz="2000" dirty="0"/>
              <a:t>bien ou service </a:t>
            </a:r>
            <a:r>
              <a:rPr lang="fr-FR" sz="2000" dirty="0" smtClean="0"/>
              <a:t>ou </a:t>
            </a:r>
            <a:r>
              <a:rPr lang="fr-FR" sz="2000" dirty="0" smtClean="0"/>
              <a:t>un </a:t>
            </a:r>
            <a:r>
              <a:rPr lang="fr-FR" sz="2000" dirty="0" smtClean="0"/>
              <a:t>ensemble de bien ou service défini  </a:t>
            </a:r>
            <a:r>
              <a:rPr lang="fr-FR" sz="2000" dirty="0"/>
              <a:t>de façon claire dont on peut collecter les </a:t>
            </a:r>
            <a:r>
              <a:rPr lang="fr-FR" sz="2000" dirty="0" smtClean="0"/>
              <a:t>prix dans un point de vente,</a:t>
            </a:r>
          </a:p>
          <a:p>
            <a:pPr marL="0" indent="0" algn="just">
              <a:buNone/>
            </a:pPr>
            <a:r>
              <a:rPr lang="fr-FR" sz="2000" dirty="0"/>
              <a:t>Les paniers des indices des prix à la consommation harmonisés des pays de l'UEMOA sont décrits à l'aide de :</a:t>
            </a:r>
            <a:r>
              <a:rPr lang="fr-FR" sz="2000" b="1" dirty="0"/>
              <a:t> 12</a:t>
            </a:r>
            <a:r>
              <a:rPr lang="fr-FR" sz="2000" dirty="0"/>
              <a:t> fonctions, </a:t>
            </a:r>
            <a:r>
              <a:rPr lang="fr-FR" sz="2000" b="1" dirty="0"/>
              <a:t>41</a:t>
            </a:r>
            <a:r>
              <a:rPr lang="fr-FR" sz="2000" dirty="0"/>
              <a:t> groupes, </a:t>
            </a:r>
            <a:r>
              <a:rPr lang="fr-FR" sz="2000" b="1" dirty="0"/>
              <a:t>78</a:t>
            </a:r>
            <a:r>
              <a:rPr lang="fr-FR" sz="2000" dirty="0"/>
              <a:t> sous-groupes et </a:t>
            </a:r>
            <a:r>
              <a:rPr lang="fr-FR" sz="2000" b="1" dirty="0"/>
              <a:t>126</a:t>
            </a:r>
            <a:r>
              <a:rPr lang="fr-FR" sz="2000" dirty="0"/>
              <a:t> postes </a:t>
            </a:r>
            <a:r>
              <a:rPr lang="fr-FR" sz="2000" dirty="0">
                <a:solidFill>
                  <a:srgbClr val="FF0000"/>
                </a:solidFill>
              </a:rPr>
              <a:t>(125 et 124 postes respectivement pour le Niger et la Guinée Bissau</a:t>
            </a:r>
            <a:r>
              <a:rPr lang="fr-FR" sz="2000" dirty="0"/>
              <a:t>).</a:t>
            </a:r>
          </a:p>
          <a:p>
            <a:pPr marL="0" indent="0" algn="just">
              <a:buNone/>
            </a:pPr>
            <a:r>
              <a:rPr lang="fr-FR" sz="2000" dirty="0"/>
              <a:t>Ils comprennent au moins </a:t>
            </a:r>
            <a:r>
              <a:rPr lang="fr-FR" sz="2000" b="1" dirty="0"/>
              <a:t>500</a:t>
            </a:r>
            <a:r>
              <a:rPr lang="fr-FR" sz="2000" dirty="0"/>
              <a:t> variétés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a:t>
            </a:fld>
            <a:endParaRPr lang="fr-FR"/>
          </a:p>
        </p:txBody>
      </p:sp>
    </p:spTree>
    <p:extLst>
      <p:ext uri="{BB962C8B-B14F-4D97-AF65-F5344CB8AC3E}">
        <p14:creationId xmlns:p14="http://schemas.microsoft.com/office/powerpoint/2010/main" val="3931557194"/>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solidFill>
                  <a:srgbClr val="FF0000"/>
                </a:solidFill>
              </a:rPr>
              <a:t>Variétés (1/4)</a:t>
            </a:r>
            <a:r>
              <a:rPr lang="fr-FR" dirty="0">
                <a:solidFill>
                  <a:srgbClr val="FF0000"/>
                </a:solidFill>
              </a:rPr>
              <a:t/>
            </a:r>
            <a:br>
              <a:rPr lang="fr-FR" dirty="0">
                <a:solidFill>
                  <a:srgbClr val="FF0000"/>
                </a:solidFill>
              </a:rPr>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a:t>Chacun des postes de consommation est suivi à partir des variétés représentant le poste.</a:t>
            </a:r>
          </a:p>
          <a:p>
            <a:pPr marL="0" indent="0" algn="just">
              <a:buNone/>
            </a:pPr>
            <a:r>
              <a:rPr lang="fr-FR" sz="2000" dirty="0"/>
              <a:t>Les variétés sont déterminées par les instituts nationaux de statistique. </a:t>
            </a:r>
          </a:p>
          <a:p>
            <a:pPr marL="0" indent="0" algn="just">
              <a:buNone/>
            </a:pPr>
            <a:r>
              <a:rPr lang="fr-FR" sz="2000" dirty="0" smtClean="0"/>
              <a:t>Il </a:t>
            </a:r>
            <a:r>
              <a:rPr lang="fr-FR" sz="2000" dirty="0"/>
              <a:t>y a deux types de variétés :</a:t>
            </a:r>
          </a:p>
          <a:p>
            <a:pPr marL="0" indent="0" algn="just">
              <a:buNone/>
            </a:pPr>
            <a:r>
              <a:rPr lang="fr-FR" sz="2000" b="1" dirty="0"/>
              <a:t>Les variétés homogènes</a:t>
            </a:r>
            <a:endParaRPr lang="fr-FR" sz="2000" dirty="0"/>
          </a:p>
          <a:p>
            <a:pPr marL="0" indent="0" algn="just">
              <a:buNone/>
            </a:pPr>
            <a:r>
              <a:rPr lang="fr-FR" sz="2000" dirty="0"/>
              <a:t>Pour une variété homogène, le calcul d’un prix moyen pour la variété a un sens.</a:t>
            </a:r>
          </a:p>
          <a:p>
            <a:pPr marL="0" indent="0" algn="just">
              <a:buNone/>
            </a:pPr>
            <a:r>
              <a:rPr lang="fr-FR" sz="2000" dirty="0"/>
              <a:t>NB : Souvent les biens et services couverts par la définition d’une variété homogène diffèrent peu les uns des autres, par leur aspect physique et/ou par leur utilité et/ou leur usage pour les consommateurs.</a:t>
            </a:r>
          </a:p>
          <a:p>
            <a:pPr marL="0" indent="0">
              <a:buNone/>
            </a:pPr>
            <a:r>
              <a:rPr lang="fr-FR" sz="2000" dirty="0"/>
              <a:t> </a:t>
            </a:r>
            <a:r>
              <a:rPr lang="fr-FR" sz="2000" b="1" dirty="0" smtClean="0"/>
              <a:t>Les </a:t>
            </a:r>
            <a:r>
              <a:rPr lang="fr-FR" sz="2000" b="1" dirty="0"/>
              <a:t>variétés hétérogènes</a:t>
            </a:r>
            <a:endParaRPr lang="fr-FR" sz="2000" dirty="0"/>
          </a:p>
          <a:p>
            <a:pPr marL="0" indent="0" algn="just">
              <a:buNone/>
            </a:pPr>
            <a:r>
              <a:rPr lang="fr-FR" sz="2000" dirty="0"/>
              <a:t>Les biens et services couverts par la définition de la variété diffèrent sensiblement ou sont très disparates.</a:t>
            </a:r>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4</a:t>
            </a:fld>
            <a:endParaRPr lang="fr-FR"/>
          </a:p>
        </p:txBody>
      </p:sp>
    </p:spTree>
    <p:extLst>
      <p:ext uri="{BB962C8B-B14F-4D97-AF65-F5344CB8AC3E}">
        <p14:creationId xmlns:p14="http://schemas.microsoft.com/office/powerpoint/2010/main" val="2256074"/>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solidFill>
                  <a:srgbClr val="FF0000"/>
                </a:solidFill>
              </a:rPr>
              <a:t>Variétés (2/4)</a:t>
            </a:r>
            <a:r>
              <a:rPr lang="fr-FR" dirty="0">
                <a:solidFill>
                  <a:srgbClr val="FF0000"/>
                </a:solidFill>
              </a:rPr>
              <a:t/>
            </a:r>
            <a:br>
              <a:rPr lang="fr-FR" dirty="0">
                <a:solidFill>
                  <a:srgbClr val="FF0000"/>
                </a:solidFill>
              </a:rPr>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a:t>CLASSEMENT DES VARIETES HOMOGENES</a:t>
            </a:r>
            <a:endParaRPr lang="fr-FR" sz="2400" dirty="0"/>
          </a:p>
          <a:p>
            <a:pPr marL="0" indent="0" algn="just">
              <a:buNone/>
            </a:pPr>
            <a:r>
              <a:rPr lang="fr-FR" sz="2000" dirty="0" smtClean="0"/>
              <a:t>Les </a:t>
            </a:r>
            <a:r>
              <a:rPr lang="fr-FR" sz="2000" dirty="0"/>
              <a:t>variétés homogènes sont classées en trois types :</a:t>
            </a:r>
          </a:p>
          <a:p>
            <a:pPr marL="0" indent="0" algn="just">
              <a:buNone/>
            </a:pPr>
            <a:r>
              <a:rPr lang="fr-FR" sz="2000" dirty="0" smtClean="0"/>
              <a:t>Type</a:t>
            </a:r>
            <a:r>
              <a:rPr lang="fr-FR" sz="2000" dirty="0"/>
              <a:t> O1 : variété homogène vendue en unité standard</a:t>
            </a:r>
          </a:p>
          <a:p>
            <a:pPr marL="0" indent="0" algn="just">
              <a:buNone/>
            </a:pPr>
            <a:r>
              <a:rPr lang="fr-FR" sz="2000" dirty="0"/>
              <a:t>Type O2 : variété homogène vendue en unité non standard mais identique sur les différents points de vente </a:t>
            </a:r>
          </a:p>
          <a:p>
            <a:pPr marL="0" indent="0" algn="just">
              <a:buNone/>
            </a:pPr>
            <a:r>
              <a:rPr lang="fr-FR" sz="2000" dirty="0"/>
              <a:t>Type O3 : variétés homogènes vendues en des unités non standard différentes d’un vendeur à un autre</a:t>
            </a:r>
          </a:p>
          <a:p>
            <a:pPr marL="0" indent="0" algn="just">
              <a:buNone/>
            </a:pPr>
            <a:r>
              <a:rPr lang="fr-FR" sz="2000" dirty="0" smtClean="0"/>
              <a:t>Une </a:t>
            </a:r>
            <a:r>
              <a:rPr lang="fr-FR" sz="2000" dirty="0"/>
              <a:t>variété homogène peut être ordinaire ou </a:t>
            </a:r>
            <a:r>
              <a:rPr lang="fr-FR" sz="2000" dirty="0" smtClean="0"/>
              <a:t>saisonnière</a:t>
            </a:r>
          </a:p>
          <a:p>
            <a:pPr algn="just">
              <a:buFont typeface="Wingdings" panose="05000000000000000000" pitchFamily="2" charset="2"/>
              <a:buChar char="§"/>
            </a:pPr>
            <a:r>
              <a:rPr lang="fr-FR" sz="2000" u="sng" dirty="0"/>
              <a:t>Une variété est saisonnière</a:t>
            </a:r>
            <a:r>
              <a:rPr lang="fr-FR" sz="2000" dirty="0"/>
              <a:t> lorsque les produits ou les services couverts par la définition présentent un caractère saisonnier marqué au niveau de leur prix et/ou de leur abondance dans les points de vente.</a:t>
            </a:r>
          </a:p>
          <a:p>
            <a:pPr algn="just">
              <a:buFont typeface="Wingdings" panose="05000000000000000000" pitchFamily="2" charset="2"/>
              <a:buChar char="§"/>
            </a:pPr>
            <a:r>
              <a:rPr lang="fr-FR" sz="2000" u="sng" dirty="0"/>
              <a:t>Une variété est ordinaire</a:t>
            </a:r>
            <a:r>
              <a:rPr lang="fr-FR" sz="2000" dirty="0"/>
              <a:t> lorsqu'elle n'est pas saisonnière.</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5</a:t>
            </a:fld>
            <a:endParaRPr lang="fr-FR"/>
          </a:p>
        </p:txBody>
      </p:sp>
    </p:spTree>
    <p:extLst>
      <p:ext uri="{BB962C8B-B14F-4D97-AF65-F5344CB8AC3E}">
        <p14:creationId xmlns:p14="http://schemas.microsoft.com/office/powerpoint/2010/main" val="259385467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solidFill>
                  <a:srgbClr val="FF0000"/>
                </a:solidFill>
              </a:rPr>
              <a:t>Variétés (3/4)</a:t>
            </a:r>
            <a:r>
              <a:rPr lang="fr-FR" dirty="0">
                <a:solidFill>
                  <a:srgbClr val="FF0000"/>
                </a:solidFill>
              </a:rPr>
              <a:t/>
            </a:r>
            <a:br>
              <a:rPr lang="fr-FR" dirty="0">
                <a:solidFill>
                  <a:srgbClr val="FF0000"/>
                </a:solidFill>
              </a:rPr>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a:t>MODE DE CONSTITUTION</a:t>
            </a:r>
            <a:endParaRPr lang="fr-FR" sz="2400" dirty="0"/>
          </a:p>
          <a:p>
            <a:pPr marL="0" indent="0">
              <a:buNone/>
            </a:pPr>
            <a:r>
              <a:rPr lang="fr-FR" sz="2400" b="1" dirty="0"/>
              <a:t>Le choix des variétés doit être guidé par les critères suivants :</a:t>
            </a:r>
            <a:endParaRPr lang="fr-FR" sz="2400" dirty="0"/>
          </a:p>
          <a:p>
            <a:pPr>
              <a:buFont typeface="Wingdings" panose="05000000000000000000" pitchFamily="2" charset="2"/>
              <a:buChar char="§"/>
            </a:pPr>
            <a:r>
              <a:rPr lang="fr-FR" sz="2400" dirty="0" smtClean="0"/>
              <a:t>La </a:t>
            </a:r>
            <a:r>
              <a:rPr lang="fr-FR" sz="2400" dirty="0"/>
              <a:t>variété doit être un sous-ensemble du poste et de lui seul.</a:t>
            </a:r>
          </a:p>
          <a:p>
            <a:pPr>
              <a:buFont typeface="Wingdings" panose="05000000000000000000" pitchFamily="2" charset="2"/>
              <a:buChar char="§"/>
            </a:pPr>
            <a:r>
              <a:rPr lang="fr-FR" sz="2400" dirty="0" smtClean="0"/>
              <a:t>La </a:t>
            </a:r>
            <a:r>
              <a:rPr lang="fr-FR" sz="2400" dirty="0"/>
              <a:t>variété ne doit pas représenter une part trop faible du poste de consommation.</a:t>
            </a:r>
          </a:p>
          <a:p>
            <a:pPr>
              <a:buFont typeface="Wingdings" panose="05000000000000000000" pitchFamily="2" charset="2"/>
              <a:buChar char="§"/>
            </a:pPr>
            <a:r>
              <a:rPr lang="fr-FR" sz="2400" dirty="0" smtClean="0"/>
              <a:t>La </a:t>
            </a:r>
            <a:r>
              <a:rPr lang="fr-FR" sz="2400" dirty="0"/>
              <a:t>définition de la variété doit être aussi précise que possible et stable dans le temps.</a:t>
            </a:r>
          </a:p>
          <a:p>
            <a:pPr>
              <a:buFont typeface="Wingdings" panose="05000000000000000000" pitchFamily="2" charset="2"/>
              <a:buChar char="§"/>
            </a:pPr>
            <a:r>
              <a:rPr lang="fr-FR" sz="2400" dirty="0" smtClean="0"/>
              <a:t>Les </a:t>
            </a:r>
            <a:r>
              <a:rPr lang="fr-FR" sz="2400" dirty="0"/>
              <a:t>biens et services répondant à la définition de la variété doivent être faciles à observer.</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6</a:t>
            </a:fld>
            <a:endParaRPr lang="fr-FR"/>
          </a:p>
        </p:txBody>
      </p:sp>
    </p:spTree>
    <p:extLst>
      <p:ext uri="{BB962C8B-B14F-4D97-AF65-F5344CB8AC3E}">
        <p14:creationId xmlns:p14="http://schemas.microsoft.com/office/powerpoint/2010/main" val="3007528355"/>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smtClean="0">
                <a:solidFill>
                  <a:srgbClr val="FF0000"/>
                </a:solidFill>
              </a:rPr>
              <a:t>Variétés (4/4)</a:t>
            </a:r>
            <a:r>
              <a:rPr lang="fr-FR" dirty="0">
                <a:solidFill>
                  <a:srgbClr val="FF0000"/>
                </a:solidFill>
              </a:rPr>
              <a:t/>
            </a:r>
            <a:br>
              <a:rPr lang="fr-FR" dirty="0">
                <a:solidFill>
                  <a:srgbClr val="FF0000"/>
                </a:solidFill>
              </a:rPr>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400" b="1" dirty="0"/>
              <a:t>La sélection des variétés doit se baser :</a:t>
            </a:r>
            <a:endParaRPr lang="fr-FR" sz="2400" dirty="0"/>
          </a:p>
          <a:p>
            <a:pPr algn="just">
              <a:buFont typeface="Wingdings" panose="05000000000000000000" pitchFamily="2" charset="2"/>
              <a:buChar char="§"/>
            </a:pPr>
            <a:r>
              <a:rPr lang="fr-FR" sz="2400" dirty="0" smtClean="0"/>
              <a:t>Sur </a:t>
            </a:r>
            <a:r>
              <a:rPr lang="fr-FR" sz="2400" dirty="0"/>
              <a:t>les résultats d'enquêtes sur la consommation des ménages.</a:t>
            </a:r>
          </a:p>
          <a:p>
            <a:pPr algn="just">
              <a:buFont typeface="Wingdings" panose="05000000000000000000" pitchFamily="2" charset="2"/>
              <a:buChar char="§"/>
            </a:pPr>
            <a:r>
              <a:rPr lang="fr-FR" sz="2400" dirty="0" smtClean="0"/>
              <a:t>Sur </a:t>
            </a:r>
            <a:r>
              <a:rPr lang="fr-FR" sz="2400" dirty="0"/>
              <a:t>les statistiques disponibles auprès des organismes publics et privés et sur toutes informations qualitatives ou quantitatives sur le comportement des ménages et le fonctionnement du marché des biens et services</a:t>
            </a:r>
          </a:p>
          <a:p>
            <a:pPr marL="0" indent="0">
              <a:buNone/>
            </a:pPr>
            <a:r>
              <a:rPr lang="fr-FR" sz="2400" dirty="0" smtClean="0"/>
              <a:t>.</a:t>
            </a:r>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7</a:t>
            </a:fld>
            <a:endParaRPr lang="fr-FR"/>
          </a:p>
        </p:txBody>
      </p:sp>
    </p:spTree>
    <p:extLst>
      <p:ext uri="{BB962C8B-B14F-4D97-AF65-F5344CB8AC3E}">
        <p14:creationId xmlns:p14="http://schemas.microsoft.com/office/powerpoint/2010/main" val="67104328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a:solidFill>
                  <a:srgbClr val="FF0000"/>
                </a:solidFill>
              </a:rPr>
              <a:t>Produits </a:t>
            </a:r>
            <a:r>
              <a:rPr lang="fr-FR" dirty="0" smtClean="0">
                <a:solidFill>
                  <a:srgbClr val="FF0000"/>
                </a:solidFill>
              </a:rPr>
              <a:t>élémentaires (1/3)</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buFont typeface="Wingdings" pitchFamily="2" charset="2"/>
              <a:buChar char="Ø"/>
            </a:pPr>
            <a:r>
              <a:rPr lang="fr-FR" sz="2400" dirty="0"/>
              <a:t>Chaque variété observée donne lieu à la création d’un ou de plusieurs produits élémentaires.</a:t>
            </a:r>
          </a:p>
          <a:p>
            <a:pPr>
              <a:buFont typeface="Wingdings" pitchFamily="2" charset="2"/>
              <a:buChar char="Ø"/>
            </a:pPr>
            <a:r>
              <a:rPr lang="fr-FR" sz="2400" dirty="0" smtClean="0"/>
              <a:t>On considère quatre </a:t>
            </a:r>
            <a:r>
              <a:rPr lang="fr-FR" sz="2400" dirty="0"/>
              <a:t>dimensions </a:t>
            </a:r>
            <a:r>
              <a:rPr lang="fr-FR" sz="2400" dirty="0" smtClean="0"/>
              <a:t>possibles dans la définition d’un produit élémentaire </a:t>
            </a:r>
            <a:r>
              <a:rPr lang="fr-FR" sz="2400" dirty="0"/>
              <a:t>:</a:t>
            </a:r>
          </a:p>
          <a:p>
            <a:pPr>
              <a:buFont typeface="Wingdings" panose="05000000000000000000" pitchFamily="2" charset="2"/>
              <a:buChar char="§"/>
            </a:pPr>
            <a:r>
              <a:rPr lang="fr-FR" sz="2400" dirty="0"/>
              <a:t> une dimension temporelle </a:t>
            </a:r>
            <a:r>
              <a:rPr lang="fr-FR" sz="2400" dirty="0" smtClean="0"/>
              <a:t>: </a:t>
            </a:r>
            <a:r>
              <a:rPr lang="fr-FR" sz="2400" dirty="0">
                <a:solidFill>
                  <a:srgbClr val="FF0000"/>
                </a:solidFill>
              </a:rPr>
              <a:t>lorsque les prix relevés au cours de semaines différentes sont traités comme des produits élémentaires distincts, on accroît les données manquantes et les imputations</a:t>
            </a:r>
            <a:endParaRPr lang="fr-FR" sz="2400" dirty="0"/>
          </a:p>
          <a:p>
            <a:pPr algn="just">
              <a:buFont typeface="Wingdings" panose="05000000000000000000" pitchFamily="2" charset="2"/>
              <a:buChar char="§"/>
            </a:pPr>
            <a:r>
              <a:rPr lang="fr-FR" sz="2400" dirty="0"/>
              <a:t> une dimension </a:t>
            </a:r>
            <a:r>
              <a:rPr lang="fr-FR" sz="2400" dirty="0" smtClean="0"/>
              <a:t>spatiale: </a:t>
            </a:r>
            <a:r>
              <a:rPr lang="fr-FR" sz="2400" dirty="0">
                <a:solidFill>
                  <a:srgbClr val="FF0000"/>
                </a:solidFill>
              </a:rPr>
              <a:t>Doit-on considérer les prix des produits élémentaires de chaque ville ou région comme des agrégats distincts ou convient-il de construire un agrégat de produits élémentaires à l’échelle nationale</a:t>
            </a:r>
          </a:p>
          <a:p>
            <a:pPr marL="0" indent="0">
              <a:buNone/>
            </a:pPr>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8</a:t>
            </a:fld>
            <a:endParaRPr lang="fr-FR"/>
          </a:p>
        </p:txBody>
      </p:sp>
    </p:spTree>
    <p:extLst>
      <p:ext uri="{BB962C8B-B14F-4D97-AF65-F5344CB8AC3E}">
        <p14:creationId xmlns:p14="http://schemas.microsoft.com/office/powerpoint/2010/main" val="3848058222"/>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a:t>
            </a:r>
            <a:r>
              <a:rPr lang="fr-FR" dirty="0">
                <a:solidFill>
                  <a:srgbClr val="FF0000"/>
                </a:solidFill>
              </a:rPr>
              <a:t>Produits </a:t>
            </a:r>
            <a:r>
              <a:rPr lang="fr-FR" dirty="0" smtClean="0">
                <a:solidFill>
                  <a:srgbClr val="FF0000"/>
                </a:solidFill>
              </a:rPr>
              <a:t>élémentaires (2/3)</a:t>
            </a: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algn="just">
              <a:buFont typeface="Wingdings" panose="05000000000000000000" pitchFamily="2" charset="2"/>
              <a:buChar char="§"/>
            </a:pPr>
            <a:r>
              <a:rPr lang="fr-FR" sz="2400" dirty="0"/>
              <a:t>une dimension de produit: </a:t>
            </a:r>
            <a:r>
              <a:rPr lang="fr-FR" sz="2400" dirty="0">
                <a:solidFill>
                  <a:srgbClr val="FF0000"/>
                </a:solidFill>
              </a:rPr>
              <a:t>on peut considérer tous les produits d’une catégorie générale comme équivalents, mais on peut aussi ne considérer comme équivalents que les produits conditionnés dans un emballage d’une dimension donnée pour que les différences de qualité n’</a:t>
            </a:r>
            <a:r>
              <a:rPr lang="fr-FR" sz="2400" dirty="0" err="1">
                <a:solidFill>
                  <a:srgbClr val="FF0000"/>
                </a:solidFill>
              </a:rPr>
              <a:t>obscurssissent</a:t>
            </a:r>
            <a:r>
              <a:rPr lang="fr-FR" sz="2400" dirty="0">
                <a:solidFill>
                  <a:srgbClr val="FF0000"/>
                </a:solidFill>
              </a:rPr>
              <a:t> pas les comparaisons de prix d’une période à l’autre </a:t>
            </a:r>
            <a:endParaRPr lang="fr-FR" sz="2400" dirty="0"/>
          </a:p>
          <a:p>
            <a:pPr algn="just">
              <a:buFont typeface="Wingdings" panose="05000000000000000000" pitchFamily="2" charset="2"/>
              <a:buChar char="§"/>
            </a:pPr>
            <a:r>
              <a:rPr lang="fr-FR" sz="2400" dirty="0"/>
              <a:t> une dimension sectorielle: </a:t>
            </a:r>
            <a:r>
              <a:rPr lang="fr-FR" sz="2400" dirty="0">
                <a:solidFill>
                  <a:srgbClr val="FF0000"/>
                </a:solidFill>
              </a:rPr>
              <a:t>faut-il calculer la valeur unitaire d’un produit élémentaire donné au niveau du ménage, du point de vente ou d’une classe de ménages ou de points de vente</a:t>
            </a:r>
            <a:endParaRPr lang="fr-FR" sz="2400" dirty="0"/>
          </a:p>
          <a:p>
            <a:pPr marL="0" indent="0">
              <a:buNone/>
            </a:pPr>
            <a:endParaRPr lang="fr-FR" sz="2400" dirty="0"/>
          </a:p>
          <a:p>
            <a:pPr>
              <a:buFont typeface="Wingdings" panose="05000000000000000000" pitchFamily="2" charset="2"/>
              <a:buChar char="§"/>
            </a:pPr>
            <a:endParaRPr lang="fr-FR" sz="2400" dirty="0"/>
          </a:p>
          <a:p>
            <a:pPr>
              <a:buFont typeface="Wingdings" panose="05000000000000000000" pitchFamily="2" charset="2"/>
              <a:buChar char="§"/>
            </a:pPr>
            <a:r>
              <a:rPr lang="fr-FR" sz="2400" dirty="0"/>
              <a:t> </a:t>
            </a:r>
          </a:p>
          <a:p>
            <a:endParaRPr lang="fr-FR" sz="24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9</a:t>
            </a:fld>
            <a:endParaRPr lang="fr-FR"/>
          </a:p>
        </p:txBody>
      </p:sp>
    </p:spTree>
    <p:extLst>
      <p:ext uri="{BB962C8B-B14F-4D97-AF65-F5344CB8AC3E}">
        <p14:creationId xmlns:p14="http://schemas.microsoft.com/office/powerpoint/2010/main" val="828908321"/>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Afristat_new-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Afristat_new-1</Template>
  <TotalTime>57936</TotalTime>
  <Words>1014</Words>
  <Application>Microsoft Office PowerPoint</Application>
  <PresentationFormat>Affichage à l'écran (16:10)</PresentationFormat>
  <Paragraphs>149</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Afristat_new-1</vt:lpstr>
      <vt:lpstr>Présentation PowerPoint</vt:lpstr>
      <vt:lpstr>     Plan de présentation</vt:lpstr>
      <vt:lpstr>       INTRODUCTION </vt:lpstr>
      <vt:lpstr>       Variétés (1/4)  </vt:lpstr>
      <vt:lpstr>       Variétés (2/4)  </vt:lpstr>
      <vt:lpstr>       Variétés (3/4)  </vt:lpstr>
      <vt:lpstr>       Variétés (4/4)  </vt:lpstr>
      <vt:lpstr>       Produits élémentaires (1/3) </vt:lpstr>
      <vt:lpstr>       Produits élémentaires (2/3) </vt:lpstr>
      <vt:lpstr>       Produits élémentaires (3/3) </vt:lpstr>
      <vt:lpstr>       Serie (1/2) </vt:lpstr>
      <vt:lpstr>       Serie (2/2) </vt:lpstr>
      <vt:lpstr>      Nombre d’observations </vt:lpstr>
      <vt:lpstr>      Nombre d’observations </vt:lpstr>
      <vt:lpstr>      Nombre d’observations </vt:lpstr>
      <vt:lpstr>      Nombre d’observations </vt:lpstr>
      <vt:lpstr>      Nombre d’observations </vt:lpstr>
      <vt:lpstr>       PROCEDURE DE MISE A JOUR DES PONDERATIONS: VARIETES </vt:lpstr>
      <vt:lpstr>         PROCEDURE DE MISE A JOUR DES PONDERATIONS: VARIETES   </vt:lpstr>
      <vt:lpstr>        PROCEDURE DE MISE A JOUR DES PONDERATIONS: SERIES  </vt:lpstr>
      <vt:lpstr>     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phnguema</dc:creator>
  <cp:lastModifiedBy>Bahaze-Dao</cp:lastModifiedBy>
  <cp:revision>720</cp:revision>
  <cp:lastPrinted>2021-05-18T08:07:22Z</cp:lastPrinted>
  <dcterms:created xsi:type="dcterms:W3CDTF">2013-04-17T09:48:32Z</dcterms:created>
  <dcterms:modified xsi:type="dcterms:W3CDTF">2021-11-15T08:42:14Z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TC300039761036</vt:lpwstr>
  </property>
</Properties>
</file>