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9" r:id="rId3"/>
    <p:sldId id="338" r:id="rId4"/>
    <p:sldId id="353" r:id="rId5"/>
    <p:sldId id="362" r:id="rId6"/>
    <p:sldId id="363" r:id="rId7"/>
    <p:sldId id="364" r:id="rId8"/>
    <p:sldId id="358" r:id="rId9"/>
    <p:sldId id="360" r:id="rId10"/>
    <p:sldId id="361" r:id="rId11"/>
    <p:sldId id="341" r:id="rId12"/>
    <p:sldId id="3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442" autoAdjust="0"/>
  </p:normalViewPr>
  <p:slideViewPr>
    <p:cSldViewPr snapToGrid="0">
      <p:cViewPr varScale="1">
        <p:scale>
          <a:sx n="79" d="100"/>
          <a:sy n="79" d="100"/>
        </p:scale>
        <p:origin x="157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D4D37-6B41-4839-94D4-A5BABBEDB29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F7F34-3FC0-4109-B367-9831457883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4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8AF3-1326-496B-A0FE-391B7A8BB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" y="552253"/>
            <a:ext cx="3228085" cy="53570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16455" y="2354319"/>
            <a:ext cx="8099528" cy="1676138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Bookman Old Style" panose="02050604050505020204" pitchFamily="18" charset="0"/>
              </a:rPr>
              <a:t>Détermination des seuils de petites exploitations et calcul des ODD2.3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443903" y="5842103"/>
            <a:ext cx="6398540" cy="841580"/>
          </a:xfrm>
          <a:prstGeom prst="rect">
            <a:avLst/>
          </a:prstGeom>
        </p:spPr>
        <p:txBody>
          <a:bodyPr vert="horz" lIns="94211" tIns="47105" rIns="94211" bIns="47105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70000"/>
              </a:lnSpc>
            </a:pPr>
            <a:r>
              <a:rPr lang="en-US" sz="1648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Nongdo</a:t>
            </a:r>
            <a:r>
              <a:rPr lang="en-US" sz="1648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Eric KABORE</a:t>
            </a:r>
            <a:r>
              <a:rPr lang="en-US" sz="1648" dirty="0">
                <a:solidFill>
                  <a:schemeClr val="tx1"/>
                </a:solidFill>
                <a:latin typeface="Bookman Old Style" panose="02050604050505020204" pitchFamily="18" charset="0"/>
              </a:rPr>
              <a:t>,  </a:t>
            </a:r>
            <a:r>
              <a:rPr lang="en-US" sz="1648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Statisticien</a:t>
            </a:r>
            <a:endParaRPr lang="en-US" sz="1648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en-US" sz="1648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Consultant national (AFRISAT)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7466" y="4298506"/>
            <a:ext cx="43332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Formation des members </a:t>
            </a:r>
            <a:r>
              <a:rPr lang="en-US" dirty="0" err="1">
                <a:latin typeface="Bookman Old Style" panose="02050604050505020204" pitchFamily="18" charset="0"/>
              </a:rPr>
              <a:t>d’AFRISTAT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07921" y="4778550"/>
            <a:ext cx="4209612" cy="249289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i="1" dirty="0">
                <a:latin typeface="Bookman Old Style" panose="02050604050505020204" pitchFamily="18" charset="0"/>
              </a:rPr>
              <a:t>08 au 10 </a:t>
            </a:r>
            <a:r>
              <a:rPr lang="en-US" sz="1400" i="1" dirty="0" err="1">
                <a:latin typeface="Bookman Old Style" panose="02050604050505020204" pitchFamily="18" charset="0"/>
              </a:rPr>
              <a:t>Août</a:t>
            </a:r>
            <a:r>
              <a:rPr lang="en-US" sz="1400" i="1" dirty="0">
                <a:latin typeface="Bookman Old Style" panose="02050604050505020204" pitchFamily="18" charset="0"/>
              </a:rPr>
              <a:t> 2022</a:t>
            </a:r>
            <a:endParaRPr lang="en-US" sz="1400" b="1" i="1" dirty="0"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E2C87A-1F89-A8C1-92C3-283D200B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15" y="281112"/>
            <a:ext cx="1268649" cy="107582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27EE750-3F4C-E87D-45B2-92A6C39ADCFE}"/>
              </a:ext>
            </a:extLst>
          </p:cNvPr>
          <p:cNvSpPr txBox="1"/>
          <p:nvPr/>
        </p:nvSpPr>
        <p:spPr>
          <a:xfrm>
            <a:off x="2443903" y="1679675"/>
            <a:ext cx="388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Indicateurs ODD2.3.1 et 2.3.2</a:t>
            </a:r>
            <a:endParaRPr lang="fr-BF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VII.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des ODD2.3.1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58365"/>
            <a:ext cx="671209" cy="6932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18EBD3-2261-D262-5E02-67C0433DDDF1}"/>
              </a:ext>
            </a:extLst>
          </p:cNvPr>
          <p:cNvSpPr txBox="1"/>
          <p:nvPr/>
        </p:nvSpPr>
        <p:spPr>
          <a:xfrm>
            <a:off x="2470824" y="4804328"/>
            <a:ext cx="348250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ODD2.3.1 (2020) = 8 058,01 USD / ha</a:t>
            </a:r>
            <a:endParaRPr lang="fr-BF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DEDB1A-2ADE-277C-BAFC-3C0D86EC5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20491"/>
              </p:ext>
            </p:extLst>
          </p:nvPr>
        </p:nvGraphicFramePr>
        <p:xfrm>
          <a:off x="812259" y="1490683"/>
          <a:ext cx="7519482" cy="2457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013">
                  <a:extLst>
                    <a:ext uri="{9D8B030D-6E8A-4147-A177-3AD203B41FA5}">
                      <a16:colId xmlns:a16="http://schemas.microsoft.com/office/drawing/2014/main" val="1626549609"/>
                    </a:ext>
                  </a:extLst>
                </a:gridCol>
                <a:gridCol w="2813562">
                  <a:extLst>
                    <a:ext uri="{9D8B030D-6E8A-4147-A177-3AD203B41FA5}">
                      <a16:colId xmlns:a16="http://schemas.microsoft.com/office/drawing/2014/main" val="1620689224"/>
                    </a:ext>
                  </a:extLst>
                </a:gridCol>
                <a:gridCol w="2767907">
                  <a:extLst>
                    <a:ext uri="{9D8B030D-6E8A-4147-A177-3AD203B41FA5}">
                      <a16:colId xmlns:a16="http://schemas.microsoft.com/office/drawing/2014/main" val="4189848595"/>
                    </a:ext>
                  </a:extLst>
                </a:gridCol>
              </a:tblGrid>
              <a:tr h="1638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u="none" strike="noStrike" dirty="0">
                          <a:effectLst/>
                          <a:latin typeface="Arial Narrow" panose="020B0606020202030204" pitchFamily="34" charset="0"/>
                        </a:rPr>
                        <a:t>Sexe du chef de ménage</a:t>
                      </a:r>
                      <a:endParaRPr lang="fr-FR" sz="2400" b="1" i="0" u="none" strike="noStrike" dirty="0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effectLst/>
                          <a:latin typeface="Arial Narrow" panose="020B0606020202030204" pitchFamily="34" charset="0"/>
                        </a:rPr>
                        <a:t>ODD2.3.1     (Superficie)</a:t>
                      </a:r>
                      <a:endParaRPr lang="fr-FR" sz="2400" b="1" i="0" u="none" strike="noStrike" dirty="0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effectLst/>
                          <a:latin typeface="Arial Narrow" panose="020B0606020202030204" pitchFamily="34" charset="0"/>
                        </a:rPr>
                        <a:t>ODD2.3.1           (Travail)</a:t>
                      </a:r>
                      <a:endParaRPr lang="fr-FR" sz="2400" b="1" i="0" u="none" strike="noStrike" dirty="0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9632240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  <a:latin typeface="Arial Narrow" panose="020B0606020202030204" pitchFamily="34" charset="0"/>
                        </a:rPr>
                        <a:t>Ensemble</a:t>
                      </a:r>
                      <a:endParaRPr lang="fr-FR" sz="1800" b="1" i="0" u="none" strike="noStrike" dirty="0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058,01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7,92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67427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Masculin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534,76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14283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01BC86A-E5AB-D644-1296-09A121DE1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01681"/>
              </p:ext>
            </p:extLst>
          </p:nvPr>
        </p:nvGraphicFramePr>
        <p:xfrm>
          <a:off x="812259" y="3948569"/>
          <a:ext cx="7519482" cy="409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013">
                  <a:extLst>
                    <a:ext uri="{9D8B030D-6E8A-4147-A177-3AD203B41FA5}">
                      <a16:colId xmlns:a16="http://schemas.microsoft.com/office/drawing/2014/main" val="1513861161"/>
                    </a:ext>
                  </a:extLst>
                </a:gridCol>
                <a:gridCol w="2813562">
                  <a:extLst>
                    <a:ext uri="{9D8B030D-6E8A-4147-A177-3AD203B41FA5}">
                      <a16:colId xmlns:a16="http://schemas.microsoft.com/office/drawing/2014/main" val="285144847"/>
                    </a:ext>
                  </a:extLst>
                </a:gridCol>
                <a:gridCol w="2767907">
                  <a:extLst>
                    <a:ext uri="{9D8B030D-6E8A-4147-A177-3AD203B41FA5}">
                      <a16:colId xmlns:a16="http://schemas.microsoft.com/office/drawing/2014/main" val="2564739971"/>
                    </a:ext>
                  </a:extLst>
                </a:gridCol>
              </a:tblGrid>
              <a:tr h="4096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Féminin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722,81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5411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33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012" y="2401613"/>
            <a:ext cx="323197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latin typeface="Bookman Old Style" panose="02050604050505020204" pitchFamily="18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544629-957F-62B8-F46C-4A9E982A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051" y="22439"/>
            <a:ext cx="904672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6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" y="552253"/>
            <a:ext cx="3228085" cy="53570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33464" y="2354319"/>
            <a:ext cx="8511701" cy="1676138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Bookman Old Style" panose="02050604050505020204" pitchFamily="18" charset="0"/>
              </a:rPr>
              <a:t>Détermination des seuils de petites exploitations et ODD2.3.1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443903" y="5842103"/>
            <a:ext cx="6398540" cy="841580"/>
          </a:xfrm>
          <a:prstGeom prst="rect">
            <a:avLst/>
          </a:prstGeom>
        </p:spPr>
        <p:txBody>
          <a:bodyPr vert="horz" lIns="94211" tIns="47105" rIns="94211" bIns="47105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70000"/>
              </a:lnSpc>
            </a:pPr>
            <a:r>
              <a:rPr lang="en-US" sz="1648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Nongdo</a:t>
            </a:r>
            <a:r>
              <a:rPr lang="en-US" sz="1648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Eric KABORE</a:t>
            </a:r>
            <a:r>
              <a:rPr lang="en-US" sz="1648" dirty="0">
                <a:solidFill>
                  <a:schemeClr val="tx1"/>
                </a:solidFill>
                <a:latin typeface="Bookman Old Style" panose="02050604050505020204" pitchFamily="18" charset="0"/>
              </a:rPr>
              <a:t>,  </a:t>
            </a:r>
            <a:r>
              <a:rPr lang="en-US" sz="1648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Statisticien</a:t>
            </a:r>
            <a:endParaRPr lang="en-US" sz="1648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en-US" sz="1648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Consultant national (AFRISAT)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2753" y="4298506"/>
            <a:ext cx="59426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Formation des </a:t>
            </a:r>
            <a:r>
              <a:rPr lang="en-US" dirty="0" err="1">
                <a:latin typeface="Bookman Old Style" panose="02050604050505020204" pitchFamily="18" charset="0"/>
              </a:rPr>
              <a:t>équipes</a:t>
            </a:r>
            <a:r>
              <a:rPr lang="en-US" dirty="0">
                <a:latin typeface="Bookman Old Style" panose="02050604050505020204" pitchFamily="18" charset="0"/>
              </a:rPr>
              <a:t> du Mali et du Burkina Faso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07921" y="4778550"/>
            <a:ext cx="4209612" cy="249289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i="1" dirty="0">
                <a:latin typeface="Bookman Old Style" panose="02050604050505020204" pitchFamily="18" charset="0"/>
              </a:rPr>
              <a:t>08 au 11 </a:t>
            </a:r>
            <a:r>
              <a:rPr lang="en-US" sz="1400" i="1" dirty="0" err="1">
                <a:latin typeface="Bookman Old Style" panose="02050604050505020204" pitchFamily="18" charset="0"/>
              </a:rPr>
              <a:t>Août</a:t>
            </a:r>
            <a:r>
              <a:rPr lang="en-US" sz="1400" i="1" dirty="0">
                <a:latin typeface="Bookman Old Style" panose="02050604050505020204" pitchFamily="18" charset="0"/>
              </a:rPr>
              <a:t> 2022</a:t>
            </a:r>
            <a:endParaRPr lang="en-US" sz="1400" b="1" i="1" dirty="0"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E2C87A-1F89-A8C1-92C3-283D200B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15" y="281112"/>
            <a:ext cx="1268649" cy="107582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27EE750-3F4C-E87D-45B2-92A6C39ADCFE}"/>
              </a:ext>
            </a:extLst>
          </p:cNvPr>
          <p:cNvSpPr txBox="1"/>
          <p:nvPr/>
        </p:nvSpPr>
        <p:spPr>
          <a:xfrm>
            <a:off x="2443903" y="1679675"/>
            <a:ext cx="388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Indicateurs ODD2.3.1 et 2.3.2</a:t>
            </a:r>
            <a:endParaRPr lang="fr-BF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4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8366"/>
            <a:ext cx="9144000" cy="85603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dirty="0">
                <a:latin typeface="Bookman Old Style" panose="02050604050505020204" pitchFamily="18" charset="0"/>
              </a:rPr>
              <a:t>PLAN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5477EF-A52A-248F-D591-3A03AC84E91F}"/>
              </a:ext>
            </a:extLst>
          </p:cNvPr>
          <p:cNvSpPr txBox="1"/>
          <p:nvPr/>
        </p:nvSpPr>
        <p:spPr>
          <a:xfrm>
            <a:off x="744167" y="1186774"/>
            <a:ext cx="7368701" cy="440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solidFill>
                  <a:srgbClr val="4D4D4D"/>
                </a:solidFill>
                <a:latin typeface="Arial Narrow" panose="020B0606020202030204" pitchFamily="34" charset="0"/>
              </a:rPr>
              <a:t>Rappel du processus de seuillage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solidFill>
                  <a:srgbClr val="4D4D4D"/>
                </a:solidFill>
                <a:latin typeface="Arial Narrow" panose="020B0606020202030204" pitchFamily="34" charset="0"/>
              </a:rPr>
              <a:t>Seuillage de la superficie</a:t>
            </a:r>
            <a:endParaRPr lang="fr-FR" sz="2400" b="1" dirty="0">
              <a:latin typeface="Arial Narrow" panose="020B0606020202030204" pitchFamily="34" charset="0"/>
            </a:endParaRP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Arial Narrow" panose="020B0606020202030204" pitchFamily="34" charset="0"/>
              </a:rPr>
              <a:t>Seuillage de l’effectif (UBT) du cheptel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Arial Narrow" panose="020B0606020202030204" pitchFamily="34" charset="0"/>
              </a:rPr>
              <a:t> Seuillage du Revenu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Arial Narrow" panose="020B0606020202030204" pitchFamily="34" charset="0"/>
              </a:rPr>
              <a:t> Indexation et caractérisation des petites exploitations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Arial Narrow" panose="020B0606020202030204" pitchFamily="34" charset="0"/>
              </a:rPr>
              <a:t>Calcul des ODD2.3.1 et 2.3.2</a:t>
            </a:r>
            <a:endParaRPr lang="fr-BF" sz="2400" b="1" dirty="0">
              <a:latin typeface="Arial Narrow" panose="020B06060202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ED4F44-86A1-2D80-CE40-7A903DFC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28" y="-58365"/>
            <a:ext cx="904672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I. Principe du </a:t>
            </a:r>
            <a:r>
              <a:rPr lang="en-US" sz="1855" b="1" dirty="0" err="1">
                <a:latin typeface="Bookman Old Style" panose="02050604050505020204" pitchFamily="18" charset="0"/>
              </a:rPr>
              <a:t>seuillage</a:t>
            </a:r>
            <a:r>
              <a:rPr lang="en-US" sz="1855" b="1" dirty="0">
                <a:latin typeface="Bookman Old Style" panose="02050604050505020204" pitchFamily="18" charset="0"/>
              </a:rPr>
              <a:t> des variables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58365"/>
            <a:ext cx="671209" cy="6932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7AEBBC-BC1A-4B4C-DAE3-4B477D2B948C}"/>
              </a:ext>
            </a:extLst>
          </p:cNvPr>
          <p:cNvSpPr txBox="1"/>
          <p:nvPr/>
        </p:nvSpPr>
        <p:spPr>
          <a:xfrm>
            <a:off x="797668" y="957998"/>
            <a:ext cx="767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ookman Old Style" panose="02050604050505020204" pitchFamily="18" charset="0"/>
              </a:rPr>
              <a:t>Processus de catégorisation des ménages selon la variable cible X : Superficie, taille du cheptel (effectif), taille économique (revenu)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5A3B2F-DCBF-62AB-29E0-7C8A5ADAFAAD}"/>
              </a:ext>
            </a:extLst>
          </p:cNvPr>
          <p:cNvSpPr txBox="1"/>
          <p:nvPr/>
        </p:nvSpPr>
        <p:spPr>
          <a:xfrm>
            <a:off x="797668" y="1799617"/>
            <a:ext cx="7490298" cy="25382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Bookman Old Style" panose="02050604050505020204" pitchFamily="18" charset="0"/>
              </a:rPr>
              <a:t>Etape 1 </a:t>
            </a:r>
            <a:r>
              <a:rPr lang="fr-FR" dirty="0">
                <a:latin typeface="Bookman Old Style" panose="02050604050505020204" pitchFamily="18" charset="0"/>
              </a:rPr>
              <a:t>: Tri des ménages par ordre croissant de X ;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Bookman Old Style" panose="02050604050505020204" pitchFamily="18" charset="0"/>
              </a:rPr>
              <a:t>Etape 2 </a:t>
            </a:r>
            <a:r>
              <a:rPr lang="fr-FR" dirty="0">
                <a:latin typeface="Bookman Old Style" panose="02050604050505020204" pitchFamily="18" charset="0"/>
              </a:rPr>
              <a:t>: Calcul de la distribution cumulée de X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Bookman Old Style" panose="02050604050505020204" pitchFamily="18" charset="0"/>
              </a:rPr>
              <a:t>Etape 3 </a:t>
            </a:r>
            <a:r>
              <a:rPr lang="fr-FR" dirty="0">
                <a:latin typeface="Bookman Old Style" panose="02050604050505020204" pitchFamily="18" charset="0"/>
              </a:rPr>
              <a:t>: Calcul du pourcentage cumulé de la distribution de X ;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Bookman Old Style" panose="02050604050505020204" pitchFamily="18" charset="0"/>
              </a:rPr>
              <a:t>Etape 4 </a:t>
            </a:r>
            <a:r>
              <a:rPr lang="fr-FR" dirty="0">
                <a:latin typeface="Bookman Old Style" panose="02050604050505020204" pitchFamily="18" charset="0"/>
              </a:rPr>
              <a:t>: Calcul du seuil cumulé (40% du total cumulé) ;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Bookman Old Style" panose="02050604050505020204" pitchFamily="18" charset="0"/>
              </a:rPr>
              <a:t>Etape 5 </a:t>
            </a:r>
            <a:r>
              <a:rPr lang="fr-FR" dirty="0">
                <a:latin typeface="Bookman Old Style" panose="02050604050505020204" pitchFamily="18" charset="0"/>
              </a:rPr>
              <a:t>: Détermination du seuil de X (valeur ordonnée de X dont la valeur cumulée correspond aux 40% du cumul)</a:t>
            </a:r>
            <a:endParaRPr lang="fr-BF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2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II. </a:t>
            </a:r>
            <a:r>
              <a:rPr lang="en-US" sz="1855" b="1" dirty="0" err="1">
                <a:latin typeface="Bookman Old Style" panose="02050604050505020204" pitchFamily="18" charset="0"/>
              </a:rPr>
              <a:t>Seuillage</a:t>
            </a:r>
            <a:r>
              <a:rPr lang="en-US" sz="1855" b="1" dirty="0">
                <a:latin typeface="Bookman Old Style" panose="02050604050505020204" pitchFamily="18" charset="0"/>
              </a:rPr>
              <a:t> de la </a:t>
            </a:r>
            <a:r>
              <a:rPr lang="en-US" sz="1855" b="1" dirty="0" err="1">
                <a:latin typeface="Bookman Old Style" panose="02050604050505020204" pitchFamily="18" charset="0"/>
              </a:rPr>
              <a:t>superficie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58365"/>
            <a:ext cx="671209" cy="6932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58C5D3-6D7B-2C34-F554-4E4E3066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5" y="634923"/>
            <a:ext cx="8784076" cy="62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7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III. </a:t>
            </a:r>
            <a:r>
              <a:rPr lang="en-US" sz="1855" b="1" dirty="0" err="1">
                <a:latin typeface="Bookman Old Style" panose="02050604050505020204" pitchFamily="18" charset="0"/>
              </a:rPr>
              <a:t>Seuillage</a:t>
            </a:r>
            <a:r>
              <a:rPr lang="en-US" sz="1855" b="1" dirty="0">
                <a:latin typeface="Bookman Old Style" panose="02050604050505020204" pitchFamily="18" charset="0"/>
              </a:rPr>
              <a:t> de la taille du </a:t>
            </a:r>
            <a:r>
              <a:rPr lang="en-US" sz="1855" b="1" dirty="0" err="1">
                <a:latin typeface="Bookman Old Style" panose="02050604050505020204" pitchFamily="18" charset="0"/>
              </a:rPr>
              <a:t>cheptel</a:t>
            </a:r>
            <a:r>
              <a:rPr lang="en-US" sz="1855" b="1" dirty="0">
                <a:latin typeface="Bookman Old Style" panose="02050604050505020204" pitchFamily="18" charset="0"/>
              </a:rPr>
              <a:t> (</a:t>
            </a:r>
            <a:r>
              <a:rPr lang="en-US" sz="1855" b="1" dirty="0" err="1">
                <a:latin typeface="Bookman Old Style" panose="02050604050505020204" pitchFamily="18" charset="0"/>
              </a:rPr>
              <a:t>effectif</a:t>
            </a:r>
            <a:r>
              <a:rPr lang="en-US" sz="1855" b="1" dirty="0">
                <a:latin typeface="Bookman Old Style" panose="02050604050505020204" pitchFamily="18" charset="0"/>
              </a:rPr>
              <a:t> UBT)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58365"/>
            <a:ext cx="671209" cy="6932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AEDB60-5320-BD80-080C-E7E0BBBE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4" y="634924"/>
            <a:ext cx="9036995" cy="61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IV. </a:t>
            </a:r>
            <a:r>
              <a:rPr lang="en-US" sz="1855" b="1" dirty="0" err="1">
                <a:latin typeface="Bookman Old Style" panose="02050604050505020204" pitchFamily="18" charset="0"/>
              </a:rPr>
              <a:t>Seuillage</a:t>
            </a:r>
            <a:r>
              <a:rPr lang="en-US" sz="1855" b="1" dirty="0">
                <a:latin typeface="Bookman Old Style" panose="02050604050505020204" pitchFamily="18" charset="0"/>
              </a:rPr>
              <a:t> de la taille </a:t>
            </a:r>
            <a:r>
              <a:rPr lang="en-US" sz="1855" b="1" dirty="0" err="1">
                <a:latin typeface="Bookman Old Style" panose="02050604050505020204" pitchFamily="18" charset="0"/>
              </a:rPr>
              <a:t>économique</a:t>
            </a:r>
            <a:r>
              <a:rPr lang="en-US" sz="1855" b="1" dirty="0">
                <a:latin typeface="Bookman Old Style" panose="02050604050505020204" pitchFamily="18" charset="0"/>
              </a:rPr>
              <a:t> (</a:t>
            </a:r>
            <a:r>
              <a:rPr lang="en-US" sz="1855" b="1" dirty="0" err="1">
                <a:latin typeface="Bookman Old Style" panose="02050604050505020204" pitchFamily="18" charset="0"/>
              </a:rPr>
              <a:t>Revenu</a:t>
            </a:r>
            <a:r>
              <a:rPr lang="en-US" sz="1855" b="1" dirty="0">
                <a:latin typeface="Bookman Old Style" panose="02050604050505020204" pitchFamily="18" charset="0"/>
              </a:rPr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58365"/>
            <a:ext cx="671209" cy="6932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264033-DC5B-E6FA-D59F-7B8103161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1" y="634924"/>
            <a:ext cx="8939719" cy="61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V. Discrimination des petites exploitations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0"/>
            <a:ext cx="671209" cy="6349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7AA938-8FF2-2356-01AD-CF0D336B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5" y="1018329"/>
            <a:ext cx="8696529" cy="2972523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050681E-34FA-ED49-772B-29A22E442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42268"/>
              </p:ext>
            </p:extLst>
          </p:nvPr>
        </p:nvGraphicFramePr>
        <p:xfrm>
          <a:off x="1935805" y="5632620"/>
          <a:ext cx="7052553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840">
                  <a:extLst>
                    <a:ext uri="{9D8B030D-6E8A-4147-A177-3AD203B41FA5}">
                      <a16:colId xmlns:a16="http://schemas.microsoft.com/office/drawing/2014/main" val="1246721251"/>
                    </a:ext>
                  </a:extLst>
                </a:gridCol>
                <a:gridCol w="1452684">
                  <a:extLst>
                    <a:ext uri="{9D8B030D-6E8A-4147-A177-3AD203B41FA5}">
                      <a16:colId xmlns:a16="http://schemas.microsoft.com/office/drawing/2014/main" val="3391122310"/>
                    </a:ext>
                  </a:extLst>
                </a:gridCol>
                <a:gridCol w="2179029">
                  <a:extLst>
                    <a:ext uri="{9D8B030D-6E8A-4147-A177-3AD203B41FA5}">
                      <a16:colId xmlns:a16="http://schemas.microsoft.com/office/drawing/2014/main" val="30499201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Type d'exploitation agricole SDG2.3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Arial Narrow" panose="020B0606020202030204" pitchFamily="34" charset="0"/>
                        </a:rPr>
                        <a:t>Nombre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Nb.colonnes (%)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1969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Grande exploitation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551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34,6%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10033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 dirty="0">
                          <a:effectLst/>
                          <a:latin typeface="Arial Narrow" panose="020B0606020202030204" pitchFamily="34" charset="0"/>
                        </a:rPr>
                        <a:t>Petite exploitation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040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65,4%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51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592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20858441"/>
                  </a:ext>
                </a:extLst>
              </a:tr>
            </a:tbl>
          </a:graphicData>
        </a:graphic>
      </p:graphicFrame>
      <p:sp>
        <p:nvSpPr>
          <p:cNvPr id="8" name="Flèche : virage 7">
            <a:extLst>
              <a:ext uri="{FF2B5EF4-FFF2-40B4-BE49-F238E27FC236}">
                <a16:creationId xmlns:a16="http://schemas.microsoft.com/office/drawing/2014/main" id="{013B2D53-D9B7-B02E-5F75-C8A5B745CCDD}"/>
              </a:ext>
            </a:extLst>
          </p:cNvPr>
          <p:cNvSpPr/>
          <p:nvPr/>
        </p:nvSpPr>
        <p:spPr>
          <a:xfrm flipV="1">
            <a:off x="768486" y="4299623"/>
            <a:ext cx="817123" cy="20227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74C5D6-193C-1B2F-CA60-04F0E01BC2A5}"/>
              </a:ext>
            </a:extLst>
          </p:cNvPr>
          <p:cNvSpPr txBox="1"/>
          <p:nvPr/>
        </p:nvSpPr>
        <p:spPr>
          <a:xfrm>
            <a:off x="0" y="901440"/>
            <a:ext cx="460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 Narrow" panose="020B0606020202030204" pitchFamily="34" charset="0"/>
              </a:rPr>
              <a:t>Caractéristiques principales des exploitations</a:t>
            </a:r>
            <a:endParaRPr lang="fr-BF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D1E3EE-35CD-3A1B-52CE-9BE2F33E2C5E}"/>
              </a:ext>
            </a:extLst>
          </p:cNvPr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VI. </a:t>
            </a:r>
            <a:r>
              <a:rPr lang="en-US" sz="1855" b="1" dirty="0" err="1">
                <a:latin typeface="Bookman Old Style" panose="02050604050505020204" pitchFamily="18" charset="0"/>
              </a:rPr>
              <a:t>Analyse</a:t>
            </a:r>
            <a:r>
              <a:rPr lang="en-US" sz="1855" b="1" dirty="0">
                <a:latin typeface="Bookman Old Style" panose="02050604050505020204" pitchFamily="18" charset="0"/>
              </a:rPr>
              <a:t> de la </a:t>
            </a:r>
            <a:r>
              <a:rPr lang="en-US" sz="1855" b="1" dirty="0" err="1">
                <a:latin typeface="Bookman Old Style" panose="02050604050505020204" pitchFamily="18" charset="0"/>
              </a:rPr>
              <a:t>typologie</a:t>
            </a:r>
            <a:r>
              <a:rPr lang="en-US" sz="1855" b="1" dirty="0">
                <a:latin typeface="Bookman Old Style" panose="02050604050505020204" pitchFamily="18" charset="0"/>
              </a:rPr>
              <a:t> des exploitations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1B91555-200D-F898-5B37-CE7E08E1E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29668"/>
              </p:ext>
            </p:extLst>
          </p:nvPr>
        </p:nvGraphicFramePr>
        <p:xfrm>
          <a:off x="107004" y="1663430"/>
          <a:ext cx="8929992" cy="377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516">
                  <a:extLst>
                    <a:ext uri="{9D8B030D-6E8A-4147-A177-3AD203B41FA5}">
                      <a16:colId xmlns:a16="http://schemas.microsoft.com/office/drawing/2014/main" val="2113773595"/>
                    </a:ext>
                  </a:extLst>
                </a:gridCol>
                <a:gridCol w="809222">
                  <a:extLst>
                    <a:ext uri="{9D8B030D-6E8A-4147-A177-3AD203B41FA5}">
                      <a16:colId xmlns:a16="http://schemas.microsoft.com/office/drawing/2014/main" val="1975937142"/>
                    </a:ext>
                  </a:extLst>
                </a:gridCol>
                <a:gridCol w="818908">
                  <a:extLst>
                    <a:ext uri="{9D8B030D-6E8A-4147-A177-3AD203B41FA5}">
                      <a16:colId xmlns:a16="http://schemas.microsoft.com/office/drawing/2014/main" val="3658690985"/>
                    </a:ext>
                  </a:extLst>
                </a:gridCol>
                <a:gridCol w="1507830">
                  <a:extLst>
                    <a:ext uri="{9D8B030D-6E8A-4147-A177-3AD203B41FA5}">
                      <a16:colId xmlns:a16="http://schemas.microsoft.com/office/drawing/2014/main" val="3350588392"/>
                    </a:ext>
                  </a:extLst>
                </a:gridCol>
                <a:gridCol w="1507830">
                  <a:extLst>
                    <a:ext uri="{9D8B030D-6E8A-4147-A177-3AD203B41FA5}">
                      <a16:colId xmlns:a16="http://schemas.microsoft.com/office/drawing/2014/main" val="3110244655"/>
                    </a:ext>
                  </a:extLst>
                </a:gridCol>
                <a:gridCol w="974889">
                  <a:extLst>
                    <a:ext uri="{9D8B030D-6E8A-4147-A177-3AD203B41FA5}">
                      <a16:colId xmlns:a16="http://schemas.microsoft.com/office/drawing/2014/main" val="3524942490"/>
                    </a:ext>
                  </a:extLst>
                </a:gridCol>
                <a:gridCol w="974889">
                  <a:extLst>
                    <a:ext uri="{9D8B030D-6E8A-4147-A177-3AD203B41FA5}">
                      <a16:colId xmlns:a16="http://schemas.microsoft.com/office/drawing/2014/main" val="2093696128"/>
                    </a:ext>
                  </a:extLst>
                </a:gridCol>
                <a:gridCol w="818908">
                  <a:extLst>
                    <a:ext uri="{9D8B030D-6E8A-4147-A177-3AD203B41FA5}">
                      <a16:colId xmlns:a16="http://schemas.microsoft.com/office/drawing/2014/main" val="3005262374"/>
                    </a:ext>
                  </a:extLst>
                </a:gridCol>
              </a:tblGrid>
              <a:tr h="1922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Type d'exploitation agricole SDG2.3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 Narrow" panose="020B0606020202030204" pitchFamily="34" charset="0"/>
                        </a:rPr>
                        <a:t>Superficie totale du ménage en 2020</a:t>
                      </a:r>
                      <a:endParaRPr lang="fr-FR" sz="1800" b="0" i="0" u="none" strike="noStrike" dirty="0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 hMerge="1">
                  <a:txBody>
                    <a:bodyPr/>
                    <a:lstStyle/>
                    <a:p>
                      <a:endParaRPr lang="fr-B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Effectif observé du cheptel en UBT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Revenu du cheptel du ménage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Revenu agrosylvopastoral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Revenu total agricole (exploitation produits animaux &amp; végétaux)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Coût partiel de la production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36959414"/>
                  </a:ext>
                </a:extLst>
              </a:tr>
              <a:tr h="333269">
                <a:tc vMerge="1">
                  <a:txBody>
                    <a:bodyPr/>
                    <a:lstStyle/>
                    <a:p>
                      <a:endParaRPr lang="fr-B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Nombre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Moyenne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Moyenne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Moyenne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Moyenne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Moyenne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Moyenne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298603695"/>
                  </a:ext>
                </a:extLst>
              </a:tr>
              <a:tr h="6280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Grande exploitation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551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332737,63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301,27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038,90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092,24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6636074"/>
                  </a:ext>
                </a:extLst>
              </a:tr>
              <a:tr h="3332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  <a:latin typeface="Arial Narrow" panose="020B0606020202030204" pitchFamily="34" charset="0"/>
                        </a:rPr>
                        <a:t>Petite exploitation</a:t>
                      </a:r>
                      <a:endParaRPr lang="fr-FR" sz="1800" b="1" i="0" u="none" strike="noStrike" dirty="0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1040564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2,28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2,38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069,87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825,28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895,15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378,46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19446"/>
                  </a:ext>
                </a:extLst>
              </a:tr>
              <a:tr h="3332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fr-FR" sz="1800" b="0" i="0" u="none" strike="noStrike">
                        <a:solidFill>
                          <a:srgbClr val="3333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592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178,77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536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604,39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708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F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544,86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3044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59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VII.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des ODD2.3.1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58365"/>
            <a:ext cx="671209" cy="6932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FF30328-038F-DF69-B19B-39F56D27E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6" y="693289"/>
            <a:ext cx="8949447" cy="6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8608</TotalTime>
  <Words>419</Words>
  <Application>Microsoft Office PowerPoint</Application>
  <PresentationFormat>Affichage à l'écran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Bookman Old Style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Seo, Sangmin (OCS)</dc:creator>
  <cp:lastModifiedBy>ERIC KABORE</cp:lastModifiedBy>
  <cp:revision>62</cp:revision>
  <dcterms:created xsi:type="dcterms:W3CDTF">2019-09-16T13:42:25Z</dcterms:created>
  <dcterms:modified xsi:type="dcterms:W3CDTF">2022-08-09T13:52:39Z</dcterms:modified>
</cp:coreProperties>
</file>