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2" r:id="rId4"/>
    <p:sldId id="274" r:id="rId5"/>
    <p:sldId id="275" r:id="rId6"/>
    <p:sldId id="278" r:id="rId7"/>
    <p:sldId id="277" r:id="rId8"/>
    <p:sldId id="279" r:id="rId9"/>
    <p:sldId id="280" r:id="rId10"/>
    <p:sldId id="281" r:id="rId11"/>
    <p:sldId id="282" r:id="rId12"/>
    <p:sldId id="283" r:id="rId13"/>
    <p:sldId id="269" r:id="rId14"/>
    <p:sldId id="261" r:id="rId15"/>
  </p:sldIdLst>
  <p:sldSz cx="9144000" cy="5715000" type="screen16x10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" initials="Yj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4660"/>
  </p:normalViewPr>
  <p:slideViewPr>
    <p:cSldViewPr>
      <p:cViewPr>
        <p:scale>
          <a:sx n="66" d="100"/>
          <a:sy n="66" d="100"/>
        </p:scale>
        <p:origin x="-634" y="22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57048-B56B-4EC5-B067-D5BFD72119E3}" type="datetimeFigureOut">
              <a:rPr lang="fr-FR" smtClean="0"/>
              <a:pPr/>
              <a:t>11/11/2021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56ABE-C27C-49E9-A261-8B3F7FFC84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80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B7E6E9-9459-4E76-94D2-0E7BC4CE28A0}" type="datetimeFigureOut">
              <a:rPr lang="fr-FR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2EBE7-2676-476A-BD6E-35A96D6FD7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1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2EBE7-2676-476A-BD6E-35A96D6FD7A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35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-12700" y="2636838"/>
            <a:ext cx="9156700" cy="2111375"/>
          </a:xfrm>
          <a:custGeom>
            <a:avLst/>
            <a:gdLst>
              <a:gd name="connsiteX0" fmla="*/ 0 w 9169758"/>
              <a:gd name="connsiteY0" fmla="*/ 0 h 2474890"/>
              <a:gd name="connsiteX1" fmla="*/ 2923504 w 9169758"/>
              <a:gd name="connsiteY1" fmla="*/ 2292439 h 2474890"/>
              <a:gd name="connsiteX2" fmla="*/ 9169758 w 9169758"/>
              <a:gd name="connsiteY2" fmla="*/ 1094704 h 247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9758" h="2474890">
                <a:moveTo>
                  <a:pt x="0" y="0"/>
                </a:moveTo>
                <a:cubicBezTo>
                  <a:pt x="697605" y="1054994"/>
                  <a:pt x="1395211" y="2109988"/>
                  <a:pt x="2923504" y="2292439"/>
                </a:cubicBezTo>
                <a:cubicBezTo>
                  <a:pt x="4451797" y="2474890"/>
                  <a:pt x="6810777" y="1784797"/>
                  <a:pt x="9169758" y="10947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889250" y="3627438"/>
            <a:ext cx="6254750" cy="2087562"/>
          </a:xfrm>
          <a:custGeom>
            <a:avLst/>
            <a:gdLst>
              <a:gd name="connsiteX0" fmla="*/ 1064654 w 6138930"/>
              <a:gd name="connsiteY0" fmla="*/ 2511380 h 2511380"/>
              <a:gd name="connsiteX1" fmla="*/ 845713 w 6138930"/>
              <a:gd name="connsiteY1" fmla="*/ 1596980 h 2511380"/>
              <a:gd name="connsiteX2" fmla="*/ 6138930 w 6138930"/>
              <a:gd name="connsiteY2" fmla="*/ 0 h 251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930" h="2511380">
                <a:moveTo>
                  <a:pt x="1064654" y="2511380"/>
                </a:moveTo>
                <a:cubicBezTo>
                  <a:pt x="532327" y="2263461"/>
                  <a:pt x="0" y="2015543"/>
                  <a:pt x="845713" y="1596980"/>
                </a:cubicBezTo>
                <a:cubicBezTo>
                  <a:pt x="1691426" y="1178417"/>
                  <a:pt x="3915178" y="589208"/>
                  <a:pt x="61389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0" y="3649663"/>
            <a:ext cx="9144000" cy="1728787"/>
          </a:xfrm>
          <a:custGeom>
            <a:avLst/>
            <a:gdLst>
              <a:gd name="connsiteX0" fmla="*/ 0 w 9144000"/>
              <a:gd name="connsiteY0" fmla="*/ 2073499 h 2073499"/>
              <a:gd name="connsiteX1" fmla="*/ 3760631 w 9144000"/>
              <a:gd name="connsiteY1" fmla="*/ 1390919 h 2073499"/>
              <a:gd name="connsiteX2" fmla="*/ 9144000 w 9144000"/>
              <a:gd name="connsiteY2" fmla="*/ 0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073499">
                <a:moveTo>
                  <a:pt x="0" y="2073499"/>
                </a:moveTo>
                <a:cubicBezTo>
                  <a:pt x="1118315" y="1905000"/>
                  <a:pt x="2236631" y="1736502"/>
                  <a:pt x="3760631" y="1390919"/>
                </a:cubicBezTo>
                <a:cubicBezTo>
                  <a:pt x="5284631" y="1045336"/>
                  <a:pt x="7214315" y="522668"/>
                  <a:pt x="9144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5076825" y="3695700"/>
            <a:ext cx="4067175" cy="2019300"/>
          </a:xfrm>
          <a:custGeom>
            <a:avLst/>
            <a:gdLst>
              <a:gd name="connsiteX0" fmla="*/ 3668332 w 3964546"/>
              <a:gd name="connsiteY0" fmla="*/ 2446986 h 2446986"/>
              <a:gd name="connsiteX1" fmla="*/ 49369 w 3964546"/>
              <a:gd name="connsiteY1" fmla="*/ 1262129 h 2446986"/>
              <a:gd name="connsiteX2" fmla="*/ 3964546 w 3964546"/>
              <a:gd name="connsiteY2" fmla="*/ 0 h 244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4546" h="2446986">
                <a:moveTo>
                  <a:pt x="3668332" y="2446986"/>
                </a:moveTo>
                <a:cubicBezTo>
                  <a:pt x="1834166" y="2058473"/>
                  <a:pt x="0" y="1669960"/>
                  <a:pt x="49369" y="1262129"/>
                </a:cubicBezTo>
                <a:cubicBezTo>
                  <a:pt x="98738" y="854298"/>
                  <a:pt x="2031642" y="427149"/>
                  <a:pt x="3964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Picture 13" descr="Logo-AFRISTAT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93675"/>
            <a:ext cx="23034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1992313"/>
            <a:ext cx="7772400" cy="1225550"/>
          </a:xfrm>
        </p:spPr>
        <p:txBody>
          <a:bodyPr/>
          <a:lstStyle>
            <a:lvl1pPr algn="ctr"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6627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362325"/>
            <a:ext cx="6400800" cy="1460500"/>
          </a:xfrm>
        </p:spPr>
        <p:txBody>
          <a:bodyPr/>
          <a:lstStyle>
            <a:lvl1pPr marL="0" indent="0" algn="ctr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34E6-FE83-41F0-845C-13DFE5E92C58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4B3B-C974-4A8A-B6BE-C56D034BB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2D00-8749-4B60-9FF6-0EA03643983B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18EC-DBE9-4629-A696-27E9C0DB2A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93C8-03BD-4B7A-90F0-94348680E069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48AD-F173-42FB-8657-175E85518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4760-4FFD-45F1-B761-98EFD1ACBD6F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B015-AE7D-406C-9BB7-1FD3A5C927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9002-FFFD-4599-BC6F-B46AAE4CF4B5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E0C4-FCA3-41AC-BA4D-3D787B76FA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E55B-FBEB-4078-9572-E06F947FC0B3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7E82-9872-4FC2-8141-5FFDBCC28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05D5-2AE1-499A-85C4-62AE18AAC5D2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85AC-97D6-468A-ACAE-129DF971D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18E6-0A62-49A5-8F62-C40C80165100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7463-0D36-4ED9-B38B-CEF98EEDC5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3288-ABE1-46B1-B7FC-1BF74D9B5DF4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C079-2898-4A05-A08C-72045C58F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1F8E-991E-4396-A165-A921BC9A4A00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2D79E-B635-4E9C-B917-EA393D309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BE5B-C64B-4F1A-8D50-5028A42F798A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904-B411-40CF-86B5-F058310ED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>
                <a:alpha val="87000"/>
              </a:srgbClr>
            </a:gs>
            <a:gs pos="22000">
              <a:schemeClr val="accent1">
                <a:tint val="23500"/>
                <a:satMod val="160000"/>
                <a:alpha val="6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28600"/>
            <a:ext cx="6778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437188"/>
            <a:ext cx="16192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14D58F-3AD1-41BF-852B-1D51ED506030}" type="datetime1">
              <a:rPr lang="fr-FR" smtClean="0"/>
              <a:pPr>
                <a:defRPr/>
              </a:pPr>
              <a:t>11/11/2021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8175" y="5411788"/>
            <a:ext cx="611981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913" y="5411788"/>
            <a:ext cx="909637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6B39EE-C0A9-4888-AB15-FA06622FE2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e 3"/>
          <p:cNvGrpSpPr>
            <a:grpSpLocks/>
          </p:cNvGrpSpPr>
          <p:nvPr/>
        </p:nvGrpSpPr>
        <p:grpSpPr bwMode="auto">
          <a:xfrm>
            <a:off x="215900" y="4010025"/>
            <a:ext cx="9182100" cy="1946275"/>
            <a:chOff x="-12879" y="4494727"/>
            <a:chExt cx="9182637" cy="2335369"/>
          </a:xfrm>
        </p:grpSpPr>
        <p:sp>
          <p:nvSpPr>
            <p:cNvPr id="2" name="Forme libre 4"/>
            <p:cNvSpPr/>
            <p:nvPr/>
          </p:nvSpPr>
          <p:spPr>
            <a:xfrm>
              <a:off x="-12879" y="4494727"/>
              <a:ext cx="9157236" cy="2156311"/>
            </a:xfrm>
            <a:custGeom>
              <a:avLst/>
              <a:gdLst>
                <a:gd name="connsiteX0" fmla="*/ 0 w 9156879"/>
                <a:gd name="connsiteY0" fmla="*/ 1429555 h 2157211"/>
                <a:gd name="connsiteX1" fmla="*/ 5859887 w 9156879"/>
                <a:gd name="connsiteY1" fmla="*/ 1918952 h 2157211"/>
                <a:gd name="connsiteX2" fmla="*/ 9156879 w 9156879"/>
                <a:gd name="connsiteY2" fmla="*/ 0 h 2157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6879" h="2157211">
                  <a:moveTo>
                    <a:pt x="0" y="1429555"/>
                  </a:moveTo>
                  <a:cubicBezTo>
                    <a:pt x="2166870" y="1793383"/>
                    <a:pt x="4333741" y="2157211"/>
                    <a:pt x="5859887" y="1918952"/>
                  </a:cubicBezTo>
                  <a:cubicBezTo>
                    <a:pt x="7386033" y="1680693"/>
                    <a:pt x="8271456" y="840346"/>
                    <a:pt x="9156879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" name="Forme libre 5"/>
            <p:cNvSpPr/>
            <p:nvPr/>
          </p:nvSpPr>
          <p:spPr>
            <a:xfrm>
              <a:off x="-178" y="5898616"/>
              <a:ext cx="9169936" cy="931480"/>
            </a:xfrm>
            <a:custGeom>
              <a:avLst/>
              <a:gdLst>
                <a:gd name="connsiteX0" fmla="*/ 0 w 9169758"/>
                <a:gd name="connsiteY0" fmla="*/ 0 h 931572"/>
                <a:gd name="connsiteX1" fmla="*/ 4739425 w 9169758"/>
                <a:gd name="connsiteY1" fmla="*/ 875763 h 931572"/>
                <a:gd name="connsiteX2" fmla="*/ 9169758 w 9169758"/>
                <a:gd name="connsiteY2" fmla="*/ 334851 h 93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69758" h="931572">
                  <a:moveTo>
                    <a:pt x="0" y="0"/>
                  </a:moveTo>
                  <a:cubicBezTo>
                    <a:pt x="1605566" y="409977"/>
                    <a:pt x="3211132" y="819954"/>
                    <a:pt x="4739425" y="875763"/>
                  </a:cubicBezTo>
                  <a:cubicBezTo>
                    <a:pt x="6267718" y="931572"/>
                    <a:pt x="7718738" y="633211"/>
                    <a:pt x="9169758" y="3348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32" name="Picture 11" descr="Logo-AFRISTAT-sim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174625"/>
            <a:ext cx="154781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/>
          </p:cNvSpPr>
          <p:nvPr>
            <p:ph type="body" idx="1"/>
          </p:nvPr>
        </p:nvSpPr>
        <p:spPr>
          <a:xfrm>
            <a:off x="107504" y="1057300"/>
            <a:ext cx="8928992" cy="4464496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Atelier régional de </a:t>
            </a:r>
            <a:r>
              <a:rPr lang="fr-FR" dirty="0"/>
              <a:t>formation des statisticiens en charge de l’élaboration de l’IHPC </a:t>
            </a:r>
            <a:r>
              <a:rPr lang="fr-FR" dirty="0" smtClean="0"/>
              <a:t>dans les pays membres de </a:t>
            </a:r>
            <a:r>
              <a:rPr lang="fr-FR" dirty="0"/>
              <a:t>l’UEMOA sur la production et l’analyse des indices de prix à la consommation</a:t>
            </a:r>
            <a:r>
              <a:rPr lang="fr-FR" b="1" dirty="0" smtClean="0"/>
              <a:t>, du 8 au 19 novembre 2021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Formule de calcul des Indices élémentaires aux indices                                   communautaires et raccordement</a:t>
            </a:r>
            <a:endParaRPr lang="fr-FR" sz="2000" b="1" dirty="0" smtClean="0"/>
          </a:p>
          <a:p>
            <a:pPr marL="0" indent="0">
              <a:buNone/>
            </a:pPr>
            <a:r>
              <a:rPr lang="fr-FR" dirty="0" smtClean="0"/>
              <a:t>                                   </a:t>
            </a:r>
            <a:r>
              <a:rPr lang="fr-FR" sz="2000" b="1" dirty="0" smtClean="0"/>
              <a:t>11 novembre 2021</a:t>
            </a:r>
            <a:r>
              <a:rPr lang="fr-FR" dirty="0" smtClean="0"/>
              <a:t>             </a:t>
            </a:r>
          </a:p>
          <a:p>
            <a:pPr marL="0" indent="0">
              <a:buNone/>
            </a:pPr>
            <a:r>
              <a:rPr lang="fr-FR" sz="2000" dirty="0" smtClean="0"/>
              <a:t>                                                                Par</a:t>
            </a:r>
            <a:r>
              <a:rPr lang="fr-FR" sz="2000" dirty="0"/>
              <a:t>: </a:t>
            </a:r>
            <a:r>
              <a:rPr lang="fr-FR" sz="2000" dirty="0" err="1"/>
              <a:t>Tchadèléki</a:t>
            </a:r>
            <a:r>
              <a:rPr lang="fr-FR" sz="2000" dirty="0"/>
              <a:t> </a:t>
            </a:r>
            <a:r>
              <a:rPr lang="fr-FR" sz="2000" dirty="0" err="1"/>
              <a:t>Biabalo</a:t>
            </a:r>
            <a:r>
              <a:rPr lang="fr-FR" sz="2000" dirty="0"/>
              <a:t> BAHAZE-DAO</a:t>
            </a:r>
          </a:p>
          <a:p>
            <a:pPr marL="0" indent="0">
              <a:buNone/>
            </a:pPr>
            <a:r>
              <a:rPr lang="fr-FR" sz="2000" dirty="0"/>
              <a:t>                                                                      </a:t>
            </a:r>
            <a:r>
              <a:rPr lang="fr-FR" sz="2000" dirty="0" smtClean="0"/>
              <a:t>   Expert </a:t>
            </a:r>
            <a:r>
              <a:rPr lang="fr-FR" sz="2000" dirty="0"/>
              <a:t>en Statistiques des Prix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Communautaires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fr-FR" sz="2400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fr-FR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/>
                                  </a:rPr>
                                  <m:t>𝐺𝑗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fr-FR" sz="240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  Utilisation des contributions géographiques pour agréger l’indice global 	avec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fr-FR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r>
                          <a:rPr lang="fr-FR" sz="2400">
                            <a:latin typeface="Cambria Math"/>
                          </a:rPr>
                          <m:t>=</m:t>
                        </m:r>
                      </m:e>
                    </m:nary>
                    <m:r>
                      <a:rPr lang="fr-FR" sz="2400">
                        <a:latin typeface="Cambria Math"/>
                      </a:rPr>
                      <m:t>1</m:t>
                    </m:r>
                  </m:oMath>
                </a14:m>
                <a:r>
                  <a:rPr lang="fr-FR" sz="2400" dirty="0"/>
                  <a:t>00 </a:t>
                </a:r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fr-FR" sz="2400" i="1">
                            <a:latin typeface="Cambria Math"/>
                          </a:rPr>
                          <m:t>𝑟𝑖</m:t>
                        </m:r>
                      </m:sub>
                    </m:sSub>
                    <m:r>
                      <a:rPr lang="fr-FR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/>
                                  </a:rPr>
                                  <m:t>𝑟𝑖𝑗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/>
                                  </a:rPr>
                                  <m:t>𝑟𝑖𝑗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fr-FR" sz="240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 ; Utilisation des contributions relatives pour agréger les indices </a:t>
                </a:r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postes</a:t>
                </a:r>
                <a:r>
                  <a:rPr lang="fr-FR" sz="2400" b="1" cap="small" dirty="0">
                    <a:solidFill>
                      <a:srgbClr val="FF0000"/>
                    </a:solidFill>
                  </a:rPr>
                  <a:t>, sous-groupes, groupes, </a:t>
                </a:r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fonctions et inflations sous jacente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fr-FR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fr-FR" sz="2400" i="1">
                                <a:latin typeface="Cambria Math"/>
                              </a:rPr>
                              <m:t>𝑟𝑖𝑗</m:t>
                            </m:r>
                          </m:sub>
                        </m:sSub>
                        <m:r>
                          <a:rPr lang="fr-FR" sz="2400" i="1">
                            <a:latin typeface="Cambria Math"/>
                          </a:rPr>
                          <m:t>=100</m:t>
                        </m:r>
                      </m:e>
                    </m:nary>
                  </m:oMath>
                </a14:m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400"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fr-FR" sz="2400" i="1">
                            <a:latin typeface="Cambria Math"/>
                          </a:rPr>
                          <m:t>𝑟</m:t>
                        </m:r>
                        <m:r>
                          <m:rPr>
                            <m:sty m:val="p"/>
                          </m:rPr>
                          <a:rPr lang="fr-FR" sz="2400">
                            <a:latin typeface="Cambria Math"/>
                          </a:rPr>
                          <m:t>ij</m:t>
                        </m:r>
                      </m:sub>
                    </m:sSub>
                    <m:r>
                      <a:rPr lang="fr-FR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rij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rk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rik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fr-FR" sz="2400" i="1">
                        <a:latin typeface="Cambria Math"/>
                      </a:rPr>
                      <m:t>∗</m:t>
                    </m:r>
                    <m:r>
                      <a:rPr lang="fr-FR" sz="2400">
                        <a:latin typeface="Cambria Math"/>
                      </a:rPr>
                      <m:t>100=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ij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,</a:t>
                </a:r>
                <a:endParaRPr lang="fr-FR" sz="2400" b="1" cap="small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614" t="-6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5478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Raccordement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>
              <a:buNone/>
            </a:pPr>
            <a:r>
              <a:rPr lang="fr-FR" sz="2400" b="1" dirty="0"/>
              <a:t>On peut calculer les coefficients de raccordement pour : Poste, Sous-groupe, Groupe, Fonction, </a:t>
            </a:r>
            <a:r>
              <a:rPr lang="fr-FR" sz="2400" b="1" dirty="0" smtClean="0"/>
              <a:t>Global; Communautaire</a:t>
            </a:r>
            <a:endParaRPr lang="fr-FR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Choix </a:t>
            </a:r>
            <a:r>
              <a:rPr lang="fr-FR" sz="2400" dirty="0"/>
              <a:t>de la période de base (un mois, plusieurs mois, une année) 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Le raccordement consiste </a:t>
            </a:r>
            <a:r>
              <a:rPr lang="fr-FR" sz="2400" dirty="0"/>
              <a:t>à associer deux séquences consécutives </a:t>
            </a:r>
            <a:r>
              <a:rPr lang="fr-FR" sz="2400" dirty="0" smtClean="0"/>
              <a:t>d’observations </a:t>
            </a:r>
            <a:r>
              <a:rPr lang="fr-FR" sz="2400" dirty="0"/>
              <a:t>de prix, ou indices de prix, à cheval sur une ou plusieurs périodes en rééchelonnant l’une d’elles de telle sorte que la valeur pour la période de chevauchement est la même dans les deux </a:t>
            </a:r>
            <a:r>
              <a:rPr lang="fr-FR" sz="2400" dirty="0" smtClean="0"/>
              <a:t>séquences</a:t>
            </a:r>
            <a:r>
              <a:rPr lang="fr-FR" sz="2400" dirty="0"/>
              <a:t>, ainsi combinées pour constituer une seule série continue</a:t>
            </a:r>
            <a:r>
              <a:rPr lang="fr-FR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fr-FR" sz="2400" dirty="0"/>
          </a:p>
          <a:p>
            <a:pPr marL="0" indent="0" algn="just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b="1" cap="small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169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Raccordement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fr-FR" sz="2400" dirty="0" smtClean="0"/>
                  <a:t>Le coefficient de raccordement est alors égal à la moyenne simple des indices mensuels calculés à la nouvelle année de base par rapport à l’ancienne base divisée par la moyenne des indices mensuels sur la nouvelle année de base (100).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𝟏𝟐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/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fr-FR" sz="2400" b="1" i="1" cap="small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𝟏𝟐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/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fr-FR" sz="2400" b="1" i="1" cap="small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</m:oMath>
                  </m:oMathPara>
                </a14:m>
                <a:endParaRPr lang="fr-FR" sz="2400" b="1" cap="small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sup>
                      <m:e>
                        <m:f>
                          <m:fPr>
                            <m:ctrlP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p>
                            </m:sSubSup>
                          </m:num>
                          <m:den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𝟏𝟐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=100</a:t>
                </a:r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 t="-1091" r="-10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798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/>
            <a:r>
              <a:rPr lang="fr-FR" dirty="0"/>
              <a:t>     CONCLUSION</a:t>
            </a:r>
            <a:endParaRPr lang="fr-FR" cap="small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>
              <a:buNone/>
            </a:pPr>
            <a:endParaRPr lang="fr-FR" sz="2400" b="1" cap="small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sz="2400" dirty="0"/>
              <a:t>Les formules de </a:t>
            </a:r>
            <a:r>
              <a:rPr lang="fr-FR" sz="2400" dirty="0" smtClean="0"/>
              <a:t>d’agrégation des postes saisonniers pour être cohérent avec les formules d’agrégation des nomenclatures secondaires afférentes</a:t>
            </a:r>
            <a:endParaRPr lang="fr-FR" sz="2400" dirty="0"/>
          </a:p>
          <a:p>
            <a:pPr marL="0" indent="0" algn="just">
              <a:buNone/>
            </a:pPr>
            <a:r>
              <a:rPr lang="fr-FR" sz="2400" dirty="0" smtClean="0"/>
              <a:t>Raccordement</a:t>
            </a:r>
            <a:r>
              <a:rPr lang="fr-FR" sz="2400" dirty="0"/>
              <a:t>: problèmes de comparaison lorsque les paniers ne sont pas identiques</a:t>
            </a:r>
          </a:p>
          <a:p>
            <a:pPr marL="0" indent="0" algn="just">
              <a:buNone/>
            </a:pPr>
            <a:r>
              <a:rPr lang="fr-FR" sz="2400" dirty="0" smtClean="0"/>
              <a:t>Prochaine rénovation: Réduire </a:t>
            </a:r>
            <a:r>
              <a:rPr lang="fr-FR" sz="2400" dirty="0"/>
              <a:t>les </a:t>
            </a:r>
            <a:r>
              <a:rPr lang="fr-FR" sz="2400" dirty="0" smtClean="0"/>
              <a:t>délais </a:t>
            </a:r>
            <a:r>
              <a:rPr lang="fr-FR" sz="2400" dirty="0"/>
              <a:t>d’officialisation des nouveaux indices afin </a:t>
            </a:r>
            <a:r>
              <a:rPr lang="fr-FR" sz="2400" dirty="0" smtClean="0"/>
              <a:t>d’alléger </a:t>
            </a:r>
            <a:r>
              <a:rPr lang="fr-FR" sz="2400" dirty="0"/>
              <a:t>non seulement la gestion </a:t>
            </a:r>
            <a:r>
              <a:rPr lang="fr-FR" sz="2400" dirty="0" smtClean="0"/>
              <a:t>liée </a:t>
            </a:r>
            <a:r>
              <a:rPr lang="fr-FR" sz="2400" dirty="0"/>
              <a:t>a deux indices mais aussi </a:t>
            </a:r>
            <a:r>
              <a:rPr lang="fr-FR" sz="2400" dirty="0" smtClean="0"/>
              <a:t>éviter </a:t>
            </a:r>
            <a:r>
              <a:rPr lang="fr-FR" sz="2400" dirty="0"/>
              <a:t>les </a:t>
            </a:r>
            <a:r>
              <a:rPr lang="fr-FR" sz="2400" dirty="0" smtClean="0"/>
              <a:t>problèmes inhérents </a:t>
            </a:r>
            <a:r>
              <a:rPr lang="fr-FR" sz="2400" dirty="0"/>
              <a:t>à la période de raccordement des anciens </a:t>
            </a:r>
            <a:r>
              <a:rPr lang="fr-FR" sz="2400" dirty="0" smtClean="0"/>
              <a:t>indices. une forte mobilisation des équipes nationales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30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b="1" dirty="0"/>
              <a:t>Merci de votre aimable attention</a:t>
            </a:r>
          </a:p>
          <a:p>
            <a:pPr marL="0" indent="0" algn="ctr">
              <a:buNone/>
            </a:pPr>
            <a:r>
              <a:rPr lang="fr-FR" sz="4000" b="1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r>
              <a:rPr lang="fr-FR" dirty="0" smtClean="0">
                <a:solidFill>
                  <a:schemeClr val="tx1"/>
                </a:solidFill>
              </a:rPr>
              <a:t>Plan de présentation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fr-FR" sz="1800" dirty="0" smtClean="0">
                <a:solidFill>
                  <a:srgbClr val="FF0000"/>
                </a:solidFill>
              </a:rPr>
              <a:t>Introduction</a:t>
            </a:r>
          </a:p>
          <a:p>
            <a:pPr marL="571500" indent="-571500">
              <a:buAutoNum type="romanUcPeriod"/>
            </a:pPr>
            <a:r>
              <a:rPr lang="fr-FR" sz="1800" dirty="0" smtClean="0">
                <a:solidFill>
                  <a:srgbClr val="FF0000"/>
                </a:solidFill>
              </a:rPr>
              <a:t>Zones économiques:</a:t>
            </a:r>
          </a:p>
          <a:p>
            <a:pPr>
              <a:buFontTx/>
              <a:buChar char="-"/>
            </a:pPr>
            <a:r>
              <a:rPr lang="fr-FR" sz="1800" dirty="0" smtClean="0">
                <a:solidFill>
                  <a:srgbClr val="FF0000"/>
                </a:solidFill>
              </a:rPr>
              <a:t>Variétés</a:t>
            </a:r>
            <a:endParaRPr lang="fr-FR" sz="18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sz="1800" dirty="0" smtClean="0">
                <a:solidFill>
                  <a:srgbClr val="FF0000"/>
                </a:solidFill>
              </a:rPr>
              <a:t>Postes, sous-groupes, groupes, fonctions et global</a:t>
            </a:r>
          </a:p>
          <a:p>
            <a:pPr>
              <a:buFontTx/>
              <a:buChar char="-"/>
            </a:pPr>
            <a:r>
              <a:rPr lang="fr-FR" sz="1800" dirty="0" smtClean="0">
                <a:solidFill>
                  <a:srgbClr val="FF0000"/>
                </a:solidFill>
              </a:rPr>
              <a:t>Nomenclatures secondaires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III. Pays</a:t>
            </a:r>
            <a:endParaRPr lang="fr-FR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IV Communautaires</a:t>
            </a:r>
          </a:p>
          <a:p>
            <a:pPr marL="0" indent="0">
              <a:buNone/>
            </a:pPr>
            <a:r>
              <a:rPr lang="fr-FR" sz="1800" dirty="0">
                <a:solidFill>
                  <a:srgbClr val="FF0000"/>
                </a:solidFill>
              </a:rPr>
              <a:t>Postes, sous-groupes, groupes, fonctions et global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Nomenclatures secondaires: inflation-sous jacente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V Raccordement</a:t>
            </a:r>
            <a:endParaRPr lang="fr-FR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VI. Conclusion</a:t>
            </a:r>
          </a:p>
          <a:p>
            <a:pPr marL="0" indent="0">
              <a:buNone/>
            </a:pPr>
            <a:endParaRPr lang="fr-FR" sz="1800" dirty="0">
              <a:solidFill>
                <a:srgbClr val="FF0000"/>
              </a:solidFill>
            </a:endParaRPr>
          </a:p>
          <a:p>
            <a:pPr marL="571500" indent="-571500">
              <a:buFont typeface="Calibri" pitchFamily="34" charset="0"/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INTRODUCTION</a:t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Quels </a:t>
            </a:r>
            <a:r>
              <a:rPr lang="fr-FR" sz="2400" dirty="0"/>
              <a:t>produits ou produits élémentaires inclure dans </a:t>
            </a:r>
            <a:r>
              <a:rPr lang="fr-FR" sz="2400" dirty="0" smtClean="0"/>
              <a:t>l’indice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Comment </a:t>
            </a:r>
            <a:r>
              <a:rPr lang="fr-FR" sz="2400" dirty="0"/>
              <a:t>déterminer les prix des produits élémentaires? </a:t>
            </a:r>
            <a:endParaRPr lang="fr-F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Quelles </a:t>
            </a:r>
            <a:r>
              <a:rPr lang="fr-FR" sz="2400" dirty="0"/>
              <a:t>transactions concernant ces produits </a:t>
            </a:r>
            <a:r>
              <a:rPr lang="fr-FR" sz="2400" dirty="0" smtClean="0"/>
              <a:t>élémentaires </a:t>
            </a:r>
            <a:r>
              <a:rPr lang="fr-FR" sz="2400" dirty="0"/>
              <a:t>inclure dans l’indice? </a:t>
            </a:r>
            <a:endParaRPr lang="fr-FR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Comment </a:t>
            </a:r>
            <a:r>
              <a:rPr lang="fr-FR" sz="2400" dirty="0"/>
              <a:t>déterminer les pondérations et de quelles sources les extraire?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/>
              <a:t>Quel </a:t>
            </a:r>
            <a:r>
              <a:rPr lang="fr-FR" sz="2400" dirty="0"/>
              <a:t>type de formule ou de moyenne utiliser pour </a:t>
            </a:r>
            <a:r>
              <a:rPr lang="fr-FR" sz="2400" dirty="0" smtClean="0"/>
              <a:t>établir </a:t>
            </a:r>
            <a:r>
              <a:rPr lang="fr-FR" sz="2400" dirty="0"/>
              <a:t>la moyenne des prix relatifs des produits </a:t>
            </a:r>
            <a:r>
              <a:rPr lang="fr-FR" sz="2400" dirty="0" smtClean="0"/>
              <a:t>élémentaires </a:t>
            </a:r>
            <a:r>
              <a:rPr lang="fr-FR" sz="2400" dirty="0"/>
              <a:t>choisis?</a:t>
            </a:r>
            <a:endParaRPr lang="fr-FR" sz="2400" b="1" cap="small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557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Zones économiques: </a:t>
            </a:r>
            <a:r>
              <a:rPr lang="fr-FR" dirty="0">
                <a:solidFill>
                  <a:srgbClr val="FF0000"/>
                </a:solidFill>
              </a:rPr>
              <a:t>Variétés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sz="2400" dirty="0" smtClean="0"/>
                  <a:t>Deux cas se présentent pour  le calcul d'un indice élémentaire d'une variété :</a:t>
                </a:r>
              </a:p>
              <a:p>
                <a:pPr marL="0" indent="0">
                  <a:buNone/>
                </a:pPr>
                <a:r>
                  <a:rPr lang="fr-FR" sz="2400" dirty="0" smtClean="0"/>
                  <a:t>La </a:t>
                </a:r>
                <a:r>
                  <a:rPr lang="fr-FR" sz="2400" dirty="0"/>
                  <a:t>variété est </a:t>
                </a:r>
                <a:r>
                  <a:rPr lang="fr-FR" sz="2400" b="1" dirty="0"/>
                  <a:t>homogène</a:t>
                </a:r>
                <a:r>
                  <a:rPr lang="fr-FR" sz="2400" dirty="0"/>
                  <a:t>,</a:t>
                </a:r>
              </a:p>
              <a:p>
                <a:pPr marL="0" indent="0">
                  <a:buNone/>
                </a:pPr>
                <a:r>
                  <a:rPr lang="fr-FR" sz="2400" dirty="0"/>
                  <a:t>l'indice de la variété est égal au rapport </a:t>
                </a:r>
                <a:r>
                  <a:rPr lang="fr-FR" sz="2400" dirty="0">
                    <a:solidFill>
                      <a:srgbClr val="FF0000"/>
                    </a:solidFill>
                  </a:rPr>
                  <a:t>des </a:t>
                </a:r>
                <a:r>
                  <a:rPr lang="fr-FR" sz="2400" dirty="0" smtClean="0">
                    <a:solidFill>
                      <a:srgbClr val="FF0000"/>
                    </a:solidFill>
                  </a:rPr>
                  <a:t>moyennes pondérées </a:t>
                </a:r>
                <a:r>
                  <a:rPr lang="fr-FR" sz="2400" dirty="0" smtClean="0"/>
                  <a:t>des prix </a:t>
                </a:r>
                <a:r>
                  <a:rPr lang="fr-FR" sz="2400" dirty="0"/>
                  <a:t>moyens unitaires des séries observées dans cette variété </a:t>
                </a:r>
                <a:r>
                  <a:rPr lang="fr-FR" sz="2400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𝒋</m:t>
                        </m:r>
                      </m:sub>
                      <m:sup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  <m:r>
                      <a:rPr lang="fr-FR" sz="2400" b="1" i="1" cap="small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fr-FR" sz="2400" b="1" i="1" cap="small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cap="small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lang="fr-FR" sz="2400" b="1" i="1" cap="small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𝒋𝒊</m:t>
                                    </m:r>
                                  </m:sub>
                                </m:sSub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  <m:sup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fr-FR" sz="2400" b="1" i="1" cap="small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cap="small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lang="fr-FR" sz="2400" b="1" i="1" cap="small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𝒋𝒊</m:t>
                                    </m:r>
                                  </m:sub>
                                </m:sSub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fr-FR" sz="2400" b="1" i="1" cap="small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  <m:sup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*100</a:t>
                </a:r>
              </a:p>
              <a:p>
                <a:pPr marL="0" indent="0">
                  <a:buNone/>
                </a:pPr>
                <a:r>
                  <a:rPr lang="fr-FR" sz="2400" dirty="0" smtClean="0"/>
                  <a:t>où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𝒋𝒊</m:t>
                        </m:r>
                      </m:sub>
                      <m:sup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</m:oMath>
                </a14:m>
                <a:r>
                  <a:rPr lang="fr-FR" sz="2400" dirty="0" smtClean="0"/>
                  <a:t> </a:t>
                </a:r>
                <a:r>
                  <a:rPr lang="fr-FR" sz="2400" dirty="0"/>
                  <a:t>est le prix unitaire de la série </a:t>
                </a:r>
                <a:r>
                  <a:rPr lang="fr-FR" sz="2400" dirty="0" smtClean="0"/>
                  <a:t>i </a:t>
                </a:r>
                <a:r>
                  <a:rPr lang="fr-FR" sz="2400" dirty="0"/>
                  <a:t>de la variété </a:t>
                </a:r>
                <a:r>
                  <a:rPr lang="fr-FR" sz="2400" dirty="0" smtClean="0"/>
                  <a:t>j </a:t>
                </a:r>
                <a:r>
                  <a:rPr lang="fr-FR" sz="2400" dirty="0"/>
                  <a:t>pour la période </a:t>
                </a:r>
                <a:r>
                  <a:rPr lang="fr-FR" sz="2400" dirty="0" smtClean="0"/>
                  <a:t>t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𝒋𝒊</m:t>
                        </m:r>
                      </m:sub>
                    </m:sSub>
                  </m:oMath>
                </a14:m>
                <a:r>
                  <a:rPr lang="fr-FR" sz="2400" dirty="0" smtClean="0"/>
                  <a:t> est le poids de la série i de la variété j.</a:t>
                </a:r>
              </a:p>
              <a:p>
                <a:pPr marL="0" indent="0">
                  <a:buNone/>
                </a:pPr>
                <a:r>
                  <a:rPr lang="fr-FR" sz="2400" dirty="0" smtClean="0"/>
                  <a:t>Lorsque 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𝒋𝒊</m:t>
                        </m:r>
                      </m:sub>
                    </m:sSub>
                  </m:oMath>
                </a14:m>
                <a:r>
                  <a:rPr lang="fr-FR" sz="2400" dirty="0" smtClean="0"/>
                  <a:t> sont égaux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</m:t>
                        </m:r>
                      </m:sub>
                      <m:sup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  <m:r>
                      <a:rPr lang="fr-FR" sz="2400" b="1" i="1" cap="small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𝒋𝒊</m:t>
                                </m:r>
                              </m:sub>
                              <m:sup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𝒋𝒊</m:t>
                                </m:r>
                              </m:sub>
                              <m:sup>
                                <m: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*100</a:t>
                </a:r>
              </a:p>
              <a:p>
                <a:pPr marL="0" indent="0">
                  <a:buNone/>
                </a:pPr>
                <a:endParaRPr lang="fr-FR" sz="2400" dirty="0"/>
              </a:p>
              <a:p>
                <a:pPr marL="0" indent="0" algn="just">
                  <a:buNone/>
                </a:pPr>
                <a:endParaRPr lang="fr-FR" sz="2400" dirty="0" smtClean="0"/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 t="-1091" r="-137" b="-559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3100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Zones économiques: </a:t>
            </a:r>
            <a:r>
              <a:rPr lang="fr-FR" dirty="0">
                <a:solidFill>
                  <a:srgbClr val="FF0000"/>
                </a:solidFill>
              </a:rPr>
              <a:t>Variétés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sz="2400" dirty="0" smtClean="0"/>
                  <a:t>La variété est </a:t>
                </a:r>
                <a:r>
                  <a:rPr lang="fr-FR" sz="2400" b="1" dirty="0"/>
                  <a:t>hétérogène</a:t>
                </a:r>
                <a:r>
                  <a:rPr lang="fr-FR" sz="2400" dirty="0"/>
                  <a:t>,</a:t>
                </a:r>
              </a:p>
              <a:p>
                <a:pPr marL="0" indent="0">
                  <a:buNone/>
                </a:pPr>
                <a:r>
                  <a:rPr lang="fr-FR" sz="2400" dirty="0"/>
                  <a:t>L'indice de la variété est égal au rapport des moyennes géométriques des prix de chaque série représentant la variété</a:t>
                </a:r>
                <a:endParaRPr lang="fr-FR" sz="2400" b="1" i="1" cap="small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</m:t>
                        </m:r>
                      </m:sub>
                      <m:sup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  <m:r>
                      <a:rPr lang="fr-FR" sz="2400" b="1" i="1" cap="small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bHide m:val="on"/>
                            <m:supHide m:val="on"/>
                            <m:ctrlP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fr-FR" sz="2400" b="1" i="1" cap="small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𝑷</m:t>
                                        </m:r>
                                      </m:e>
                                      <m:sub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𝒋𝒊</m:t>
                                        </m:r>
                                      </m:sub>
                                      <m:sup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𝒕</m:t>
                                        </m:r>
                                      </m:sup>
                                    </m:sSubSup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𝑷</m:t>
                                        </m:r>
                                      </m:e>
                                      <m:sub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𝒋𝒊</m:t>
                                        </m:r>
                                      </m:sub>
                                      <m:sup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𝟎</m:t>
                                        </m:r>
                                      </m:sup>
                                    </m:sSubSup>
                                  </m:den>
                                </m:f>
                              </m:e>
                            </m:d>
                          </m:e>
                        </m:nary>
                      </m:e>
                      <m:sup>
                        <m:sSub>
                          <m:sSubPr>
                            <m:ctrlP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𝒋𝒊</m:t>
                            </m:r>
                          </m:sub>
                        </m:sSub>
                      </m:sup>
                    </m:sSup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*100</a:t>
                </a:r>
              </a:p>
              <a:p>
                <a:pPr marL="0" indent="0">
                  <a:buNone/>
                </a:pPr>
                <a:r>
                  <a:rPr lang="fr-FR" sz="2400" dirty="0" smtClean="0"/>
                  <a:t>où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𝒋𝒊</m:t>
                        </m:r>
                      </m:sub>
                      <m:sup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</m:oMath>
                </a14:m>
                <a:r>
                  <a:rPr lang="fr-FR" sz="2400" dirty="0" smtClean="0"/>
                  <a:t> </a:t>
                </a:r>
                <a:r>
                  <a:rPr lang="fr-FR" sz="2400" dirty="0"/>
                  <a:t>est le prix </a:t>
                </a:r>
                <a:r>
                  <a:rPr lang="fr-FR" sz="2400" dirty="0" smtClean="0"/>
                  <a:t>de </a:t>
                </a:r>
                <a:r>
                  <a:rPr lang="fr-FR" sz="2400" dirty="0"/>
                  <a:t>la série </a:t>
                </a:r>
                <a:r>
                  <a:rPr lang="fr-FR" sz="2400" dirty="0" smtClean="0"/>
                  <a:t>i </a:t>
                </a:r>
                <a:r>
                  <a:rPr lang="fr-FR" sz="2400" dirty="0"/>
                  <a:t>de la variété </a:t>
                </a:r>
                <a:r>
                  <a:rPr lang="fr-FR" sz="2400" dirty="0" smtClean="0"/>
                  <a:t>j </a:t>
                </a:r>
                <a:r>
                  <a:rPr lang="fr-FR" sz="2400" dirty="0"/>
                  <a:t>pour la période </a:t>
                </a:r>
                <a:r>
                  <a:rPr lang="fr-FR" sz="2400" dirty="0" smtClean="0"/>
                  <a:t>t</a:t>
                </a:r>
              </a:p>
              <a:p>
                <a:pPr marL="0" indent="0">
                  <a:buNone/>
                </a:pPr>
                <a:r>
                  <a:rPr lang="fr-FR" sz="2400" dirty="0"/>
                  <a:t>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𝒋𝒊</m:t>
                        </m:r>
                      </m:sub>
                    </m:sSub>
                  </m:oMath>
                </a14:m>
                <a:r>
                  <a:rPr lang="fr-FR" sz="2400" dirty="0"/>
                  <a:t> est le poids de la série i de la variété </a:t>
                </a:r>
                <a:r>
                  <a:rPr lang="fr-FR" sz="2400" dirty="0" smtClean="0"/>
                  <a:t>j.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𝑗</m:t>
                            </m:r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</m:sSubSup>
                      </m:e>
                    </m:nary>
                    <m:r>
                      <a:rPr lang="fr-FR" sz="2400" b="0" i="0" smtClean="0">
                        <a:solidFill>
                          <a:srgbClr val="FF0000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fr-FR" sz="2400" dirty="0"/>
              </a:p>
              <a:p>
                <a:pPr marL="0" indent="0">
                  <a:buNone/>
                </a:pPr>
                <a:r>
                  <a:rPr lang="fr-FR" sz="2400" dirty="0" smtClean="0"/>
                  <a:t>Lorsque </a:t>
                </a:r>
                <a:r>
                  <a:rPr lang="fr-FR" sz="2400" dirty="0"/>
                  <a:t>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𝒋𝒊</m:t>
                        </m:r>
                      </m:sub>
                    </m:sSub>
                  </m:oMath>
                </a14:m>
                <a:r>
                  <a:rPr lang="fr-FR" sz="2400" dirty="0"/>
                  <a:t> sont </a:t>
                </a:r>
                <a:r>
                  <a:rPr lang="fr-FR" sz="2400" dirty="0" smtClean="0"/>
                  <a:t>égaux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𝒋</m:t>
                        </m:r>
                      </m:sub>
                      <m:sup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  <m:r>
                      <a:rPr lang="fr-FR" sz="2400" b="1" i="1" cap="small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bHide m:val="on"/>
                            <m:supHide m:val="on"/>
                            <m:ctrl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fr-FR" sz="2400" b="1" i="1" cap="small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𝑷</m:t>
                                        </m:r>
                                      </m:e>
                                      <m:sub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𝒋𝒊</m:t>
                                        </m:r>
                                      </m:sub>
                                      <m:sup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𝒕</m:t>
                                        </m:r>
                                      </m:sup>
                                    </m:sSubSup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𝑷</m:t>
                                        </m:r>
                                      </m:e>
                                      <m:sub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𝒋𝒊</m:t>
                                        </m:r>
                                      </m:sub>
                                      <m:sup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𝟎</m:t>
                                        </m:r>
                                      </m:sup>
                                    </m:sSubSup>
                                  </m:den>
                                </m:f>
                              </m:e>
                            </m:d>
                          </m:e>
                        </m:nary>
                      </m:e>
                      <m:sup>
                        <m:f>
                          <m:fPr>
                            <m:ctrlP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den>
                        </m:f>
                      </m:sup>
                    </m:sSup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*100</a:t>
                </a:r>
              </a:p>
              <a:p>
                <a:pPr marL="0" indent="0">
                  <a:buNone/>
                </a:pPr>
                <a:endParaRPr lang="fr-FR" sz="2400" dirty="0"/>
              </a:p>
              <a:p>
                <a:pPr marL="0" indent="0" algn="just">
                  <a:buNone/>
                </a:pPr>
                <a:endParaRPr lang="fr-FR" sz="2400" dirty="0" smtClean="0"/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 t="-1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0831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Zones économiques: </a:t>
            </a:r>
            <a:r>
              <a:rPr lang="fr-FR" dirty="0">
                <a:solidFill>
                  <a:srgbClr val="FF0000"/>
                </a:solidFill>
              </a:rPr>
              <a:t>Variétés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sz="2400" dirty="0" smtClean="0"/>
                  <a:t>La variété est </a:t>
                </a:r>
                <a:r>
                  <a:rPr lang="fr-FR" sz="2400" b="1" dirty="0"/>
                  <a:t>hétérogène</a:t>
                </a:r>
                <a:r>
                  <a:rPr lang="fr-FR" sz="2400" dirty="0"/>
                  <a:t>,</a:t>
                </a:r>
              </a:p>
              <a:p>
                <a:pPr marL="0" indent="0" algn="just">
                  <a:buNone/>
                </a:pPr>
                <a:r>
                  <a:rPr lang="fr-FR" sz="2400" dirty="0" smtClean="0">
                    <a:solidFill>
                      <a:srgbClr val="FF0000"/>
                    </a:solidFill>
                  </a:rPr>
                  <a:t>Loyers changeants d’occupants</a:t>
                </a:r>
                <a:r>
                  <a:rPr lang="fr-FR" sz="2400" dirty="0" smtClean="0"/>
                  <a:t>: Soit </a:t>
                </a:r>
                <a:r>
                  <a:rPr lang="fr-FR" sz="2400" dirty="0"/>
                  <a:t>N le nombre d’observations obtenues sur une </a:t>
                </a:r>
                <a:r>
                  <a:rPr lang="fr-FR" sz="2400" dirty="0" smtClean="0"/>
                  <a:t>variété j </a:t>
                </a:r>
                <a:r>
                  <a:rPr lang="fr-FR" sz="2400" dirty="0"/>
                  <a:t>(logement changeant d’occupant) le mois t. L’indice du mois t par rapport au mois t-1 est obtenu comme moyenne géométrique des indices du mois t par rapport au mois t-1 des </a:t>
                </a:r>
                <a:r>
                  <a:rPr lang="fr-FR" sz="2400" dirty="0" smtClean="0"/>
                  <a:t>observations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sub>
                        <m:sup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/(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fr-FR" sz="2400" b="1" i="1" cap="small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fr-FR" sz="2400" b="1" i="1" cap="small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1" i="1" cap="small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400" b="1" i="1" cap="small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Sup>
                                        <m:sSubSupPr>
                                          <m:ctrlP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fr-FR" sz="2400" b="1" i="1" cap="small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𝒋</m:t>
                                          </m:r>
                                          <m: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𝒊</m:t>
                                          </m:r>
                                        </m:sub>
                                        <m:sup>
                                          <m: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𝒕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fr-FR" sz="2400" b="1" i="1" cap="small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𝒋</m:t>
                                          </m:r>
                                          <m:r>
                                            <a:rPr lang="fr-FR" sz="2400" b="1" i="1" cap="small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𝒊</m:t>
                                          </m:r>
                                        </m:sub>
                                        <m:sup>
                                          <m:r>
                                            <a:rPr lang="fr-FR" sz="2400" b="1" i="1" cap="small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𝒕</m:t>
                                          </m:r>
                                          <m:r>
                                            <a:rPr lang="fr-FR" sz="2400" b="1" i="1" cap="small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2400" b="1" i="1" cap="small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𝟏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  <m:sup>
                          <m:f>
                            <m:fPr>
                              <m:ctrlPr>
                                <a:rPr lang="fr-FR" sz="2400" b="1" i="1" cap="small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fr-FR" sz="2400" b="1" i="1" cap="small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fr-FR" sz="2400" b="1" i="1" cap="small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sub>
                        <m:sup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bSup>
                      <m:r>
                        <a:rPr lang="fr-FR" sz="2400" b="1" i="1" cap="small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sub>
                        <m:sup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bSup>
                      <m:sSubSup>
                        <m:sSubSupPr>
                          <m:ctrlP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sub>
                        <m:sup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fr-FR" sz="2400" b="1" i="1" cap="small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fr-FR" sz="2400" b="1" i="1" cap="small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bSup>
                    </m:oMath>
                  </m:oMathPara>
                </a14:m>
                <a:endParaRPr lang="fr-FR" sz="2400" dirty="0"/>
              </a:p>
              <a:p>
                <a:pPr marL="0" indent="0" algn="just">
                  <a:buNone/>
                </a:pPr>
                <a:endParaRPr lang="fr-FR" sz="2400" dirty="0" smtClean="0"/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 t="-1091" r="-10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5545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Zones économiques: Postes, sous-groupes, groupes, fonctions et global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fr-FR" sz="2400" b="1" cap="small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fr-FR" sz="2400" dirty="0"/>
                  <a:t>Tous les indices des regroupements sont des indices de </a:t>
                </a:r>
                <a:r>
                  <a:rPr lang="fr-FR" sz="2400" b="1" dirty="0"/>
                  <a:t>LASPEYRES des indices de niveau inférieur</a:t>
                </a:r>
                <a:endParaRPr lang="fr-FR" sz="24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  <m:sup>
                          <m: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bSup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Sup>
                                <m:sSubSupPr>
                                  <m:ctrlP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r-FR" sz="2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Sup>
                                <m:sSubSupPr>
                                  <m:ctrlP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</m:oMath>
                  </m:oMathPara>
                </a14:m>
                <a:endParaRPr lang="fr-FR" sz="2400" dirty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fr-FR" sz="2400" dirty="0" smtClean="0"/>
                  <a:t> est l’indice de l’élément i du niveau inférieur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fr-FR" sz="2400" dirty="0" smtClean="0"/>
                  <a:t>=10000</a:t>
                </a:r>
              </a:p>
              <a:p>
                <a:pPr marL="0" indent="0" algn="just">
                  <a:buNone/>
                </a:pPr>
                <a:r>
                  <a:rPr lang="fr-FR" sz="2400" dirty="0" smtClean="0"/>
                  <a:t>Postes saisonniers: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fr-FR" sz="2400" b="1" i="1" cap="small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𝒑</m:t>
                        </m:r>
                      </m:sub>
                      <m:sup>
                        <m: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bSup>
                    <m:r>
                      <a:rPr lang="fr-FR" sz="2400" b="1" i="1" cap="small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fr-FR" sz="2400" b="1" i="1" cap="small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bHide m:val="on"/>
                            <m:supHide m:val="on"/>
                            <m:ctrlPr>
                              <a:rPr lang="fr-FR" sz="2400" b="1" i="1" cap="small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400" b="1" i="1" cap="small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fr-FR" sz="2400" b="1" i="1" cap="small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𝑷</m:t>
                                        </m:r>
                                      </m:e>
                                      <m:sub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𝒋</m:t>
                                        </m:r>
                                      </m:sub>
                                      <m:sup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𝒕</m:t>
                                        </m:r>
                                      </m:sup>
                                    </m:sSubSup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𝑷</m:t>
                                        </m:r>
                                      </m:e>
                                      <m:sub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𝒋</m:t>
                                        </m:r>
                                      </m:sub>
                                      <m:sup>
                                        <m:r>
                                          <a:rPr lang="fr-FR" sz="2400" b="1" i="1" cap="small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𝟎</m:t>
                                        </m:r>
                                      </m:sup>
                                    </m:sSubSup>
                                  </m:den>
                                </m:f>
                              </m:e>
                            </m:d>
                          </m:e>
                        </m:nary>
                      </m:e>
                      <m:sup>
                        <m:sSubSup>
                          <m:sSubSupPr>
                            <m:ctrlP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sub>
                          <m:sup>
                            <m:r>
                              <a:rPr lang="fr-FR" sz="2400" b="1" i="1" cap="small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bSup>
                      </m:sup>
                    </m:sSup>
                  </m:oMath>
                </a14:m>
                <a:r>
                  <a:rPr lang="fr-FR" sz="2400" b="1" cap="small" dirty="0">
                    <a:solidFill>
                      <a:srgbClr val="FF0000"/>
                    </a:solidFill>
                  </a:rPr>
                  <a:t>*100</a:t>
                </a:r>
              </a:p>
              <a:p>
                <a:pPr marL="0" indent="0" algn="just">
                  <a:buNone/>
                </a:pPr>
                <a:endParaRPr lang="fr-FR" sz="2400" dirty="0" smtClean="0"/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6318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Zones économiques: </a:t>
            </a:r>
            <a:r>
              <a:rPr lang="fr-FR" dirty="0">
                <a:solidFill>
                  <a:srgbClr val="FF0000"/>
                </a:solidFill>
              </a:rPr>
              <a:t>Nomenclatures secondaires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fr-FR" sz="2400" dirty="0" smtClean="0"/>
              </a:p>
              <a:p>
                <a:pPr marL="0" indent="0">
                  <a:buNone/>
                </a:pPr>
                <a:r>
                  <a:rPr lang="fr-FR" sz="2400" dirty="0" smtClean="0"/>
                  <a:t>Tous </a:t>
                </a:r>
                <a:r>
                  <a:rPr lang="fr-FR" sz="2400" dirty="0"/>
                  <a:t>les indices des regroupements sont des indices de </a:t>
                </a:r>
                <a:r>
                  <a:rPr lang="fr-FR" sz="2400" b="1" dirty="0"/>
                  <a:t>LASPEYRES des indices de niveau inférieur</a:t>
                </a:r>
                <a:endParaRPr lang="fr-FR" sz="24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  <m:sup>
                          <m: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bSup>
                      <m:r>
                        <a:rPr lang="fr-FR" sz="2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Sup>
                                <m:sSubSupPr>
                                  <m:ctrlP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fr-F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Sup>
                                <m:sSubSupPr>
                                  <m:ctrlP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</m:oMath>
                  </m:oMathPara>
                </a14:m>
                <a:endParaRPr lang="fr-FR" sz="2400" dirty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fr-FR" sz="2400" dirty="0"/>
                  <a:t> est l’indice de l’élément i du niveau inférieur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fr-FR" sz="2400" dirty="0"/>
                  <a:t>=10000</a:t>
                </a:r>
              </a:p>
              <a:p>
                <a:pPr marL="0" indent="0">
                  <a:buNone/>
                </a:pPr>
                <a:endParaRPr lang="fr-FR" sz="2400" b="1" cap="small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885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Pays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fr-FR" sz="2400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fr-FR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fr-FR" sz="2400" i="1">
                                    <a:latin typeface="Cambria Math"/>
                                  </a:rPr>
                                  <m:t>𝐺𝑗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fr-FR" sz="240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  Utilisation </a:t>
                </a:r>
                <a:r>
                  <a:rPr lang="fr-FR" sz="2400" b="1" cap="small" dirty="0">
                    <a:solidFill>
                      <a:srgbClr val="FF0000"/>
                    </a:solidFill>
                  </a:rPr>
                  <a:t>des contributions géographiques pour agréger l’indice </a:t>
                </a:r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global 	avec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fr-FR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r>
                          <a:rPr lang="fr-FR" sz="2400">
                            <a:latin typeface="Cambria Math"/>
                          </a:rPr>
                          <m:t>=</m:t>
                        </m:r>
                      </m:e>
                    </m:nary>
                    <m:r>
                      <a:rPr lang="fr-FR" sz="2400">
                        <a:latin typeface="Cambria Math"/>
                      </a:rPr>
                      <m:t>1</m:t>
                    </m:r>
                  </m:oMath>
                </a14:m>
                <a:r>
                  <a:rPr lang="fr-FR" sz="2400" dirty="0"/>
                  <a:t>00 </a:t>
                </a:r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400" b="1" cap="small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fr-FR" sz="2400" b="0" i="1" smtClean="0">
                            <a:latin typeface="Cambria Math"/>
                          </a:rPr>
                          <m:t>𝑟</m:t>
                        </m:r>
                        <m:r>
                          <a:rPr lang="fr-FR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fr-FR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fr-FR" sz="2400" i="1"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fr-FR" sz="2400" b="0" i="1" smtClean="0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fr-FR" sz="2400" i="1"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fr-FR" sz="240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 ; </a:t>
                </a:r>
                <a:r>
                  <a:rPr lang="fr-FR" sz="2400" b="1" cap="small" dirty="0">
                    <a:solidFill>
                      <a:srgbClr val="FF0000"/>
                    </a:solidFill>
                  </a:rPr>
                  <a:t>Utilisation des contributions </a:t>
                </a:r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relatives pour </a:t>
                </a:r>
                <a:r>
                  <a:rPr lang="fr-FR" sz="2400" b="1" cap="small" dirty="0">
                    <a:solidFill>
                      <a:srgbClr val="FF0000"/>
                    </a:solidFill>
                  </a:rPr>
                  <a:t>agréger </a:t>
                </a:r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les indices variétés, postes, sous-groupes, groupes, fonctions et nomenclatures secondaires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fr-FR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fr-FR" sz="2400" i="1">
                                <a:latin typeface="Cambria Math"/>
                              </a:rPr>
                              <m:t>𝑟𝑖𝑗</m:t>
                            </m:r>
                          </m:sub>
                        </m:sSub>
                        <m:r>
                          <a:rPr lang="fr-FR" sz="2400" b="0" i="1" smtClean="0">
                            <a:latin typeface="Cambria Math"/>
                          </a:rPr>
                          <m:t>=100</m:t>
                        </m:r>
                      </m:e>
                    </m:nary>
                  </m:oMath>
                </a14:m>
                <a:endParaRPr lang="fr-FR" sz="2400" b="1" cap="smal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sz="2400" i="1">
                            <a:latin typeface="Cambria Math"/>
                          </a:rPr>
                          <m:t>𝑟𝑖𝑗</m:t>
                        </m:r>
                      </m:sub>
                    </m:sSub>
                  </m:oMath>
                </a14:m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  </a:t>
                </a:r>
                <a:r>
                  <a:rPr lang="fr-FR" sz="2400" dirty="0"/>
                  <a:t>est la contribution relative du regroupement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/>
                      </a:rPr>
                      <m:t>𝑟𝑖𝑗</m:t>
                    </m:r>
                  </m:oMath>
                </a14:m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2400" dirty="0"/>
                  <a:t>de </a:t>
                </a:r>
                <a:r>
                  <a:rPr lang="fr-FR" sz="2400"/>
                  <a:t>la </a:t>
                </a:r>
                <a:r>
                  <a:rPr lang="fr-FR" sz="2400" smtClean="0"/>
                  <a:t>région </a:t>
                </a:r>
                <a:r>
                  <a:rPr lang="fr-FR" sz="2400" dirty="0" smtClean="0"/>
                  <a:t>j</a:t>
                </a:r>
                <a:r>
                  <a:rPr lang="fr-FR" sz="2400" dirty="0"/>
                  <a:t> </a:t>
                </a:r>
                <a:r>
                  <a:rPr lang="fr-FR" sz="2400" dirty="0" smtClean="0"/>
                  <a:t>et</a:t>
                </a:r>
                <a:endParaRPr lang="fr-FR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400"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fr-FR" sz="2400" b="0" i="1" smtClean="0">
                            <a:latin typeface="Cambria Math"/>
                          </a:rPr>
                          <m:t>𝑟</m:t>
                        </m:r>
                        <m:r>
                          <m:rPr>
                            <m:sty m:val="p"/>
                          </m:rPr>
                          <a:rPr lang="fr-FR" sz="2400">
                            <a:latin typeface="Cambria Math"/>
                          </a:rPr>
                          <m:t>ij</m:t>
                        </m:r>
                      </m:sub>
                    </m:sSub>
                    <m:r>
                      <a:rPr lang="fr-FR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 b="0" i="0" smtClean="0">
                                <a:latin typeface="Cambria Math"/>
                              </a:rPr>
                              <m:t>r</m:t>
                            </m:r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ij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fr-FR" sz="2400" b="0" i="0" smtClean="0">
                                    <a:latin typeface="Cambria Math"/>
                                  </a:rPr>
                                  <m:t>r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k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fr-FR" sz="2400" b="0" i="0" smtClean="0">
                                    <a:latin typeface="Cambria Math"/>
                                  </a:rPr>
                                  <m:t>ri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/>
                                  </a:rPr>
                                  <m:t>k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fr-FR" sz="2400" i="1">
                        <a:latin typeface="Cambria Math"/>
                      </a:rPr>
                      <m:t>∗</m:t>
                    </m:r>
                    <m:r>
                      <a:rPr lang="fr-FR" sz="2400">
                        <a:latin typeface="Cambria Math"/>
                      </a:rPr>
                      <m:t>100=</m:t>
                    </m:r>
                    <m:f>
                      <m:fPr>
                        <m:ctrlPr>
                          <a:rPr lang="fr-FR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j</m:t>
                            </m:r>
                          </m:sub>
                        </m:sSub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 b="0" i="0" smtClean="0">
                                <a:latin typeface="Cambria Math"/>
                              </a:rPr>
                              <m:t>r</m:t>
                            </m:r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ij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P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/>
                              </a:rPr>
                              <m:t>𝑟</m:t>
                            </m:r>
                            <m:r>
                              <m:rPr>
                                <m:sty m:val="p"/>
                              </m:rPr>
                              <a:rPr lang="fr-FR" sz="24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,</a:t>
                </a:r>
                <a:r>
                  <a:rPr lang="fr-FR" sz="2400" b="1" cap="small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2400" dirty="0" smtClean="0"/>
                  <a:t>où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400">
                            <a:latin typeface="Cambria Math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 sz="2400" b="0" i="0" smtClean="0">
                            <a:latin typeface="Cambria Math"/>
                          </a:rPr>
                          <m:t>r</m:t>
                        </m:r>
                        <m:r>
                          <m:rPr>
                            <m:sty m:val="p"/>
                          </m:rPr>
                          <a:rPr lang="fr-FR" sz="2400">
                            <a:latin typeface="Cambria Math"/>
                          </a:rPr>
                          <m:t>i</m:t>
                        </m:r>
                        <m:r>
                          <a:rPr lang="fr-FR" sz="24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r-FR" sz="2400" dirty="0" smtClean="0"/>
                  <a:t> </a:t>
                </a:r>
                <a:r>
                  <a:rPr lang="fr-FR" sz="2400" dirty="0"/>
                  <a:t>désigne la pondération </a:t>
                </a:r>
                <a:r>
                  <a:rPr lang="fr-FR" sz="2400" dirty="0" smtClean="0"/>
                  <a:t>du regroupent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/>
                      </a:rPr>
                      <m:t>𝑟𝑖𝑗</m:t>
                    </m:r>
                    <m:r>
                      <a:rPr lang="fr-FR" sz="2400" i="1">
                        <a:latin typeface="Cambria Math"/>
                      </a:rPr>
                      <m:t> </m:t>
                    </m:r>
                  </m:oMath>
                </a14:m>
                <a:r>
                  <a:rPr lang="fr-FR" sz="2400" dirty="0"/>
                  <a:t>au niveau national, pour chaque i allant de 1 à 12</a:t>
                </a:r>
                <a:endParaRPr lang="fr-FR" sz="2400" b="1" cap="small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1024" t="-682" b="-38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9249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ristat_new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Afristat_new-1</Template>
  <TotalTime>54374</TotalTime>
  <Words>876</Words>
  <Application>Microsoft Office PowerPoint</Application>
  <PresentationFormat>Affichage à l'écran (16:10)</PresentationFormat>
  <Paragraphs>104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Afristat_new-1</vt:lpstr>
      <vt:lpstr>Présentation PowerPoint</vt:lpstr>
      <vt:lpstr>     Plan de présentation</vt:lpstr>
      <vt:lpstr>       INTRODUCTION </vt:lpstr>
      <vt:lpstr>        Zones économiques: Variétés   </vt:lpstr>
      <vt:lpstr>        Zones économiques: Variétés   </vt:lpstr>
      <vt:lpstr>        Zones économiques: Variétés   </vt:lpstr>
      <vt:lpstr>         Zones économiques: Postes, sous-groupes, groupes, fonctions et global   </vt:lpstr>
      <vt:lpstr>          Zones économiques: Nomenclatures secondaires    </vt:lpstr>
      <vt:lpstr>          Pays     </vt:lpstr>
      <vt:lpstr>           Communautaires      </vt:lpstr>
      <vt:lpstr>           Raccordement     </vt:lpstr>
      <vt:lpstr>           Raccordement     </vt:lpstr>
      <vt:lpstr>     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phnguema</dc:creator>
  <cp:lastModifiedBy>Bahaze-Dao</cp:lastModifiedBy>
  <cp:revision>737</cp:revision>
  <cp:lastPrinted>2021-05-18T08:07:22Z</cp:lastPrinted>
  <dcterms:created xsi:type="dcterms:W3CDTF">2013-04-17T09:48:32Z</dcterms:created>
  <dcterms:modified xsi:type="dcterms:W3CDTF">2021-11-11T13:36:40Z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TC300039761036</vt:lpwstr>
  </property>
</Properties>
</file>