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29" r:id="rId3"/>
    <p:sldId id="338" r:id="rId4"/>
    <p:sldId id="348" r:id="rId5"/>
    <p:sldId id="349" r:id="rId6"/>
    <p:sldId id="337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41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442" autoAdjust="0"/>
  </p:normalViewPr>
  <p:slideViewPr>
    <p:cSldViewPr snapToGrid="0">
      <p:cViewPr varScale="1">
        <p:scale>
          <a:sx n="79" d="100"/>
          <a:sy n="79" d="100"/>
        </p:scale>
        <p:origin x="157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D4D37-6B41-4839-94D4-A5BABBEDB29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F7F34-3FC0-4109-B367-9831457883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4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1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5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8AF3-1326-496B-A0FE-391B7A8BB4A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23B8-5A68-4BA2-8BB9-6A4DFD1FF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o.org/3/Y4176E/y4176e04.htm#:~:text=1%20The%20TLU%20conversion%20factors%20used%20are%20as,al.%20%281988%29.%20Numbers%20are%20taken%20from%20FAOSTAT%20%282000%2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" y="552253"/>
            <a:ext cx="3228085" cy="53570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16455" y="2354319"/>
            <a:ext cx="8225988" cy="1676138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Bookman Old Style" panose="02050604050505020204" pitchFamily="18" charset="0"/>
              </a:rPr>
              <a:t>Préparation des données de l’EPA pour le calcul des ODD2.3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443903" y="5842103"/>
            <a:ext cx="6398540" cy="841580"/>
          </a:xfrm>
          <a:prstGeom prst="rect">
            <a:avLst/>
          </a:prstGeom>
        </p:spPr>
        <p:txBody>
          <a:bodyPr vert="horz" lIns="94211" tIns="47105" rIns="94211" bIns="47105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70000"/>
              </a:lnSpc>
            </a:pPr>
            <a:r>
              <a:rPr lang="en-US" sz="1648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Nongdo</a:t>
            </a:r>
            <a:r>
              <a:rPr lang="en-US" sz="1648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Eric KABORE</a:t>
            </a:r>
            <a:r>
              <a:rPr lang="en-US" sz="1648" dirty="0">
                <a:solidFill>
                  <a:schemeClr val="tx1"/>
                </a:solidFill>
                <a:latin typeface="Bookman Old Style" panose="02050604050505020204" pitchFamily="18" charset="0"/>
              </a:rPr>
              <a:t>,  </a:t>
            </a:r>
            <a:r>
              <a:rPr lang="en-US" sz="1648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Statisticien</a:t>
            </a:r>
            <a:endParaRPr lang="en-US" sz="1648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n-US" sz="1648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Consultant national (AFRISAT)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9306" y="4298506"/>
            <a:ext cx="49295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Formation des pays members </a:t>
            </a:r>
            <a:r>
              <a:rPr lang="en-US" dirty="0" err="1">
                <a:latin typeface="Bookman Old Style" panose="02050604050505020204" pitchFamily="18" charset="0"/>
              </a:rPr>
              <a:t>d’AFRISTAT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07921" y="4778550"/>
            <a:ext cx="4209612" cy="249289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i="1" dirty="0">
                <a:latin typeface="Bookman Old Style" panose="02050604050505020204" pitchFamily="18" charset="0"/>
              </a:rPr>
              <a:t>08 au 10 </a:t>
            </a:r>
            <a:r>
              <a:rPr lang="en-US" sz="1400" i="1" dirty="0" err="1">
                <a:latin typeface="Bookman Old Style" panose="02050604050505020204" pitchFamily="18" charset="0"/>
              </a:rPr>
              <a:t>Août</a:t>
            </a:r>
            <a:r>
              <a:rPr lang="en-US" sz="1400" i="1" dirty="0">
                <a:latin typeface="Bookman Old Style" panose="02050604050505020204" pitchFamily="18" charset="0"/>
              </a:rPr>
              <a:t> 2022</a:t>
            </a:r>
            <a:endParaRPr lang="en-US" sz="1400" b="1" i="1" dirty="0"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2C87A-1F89-A8C1-92C3-283D200B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15" y="281112"/>
            <a:ext cx="1268649" cy="107582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27EE750-3F4C-E87D-45B2-92A6C39ADCFE}"/>
              </a:ext>
            </a:extLst>
          </p:cNvPr>
          <p:cNvSpPr txBox="1"/>
          <p:nvPr/>
        </p:nvSpPr>
        <p:spPr>
          <a:xfrm>
            <a:off x="2443903" y="1679675"/>
            <a:ext cx="38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Indicateurs ODD2.3.1 et 2.3.2</a:t>
            </a:r>
            <a:endParaRPr lang="fr-BF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1F995-D015-C87C-34F2-988CA8EED464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IV.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du coefficient de </a:t>
            </a:r>
            <a:r>
              <a:rPr lang="en-US" sz="1855" b="1" dirty="0" err="1">
                <a:latin typeface="Bookman Old Style" panose="02050604050505020204" pitchFamily="18" charset="0"/>
              </a:rPr>
              <a:t>pondération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76DBF4-E0F9-B4F3-9A6A-82A5EE540BA6}"/>
              </a:ext>
            </a:extLst>
          </p:cNvPr>
          <p:cNvSpPr txBox="1"/>
          <p:nvPr/>
        </p:nvSpPr>
        <p:spPr>
          <a:xfrm>
            <a:off x="457200" y="1300559"/>
            <a:ext cx="82296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 Narrow" panose="020B0606020202030204" pitchFamily="34" charset="0"/>
              </a:rPr>
              <a:t>Les coefficients sont en général calculés à la fin de la collecte pour l’évaluation de la superficie 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 Narrow" panose="020B0606020202030204" pitchFamily="34" charset="0"/>
              </a:rPr>
              <a:t>Les strates étant valables pour l’agriculture au sens large, les mêmes coefficients sont utilisés pour évaluer le cheptel et le revenu par ricochet;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20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Arial Narrow" panose="020B0606020202030204" pitchFamily="34" charset="0"/>
              </a:rPr>
              <a:t>NB : Ces coefficients sont ajustés après la fusion pour tenir compte des éventuelles pertes d’unités dues à la fusion.</a:t>
            </a:r>
            <a:endParaRPr lang="fr-BF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5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1F995-D015-C87C-34F2-988CA8EED464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V. Agrégation des variables au </a:t>
            </a:r>
            <a:r>
              <a:rPr lang="en-US" sz="1855" b="1" dirty="0" err="1">
                <a:latin typeface="Bookman Old Style" panose="02050604050505020204" pitchFamily="18" charset="0"/>
              </a:rPr>
              <a:t>niveau</a:t>
            </a:r>
            <a:r>
              <a:rPr lang="en-US" sz="1855" b="1" dirty="0">
                <a:latin typeface="Bookman Old Style" panose="02050604050505020204" pitchFamily="18" charset="0"/>
              </a:rPr>
              <a:t> exploitation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F3AF08C-927A-DFAA-8E40-0D315C041398}"/>
              </a:ext>
            </a:extLst>
          </p:cNvPr>
          <p:cNvSpPr txBox="1"/>
          <p:nvPr/>
        </p:nvSpPr>
        <p:spPr>
          <a:xfrm>
            <a:off x="290748" y="508465"/>
            <a:ext cx="724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données sont ensuite agrégées au niveau exploitation</a:t>
            </a:r>
            <a:endParaRPr lang="fr-BF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BB4968-635C-60D7-56A6-154BA1C5CF5A}"/>
                  </a:ext>
                </a:extLst>
              </p:cNvPr>
              <p:cNvSpPr txBox="1"/>
              <p:nvPr/>
            </p:nvSpPr>
            <p:spPr>
              <a:xfrm>
                <a:off x="194013" y="994559"/>
                <a:ext cx="8755974" cy="12926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de cultures pluviales (C2)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au niveau ménage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𝑝𝑙𝑢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ù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𝑠𝑢𝑝𝑒𝑟𝑓𝑖𝑐𝑖𝑒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𝑝𝑎𝑟𝑐𝑒𝑙𝑙𝑒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𝑛𝑜𝑚𝑏𝑟𝑒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𝑝𝑎𝑟𝑐𝑒𝑙𝑙𝑒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𝑛𝑎𝑔𝑒</m:t>
                        </m:r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5BB4968-635C-60D7-56A6-154BA1C5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" y="994559"/>
                <a:ext cx="8755974" cy="1292662"/>
              </a:xfrm>
              <a:prstGeom prst="rect">
                <a:avLst/>
              </a:prstGeom>
              <a:blipFill>
                <a:blip r:embed="rId2"/>
                <a:stretch>
                  <a:fillRect l="-487" b="-43868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73B962E-A0DC-46E2-7750-C0DEB217ABE1}"/>
                  </a:ext>
                </a:extLst>
              </p:cNvPr>
              <p:cNvSpPr txBox="1"/>
              <p:nvPr/>
            </p:nvSpPr>
            <p:spPr>
              <a:xfrm>
                <a:off x="194013" y="2403983"/>
                <a:ext cx="8745706" cy="139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de cultures permanentes (C5.2 et FT)</a:t>
                </a: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Calcul de la variable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𝑝𝑒𝑟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eqArr>
                          <m:eqArr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nary>
                  </m:oMath>
                </a14:m>
                <a:endParaRPr lang="fr-FR" dirty="0">
                  <a:solidFill>
                    <a:srgbClr val="4D4D4D"/>
                  </a:solidFill>
                  <a:latin typeface="Roboto" panose="02000000000000000000" pitchFamily="2" charset="0"/>
                </a:endParaRP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où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est la quantité de production de la spéculation </a:t>
                </a:r>
                <a:r>
                  <a:rPr lang="fr-FR" i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j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fr-FR" i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 son rendement </a:t>
                </a: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au niveau ménage</a:t>
                </a:r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73B962E-A0DC-46E2-7750-C0DEB217A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" y="2403983"/>
                <a:ext cx="8745706" cy="1393651"/>
              </a:xfrm>
              <a:prstGeom prst="rect">
                <a:avLst/>
              </a:prstGeom>
              <a:blipFill>
                <a:blip r:embed="rId3"/>
                <a:stretch>
                  <a:fillRect l="-488" t="-1747" b="-6114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5096663-BE48-BEC6-28A1-C8180FC9FD02}"/>
                  </a:ext>
                </a:extLst>
              </p:cNvPr>
              <p:cNvSpPr txBox="1"/>
              <p:nvPr/>
            </p:nvSpPr>
            <p:spPr>
              <a:xfrm>
                <a:off x="194013" y="3818617"/>
                <a:ext cx="8755974" cy="22133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des parcelles mises en jachère à l’année n (C4.3 et 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la superficie moyenne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des parcelles du ménage (C2)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des parcelles en jachère du ménages (C4.3)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Déduire la superficie en jachère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>
                  <a:solidFill>
                    <a:srgbClr val="4D4D4D"/>
                  </a:solidFill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 	- Agréger (somme) la superficie en jachère  dans le ménage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𝑗𝑎𝑐h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5096663-BE48-BEC6-28A1-C8180FC9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" y="3818617"/>
                <a:ext cx="8755974" cy="2213363"/>
              </a:xfrm>
              <a:prstGeom prst="rect">
                <a:avLst/>
              </a:prstGeom>
              <a:blipFill>
                <a:blip r:embed="rId4"/>
                <a:stretch>
                  <a:fillRect l="-487" b="-21212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821367C-30C2-7CA0-C7CD-A3E049CDB811}"/>
                  </a:ext>
                </a:extLst>
              </p:cNvPr>
              <p:cNvSpPr txBox="1"/>
              <p:nvPr/>
            </p:nvSpPr>
            <p:spPr>
              <a:xfrm>
                <a:off x="2703750" y="6185532"/>
                <a:ext cx="2928565" cy="5472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𝒑𝒍𝒖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𝒑𝒆𝒓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𝒋𝒂𝒄𝒉</m:t>
                          </m:r>
                        </m:sub>
                      </m:sSub>
                    </m:oMath>
                  </m:oMathPara>
                </a14:m>
                <a:endParaRPr lang="fr-FR" b="1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821367C-30C2-7CA0-C7CD-A3E049CDB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50" y="6185532"/>
                <a:ext cx="2928565" cy="547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35E7B418-BB5E-ECAB-5D7B-88A9C5003BCF}"/>
              </a:ext>
            </a:extLst>
          </p:cNvPr>
          <p:cNvSpPr/>
          <p:nvPr/>
        </p:nvSpPr>
        <p:spPr>
          <a:xfrm flipV="1">
            <a:off x="1566153" y="6022467"/>
            <a:ext cx="1031132" cy="547266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1F995-D015-C87C-34F2-988CA8EED464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V. Agrégation des variables au </a:t>
            </a:r>
            <a:r>
              <a:rPr lang="en-US" sz="1855" b="1" dirty="0" err="1">
                <a:latin typeface="Bookman Old Style" panose="02050604050505020204" pitchFamily="18" charset="0"/>
              </a:rPr>
              <a:t>niveau</a:t>
            </a:r>
            <a:r>
              <a:rPr lang="en-US" sz="1855" b="1" dirty="0">
                <a:latin typeface="Bookman Old Style" panose="02050604050505020204" pitchFamily="18" charset="0"/>
              </a:rPr>
              <a:t>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8A219C-79BD-3ABA-7317-E78B11281F45}"/>
                  </a:ext>
                </a:extLst>
              </p:cNvPr>
              <p:cNvSpPr txBox="1"/>
              <p:nvPr/>
            </p:nvSpPr>
            <p:spPr>
              <a:xfrm>
                <a:off x="427476" y="1808043"/>
                <a:ext cx="8322554" cy="16209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Agrégation de l’effectif du cheptel en UBT au niveau ménage (somme)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𝐸𝑓𝑓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𝐸𝑓𝑓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𝑈𝐵𝑇</m:t>
                            </m:r>
                          </m:sup>
                        </m:sSubSup>
                      </m:e>
                    </m:nary>
                  </m:oMath>
                </a14:m>
                <a:endParaRPr lang="fr-FR" sz="1600" b="0" dirty="0">
                  <a:latin typeface="Roboto" panose="02000000000000000000" pitchFamily="2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sz="1600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Agrégation du coefficient de pondération (premier)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𝐶𝑜𝑒𝑓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𝑚𝑒𝑛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𝐼𝑅𝑆𝑇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𝐶𝑜𝑒𝑓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4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18A219C-79BD-3ABA-7317-E78B11281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6" y="1808043"/>
                <a:ext cx="8322554" cy="1620957"/>
              </a:xfrm>
              <a:prstGeom prst="rect">
                <a:avLst/>
              </a:prstGeom>
              <a:blipFill>
                <a:blip r:embed="rId2"/>
                <a:stretch>
                  <a:fillRect l="-440" b="-3759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CCF59ED5-C8F2-2E38-FD3D-25BDE50DBFCC}"/>
              </a:ext>
            </a:extLst>
          </p:cNvPr>
          <p:cNvSpPr txBox="1"/>
          <p:nvPr/>
        </p:nvSpPr>
        <p:spPr>
          <a:xfrm>
            <a:off x="427476" y="671013"/>
            <a:ext cx="724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Les données sont ensuite agrégées au niveau exploitation</a:t>
            </a:r>
            <a:endParaRPr lang="fr-BF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9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1F995-D015-C87C-34F2-988CA8EED464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V. Agrégation des variables au </a:t>
            </a:r>
            <a:r>
              <a:rPr lang="en-US" sz="1855" b="1" dirty="0" err="1">
                <a:latin typeface="Bookman Old Style" panose="02050604050505020204" pitchFamily="18" charset="0"/>
              </a:rPr>
              <a:t>niveau</a:t>
            </a:r>
            <a:r>
              <a:rPr lang="en-US" sz="1855" b="1" dirty="0">
                <a:latin typeface="Bookman Old Style" panose="02050604050505020204" pitchFamily="18" charset="0"/>
              </a:rPr>
              <a:t> exploitation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F59ED5-C8F2-2E38-FD3D-25BDE50DBFCC}"/>
              </a:ext>
            </a:extLst>
          </p:cNvPr>
          <p:cNvSpPr txBox="1"/>
          <p:nvPr/>
        </p:nvSpPr>
        <p:spPr>
          <a:xfrm>
            <a:off x="427476" y="671013"/>
            <a:ext cx="724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données sont ensuite agrégées au niveau exploitation</a:t>
            </a:r>
            <a:endParaRPr lang="fr-BF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86CFD46-87F9-D83B-A446-2321F196EE66}"/>
                  </a:ext>
                </a:extLst>
              </p:cNvPr>
              <p:cNvSpPr txBox="1"/>
              <p:nvPr/>
            </p:nvSpPr>
            <p:spPr>
              <a:xfrm>
                <a:off x="199419" y="4296855"/>
                <a:ext cx="8322554" cy="19314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Revenu agricole total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Revenu (Cheptel) en PPA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𝑉𝑎𝑙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Revenu (PASP) en PPA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𝑃𝑃𝐴</m:t>
                    </m:r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𝑅𝑒𝑣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𝐶𝑜𝑒𝑓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𝑃𝑃𝐴</m:t>
                        </m:r>
                      </m:den>
                    </m:f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latin typeface="Roboto" panose="02000000000000000000" pitchFamily="2" charset="0"/>
                  </a:rPr>
                  <a:t>	- </a:t>
                </a:r>
                <a:r>
                  <a:rPr lang="fr-FR" sz="1600" b="1" dirty="0">
                    <a:latin typeface="Roboto" panose="02000000000000000000" pitchFamily="2" charset="0"/>
                  </a:rPr>
                  <a:t>REVENU TOTAL = </a:t>
                </a:r>
                <a:r>
                  <a:rPr lang="fr-FR" sz="1600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REVENU (Cheptel)  + REVENU (PASP)</a:t>
                </a:r>
                <a:endParaRPr lang="fr-FR" sz="1600" b="1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286CFD46-87F9-D83B-A446-2321F196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9" y="4296855"/>
                <a:ext cx="8322554" cy="1931491"/>
              </a:xfrm>
              <a:prstGeom prst="rect">
                <a:avLst/>
              </a:prstGeom>
              <a:blipFill>
                <a:blip r:embed="rId2"/>
                <a:stretch>
                  <a:fillRect l="-513" b="-2839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DA6C93E-37A1-5051-ED52-40CEC3D73FE4}"/>
                  </a:ext>
                </a:extLst>
              </p:cNvPr>
              <p:cNvSpPr txBox="1"/>
              <p:nvPr/>
            </p:nvSpPr>
            <p:spPr>
              <a:xfrm>
                <a:off x="199419" y="1317422"/>
                <a:ext cx="8322554" cy="27951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Agrégation (somme) </a:t>
                </a: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du revenu au niveau ménage et par groupe de cultures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REVENU(groupe) en PPA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Sup>
                          <m:sSub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𝑅𝑒𝑣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bSup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latin typeface="Roboto" panose="02000000000000000000" pitchFamily="2" charset="0"/>
                  </a:rPr>
                  <a:t>	Avec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fr-FR" sz="1600" dirty="0">
                    <a:latin typeface="Roboto" panose="02000000000000000000" pitchFamily="2" charset="0"/>
                  </a:rPr>
                  <a:t> le revenu issu du groupe de produits j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fr-FR" sz="1600" dirty="0">
                    <a:latin typeface="Roboto" panose="02000000000000000000" pitchFamily="2" charset="0"/>
                  </a:rPr>
                  <a:t> la valeur des produits du groupe j produite par le membre i du ménage.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REVENU(groupe) en PPA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𝑅𝑒𝑣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𝑃𝑃𝐴</m:t>
                    </m:r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𝑅𝑒𝑣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rgbClr val="4D4D4D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𝐶𝑜𝑒𝑓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𝑃𝑃𝐴</m:t>
                        </m:r>
                      </m:den>
                    </m:f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latin typeface="Roboto" panose="02000000000000000000" pitchFamily="2" charset="0"/>
                  </a:rPr>
                  <a:t>	- </a:t>
                </a:r>
                <a:r>
                  <a:rPr lang="fr-FR" sz="1600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REVENU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𝑹𝒆𝒗</m:t>
                        </m:r>
                      </m:e>
                      <m:sub>
                        <m:r>
                          <a:rPr lang="fr-FR" sz="1600" b="1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𝒄𝒉𝒆𝒑</m:t>
                        </m:r>
                      </m:sub>
                    </m:sSub>
                    <m:r>
                      <a:rPr lang="fr-FR" sz="1600" b="1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sSub>
                          <m:sSub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𝑹𝒆𝒗</m:t>
                            </m:r>
                          </m:e>
                          <m:sub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fr-FR" sz="1600" b="1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DA6C93E-37A1-5051-ED52-40CEC3D7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9" y="1317422"/>
                <a:ext cx="8322554" cy="2795124"/>
              </a:xfrm>
              <a:prstGeom prst="rect">
                <a:avLst/>
              </a:prstGeom>
              <a:blipFill>
                <a:blip r:embed="rId3"/>
                <a:stretch>
                  <a:fillRect l="-513" r="-366" b="-19172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2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ED7BB0-28C3-1B77-9141-84CBFC3A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4" y="1442657"/>
            <a:ext cx="8803532" cy="4964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DA7925-BBA7-60E8-CD69-D9A7686D5EB1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V. </a:t>
            </a:r>
            <a:r>
              <a:rPr lang="en-US" sz="1855" b="1" dirty="0" err="1">
                <a:latin typeface="Bookman Old Style" panose="02050604050505020204" pitchFamily="18" charset="0"/>
              </a:rPr>
              <a:t>Données</a:t>
            </a:r>
            <a:r>
              <a:rPr lang="en-US" sz="1855" b="1" dirty="0">
                <a:latin typeface="Bookman Old Style" panose="02050604050505020204" pitchFamily="18" charset="0"/>
              </a:rPr>
              <a:t> finales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A95B8D4-3445-79F2-13EF-EE4F10CA1093}"/>
              </a:ext>
            </a:extLst>
          </p:cNvPr>
          <p:cNvSpPr txBox="1"/>
          <p:nvPr/>
        </p:nvSpPr>
        <p:spPr>
          <a:xfrm>
            <a:off x="282102" y="700391"/>
            <a:ext cx="472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L’agrégation conduit au format ci-après :</a:t>
            </a:r>
            <a:endParaRPr lang="fr-BF" dirty="0">
              <a:latin typeface="Arial Narrow" panose="020B060602020203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F43FE8-B719-DDEE-6ABC-70D48596378C}"/>
              </a:ext>
            </a:extLst>
          </p:cNvPr>
          <p:cNvSpPr/>
          <p:nvPr/>
        </p:nvSpPr>
        <p:spPr>
          <a:xfrm>
            <a:off x="3443591" y="1177047"/>
            <a:ext cx="3501958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73008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012" y="2401613"/>
            <a:ext cx="3231975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latin typeface="Bookman Old Style" panose="02050604050505020204" pitchFamily="18" charset="0"/>
              </a:rPr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F544629-957F-62B8-F46C-4A9E982A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051" y="22439"/>
            <a:ext cx="904672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6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" y="552253"/>
            <a:ext cx="3228085" cy="535708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16455" y="2354319"/>
            <a:ext cx="8225988" cy="1676138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latin typeface="Bookman Old Style" panose="02050604050505020204" pitchFamily="18" charset="0"/>
              </a:rPr>
              <a:t>Préparation des données de l’EPA pour le calcul des ODD2.3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2443903" y="5842103"/>
            <a:ext cx="6398540" cy="841580"/>
          </a:xfrm>
          <a:prstGeom prst="rect">
            <a:avLst/>
          </a:prstGeom>
        </p:spPr>
        <p:txBody>
          <a:bodyPr vert="horz" lIns="94211" tIns="47105" rIns="94211" bIns="47105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70000"/>
              </a:lnSpc>
            </a:pPr>
            <a:r>
              <a:rPr lang="en-US" sz="1648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Nongdo</a:t>
            </a:r>
            <a:r>
              <a:rPr lang="en-US" sz="1648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Eric KABORE</a:t>
            </a:r>
            <a:r>
              <a:rPr lang="en-US" sz="1648" dirty="0">
                <a:solidFill>
                  <a:schemeClr val="tx1"/>
                </a:solidFill>
                <a:latin typeface="Bookman Old Style" panose="02050604050505020204" pitchFamily="18" charset="0"/>
              </a:rPr>
              <a:t>,  </a:t>
            </a:r>
            <a:r>
              <a:rPr lang="en-US" sz="1648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Statisticien</a:t>
            </a:r>
            <a:endParaRPr lang="en-US" sz="1648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n-US" sz="1648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Consultant national (AFRISAT)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9306" y="4298506"/>
            <a:ext cx="492955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Formation des pays members </a:t>
            </a:r>
            <a:r>
              <a:rPr lang="en-US" dirty="0" err="1">
                <a:latin typeface="Bookman Old Style" panose="02050604050505020204" pitchFamily="18" charset="0"/>
              </a:rPr>
              <a:t>d’AFRISTAT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07921" y="4778550"/>
            <a:ext cx="4209612" cy="249289"/>
          </a:xfrm>
          <a:prstGeom prst="rect">
            <a:avLst/>
          </a:prstGeom>
        </p:spPr>
        <p:txBody>
          <a:bodyPr vert="horz" lIns="94211" tIns="47105" rIns="94211" bIns="4710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i="1" dirty="0">
                <a:latin typeface="Bookman Old Style" panose="02050604050505020204" pitchFamily="18" charset="0"/>
              </a:rPr>
              <a:t>08 au 10 </a:t>
            </a:r>
            <a:r>
              <a:rPr lang="en-US" sz="1400" i="1" dirty="0" err="1">
                <a:latin typeface="Bookman Old Style" panose="02050604050505020204" pitchFamily="18" charset="0"/>
              </a:rPr>
              <a:t>Août</a:t>
            </a:r>
            <a:r>
              <a:rPr lang="en-US" sz="1400" i="1" dirty="0">
                <a:latin typeface="Bookman Old Style" panose="02050604050505020204" pitchFamily="18" charset="0"/>
              </a:rPr>
              <a:t> 2022</a:t>
            </a:r>
            <a:endParaRPr lang="en-US" sz="1400" b="1" i="1" dirty="0"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9E2C87A-1F89-A8C1-92C3-283D200B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15" y="281112"/>
            <a:ext cx="1268649" cy="107582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927EE750-3F4C-E87D-45B2-92A6C39ADCFE}"/>
              </a:ext>
            </a:extLst>
          </p:cNvPr>
          <p:cNvSpPr txBox="1"/>
          <p:nvPr/>
        </p:nvSpPr>
        <p:spPr>
          <a:xfrm>
            <a:off x="2443903" y="1679675"/>
            <a:ext cx="388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Indicateurs ODD2.3.1 et 2.3.2</a:t>
            </a:r>
            <a:endParaRPr lang="fr-BF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1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8366"/>
            <a:ext cx="9144000" cy="85603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dirty="0">
                <a:latin typeface="Bookman Old Style" panose="02050604050505020204" pitchFamily="18" charset="0"/>
              </a:rPr>
              <a:t>PLAN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5477EF-A52A-248F-D591-3A03AC84E91F}"/>
              </a:ext>
            </a:extLst>
          </p:cNvPr>
          <p:cNvSpPr txBox="1"/>
          <p:nvPr/>
        </p:nvSpPr>
        <p:spPr>
          <a:xfrm>
            <a:off x="175098" y="1050587"/>
            <a:ext cx="8647889" cy="515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solidFill>
                  <a:srgbClr val="4D4D4D"/>
                </a:solidFill>
                <a:latin typeface="Bookman Old Style" panose="02050604050505020204" pitchFamily="18" charset="0"/>
              </a:rPr>
              <a:t>Calcul de la superficie exploitée</a:t>
            </a:r>
            <a:endParaRPr lang="fr-FR" sz="2400" b="1" i="0" dirty="0">
              <a:solidFill>
                <a:srgbClr val="4D4D4D"/>
              </a:solidFill>
              <a:effectLst/>
              <a:latin typeface="Bookman Old Style" panose="02050604050505020204" pitchFamily="18" charset="0"/>
            </a:endParaRP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Bookman Old Style" panose="02050604050505020204" pitchFamily="18" charset="0"/>
              </a:rPr>
              <a:t>Calcul de l’effectif du cheptel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Bookman Old Style" panose="02050604050505020204" pitchFamily="18" charset="0"/>
              </a:rPr>
              <a:t> Calcul du revenu agricole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Bookman Old Style" panose="02050604050505020204" pitchFamily="18" charset="0"/>
              </a:rPr>
              <a:t> Calcul du coefficient de pondération des exploitations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Bookman Old Style" panose="02050604050505020204" pitchFamily="18" charset="0"/>
              </a:rPr>
              <a:t>Agrégation des variables</a:t>
            </a:r>
          </a:p>
          <a:p>
            <a:pPr marL="400050" indent="-400050" algn="just">
              <a:lnSpc>
                <a:spcPct val="200000"/>
              </a:lnSpc>
              <a:buFont typeface="+mj-lt"/>
              <a:buAutoNum type="romanUcPeriod"/>
            </a:pPr>
            <a:r>
              <a:rPr lang="fr-FR" sz="2400" b="1" dirty="0">
                <a:latin typeface="Bookman Old Style" panose="02050604050505020204" pitchFamily="18" charset="0"/>
              </a:rPr>
              <a:t>Données finales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ED4F44-86A1-2D80-CE40-7A903DFC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328" y="-58365"/>
            <a:ext cx="904672" cy="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8366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superficie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6A50FA-B8BE-CADD-DCA4-7647155125AD}"/>
              </a:ext>
            </a:extLst>
          </p:cNvPr>
          <p:cNvSpPr txBox="1"/>
          <p:nvPr/>
        </p:nvSpPr>
        <p:spPr>
          <a:xfrm>
            <a:off x="734439" y="1384760"/>
            <a:ext cx="766539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latin typeface="Bookman Old Style" panose="02050604050505020204" pitchFamily="18" charset="0"/>
              </a:rPr>
              <a:t>Cahier 2 : Mesure des superficies et pesée des carrés de rendement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Base de niveau parcelle (sous-ménage)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Superficie objectivement mesurée (GPS) en ha par procédure bien établie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Toutes les parcelles du ménage sont couvertes.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116731"/>
            <a:ext cx="671209" cy="6932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7AEBBC-BC1A-4B4C-DAE3-4B477D2B948C}"/>
              </a:ext>
            </a:extLst>
          </p:cNvPr>
          <p:cNvSpPr txBox="1"/>
          <p:nvPr/>
        </p:nvSpPr>
        <p:spPr>
          <a:xfrm>
            <a:off x="447472" y="795993"/>
            <a:ext cx="71206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Bookman Old Style" panose="02050604050505020204" pitchFamily="18" charset="0"/>
              </a:rPr>
              <a:t>Sources concernées : </a:t>
            </a:r>
            <a:r>
              <a:rPr lang="fr-FR" b="1" dirty="0">
                <a:latin typeface="Bookman Old Style" panose="02050604050505020204" pitchFamily="18" charset="0"/>
              </a:rPr>
              <a:t>cahier 2</a:t>
            </a:r>
            <a:r>
              <a:rPr lang="fr-FR" dirty="0">
                <a:latin typeface="Bookman Old Style" panose="02050604050505020204" pitchFamily="18" charset="0"/>
              </a:rPr>
              <a:t>, </a:t>
            </a:r>
            <a:r>
              <a:rPr lang="fr-FR" b="1" dirty="0">
                <a:latin typeface="Bookman Old Style" panose="02050604050505020204" pitchFamily="18" charset="0"/>
              </a:rPr>
              <a:t>cahier 4.3 </a:t>
            </a:r>
            <a:r>
              <a:rPr lang="fr-FR" dirty="0">
                <a:latin typeface="Bookman Old Style" panose="02050604050505020204" pitchFamily="18" charset="0"/>
              </a:rPr>
              <a:t>et </a:t>
            </a:r>
            <a:r>
              <a:rPr lang="fr-FR" b="1" dirty="0">
                <a:latin typeface="Bookman Old Style" panose="02050604050505020204" pitchFamily="18" charset="0"/>
              </a:rPr>
              <a:t>cahier 5.2</a:t>
            </a:r>
            <a:endParaRPr lang="fr-BF" b="1" dirty="0">
              <a:latin typeface="Bookman Old Style" panose="020506040505050202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22806E-D923-9C9B-36F7-AD648000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9" y="3271388"/>
            <a:ext cx="7801580" cy="2658406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id="{436226CC-603F-6955-4411-7DFFCCE8109C}"/>
              </a:ext>
            </a:extLst>
          </p:cNvPr>
          <p:cNvSpPr/>
          <p:nvPr/>
        </p:nvSpPr>
        <p:spPr>
          <a:xfrm>
            <a:off x="6926093" y="2684834"/>
            <a:ext cx="350195" cy="736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5BACD431-5911-7975-0030-DF5057DC71A9}"/>
              </a:ext>
            </a:extLst>
          </p:cNvPr>
          <p:cNvSpPr/>
          <p:nvPr/>
        </p:nvSpPr>
        <p:spPr>
          <a:xfrm>
            <a:off x="807396" y="6218525"/>
            <a:ext cx="1478604" cy="311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A4209D7-364B-A5AA-4424-066B77F1C5EE}"/>
                  </a:ext>
                </a:extLst>
              </p:cNvPr>
              <p:cNvSpPr txBox="1"/>
              <p:nvPr/>
            </p:nvSpPr>
            <p:spPr>
              <a:xfrm>
                <a:off x="2480553" y="6177062"/>
                <a:ext cx="4173166" cy="3942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Superficie de cultures pluviales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𝑼𝑷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𝒑𝒍𝒖𝒗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BF" b="1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A4209D7-364B-A5AA-4424-066B77F1C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53" y="6177062"/>
                <a:ext cx="4173166" cy="394210"/>
              </a:xfrm>
              <a:prstGeom prst="rect">
                <a:avLst/>
              </a:prstGeom>
              <a:blipFill>
                <a:blip r:embed="rId4"/>
                <a:stretch>
                  <a:fillRect l="-1166" t="-4478" r="-437" b="-164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92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B6A50FA-B8BE-CADD-DCA4-7647155125AD}"/>
              </a:ext>
            </a:extLst>
          </p:cNvPr>
          <p:cNvSpPr txBox="1"/>
          <p:nvPr/>
        </p:nvSpPr>
        <p:spPr>
          <a:xfrm>
            <a:off x="807396" y="995892"/>
            <a:ext cx="766539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latin typeface="Bookman Old Style" panose="02050604050505020204" pitchFamily="18" charset="0"/>
              </a:rPr>
              <a:t>Cahier 4.3 : Recensement des parcelles abandonnées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Toutes les parcelles exploitées à l’année n-1 et abandonnées à l’année n sont recensées;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Les principaux motifs d’abandon de chaque parcelle (dont la jachère) y sont indiqués.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543F22-D1EA-4855-196F-1C332C25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" y="2707729"/>
            <a:ext cx="7830764" cy="3004236"/>
          </a:xfrm>
          <a:prstGeom prst="rect">
            <a:avLst/>
          </a:prstGeom>
        </p:spPr>
      </p:pic>
      <p:sp>
        <p:nvSpPr>
          <p:cNvPr id="8" name="Flèche : bas 7">
            <a:extLst>
              <a:ext uri="{FF2B5EF4-FFF2-40B4-BE49-F238E27FC236}">
                <a16:creationId xmlns:a16="http://schemas.microsoft.com/office/drawing/2014/main" id="{39B57779-5C22-3996-1BAA-87A5E7B4C323}"/>
              </a:ext>
            </a:extLst>
          </p:cNvPr>
          <p:cNvSpPr/>
          <p:nvPr/>
        </p:nvSpPr>
        <p:spPr>
          <a:xfrm>
            <a:off x="7996136" y="2169267"/>
            <a:ext cx="340468" cy="4212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FC7500-85AD-45F2-246C-6A9A02584DEF}"/>
              </a:ext>
            </a:extLst>
          </p:cNvPr>
          <p:cNvSpPr/>
          <p:nvPr/>
        </p:nvSpPr>
        <p:spPr>
          <a:xfrm>
            <a:off x="0" y="-116732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superficie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53DF09A-206E-60BE-928E-AB7E76A1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790" y="-58366"/>
            <a:ext cx="671209" cy="6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B6A50FA-B8BE-CADD-DCA4-7647155125AD}"/>
              </a:ext>
            </a:extLst>
          </p:cNvPr>
          <p:cNvSpPr txBox="1"/>
          <p:nvPr/>
        </p:nvSpPr>
        <p:spPr>
          <a:xfrm>
            <a:off x="627435" y="995892"/>
            <a:ext cx="808854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latin typeface="Bookman Old Style" panose="02050604050505020204" pitchFamily="18" charset="0"/>
              </a:rPr>
              <a:t>Cahier 5.2 : Utilisation de la production ASP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Base de niveau individu-produit ;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Les productions (</a:t>
            </a:r>
            <a:r>
              <a:rPr lang="fr-FR" b="1" dirty="0">
                <a:latin typeface="Bookman Old Style" panose="02050604050505020204" pitchFamily="18" charset="0"/>
              </a:rPr>
              <a:t>F8BC7</a:t>
            </a:r>
            <a:r>
              <a:rPr lang="fr-FR" dirty="0">
                <a:latin typeface="Bookman Old Style" panose="02050604050505020204" pitchFamily="18" charset="0"/>
              </a:rPr>
              <a:t>) y figurent par membre et par produit ;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On intègre les rendements des cultures arboricoles (FT).</a:t>
            </a:r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39B57779-5C22-3996-1BAA-87A5E7B4C323}"/>
              </a:ext>
            </a:extLst>
          </p:cNvPr>
          <p:cNvSpPr/>
          <p:nvPr/>
        </p:nvSpPr>
        <p:spPr>
          <a:xfrm>
            <a:off x="8176097" y="1858983"/>
            <a:ext cx="340468" cy="4212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0DC3D7-EA55-C1E7-4540-757CDA1C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5" y="2376465"/>
            <a:ext cx="8151779" cy="31230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1A114-021B-23AC-6B87-E263607571E6}"/>
              </a:ext>
            </a:extLst>
          </p:cNvPr>
          <p:cNvSpPr/>
          <p:nvPr/>
        </p:nvSpPr>
        <p:spPr>
          <a:xfrm>
            <a:off x="0" y="-116732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superficie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276D94-EA81-C305-C9EF-8AB06109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790" y="-116732"/>
            <a:ext cx="671209" cy="6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2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15477EF-A52A-248F-D591-3A03AC84E91F}"/>
                  </a:ext>
                </a:extLst>
              </p:cNvPr>
              <p:cNvSpPr txBox="1"/>
              <p:nvPr/>
            </p:nvSpPr>
            <p:spPr>
              <a:xfrm>
                <a:off x="164830" y="1038144"/>
                <a:ext cx="8755974" cy="133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𝒑𝒍𝒖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) de cultures pluviales (C2)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au niveau ménage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𝑝𝑙𝑢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ù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𝑠𝑢𝑝𝑒𝑟𝑓𝑖𝑐𝑖𝑒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𝑙𝑎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𝑝𝑎𝑟𝑐𝑒𝑙𝑙𝑒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𝑛𝑜𝑚𝑏𝑟𝑒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𝑝𝑎𝑟𝑐𝑒𝑙𝑙𝑒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𝑛𝑎𝑔𝑒</m:t>
                        </m:r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815477EF-A52A-248F-D591-3A03AC84E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0" y="1038144"/>
                <a:ext cx="8755974" cy="1339469"/>
              </a:xfrm>
              <a:prstGeom prst="rect">
                <a:avLst/>
              </a:prstGeom>
              <a:blipFill>
                <a:blip r:embed="rId2"/>
                <a:stretch>
                  <a:fillRect l="-418" b="-41364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C3E032E-269C-EC7D-A509-655F49B1240C}"/>
                  </a:ext>
                </a:extLst>
              </p:cNvPr>
              <p:cNvSpPr txBox="1"/>
              <p:nvPr/>
            </p:nvSpPr>
            <p:spPr>
              <a:xfrm>
                <a:off x="194013" y="2397625"/>
                <a:ext cx="8755974" cy="141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𝒑𝒆𝒓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de cultures permanentes (C5.2 et FT)</a:t>
                </a: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Calcul de la variable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𝑝𝑒𝑟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eqArr>
                          <m:eqArr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</m:den>
                            </m:f>
                          </m:e>
                        </m:eqArr>
                      </m:e>
                    </m:nary>
                  </m:oMath>
                </a14:m>
                <a:endParaRPr lang="fr-FR" dirty="0">
                  <a:solidFill>
                    <a:srgbClr val="4D4D4D"/>
                  </a:solidFill>
                  <a:latin typeface="Roboto" panose="02000000000000000000" pitchFamily="2" charset="0"/>
                </a:endParaRP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où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est la quantité de production de la spéculation </a:t>
                </a:r>
                <a:r>
                  <a:rPr lang="fr-FR" i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j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fr-FR" i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 son rendement </a:t>
                </a:r>
              </a:p>
              <a:p>
                <a:pPr algn="just"/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au niveau ménage</a:t>
                </a:r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C3E032E-269C-EC7D-A509-655F49B12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" y="2397625"/>
                <a:ext cx="8755974" cy="1418530"/>
              </a:xfrm>
              <a:prstGeom prst="rect">
                <a:avLst/>
              </a:prstGeom>
              <a:blipFill>
                <a:blip r:embed="rId3"/>
                <a:stretch>
                  <a:fillRect l="-487" t="-1717" b="-6009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563B85-071A-5A02-CF4B-5AFEFE6BD511}"/>
                  </a:ext>
                </a:extLst>
              </p:cNvPr>
              <p:cNvSpPr txBox="1"/>
              <p:nvPr/>
            </p:nvSpPr>
            <p:spPr>
              <a:xfrm>
                <a:off x="194013" y="3809104"/>
                <a:ext cx="8755974" cy="2213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Superficie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𝒋𝒂𝒄𝒉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) des parcelles mises en jachère à l’année n (C4.3 et 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la superficie moyenne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des parcelles du ménage (C2)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Agréger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des parcelles en jachère du ménages (C4.3)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Déduire la superficie en jachère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fr-FR" dirty="0">
                  <a:solidFill>
                    <a:srgbClr val="4D4D4D"/>
                  </a:solidFill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 	- Agréger (somme) la superficie en jachère  dans le ménage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𝑗𝑎𝑐h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A563B85-071A-5A02-CF4B-5AFEFE6BD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13" y="3809104"/>
                <a:ext cx="8755974" cy="2213363"/>
              </a:xfrm>
              <a:prstGeom prst="rect">
                <a:avLst/>
              </a:prstGeom>
              <a:blipFill>
                <a:blip r:embed="rId4"/>
                <a:stretch>
                  <a:fillRect l="-487" b="-22865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5E1E78C-D176-428C-EAAA-6803FE0D2E4D}"/>
                  </a:ext>
                </a:extLst>
              </p:cNvPr>
              <p:cNvSpPr txBox="1"/>
              <p:nvPr/>
            </p:nvSpPr>
            <p:spPr>
              <a:xfrm>
                <a:off x="2703750" y="6052963"/>
                <a:ext cx="2928565" cy="54726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𝒑𝒍𝒖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𝒑𝒆𝒓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𝒋𝒂𝒄𝒉</m:t>
                          </m:r>
                        </m:sub>
                      </m:sSub>
                    </m:oMath>
                  </m:oMathPara>
                </a14:m>
                <a:endParaRPr lang="fr-FR" b="1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5E1E78C-D176-428C-EAAA-6803FE0D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50" y="6052963"/>
                <a:ext cx="2928565" cy="547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èche : virage 5">
            <a:extLst>
              <a:ext uri="{FF2B5EF4-FFF2-40B4-BE49-F238E27FC236}">
                <a16:creationId xmlns:a16="http://schemas.microsoft.com/office/drawing/2014/main" id="{D98293B2-D503-8BF9-0972-F816F437B234}"/>
              </a:ext>
            </a:extLst>
          </p:cNvPr>
          <p:cNvSpPr/>
          <p:nvPr/>
        </p:nvSpPr>
        <p:spPr>
          <a:xfrm flipV="1">
            <a:off x="1566153" y="6022467"/>
            <a:ext cx="1031132" cy="43669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A06E87-DCFB-0A8F-688E-85B1A165A4E5}"/>
              </a:ext>
            </a:extLst>
          </p:cNvPr>
          <p:cNvSpPr/>
          <p:nvPr/>
        </p:nvSpPr>
        <p:spPr>
          <a:xfrm>
            <a:off x="0" y="-116732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</a:t>
            </a:r>
            <a:r>
              <a:rPr lang="en-US" sz="1855" b="1" dirty="0" err="1">
                <a:latin typeface="Bookman Old Style" panose="02050604050505020204" pitchFamily="18" charset="0"/>
              </a:rPr>
              <a:t>superficie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F98287C-A1C4-DD57-6F49-EDDD5517A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790" y="-116732"/>
            <a:ext cx="671209" cy="6349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50BDB9-58B6-0659-77DD-A56B86CF83EA}"/>
              </a:ext>
            </a:extLst>
          </p:cNvPr>
          <p:cNvSpPr txBox="1"/>
          <p:nvPr/>
        </p:nvSpPr>
        <p:spPr>
          <a:xfrm>
            <a:off x="272374" y="548688"/>
            <a:ext cx="159533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rial Narrow" panose="020B0606020202030204" pitchFamily="34" charset="0"/>
              </a:rPr>
              <a:t>Calcul final</a:t>
            </a:r>
            <a:endParaRPr lang="fr-BF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6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77821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taille du </a:t>
            </a:r>
            <a:r>
              <a:rPr lang="en-US" sz="1855" b="1" dirty="0" err="1">
                <a:latin typeface="Bookman Old Style" panose="02050604050505020204" pitchFamily="18" charset="0"/>
              </a:rPr>
              <a:t>cheptel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14AFF7-9EC5-65AE-4F1B-72541849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90" y="-116731"/>
            <a:ext cx="671209" cy="69328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7AEBBC-BC1A-4B4C-DAE3-4B477D2B948C}"/>
              </a:ext>
            </a:extLst>
          </p:cNvPr>
          <p:cNvSpPr txBox="1"/>
          <p:nvPr/>
        </p:nvSpPr>
        <p:spPr>
          <a:xfrm>
            <a:off x="447472" y="795993"/>
            <a:ext cx="71206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Bookman Old Style" panose="02050604050505020204" pitchFamily="18" charset="0"/>
              </a:rPr>
              <a:t>Sources concernées : </a:t>
            </a:r>
            <a:r>
              <a:rPr lang="fr-FR" b="1" dirty="0">
                <a:latin typeface="Bookman Old Style" panose="02050604050505020204" pitchFamily="18" charset="0"/>
              </a:rPr>
              <a:t>cahier 1.6 </a:t>
            </a:r>
            <a:r>
              <a:rPr lang="fr-FR" i="1" dirty="0">
                <a:latin typeface="Bookman Old Style" panose="02050604050505020204" pitchFamily="18" charset="0"/>
              </a:rPr>
              <a:t>(cheptel des ménages)</a:t>
            </a:r>
            <a:endParaRPr lang="fr-BF" i="1" dirty="0">
              <a:latin typeface="Bookman Old Style" panose="020506040505050202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CE3ED0-2C51-0825-F3D2-B6F3A9FBD5B4}"/>
              </a:ext>
            </a:extLst>
          </p:cNvPr>
          <p:cNvSpPr txBox="1"/>
          <p:nvPr/>
        </p:nvSpPr>
        <p:spPr>
          <a:xfrm>
            <a:off x="807396" y="1521186"/>
            <a:ext cx="7665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highlight>
                  <a:srgbClr val="C0C0C0"/>
                </a:highlight>
                <a:latin typeface="Bookman Old Style" panose="02050604050505020204" pitchFamily="18" charset="0"/>
              </a:rPr>
              <a:t>Cahier 1.6 : Cheptel des ménages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Base de niveau Membre-Espèce (sous-ménage)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Ressources et emplois (effectifs) collectés par espèce possédée au cours de l’année n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Toutes les espèces animales domestiques sont concernées excepté celles de compagnie (chien, chat).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D2C7C-2B18-644B-0BD0-9952F201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5" y="3437855"/>
            <a:ext cx="8404697" cy="2433788"/>
          </a:xfrm>
          <a:prstGeom prst="rect">
            <a:avLst/>
          </a:prstGeom>
        </p:spPr>
      </p:pic>
      <p:sp>
        <p:nvSpPr>
          <p:cNvPr id="14" name="Flèche : virage 13">
            <a:extLst>
              <a:ext uri="{FF2B5EF4-FFF2-40B4-BE49-F238E27FC236}">
                <a16:creationId xmlns:a16="http://schemas.microsoft.com/office/drawing/2014/main" id="{F647BDAB-6E4C-892F-5192-E7C294A5A8D1}"/>
              </a:ext>
            </a:extLst>
          </p:cNvPr>
          <p:cNvSpPr/>
          <p:nvPr/>
        </p:nvSpPr>
        <p:spPr>
          <a:xfrm flipV="1">
            <a:off x="904672" y="5945630"/>
            <a:ext cx="622570" cy="4863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016F58-839C-B3C0-73E5-276C0D8F10F1}"/>
              </a:ext>
            </a:extLst>
          </p:cNvPr>
          <p:cNvSpPr txBox="1"/>
          <p:nvPr/>
        </p:nvSpPr>
        <p:spPr>
          <a:xfrm>
            <a:off x="1721795" y="6119384"/>
            <a:ext cx="49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Bookman Old Style" panose="02050604050505020204" pitchFamily="18" charset="0"/>
                <a:hlinkClick r:id="rId4"/>
              </a:rPr>
              <a:t>Intégrer les facteurs de conversion TLU</a:t>
            </a:r>
            <a:endParaRPr lang="fr-BF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id="{72274DA7-8FD3-700D-0D03-4525CB2EED98}"/>
              </a:ext>
            </a:extLst>
          </p:cNvPr>
          <p:cNvSpPr/>
          <p:nvPr/>
        </p:nvSpPr>
        <p:spPr>
          <a:xfrm>
            <a:off x="5505856" y="2976664"/>
            <a:ext cx="301558" cy="387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58031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920E83C-1148-EF70-758D-584CDD89DA2E}"/>
              </a:ext>
            </a:extLst>
          </p:cNvPr>
          <p:cNvSpPr txBox="1"/>
          <p:nvPr/>
        </p:nvSpPr>
        <p:spPr>
          <a:xfrm>
            <a:off x="836579" y="1299307"/>
            <a:ext cx="7665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highlight>
                  <a:srgbClr val="C0C0C0"/>
                </a:highlight>
                <a:latin typeface="Bookman Old Style" panose="02050604050505020204" pitchFamily="18" charset="0"/>
              </a:rPr>
              <a:t>Cahier 1.6 : Cheptel des ménages</a:t>
            </a:r>
          </a:p>
          <a:p>
            <a:r>
              <a:rPr lang="fr-FR" b="1" dirty="0">
                <a:latin typeface="Bookman Old Style" panose="02050604050505020204" pitchFamily="18" charset="0"/>
              </a:rPr>
              <a:t>	</a:t>
            </a:r>
            <a:r>
              <a:rPr lang="fr-FR" dirty="0">
                <a:latin typeface="Bookman Old Style" panose="02050604050505020204" pitchFamily="18" charset="0"/>
              </a:rPr>
              <a:t>- Déjà vu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highlight>
                  <a:srgbClr val="C0C0C0"/>
                </a:highlight>
                <a:latin typeface="Bookman Old Style" panose="02050604050505020204" pitchFamily="18" charset="0"/>
              </a:rPr>
              <a:t>Cahier 5.1&amp;5.2 : Utilisation de la production ASP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Base de niveau Membre-produit (sous-ménage)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Ressources et emplois (effectifs) collectés par membre et par produit manipulé au cours de l’année n</a:t>
            </a:r>
          </a:p>
          <a:p>
            <a:r>
              <a:rPr lang="fr-FR" dirty="0">
                <a:latin typeface="Bookman Old Style" panose="02050604050505020204" pitchFamily="18" charset="0"/>
              </a:rPr>
              <a:t>	- Tous les groupes de cultures sont concernées (cultures pluviales, maraichères, arboricoles, pêche, cueillette, chasse).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84F95E-42A3-5DD4-B9B4-AE8E9B76738F}"/>
              </a:ext>
            </a:extLst>
          </p:cNvPr>
          <p:cNvSpPr txBox="1"/>
          <p:nvPr/>
        </p:nvSpPr>
        <p:spPr>
          <a:xfrm>
            <a:off x="1507787" y="479139"/>
            <a:ext cx="71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ookman Old Style" panose="02050604050505020204" pitchFamily="18" charset="0"/>
              </a:rPr>
              <a:t>Les base de l’EPA concernées : C1.6, C5</a:t>
            </a:r>
            <a:endParaRPr lang="fr-BF" dirty="0">
              <a:latin typeface="Bookman Old Style" panose="020506040505050202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7DD33F-DA87-66C1-DDAD-955B5BA3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7" y="3846633"/>
            <a:ext cx="8472790" cy="28362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087DF5-0284-E32A-4C70-DA34A2429481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III.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taille </a:t>
            </a:r>
            <a:r>
              <a:rPr lang="en-US" sz="1855" b="1" dirty="0" err="1">
                <a:latin typeface="Bookman Old Style" panose="02050604050505020204" pitchFamily="18" charset="0"/>
              </a:rPr>
              <a:t>économique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EEA368-E738-A762-FAF3-705FB3B6B043}"/>
              </a:ext>
            </a:extLst>
          </p:cNvPr>
          <p:cNvSpPr txBox="1"/>
          <p:nvPr/>
        </p:nvSpPr>
        <p:spPr>
          <a:xfrm>
            <a:off x="223736" y="875639"/>
            <a:ext cx="2091447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Production animale</a:t>
            </a:r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123642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53B5BEE-EB00-2D98-26D3-043C621AF6C6}"/>
                  </a:ext>
                </a:extLst>
              </p:cNvPr>
              <p:cNvSpPr txBox="1"/>
              <p:nvPr/>
            </p:nvSpPr>
            <p:spPr>
              <a:xfrm>
                <a:off x="456117" y="965542"/>
                <a:ext cx="8045855" cy="2255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Calcul du prix unitaire locale de vente et/ou d’achat par produit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Quantité vendue : F8BC9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Valeur des ventes : F8BC10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:r>
                  <a:rPr lang="fr-FR" sz="1600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PU =</a:t>
                </a:r>
                <a:r>
                  <a:rPr lang="fr-FR" sz="1600" dirty="0">
                    <a:solidFill>
                      <a:srgbClr val="4D4D4D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𝑉𝑎𝑙𝑒𝑢𝑟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𝑣𝑒𝑛𝑡𝑒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𝐸𝑓𝑓𝑒𝑐𝑡𝑖𝑓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𝑣𝑒𝑛𝑑𝑢</m:t>
                        </m:r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600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=F8BC11/F8BC10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1600" b="1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</a:t>
                </a:r>
                <a:r>
                  <a:rPr lang="fr-FR" sz="1600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Imputation des PU manquants ou aberrants</a:t>
                </a:r>
                <a:endParaRPr lang="fr-FR" sz="1600" dirty="0"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53B5BEE-EB00-2D98-26D3-043C621A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7" y="965542"/>
                <a:ext cx="8045855" cy="2255489"/>
              </a:xfrm>
              <a:prstGeom prst="rect">
                <a:avLst/>
              </a:prstGeom>
              <a:blipFill>
                <a:blip r:embed="rId2"/>
                <a:stretch>
                  <a:fillRect l="-530" b="-2432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F1FDEA3-2130-17F8-5623-5AEAAADBC3F9}"/>
                  </a:ext>
                </a:extLst>
              </p:cNvPr>
              <p:cNvSpPr txBox="1"/>
              <p:nvPr/>
            </p:nvSpPr>
            <p:spPr>
              <a:xfrm>
                <a:off x="456118" y="3355976"/>
                <a:ext cx="8045855" cy="165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b="1" i="0" dirty="0">
                    <a:solidFill>
                      <a:srgbClr val="4D4D4D"/>
                    </a:solidFill>
                    <a:effectLst/>
                    <a:latin typeface="Roboto" panose="02000000000000000000" pitchFamily="2" charset="0"/>
                  </a:rPr>
                  <a:t>Calcul de la valeur des productions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dirty="0">
                    <a:solidFill>
                      <a:srgbClr val="4D4D4D"/>
                    </a:solidFill>
                    <a:latin typeface="Roboto" panose="02000000000000000000" pitchFamily="2" charset="0"/>
                  </a:rPr>
                  <a:t>	- VALEUR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𝑉𝑎𝑙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1600" b="0" i="1" smtClean="0">
                        <a:solidFill>
                          <a:srgbClr val="4D4D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fr-FR" sz="1600" dirty="0">
                  <a:latin typeface="Roboto" panose="02000000000000000000" pitchFamily="2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600" dirty="0">
                    <a:latin typeface="Roboto" panose="02000000000000000000" pitchFamily="2" charset="0"/>
                  </a:rPr>
                  <a:t>	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1600" dirty="0">
                    <a:latin typeface="Roboto" panose="02000000000000000000" pitchFamily="2" charset="0"/>
                  </a:rPr>
                  <a:t> la quantité du produit j (du membre considéré)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𝑃𝑈</m:t>
                        </m:r>
                      </m:e>
                      <m:sub>
                        <m:r>
                          <a:rPr lang="fr-FR" sz="1600" i="1">
                            <a:solidFill>
                              <a:srgbClr val="4D4D4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1600" dirty="0">
                    <a:latin typeface="Roboto" panose="02000000000000000000" pitchFamily="2" charset="0"/>
                  </a:rPr>
                  <a:t> le prix unitaire du produit j dans la localité</a:t>
                </a:r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F1FDEA3-2130-17F8-5623-5AEAAADBC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8" y="3355976"/>
                <a:ext cx="8045855" cy="1654748"/>
              </a:xfrm>
              <a:prstGeom prst="rect">
                <a:avLst/>
              </a:prstGeom>
              <a:blipFill>
                <a:blip r:embed="rId3"/>
                <a:stretch>
                  <a:fillRect l="-530" r="-379" b="-3690"/>
                </a:stretch>
              </a:blipFill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A11F995-D015-C87C-34F2-988CA8EED464}"/>
              </a:ext>
            </a:extLst>
          </p:cNvPr>
          <p:cNvSpPr/>
          <p:nvPr/>
        </p:nvSpPr>
        <p:spPr>
          <a:xfrm>
            <a:off x="0" y="-126459"/>
            <a:ext cx="9144000" cy="634924"/>
          </a:xfrm>
          <a:prstGeom prst="rect">
            <a:avLst/>
          </a:prstGeom>
          <a:gradFill flip="none" rotWithShape="1">
            <a:gsLst>
              <a:gs pos="100000">
                <a:srgbClr val="2EB1E6"/>
              </a:gs>
              <a:gs pos="0">
                <a:srgbClr val="1798C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211" tIns="47105" rIns="94211" bIns="47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55" b="1" dirty="0">
                <a:latin typeface="Bookman Old Style" panose="02050604050505020204" pitchFamily="18" charset="0"/>
              </a:rPr>
              <a:t>III. </a:t>
            </a:r>
            <a:r>
              <a:rPr lang="en-US" sz="1855" b="1" dirty="0" err="1">
                <a:latin typeface="Bookman Old Style" panose="02050604050505020204" pitchFamily="18" charset="0"/>
              </a:rPr>
              <a:t>Calcul</a:t>
            </a:r>
            <a:r>
              <a:rPr lang="en-US" sz="1855" b="1" dirty="0">
                <a:latin typeface="Bookman Old Style" panose="02050604050505020204" pitchFamily="18" charset="0"/>
              </a:rPr>
              <a:t> de la taille </a:t>
            </a:r>
            <a:r>
              <a:rPr lang="en-US" sz="1855" b="1" dirty="0" err="1">
                <a:latin typeface="Bookman Old Style" panose="02050604050505020204" pitchFamily="18" charset="0"/>
              </a:rPr>
              <a:t>économique</a:t>
            </a:r>
            <a:endParaRPr lang="en-US" sz="1855" b="1" dirty="0">
              <a:latin typeface="Bookman Old Style" panose="020506040505050202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6C5D92-CB97-E0F2-A3E7-B22E87A46309}"/>
              </a:ext>
            </a:extLst>
          </p:cNvPr>
          <p:cNvSpPr txBox="1"/>
          <p:nvPr/>
        </p:nvSpPr>
        <p:spPr>
          <a:xfrm>
            <a:off x="301557" y="593387"/>
            <a:ext cx="211090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Production végétale</a:t>
            </a:r>
            <a:endParaRPr lang="fr-BF" b="1" dirty="0"/>
          </a:p>
        </p:txBody>
      </p:sp>
    </p:spTree>
    <p:extLst>
      <p:ext uri="{BB962C8B-B14F-4D97-AF65-F5344CB8AC3E}">
        <p14:creationId xmlns:p14="http://schemas.microsoft.com/office/powerpoint/2010/main" val="395817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7457</TotalTime>
  <Words>1094</Words>
  <Application>Microsoft Office PowerPoint</Application>
  <PresentationFormat>Affichage à l'écran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Bookman Old Style</vt:lpstr>
      <vt:lpstr>Calibri</vt:lpstr>
      <vt:lpstr>Calibri Light</vt:lpstr>
      <vt:lpstr>Cambria Math</vt:lpstr>
      <vt:lpstr>Roboto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Seo, Sangmin (OCS)</dc:creator>
  <cp:lastModifiedBy>ERIC KABORE</cp:lastModifiedBy>
  <cp:revision>49</cp:revision>
  <dcterms:created xsi:type="dcterms:W3CDTF">2019-09-16T13:42:25Z</dcterms:created>
  <dcterms:modified xsi:type="dcterms:W3CDTF">2022-08-08T12:24:37Z</dcterms:modified>
</cp:coreProperties>
</file>