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7" r:id="rId3"/>
    <p:sldId id="259" r:id="rId4"/>
    <p:sldId id="260" r:id="rId5"/>
    <p:sldId id="261" r:id="rId6"/>
    <p:sldId id="262" r:id="rId7"/>
    <p:sldId id="263" r:id="rId8"/>
    <p:sldId id="265" r:id="rId9"/>
    <p:sldId id="266" r:id="rId10"/>
    <p:sldId id="264"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1" d="100"/>
          <a:sy n="61" d="100"/>
        </p:scale>
        <p:origin x="88"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Tree>
    <p:extLst>
      <p:ext uri="{BB962C8B-B14F-4D97-AF65-F5344CB8AC3E}">
        <p14:creationId xmlns:p14="http://schemas.microsoft.com/office/powerpoint/2010/main" val="4278666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325563"/>
          </a:xfrm>
          <a:prstGeom prst="rect">
            <a:avLst/>
          </a:prstGeom>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1825625"/>
            <a:ext cx="10515600" cy="4351338"/>
          </a:xfrm>
          <a:prstGeom prst="rect">
            <a:avLst/>
          </a:prstGeo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3404871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1" y="365125"/>
            <a:ext cx="2628900" cy="5811838"/>
          </a:xfrm>
          <a:prstGeom prst="rect">
            <a:avLst/>
          </a:prstGeo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1" y="365125"/>
            <a:ext cx="7683500" cy="5811838"/>
          </a:xfrm>
          <a:prstGeom prst="rect">
            <a:avLst/>
          </a:prstGeo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1652907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Tree>
    <p:extLst>
      <p:ext uri="{BB962C8B-B14F-4D97-AF65-F5344CB8AC3E}">
        <p14:creationId xmlns:p14="http://schemas.microsoft.com/office/powerpoint/2010/main" val="35586586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325563"/>
          </a:xfrm>
          <a:prstGeom prst="rect">
            <a:avLst/>
          </a:prstGeom>
        </p:spPr>
        <p:txBody>
          <a:bodyPr/>
          <a:lstStyle/>
          <a:p>
            <a:r>
              <a:rPr lang="fr-FR" smtClean="0"/>
              <a:t>Modifiez le style du titre</a:t>
            </a:r>
            <a:endParaRPr lang="fr-FR"/>
          </a:p>
        </p:txBody>
      </p:sp>
      <p:sp>
        <p:nvSpPr>
          <p:cNvPr id="3" name="Espace réservé du contenu 2"/>
          <p:cNvSpPr>
            <a:spLocks noGrp="1"/>
          </p:cNvSpPr>
          <p:nvPr>
            <p:ph idx="1"/>
          </p:nvPr>
        </p:nvSpPr>
        <p:spPr>
          <a:xfrm>
            <a:off x="838200" y="1825625"/>
            <a:ext cx="10515600" cy="4351338"/>
          </a:xfrm>
          <a:prstGeom prst="rect">
            <a:avLst/>
          </a:prstGeo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42188949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1" y="1709739"/>
            <a:ext cx="10515600" cy="2852737"/>
          </a:xfrm>
          <a:prstGeom prst="rect">
            <a:avLst/>
          </a:prstGeo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1" y="4589464"/>
            <a:ext cx="105156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smtClean="0"/>
              <a:t>Modifiez les styles du texte du masque</a:t>
            </a:r>
          </a:p>
        </p:txBody>
      </p:sp>
    </p:spTree>
    <p:extLst>
      <p:ext uri="{BB962C8B-B14F-4D97-AF65-F5344CB8AC3E}">
        <p14:creationId xmlns:p14="http://schemas.microsoft.com/office/powerpoint/2010/main" val="22831167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325563"/>
          </a:xfrm>
          <a:prstGeom prst="rect">
            <a:avLst/>
          </a:prstGeom>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56200" cy="4351338"/>
          </a:xfrm>
          <a:prstGeom prst="rect">
            <a:avLst/>
          </a:prstGeo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97600" y="1825625"/>
            <a:ext cx="5156200" cy="4351338"/>
          </a:xfrm>
          <a:prstGeom prst="rect">
            <a:avLst/>
          </a:prstGeo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40467233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40317" y="365126"/>
            <a:ext cx="10515600" cy="1325563"/>
          </a:xfrm>
          <a:prstGeom prst="rect">
            <a:avLst/>
          </a:prstGeo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40318" y="1681163"/>
            <a:ext cx="5158316"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40318" y="2505075"/>
            <a:ext cx="5158316" cy="3684588"/>
          </a:xfrm>
          <a:prstGeom prst="rect">
            <a:avLst/>
          </a:prstGeo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71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717" cy="3684588"/>
          </a:xfrm>
          <a:prstGeom prst="rect">
            <a:avLst/>
          </a:prstGeo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36110110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325563"/>
          </a:xfrm>
          <a:prstGeom prst="rect">
            <a:avLst/>
          </a:prstGeom>
        </p:spPr>
        <p:txBody>
          <a:bodyPr/>
          <a:lstStyle/>
          <a:p>
            <a:r>
              <a:rPr lang="fr-FR" smtClean="0"/>
              <a:t>Modifiez le style du titre</a:t>
            </a:r>
            <a:endParaRPr lang="fr-FR"/>
          </a:p>
        </p:txBody>
      </p:sp>
    </p:spTree>
    <p:extLst>
      <p:ext uri="{BB962C8B-B14F-4D97-AF65-F5344CB8AC3E}">
        <p14:creationId xmlns:p14="http://schemas.microsoft.com/office/powerpoint/2010/main" val="154291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8931049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40318" y="457200"/>
            <a:ext cx="3932767" cy="1600200"/>
          </a:xfrm>
          <a:prstGeom prst="rect">
            <a:avLst/>
          </a:prstGeo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717" y="987426"/>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40318" y="2057400"/>
            <a:ext cx="393276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Tree>
    <p:extLst>
      <p:ext uri="{BB962C8B-B14F-4D97-AF65-F5344CB8AC3E}">
        <p14:creationId xmlns:p14="http://schemas.microsoft.com/office/powerpoint/2010/main" val="1430914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325563"/>
          </a:xfrm>
          <a:prstGeom prst="rect">
            <a:avLst/>
          </a:prstGeom>
        </p:spPr>
        <p:txBody>
          <a:bodyPr/>
          <a:lstStyle/>
          <a:p>
            <a:r>
              <a:rPr lang="fr-FR" smtClean="0"/>
              <a:t>Modifiez le style du titre</a:t>
            </a:r>
            <a:endParaRPr lang="fr-FR"/>
          </a:p>
        </p:txBody>
      </p:sp>
      <p:sp>
        <p:nvSpPr>
          <p:cNvPr id="3" name="Espace réservé du contenu 2"/>
          <p:cNvSpPr>
            <a:spLocks noGrp="1"/>
          </p:cNvSpPr>
          <p:nvPr>
            <p:ph idx="1"/>
          </p:nvPr>
        </p:nvSpPr>
        <p:spPr>
          <a:xfrm>
            <a:off x="838200" y="1825625"/>
            <a:ext cx="10515600" cy="4351338"/>
          </a:xfrm>
          <a:prstGeom prst="rect">
            <a:avLst/>
          </a:prstGeo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2321850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40318" y="457200"/>
            <a:ext cx="3932767" cy="1600200"/>
          </a:xfrm>
          <a:prstGeom prst="rect">
            <a:avLst/>
          </a:prstGeo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717" y="987426"/>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840318" y="2057400"/>
            <a:ext cx="393276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Tree>
    <p:extLst>
      <p:ext uri="{BB962C8B-B14F-4D97-AF65-F5344CB8AC3E}">
        <p14:creationId xmlns:p14="http://schemas.microsoft.com/office/powerpoint/2010/main" val="4414013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325563"/>
          </a:xfrm>
          <a:prstGeom prst="rect">
            <a:avLst/>
          </a:prstGeom>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1825625"/>
            <a:ext cx="10515600" cy="4351338"/>
          </a:xfrm>
          <a:prstGeom prst="rect">
            <a:avLst/>
          </a:prstGeo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22324678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1" y="365125"/>
            <a:ext cx="2628900" cy="5811838"/>
          </a:xfrm>
          <a:prstGeom prst="rect">
            <a:avLst/>
          </a:prstGeo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1" y="365125"/>
            <a:ext cx="7683500" cy="5811838"/>
          </a:xfrm>
          <a:prstGeom prst="rect">
            <a:avLst/>
          </a:prstGeo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1389125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1" y="1709739"/>
            <a:ext cx="10515600" cy="2852737"/>
          </a:xfrm>
          <a:prstGeom prst="rect">
            <a:avLst/>
          </a:prstGeo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1" y="4589464"/>
            <a:ext cx="105156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smtClean="0"/>
              <a:t>Modifiez les styles du texte du masque</a:t>
            </a:r>
          </a:p>
        </p:txBody>
      </p:sp>
    </p:spTree>
    <p:extLst>
      <p:ext uri="{BB962C8B-B14F-4D97-AF65-F5344CB8AC3E}">
        <p14:creationId xmlns:p14="http://schemas.microsoft.com/office/powerpoint/2010/main" val="1096529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325563"/>
          </a:xfrm>
          <a:prstGeom prst="rect">
            <a:avLst/>
          </a:prstGeom>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56200" cy="4351338"/>
          </a:xfrm>
          <a:prstGeom prst="rect">
            <a:avLst/>
          </a:prstGeo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97600" y="1825625"/>
            <a:ext cx="5156200" cy="4351338"/>
          </a:xfrm>
          <a:prstGeom prst="rect">
            <a:avLst/>
          </a:prstGeo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1224351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40317" y="365126"/>
            <a:ext cx="10515600" cy="1325563"/>
          </a:xfrm>
          <a:prstGeom prst="rect">
            <a:avLst/>
          </a:prstGeo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40318" y="1681163"/>
            <a:ext cx="5158316"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40318" y="2505075"/>
            <a:ext cx="5158316" cy="3684588"/>
          </a:xfrm>
          <a:prstGeom prst="rect">
            <a:avLst/>
          </a:prstGeo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71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717" cy="3684588"/>
          </a:xfrm>
          <a:prstGeom prst="rect">
            <a:avLst/>
          </a:prstGeo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1490026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325563"/>
          </a:xfrm>
          <a:prstGeom prst="rect">
            <a:avLst/>
          </a:prstGeom>
        </p:spPr>
        <p:txBody>
          <a:bodyPr/>
          <a:lstStyle/>
          <a:p>
            <a:r>
              <a:rPr lang="fr-FR" smtClean="0"/>
              <a:t>Modifiez le style du titre</a:t>
            </a:r>
            <a:endParaRPr lang="fr-FR"/>
          </a:p>
        </p:txBody>
      </p:sp>
    </p:spTree>
    <p:extLst>
      <p:ext uri="{BB962C8B-B14F-4D97-AF65-F5344CB8AC3E}">
        <p14:creationId xmlns:p14="http://schemas.microsoft.com/office/powerpoint/2010/main" val="965815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6899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40318" y="457200"/>
            <a:ext cx="3932767" cy="1600200"/>
          </a:xfrm>
          <a:prstGeom prst="rect">
            <a:avLst/>
          </a:prstGeo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717" y="987426"/>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40318" y="2057400"/>
            <a:ext cx="393276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Tree>
    <p:extLst>
      <p:ext uri="{BB962C8B-B14F-4D97-AF65-F5344CB8AC3E}">
        <p14:creationId xmlns:p14="http://schemas.microsoft.com/office/powerpoint/2010/main" val="1849767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40318" y="457200"/>
            <a:ext cx="3932767" cy="1600200"/>
          </a:xfrm>
          <a:prstGeom prst="rect">
            <a:avLst/>
          </a:prstGeo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717" y="987426"/>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840318" y="2057400"/>
            <a:ext cx="393276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Tree>
    <p:extLst>
      <p:ext uri="{BB962C8B-B14F-4D97-AF65-F5344CB8AC3E}">
        <p14:creationId xmlns:p14="http://schemas.microsoft.com/office/powerpoint/2010/main" val="1855836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CC"/>
            </a:gs>
            <a:gs pos="100000">
              <a:srgbClr val="99CCFF"/>
            </a:gs>
          </a:gsLst>
          <a:lin ang="5400000" scaled="1"/>
        </a:gradFill>
        <a:effectLst/>
      </p:bgPr>
    </p:bg>
    <p:spTree>
      <p:nvGrpSpPr>
        <p:cNvPr id="1" name=""/>
        <p:cNvGrpSpPr/>
        <p:nvPr/>
      </p:nvGrpSpPr>
      <p:grpSpPr>
        <a:xfrm>
          <a:off x="0" y="0"/>
          <a:ext cx="0" cy="0"/>
          <a:chOff x="0" y="0"/>
          <a:chExt cx="0" cy="0"/>
        </a:xfrm>
      </p:grpSpPr>
      <p:pic>
        <p:nvPicPr>
          <p:cNvPr id="1026" name="Picture 2" descr="logo"/>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04801" y="304801"/>
            <a:ext cx="2586567" cy="127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256063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2000" b="1" kern="1200">
          <a:solidFill>
            <a:schemeClr val="tx2"/>
          </a:solidFill>
          <a:latin typeface="+mj-lt"/>
          <a:ea typeface="+mj-ea"/>
          <a:cs typeface="+mj-cs"/>
        </a:defRPr>
      </a:lvl1pPr>
      <a:lvl2pPr algn="l" rtl="0" eaLnBrk="0" fontAlgn="base" hangingPunct="0">
        <a:spcBef>
          <a:spcPct val="0"/>
        </a:spcBef>
        <a:spcAft>
          <a:spcPct val="0"/>
        </a:spcAft>
        <a:defRPr sz="2000" b="1">
          <a:solidFill>
            <a:schemeClr val="tx2"/>
          </a:solidFill>
          <a:latin typeface="Times New Roman" panose="02020603050405020304" pitchFamily="18" charset="0"/>
        </a:defRPr>
      </a:lvl2pPr>
      <a:lvl3pPr algn="l" rtl="0" eaLnBrk="0" fontAlgn="base" hangingPunct="0">
        <a:spcBef>
          <a:spcPct val="0"/>
        </a:spcBef>
        <a:spcAft>
          <a:spcPct val="0"/>
        </a:spcAft>
        <a:defRPr sz="2000" b="1">
          <a:solidFill>
            <a:schemeClr val="tx2"/>
          </a:solidFill>
          <a:latin typeface="Times New Roman" panose="02020603050405020304" pitchFamily="18" charset="0"/>
        </a:defRPr>
      </a:lvl3pPr>
      <a:lvl4pPr algn="l" rtl="0" eaLnBrk="0" fontAlgn="base" hangingPunct="0">
        <a:spcBef>
          <a:spcPct val="0"/>
        </a:spcBef>
        <a:spcAft>
          <a:spcPct val="0"/>
        </a:spcAft>
        <a:defRPr sz="2000" b="1">
          <a:solidFill>
            <a:schemeClr val="tx2"/>
          </a:solidFill>
          <a:latin typeface="Times New Roman" panose="02020603050405020304" pitchFamily="18" charset="0"/>
        </a:defRPr>
      </a:lvl4pPr>
      <a:lvl5pPr algn="l" rtl="0" eaLnBrk="0" fontAlgn="base" hangingPunct="0">
        <a:spcBef>
          <a:spcPct val="0"/>
        </a:spcBef>
        <a:spcAft>
          <a:spcPct val="0"/>
        </a:spcAft>
        <a:defRPr sz="2000" b="1">
          <a:solidFill>
            <a:schemeClr val="tx2"/>
          </a:solidFill>
          <a:latin typeface="Times New Roman" panose="02020603050405020304" pitchFamily="18" charset="0"/>
        </a:defRPr>
      </a:lvl5pPr>
      <a:lvl6pPr marL="457200" algn="l" rtl="0" fontAlgn="base">
        <a:spcBef>
          <a:spcPct val="0"/>
        </a:spcBef>
        <a:spcAft>
          <a:spcPct val="0"/>
        </a:spcAft>
        <a:defRPr sz="2000" b="1">
          <a:solidFill>
            <a:schemeClr val="tx2"/>
          </a:solidFill>
          <a:latin typeface="Times New Roman" panose="02020603050405020304" pitchFamily="18" charset="0"/>
        </a:defRPr>
      </a:lvl6pPr>
      <a:lvl7pPr marL="914400" algn="l" rtl="0" fontAlgn="base">
        <a:spcBef>
          <a:spcPct val="0"/>
        </a:spcBef>
        <a:spcAft>
          <a:spcPct val="0"/>
        </a:spcAft>
        <a:defRPr sz="2000" b="1">
          <a:solidFill>
            <a:schemeClr val="tx2"/>
          </a:solidFill>
          <a:latin typeface="Times New Roman" panose="02020603050405020304" pitchFamily="18" charset="0"/>
        </a:defRPr>
      </a:lvl7pPr>
      <a:lvl8pPr marL="1371600" algn="l" rtl="0" fontAlgn="base">
        <a:spcBef>
          <a:spcPct val="0"/>
        </a:spcBef>
        <a:spcAft>
          <a:spcPct val="0"/>
        </a:spcAft>
        <a:defRPr sz="2000" b="1">
          <a:solidFill>
            <a:schemeClr val="tx2"/>
          </a:solidFill>
          <a:latin typeface="Times New Roman" panose="02020603050405020304" pitchFamily="18" charset="0"/>
        </a:defRPr>
      </a:lvl8pPr>
      <a:lvl9pPr marL="1828800" algn="l" rtl="0" fontAlgn="base">
        <a:spcBef>
          <a:spcPct val="0"/>
        </a:spcBef>
        <a:spcAft>
          <a:spcPct val="0"/>
        </a:spcAft>
        <a:defRPr sz="20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CC"/>
            </a:gs>
            <a:gs pos="100000">
              <a:srgbClr val="99CCFF"/>
            </a:gs>
          </a:gsLst>
          <a:lin ang="5400000" scaled="1"/>
        </a:gradFill>
        <a:effectLst/>
      </p:bgPr>
    </p:bg>
    <p:spTree>
      <p:nvGrpSpPr>
        <p:cNvPr id="1" name=""/>
        <p:cNvGrpSpPr/>
        <p:nvPr/>
      </p:nvGrpSpPr>
      <p:grpSpPr>
        <a:xfrm>
          <a:off x="0" y="0"/>
          <a:ext cx="0" cy="0"/>
          <a:chOff x="0" y="0"/>
          <a:chExt cx="0" cy="0"/>
        </a:xfrm>
      </p:grpSpPr>
      <p:pic>
        <p:nvPicPr>
          <p:cNvPr id="1026" name="Picture 2" descr="logo"/>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04801" y="304801"/>
            <a:ext cx="2586567" cy="127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761736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0" fontAlgn="base" hangingPunct="0">
        <a:spcBef>
          <a:spcPct val="0"/>
        </a:spcBef>
        <a:spcAft>
          <a:spcPct val="0"/>
        </a:spcAft>
        <a:defRPr sz="2000" b="1" kern="1200">
          <a:solidFill>
            <a:schemeClr val="tx2"/>
          </a:solidFill>
          <a:latin typeface="+mj-lt"/>
          <a:ea typeface="+mj-ea"/>
          <a:cs typeface="+mj-cs"/>
        </a:defRPr>
      </a:lvl1pPr>
      <a:lvl2pPr algn="l" rtl="0" eaLnBrk="0" fontAlgn="base" hangingPunct="0">
        <a:spcBef>
          <a:spcPct val="0"/>
        </a:spcBef>
        <a:spcAft>
          <a:spcPct val="0"/>
        </a:spcAft>
        <a:defRPr sz="2000" b="1">
          <a:solidFill>
            <a:schemeClr val="tx2"/>
          </a:solidFill>
          <a:latin typeface="Times New Roman" panose="02020603050405020304" pitchFamily="18" charset="0"/>
        </a:defRPr>
      </a:lvl2pPr>
      <a:lvl3pPr algn="l" rtl="0" eaLnBrk="0" fontAlgn="base" hangingPunct="0">
        <a:spcBef>
          <a:spcPct val="0"/>
        </a:spcBef>
        <a:spcAft>
          <a:spcPct val="0"/>
        </a:spcAft>
        <a:defRPr sz="2000" b="1">
          <a:solidFill>
            <a:schemeClr val="tx2"/>
          </a:solidFill>
          <a:latin typeface="Times New Roman" panose="02020603050405020304" pitchFamily="18" charset="0"/>
        </a:defRPr>
      </a:lvl3pPr>
      <a:lvl4pPr algn="l" rtl="0" eaLnBrk="0" fontAlgn="base" hangingPunct="0">
        <a:spcBef>
          <a:spcPct val="0"/>
        </a:spcBef>
        <a:spcAft>
          <a:spcPct val="0"/>
        </a:spcAft>
        <a:defRPr sz="2000" b="1">
          <a:solidFill>
            <a:schemeClr val="tx2"/>
          </a:solidFill>
          <a:latin typeface="Times New Roman" panose="02020603050405020304" pitchFamily="18" charset="0"/>
        </a:defRPr>
      </a:lvl4pPr>
      <a:lvl5pPr algn="l" rtl="0" eaLnBrk="0" fontAlgn="base" hangingPunct="0">
        <a:spcBef>
          <a:spcPct val="0"/>
        </a:spcBef>
        <a:spcAft>
          <a:spcPct val="0"/>
        </a:spcAft>
        <a:defRPr sz="2000" b="1">
          <a:solidFill>
            <a:schemeClr val="tx2"/>
          </a:solidFill>
          <a:latin typeface="Times New Roman" panose="02020603050405020304" pitchFamily="18" charset="0"/>
        </a:defRPr>
      </a:lvl5pPr>
      <a:lvl6pPr marL="457200" algn="l" rtl="0" fontAlgn="base">
        <a:spcBef>
          <a:spcPct val="0"/>
        </a:spcBef>
        <a:spcAft>
          <a:spcPct val="0"/>
        </a:spcAft>
        <a:defRPr sz="2000" b="1">
          <a:solidFill>
            <a:schemeClr val="tx2"/>
          </a:solidFill>
          <a:latin typeface="Times New Roman" panose="02020603050405020304" pitchFamily="18" charset="0"/>
        </a:defRPr>
      </a:lvl6pPr>
      <a:lvl7pPr marL="914400" algn="l" rtl="0" fontAlgn="base">
        <a:spcBef>
          <a:spcPct val="0"/>
        </a:spcBef>
        <a:spcAft>
          <a:spcPct val="0"/>
        </a:spcAft>
        <a:defRPr sz="2000" b="1">
          <a:solidFill>
            <a:schemeClr val="tx2"/>
          </a:solidFill>
          <a:latin typeface="Times New Roman" panose="02020603050405020304" pitchFamily="18" charset="0"/>
        </a:defRPr>
      </a:lvl7pPr>
      <a:lvl8pPr marL="1371600" algn="l" rtl="0" fontAlgn="base">
        <a:spcBef>
          <a:spcPct val="0"/>
        </a:spcBef>
        <a:spcAft>
          <a:spcPct val="0"/>
        </a:spcAft>
        <a:defRPr sz="2000" b="1">
          <a:solidFill>
            <a:schemeClr val="tx2"/>
          </a:solidFill>
          <a:latin typeface="Times New Roman" panose="02020603050405020304" pitchFamily="18" charset="0"/>
        </a:defRPr>
      </a:lvl8pPr>
      <a:lvl9pPr marL="1828800" algn="l" rtl="0" fontAlgn="base">
        <a:spcBef>
          <a:spcPct val="0"/>
        </a:spcBef>
        <a:spcAft>
          <a:spcPct val="0"/>
        </a:spcAft>
        <a:defRPr sz="20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4.png"/><Relationship Id="rId2" Type="http://schemas.openxmlformats.org/officeDocument/2006/relationships/slideLayout" Target="../slideLayouts/slideLayout13.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ChangeArrowheads="1"/>
          </p:cNvSpPr>
          <p:nvPr/>
        </p:nvSpPr>
        <p:spPr bwMode="auto">
          <a:xfrm>
            <a:off x="3810000" y="381000"/>
            <a:ext cx="60198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fontAlgn="base">
              <a:spcBef>
                <a:spcPct val="0"/>
              </a:spcBef>
              <a:spcAft>
                <a:spcPct val="0"/>
              </a:spcAft>
            </a:pPr>
            <a:r>
              <a:rPr lang="fr-FR" altLang="fr-FR" b="1" dirty="0">
                <a:solidFill>
                  <a:srgbClr val="000000"/>
                </a:solidFill>
              </a:rPr>
              <a:t>FORMATION SUR LA PRODUCTION ET L'ANALYSE DES INDICES DE PRIX À LA CONSOMMATION</a:t>
            </a:r>
          </a:p>
          <a:p>
            <a:pPr algn="ctr" fontAlgn="base">
              <a:spcBef>
                <a:spcPct val="0"/>
              </a:spcBef>
              <a:spcAft>
                <a:spcPct val="0"/>
              </a:spcAft>
            </a:pPr>
            <a:r>
              <a:rPr lang="en-US" altLang="fr-FR" sz="2000" b="1" dirty="0">
                <a:solidFill>
                  <a:srgbClr val="000000"/>
                </a:solidFill>
              </a:rPr>
              <a:t/>
            </a:r>
            <a:br>
              <a:rPr lang="en-US" altLang="fr-FR" sz="2000" b="1" dirty="0">
                <a:solidFill>
                  <a:srgbClr val="000000"/>
                </a:solidFill>
              </a:rPr>
            </a:br>
            <a:r>
              <a:rPr lang="en-US" altLang="fr-FR" sz="2000" b="1" dirty="0">
                <a:solidFill>
                  <a:srgbClr val="000000"/>
                </a:solidFill>
              </a:rPr>
              <a:t>Bamako, </a:t>
            </a:r>
            <a:r>
              <a:rPr lang="en-US" altLang="fr-FR" sz="2000" b="1" dirty="0" smtClean="0">
                <a:solidFill>
                  <a:srgbClr val="000000"/>
                </a:solidFill>
              </a:rPr>
              <a:t>08-19 </a:t>
            </a:r>
            <a:r>
              <a:rPr lang="en-US" altLang="fr-FR" sz="2000" b="1" dirty="0">
                <a:solidFill>
                  <a:srgbClr val="000000"/>
                </a:solidFill>
              </a:rPr>
              <a:t>novembre 2021</a:t>
            </a:r>
          </a:p>
        </p:txBody>
      </p:sp>
      <p:sp>
        <p:nvSpPr>
          <p:cNvPr id="5125" name="Rectangle 5"/>
          <p:cNvSpPr>
            <a:spLocks noChangeArrowheads="1"/>
          </p:cNvSpPr>
          <p:nvPr/>
        </p:nvSpPr>
        <p:spPr bwMode="auto">
          <a:xfrm>
            <a:off x="2667000" y="2743200"/>
            <a:ext cx="7162800" cy="15430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ctr">
              <a:spcBef>
                <a:spcPct val="20000"/>
              </a:spcBef>
              <a:defRPr sz="3200">
                <a:solidFill>
                  <a:schemeClr val="tx1"/>
                </a:solidFill>
                <a:latin typeface="Times New Roman" panose="02020603050405020304" pitchFamily="18" charset="0"/>
              </a:defRPr>
            </a:lvl1pPr>
            <a:lvl2pPr algn="ctr">
              <a:spcBef>
                <a:spcPct val="20000"/>
              </a:spcBef>
              <a:defRPr sz="2800">
                <a:solidFill>
                  <a:schemeClr val="tx1"/>
                </a:solidFill>
                <a:latin typeface="Times New Roman" panose="02020603050405020304" pitchFamily="18" charset="0"/>
              </a:defRPr>
            </a:lvl2pPr>
            <a:lvl3pPr algn="ctr">
              <a:spcBef>
                <a:spcPct val="20000"/>
              </a:spcBef>
              <a:defRPr sz="2400">
                <a:solidFill>
                  <a:schemeClr val="tx1"/>
                </a:solidFill>
                <a:latin typeface="Times New Roman" panose="02020603050405020304" pitchFamily="18" charset="0"/>
              </a:defRPr>
            </a:lvl3pPr>
            <a:lvl4pPr algn="ctr">
              <a:spcBef>
                <a:spcPct val="20000"/>
              </a:spcBef>
              <a:defRPr sz="2000">
                <a:solidFill>
                  <a:schemeClr val="tx1"/>
                </a:solidFill>
                <a:latin typeface="Times New Roman" panose="02020603050405020304" pitchFamily="18" charset="0"/>
              </a:defRPr>
            </a:lvl4pPr>
            <a:lvl5pPr algn="ctr">
              <a:spcBef>
                <a:spcPct val="20000"/>
              </a:spcBef>
              <a:defRPr sz="2000">
                <a:solidFill>
                  <a:schemeClr val="tx1"/>
                </a:solidFill>
                <a:latin typeface="Times New Roman" panose="02020603050405020304" pitchFamily="18" charset="0"/>
              </a:defRPr>
            </a:lvl5pPr>
            <a:lvl6pPr algn="ctr" fontAlgn="base">
              <a:spcBef>
                <a:spcPct val="20000"/>
              </a:spcBef>
              <a:spcAft>
                <a:spcPct val="0"/>
              </a:spcAft>
              <a:defRPr sz="2000">
                <a:solidFill>
                  <a:schemeClr val="tx1"/>
                </a:solidFill>
                <a:latin typeface="Times New Roman" panose="02020603050405020304" pitchFamily="18" charset="0"/>
              </a:defRPr>
            </a:lvl6pPr>
            <a:lvl7pPr algn="ctr" fontAlgn="base">
              <a:spcBef>
                <a:spcPct val="20000"/>
              </a:spcBef>
              <a:spcAft>
                <a:spcPct val="0"/>
              </a:spcAft>
              <a:defRPr sz="2000">
                <a:solidFill>
                  <a:schemeClr val="tx1"/>
                </a:solidFill>
                <a:latin typeface="Times New Roman" panose="02020603050405020304" pitchFamily="18" charset="0"/>
              </a:defRPr>
            </a:lvl7pPr>
            <a:lvl8pPr algn="ctr" fontAlgn="base">
              <a:spcBef>
                <a:spcPct val="20000"/>
              </a:spcBef>
              <a:spcAft>
                <a:spcPct val="0"/>
              </a:spcAft>
              <a:defRPr sz="2000">
                <a:solidFill>
                  <a:schemeClr val="tx1"/>
                </a:solidFill>
                <a:latin typeface="Times New Roman" panose="02020603050405020304" pitchFamily="18" charset="0"/>
              </a:defRPr>
            </a:lvl8pPr>
            <a:lvl9pPr algn="ctr" fontAlgn="base">
              <a:spcBef>
                <a:spcPct val="20000"/>
              </a:spcBef>
              <a:spcAft>
                <a:spcPct val="0"/>
              </a:spcAft>
              <a:defRPr sz="2000">
                <a:solidFill>
                  <a:schemeClr val="tx1"/>
                </a:solidFill>
                <a:latin typeface="Times New Roman" panose="02020603050405020304" pitchFamily="18" charset="0"/>
              </a:defRPr>
            </a:lvl9pPr>
          </a:lstStyle>
          <a:p>
            <a:pPr fontAlgn="base">
              <a:lnSpc>
                <a:spcPct val="90000"/>
              </a:lnSpc>
              <a:spcAft>
                <a:spcPct val="0"/>
              </a:spcAft>
              <a:defRPr/>
            </a:pPr>
            <a:endParaRPr lang="en-US" altLang="fr-FR" sz="2800" b="1" dirty="0">
              <a:solidFill>
                <a:srgbClr val="000000"/>
              </a:solidFill>
              <a:effectLst>
                <a:outerShdw blurRad="38100" dist="38100" dir="2700000" algn="tl">
                  <a:srgbClr val="C0C0C0"/>
                </a:outerShdw>
              </a:effectLst>
            </a:endParaRPr>
          </a:p>
          <a:p>
            <a:pPr>
              <a:lnSpc>
                <a:spcPct val="90000"/>
              </a:lnSpc>
              <a:defRPr/>
            </a:pPr>
            <a:r>
              <a:rPr lang="en-US" altLang="fr-FR" sz="2800" b="1" dirty="0">
                <a:solidFill>
                  <a:srgbClr val="000000"/>
                </a:solidFill>
                <a:effectLst>
                  <a:outerShdw blurRad="38100" dist="38100" dir="2700000" algn="tl">
                    <a:srgbClr val="C0C0C0"/>
                  </a:outerShdw>
                </a:effectLst>
              </a:rPr>
              <a:t>FONDEMENT DE L’HARMONISATION DANS LE CALCUL DE L’IHPC</a:t>
            </a:r>
          </a:p>
        </p:txBody>
      </p:sp>
      <p:sp>
        <p:nvSpPr>
          <p:cNvPr id="5126" name="Text Box 6"/>
          <p:cNvSpPr txBox="1">
            <a:spLocks noChangeArrowheads="1"/>
          </p:cNvSpPr>
          <p:nvPr/>
        </p:nvSpPr>
        <p:spPr bwMode="auto">
          <a:xfrm>
            <a:off x="6629400" y="5029201"/>
            <a:ext cx="35814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defRPr/>
            </a:pPr>
            <a:r>
              <a:rPr lang="en-US" altLang="fr-FR" sz="2400" dirty="0">
                <a:solidFill>
                  <a:srgbClr val="000000"/>
                </a:solidFill>
                <a:effectLst>
                  <a:outerShdw blurRad="38100" dist="38100" dir="2700000" algn="tl">
                    <a:srgbClr val="FFFFFF"/>
                  </a:outerShdw>
                </a:effectLst>
              </a:rPr>
              <a:t>Yankhoba Jacques BADJI</a:t>
            </a:r>
          </a:p>
          <a:p>
            <a:pPr fontAlgn="base">
              <a:spcBef>
                <a:spcPct val="50000"/>
              </a:spcBef>
              <a:spcAft>
                <a:spcPct val="0"/>
              </a:spcAft>
              <a:defRPr/>
            </a:pPr>
            <a:r>
              <a:rPr lang="en-US" altLang="fr-FR" sz="2400" dirty="0">
                <a:solidFill>
                  <a:srgbClr val="000000"/>
                </a:solidFill>
                <a:effectLst>
                  <a:outerShdw blurRad="38100" dist="38100" dir="2700000" algn="tl">
                    <a:srgbClr val="FFFFFF"/>
                  </a:outerShdw>
                </a:effectLst>
              </a:rPr>
              <a:t>Expert Prix, Consultant</a:t>
            </a:r>
          </a:p>
        </p:txBody>
      </p:sp>
    </p:spTree>
    <p:extLst>
      <p:ext uri="{BB962C8B-B14F-4D97-AF65-F5344CB8AC3E}">
        <p14:creationId xmlns:p14="http://schemas.microsoft.com/office/powerpoint/2010/main" val="7838791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381375" y="457200"/>
            <a:ext cx="7572375" cy="5619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71755">
              <a:lnSpc>
                <a:spcPct val="107000"/>
              </a:lnSpc>
              <a:spcAft>
                <a:spcPts val="500"/>
              </a:spcAft>
              <a:tabLst>
                <a:tab pos="520065" algn="l"/>
              </a:tabLst>
            </a:pPr>
            <a:r>
              <a:rPr lang="fr-FR" dirty="0" smtClean="0">
                <a:latin typeface="Arial" panose="020B0604020202020204" pitchFamily="34" charset="0"/>
                <a:ea typeface="Calibri" panose="020F0502020204030204" pitchFamily="34" charset="0"/>
                <a:cs typeface="Times New Roman" panose="02020603050405020304" pitchFamily="18" charset="0"/>
              </a:rPr>
              <a:t>4.	LES FONDEMENTS DE L’HARMONISATION</a:t>
            </a:r>
            <a:endParaRPr lang="fr-FR" dirty="0">
              <a:latin typeface="Calibri" panose="020F0502020204030204" pitchFamily="34" charset="0"/>
              <a:ea typeface="Calibri" panose="020F0502020204030204" pitchFamily="34" charset="0"/>
              <a:cs typeface="Times New Roman" panose="02020603050405020304" pitchFamily="18" charset="0"/>
            </a:endParaRPr>
          </a:p>
        </p:txBody>
      </p:sp>
      <p:sp>
        <p:nvSpPr>
          <p:cNvPr id="3075" name="Rectangle 3"/>
          <p:cNvSpPr>
            <a:spLocks noGrp="1" noChangeArrowheads="1"/>
          </p:cNvSpPr>
          <p:nvPr>
            <p:ph type="body" idx="1"/>
          </p:nvPr>
        </p:nvSpPr>
        <p:spPr bwMode="auto">
          <a:xfrm>
            <a:off x="533401" y="1714500"/>
            <a:ext cx="11220450" cy="48672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30238" indent="-630238" algn="just" eaLnBrk="1" hangingPunct="1">
              <a:lnSpc>
                <a:spcPct val="90000"/>
              </a:lnSpc>
            </a:pPr>
            <a:r>
              <a:rPr lang="fr-FR" altLang="fr-FR" sz="2400" b="1" dirty="0">
                <a:latin typeface="Arial" panose="020B0604020202020204" pitchFamily="34" charset="0"/>
                <a:cs typeface="Arial" panose="020B0604020202020204" pitchFamily="34" charset="0"/>
              </a:rPr>
              <a:t>Dans le cadre de la mise en œuvre de projet d’harmonisation, un guide méthodologique a été élaboré pour servir de cadre référence. Il décrit tous les aspects organisationnel et technique de production de l’IHPC. Quelques-uns des éléments de ce guide sont repris ici.</a:t>
            </a:r>
          </a:p>
          <a:p>
            <a:pPr marL="0" indent="0" algn="just" eaLnBrk="1" hangingPunct="1">
              <a:lnSpc>
                <a:spcPct val="90000"/>
              </a:lnSpc>
              <a:buNone/>
            </a:pPr>
            <a:r>
              <a:rPr lang="fr-FR" altLang="fr-FR" sz="2400" b="1" dirty="0" smtClean="0">
                <a:latin typeface="Arial" panose="020B0604020202020204" pitchFamily="34" charset="0"/>
                <a:cs typeface="Arial" panose="020B0604020202020204" pitchFamily="34" charset="0"/>
              </a:rPr>
              <a:t> </a:t>
            </a:r>
            <a:endParaRPr lang="fr-FR" altLang="fr-FR" sz="2400" b="1" dirty="0" smtClean="0">
              <a:latin typeface="Arial" panose="020B0604020202020204" pitchFamily="34" charset="0"/>
              <a:cs typeface="Arial" panose="020B0604020202020204" pitchFamily="34" charset="0"/>
            </a:endParaRPr>
          </a:p>
          <a:p>
            <a:pPr algn="just" eaLnBrk="1" hangingPunct="1">
              <a:lnSpc>
                <a:spcPct val="90000"/>
              </a:lnSpc>
              <a:buFont typeface="Wingdings" panose="05000000000000000000" pitchFamily="2" charset="2"/>
              <a:buChar char="q"/>
            </a:pPr>
            <a:r>
              <a:rPr lang="fr-FR" sz="2400" b="1" i="1" dirty="0" smtClean="0">
                <a:solidFill>
                  <a:srgbClr val="FF0000"/>
                </a:solidFill>
              </a:rPr>
              <a:t>Définition de l’Objectif </a:t>
            </a:r>
            <a:r>
              <a:rPr lang="fr-FR" sz="2400" b="1" i="1" dirty="0">
                <a:solidFill>
                  <a:srgbClr val="FF0000"/>
                </a:solidFill>
              </a:rPr>
              <a:t>et portée des IHPC</a:t>
            </a:r>
            <a:endParaRPr lang="fr-FR" sz="2400" b="1" dirty="0">
              <a:solidFill>
                <a:srgbClr val="FF0000"/>
              </a:solidFill>
            </a:endParaRPr>
          </a:p>
          <a:p>
            <a:pPr marL="630238" indent="-630238" algn="just" eaLnBrk="1" hangingPunct="1">
              <a:lnSpc>
                <a:spcPct val="90000"/>
              </a:lnSpc>
            </a:pPr>
            <a:r>
              <a:rPr lang="fr-FR" altLang="fr-FR" sz="2400" b="1" dirty="0">
                <a:latin typeface="Arial" panose="020B0604020202020204" pitchFamily="34" charset="0"/>
                <a:cs typeface="Arial" panose="020B0604020202020204" pitchFamily="34" charset="0"/>
              </a:rPr>
              <a:t>L’IHPC </a:t>
            </a:r>
            <a:r>
              <a:rPr lang="fr-FR" altLang="fr-FR" sz="2400" b="1" dirty="0" smtClean="0">
                <a:latin typeface="Arial" panose="020B0604020202020204" pitchFamily="34" charset="0"/>
                <a:cs typeface="Arial" panose="020B0604020202020204" pitchFamily="34" charset="0"/>
              </a:rPr>
              <a:t>est un </a:t>
            </a:r>
            <a:r>
              <a:rPr lang="fr-FR" altLang="fr-FR" sz="2400" b="1" dirty="0">
                <a:latin typeface="Arial" panose="020B0604020202020204" pitchFamily="34" charset="0"/>
                <a:cs typeface="Arial" panose="020B0604020202020204" pitchFamily="34" charset="0"/>
              </a:rPr>
              <a:t>indice de type </a:t>
            </a:r>
            <a:r>
              <a:rPr lang="fr-FR" altLang="fr-FR" sz="2400" b="1" dirty="0" err="1">
                <a:latin typeface="Arial" panose="020B0604020202020204" pitchFamily="34" charset="0"/>
                <a:cs typeface="Arial" panose="020B0604020202020204" pitchFamily="34" charset="0"/>
              </a:rPr>
              <a:t>Laspeyres</a:t>
            </a:r>
            <a:r>
              <a:rPr lang="fr-FR" altLang="fr-FR" sz="2400" b="1" dirty="0">
                <a:latin typeface="Arial" panose="020B0604020202020204" pitchFamily="34" charset="0"/>
                <a:cs typeface="Arial" panose="020B0604020202020204" pitchFamily="34" charset="0"/>
              </a:rPr>
              <a:t> de «la hausse des prix à la consommation» ou un indice de «prix pur», qui mesure la variation moyenne des prix sur la base de la dépense modifiée à consentir pour maintenir la structure de la consommation des ménages et de la composition de la population des consommateurs dans la période de base ou de référence.</a:t>
            </a:r>
            <a:endParaRPr lang="fr-FR" altLang="fr-FR" sz="2400" b="1" dirty="0">
              <a:latin typeface="Arial" panose="020B0604020202020204" pitchFamily="34" charset="0"/>
              <a:cs typeface="Arial" panose="020B0604020202020204" pitchFamily="34" charset="0"/>
            </a:endParaRPr>
          </a:p>
        </p:txBody>
      </p:sp>
      <p:sp>
        <p:nvSpPr>
          <p:cNvPr id="2" name="ZoneTexte 1"/>
          <p:cNvSpPr txBox="1"/>
          <p:nvPr/>
        </p:nvSpPr>
        <p:spPr>
          <a:xfrm>
            <a:off x="3381375" y="1181100"/>
            <a:ext cx="8201025" cy="830997"/>
          </a:xfrm>
          <a:prstGeom prst="rect">
            <a:avLst/>
          </a:prstGeom>
          <a:noFill/>
        </p:spPr>
        <p:txBody>
          <a:bodyPr wrap="square" rtlCol="0">
            <a:spAutoFit/>
          </a:bodyPr>
          <a:lstStyle/>
          <a:p>
            <a:r>
              <a:rPr lang="fr-FR" sz="2400" b="1" dirty="0" smtClean="0">
                <a:solidFill>
                  <a:schemeClr val="accent2"/>
                </a:solidFill>
                <a:latin typeface="Arial" panose="020B0604020202020204" pitchFamily="34" charset="0"/>
                <a:cs typeface="Arial" panose="020B0604020202020204" pitchFamily="34" charset="0"/>
              </a:rPr>
              <a:t>4.1.	Mise </a:t>
            </a:r>
            <a:r>
              <a:rPr lang="fr-FR" sz="2400" b="1" dirty="0">
                <a:solidFill>
                  <a:schemeClr val="accent2"/>
                </a:solidFill>
                <a:latin typeface="Arial" panose="020B0604020202020204" pitchFamily="34" charset="0"/>
                <a:cs typeface="Arial" panose="020B0604020202020204" pitchFamily="34" charset="0"/>
              </a:rPr>
              <a:t>en place d’une méthodologie commune</a:t>
            </a:r>
          </a:p>
          <a:p>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008640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381375" y="457200"/>
            <a:ext cx="7572375" cy="5619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71755">
              <a:lnSpc>
                <a:spcPct val="107000"/>
              </a:lnSpc>
              <a:spcAft>
                <a:spcPts val="500"/>
              </a:spcAft>
              <a:tabLst>
                <a:tab pos="520065" algn="l"/>
              </a:tabLst>
            </a:pPr>
            <a:r>
              <a:rPr lang="fr-FR" dirty="0" smtClean="0">
                <a:latin typeface="Arial" panose="020B0604020202020204" pitchFamily="34" charset="0"/>
                <a:ea typeface="Calibri" panose="020F0502020204030204" pitchFamily="34" charset="0"/>
                <a:cs typeface="Times New Roman" panose="02020603050405020304" pitchFamily="18" charset="0"/>
              </a:rPr>
              <a:t>4.	LES FONDEMENTS DE L’HARMONISATION</a:t>
            </a:r>
            <a:endParaRPr lang="fr-FR" dirty="0">
              <a:latin typeface="Calibri" panose="020F0502020204030204" pitchFamily="34" charset="0"/>
              <a:ea typeface="Calibri" panose="020F0502020204030204" pitchFamily="34" charset="0"/>
              <a:cs typeface="Times New Roman" panose="02020603050405020304" pitchFamily="18" charset="0"/>
            </a:endParaRPr>
          </a:p>
        </p:txBody>
      </p:sp>
      <p:sp>
        <p:nvSpPr>
          <p:cNvPr id="3075" name="Rectangle 3"/>
          <p:cNvSpPr>
            <a:spLocks noGrp="1" noChangeArrowheads="1"/>
          </p:cNvSpPr>
          <p:nvPr>
            <p:ph type="body" idx="1"/>
          </p:nvPr>
        </p:nvSpPr>
        <p:spPr bwMode="auto">
          <a:xfrm>
            <a:off x="361950" y="1834723"/>
            <a:ext cx="11220450" cy="48672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just" eaLnBrk="1" hangingPunct="1">
              <a:lnSpc>
                <a:spcPct val="90000"/>
              </a:lnSpc>
              <a:buFont typeface="Wingdings" panose="05000000000000000000" pitchFamily="2" charset="2"/>
              <a:buChar char="q"/>
            </a:pPr>
            <a:r>
              <a:rPr lang="fr-FR" altLang="fr-FR" sz="2400" b="1" i="1" dirty="0">
                <a:solidFill>
                  <a:srgbClr val="FF0000"/>
                </a:solidFill>
              </a:rPr>
              <a:t> </a:t>
            </a:r>
            <a:r>
              <a:rPr lang="fr-FR" altLang="fr-FR" sz="2400" b="1" i="1" dirty="0" smtClean="0">
                <a:solidFill>
                  <a:srgbClr val="FF0000"/>
                </a:solidFill>
              </a:rPr>
              <a:t>Dépenses </a:t>
            </a:r>
            <a:r>
              <a:rPr lang="fr-FR" altLang="fr-FR" sz="2400" b="1" i="1" dirty="0">
                <a:solidFill>
                  <a:srgbClr val="FF0000"/>
                </a:solidFill>
              </a:rPr>
              <a:t>monétaires de consommation finale des </a:t>
            </a:r>
            <a:r>
              <a:rPr lang="fr-FR" altLang="fr-FR" sz="2400" b="1" i="1" dirty="0" smtClean="0">
                <a:solidFill>
                  <a:srgbClr val="FF0000"/>
                </a:solidFill>
              </a:rPr>
              <a:t>ménages</a:t>
            </a:r>
          </a:p>
          <a:p>
            <a:pPr marL="714375" indent="0" algn="just" eaLnBrk="1" hangingPunct="1">
              <a:lnSpc>
                <a:spcPct val="90000"/>
              </a:lnSpc>
              <a:buNone/>
            </a:pPr>
            <a:r>
              <a:rPr lang="fr-FR" altLang="fr-FR" sz="2400" b="1" dirty="0">
                <a:latin typeface="Arial" panose="020B0604020202020204" pitchFamily="34" charset="0"/>
                <a:cs typeface="Arial" panose="020B0604020202020204" pitchFamily="34" charset="0"/>
              </a:rPr>
              <a:t>La dépense monétaire de consommation finale des </a:t>
            </a:r>
            <a:r>
              <a:rPr lang="fr-FR" altLang="fr-FR" sz="2400" b="1" dirty="0" smtClean="0">
                <a:latin typeface="Arial" panose="020B0604020202020204" pitchFamily="34" charset="0"/>
                <a:cs typeface="Arial" panose="020B0604020202020204" pitchFamily="34" charset="0"/>
              </a:rPr>
              <a:t>ménages (DMCFM) </a:t>
            </a:r>
            <a:r>
              <a:rPr lang="fr-FR" altLang="fr-FR" sz="2400" b="1" dirty="0">
                <a:latin typeface="Arial" panose="020B0604020202020204" pitchFamily="34" charset="0"/>
                <a:cs typeface="Arial" panose="020B0604020202020204" pitchFamily="34" charset="0"/>
              </a:rPr>
              <a:t>couvre la dépense de consommation finale effectuée </a:t>
            </a:r>
            <a:r>
              <a:rPr lang="fr-FR" altLang="fr-FR" sz="2400" b="1" dirty="0" smtClean="0">
                <a:latin typeface="Arial" panose="020B0604020202020204" pitchFamily="34" charset="0"/>
                <a:cs typeface="Arial" panose="020B0604020202020204" pitchFamily="34" charset="0"/>
              </a:rPr>
              <a:t>: </a:t>
            </a:r>
          </a:p>
          <a:p>
            <a:pPr marL="1076325" lvl="3" indent="0" algn="just" eaLnBrk="1" hangingPunct="1">
              <a:lnSpc>
                <a:spcPct val="90000"/>
              </a:lnSpc>
              <a:buNone/>
              <a:tabLst>
                <a:tab pos="1438275" algn="l"/>
              </a:tabLst>
            </a:pPr>
            <a:r>
              <a:rPr lang="fr-FR" altLang="fr-FR" sz="2400" b="1" dirty="0" smtClean="0">
                <a:latin typeface="Arial" panose="020B0604020202020204" pitchFamily="34" charset="0"/>
                <a:cs typeface="Arial" panose="020B0604020202020204" pitchFamily="34" charset="0"/>
              </a:rPr>
              <a:t>- </a:t>
            </a:r>
            <a:r>
              <a:rPr lang="fr-FR" altLang="fr-FR" sz="2400" b="1" dirty="0">
                <a:latin typeface="Arial" panose="020B0604020202020204" pitchFamily="34" charset="0"/>
                <a:cs typeface="Arial" panose="020B0604020202020204" pitchFamily="34" charset="0"/>
              </a:rPr>
              <a:t>	par </a:t>
            </a:r>
            <a:r>
              <a:rPr lang="fr-FR" altLang="fr-FR" sz="2400" b="1" dirty="0">
                <a:latin typeface="Arial" panose="020B0604020202020204" pitchFamily="34" charset="0"/>
                <a:cs typeface="Arial" panose="020B0604020202020204" pitchFamily="34" charset="0"/>
              </a:rPr>
              <a:t>les ménages résidents, indépendamment de leur nationalité</a:t>
            </a:r>
            <a:r>
              <a:rPr lang="fr-FR" altLang="fr-FR" sz="2400" b="1" dirty="0">
                <a:latin typeface="Arial" panose="020B0604020202020204" pitchFamily="34" charset="0"/>
                <a:cs typeface="Arial" panose="020B0604020202020204" pitchFamily="34" charset="0"/>
              </a:rPr>
              <a:t> ;</a:t>
            </a:r>
          </a:p>
          <a:p>
            <a:pPr marL="1076325" lvl="3" indent="0" algn="just" eaLnBrk="1" hangingPunct="1">
              <a:lnSpc>
                <a:spcPct val="90000"/>
              </a:lnSpc>
              <a:buNone/>
              <a:tabLst>
                <a:tab pos="1438275" algn="l"/>
              </a:tabLst>
            </a:pPr>
            <a:r>
              <a:rPr lang="fr-FR" altLang="fr-FR" sz="2400" b="1" dirty="0">
                <a:latin typeface="Arial" panose="020B0604020202020204" pitchFamily="34" charset="0"/>
                <a:cs typeface="Arial" panose="020B0604020202020204" pitchFamily="34" charset="0"/>
              </a:rPr>
              <a:t>-	sur le territoire économique du pays ;</a:t>
            </a:r>
          </a:p>
          <a:p>
            <a:pPr marL="1076325" lvl="3" indent="0" algn="just" eaLnBrk="1" hangingPunct="1">
              <a:lnSpc>
                <a:spcPct val="90000"/>
              </a:lnSpc>
              <a:buNone/>
              <a:tabLst>
                <a:tab pos="1438275" algn="l"/>
              </a:tabLst>
            </a:pPr>
            <a:r>
              <a:rPr lang="fr-FR" altLang="fr-FR" sz="2400" b="1" dirty="0">
                <a:latin typeface="Arial" panose="020B0604020202020204" pitchFamily="34" charset="0"/>
                <a:cs typeface="Arial" panose="020B0604020202020204" pitchFamily="34" charset="0"/>
              </a:rPr>
              <a:t>-	dans des opérations monétaires ;</a:t>
            </a:r>
          </a:p>
          <a:p>
            <a:pPr marL="1076325" lvl="3" indent="0" algn="just" eaLnBrk="1" hangingPunct="1">
              <a:lnSpc>
                <a:spcPct val="90000"/>
              </a:lnSpc>
              <a:buNone/>
              <a:tabLst>
                <a:tab pos="1438275" algn="l"/>
              </a:tabLst>
            </a:pPr>
            <a:r>
              <a:rPr lang="fr-FR" altLang="fr-FR" sz="2400" b="1" dirty="0">
                <a:latin typeface="Arial" panose="020B0604020202020204" pitchFamily="34" charset="0"/>
                <a:cs typeface="Arial" panose="020B0604020202020204" pitchFamily="34" charset="0"/>
              </a:rPr>
              <a:t>-	pour l’acquisition des biens et services servant à satisfaire directement les besoins individuels ;</a:t>
            </a:r>
          </a:p>
          <a:p>
            <a:pPr marL="1076325" lvl="3" indent="0" algn="just" eaLnBrk="1" hangingPunct="1">
              <a:lnSpc>
                <a:spcPct val="90000"/>
              </a:lnSpc>
              <a:buNone/>
              <a:tabLst>
                <a:tab pos="1438275" algn="l"/>
              </a:tabLst>
            </a:pPr>
            <a:r>
              <a:rPr lang="fr-FR" altLang="fr-FR" sz="2400" b="1" dirty="0">
                <a:latin typeface="Arial" panose="020B0604020202020204" pitchFamily="34" charset="0"/>
                <a:cs typeface="Arial" panose="020B0604020202020204" pitchFamily="34" charset="0"/>
              </a:rPr>
              <a:t>-	au cours de la période étudiée.</a:t>
            </a:r>
          </a:p>
          <a:p>
            <a:pPr marL="0" indent="0" algn="just" eaLnBrk="1" hangingPunct="1">
              <a:lnSpc>
                <a:spcPct val="90000"/>
              </a:lnSpc>
              <a:buNone/>
              <a:tabLst>
                <a:tab pos="1438275" algn="l"/>
              </a:tabLst>
            </a:pPr>
            <a:endParaRPr lang="fr-FR" altLang="fr-FR" sz="2400" b="1" i="1" dirty="0"/>
          </a:p>
        </p:txBody>
      </p:sp>
      <p:sp>
        <p:nvSpPr>
          <p:cNvPr id="2" name="ZoneTexte 1"/>
          <p:cNvSpPr txBox="1"/>
          <p:nvPr/>
        </p:nvSpPr>
        <p:spPr>
          <a:xfrm>
            <a:off x="3381375" y="1181100"/>
            <a:ext cx="8201025" cy="830997"/>
          </a:xfrm>
          <a:prstGeom prst="rect">
            <a:avLst/>
          </a:prstGeom>
          <a:noFill/>
        </p:spPr>
        <p:txBody>
          <a:bodyPr wrap="square" rtlCol="0">
            <a:spAutoFit/>
          </a:bodyPr>
          <a:lstStyle/>
          <a:p>
            <a:r>
              <a:rPr lang="fr-FR" sz="2400" b="1" dirty="0" smtClean="0">
                <a:solidFill>
                  <a:schemeClr val="accent2"/>
                </a:solidFill>
                <a:latin typeface="Arial" panose="020B0604020202020204" pitchFamily="34" charset="0"/>
                <a:cs typeface="Arial" panose="020B0604020202020204" pitchFamily="34" charset="0"/>
              </a:rPr>
              <a:t>4.1.	Mise </a:t>
            </a:r>
            <a:r>
              <a:rPr lang="fr-FR" sz="2400" b="1" dirty="0">
                <a:solidFill>
                  <a:schemeClr val="accent2"/>
                </a:solidFill>
                <a:latin typeface="Arial" panose="020B0604020202020204" pitchFamily="34" charset="0"/>
                <a:cs typeface="Arial" panose="020B0604020202020204" pitchFamily="34" charset="0"/>
              </a:rPr>
              <a:t>en place d’une méthodologie commune</a:t>
            </a:r>
          </a:p>
          <a:p>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030957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381375" y="457200"/>
            <a:ext cx="7572375" cy="5619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71755">
              <a:lnSpc>
                <a:spcPct val="107000"/>
              </a:lnSpc>
              <a:spcAft>
                <a:spcPts val="500"/>
              </a:spcAft>
              <a:tabLst>
                <a:tab pos="520065" algn="l"/>
              </a:tabLst>
            </a:pPr>
            <a:r>
              <a:rPr lang="fr-FR" dirty="0" smtClean="0">
                <a:latin typeface="Arial" panose="020B0604020202020204" pitchFamily="34" charset="0"/>
                <a:ea typeface="Calibri" panose="020F0502020204030204" pitchFamily="34" charset="0"/>
                <a:cs typeface="Times New Roman" panose="02020603050405020304" pitchFamily="18" charset="0"/>
              </a:rPr>
              <a:t>4.	LES FONDEMENTS DE L’HARMONISATION</a:t>
            </a:r>
            <a:endParaRPr lang="fr-FR" dirty="0">
              <a:latin typeface="Calibri" panose="020F0502020204030204" pitchFamily="34" charset="0"/>
              <a:ea typeface="Calibri" panose="020F0502020204030204" pitchFamily="34" charset="0"/>
              <a:cs typeface="Times New Roman" panose="02020603050405020304" pitchFamily="18" charset="0"/>
            </a:endParaRPr>
          </a:p>
        </p:txBody>
      </p:sp>
      <p:sp>
        <p:nvSpPr>
          <p:cNvPr id="3075" name="Rectangle 3"/>
          <p:cNvSpPr>
            <a:spLocks noGrp="1" noChangeArrowheads="1"/>
          </p:cNvSpPr>
          <p:nvPr>
            <p:ph type="body" idx="1"/>
          </p:nvPr>
        </p:nvSpPr>
        <p:spPr bwMode="auto">
          <a:xfrm>
            <a:off x="361950" y="1596598"/>
            <a:ext cx="11220450" cy="48672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lgn="just">
              <a:buFont typeface="Wingdings" panose="05000000000000000000" pitchFamily="2" charset="2"/>
              <a:buChar char="q"/>
            </a:pPr>
            <a:r>
              <a:rPr lang="fr-FR" altLang="fr-FR" sz="2400" b="1" i="1" dirty="0">
                <a:solidFill>
                  <a:srgbClr val="FF0000"/>
                </a:solidFill>
                <a:latin typeface="Arial" panose="020B0604020202020204" pitchFamily="34" charset="0"/>
                <a:cs typeface="Arial" panose="020B0604020202020204" pitchFamily="34" charset="0"/>
              </a:rPr>
              <a:t> </a:t>
            </a:r>
            <a:r>
              <a:rPr lang="fr-FR" sz="2400" b="1" i="1" dirty="0">
                <a:solidFill>
                  <a:srgbClr val="FF0000"/>
                </a:solidFill>
                <a:latin typeface="Arial" panose="020B0604020202020204" pitchFamily="34" charset="0"/>
                <a:cs typeface="Arial" panose="020B0604020202020204" pitchFamily="34" charset="0"/>
              </a:rPr>
              <a:t>Quelques conditions à remplir par les IHPC</a:t>
            </a:r>
            <a:endParaRPr lang="fr-FR" sz="2400" b="1" dirty="0">
              <a:solidFill>
                <a:srgbClr val="FF0000"/>
              </a:solidFill>
              <a:latin typeface="Arial" panose="020B0604020202020204" pitchFamily="34" charset="0"/>
              <a:cs typeface="Arial" panose="020B0604020202020204" pitchFamily="34" charset="0"/>
            </a:endParaRPr>
          </a:p>
          <a:p>
            <a:pPr algn="just"/>
            <a:r>
              <a:rPr lang="fr-FR" sz="2400" b="1" dirty="0" smtClean="0">
                <a:latin typeface="Arial" panose="020B0604020202020204" pitchFamily="34" charset="0"/>
                <a:cs typeface="Arial" panose="020B0604020202020204" pitchFamily="34" charset="0"/>
              </a:rPr>
              <a:t>Pas </a:t>
            </a:r>
            <a:r>
              <a:rPr lang="fr-FR" sz="2400" b="1" dirty="0">
                <a:latin typeface="Arial" panose="020B0604020202020204" pitchFamily="34" charset="0"/>
                <a:cs typeface="Arial" panose="020B0604020202020204" pitchFamily="34" charset="0"/>
              </a:rPr>
              <a:t>de panier-type uniforme applicable à l’ensemble des États membres de </a:t>
            </a:r>
            <a:r>
              <a:rPr lang="fr-FR" sz="2400" b="1" dirty="0" smtClean="0">
                <a:latin typeface="Arial" panose="020B0604020202020204" pitchFamily="34" charset="0"/>
                <a:cs typeface="Arial" panose="020B0604020202020204" pitchFamily="34" charset="0"/>
              </a:rPr>
              <a:t>l’UEMOA</a:t>
            </a:r>
            <a:r>
              <a:rPr lang="fr-FR" sz="2400" b="1" dirty="0">
                <a:latin typeface="Arial" panose="020B0604020202020204" pitchFamily="34" charset="0"/>
                <a:cs typeface="Arial" panose="020B0604020202020204" pitchFamily="34" charset="0"/>
              </a:rPr>
              <a:t> </a:t>
            </a:r>
            <a:r>
              <a:rPr lang="fr-FR" sz="2400" b="1" dirty="0" smtClean="0">
                <a:latin typeface="Arial" panose="020B0604020202020204" pitchFamily="34" charset="0"/>
                <a:cs typeface="Arial" panose="020B0604020202020204" pitchFamily="34" charset="0"/>
              </a:rPr>
              <a:t>;</a:t>
            </a:r>
          </a:p>
          <a:p>
            <a:pPr algn="just"/>
            <a:r>
              <a:rPr lang="fr-FR" sz="2400" b="1" dirty="0" smtClean="0">
                <a:latin typeface="Arial" panose="020B0604020202020204" pitchFamily="34" charset="0"/>
                <a:cs typeface="Arial" panose="020B0604020202020204" pitchFamily="34" charset="0"/>
              </a:rPr>
              <a:t>Les </a:t>
            </a:r>
            <a:r>
              <a:rPr lang="fr-FR" sz="2400" b="1" dirty="0">
                <a:latin typeface="Arial" panose="020B0604020202020204" pitchFamily="34" charset="0"/>
                <a:cs typeface="Arial" panose="020B0604020202020204" pitchFamily="34" charset="0"/>
              </a:rPr>
              <a:t>pondérations utilisées </a:t>
            </a:r>
            <a:r>
              <a:rPr lang="fr-FR" sz="2400" b="1" dirty="0" smtClean="0">
                <a:latin typeface="Arial" panose="020B0604020202020204" pitchFamily="34" charset="0"/>
                <a:cs typeface="Arial" panose="020B0604020202020204" pitchFamily="34" charset="0"/>
              </a:rPr>
              <a:t>se rapporte à </a:t>
            </a:r>
            <a:r>
              <a:rPr lang="fr-FR" sz="2400" b="1" dirty="0">
                <a:latin typeface="Arial" panose="020B0604020202020204" pitchFamily="34" charset="0"/>
                <a:cs typeface="Arial" panose="020B0604020202020204" pitchFamily="34" charset="0"/>
              </a:rPr>
              <a:t>une période de référence </a:t>
            </a:r>
            <a:r>
              <a:rPr lang="fr-FR" sz="2400" b="1" dirty="0" smtClean="0">
                <a:latin typeface="Arial" panose="020B0604020202020204" pitchFamily="34" charset="0"/>
                <a:cs typeface="Arial" panose="020B0604020202020204" pitchFamily="34" charset="0"/>
              </a:rPr>
              <a:t>identique; </a:t>
            </a:r>
          </a:p>
          <a:p>
            <a:pPr algn="just"/>
            <a:r>
              <a:rPr lang="fr-FR" sz="2400" b="1" dirty="0" smtClean="0">
                <a:latin typeface="Arial" panose="020B0604020202020204" pitchFamily="34" charset="0"/>
                <a:cs typeface="Arial" panose="020B0604020202020204" pitchFamily="34" charset="0"/>
              </a:rPr>
              <a:t>Les </a:t>
            </a:r>
            <a:r>
              <a:rPr lang="fr-FR" sz="2400" b="1" dirty="0">
                <a:latin typeface="Arial" panose="020B0604020202020204" pitchFamily="34" charset="0"/>
                <a:cs typeface="Arial" panose="020B0604020202020204" pitchFamily="34" charset="0"/>
              </a:rPr>
              <a:t>produits nouveaux sont inclus lorsque ceux-ci prennent une grande importance en termes </a:t>
            </a:r>
            <a:r>
              <a:rPr lang="fr-FR" sz="2400" b="1" dirty="0" smtClean="0">
                <a:latin typeface="Arial" panose="020B0604020202020204" pitchFamily="34" charset="0"/>
                <a:cs typeface="Arial" panose="020B0604020202020204" pitchFamily="34" charset="0"/>
              </a:rPr>
              <a:t>relatifs;</a:t>
            </a:r>
            <a:endParaRPr lang="fr-FR" sz="2400" b="1" dirty="0">
              <a:latin typeface="Arial" panose="020B0604020202020204" pitchFamily="34" charset="0"/>
              <a:cs typeface="Arial" panose="020B0604020202020204" pitchFamily="34" charset="0"/>
            </a:endParaRPr>
          </a:p>
          <a:p>
            <a:pPr algn="just"/>
            <a:r>
              <a:rPr lang="fr-FR" sz="2400" b="1" dirty="0" smtClean="0">
                <a:latin typeface="Arial" panose="020B0604020202020204" pitchFamily="34" charset="0"/>
                <a:cs typeface="Arial" panose="020B0604020202020204" pitchFamily="34" charset="0"/>
              </a:rPr>
              <a:t>Le </a:t>
            </a:r>
            <a:r>
              <a:rPr lang="fr-FR" sz="2400" b="1" dirty="0">
                <a:latin typeface="Arial" panose="020B0604020202020204" pitchFamily="34" charset="0"/>
                <a:cs typeface="Arial" panose="020B0604020202020204" pitchFamily="34" charset="0"/>
              </a:rPr>
              <a:t>traitement des données manquantes </a:t>
            </a:r>
            <a:r>
              <a:rPr lang="fr-FR" sz="2400" b="1" dirty="0" smtClean="0">
                <a:latin typeface="Arial" panose="020B0604020202020204" pitchFamily="34" charset="0"/>
                <a:cs typeface="Arial" panose="020B0604020202020204" pitchFamily="34" charset="0"/>
              </a:rPr>
              <a:t>pris </a:t>
            </a:r>
            <a:r>
              <a:rPr lang="fr-FR" sz="2400" b="1" dirty="0">
                <a:latin typeface="Arial" panose="020B0604020202020204" pitchFamily="34" charset="0"/>
                <a:cs typeface="Arial" panose="020B0604020202020204" pitchFamily="34" charset="0"/>
              </a:rPr>
              <a:t>en charge avec des règles de gestions </a:t>
            </a:r>
            <a:r>
              <a:rPr lang="fr-FR" sz="2400" b="1" dirty="0" smtClean="0">
                <a:latin typeface="Arial" panose="020B0604020202020204" pitchFamily="34" charset="0"/>
                <a:cs typeface="Arial" panose="020B0604020202020204" pitchFamily="34" charset="0"/>
              </a:rPr>
              <a:t>claires</a:t>
            </a:r>
            <a:r>
              <a:rPr lang="fr-FR" sz="2400" b="1" dirty="0">
                <a:latin typeface="Arial" panose="020B0604020202020204" pitchFamily="34" charset="0"/>
                <a:cs typeface="Arial" panose="020B0604020202020204" pitchFamily="34" charset="0"/>
              </a:rPr>
              <a:t>;</a:t>
            </a:r>
            <a:endParaRPr lang="fr-FR" sz="2400" b="1" dirty="0">
              <a:latin typeface="Arial" panose="020B0604020202020204" pitchFamily="34" charset="0"/>
              <a:cs typeface="Arial" panose="020B0604020202020204" pitchFamily="34" charset="0"/>
            </a:endParaRPr>
          </a:p>
          <a:p>
            <a:pPr algn="just"/>
            <a:r>
              <a:rPr lang="fr-FR" sz="2400" b="1" dirty="0">
                <a:latin typeface="Arial" panose="020B0604020202020204" pitchFamily="34" charset="0"/>
                <a:cs typeface="Arial" panose="020B0604020202020204" pitchFamily="34" charset="0"/>
              </a:rPr>
              <a:t>Les agrégats calculés pour l’indice régional IHPC-Communautaire sont des moyennes pondérées des IHPC nationaux, les pondérations utilisées étant celles des pays et des sous-indices en question. La pondération d’un pays est la part que sa DMCFM représente dans le total.</a:t>
            </a:r>
            <a:endParaRPr lang="fr-FR" altLang="fr-FR" sz="2400" b="1" i="1" dirty="0">
              <a:latin typeface="Arial" panose="020B0604020202020204" pitchFamily="34" charset="0"/>
              <a:cs typeface="Arial" panose="020B0604020202020204" pitchFamily="34" charset="0"/>
            </a:endParaRPr>
          </a:p>
        </p:txBody>
      </p:sp>
      <p:sp>
        <p:nvSpPr>
          <p:cNvPr id="2" name="ZoneTexte 1"/>
          <p:cNvSpPr txBox="1"/>
          <p:nvPr/>
        </p:nvSpPr>
        <p:spPr>
          <a:xfrm>
            <a:off x="3381375" y="1181100"/>
            <a:ext cx="8201025" cy="830997"/>
          </a:xfrm>
          <a:prstGeom prst="rect">
            <a:avLst/>
          </a:prstGeom>
          <a:noFill/>
        </p:spPr>
        <p:txBody>
          <a:bodyPr wrap="square" rtlCol="0">
            <a:spAutoFit/>
          </a:bodyPr>
          <a:lstStyle/>
          <a:p>
            <a:r>
              <a:rPr lang="fr-FR" sz="2400" b="1" dirty="0" smtClean="0">
                <a:solidFill>
                  <a:schemeClr val="accent2"/>
                </a:solidFill>
                <a:latin typeface="Arial" panose="020B0604020202020204" pitchFamily="34" charset="0"/>
                <a:cs typeface="Arial" panose="020B0604020202020204" pitchFamily="34" charset="0"/>
              </a:rPr>
              <a:t>4.1.	Mise </a:t>
            </a:r>
            <a:r>
              <a:rPr lang="fr-FR" sz="2400" b="1" dirty="0">
                <a:solidFill>
                  <a:schemeClr val="accent2"/>
                </a:solidFill>
                <a:latin typeface="Arial" panose="020B0604020202020204" pitchFamily="34" charset="0"/>
                <a:cs typeface="Arial" panose="020B0604020202020204" pitchFamily="34" charset="0"/>
              </a:rPr>
              <a:t>en place d’une méthodologie commune</a:t>
            </a:r>
          </a:p>
          <a:p>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604091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381375" y="457200"/>
            <a:ext cx="7572375" cy="5619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71755">
              <a:lnSpc>
                <a:spcPct val="107000"/>
              </a:lnSpc>
              <a:spcAft>
                <a:spcPts val="500"/>
              </a:spcAft>
              <a:tabLst>
                <a:tab pos="520065" algn="l"/>
              </a:tabLst>
            </a:pPr>
            <a:r>
              <a:rPr lang="fr-FR" dirty="0" smtClean="0">
                <a:latin typeface="Arial" panose="020B0604020202020204" pitchFamily="34" charset="0"/>
                <a:ea typeface="Calibri" panose="020F0502020204030204" pitchFamily="34" charset="0"/>
                <a:cs typeface="Times New Roman" panose="02020603050405020304" pitchFamily="18" charset="0"/>
              </a:rPr>
              <a:t>4.	LES FONDEMENTS DE L’HARMONISATION</a:t>
            </a:r>
            <a:endParaRPr lang="fr-FR" dirty="0">
              <a:latin typeface="Calibri" panose="020F0502020204030204" pitchFamily="34" charset="0"/>
              <a:ea typeface="Calibri" panose="020F0502020204030204" pitchFamily="34" charset="0"/>
              <a:cs typeface="Times New Roman" panose="02020603050405020304" pitchFamily="18" charset="0"/>
            </a:endParaRPr>
          </a:p>
        </p:txBody>
      </p:sp>
      <p:sp>
        <p:nvSpPr>
          <p:cNvPr id="3075" name="Rectangle 3"/>
          <p:cNvSpPr>
            <a:spLocks noGrp="1" noChangeArrowheads="1"/>
          </p:cNvSpPr>
          <p:nvPr>
            <p:ph type="body" idx="1"/>
          </p:nvPr>
        </p:nvSpPr>
        <p:spPr bwMode="auto">
          <a:xfrm>
            <a:off x="361950" y="1815673"/>
            <a:ext cx="11220450" cy="48672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lgn="just">
              <a:buFont typeface="Wingdings" panose="05000000000000000000" pitchFamily="2" charset="2"/>
              <a:buChar char="q"/>
            </a:pPr>
            <a:r>
              <a:rPr lang="fr-FR" altLang="fr-FR" sz="2400" b="1" i="1" dirty="0" smtClean="0">
                <a:solidFill>
                  <a:srgbClr val="FF0000"/>
                </a:solidFill>
                <a:latin typeface="Arial" panose="020B0604020202020204" pitchFamily="34" charset="0"/>
                <a:cs typeface="Arial" panose="020B0604020202020204" pitchFamily="34" charset="0"/>
              </a:rPr>
              <a:t>Nomenclature commune</a:t>
            </a:r>
          </a:p>
          <a:p>
            <a:pPr algn="just"/>
            <a:r>
              <a:rPr lang="fr-FR" sz="2400" b="1" dirty="0">
                <a:latin typeface="Arial" panose="020B0604020202020204" pitchFamily="34" charset="0"/>
                <a:cs typeface="Arial" panose="020B0604020202020204" pitchFamily="34" charset="0"/>
              </a:rPr>
              <a:t>La Nomenclature de consommation ouest africaine adoptée pour la construction des indices harmonisés des pays de l'UEMOA (NCOA-IHPC) est directement dérivée de la nomenclature internationale COICOP (Classification of </a:t>
            </a:r>
            <a:r>
              <a:rPr lang="fr-FR" sz="2400" b="1" dirty="0" err="1">
                <a:latin typeface="Arial" panose="020B0604020202020204" pitchFamily="34" charset="0"/>
                <a:cs typeface="Arial" panose="020B0604020202020204" pitchFamily="34" charset="0"/>
              </a:rPr>
              <a:t>individual</a:t>
            </a:r>
            <a:r>
              <a:rPr lang="fr-FR" sz="2400" b="1" dirty="0">
                <a:latin typeface="Arial" panose="020B0604020202020204" pitchFamily="34" charset="0"/>
                <a:cs typeface="Arial" panose="020B0604020202020204" pitchFamily="34" charset="0"/>
              </a:rPr>
              <a:t> </a:t>
            </a:r>
            <a:r>
              <a:rPr lang="fr-FR" sz="2400" b="1" dirty="0" err="1">
                <a:latin typeface="Arial" panose="020B0604020202020204" pitchFamily="34" charset="0"/>
                <a:cs typeface="Arial" panose="020B0604020202020204" pitchFamily="34" charset="0"/>
              </a:rPr>
              <a:t>consumption</a:t>
            </a:r>
            <a:r>
              <a:rPr lang="fr-FR" sz="2400" b="1" dirty="0">
                <a:latin typeface="Arial" panose="020B0604020202020204" pitchFamily="34" charset="0"/>
                <a:cs typeface="Arial" panose="020B0604020202020204" pitchFamily="34" charset="0"/>
              </a:rPr>
              <a:t> by </a:t>
            </a:r>
            <a:r>
              <a:rPr lang="fr-FR" sz="2400" b="1" dirty="0" err="1">
                <a:latin typeface="Arial" panose="020B0604020202020204" pitchFamily="34" charset="0"/>
                <a:cs typeface="Arial" panose="020B0604020202020204" pitchFamily="34" charset="0"/>
              </a:rPr>
              <a:t>purpose</a:t>
            </a:r>
            <a:r>
              <a:rPr lang="fr-FR" sz="2400" b="1" dirty="0">
                <a:latin typeface="Arial" panose="020B0604020202020204" pitchFamily="34" charset="0"/>
                <a:cs typeface="Arial" panose="020B0604020202020204" pitchFamily="34" charset="0"/>
              </a:rPr>
              <a:t>). </a:t>
            </a:r>
          </a:p>
          <a:p>
            <a:pPr algn="just"/>
            <a:r>
              <a:rPr lang="fr-FR" sz="2400" b="1" dirty="0">
                <a:latin typeface="Arial" panose="020B0604020202020204" pitchFamily="34" charset="0"/>
                <a:cs typeface="Arial" panose="020B0604020202020204" pitchFamily="34" charset="0"/>
              </a:rPr>
              <a:t>Elle décompose la consommation des ménages en 12 fonctions, 41 groupes de </a:t>
            </a:r>
            <a:r>
              <a:rPr lang="fr-FR" sz="2400" b="1" dirty="0" smtClean="0">
                <a:latin typeface="Arial" panose="020B0604020202020204" pitchFamily="34" charset="0"/>
                <a:cs typeface="Arial" panose="020B0604020202020204" pitchFamily="34" charset="0"/>
              </a:rPr>
              <a:t>consommation, 78 </a:t>
            </a:r>
            <a:r>
              <a:rPr lang="fr-FR" sz="2400" b="1" dirty="0">
                <a:latin typeface="Arial" panose="020B0604020202020204" pitchFamily="34" charset="0"/>
                <a:cs typeface="Arial" panose="020B0604020202020204" pitchFamily="34" charset="0"/>
              </a:rPr>
              <a:t>sous-groupes de consommation et 126 </a:t>
            </a:r>
            <a:r>
              <a:rPr lang="fr-FR" sz="2400" b="1" dirty="0" smtClean="0">
                <a:latin typeface="Arial" panose="020B0604020202020204" pitchFamily="34" charset="0"/>
                <a:cs typeface="Arial" panose="020B0604020202020204" pitchFamily="34" charset="0"/>
              </a:rPr>
              <a:t>postes.</a:t>
            </a:r>
            <a:endParaRPr lang="fr-FR" altLang="fr-FR" sz="2400" b="1" i="1" dirty="0">
              <a:latin typeface="Arial" panose="020B0604020202020204" pitchFamily="34" charset="0"/>
              <a:cs typeface="Arial" panose="020B0604020202020204" pitchFamily="34" charset="0"/>
            </a:endParaRPr>
          </a:p>
        </p:txBody>
      </p:sp>
      <p:sp>
        <p:nvSpPr>
          <p:cNvPr id="2" name="ZoneTexte 1"/>
          <p:cNvSpPr txBox="1"/>
          <p:nvPr/>
        </p:nvSpPr>
        <p:spPr>
          <a:xfrm>
            <a:off x="3381375" y="1181100"/>
            <a:ext cx="8201025" cy="830997"/>
          </a:xfrm>
          <a:prstGeom prst="rect">
            <a:avLst/>
          </a:prstGeom>
          <a:noFill/>
        </p:spPr>
        <p:txBody>
          <a:bodyPr wrap="square" rtlCol="0">
            <a:spAutoFit/>
          </a:bodyPr>
          <a:lstStyle/>
          <a:p>
            <a:r>
              <a:rPr lang="fr-FR" sz="2400" b="1" dirty="0" smtClean="0">
                <a:solidFill>
                  <a:schemeClr val="accent2"/>
                </a:solidFill>
                <a:latin typeface="Arial" panose="020B0604020202020204" pitchFamily="34" charset="0"/>
                <a:cs typeface="Arial" panose="020B0604020202020204" pitchFamily="34" charset="0"/>
              </a:rPr>
              <a:t>4.1.	Mise </a:t>
            </a:r>
            <a:r>
              <a:rPr lang="fr-FR" sz="2400" b="1" dirty="0">
                <a:solidFill>
                  <a:schemeClr val="accent2"/>
                </a:solidFill>
                <a:latin typeface="Arial" panose="020B0604020202020204" pitchFamily="34" charset="0"/>
                <a:cs typeface="Arial" panose="020B0604020202020204" pitchFamily="34" charset="0"/>
              </a:rPr>
              <a:t>en place d’une méthodologie commune</a:t>
            </a:r>
          </a:p>
          <a:p>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7777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381375" y="457200"/>
            <a:ext cx="7572375" cy="5619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71755">
              <a:lnSpc>
                <a:spcPct val="107000"/>
              </a:lnSpc>
              <a:spcAft>
                <a:spcPts val="500"/>
              </a:spcAft>
              <a:tabLst>
                <a:tab pos="520065" algn="l"/>
              </a:tabLst>
            </a:pPr>
            <a:r>
              <a:rPr lang="fr-FR" dirty="0" smtClean="0">
                <a:latin typeface="Arial" panose="020B0604020202020204" pitchFamily="34" charset="0"/>
                <a:ea typeface="Calibri" panose="020F0502020204030204" pitchFamily="34" charset="0"/>
                <a:cs typeface="Times New Roman" panose="02020603050405020304" pitchFamily="18" charset="0"/>
              </a:rPr>
              <a:t>4.	LES FONDEMENTS DE L’HARMONISATION</a:t>
            </a:r>
            <a:endParaRPr lang="fr-FR" dirty="0">
              <a:latin typeface="Calibri" panose="020F0502020204030204" pitchFamily="34" charset="0"/>
              <a:ea typeface="Calibri" panose="020F0502020204030204" pitchFamily="34" charset="0"/>
              <a:cs typeface="Times New Roman" panose="02020603050405020304" pitchFamily="18" charset="0"/>
            </a:endParaRPr>
          </a:p>
        </p:txBody>
      </p:sp>
      <p:sp>
        <p:nvSpPr>
          <p:cNvPr id="3075" name="Rectangle 3"/>
          <p:cNvSpPr>
            <a:spLocks noGrp="1" noChangeArrowheads="1"/>
          </p:cNvSpPr>
          <p:nvPr>
            <p:ph type="body" idx="1"/>
          </p:nvPr>
        </p:nvSpPr>
        <p:spPr bwMode="auto">
          <a:xfrm>
            <a:off x="361950" y="1815673"/>
            <a:ext cx="11220450" cy="48672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lgn="just">
              <a:buFont typeface="Wingdings" panose="05000000000000000000" pitchFamily="2" charset="2"/>
              <a:buChar char="q"/>
            </a:pPr>
            <a:r>
              <a:rPr lang="fr-FR" altLang="fr-FR" sz="2400" b="1" i="1" dirty="0" smtClean="0">
                <a:solidFill>
                  <a:srgbClr val="FF0000"/>
                </a:solidFill>
                <a:latin typeface="Arial" panose="020B0604020202020204" pitchFamily="34" charset="0"/>
                <a:cs typeface="Arial" panose="020B0604020202020204" pitchFamily="34" charset="0"/>
              </a:rPr>
              <a:t>Couverture </a:t>
            </a:r>
            <a:r>
              <a:rPr lang="fr-FR" altLang="fr-FR" sz="2400" b="1" i="1" dirty="0">
                <a:solidFill>
                  <a:srgbClr val="FF0000"/>
                </a:solidFill>
                <a:latin typeface="Arial" panose="020B0604020202020204" pitchFamily="34" charset="0"/>
                <a:cs typeface="Arial" panose="020B0604020202020204" pitchFamily="34" charset="0"/>
              </a:rPr>
              <a:t>géographique et </a:t>
            </a:r>
            <a:r>
              <a:rPr lang="fr-FR" altLang="fr-FR" sz="2400" b="1" i="1" dirty="0" smtClean="0">
                <a:solidFill>
                  <a:srgbClr val="FF0000"/>
                </a:solidFill>
                <a:latin typeface="Arial" panose="020B0604020202020204" pitchFamily="34" charset="0"/>
                <a:cs typeface="Arial" panose="020B0604020202020204" pitchFamily="34" charset="0"/>
              </a:rPr>
              <a:t>démographique</a:t>
            </a:r>
          </a:p>
          <a:p>
            <a:pPr lvl="0" algn="just">
              <a:buFont typeface="Wingdings" panose="05000000000000000000" pitchFamily="2" charset="2"/>
              <a:buChar char="q"/>
            </a:pPr>
            <a:r>
              <a:rPr lang="fr-FR" altLang="fr-FR" sz="2400" b="1" i="1" dirty="0">
                <a:latin typeface="Arial" panose="020B0604020202020204" pitchFamily="34" charset="0"/>
                <a:cs typeface="Arial" panose="020B0604020202020204" pitchFamily="34" charset="0"/>
              </a:rPr>
              <a:t>L’indice harmonisé des prix à la consommation est un indice des ménages urbains et ruraux. Pour Chaque pays, 3 à 5 régions sont </a:t>
            </a:r>
            <a:r>
              <a:rPr lang="fr-FR" altLang="fr-FR" sz="2400" b="1" i="1" dirty="0" smtClean="0">
                <a:latin typeface="Arial" panose="020B0604020202020204" pitchFamily="34" charset="0"/>
                <a:cs typeface="Arial" panose="020B0604020202020204" pitchFamily="34" charset="0"/>
              </a:rPr>
              <a:t>sélectionnées </a:t>
            </a:r>
            <a:r>
              <a:rPr lang="fr-FR" altLang="fr-FR" sz="2400" b="1" i="1" dirty="0">
                <a:latin typeface="Arial" panose="020B0604020202020204" pitchFamily="34" charset="0"/>
                <a:cs typeface="Arial" panose="020B0604020202020204" pitchFamily="34" charset="0"/>
              </a:rPr>
              <a:t>pour représenter des zones économiques et écologiques semblables.</a:t>
            </a:r>
          </a:p>
          <a:p>
            <a:pPr lvl="0" algn="just">
              <a:buFont typeface="Wingdings" panose="05000000000000000000" pitchFamily="2" charset="2"/>
              <a:buChar char="q"/>
            </a:pPr>
            <a:endParaRPr lang="fr-FR" altLang="fr-FR" sz="2400" b="1" i="1" dirty="0">
              <a:latin typeface="Arial" panose="020B0604020202020204" pitchFamily="34" charset="0"/>
              <a:cs typeface="Arial" panose="020B0604020202020204" pitchFamily="34" charset="0"/>
            </a:endParaRPr>
          </a:p>
          <a:p>
            <a:pPr lvl="0" algn="just">
              <a:buFont typeface="Wingdings" panose="05000000000000000000" pitchFamily="2" charset="2"/>
              <a:buChar char="q"/>
            </a:pPr>
            <a:endParaRPr lang="fr-FR" altLang="fr-FR" sz="2400" b="1" i="1" dirty="0">
              <a:latin typeface="Arial" panose="020B0604020202020204" pitchFamily="34" charset="0"/>
              <a:cs typeface="Arial" panose="020B0604020202020204" pitchFamily="34" charset="0"/>
            </a:endParaRPr>
          </a:p>
        </p:txBody>
      </p:sp>
      <p:sp>
        <p:nvSpPr>
          <p:cNvPr id="2" name="ZoneTexte 1"/>
          <p:cNvSpPr txBox="1"/>
          <p:nvPr/>
        </p:nvSpPr>
        <p:spPr>
          <a:xfrm>
            <a:off x="3381375" y="1181100"/>
            <a:ext cx="8201025" cy="830997"/>
          </a:xfrm>
          <a:prstGeom prst="rect">
            <a:avLst/>
          </a:prstGeom>
          <a:noFill/>
        </p:spPr>
        <p:txBody>
          <a:bodyPr wrap="square" rtlCol="0">
            <a:spAutoFit/>
          </a:bodyPr>
          <a:lstStyle/>
          <a:p>
            <a:r>
              <a:rPr lang="fr-FR" sz="2400" b="1" dirty="0" smtClean="0">
                <a:solidFill>
                  <a:schemeClr val="accent2"/>
                </a:solidFill>
                <a:latin typeface="Arial" panose="020B0604020202020204" pitchFamily="34" charset="0"/>
                <a:cs typeface="Arial" panose="020B0604020202020204" pitchFamily="34" charset="0"/>
              </a:rPr>
              <a:t>4.1.	Mise </a:t>
            </a:r>
            <a:r>
              <a:rPr lang="fr-FR" sz="2400" b="1" dirty="0">
                <a:solidFill>
                  <a:schemeClr val="accent2"/>
                </a:solidFill>
                <a:latin typeface="Arial" panose="020B0604020202020204" pitchFamily="34" charset="0"/>
                <a:cs typeface="Arial" panose="020B0604020202020204" pitchFamily="34" charset="0"/>
              </a:rPr>
              <a:t>en place d’une méthodologie commune</a:t>
            </a:r>
          </a:p>
          <a:p>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346939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381375" y="457200"/>
            <a:ext cx="7572375" cy="5619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71755">
              <a:lnSpc>
                <a:spcPct val="107000"/>
              </a:lnSpc>
              <a:spcAft>
                <a:spcPts val="500"/>
              </a:spcAft>
              <a:tabLst>
                <a:tab pos="520065" algn="l"/>
              </a:tabLst>
            </a:pPr>
            <a:r>
              <a:rPr lang="fr-FR" dirty="0" smtClean="0">
                <a:latin typeface="Arial" panose="020B0604020202020204" pitchFamily="34" charset="0"/>
                <a:ea typeface="Calibri" panose="020F0502020204030204" pitchFamily="34" charset="0"/>
                <a:cs typeface="Times New Roman" panose="02020603050405020304" pitchFamily="18" charset="0"/>
              </a:rPr>
              <a:t>4.	LES FONDEMENTS DE L’HARMONISATION</a:t>
            </a:r>
            <a:endParaRPr lang="fr-FR" dirty="0">
              <a:latin typeface="Calibri" panose="020F0502020204030204" pitchFamily="34" charset="0"/>
              <a:ea typeface="Calibri" panose="020F0502020204030204" pitchFamily="34" charset="0"/>
              <a:cs typeface="Times New Roman" panose="02020603050405020304" pitchFamily="18" charset="0"/>
            </a:endParaRPr>
          </a:p>
        </p:txBody>
      </p:sp>
      <p:sp>
        <p:nvSpPr>
          <p:cNvPr id="3075" name="Rectangle 3"/>
          <p:cNvSpPr>
            <a:spLocks noGrp="1" noChangeArrowheads="1"/>
          </p:cNvSpPr>
          <p:nvPr>
            <p:ph type="body" idx="1"/>
          </p:nvPr>
        </p:nvSpPr>
        <p:spPr bwMode="auto">
          <a:xfrm>
            <a:off x="361950" y="1815673"/>
            <a:ext cx="11220450" cy="48672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just">
              <a:buFont typeface="Wingdings" panose="05000000000000000000" pitchFamily="2" charset="2"/>
              <a:buChar char="q"/>
            </a:pPr>
            <a:r>
              <a:rPr lang="fr-FR" sz="2400" b="1" i="1" dirty="0">
                <a:solidFill>
                  <a:srgbClr val="FF0000"/>
                </a:solidFill>
                <a:latin typeface="Arial" panose="020B0604020202020204" pitchFamily="34" charset="0"/>
                <a:cs typeface="Arial" panose="020B0604020202020204" pitchFamily="34" charset="0"/>
              </a:rPr>
              <a:t>Pondérations</a:t>
            </a:r>
          </a:p>
          <a:p>
            <a:pPr algn="just"/>
            <a:r>
              <a:rPr lang="fr-FR" sz="2400" b="1" dirty="0">
                <a:latin typeface="Arial" panose="020B0604020202020204" pitchFamily="34" charset="0"/>
                <a:cs typeface="Arial" panose="020B0604020202020204" pitchFamily="34" charset="0"/>
              </a:rPr>
              <a:t>Les pondérations de l’IHPC sont les dépenses agrégées que les ménages du champ de l’indice consacrent à une catégorie donnée de biens et services couverts par l’IHPC, exprimées en pourcentage du total des dépenses monétaires de consommation finale des ménages effectuées sur le territoire économique d’un Etat membre. </a:t>
            </a:r>
          </a:p>
          <a:p>
            <a:pPr algn="just"/>
            <a:r>
              <a:rPr lang="fr-FR" sz="2400" b="1" dirty="0">
                <a:latin typeface="Arial" panose="020B0604020202020204" pitchFamily="34" charset="0"/>
                <a:cs typeface="Arial" panose="020B0604020202020204" pitchFamily="34" charset="0"/>
              </a:rPr>
              <a:t>Les pondérations de l’IHPC doivent être mises à jour à une fréquence suffisante pour prendre en compte les modifications des structures de consommations.  La réalisation d’enquêtes sur le budget des ménages à des intervalles inférieurs à cinq ans est recommandée.</a:t>
            </a:r>
          </a:p>
          <a:p>
            <a:pPr lvl="0" algn="just">
              <a:buFont typeface="Wingdings" panose="05000000000000000000" pitchFamily="2" charset="2"/>
              <a:buChar char="q"/>
            </a:pPr>
            <a:endParaRPr lang="fr-FR" altLang="fr-FR" sz="2400" b="1" i="1" dirty="0">
              <a:latin typeface="Arial" panose="020B0604020202020204" pitchFamily="34" charset="0"/>
              <a:cs typeface="Arial" panose="020B0604020202020204" pitchFamily="34" charset="0"/>
            </a:endParaRPr>
          </a:p>
          <a:p>
            <a:pPr lvl="0" algn="just">
              <a:buFont typeface="Wingdings" panose="05000000000000000000" pitchFamily="2" charset="2"/>
              <a:buChar char="q"/>
            </a:pPr>
            <a:endParaRPr lang="fr-FR" altLang="fr-FR" sz="2400" b="1" i="1" dirty="0">
              <a:latin typeface="Arial" panose="020B0604020202020204" pitchFamily="34" charset="0"/>
              <a:cs typeface="Arial" panose="020B0604020202020204" pitchFamily="34" charset="0"/>
            </a:endParaRPr>
          </a:p>
        </p:txBody>
      </p:sp>
      <p:sp>
        <p:nvSpPr>
          <p:cNvPr id="2" name="ZoneTexte 1"/>
          <p:cNvSpPr txBox="1"/>
          <p:nvPr/>
        </p:nvSpPr>
        <p:spPr>
          <a:xfrm>
            <a:off x="3381375" y="1181100"/>
            <a:ext cx="8201025" cy="830997"/>
          </a:xfrm>
          <a:prstGeom prst="rect">
            <a:avLst/>
          </a:prstGeom>
          <a:noFill/>
        </p:spPr>
        <p:txBody>
          <a:bodyPr wrap="square" rtlCol="0">
            <a:spAutoFit/>
          </a:bodyPr>
          <a:lstStyle/>
          <a:p>
            <a:r>
              <a:rPr lang="fr-FR" sz="2400" b="1" dirty="0" smtClean="0">
                <a:solidFill>
                  <a:schemeClr val="accent2"/>
                </a:solidFill>
                <a:latin typeface="Arial" panose="020B0604020202020204" pitchFamily="34" charset="0"/>
                <a:cs typeface="Arial" panose="020B0604020202020204" pitchFamily="34" charset="0"/>
              </a:rPr>
              <a:t>4.1.	Mise </a:t>
            </a:r>
            <a:r>
              <a:rPr lang="fr-FR" sz="2400" b="1" dirty="0">
                <a:solidFill>
                  <a:schemeClr val="accent2"/>
                </a:solidFill>
                <a:latin typeface="Arial" panose="020B0604020202020204" pitchFamily="34" charset="0"/>
                <a:cs typeface="Arial" panose="020B0604020202020204" pitchFamily="34" charset="0"/>
              </a:rPr>
              <a:t>en place d’une méthodologie commune</a:t>
            </a:r>
          </a:p>
          <a:p>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84237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381375" y="457200"/>
            <a:ext cx="7572375" cy="5619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71755">
              <a:lnSpc>
                <a:spcPct val="107000"/>
              </a:lnSpc>
              <a:spcAft>
                <a:spcPts val="500"/>
              </a:spcAft>
              <a:tabLst>
                <a:tab pos="520065" algn="l"/>
              </a:tabLst>
            </a:pPr>
            <a:r>
              <a:rPr lang="fr-FR" dirty="0" smtClean="0">
                <a:latin typeface="Arial" panose="020B0604020202020204" pitchFamily="34" charset="0"/>
                <a:ea typeface="Calibri" panose="020F0502020204030204" pitchFamily="34" charset="0"/>
                <a:cs typeface="Times New Roman" panose="02020603050405020304" pitchFamily="18" charset="0"/>
              </a:rPr>
              <a:t>4.	LES FONDEMENTS DE L’HARMONISATION</a:t>
            </a:r>
            <a:endParaRPr lang="fr-FR" dirty="0">
              <a:latin typeface="Calibri" panose="020F0502020204030204" pitchFamily="34" charset="0"/>
              <a:ea typeface="Calibri" panose="020F0502020204030204" pitchFamily="34" charset="0"/>
              <a:cs typeface="Times New Roman" panose="02020603050405020304" pitchFamily="18" charset="0"/>
            </a:endParaRPr>
          </a:p>
        </p:txBody>
      </p:sp>
      <p:sp>
        <p:nvSpPr>
          <p:cNvPr id="3075" name="Rectangle 3"/>
          <p:cNvSpPr>
            <a:spLocks noGrp="1" noChangeArrowheads="1"/>
          </p:cNvSpPr>
          <p:nvPr>
            <p:ph type="body" idx="1"/>
          </p:nvPr>
        </p:nvSpPr>
        <p:spPr bwMode="auto">
          <a:xfrm>
            <a:off x="361950" y="1872823"/>
            <a:ext cx="11220450" cy="48672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just">
              <a:buFont typeface="Wingdings" panose="05000000000000000000" pitchFamily="2" charset="2"/>
              <a:buChar char="q"/>
            </a:pPr>
            <a:r>
              <a:rPr lang="fr-FR" sz="2400" b="1" i="1" dirty="0" smtClean="0">
                <a:solidFill>
                  <a:srgbClr val="FF0000"/>
                </a:solidFill>
                <a:latin typeface="Arial" panose="020B0604020202020204" pitchFamily="34" charset="0"/>
                <a:cs typeface="Arial" panose="020B0604020202020204" pitchFamily="34" charset="0"/>
              </a:rPr>
              <a:t>Formules de calcul</a:t>
            </a:r>
          </a:p>
          <a:p>
            <a:pPr algn="just"/>
            <a:r>
              <a:rPr lang="fr-FR" sz="2400" b="1" dirty="0" smtClean="0">
                <a:latin typeface="Arial" panose="020B0604020202020204" pitchFamily="34" charset="0"/>
                <a:cs typeface="Arial" panose="020B0604020202020204" pitchFamily="34" charset="0"/>
              </a:rPr>
              <a:t> </a:t>
            </a:r>
          </a:p>
          <a:p>
            <a:pPr lvl="0" algn="just">
              <a:buFont typeface="Wingdings" panose="05000000000000000000" pitchFamily="2" charset="2"/>
              <a:buChar char="q"/>
            </a:pPr>
            <a:endParaRPr lang="fr-FR" altLang="fr-FR" sz="2400" b="1" i="1" dirty="0" smtClean="0">
              <a:latin typeface="Arial" panose="020B0604020202020204" pitchFamily="34" charset="0"/>
              <a:cs typeface="Arial" panose="020B0604020202020204" pitchFamily="34" charset="0"/>
            </a:endParaRPr>
          </a:p>
          <a:p>
            <a:pPr lvl="0" algn="just">
              <a:buFont typeface="Wingdings" panose="05000000000000000000" pitchFamily="2" charset="2"/>
              <a:buChar char="q"/>
            </a:pPr>
            <a:endParaRPr lang="fr-FR" altLang="fr-FR" sz="2400" b="1" i="1" dirty="0">
              <a:latin typeface="Arial" panose="020B0604020202020204" pitchFamily="34" charset="0"/>
              <a:cs typeface="Arial" panose="020B0604020202020204" pitchFamily="34" charset="0"/>
            </a:endParaRPr>
          </a:p>
        </p:txBody>
      </p:sp>
      <p:sp>
        <p:nvSpPr>
          <p:cNvPr id="2" name="ZoneTexte 1"/>
          <p:cNvSpPr txBox="1"/>
          <p:nvPr/>
        </p:nvSpPr>
        <p:spPr>
          <a:xfrm>
            <a:off x="3381375" y="1181100"/>
            <a:ext cx="8201025" cy="830997"/>
          </a:xfrm>
          <a:prstGeom prst="rect">
            <a:avLst/>
          </a:prstGeom>
          <a:noFill/>
        </p:spPr>
        <p:txBody>
          <a:bodyPr wrap="square" rtlCol="0">
            <a:spAutoFit/>
          </a:bodyPr>
          <a:lstStyle/>
          <a:p>
            <a:r>
              <a:rPr lang="fr-FR" sz="2400" b="1" dirty="0" smtClean="0">
                <a:solidFill>
                  <a:schemeClr val="accent2"/>
                </a:solidFill>
                <a:latin typeface="Arial" panose="020B0604020202020204" pitchFamily="34" charset="0"/>
                <a:cs typeface="Arial" panose="020B0604020202020204" pitchFamily="34" charset="0"/>
              </a:rPr>
              <a:t>4.1.	Mise </a:t>
            </a:r>
            <a:r>
              <a:rPr lang="fr-FR" sz="2400" b="1" dirty="0">
                <a:solidFill>
                  <a:schemeClr val="accent2"/>
                </a:solidFill>
                <a:latin typeface="Arial" panose="020B0604020202020204" pitchFamily="34" charset="0"/>
                <a:cs typeface="Arial" panose="020B0604020202020204" pitchFamily="34" charset="0"/>
              </a:rPr>
              <a:t>en place d’une méthodologie commune</a:t>
            </a:r>
          </a:p>
          <a:p>
            <a:endParaRPr lang="fr-FR" sz="2400" dirty="0">
              <a:latin typeface="Arial" panose="020B0604020202020204" pitchFamily="34" charset="0"/>
              <a:cs typeface="Arial" panose="020B0604020202020204" pitchFamily="34" charset="0"/>
            </a:endParaRPr>
          </a:p>
        </p:txBody>
      </p:sp>
      <p:graphicFrame>
        <p:nvGraphicFramePr>
          <p:cNvPr id="11" name="Objet 10"/>
          <p:cNvGraphicFramePr>
            <a:graphicFrameLocks noChangeAspect="1"/>
          </p:cNvGraphicFramePr>
          <p:nvPr>
            <p:extLst>
              <p:ext uri="{D42A27DB-BD31-4B8C-83A1-F6EECF244321}">
                <p14:modId xmlns:p14="http://schemas.microsoft.com/office/powerpoint/2010/main" val="2549747827"/>
              </p:ext>
            </p:extLst>
          </p:nvPr>
        </p:nvGraphicFramePr>
        <p:xfrm>
          <a:off x="2149475" y="3142215"/>
          <a:ext cx="2317750" cy="955084"/>
        </p:xfrm>
        <a:graphic>
          <a:graphicData uri="http://schemas.openxmlformats.org/presentationml/2006/ole">
            <mc:AlternateContent xmlns:mc="http://schemas.openxmlformats.org/markup-compatibility/2006">
              <mc:Choice xmlns:v="urn:schemas-microsoft-com:vml" Requires="v">
                <p:oleObj spid="_x0000_s1050" r:id="rId3" imgW="914400" imgH="787400" progId="Equation.3">
                  <p:embed/>
                </p:oleObj>
              </mc:Choice>
              <mc:Fallback>
                <p:oleObj r:id="rId3" imgW="914400" imgH="787400" progId="Equation.3">
                  <p:embed/>
                  <p:pic>
                    <p:nvPicPr>
                      <p:cNvPr id="0" name="Object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49475" y="3142215"/>
                        <a:ext cx="2317750" cy="955084"/>
                      </a:xfrm>
                      <a:prstGeom prst="rect">
                        <a:avLst/>
                      </a:prstGeom>
                      <a:noFill/>
                    </p:spPr>
                  </p:pic>
                </p:oleObj>
              </mc:Fallback>
            </mc:AlternateContent>
          </a:graphicData>
        </a:graphic>
      </p:graphicFrame>
      <p:graphicFrame>
        <p:nvGraphicFramePr>
          <p:cNvPr id="12" name="Objet 11"/>
          <p:cNvGraphicFramePr>
            <a:graphicFrameLocks noChangeAspect="1"/>
          </p:cNvGraphicFramePr>
          <p:nvPr>
            <p:extLst>
              <p:ext uri="{D42A27DB-BD31-4B8C-83A1-F6EECF244321}">
                <p14:modId xmlns:p14="http://schemas.microsoft.com/office/powerpoint/2010/main" val="921560948"/>
              </p:ext>
            </p:extLst>
          </p:nvPr>
        </p:nvGraphicFramePr>
        <p:xfrm>
          <a:off x="1495425" y="4457932"/>
          <a:ext cx="3162300" cy="623422"/>
        </p:xfrm>
        <a:graphic>
          <a:graphicData uri="http://schemas.openxmlformats.org/presentationml/2006/ole">
            <mc:AlternateContent xmlns:mc="http://schemas.openxmlformats.org/markup-compatibility/2006">
              <mc:Choice xmlns:v="urn:schemas-microsoft-com:vml" Requires="v">
                <p:oleObj spid="_x0000_s1051" r:id="rId5" imgW="1765300" imgH="457200" progId="Equation.3">
                  <p:embed/>
                </p:oleObj>
              </mc:Choice>
              <mc:Fallback>
                <p:oleObj r:id="rId5" imgW="1765300" imgH="457200" progId="Equation.3">
                  <p:embed/>
                  <p:pic>
                    <p:nvPicPr>
                      <p:cNvPr id="0"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95425" y="4457932"/>
                        <a:ext cx="3162300" cy="623422"/>
                      </a:xfrm>
                      <a:prstGeom prst="rect">
                        <a:avLst/>
                      </a:prstGeom>
                      <a:noFill/>
                    </p:spPr>
                  </p:pic>
                </p:oleObj>
              </mc:Fallback>
            </mc:AlternateContent>
          </a:graphicData>
        </a:graphic>
      </p:graphicFrame>
      <p:sp>
        <p:nvSpPr>
          <p:cNvPr id="14" name="Rectangle 11"/>
          <p:cNvSpPr>
            <a:spLocks noChangeArrowheads="1"/>
          </p:cNvSpPr>
          <p:nvPr/>
        </p:nvSpPr>
        <p:spPr bwMode="auto">
          <a:xfrm>
            <a:off x="952499" y="2247383"/>
            <a:ext cx="8753475"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41325" eaLnBrk="0" fontAlgn="base" hangingPunct="0">
              <a:spcBef>
                <a:spcPct val="0"/>
              </a:spcBef>
              <a:spcAft>
                <a:spcPct val="0"/>
              </a:spcAft>
              <a:tabLst>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441325" algn="l" defTabSz="914400" rtl="0" eaLnBrk="0" fontAlgn="base" latinLnBrk="0" hangingPunct="0">
              <a:lnSpc>
                <a:spcPct val="100000"/>
              </a:lnSpc>
              <a:spcBef>
                <a:spcPct val="0"/>
              </a:spcBef>
              <a:spcAft>
                <a:spcPct val="0"/>
              </a:spcAft>
              <a:buClrTx/>
              <a:buSzTx/>
              <a:buFontTx/>
              <a:buChar char="•"/>
              <a:tabLst>
                <a:tab pos="457200" algn="l"/>
              </a:tabLst>
            </a:pPr>
            <a:endParaRPr kumimoji="0" lang="fr-FR" altLang="fr-FR" sz="1400" b="1" u="none" strike="noStrike" cap="none" normalizeH="0" baseline="0" dirty="0" smtClean="0">
              <a:ln>
                <a:noFill/>
              </a:ln>
              <a:solidFill>
                <a:schemeClr val="tx1"/>
              </a:solidFill>
              <a:effectLst/>
              <a:cs typeface="Arial" panose="020B0604020202020204" pitchFamily="34" charset="0"/>
            </a:endParaRPr>
          </a:p>
          <a:p>
            <a:pPr marL="0" marR="0" lvl="0" indent="441325" algn="l" defTabSz="914400" rtl="0" eaLnBrk="0" fontAlgn="base" latinLnBrk="0" hangingPunct="0">
              <a:lnSpc>
                <a:spcPct val="100000"/>
              </a:lnSpc>
              <a:spcBef>
                <a:spcPct val="0"/>
              </a:spcBef>
              <a:spcAft>
                <a:spcPct val="0"/>
              </a:spcAft>
              <a:buClrTx/>
              <a:buSzTx/>
              <a:buFontTx/>
              <a:buNone/>
              <a:tabLst>
                <a:tab pos="457200" algn="l"/>
              </a:tabLst>
            </a:pPr>
            <a:r>
              <a:rPr kumimoji="0" lang="fr-FR" altLang="fr-FR" sz="1400" b="1"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Les formules de calcul de l’indice des agrégats élémentaires sont :</a:t>
            </a:r>
          </a:p>
          <a:p>
            <a:pPr marL="0" marR="0" lvl="0" indent="441325" algn="l" defTabSz="914400" rtl="0" eaLnBrk="0" fontAlgn="base" latinLnBrk="0" hangingPunct="0">
              <a:lnSpc>
                <a:spcPct val="100000"/>
              </a:lnSpc>
              <a:spcBef>
                <a:spcPct val="0"/>
              </a:spcBef>
              <a:spcAft>
                <a:spcPct val="0"/>
              </a:spcAft>
              <a:buClrTx/>
              <a:buSzTx/>
              <a:buFontTx/>
              <a:buNone/>
              <a:tabLst>
                <a:tab pos="457200" algn="l"/>
              </a:tabLst>
            </a:pPr>
            <a:endParaRPr kumimoji="0" lang="fr-FR" altLang="fr-FR" sz="1400" b="1" u="none" strike="noStrike" cap="none" normalizeH="0" baseline="0" dirty="0" smtClean="0">
              <a:ln>
                <a:noFill/>
              </a:ln>
              <a:solidFill>
                <a:schemeClr val="tx1"/>
              </a:solidFill>
              <a:effectLst/>
              <a:cs typeface="Arial" panose="020B0604020202020204" pitchFamily="34" charset="0"/>
            </a:endParaRPr>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tab pos="457200" algn="l"/>
              </a:tabLst>
            </a:pPr>
            <a:r>
              <a:rPr kumimoji="0" lang="fr-FR" altLang="fr-FR" sz="1400" b="1"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variétés homogènes (formule de </a:t>
            </a:r>
            <a:r>
              <a:rPr kumimoji="0" lang="fr-FR" altLang="fr-FR" sz="1400" b="1" u="none" strike="noStrike" cap="none" normalizeH="0" baseline="0" dirty="0" err="1" smtClean="0">
                <a:ln>
                  <a:noFill/>
                </a:ln>
                <a:solidFill>
                  <a:schemeClr val="tx1"/>
                </a:solidFill>
                <a:effectLst/>
                <a:ea typeface="Calibri" panose="020F0502020204030204" pitchFamily="34" charset="0"/>
                <a:cs typeface="Arial" panose="020B0604020202020204" pitchFamily="34" charset="0"/>
              </a:rPr>
              <a:t>Dutot</a:t>
            </a:r>
            <a:r>
              <a:rPr kumimoji="0" lang="fr-FR" altLang="fr-FR" sz="1400" b="1"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 : Rapport des moyennes de prix</a:t>
            </a:r>
            <a:endParaRPr kumimoji="0" lang="fr-FR" altLang="fr-FR" sz="1400" b="1" u="none" strike="noStrike" cap="none" normalizeH="0" baseline="0" dirty="0" smtClean="0">
              <a:ln>
                <a:noFill/>
              </a:ln>
              <a:solidFill>
                <a:schemeClr val="tx1"/>
              </a:solidFill>
              <a:effectLst/>
              <a:cs typeface="Arial" panose="020B0604020202020204" pitchFamily="34" charset="0"/>
            </a:endParaRPr>
          </a:p>
          <a:p>
            <a:pPr marL="0" marR="0" lvl="0" indent="441325" algn="l" defTabSz="914400" rtl="0" eaLnBrk="0" fontAlgn="base" latinLnBrk="0" hangingPunct="0">
              <a:lnSpc>
                <a:spcPct val="100000"/>
              </a:lnSpc>
              <a:spcBef>
                <a:spcPct val="0"/>
              </a:spcBef>
              <a:spcAft>
                <a:spcPct val="0"/>
              </a:spcAft>
              <a:buClrTx/>
              <a:buSzTx/>
              <a:buFontTx/>
              <a:buNone/>
              <a:tabLst>
                <a:tab pos="457200" algn="l"/>
              </a:tabLst>
            </a:pPr>
            <a:endParaRPr kumimoji="0" lang="fr-FR" altLang="fr-FR" sz="1400" b="1" u="none" strike="noStrike" cap="none" normalizeH="0" baseline="0" dirty="0" smtClean="0">
              <a:ln>
                <a:noFill/>
              </a:ln>
              <a:solidFill>
                <a:schemeClr val="tx1"/>
              </a:solidFill>
              <a:effectLst/>
              <a:cs typeface="Arial" panose="020B0604020202020204" pitchFamily="34" charset="0"/>
            </a:endParaRPr>
          </a:p>
        </p:txBody>
      </p:sp>
      <p:sp>
        <p:nvSpPr>
          <p:cNvPr id="15" name="Rectangle 12"/>
          <p:cNvSpPr>
            <a:spLocks noChangeArrowheads="1"/>
          </p:cNvSpPr>
          <p:nvPr/>
        </p:nvSpPr>
        <p:spPr bwMode="auto">
          <a:xfrm>
            <a:off x="952499" y="4139116"/>
            <a:ext cx="974407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tab pos="457200" algn="l"/>
              </a:tabLst>
            </a:pPr>
            <a:r>
              <a:rPr kumimoji="0" lang="fr-FR" altLang="fr-FR" sz="1200" b="1" i="0"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variétés hétérogènes / postes</a:t>
            </a:r>
            <a:r>
              <a:rPr kumimoji="0" lang="fr-FR" altLang="fr-FR" sz="1200" b="1" i="0" u="none" strike="noStrike" cap="none" normalizeH="0" dirty="0" smtClean="0">
                <a:ln>
                  <a:noFill/>
                </a:ln>
                <a:solidFill>
                  <a:schemeClr val="tx1"/>
                </a:solidFill>
                <a:effectLst/>
                <a:ea typeface="Calibri" panose="020F0502020204030204" pitchFamily="34" charset="0"/>
                <a:cs typeface="Arial" panose="020B0604020202020204" pitchFamily="34" charset="0"/>
              </a:rPr>
              <a:t> saisonniers </a:t>
            </a:r>
            <a:r>
              <a:rPr kumimoji="0" lang="fr-FR" altLang="fr-FR" sz="1200" b="1" i="0"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 (formule de Jevons) : moyenne géométrique des rapports de prix/ indices</a:t>
            </a:r>
            <a:endParaRPr kumimoji="0" lang="fr-FR" altLang="fr-FR" sz="800" b="1" i="0" u="none" strike="noStrike" cap="none" normalizeH="0" baseline="0" dirty="0" smtClean="0">
              <a:ln>
                <a:noFill/>
              </a:ln>
              <a:solidFill>
                <a:schemeClr val="tx1"/>
              </a:solidFill>
              <a:effectLst/>
              <a:cs typeface="Arial" panose="020B0604020202020204" pitchFamily="34" charset="0"/>
            </a:endParaRPr>
          </a:p>
        </p:txBody>
      </p:sp>
      <p:sp>
        <p:nvSpPr>
          <p:cNvPr id="16" name="Rectangle 13"/>
          <p:cNvSpPr>
            <a:spLocks noChangeArrowheads="1"/>
          </p:cNvSpPr>
          <p:nvPr/>
        </p:nvSpPr>
        <p:spPr bwMode="auto">
          <a:xfrm>
            <a:off x="828674" y="5153179"/>
            <a:ext cx="1075372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fr-FR" altLang="fr-FR" sz="12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Au niveau sup</a:t>
            </a:r>
            <a:r>
              <a:rPr kumimoji="0" lang="fr-FR" altLang="fr-FR" sz="12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é</a:t>
            </a:r>
            <a:r>
              <a:rPr kumimoji="0" lang="fr-FR" altLang="fr-FR" sz="12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rieur l</a:t>
            </a:r>
            <a:r>
              <a:rPr kumimoji="0" lang="fr-FR" altLang="fr-FR" sz="12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fr-FR" altLang="fr-FR" sz="12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indice est type de </a:t>
            </a:r>
            <a:r>
              <a:rPr kumimoji="0" lang="fr-FR" altLang="fr-FR" sz="1200" b="1" i="0" u="none" strike="noStrike" cap="none" normalizeH="0" baseline="0" dirty="0" err="1"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Laspeyres</a:t>
            </a:r>
            <a:r>
              <a:rPr kumimoji="0" lang="fr-FR" altLang="fr-FR" sz="12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(Postes non saisonniers, sous-groupes ,</a:t>
            </a:r>
            <a:r>
              <a:rPr kumimoji="0" lang="fr-FR" altLang="fr-FR" sz="1200" b="1" i="0" u="none" strike="noStrike" cap="none" normalizeH="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groupes, Fonctions et Global)</a:t>
            </a:r>
            <a:endParaRPr kumimoji="0" lang="fr-FR" altLang="fr-FR" sz="800"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kumimoji="0" lang="fr-FR" altLang="fr-FR" sz="800" b="1" i="0" u="none" strike="noStrike" cap="none" normalizeH="0" baseline="0" dirty="0" smtClean="0">
              <a:ln>
                <a:noFill/>
              </a:ln>
              <a:solidFill>
                <a:schemeClr val="tx1"/>
              </a:solidFill>
              <a:effectLst/>
            </a:endParaRPr>
          </a:p>
        </p:txBody>
      </p:sp>
      <p:pic>
        <p:nvPicPr>
          <p:cNvPr id="18" name="Image 17"/>
          <p:cNvPicPr>
            <a:picLocks noChangeAspect="1"/>
          </p:cNvPicPr>
          <p:nvPr/>
        </p:nvPicPr>
        <p:blipFill>
          <a:blip r:embed="rId7"/>
          <a:stretch>
            <a:fillRect/>
          </a:stretch>
        </p:blipFill>
        <p:spPr>
          <a:xfrm>
            <a:off x="2295616" y="5535322"/>
            <a:ext cx="2857409" cy="1053466"/>
          </a:xfrm>
          <a:prstGeom prst="rect">
            <a:avLst/>
          </a:prstGeom>
        </p:spPr>
      </p:pic>
    </p:spTree>
    <p:extLst>
      <p:ext uri="{BB962C8B-B14F-4D97-AF65-F5344CB8AC3E}">
        <p14:creationId xmlns:p14="http://schemas.microsoft.com/office/powerpoint/2010/main" val="7961501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381375" y="457200"/>
            <a:ext cx="7572375" cy="5619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71755">
              <a:lnSpc>
                <a:spcPct val="107000"/>
              </a:lnSpc>
              <a:spcAft>
                <a:spcPts val="500"/>
              </a:spcAft>
              <a:tabLst>
                <a:tab pos="520065" algn="l"/>
              </a:tabLst>
            </a:pPr>
            <a:r>
              <a:rPr lang="fr-FR" dirty="0" smtClean="0">
                <a:latin typeface="Arial" panose="020B0604020202020204" pitchFamily="34" charset="0"/>
                <a:ea typeface="Calibri" panose="020F0502020204030204" pitchFamily="34" charset="0"/>
                <a:cs typeface="Times New Roman" panose="02020603050405020304" pitchFamily="18" charset="0"/>
              </a:rPr>
              <a:t>4.	LES FONDEMENTS DE L’HARMONISATION</a:t>
            </a:r>
            <a:endParaRPr lang="fr-FR" dirty="0">
              <a:latin typeface="Calibri" panose="020F0502020204030204" pitchFamily="34" charset="0"/>
              <a:ea typeface="Calibri" panose="020F0502020204030204" pitchFamily="34" charset="0"/>
              <a:cs typeface="Times New Roman" panose="02020603050405020304" pitchFamily="18" charset="0"/>
            </a:endParaRPr>
          </a:p>
        </p:txBody>
      </p:sp>
      <p:sp>
        <p:nvSpPr>
          <p:cNvPr id="3075" name="Rectangle 3"/>
          <p:cNvSpPr>
            <a:spLocks noGrp="1" noChangeArrowheads="1"/>
          </p:cNvSpPr>
          <p:nvPr>
            <p:ph type="body" idx="1"/>
          </p:nvPr>
        </p:nvSpPr>
        <p:spPr bwMode="auto">
          <a:xfrm>
            <a:off x="361950" y="1815673"/>
            <a:ext cx="11506200" cy="48672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just">
              <a:buFont typeface="Wingdings" panose="05000000000000000000" pitchFamily="2" charset="2"/>
              <a:buChar char="q"/>
            </a:pPr>
            <a:r>
              <a:rPr lang="fr-FR" sz="2400" b="1" i="1" dirty="0">
                <a:solidFill>
                  <a:srgbClr val="FF0000"/>
                </a:solidFill>
                <a:latin typeface="Arial" panose="020B0604020202020204" pitchFamily="34" charset="0"/>
                <a:cs typeface="Arial" panose="020B0604020202020204" pitchFamily="34" charset="0"/>
              </a:rPr>
              <a:t>Échantillonnage des prix</a:t>
            </a:r>
          </a:p>
          <a:p>
            <a:pPr algn="just"/>
            <a:r>
              <a:rPr lang="fr-FR" sz="2400" b="1" dirty="0" smtClean="0">
                <a:latin typeface="Arial" panose="020B0604020202020204" pitchFamily="34" charset="0"/>
                <a:cs typeface="Arial" panose="020B0604020202020204" pitchFamily="34" charset="0"/>
              </a:rPr>
              <a:t>L’échantillonnage </a:t>
            </a:r>
            <a:r>
              <a:rPr lang="fr-FR" sz="2400" b="1" dirty="0">
                <a:latin typeface="Arial" panose="020B0604020202020204" pitchFamily="34" charset="0"/>
                <a:cs typeface="Arial" panose="020B0604020202020204" pitchFamily="34" charset="0"/>
              </a:rPr>
              <a:t>présente trois dimensions importantes qui doivent être prises en compte :</a:t>
            </a:r>
          </a:p>
          <a:p>
            <a:pPr marL="714375" indent="0" algn="just">
              <a:buNone/>
            </a:pPr>
            <a:r>
              <a:rPr lang="fr-FR" sz="2400" b="1" dirty="0" smtClean="0">
                <a:latin typeface="Arial" panose="020B0604020202020204" pitchFamily="34" charset="0"/>
                <a:cs typeface="Arial" panose="020B0604020202020204" pitchFamily="34" charset="0"/>
              </a:rPr>
              <a:t>• la </a:t>
            </a:r>
            <a:r>
              <a:rPr lang="fr-FR" sz="2400" b="1" dirty="0">
                <a:latin typeface="Arial" panose="020B0604020202020204" pitchFamily="34" charset="0"/>
                <a:cs typeface="Arial" panose="020B0604020202020204" pitchFamily="34" charset="0"/>
              </a:rPr>
              <a:t>dimension de produit ;</a:t>
            </a:r>
          </a:p>
          <a:p>
            <a:pPr marL="714375" indent="0" algn="just">
              <a:buNone/>
            </a:pPr>
            <a:r>
              <a:rPr lang="fr-FR" sz="2400" b="1" dirty="0" smtClean="0">
                <a:latin typeface="Arial" panose="020B0604020202020204" pitchFamily="34" charset="0"/>
                <a:cs typeface="Arial" panose="020B0604020202020204" pitchFamily="34" charset="0"/>
              </a:rPr>
              <a:t>• la </a:t>
            </a:r>
            <a:r>
              <a:rPr lang="fr-FR" sz="2400" b="1" dirty="0">
                <a:latin typeface="Arial" panose="020B0604020202020204" pitchFamily="34" charset="0"/>
                <a:cs typeface="Arial" panose="020B0604020202020204" pitchFamily="34" charset="0"/>
              </a:rPr>
              <a:t>dimension de point de vente ;</a:t>
            </a:r>
          </a:p>
          <a:p>
            <a:pPr marL="714375" indent="0" algn="just">
              <a:buNone/>
            </a:pPr>
            <a:r>
              <a:rPr lang="fr-FR" sz="2400" b="1" dirty="0" smtClean="0">
                <a:latin typeface="Arial" panose="020B0604020202020204" pitchFamily="34" charset="0"/>
                <a:cs typeface="Arial" panose="020B0604020202020204" pitchFamily="34" charset="0"/>
              </a:rPr>
              <a:t>• la </a:t>
            </a:r>
            <a:r>
              <a:rPr lang="fr-FR" sz="2400" b="1" dirty="0">
                <a:latin typeface="Arial" panose="020B0604020202020204" pitchFamily="34" charset="0"/>
                <a:cs typeface="Arial" panose="020B0604020202020204" pitchFamily="34" charset="0"/>
              </a:rPr>
              <a:t>dimension géographique.</a:t>
            </a:r>
          </a:p>
          <a:p>
            <a:pPr algn="just"/>
            <a:r>
              <a:rPr lang="fr-FR" sz="2400" b="1" dirty="0">
                <a:latin typeface="Arial" panose="020B0604020202020204" pitchFamily="34" charset="0"/>
                <a:cs typeface="Arial" panose="020B0604020202020204" pitchFamily="34" charset="0"/>
              </a:rPr>
              <a:t>Chacune des trois dimensions peut être subdivisée en étapes de l’échantillonnage.</a:t>
            </a:r>
          </a:p>
          <a:p>
            <a:pPr algn="just"/>
            <a:r>
              <a:rPr lang="fr-FR" sz="2400" b="1" dirty="0" smtClean="0">
                <a:latin typeface="Arial" panose="020B0604020202020204" pitchFamily="34" charset="0"/>
                <a:cs typeface="Arial" panose="020B0604020202020204" pitchFamily="34" charset="0"/>
              </a:rPr>
              <a:t>Le </a:t>
            </a:r>
            <a:r>
              <a:rPr lang="fr-FR" sz="2400" b="1" dirty="0">
                <a:latin typeface="Arial" panose="020B0604020202020204" pitchFamily="34" charset="0"/>
                <a:cs typeface="Arial" panose="020B0604020202020204" pitchFamily="34" charset="0"/>
              </a:rPr>
              <a:t>tirage </a:t>
            </a:r>
            <a:r>
              <a:rPr lang="fr-FR" sz="2400" b="1" dirty="0" smtClean="0">
                <a:latin typeface="Arial" panose="020B0604020202020204" pitchFamily="34" charset="0"/>
                <a:cs typeface="Arial" panose="020B0604020202020204" pitchFamily="34" charset="0"/>
              </a:rPr>
              <a:t>dans la </a:t>
            </a:r>
            <a:r>
              <a:rPr lang="fr-FR" sz="2400" b="1" dirty="0">
                <a:latin typeface="Arial" panose="020B0604020202020204" pitchFamily="34" charset="0"/>
                <a:cs typeface="Arial" panose="020B0604020202020204" pitchFamily="34" charset="0"/>
              </a:rPr>
              <a:t>plupart des États membres de l’UEMOA </a:t>
            </a:r>
            <a:r>
              <a:rPr lang="fr-FR" sz="2400" b="1" dirty="0" smtClean="0">
                <a:latin typeface="Arial" panose="020B0604020202020204" pitchFamily="34" charset="0"/>
                <a:cs typeface="Arial" panose="020B0604020202020204" pitchFamily="34" charset="0"/>
              </a:rPr>
              <a:t> pour établir leur  IHPC est un tirage </a:t>
            </a:r>
            <a:r>
              <a:rPr lang="fr-FR" sz="2400" b="1" dirty="0">
                <a:latin typeface="Arial" panose="020B0604020202020204" pitchFamily="34" charset="0"/>
                <a:cs typeface="Arial" panose="020B0604020202020204" pitchFamily="34" charset="0"/>
              </a:rPr>
              <a:t>raisonné.</a:t>
            </a:r>
          </a:p>
          <a:p>
            <a:pPr algn="just"/>
            <a:endParaRPr lang="fr-FR" sz="2400" b="1" dirty="0" smtClean="0">
              <a:latin typeface="Arial" panose="020B0604020202020204" pitchFamily="34" charset="0"/>
              <a:cs typeface="Arial" panose="020B0604020202020204" pitchFamily="34" charset="0"/>
            </a:endParaRPr>
          </a:p>
          <a:p>
            <a:pPr lvl="0" algn="just">
              <a:buFont typeface="Wingdings" panose="05000000000000000000" pitchFamily="2" charset="2"/>
              <a:buChar char="q"/>
            </a:pPr>
            <a:endParaRPr lang="fr-FR" altLang="fr-FR" sz="2400" b="1" i="1" dirty="0">
              <a:latin typeface="Arial" panose="020B0604020202020204" pitchFamily="34" charset="0"/>
              <a:cs typeface="Arial" panose="020B0604020202020204" pitchFamily="34" charset="0"/>
            </a:endParaRPr>
          </a:p>
          <a:p>
            <a:pPr lvl="0" algn="just">
              <a:buFont typeface="Wingdings" panose="05000000000000000000" pitchFamily="2" charset="2"/>
              <a:buChar char="q"/>
            </a:pPr>
            <a:endParaRPr lang="fr-FR" altLang="fr-FR" sz="2400" b="1" i="1" dirty="0">
              <a:latin typeface="Arial" panose="020B0604020202020204" pitchFamily="34" charset="0"/>
              <a:cs typeface="Arial" panose="020B0604020202020204" pitchFamily="34" charset="0"/>
            </a:endParaRPr>
          </a:p>
        </p:txBody>
      </p:sp>
      <p:sp>
        <p:nvSpPr>
          <p:cNvPr id="2" name="ZoneTexte 1"/>
          <p:cNvSpPr txBox="1"/>
          <p:nvPr/>
        </p:nvSpPr>
        <p:spPr>
          <a:xfrm>
            <a:off x="3381375" y="1181100"/>
            <a:ext cx="8201025" cy="830997"/>
          </a:xfrm>
          <a:prstGeom prst="rect">
            <a:avLst/>
          </a:prstGeom>
          <a:noFill/>
        </p:spPr>
        <p:txBody>
          <a:bodyPr wrap="square" rtlCol="0">
            <a:spAutoFit/>
          </a:bodyPr>
          <a:lstStyle/>
          <a:p>
            <a:r>
              <a:rPr lang="fr-FR" sz="2400" b="1" dirty="0" smtClean="0">
                <a:solidFill>
                  <a:schemeClr val="accent2"/>
                </a:solidFill>
                <a:latin typeface="Arial" panose="020B0604020202020204" pitchFamily="34" charset="0"/>
                <a:cs typeface="Arial" panose="020B0604020202020204" pitchFamily="34" charset="0"/>
              </a:rPr>
              <a:t>4.1.	Mise </a:t>
            </a:r>
            <a:r>
              <a:rPr lang="fr-FR" sz="2400" b="1" dirty="0">
                <a:solidFill>
                  <a:schemeClr val="accent2"/>
                </a:solidFill>
                <a:latin typeface="Arial" panose="020B0604020202020204" pitchFamily="34" charset="0"/>
                <a:cs typeface="Arial" panose="020B0604020202020204" pitchFamily="34" charset="0"/>
              </a:rPr>
              <a:t>en place d’une méthodologie commune</a:t>
            </a:r>
          </a:p>
          <a:p>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693400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381375" y="457200"/>
            <a:ext cx="7572375" cy="5619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71755">
              <a:lnSpc>
                <a:spcPct val="107000"/>
              </a:lnSpc>
              <a:spcAft>
                <a:spcPts val="500"/>
              </a:spcAft>
              <a:tabLst>
                <a:tab pos="520065" algn="l"/>
              </a:tabLst>
            </a:pPr>
            <a:r>
              <a:rPr lang="fr-FR" dirty="0" smtClean="0">
                <a:latin typeface="Arial" panose="020B0604020202020204" pitchFamily="34" charset="0"/>
                <a:ea typeface="Calibri" panose="020F0502020204030204" pitchFamily="34" charset="0"/>
                <a:cs typeface="Times New Roman" panose="02020603050405020304" pitchFamily="18" charset="0"/>
              </a:rPr>
              <a:t>4.	LES FONDEMENTS DE L’HARMONISATION</a:t>
            </a:r>
            <a:endParaRPr lang="fr-FR" dirty="0">
              <a:latin typeface="Calibri" panose="020F0502020204030204" pitchFamily="34" charset="0"/>
              <a:ea typeface="Calibri" panose="020F0502020204030204" pitchFamily="34" charset="0"/>
              <a:cs typeface="Times New Roman" panose="02020603050405020304" pitchFamily="18" charset="0"/>
            </a:endParaRPr>
          </a:p>
        </p:txBody>
      </p:sp>
      <p:sp>
        <p:nvSpPr>
          <p:cNvPr id="3075" name="Rectangle 3"/>
          <p:cNvSpPr>
            <a:spLocks noGrp="1" noChangeArrowheads="1"/>
          </p:cNvSpPr>
          <p:nvPr>
            <p:ph type="body" idx="1"/>
          </p:nvPr>
        </p:nvSpPr>
        <p:spPr bwMode="auto">
          <a:xfrm>
            <a:off x="361950" y="1815673"/>
            <a:ext cx="11506200" cy="48672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just">
              <a:buFont typeface="Wingdings" panose="05000000000000000000" pitchFamily="2" charset="2"/>
              <a:buChar char="q"/>
            </a:pPr>
            <a:r>
              <a:rPr lang="fr-FR" sz="2400" b="1" i="1" dirty="0">
                <a:solidFill>
                  <a:srgbClr val="FF0000"/>
                </a:solidFill>
                <a:latin typeface="Arial" panose="020B0604020202020204" pitchFamily="34" charset="0"/>
                <a:cs typeface="Arial" panose="020B0604020202020204" pitchFamily="34" charset="0"/>
              </a:rPr>
              <a:t>Points spécifiques relatifs aux </a:t>
            </a:r>
            <a:r>
              <a:rPr lang="fr-FR" sz="2400" b="1" i="1" dirty="0" smtClean="0">
                <a:solidFill>
                  <a:srgbClr val="FF0000"/>
                </a:solidFill>
                <a:latin typeface="Arial" panose="020B0604020202020204" pitchFamily="34" charset="0"/>
                <a:cs typeface="Arial" panose="020B0604020202020204" pitchFamily="34" charset="0"/>
              </a:rPr>
              <a:t>IHPC</a:t>
            </a:r>
          </a:p>
          <a:p>
            <a:pPr algn="just">
              <a:buFont typeface="Wingdings" panose="05000000000000000000" pitchFamily="2" charset="2"/>
              <a:buChar char="§"/>
            </a:pPr>
            <a:r>
              <a:rPr lang="fr-FR" altLang="fr-FR" sz="2400" b="1" i="1" dirty="0" smtClean="0">
                <a:solidFill>
                  <a:srgbClr val="00B0F0"/>
                </a:solidFill>
                <a:latin typeface="Arial" panose="020B0604020202020204" pitchFamily="34" charset="0"/>
                <a:cs typeface="Arial" panose="020B0604020202020204" pitchFamily="34" charset="0"/>
              </a:rPr>
              <a:t>La méthodologie commune de traite </a:t>
            </a:r>
            <a:r>
              <a:rPr lang="fr-FR" altLang="fr-FR" sz="2400" b="1" i="1" dirty="0">
                <a:solidFill>
                  <a:srgbClr val="00B0F0"/>
                </a:solidFill>
                <a:latin typeface="Arial" panose="020B0604020202020204" pitchFamily="34" charset="0"/>
                <a:cs typeface="Arial" panose="020B0604020202020204" pitchFamily="34" charset="0"/>
              </a:rPr>
              <a:t>aussi </a:t>
            </a:r>
            <a:r>
              <a:rPr lang="fr-FR" altLang="fr-FR" sz="2400" b="1" i="1" dirty="0" smtClean="0">
                <a:solidFill>
                  <a:srgbClr val="00B0F0"/>
                </a:solidFill>
                <a:latin typeface="Arial" panose="020B0604020202020204" pitchFamily="34" charset="0"/>
                <a:cs typeface="Arial" panose="020B0604020202020204" pitchFamily="34" charset="0"/>
              </a:rPr>
              <a:t>de certains points particuliers</a:t>
            </a:r>
            <a:endParaRPr lang="fr-FR" altLang="fr-FR" sz="2400" b="1" i="1" dirty="0">
              <a:solidFill>
                <a:srgbClr val="00B0F0"/>
              </a:solidFill>
              <a:latin typeface="Arial" panose="020B0604020202020204" pitchFamily="34" charset="0"/>
              <a:cs typeface="Arial" panose="020B0604020202020204" pitchFamily="34" charset="0"/>
            </a:endParaRPr>
          </a:p>
          <a:p>
            <a:pPr marL="809625" algn="just">
              <a:buFont typeface="Wingdings" panose="05000000000000000000" pitchFamily="2" charset="2"/>
              <a:buChar char="q"/>
            </a:pPr>
            <a:r>
              <a:rPr lang="fr-FR" sz="2400" i="1" dirty="0" smtClean="0"/>
              <a:t>Produits saisonniers</a:t>
            </a:r>
          </a:p>
          <a:p>
            <a:pPr marL="809625" algn="just">
              <a:buFont typeface="Wingdings" panose="05000000000000000000" pitchFamily="2" charset="2"/>
              <a:buChar char="q"/>
            </a:pPr>
            <a:r>
              <a:rPr lang="fr-FR" sz="2400" i="1" dirty="0" smtClean="0"/>
              <a:t>Moment </a:t>
            </a:r>
            <a:r>
              <a:rPr lang="fr-FR" sz="2400" i="1" dirty="0"/>
              <a:t>de l’enregistrement des prix </a:t>
            </a:r>
            <a:r>
              <a:rPr lang="fr-FR" sz="2400" i="1" dirty="0" smtClean="0"/>
              <a:t>dans </a:t>
            </a:r>
            <a:r>
              <a:rPr lang="fr-FR" sz="2400" i="1" dirty="0"/>
              <a:t>l’IHPC</a:t>
            </a:r>
            <a:endParaRPr lang="fr-FR" sz="2400" dirty="0"/>
          </a:p>
          <a:p>
            <a:pPr marL="809625" algn="just">
              <a:buFont typeface="Wingdings" panose="05000000000000000000" pitchFamily="2" charset="2"/>
              <a:buChar char="q"/>
            </a:pPr>
            <a:r>
              <a:rPr lang="fr-FR" sz="2400" i="1" dirty="0"/>
              <a:t>Traitement des réductions de prix</a:t>
            </a:r>
            <a:endParaRPr lang="fr-FR" sz="2400" dirty="0"/>
          </a:p>
          <a:p>
            <a:pPr marL="809625" algn="just">
              <a:buFont typeface="Wingdings" panose="05000000000000000000" pitchFamily="2" charset="2"/>
              <a:buChar char="q"/>
            </a:pPr>
            <a:r>
              <a:rPr lang="fr-FR" sz="2400" i="1" dirty="0"/>
              <a:t>Observations manquantes</a:t>
            </a:r>
            <a:endParaRPr lang="fr-FR" sz="2400" dirty="0"/>
          </a:p>
          <a:p>
            <a:pPr marL="809625" algn="just">
              <a:buFont typeface="Wingdings" panose="05000000000000000000" pitchFamily="2" charset="2"/>
              <a:buChar char="q"/>
            </a:pPr>
            <a:r>
              <a:rPr lang="fr-FR" sz="2400" i="1" dirty="0"/>
              <a:t>Ajustement de la qualité</a:t>
            </a:r>
            <a:endParaRPr lang="fr-FR" sz="2400" dirty="0"/>
          </a:p>
          <a:p>
            <a:pPr marL="809625" algn="just">
              <a:buFont typeface="Wingdings" panose="05000000000000000000" pitchFamily="2" charset="2"/>
              <a:buChar char="q"/>
            </a:pPr>
            <a:r>
              <a:rPr lang="fr-FR" sz="2400" i="1" dirty="0"/>
              <a:t>Biens et services nouvellement significatifs</a:t>
            </a:r>
            <a:endParaRPr lang="fr-FR" sz="2400" dirty="0"/>
          </a:p>
          <a:p>
            <a:pPr marL="809625" algn="just">
              <a:buFont typeface="Wingdings" panose="05000000000000000000" pitchFamily="2" charset="2"/>
              <a:buChar char="q"/>
            </a:pPr>
            <a:r>
              <a:rPr lang="fr-FR" sz="2400" i="1" dirty="0"/>
              <a:t>Prix soumis à tarif</a:t>
            </a:r>
            <a:endParaRPr lang="fr-FR" sz="2400" dirty="0"/>
          </a:p>
          <a:p>
            <a:pPr lvl="0" algn="just">
              <a:buFont typeface="Wingdings" panose="05000000000000000000" pitchFamily="2" charset="2"/>
              <a:buChar char="q"/>
            </a:pPr>
            <a:endParaRPr lang="fr-FR" altLang="fr-FR" sz="2400" b="1" i="1" dirty="0">
              <a:latin typeface="Arial" panose="020B0604020202020204" pitchFamily="34" charset="0"/>
              <a:cs typeface="Arial" panose="020B0604020202020204" pitchFamily="34" charset="0"/>
            </a:endParaRPr>
          </a:p>
        </p:txBody>
      </p:sp>
      <p:sp>
        <p:nvSpPr>
          <p:cNvPr id="2" name="ZoneTexte 1"/>
          <p:cNvSpPr txBox="1"/>
          <p:nvPr/>
        </p:nvSpPr>
        <p:spPr>
          <a:xfrm>
            <a:off x="3381375" y="1181100"/>
            <a:ext cx="8201025" cy="830997"/>
          </a:xfrm>
          <a:prstGeom prst="rect">
            <a:avLst/>
          </a:prstGeom>
          <a:noFill/>
        </p:spPr>
        <p:txBody>
          <a:bodyPr wrap="square" rtlCol="0">
            <a:spAutoFit/>
          </a:bodyPr>
          <a:lstStyle/>
          <a:p>
            <a:r>
              <a:rPr lang="fr-FR" sz="2400" b="1" dirty="0" smtClean="0">
                <a:solidFill>
                  <a:schemeClr val="accent2"/>
                </a:solidFill>
                <a:latin typeface="Arial" panose="020B0604020202020204" pitchFamily="34" charset="0"/>
                <a:cs typeface="Arial" panose="020B0604020202020204" pitchFamily="34" charset="0"/>
              </a:rPr>
              <a:t>4.1.	Mise </a:t>
            </a:r>
            <a:r>
              <a:rPr lang="fr-FR" sz="2400" b="1" dirty="0">
                <a:solidFill>
                  <a:schemeClr val="accent2"/>
                </a:solidFill>
                <a:latin typeface="Arial" panose="020B0604020202020204" pitchFamily="34" charset="0"/>
                <a:cs typeface="Arial" panose="020B0604020202020204" pitchFamily="34" charset="0"/>
              </a:rPr>
              <a:t>en place d’une méthodologie commune</a:t>
            </a:r>
          </a:p>
          <a:p>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092400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381375" y="457200"/>
            <a:ext cx="7572375" cy="5619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71755">
              <a:lnSpc>
                <a:spcPct val="107000"/>
              </a:lnSpc>
              <a:spcAft>
                <a:spcPts val="500"/>
              </a:spcAft>
              <a:tabLst>
                <a:tab pos="520065" algn="l"/>
              </a:tabLst>
            </a:pPr>
            <a:r>
              <a:rPr lang="fr-FR" dirty="0" smtClean="0">
                <a:latin typeface="Arial" panose="020B0604020202020204" pitchFamily="34" charset="0"/>
                <a:ea typeface="Calibri" panose="020F0502020204030204" pitchFamily="34" charset="0"/>
                <a:cs typeface="Times New Roman" panose="02020603050405020304" pitchFamily="18" charset="0"/>
              </a:rPr>
              <a:t>4.	LES FONDEMENTS DE L’HARMONISATION</a:t>
            </a:r>
            <a:endParaRPr lang="fr-FR" dirty="0">
              <a:latin typeface="Calibri" panose="020F0502020204030204" pitchFamily="34" charset="0"/>
              <a:ea typeface="Calibri" panose="020F0502020204030204" pitchFamily="34" charset="0"/>
              <a:cs typeface="Times New Roman" panose="02020603050405020304" pitchFamily="18" charset="0"/>
            </a:endParaRPr>
          </a:p>
        </p:txBody>
      </p:sp>
      <p:sp>
        <p:nvSpPr>
          <p:cNvPr id="3075" name="Rectangle 3"/>
          <p:cNvSpPr>
            <a:spLocks noGrp="1" noChangeArrowheads="1"/>
          </p:cNvSpPr>
          <p:nvPr>
            <p:ph type="body" idx="1"/>
          </p:nvPr>
        </p:nvSpPr>
        <p:spPr bwMode="auto">
          <a:xfrm>
            <a:off x="371475" y="1990725"/>
            <a:ext cx="11506200" cy="48672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just">
              <a:buFont typeface="Wingdings" panose="05000000000000000000" pitchFamily="2" charset="2"/>
              <a:buChar char="§"/>
            </a:pPr>
            <a:r>
              <a:rPr lang="fr-FR" altLang="fr-FR" sz="2400" b="1" i="1" dirty="0">
                <a:latin typeface="Arial" panose="020B0604020202020204" pitchFamily="34" charset="0"/>
                <a:cs typeface="Arial" panose="020B0604020202020204" pitchFamily="34" charset="0"/>
              </a:rPr>
              <a:t>La série complète des IHPC est publiée tous les mois au plus tard 10 jours après la fin du mois en question.</a:t>
            </a:r>
          </a:p>
          <a:p>
            <a:pPr algn="just">
              <a:buFont typeface="Wingdings" panose="05000000000000000000" pitchFamily="2" charset="2"/>
              <a:buChar char="§"/>
            </a:pPr>
            <a:r>
              <a:rPr lang="fr-FR" altLang="fr-FR" sz="2400" b="1" i="1" dirty="0">
                <a:latin typeface="Arial" panose="020B0604020202020204" pitchFamily="34" charset="0"/>
                <a:cs typeface="Arial" panose="020B0604020202020204" pitchFamily="34" charset="0"/>
              </a:rPr>
              <a:t>Les données sur les IHPC publiées chaque mois sont les indices de prix eux-mêmes, les indices et taux de variation moyens annuels ainsi que les taux de variation mensuels et annuels. Elles ne sont pas désaisonnalisées.</a:t>
            </a:r>
          </a:p>
          <a:p>
            <a:pPr lvl="0" algn="just">
              <a:buFont typeface="Wingdings" panose="05000000000000000000" pitchFamily="2" charset="2"/>
              <a:buChar char="q"/>
            </a:pPr>
            <a:r>
              <a:rPr lang="fr-FR" altLang="fr-FR" sz="2400" b="1" i="1" dirty="0" smtClean="0">
                <a:latin typeface="Arial" panose="020B0604020202020204" pitchFamily="34" charset="0"/>
                <a:cs typeface="Arial" panose="020B0604020202020204" pitchFamily="34" charset="0"/>
              </a:rPr>
              <a:t>La Publication contient :</a:t>
            </a:r>
          </a:p>
          <a:p>
            <a:pPr lvl="1" algn="just">
              <a:buFont typeface="Wingdings" panose="05000000000000000000" pitchFamily="2" charset="2"/>
              <a:buChar char="q"/>
            </a:pPr>
            <a:r>
              <a:rPr lang="fr-FR" altLang="fr-FR" sz="2000" b="1" i="1" dirty="0" smtClean="0">
                <a:latin typeface="Arial" panose="020B0604020202020204" pitchFamily="34" charset="0"/>
                <a:cs typeface="Arial" panose="020B0604020202020204" pitchFamily="34" charset="0"/>
              </a:rPr>
              <a:t>Les agrégats selon la COICOP</a:t>
            </a:r>
          </a:p>
          <a:p>
            <a:pPr lvl="1" algn="just">
              <a:buFont typeface="Wingdings" panose="05000000000000000000" pitchFamily="2" charset="2"/>
              <a:buChar char="ü"/>
            </a:pPr>
            <a:r>
              <a:rPr lang="fr-FR" altLang="fr-FR" sz="2000" b="1" i="1" dirty="0" smtClean="0">
                <a:latin typeface="Arial" panose="020B0604020202020204" pitchFamily="34" charset="0"/>
                <a:cs typeface="Arial" panose="020B0604020202020204" pitchFamily="34" charset="0"/>
              </a:rPr>
              <a:t>L’indice global</a:t>
            </a:r>
          </a:p>
          <a:p>
            <a:pPr lvl="1" algn="just">
              <a:buFont typeface="Wingdings" panose="05000000000000000000" pitchFamily="2" charset="2"/>
              <a:buChar char="ü"/>
            </a:pPr>
            <a:r>
              <a:rPr lang="fr-FR" altLang="fr-FR" sz="2000" b="1" i="1" dirty="0" smtClean="0">
                <a:latin typeface="Arial" panose="020B0604020202020204" pitchFamily="34" charset="0"/>
                <a:cs typeface="Arial" panose="020B0604020202020204" pitchFamily="34" charset="0"/>
              </a:rPr>
              <a:t>Les 12 fonctions</a:t>
            </a:r>
          </a:p>
          <a:p>
            <a:pPr lvl="1" algn="just">
              <a:buFont typeface="Wingdings" panose="05000000000000000000" pitchFamily="2" charset="2"/>
              <a:buChar char="ü"/>
            </a:pPr>
            <a:r>
              <a:rPr lang="fr-FR" altLang="fr-FR" sz="2000" b="1" i="1" dirty="0" smtClean="0">
                <a:latin typeface="Arial" panose="020B0604020202020204" pitchFamily="34" charset="0"/>
                <a:cs typeface="Arial" panose="020B0604020202020204" pitchFamily="34" charset="0"/>
              </a:rPr>
              <a:t>Certains postes spécifiques selon le pays</a:t>
            </a:r>
          </a:p>
          <a:p>
            <a:pPr lvl="1" algn="just">
              <a:buFont typeface="Wingdings" panose="05000000000000000000" pitchFamily="2" charset="2"/>
              <a:buChar char="q"/>
            </a:pPr>
            <a:r>
              <a:rPr lang="fr-FR" altLang="fr-FR" sz="2000" b="1" i="1" dirty="0">
                <a:latin typeface="Arial" panose="020B0604020202020204" pitchFamily="34" charset="0"/>
                <a:cs typeface="Arial" panose="020B0604020202020204" pitchFamily="34" charset="0"/>
              </a:rPr>
              <a:t>Les agrégats selon la </a:t>
            </a:r>
            <a:r>
              <a:rPr lang="fr-FR" altLang="fr-FR" sz="2000" b="1" i="1" dirty="0" smtClean="0">
                <a:latin typeface="Arial" panose="020B0604020202020204" pitchFamily="34" charset="0"/>
                <a:cs typeface="Arial" panose="020B0604020202020204" pitchFamily="34" charset="0"/>
              </a:rPr>
              <a:t>nomenclature secondaires</a:t>
            </a:r>
          </a:p>
          <a:p>
            <a:pPr lvl="2" algn="just">
              <a:buFont typeface="Wingdings" panose="05000000000000000000" pitchFamily="2" charset="2"/>
              <a:buChar char="q"/>
            </a:pPr>
            <a:endParaRPr lang="fr-FR" altLang="fr-FR" sz="1600" b="1" i="1" dirty="0">
              <a:latin typeface="Arial" panose="020B0604020202020204" pitchFamily="34" charset="0"/>
              <a:cs typeface="Arial" panose="020B0604020202020204" pitchFamily="34" charset="0"/>
            </a:endParaRPr>
          </a:p>
          <a:p>
            <a:pPr marL="457200" lvl="1" indent="0" algn="just">
              <a:buNone/>
            </a:pPr>
            <a:endParaRPr lang="fr-FR" altLang="fr-FR" sz="2000" b="1" i="1" dirty="0">
              <a:latin typeface="Arial" panose="020B0604020202020204" pitchFamily="34" charset="0"/>
              <a:cs typeface="Arial" panose="020B0604020202020204" pitchFamily="34" charset="0"/>
            </a:endParaRPr>
          </a:p>
        </p:txBody>
      </p:sp>
      <p:sp>
        <p:nvSpPr>
          <p:cNvPr id="2" name="ZoneTexte 1"/>
          <p:cNvSpPr txBox="1"/>
          <p:nvPr/>
        </p:nvSpPr>
        <p:spPr>
          <a:xfrm>
            <a:off x="3228975" y="1181100"/>
            <a:ext cx="8353425" cy="830997"/>
          </a:xfrm>
          <a:prstGeom prst="rect">
            <a:avLst/>
          </a:prstGeom>
          <a:noFill/>
        </p:spPr>
        <p:txBody>
          <a:bodyPr wrap="square" rtlCol="0">
            <a:spAutoFit/>
          </a:bodyPr>
          <a:lstStyle/>
          <a:p>
            <a:r>
              <a:rPr lang="fr-FR" sz="2400" b="1" dirty="0">
                <a:solidFill>
                  <a:schemeClr val="accent2"/>
                </a:solidFill>
                <a:latin typeface="Arial" panose="020B0604020202020204" pitchFamily="34" charset="0"/>
                <a:cs typeface="Arial" panose="020B0604020202020204" pitchFamily="34" charset="0"/>
              </a:rPr>
              <a:t>4.2.	Formats de publication analogues et des IHPC réguliers </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92015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733800" y="457200"/>
            <a:ext cx="6477000" cy="11430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ctr" eaLnBrk="1" hangingPunct="1"/>
            <a:r>
              <a:rPr lang="en-US" altLang="fr-FR" dirty="0" smtClean="0">
                <a:latin typeface="Arial" panose="020B0604020202020204" pitchFamily="34" charset="0"/>
                <a:cs typeface="Arial" panose="020B0604020202020204" pitchFamily="34" charset="0"/>
              </a:rPr>
              <a:t>PLAN DE LA PRESENTATION</a:t>
            </a:r>
          </a:p>
        </p:txBody>
      </p:sp>
      <p:sp>
        <p:nvSpPr>
          <p:cNvPr id="3075" name="Rectangle 3"/>
          <p:cNvSpPr>
            <a:spLocks noGrp="1" noChangeArrowheads="1"/>
          </p:cNvSpPr>
          <p:nvPr>
            <p:ph type="body" idx="1"/>
          </p:nvPr>
        </p:nvSpPr>
        <p:spPr bwMode="auto">
          <a:xfrm>
            <a:off x="809625" y="1838326"/>
            <a:ext cx="10944225" cy="4743449"/>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indent="0" eaLnBrk="1" hangingPunct="1">
              <a:lnSpc>
                <a:spcPct val="90000"/>
              </a:lnSpc>
              <a:buNone/>
            </a:pPr>
            <a:endParaRPr lang="fr-FR" altLang="fr-FR" sz="4000" b="1" dirty="0" smtClean="0">
              <a:latin typeface="Arial" panose="020B0604020202020204" pitchFamily="34" charset="0"/>
              <a:cs typeface="Arial" panose="020B0604020202020204" pitchFamily="34" charset="0"/>
            </a:endParaRPr>
          </a:p>
          <a:p>
            <a:pPr marL="0" indent="0" eaLnBrk="1" hangingPunct="1">
              <a:lnSpc>
                <a:spcPct val="90000"/>
              </a:lnSpc>
              <a:buNone/>
            </a:pPr>
            <a:endParaRPr lang="fr-FR" altLang="fr-FR" sz="4000" b="1" dirty="0">
              <a:latin typeface="Arial" panose="020B0604020202020204" pitchFamily="34" charset="0"/>
              <a:cs typeface="Arial" panose="020B0604020202020204" pitchFamily="34" charset="0"/>
            </a:endParaRPr>
          </a:p>
        </p:txBody>
      </p:sp>
      <p:sp>
        <p:nvSpPr>
          <p:cNvPr id="2" name="Rectangle 1"/>
          <p:cNvSpPr/>
          <p:nvPr/>
        </p:nvSpPr>
        <p:spPr>
          <a:xfrm>
            <a:off x="1352550" y="1740298"/>
            <a:ext cx="10553700" cy="5060553"/>
          </a:xfrm>
          <a:prstGeom prst="rect">
            <a:avLst/>
          </a:prstGeom>
        </p:spPr>
        <p:txBody>
          <a:bodyPr wrap="square">
            <a:spAutoFit/>
          </a:bodyPr>
          <a:lstStyle/>
          <a:p>
            <a:pPr marL="71755">
              <a:lnSpc>
                <a:spcPct val="107000"/>
              </a:lnSpc>
              <a:spcAft>
                <a:spcPts val="500"/>
              </a:spcAft>
              <a:tabLst>
                <a:tab pos="520065" algn="l"/>
              </a:tabLst>
            </a:pPr>
            <a:r>
              <a:rPr lang="fr-FR" sz="2400" b="1" dirty="0">
                <a:latin typeface="Arial" panose="020B0604020202020204" pitchFamily="34" charset="0"/>
                <a:ea typeface="Calibri" panose="020F0502020204030204" pitchFamily="34" charset="0"/>
                <a:cs typeface="Times New Roman" panose="02020603050405020304" pitchFamily="18" charset="0"/>
              </a:rPr>
              <a:t>1.	Introduction</a:t>
            </a:r>
            <a:endParaRPr lang="fr-FR" sz="2400" dirty="0">
              <a:latin typeface="Calibri" panose="020F0502020204030204" pitchFamily="34" charset="0"/>
              <a:ea typeface="Calibri" panose="020F0502020204030204" pitchFamily="34" charset="0"/>
              <a:cs typeface="Times New Roman" panose="02020603050405020304" pitchFamily="18" charset="0"/>
            </a:endParaRPr>
          </a:p>
          <a:p>
            <a:pPr marL="71755">
              <a:lnSpc>
                <a:spcPct val="107000"/>
              </a:lnSpc>
              <a:spcAft>
                <a:spcPts val="500"/>
              </a:spcAft>
              <a:tabLst>
                <a:tab pos="520065" algn="l"/>
              </a:tabLst>
            </a:pPr>
            <a:r>
              <a:rPr lang="fr-FR" sz="2400" b="1" dirty="0">
                <a:latin typeface="Arial" panose="020B0604020202020204" pitchFamily="34" charset="0"/>
                <a:ea typeface="Calibri" panose="020F0502020204030204" pitchFamily="34" charset="0"/>
                <a:cs typeface="Times New Roman" panose="02020603050405020304" pitchFamily="18" charset="0"/>
              </a:rPr>
              <a:t>2.	Emplois des IHPC</a:t>
            </a:r>
            <a:endParaRPr lang="fr-FR" sz="2400" dirty="0">
              <a:latin typeface="Calibri" panose="020F0502020204030204" pitchFamily="34" charset="0"/>
              <a:ea typeface="Calibri" panose="020F0502020204030204" pitchFamily="34" charset="0"/>
              <a:cs typeface="Times New Roman" panose="02020603050405020304" pitchFamily="18" charset="0"/>
            </a:endParaRPr>
          </a:p>
          <a:p>
            <a:pPr marL="71755">
              <a:lnSpc>
                <a:spcPct val="107000"/>
              </a:lnSpc>
              <a:spcAft>
                <a:spcPts val="500"/>
              </a:spcAft>
              <a:tabLst>
                <a:tab pos="520065" algn="l"/>
              </a:tabLst>
            </a:pPr>
            <a:r>
              <a:rPr lang="fr-FR" sz="2400" b="1" dirty="0">
                <a:latin typeface="Arial" panose="020B0604020202020204" pitchFamily="34" charset="0"/>
                <a:ea typeface="Calibri" panose="020F0502020204030204" pitchFamily="34" charset="0"/>
                <a:cs typeface="Times New Roman" panose="02020603050405020304" pitchFamily="18" charset="0"/>
              </a:rPr>
              <a:t>3.	Historique de l’harmonisation de l’indice dans l’UEMOA</a:t>
            </a:r>
            <a:endParaRPr lang="fr-FR" sz="2400" dirty="0">
              <a:latin typeface="Calibri" panose="020F0502020204030204" pitchFamily="34" charset="0"/>
              <a:ea typeface="Calibri" panose="020F0502020204030204" pitchFamily="34" charset="0"/>
              <a:cs typeface="Times New Roman" panose="02020603050405020304" pitchFamily="18" charset="0"/>
            </a:endParaRPr>
          </a:p>
          <a:p>
            <a:pPr marL="71755">
              <a:lnSpc>
                <a:spcPct val="107000"/>
              </a:lnSpc>
              <a:spcAft>
                <a:spcPts val="500"/>
              </a:spcAft>
              <a:tabLst>
                <a:tab pos="520065" algn="l"/>
              </a:tabLst>
            </a:pPr>
            <a:r>
              <a:rPr lang="fr-FR" sz="2400" b="1" dirty="0">
                <a:latin typeface="Arial" panose="020B0604020202020204" pitchFamily="34" charset="0"/>
                <a:ea typeface="Calibri" panose="020F0502020204030204" pitchFamily="34" charset="0"/>
                <a:cs typeface="Times New Roman" panose="02020603050405020304" pitchFamily="18" charset="0"/>
              </a:rPr>
              <a:t>4.	Les fondements de l’harmonisation</a:t>
            </a:r>
            <a:endParaRPr lang="fr-FR" sz="2400" dirty="0">
              <a:latin typeface="Calibri" panose="020F0502020204030204" pitchFamily="34" charset="0"/>
              <a:ea typeface="Calibri" panose="020F0502020204030204" pitchFamily="34" charset="0"/>
              <a:cs typeface="Times New Roman" panose="02020603050405020304" pitchFamily="18" charset="0"/>
            </a:endParaRPr>
          </a:p>
          <a:p>
            <a:pPr marL="449580">
              <a:lnSpc>
                <a:spcPct val="107000"/>
              </a:lnSpc>
              <a:spcAft>
                <a:spcPts val="500"/>
              </a:spcAft>
              <a:tabLst>
                <a:tab pos="520065" algn="l"/>
              </a:tabLst>
            </a:pPr>
            <a:r>
              <a:rPr lang="fr-FR" sz="2400" b="1" dirty="0">
                <a:latin typeface="Arial" panose="020B0604020202020204" pitchFamily="34" charset="0"/>
                <a:ea typeface="Calibri" panose="020F0502020204030204" pitchFamily="34" charset="0"/>
                <a:cs typeface="Times New Roman" panose="02020603050405020304" pitchFamily="18" charset="0"/>
              </a:rPr>
              <a:t>4.1.	La mise en place d’une méthodologie commune</a:t>
            </a:r>
            <a:endParaRPr lang="fr-FR" sz="2400" dirty="0">
              <a:latin typeface="Calibri" panose="020F0502020204030204" pitchFamily="34" charset="0"/>
              <a:ea typeface="Calibri" panose="020F0502020204030204" pitchFamily="34" charset="0"/>
              <a:cs typeface="Times New Roman" panose="02020603050405020304" pitchFamily="18" charset="0"/>
            </a:endParaRPr>
          </a:p>
          <a:p>
            <a:pPr marL="449580">
              <a:lnSpc>
                <a:spcPct val="107000"/>
              </a:lnSpc>
              <a:spcAft>
                <a:spcPts val="500"/>
              </a:spcAft>
              <a:tabLst>
                <a:tab pos="520065" algn="l"/>
              </a:tabLst>
            </a:pPr>
            <a:r>
              <a:rPr lang="fr-FR" sz="2400" b="1" dirty="0">
                <a:latin typeface="Arial" panose="020B0604020202020204" pitchFamily="34" charset="0"/>
                <a:ea typeface="Calibri" panose="020F0502020204030204" pitchFamily="34" charset="0"/>
                <a:cs typeface="Times New Roman" panose="02020603050405020304" pitchFamily="18" charset="0"/>
              </a:rPr>
              <a:t>4.2.	Formats de publication analogues et des IHPC réguliers</a:t>
            </a:r>
            <a:endParaRPr lang="fr-FR" sz="2400" dirty="0">
              <a:latin typeface="Calibri" panose="020F0502020204030204" pitchFamily="34" charset="0"/>
              <a:ea typeface="Calibri" panose="020F0502020204030204" pitchFamily="34" charset="0"/>
              <a:cs typeface="Times New Roman" panose="02020603050405020304" pitchFamily="18" charset="0"/>
            </a:endParaRPr>
          </a:p>
          <a:p>
            <a:pPr marL="449580">
              <a:lnSpc>
                <a:spcPct val="107000"/>
              </a:lnSpc>
              <a:spcAft>
                <a:spcPts val="500"/>
              </a:spcAft>
              <a:tabLst>
                <a:tab pos="520065" algn="l"/>
              </a:tabLst>
            </a:pPr>
            <a:r>
              <a:rPr lang="fr-FR" sz="2400" b="1" dirty="0">
                <a:latin typeface="Arial" panose="020B0604020202020204" pitchFamily="34" charset="0"/>
                <a:ea typeface="Calibri" panose="020F0502020204030204" pitchFamily="34" charset="0"/>
                <a:cs typeface="Times New Roman" panose="02020603050405020304" pitchFamily="18" charset="0"/>
              </a:rPr>
              <a:t>4.3.	Un logiciel Commun de traitement de l’IHPC</a:t>
            </a:r>
            <a:endParaRPr lang="fr-FR" sz="2400" dirty="0">
              <a:latin typeface="Calibri" panose="020F0502020204030204" pitchFamily="34" charset="0"/>
              <a:ea typeface="Calibri" panose="020F0502020204030204" pitchFamily="34" charset="0"/>
              <a:cs typeface="Times New Roman" panose="02020603050405020304" pitchFamily="18" charset="0"/>
            </a:endParaRPr>
          </a:p>
          <a:p>
            <a:pPr marL="449580">
              <a:lnSpc>
                <a:spcPct val="107000"/>
              </a:lnSpc>
              <a:spcAft>
                <a:spcPts val="500"/>
              </a:spcAft>
              <a:tabLst>
                <a:tab pos="520065" algn="l"/>
              </a:tabLst>
            </a:pPr>
            <a:r>
              <a:rPr lang="fr-FR" sz="2400" b="1" dirty="0">
                <a:latin typeface="Arial" panose="020B0604020202020204" pitchFamily="34" charset="0"/>
                <a:ea typeface="Calibri" panose="020F0502020204030204" pitchFamily="34" charset="0"/>
                <a:cs typeface="Times New Roman" panose="02020603050405020304" pitchFamily="18" charset="0"/>
              </a:rPr>
              <a:t>4.4.	Contrôle de la mise en œuvre de l’Harmonisation</a:t>
            </a:r>
            <a:endParaRPr lang="fr-FR" sz="2400" dirty="0">
              <a:latin typeface="Calibri" panose="020F0502020204030204" pitchFamily="34" charset="0"/>
              <a:ea typeface="Calibri" panose="020F0502020204030204" pitchFamily="34" charset="0"/>
              <a:cs typeface="Times New Roman" panose="02020603050405020304" pitchFamily="18" charset="0"/>
            </a:endParaRPr>
          </a:p>
          <a:p>
            <a:pPr marL="71755">
              <a:lnSpc>
                <a:spcPct val="107000"/>
              </a:lnSpc>
              <a:spcAft>
                <a:spcPts val="500"/>
              </a:spcAft>
              <a:tabLst>
                <a:tab pos="520065" algn="l"/>
              </a:tabLst>
            </a:pPr>
            <a:r>
              <a:rPr lang="fr-FR" sz="2400" b="1" dirty="0">
                <a:latin typeface="Arial" panose="020B0604020202020204" pitchFamily="34" charset="0"/>
                <a:ea typeface="Calibri" panose="020F0502020204030204" pitchFamily="34" charset="0"/>
                <a:cs typeface="Times New Roman" panose="02020603050405020304" pitchFamily="18" charset="0"/>
              </a:rPr>
              <a:t>5.	Améliorations attendues et points à explorer par les IHPC</a:t>
            </a:r>
            <a:endParaRPr lang="fr-FR" sz="2400" dirty="0">
              <a:latin typeface="Calibri" panose="020F0502020204030204" pitchFamily="34" charset="0"/>
              <a:ea typeface="Calibri" panose="020F0502020204030204" pitchFamily="34" charset="0"/>
              <a:cs typeface="Times New Roman" panose="02020603050405020304" pitchFamily="18" charset="0"/>
            </a:endParaRPr>
          </a:p>
          <a:p>
            <a:pPr marL="71755">
              <a:lnSpc>
                <a:spcPct val="107000"/>
              </a:lnSpc>
              <a:spcAft>
                <a:spcPts val="500"/>
              </a:spcAft>
              <a:tabLst>
                <a:tab pos="520065" algn="l"/>
              </a:tabLst>
            </a:pPr>
            <a:r>
              <a:rPr lang="fr-FR" sz="2400" b="1" dirty="0">
                <a:latin typeface="Arial" panose="020B0604020202020204" pitchFamily="34" charset="0"/>
                <a:ea typeface="Calibri" panose="020F0502020204030204" pitchFamily="34" charset="0"/>
                <a:cs typeface="Times New Roman" panose="02020603050405020304" pitchFamily="18" charset="0"/>
              </a:rPr>
              <a:t>5.	Exemples d’harmonisation en Afrique et dans le monde</a:t>
            </a:r>
            <a:endParaRPr lang="fr-FR" sz="2400" dirty="0">
              <a:latin typeface="Calibri" panose="020F0502020204030204" pitchFamily="34" charset="0"/>
              <a:ea typeface="Calibri" panose="020F0502020204030204" pitchFamily="34" charset="0"/>
              <a:cs typeface="Times New Roman" panose="02020603050405020304" pitchFamily="18" charset="0"/>
            </a:endParaRPr>
          </a:p>
          <a:p>
            <a:pPr marL="71755">
              <a:lnSpc>
                <a:spcPct val="107000"/>
              </a:lnSpc>
              <a:spcAft>
                <a:spcPts val="500"/>
              </a:spcAft>
              <a:tabLst>
                <a:tab pos="520065" algn="l"/>
              </a:tabLst>
            </a:pPr>
            <a:r>
              <a:rPr lang="fr-FR" sz="2400" b="1" dirty="0">
                <a:latin typeface="Arial" panose="020B0604020202020204" pitchFamily="34" charset="0"/>
                <a:ea typeface="Calibri" panose="020F0502020204030204" pitchFamily="34" charset="0"/>
                <a:cs typeface="Times New Roman" panose="02020603050405020304" pitchFamily="18" charset="0"/>
              </a:rPr>
              <a:t>6.	Règlements relatifs aux IHPC (à novembre 2021)</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453165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381375" y="457200"/>
            <a:ext cx="7572375" cy="5619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71755">
              <a:lnSpc>
                <a:spcPct val="107000"/>
              </a:lnSpc>
              <a:spcAft>
                <a:spcPts val="500"/>
              </a:spcAft>
              <a:tabLst>
                <a:tab pos="520065" algn="l"/>
              </a:tabLst>
            </a:pPr>
            <a:r>
              <a:rPr lang="fr-FR" dirty="0" smtClean="0">
                <a:latin typeface="Arial" panose="020B0604020202020204" pitchFamily="34" charset="0"/>
                <a:ea typeface="Calibri" panose="020F0502020204030204" pitchFamily="34" charset="0"/>
                <a:cs typeface="Times New Roman" panose="02020603050405020304" pitchFamily="18" charset="0"/>
              </a:rPr>
              <a:t>4.	LES FONDEMENTS DE L’HARMONISATION</a:t>
            </a:r>
            <a:endParaRPr lang="fr-FR" dirty="0">
              <a:latin typeface="Calibri" panose="020F0502020204030204" pitchFamily="34" charset="0"/>
              <a:ea typeface="Calibri" panose="020F0502020204030204" pitchFamily="34" charset="0"/>
              <a:cs typeface="Times New Roman" panose="02020603050405020304" pitchFamily="18" charset="0"/>
            </a:endParaRPr>
          </a:p>
        </p:txBody>
      </p:sp>
      <p:sp>
        <p:nvSpPr>
          <p:cNvPr id="3075" name="Rectangle 3"/>
          <p:cNvSpPr>
            <a:spLocks noGrp="1" noChangeArrowheads="1"/>
          </p:cNvSpPr>
          <p:nvPr>
            <p:ph type="body" idx="1"/>
          </p:nvPr>
        </p:nvSpPr>
        <p:spPr bwMode="auto">
          <a:xfrm>
            <a:off x="371475" y="1990725"/>
            <a:ext cx="11506200" cy="48672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1" algn="just">
              <a:buFont typeface="Wingdings" panose="05000000000000000000" pitchFamily="2" charset="2"/>
              <a:buChar char="q"/>
            </a:pPr>
            <a:r>
              <a:rPr lang="fr-FR" altLang="fr-FR" sz="2000" b="1" i="1" dirty="0" smtClean="0">
                <a:latin typeface="Arial" panose="020B0604020202020204" pitchFamily="34" charset="0"/>
                <a:cs typeface="Arial" panose="020B0604020202020204" pitchFamily="34" charset="0"/>
              </a:rPr>
              <a:t>Les </a:t>
            </a:r>
            <a:r>
              <a:rPr lang="fr-FR" altLang="fr-FR" sz="2000" b="1" i="1" dirty="0">
                <a:latin typeface="Arial" panose="020B0604020202020204" pitchFamily="34" charset="0"/>
                <a:cs typeface="Arial" panose="020B0604020202020204" pitchFamily="34" charset="0"/>
              </a:rPr>
              <a:t>agrégats selon la </a:t>
            </a:r>
            <a:r>
              <a:rPr lang="fr-FR" altLang="fr-FR" sz="2000" b="1" i="1" dirty="0" smtClean="0">
                <a:latin typeface="Arial" panose="020B0604020202020204" pitchFamily="34" charset="0"/>
                <a:cs typeface="Arial" panose="020B0604020202020204" pitchFamily="34" charset="0"/>
              </a:rPr>
              <a:t>nomenclature secondaires</a:t>
            </a:r>
          </a:p>
          <a:p>
            <a:pPr lvl="2" algn="just">
              <a:buFont typeface="Wingdings" panose="05000000000000000000" pitchFamily="2" charset="2"/>
              <a:buChar char="q"/>
            </a:pPr>
            <a:endParaRPr lang="fr-FR" altLang="fr-FR" sz="1600" b="1" i="1" dirty="0">
              <a:latin typeface="Arial" panose="020B0604020202020204" pitchFamily="34" charset="0"/>
              <a:cs typeface="Arial" panose="020B0604020202020204" pitchFamily="34" charset="0"/>
            </a:endParaRPr>
          </a:p>
          <a:p>
            <a:pPr marL="1524000" lvl="0">
              <a:buFont typeface="Wingdings" panose="05000000000000000000" pitchFamily="2" charset="2"/>
              <a:buChar char="ü"/>
            </a:pPr>
            <a:r>
              <a:rPr lang="fr-FR" sz="2000" b="1" i="1" dirty="0">
                <a:latin typeface="Arial" panose="020B0604020202020204" pitchFamily="34" charset="0"/>
                <a:cs typeface="Arial" panose="020B0604020202020204" pitchFamily="34" charset="0"/>
              </a:rPr>
              <a:t>l’IHPC, hors énergie ;</a:t>
            </a:r>
          </a:p>
          <a:p>
            <a:pPr marL="1524000" lvl="0">
              <a:buFont typeface="Wingdings" panose="05000000000000000000" pitchFamily="2" charset="2"/>
              <a:buChar char="ü"/>
            </a:pPr>
            <a:r>
              <a:rPr lang="fr-FR" sz="2000" b="1" i="1" dirty="0">
                <a:latin typeface="Arial" panose="020B0604020202020204" pitchFamily="34" charset="0"/>
                <a:cs typeface="Arial" panose="020B0604020202020204" pitchFamily="34" charset="0"/>
              </a:rPr>
              <a:t>l’IHPC, hors énergie et produits frais ou « inflation sous-jacente »</a:t>
            </a:r>
          </a:p>
          <a:p>
            <a:pPr marL="1524000" lvl="0">
              <a:buFont typeface="Wingdings" panose="05000000000000000000" pitchFamily="2" charset="2"/>
              <a:buChar char="ü"/>
            </a:pPr>
            <a:r>
              <a:rPr lang="fr-FR" sz="2000" b="1" i="1" dirty="0">
                <a:latin typeface="Arial" panose="020B0604020202020204" pitchFamily="34" charset="0"/>
                <a:cs typeface="Arial" panose="020B0604020202020204" pitchFamily="34" charset="0"/>
              </a:rPr>
              <a:t>l’IHPC, selon l’origine du produit ;</a:t>
            </a:r>
          </a:p>
          <a:p>
            <a:pPr marL="1524000" lvl="0">
              <a:buFont typeface="Wingdings" panose="05000000000000000000" pitchFamily="2" charset="2"/>
              <a:buChar char="ü"/>
            </a:pPr>
            <a:r>
              <a:rPr lang="fr-FR" sz="2000" b="1" i="1" dirty="0">
                <a:latin typeface="Arial" panose="020B0604020202020204" pitchFamily="34" charset="0"/>
                <a:cs typeface="Arial" panose="020B0604020202020204" pitchFamily="34" charset="0"/>
              </a:rPr>
              <a:t>l’IHPC, selon la durabilité ;</a:t>
            </a:r>
          </a:p>
          <a:p>
            <a:pPr marL="1524000" lvl="0">
              <a:buFont typeface="Wingdings" panose="05000000000000000000" pitchFamily="2" charset="2"/>
              <a:buChar char="ü"/>
            </a:pPr>
            <a:r>
              <a:rPr lang="fr-FR" sz="2000" b="1" i="1" dirty="0">
                <a:latin typeface="Arial" panose="020B0604020202020204" pitchFamily="34" charset="0"/>
                <a:cs typeface="Arial" panose="020B0604020202020204" pitchFamily="34" charset="0"/>
              </a:rPr>
              <a:t>l’IHPC selon le secteur d’activités.</a:t>
            </a:r>
          </a:p>
          <a:p>
            <a:pPr marL="457200" lvl="1" indent="0" algn="just">
              <a:buNone/>
            </a:pPr>
            <a:endParaRPr lang="fr-FR" altLang="fr-FR" sz="2000" b="1" i="1" dirty="0">
              <a:latin typeface="Arial" panose="020B0604020202020204" pitchFamily="34" charset="0"/>
              <a:cs typeface="Arial" panose="020B0604020202020204" pitchFamily="34" charset="0"/>
            </a:endParaRPr>
          </a:p>
        </p:txBody>
      </p:sp>
      <p:sp>
        <p:nvSpPr>
          <p:cNvPr id="2" name="ZoneTexte 1"/>
          <p:cNvSpPr txBox="1"/>
          <p:nvPr/>
        </p:nvSpPr>
        <p:spPr>
          <a:xfrm>
            <a:off x="3228975" y="1181100"/>
            <a:ext cx="8353425" cy="830997"/>
          </a:xfrm>
          <a:prstGeom prst="rect">
            <a:avLst/>
          </a:prstGeom>
          <a:noFill/>
        </p:spPr>
        <p:txBody>
          <a:bodyPr wrap="square" rtlCol="0">
            <a:spAutoFit/>
          </a:bodyPr>
          <a:lstStyle/>
          <a:p>
            <a:r>
              <a:rPr lang="fr-FR" sz="2400" b="1" dirty="0">
                <a:solidFill>
                  <a:schemeClr val="accent2"/>
                </a:solidFill>
                <a:latin typeface="Arial" panose="020B0604020202020204" pitchFamily="34" charset="0"/>
                <a:cs typeface="Arial" panose="020B0604020202020204" pitchFamily="34" charset="0"/>
              </a:rPr>
              <a:t>4.2.	Formats de publication analogues et des IHPC réguliers </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20820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381375" y="457200"/>
            <a:ext cx="7572375" cy="5619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71755">
              <a:lnSpc>
                <a:spcPct val="107000"/>
              </a:lnSpc>
              <a:spcAft>
                <a:spcPts val="500"/>
              </a:spcAft>
              <a:tabLst>
                <a:tab pos="520065" algn="l"/>
              </a:tabLst>
            </a:pPr>
            <a:r>
              <a:rPr lang="fr-FR" dirty="0" smtClean="0">
                <a:latin typeface="Arial" panose="020B0604020202020204" pitchFamily="34" charset="0"/>
                <a:ea typeface="Calibri" panose="020F0502020204030204" pitchFamily="34" charset="0"/>
                <a:cs typeface="Times New Roman" panose="02020603050405020304" pitchFamily="18" charset="0"/>
              </a:rPr>
              <a:t>4.	LES FONDEMENTS DE L’HARMONISATION</a:t>
            </a:r>
            <a:endParaRPr lang="fr-FR" dirty="0">
              <a:latin typeface="Calibri" panose="020F0502020204030204" pitchFamily="34" charset="0"/>
              <a:ea typeface="Calibri" panose="020F0502020204030204" pitchFamily="34" charset="0"/>
              <a:cs typeface="Times New Roman" panose="02020603050405020304" pitchFamily="18" charset="0"/>
            </a:endParaRPr>
          </a:p>
        </p:txBody>
      </p:sp>
      <p:sp>
        <p:nvSpPr>
          <p:cNvPr id="3075" name="Rectangle 3"/>
          <p:cNvSpPr>
            <a:spLocks noGrp="1" noChangeArrowheads="1"/>
          </p:cNvSpPr>
          <p:nvPr>
            <p:ph type="body" idx="1"/>
          </p:nvPr>
        </p:nvSpPr>
        <p:spPr bwMode="auto">
          <a:xfrm>
            <a:off x="371475" y="1990725"/>
            <a:ext cx="11506200" cy="48672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2" algn="just">
              <a:buFont typeface="Wingdings" panose="05000000000000000000" pitchFamily="2" charset="2"/>
              <a:buChar char="q"/>
            </a:pPr>
            <a:endParaRPr lang="fr-FR" altLang="fr-FR" sz="1600" b="1" i="1" dirty="0">
              <a:latin typeface="Arial" panose="020B0604020202020204" pitchFamily="34" charset="0"/>
              <a:cs typeface="Arial" panose="020B0604020202020204" pitchFamily="34" charset="0"/>
            </a:endParaRPr>
          </a:p>
          <a:p>
            <a:pPr algn="just"/>
            <a:r>
              <a:rPr lang="fr-FR" sz="2000" b="1" dirty="0">
                <a:latin typeface="Arial" panose="020B0604020202020204" pitchFamily="34" charset="0"/>
                <a:cs typeface="Arial" panose="020B0604020202020204" pitchFamily="34" charset="0"/>
              </a:rPr>
              <a:t>Les publications sont réalisées selon les mêmes maquettes. L’utilisateur d’un pays ne sera pas dépaysé à la lecture des publications des résultats de l’indice d’un pays ou d’un autre ou de la Commission. Deux publications harmonisées sont réalisées mensuellement : </a:t>
            </a:r>
          </a:p>
          <a:p>
            <a:pPr lvl="1" algn="just">
              <a:buFont typeface="Wingdings" panose="05000000000000000000" pitchFamily="2" charset="2"/>
              <a:buChar char="v"/>
            </a:pPr>
            <a:r>
              <a:rPr lang="fr-FR" sz="2000" b="1" dirty="0">
                <a:latin typeface="Arial" panose="020B0604020202020204" pitchFamily="34" charset="0"/>
                <a:cs typeface="Arial" panose="020B0604020202020204" pitchFamily="34" charset="0"/>
              </a:rPr>
              <a:t>un « flash-prix », d’une page, dès la sortie de l’indice au plus tard le 07 de chaque mois,</a:t>
            </a:r>
          </a:p>
          <a:p>
            <a:pPr lvl="1" algn="just">
              <a:buFont typeface="Wingdings" panose="05000000000000000000" pitchFamily="2" charset="2"/>
              <a:buChar char="v"/>
            </a:pPr>
            <a:r>
              <a:rPr lang="fr-FR" sz="2000" b="1" dirty="0">
                <a:latin typeface="Arial" panose="020B0604020202020204" pitchFamily="34" charset="0"/>
                <a:cs typeface="Arial" panose="020B0604020202020204" pitchFamily="34" charset="0"/>
              </a:rPr>
              <a:t>un « six pages » dix jours après la fin du mois, qui détaille et explique les variations de l’indice, se focalisant éventuellement sur un ou deux points laissés à l’initiative du pays</a:t>
            </a:r>
            <a:r>
              <a:rPr lang="fr-FR" sz="2000" b="1" dirty="0" smtClean="0">
                <a:latin typeface="Arial" panose="020B0604020202020204" pitchFamily="34" charset="0"/>
                <a:cs typeface="Arial" panose="020B0604020202020204" pitchFamily="34" charset="0"/>
              </a:rPr>
              <a:t>.</a:t>
            </a:r>
          </a:p>
          <a:p>
            <a:pPr marL="457200" lvl="1" indent="0" algn="just">
              <a:buNone/>
            </a:pPr>
            <a:endParaRPr lang="fr-FR" sz="2000" b="1" dirty="0">
              <a:latin typeface="Arial" panose="020B0604020202020204" pitchFamily="34" charset="0"/>
              <a:cs typeface="Arial" panose="020B0604020202020204" pitchFamily="34" charset="0"/>
            </a:endParaRPr>
          </a:p>
          <a:p>
            <a:pPr algn="just"/>
            <a:r>
              <a:rPr lang="fr-FR" sz="2000" b="1" dirty="0">
                <a:latin typeface="Arial" panose="020B0604020202020204" pitchFamily="34" charset="0"/>
                <a:cs typeface="Arial" panose="020B0604020202020204" pitchFamily="34" charset="0"/>
              </a:rPr>
              <a:t> Il est loisible à chaque Etat de produire d’autres publications semestrielle, annuelle ou spécifique.</a:t>
            </a:r>
          </a:p>
        </p:txBody>
      </p:sp>
      <p:sp>
        <p:nvSpPr>
          <p:cNvPr id="2" name="ZoneTexte 1"/>
          <p:cNvSpPr txBox="1"/>
          <p:nvPr/>
        </p:nvSpPr>
        <p:spPr>
          <a:xfrm>
            <a:off x="3228975" y="1181100"/>
            <a:ext cx="8353425" cy="830997"/>
          </a:xfrm>
          <a:prstGeom prst="rect">
            <a:avLst/>
          </a:prstGeom>
          <a:noFill/>
        </p:spPr>
        <p:txBody>
          <a:bodyPr wrap="square" rtlCol="0">
            <a:spAutoFit/>
          </a:bodyPr>
          <a:lstStyle/>
          <a:p>
            <a:r>
              <a:rPr lang="fr-FR" sz="2400" b="1" dirty="0">
                <a:solidFill>
                  <a:schemeClr val="accent2"/>
                </a:solidFill>
                <a:latin typeface="Arial" panose="020B0604020202020204" pitchFamily="34" charset="0"/>
                <a:cs typeface="Arial" panose="020B0604020202020204" pitchFamily="34" charset="0"/>
              </a:rPr>
              <a:t>4.2.	Formats de publication analogues et des IHPC réguliers </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67811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381375" y="457200"/>
            <a:ext cx="7572375" cy="5619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71755">
              <a:lnSpc>
                <a:spcPct val="107000"/>
              </a:lnSpc>
              <a:spcAft>
                <a:spcPts val="500"/>
              </a:spcAft>
              <a:tabLst>
                <a:tab pos="520065" algn="l"/>
              </a:tabLst>
            </a:pPr>
            <a:r>
              <a:rPr lang="fr-FR" dirty="0" smtClean="0">
                <a:latin typeface="Arial" panose="020B0604020202020204" pitchFamily="34" charset="0"/>
                <a:ea typeface="Calibri" panose="020F0502020204030204" pitchFamily="34" charset="0"/>
                <a:cs typeface="Times New Roman" panose="02020603050405020304" pitchFamily="18" charset="0"/>
              </a:rPr>
              <a:t>4.	LES FONDEMENTS DE L’HARMONISATION</a:t>
            </a:r>
            <a:endParaRPr lang="fr-FR" dirty="0">
              <a:latin typeface="Calibri" panose="020F0502020204030204" pitchFamily="34" charset="0"/>
              <a:ea typeface="Calibri" panose="020F0502020204030204" pitchFamily="34" charset="0"/>
              <a:cs typeface="Times New Roman" panose="02020603050405020304" pitchFamily="18" charset="0"/>
            </a:endParaRPr>
          </a:p>
        </p:txBody>
      </p:sp>
      <p:sp>
        <p:nvSpPr>
          <p:cNvPr id="3075" name="Rectangle 3"/>
          <p:cNvSpPr>
            <a:spLocks noGrp="1" noChangeArrowheads="1"/>
          </p:cNvSpPr>
          <p:nvPr>
            <p:ph type="body" idx="1"/>
          </p:nvPr>
        </p:nvSpPr>
        <p:spPr bwMode="auto">
          <a:xfrm>
            <a:off x="371475" y="1990725"/>
            <a:ext cx="11506200" cy="48672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61950" lvl="2" indent="-314325" algn="just">
              <a:buFont typeface="Wingdings" panose="05000000000000000000" pitchFamily="2" charset="2"/>
              <a:buChar char="q"/>
            </a:pPr>
            <a:r>
              <a:rPr lang="fr-FR" altLang="fr-FR" sz="1800" b="1" dirty="0">
                <a:latin typeface="Arial" panose="020B0604020202020204" pitchFamily="34" charset="0"/>
                <a:cs typeface="Arial" panose="020B0604020202020204" pitchFamily="34" charset="0"/>
              </a:rPr>
              <a:t>L’article 2 du Règlement n° 03/2017/CM/UEMOA du 31 mars 2017  stipule que « Les Etats membres préservent le caractère national et harmonisé de la méthodologie de calcul de l’indice, conformément aux normes internationales. A ce titre, il s’appuie sur la méthodologie de l’IHPC base 2014 et </a:t>
            </a:r>
            <a:r>
              <a:rPr lang="fr-FR" altLang="fr-FR" sz="1800" b="1" u="sng" dirty="0">
                <a:latin typeface="Arial" panose="020B0604020202020204" pitchFamily="34" charset="0"/>
                <a:cs typeface="Arial" panose="020B0604020202020204" pitchFamily="34" charset="0"/>
              </a:rPr>
              <a:t>utilisent exclusivement le progiciel mis à leur disposition par la Commission de l’UEMOA </a:t>
            </a:r>
            <a:r>
              <a:rPr lang="fr-FR" altLang="fr-FR" sz="1800" b="1" dirty="0">
                <a:latin typeface="Arial" panose="020B0604020202020204" pitchFamily="34" charset="0"/>
                <a:cs typeface="Arial" panose="020B0604020202020204" pitchFamily="34" charset="0"/>
              </a:rPr>
              <a:t>».</a:t>
            </a:r>
          </a:p>
          <a:p>
            <a:pPr marL="361950" lvl="2" indent="-314325" algn="just">
              <a:buFont typeface="Wingdings" panose="05000000000000000000" pitchFamily="2" charset="2"/>
              <a:buChar char="q"/>
            </a:pPr>
            <a:endParaRPr lang="fr-FR" altLang="fr-FR" sz="1200" b="1" dirty="0">
              <a:latin typeface="Arial" panose="020B0604020202020204" pitchFamily="34" charset="0"/>
              <a:cs typeface="Arial" panose="020B0604020202020204" pitchFamily="34" charset="0"/>
            </a:endParaRPr>
          </a:p>
          <a:p>
            <a:pPr marL="361950" lvl="2" indent="-314325" algn="just">
              <a:buFont typeface="Wingdings" panose="05000000000000000000" pitchFamily="2" charset="2"/>
              <a:buChar char="q"/>
            </a:pPr>
            <a:r>
              <a:rPr lang="fr-FR" altLang="fr-FR" sz="1800" b="1" dirty="0">
                <a:latin typeface="Arial" panose="020B0604020202020204" pitchFamily="34" charset="0"/>
                <a:cs typeface="Arial" panose="020B0604020202020204" pitchFamily="34" charset="0"/>
              </a:rPr>
              <a:t>Depuis la rénovation de 1996, les pays membres utilisent le même outil de traitement de l’IHPC. Ainsi :</a:t>
            </a:r>
          </a:p>
          <a:p>
            <a:pPr marL="790575" lvl="3" indent="-285750" algn="just">
              <a:buFont typeface="Wingdings" panose="05000000000000000000" pitchFamily="2" charset="2"/>
              <a:buChar char="§"/>
            </a:pPr>
            <a:r>
              <a:rPr lang="fr-FR" altLang="fr-FR" sz="1600" b="1" dirty="0" smtClean="0">
                <a:solidFill>
                  <a:srgbClr val="FF0000"/>
                </a:solidFill>
                <a:latin typeface="Arial" panose="020B0604020202020204" pitchFamily="34" charset="0"/>
                <a:cs typeface="Arial" panose="020B0604020202020204" pitchFamily="34" charset="0"/>
              </a:rPr>
              <a:t>L’application </a:t>
            </a:r>
            <a:r>
              <a:rPr lang="fr-FR" altLang="fr-FR" sz="1600" b="1" dirty="0" err="1">
                <a:solidFill>
                  <a:srgbClr val="FF0000"/>
                </a:solidFill>
                <a:latin typeface="Arial" panose="020B0604020202020204" pitchFamily="34" charset="0"/>
                <a:cs typeface="Arial" panose="020B0604020202020204" pitchFamily="34" charset="0"/>
              </a:rPr>
              <a:t>Chapo</a:t>
            </a:r>
            <a:r>
              <a:rPr lang="fr-FR" altLang="fr-FR" sz="1600" b="1" dirty="0">
                <a:solidFill>
                  <a:srgbClr val="FF0000"/>
                </a:solidFill>
                <a:latin typeface="Arial" panose="020B0604020202020204" pitchFamily="34" charset="0"/>
                <a:cs typeface="Arial" panose="020B0604020202020204" pitchFamily="34" charset="0"/>
              </a:rPr>
              <a:t> </a:t>
            </a:r>
            <a:r>
              <a:rPr lang="fr-FR" altLang="fr-FR" sz="1600" b="1" dirty="0">
                <a:latin typeface="Arial" panose="020B0604020202020204" pitchFamily="34" charset="0"/>
                <a:cs typeface="Arial" panose="020B0604020202020204" pitchFamily="34" charset="0"/>
              </a:rPr>
              <a:t>a été utilisée pour les IHPC base 1996 et 2008. Il a été un moteur important de l’harmonisation des indices des prix des Etats de l’UEMOA. Il a par la suite atteint ses limites avec un certain nombre d’insuffisances dont son obsolescence technologique et sa rigidité</a:t>
            </a:r>
            <a:r>
              <a:rPr lang="fr-FR" altLang="fr-FR" sz="1600" b="1" dirty="0" smtClean="0">
                <a:latin typeface="Arial" panose="020B0604020202020204" pitchFamily="34" charset="0"/>
                <a:cs typeface="Arial" panose="020B0604020202020204" pitchFamily="34" charset="0"/>
              </a:rPr>
              <a:t>.</a:t>
            </a:r>
          </a:p>
          <a:p>
            <a:pPr marL="790575" lvl="3" indent="-285750" algn="just">
              <a:buFont typeface="Wingdings" panose="05000000000000000000" pitchFamily="2" charset="2"/>
              <a:buChar char="§"/>
            </a:pPr>
            <a:endParaRPr lang="fr-FR" altLang="fr-FR" sz="1600" b="1" dirty="0">
              <a:latin typeface="Arial" panose="020B0604020202020204" pitchFamily="34" charset="0"/>
              <a:cs typeface="Arial" panose="020B0604020202020204" pitchFamily="34" charset="0"/>
            </a:endParaRPr>
          </a:p>
          <a:p>
            <a:pPr marL="790575" lvl="3" indent="-285750" algn="just">
              <a:buFont typeface="Wingdings" panose="05000000000000000000" pitchFamily="2" charset="2"/>
              <a:buChar char="§"/>
            </a:pPr>
            <a:r>
              <a:rPr lang="fr-FR" altLang="fr-FR" sz="1600" b="1" dirty="0" smtClean="0">
                <a:solidFill>
                  <a:srgbClr val="FF0000"/>
                </a:solidFill>
                <a:latin typeface="Arial" panose="020B0604020202020204" pitchFamily="34" charset="0"/>
                <a:cs typeface="Arial" panose="020B0604020202020204" pitchFamily="34" charset="0"/>
              </a:rPr>
              <a:t>L’application </a:t>
            </a:r>
            <a:r>
              <a:rPr lang="fr-FR" altLang="fr-FR" sz="1600" b="1" dirty="0">
                <a:solidFill>
                  <a:srgbClr val="FF0000"/>
                </a:solidFill>
                <a:latin typeface="Arial" panose="020B0604020202020204" pitchFamily="34" charset="0"/>
                <a:cs typeface="Arial" panose="020B0604020202020204" pitchFamily="34" charset="0"/>
              </a:rPr>
              <a:t>Phoenix </a:t>
            </a:r>
            <a:r>
              <a:rPr lang="fr-FR" altLang="fr-FR" sz="1600" b="1" dirty="0" smtClean="0">
                <a:latin typeface="Arial" panose="020B0604020202020204" pitchFamily="34" charset="0"/>
                <a:cs typeface="Arial" panose="020B0604020202020204" pitchFamily="34" charset="0"/>
              </a:rPr>
              <a:t>a </a:t>
            </a:r>
            <a:r>
              <a:rPr lang="fr-FR" altLang="fr-FR" sz="1600" b="1" dirty="0">
                <a:latin typeface="Arial" panose="020B0604020202020204" pitchFamily="34" charset="0"/>
                <a:cs typeface="Arial" panose="020B0604020202020204" pitchFamily="34" charset="0"/>
              </a:rPr>
              <a:t>servi de support de production de l’IHPC base 2014. Elle prend en compte les innovations méthodologiques, la gestion pratique des données et le passage à un environnement de saisie décentralisée</a:t>
            </a:r>
            <a:r>
              <a:rPr lang="fr-FR" altLang="fr-FR" sz="1600" b="1" dirty="0" smtClean="0">
                <a:latin typeface="Arial" panose="020B0604020202020204" pitchFamily="34" charset="0"/>
                <a:cs typeface="Arial" panose="020B0604020202020204" pitchFamily="34" charset="0"/>
              </a:rPr>
              <a:t>.</a:t>
            </a:r>
            <a:endParaRPr lang="fr-FR" altLang="fr-FR" sz="1800" b="1" dirty="0">
              <a:latin typeface="Arial" panose="020B0604020202020204" pitchFamily="34" charset="0"/>
              <a:cs typeface="Arial" panose="020B0604020202020204" pitchFamily="34" charset="0"/>
            </a:endParaRPr>
          </a:p>
          <a:p>
            <a:pPr marL="361950" lvl="2" indent="-314325" algn="just">
              <a:buFont typeface="Wingdings" panose="05000000000000000000" pitchFamily="2" charset="2"/>
              <a:buChar char="q"/>
            </a:pPr>
            <a:r>
              <a:rPr lang="fr-FR" altLang="fr-FR" sz="1800" b="1" dirty="0">
                <a:latin typeface="Arial" panose="020B0604020202020204" pitchFamily="34" charset="0"/>
                <a:cs typeface="Arial" panose="020B0604020202020204" pitchFamily="34" charset="0"/>
              </a:rPr>
              <a:t>L’utilisation d’outil informatique commun intégrant la méthodologie fait partie des  grandes réussites de l’harmonisation. Cela permet d’encadrer la production de l’IHPC. Elle favorise l’application de la même méthodologie pour le traitement des indices dans les pays membres. </a:t>
            </a:r>
          </a:p>
          <a:p>
            <a:pPr marL="361950" lvl="2" indent="-314325" algn="just">
              <a:buFont typeface="Wingdings" panose="05000000000000000000" pitchFamily="2" charset="2"/>
              <a:buChar char="q"/>
            </a:pPr>
            <a:endParaRPr lang="fr-FR" altLang="fr-FR" sz="1800" b="1" dirty="0">
              <a:latin typeface="Arial" panose="020B0604020202020204" pitchFamily="34" charset="0"/>
              <a:cs typeface="Arial" panose="020B0604020202020204" pitchFamily="34" charset="0"/>
            </a:endParaRPr>
          </a:p>
        </p:txBody>
      </p:sp>
      <p:sp>
        <p:nvSpPr>
          <p:cNvPr id="2" name="ZoneTexte 1"/>
          <p:cNvSpPr txBox="1"/>
          <p:nvPr/>
        </p:nvSpPr>
        <p:spPr>
          <a:xfrm>
            <a:off x="3333750" y="1019175"/>
            <a:ext cx="8353425" cy="461665"/>
          </a:xfrm>
          <a:prstGeom prst="rect">
            <a:avLst/>
          </a:prstGeom>
          <a:noFill/>
        </p:spPr>
        <p:txBody>
          <a:bodyPr wrap="square" rtlCol="0">
            <a:spAutoFit/>
          </a:bodyPr>
          <a:lstStyle/>
          <a:p>
            <a:r>
              <a:rPr lang="fr-FR" sz="2400" b="1" dirty="0">
                <a:solidFill>
                  <a:schemeClr val="accent2"/>
                </a:solidFill>
                <a:latin typeface="Arial" panose="020B0604020202020204" pitchFamily="34" charset="0"/>
                <a:cs typeface="Arial" panose="020B0604020202020204" pitchFamily="34" charset="0"/>
              </a:rPr>
              <a:t>4.3.	Un logiciel Commun de traitement de l’IHPC</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595800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381375" y="457200"/>
            <a:ext cx="7572375" cy="5619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71755">
              <a:lnSpc>
                <a:spcPct val="107000"/>
              </a:lnSpc>
              <a:spcAft>
                <a:spcPts val="500"/>
              </a:spcAft>
              <a:tabLst>
                <a:tab pos="520065" algn="l"/>
              </a:tabLst>
            </a:pPr>
            <a:r>
              <a:rPr lang="fr-FR" dirty="0" smtClean="0">
                <a:latin typeface="Arial" panose="020B0604020202020204" pitchFamily="34" charset="0"/>
                <a:ea typeface="Calibri" panose="020F0502020204030204" pitchFamily="34" charset="0"/>
                <a:cs typeface="Times New Roman" panose="02020603050405020304" pitchFamily="18" charset="0"/>
              </a:rPr>
              <a:t>4.	LES FONDEMENTS DE L’HARMONISATION</a:t>
            </a:r>
            <a:endParaRPr lang="fr-FR" dirty="0">
              <a:latin typeface="Calibri" panose="020F0502020204030204" pitchFamily="34" charset="0"/>
              <a:ea typeface="Calibri" panose="020F0502020204030204" pitchFamily="34" charset="0"/>
              <a:cs typeface="Times New Roman" panose="02020603050405020304" pitchFamily="18" charset="0"/>
            </a:endParaRPr>
          </a:p>
        </p:txBody>
      </p:sp>
      <p:sp>
        <p:nvSpPr>
          <p:cNvPr id="3075" name="Rectangle 3"/>
          <p:cNvSpPr>
            <a:spLocks noGrp="1" noChangeArrowheads="1"/>
          </p:cNvSpPr>
          <p:nvPr>
            <p:ph type="body" idx="1"/>
          </p:nvPr>
        </p:nvSpPr>
        <p:spPr bwMode="auto">
          <a:xfrm>
            <a:off x="371475" y="1990725"/>
            <a:ext cx="11506200" cy="48672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61950" lvl="2" indent="-314325" algn="just">
              <a:buFont typeface="Wingdings" panose="05000000000000000000" pitchFamily="2" charset="2"/>
              <a:buChar char="q"/>
            </a:pPr>
            <a:r>
              <a:rPr lang="fr-FR" altLang="fr-FR" b="1" dirty="0">
                <a:latin typeface="Arial" panose="020B0604020202020204" pitchFamily="34" charset="0"/>
                <a:cs typeface="Arial" panose="020B0604020202020204" pitchFamily="34" charset="0"/>
              </a:rPr>
              <a:t>Étant donné l’importance accordée à l’exactitude, à la fiabilité et à la comparabilité des IHPC dans l’UEMOA, un comité de suivi est mis en place et contrôle l’application des règlements pour s’assurer que les pays se conforment au cadre juridique en vigueur. </a:t>
            </a:r>
            <a:endParaRPr lang="fr-FR" altLang="fr-FR" b="1" dirty="0" smtClean="0">
              <a:latin typeface="Arial" panose="020B0604020202020204" pitchFamily="34" charset="0"/>
              <a:cs typeface="Arial" panose="020B0604020202020204" pitchFamily="34" charset="0"/>
            </a:endParaRPr>
          </a:p>
          <a:p>
            <a:pPr marL="47625" lvl="2" indent="0" algn="just">
              <a:buNone/>
            </a:pPr>
            <a:endParaRPr lang="fr-FR" altLang="fr-FR" sz="1100" b="1" dirty="0">
              <a:latin typeface="Arial" panose="020B0604020202020204" pitchFamily="34" charset="0"/>
              <a:cs typeface="Arial" panose="020B0604020202020204" pitchFamily="34" charset="0"/>
            </a:endParaRPr>
          </a:p>
          <a:p>
            <a:pPr marL="361950" lvl="2" indent="-314325" algn="just">
              <a:buFont typeface="Wingdings" panose="05000000000000000000" pitchFamily="2" charset="2"/>
              <a:buChar char="q"/>
            </a:pPr>
            <a:r>
              <a:rPr lang="fr-FR" altLang="fr-FR" b="1" dirty="0">
                <a:latin typeface="Arial" panose="020B0604020202020204" pitchFamily="34" charset="0"/>
                <a:cs typeface="Arial" panose="020B0604020202020204" pitchFamily="34" charset="0"/>
              </a:rPr>
              <a:t>Ce contrôle prend en particulier la forme de missions conjointes Commission de l’UEMOA, BCEAO et AFRISTAT auprès des instituts nationaux de statistique, qui ont pour but d’étudier de plus près les travaux de ces derniers sur leurs IHPC</a:t>
            </a:r>
            <a:r>
              <a:rPr lang="fr-FR" altLang="fr-FR" b="1" dirty="0" smtClean="0">
                <a:latin typeface="Arial" panose="020B0604020202020204" pitchFamily="34" charset="0"/>
                <a:cs typeface="Arial" panose="020B0604020202020204" pitchFamily="34" charset="0"/>
              </a:rPr>
              <a:t>.</a:t>
            </a:r>
          </a:p>
          <a:p>
            <a:pPr marL="361950" lvl="2" indent="-314325" algn="just">
              <a:buFont typeface="Wingdings" panose="05000000000000000000" pitchFamily="2" charset="2"/>
              <a:buChar char="q"/>
            </a:pPr>
            <a:endParaRPr lang="fr-FR" altLang="fr-FR" sz="1400" b="1" dirty="0">
              <a:latin typeface="Arial" panose="020B0604020202020204" pitchFamily="34" charset="0"/>
              <a:cs typeface="Arial" panose="020B0604020202020204" pitchFamily="34" charset="0"/>
            </a:endParaRPr>
          </a:p>
          <a:p>
            <a:pPr marL="361950" lvl="2" indent="-314325" algn="just">
              <a:buFont typeface="Wingdings" panose="05000000000000000000" pitchFamily="2" charset="2"/>
              <a:buChar char="q"/>
            </a:pPr>
            <a:r>
              <a:rPr lang="fr-FR" altLang="fr-FR" b="1" dirty="0">
                <a:latin typeface="Arial" panose="020B0604020202020204" pitchFamily="34" charset="0"/>
                <a:cs typeface="Arial" panose="020B0604020202020204" pitchFamily="34" charset="0"/>
              </a:rPr>
              <a:t>A chaque fois que besoin, un </a:t>
            </a:r>
            <a:r>
              <a:rPr lang="fr-FR" altLang="fr-FR" b="1" dirty="0" smtClean="0">
                <a:latin typeface="Arial" panose="020B0604020202020204" pitchFamily="34" charset="0"/>
                <a:cs typeface="Arial" panose="020B0604020202020204" pitchFamily="34" charset="0"/>
              </a:rPr>
              <a:t>groupe </a:t>
            </a:r>
            <a:r>
              <a:rPr lang="fr-FR" altLang="fr-FR" b="1" dirty="0">
                <a:latin typeface="Arial" panose="020B0604020202020204" pitchFamily="34" charset="0"/>
                <a:cs typeface="Arial" panose="020B0604020202020204" pitchFamily="34" charset="0"/>
              </a:rPr>
              <a:t>de travail sur l’IHPC  qui regroupe la Commission de l’UEMOA, la BCEAO, AFRISTAT et les experts prix des pays membres se réunit pour évaluer les IHPC des pays membres</a:t>
            </a:r>
          </a:p>
        </p:txBody>
      </p:sp>
      <p:sp>
        <p:nvSpPr>
          <p:cNvPr id="2" name="ZoneTexte 1"/>
          <p:cNvSpPr txBox="1"/>
          <p:nvPr/>
        </p:nvSpPr>
        <p:spPr>
          <a:xfrm>
            <a:off x="3333750" y="1019175"/>
            <a:ext cx="8353425" cy="461665"/>
          </a:xfrm>
          <a:prstGeom prst="rect">
            <a:avLst/>
          </a:prstGeom>
          <a:noFill/>
        </p:spPr>
        <p:txBody>
          <a:bodyPr wrap="square" rtlCol="0">
            <a:spAutoFit/>
          </a:bodyPr>
          <a:lstStyle/>
          <a:p>
            <a:r>
              <a:rPr lang="fr-FR" sz="2400" b="1" dirty="0">
                <a:solidFill>
                  <a:schemeClr val="accent2"/>
                </a:solidFill>
                <a:latin typeface="Arial" panose="020B0604020202020204" pitchFamily="34" charset="0"/>
                <a:cs typeface="Arial" panose="020B0604020202020204" pitchFamily="34" charset="0"/>
              </a:rPr>
              <a:t>4.4.	Contrôle de la mise en œuvre de l’Harmonisation</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21906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381375" y="457200"/>
            <a:ext cx="8086725" cy="5619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71755">
              <a:lnSpc>
                <a:spcPct val="107000"/>
              </a:lnSpc>
              <a:spcAft>
                <a:spcPts val="500"/>
              </a:spcAft>
              <a:tabLst>
                <a:tab pos="520065" algn="l"/>
              </a:tabLst>
            </a:pPr>
            <a:r>
              <a:rPr lang="fr-FR" dirty="0">
                <a:latin typeface="Arial" panose="020B0604020202020204" pitchFamily="34" charset="0"/>
                <a:ea typeface="Calibri" panose="020F0502020204030204" pitchFamily="34" charset="0"/>
                <a:cs typeface="Times New Roman" panose="02020603050405020304" pitchFamily="18" charset="0"/>
              </a:rPr>
              <a:t>5.	Améliorations attendues et points à explorer par les IHPC</a:t>
            </a:r>
            <a:endParaRPr lang="fr-FR" dirty="0">
              <a:latin typeface="Calibri" panose="020F0502020204030204" pitchFamily="34" charset="0"/>
              <a:ea typeface="Calibri" panose="020F0502020204030204" pitchFamily="34" charset="0"/>
              <a:cs typeface="Times New Roman" panose="02020603050405020304" pitchFamily="18" charset="0"/>
            </a:endParaRPr>
          </a:p>
        </p:txBody>
      </p:sp>
      <p:sp>
        <p:nvSpPr>
          <p:cNvPr id="3075" name="Rectangle 3"/>
          <p:cNvSpPr>
            <a:spLocks noGrp="1" noChangeArrowheads="1"/>
          </p:cNvSpPr>
          <p:nvPr>
            <p:ph type="body" idx="1"/>
          </p:nvPr>
        </p:nvSpPr>
        <p:spPr bwMode="auto">
          <a:xfrm>
            <a:off x="371475" y="1990725"/>
            <a:ext cx="11506200" cy="48672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61950" lvl="2" indent="-314325" algn="just">
              <a:buFont typeface="Wingdings" panose="05000000000000000000" pitchFamily="2" charset="2"/>
              <a:buChar char="q"/>
            </a:pPr>
            <a:r>
              <a:rPr lang="fr-FR" altLang="fr-FR" b="1" dirty="0">
                <a:latin typeface="Arial" panose="020B0604020202020204" pitchFamily="34" charset="0"/>
                <a:cs typeface="Arial" panose="020B0604020202020204" pitchFamily="34" charset="0"/>
              </a:rPr>
              <a:t>Malgré les progrès ont été accomplis dans l’harmonisation des IPC des améliorations peuvent être apportées dans le processus de production de l’IHPC. En effet, plusieurs points cruciaux doivent encore être harmonisés. Les champs à explorer par les pays membres pourraient portés sur :</a:t>
            </a:r>
          </a:p>
          <a:p>
            <a:pPr marL="847725" lvl="3" indent="-342900" algn="just">
              <a:buFont typeface="Wingdings" panose="05000000000000000000" pitchFamily="2" charset="2"/>
              <a:buChar char="§"/>
            </a:pPr>
            <a:r>
              <a:rPr lang="fr-FR" altLang="fr-FR" b="1" dirty="0" smtClean="0">
                <a:latin typeface="Arial" panose="020B0604020202020204" pitchFamily="34" charset="0"/>
                <a:cs typeface="Arial" panose="020B0604020202020204" pitchFamily="34" charset="0"/>
              </a:rPr>
              <a:t>la </a:t>
            </a:r>
            <a:r>
              <a:rPr lang="fr-FR" altLang="fr-FR" b="1" dirty="0">
                <a:latin typeface="Arial" panose="020B0604020202020204" pitchFamily="34" charset="0"/>
                <a:cs typeface="Arial" panose="020B0604020202020204" pitchFamily="34" charset="0"/>
              </a:rPr>
              <a:t>prise en compte des ventes en lignes ;</a:t>
            </a:r>
          </a:p>
          <a:p>
            <a:pPr marL="847725" lvl="3" indent="-342900" algn="just">
              <a:buFont typeface="Wingdings" panose="05000000000000000000" pitchFamily="2" charset="2"/>
              <a:buChar char="§"/>
            </a:pPr>
            <a:r>
              <a:rPr lang="fr-FR" altLang="fr-FR" b="1" dirty="0" smtClean="0">
                <a:latin typeface="Arial" panose="020B0604020202020204" pitchFamily="34" charset="0"/>
                <a:cs typeface="Arial" panose="020B0604020202020204" pitchFamily="34" charset="0"/>
              </a:rPr>
              <a:t>la </a:t>
            </a:r>
            <a:r>
              <a:rPr lang="fr-FR" altLang="fr-FR" b="1" dirty="0">
                <a:latin typeface="Arial" panose="020B0604020202020204" pitchFamily="34" charset="0"/>
                <a:cs typeface="Arial" panose="020B0604020202020204" pitchFamily="34" charset="0"/>
              </a:rPr>
              <a:t>collecte des données de caisse ;</a:t>
            </a:r>
          </a:p>
          <a:p>
            <a:pPr marL="847725" lvl="3" indent="-342900" algn="just">
              <a:buFont typeface="Wingdings" panose="05000000000000000000" pitchFamily="2" charset="2"/>
              <a:buChar char="§"/>
            </a:pPr>
            <a:r>
              <a:rPr lang="fr-FR" altLang="fr-FR" b="1" dirty="0" smtClean="0">
                <a:latin typeface="Arial" panose="020B0604020202020204" pitchFamily="34" charset="0"/>
                <a:cs typeface="Arial" panose="020B0604020202020204" pitchFamily="34" charset="0"/>
              </a:rPr>
              <a:t>la </a:t>
            </a:r>
            <a:r>
              <a:rPr lang="fr-FR" altLang="fr-FR" b="1" dirty="0">
                <a:latin typeface="Arial" panose="020B0604020202020204" pitchFamily="34" charset="0"/>
                <a:cs typeface="Arial" panose="020B0604020202020204" pitchFamily="34" charset="0"/>
              </a:rPr>
              <a:t>collecte des données par enquête téléphonique : la CEA est en phase de test avec certains pays africains ;</a:t>
            </a:r>
          </a:p>
          <a:p>
            <a:pPr marL="847725" lvl="3" indent="-342900" algn="just">
              <a:buFont typeface="Wingdings" panose="05000000000000000000" pitchFamily="2" charset="2"/>
              <a:buChar char="§"/>
            </a:pPr>
            <a:r>
              <a:rPr lang="fr-FR" altLang="fr-FR" b="1" dirty="0" smtClean="0">
                <a:latin typeface="Arial" panose="020B0604020202020204" pitchFamily="34" charset="0"/>
                <a:cs typeface="Arial" panose="020B0604020202020204" pitchFamily="34" charset="0"/>
              </a:rPr>
              <a:t>La </a:t>
            </a:r>
            <a:r>
              <a:rPr lang="fr-FR" altLang="fr-FR" b="1" dirty="0">
                <a:latin typeface="Arial" panose="020B0604020202020204" pitchFamily="34" charset="0"/>
                <a:cs typeface="Arial" panose="020B0604020202020204" pitchFamily="34" charset="0"/>
              </a:rPr>
              <a:t>définition à l’avance des dates de publications des indices.</a:t>
            </a:r>
          </a:p>
          <a:p>
            <a:pPr marL="47625" lvl="2" indent="0" algn="just">
              <a:buNone/>
            </a:pPr>
            <a:endParaRPr lang="fr-FR" altLang="fr-FR" sz="1600" b="1" dirty="0">
              <a:latin typeface="Arial" panose="020B0604020202020204" pitchFamily="34" charset="0"/>
              <a:cs typeface="Arial" panose="020B0604020202020204" pitchFamily="34" charset="0"/>
            </a:endParaRPr>
          </a:p>
          <a:p>
            <a:pPr marL="361950" lvl="2" indent="-314325" algn="just">
              <a:buFont typeface="Wingdings" panose="05000000000000000000" pitchFamily="2" charset="2"/>
              <a:buChar char="q"/>
            </a:pPr>
            <a:r>
              <a:rPr lang="fr-FR" altLang="fr-FR" b="1" dirty="0">
                <a:latin typeface="Arial" panose="020B0604020202020204" pitchFamily="34" charset="0"/>
                <a:cs typeface="Arial" panose="020B0604020202020204" pitchFamily="34" charset="0"/>
              </a:rPr>
              <a:t>Par ailleurs, des améliorations sont attendues sur le logiciel Phoenix en qui concerne le calcul de l’indice national et l’utilisation des méthodes de collecte assistée par ordinateur (CAPI, CATI,  CAWI).</a:t>
            </a:r>
          </a:p>
          <a:p>
            <a:pPr marL="361950" lvl="2" indent="-314325" algn="just">
              <a:buFont typeface="Wingdings" panose="05000000000000000000" pitchFamily="2" charset="2"/>
              <a:buChar char="q"/>
            </a:pPr>
            <a:endParaRPr lang="fr-FR" altLang="fr-FR" b="1" dirty="0">
              <a:latin typeface="Arial" panose="020B0604020202020204" pitchFamily="34" charset="0"/>
              <a:cs typeface="Arial" panose="020B0604020202020204" pitchFamily="34" charset="0"/>
            </a:endParaRPr>
          </a:p>
        </p:txBody>
      </p:sp>
      <p:sp>
        <p:nvSpPr>
          <p:cNvPr id="2" name="ZoneTexte 1"/>
          <p:cNvSpPr txBox="1"/>
          <p:nvPr/>
        </p:nvSpPr>
        <p:spPr>
          <a:xfrm>
            <a:off x="3333750" y="1019175"/>
            <a:ext cx="8353425" cy="461665"/>
          </a:xfrm>
          <a:prstGeom prst="rect">
            <a:avLst/>
          </a:prstGeom>
          <a:noFill/>
        </p:spPr>
        <p:txBody>
          <a:bodyPr wrap="square" rtlCol="0">
            <a:spAutoFit/>
          </a:bodyPr>
          <a:lstStyle/>
          <a:p>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8275475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381375" y="457200"/>
            <a:ext cx="8086725" cy="77152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71755">
              <a:lnSpc>
                <a:spcPct val="107000"/>
              </a:lnSpc>
              <a:spcAft>
                <a:spcPts val="500"/>
              </a:spcAft>
              <a:tabLst>
                <a:tab pos="520065" algn="l"/>
              </a:tabLst>
            </a:pPr>
            <a:r>
              <a:rPr lang="fr-FR" dirty="0">
                <a:latin typeface="Arial" panose="020B0604020202020204" pitchFamily="34" charset="0"/>
                <a:ea typeface="Calibri" panose="020F0502020204030204" pitchFamily="34" charset="0"/>
                <a:cs typeface="Times New Roman" panose="02020603050405020304" pitchFamily="18" charset="0"/>
              </a:rPr>
              <a:t>6.	</a:t>
            </a:r>
            <a:r>
              <a:rPr lang="fr-FR" dirty="0" smtClean="0">
                <a:latin typeface="Arial" panose="020B0604020202020204" pitchFamily="34" charset="0"/>
                <a:ea typeface="Calibri" panose="020F0502020204030204" pitchFamily="34" charset="0"/>
                <a:cs typeface="Times New Roman" panose="02020603050405020304" pitchFamily="18" charset="0"/>
              </a:rPr>
              <a:t>EXEMPLES D’HARMONISATION EN AFRIQUE ET DANS LE MONDE</a:t>
            </a:r>
            <a:endParaRPr lang="fr-FR" dirty="0">
              <a:latin typeface="Calibri" panose="020F0502020204030204" pitchFamily="34" charset="0"/>
              <a:ea typeface="Calibri" panose="020F0502020204030204" pitchFamily="34" charset="0"/>
              <a:cs typeface="Times New Roman" panose="02020603050405020304" pitchFamily="18" charset="0"/>
            </a:endParaRPr>
          </a:p>
        </p:txBody>
      </p:sp>
      <p:sp>
        <p:nvSpPr>
          <p:cNvPr id="3075" name="Rectangle 3"/>
          <p:cNvSpPr>
            <a:spLocks noGrp="1" noChangeArrowheads="1"/>
          </p:cNvSpPr>
          <p:nvPr>
            <p:ph type="body" idx="1"/>
          </p:nvPr>
        </p:nvSpPr>
        <p:spPr bwMode="auto">
          <a:xfrm>
            <a:off x="371475" y="1790700"/>
            <a:ext cx="11506200" cy="48672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61950" lvl="2" indent="-314325" algn="just">
              <a:buFont typeface="Wingdings" panose="05000000000000000000" pitchFamily="2" charset="2"/>
              <a:buChar char="q"/>
            </a:pPr>
            <a:r>
              <a:rPr lang="fr-FR" altLang="fr-FR" b="1" dirty="0">
                <a:latin typeface="Arial" panose="020B0604020202020204" pitchFamily="34" charset="0"/>
                <a:cs typeface="Arial" panose="020B0604020202020204" pitchFamily="34" charset="0"/>
              </a:rPr>
              <a:t>Les IHPC les plus suivis en Afrique sont :</a:t>
            </a:r>
          </a:p>
          <a:p>
            <a:pPr marL="847725" lvl="3" indent="-342900" algn="just">
              <a:buFont typeface="Wingdings" panose="05000000000000000000" pitchFamily="2" charset="2"/>
              <a:buChar char="§"/>
            </a:pPr>
            <a:r>
              <a:rPr lang="fr-FR" altLang="fr-FR" b="1" dirty="0" smtClean="0">
                <a:latin typeface="Arial" panose="020B0604020202020204" pitchFamily="34" charset="0"/>
                <a:cs typeface="Arial" panose="020B0604020202020204" pitchFamily="34" charset="0"/>
              </a:rPr>
              <a:t>L’Indice </a:t>
            </a:r>
            <a:r>
              <a:rPr lang="fr-FR" altLang="fr-FR" b="1" dirty="0">
                <a:latin typeface="Arial" panose="020B0604020202020204" pitchFamily="34" charset="0"/>
                <a:cs typeface="Arial" panose="020B0604020202020204" pitchFamily="34" charset="0"/>
              </a:rPr>
              <a:t>harmonisé des pays membres de la Communauté économique et monétaire de l’Afrique centrale (CEMAC)</a:t>
            </a:r>
          </a:p>
          <a:p>
            <a:pPr marL="847725" lvl="3" indent="-342900" algn="just">
              <a:buFont typeface="Wingdings" panose="05000000000000000000" pitchFamily="2" charset="2"/>
              <a:buChar char="§"/>
            </a:pPr>
            <a:r>
              <a:rPr lang="fr-FR" altLang="fr-FR" b="1" dirty="0" smtClean="0">
                <a:latin typeface="Arial" panose="020B0604020202020204" pitchFamily="34" charset="0"/>
                <a:cs typeface="Arial" panose="020B0604020202020204" pitchFamily="34" charset="0"/>
              </a:rPr>
              <a:t>L’indice </a:t>
            </a:r>
            <a:r>
              <a:rPr lang="fr-FR" altLang="fr-FR" b="1" dirty="0">
                <a:latin typeface="Arial" panose="020B0604020202020204" pitchFamily="34" charset="0"/>
                <a:cs typeface="Arial" panose="020B0604020202020204" pitchFamily="34" charset="0"/>
              </a:rPr>
              <a:t>harmonisé des pays membre de la Communauté économique pour le Développement des Etats de l’Afrique de l’Ouest (CEDEAO).</a:t>
            </a:r>
          </a:p>
          <a:p>
            <a:pPr marL="847725" lvl="3" indent="-342900" algn="just">
              <a:buFont typeface="Wingdings" panose="05000000000000000000" pitchFamily="2" charset="2"/>
              <a:buChar char="§"/>
            </a:pPr>
            <a:r>
              <a:rPr lang="fr-FR" altLang="fr-FR" b="1" dirty="0" smtClean="0">
                <a:latin typeface="Arial" panose="020B0604020202020204" pitchFamily="34" charset="0"/>
                <a:cs typeface="Arial" panose="020B0604020202020204" pitchFamily="34" charset="0"/>
              </a:rPr>
              <a:t>L’indice </a:t>
            </a:r>
            <a:r>
              <a:rPr lang="fr-FR" altLang="fr-FR" b="1" dirty="0">
                <a:latin typeface="Arial" panose="020B0604020202020204" pitchFamily="34" charset="0"/>
                <a:cs typeface="Arial" panose="020B0604020202020204" pitchFamily="34" charset="0"/>
              </a:rPr>
              <a:t>harmonisé des pays membre du Marché commun de l'Afrique orientale et australe (COMESA).</a:t>
            </a:r>
          </a:p>
          <a:p>
            <a:pPr marL="361950" lvl="2" indent="-314325" algn="just">
              <a:buFont typeface="Wingdings" panose="05000000000000000000" pitchFamily="2" charset="2"/>
              <a:buChar char="q"/>
            </a:pPr>
            <a:r>
              <a:rPr lang="fr-FR" altLang="fr-FR" b="1" dirty="0">
                <a:latin typeface="Arial" panose="020B0604020202020204" pitchFamily="34" charset="0"/>
                <a:cs typeface="Arial" panose="020B0604020202020204" pitchFamily="34" charset="0"/>
              </a:rPr>
              <a:t>En Europe</a:t>
            </a:r>
          </a:p>
          <a:p>
            <a:pPr marL="847725" lvl="3" indent="-342900" algn="just">
              <a:buFont typeface="Wingdings" panose="05000000000000000000" pitchFamily="2" charset="2"/>
              <a:buChar char="§"/>
            </a:pPr>
            <a:r>
              <a:rPr lang="fr-FR" altLang="fr-FR" b="1" dirty="0" smtClean="0">
                <a:latin typeface="Arial" panose="020B0604020202020204" pitchFamily="34" charset="0"/>
                <a:cs typeface="Arial" panose="020B0604020202020204" pitchFamily="34" charset="0"/>
              </a:rPr>
              <a:t>l’indice </a:t>
            </a:r>
            <a:r>
              <a:rPr lang="fr-FR" altLang="fr-FR" b="1" dirty="0">
                <a:latin typeface="Arial" panose="020B0604020202020204" pitchFamily="34" charset="0"/>
                <a:cs typeface="Arial" panose="020B0604020202020204" pitchFamily="34" charset="0"/>
              </a:rPr>
              <a:t>des prix à la consommation de l’Union monétaire (IPCUM), indice global qui couvre les pays de la zone euro;</a:t>
            </a:r>
          </a:p>
          <a:p>
            <a:pPr marL="847725" lvl="3" indent="-342900" algn="just">
              <a:buFont typeface="Wingdings" panose="05000000000000000000" pitchFamily="2" charset="2"/>
              <a:buChar char="§"/>
            </a:pPr>
            <a:r>
              <a:rPr lang="fr-FR" altLang="fr-FR" b="1" dirty="0">
                <a:latin typeface="Arial" panose="020B0604020202020204" pitchFamily="34" charset="0"/>
                <a:cs typeface="Arial" panose="020B0604020202020204" pitchFamily="34" charset="0"/>
              </a:rPr>
              <a:t>l’indice </a:t>
            </a:r>
            <a:r>
              <a:rPr lang="fr-FR" altLang="fr-FR" b="1" dirty="0">
                <a:latin typeface="Arial" panose="020B0604020202020204" pitchFamily="34" charset="0"/>
                <a:cs typeface="Arial" panose="020B0604020202020204" pitchFamily="34" charset="0"/>
              </a:rPr>
              <a:t>des prix à la consommation européen (IPCE) pour la zone euro plus les autres pays de l’Union européenne;</a:t>
            </a:r>
          </a:p>
          <a:p>
            <a:pPr marL="847725" lvl="3" indent="-342900" algn="just">
              <a:buFont typeface="Wingdings" panose="05000000000000000000" pitchFamily="2" charset="2"/>
              <a:buChar char="§"/>
            </a:pPr>
            <a:r>
              <a:rPr lang="fr-FR" altLang="fr-FR" b="1" dirty="0" smtClean="0">
                <a:latin typeface="Arial" panose="020B0604020202020204" pitchFamily="34" charset="0"/>
                <a:cs typeface="Arial" panose="020B0604020202020204" pitchFamily="34" charset="0"/>
              </a:rPr>
              <a:t>les </a:t>
            </a:r>
            <a:r>
              <a:rPr lang="fr-FR" altLang="fr-FR" b="1" dirty="0">
                <a:latin typeface="Arial" panose="020B0604020202020204" pitchFamily="34" charset="0"/>
                <a:cs typeface="Arial" panose="020B0604020202020204" pitchFamily="34" charset="0"/>
              </a:rPr>
              <a:t>IHPC nationaux de chacun des États membres de l’Union européenne (UE).</a:t>
            </a:r>
          </a:p>
          <a:p>
            <a:pPr marL="361950" lvl="2" indent="-314325" algn="just">
              <a:buFont typeface="Wingdings" panose="05000000000000000000" pitchFamily="2" charset="2"/>
              <a:buChar char="q"/>
            </a:pPr>
            <a:endParaRPr lang="fr-FR" altLang="fr-FR" b="1" dirty="0">
              <a:latin typeface="Arial" panose="020B0604020202020204" pitchFamily="34" charset="0"/>
              <a:cs typeface="Arial" panose="020B0604020202020204" pitchFamily="34" charset="0"/>
            </a:endParaRPr>
          </a:p>
          <a:p>
            <a:pPr marL="47625" lvl="2" indent="0" algn="just">
              <a:buNone/>
            </a:pPr>
            <a:endParaRPr lang="fr-FR" altLang="fr-FR" b="1" dirty="0">
              <a:latin typeface="Arial" panose="020B0604020202020204" pitchFamily="34" charset="0"/>
              <a:cs typeface="Arial" panose="020B0604020202020204" pitchFamily="34" charset="0"/>
            </a:endParaRPr>
          </a:p>
          <a:p>
            <a:pPr marL="361950" lvl="2" indent="-314325" algn="just">
              <a:buFont typeface="Wingdings" panose="05000000000000000000" pitchFamily="2" charset="2"/>
              <a:buChar char="q"/>
            </a:pPr>
            <a:endParaRPr lang="fr-FR" altLang="fr-FR" b="1" dirty="0">
              <a:latin typeface="Arial" panose="020B0604020202020204" pitchFamily="34" charset="0"/>
              <a:cs typeface="Arial" panose="020B0604020202020204" pitchFamily="34" charset="0"/>
            </a:endParaRPr>
          </a:p>
        </p:txBody>
      </p:sp>
      <p:sp>
        <p:nvSpPr>
          <p:cNvPr id="2" name="ZoneTexte 1"/>
          <p:cNvSpPr txBox="1"/>
          <p:nvPr/>
        </p:nvSpPr>
        <p:spPr>
          <a:xfrm>
            <a:off x="3333750" y="1019175"/>
            <a:ext cx="8353425" cy="461665"/>
          </a:xfrm>
          <a:prstGeom prst="rect">
            <a:avLst/>
          </a:prstGeom>
          <a:noFill/>
        </p:spPr>
        <p:txBody>
          <a:bodyPr wrap="square" rtlCol="0">
            <a:spAutoFit/>
          </a:bodyPr>
          <a:lstStyle/>
          <a:p>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73260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381375" y="457200"/>
            <a:ext cx="8086725" cy="77152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71755">
              <a:lnSpc>
                <a:spcPct val="107000"/>
              </a:lnSpc>
              <a:spcAft>
                <a:spcPts val="500"/>
              </a:spcAft>
              <a:tabLst>
                <a:tab pos="520065" algn="l"/>
              </a:tabLst>
            </a:pPr>
            <a:r>
              <a:rPr lang="fr-FR" dirty="0">
                <a:latin typeface="Arial" panose="020B0604020202020204" pitchFamily="34" charset="0"/>
                <a:ea typeface="Calibri" panose="020F0502020204030204" pitchFamily="34" charset="0"/>
                <a:cs typeface="Times New Roman" panose="02020603050405020304" pitchFamily="18" charset="0"/>
              </a:rPr>
              <a:t>6.	</a:t>
            </a:r>
            <a:r>
              <a:rPr lang="fr-FR" dirty="0" smtClean="0">
                <a:latin typeface="Arial" panose="020B0604020202020204" pitchFamily="34" charset="0"/>
                <a:ea typeface="Calibri" panose="020F0502020204030204" pitchFamily="34" charset="0"/>
                <a:cs typeface="Times New Roman" panose="02020603050405020304" pitchFamily="18" charset="0"/>
              </a:rPr>
              <a:t>EXEMPLES D’HARMONISATION EN AFRIQUE ET DANS LE MONDE</a:t>
            </a:r>
            <a:endParaRPr lang="fr-FR" dirty="0">
              <a:latin typeface="Calibri" panose="020F0502020204030204" pitchFamily="34" charset="0"/>
              <a:ea typeface="Calibri" panose="020F0502020204030204" pitchFamily="34" charset="0"/>
              <a:cs typeface="Times New Roman" panose="02020603050405020304" pitchFamily="18" charset="0"/>
            </a:endParaRPr>
          </a:p>
        </p:txBody>
      </p:sp>
      <p:sp>
        <p:nvSpPr>
          <p:cNvPr id="3075" name="Rectangle 3"/>
          <p:cNvSpPr>
            <a:spLocks noGrp="1" noChangeArrowheads="1"/>
          </p:cNvSpPr>
          <p:nvPr>
            <p:ph type="body" idx="1"/>
          </p:nvPr>
        </p:nvSpPr>
        <p:spPr bwMode="auto">
          <a:xfrm>
            <a:off x="400050" y="1957090"/>
            <a:ext cx="11506200" cy="343852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61950" lvl="2" indent="-314325" algn="just">
              <a:buFont typeface="Wingdings" panose="05000000000000000000" pitchFamily="2" charset="2"/>
              <a:buChar char="q"/>
            </a:pPr>
            <a:r>
              <a:rPr lang="fr-FR" altLang="fr-FR" b="1" dirty="0">
                <a:solidFill>
                  <a:srgbClr val="002060"/>
                </a:solidFill>
                <a:latin typeface="Arial" panose="020B0604020202020204" pitchFamily="34" charset="0"/>
                <a:cs typeface="Arial" panose="020B0604020202020204" pitchFamily="34" charset="0"/>
              </a:rPr>
              <a:t>Il est important de noter que les travaux sur l’harmonisation dans l’espace de l’UEMOA a servi de base pour </a:t>
            </a:r>
            <a:r>
              <a:rPr lang="fr-FR" altLang="fr-FR" b="1" dirty="0" smtClean="0">
                <a:solidFill>
                  <a:srgbClr val="002060"/>
                </a:solidFill>
                <a:latin typeface="Arial" panose="020B0604020202020204" pitchFamily="34" charset="0"/>
                <a:cs typeface="Arial" panose="020B0604020202020204" pitchFamily="34" charset="0"/>
              </a:rPr>
              <a:t>beaucoup pays membres d’AFRISTAT </a:t>
            </a:r>
            <a:r>
              <a:rPr lang="fr-FR" altLang="fr-FR" b="1" dirty="0">
                <a:solidFill>
                  <a:srgbClr val="002060"/>
                </a:solidFill>
                <a:latin typeface="Arial" panose="020B0604020202020204" pitchFamily="34" charset="0"/>
                <a:cs typeface="Arial" panose="020B0604020202020204" pitchFamily="34" charset="0"/>
              </a:rPr>
              <a:t>non membres de l’Union (Comores, Mauritanie, Sao Tomé, pays CEMAC, Madagascar, Burundi).</a:t>
            </a:r>
          </a:p>
          <a:p>
            <a:pPr marL="47625" lvl="2" indent="0" algn="just">
              <a:buNone/>
            </a:pPr>
            <a:endParaRPr lang="fr-FR" altLang="fr-FR" b="1" dirty="0">
              <a:latin typeface="Arial" panose="020B0604020202020204" pitchFamily="34" charset="0"/>
              <a:cs typeface="Arial" panose="020B0604020202020204" pitchFamily="34" charset="0"/>
            </a:endParaRPr>
          </a:p>
          <a:p>
            <a:pPr marL="361950" lvl="2" indent="-314325" algn="just">
              <a:buFont typeface="Wingdings" panose="05000000000000000000" pitchFamily="2" charset="2"/>
              <a:buChar char="q"/>
            </a:pPr>
            <a:endParaRPr lang="fr-FR" altLang="fr-FR" b="1" dirty="0">
              <a:latin typeface="Arial" panose="020B0604020202020204" pitchFamily="34" charset="0"/>
              <a:cs typeface="Arial" panose="020B0604020202020204" pitchFamily="34" charset="0"/>
            </a:endParaRPr>
          </a:p>
        </p:txBody>
      </p:sp>
      <p:sp>
        <p:nvSpPr>
          <p:cNvPr id="2" name="ZoneTexte 1"/>
          <p:cNvSpPr txBox="1"/>
          <p:nvPr/>
        </p:nvSpPr>
        <p:spPr>
          <a:xfrm>
            <a:off x="3333750" y="1019175"/>
            <a:ext cx="8353425" cy="461665"/>
          </a:xfrm>
          <a:prstGeom prst="rect">
            <a:avLst/>
          </a:prstGeom>
          <a:noFill/>
        </p:spPr>
        <p:txBody>
          <a:bodyPr wrap="square" rtlCol="0">
            <a:spAutoFit/>
          </a:bodyPr>
          <a:lstStyle/>
          <a:p>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245715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381375" y="457200"/>
            <a:ext cx="8086725" cy="77152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71755">
              <a:lnSpc>
                <a:spcPct val="107000"/>
              </a:lnSpc>
              <a:spcAft>
                <a:spcPts val="500"/>
              </a:spcAft>
              <a:tabLst>
                <a:tab pos="520065" algn="l"/>
              </a:tabLst>
            </a:pPr>
            <a:r>
              <a:rPr lang="fr-FR" dirty="0" smtClean="0">
                <a:latin typeface="Arial" panose="020B0604020202020204" pitchFamily="34" charset="0"/>
                <a:ea typeface="Calibri" panose="020F0502020204030204" pitchFamily="34" charset="0"/>
                <a:cs typeface="Times New Roman" panose="02020603050405020304" pitchFamily="18" charset="0"/>
              </a:rPr>
              <a:t>7.	RÈGLEMENTS RELATIFS AUX IHPC (À NOVEMBRE 2021)</a:t>
            </a:r>
            <a:endParaRPr lang="fr-FR" dirty="0">
              <a:latin typeface="Calibri" panose="020F0502020204030204" pitchFamily="34" charset="0"/>
              <a:ea typeface="Calibri" panose="020F0502020204030204" pitchFamily="34" charset="0"/>
              <a:cs typeface="Times New Roman" panose="02020603050405020304" pitchFamily="18" charset="0"/>
            </a:endParaRPr>
          </a:p>
        </p:txBody>
      </p:sp>
      <p:sp>
        <p:nvSpPr>
          <p:cNvPr id="3075" name="Rectangle 3"/>
          <p:cNvSpPr>
            <a:spLocks noGrp="1" noChangeArrowheads="1"/>
          </p:cNvSpPr>
          <p:nvPr>
            <p:ph type="body" idx="1"/>
          </p:nvPr>
        </p:nvSpPr>
        <p:spPr bwMode="auto">
          <a:xfrm>
            <a:off x="409575" y="1709440"/>
            <a:ext cx="11506200" cy="499616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just"/>
            <a:r>
              <a:rPr lang="fr-FR" sz="2400" b="1" dirty="0">
                <a:latin typeface="Arial" panose="020B0604020202020204" pitchFamily="34" charset="0"/>
                <a:cs typeface="Arial" panose="020B0604020202020204" pitchFamily="34" charset="0"/>
              </a:rPr>
              <a:t>Pour assurer une application rigoureuse de la méthodologie de production de l’IHPC dans les pays membres, un certain nombre de textes réglementaires a été produit :</a:t>
            </a:r>
            <a:endParaRPr lang="fr-FR" sz="2000" b="1" dirty="0">
              <a:latin typeface="Arial" panose="020B0604020202020204" pitchFamily="34" charset="0"/>
              <a:cs typeface="Arial" panose="020B0604020202020204" pitchFamily="34" charset="0"/>
            </a:endParaRPr>
          </a:p>
          <a:p>
            <a:pPr lvl="1" algn="just"/>
            <a:r>
              <a:rPr lang="fr-FR" sz="1600" b="1" dirty="0">
                <a:solidFill>
                  <a:srgbClr val="0070C0"/>
                </a:solidFill>
                <a:latin typeface="Arial" panose="020B0604020202020204" pitchFamily="34" charset="0"/>
                <a:cs typeface="Arial" panose="020B0604020202020204" pitchFamily="34" charset="0"/>
              </a:rPr>
              <a:t>Règlement N° 05 / 97 /CM/UEMOA, du 16 décembre 1997 relatif à l’adoption d’un indice harmonisé des prix à la consommation au sein des Etats membres de l’UEMOA</a:t>
            </a:r>
          </a:p>
          <a:p>
            <a:pPr lvl="1" algn="just"/>
            <a:r>
              <a:rPr lang="fr-FR" sz="1600" b="1" dirty="0">
                <a:latin typeface="Arial" panose="020B0604020202020204" pitchFamily="34" charset="0"/>
                <a:cs typeface="Arial" panose="020B0604020202020204" pitchFamily="34" charset="0"/>
              </a:rPr>
              <a:t>Règlement n° 11/99/CM/UEMOA, du 21 décembre 1999, portant modalités de mise en œuvre du Pacte de convergence, de stabilité, de croissance et de solidarité entre les Etats membres de l’UEMOA</a:t>
            </a:r>
          </a:p>
          <a:p>
            <a:pPr lvl="1" algn="just"/>
            <a:r>
              <a:rPr lang="fr-FR" sz="1600" b="1" dirty="0">
                <a:solidFill>
                  <a:srgbClr val="0070C0"/>
                </a:solidFill>
                <a:latin typeface="Arial" panose="020B0604020202020204" pitchFamily="34" charset="0"/>
                <a:cs typeface="Arial" panose="020B0604020202020204" pitchFamily="34" charset="0"/>
              </a:rPr>
              <a:t>Règlement n° 05/2009/CM/UEMOA du 26 juin 2009 modifiant le Règlement n° 11/99/CM/UEMOA du 21 décembre 1999, précité ;</a:t>
            </a:r>
          </a:p>
          <a:p>
            <a:pPr lvl="1" algn="just"/>
            <a:r>
              <a:rPr lang="fr-FR" sz="1600" b="1" dirty="0">
                <a:latin typeface="Arial" panose="020B0604020202020204" pitchFamily="34" charset="0"/>
                <a:cs typeface="Arial" panose="020B0604020202020204" pitchFamily="34" charset="0"/>
              </a:rPr>
              <a:t>Règlement n° 01/2010/CM/UEMOA portant modalités de calcul de l’indice harmonisé des prix à la consommation au sein des Etats membres de l’UEMOA (IHPC base 2008)</a:t>
            </a:r>
          </a:p>
          <a:p>
            <a:pPr lvl="1" algn="just"/>
            <a:r>
              <a:rPr lang="fr-FR" sz="1600" b="1" dirty="0">
                <a:solidFill>
                  <a:srgbClr val="0070C0"/>
                </a:solidFill>
                <a:latin typeface="Arial" panose="020B0604020202020204" pitchFamily="34" charset="0"/>
                <a:cs typeface="Arial" panose="020B0604020202020204" pitchFamily="34" charset="0"/>
              </a:rPr>
              <a:t>Règlement n° 03/2017/CM/UEMOA du 31 mars 2017 portant adoption des modalités d’élaboration et de calcul de l’indice harmonisé des prix à la consommation au sein des Etats membres de l’UEMOA (IHPC BASE 2014) </a:t>
            </a:r>
          </a:p>
          <a:p>
            <a:pPr lvl="1" algn="just"/>
            <a:r>
              <a:rPr lang="fr-FR" sz="1600" b="1" dirty="0">
                <a:latin typeface="Arial" panose="020B0604020202020204" pitchFamily="34" charset="0"/>
                <a:cs typeface="Arial" panose="020B0604020202020204" pitchFamily="34" charset="0"/>
              </a:rPr>
              <a:t>Directive n° 01/96/CM du 15 janvier 1996 relative à la mise en œuvre de la surveillance multilatérale des politiques macroéconomiques au sein des Etats membres de l’UEMOA</a:t>
            </a:r>
          </a:p>
          <a:p>
            <a:pPr lvl="1" algn="just"/>
            <a:r>
              <a:rPr lang="fr-FR" sz="1600" b="1" dirty="0">
                <a:solidFill>
                  <a:srgbClr val="0070C0"/>
                </a:solidFill>
                <a:latin typeface="Arial" panose="020B0604020202020204" pitchFamily="34" charset="0"/>
                <a:cs typeface="Arial" panose="020B0604020202020204" pitchFamily="34" charset="0"/>
              </a:rPr>
              <a:t>Décision n° 04/2013/CM/UEMOA du 22 mars 2013 portant création d’un Comité Régional de la Statistique au sein de l’UEMOA</a:t>
            </a:r>
            <a:endParaRPr lang="fr-FR" altLang="fr-FR" sz="1600" b="1" dirty="0">
              <a:solidFill>
                <a:srgbClr val="0070C0"/>
              </a:solidFill>
              <a:latin typeface="Arial" panose="020B0604020202020204" pitchFamily="34" charset="0"/>
              <a:cs typeface="Arial" panose="020B0604020202020204" pitchFamily="34" charset="0"/>
            </a:endParaRPr>
          </a:p>
          <a:p>
            <a:pPr marL="361950" lvl="2" indent="-314325" algn="just">
              <a:buFont typeface="Wingdings" panose="05000000000000000000" pitchFamily="2" charset="2"/>
              <a:buChar char="q"/>
            </a:pPr>
            <a:endParaRPr lang="fr-FR" altLang="fr-FR" sz="2000" b="1" dirty="0">
              <a:latin typeface="Arial" panose="020B0604020202020204" pitchFamily="34" charset="0"/>
              <a:cs typeface="Arial" panose="020B0604020202020204" pitchFamily="34" charset="0"/>
            </a:endParaRPr>
          </a:p>
        </p:txBody>
      </p:sp>
      <p:sp>
        <p:nvSpPr>
          <p:cNvPr id="2" name="ZoneTexte 1"/>
          <p:cNvSpPr txBox="1"/>
          <p:nvPr/>
        </p:nvSpPr>
        <p:spPr>
          <a:xfrm>
            <a:off x="3333750" y="1019175"/>
            <a:ext cx="8353425" cy="461665"/>
          </a:xfrm>
          <a:prstGeom prst="rect">
            <a:avLst/>
          </a:prstGeom>
          <a:noFill/>
        </p:spPr>
        <p:txBody>
          <a:bodyPr wrap="square" rtlCol="0">
            <a:spAutoFit/>
          </a:bodyPr>
          <a:lstStyle/>
          <a:p>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663119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733800" y="457200"/>
            <a:ext cx="6477000" cy="11430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30238" indent="-630238" eaLnBrk="1" hangingPunct="1">
              <a:lnSpc>
                <a:spcPct val="90000"/>
              </a:lnSpc>
            </a:pPr>
            <a:r>
              <a:rPr lang="en-US" altLang="fr-FR" sz="2800" dirty="0">
                <a:latin typeface="Arial" panose="020B0604020202020204" pitchFamily="34" charset="0"/>
                <a:cs typeface="Arial" panose="020B0604020202020204" pitchFamily="34" charset="0"/>
              </a:rPr>
              <a:t>INTRODUCTION</a:t>
            </a:r>
            <a:endParaRPr lang="en-US" altLang="fr-FR" sz="2800" dirty="0">
              <a:latin typeface="Arial" panose="020B0604020202020204" pitchFamily="34" charset="0"/>
              <a:cs typeface="Arial" panose="020B0604020202020204" pitchFamily="34" charset="0"/>
            </a:endParaRPr>
          </a:p>
        </p:txBody>
      </p:sp>
      <p:sp>
        <p:nvSpPr>
          <p:cNvPr id="3075" name="Rectangle 3"/>
          <p:cNvSpPr>
            <a:spLocks noGrp="1" noChangeArrowheads="1"/>
          </p:cNvSpPr>
          <p:nvPr>
            <p:ph type="body" idx="1"/>
          </p:nvPr>
        </p:nvSpPr>
        <p:spPr bwMode="auto">
          <a:xfrm>
            <a:off x="809625" y="1838326"/>
            <a:ext cx="10944225" cy="4743449"/>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30238" indent="-630238" algn="just" eaLnBrk="1" hangingPunct="1">
              <a:lnSpc>
                <a:spcPct val="90000"/>
              </a:lnSpc>
            </a:pPr>
            <a:r>
              <a:rPr lang="fr-FR" altLang="fr-FR" sz="2400" b="1" dirty="0" smtClean="0">
                <a:latin typeface="Arial" panose="020B0604020202020204" pitchFamily="34" charset="0"/>
                <a:cs typeface="Arial" panose="020B0604020202020204" pitchFamily="34" charset="0"/>
              </a:rPr>
              <a:t>L'indice </a:t>
            </a:r>
            <a:r>
              <a:rPr lang="fr-FR" altLang="fr-FR" sz="2400" b="1" dirty="0" smtClean="0">
                <a:latin typeface="Arial" panose="020B0604020202020204" pitchFamily="34" charset="0"/>
                <a:cs typeface="Arial" panose="020B0604020202020204" pitchFamily="34" charset="0"/>
              </a:rPr>
              <a:t>des prix à la consommation (IPC) mesure le rythme auquel les prix des biens et services de consommation évoluent au fil du temps. C'est une statistique essentielle pour l'élaboration des politiques économiques et sociales, en particulier la politique monétaire et la politique sociale, qui a des implications considérables et variées pour les administrations publiques, les entreprises, les travailleurs et les ménages.</a:t>
            </a:r>
          </a:p>
          <a:p>
            <a:pPr marL="630238" indent="-630238" algn="just" eaLnBrk="1" hangingPunct="1">
              <a:lnSpc>
                <a:spcPct val="90000"/>
              </a:lnSpc>
            </a:pPr>
            <a:endParaRPr lang="fr-FR" altLang="fr-FR" sz="2400" b="1" dirty="0" smtClean="0">
              <a:latin typeface="Arial" panose="020B0604020202020204" pitchFamily="34" charset="0"/>
              <a:cs typeface="Arial" panose="020B0604020202020204" pitchFamily="34" charset="0"/>
            </a:endParaRPr>
          </a:p>
          <a:p>
            <a:pPr marL="630238" indent="-630238" algn="just" eaLnBrk="1" hangingPunct="1">
              <a:lnSpc>
                <a:spcPct val="90000"/>
              </a:lnSpc>
            </a:pPr>
            <a:r>
              <a:rPr lang="fr-FR" altLang="fr-FR" sz="2400" b="1" dirty="0" smtClean="0">
                <a:latin typeface="Arial" panose="020B0604020202020204" pitchFamily="34" charset="0"/>
                <a:cs typeface="Arial" panose="020B0604020202020204" pitchFamily="34" charset="0"/>
              </a:rPr>
              <a:t>Les </a:t>
            </a:r>
            <a:r>
              <a:rPr lang="fr-FR" altLang="fr-FR" sz="2400" b="1" dirty="0" smtClean="0">
                <a:solidFill>
                  <a:srgbClr val="FF0000"/>
                </a:solidFill>
                <a:latin typeface="Arial" panose="020B0604020202020204" pitchFamily="34" charset="0"/>
                <a:cs typeface="Arial" panose="020B0604020202020204" pitchFamily="34" charset="0"/>
              </a:rPr>
              <a:t>indices harmonisés des prix à la consommation (IHPC) </a:t>
            </a:r>
            <a:r>
              <a:rPr lang="fr-FR" altLang="fr-FR" sz="2400" b="1" dirty="0" smtClean="0">
                <a:latin typeface="Arial" panose="020B0604020202020204" pitchFamily="34" charset="0"/>
                <a:cs typeface="Arial" panose="020B0604020202020204" pitchFamily="34" charset="0"/>
              </a:rPr>
              <a:t>sont des indices des prix à la consommation (IPC) de l’UEMOA calculés suivant une méthode harmonisée et un même ensemble de définitions.</a:t>
            </a:r>
          </a:p>
          <a:p>
            <a:pPr marL="630238" indent="-630238" eaLnBrk="1" hangingPunct="1">
              <a:lnSpc>
                <a:spcPct val="90000"/>
              </a:lnSpc>
            </a:pPr>
            <a:endParaRPr lang="fr-FR" altLang="fr-FR"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917386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733800" y="457200"/>
            <a:ext cx="6477000" cy="11430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ctr" eaLnBrk="1" hangingPunct="1"/>
            <a:r>
              <a:rPr lang="en-US" altLang="fr-FR" dirty="0">
                <a:latin typeface="Arial" panose="020B0604020202020204" pitchFamily="34" charset="0"/>
                <a:cs typeface="Arial" panose="020B0604020202020204" pitchFamily="34" charset="0"/>
              </a:rPr>
              <a:t>2.	</a:t>
            </a:r>
            <a:r>
              <a:rPr lang="en-US" altLang="fr-FR" dirty="0" smtClean="0">
                <a:latin typeface="Arial" panose="020B0604020202020204" pitchFamily="34" charset="0"/>
                <a:cs typeface="Arial" panose="020B0604020202020204" pitchFamily="34" charset="0"/>
              </a:rPr>
              <a:t>EMPLOIS DES IHPC</a:t>
            </a:r>
            <a:endParaRPr lang="en-US" altLang="fr-FR" dirty="0" smtClean="0">
              <a:latin typeface="Arial" panose="020B0604020202020204" pitchFamily="34" charset="0"/>
              <a:cs typeface="Arial" panose="020B0604020202020204" pitchFamily="34" charset="0"/>
            </a:endParaRPr>
          </a:p>
        </p:txBody>
      </p:sp>
      <p:sp>
        <p:nvSpPr>
          <p:cNvPr id="3075" name="Rectangle 3"/>
          <p:cNvSpPr>
            <a:spLocks noGrp="1" noChangeArrowheads="1"/>
          </p:cNvSpPr>
          <p:nvPr>
            <p:ph type="body" idx="1"/>
          </p:nvPr>
        </p:nvSpPr>
        <p:spPr bwMode="auto">
          <a:xfrm>
            <a:off x="533401" y="1838326"/>
            <a:ext cx="11220450" cy="4743449"/>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30238" indent="-630238" algn="just" eaLnBrk="1" hangingPunct="1">
              <a:lnSpc>
                <a:spcPct val="90000"/>
              </a:lnSpc>
            </a:pPr>
            <a:r>
              <a:rPr lang="fr-FR" altLang="fr-FR" sz="2400" b="1" dirty="0">
                <a:latin typeface="Arial" panose="020B0604020202020204" pitchFamily="34" charset="0"/>
                <a:cs typeface="Arial" panose="020B0604020202020204" pitchFamily="34" charset="0"/>
              </a:rPr>
              <a:t>L’indice des prix à la consommation (IPC) peut être utilisé </a:t>
            </a:r>
            <a:r>
              <a:rPr lang="fr-FR" altLang="fr-FR" sz="2400" b="1" dirty="0" smtClean="0">
                <a:latin typeface="Arial" panose="020B0604020202020204" pitchFamily="34" charset="0"/>
                <a:cs typeface="Arial" panose="020B0604020202020204" pitchFamily="34" charset="0"/>
              </a:rPr>
              <a:t> : </a:t>
            </a:r>
          </a:p>
          <a:p>
            <a:pPr marL="630238" indent="-630238" algn="just" eaLnBrk="1" hangingPunct="1">
              <a:lnSpc>
                <a:spcPct val="90000"/>
              </a:lnSpc>
            </a:pPr>
            <a:r>
              <a:rPr lang="fr-FR" altLang="fr-FR" sz="2400" b="1" dirty="0" smtClean="0">
                <a:latin typeface="Arial" panose="020B0604020202020204" pitchFamily="34" charset="0"/>
                <a:cs typeface="Arial" panose="020B0604020202020204" pitchFamily="34" charset="0"/>
              </a:rPr>
              <a:t>- base </a:t>
            </a:r>
            <a:r>
              <a:rPr lang="fr-FR" altLang="fr-FR" sz="2400" b="1" dirty="0">
                <a:latin typeface="Arial" panose="020B0604020202020204" pitchFamily="34" charset="0"/>
                <a:cs typeface="Arial" panose="020B0604020202020204" pitchFamily="34" charset="0"/>
              </a:rPr>
              <a:t>d’indexation de prestations sociales ou de contrats, par exemple, ou de paramètre dans divers types d’analyse économique.</a:t>
            </a:r>
          </a:p>
          <a:p>
            <a:pPr marL="630238" indent="-630238" algn="just" eaLnBrk="1" hangingPunct="1">
              <a:lnSpc>
                <a:spcPct val="90000"/>
              </a:lnSpc>
            </a:pPr>
            <a:r>
              <a:rPr lang="fr-FR" altLang="fr-FR" sz="2400" b="1" dirty="0">
                <a:latin typeface="Arial" panose="020B0604020202020204" pitchFamily="34" charset="0"/>
                <a:cs typeface="Arial" panose="020B0604020202020204" pitchFamily="34" charset="0"/>
              </a:rPr>
              <a:t>Le projet d’harmonisation </a:t>
            </a:r>
            <a:r>
              <a:rPr lang="fr-FR" altLang="fr-FR" sz="2400" b="1" dirty="0" smtClean="0">
                <a:latin typeface="Arial" panose="020B0604020202020204" pitchFamily="34" charset="0"/>
                <a:cs typeface="Arial" panose="020B0604020202020204" pitchFamily="34" charset="0"/>
              </a:rPr>
              <a:t>vise à utiliser les </a:t>
            </a:r>
            <a:r>
              <a:rPr lang="fr-FR" altLang="fr-FR" sz="2400" b="1" dirty="0">
                <a:latin typeface="Arial" panose="020B0604020202020204" pitchFamily="34" charset="0"/>
                <a:cs typeface="Arial" panose="020B0604020202020204" pitchFamily="34" charset="0"/>
              </a:rPr>
              <a:t>IHPC comme critère de convergence et principale mesure de la stabilité des prix au sein de la zone UEMOA. Les IHPC ont donc été conçus de manière à offrir la mesure de la hausse des prix à la consommation dans l’UEMOA. Il se prête le mieux aux comparaisons internationales effectuées pour évaluer le degré de convergence et de stabilité des prix dans le cadre des analyses de la politique monétaire. </a:t>
            </a:r>
          </a:p>
          <a:p>
            <a:pPr marL="630238" indent="-630238" algn="just" eaLnBrk="1" hangingPunct="1">
              <a:lnSpc>
                <a:spcPct val="90000"/>
              </a:lnSpc>
            </a:pPr>
            <a:r>
              <a:rPr lang="fr-FR" altLang="fr-FR" sz="2400" b="1" dirty="0">
                <a:latin typeface="Arial" panose="020B0604020202020204" pitchFamily="34" charset="0"/>
                <a:cs typeface="Arial" panose="020B0604020202020204" pitchFamily="34" charset="0"/>
              </a:rPr>
              <a:t>S</a:t>
            </a:r>
            <a:r>
              <a:rPr lang="fr-FR" altLang="fr-FR" sz="2400" b="1" dirty="0" smtClean="0">
                <a:latin typeface="Arial" panose="020B0604020202020204" pitchFamily="34" charset="0"/>
                <a:cs typeface="Arial" panose="020B0604020202020204" pitchFamily="34" charset="0"/>
              </a:rPr>
              <a:t>elon </a:t>
            </a:r>
            <a:r>
              <a:rPr lang="fr-FR" altLang="fr-FR" sz="2400" b="1" dirty="0">
                <a:latin typeface="Arial" panose="020B0604020202020204" pitchFamily="34" charset="0"/>
                <a:cs typeface="Arial" panose="020B0604020202020204" pitchFamily="34" charset="0"/>
              </a:rPr>
              <a:t>l’usage que l’utilisateur veut en faire, les IHPC peuvent être les meilleures statistiques de prix dont il puisse disposer (Comptabilité nationale, Opérateurs économiques, ménages, chercheurs, etc.).</a:t>
            </a:r>
          </a:p>
          <a:p>
            <a:pPr marL="630238" indent="-630238" algn="just" eaLnBrk="1" hangingPunct="1">
              <a:lnSpc>
                <a:spcPct val="90000"/>
              </a:lnSpc>
            </a:pPr>
            <a:endParaRPr lang="fr-FR" altLang="fr-FR" sz="2400" b="1" dirty="0" smtClean="0">
              <a:latin typeface="Arial" panose="020B0604020202020204" pitchFamily="34" charset="0"/>
              <a:cs typeface="Arial" panose="020B0604020202020204" pitchFamily="34" charset="0"/>
            </a:endParaRPr>
          </a:p>
          <a:p>
            <a:pPr marL="630238" indent="-630238" algn="just" eaLnBrk="1" hangingPunct="1">
              <a:lnSpc>
                <a:spcPct val="90000"/>
              </a:lnSpc>
            </a:pPr>
            <a:endParaRPr lang="fr-FR" altLang="fr-FR"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820359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381375" y="457200"/>
            <a:ext cx="7572375" cy="11430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71755">
              <a:lnSpc>
                <a:spcPct val="107000"/>
              </a:lnSpc>
              <a:spcAft>
                <a:spcPts val="500"/>
              </a:spcAft>
              <a:tabLst>
                <a:tab pos="520065" algn="l"/>
              </a:tabLst>
            </a:pPr>
            <a:r>
              <a:rPr lang="fr-FR" dirty="0">
                <a:latin typeface="Arial" panose="020B0604020202020204" pitchFamily="34" charset="0"/>
                <a:ea typeface="Calibri" panose="020F0502020204030204" pitchFamily="34" charset="0"/>
                <a:cs typeface="Times New Roman" panose="02020603050405020304" pitchFamily="18" charset="0"/>
              </a:rPr>
              <a:t>3.	</a:t>
            </a:r>
            <a:r>
              <a:rPr lang="fr-FR" dirty="0" smtClean="0">
                <a:latin typeface="Arial" panose="020B0604020202020204" pitchFamily="34" charset="0"/>
                <a:ea typeface="Calibri" panose="020F0502020204030204" pitchFamily="34" charset="0"/>
                <a:cs typeface="Times New Roman" panose="02020603050405020304" pitchFamily="18" charset="0"/>
              </a:rPr>
              <a:t>HISTORIQUE DE L’HARMONISATION DES INDICES DANS L’UEMOA</a:t>
            </a:r>
            <a:endParaRPr lang="fr-FR" dirty="0">
              <a:latin typeface="Calibri" panose="020F0502020204030204" pitchFamily="34" charset="0"/>
              <a:ea typeface="Calibri" panose="020F0502020204030204" pitchFamily="34" charset="0"/>
              <a:cs typeface="Times New Roman" panose="02020603050405020304" pitchFamily="18" charset="0"/>
            </a:endParaRPr>
          </a:p>
        </p:txBody>
      </p:sp>
      <p:sp>
        <p:nvSpPr>
          <p:cNvPr id="3075" name="Rectangle 3"/>
          <p:cNvSpPr>
            <a:spLocks noGrp="1" noChangeArrowheads="1"/>
          </p:cNvSpPr>
          <p:nvPr>
            <p:ph type="body" idx="1"/>
          </p:nvPr>
        </p:nvSpPr>
        <p:spPr bwMode="auto">
          <a:xfrm>
            <a:off x="533401" y="1714500"/>
            <a:ext cx="11220450" cy="48672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30238" indent="-630238" algn="just" eaLnBrk="1" hangingPunct="1">
              <a:lnSpc>
                <a:spcPct val="90000"/>
              </a:lnSpc>
            </a:pPr>
            <a:r>
              <a:rPr lang="fr-FR" altLang="fr-FR" sz="2400" b="1" dirty="0" smtClean="0">
                <a:latin typeface="Arial" panose="020B0604020202020204" pitchFamily="34" charset="0"/>
                <a:cs typeface="Arial" panose="020B0604020202020204" pitchFamily="34" charset="0"/>
              </a:rPr>
              <a:t>Le </a:t>
            </a:r>
            <a:r>
              <a:rPr lang="fr-FR" altLang="fr-FR" sz="2400" b="1" dirty="0">
                <a:latin typeface="Arial" panose="020B0604020202020204" pitchFamily="34" charset="0"/>
                <a:cs typeface="Arial" panose="020B0604020202020204" pitchFamily="34" charset="0"/>
              </a:rPr>
              <a:t>Traité instituant l’Union économique et monétaire ouest Africain (UEMOA) prévoit, dans son article 4, que l’Union poursuit entre autres objectifs, celui “d’assurer la convergence des performances et des politiques économiques des Etats membres, par l’institution d’une surveillance multilatérale”. Pour atteindre cet objectif, la disponibilité de statistiques harmonisées, fiables et à jour est une nécessité.</a:t>
            </a:r>
          </a:p>
          <a:p>
            <a:pPr marL="630238" indent="-630238" algn="just" eaLnBrk="1" hangingPunct="1">
              <a:lnSpc>
                <a:spcPct val="90000"/>
              </a:lnSpc>
            </a:pPr>
            <a:r>
              <a:rPr lang="fr-FR" altLang="fr-FR" sz="2400" b="1" dirty="0">
                <a:latin typeface="Arial" panose="020B0604020202020204" pitchFamily="34" charset="0"/>
                <a:cs typeface="Arial" panose="020B0604020202020204" pitchFamily="34" charset="0"/>
              </a:rPr>
              <a:t>Par ailleurs, la dévaluation du Franc CFA en janvier 1994 a montré les difficultés des indices de prix nationaux à suivre de façon fiable l’évolution des prix en période de forte inflation et de changement de mode de consommation.</a:t>
            </a:r>
          </a:p>
          <a:p>
            <a:pPr marL="630238" indent="-630238" algn="just" eaLnBrk="1" hangingPunct="1">
              <a:lnSpc>
                <a:spcPct val="90000"/>
              </a:lnSpc>
            </a:pPr>
            <a:r>
              <a:rPr lang="fr-FR" altLang="fr-FR" sz="2400" b="1" dirty="0">
                <a:latin typeface="Arial" panose="020B0604020202020204" pitchFamily="34" charset="0"/>
                <a:cs typeface="Arial" panose="020B0604020202020204" pitchFamily="34" charset="0"/>
              </a:rPr>
              <a:t>Ces constats ont conduit la BCEAO et la Commission de l’UEMOA à donner la priorité, parmi les chantiers statistiques à mettre en œuvre, aux indices de prix à la consommation</a:t>
            </a:r>
            <a:r>
              <a:rPr lang="fr-FR" altLang="fr-FR" sz="2400" b="1" dirty="0" smtClean="0">
                <a:latin typeface="Arial" panose="020B0604020202020204" pitchFamily="34" charset="0"/>
                <a:cs typeface="Arial" panose="020B0604020202020204" pitchFamily="34" charset="0"/>
              </a:rPr>
              <a:t>.</a:t>
            </a:r>
            <a:endParaRPr lang="fr-FR" altLang="fr-FR" sz="2400" b="1" dirty="0">
              <a:latin typeface="Arial" panose="020B0604020202020204" pitchFamily="34" charset="0"/>
              <a:cs typeface="Arial" panose="020B0604020202020204" pitchFamily="34" charset="0"/>
            </a:endParaRPr>
          </a:p>
          <a:p>
            <a:pPr marL="630238" indent="-630238" algn="just" eaLnBrk="1" hangingPunct="1">
              <a:lnSpc>
                <a:spcPct val="90000"/>
              </a:lnSpc>
            </a:pPr>
            <a:r>
              <a:rPr lang="fr-FR" altLang="fr-FR" sz="2400" b="1" dirty="0" smtClean="0">
                <a:latin typeface="Arial" panose="020B0604020202020204" pitchFamily="34" charset="0"/>
                <a:cs typeface="Arial" panose="020B0604020202020204" pitchFamily="34" charset="0"/>
              </a:rPr>
              <a:t> </a:t>
            </a:r>
            <a:endParaRPr lang="fr-FR" altLang="fr-FR" sz="2400" b="1" dirty="0" smtClean="0">
              <a:latin typeface="Arial" panose="020B0604020202020204" pitchFamily="34" charset="0"/>
              <a:cs typeface="Arial" panose="020B0604020202020204" pitchFamily="34" charset="0"/>
            </a:endParaRPr>
          </a:p>
          <a:p>
            <a:pPr marL="630238" indent="-630238" algn="just" eaLnBrk="1" hangingPunct="1">
              <a:lnSpc>
                <a:spcPct val="90000"/>
              </a:lnSpc>
            </a:pPr>
            <a:endParaRPr lang="fr-FR" altLang="fr-FR"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985223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381375" y="457200"/>
            <a:ext cx="7572375" cy="11430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71755">
              <a:lnSpc>
                <a:spcPct val="107000"/>
              </a:lnSpc>
              <a:spcAft>
                <a:spcPts val="500"/>
              </a:spcAft>
              <a:tabLst>
                <a:tab pos="520065" algn="l"/>
              </a:tabLst>
            </a:pPr>
            <a:r>
              <a:rPr lang="fr-FR" dirty="0">
                <a:latin typeface="Arial" panose="020B0604020202020204" pitchFamily="34" charset="0"/>
                <a:ea typeface="Calibri" panose="020F0502020204030204" pitchFamily="34" charset="0"/>
                <a:cs typeface="Times New Roman" panose="02020603050405020304" pitchFamily="18" charset="0"/>
              </a:rPr>
              <a:t>3.	</a:t>
            </a:r>
            <a:r>
              <a:rPr lang="fr-FR" dirty="0" smtClean="0">
                <a:latin typeface="Arial" panose="020B0604020202020204" pitchFamily="34" charset="0"/>
                <a:ea typeface="Calibri" panose="020F0502020204030204" pitchFamily="34" charset="0"/>
                <a:cs typeface="Times New Roman" panose="02020603050405020304" pitchFamily="18" charset="0"/>
              </a:rPr>
              <a:t>HISTORIQUE DE L’HARMONISATION DES INDICES DANS L’UEMOA</a:t>
            </a:r>
            <a:endParaRPr lang="fr-FR" dirty="0">
              <a:latin typeface="Calibri" panose="020F0502020204030204" pitchFamily="34" charset="0"/>
              <a:ea typeface="Calibri" panose="020F0502020204030204" pitchFamily="34" charset="0"/>
              <a:cs typeface="Times New Roman" panose="02020603050405020304" pitchFamily="18" charset="0"/>
            </a:endParaRPr>
          </a:p>
        </p:txBody>
      </p:sp>
      <p:sp>
        <p:nvSpPr>
          <p:cNvPr id="3075" name="Rectangle 3"/>
          <p:cNvSpPr>
            <a:spLocks noGrp="1" noChangeArrowheads="1"/>
          </p:cNvSpPr>
          <p:nvPr>
            <p:ph type="body" idx="1"/>
          </p:nvPr>
        </p:nvSpPr>
        <p:spPr bwMode="auto">
          <a:xfrm>
            <a:off x="533401" y="1714500"/>
            <a:ext cx="11220450" cy="48672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30238" indent="-630238" algn="just" eaLnBrk="1" hangingPunct="1">
              <a:lnSpc>
                <a:spcPct val="90000"/>
              </a:lnSpc>
            </a:pPr>
            <a:r>
              <a:rPr lang="fr-FR" altLang="fr-FR" sz="2400" b="1" dirty="0">
                <a:latin typeface="Arial" panose="020B0604020202020204" pitchFamily="34" charset="0"/>
                <a:cs typeface="Arial" panose="020B0604020202020204" pitchFamily="34" charset="0"/>
              </a:rPr>
              <a:t>Le projet d’harmonisation des indices de prix dans les pays de l’UEMOA a ainsi vu le jour. Il a bénéficié de la coopération multilatérale entre la BCEAO, la Commission de l’UEMOA, les INS des Etats membres, la Commission européenne et la France.</a:t>
            </a:r>
          </a:p>
          <a:p>
            <a:pPr marL="630238" indent="-630238" algn="just" eaLnBrk="1" hangingPunct="1">
              <a:lnSpc>
                <a:spcPct val="90000"/>
              </a:lnSpc>
            </a:pPr>
            <a:r>
              <a:rPr lang="fr-FR" altLang="fr-FR" sz="2400" b="1" dirty="0">
                <a:latin typeface="Arial" panose="020B0604020202020204" pitchFamily="34" charset="0"/>
                <a:cs typeface="Arial" panose="020B0604020202020204" pitchFamily="34" charset="0"/>
              </a:rPr>
              <a:t>Ce projet visait entre autres :</a:t>
            </a:r>
          </a:p>
          <a:p>
            <a:pPr marL="630238" indent="-630238" algn="just" eaLnBrk="1" hangingPunct="1">
              <a:lnSpc>
                <a:spcPct val="90000"/>
              </a:lnSpc>
            </a:pPr>
            <a:r>
              <a:rPr lang="fr-FR" altLang="fr-FR" sz="2400" b="1" dirty="0">
                <a:latin typeface="Arial" panose="020B0604020202020204" pitchFamily="34" charset="0"/>
                <a:cs typeface="Arial" panose="020B0604020202020204" pitchFamily="34" charset="0"/>
              </a:rPr>
              <a:t>-	à définir, adopter et mettre en place une méthodologie commune de calcul de l’indice des prix entre les Etats membres ;</a:t>
            </a:r>
          </a:p>
          <a:p>
            <a:pPr marL="630238" indent="-630238" algn="just" eaLnBrk="1" hangingPunct="1">
              <a:lnSpc>
                <a:spcPct val="90000"/>
              </a:lnSpc>
            </a:pPr>
            <a:r>
              <a:rPr lang="fr-FR" altLang="fr-FR" sz="2400" b="1" dirty="0">
                <a:latin typeface="Arial" panose="020B0604020202020204" pitchFamily="34" charset="0"/>
                <a:cs typeface="Arial" panose="020B0604020202020204" pitchFamily="34" charset="0"/>
              </a:rPr>
              <a:t>-	à mener, dans chaque capitale de l’UEMOA, une enquête sur les dépenses de consommation des ménages, afin de disposer de nouvelles pondérations qui reflètent les changements enregistrés dans les modes de consommation après la dévaluation du Franc CFA ;</a:t>
            </a:r>
          </a:p>
          <a:p>
            <a:pPr marL="630238" indent="-630238" algn="just" eaLnBrk="1" hangingPunct="1">
              <a:lnSpc>
                <a:spcPct val="90000"/>
              </a:lnSpc>
            </a:pPr>
            <a:r>
              <a:rPr lang="fr-FR" altLang="fr-FR" sz="2400" b="1" dirty="0">
                <a:latin typeface="Arial" panose="020B0604020202020204" pitchFamily="34" charset="0"/>
                <a:cs typeface="Arial" panose="020B0604020202020204" pitchFamily="34" charset="0"/>
              </a:rPr>
              <a:t>-	à fournir aux instituts nationaux de statistiques un logiciel commun de calcul de l’indice harmonisé.</a:t>
            </a:r>
          </a:p>
          <a:p>
            <a:pPr marL="0" indent="0" algn="just" eaLnBrk="1" hangingPunct="1">
              <a:lnSpc>
                <a:spcPct val="90000"/>
              </a:lnSpc>
              <a:buNone/>
            </a:pPr>
            <a:r>
              <a:rPr lang="fr-FR" altLang="fr-FR" sz="2400" b="1" dirty="0" smtClean="0">
                <a:latin typeface="Arial" panose="020B0604020202020204" pitchFamily="34" charset="0"/>
                <a:cs typeface="Arial" panose="020B0604020202020204" pitchFamily="34" charset="0"/>
              </a:rPr>
              <a:t> </a:t>
            </a:r>
            <a:endParaRPr lang="fr-FR" altLang="fr-FR" sz="2400" b="1" dirty="0" smtClean="0">
              <a:latin typeface="Arial" panose="020B0604020202020204" pitchFamily="34" charset="0"/>
              <a:cs typeface="Arial" panose="020B0604020202020204" pitchFamily="34" charset="0"/>
            </a:endParaRPr>
          </a:p>
          <a:p>
            <a:pPr marL="630238" indent="-630238" algn="just" eaLnBrk="1" hangingPunct="1">
              <a:lnSpc>
                <a:spcPct val="90000"/>
              </a:lnSpc>
            </a:pPr>
            <a:endParaRPr lang="fr-FR" altLang="fr-FR"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707657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381375" y="457200"/>
            <a:ext cx="7572375" cy="11430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71755">
              <a:lnSpc>
                <a:spcPct val="107000"/>
              </a:lnSpc>
              <a:spcAft>
                <a:spcPts val="500"/>
              </a:spcAft>
              <a:tabLst>
                <a:tab pos="520065" algn="l"/>
              </a:tabLst>
            </a:pPr>
            <a:r>
              <a:rPr lang="fr-FR" dirty="0">
                <a:latin typeface="Arial" panose="020B0604020202020204" pitchFamily="34" charset="0"/>
                <a:ea typeface="Calibri" panose="020F0502020204030204" pitchFamily="34" charset="0"/>
                <a:cs typeface="Times New Roman" panose="02020603050405020304" pitchFamily="18" charset="0"/>
              </a:rPr>
              <a:t>3.	</a:t>
            </a:r>
            <a:r>
              <a:rPr lang="fr-FR" dirty="0" smtClean="0">
                <a:latin typeface="Arial" panose="020B0604020202020204" pitchFamily="34" charset="0"/>
                <a:ea typeface="Calibri" panose="020F0502020204030204" pitchFamily="34" charset="0"/>
                <a:cs typeface="Times New Roman" panose="02020603050405020304" pitchFamily="18" charset="0"/>
              </a:rPr>
              <a:t>HISTORIQUE DE L’HARMONISATION DES INDICES DANS L’UEMOA</a:t>
            </a:r>
            <a:endParaRPr lang="fr-FR" dirty="0">
              <a:latin typeface="Calibri" panose="020F0502020204030204" pitchFamily="34" charset="0"/>
              <a:ea typeface="Calibri" panose="020F0502020204030204" pitchFamily="34" charset="0"/>
              <a:cs typeface="Times New Roman" panose="02020603050405020304" pitchFamily="18" charset="0"/>
            </a:endParaRPr>
          </a:p>
        </p:txBody>
      </p:sp>
      <p:sp>
        <p:nvSpPr>
          <p:cNvPr id="3075" name="Rectangle 3"/>
          <p:cNvSpPr>
            <a:spLocks noGrp="1" noChangeArrowheads="1"/>
          </p:cNvSpPr>
          <p:nvPr>
            <p:ph type="body" idx="1"/>
          </p:nvPr>
        </p:nvSpPr>
        <p:spPr bwMode="auto">
          <a:xfrm>
            <a:off x="533401" y="1714500"/>
            <a:ext cx="11220450" cy="48672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just"/>
            <a:r>
              <a:rPr lang="fr-FR" sz="2400" b="1" dirty="0">
                <a:latin typeface="Arial" panose="020B0604020202020204" pitchFamily="34" charset="0"/>
                <a:cs typeface="Arial" panose="020B0604020202020204" pitchFamily="34" charset="0"/>
              </a:rPr>
              <a:t>L’UEMOA a été créée le 10 janvier 1994 à Dakar. Elle a comme mission la réalisation de l'intégration économique des États membres, à travers le renforcement de la compétitivité des activités économiques dans le cadre d'un marché ouvert et concurrentiel et d'un environnement juridique rationalisé et harmonisé</a:t>
            </a:r>
            <a:r>
              <a:rPr lang="fr-FR" sz="2400" b="1" dirty="0" smtClean="0">
                <a:latin typeface="Arial" panose="020B0604020202020204" pitchFamily="34" charset="0"/>
                <a:cs typeface="Arial" panose="020B0604020202020204" pitchFamily="34" charset="0"/>
              </a:rPr>
              <a:t>.</a:t>
            </a:r>
          </a:p>
          <a:p>
            <a:pPr algn="just"/>
            <a:r>
              <a:rPr lang="fr-FR" sz="2400" b="1" dirty="0">
                <a:latin typeface="Arial" panose="020B0604020202020204" pitchFamily="34" charset="0"/>
                <a:cs typeface="Arial" panose="020B0604020202020204" pitchFamily="34" charset="0"/>
              </a:rPr>
              <a:t>Depuis, une politique monétaire commune et un taux d’intérêt unique sont en vigueur dans la zone UEMOA, sous le contrôle de la BCEAO. Un seuil a été défini comme critère de convergence en matière d’inflation. À cet égard, il est retenu </a:t>
            </a:r>
            <a:r>
              <a:rPr lang="fr-FR" sz="2400" b="1" dirty="0" smtClean="0">
                <a:latin typeface="Arial" panose="020B0604020202020204" pitchFamily="34" charset="0"/>
                <a:cs typeface="Arial" panose="020B0604020202020204" pitchFamily="34" charset="0"/>
              </a:rPr>
              <a:t>que:</a:t>
            </a:r>
            <a:endParaRPr lang="fr-FR" sz="2400" b="1" dirty="0">
              <a:latin typeface="Arial" panose="020B0604020202020204" pitchFamily="34" charset="0"/>
              <a:cs typeface="Arial" panose="020B0604020202020204" pitchFamily="34" charset="0"/>
            </a:endParaRPr>
          </a:p>
          <a:p>
            <a:pPr algn="just"/>
            <a:r>
              <a:rPr lang="fr-FR" sz="2400" b="1" dirty="0">
                <a:latin typeface="Arial" panose="020B0604020202020204" pitchFamily="34" charset="0"/>
                <a:cs typeface="Arial" panose="020B0604020202020204" pitchFamily="34" charset="0"/>
              </a:rPr>
              <a:t>«La stabilité des prix est définie comme une progression sur un an de l’indice harmonisé des prix à la consommation inférieure à 3 % dans la zone UEMOA. La stabilité des prix doit être maintenue à moyen terme».</a:t>
            </a:r>
          </a:p>
          <a:p>
            <a:pPr marL="0" indent="0" algn="just">
              <a:buNone/>
            </a:pPr>
            <a:endParaRPr lang="fr-FR" sz="2400" b="1" dirty="0">
              <a:latin typeface="Arial" panose="020B0604020202020204" pitchFamily="34" charset="0"/>
              <a:cs typeface="Arial" panose="020B0604020202020204" pitchFamily="34" charset="0"/>
            </a:endParaRPr>
          </a:p>
          <a:p>
            <a:pPr algn="just"/>
            <a:r>
              <a:rPr lang="fr-FR" altLang="fr-FR" sz="2400" b="1" dirty="0" smtClean="0">
                <a:latin typeface="Arial" panose="020B0604020202020204" pitchFamily="34" charset="0"/>
                <a:cs typeface="Arial" panose="020B0604020202020204" pitchFamily="34" charset="0"/>
              </a:rPr>
              <a:t> </a:t>
            </a:r>
            <a:endParaRPr lang="fr-FR" altLang="fr-FR" sz="2400" b="1" dirty="0">
              <a:latin typeface="Arial" panose="020B0604020202020204" pitchFamily="34" charset="0"/>
              <a:cs typeface="Arial" panose="020B0604020202020204" pitchFamily="34" charset="0"/>
            </a:endParaRPr>
          </a:p>
          <a:p>
            <a:pPr marL="0" indent="0" algn="just" eaLnBrk="1" hangingPunct="1">
              <a:lnSpc>
                <a:spcPct val="90000"/>
              </a:lnSpc>
              <a:buNone/>
            </a:pPr>
            <a:r>
              <a:rPr lang="fr-FR" altLang="fr-FR" sz="2400" b="1" dirty="0" smtClean="0">
                <a:latin typeface="Arial" panose="020B0604020202020204" pitchFamily="34" charset="0"/>
                <a:cs typeface="Arial" panose="020B0604020202020204" pitchFamily="34" charset="0"/>
              </a:rPr>
              <a:t> </a:t>
            </a:r>
            <a:endParaRPr lang="fr-FR" altLang="fr-FR" sz="2400" b="1" dirty="0" smtClean="0">
              <a:latin typeface="Arial" panose="020B0604020202020204" pitchFamily="34" charset="0"/>
              <a:cs typeface="Arial" panose="020B0604020202020204" pitchFamily="34" charset="0"/>
            </a:endParaRPr>
          </a:p>
          <a:p>
            <a:pPr marL="630238" indent="-630238" algn="just" eaLnBrk="1" hangingPunct="1">
              <a:lnSpc>
                <a:spcPct val="90000"/>
              </a:lnSpc>
            </a:pPr>
            <a:endParaRPr lang="fr-FR" altLang="fr-FR"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589751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381375" y="457200"/>
            <a:ext cx="7572375" cy="11430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71755">
              <a:lnSpc>
                <a:spcPct val="107000"/>
              </a:lnSpc>
              <a:spcAft>
                <a:spcPts val="500"/>
              </a:spcAft>
              <a:tabLst>
                <a:tab pos="520065" algn="l"/>
              </a:tabLst>
            </a:pPr>
            <a:r>
              <a:rPr lang="fr-FR" dirty="0">
                <a:latin typeface="Arial" panose="020B0604020202020204" pitchFamily="34" charset="0"/>
                <a:ea typeface="Calibri" panose="020F0502020204030204" pitchFamily="34" charset="0"/>
                <a:cs typeface="Times New Roman" panose="02020603050405020304" pitchFamily="18" charset="0"/>
              </a:rPr>
              <a:t>3.	</a:t>
            </a:r>
            <a:r>
              <a:rPr lang="fr-FR" dirty="0" smtClean="0">
                <a:latin typeface="Arial" panose="020B0604020202020204" pitchFamily="34" charset="0"/>
                <a:ea typeface="Calibri" panose="020F0502020204030204" pitchFamily="34" charset="0"/>
                <a:cs typeface="Times New Roman" panose="02020603050405020304" pitchFamily="18" charset="0"/>
              </a:rPr>
              <a:t>HISTORIQUE DE L’HARMONISATION DES INDICES DANS L’UEMOA</a:t>
            </a:r>
            <a:endParaRPr lang="fr-FR" dirty="0">
              <a:latin typeface="Calibri" panose="020F0502020204030204" pitchFamily="34" charset="0"/>
              <a:ea typeface="Calibri" panose="020F0502020204030204" pitchFamily="34" charset="0"/>
              <a:cs typeface="Times New Roman" panose="02020603050405020304" pitchFamily="18" charset="0"/>
            </a:endParaRPr>
          </a:p>
        </p:txBody>
      </p:sp>
      <p:sp>
        <p:nvSpPr>
          <p:cNvPr id="3075" name="Rectangle 3"/>
          <p:cNvSpPr>
            <a:spLocks noGrp="1" noChangeArrowheads="1"/>
          </p:cNvSpPr>
          <p:nvPr>
            <p:ph type="body" idx="1"/>
          </p:nvPr>
        </p:nvSpPr>
        <p:spPr bwMode="auto">
          <a:xfrm>
            <a:off x="533401" y="1714500"/>
            <a:ext cx="11220450" cy="48672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just"/>
            <a:r>
              <a:rPr lang="fr-FR" sz="2400" b="1" dirty="0">
                <a:latin typeface="Arial" panose="020B0604020202020204" pitchFamily="34" charset="0"/>
                <a:cs typeface="Arial" panose="020B0604020202020204" pitchFamily="34" charset="0"/>
              </a:rPr>
              <a:t>A cet effet, le Conseil des ministres de l’UEMOA en sa session du 16 décembre 1997, a adopté un règlement qui crée les bases juridiques de l’application d’une méthodologie harmonisée pour établir les indices des prix à la consommation dans les États membres.</a:t>
            </a:r>
          </a:p>
          <a:p>
            <a:pPr algn="just"/>
            <a:r>
              <a:rPr lang="fr-FR" sz="2400" b="1" dirty="0">
                <a:latin typeface="Arial" panose="020B0604020202020204" pitchFamily="34" charset="0"/>
                <a:cs typeface="Arial" panose="020B0604020202020204" pitchFamily="34" charset="0"/>
              </a:rPr>
              <a:t>Ce règlement rend obligatoires la production et la publication des IHCP, qui doivent avoir une base de référence commune, recouvrir les mêmes biens et services de consommation et suivre la même classification. Un ensemble de mesures spécifiques a été adopté en application de ce règlement.</a:t>
            </a:r>
          </a:p>
          <a:p>
            <a:pPr algn="just"/>
            <a:r>
              <a:rPr lang="fr-FR" sz="2400" b="1" dirty="0">
                <a:latin typeface="Arial" panose="020B0604020202020204" pitchFamily="34" charset="0"/>
                <a:cs typeface="Arial" panose="020B0604020202020204" pitchFamily="34" charset="0"/>
              </a:rPr>
              <a:t>Comme indiqué ci-dessus, dans les premières étapes du projet, les IHPC ont servi avant tout à appliquer le critère de stabilité des prix pour soutenir la politique économique et monétaire dans l’UEMOA.</a:t>
            </a:r>
          </a:p>
          <a:p>
            <a:pPr marL="0" indent="0" algn="just">
              <a:buNone/>
            </a:pPr>
            <a:endParaRPr lang="fr-FR" sz="2400" b="1" dirty="0">
              <a:latin typeface="Arial" panose="020B0604020202020204" pitchFamily="34" charset="0"/>
              <a:cs typeface="Arial" panose="020B0604020202020204" pitchFamily="34" charset="0"/>
            </a:endParaRPr>
          </a:p>
          <a:p>
            <a:pPr algn="just"/>
            <a:r>
              <a:rPr lang="fr-FR" altLang="fr-FR" sz="2400" b="1" dirty="0" smtClean="0">
                <a:latin typeface="Arial" panose="020B0604020202020204" pitchFamily="34" charset="0"/>
                <a:cs typeface="Arial" panose="020B0604020202020204" pitchFamily="34" charset="0"/>
              </a:rPr>
              <a:t> </a:t>
            </a:r>
            <a:endParaRPr lang="fr-FR" altLang="fr-FR" sz="2400" b="1" dirty="0">
              <a:latin typeface="Arial" panose="020B0604020202020204" pitchFamily="34" charset="0"/>
              <a:cs typeface="Arial" panose="020B0604020202020204" pitchFamily="34" charset="0"/>
            </a:endParaRPr>
          </a:p>
          <a:p>
            <a:pPr marL="0" indent="0" algn="just" eaLnBrk="1" hangingPunct="1">
              <a:lnSpc>
                <a:spcPct val="90000"/>
              </a:lnSpc>
              <a:buNone/>
            </a:pPr>
            <a:r>
              <a:rPr lang="fr-FR" altLang="fr-FR" sz="2400" b="1" dirty="0" smtClean="0">
                <a:latin typeface="Arial" panose="020B0604020202020204" pitchFamily="34" charset="0"/>
                <a:cs typeface="Arial" panose="020B0604020202020204" pitchFamily="34" charset="0"/>
              </a:rPr>
              <a:t> </a:t>
            </a:r>
            <a:endParaRPr lang="fr-FR" altLang="fr-FR" sz="2400" b="1" dirty="0" smtClean="0">
              <a:latin typeface="Arial" panose="020B0604020202020204" pitchFamily="34" charset="0"/>
              <a:cs typeface="Arial" panose="020B0604020202020204" pitchFamily="34" charset="0"/>
            </a:endParaRPr>
          </a:p>
          <a:p>
            <a:pPr marL="630238" indent="-630238" algn="just" eaLnBrk="1" hangingPunct="1">
              <a:lnSpc>
                <a:spcPct val="90000"/>
              </a:lnSpc>
            </a:pPr>
            <a:endParaRPr lang="fr-FR" altLang="fr-FR"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50053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381375" y="457200"/>
            <a:ext cx="7572375" cy="11430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71755">
              <a:lnSpc>
                <a:spcPct val="107000"/>
              </a:lnSpc>
              <a:spcAft>
                <a:spcPts val="500"/>
              </a:spcAft>
              <a:tabLst>
                <a:tab pos="520065" algn="l"/>
              </a:tabLst>
            </a:pPr>
            <a:r>
              <a:rPr lang="fr-FR" dirty="0">
                <a:latin typeface="Arial" panose="020B0604020202020204" pitchFamily="34" charset="0"/>
                <a:ea typeface="Calibri" panose="020F0502020204030204" pitchFamily="34" charset="0"/>
                <a:cs typeface="Times New Roman" panose="02020603050405020304" pitchFamily="18" charset="0"/>
              </a:rPr>
              <a:t>3.	</a:t>
            </a:r>
            <a:r>
              <a:rPr lang="fr-FR" dirty="0" smtClean="0">
                <a:latin typeface="Arial" panose="020B0604020202020204" pitchFamily="34" charset="0"/>
                <a:ea typeface="Calibri" panose="020F0502020204030204" pitchFamily="34" charset="0"/>
                <a:cs typeface="Times New Roman" panose="02020603050405020304" pitchFamily="18" charset="0"/>
              </a:rPr>
              <a:t>HISTORIQUE DE L’HARMONISATION DES INDICES DANS L’UEMOA</a:t>
            </a:r>
            <a:endParaRPr lang="fr-FR" dirty="0">
              <a:latin typeface="Calibri" panose="020F0502020204030204" pitchFamily="34" charset="0"/>
              <a:ea typeface="Calibri" panose="020F0502020204030204" pitchFamily="34" charset="0"/>
              <a:cs typeface="Times New Roman" panose="02020603050405020304" pitchFamily="18" charset="0"/>
            </a:endParaRPr>
          </a:p>
        </p:txBody>
      </p:sp>
      <p:sp>
        <p:nvSpPr>
          <p:cNvPr id="3075" name="Rectangle 3"/>
          <p:cNvSpPr>
            <a:spLocks noGrp="1" noChangeArrowheads="1"/>
          </p:cNvSpPr>
          <p:nvPr>
            <p:ph type="body" idx="1"/>
          </p:nvPr>
        </p:nvSpPr>
        <p:spPr bwMode="auto">
          <a:xfrm>
            <a:off x="533401" y="1714500"/>
            <a:ext cx="11220450" cy="48672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30238" indent="-630238" algn="just" eaLnBrk="1" hangingPunct="1">
              <a:lnSpc>
                <a:spcPct val="90000"/>
              </a:lnSpc>
            </a:pPr>
            <a:r>
              <a:rPr lang="fr-FR" altLang="fr-FR" sz="2400" b="1" dirty="0">
                <a:latin typeface="Arial" panose="020B0604020202020204" pitchFamily="34" charset="0"/>
                <a:cs typeface="Arial" panose="020B0604020202020204" pitchFamily="34" charset="0"/>
              </a:rPr>
              <a:t>A ce jour les pays membres de l’UEMOA sont à leur troisième génération d’IHPC. Il s’agit notamment :</a:t>
            </a:r>
          </a:p>
          <a:p>
            <a:pPr marL="1030288" lvl="1" indent="-630238" algn="just" eaLnBrk="1" hangingPunct="1">
              <a:lnSpc>
                <a:spcPct val="90000"/>
              </a:lnSpc>
            </a:pPr>
            <a:r>
              <a:rPr lang="fr-FR" altLang="fr-FR" sz="2200" b="1" dirty="0" smtClean="0">
                <a:solidFill>
                  <a:srgbClr val="FF0000"/>
                </a:solidFill>
                <a:latin typeface="Arial" panose="020B0604020202020204" pitchFamily="34" charset="0"/>
                <a:cs typeface="Arial" panose="020B0604020202020204" pitchFamily="34" charset="0"/>
              </a:rPr>
              <a:t>IHPC </a:t>
            </a:r>
            <a:r>
              <a:rPr lang="fr-FR" altLang="fr-FR" sz="2200" b="1" dirty="0">
                <a:solidFill>
                  <a:srgbClr val="FF0000"/>
                </a:solidFill>
                <a:latin typeface="Arial" panose="020B0604020202020204" pitchFamily="34" charset="0"/>
                <a:cs typeface="Arial" panose="020B0604020202020204" pitchFamily="34" charset="0"/>
              </a:rPr>
              <a:t>1996 </a:t>
            </a:r>
            <a:r>
              <a:rPr lang="fr-FR" altLang="fr-FR" sz="2200" b="1" dirty="0" smtClean="0">
                <a:solidFill>
                  <a:srgbClr val="FF0000"/>
                </a:solidFill>
                <a:latin typeface="Arial" panose="020B0604020202020204" pitchFamily="34" charset="0"/>
                <a:cs typeface="Arial" panose="020B0604020202020204" pitchFamily="34" charset="0"/>
              </a:rPr>
              <a:t> </a:t>
            </a:r>
            <a:r>
              <a:rPr lang="fr-FR" altLang="fr-FR" sz="2200" b="1" dirty="0" smtClean="0">
                <a:latin typeface="Arial" panose="020B0604020202020204" pitchFamily="34" charset="0"/>
                <a:cs typeface="Arial" panose="020B0604020202020204" pitchFamily="34" charset="0"/>
              </a:rPr>
              <a:t>: Nomenclature </a:t>
            </a:r>
            <a:r>
              <a:rPr lang="fr-FR" altLang="fr-FR" sz="2200" b="1" dirty="0">
                <a:latin typeface="Arial" panose="020B0604020202020204" pitchFamily="34" charset="0"/>
                <a:cs typeface="Arial" panose="020B0604020202020204" pitchFamily="34" charset="0"/>
              </a:rPr>
              <a:t>de Consommation Ouest Africaine (NCOA</a:t>
            </a:r>
            <a:r>
              <a:rPr lang="fr-FR" altLang="fr-FR" sz="2200" b="1" dirty="0" smtClean="0">
                <a:latin typeface="Arial" panose="020B0604020202020204" pitchFamily="34" charset="0"/>
                <a:cs typeface="Arial" panose="020B0604020202020204" pitchFamily="34" charset="0"/>
              </a:rPr>
              <a:t>) avec 10 </a:t>
            </a:r>
            <a:r>
              <a:rPr lang="fr-FR" altLang="fr-FR" sz="2200" b="1" dirty="0">
                <a:latin typeface="Arial" panose="020B0604020202020204" pitchFamily="34" charset="0"/>
                <a:cs typeface="Arial" panose="020B0604020202020204" pitchFamily="34" charset="0"/>
              </a:rPr>
              <a:t>fonctions de consommation, 32 groupes, 73 sous-groupes et 105 postes.  07 pays étaient présents en 1996 avant que la Guinée Bissau ne rejoigne en 2001</a:t>
            </a:r>
            <a:r>
              <a:rPr lang="fr-FR" altLang="fr-FR" sz="2200" b="1" dirty="0" smtClean="0">
                <a:latin typeface="Arial" panose="020B0604020202020204" pitchFamily="34" charset="0"/>
                <a:cs typeface="Arial" panose="020B0604020202020204" pitchFamily="34" charset="0"/>
              </a:rPr>
              <a:t>. </a:t>
            </a:r>
            <a:r>
              <a:rPr lang="fr-FR" altLang="fr-FR" sz="2200" b="1" u="sng" dirty="0">
                <a:solidFill>
                  <a:schemeClr val="accent2"/>
                </a:solidFill>
                <a:latin typeface="Arial" panose="020B0604020202020204" pitchFamily="34" charset="0"/>
                <a:cs typeface="Arial" panose="020B0604020202020204" pitchFamily="34" charset="0"/>
              </a:rPr>
              <a:t>CHAPO</a:t>
            </a:r>
            <a:r>
              <a:rPr lang="fr-FR" altLang="fr-FR" sz="2200" b="1" dirty="0" smtClean="0">
                <a:latin typeface="Arial" panose="020B0604020202020204" pitchFamily="34" charset="0"/>
                <a:cs typeface="Arial" panose="020B0604020202020204" pitchFamily="34" charset="0"/>
              </a:rPr>
              <a:t> application de traitement.</a:t>
            </a:r>
            <a:endParaRPr lang="fr-FR" altLang="fr-FR" sz="2200" b="1" dirty="0">
              <a:latin typeface="Arial" panose="020B0604020202020204" pitchFamily="34" charset="0"/>
              <a:cs typeface="Arial" panose="020B0604020202020204" pitchFamily="34" charset="0"/>
            </a:endParaRPr>
          </a:p>
          <a:p>
            <a:pPr marL="1030288" lvl="1" indent="-630238" algn="just" eaLnBrk="1" hangingPunct="1">
              <a:lnSpc>
                <a:spcPct val="90000"/>
              </a:lnSpc>
            </a:pPr>
            <a:r>
              <a:rPr lang="fr-FR" altLang="fr-FR" sz="2200" b="1" dirty="0" smtClean="0">
                <a:solidFill>
                  <a:srgbClr val="FF0000"/>
                </a:solidFill>
                <a:latin typeface="Arial" panose="020B0604020202020204" pitchFamily="34" charset="0"/>
                <a:cs typeface="Arial" panose="020B0604020202020204" pitchFamily="34" charset="0"/>
              </a:rPr>
              <a:t>IHPC </a:t>
            </a:r>
            <a:r>
              <a:rPr lang="fr-FR" altLang="fr-FR" sz="2200" b="1" dirty="0">
                <a:solidFill>
                  <a:srgbClr val="FF0000"/>
                </a:solidFill>
                <a:latin typeface="Arial" panose="020B0604020202020204" pitchFamily="34" charset="0"/>
                <a:cs typeface="Arial" panose="020B0604020202020204" pitchFamily="34" charset="0"/>
              </a:rPr>
              <a:t>2008 </a:t>
            </a:r>
            <a:r>
              <a:rPr lang="fr-FR" altLang="fr-FR" sz="2200" b="1" dirty="0" smtClean="0">
                <a:latin typeface="Arial" panose="020B0604020202020204" pitchFamily="34" charset="0"/>
                <a:cs typeface="Arial" panose="020B0604020202020204" pitchFamily="34" charset="0"/>
              </a:rPr>
              <a:t>: NCOA </a:t>
            </a:r>
            <a:r>
              <a:rPr lang="fr-FR" altLang="fr-FR" sz="2200" b="1" dirty="0">
                <a:latin typeface="Arial" panose="020B0604020202020204" pitchFamily="34" charset="0"/>
                <a:cs typeface="Arial" panose="020B0604020202020204" pitchFamily="34" charset="0"/>
              </a:rPr>
              <a:t>en 12 fonctions de consommation, 43 groupes de consommation, 96 sous-groupes de consommation et en 146 postes de consommation</a:t>
            </a:r>
            <a:r>
              <a:rPr lang="fr-FR" altLang="fr-FR" sz="2200" b="1" dirty="0" smtClean="0">
                <a:latin typeface="Arial" panose="020B0604020202020204" pitchFamily="34" charset="0"/>
                <a:cs typeface="Arial" panose="020B0604020202020204" pitchFamily="34" charset="0"/>
              </a:rPr>
              <a:t>.</a:t>
            </a:r>
            <a:r>
              <a:rPr lang="fr-FR" altLang="fr-FR" sz="2200" b="1" dirty="0">
                <a:latin typeface="Arial" panose="020B0604020202020204" pitchFamily="34" charset="0"/>
                <a:cs typeface="Arial" panose="020B0604020202020204" pitchFamily="34" charset="0"/>
              </a:rPr>
              <a:t> </a:t>
            </a:r>
            <a:r>
              <a:rPr lang="fr-FR" altLang="fr-FR" sz="2200" b="1" u="sng" dirty="0">
                <a:solidFill>
                  <a:schemeClr val="accent2"/>
                </a:solidFill>
                <a:latin typeface="Arial" panose="020B0604020202020204" pitchFamily="34" charset="0"/>
                <a:cs typeface="Arial" panose="020B0604020202020204" pitchFamily="34" charset="0"/>
              </a:rPr>
              <a:t>CHAPO</a:t>
            </a:r>
            <a:r>
              <a:rPr lang="fr-FR" altLang="fr-FR" sz="2200" b="1" dirty="0">
                <a:latin typeface="Arial" panose="020B0604020202020204" pitchFamily="34" charset="0"/>
                <a:cs typeface="Arial" panose="020B0604020202020204" pitchFamily="34" charset="0"/>
              </a:rPr>
              <a:t> application de </a:t>
            </a:r>
            <a:r>
              <a:rPr lang="fr-FR" altLang="fr-FR" sz="2200" b="1" dirty="0" smtClean="0">
                <a:latin typeface="Arial" panose="020B0604020202020204" pitchFamily="34" charset="0"/>
                <a:cs typeface="Arial" panose="020B0604020202020204" pitchFamily="34" charset="0"/>
              </a:rPr>
              <a:t>traitement.</a:t>
            </a:r>
            <a:endParaRPr lang="fr-FR" altLang="fr-FR" sz="2200" b="1" dirty="0">
              <a:latin typeface="Arial" panose="020B0604020202020204" pitchFamily="34" charset="0"/>
              <a:cs typeface="Arial" panose="020B0604020202020204" pitchFamily="34" charset="0"/>
            </a:endParaRPr>
          </a:p>
          <a:p>
            <a:pPr marL="1030288" lvl="1" indent="-630238" algn="just" eaLnBrk="1" hangingPunct="1">
              <a:lnSpc>
                <a:spcPct val="90000"/>
              </a:lnSpc>
            </a:pPr>
            <a:r>
              <a:rPr lang="fr-FR" altLang="fr-FR" sz="2200" b="1" dirty="0" smtClean="0">
                <a:solidFill>
                  <a:srgbClr val="FF0000"/>
                </a:solidFill>
                <a:latin typeface="Arial" panose="020B0604020202020204" pitchFamily="34" charset="0"/>
                <a:cs typeface="Arial" panose="020B0604020202020204" pitchFamily="34" charset="0"/>
              </a:rPr>
              <a:t>IHPC </a:t>
            </a:r>
            <a:r>
              <a:rPr lang="fr-FR" altLang="fr-FR" sz="2200" b="1" dirty="0">
                <a:solidFill>
                  <a:srgbClr val="FF0000"/>
                </a:solidFill>
                <a:latin typeface="Arial" panose="020B0604020202020204" pitchFamily="34" charset="0"/>
                <a:cs typeface="Arial" panose="020B0604020202020204" pitchFamily="34" charset="0"/>
              </a:rPr>
              <a:t>2014 </a:t>
            </a:r>
            <a:r>
              <a:rPr lang="fr-FR" altLang="fr-FR" sz="2200" b="1" dirty="0" smtClean="0">
                <a:latin typeface="Arial" panose="020B0604020202020204" pitchFamily="34" charset="0"/>
                <a:cs typeface="Arial" panose="020B0604020202020204" pitchFamily="34" charset="0"/>
              </a:rPr>
              <a:t>:  NCOA </a:t>
            </a:r>
            <a:r>
              <a:rPr lang="fr-FR" altLang="fr-FR" sz="2200" b="1" dirty="0">
                <a:latin typeface="Arial" panose="020B0604020202020204" pitchFamily="34" charset="0"/>
                <a:cs typeface="Arial" panose="020B0604020202020204" pitchFamily="34" charset="0"/>
              </a:rPr>
              <a:t>en 12 fonctions de consommation, 41 groupes, 78 sous-groupes et 126 postes. Extension de la couverture au niveau national avec 3 régions couvertes au moins. </a:t>
            </a:r>
            <a:r>
              <a:rPr lang="fr-FR" altLang="fr-FR" sz="2200" b="1" u="sng" dirty="0">
                <a:solidFill>
                  <a:schemeClr val="accent2"/>
                </a:solidFill>
                <a:latin typeface="Arial" panose="020B0604020202020204" pitchFamily="34" charset="0"/>
                <a:cs typeface="Arial" panose="020B0604020202020204" pitchFamily="34" charset="0"/>
              </a:rPr>
              <a:t>Phoenix</a:t>
            </a:r>
            <a:r>
              <a:rPr lang="fr-FR" altLang="fr-FR" sz="2200" b="1" dirty="0">
                <a:latin typeface="Arial" panose="020B0604020202020204" pitchFamily="34" charset="0"/>
                <a:cs typeface="Arial" panose="020B0604020202020204" pitchFamily="34" charset="0"/>
              </a:rPr>
              <a:t> – introduction de la moyenne géométrique pour les indices des postes </a:t>
            </a:r>
            <a:r>
              <a:rPr lang="fr-FR" altLang="fr-FR" sz="2200" b="1" dirty="0" smtClean="0">
                <a:latin typeface="Arial" panose="020B0604020202020204" pitchFamily="34" charset="0"/>
                <a:cs typeface="Arial" panose="020B0604020202020204" pitchFamily="34" charset="0"/>
              </a:rPr>
              <a:t>saisonniers </a:t>
            </a:r>
            <a:r>
              <a:rPr lang="fr-FR" altLang="fr-FR" sz="2200" b="1" dirty="0">
                <a:latin typeface="Arial" panose="020B0604020202020204" pitchFamily="34" charset="0"/>
                <a:cs typeface="Arial" panose="020B0604020202020204" pitchFamily="34" charset="0"/>
              </a:rPr>
              <a:t>et des variétés hétérogènes.</a:t>
            </a:r>
          </a:p>
          <a:p>
            <a:pPr marL="630238" indent="-630238" algn="just" eaLnBrk="1" hangingPunct="1">
              <a:lnSpc>
                <a:spcPct val="90000"/>
              </a:lnSpc>
            </a:pPr>
            <a:endParaRPr lang="fr-FR" altLang="fr-FR" sz="2400" b="1" dirty="0">
              <a:latin typeface="Arial" panose="020B0604020202020204" pitchFamily="34" charset="0"/>
              <a:cs typeface="Arial" panose="020B0604020202020204" pitchFamily="34" charset="0"/>
            </a:endParaRPr>
          </a:p>
          <a:p>
            <a:pPr marL="0" indent="0" algn="just" eaLnBrk="1" hangingPunct="1">
              <a:lnSpc>
                <a:spcPct val="90000"/>
              </a:lnSpc>
              <a:buNone/>
            </a:pPr>
            <a:r>
              <a:rPr lang="fr-FR" altLang="fr-FR" sz="2400" b="1" dirty="0" smtClean="0">
                <a:latin typeface="Arial" panose="020B0604020202020204" pitchFamily="34" charset="0"/>
                <a:cs typeface="Arial" panose="020B0604020202020204" pitchFamily="34" charset="0"/>
              </a:rPr>
              <a:t> </a:t>
            </a:r>
            <a:endParaRPr lang="fr-FR" altLang="fr-FR" sz="2400" b="1" dirty="0" smtClean="0">
              <a:latin typeface="Arial" panose="020B0604020202020204" pitchFamily="34" charset="0"/>
              <a:cs typeface="Arial" panose="020B0604020202020204" pitchFamily="34" charset="0"/>
            </a:endParaRPr>
          </a:p>
          <a:p>
            <a:pPr marL="630238" indent="-630238" algn="just" eaLnBrk="1" hangingPunct="1">
              <a:lnSpc>
                <a:spcPct val="90000"/>
              </a:lnSpc>
            </a:pPr>
            <a:endParaRPr lang="fr-FR" altLang="fr-FR"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2428961"/>
      </p:ext>
    </p:extLst>
  </p:cSld>
  <p:clrMapOvr>
    <a:masterClrMapping/>
  </p:clrMapOvr>
  <p:timing>
    <p:tnLst>
      <p:par>
        <p:cTn id="1" dur="indefinite" restart="never" nodeType="tmRoot"/>
      </p:par>
    </p:tnLst>
  </p:timing>
</p:sld>
</file>

<file path=ppt/theme/theme1.xml><?xml version="1.0" encoding="utf-8"?>
<a:theme xmlns:a="http://schemas.openxmlformats.org/drawingml/2006/main" name="FOnds Afristat">
  <a:themeElements>
    <a:clrScheme name="FOnds Afrista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FOnds Afrista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FOnds Afristat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FOnds Afrista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FOnds Afristat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FOnds Afristat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FOnds Afrista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FOnds Afrista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FOnds Afrista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FOnds Afristat">
  <a:themeElements>
    <a:clrScheme name="FOnds Afrista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FOnds Afrista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FOnds Afristat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FOnds Afrista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FOnds Afristat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FOnds Afristat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FOnds Afrista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FOnds Afrista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FOnds Afrista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1539</TotalTime>
  <Words>2393</Words>
  <Application>Microsoft Office PowerPoint</Application>
  <PresentationFormat>Grand écran</PresentationFormat>
  <Paragraphs>201</Paragraphs>
  <Slides>27</Slides>
  <Notes>0</Notes>
  <HiddenSlides>0</HiddenSlides>
  <MMClips>0</MMClips>
  <ScaleCrop>false</ScaleCrop>
  <HeadingPairs>
    <vt:vector size="8" baseType="variant">
      <vt:variant>
        <vt:lpstr>Polices utilisées</vt:lpstr>
      </vt:variant>
      <vt:variant>
        <vt:i4>4</vt:i4>
      </vt:variant>
      <vt:variant>
        <vt:lpstr>Thème</vt:lpstr>
      </vt:variant>
      <vt:variant>
        <vt:i4>2</vt:i4>
      </vt:variant>
      <vt:variant>
        <vt:lpstr>Serveurs OLE incorporés</vt:lpstr>
      </vt:variant>
      <vt:variant>
        <vt:i4>2</vt:i4>
      </vt:variant>
      <vt:variant>
        <vt:lpstr>Titres des diapositives</vt:lpstr>
      </vt:variant>
      <vt:variant>
        <vt:i4>27</vt:i4>
      </vt:variant>
    </vt:vector>
  </HeadingPairs>
  <TitlesOfParts>
    <vt:vector size="35" baseType="lpstr">
      <vt:lpstr>Arial</vt:lpstr>
      <vt:lpstr>Calibri</vt:lpstr>
      <vt:lpstr>Times New Roman</vt:lpstr>
      <vt:lpstr>Wingdings</vt:lpstr>
      <vt:lpstr>FOnds Afristat</vt:lpstr>
      <vt:lpstr>1_FOnds Afristat</vt:lpstr>
      <vt:lpstr>Equation.3</vt:lpstr>
      <vt:lpstr>Equation.2</vt:lpstr>
      <vt:lpstr>Présentation PowerPoint</vt:lpstr>
      <vt:lpstr>PLAN DE LA PRESENTATION</vt:lpstr>
      <vt:lpstr>INTRODUCTION</vt:lpstr>
      <vt:lpstr>2. EMPLOIS DES IHPC</vt:lpstr>
      <vt:lpstr>3. HISTORIQUE DE L’HARMONISATION DES INDICES DANS L’UEMOA</vt:lpstr>
      <vt:lpstr>3. HISTORIQUE DE L’HARMONISATION DES INDICES DANS L’UEMOA</vt:lpstr>
      <vt:lpstr>3. HISTORIQUE DE L’HARMONISATION DES INDICES DANS L’UEMOA</vt:lpstr>
      <vt:lpstr>3. HISTORIQUE DE L’HARMONISATION DES INDICES DANS L’UEMOA</vt:lpstr>
      <vt:lpstr>3. HISTORIQUE DE L’HARMONISATION DES INDICES DANS L’UEMOA</vt:lpstr>
      <vt:lpstr>4. LES FONDEMENTS DE L’HARMONISATION</vt:lpstr>
      <vt:lpstr>4. LES FONDEMENTS DE L’HARMONISATION</vt:lpstr>
      <vt:lpstr>4. LES FONDEMENTS DE L’HARMONISATION</vt:lpstr>
      <vt:lpstr>4. LES FONDEMENTS DE L’HARMONISATION</vt:lpstr>
      <vt:lpstr>4. LES FONDEMENTS DE L’HARMONISATION</vt:lpstr>
      <vt:lpstr>4. LES FONDEMENTS DE L’HARMONISATION</vt:lpstr>
      <vt:lpstr>4. LES FONDEMENTS DE L’HARMONISATION</vt:lpstr>
      <vt:lpstr>4. LES FONDEMENTS DE L’HARMONISATION</vt:lpstr>
      <vt:lpstr>4. LES FONDEMENTS DE L’HARMONISATION</vt:lpstr>
      <vt:lpstr>4. LES FONDEMENTS DE L’HARMONISATION</vt:lpstr>
      <vt:lpstr>4. LES FONDEMENTS DE L’HARMONISATION</vt:lpstr>
      <vt:lpstr>4. LES FONDEMENTS DE L’HARMONISATION</vt:lpstr>
      <vt:lpstr>4. LES FONDEMENTS DE L’HARMONISATION</vt:lpstr>
      <vt:lpstr>4. LES FONDEMENTS DE L’HARMONISATION</vt:lpstr>
      <vt:lpstr>5. Améliorations attendues et points à explorer par les IHPC</vt:lpstr>
      <vt:lpstr>6. EXEMPLES D’HARMONISATION EN AFRIQUE ET DANS LE MONDE</vt:lpstr>
      <vt:lpstr>6. EXEMPLES D’HARMONISATION EN AFRIQUE ET DANS LE MONDE</vt:lpstr>
      <vt:lpstr>7. RÈGLEMENTS RELATIFS AUX IHPC (À NOVEMBRE 2021)</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Yankhoba  Jacques BADJI</dc:creator>
  <cp:lastModifiedBy>Yankhoba  Jacques BADJI</cp:lastModifiedBy>
  <cp:revision>29</cp:revision>
  <dcterms:created xsi:type="dcterms:W3CDTF">2021-11-06T14:48:34Z</dcterms:created>
  <dcterms:modified xsi:type="dcterms:W3CDTF">2021-11-08T01:03:47Z</dcterms:modified>
</cp:coreProperties>
</file>