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60" r:id="rId5"/>
    <p:sldId id="358" r:id="rId6"/>
    <p:sldId id="344" r:id="rId7"/>
    <p:sldId id="326" r:id="rId8"/>
    <p:sldId id="347" r:id="rId9"/>
    <p:sldId id="348" r:id="rId10"/>
    <p:sldId id="349" r:id="rId11"/>
    <p:sldId id="345" r:id="rId12"/>
    <p:sldId id="350" r:id="rId13"/>
    <p:sldId id="351" r:id="rId14"/>
    <p:sldId id="352" r:id="rId15"/>
    <p:sldId id="353" r:id="rId16"/>
    <p:sldId id="346" r:id="rId17"/>
    <p:sldId id="354" r:id="rId18"/>
    <p:sldId id="357" r:id="rId19"/>
    <p:sldId id="35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2252" autoAdjust="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D4D37-6B41-4839-94D4-A5BABBEDB290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F7F34-3FC0-4109-B367-9831457883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7F34-3FC0-4109-B367-9831457883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72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7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48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7F34-3FC0-4109-B367-983145788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8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82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9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0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7F34-3FC0-4109-B367-983145788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12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2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2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7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7F34-3FC0-4109-B367-983145788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9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B05C1-752A-4068-A831-CAFCA4591E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2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4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8AF3-1326-496B-A0FE-391B7A8BB4A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0" y="857253"/>
            <a:ext cx="6858000" cy="5143499"/>
            <a:chOff x="0" y="0"/>
            <a:chExt cx="9144000" cy="6858002"/>
          </a:xfrm>
        </p:grpSpPr>
        <p:sp>
          <p:nvSpPr>
            <p:cNvPr id="6" name="Rectangle 5"/>
            <p:cNvSpPr/>
            <p:nvPr/>
          </p:nvSpPr>
          <p:spPr>
            <a:xfrm>
              <a:off x="1409700" y="0"/>
              <a:ext cx="1009650" cy="150878"/>
            </a:xfrm>
            <a:prstGeom prst="rect">
              <a:avLst/>
            </a:prstGeom>
            <a:solidFill>
              <a:srgbClr val="DDA6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19350" y="0"/>
              <a:ext cx="1851388" cy="150878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70737" y="0"/>
              <a:ext cx="1453788" cy="150878"/>
            </a:xfrm>
            <a:prstGeom prst="rect">
              <a:avLst/>
            </a:prstGeom>
            <a:solidFill>
              <a:srgbClr val="C5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5950" y="0"/>
              <a:ext cx="2095500" cy="150878"/>
            </a:xfrm>
            <a:prstGeom prst="rect">
              <a:avLst/>
            </a:prstGeom>
            <a:solidFill>
              <a:srgbClr val="FD69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91450" y="0"/>
              <a:ext cx="1352549" cy="150878"/>
            </a:xfrm>
            <a:prstGeom prst="rect">
              <a:avLst/>
            </a:prstGeom>
            <a:solidFill>
              <a:srgbClr val="3F7E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023225" y="974725"/>
              <a:ext cx="2095500" cy="146050"/>
            </a:xfrm>
            <a:prstGeom prst="rect">
              <a:avLst/>
            </a:prstGeom>
            <a:solidFill>
              <a:srgbClr val="FCC3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8318500" y="2774950"/>
              <a:ext cx="1504950" cy="146049"/>
            </a:xfrm>
            <a:prstGeom prst="rect">
              <a:avLst/>
            </a:prstGeom>
            <a:solidFill>
              <a:srgbClr val="A219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7998365" y="4600036"/>
              <a:ext cx="2145219" cy="146050"/>
            </a:xfrm>
            <a:prstGeom prst="rect">
              <a:avLst/>
            </a:prstGeom>
            <a:solidFill>
              <a:srgbClr val="FD69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8506258" y="6220261"/>
              <a:ext cx="1129433" cy="146050"/>
            </a:xfrm>
            <a:prstGeom prst="rect">
              <a:avLst/>
            </a:prstGeom>
            <a:solidFill>
              <a:srgbClr val="DD136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26248" y="6695730"/>
              <a:ext cx="2317751" cy="16227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24599" y="6695729"/>
              <a:ext cx="501649" cy="162271"/>
            </a:xfrm>
            <a:prstGeom prst="rect">
              <a:avLst/>
            </a:prstGeom>
            <a:solidFill>
              <a:srgbClr val="3F7E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16499" y="6695729"/>
              <a:ext cx="1349737" cy="162271"/>
            </a:xfrm>
            <a:prstGeom prst="rect">
              <a:avLst/>
            </a:prstGeom>
            <a:solidFill>
              <a:srgbClr val="0A97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73300" y="6695729"/>
              <a:ext cx="2773543" cy="162271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8293" y="6695729"/>
              <a:ext cx="2135007" cy="162271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-812742" y="812742"/>
              <a:ext cx="1763778" cy="138294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-361858" y="2033496"/>
              <a:ext cx="862012" cy="138295"/>
            </a:xfrm>
            <a:prstGeom prst="rect">
              <a:avLst/>
            </a:prstGeom>
            <a:solidFill>
              <a:srgbClr val="FD69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-680289" y="3143819"/>
              <a:ext cx="1498871" cy="138292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-841877" y="4765502"/>
              <a:ext cx="1822047" cy="138291"/>
            </a:xfrm>
            <a:prstGeom prst="rect">
              <a:avLst/>
            </a:prstGeom>
            <a:solidFill>
              <a:srgbClr val="FCC3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-487019" y="6232690"/>
              <a:ext cx="1112331" cy="138294"/>
            </a:xfrm>
            <a:prstGeom prst="rect">
              <a:avLst/>
            </a:prstGeom>
            <a:solidFill>
              <a:srgbClr val="C5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0"/>
              <a:ext cx="1409700" cy="150878"/>
            </a:xfrm>
            <a:prstGeom prst="rect">
              <a:avLst/>
            </a:prstGeom>
            <a:solidFill>
              <a:srgbClr val="E5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079" tIns="40040" rIns="80079" bIns="40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77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1374675" y="3755737"/>
            <a:ext cx="6308599" cy="1203947"/>
          </a:xfrm>
          <a:prstGeom prst="rect">
            <a:avLst/>
          </a:prstGeom>
        </p:spPr>
        <p:txBody>
          <a:bodyPr vert="horz" lIns="70658" tIns="35329" rIns="70658" bIns="3532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250" b="1" dirty="0">
              <a:latin typeface="Bahnschrift SemiBol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946628" y="4953707"/>
            <a:ext cx="4776763" cy="590850"/>
          </a:xfrm>
          <a:prstGeom prst="rect">
            <a:avLst/>
          </a:prstGeom>
        </p:spPr>
        <p:txBody>
          <a:bodyPr vert="horz" lIns="70658" tIns="35329" rIns="70658" bIns="35329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70000"/>
              </a:lnSpc>
            </a:pPr>
            <a:r>
              <a:rPr lang="en-US" sz="1236" dirty="0">
                <a:solidFill>
                  <a:schemeClr val="tx1"/>
                </a:solidFill>
                <a:latin typeface="Bahnschrift SemiBold" panose="020B0502040204020203" pitchFamily="34" charset="0"/>
              </a:rPr>
              <a:t>O</a:t>
            </a:r>
            <a:endParaRPr lang="en-US" sz="1236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8924" y="2150206"/>
            <a:ext cx="594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altLang="zh-CN" sz="2400" b="1" dirty="0">
                <a:latin typeface="Bahnschrift SemiBold" panose="020B0502040204020203" pitchFamily="34" charset="0"/>
              </a:rPr>
              <a:t>Identification étape par étape</a:t>
            </a:r>
          </a:p>
          <a:p>
            <a:pPr algn="ctr">
              <a:lnSpc>
                <a:spcPct val="100000"/>
              </a:lnSpc>
            </a:pPr>
            <a:r>
              <a:rPr lang="fr-FR" altLang="zh-CN" sz="2400" b="1" dirty="0">
                <a:latin typeface="Bahnschrift SemiBold" panose="020B0502040204020203" pitchFamily="34" charset="0"/>
              </a:rPr>
              <a:t>des petits producteurs alimentaires Exemples pratiques</a:t>
            </a:r>
            <a:endParaRPr lang="en-US" sz="2100" b="1" dirty="0">
              <a:latin typeface="Bahnschrift" panose="020B0502040204020203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36228" y="1163215"/>
            <a:ext cx="1047327" cy="209465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83F39F5-7444-43AB-BE21-B3BA4B308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27" y="4483235"/>
            <a:ext cx="1343025" cy="1357313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1686EC4-7D67-41FC-89BC-96D355BDA78D}"/>
              </a:ext>
            </a:extLst>
          </p:cNvPr>
          <p:cNvSpPr txBox="1"/>
          <p:nvPr/>
        </p:nvSpPr>
        <p:spPr>
          <a:xfrm>
            <a:off x="1883367" y="3528129"/>
            <a:ext cx="49253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latin typeface="Bahnschrift" panose="020B0502040204020203" pitchFamily="34" charset="0"/>
              </a:rPr>
              <a:t>Atelier Virtuel de Formation de Groupe sur les ODG 2-3-1 et 2-3-2</a:t>
            </a:r>
            <a:r>
              <a:rPr lang="fr-FR" sz="1350" dirty="0"/>
              <a:t> </a:t>
            </a:r>
            <a:r>
              <a:rPr lang="fr-FR" sz="1350" dirty="0"/>
              <a:t> pour les pays d’AFRISTAT</a:t>
            </a:r>
            <a:endParaRPr lang="en-US" sz="1350" dirty="0"/>
          </a:p>
          <a:p>
            <a:pPr algn="ctr">
              <a:lnSpc>
                <a:spcPct val="100000"/>
              </a:lnSpc>
            </a:pPr>
            <a:endParaRPr lang="en-US" altLang="zh-CN" b="1" i="1" dirty="0">
              <a:solidFill>
                <a:srgbClr val="0070C0"/>
              </a:solidFill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500" i="1" dirty="0">
                <a:solidFill>
                  <a:srgbClr val="0070C0"/>
                </a:solidFill>
              </a:rPr>
              <a:t>08, 09  </a:t>
            </a:r>
            <a:r>
              <a:rPr lang="en-US" sz="1500" i="1" dirty="0">
                <a:solidFill>
                  <a:srgbClr val="0070C0"/>
                </a:solidFill>
              </a:rPr>
              <a:t>&amp; </a:t>
            </a:r>
            <a:r>
              <a:rPr lang="en-US" sz="1500" i="1" dirty="0">
                <a:solidFill>
                  <a:srgbClr val="0070C0"/>
                </a:solidFill>
              </a:rPr>
              <a:t>10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</a:rPr>
              <a:t>Août</a:t>
            </a:r>
            <a:r>
              <a:rPr lang="en-US" sz="1500" i="1" dirty="0" smtClean="0">
                <a:solidFill>
                  <a:srgbClr val="0070C0"/>
                </a:solidFill>
              </a:rPr>
              <a:t> </a:t>
            </a:r>
            <a:r>
              <a:rPr lang="en-US" sz="1500" i="1" dirty="0">
                <a:solidFill>
                  <a:srgbClr val="0070C0"/>
                </a:solidFill>
              </a:rPr>
              <a:t>2022</a:t>
            </a:r>
            <a:endParaRPr lang="fr-FR" sz="1500" b="1" i="1" dirty="0">
              <a:solidFill>
                <a:srgbClr val="0070C0"/>
              </a:solidFill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1" descr="369522518@05032009-33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49" y="992390"/>
            <a:ext cx="1071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23" y="910590"/>
            <a:ext cx="2148884" cy="7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2128" y="168482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1" dirty="0">
                <a:latin typeface="Arial" panose="020B0604020202020204" pitchFamily="34" charset="0"/>
                <a:ea typeface="Calibri" panose="020F0502020204030204" pitchFamily="34" charset="0"/>
              </a:rPr>
              <a:t>Observatoire Économique et Statistique d’Afrique Subsaharienne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3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Seuil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de taille du </a:t>
            </a:r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bétail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(</a:t>
            </a:r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en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UBT)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7540"/>
            <a:ext cx="8951790" cy="4172015"/>
          </a:xfrm>
        </p:spPr>
        <p:txBody>
          <a:bodyPr>
            <a:normAutofit fontScale="77500" lnSpcReduction="20000"/>
          </a:bodyPr>
          <a:lstStyle/>
          <a:p>
            <a:pPr marL="2127289" indent="-514350" algn="just" defTabSz="754398">
              <a:lnSpc>
                <a:spcPct val="110000"/>
              </a:lnSpc>
              <a:spcBef>
                <a:spcPts val="660"/>
              </a:spcBef>
              <a:spcAft>
                <a:spcPts val="660"/>
              </a:spcAft>
              <a:buFont typeface="+mj-lt"/>
              <a:buAutoNum type="alphaLcPeriod"/>
              <a:tabLst>
                <a:tab pos="1079526" algn="l"/>
                <a:tab pos="1790743" algn="l"/>
              </a:tabLst>
            </a:pPr>
            <a:r>
              <a:rPr lang="fr-FR" b="1" dirty="0">
                <a:latin typeface="Tw Cen MT" panose="020B0602020104020603" pitchFamily="34" charset="0"/>
              </a:rPr>
              <a:t>Classer les exploitations </a:t>
            </a:r>
            <a:r>
              <a:rPr lang="fr-FR" dirty="0">
                <a:latin typeface="Tw Cen MT" panose="020B0602020104020603" pitchFamily="34" charset="0"/>
              </a:rPr>
              <a:t>selon le </a:t>
            </a:r>
            <a:r>
              <a:rPr lang="fr-FR" b="1" dirty="0">
                <a:latin typeface="Tw Cen MT" panose="020B0602020104020603" pitchFamily="34" charset="0"/>
              </a:rPr>
              <a:t>nombre total d’UBT;
</a:t>
            </a:r>
            <a:r>
              <a:rPr lang="fr-FR" dirty="0">
                <a:latin typeface="Tw Cen MT" panose="020B0602020104020603" pitchFamily="34" charset="0"/>
              </a:rPr>
              <a:t>Calculer la </a:t>
            </a:r>
            <a:r>
              <a:rPr lang="fr-FR" b="1" dirty="0">
                <a:latin typeface="Tw Cen MT" panose="020B0602020104020603" pitchFamily="34" charset="0"/>
              </a:rPr>
              <a:t>distribution cumulée du nombre total d’UBT</a:t>
            </a:r>
            <a:r>
              <a:rPr lang="fr-FR" dirty="0">
                <a:latin typeface="Tw Cen MT" panose="020B0602020104020603" pitchFamily="34" charset="0"/>
              </a:rPr>
              <a:t>;
Identifier les </a:t>
            </a:r>
            <a:r>
              <a:rPr lang="fr-FR" b="1" dirty="0">
                <a:latin typeface="Tw Cen MT" panose="020B0602020104020603" pitchFamily="34" charset="0"/>
              </a:rPr>
              <a:t>40 % de la distribution cumulée </a:t>
            </a:r>
            <a:r>
              <a:rPr lang="fr-FR" dirty="0">
                <a:latin typeface="Tw Cen MT" panose="020B0602020104020603" pitchFamily="34" charset="0"/>
              </a:rPr>
              <a:t>et identifier le </a:t>
            </a:r>
            <a:r>
              <a:rPr lang="fr-FR" b="1" dirty="0">
                <a:latin typeface="Tw Cen MT" panose="020B0602020104020603" pitchFamily="34" charset="0"/>
              </a:rPr>
              <a:t>nombre d’UBT de l’exploitation correspondante</a:t>
            </a:r>
            <a:r>
              <a:rPr lang="fr-FR" dirty="0">
                <a:latin typeface="Tw Cen MT" panose="020B0602020104020603" pitchFamily="34" charset="0"/>
              </a:rPr>
              <a:t>;
Le nombre correspondant d’UBT est le </a:t>
            </a:r>
            <a:r>
              <a:rPr lang="fr-FR" b="1" dirty="0">
                <a:latin typeface="Tw Cen MT" panose="020B0602020104020603" pitchFamily="34" charset="0"/>
              </a:rPr>
              <a:t>seuil permettant d’identifier les petits exploitants </a:t>
            </a:r>
            <a:r>
              <a:rPr lang="fr-FR" dirty="0">
                <a:latin typeface="Tw Cen MT" panose="020B0602020104020603" pitchFamily="34" charset="0"/>
              </a:rPr>
              <a:t>par rapport à la taille du troupeau. Il s’agit de ceux dont le </a:t>
            </a:r>
            <a:r>
              <a:rPr lang="fr-FR" b="1" dirty="0">
                <a:latin typeface="Tw Cen MT" panose="020B0602020104020603" pitchFamily="34" charset="0"/>
              </a:rPr>
              <a:t>nombre total d’UBT est inférieur au seuil identifié</a:t>
            </a:r>
            <a:r>
              <a:rPr lang="fr-FR" dirty="0">
                <a:latin typeface="Tw Cen MT" panose="020B0602020104020603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1800" dirty="0">
              <a:latin typeface="Tw Cen MT" panose="020B06020201040206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2ACD31-6611-4078-BC04-CCF1FBA6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1867540"/>
            <a:ext cx="1538654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5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Seuil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de </a:t>
            </a:r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revenus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867" y="1960290"/>
            <a:ext cx="7188065" cy="4511317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lphaLcPeriod"/>
            </a:pPr>
            <a:r>
              <a:rPr lang="fr-FR" sz="2400" b="1" dirty="0">
                <a:latin typeface="Tw Cen MT" panose="020B0602020104020603" pitchFamily="34" charset="0"/>
              </a:rPr>
              <a:t>Classer </a:t>
            </a:r>
            <a:r>
              <a:rPr lang="fr-FR" sz="2400" dirty="0">
                <a:latin typeface="Tw Cen MT" panose="020B0602020104020603" pitchFamily="34" charset="0"/>
              </a:rPr>
              <a:t>les exploitations selon leurs </a:t>
            </a:r>
            <a:r>
              <a:rPr lang="fr-FR" sz="2400" b="1" dirty="0">
                <a:latin typeface="Tw Cen MT" panose="020B0602020104020603" pitchFamily="34" charset="0"/>
              </a:rPr>
              <a:t>revenus totaux</a:t>
            </a:r>
            <a:r>
              <a:rPr lang="fr-FR" sz="2400" dirty="0">
                <a:latin typeface="Tw Cen MT" panose="020B0602020104020603" pitchFamily="34" charset="0"/>
              </a:rPr>
              <a:t>;</a:t>
            </a:r>
            <a:r>
              <a:rPr lang="fr-FR" sz="2400" b="1" dirty="0">
                <a:latin typeface="Tw Cen MT" panose="020B0602020104020603" pitchFamily="34" charset="0"/>
              </a:rPr>
              <a:t>
</a:t>
            </a:r>
            <a:r>
              <a:rPr lang="fr-FR" sz="2400" dirty="0">
                <a:latin typeface="Tw Cen MT" panose="020B0602020104020603" pitchFamily="34" charset="0"/>
              </a:rPr>
              <a:t>Calculer la </a:t>
            </a:r>
            <a:r>
              <a:rPr lang="fr-FR" sz="2400" b="1" dirty="0">
                <a:latin typeface="Tw Cen MT" panose="020B0602020104020603" pitchFamily="34" charset="0"/>
              </a:rPr>
              <a:t>distribution cumulée </a:t>
            </a:r>
            <a:r>
              <a:rPr lang="fr-FR" sz="2400" dirty="0">
                <a:latin typeface="Tw Cen MT" panose="020B0602020104020603" pitchFamily="34" charset="0"/>
              </a:rPr>
              <a:t>des revenus totaux;
Identifier les </a:t>
            </a:r>
            <a:r>
              <a:rPr lang="fr-FR" sz="2400" b="1" dirty="0">
                <a:latin typeface="Tw Cen MT" panose="020B0602020104020603" pitchFamily="34" charset="0"/>
              </a:rPr>
              <a:t>40% de la distribution cumulée </a:t>
            </a:r>
            <a:r>
              <a:rPr lang="fr-FR" sz="2400" dirty="0">
                <a:latin typeface="Tw Cen MT" panose="020B0602020104020603" pitchFamily="34" charset="0"/>
              </a:rPr>
              <a:t>et identifier les </a:t>
            </a:r>
            <a:r>
              <a:rPr lang="fr-FR" sz="2400" b="1" dirty="0">
                <a:latin typeface="Tw Cen MT" panose="020B0602020104020603" pitchFamily="34" charset="0"/>
              </a:rPr>
              <a:t>revenus de l’exploitation  correspondante</a:t>
            </a:r>
            <a:r>
              <a:rPr lang="fr-FR" sz="2400" dirty="0">
                <a:latin typeface="Tw Cen MT" panose="020B0602020104020603" pitchFamily="34" charset="0"/>
              </a:rPr>
              <a:t>;
Les revenus de l’exploitation correspondante fournissent le </a:t>
            </a:r>
            <a:r>
              <a:rPr lang="fr-FR" sz="2400" b="1" dirty="0">
                <a:latin typeface="Tw Cen MT" panose="020B0602020104020603" pitchFamily="34" charset="0"/>
              </a:rPr>
              <a:t>seuil permettant d’identifier les petits exploitants</a:t>
            </a:r>
            <a:r>
              <a:rPr lang="fr-FR" sz="2400" dirty="0">
                <a:latin typeface="Tw Cen MT" panose="020B0602020104020603" pitchFamily="34" charset="0"/>
              </a:rPr>
              <a:t> par rapport aux revenus totaux. Il s’agit de ceux dont les revenus </a:t>
            </a:r>
            <a:r>
              <a:rPr lang="fr-FR" sz="2400" b="1" dirty="0">
                <a:latin typeface="Tw Cen MT" panose="020B0602020104020603" pitchFamily="34" charset="0"/>
              </a:rPr>
              <a:t>totaux tombent en dessous du seuil identifié.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EA1ED7-50E4-4641-819B-919CD3FE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8" y="2065070"/>
            <a:ext cx="1635369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Démonstration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pratique dans Excel
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53" y="2545997"/>
            <a:ext cx="2914650" cy="192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190" y="1786452"/>
            <a:ext cx="4601810" cy="4588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2190" y="6464660"/>
            <a:ext cx="439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Source: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FAO e-learning on SDG Indicators 2.3.1 and 2.3.2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4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703"/>
          <a:stretch/>
        </p:blipFill>
        <p:spPr>
          <a:xfrm flipH="1">
            <a:off x="0" y="-117763"/>
            <a:ext cx="9144000" cy="7065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30844"/>
            <a:ext cx="9144000" cy="706581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55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71055" y="4200236"/>
            <a:ext cx="7886700" cy="19290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606" b="1" cap="all" dirty="0">
                <a:solidFill>
                  <a:schemeClr val="bg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Étape 3 : identification des petits producteurs ALIMENTAIRES
</a:t>
            </a:r>
            <a:endParaRPr lang="en-US" sz="3606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34"/>
          <a:stretch/>
        </p:blipFill>
        <p:spPr>
          <a:xfrm rot="19120222">
            <a:off x="6760421" y="271209"/>
            <a:ext cx="1989949" cy="19426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61CF13-DE78-4AAF-8B27-482BAFCBC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45" y="2082654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Intersection de trois </a:t>
            </a:r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critères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085" y="1941561"/>
            <a:ext cx="7329003" cy="231435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r-FR" sz="2200" dirty="0">
                <a:latin typeface="Tw Cen MT" panose="020B0602020104020603" pitchFamily="34" charset="0"/>
              </a:rPr>
              <a:t>Utiliser les </a:t>
            </a:r>
            <a:r>
              <a:rPr lang="fr-FR" sz="2200" b="1" dirty="0">
                <a:latin typeface="Tw Cen MT" panose="020B0602020104020603" pitchFamily="34" charset="0"/>
              </a:rPr>
              <a:t>trois seuils </a:t>
            </a:r>
            <a:r>
              <a:rPr lang="fr-FR" sz="2200" dirty="0">
                <a:latin typeface="Tw Cen MT" panose="020B0602020104020603" pitchFamily="34" charset="0"/>
              </a:rPr>
              <a:t>calculés pour les terres exploitées, le bétail et les revenus totaux pour identifier les </a:t>
            </a:r>
            <a:r>
              <a:rPr lang="fr-FR" sz="2200" b="1" dirty="0">
                <a:latin typeface="Tw Cen MT" panose="020B0602020104020603" pitchFamily="34" charset="0"/>
              </a:rPr>
              <a:t>petits producteurs alimentaires.</a:t>
            </a:r>
            <a:r>
              <a:rPr lang="fr-FR" sz="2200" dirty="0">
                <a:latin typeface="Tw Cen MT" panose="020B0602020104020603" pitchFamily="34" charset="0"/>
              </a:rPr>
              <a:t>
Les petits producteurs alimentaires sont ceux qui </a:t>
            </a:r>
            <a:r>
              <a:rPr lang="fr-FR" sz="2200" b="1" dirty="0">
                <a:latin typeface="Tw Cen MT" panose="020B0602020104020603" pitchFamily="34" charset="0"/>
              </a:rPr>
              <a:t>satisfont conjointement aux trois critères mentionnés ci-dessus.</a:t>
            </a:r>
            <a:endParaRPr lang="en-US" sz="2200" b="1" dirty="0">
              <a:latin typeface="Tw Cen MT" panose="020B06020201040206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7837106-3346-4CE3-8AC7-FC76817C6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60" y="4092637"/>
            <a:ext cx="5010364" cy="2567724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8F0300C9-D5C6-4A52-A859-739FE91D7587}"/>
              </a:ext>
            </a:extLst>
          </p:cNvPr>
          <p:cNvSpPr txBox="1"/>
          <p:nvPr/>
        </p:nvSpPr>
        <p:spPr>
          <a:xfrm>
            <a:off x="4029071" y="4255911"/>
            <a:ext cx="215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Ensemble des </a:t>
            </a:r>
            <a:r>
              <a:rPr lang="en-US" sz="1600" b="1" dirty="0" err="1"/>
              <a:t>producteurs</a:t>
            </a:r>
            <a:r>
              <a:rPr lang="en-US" sz="1600" b="1" dirty="0"/>
              <a:t>
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C8129D-E171-468B-9956-CF0BBD87A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2" y="1990034"/>
            <a:ext cx="153335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Démonstration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pratique dans Excel
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53" y="2545997"/>
            <a:ext cx="2914650" cy="192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109" y="1697182"/>
            <a:ext cx="4691891" cy="4730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2109" y="6455326"/>
            <a:ext cx="44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Source: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FAO e-learning on SDG Indicators 2.3.1 and 2.3.2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0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6"/>
          <a:stretch/>
        </p:blipFill>
        <p:spPr>
          <a:xfrm>
            <a:off x="69146" y="44131"/>
            <a:ext cx="9074853" cy="6806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0625" y="-105854"/>
            <a:ext cx="9324623" cy="687233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6356" y="3089859"/>
            <a:ext cx="3240432" cy="964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altLang="ko-KR" sz="3200" b="1" dirty="0">
                <a:latin typeface="Bahnschrift" panose="020B0502040204020203" pitchFamily="34" charset="0"/>
              </a:rPr>
              <a:t>Merci</a:t>
            </a:r>
          </a:p>
          <a:p>
            <a:pPr algn="ctr">
              <a:lnSpc>
                <a:spcPct val="150000"/>
              </a:lnSpc>
            </a:pPr>
            <a:endParaRPr lang="en-US" sz="32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2"/>
          </a:xfrm>
        </p:grpSpPr>
        <p:sp>
          <p:nvSpPr>
            <p:cNvPr id="10" name="Rectangle 9"/>
            <p:cNvSpPr/>
            <p:nvPr/>
          </p:nvSpPr>
          <p:spPr>
            <a:xfrm>
              <a:off x="1409700" y="0"/>
              <a:ext cx="1009650" cy="150878"/>
            </a:xfrm>
            <a:prstGeom prst="rect">
              <a:avLst/>
            </a:prstGeom>
            <a:solidFill>
              <a:srgbClr val="DDA6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9350" y="0"/>
              <a:ext cx="1851388" cy="150878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70737" y="0"/>
              <a:ext cx="1453788" cy="150878"/>
            </a:xfrm>
            <a:prstGeom prst="rect">
              <a:avLst/>
            </a:prstGeom>
            <a:solidFill>
              <a:srgbClr val="C5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95950" y="0"/>
              <a:ext cx="2095500" cy="150878"/>
            </a:xfrm>
            <a:prstGeom prst="rect">
              <a:avLst/>
            </a:prstGeom>
            <a:solidFill>
              <a:srgbClr val="FD69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91450" y="0"/>
              <a:ext cx="1352549" cy="150878"/>
            </a:xfrm>
            <a:prstGeom prst="rect">
              <a:avLst/>
            </a:prstGeom>
            <a:solidFill>
              <a:srgbClr val="3F7E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023225" y="974725"/>
              <a:ext cx="2095500" cy="146050"/>
            </a:xfrm>
            <a:prstGeom prst="rect">
              <a:avLst/>
            </a:prstGeom>
            <a:solidFill>
              <a:srgbClr val="FCC3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318500" y="2774950"/>
              <a:ext cx="1504950" cy="146049"/>
            </a:xfrm>
            <a:prstGeom prst="rect">
              <a:avLst/>
            </a:prstGeom>
            <a:solidFill>
              <a:srgbClr val="A219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7998365" y="4600036"/>
              <a:ext cx="2145219" cy="146050"/>
            </a:xfrm>
            <a:prstGeom prst="rect">
              <a:avLst/>
            </a:prstGeom>
            <a:solidFill>
              <a:srgbClr val="FD69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8506258" y="6220261"/>
              <a:ext cx="1129433" cy="146050"/>
            </a:xfrm>
            <a:prstGeom prst="rect">
              <a:avLst/>
            </a:prstGeom>
            <a:solidFill>
              <a:srgbClr val="DD136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26248" y="6695730"/>
              <a:ext cx="2317751" cy="162270"/>
            </a:xfrm>
            <a:prstGeom prst="rect">
              <a:avLst/>
            </a:prstGeom>
            <a:solidFill>
              <a:srgbClr val="BF8B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24599" y="6695729"/>
              <a:ext cx="501649" cy="162271"/>
            </a:xfrm>
            <a:prstGeom prst="rect">
              <a:avLst/>
            </a:prstGeom>
            <a:solidFill>
              <a:srgbClr val="3F7E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16499" y="6695729"/>
              <a:ext cx="1349737" cy="162271"/>
            </a:xfrm>
            <a:prstGeom prst="rect">
              <a:avLst/>
            </a:prstGeom>
            <a:solidFill>
              <a:srgbClr val="0A97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73300" y="6695729"/>
              <a:ext cx="2773543" cy="162271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293" y="6695729"/>
              <a:ext cx="2135007" cy="162271"/>
            </a:xfrm>
            <a:prstGeom prst="rect">
              <a:avLst/>
            </a:prstGeom>
            <a:solidFill>
              <a:srgbClr val="1948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-812742" y="812742"/>
              <a:ext cx="1763778" cy="138294"/>
            </a:xfrm>
            <a:prstGeom prst="rect">
              <a:avLst/>
            </a:prstGeom>
            <a:solidFill>
              <a:srgbClr val="26BD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-361858" y="2033496"/>
              <a:ext cx="862012" cy="138295"/>
            </a:xfrm>
            <a:prstGeom prst="rect">
              <a:avLst/>
            </a:prstGeom>
            <a:solidFill>
              <a:srgbClr val="FD69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-680289" y="3143819"/>
              <a:ext cx="1498871" cy="138292"/>
            </a:xfrm>
            <a:prstGeom prst="rect">
              <a:avLst/>
            </a:prstGeom>
            <a:solidFill>
              <a:srgbClr val="4C9F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-841877" y="4765502"/>
              <a:ext cx="1822047" cy="138291"/>
            </a:xfrm>
            <a:prstGeom prst="rect">
              <a:avLst/>
            </a:prstGeom>
            <a:solidFill>
              <a:srgbClr val="FCC3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-487019" y="6232690"/>
              <a:ext cx="1112331" cy="138294"/>
            </a:xfrm>
            <a:prstGeom prst="rect">
              <a:avLst/>
            </a:prstGeom>
            <a:solidFill>
              <a:srgbClr val="C519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0"/>
              <a:ext cx="1409700" cy="150878"/>
            </a:xfrm>
            <a:prstGeom prst="rect">
              <a:avLst/>
            </a:prstGeom>
            <a:solidFill>
              <a:srgbClr val="E5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680120" y="4576331"/>
            <a:ext cx="7711405" cy="181177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 algn="ctr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Pour plus de </a:t>
            </a:r>
            <a:r>
              <a:rPr lang="en-US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détails</a:t>
            </a:r>
            <a:r>
              <a:rPr lang="en-US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sur les </a:t>
            </a:r>
            <a:r>
              <a:rPr lang="en-US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Indicateurs</a:t>
            </a:r>
            <a:r>
              <a:rPr lang="en-US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ODD 2.3.1 and 2.3.2</a:t>
            </a:r>
          </a:p>
          <a:p>
            <a:pPr marL="72618" indent="0" algn="ctr">
              <a:buNone/>
            </a:pPr>
            <a:r>
              <a:rPr lang="en-US" sz="1800" dirty="0">
                <a:hlinkClick r:id="rId4"/>
              </a:rPr>
              <a:t>https://www.fao.org/sustainable-development-goals/indicators/231/fr/</a:t>
            </a:r>
            <a:endParaRPr lang="en-US" sz="1800" dirty="0"/>
          </a:p>
          <a:p>
            <a:pPr marL="72618" indent="0" algn="ctr">
              <a:buNone/>
            </a:pPr>
            <a:r>
              <a:rPr lang="en-US" sz="1800" dirty="0">
                <a:hlinkClick r:id="rId4"/>
              </a:rPr>
              <a:t>https://www.fao.org/sustainable-development-goals/indicators/232/fr/</a:t>
            </a:r>
            <a:r>
              <a:rPr lang="en-US" sz="1800" dirty="0"/>
              <a:t> 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34"/>
          <a:stretch/>
        </p:blipFill>
        <p:spPr>
          <a:xfrm>
            <a:off x="3838339" y="1625332"/>
            <a:ext cx="1467321" cy="14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6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Principales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étapes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74" y="1960290"/>
            <a:ext cx="7329003" cy="41181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182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fr-FR" sz="2182" b="1" dirty="0">
                <a:solidFill>
                  <a:srgbClr val="FF0000"/>
                </a:solidFill>
                <a:latin typeface="Tw Cen MT" panose="020B0602020104020603" pitchFamily="34" charset="0"/>
              </a:rPr>
              <a:t>Étape 1 : </a:t>
            </a:r>
            <a:r>
              <a:rPr lang="fr-FR" sz="2182" b="1" dirty="0">
                <a:latin typeface="Tw Cen MT" panose="020B0602020104020603" pitchFamily="34" charset="0"/>
              </a:rPr>
              <a:t>Préparation des données</a:t>
            </a:r>
            <a:endParaRPr lang="en-GB" sz="2182" dirty="0">
              <a:latin typeface="Tw Cen MT" panose="020B06020201040206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182" dirty="0">
              <a:latin typeface="Tw Cen MT" panose="020B0602020104020603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182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fr-FR" sz="2182" b="1" dirty="0">
                <a:solidFill>
                  <a:srgbClr val="FF0000"/>
                </a:solidFill>
                <a:latin typeface="Tw Cen MT" panose="020B0602020104020603" pitchFamily="34" charset="0"/>
              </a:rPr>
              <a:t>Étape 2 : </a:t>
            </a:r>
            <a:r>
              <a:rPr lang="fr-FR" sz="2182" b="1" dirty="0">
                <a:latin typeface="Tw Cen MT" panose="020B0602020104020603" pitchFamily="34" charset="0"/>
              </a:rPr>
              <a:t>Calcul des seuils pour identifier les petits producteurs alimentaires</a:t>
            </a:r>
            <a:endParaRPr lang="en-GB" sz="2182" dirty="0">
              <a:latin typeface="Tw Cen MT" panose="020B06020201040206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182" dirty="0">
              <a:latin typeface="Tw Cen MT" panose="020B0602020104020603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182" b="1" dirty="0">
                <a:solidFill>
                  <a:srgbClr val="FF0000"/>
                </a:solidFill>
                <a:latin typeface="Tw Cen MT" panose="020B0602020104020603" pitchFamily="34" charset="0"/>
              </a:rPr>
              <a:t> Étape 3 : </a:t>
            </a:r>
            <a:r>
              <a:rPr lang="fr-FR" sz="2182" b="1" dirty="0">
                <a:latin typeface="Tw Cen MT" panose="020B0602020104020603" pitchFamily="34" charset="0"/>
              </a:rPr>
              <a:t>Combinaison de seuils pour identifier les petits producteurs alimentaires</a:t>
            </a:r>
            <a:endParaRPr lang="en-GB" sz="1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1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703"/>
          <a:stretch/>
        </p:blipFill>
        <p:spPr>
          <a:xfrm flipH="1">
            <a:off x="0" y="-117763"/>
            <a:ext cx="9144000" cy="7065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30844"/>
            <a:ext cx="9144000" cy="706581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55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71054" y="4200236"/>
            <a:ext cx="8571345" cy="1929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6" b="1" cap="all" dirty="0">
                <a:solidFill>
                  <a:schemeClr val="bg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Étape 1 : Préparation des données
</a:t>
            </a:r>
            <a:endParaRPr lang="en-US" sz="3606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34"/>
          <a:stretch/>
        </p:blipFill>
        <p:spPr>
          <a:xfrm rot="19120222">
            <a:off x="6760421" y="271209"/>
            <a:ext cx="1989949" cy="1942658"/>
          </a:xfrm>
          <a:prstGeom prst="rect">
            <a:avLst/>
          </a:prstGeom>
        </p:spPr>
      </p:pic>
      <p:pic>
        <p:nvPicPr>
          <p:cNvPr id="10" name="Picture 2" descr="Image result for sdg logos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5" y="2276329"/>
            <a:ext cx="1420476" cy="14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Superficie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des </a:t>
            </a:r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terres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085" y="1941561"/>
            <a:ext cx="7329003" cy="41181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Tw Cen MT" panose="020B0602020104020603" pitchFamily="34" charset="0"/>
              </a:rPr>
              <a:t>Calculer les superficies de terres exploitées en additionnant les superficies – en hectares – des </a:t>
            </a:r>
            <a:r>
              <a:rPr lang="fr-FR" sz="2000" b="1" dirty="0">
                <a:latin typeface="Tw Cen MT" panose="020B0602020104020603" pitchFamily="34" charset="0"/>
              </a:rPr>
              <a:t>terres cultivées avec des cultures permanentes et temporaires </a:t>
            </a:r>
            <a:r>
              <a:rPr lang="fr-FR" sz="2000" dirty="0">
                <a:latin typeface="Tw Cen MT" panose="020B0602020104020603" pitchFamily="34" charset="0"/>
              </a:rPr>
              <a:t>et des </a:t>
            </a:r>
            <a:r>
              <a:rPr lang="fr-FR" sz="2000" b="1" dirty="0">
                <a:latin typeface="Tw Cen MT" panose="020B0602020104020603" pitchFamily="34" charset="0"/>
              </a:rPr>
              <a:t>terres en jachères</a:t>
            </a:r>
            <a:r>
              <a:rPr lang="fr-FR" sz="2000" dirty="0">
                <a:latin typeface="Tw Cen MT" panose="020B0602020104020603" pitchFamily="34" charset="0"/>
              </a:rPr>
              <a:t>. 
Les </a:t>
            </a:r>
            <a:r>
              <a:rPr lang="fr-FR" sz="2000" b="1" dirty="0">
                <a:latin typeface="Tw Cen MT" panose="020B0602020104020603" pitchFamily="34" charset="0"/>
              </a:rPr>
              <a:t>parcelles louées au producteur </a:t>
            </a:r>
            <a:r>
              <a:rPr lang="fr-FR" sz="2000" dirty="0">
                <a:latin typeface="Tw Cen MT" panose="020B0602020104020603" pitchFamily="34" charset="0"/>
              </a:rPr>
              <a:t>(ou empruntées) – si elles sont utilisées pour les cultures ou laissées en jachère – doivent être incluses dans le calcul. Les parcelles </a:t>
            </a:r>
            <a:r>
              <a:rPr lang="fr-FR" sz="2000" b="1" dirty="0">
                <a:latin typeface="Tw Cen MT" panose="020B0602020104020603" pitchFamily="34" charset="0"/>
              </a:rPr>
              <a:t>louées par le producteur </a:t>
            </a:r>
            <a:r>
              <a:rPr lang="fr-FR" sz="2000" dirty="0">
                <a:latin typeface="Tw Cen MT" panose="020B0602020104020603" pitchFamily="34" charset="0"/>
              </a:rPr>
              <a:t>(ou prêtées) devraient être exclues.
Si les superficies de terres exploitées ne peuvent pas être calculées, </a:t>
            </a:r>
            <a:r>
              <a:rPr lang="fr-FR" sz="2000" b="1" dirty="0">
                <a:latin typeface="Tw Cen MT" panose="020B0602020104020603" pitchFamily="34" charset="0"/>
              </a:rPr>
              <a:t>les terres cultivées </a:t>
            </a:r>
            <a:r>
              <a:rPr lang="fr-FR" sz="2000" dirty="0">
                <a:latin typeface="Tw Cen MT" panose="020B0602020104020603" pitchFamily="34" charset="0"/>
              </a:rPr>
              <a:t>peuvent être utilisées comme approximation – à signaler dans les métadonnées de l’indicateur ou la note méthodologique.</a:t>
            </a:r>
            <a:endParaRPr lang="en-US" sz="2182" dirty="0">
              <a:latin typeface="Tw Cen MT" panose="020B0602020104020603" pitchFamily="34" charset="0"/>
            </a:endParaRPr>
          </a:p>
          <a:p>
            <a:pPr marL="269892" indent="-26989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1800" dirty="0">
              <a:latin typeface="Tw Cen MT" panose="020B06020201040206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9ACBB9-8C35-4AAB-98D6-649BCDEF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" y="2034803"/>
            <a:ext cx="1569076" cy="15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Taille du </a:t>
            </a:r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troupeau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88" y="1880241"/>
            <a:ext cx="8365067" cy="3834374"/>
          </a:xfrm>
        </p:spPr>
        <p:txBody>
          <a:bodyPr>
            <a:normAutofit/>
          </a:bodyPr>
          <a:lstStyle/>
          <a:p>
            <a:pPr marL="1955839" indent="-342900" algn="just" defTabSz="754398">
              <a:lnSpc>
                <a:spcPct val="110000"/>
              </a:lnSpc>
              <a:spcBef>
                <a:spcPts val="660"/>
              </a:spcBef>
              <a:spcAft>
                <a:spcPts val="660"/>
              </a:spcAft>
              <a:tabLst>
                <a:tab pos="1079526" algn="l"/>
                <a:tab pos="1790743" algn="l"/>
              </a:tabLst>
            </a:pPr>
            <a:r>
              <a:rPr lang="fr-FR" sz="2400" b="1" dirty="0">
                <a:latin typeface="Tw Cen MT" panose="020B0602020104020603" pitchFamily="34" charset="0"/>
              </a:rPr>
              <a:t>Convertir </a:t>
            </a:r>
            <a:r>
              <a:rPr lang="fr-FR" sz="2400" dirty="0">
                <a:latin typeface="Tw Cen MT" panose="020B0602020104020603" pitchFamily="34" charset="0"/>
              </a:rPr>
              <a:t>le nombre de têtes de bétail en stock – pour chaque espèce – en unités de bétail tropicales (UBT).</a:t>
            </a:r>
            <a:r>
              <a:rPr lang="fr-FR" sz="2400" b="1" dirty="0">
                <a:latin typeface="Tw Cen MT" panose="020B0602020104020603" pitchFamily="34" charset="0"/>
              </a:rPr>
              <a:t>
</a:t>
            </a:r>
            <a:r>
              <a:rPr lang="fr-FR" sz="2400" dirty="0">
                <a:latin typeface="Tw Cen MT" panose="020B0602020104020603" pitchFamily="34" charset="0"/>
              </a:rPr>
              <a:t>Ensuite, additionnez ces variables intermédiaires (UBT par espèce) pour déterminer le </a:t>
            </a:r>
            <a:r>
              <a:rPr lang="fr-FR" sz="2400" b="1" dirty="0">
                <a:latin typeface="Tw Cen MT" panose="020B0602020104020603" pitchFamily="34" charset="0"/>
              </a:rPr>
              <a:t>nombre total d’</a:t>
            </a:r>
            <a:r>
              <a:rPr lang="fr-FR" sz="2400" b="1" dirty="0" err="1">
                <a:latin typeface="Tw Cen MT" panose="020B0602020104020603" pitchFamily="34" charset="0"/>
              </a:rPr>
              <a:t>UBTs</a:t>
            </a:r>
            <a:r>
              <a:rPr lang="fr-FR" sz="2400" b="1" dirty="0">
                <a:latin typeface="Tw Cen MT" panose="020B0602020104020603" pitchFamily="34" charset="0"/>
              </a:rPr>
              <a:t>.</a:t>
            </a:r>
            <a:endParaRPr lang="en-GB" sz="1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1800" dirty="0">
              <a:latin typeface="Tw Cen MT" panose="020B06020201040206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A2E457-3A95-40F1-B4DE-1195E092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4" y="1880241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Total des </a:t>
            </a:r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revenus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868" y="1960290"/>
            <a:ext cx="7064188" cy="4511317"/>
          </a:xfrm>
        </p:spPr>
        <p:txBody>
          <a:bodyPr>
            <a:normAutofit/>
          </a:bodyPr>
          <a:lstStyle/>
          <a:p>
            <a:pPr lvl="0" algn="just"/>
            <a:r>
              <a:rPr lang="fr-FR" dirty="0">
                <a:latin typeface="Tw Cen MT" panose="020B0602020104020603" pitchFamily="34" charset="0"/>
              </a:rPr>
              <a:t>Calculer les revenus de toutes les activités agricoles pertinentes pour un producteur alimentaire (</a:t>
            </a:r>
            <a:r>
              <a:rPr lang="fr-FR" b="1" dirty="0">
                <a:latin typeface="Tw Cen MT" panose="020B0602020104020603" pitchFamily="34" charset="0"/>
              </a:rPr>
              <a:t>culture, bétail, pêche, foresterie</a:t>
            </a:r>
            <a:r>
              <a:rPr lang="fr-FR" dirty="0">
                <a:latin typeface="Tw Cen MT" panose="020B0602020104020603" pitchFamily="34" charset="0"/>
              </a:rPr>
              <a:t>)</a:t>
            </a:r>
          </a:p>
          <a:p>
            <a:pPr lvl="1" algn="just"/>
            <a:r>
              <a:rPr lang="fr-FR" dirty="0">
                <a:latin typeface="Tw Cen MT" panose="020B0602020104020603" pitchFamily="34" charset="0"/>
              </a:rPr>
              <a:t>Si certains de ces composants ne sont pas disponibles, cela doit être signalé dans les métadonnées de l’indicateur ou dans la note méthodologique.</a:t>
            </a:r>
          </a:p>
          <a:p>
            <a:pPr lvl="0" algn="just"/>
            <a:endParaRPr lang="fr-FR" dirty="0">
              <a:latin typeface="Tw Cen MT" panose="020B0602020104020603" pitchFamily="34" charset="0"/>
            </a:endParaRPr>
          </a:p>
          <a:p>
            <a:pPr lvl="0" algn="just"/>
            <a:r>
              <a:rPr lang="fr-FR" dirty="0">
                <a:latin typeface="Tw Cen MT" panose="020B0602020104020603" pitchFamily="34" charset="0"/>
              </a:rPr>
              <a:t>Additionner les composantes des revenus pour déterminer les </a:t>
            </a:r>
            <a:r>
              <a:rPr lang="fr-FR" b="1" dirty="0">
                <a:latin typeface="Tw Cen MT" panose="020B0602020104020603" pitchFamily="34" charset="0"/>
              </a:rPr>
              <a:t>revenus totaux provenant des activités de production agricole</a:t>
            </a:r>
            <a:r>
              <a:rPr lang="fr-FR" dirty="0">
                <a:latin typeface="Tw Cen MT" panose="020B0602020104020603" pitchFamily="34" charset="0"/>
              </a:rPr>
              <a:t>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8A7FA9-4B38-4204-BD31-A06A1071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1959895"/>
            <a:ext cx="1543022" cy="17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Démonstration</a:t>
            </a: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 pratique dans Excel
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402" y="1803399"/>
            <a:ext cx="4668132" cy="4668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53" y="2545997"/>
            <a:ext cx="2914650" cy="1924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0487" y="6577748"/>
            <a:ext cx="428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Source: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FAO e-learning on SDG Indicators 2.3.1 and 2.3.2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703"/>
          <a:stretch/>
        </p:blipFill>
        <p:spPr>
          <a:xfrm flipH="1">
            <a:off x="0" y="-117763"/>
            <a:ext cx="9144000" cy="7065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30844"/>
            <a:ext cx="9144000" cy="706581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55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71055" y="4200236"/>
            <a:ext cx="8295574" cy="1929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606" b="1" cap="all" dirty="0">
                <a:solidFill>
                  <a:schemeClr val="bg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Étape 2 : calcul des seuils pour identifier les petits producteurs ALIMENTAIRES
</a:t>
            </a:r>
            <a:endParaRPr lang="en-US" sz="3606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34"/>
          <a:stretch/>
        </p:blipFill>
        <p:spPr>
          <a:xfrm rot="19120222">
            <a:off x="6760421" y="271209"/>
            <a:ext cx="1989949" cy="19426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BC8868-E146-49B1-8A76-03ADE7F5D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75" y="2109032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03909"/>
            <a:ext cx="9144000" cy="1801091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7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383181"/>
            <a:ext cx="8422106" cy="1090019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Seuil de superficie des terres
</a:t>
            </a:r>
            <a:endParaRPr lang="en-GB" sz="3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070" y="1839960"/>
            <a:ext cx="7329003" cy="4786617"/>
          </a:xfrm>
        </p:spPr>
        <p:txBody>
          <a:bodyPr>
            <a:normAutofit/>
          </a:bodyPr>
          <a:lstStyle/>
          <a:p>
            <a:pPr marL="914400" lvl="1" indent="-457200" algn="just">
              <a:buFont typeface="+mj-lt"/>
              <a:buAutoNum type="alphaLcPeriod"/>
            </a:pPr>
            <a:r>
              <a:rPr lang="fr-FR" b="1" dirty="0">
                <a:latin typeface="Tw Cen MT" panose="020B0602020104020603" pitchFamily="34" charset="0"/>
              </a:rPr>
              <a:t>Classer </a:t>
            </a:r>
            <a:r>
              <a:rPr lang="fr-FR" dirty="0">
                <a:latin typeface="Tw Cen MT" panose="020B0602020104020603" pitchFamily="34" charset="0"/>
              </a:rPr>
              <a:t>les exploitations selon les superficies totales exploitées</a:t>
            </a:r>
            <a:r>
              <a:rPr lang="fr-FR" b="1" dirty="0">
                <a:latin typeface="Tw Cen MT" panose="020B0602020104020603" pitchFamily="34" charset="0"/>
              </a:rPr>
              <a:t>;
</a:t>
            </a:r>
            <a:r>
              <a:rPr lang="fr-FR" dirty="0">
                <a:latin typeface="Tw Cen MT" panose="020B0602020104020603" pitchFamily="34" charset="0"/>
              </a:rPr>
              <a:t>Calculer la </a:t>
            </a:r>
            <a:r>
              <a:rPr lang="fr-FR" b="1" dirty="0">
                <a:latin typeface="Tw Cen MT" panose="020B0602020104020603" pitchFamily="34" charset="0"/>
              </a:rPr>
              <a:t>répartition cumulée </a:t>
            </a:r>
            <a:r>
              <a:rPr lang="fr-FR" dirty="0">
                <a:latin typeface="Tw Cen MT" panose="020B0602020104020603" pitchFamily="34" charset="0"/>
              </a:rPr>
              <a:t>des superficies de terres exploitées;
Identifier les </a:t>
            </a:r>
            <a:r>
              <a:rPr lang="fr-FR" b="1" dirty="0">
                <a:latin typeface="Tw Cen MT" panose="020B0602020104020603" pitchFamily="34" charset="0"/>
              </a:rPr>
              <a:t>40 % de la distribution cumulée </a:t>
            </a:r>
            <a:r>
              <a:rPr lang="fr-FR" dirty="0">
                <a:latin typeface="Tw Cen MT" panose="020B0602020104020603" pitchFamily="34" charset="0"/>
              </a:rPr>
              <a:t>et identifier la </a:t>
            </a:r>
            <a:r>
              <a:rPr lang="fr-FR" b="1" dirty="0">
                <a:latin typeface="Tw Cen MT" panose="020B0602020104020603" pitchFamily="34" charset="0"/>
              </a:rPr>
              <a:t>superficie de l’exploitation correspondante</a:t>
            </a:r>
            <a:r>
              <a:rPr lang="fr-FR" dirty="0">
                <a:latin typeface="Tw Cen MT" panose="020B0602020104020603" pitchFamily="34" charset="0"/>
              </a:rPr>
              <a:t>.</a:t>
            </a:r>
            <a:endParaRPr lang="en-US" b="1" dirty="0">
              <a:latin typeface="Tw Cen MT" panose="020B0602020104020603" pitchFamily="34" charset="0"/>
            </a:endParaRPr>
          </a:p>
          <a:p>
            <a:pPr marL="914400" lvl="1" indent="-457200" algn="just">
              <a:buFont typeface="+mj-lt"/>
              <a:buAutoNum type="alphaLcPeriod"/>
            </a:pPr>
            <a:r>
              <a:rPr lang="fr-FR" dirty="0">
                <a:latin typeface="Tw Cen MT" panose="020B0602020104020603" pitchFamily="34" charset="0"/>
              </a:rPr>
              <a:t>La superficie de l’exploitation correspondante est le </a:t>
            </a:r>
            <a:r>
              <a:rPr lang="fr-FR" b="1" dirty="0">
                <a:latin typeface="Tw Cen MT" panose="020B0602020104020603" pitchFamily="34" charset="0"/>
              </a:rPr>
              <a:t>seuil permettant d’identifier les petits exploitants </a:t>
            </a:r>
            <a:r>
              <a:rPr lang="fr-FR" dirty="0">
                <a:latin typeface="Tw Cen MT" panose="020B0602020104020603" pitchFamily="34" charset="0"/>
              </a:rPr>
              <a:t>par rapport à la superficie de terres exploitée. Il s’agit de ceux dont la superficie exploitée tombe en dessous du seuil identifié</a:t>
            </a:r>
            <a:r>
              <a:rPr lang="en-US" dirty="0">
                <a:latin typeface="Tw Cen MT" panose="020B0602020104020603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182" dirty="0">
              <a:latin typeface="Tw Cen MT" panose="020B0602020104020603" pitchFamily="34" charset="0"/>
            </a:endParaRPr>
          </a:p>
          <a:p>
            <a:pPr marL="269892" indent="-26989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1800" dirty="0">
              <a:latin typeface="Tw Cen MT" panose="020B06020201040206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8CAC65-E089-48F1-A752-2B97BD06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1" y="1839960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CB8F1658BF9489F0AF55D06554132" ma:contentTypeVersion="17" ma:contentTypeDescription="Create a new document." ma:contentTypeScope="" ma:versionID="7d9af73aa0d78aac96939790fe1ad33e">
  <xsd:schema xmlns:xsd="http://www.w3.org/2001/XMLSchema" xmlns:xs="http://www.w3.org/2001/XMLSchema" xmlns:p="http://schemas.microsoft.com/office/2006/metadata/properties" xmlns:ns2="bd472429-288a-4376-94bc-5efba0ecd2b6" xmlns:ns3="b6a3b5e8-9a5d-48de-8dd4-71f80e1de32d" targetNamespace="http://schemas.microsoft.com/office/2006/metadata/properties" ma:root="true" ma:fieldsID="6b05a0221ddba5a49b82ec0e45580803" ns2:_="" ns3:_="">
    <xsd:import namespace="bd472429-288a-4376-94bc-5efba0ecd2b6"/>
    <xsd:import namespace="b6a3b5e8-9a5d-48de-8dd4-71f80e1de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72429-288a-4376-94bc-5efba0ecd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3" nillable="true" ma:displayName="Sign-off status" ma:internalName="Sign_x002d_off_x0020_status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3b5e8-9a5d-48de-8dd4-71f80e1de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af5e386-9031-43d7-9be7-90668a9bdae4}" ma:internalName="TaxCatchAll" ma:showField="CatchAllData" ma:web="b6a3b5e8-9a5d-48de-8dd4-71f80e1de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d472429-288a-4376-94bc-5efba0ecd2b6" xsi:nil="true"/>
    <lcf76f155ced4ddcb4097134ff3c332f xmlns="bd472429-288a-4376-94bc-5efba0ecd2b6">
      <Terms xmlns="http://schemas.microsoft.com/office/infopath/2007/PartnerControls"/>
    </lcf76f155ced4ddcb4097134ff3c332f>
    <TaxCatchAll xmlns="b6a3b5e8-9a5d-48de-8dd4-71f80e1de32d" xsi:nil="true"/>
  </documentManagement>
</p:properties>
</file>

<file path=customXml/itemProps1.xml><?xml version="1.0" encoding="utf-8"?>
<ds:datastoreItem xmlns:ds="http://schemas.openxmlformats.org/officeDocument/2006/customXml" ds:itemID="{906A7BFE-5F28-4140-9641-85D8CF541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72429-288a-4376-94bc-5efba0ecd2b6"/>
    <ds:schemaRef ds:uri="b6a3b5e8-9a5d-48de-8dd4-71f80e1de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23326D-7212-4750-86A2-4B3E404D9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995583-3A05-4B26-95CF-16662A0C2A1C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b6a3b5e8-9a5d-48de-8dd4-71f80e1de32d"/>
    <ds:schemaRef ds:uri="bd472429-288a-4376-94bc-5efba0ecd2b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6483</TotalTime>
  <Words>376</Words>
  <Application>Microsoft Office PowerPoint</Application>
  <PresentationFormat>Affichage à l'écran (4:3)</PresentationFormat>
  <Paragraphs>63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Malgun Gothic</vt:lpstr>
      <vt:lpstr>Arial</vt:lpstr>
      <vt:lpstr>Bahnschrift</vt:lpstr>
      <vt:lpstr>Bahnschrift SemiBold</vt:lpstr>
      <vt:lpstr>Calibri</vt:lpstr>
      <vt:lpstr>Calibri Light</vt:lpstr>
      <vt:lpstr>等线</vt:lpstr>
      <vt:lpstr>等线 Light</vt:lpstr>
      <vt:lpstr>Tw Cen MT</vt:lpstr>
      <vt:lpstr>Wingdings</vt:lpstr>
      <vt:lpstr>Office Theme</vt:lpstr>
      <vt:lpstr>Présentation PowerPoint</vt:lpstr>
      <vt:lpstr>Principales étapes
</vt:lpstr>
      <vt:lpstr>Présentation PowerPoint</vt:lpstr>
      <vt:lpstr>Superficie des terres
</vt:lpstr>
      <vt:lpstr>Taille du troupeau
</vt:lpstr>
      <vt:lpstr>Total des revenus
</vt:lpstr>
      <vt:lpstr>Démonstration pratique dans Excel
</vt:lpstr>
      <vt:lpstr>Présentation PowerPoint</vt:lpstr>
      <vt:lpstr>Seuil de superficie des terres
</vt:lpstr>
      <vt:lpstr>Seuil de taille du bétail (en UBT)
</vt:lpstr>
      <vt:lpstr>Seuil de revenus
</vt:lpstr>
      <vt:lpstr>Démonstration pratique dans Excel
</vt:lpstr>
      <vt:lpstr>Présentation PowerPoint</vt:lpstr>
      <vt:lpstr>Intersection de trois critères
</vt:lpstr>
      <vt:lpstr>Démonstration pratique dans Excel
</vt:lpstr>
      <vt:lpstr>Présentation PowerPoint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Seo, Sangmin (OCS)</dc:creator>
  <cp:lastModifiedBy>Naman Keita</cp:lastModifiedBy>
  <cp:revision>91</cp:revision>
  <dcterms:created xsi:type="dcterms:W3CDTF">2019-09-16T13:42:25Z</dcterms:created>
  <dcterms:modified xsi:type="dcterms:W3CDTF">2022-08-04T16:05:18Z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0x0101008CCCB8F1658BF9489F0AF55D06554132</vt:lpwstr>
  </property>
</Properties>
</file>