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9" r:id="rId4"/>
    <p:sldId id="260"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7" r:id="rId36"/>
    <p:sldId id="316" r:id="rId3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5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Tree>
    <p:extLst>
      <p:ext uri="{BB962C8B-B14F-4D97-AF65-F5344CB8AC3E}">
        <p14:creationId xmlns:p14="http://schemas.microsoft.com/office/powerpoint/2010/main" val="427866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1825625"/>
            <a:ext cx="10515600" cy="435133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40487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1" y="365125"/>
            <a:ext cx="2628900" cy="5811838"/>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1" y="365125"/>
            <a:ext cx="7683500" cy="581183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652907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Tree>
    <p:extLst>
      <p:ext uri="{BB962C8B-B14F-4D97-AF65-F5344CB8AC3E}">
        <p14:creationId xmlns:p14="http://schemas.microsoft.com/office/powerpoint/2010/main" val="3558658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838200" y="1825625"/>
            <a:ext cx="105156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218894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39"/>
            <a:ext cx="10515600" cy="2852737"/>
          </a:xfrm>
          <a:prstGeom prst="rect">
            <a:avLst/>
          </a:prstGeo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1" y="4589464"/>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Tree>
    <p:extLst>
      <p:ext uri="{BB962C8B-B14F-4D97-AF65-F5344CB8AC3E}">
        <p14:creationId xmlns:p14="http://schemas.microsoft.com/office/powerpoint/2010/main" val="2283116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562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825625"/>
            <a:ext cx="51562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046723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40317" y="365126"/>
            <a:ext cx="10515600" cy="1325563"/>
          </a:xfrm>
          <a:prstGeom prst="rect">
            <a:avLst/>
          </a:prstGeo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40318" y="1681163"/>
            <a:ext cx="5158316"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40318" y="2505075"/>
            <a:ext cx="5158316" cy="368458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71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717" cy="368458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61101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Tree>
    <p:extLst>
      <p:ext uri="{BB962C8B-B14F-4D97-AF65-F5344CB8AC3E}">
        <p14:creationId xmlns:p14="http://schemas.microsoft.com/office/powerpoint/2010/main" val="15429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3104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1430914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838200" y="1825625"/>
            <a:ext cx="105156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321850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717"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4414013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1825625"/>
            <a:ext cx="10515600" cy="435133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2324678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1" y="365125"/>
            <a:ext cx="2628900" cy="5811838"/>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1" y="365125"/>
            <a:ext cx="7683500" cy="5811838"/>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389125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39"/>
            <a:ext cx="10515600" cy="2852737"/>
          </a:xfrm>
          <a:prstGeom prst="rect">
            <a:avLst/>
          </a:prstGeo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1" y="4589464"/>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Modifiez les styles du texte du masque</a:t>
            </a:r>
          </a:p>
        </p:txBody>
      </p:sp>
    </p:spTree>
    <p:extLst>
      <p:ext uri="{BB962C8B-B14F-4D97-AF65-F5344CB8AC3E}">
        <p14:creationId xmlns:p14="http://schemas.microsoft.com/office/powerpoint/2010/main" val="1096529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562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825625"/>
            <a:ext cx="5156200" cy="435133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22435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40317" y="365126"/>
            <a:ext cx="10515600" cy="1325563"/>
          </a:xfrm>
          <a:prstGeom prst="rect">
            <a:avLst/>
          </a:prstGeo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40318" y="1681163"/>
            <a:ext cx="5158316"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40318" y="2505075"/>
            <a:ext cx="5158316" cy="368458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71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717" cy="3684588"/>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490026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325563"/>
          </a:xfrm>
          <a:prstGeom prst="rect">
            <a:avLst/>
          </a:prstGeom>
        </p:spPr>
        <p:txBody>
          <a:bodyPr/>
          <a:lstStyle/>
          <a:p>
            <a:r>
              <a:rPr lang="fr-FR" smtClean="0"/>
              <a:t>Modifiez le style du titre</a:t>
            </a:r>
            <a:endParaRPr lang="fr-FR"/>
          </a:p>
        </p:txBody>
      </p:sp>
    </p:spTree>
    <p:extLst>
      <p:ext uri="{BB962C8B-B14F-4D97-AF65-F5344CB8AC3E}">
        <p14:creationId xmlns:p14="http://schemas.microsoft.com/office/powerpoint/2010/main" val="965815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6899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1849767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a:prstGeom prst="rect">
            <a:avLst/>
          </a:prstGeo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717"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1855836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99CCFF"/>
            </a:gs>
          </a:gsLst>
          <a:lin ang="5400000" scaled="1"/>
        </a:gradFill>
        <a:effectLst/>
      </p:bgPr>
    </p:bg>
    <p:spTree>
      <p:nvGrpSpPr>
        <p:cNvPr id="1" name=""/>
        <p:cNvGrpSpPr/>
        <p:nvPr/>
      </p:nvGrpSpPr>
      <p:grpSpPr>
        <a:xfrm>
          <a:off x="0" y="0"/>
          <a:ext cx="0" cy="0"/>
          <a:chOff x="0" y="0"/>
          <a:chExt cx="0" cy="0"/>
        </a:xfrm>
      </p:grpSpPr>
      <p:pic>
        <p:nvPicPr>
          <p:cNvPr id="1026" name="Picture 2" descr="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1" y="304801"/>
            <a:ext cx="2586567"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5606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000" b="1" kern="1200">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Times New Roman" panose="02020603050405020304" pitchFamily="18" charset="0"/>
        </a:defRPr>
      </a:lvl2pPr>
      <a:lvl3pPr algn="l" rtl="0" eaLnBrk="0" fontAlgn="base" hangingPunct="0">
        <a:spcBef>
          <a:spcPct val="0"/>
        </a:spcBef>
        <a:spcAft>
          <a:spcPct val="0"/>
        </a:spcAft>
        <a:defRPr sz="2000" b="1">
          <a:solidFill>
            <a:schemeClr val="tx2"/>
          </a:solidFill>
          <a:latin typeface="Times New Roman" panose="02020603050405020304" pitchFamily="18" charset="0"/>
        </a:defRPr>
      </a:lvl3pPr>
      <a:lvl4pPr algn="l" rtl="0" eaLnBrk="0" fontAlgn="base" hangingPunct="0">
        <a:spcBef>
          <a:spcPct val="0"/>
        </a:spcBef>
        <a:spcAft>
          <a:spcPct val="0"/>
        </a:spcAft>
        <a:defRPr sz="2000" b="1">
          <a:solidFill>
            <a:schemeClr val="tx2"/>
          </a:solidFill>
          <a:latin typeface="Times New Roman" panose="02020603050405020304" pitchFamily="18" charset="0"/>
        </a:defRPr>
      </a:lvl4pPr>
      <a:lvl5pPr algn="l" rtl="0" eaLnBrk="0" fontAlgn="base" hangingPunct="0">
        <a:spcBef>
          <a:spcPct val="0"/>
        </a:spcBef>
        <a:spcAft>
          <a:spcPct val="0"/>
        </a:spcAft>
        <a:defRPr sz="2000" b="1">
          <a:solidFill>
            <a:schemeClr val="tx2"/>
          </a:solidFill>
          <a:latin typeface="Times New Roman" panose="02020603050405020304" pitchFamily="18" charset="0"/>
        </a:defRPr>
      </a:lvl5pPr>
      <a:lvl6pPr marL="457200" algn="l" rtl="0" fontAlgn="base">
        <a:spcBef>
          <a:spcPct val="0"/>
        </a:spcBef>
        <a:spcAft>
          <a:spcPct val="0"/>
        </a:spcAft>
        <a:defRPr sz="2000" b="1">
          <a:solidFill>
            <a:schemeClr val="tx2"/>
          </a:solidFill>
          <a:latin typeface="Times New Roman" panose="02020603050405020304" pitchFamily="18" charset="0"/>
        </a:defRPr>
      </a:lvl6pPr>
      <a:lvl7pPr marL="914400" algn="l" rtl="0" fontAlgn="base">
        <a:spcBef>
          <a:spcPct val="0"/>
        </a:spcBef>
        <a:spcAft>
          <a:spcPct val="0"/>
        </a:spcAft>
        <a:defRPr sz="2000" b="1">
          <a:solidFill>
            <a:schemeClr val="tx2"/>
          </a:solidFill>
          <a:latin typeface="Times New Roman" panose="02020603050405020304" pitchFamily="18" charset="0"/>
        </a:defRPr>
      </a:lvl7pPr>
      <a:lvl8pPr marL="1371600" algn="l" rtl="0" fontAlgn="base">
        <a:spcBef>
          <a:spcPct val="0"/>
        </a:spcBef>
        <a:spcAft>
          <a:spcPct val="0"/>
        </a:spcAft>
        <a:defRPr sz="2000" b="1">
          <a:solidFill>
            <a:schemeClr val="tx2"/>
          </a:solidFill>
          <a:latin typeface="Times New Roman" panose="02020603050405020304" pitchFamily="18" charset="0"/>
        </a:defRPr>
      </a:lvl8pPr>
      <a:lvl9pPr marL="1828800" algn="l" rtl="0" fontAlgn="base">
        <a:spcBef>
          <a:spcPct val="0"/>
        </a:spcBef>
        <a:spcAft>
          <a:spcPct val="0"/>
        </a:spcAft>
        <a:defRPr sz="20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99CCFF"/>
            </a:gs>
          </a:gsLst>
          <a:lin ang="5400000" scaled="1"/>
        </a:gradFill>
        <a:effectLst/>
      </p:bgPr>
    </p:bg>
    <p:spTree>
      <p:nvGrpSpPr>
        <p:cNvPr id="1" name=""/>
        <p:cNvGrpSpPr/>
        <p:nvPr/>
      </p:nvGrpSpPr>
      <p:grpSpPr>
        <a:xfrm>
          <a:off x="0" y="0"/>
          <a:ext cx="0" cy="0"/>
          <a:chOff x="0" y="0"/>
          <a:chExt cx="0" cy="0"/>
        </a:xfrm>
      </p:grpSpPr>
      <p:pic>
        <p:nvPicPr>
          <p:cNvPr id="1026" name="Picture 2" descr="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1" y="304801"/>
            <a:ext cx="2586567"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61736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2000" b="1" kern="1200">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Times New Roman" panose="02020603050405020304" pitchFamily="18" charset="0"/>
        </a:defRPr>
      </a:lvl2pPr>
      <a:lvl3pPr algn="l" rtl="0" eaLnBrk="0" fontAlgn="base" hangingPunct="0">
        <a:spcBef>
          <a:spcPct val="0"/>
        </a:spcBef>
        <a:spcAft>
          <a:spcPct val="0"/>
        </a:spcAft>
        <a:defRPr sz="2000" b="1">
          <a:solidFill>
            <a:schemeClr val="tx2"/>
          </a:solidFill>
          <a:latin typeface="Times New Roman" panose="02020603050405020304" pitchFamily="18" charset="0"/>
        </a:defRPr>
      </a:lvl3pPr>
      <a:lvl4pPr algn="l" rtl="0" eaLnBrk="0" fontAlgn="base" hangingPunct="0">
        <a:spcBef>
          <a:spcPct val="0"/>
        </a:spcBef>
        <a:spcAft>
          <a:spcPct val="0"/>
        </a:spcAft>
        <a:defRPr sz="2000" b="1">
          <a:solidFill>
            <a:schemeClr val="tx2"/>
          </a:solidFill>
          <a:latin typeface="Times New Roman" panose="02020603050405020304" pitchFamily="18" charset="0"/>
        </a:defRPr>
      </a:lvl4pPr>
      <a:lvl5pPr algn="l" rtl="0" eaLnBrk="0" fontAlgn="base" hangingPunct="0">
        <a:spcBef>
          <a:spcPct val="0"/>
        </a:spcBef>
        <a:spcAft>
          <a:spcPct val="0"/>
        </a:spcAft>
        <a:defRPr sz="2000" b="1">
          <a:solidFill>
            <a:schemeClr val="tx2"/>
          </a:solidFill>
          <a:latin typeface="Times New Roman" panose="02020603050405020304" pitchFamily="18" charset="0"/>
        </a:defRPr>
      </a:lvl5pPr>
      <a:lvl6pPr marL="457200" algn="l" rtl="0" fontAlgn="base">
        <a:spcBef>
          <a:spcPct val="0"/>
        </a:spcBef>
        <a:spcAft>
          <a:spcPct val="0"/>
        </a:spcAft>
        <a:defRPr sz="2000" b="1">
          <a:solidFill>
            <a:schemeClr val="tx2"/>
          </a:solidFill>
          <a:latin typeface="Times New Roman" panose="02020603050405020304" pitchFamily="18" charset="0"/>
        </a:defRPr>
      </a:lvl6pPr>
      <a:lvl7pPr marL="914400" algn="l" rtl="0" fontAlgn="base">
        <a:spcBef>
          <a:spcPct val="0"/>
        </a:spcBef>
        <a:spcAft>
          <a:spcPct val="0"/>
        </a:spcAft>
        <a:defRPr sz="2000" b="1">
          <a:solidFill>
            <a:schemeClr val="tx2"/>
          </a:solidFill>
          <a:latin typeface="Times New Roman" panose="02020603050405020304" pitchFamily="18" charset="0"/>
        </a:defRPr>
      </a:lvl7pPr>
      <a:lvl8pPr marL="1371600" algn="l" rtl="0" fontAlgn="base">
        <a:spcBef>
          <a:spcPct val="0"/>
        </a:spcBef>
        <a:spcAft>
          <a:spcPct val="0"/>
        </a:spcAft>
        <a:defRPr sz="2000" b="1">
          <a:solidFill>
            <a:schemeClr val="tx2"/>
          </a:solidFill>
          <a:latin typeface="Times New Roman" panose="02020603050405020304" pitchFamily="18" charset="0"/>
        </a:defRPr>
      </a:lvl8pPr>
      <a:lvl9pPr marL="1828800" algn="l" rtl="0" fontAlgn="base">
        <a:spcBef>
          <a:spcPct val="0"/>
        </a:spcBef>
        <a:spcAft>
          <a:spcPct val="0"/>
        </a:spcAft>
        <a:defRPr sz="20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3810000" y="381000"/>
            <a:ext cx="6019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r>
              <a:rPr lang="fr-FR" altLang="fr-FR" b="1" dirty="0">
                <a:solidFill>
                  <a:srgbClr val="000000"/>
                </a:solidFill>
              </a:rPr>
              <a:t>FORMATION SUR LA PRODUCTION ET L'ANALYSE DES INDICES DE PRIX À LA CONSOMMATION</a:t>
            </a:r>
          </a:p>
          <a:p>
            <a:pPr algn="ctr" fontAlgn="base">
              <a:spcBef>
                <a:spcPct val="0"/>
              </a:spcBef>
              <a:spcAft>
                <a:spcPct val="0"/>
              </a:spcAft>
            </a:pPr>
            <a:r>
              <a:rPr lang="en-US" altLang="fr-FR" sz="2000" b="1" dirty="0">
                <a:solidFill>
                  <a:srgbClr val="000000"/>
                </a:solidFill>
              </a:rPr>
              <a:t/>
            </a:r>
            <a:br>
              <a:rPr lang="en-US" altLang="fr-FR" sz="2000" b="1" dirty="0">
                <a:solidFill>
                  <a:srgbClr val="000000"/>
                </a:solidFill>
              </a:rPr>
            </a:br>
            <a:r>
              <a:rPr lang="en-US" altLang="fr-FR" sz="2000" b="1" dirty="0">
                <a:solidFill>
                  <a:srgbClr val="000000"/>
                </a:solidFill>
              </a:rPr>
              <a:t>Bamako, </a:t>
            </a:r>
            <a:r>
              <a:rPr lang="en-US" altLang="fr-FR" sz="2000" b="1" dirty="0" smtClean="0">
                <a:solidFill>
                  <a:srgbClr val="000000"/>
                </a:solidFill>
              </a:rPr>
              <a:t>08-19 </a:t>
            </a:r>
            <a:r>
              <a:rPr lang="en-US" altLang="fr-FR" sz="2000" b="1" dirty="0">
                <a:solidFill>
                  <a:srgbClr val="000000"/>
                </a:solidFill>
              </a:rPr>
              <a:t>novembre 2021</a:t>
            </a:r>
          </a:p>
        </p:txBody>
      </p:sp>
      <p:sp>
        <p:nvSpPr>
          <p:cNvPr id="5125" name="Rectangle 5"/>
          <p:cNvSpPr>
            <a:spLocks noChangeArrowheads="1"/>
          </p:cNvSpPr>
          <p:nvPr/>
        </p:nvSpPr>
        <p:spPr bwMode="auto">
          <a:xfrm>
            <a:off x="2666999" y="2743199"/>
            <a:ext cx="7359870" cy="18498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a:spcBef>
                <a:spcPct val="20000"/>
              </a:spcBef>
              <a:defRPr sz="3200">
                <a:solidFill>
                  <a:schemeClr val="tx1"/>
                </a:solidFill>
                <a:latin typeface="Times New Roman" panose="02020603050405020304" pitchFamily="18" charset="0"/>
              </a:defRPr>
            </a:lvl1pPr>
            <a:lvl2pPr algn="ctr">
              <a:spcBef>
                <a:spcPct val="20000"/>
              </a:spcBef>
              <a:defRPr sz="2800">
                <a:solidFill>
                  <a:schemeClr val="tx1"/>
                </a:solidFill>
                <a:latin typeface="Times New Roman" panose="02020603050405020304" pitchFamily="18" charset="0"/>
              </a:defRPr>
            </a:lvl2pPr>
            <a:lvl3pPr algn="ctr">
              <a:spcBef>
                <a:spcPct val="20000"/>
              </a:spcBef>
              <a:defRPr sz="2400">
                <a:solidFill>
                  <a:schemeClr val="tx1"/>
                </a:solidFill>
                <a:latin typeface="Times New Roman" panose="02020603050405020304" pitchFamily="18" charset="0"/>
              </a:defRPr>
            </a:lvl3pPr>
            <a:lvl4pPr algn="ctr">
              <a:spcBef>
                <a:spcPct val="20000"/>
              </a:spcBef>
              <a:defRPr sz="2000">
                <a:solidFill>
                  <a:schemeClr val="tx1"/>
                </a:solidFill>
                <a:latin typeface="Times New Roman" panose="02020603050405020304" pitchFamily="18" charset="0"/>
              </a:defRPr>
            </a:lvl4pPr>
            <a:lvl5pPr algn="ctr">
              <a:spcBef>
                <a:spcPct val="20000"/>
              </a:spcBef>
              <a:defRPr sz="2000">
                <a:solidFill>
                  <a:schemeClr val="tx1"/>
                </a:solidFill>
                <a:latin typeface="Times New Roman" panose="02020603050405020304" pitchFamily="18" charset="0"/>
              </a:defRPr>
            </a:lvl5pPr>
            <a:lvl6pPr algn="ctr" fontAlgn="base">
              <a:spcBef>
                <a:spcPct val="20000"/>
              </a:spcBef>
              <a:spcAft>
                <a:spcPct val="0"/>
              </a:spcAft>
              <a:defRPr sz="2000">
                <a:solidFill>
                  <a:schemeClr val="tx1"/>
                </a:solidFill>
                <a:latin typeface="Times New Roman" panose="02020603050405020304" pitchFamily="18" charset="0"/>
              </a:defRPr>
            </a:lvl6pPr>
            <a:lvl7pPr algn="ctr" fontAlgn="base">
              <a:spcBef>
                <a:spcPct val="20000"/>
              </a:spcBef>
              <a:spcAft>
                <a:spcPct val="0"/>
              </a:spcAft>
              <a:defRPr sz="2000">
                <a:solidFill>
                  <a:schemeClr val="tx1"/>
                </a:solidFill>
                <a:latin typeface="Times New Roman" panose="02020603050405020304" pitchFamily="18" charset="0"/>
              </a:defRPr>
            </a:lvl7pPr>
            <a:lvl8pPr algn="ctr" fontAlgn="base">
              <a:spcBef>
                <a:spcPct val="20000"/>
              </a:spcBef>
              <a:spcAft>
                <a:spcPct val="0"/>
              </a:spcAft>
              <a:defRPr sz="2000">
                <a:solidFill>
                  <a:schemeClr val="tx1"/>
                </a:solidFill>
                <a:latin typeface="Times New Roman" panose="02020603050405020304" pitchFamily="18" charset="0"/>
              </a:defRPr>
            </a:lvl8pPr>
            <a:lvl9pPr algn="ctr" fontAlgn="base">
              <a:spcBef>
                <a:spcPct val="20000"/>
              </a:spcBef>
              <a:spcAft>
                <a:spcPct val="0"/>
              </a:spcAft>
              <a:defRPr sz="2000">
                <a:solidFill>
                  <a:schemeClr val="tx1"/>
                </a:solidFill>
                <a:latin typeface="Times New Roman" panose="02020603050405020304" pitchFamily="18" charset="0"/>
              </a:defRPr>
            </a:lvl9pPr>
          </a:lstStyle>
          <a:p>
            <a:pPr>
              <a:lnSpc>
                <a:spcPct val="90000"/>
              </a:lnSpc>
              <a:defRPr/>
            </a:pPr>
            <a:r>
              <a:rPr lang="fr-FR" altLang="fr-FR" sz="2800" b="1" dirty="0" smtClean="0">
                <a:solidFill>
                  <a:srgbClr val="000000"/>
                </a:solidFill>
                <a:effectLst>
                  <a:outerShdw blurRad="38100" dist="38100" dir="2700000" algn="tl">
                    <a:srgbClr val="C0C0C0"/>
                  </a:outerShdw>
                </a:effectLst>
              </a:rPr>
              <a:t>Classifications </a:t>
            </a:r>
            <a:r>
              <a:rPr lang="fr-FR" altLang="fr-FR" sz="2800" b="1" dirty="0">
                <a:solidFill>
                  <a:srgbClr val="000000"/>
                </a:solidFill>
                <a:effectLst>
                  <a:outerShdw blurRad="38100" dist="38100" dir="2700000" algn="tl">
                    <a:srgbClr val="C0C0C0"/>
                  </a:outerShdw>
                </a:effectLst>
              </a:rPr>
              <a:t>de l'indice des prix à la consommation selon la COICOP 2018 : </a:t>
            </a:r>
            <a:r>
              <a:rPr lang="fr-FR" altLang="fr-FR" sz="2800" b="1" dirty="0">
                <a:solidFill>
                  <a:srgbClr val="FF0000"/>
                </a:solidFill>
                <a:effectLst>
                  <a:outerShdw blurRad="38100" dist="38100" dir="2700000" algn="tl">
                    <a:srgbClr val="C0C0C0"/>
                  </a:outerShdw>
                </a:effectLst>
              </a:rPr>
              <a:t>Principaux changements par rapport à la COICOP 1999</a:t>
            </a:r>
            <a:endParaRPr lang="en-US" altLang="fr-FR" sz="2800" b="1" dirty="0">
              <a:solidFill>
                <a:srgbClr val="FF0000"/>
              </a:solidFill>
              <a:effectLst>
                <a:outerShdw blurRad="38100" dist="38100" dir="2700000" algn="tl">
                  <a:srgbClr val="C0C0C0"/>
                </a:outerShdw>
              </a:effectLst>
            </a:endParaRPr>
          </a:p>
        </p:txBody>
      </p:sp>
      <p:sp>
        <p:nvSpPr>
          <p:cNvPr id="5126" name="Text Box 6"/>
          <p:cNvSpPr txBox="1">
            <a:spLocks noChangeArrowheads="1"/>
          </p:cNvSpPr>
          <p:nvPr/>
        </p:nvSpPr>
        <p:spPr bwMode="auto">
          <a:xfrm>
            <a:off x="6629400" y="5029201"/>
            <a:ext cx="3581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defRPr/>
            </a:pPr>
            <a:r>
              <a:rPr lang="en-US" altLang="fr-FR" sz="2400" dirty="0">
                <a:solidFill>
                  <a:srgbClr val="000000"/>
                </a:solidFill>
                <a:effectLst>
                  <a:outerShdw blurRad="38100" dist="38100" dir="2700000" algn="tl">
                    <a:srgbClr val="FFFFFF"/>
                  </a:outerShdw>
                </a:effectLst>
              </a:rPr>
              <a:t>Yankhoba Jacques BADJI</a:t>
            </a:r>
          </a:p>
          <a:p>
            <a:pPr fontAlgn="base">
              <a:spcBef>
                <a:spcPct val="50000"/>
              </a:spcBef>
              <a:spcAft>
                <a:spcPct val="0"/>
              </a:spcAft>
              <a:defRPr/>
            </a:pPr>
            <a:r>
              <a:rPr lang="en-US" altLang="fr-FR" sz="2400" dirty="0">
                <a:solidFill>
                  <a:srgbClr val="000000"/>
                </a:solidFill>
                <a:effectLst>
                  <a:outerShdw blurRad="38100" dist="38100" dir="2700000" algn="tl">
                    <a:srgbClr val="FFFFFF"/>
                  </a:outerShdw>
                </a:effectLst>
              </a:rPr>
              <a:t>Expert Prix, Consultant</a:t>
            </a:r>
          </a:p>
        </p:txBody>
      </p:sp>
    </p:spTree>
    <p:extLst>
      <p:ext uri="{BB962C8B-B14F-4D97-AF65-F5344CB8AC3E}">
        <p14:creationId xmlns:p14="http://schemas.microsoft.com/office/powerpoint/2010/main" val="783879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799" y="457200"/>
            <a:ext cx="7764517" cy="68842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1.	CLASSIFICATION SELON COICOP </a:t>
            </a:r>
            <a:r>
              <a:rPr lang="fr-FR" altLang="fr-FR" sz="2800" dirty="0" smtClean="0">
                <a:latin typeface="Arial" panose="020B0604020202020204" pitchFamily="34" charset="0"/>
                <a:cs typeface="Arial" panose="020B0604020202020204" pitchFamily="34" charset="0"/>
              </a:rPr>
              <a:t>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30925" y="1743733"/>
            <a:ext cx="11322926"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r>
              <a:rPr lang="fr-FR" sz="2200" b="1" dirty="0" smtClean="0"/>
              <a:t>Les </a:t>
            </a:r>
            <a:r>
              <a:rPr lang="fr-FR" sz="2200" b="1" dirty="0"/>
              <a:t>dépenses uniques </a:t>
            </a:r>
            <a:r>
              <a:rPr lang="fr-FR" sz="2200" b="1" dirty="0" smtClean="0"/>
              <a:t>(pas </a:t>
            </a:r>
            <a:r>
              <a:rPr lang="fr-FR" sz="2200" b="1" dirty="0"/>
              <a:t>d'informations détaillées sur les prix pour les biens ou services individuels) peuvent parfois comprendre un ensemble de biens et de services ayant des objectifs différents. </a:t>
            </a:r>
            <a:endParaRPr lang="fr-FR" sz="2200" b="1" dirty="0" smtClean="0"/>
          </a:p>
          <a:p>
            <a:pPr algn="just"/>
            <a:r>
              <a:rPr lang="fr-FR" sz="2200" b="1" dirty="0" smtClean="0"/>
              <a:t>Les </a:t>
            </a:r>
            <a:r>
              <a:rPr lang="fr-FR" sz="2200" b="1" dirty="0"/>
              <a:t>exemples incluent les télécommunications (par exemple, le paiement d'un prix unique pour plusieurs services qui incluent le téléphone mobile, Internet, la télévision et le téléphone fixe); voyages à forfait comprenant le paiement des services de transport, d'hébergement et de restauration; les services d'éducation qui comprennent le paiement du transport, de l'hébergement et du matériel éducatif; les services hospitaliers pour patients hospitalisés qui comprennent les paiements pour les traitements médicaux, l'hébergement et la restauration; et les services de transport qui incluent les repas et l'hébergement dans le prix du billet (par exemple, le transport aérien de passagers). </a:t>
            </a:r>
            <a:endParaRPr lang="fr-FR" sz="2200" b="1" dirty="0" smtClean="0"/>
          </a:p>
          <a:p>
            <a:pPr algn="just"/>
            <a:r>
              <a:rPr lang="fr-FR" sz="2200" b="1" dirty="0" smtClean="0"/>
              <a:t>Les </a:t>
            </a:r>
            <a:r>
              <a:rPr lang="fr-FR" sz="2200" b="1" u="sng" dirty="0">
                <a:solidFill>
                  <a:srgbClr val="0070C0"/>
                </a:solidFill>
              </a:rPr>
              <a:t>dépenses uniques</a:t>
            </a:r>
            <a:r>
              <a:rPr lang="fr-FR" sz="2200" b="1" dirty="0">
                <a:solidFill>
                  <a:srgbClr val="0070C0"/>
                </a:solidFill>
              </a:rPr>
              <a:t> </a:t>
            </a:r>
            <a:r>
              <a:rPr lang="fr-FR" sz="2200" b="1" dirty="0" smtClean="0">
                <a:solidFill>
                  <a:srgbClr val="0070C0"/>
                </a:solidFill>
              </a:rPr>
              <a:t>non </a:t>
            </a:r>
            <a:r>
              <a:rPr lang="fr-FR" sz="2200" b="1" dirty="0">
                <a:solidFill>
                  <a:srgbClr val="0070C0"/>
                </a:solidFill>
              </a:rPr>
              <a:t>facturées séparément</a:t>
            </a:r>
            <a:r>
              <a:rPr lang="fr-FR" sz="2200" b="1" dirty="0"/>
              <a:t> doivent être </a:t>
            </a:r>
            <a:r>
              <a:rPr lang="fr-FR" sz="2200" b="1" dirty="0">
                <a:solidFill>
                  <a:srgbClr val="FF0000"/>
                </a:solidFill>
              </a:rPr>
              <a:t>classées en fonction du produit ou service prédominant du </a:t>
            </a:r>
            <a:r>
              <a:rPr lang="fr-FR" sz="2200" b="1" dirty="0" smtClean="0">
                <a:solidFill>
                  <a:srgbClr val="FF0000"/>
                </a:solidFill>
              </a:rPr>
              <a:t>forfait</a:t>
            </a:r>
            <a:endParaRPr lang="fr-FR" sz="2200" b="1" dirty="0"/>
          </a:p>
          <a:p>
            <a:pPr algn="just"/>
            <a:endParaRPr lang="fr-FR" sz="2200" b="1" dirty="0"/>
          </a:p>
          <a:p>
            <a:pPr algn="just"/>
            <a:endParaRPr lang="fr-FR" altLang="fr-FR" sz="2200" b="1" dirty="0" smtClean="0">
              <a:latin typeface="Arial" panose="020B0604020202020204" pitchFamily="34" charset="0"/>
              <a:cs typeface="Arial" panose="020B0604020202020204" pitchFamily="34" charset="0"/>
            </a:endParaRPr>
          </a:p>
        </p:txBody>
      </p:sp>
      <p:sp>
        <p:nvSpPr>
          <p:cNvPr id="3" name="ZoneTexte 2"/>
          <p:cNvSpPr txBox="1"/>
          <p:nvPr/>
        </p:nvSpPr>
        <p:spPr>
          <a:xfrm>
            <a:off x="3993931" y="1008993"/>
            <a:ext cx="7115503" cy="523220"/>
          </a:xfrm>
          <a:prstGeom prst="rect">
            <a:avLst/>
          </a:prstGeom>
          <a:noFill/>
        </p:spPr>
        <p:txBody>
          <a:bodyPr wrap="square" rtlCol="0">
            <a:spAutoFit/>
          </a:bodyPr>
          <a:lstStyle/>
          <a:p>
            <a:r>
              <a:rPr lang="fr-FR" sz="2800" b="1" dirty="0">
                <a:solidFill>
                  <a:srgbClr val="0070C0"/>
                </a:solidFill>
              </a:rPr>
              <a:t>1.6.	Produits et services </a:t>
            </a:r>
            <a:r>
              <a:rPr lang="fr-FR" sz="2800" b="1" dirty="0" smtClean="0">
                <a:solidFill>
                  <a:srgbClr val="0070C0"/>
                </a:solidFill>
              </a:rPr>
              <a:t>groupés</a:t>
            </a:r>
            <a:endParaRPr lang="fr-FR" sz="2800" b="1" dirty="0">
              <a:solidFill>
                <a:srgbClr val="0070C0"/>
              </a:solidFill>
            </a:endParaRPr>
          </a:p>
        </p:txBody>
      </p:sp>
    </p:spTree>
    <p:extLst>
      <p:ext uri="{BB962C8B-B14F-4D97-AF65-F5344CB8AC3E}">
        <p14:creationId xmlns:p14="http://schemas.microsoft.com/office/powerpoint/2010/main" val="1201546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41433" y="1743733"/>
            <a:ext cx="11529849"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2200" b="1" dirty="0" smtClean="0">
                <a:solidFill>
                  <a:srgbClr val="FF0000"/>
                </a:solidFill>
              </a:rPr>
              <a:t> </a:t>
            </a:r>
            <a:r>
              <a:rPr lang="fr-FR" sz="2400" b="1" dirty="0">
                <a:solidFill>
                  <a:srgbClr val="FF0000"/>
                </a:solidFill>
              </a:rPr>
              <a:t>Introduction d'un nouveau niveau de sous-classe </a:t>
            </a:r>
          </a:p>
          <a:p>
            <a:pPr algn="just"/>
            <a:endParaRPr lang="fr-FR" sz="2400" b="1" dirty="0" smtClean="0"/>
          </a:p>
          <a:p>
            <a:pPr algn="just"/>
            <a:r>
              <a:rPr lang="fr-FR" sz="2400" b="1" dirty="0" smtClean="0"/>
              <a:t>La </a:t>
            </a:r>
            <a:r>
              <a:rPr lang="fr-FR" sz="2400" b="1" dirty="0"/>
              <a:t>COICOP 2018 introduit une sous-classe supplémentaire appelée niveau à cinq chiffres qui ne faisait pas partie de la COICOP 1999. L'introduction de ces nouvelles sous-classes facilite une harmonisation plus poussée de la collecte et de l'agrégation des données, améliorant la comparabilité des statistiques qui en résultent. Il améliore également la correspondance avec la Classification centrale des produits pour un rapprochement plus facile avec les données de production. </a:t>
            </a:r>
          </a:p>
          <a:p>
            <a:pPr algn="just"/>
            <a:endParaRPr lang="fr-FR" sz="2200" b="1" dirty="0"/>
          </a:p>
          <a:p>
            <a:pPr algn="just"/>
            <a:endParaRPr lang="fr-FR" altLang="fr-FR" sz="2200" b="1" dirty="0" smtClean="0">
              <a:latin typeface="Arial" panose="020B0604020202020204" pitchFamily="34" charset="0"/>
              <a:cs typeface="Arial" panose="020B0604020202020204" pitchFamily="34" charset="0"/>
            </a:endParaRPr>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2.1.	Principaux changements globaux</a:t>
            </a:r>
          </a:p>
        </p:txBody>
      </p:sp>
    </p:spTree>
    <p:extLst>
      <p:ext uri="{BB962C8B-B14F-4D97-AF65-F5344CB8AC3E}">
        <p14:creationId xmlns:p14="http://schemas.microsoft.com/office/powerpoint/2010/main" val="2501318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41433" y="1743733"/>
            <a:ext cx="11529849"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v"/>
            </a:pPr>
            <a:r>
              <a:rPr lang="fr-FR" sz="2200" b="1" dirty="0" smtClean="0">
                <a:solidFill>
                  <a:srgbClr val="FF0000"/>
                </a:solidFill>
              </a:rPr>
              <a:t>Restructuration </a:t>
            </a:r>
            <a:r>
              <a:rPr lang="fr-FR" sz="2200" b="1" dirty="0">
                <a:solidFill>
                  <a:srgbClr val="FF0000"/>
                </a:solidFill>
              </a:rPr>
              <a:t>de la division 06 Santé </a:t>
            </a:r>
          </a:p>
          <a:p>
            <a:pPr algn="just"/>
            <a:r>
              <a:rPr lang="fr-FR" sz="2200" b="1" dirty="0"/>
              <a:t>La division 06 est restructurée pour permettre un meilleur alignement de la COICOP avec la Classification internationale des comptes de la santé </a:t>
            </a:r>
            <a:r>
              <a:rPr lang="fr-FR" sz="2200" b="1" dirty="0" smtClean="0"/>
              <a:t>(CICS) et </a:t>
            </a:r>
            <a:r>
              <a:rPr lang="fr-FR" sz="2200" b="1" dirty="0"/>
              <a:t>sa famille de classifications. </a:t>
            </a:r>
            <a:endParaRPr lang="fr-FR" sz="2200" b="1" dirty="0" smtClean="0"/>
          </a:p>
          <a:p>
            <a:pPr algn="just"/>
            <a:endParaRPr lang="fr-FR" sz="2200" b="1" dirty="0"/>
          </a:p>
          <a:p>
            <a:pPr algn="just">
              <a:buFont typeface="Wingdings" panose="05000000000000000000" pitchFamily="2" charset="2"/>
              <a:buChar char="v"/>
            </a:pPr>
            <a:r>
              <a:rPr lang="fr-FR" sz="2200" b="1" dirty="0" smtClean="0">
                <a:solidFill>
                  <a:srgbClr val="FF0000"/>
                </a:solidFill>
              </a:rPr>
              <a:t>Restructuration </a:t>
            </a:r>
            <a:r>
              <a:rPr lang="fr-FR" sz="2200" b="1" dirty="0">
                <a:solidFill>
                  <a:srgbClr val="FF0000"/>
                </a:solidFill>
              </a:rPr>
              <a:t>entre la division 08 Information et communication et la division 09 Loisirs, sport et culture, et changement de nom des divisions</a:t>
            </a:r>
          </a:p>
          <a:p>
            <a:pPr algn="just"/>
            <a:r>
              <a:rPr lang="fr-FR" sz="2200" b="1" dirty="0"/>
              <a:t>Afin de mieux refléter l'utilisation des technologies de l'information et de la communication par les ménages, un certain nombre de biens et services ont été déplacés de la division 09 à la division 08. Ainsi : </a:t>
            </a:r>
            <a:endParaRPr lang="fr-FR" sz="2200" b="1" dirty="0" smtClean="0"/>
          </a:p>
          <a:p>
            <a:pPr lvl="1" algn="just"/>
            <a:r>
              <a:rPr lang="fr-FR" sz="2000" b="1" dirty="0" smtClean="0">
                <a:solidFill>
                  <a:srgbClr val="0070C0"/>
                </a:solidFill>
              </a:rPr>
              <a:t>La </a:t>
            </a:r>
            <a:r>
              <a:rPr lang="fr-FR" sz="2000" b="1" dirty="0">
                <a:solidFill>
                  <a:srgbClr val="0070C0"/>
                </a:solidFill>
              </a:rPr>
              <a:t>division 08 a été renommée Information et communication (anciennement Communication) </a:t>
            </a:r>
            <a:r>
              <a:rPr lang="fr-FR" sz="2000" b="1" dirty="0" smtClean="0">
                <a:solidFill>
                  <a:srgbClr val="0070C0"/>
                </a:solidFill>
              </a:rPr>
              <a:t>et</a:t>
            </a:r>
          </a:p>
          <a:p>
            <a:pPr lvl="1" algn="just"/>
            <a:r>
              <a:rPr lang="fr-FR" sz="2000" b="1" dirty="0" smtClean="0">
                <a:solidFill>
                  <a:srgbClr val="0070C0"/>
                </a:solidFill>
              </a:rPr>
              <a:t>la </a:t>
            </a:r>
            <a:r>
              <a:rPr lang="fr-FR" sz="2000" b="1" dirty="0">
                <a:solidFill>
                  <a:srgbClr val="0070C0"/>
                </a:solidFill>
              </a:rPr>
              <a:t>division 09 a été renommée Loisirs, sport et culture (anciennement Loisirs et culture) afin de mieux refléter la couverture des divisions. </a:t>
            </a:r>
          </a:p>
          <a:p>
            <a:pPr algn="just"/>
            <a:endParaRPr lang="fr-FR" sz="2200" b="1" dirty="0"/>
          </a:p>
          <a:p>
            <a:pPr algn="just"/>
            <a:endParaRPr lang="fr-FR" sz="2200" b="1" dirty="0"/>
          </a:p>
          <a:p>
            <a:pPr algn="just"/>
            <a:endParaRPr lang="fr-FR" altLang="fr-FR" sz="2200" b="1" dirty="0" smtClean="0">
              <a:latin typeface="Arial" panose="020B0604020202020204" pitchFamily="34" charset="0"/>
              <a:cs typeface="Arial" panose="020B0604020202020204" pitchFamily="34" charset="0"/>
            </a:endParaRPr>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2.1.	Principaux changements globaux</a:t>
            </a:r>
          </a:p>
        </p:txBody>
      </p:sp>
    </p:spTree>
    <p:extLst>
      <p:ext uri="{BB962C8B-B14F-4D97-AF65-F5344CB8AC3E}">
        <p14:creationId xmlns:p14="http://schemas.microsoft.com/office/powerpoint/2010/main" val="22759266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41433" y="1743733"/>
            <a:ext cx="11529849"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v"/>
            </a:pPr>
            <a:r>
              <a:rPr lang="fr-FR" sz="2200" b="1" dirty="0">
                <a:solidFill>
                  <a:srgbClr val="FF0000"/>
                </a:solidFill>
              </a:rPr>
              <a:t>Division 12 Assurances et services financiers, et Division 13 Soins personnels, protection sociale et biens et services divers </a:t>
            </a:r>
            <a:r>
              <a:rPr lang="fr-FR" sz="2200" b="1" dirty="0" smtClean="0">
                <a:solidFill>
                  <a:srgbClr val="FF0000"/>
                </a:solidFill>
              </a:rPr>
              <a:t> </a:t>
            </a:r>
            <a:endParaRPr lang="fr-FR" sz="2000" b="1" dirty="0">
              <a:solidFill>
                <a:srgbClr val="0070C0"/>
              </a:solidFill>
            </a:endParaRPr>
          </a:p>
          <a:p>
            <a:pPr algn="just"/>
            <a:endParaRPr lang="fr-FR" sz="2200" b="1" dirty="0"/>
          </a:p>
          <a:p>
            <a:pPr algn="just"/>
            <a:r>
              <a:rPr lang="fr-FR" sz="2200" b="1" dirty="0" smtClean="0"/>
              <a:t>Les </a:t>
            </a:r>
            <a:r>
              <a:rPr lang="fr-FR" sz="2200" b="1" dirty="0"/>
              <a:t>soins personnels, la protection sociale et les biens divers étaient inclus dans la Division 12 de la COICOP 1999; </a:t>
            </a:r>
          </a:p>
          <a:p>
            <a:pPr algn="just"/>
            <a:r>
              <a:rPr lang="fr-FR" sz="2200" b="1" dirty="0"/>
              <a:t>La division 12 de la COICOP 1999 a été divisée en deux divisions dans la COICOP 2018 : </a:t>
            </a:r>
          </a:p>
          <a:p>
            <a:pPr lvl="1" algn="just">
              <a:buFont typeface="Wingdings" panose="05000000000000000000" pitchFamily="2" charset="2"/>
              <a:buChar char="Ø"/>
            </a:pPr>
            <a:r>
              <a:rPr lang="fr-FR" sz="1800" b="1" dirty="0" smtClean="0">
                <a:solidFill>
                  <a:srgbClr val="0070C0"/>
                </a:solidFill>
              </a:rPr>
              <a:t> </a:t>
            </a:r>
            <a:r>
              <a:rPr lang="fr-FR" sz="1800" b="1" dirty="0">
                <a:solidFill>
                  <a:srgbClr val="0070C0"/>
                </a:solidFill>
              </a:rPr>
              <a:t>la division 12 Assurances et services financiers, et </a:t>
            </a:r>
          </a:p>
          <a:p>
            <a:pPr lvl="1" algn="just">
              <a:buFont typeface="Wingdings" panose="05000000000000000000" pitchFamily="2" charset="2"/>
              <a:buChar char="Ø"/>
            </a:pPr>
            <a:r>
              <a:rPr lang="fr-FR" sz="1800" b="1" dirty="0" smtClean="0">
                <a:solidFill>
                  <a:srgbClr val="0070C0"/>
                </a:solidFill>
              </a:rPr>
              <a:t>la </a:t>
            </a:r>
            <a:r>
              <a:rPr lang="fr-FR" sz="1800" b="1" dirty="0">
                <a:solidFill>
                  <a:srgbClr val="0070C0"/>
                </a:solidFill>
              </a:rPr>
              <a:t>division 13 Soins personnels, protection sociale et biens et services divers.</a:t>
            </a:r>
          </a:p>
          <a:p>
            <a:pPr algn="just"/>
            <a:r>
              <a:rPr lang="fr-FR" sz="2200" b="1" dirty="0"/>
              <a:t>Ce changement crée deux divisions plus homogènes. </a:t>
            </a:r>
          </a:p>
          <a:p>
            <a:pPr algn="just"/>
            <a:endParaRPr lang="fr-FR" sz="2200" b="1" dirty="0"/>
          </a:p>
          <a:p>
            <a:pPr algn="just"/>
            <a:endParaRPr lang="fr-FR" altLang="fr-FR" sz="2200" b="1" dirty="0" smtClean="0">
              <a:latin typeface="Arial" panose="020B0604020202020204" pitchFamily="34" charset="0"/>
              <a:cs typeface="Arial" panose="020B0604020202020204" pitchFamily="34" charset="0"/>
            </a:endParaRPr>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2.1.	Principaux changements globaux</a:t>
            </a:r>
          </a:p>
        </p:txBody>
      </p:sp>
    </p:spTree>
    <p:extLst>
      <p:ext uri="{BB962C8B-B14F-4D97-AF65-F5344CB8AC3E}">
        <p14:creationId xmlns:p14="http://schemas.microsoft.com/office/powerpoint/2010/main" val="3366644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662151" y="1806795"/>
            <a:ext cx="11529849"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2200" b="1" dirty="0">
                <a:solidFill>
                  <a:srgbClr val="FF0000"/>
                </a:solidFill>
              </a:rPr>
              <a:t>Division 01 </a:t>
            </a:r>
            <a:r>
              <a:rPr lang="fr-FR" sz="2200" b="1" dirty="0" smtClean="0">
                <a:solidFill>
                  <a:srgbClr val="FF0000"/>
                </a:solidFill>
              </a:rPr>
              <a:t>Produits alimentaires et </a:t>
            </a:r>
            <a:r>
              <a:rPr lang="fr-FR" sz="2200" b="1" dirty="0">
                <a:solidFill>
                  <a:srgbClr val="FF0000"/>
                </a:solidFill>
              </a:rPr>
              <a:t>boissons non alcoolisées</a:t>
            </a:r>
          </a:p>
          <a:p>
            <a:pPr algn="just"/>
            <a:r>
              <a:rPr lang="fr-FR" sz="2200" b="1" dirty="0" smtClean="0"/>
              <a:t>Détails </a:t>
            </a:r>
            <a:r>
              <a:rPr lang="fr-FR" sz="2200" b="1" dirty="0"/>
              <a:t>supplémentaires a été introduit au niveau de la sous-classe, fournissant des informations supplémentaires sur les différents types de transformation (c'est-à-dire pour la viande et le poisson) ou pour assurer une meilleure cohérence avec la CPC (c'est-à-dire pour les légumes et les fruits).</a:t>
            </a:r>
          </a:p>
          <a:p>
            <a:pPr algn="just"/>
            <a:r>
              <a:rPr lang="fr-FR" sz="2200" b="1" dirty="0"/>
              <a:t>Une nouvelle sous-classe de plats cuisinés a été introduite en raison de l'importance accrue de la consommation de ces biens dans le monde.</a:t>
            </a:r>
          </a:p>
          <a:p>
            <a:pPr algn="just"/>
            <a:r>
              <a:rPr lang="fr-FR" sz="2200" b="1" dirty="0" smtClean="0">
                <a:solidFill>
                  <a:srgbClr val="0070C0"/>
                </a:solidFill>
              </a:rPr>
              <a:t>Ajout d’un </a:t>
            </a:r>
            <a:r>
              <a:rPr lang="fr-FR" sz="2200" b="1" dirty="0">
                <a:solidFill>
                  <a:srgbClr val="0070C0"/>
                </a:solidFill>
              </a:rPr>
              <a:t>nouveau </a:t>
            </a:r>
            <a:r>
              <a:rPr lang="fr-FR" sz="2200" b="1" dirty="0" smtClean="0">
                <a:solidFill>
                  <a:srgbClr val="0070C0"/>
                </a:solidFill>
              </a:rPr>
              <a:t>groupe </a:t>
            </a:r>
            <a:r>
              <a:rPr lang="fr-FR" sz="2200" b="1" dirty="0">
                <a:solidFill>
                  <a:srgbClr val="0070C0"/>
                </a:solidFill>
              </a:rPr>
              <a:t>01.3 </a:t>
            </a:r>
            <a:r>
              <a:rPr lang="fr-FR" sz="2200" b="1" dirty="0" smtClean="0"/>
              <a:t>« Services </a:t>
            </a:r>
            <a:r>
              <a:rPr lang="fr-FR" sz="2200" b="1" dirty="0"/>
              <a:t>de transformation de produits primaires pour l'alimentation et les boissons non </a:t>
            </a:r>
            <a:r>
              <a:rPr lang="fr-FR" sz="2200" b="1" dirty="0" smtClean="0"/>
              <a:t>alcoolisées » = Services </a:t>
            </a:r>
            <a:r>
              <a:rPr lang="fr-FR" sz="2200" b="1" dirty="0"/>
              <a:t>achetés pour la transformation des produits primaires fournis par les ménages pour produire des aliments et des boissons non alcoolisées pour leur propre consommation </a:t>
            </a:r>
            <a:r>
              <a:rPr lang="fr-FR" sz="2200" b="1" dirty="0" smtClean="0"/>
              <a:t>finale. </a:t>
            </a:r>
            <a:r>
              <a:rPr lang="fr-FR" sz="2200" b="1" dirty="0" err="1" smtClean="0"/>
              <a:t>Exple</a:t>
            </a:r>
            <a:r>
              <a:rPr lang="fr-FR" sz="2200" b="1" dirty="0" smtClean="0"/>
              <a:t> : broyage </a:t>
            </a:r>
            <a:r>
              <a:rPr lang="fr-FR" sz="2200" b="1" dirty="0"/>
              <a:t>des céréales pour produire de la farine, de l'huile pressage ou broyage de fruits/légumes et services de pressage pour la production de </a:t>
            </a:r>
            <a:r>
              <a:rPr lang="fr-FR" sz="2200" b="1" dirty="0" smtClean="0"/>
              <a:t>jus.</a:t>
            </a:r>
            <a:endParaRPr lang="fr-FR" altLang="fr-FR" sz="2200" b="1" dirty="0" smtClean="0">
              <a:latin typeface="Arial" panose="020B0604020202020204" pitchFamily="34" charset="0"/>
              <a:cs typeface="Arial" panose="020B0604020202020204" pitchFamily="34" charset="0"/>
            </a:endParaRPr>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3450689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2000" b="1" dirty="0" smtClean="0">
                <a:solidFill>
                  <a:srgbClr val="FF0000"/>
                </a:solidFill>
              </a:rPr>
              <a:t>Division 02 Boissons alcoolisées, tabacs et stupéfiants	</a:t>
            </a:r>
          </a:p>
          <a:p>
            <a:pPr algn="just"/>
            <a:r>
              <a:rPr lang="fr-FR" sz="2000" b="1" dirty="0" smtClean="0"/>
              <a:t>La division 02 est restée relativement inchangée au niveau des groupes et des classes.</a:t>
            </a:r>
          </a:p>
          <a:p>
            <a:pPr algn="just"/>
            <a:r>
              <a:rPr lang="fr-FR" sz="2000" b="1" dirty="0" smtClean="0"/>
              <a:t>Plus de détails ont été introduits dans les vins afin d'identifier la différence entre le vin à partir de raisins et d'autres sources. Une nouvelle sous-classe a été ajoutée, 02.1.9 (Autres boissons alcoolisées) pour identifier séparément les boissons alcoolisées mélangées telles que les boissons alcoolisées à base de soda ou d'eau minérale (alcopops) et les cocktails.</a:t>
            </a:r>
          </a:p>
          <a:p>
            <a:pPr algn="just"/>
            <a:r>
              <a:rPr lang="fr-FR" sz="2000" b="1" dirty="0" smtClean="0"/>
              <a:t>Comme à la division 01, un nouveau groupe, 02.2 (Services de production d'alcool), a été ajouté à Division 02 avec un nouveau groupe, classe et sous-classe pour couvrir les services achetés pour la transformation des biens primaires fournis par les ménages pour produire de l'alcool pour propre consommation finale des ménages. Ils comprennent des services tels que les fruits et services de broyage et de pressage de légumes pour la production de boissons alcoolisées, services de distillation et de fermentation, services de brassage et services de vieillissement et d'embouteillage.</a:t>
            </a:r>
          </a:p>
          <a:p>
            <a:pPr algn="just"/>
            <a:r>
              <a:rPr lang="fr-FR" sz="2000" b="1" dirty="0" smtClean="0"/>
              <a:t>La classe pour le tabac est subdivisée en trois sous-classes : « Cigarettes », « Cigares » et « Autres produits du tabac ».</a:t>
            </a:r>
            <a:endParaRPr lang="fr-FR" sz="20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42426763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smtClean="0">
                <a:solidFill>
                  <a:srgbClr val="FF0000"/>
                </a:solidFill>
              </a:rPr>
              <a:t>Division </a:t>
            </a:r>
            <a:r>
              <a:rPr lang="fr-FR" sz="1800" b="1" dirty="0">
                <a:solidFill>
                  <a:srgbClr val="FF0000"/>
                </a:solidFill>
              </a:rPr>
              <a:t>03 Vêtements et chaussures</a:t>
            </a:r>
            <a:r>
              <a:rPr lang="fr-FR" sz="1800" b="1" dirty="0" smtClean="0">
                <a:solidFill>
                  <a:srgbClr val="FF0000"/>
                </a:solidFill>
              </a:rPr>
              <a:t>	</a:t>
            </a:r>
          </a:p>
          <a:p>
            <a:pPr algn="just"/>
            <a:r>
              <a:rPr lang="fr-FR" sz="1800" b="1" dirty="0" smtClean="0"/>
              <a:t>Au </a:t>
            </a:r>
            <a:r>
              <a:rPr lang="fr-FR" sz="1800" b="1" dirty="0"/>
              <a:t>niveau de la sous-classe, 03.1.2 (Vêtements) était divisé en « Vêtements pour hommes ou garçons », « Vêtements pour femmes ou filles », « Vêtements pour nourrissons (0 à moins de 2 ans) », et "Uniformes scolaires". Les trois premières sous-classes permettent une meilleure cohérence avec le CPC, et l'identification des dépenses d'uniformes scolaires permet une analyse plus complète image de toutes les dépenses d'éducation puisque la division 10 (Services d'éducation) ne couvre que services d'éducation. Le groupe 03.2 (Chaussures) a été décomposé en « Chaussures pour hommes", "Chaussures pour femmes" et "Chaussures pour bébés et enfants".</a:t>
            </a:r>
          </a:p>
          <a:p>
            <a:pPr algn="just"/>
            <a:r>
              <a:rPr lang="fr-FR" sz="1800" b="1" dirty="0"/>
              <a:t>Les vêtements et chaussures unisexes doivent être classés en fonction du sexe de la personne qui les porte.</a:t>
            </a:r>
          </a:p>
          <a:p>
            <a:pPr algn="just"/>
            <a:r>
              <a:rPr lang="fr-FR" sz="1800" b="1" dirty="0"/>
              <a:t>Une différence est faite entre le sur-mesure et la confection. Le sur-mesure fait référence au service de fourniture de vêtements sur mesure lorsque le détaillant fournit tous les matériaux. La confection fait référence à la production de vêtements dont le matériau principal est fourni par le client. Le premier est à classer au bien et le second au service.</a:t>
            </a:r>
          </a:p>
          <a:p>
            <a:pPr algn="just"/>
            <a:r>
              <a:rPr lang="fr-FR" sz="1800" b="1" dirty="0"/>
              <a:t>La couture est désormais incluse dans le titre de la classe et de la sous-classe précédemment appelées « Nettoyage, réparation et location de vêtements ». Le nettoyage des chaussures est désormais inclus dans le titre de la classe et de la sous-classe précédemment dénommée « Réparation et location de chaussures ».</a:t>
            </a:r>
          </a:p>
          <a:p>
            <a:pPr algn="just"/>
            <a:endParaRPr lang="fr-FR" sz="1800" b="1" dirty="0" smtClean="0"/>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925812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04 Logement, eau, électricité, gaz et autres </a:t>
            </a:r>
            <a:r>
              <a:rPr lang="fr-FR" sz="1800" b="1" dirty="0" smtClean="0">
                <a:solidFill>
                  <a:srgbClr val="FF0000"/>
                </a:solidFill>
              </a:rPr>
              <a:t>combustibles</a:t>
            </a:r>
            <a:endParaRPr lang="fr-FR" sz="1800" b="1" dirty="0"/>
          </a:p>
          <a:p>
            <a:pPr algn="just"/>
            <a:r>
              <a:rPr lang="fr-FR" sz="1800" b="1" dirty="0"/>
              <a:t>Le groupe 04.1 a les mêmes classes que la COICOP 1999, mais la classe 04.1.2 (Autres loyers) se subdivise en « Loyers réels payés par les locataires des résidences secondaires » et « Loyers de garage et autres loyers payés par les locataires ».</a:t>
            </a:r>
          </a:p>
          <a:p>
            <a:pPr algn="just"/>
            <a:r>
              <a:rPr lang="fr-FR" sz="1800" b="1" dirty="0"/>
              <a:t>Les groupes 04.1 et 04.2 précisent maintenant quand les classes et sous-classes font référence à des locations payées pour la résidence principale ou pour une résidence secondaire.</a:t>
            </a:r>
          </a:p>
          <a:p>
            <a:pPr algn="just"/>
            <a:r>
              <a:rPr lang="fr-FR" sz="1800" b="1" dirty="0"/>
              <a:t>Les moquettes et le linoléum ont été déplacés de la division 05 (ameublement, matériel et entretien ménager courant) à la division 04 parce qu'ils font partie du logement et ne peuvent normalement pas être enlevés lorsque les occupants quittent le logement. Le même principe s'applique aux garnitures de porte, aux prises de courant et au câblage flexible.</a:t>
            </a:r>
          </a:p>
          <a:p>
            <a:pPr algn="just"/>
            <a:r>
              <a:rPr lang="fr-FR" sz="1800" b="1" dirty="0"/>
              <a:t>Pour des raisons de cohérence, les prestations de pose de moquette et linoléum et ses réparations ont également été transférés de la division 05 à la division 04.</a:t>
            </a:r>
          </a:p>
          <a:p>
            <a:pPr algn="just"/>
            <a:r>
              <a:rPr lang="fr-FR" sz="1800" b="1" dirty="0"/>
              <a:t>Une nouvelle sous-classe pour les équipements de sécurité a été incluse et contient la surveillance et équipements de sécurité pour les logements individuels, qui ne font pas partie de la structure du bâtiment et peuvent donc être facilement déplacés vers un nouveau logement. Il s'agit notamment des détecteurs de fumée, alarmes de sécurité, caméras de sécurité et de surveillance, interphones pour habitations et incendie  extincteurs. Ces articles étaient auparavant inclus dans la division 05.</a:t>
            </a:r>
          </a:p>
          <a:p>
            <a:pPr algn="just"/>
            <a:endParaRPr lang="fr-FR" sz="1800" b="1" dirty="0"/>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1399671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04 Logement, eau, électricité, gaz et autres </a:t>
            </a:r>
            <a:r>
              <a:rPr lang="fr-FR" sz="1800" b="1" dirty="0" smtClean="0">
                <a:solidFill>
                  <a:srgbClr val="FF0000"/>
                </a:solidFill>
              </a:rPr>
              <a:t>combustibles (suite)</a:t>
            </a:r>
            <a:endParaRPr lang="fr-FR" sz="1800" b="1" dirty="0"/>
          </a:p>
          <a:p>
            <a:pPr algn="just"/>
            <a:r>
              <a:rPr lang="fr-FR" sz="1800" b="1" dirty="0"/>
              <a:t>Les classes précédentes 04.4.1 (Approvisionnement en eau) et 04.4.3 (Collecte des eaux usées) étaient subdivisées </a:t>
            </a:r>
            <a:r>
              <a:rPr lang="fr-FR" sz="1800" b="1" dirty="0" smtClean="0"/>
              <a:t>en:</a:t>
            </a:r>
            <a:endParaRPr lang="fr-FR" sz="1800" b="1" dirty="0"/>
          </a:p>
          <a:p>
            <a:pPr lvl="1" algn="just"/>
            <a:r>
              <a:rPr lang="fr-FR" sz="1400" b="1" dirty="0"/>
              <a:t>04.4.1.1 Alimentation en eau par réseaux,</a:t>
            </a:r>
          </a:p>
          <a:p>
            <a:pPr lvl="1" algn="just"/>
            <a:r>
              <a:rPr lang="fr-FR" sz="1400" b="1" dirty="0"/>
              <a:t>04.4.1.2 Approvisionnement en eau par d'autres systèmes.</a:t>
            </a:r>
          </a:p>
          <a:p>
            <a:pPr lvl="1" algn="just"/>
            <a:r>
              <a:rPr lang="fr-FR" sz="1400" b="1" dirty="0"/>
              <a:t>04.4.3.1 Collecte des eaux usées par les réseaux d'égouts,</a:t>
            </a:r>
          </a:p>
          <a:p>
            <a:pPr lvl="1" algn="just"/>
            <a:r>
              <a:rPr lang="fr-FR" sz="1400" b="1" dirty="0"/>
              <a:t>04.4.3.2 Collecte des eaux usées par des systèmes d'assainissement sur place.</a:t>
            </a:r>
          </a:p>
          <a:p>
            <a:pPr algn="just"/>
            <a:r>
              <a:rPr lang="fr-FR" sz="1800" b="1" dirty="0"/>
              <a:t>Ces subdivisions permettent une meilleure information sur l'approvisionnement en eau et la collecte des eaux usées à travers les systèmes de base.</a:t>
            </a:r>
          </a:p>
          <a:p>
            <a:pPr algn="just"/>
            <a:r>
              <a:rPr lang="fr-FR" sz="1800" b="1" dirty="0"/>
              <a:t>Les frais pour l'énergie solaire autoproduite ont été ajoutés à la classe 04.5.1 (Électricité) en raison de la tendance émergente des ménages à produire plus d'énergie solaire et à en alimenter de l'énergie dans le réseau d'approvisionnement en électricité. Dans certains pays, ces ménages sont se voir facturer des frais de stockage.</a:t>
            </a:r>
          </a:p>
          <a:p>
            <a:pPr algn="just"/>
            <a:r>
              <a:rPr lang="fr-FR" sz="1800" b="1" dirty="0"/>
              <a:t>Les biocarburants à usage domestique et l'alcool pour les cheminées ont été ajoutés au contenu de la classe 04.5.3 (Carburants liquides).</a:t>
            </a:r>
          </a:p>
          <a:p>
            <a:pPr algn="just"/>
            <a:r>
              <a:rPr lang="fr-FR" sz="1800" b="1" dirty="0"/>
              <a:t>La biomasse (c'est-à-dire provenant de la production agricole) et les déjections animales sèches ont été ajoutées au contenu de la classe 04.5.4 (combustibles solides).</a:t>
            </a:r>
          </a:p>
          <a:p>
            <a:pPr algn="just"/>
            <a:r>
              <a:rPr lang="fr-FR" sz="1800" b="1" dirty="0"/>
              <a:t>La classe 04.5.5 a été renommée « Autres énergies pour le chauffage et le refroidissement » pour mieux refléter le contenu de la classe.</a:t>
            </a:r>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15233810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05 Ameublement, équipement ménager et entretien courant de la maison</a:t>
            </a:r>
          </a:p>
          <a:p>
            <a:pPr algn="just"/>
            <a:r>
              <a:rPr lang="fr-FR" sz="1800" b="1" dirty="0" smtClean="0"/>
              <a:t>Le </a:t>
            </a:r>
            <a:r>
              <a:rPr lang="fr-FR" sz="1800" b="1" dirty="0"/>
              <a:t>groupe 05.1 et la classe 05.1.1 ont été renommés « Meubles, meubles et meubles les tapis".</a:t>
            </a:r>
          </a:p>
          <a:p>
            <a:pPr algn="just"/>
            <a:r>
              <a:rPr lang="fr-FR" sz="1800" b="1" dirty="0"/>
              <a:t>Les moquettes et le linoléum ont été déplacés de la classe 05.1.2 à la classe 04.3.1 car ils sont partie du logement et ne peuvent normalement pas être enlevés lorsque les occupants déménagent.</a:t>
            </a:r>
          </a:p>
          <a:p>
            <a:pPr algn="just"/>
            <a:r>
              <a:rPr lang="fr-FR" sz="1800" b="1" dirty="0"/>
              <a:t>Il en va de même pour les garnitures de porte, les prises de courant et les câbles électriques. Pour la cohérence raisons, le service de pose de moquette et de linoléum et sa réparation a également été déplacé de la classe 05.1.2 à la 04.3.2.</a:t>
            </a:r>
          </a:p>
          <a:p>
            <a:pPr algn="just"/>
            <a:r>
              <a:rPr lang="fr-FR" sz="1800" b="1" dirty="0"/>
              <a:t>Les dépenses de livraison et d'installation de meubles ou d'appareils électriques ne sont comprises dans la classe du bien s'il n'est pas facturé séparément. Dans le cas où le les dépenses de livraison peuvent être identifiées séparément, elles doivent être classées dans Division 07 (Transports).</a:t>
            </a:r>
          </a:p>
          <a:p>
            <a:pPr algn="just"/>
            <a:r>
              <a:rPr lang="fr-FR" sz="1800" b="1" dirty="0"/>
              <a:t>La classe 05.1.2 a été rebaptisée « Réparation, installation et location de meubles, d'ameublement et moquettes en vrac » pour inclure également les services d'installation et de location.</a:t>
            </a:r>
          </a:p>
          <a:p>
            <a:pPr algn="just"/>
            <a:r>
              <a:rPr lang="fr-FR" sz="1800" b="1" dirty="0"/>
              <a:t>Une nouvelle classe 05.2.2 (Services de réparation, de location et de couture de textiles de maison) a été créé pour séparer le service du bien ; services de couture de textiles ménagers a été ajouté à la liste des services associés.</a:t>
            </a:r>
          </a:p>
          <a:p>
            <a:pPr algn="just"/>
            <a:r>
              <a:rPr lang="fr-FR" sz="1800" b="1" dirty="0"/>
              <a:t>L'intitulé de la classe 05.3.3 a été remplacé par « Réparation, installation et location d'équipements ménagers électroménagers » pour refléter l'inclusion de l'installation et de la location dans la liste des services.</a:t>
            </a:r>
          </a:p>
          <a:p>
            <a:pPr algn="just"/>
            <a:endParaRPr lang="fr-FR" sz="1800" b="1" dirty="0"/>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4206283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800" y="457200"/>
            <a:ext cx="64770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eaLnBrk="1" hangingPunct="1"/>
            <a:r>
              <a:rPr lang="en-US" altLang="fr-FR" dirty="0" smtClean="0">
                <a:latin typeface="Arial" panose="020B0604020202020204" pitchFamily="34" charset="0"/>
                <a:cs typeface="Arial" panose="020B0604020202020204" pitchFamily="34" charset="0"/>
              </a:rPr>
              <a:t>PLAN DE LA PRESENTATION</a:t>
            </a:r>
          </a:p>
        </p:txBody>
      </p:sp>
      <p:sp>
        <p:nvSpPr>
          <p:cNvPr id="3075" name="Rectangle 3"/>
          <p:cNvSpPr>
            <a:spLocks noGrp="1" noChangeArrowheads="1"/>
          </p:cNvSpPr>
          <p:nvPr>
            <p:ph type="body" idx="1"/>
          </p:nvPr>
        </p:nvSpPr>
        <p:spPr bwMode="auto">
          <a:xfrm>
            <a:off x="809625" y="1838326"/>
            <a:ext cx="10944225"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eaLnBrk="1" hangingPunct="1">
              <a:lnSpc>
                <a:spcPct val="90000"/>
              </a:lnSpc>
              <a:buNone/>
            </a:pPr>
            <a:r>
              <a:rPr lang="fr-FR" altLang="fr-FR" sz="2400" b="1" dirty="0" smtClean="0">
                <a:latin typeface="Arial" panose="020B0604020202020204" pitchFamily="34" charset="0"/>
                <a:cs typeface="Arial" panose="020B0604020202020204" pitchFamily="34" charset="0"/>
              </a:rPr>
              <a:t>	Introduction</a:t>
            </a:r>
            <a:r>
              <a:rPr lang="fr-FR" altLang="fr-FR" sz="2400" b="1" dirty="0">
                <a:latin typeface="Arial" panose="020B0604020202020204" pitchFamily="34" charset="0"/>
                <a:cs typeface="Arial" panose="020B0604020202020204" pitchFamily="34" charset="0"/>
              </a:rPr>
              <a:t>	</a:t>
            </a:r>
            <a:r>
              <a:rPr lang="fr-FR" altLang="fr-FR" sz="2400" b="1" dirty="0" smtClean="0">
                <a:latin typeface="Arial" panose="020B0604020202020204" pitchFamily="34" charset="0"/>
                <a:cs typeface="Arial" panose="020B0604020202020204" pitchFamily="34" charset="0"/>
              </a:rPr>
              <a:t> </a:t>
            </a:r>
            <a:endParaRPr lang="fr-FR" altLang="fr-FR" sz="2400" b="1" dirty="0">
              <a:latin typeface="Arial" panose="020B0604020202020204" pitchFamily="34" charset="0"/>
              <a:cs typeface="Arial" panose="020B0604020202020204" pitchFamily="34" charset="0"/>
            </a:endParaRPr>
          </a:p>
          <a:p>
            <a:pPr marL="0" indent="0" eaLnBrk="1" hangingPunct="1">
              <a:lnSpc>
                <a:spcPct val="90000"/>
              </a:lnSpc>
              <a:buNone/>
            </a:pPr>
            <a:r>
              <a:rPr lang="fr-FR" altLang="fr-FR" sz="2400" b="1" dirty="0">
                <a:latin typeface="Arial" panose="020B0604020202020204" pitchFamily="34" charset="0"/>
                <a:cs typeface="Arial" panose="020B0604020202020204" pitchFamily="34" charset="0"/>
              </a:rPr>
              <a:t>1.	CLASSIFICATION SELON COICOP 2018	</a:t>
            </a:r>
            <a:r>
              <a:rPr lang="fr-FR" altLang="fr-FR" sz="2400" b="1" dirty="0" smtClean="0">
                <a:latin typeface="Arial" panose="020B0604020202020204" pitchFamily="34" charset="0"/>
                <a:cs typeface="Arial" panose="020B0604020202020204" pitchFamily="34" charset="0"/>
              </a:rPr>
              <a:t> </a:t>
            </a:r>
            <a:endParaRPr lang="fr-FR" altLang="fr-FR" sz="2400" b="1" dirty="0">
              <a:latin typeface="Arial" panose="020B0604020202020204" pitchFamily="34" charset="0"/>
              <a:cs typeface="Arial" panose="020B0604020202020204" pitchFamily="34" charset="0"/>
            </a:endParaRPr>
          </a:p>
          <a:p>
            <a:pPr marL="400050" lvl="1" indent="0" eaLnBrk="1" hangingPunct="1">
              <a:lnSpc>
                <a:spcPct val="90000"/>
              </a:lnSpc>
              <a:buNone/>
            </a:pPr>
            <a:r>
              <a:rPr lang="fr-FR" altLang="fr-FR" sz="2000" b="1" dirty="0" smtClean="0">
                <a:latin typeface="Arial" panose="020B0604020202020204" pitchFamily="34" charset="0"/>
                <a:cs typeface="Arial" panose="020B0604020202020204" pitchFamily="34" charset="0"/>
              </a:rPr>
              <a:t>1.1</a:t>
            </a:r>
            <a:r>
              <a:rPr lang="fr-FR" altLang="fr-FR" sz="2000" b="1" dirty="0">
                <a:latin typeface="Arial" panose="020B0604020202020204" pitchFamily="34" charset="0"/>
                <a:cs typeface="Arial" panose="020B0604020202020204" pitchFamily="34" charset="0"/>
              </a:rPr>
              <a:t>.	Structuration de la COICOP </a:t>
            </a:r>
            <a:r>
              <a:rPr lang="fr-FR" altLang="fr-FR" sz="2000" b="1" dirty="0" smtClean="0">
                <a:latin typeface="Arial" panose="020B0604020202020204" pitchFamily="34" charset="0"/>
                <a:cs typeface="Arial" panose="020B0604020202020204" pitchFamily="34" charset="0"/>
              </a:rPr>
              <a:t>2018</a:t>
            </a:r>
            <a:endParaRPr lang="fr-FR" altLang="fr-FR" sz="2000" b="1" dirty="0">
              <a:latin typeface="Arial" panose="020B0604020202020204" pitchFamily="34" charset="0"/>
              <a:cs typeface="Arial" panose="020B0604020202020204" pitchFamily="34" charset="0"/>
            </a:endParaRPr>
          </a:p>
          <a:p>
            <a:pPr marL="400050" lvl="1" indent="0" eaLnBrk="1" hangingPunct="1">
              <a:lnSpc>
                <a:spcPct val="90000"/>
              </a:lnSpc>
              <a:buNone/>
            </a:pPr>
            <a:r>
              <a:rPr lang="fr-FR" altLang="fr-FR" sz="2000" b="1" dirty="0">
                <a:latin typeface="Arial" panose="020B0604020202020204" pitchFamily="34" charset="0"/>
                <a:cs typeface="Arial" panose="020B0604020202020204" pitchFamily="34" charset="0"/>
              </a:rPr>
              <a:t>1.2.	Classification selon le l’objectif</a:t>
            </a:r>
            <a:r>
              <a:rPr lang="fr-FR" altLang="fr-FR" sz="2000" b="1" dirty="0" smtClean="0">
                <a:latin typeface="Arial" panose="020B0604020202020204" pitchFamily="34" charset="0"/>
                <a:cs typeface="Arial" panose="020B0604020202020204" pitchFamily="34" charset="0"/>
              </a:rPr>
              <a:t>.</a:t>
            </a:r>
            <a:endParaRPr lang="fr-FR" altLang="fr-FR" sz="2000" b="1" dirty="0">
              <a:latin typeface="Arial" panose="020B0604020202020204" pitchFamily="34" charset="0"/>
              <a:cs typeface="Arial" panose="020B0604020202020204" pitchFamily="34" charset="0"/>
            </a:endParaRPr>
          </a:p>
          <a:p>
            <a:pPr marL="400050" lvl="1" indent="0" eaLnBrk="1" hangingPunct="1">
              <a:lnSpc>
                <a:spcPct val="90000"/>
              </a:lnSpc>
              <a:buNone/>
            </a:pPr>
            <a:r>
              <a:rPr lang="fr-FR" altLang="fr-FR" sz="2000" b="1" dirty="0">
                <a:latin typeface="Arial" panose="020B0604020202020204" pitchFamily="34" charset="0"/>
                <a:cs typeface="Arial" panose="020B0604020202020204" pitchFamily="34" charset="0"/>
              </a:rPr>
              <a:t>1.3.	Biens et services polyvalents</a:t>
            </a:r>
            <a:r>
              <a:rPr lang="fr-FR" altLang="fr-FR" sz="2000" b="1" dirty="0" smtClean="0">
                <a:latin typeface="Arial" panose="020B0604020202020204" pitchFamily="34" charset="0"/>
                <a:cs typeface="Arial" panose="020B0604020202020204" pitchFamily="34" charset="0"/>
              </a:rPr>
              <a:t>.</a:t>
            </a:r>
            <a:endParaRPr lang="fr-FR" altLang="fr-FR" sz="2000" b="1" dirty="0">
              <a:latin typeface="Arial" panose="020B0604020202020204" pitchFamily="34" charset="0"/>
              <a:cs typeface="Arial" panose="020B0604020202020204" pitchFamily="34" charset="0"/>
            </a:endParaRPr>
          </a:p>
          <a:p>
            <a:pPr marL="400050" lvl="1" indent="0" eaLnBrk="1" hangingPunct="1">
              <a:lnSpc>
                <a:spcPct val="90000"/>
              </a:lnSpc>
              <a:buNone/>
            </a:pPr>
            <a:r>
              <a:rPr lang="fr-FR" altLang="fr-FR" sz="2000" b="1" dirty="0">
                <a:latin typeface="Arial" panose="020B0604020202020204" pitchFamily="34" charset="0"/>
                <a:cs typeface="Arial" panose="020B0604020202020204" pitchFamily="34" charset="0"/>
              </a:rPr>
              <a:t>1.4.	Désagrégation de la COICOP</a:t>
            </a:r>
            <a:r>
              <a:rPr lang="fr-FR" altLang="fr-FR" sz="2000" b="1" dirty="0" smtClean="0">
                <a:latin typeface="Arial" panose="020B0604020202020204" pitchFamily="34" charset="0"/>
                <a:cs typeface="Arial" panose="020B0604020202020204" pitchFamily="34" charset="0"/>
              </a:rPr>
              <a:t>.</a:t>
            </a:r>
            <a:endParaRPr lang="fr-FR" altLang="fr-FR" sz="2000" b="1" dirty="0">
              <a:latin typeface="Arial" panose="020B0604020202020204" pitchFamily="34" charset="0"/>
              <a:cs typeface="Arial" panose="020B0604020202020204" pitchFamily="34" charset="0"/>
            </a:endParaRPr>
          </a:p>
          <a:p>
            <a:pPr marL="400050" lvl="1" indent="0" eaLnBrk="1" hangingPunct="1">
              <a:lnSpc>
                <a:spcPct val="90000"/>
              </a:lnSpc>
              <a:buNone/>
            </a:pPr>
            <a:r>
              <a:rPr lang="fr-FR" altLang="fr-FR" sz="2000" b="1" dirty="0">
                <a:latin typeface="Arial" panose="020B0604020202020204" pitchFamily="34" charset="0"/>
                <a:cs typeface="Arial" panose="020B0604020202020204" pitchFamily="34" charset="0"/>
              </a:rPr>
              <a:t>1.5.	Type de produit.	</a:t>
            </a:r>
          </a:p>
          <a:p>
            <a:pPr marL="400050" lvl="1" indent="0" eaLnBrk="1" hangingPunct="1">
              <a:lnSpc>
                <a:spcPct val="90000"/>
              </a:lnSpc>
              <a:buNone/>
            </a:pPr>
            <a:r>
              <a:rPr lang="fr-FR" altLang="fr-FR" sz="2000" b="1" dirty="0">
                <a:latin typeface="Arial" panose="020B0604020202020204" pitchFamily="34" charset="0"/>
                <a:cs typeface="Arial" panose="020B0604020202020204" pitchFamily="34" charset="0"/>
              </a:rPr>
              <a:t>1.6.	Produits et services groupés.	</a:t>
            </a:r>
            <a:endParaRPr lang="fr-FR" altLang="fr-FR" sz="2000" b="1" dirty="0" smtClean="0">
              <a:latin typeface="Arial" panose="020B0604020202020204" pitchFamily="34" charset="0"/>
              <a:cs typeface="Arial" panose="020B0604020202020204" pitchFamily="34" charset="0"/>
            </a:endParaRPr>
          </a:p>
          <a:p>
            <a:pPr marL="0" indent="0" eaLnBrk="1" hangingPunct="1">
              <a:lnSpc>
                <a:spcPct val="90000"/>
              </a:lnSpc>
              <a:buNone/>
            </a:pPr>
            <a:r>
              <a:rPr lang="fr-FR" altLang="fr-FR" sz="2400" b="1" dirty="0" smtClean="0">
                <a:latin typeface="Arial" panose="020B0604020202020204" pitchFamily="34" charset="0"/>
                <a:cs typeface="Arial" panose="020B0604020202020204" pitchFamily="34" charset="0"/>
              </a:rPr>
              <a:t>2</a:t>
            </a:r>
            <a:r>
              <a:rPr lang="fr-FR" altLang="fr-FR" sz="2400" b="1" dirty="0">
                <a:latin typeface="Arial" panose="020B0604020202020204" pitchFamily="34" charset="0"/>
                <a:cs typeface="Arial" panose="020B0604020202020204" pitchFamily="34" charset="0"/>
              </a:rPr>
              <a:t>.	CHANGEMENTS DE LA COICOP 1999 A LA COICOP </a:t>
            </a:r>
            <a:r>
              <a:rPr lang="fr-FR" altLang="fr-FR" sz="2400" b="1" dirty="0" smtClean="0">
                <a:latin typeface="Arial" panose="020B0604020202020204" pitchFamily="34" charset="0"/>
                <a:cs typeface="Arial" panose="020B0604020202020204" pitchFamily="34" charset="0"/>
              </a:rPr>
              <a:t>2018 </a:t>
            </a:r>
            <a:endParaRPr lang="fr-FR" altLang="fr-FR" sz="2400" b="1" dirty="0">
              <a:latin typeface="Arial" panose="020B0604020202020204" pitchFamily="34" charset="0"/>
              <a:cs typeface="Arial" panose="020B0604020202020204" pitchFamily="34" charset="0"/>
            </a:endParaRPr>
          </a:p>
          <a:p>
            <a:pPr marL="400050" lvl="1" indent="0" eaLnBrk="1" hangingPunct="1">
              <a:lnSpc>
                <a:spcPct val="90000"/>
              </a:lnSpc>
              <a:buNone/>
            </a:pPr>
            <a:r>
              <a:rPr lang="fr-FR" altLang="fr-FR" sz="2000" b="1" dirty="0">
                <a:latin typeface="Arial" panose="020B0604020202020204" pitchFamily="34" charset="0"/>
                <a:cs typeface="Arial" panose="020B0604020202020204" pitchFamily="34" charset="0"/>
              </a:rPr>
              <a:t>2.1.	Principaux changements globaux	</a:t>
            </a:r>
            <a:r>
              <a:rPr lang="fr-FR" altLang="fr-FR" sz="2000" b="1" dirty="0" smtClean="0">
                <a:latin typeface="Arial" panose="020B0604020202020204" pitchFamily="34" charset="0"/>
                <a:cs typeface="Arial" panose="020B0604020202020204" pitchFamily="34" charset="0"/>
              </a:rPr>
              <a:t> </a:t>
            </a:r>
            <a:endParaRPr lang="fr-FR" altLang="fr-FR" sz="2000" b="1" dirty="0">
              <a:latin typeface="Arial" panose="020B0604020202020204" pitchFamily="34" charset="0"/>
              <a:cs typeface="Arial" panose="020B0604020202020204" pitchFamily="34" charset="0"/>
            </a:endParaRPr>
          </a:p>
          <a:p>
            <a:pPr marL="400050" lvl="1" indent="0" eaLnBrk="1" hangingPunct="1">
              <a:lnSpc>
                <a:spcPct val="90000"/>
              </a:lnSpc>
              <a:buNone/>
            </a:pPr>
            <a:r>
              <a:rPr lang="fr-FR" altLang="fr-FR" sz="2000" b="1" dirty="0">
                <a:latin typeface="Arial" panose="020B0604020202020204" pitchFamily="34" charset="0"/>
                <a:cs typeface="Arial" panose="020B0604020202020204" pitchFamily="34" charset="0"/>
              </a:rPr>
              <a:t>2.2.	Principaux changements par division	</a:t>
            </a:r>
            <a:r>
              <a:rPr lang="fr-FR" altLang="fr-FR" sz="2000" b="1" dirty="0" smtClean="0">
                <a:latin typeface="Arial" panose="020B0604020202020204" pitchFamily="34" charset="0"/>
                <a:cs typeface="Arial" panose="020B0604020202020204" pitchFamily="34" charset="0"/>
              </a:rPr>
              <a:t> </a:t>
            </a:r>
            <a:endParaRPr lang="fr-FR" altLang="fr-FR" sz="2000" b="1" dirty="0">
              <a:latin typeface="Arial" panose="020B0604020202020204" pitchFamily="34" charset="0"/>
              <a:cs typeface="Arial" panose="020B0604020202020204" pitchFamily="34" charset="0"/>
            </a:endParaRPr>
          </a:p>
          <a:p>
            <a:pPr marL="0" indent="0" eaLnBrk="1" hangingPunct="1">
              <a:lnSpc>
                <a:spcPct val="90000"/>
              </a:lnSpc>
              <a:buNone/>
            </a:pPr>
            <a:r>
              <a:rPr lang="fr-FR" altLang="fr-FR" sz="2400" b="1" dirty="0">
                <a:latin typeface="Arial" panose="020B0604020202020204" pitchFamily="34" charset="0"/>
                <a:cs typeface="Arial" panose="020B0604020202020204" pitchFamily="34" charset="0"/>
              </a:rPr>
              <a:t>3.	MISE EN ŒUVRE DE LA COICOP 2018	</a:t>
            </a:r>
            <a:r>
              <a:rPr lang="fr-FR" altLang="fr-FR" sz="2400" b="1" dirty="0" smtClean="0">
                <a:latin typeface="Arial" panose="020B0604020202020204" pitchFamily="34" charset="0"/>
                <a:cs typeface="Arial" panose="020B0604020202020204" pitchFamily="34" charset="0"/>
              </a:rPr>
              <a:t> </a:t>
            </a:r>
            <a:endParaRPr lang="fr-FR" altLang="fr-FR" sz="2400" b="1" dirty="0">
              <a:latin typeface="Arial" panose="020B0604020202020204" pitchFamily="34" charset="0"/>
              <a:cs typeface="Arial" panose="020B0604020202020204" pitchFamily="34" charset="0"/>
            </a:endParaRPr>
          </a:p>
          <a:p>
            <a:pPr marL="0" indent="0" eaLnBrk="1" hangingPunct="1">
              <a:lnSpc>
                <a:spcPct val="90000"/>
              </a:lnSpc>
              <a:buNone/>
            </a:pPr>
            <a:r>
              <a:rPr lang="fr-FR" altLang="fr-FR" sz="2400" b="1" dirty="0">
                <a:latin typeface="Arial" panose="020B0604020202020204" pitchFamily="34" charset="0"/>
                <a:cs typeface="Arial" panose="020B0604020202020204" pitchFamily="34" charset="0"/>
              </a:rPr>
              <a:t>4.	PRINCIPALES RECOMMANDATIONS	</a:t>
            </a:r>
            <a:r>
              <a:rPr lang="fr-FR" altLang="fr-FR" sz="2400" b="1" dirty="0" smtClean="0">
                <a:latin typeface="Arial" panose="020B0604020202020204" pitchFamily="34" charset="0"/>
                <a:cs typeface="Arial" panose="020B0604020202020204" pitchFamily="34" charset="0"/>
              </a:rPr>
              <a:t> </a:t>
            </a:r>
            <a:endParaRPr lang="fr-FR" altLang="fr-FR" sz="2400" b="1" dirty="0">
              <a:latin typeface="Arial" panose="020B0604020202020204" pitchFamily="34" charset="0"/>
              <a:cs typeface="Arial" panose="020B0604020202020204" pitchFamily="34" charset="0"/>
            </a:endParaRPr>
          </a:p>
          <a:p>
            <a:pPr marL="0" indent="0" eaLnBrk="1" hangingPunct="1">
              <a:lnSpc>
                <a:spcPct val="90000"/>
              </a:lnSpc>
              <a:buNone/>
            </a:pPr>
            <a:endParaRPr lang="fr-FR" altLang="fr-FR" sz="2400" b="1" dirty="0">
              <a:latin typeface="Arial" panose="020B0604020202020204" pitchFamily="34" charset="0"/>
              <a:cs typeface="Arial" panose="020B0604020202020204" pitchFamily="34" charset="0"/>
            </a:endParaRPr>
          </a:p>
          <a:p>
            <a:pPr marL="0" indent="0" eaLnBrk="1" hangingPunct="1">
              <a:lnSpc>
                <a:spcPct val="90000"/>
              </a:lnSpc>
              <a:buNone/>
            </a:pPr>
            <a:endParaRPr lang="fr-FR" altLang="fr-FR" sz="2400" b="1" dirty="0" smtClean="0">
              <a:latin typeface="Arial" panose="020B0604020202020204" pitchFamily="34" charset="0"/>
              <a:cs typeface="Arial" panose="020B0604020202020204" pitchFamily="34" charset="0"/>
            </a:endParaRPr>
          </a:p>
          <a:p>
            <a:pPr marL="0" indent="0" eaLnBrk="1" hangingPunct="1">
              <a:lnSpc>
                <a:spcPct val="90000"/>
              </a:lnSpc>
              <a:buNone/>
            </a:pPr>
            <a:endParaRPr lang="fr-FR" alt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5316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05 Ameublement, équipement ménager et entretien courant de la </a:t>
            </a:r>
            <a:r>
              <a:rPr lang="fr-FR" sz="1800" b="1" dirty="0" smtClean="0">
                <a:solidFill>
                  <a:srgbClr val="FF0000"/>
                </a:solidFill>
              </a:rPr>
              <a:t>maison (suite)</a:t>
            </a:r>
            <a:endParaRPr lang="fr-FR" sz="1800" b="1" dirty="0">
              <a:solidFill>
                <a:srgbClr val="FF0000"/>
              </a:solidFill>
            </a:endParaRPr>
          </a:p>
          <a:p>
            <a:pPr algn="just"/>
            <a:r>
              <a:rPr lang="fr-FR" sz="1800" b="1" dirty="0"/>
              <a:t>La classe 05.5.1 a été rebaptisée « Outils et équipements motorisés » pour montrer que tous les outils et les équipements de cette classe doivent être motorisés.</a:t>
            </a:r>
          </a:p>
          <a:p>
            <a:pPr algn="just"/>
            <a:r>
              <a:rPr lang="fr-FR" sz="1800" b="1" dirty="0"/>
              <a:t>La classe 05.5.2 a été rebaptisée « Outils non motorisés et accessoires divers » pour montrer que tous les outils et équipements de cette classe ne doivent pas être motorisés.</a:t>
            </a:r>
          </a:p>
          <a:p>
            <a:pPr algn="just"/>
            <a:r>
              <a:rPr lang="fr-FR" sz="1800" b="1" dirty="0"/>
              <a:t>Une nouvelle classe 05.5.3 (Réparation et location d'outils motorisés et non motorisés et équipements) a été créée pour séparer les biens des services.</a:t>
            </a:r>
          </a:p>
          <a:p>
            <a:pPr algn="just"/>
            <a:r>
              <a:rPr lang="fr-FR" sz="1800" b="1" dirty="0"/>
              <a:t>Les tuteurs sont passés de la classe 05.6.2 (Services domestiques et services domestiques) à 10.5.0 (Éducation non définie par niveau).</a:t>
            </a:r>
          </a:p>
          <a:p>
            <a:pPr algn="just"/>
            <a:r>
              <a:rPr lang="fr-FR" sz="1800" b="1" dirty="0"/>
              <a:t>Les extincteurs, auparavant dans la classe 05.6.1 (Articles ménagers non durables) étaient déplacés vers la nouvelle sous-classe 04.3.1.2 (Équipement de sécurité) créée dans la division 04 (Logement, eau, électricité, gaz et autres combustibles).</a:t>
            </a:r>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1819028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 </a:t>
            </a:r>
            <a:r>
              <a:rPr lang="fr-FR" sz="1800" b="1" dirty="0" smtClean="0">
                <a:solidFill>
                  <a:srgbClr val="FF0000"/>
                </a:solidFill>
              </a:rPr>
              <a:t>Division </a:t>
            </a:r>
            <a:r>
              <a:rPr lang="fr-FR" sz="1800" b="1" dirty="0">
                <a:solidFill>
                  <a:srgbClr val="FF0000"/>
                </a:solidFill>
              </a:rPr>
              <a:t>06 Santé</a:t>
            </a:r>
          </a:p>
          <a:p>
            <a:pPr algn="just"/>
            <a:r>
              <a:rPr lang="fr-FR" sz="1800" b="1" dirty="0" smtClean="0"/>
              <a:t>La </a:t>
            </a:r>
            <a:r>
              <a:rPr lang="fr-FR" sz="1800" b="1" dirty="0"/>
              <a:t>division 06 a été complètement restructurée pour permettre un meilleur alignement des COICOP 2018 avec la Classification internationale des comptes de la santé (CICS ou ICHA en Anglais) et ses familles de classements.</a:t>
            </a:r>
          </a:p>
          <a:p>
            <a:pPr algn="just"/>
            <a:r>
              <a:rPr lang="fr-FR" sz="1800" b="1" dirty="0"/>
              <a:t>La distinction entre services ambulatoires et services hospitaliers dans la COICOP 1999, a été considérée comme inappropriée parce qu'elle était fondée sur le fournisseur et non sur le nature de la prestation. Pour cette raison, dans la COICOP 2018, les prestations sont décomposées en « Services de soins ambulatoires », « Services de soins hospitaliers » et « Autres services de santé » qui couvrent essentiellement les services d'imagerie diagnostique, les services de laboratoire médical, les services de transport d'urgence des patients et le sauvetage d'urgence. La nuit le critère de séjour est la principale distinction entre les services de soins ambulatoires (06.2) et Services de soins hospitaliers (06.3). Le type de fournisseur n'a pas d'importance.</a:t>
            </a:r>
          </a:p>
          <a:p>
            <a:pPr algn="just"/>
            <a:r>
              <a:rPr lang="fr-FR" sz="1800" b="1" dirty="0"/>
              <a:t>Une autre caractéristique de la division 06 est de distinguer la consommation santé selon le objectif de résultat pour la santé (préventif, curatif, de réadaptation et à long terme). Comme ceci niveau de détail n'est pas toujours facilement disponible et demanderait des questions supplémentaires sur le enquêtes auprès des ménages, ces informations sont demandées au niveau de la sous-classe pour permettre aux utilisateurs de la COICOP 2018 pour pouvoir disposer d'informations au niveau de la classe lorsque le détail n'est pas disponible.</a:t>
            </a:r>
          </a:p>
          <a:p>
            <a:pPr algn="just"/>
            <a:r>
              <a:rPr lang="fr-FR" sz="1800" b="1" dirty="0"/>
              <a:t>Les médicaments à base de plantes et les produits homéopathiques sont identifiés séparément en tant que sous-classe.</a:t>
            </a:r>
          </a:p>
          <a:p>
            <a:pPr algn="just"/>
            <a:endParaRPr lang="fr-FR" sz="1800" b="1" dirty="0"/>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39334029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 </a:t>
            </a:r>
            <a:r>
              <a:rPr lang="fr-FR" sz="1800" b="1" dirty="0" smtClean="0">
                <a:solidFill>
                  <a:srgbClr val="FF0000"/>
                </a:solidFill>
              </a:rPr>
              <a:t>Division </a:t>
            </a:r>
            <a:r>
              <a:rPr lang="fr-FR" sz="1800" b="1" dirty="0">
                <a:solidFill>
                  <a:srgbClr val="FF0000"/>
                </a:solidFill>
              </a:rPr>
              <a:t>06 </a:t>
            </a:r>
            <a:r>
              <a:rPr lang="fr-FR" sz="1800" b="1" dirty="0" smtClean="0">
                <a:solidFill>
                  <a:srgbClr val="FF0000"/>
                </a:solidFill>
              </a:rPr>
              <a:t>Santé (suite)</a:t>
            </a:r>
            <a:endParaRPr lang="fr-FR" sz="1800" b="1" dirty="0">
              <a:solidFill>
                <a:srgbClr val="FF0000"/>
              </a:solidFill>
            </a:endParaRPr>
          </a:p>
          <a:p>
            <a:pPr algn="just"/>
            <a:r>
              <a:rPr lang="fr-FR" sz="1800" b="1" dirty="0" smtClean="0"/>
              <a:t>La </a:t>
            </a:r>
            <a:r>
              <a:rPr lang="fr-FR" sz="1800" b="1" dirty="0"/>
              <a:t>division 06 a été complètement restructurée pour permettre un meilleur alignement des COICOP 2018 avec la Classification internationale des comptes de la santé (CICS ou ICHA en Anglais) et ses familles de classements.</a:t>
            </a:r>
          </a:p>
          <a:p>
            <a:pPr algn="just"/>
            <a:r>
              <a:rPr lang="fr-FR" sz="1800" b="1" dirty="0"/>
              <a:t>La distinction entre services ambulatoires et services hospitaliers dans la COICOP 1999, a été considérée comme inappropriée parce qu'elle était fondée sur le fournisseur et non sur le nature de la prestation. Pour cette raison, dans la COICOP 2018, les prestations sont décomposées en « Services de soins ambulatoires », « Services de soins hospitaliers » et « Autres services de santé » qui couvrent essentiellement les services d'imagerie diagnostique, les services de laboratoire médical, les services de transport d'urgence des patients et le sauvetage d'urgence. La nuit le critère de séjour est la principale distinction entre les services de soins ambulatoires (06.2) et Services de soins hospitaliers (06.3). Le type de fournisseur n'a pas d'importance.</a:t>
            </a:r>
          </a:p>
          <a:p>
            <a:pPr algn="just"/>
            <a:r>
              <a:rPr lang="fr-FR" sz="1800" b="1" dirty="0"/>
              <a:t>Une autre caractéristique de la division 06 est de distinguer la consommation santé selon le objectif de résultat pour la santé (préventif, curatif, de réadaptation et à long terme). Comme ceci niveau de détail n'est pas toujours facilement disponible et demanderait des questions supplémentaires sur le enquêtes auprès des ménages, ces informations sont demandées au niveau de la sous-classe pour permettre aux utilisateurs de la COICOP 2018 pour pouvoir disposer d'informations au niveau de la classe lorsque le détail n'est pas disponible.</a:t>
            </a:r>
          </a:p>
          <a:p>
            <a:pPr algn="just"/>
            <a:r>
              <a:rPr lang="fr-FR" sz="1800" b="1" dirty="0"/>
              <a:t>Les médicaments à base de plantes et les produits homéopathiques sont identifiés séparément en tant que sous-classe.</a:t>
            </a:r>
          </a:p>
          <a:p>
            <a:pPr algn="just"/>
            <a:endParaRPr lang="fr-FR" sz="1800" b="1" dirty="0"/>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3300238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07 </a:t>
            </a:r>
            <a:r>
              <a:rPr lang="fr-FR" sz="1800" b="1" dirty="0" smtClean="0">
                <a:solidFill>
                  <a:srgbClr val="FF0000"/>
                </a:solidFill>
              </a:rPr>
              <a:t>Transports</a:t>
            </a:r>
            <a:r>
              <a:rPr lang="fr-FR" sz="1800" b="1" dirty="0"/>
              <a:t>	</a:t>
            </a:r>
          </a:p>
          <a:p>
            <a:pPr algn="just"/>
            <a:r>
              <a:rPr lang="fr-FR" sz="1800" b="1" dirty="0"/>
              <a:t>Le principal changement dans la Division 07 a été l'ajout d'un Groupe 07.4 (Services de transport de biens), qui étaient auparavant inclus dans les dépenses relatives au bien lui-même et dans Division 08 (Information et communication).</a:t>
            </a:r>
          </a:p>
          <a:p>
            <a:pPr algn="just"/>
            <a:r>
              <a:rPr lang="fr-FR" sz="1800" b="1" dirty="0"/>
              <a:t>La principale raison de ce changement est que la consommation de services postaux par les ménages est désormais majoritairement liée aux services de livraison de colis d'articles achetés sur le L'Internet. De plus, les services de livraison de marchandises, tels que les meubles, l'épicerie, les plats à emporter et les médicaments sur ordonnance, sont de plus en plus offerts en tant que service spécifique et facturés séparément.</a:t>
            </a:r>
          </a:p>
          <a:p>
            <a:pPr algn="just"/>
            <a:r>
              <a:rPr lang="fr-FR" sz="1800" b="1" dirty="0"/>
              <a:t>Les casques de protection pour motos et vélos ont été déplacés de la 03.1.3 (Autres articles de vêtements et accessoires vestimentaires) à la sous-classe 07.2.1.3 (Accessoires pour équipement de transport). Ces articles sont considérés comme des équipements de sécurité essentiels, plutôt que des accessoires vestimentaires, et donc mieux s'aligner avec les accessoires pour équipement de transport personnel. Pour des raisons similaires, les sièges bébé et enfant pour voitures, motos et vélos ont également été déplacés de 12.3.2 (Autres effets personnels) à 07.2.1.3 (Accessoires pour matériel de transport personnel).</a:t>
            </a:r>
          </a:p>
          <a:p>
            <a:pPr algn="just"/>
            <a:r>
              <a:rPr lang="fr-FR" sz="1800" b="1" dirty="0"/>
              <a:t>Bien que les articles neufs et d'occasion soient classés dans la même classe ailleurs dans la classification, il a été jugé utile d'avoir cette distinction au niveau de la sous-classe pour les voitures en raison de l'importance de ces transactions et de la différence de prix.</a:t>
            </a:r>
          </a:p>
          <a:p>
            <a:pPr algn="just"/>
            <a:endParaRPr lang="fr-FR" sz="1800" b="1" dirty="0"/>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37796415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07 </a:t>
            </a:r>
            <a:r>
              <a:rPr lang="fr-FR" sz="1800" b="1" dirty="0" smtClean="0">
                <a:solidFill>
                  <a:srgbClr val="FF0000"/>
                </a:solidFill>
              </a:rPr>
              <a:t>Transports (suite)</a:t>
            </a:r>
            <a:r>
              <a:rPr lang="fr-FR" sz="1800" b="1" dirty="0"/>
              <a:t>	</a:t>
            </a:r>
          </a:p>
          <a:p>
            <a:pPr algn="just"/>
            <a:r>
              <a:rPr lang="fr-FR" sz="1800" b="1" dirty="0"/>
              <a:t>Les vélos électriques (e-bikes) ont été ajoutés à la liste des exemples de la classe 07.1.3 (Vélos).</a:t>
            </a:r>
          </a:p>
          <a:p>
            <a:pPr algn="just"/>
            <a:r>
              <a:rPr lang="fr-FR" sz="1800" b="1" dirty="0" smtClean="0"/>
              <a:t>Différence vélos </a:t>
            </a:r>
            <a:r>
              <a:rPr lang="fr-FR" sz="1800" b="1" dirty="0"/>
              <a:t>électriques </a:t>
            </a:r>
            <a:r>
              <a:rPr lang="fr-FR" sz="1800" b="1" dirty="0" smtClean="0"/>
              <a:t>et des </a:t>
            </a:r>
            <a:r>
              <a:rPr lang="fr-FR" sz="1800" b="1" dirty="0"/>
              <a:t>vélos </a:t>
            </a:r>
            <a:r>
              <a:rPr lang="fr-FR" sz="1800" b="1" dirty="0" smtClean="0"/>
              <a:t>motorisés = Moteur </a:t>
            </a:r>
            <a:r>
              <a:rPr lang="fr-FR" sz="1800" b="1" dirty="0"/>
              <a:t>à </a:t>
            </a:r>
            <a:r>
              <a:rPr lang="fr-FR" sz="1800" b="1" dirty="0" smtClean="0"/>
              <a:t>combustion pour </a:t>
            </a:r>
            <a:r>
              <a:rPr lang="fr-FR" sz="1800" b="1" dirty="0"/>
              <a:t>vélos motorisés</a:t>
            </a:r>
            <a:r>
              <a:rPr lang="fr-FR" sz="1800" b="1" dirty="0" smtClean="0"/>
              <a:t>.</a:t>
            </a:r>
            <a:endParaRPr lang="fr-FR" sz="1800" b="1" dirty="0"/>
          </a:p>
          <a:p>
            <a:pPr algn="just"/>
            <a:r>
              <a:rPr lang="fr-FR" sz="1800" b="1" dirty="0"/>
              <a:t>Classe 07.2.1, précédemment appelée « Pièces de rechange et accessoires, pour le transport personnel équipements » a été rebaptisé « Pièces et accessoires pour équipements de transport de personnes » parce que le mot « de rechange » était considéré comme trompeur dans ce contexte.</a:t>
            </a:r>
          </a:p>
          <a:p>
            <a:pPr algn="just"/>
            <a:r>
              <a:rPr lang="fr-FR" sz="1800" b="1" dirty="0"/>
              <a:t>L'électricité, comme carburant pour les voitures, et l'hydrogène ont été ajoutés </a:t>
            </a:r>
            <a:r>
              <a:rPr lang="fr-FR" sz="1800" b="1" dirty="0" smtClean="0"/>
              <a:t>au </a:t>
            </a:r>
            <a:r>
              <a:rPr lang="fr-FR" sz="1800" b="1" dirty="0"/>
              <a:t>07.2.2.3 (Autres carburants pour matériel de transport personnel).</a:t>
            </a:r>
          </a:p>
          <a:p>
            <a:pPr algn="just"/>
            <a:r>
              <a:rPr lang="fr-FR" sz="1800" b="1" dirty="0" smtClean="0"/>
              <a:t>Ajout des moyens </a:t>
            </a:r>
            <a:r>
              <a:rPr lang="fr-FR" sz="1800" b="1" dirty="0"/>
              <a:t>de transport plus modernes </a:t>
            </a:r>
            <a:r>
              <a:rPr lang="fr-FR" sz="1800" b="1" dirty="0" smtClean="0"/>
              <a:t>: les </a:t>
            </a:r>
            <a:r>
              <a:rPr lang="fr-FR" sz="1800" b="1" dirty="0"/>
              <a:t>trains légers sur rail et à grande vitesse, les </a:t>
            </a:r>
            <a:r>
              <a:rPr lang="fr-FR" sz="1800" b="1" dirty="0" err="1"/>
              <a:t>maglevs</a:t>
            </a:r>
            <a:r>
              <a:rPr lang="fr-FR" sz="1800" b="1" dirty="0"/>
              <a:t>, les trolleybus, les taxis collectifs, les drones de passagers et les </a:t>
            </a:r>
            <a:r>
              <a:rPr lang="fr-FR" sz="1800" b="1" dirty="0" err="1"/>
              <a:t>multicoptères</a:t>
            </a:r>
            <a:r>
              <a:rPr lang="fr-FR" sz="1800" b="1" dirty="0"/>
              <a:t>, des ponts transbordeurs, des ascenseurs et des ascenseurs inclinés tout au </a:t>
            </a:r>
            <a:r>
              <a:rPr lang="fr-FR" sz="1800" b="1" dirty="0" smtClean="0"/>
              <a:t>long des cours.</a:t>
            </a:r>
            <a:endParaRPr lang="fr-FR" sz="1800" b="1" dirty="0"/>
          </a:p>
          <a:p>
            <a:pPr algn="just"/>
            <a:r>
              <a:rPr lang="fr-FR" sz="1800" b="1" dirty="0"/>
              <a:t>Le groupe </a:t>
            </a:r>
            <a:r>
              <a:rPr lang="fr-FR" sz="1800" b="1" dirty="0" smtClean="0"/>
              <a:t>07.3  « </a:t>
            </a:r>
            <a:r>
              <a:rPr lang="fr-FR" sz="1800" b="1" dirty="0"/>
              <a:t>Services de transport </a:t>
            </a:r>
            <a:r>
              <a:rPr lang="fr-FR" sz="1800" b="1" dirty="0" smtClean="0"/>
              <a:t>» </a:t>
            </a:r>
            <a:r>
              <a:rPr lang="fr-FR" sz="1800" b="1" dirty="0" smtClean="0">
                <a:solidFill>
                  <a:srgbClr val="FF0000"/>
                </a:solidFill>
              </a:rPr>
              <a:t>devient</a:t>
            </a:r>
            <a:r>
              <a:rPr lang="fr-FR" sz="1800" b="1" dirty="0" smtClean="0"/>
              <a:t> « </a:t>
            </a:r>
            <a:r>
              <a:rPr lang="fr-FR" sz="1800" b="1" dirty="0"/>
              <a:t>Services de transport de personnes » car les autres services liés aux équipements de transport sont classés dans Le groupe 07.2 (Exploitation d'équipements de transport personnel) et le groupe 07.4 se rapportent à services de transport de marchandises.</a:t>
            </a:r>
          </a:p>
          <a:p>
            <a:pPr algn="just"/>
            <a:r>
              <a:rPr lang="fr-FR" sz="1800" b="1" dirty="0"/>
              <a:t>La sous-classe 07.3.2.2 (Transport de personnes en taxi et voiture de location avec chauffeur) comprend les </a:t>
            </a:r>
            <a:r>
              <a:rPr lang="fr-FR" sz="1800" b="1" dirty="0" smtClean="0"/>
              <a:t>arrangements </a:t>
            </a:r>
            <a:r>
              <a:rPr lang="fr-FR" sz="1800" b="1" dirty="0"/>
              <a:t>privés de partage d'un moyen de transport (par exemple, covoiturage, covoiturage dynamique).</a:t>
            </a:r>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3039853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08 Information et </a:t>
            </a:r>
            <a:r>
              <a:rPr lang="fr-FR" sz="1800" b="1" dirty="0" smtClean="0">
                <a:solidFill>
                  <a:srgbClr val="FF0000"/>
                </a:solidFill>
              </a:rPr>
              <a:t>communication</a:t>
            </a:r>
            <a:r>
              <a:rPr lang="fr-FR" sz="1800" b="1" dirty="0"/>
              <a:t>	</a:t>
            </a:r>
          </a:p>
          <a:p>
            <a:pPr algn="just"/>
            <a:r>
              <a:rPr lang="fr-FR" sz="1800" b="1" dirty="0"/>
              <a:t>La division 08 a été rebaptisée « Information et communication » pour mieux refléter sa teneur. La liste d'exemples reflète les produits électroniques existants, mais en même temps vise à fournir une liste durable qui traite des développements rapides dans ce domaine.</a:t>
            </a:r>
          </a:p>
          <a:p>
            <a:pPr algn="just"/>
            <a:r>
              <a:rPr lang="fr-FR" sz="1800" b="1" dirty="0"/>
              <a:t>L'ancien groupe 08.1 (Services postaux) a été déplacé vers la classe 07.4.1 (Poste et messagerie services) dans la division 07 (Transports). La plupart des services postaux utilisés par les ménages sont maintenant pour envoyer et recevoir des colis, et rarement pour envoyer des lettres. La livraison de colis a fortement pris de l'importance avec le e-commerce. Pour cette raison, il était considéré que la finalité des services postaux est mieux reflétée transport de marchandises.</a:t>
            </a:r>
          </a:p>
          <a:p>
            <a:pPr algn="just"/>
            <a:r>
              <a:rPr lang="fr-FR" sz="1800" b="1" dirty="0"/>
              <a:t>Les classes précédentes 09.1.1 (Matériel de réception, d'enregistrement et de reproduction du son et des images), 09.1.3 (Matériel de traitement de l'information) et 09.1.4 (Supports d'enregistrement) ont été transférées à la division 08 (Information et communication) du fait que ce type de l'équipement est maintenant principalement utilisé pour l'information et la communication. Les prestations annexes de réparation et location d'équipements d'information et de communication, les redevances de télévision et les abonnements aux réseaux de télévision ont également été déplacées de l'ancienne Division 09 (Loisirs et culture) à la Division 08 (Information et communication).</a:t>
            </a:r>
          </a:p>
          <a:p>
            <a:pPr algn="just"/>
            <a:endParaRPr lang="fr-FR" sz="1800" b="1" dirty="0"/>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37332117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08 Information et </a:t>
            </a:r>
            <a:r>
              <a:rPr lang="fr-FR" sz="1800" b="1" dirty="0" smtClean="0">
                <a:solidFill>
                  <a:srgbClr val="FF0000"/>
                </a:solidFill>
              </a:rPr>
              <a:t>communication (suite)</a:t>
            </a:r>
            <a:endParaRPr lang="fr-FR" sz="1800" b="1" dirty="0"/>
          </a:p>
          <a:p>
            <a:pPr algn="just"/>
            <a:r>
              <a:rPr lang="fr-FR" sz="1800" b="1" dirty="0"/>
              <a:t>L'ancien groupe 08.2 a été renuméroté et renommé en 08.1 Équipements d'information et de communication. Il contient des équipements de téléphonie fixe et mobile, des smartphones et tablettes, équipements de traitement de l'information, équipements de réception, d'enregistrement et de reproduction du son et de la vision, supports d'enregistrement non enregistrés et autres matériel d'information et de communication.</a:t>
            </a:r>
          </a:p>
          <a:p>
            <a:pPr algn="just"/>
            <a:r>
              <a:rPr lang="fr-FR" sz="1800" b="1" dirty="0"/>
              <a:t>L'ancien groupe 08.3 « Services de téléphonie et de télécopie » a été renommé en « Informations et services de communication » et contient désormais des services de communication fixes, services de communication mobile, fourniture d'accès à Internet et services de stockage en réseau, services de télécommunications groupés, réparation et location d'équipements d'information et de communication et autres services d'information et de communication.</a:t>
            </a:r>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7465088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09 Loisirs, sport et culture</a:t>
            </a:r>
          </a:p>
          <a:p>
            <a:pPr algn="just"/>
            <a:r>
              <a:rPr lang="fr-FR" sz="1800" b="1" dirty="0" smtClean="0"/>
              <a:t>La </a:t>
            </a:r>
            <a:r>
              <a:rPr lang="fr-FR" sz="1800" b="1" dirty="0"/>
              <a:t>division 09 a été rebaptisée « Loisirs, sport et culture » pour mieux refléter son contenu.</a:t>
            </a:r>
          </a:p>
          <a:p>
            <a:pPr algn="just"/>
            <a:r>
              <a:rPr lang="fr-FR" sz="1800" b="1" dirty="0"/>
              <a:t>Classes précédentes 09.1.1 (Matériel pour la réception, l'enregistrement et la reproduction de son et images), 09.1.3 (Matériel de traitement de l'information) et 09.1.4 (Supports d'enregistrement) ont été transférés à la Division 08 (Information et communication) en tant que ce type de l'équipement est maintenant principalement utilisé pour l'information et la communication. Les services pour la réparation et la location de matériel d'information et de communication, les droits de licence pour la télévision et les abonnements aux réseaux de télévision sont également passés de Division 09 à Division 08.</a:t>
            </a:r>
          </a:p>
          <a:p>
            <a:pPr algn="just"/>
            <a:r>
              <a:rPr lang="fr-FR" sz="1800" b="1" dirty="0"/>
              <a:t>La division 09 a été réorganisée pour :</a:t>
            </a:r>
          </a:p>
          <a:p>
            <a:pPr lvl="1" algn="just"/>
            <a:r>
              <a:rPr lang="fr-FR" sz="1800" b="1" dirty="0"/>
              <a:t>Articles de loisirs des groupes 09.1 à 09.3,</a:t>
            </a:r>
          </a:p>
          <a:p>
            <a:pPr lvl="1" algn="just"/>
            <a:r>
              <a:rPr lang="fr-FR" sz="1800" b="1" dirty="0"/>
              <a:t>Services récréatifs du groupe 09.4,</a:t>
            </a:r>
          </a:p>
          <a:p>
            <a:pPr lvl="1" algn="just"/>
            <a:r>
              <a:rPr lang="fr-FR" sz="1800" b="1" dirty="0"/>
              <a:t>Biens culturels du groupe 09.5,</a:t>
            </a:r>
          </a:p>
          <a:p>
            <a:pPr lvl="1" algn="just"/>
            <a:r>
              <a:rPr lang="fr-FR" sz="1800" b="1" dirty="0"/>
              <a:t>Services culturels du groupe 09.6,</a:t>
            </a:r>
          </a:p>
          <a:p>
            <a:pPr lvl="1" algn="just"/>
            <a:r>
              <a:rPr lang="fr-FR" sz="1800" b="1" dirty="0"/>
              <a:t>Journaux, livres et papeterie du groupe 09.7,</a:t>
            </a:r>
          </a:p>
          <a:p>
            <a:pPr lvl="1" algn="just"/>
            <a:r>
              <a:rPr lang="fr-FR" sz="1800" b="1" dirty="0"/>
              <a:t>Forfaits vacances en Groupe 09.8.</a:t>
            </a:r>
          </a:p>
          <a:p>
            <a:pPr algn="just"/>
            <a:endParaRPr lang="fr-FR" sz="1800" b="1" dirty="0"/>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18236017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09 Loisirs, sport et </a:t>
            </a:r>
            <a:r>
              <a:rPr lang="fr-FR" sz="1800" b="1" dirty="0" smtClean="0">
                <a:solidFill>
                  <a:srgbClr val="FF0000"/>
                </a:solidFill>
              </a:rPr>
              <a:t>culture (suite)</a:t>
            </a:r>
            <a:endParaRPr lang="fr-FR" sz="1800" b="1" dirty="0">
              <a:solidFill>
                <a:srgbClr val="FF0000"/>
              </a:solidFill>
            </a:endParaRPr>
          </a:p>
          <a:p>
            <a:pPr algn="just"/>
            <a:r>
              <a:rPr lang="fr-FR" sz="1800" b="1" dirty="0" smtClean="0"/>
              <a:t>Le </a:t>
            </a:r>
            <a:r>
              <a:rPr lang="fr-FR" sz="1800" b="1" dirty="0"/>
              <a:t>groupe 09.1 a été rebaptisé « Récréation durable ».</a:t>
            </a:r>
          </a:p>
          <a:p>
            <a:pPr algn="just"/>
            <a:r>
              <a:rPr lang="fr-FR" sz="1800" b="1" dirty="0"/>
              <a:t>La classe 09.1.2 (Principaux biens durables pour les loisirs) est une fusion des classes 09.2.1 précédentes (Grands biens durables pour les loisirs de plein air) et 09.2.2 (Instruments de musique et durables pour les loisirs d'intérieur) et couvre désormais les biens durables d'intérieur et d'extérieur.</a:t>
            </a:r>
          </a:p>
          <a:p>
            <a:pPr algn="just"/>
            <a:r>
              <a:rPr lang="fr-FR" sz="1800" b="1" dirty="0"/>
              <a:t>Le groupe précédent 09.3 (Autres articles et équipements de loisirs, jardins et animaux domestiques) a été divisé en 09.2 (Autres articles de loisirs) et 09.3 (Produits de jardin et animaux de compagnie).</a:t>
            </a:r>
          </a:p>
          <a:p>
            <a:pPr algn="just"/>
            <a:r>
              <a:rPr lang="fr-FR" sz="1800" b="1" dirty="0"/>
              <a:t>Les instruments de musique ont désormais une classe spécifique : 09.5.1.</a:t>
            </a:r>
          </a:p>
          <a:p>
            <a:pPr algn="just"/>
            <a:r>
              <a:rPr lang="fr-FR" sz="1800" b="1" dirty="0"/>
              <a:t>La classe 09.5.2 (médias audio-visuels) est une nouvelle classe qui comprend toutes sortes d'enregistrements supports contenant de la musique ou des films.</a:t>
            </a:r>
          </a:p>
          <a:p>
            <a:pPr algn="just"/>
            <a:r>
              <a:rPr lang="fr-FR" sz="1800" b="1" dirty="0"/>
              <a:t>Les groupes 09.6 (Services culturels) et 09.7 (Journaux, livres et papeterie) correspondent aux précédents Classe 09.4.2 et Groupe 09.5.</a:t>
            </a:r>
          </a:p>
          <a:p>
            <a:pPr algn="just"/>
            <a:r>
              <a:rPr lang="fr-FR" sz="1800" b="1" dirty="0"/>
              <a:t>La classe 09.7.1 (Livres) a été subdivisée en 09.7.1.1 (Livres éducatifs et manuels) et 09.7.1.2 (Autres livres) pour permettre la compilation de toutes les dépenses liées à l'éducation.</a:t>
            </a:r>
          </a:p>
          <a:p>
            <a:pPr algn="just"/>
            <a:r>
              <a:rPr lang="fr-FR" sz="1800" b="1" dirty="0"/>
              <a:t>Les cartouches de toner et d'encre ont été déplacées vers 08.1.3.2 (Equipement périphérique et ses composants consommables) dans la division 08.</a:t>
            </a:r>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29543431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10 Services d'éducation</a:t>
            </a:r>
          </a:p>
          <a:p>
            <a:pPr algn="just"/>
            <a:r>
              <a:rPr lang="fr-FR" sz="1800" b="1" dirty="0" smtClean="0"/>
              <a:t>La </a:t>
            </a:r>
            <a:r>
              <a:rPr lang="fr-FR" sz="1800" b="1" dirty="0"/>
              <a:t>répartition des services d'éducation dans la COICOP 1999 était basée sur la Classification internationale type de l'éducation (CITE-97) de l'Organisation des Nations Unies pour l'éducation, la science et la culture (UNESCO), qui a depuis été modifié. La répartition de la division 10 dans la COICOP 2018 s'aligne sur la dernière version de la CITE (CITE 2011).</a:t>
            </a:r>
          </a:p>
          <a:p>
            <a:pPr algn="just"/>
            <a:r>
              <a:rPr lang="fr-FR" sz="1800" b="1" dirty="0"/>
              <a:t>Comme la section 10 couvre exclusivement les services d'éducation, les autres dépenses liées à l'éducation ont été identifiés séparément dans d'autres divisions pour permettre le calcul de toutes les dépenses liées à l'éducation. Ces dépenses liées à l'éducation comprennent 03.1.2.4 (uniformes scolaires), 07.3.2.3 (transport de passagers pour les élèves vers et de l'école), 09.7.1.1 (Livres éducatifs), 11.1.2.1 (Cantines, cafétérias des universités, écoles et jardins d'enfants) et 11.2.0.3 (Services d'hébergement des internats) écoles, universités et autres établissements d'enseignement).</a:t>
            </a:r>
          </a:p>
          <a:p>
            <a:pPr algn="just"/>
            <a:r>
              <a:rPr lang="fr-FR" sz="1800" b="1" dirty="0"/>
              <a:t>Le groupe 10.5 (Éducation non définie par niveau) a été étendu pour inclure les tuteurs, centres de tutorat, centres d'aide aux devoirs, etc. Immersion linguistique les cours et les voyages pour apprendre les langues sont inclus dans 10.5 ainsi que les langues cours en ligne, sous forme de logiciels ou de cassettes audio.</a:t>
            </a:r>
          </a:p>
          <a:p>
            <a:pPr algn="just"/>
            <a:r>
              <a:rPr lang="fr-FR" sz="1800" b="1" dirty="0"/>
              <a:t>Excursions et échanges d'étudiants, qui font partie du programme scolaire normal sont désormais inclus dans la classe correspondante de la petite enfance, primaire, secondaire, et l'enseignement supérieur. Cela comprend les frais de déplacement, de restauration et d'hébergement.</a:t>
            </a:r>
          </a:p>
          <a:p>
            <a:pPr algn="just"/>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804175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800" y="457200"/>
            <a:ext cx="64770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en-US" altLang="fr-FR" sz="2800" dirty="0">
                <a:latin typeface="Arial" panose="020B0604020202020204" pitchFamily="34" charset="0"/>
                <a:cs typeface="Arial" panose="020B0604020202020204" pitchFamily="34" charset="0"/>
              </a:rPr>
              <a:t>INTRODUCTION</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30925" y="1743733"/>
            <a:ext cx="11322926"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r>
              <a:rPr lang="fr-FR" sz="2000" b="1" dirty="0"/>
              <a:t>Le système de classification sur lequel tout IPC est construit fournit la structure essentielle pour de nombreuses étapes de la compilation de </a:t>
            </a:r>
            <a:r>
              <a:rPr lang="fr-FR" sz="2000" b="1" dirty="0" smtClean="0"/>
              <a:t>l'IPC: pondération </a:t>
            </a:r>
            <a:r>
              <a:rPr lang="fr-FR" sz="2000" b="1" dirty="0"/>
              <a:t>et </a:t>
            </a:r>
            <a:r>
              <a:rPr lang="fr-FR" sz="2000" b="1" dirty="0" smtClean="0"/>
              <a:t>d'agrégation;  base </a:t>
            </a:r>
            <a:r>
              <a:rPr lang="fr-FR" sz="2000" b="1" dirty="0"/>
              <a:t>de la stratification des produits </a:t>
            </a:r>
            <a:r>
              <a:rPr lang="fr-FR" sz="2000" b="1" dirty="0" smtClean="0"/>
              <a:t>; gamme </a:t>
            </a:r>
            <a:r>
              <a:rPr lang="fr-FR" sz="2000" b="1" dirty="0"/>
              <a:t>de sous-indices disponibles pour publication</a:t>
            </a:r>
            <a:r>
              <a:rPr lang="fr-FR" sz="2000" b="1" dirty="0" smtClean="0"/>
              <a:t>.</a:t>
            </a:r>
          </a:p>
          <a:p>
            <a:pPr algn="just"/>
            <a:endParaRPr lang="fr-FR" sz="1400" b="1" dirty="0"/>
          </a:p>
          <a:p>
            <a:pPr algn="just"/>
            <a:r>
              <a:rPr lang="fr-FR" sz="2000" b="1" dirty="0" smtClean="0"/>
              <a:t>Principale norme </a:t>
            </a:r>
            <a:r>
              <a:rPr lang="fr-FR" sz="2000" b="1" dirty="0"/>
              <a:t>internationale de classification des dépenses de consommation finale </a:t>
            </a:r>
            <a:r>
              <a:rPr lang="fr-FR" sz="2000" b="1" dirty="0" smtClean="0"/>
              <a:t>individuelles,   la </a:t>
            </a:r>
            <a:r>
              <a:rPr lang="fr-FR" sz="2000" b="1" dirty="0"/>
              <a:t>Classification de la consommation individuelle par objet (COICOP</a:t>
            </a:r>
            <a:r>
              <a:rPr lang="fr-FR" sz="2000" b="1" dirty="0" smtClean="0"/>
              <a:t>) dérivée du SCN. La </a:t>
            </a:r>
            <a:r>
              <a:rPr lang="fr-FR" sz="2000" b="1" dirty="0"/>
              <a:t>COICOP couvre les </a:t>
            </a:r>
            <a:r>
              <a:rPr lang="fr-FR" sz="2000" b="1" dirty="0" smtClean="0"/>
              <a:t>dépenses de consommation finale individuelles des ménages, des </a:t>
            </a:r>
            <a:r>
              <a:rPr lang="fr-FR" sz="2000" b="1" dirty="0"/>
              <a:t>ISBLSM et </a:t>
            </a:r>
            <a:r>
              <a:rPr lang="fr-FR" sz="2000" b="1" dirty="0" smtClean="0"/>
              <a:t>des </a:t>
            </a:r>
            <a:r>
              <a:rPr lang="fr-FR" sz="2000" b="1" dirty="0"/>
              <a:t>administrations publiques. La dépense de consommation finale individuelle est celle qui profite aux particuliers ou aux ménages</a:t>
            </a:r>
            <a:r>
              <a:rPr lang="fr-FR" sz="2000" b="1" dirty="0" smtClean="0"/>
              <a:t>.</a:t>
            </a:r>
          </a:p>
          <a:p>
            <a:pPr algn="just"/>
            <a:endParaRPr lang="fr-FR" sz="2000" b="1" dirty="0"/>
          </a:p>
          <a:p>
            <a:pPr algn="just"/>
            <a:r>
              <a:rPr lang="fr-FR" sz="2000" b="1" dirty="0" smtClean="0"/>
              <a:t>Dans le cas d’une utilisation d’une classification propre au pays, il faut fournir </a:t>
            </a:r>
            <a:r>
              <a:rPr lang="fr-FR" sz="2000" b="1" dirty="0"/>
              <a:t>des tableaux de passage </a:t>
            </a:r>
            <a:r>
              <a:rPr lang="fr-FR" sz="2000" b="1" dirty="0" smtClean="0"/>
              <a:t>entre systèmes </a:t>
            </a:r>
            <a:r>
              <a:rPr lang="fr-FR" sz="2000" b="1" dirty="0"/>
              <a:t>nationaux de classification </a:t>
            </a:r>
            <a:r>
              <a:rPr lang="fr-FR" sz="2000" b="1" dirty="0" smtClean="0"/>
              <a:t>et la </a:t>
            </a:r>
            <a:r>
              <a:rPr lang="fr-FR" sz="2000" b="1" dirty="0"/>
              <a:t>COICOP</a:t>
            </a:r>
            <a:r>
              <a:rPr lang="fr-FR" sz="2000" b="1" dirty="0" smtClean="0"/>
              <a:t>.</a:t>
            </a:r>
          </a:p>
          <a:p>
            <a:pPr algn="just"/>
            <a:endParaRPr lang="fr-FR" sz="1800" b="1" dirty="0"/>
          </a:p>
          <a:p>
            <a:pPr algn="just"/>
            <a:r>
              <a:rPr lang="fr-FR" sz="2000" b="1" dirty="0" smtClean="0"/>
              <a:t>Outre </a:t>
            </a:r>
            <a:r>
              <a:rPr lang="fr-FR" sz="2000" b="1" dirty="0"/>
              <a:t>les IPC, la COICOP est également utilisée pour l'EBM, l'analyse des niveaux de vie et la compilation des </a:t>
            </a:r>
            <a:r>
              <a:rPr lang="fr-FR" sz="2000" b="1" dirty="0" smtClean="0"/>
              <a:t>PPA.</a:t>
            </a:r>
            <a:endParaRPr lang="fr-FR" sz="2000" b="1" dirty="0"/>
          </a:p>
          <a:p>
            <a:pPr marL="630238" indent="-630238" algn="just" eaLnBrk="1" hangingPunct="1">
              <a:lnSpc>
                <a:spcPct val="90000"/>
              </a:lnSpc>
            </a:pPr>
            <a:endParaRPr lang="fr-FR" altLang="fr-F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17386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6" y="1806795"/>
            <a:ext cx="11087100"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lnSpc>
                <a:spcPct val="150000"/>
              </a:lnSpc>
              <a:buFont typeface="Wingdings" panose="05000000000000000000" pitchFamily="2" charset="2"/>
              <a:buChar char="v"/>
            </a:pPr>
            <a:r>
              <a:rPr lang="fr-FR" sz="1800" b="1" dirty="0">
                <a:solidFill>
                  <a:srgbClr val="FF0000"/>
                </a:solidFill>
              </a:rPr>
              <a:t>Division 11 Services de restauration et d'hébergement</a:t>
            </a:r>
          </a:p>
          <a:p>
            <a:pPr algn="just">
              <a:lnSpc>
                <a:spcPct val="150000"/>
              </a:lnSpc>
            </a:pPr>
            <a:r>
              <a:rPr lang="fr-FR" sz="1800" b="1" dirty="0" smtClean="0"/>
              <a:t>La </a:t>
            </a:r>
            <a:r>
              <a:rPr lang="fr-FR" sz="1800" b="1" dirty="0"/>
              <a:t>division 11 a été rebaptisée « Restaurants et services d'hébergement » pour mieux refléter le contenu de la division.</a:t>
            </a:r>
          </a:p>
          <a:p>
            <a:pPr algn="just">
              <a:lnSpc>
                <a:spcPct val="150000"/>
              </a:lnSpc>
            </a:pPr>
            <a:r>
              <a:rPr lang="fr-FR" sz="1800" b="1" dirty="0"/>
              <a:t>La notion de service complet et limité a été introduite pour décomposer la classe 11.1.1 (Restaurants, cafés et autres). La distinction entre service complet et service limité service se rapporte à l'éventail du service de restauration : un service par serveurs au client individuel assis à des tables est considéré comme un service complet.</a:t>
            </a:r>
          </a:p>
          <a:p>
            <a:pPr algn="just">
              <a:lnSpc>
                <a:spcPct val="150000"/>
              </a:lnSpc>
            </a:pPr>
            <a:r>
              <a:rPr lang="fr-FR" sz="1800" b="1" dirty="0"/>
              <a:t>Les cantines, cafétérias des universités, écoles et jardins d'enfants sont désormais identifiés au niveau de la sous-classe (11.1.2.1) pour permettre la compilation de toutes les dépenses. Pour la même raison, la sous-classe 11.2.0.3 (Services d'hébergement des internats, universités et autres établissements d'enseignement) a été introduite.</a:t>
            </a:r>
          </a:p>
          <a:p>
            <a:pPr algn="just">
              <a:lnSpc>
                <a:spcPct val="150000"/>
              </a:lnSpc>
            </a:pPr>
            <a:endParaRPr lang="fr-FR" sz="1800" b="1" dirty="0"/>
          </a:p>
          <a:p>
            <a:pPr algn="just">
              <a:lnSpc>
                <a:spcPct val="150000"/>
              </a:lnSpc>
            </a:pPr>
            <a:endParaRPr lang="fr-FR" sz="1800" b="1" dirty="0"/>
          </a:p>
          <a:p>
            <a:pPr algn="just">
              <a:lnSpc>
                <a:spcPct val="150000"/>
              </a:lnSpc>
            </a:pPr>
            <a:endParaRPr lang="fr-FR" sz="1800" b="1" dirty="0"/>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16576301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6" y="1806795"/>
            <a:ext cx="11144250"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smtClean="0">
                <a:solidFill>
                  <a:srgbClr val="FF0000"/>
                </a:solidFill>
              </a:rPr>
              <a:t>Division 12 </a:t>
            </a:r>
            <a:r>
              <a:rPr lang="fr-FR" sz="1800" b="1" dirty="0">
                <a:solidFill>
                  <a:srgbClr val="FF0000"/>
                </a:solidFill>
              </a:rPr>
              <a:t>Assurances et services </a:t>
            </a:r>
            <a:r>
              <a:rPr lang="fr-FR" sz="1800" b="1" dirty="0" smtClean="0">
                <a:solidFill>
                  <a:srgbClr val="FF0000"/>
                </a:solidFill>
              </a:rPr>
              <a:t>financiers</a:t>
            </a:r>
            <a:r>
              <a:rPr lang="fr-FR" sz="1800" b="1" dirty="0"/>
              <a:t>	</a:t>
            </a:r>
          </a:p>
          <a:p>
            <a:pPr algn="just">
              <a:lnSpc>
                <a:spcPct val="150000"/>
              </a:lnSpc>
            </a:pPr>
            <a:r>
              <a:rPr lang="fr-FR" sz="1800" b="1" dirty="0"/>
              <a:t>L'ancienne division 12 (Produits et services divers) a été scindée en deux divisions : Section 12 (Assurances et services financiers) et Section 13 (Soins personnels, services sociaux protection et biens divers). La décision de scinder la division a été prise parce que la division 12 de la COICOP 1999 était trop hétérogène, et parce que dans certains pays, la proportion des dépenses de la division 12 par rapport aux dépenses totales était élevée par rapport aux autres divisions de la COICOP</a:t>
            </a:r>
            <a:r>
              <a:rPr lang="fr-FR" sz="1800" b="1" dirty="0" smtClean="0"/>
              <a:t>.</a:t>
            </a:r>
            <a:endParaRPr lang="fr-FR" sz="1800" b="1" dirty="0"/>
          </a:p>
          <a:p>
            <a:pPr algn="just">
              <a:lnSpc>
                <a:spcPct val="150000"/>
              </a:lnSpc>
            </a:pPr>
            <a:r>
              <a:rPr lang="fr-FR" sz="1800" b="1" dirty="0"/>
              <a:t>Bien que les classes existantes soient restées les mêmes, la liste d'exemples d'assurances ont été élargis et les assurances liées au transport ont été encore décomposées en 12.1.4.1 (Assurance transport des personnes) et 12.1.4.2 (Assurance voyage</a:t>
            </a:r>
            <a:r>
              <a:rPr lang="fr-FR" sz="1800" b="1" dirty="0" smtClean="0"/>
              <a:t>).</a:t>
            </a:r>
            <a:endParaRPr lang="fr-FR" sz="1800" b="1" dirty="0"/>
          </a:p>
          <a:p>
            <a:pPr algn="just">
              <a:lnSpc>
                <a:spcPct val="150000"/>
              </a:lnSpc>
            </a:pPr>
            <a:r>
              <a:rPr lang="fr-FR" sz="1800" b="1" dirty="0"/>
              <a:t>La classe 12.6.2 (Autres services financiers </a:t>
            </a:r>
            <a:r>
              <a:rPr lang="fr-FR" sz="1800" b="1" dirty="0" err="1"/>
              <a:t>n.c.a</a:t>
            </a:r>
            <a:r>
              <a:rPr lang="fr-FR" sz="1800" b="1" dirty="0"/>
              <a:t>.) dans la COICOP 1999 a été scindée dans la COICOP 2018 en 12.2.2 (Frais explicites des sociétés de dépôt) et 12.2.9 (Autres services financiers </a:t>
            </a:r>
            <a:r>
              <a:rPr lang="fr-FR" sz="1800" b="1" dirty="0" err="1"/>
              <a:t>n.c.a</a:t>
            </a:r>
            <a:r>
              <a:rPr lang="fr-FR" sz="1800" b="1" dirty="0"/>
              <a:t>.).</a:t>
            </a:r>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3439900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2.	CHANGEMENTS DE LA COICOP 1999 A LA COICOP 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295275" y="1806795"/>
            <a:ext cx="117824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just">
              <a:buFont typeface="Wingdings" panose="05000000000000000000" pitchFamily="2" charset="2"/>
              <a:buChar char="v"/>
            </a:pPr>
            <a:r>
              <a:rPr lang="fr-FR" sz="1800" b="1" dirty="0">
                <a:solidFill>
                  <a:srgbClr val="FF0000"/>
                </a:solidFill>
              </a:rPr>
              <a:t>Division 13 Soins personnels, protection sociale et marchandises diverses</a:t>
            </a:r>
          </a:p>
          <a:p>
            <a:pPr algn="just"/>
            <a:r>
              <a:rPr lang="fr-FR" sz="1800" b="1" dirty="0" smtClean="0"/>
              <a:t>L'ancienne </a:t>
            </a:r>
            <a:r>
              <a:rPr lang="fr-FR" sz="1800" b="1" dirty="0"/>
              <a:t>division 12 (Produits et services divers) a été scindée en deux divisions : Section 12 (Assurances et services financiers) et Section 13 (Soins personnels, services sociaux protection et biens divers). La décision de scinder la division a été prise parce que la division 12 de la COICOP 1999 était trop hétérogène et parce que dans certains pays, la proportion des dépenses de la division 12 par rapport aux dépenses totales était élevée par rapport aux autres divisions de la COICOP.</a:t>
            </a:r>
          </a:p>
          <a:p>
            <a:pPr algn="just"/>
            <a:r>
              <a:rPr lang="fr-FR" sz="1800" b="1" dirty="0"/>
              <a:t>Une nouvelle classe pour les articles de dévotion et les articles pour les célébrations religieuses et rituelles (13.2.2) a été créée, ainsi qu'une sous-classe pour les services religieux (13.9.0.2).</a:t>
            </a:r>
          </a:p>
          <a:p>
            <a:pPr algn="just"/>
            <a:r>
              <a:rPr lang="fr-FR" sz="1800" b="1" dirty="0"/>
              <a:t>La protection sociale a été divisée en sous-classes suivantes :</a:t>
            </a:r>
          </a:p>
          <a:p>
            <a:pPr lvl="1" algn="just"/>
            <a:r>
              <a:rPr lang="fr-FR" sz="1400" b="1" dirty="0" smtClean="0"/>
              <a:t>13.3.0.1 </a:t>
            </a:r>
            <a:r>
              <a:rPr lang="fr-FR" sz="1400" b="1" dirty="0"/>
              <a:t>Services de garde d'enfants,</a:t>
            </a:r>
          </a:p>
          <a:p>
            <a:pPr lvl="1" algn="just"/>
            <a:r>
              <a:rPr lang="fr-FR" sz="1400" b="1" dirty="0" smtClean="0"/>
              <a:t>13.3.0.2 </a:t>
            </a:r>
            <a:r>
              <a:rPr lang="fr-FR" sz="1400" b="1" dirty="0"/>
              <a:t>Maisons de retraite non médicalisées pour personnes âgées et résidences pour les personnes handicapées,</a:t>
            </a:r>
          </a:p>
          <a:p>
            <a:pPr lvl="1" algn="just"/>
            <a:r>
              <a:rPr lang="fr-FR" sz="1400" b="1" dirty="0" smtClean="0"/>
              <a:t>13.3.0.3 </a:t>
            </a:r>
            <a:r>
              <a:rPr lang="fr-FR" sz="1400" b="1" dirty="0"/>
              <a:t>Services de maintien à domicile des personnes,</a:t>
            </a:r>
          </a:p>
          <a:p>
            <a:pPr lvl="1" algn="just"/>
            <a:r>
              <a:rPr lang="fr-FR" sz="1400" b="1" dirty="0" smtClean="0"/>
              <a:t>13.3.0.9 </a:t>
            </a:r>
            <a:r>
              <a:rPr lang="fr-FR" sz="1400" b="1" dirty="0"/>
              <a:t>Autres services de protection sociale.</a:t>
            </a:r>
          </a:p>
          <a:p>
            <a:pPr algn="just"/>
            <a:r>
              <a:rPr lang="fr-FR" sz="1800" b="1" dirty="0"/>
              <a:t>La </a:t>
            </a:r>
            <a:r>
              <a:rPr lang="fr-FR" sz="1800" b="1" dirty="0" smtClean="0">
                <a:solidFill>
                  <a:srgbClr val="00B0F0"/>
                </a:solidFill>
              </a:rPr>
              <a:t>location de matériel</a:t>
            </a:r>
            <a:r>
              <a:rPr lang="fr-FR" sz="1800" b="1" dirty="0" smtClean="0"/>
              <a:t> dans </a:t>
            </a:r>
            <a:r>
              <a:rPr lang="fr-FR" sz="1800" b="1" dirty="0"/>
              <a:t>la sous-classe 13.2.9.2 (Réparation et location d'autres effets personnels </a:t>
            </a:r>
            <a:r>
              <a:rPr lang="fr-FR" sz="1800" b="1" dirty="0" err="1"/>
              <a:t>n.c.a</a:t>
            </a:r>
            <a:r>
              <a:rPr lang="fr-FR" sz="1800" b="1" dirty="0"/>
              <a:t>.).</a:t>
            </a:r>
          </a:p>
          <a:p>
            <a:pPr algn="just"/>
            <a:r>
              <a:rPr lang="fr-FR" sz="1800" b="1" dirty="0"/>
              <a:t>Les dépenses consacrées à la prostitution n'étaient pas considérées comme suffisamment importantes pour rester au niveau du groupe, </a:t>
            </a:r>
            <a:r>
              <a:rPr lang="fr-FR" sz="1800" b="1" dirty="0" smtClean="0"/>
              <a:t>au même titre que les </a:t>
            </a:r>
            <a:r>
              <a:rPr lang="fr-FR" sz="1800" b="1" dirty="0"/>
              <a:t>services juridiques et les agents immobiliers. Pour cette raison, la prostitution a été rétrogradée à Sous-classe 13.9.0.1.</a:t>
            </a:r>
          </a:p>
        </p:txBody>
      </p:sp>
      <p:sp>
        <p:nvSpPr>
          <p:cNvPr id="3" name="ZoneTexte 2"/>
          <p:cNvSpPr txBox="1"/>
          <p:nvPr/>
        </p:nvSpPr>
        <p:spPr>
          <a:xfrm>
            <a:off x="3993931" y="1145628"/>
            <a:ext cx="7115503" cy="523220"/>
          </a:xfrm>
          <a:prstGeom prst="rect">
            <a:avLst/>
          </a:prstGeom>
          <a:noFill/>
        </p:spPr>
        <p:txBody>
          <a:bodyPr wrap="square" rtlCol="0">
            <a:spAutoFit/>
          </a:bodyPr>
          <a:lstStyle/>
          <a:p>
            <a:r>
              <a:rPr lang="fr-FR" sz="2800" b="1" dirty="0">
                <a:solidFill>
                  <a:srgbClr val="0070C0"/>
                </a:solidFill>
              </a:rPr>
              <a:t>2.2.	Principaux changements par division</a:t>
            </a:r>
          </a:p>
        </p:txBody>
      </p:sp>
    </p:spTree>
    <p:extLst>
      <p:ext uri="{BB962C8B-B14F-4D97-AF65-F5344CB8AC3E}">
        <p14:creationId xmlns:p14="http://schemas.microsoft.com/office/powerpoint/2010/main" val="25027256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3.	MISE EN ŒUVRE DE LA COICOP 2018 </a:t>
            </a:r>
          </a:p>
        </p:txBody>
      </p:sp>
      <p:sp>
        <p:nvSpPr>
          <p:cNvPr id="3075" name="Rectangle 3"/>
          <p:cNvSpPr>
            <a:spLocks noGrp="1" noChangeArrowheads="1"/>
          </p:cNvSpPr>
          <p:nvPr>
            <p:ph type="body" idx="1"/>
          </p:nvPr>
        </p:nvSpPr>
        <p:spPr bwMode="auto">
          <a:xfrm>
            <a:off x="638175" y="1806795"/>
            <a:ext cx="10601325" cy="491785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q"/>
            </a:pPr>
            <a:r>
              <a:rPr lang="fr-FR" sz="2400" b="1" dirty="0" smtClean="0"/>
              <a:t>La </a:t>
            </a:r>
            <a:r>
              <a:rPr lang="fr-FR" sz="2400" b="1" dirty="0"/>
              <a:t>mise en œuvre de la COICOP 2018 doit être effectuée avec </a:t>
            </a:r>
            <a:r>
              <a:rPr lang="fr-FR" sz="2400" b="1" dirty="0" smtClean="0"/>
              <a:t>soin :</a:t>
            </a:r>
          </a:p>
          <a:p>
            <a:pPr lvl="1" algn="just"/>
            <a:r>
              <a:rPr lang="fr-FR" sz="2400" b="1" dirty="0" smtClean="0"/>
              <a:t>pour </a:t>
            </a:r>
            <a:r>
              <a:rPr lang="fr-FR" sz="2400" b="1" dirty="0"/>
              <a:t>éviter de semer la confusion chez les utilisateurs de données et </a:t>
            </a:r>
            <a:endParaRPr lang="fr-FR" sz="2400" b="1" dirty="0" smtClean="0"/>
          </a:p>
          <a:p>
            <a:pPr lvl="1" algn="just"/>
            <a:r>
              <a:rPr lang="fr-FR" sz="2400" b="1" dirty="0" smtClean="0"/>
              <a:t>pour </a:t>
            </a:r>
            <a:r>
              <a:rPr lang="fr-FR" sz="2400" b="1" dirty="0"/>
              <a:t>éviter toute perte de confiance des utilisateurs qui pourrait résulter de cette confusion. </a:t>
            </a:r>
            <a:endParaRPr lang="fr-FR" sz="2400" b="1" dirty="0" smtClean="0"/>
          </a:p>
          <a:p>
            <a:pPr lvl="1" algn="just"/>
            <a:endParaRPr lang="fr-FR" sz="1600" b="1" dirty="0"/>
          </a:p>
          <a:p>
            <a:pPr marL="342900" lvl="1" indent="-342900" algn="just">
              <a:buFont typeface="Wingdings" panose="05000000000000000000" pitchFamily="2" charset="2"/>
              <a:buChar char="q"/>
            </a:pPr>
            <a:r>
              <a:rPr lang="fr-FR" sz="2400" b="1" dirty="0"/>
              <a:t>Les </a:t>
            </a:r>
            <a:r>
              <a:rPr lang="fr-FR" sz="2400" b="1" dirty="0"/>
              <a:t>INS devraient coordonner la mise en œuvre de la COICOP 2018 simultanément dans tous les programmes (par exemple, les comptes nationaux et l'IPC). </a:t>
            </a:r>
            <a:endParaRPr lang="fr-FR" sz="2400" b="1" dirty="0"/>
          </a:p>
          <a:p>
            <a:pPr marL="457200" lvl="1" indent="0" algn="just">
              <a:buNone/>
            </a:pPr>
            <a:endParaRPr lang="fr-FR" sz="2400" b="1" dirty="0"/>
          </a:p>
          <a:p>
            <a:pPr marL="285750" lvl="1" algn="just">
              <a:buFont typeface="Wingdings" panose="05000000000000000000" pitchFamily="2" charset="2"/>
              <a:buChar char="q"/>
            </a:pPr>
            <a:r>
              <a:rPr lang="fr-FR" sz="2400" b="1" dirty="0" smtClean="0"/>
              <a:t>Afin </a:t>
            </a:r>
            <a:r>
              <a:rPr lang="fr-FR" sz="2400" b="1" dirty="0"/>
              <a:t>de minimiser davantage tout impact sur les utilisateurs de données, l'introduction de la COICOP 2018 devrait </a:t>
            </a:r>
            <a:r>
              <a:rPr lang="fr-FR" sz="2400" b="1" dirty="0">
                <a:solidFill>
                  <a:srgbClr val="FF0000"/>
                </a:solidFill>
              </a:rPr>
              <a:t>coïncider avec une mise à jour de routine de </a:t>
            </a:r>
            <a:r>
              <a:rPr lang="fr-FR" sz="2400" b="1" dirty="0" smtClean="0">
                <a:solidFill>
                  <a:srgbClr val="FF0000"/>
                </a:solidFill>
              </a:rPr>
              <a:t>l'IPC : </a:t>
            </a:r>
            <a:r>
              <a:rPr lang="fr-FR" sz="2400" b="1" dirty="0" smtClean="0">
                <a:solidFill>
                  <a:srgbClr val="FFFF00"/>
                </a:solidFill>
              </a:rPr>
              <a:t>la rénovation de l’IHPC.</a:t>
            </a:r>
            <a:endParaRPr lang="fr-FR" sz="2400" b="1" dirty="0">
              <a:solidFill>
                <a:srgbClr val="FFFF00"/>
              </a:solidFill>
            </a:endParaRPr>
          </a:p>
        </p:txBody>
      </p:sp>
    </p:spTree>
    <p:extLst>
      <p:ext uri="{BB962C8B-B14F-4D97-AF65-F5344CB8AC3E}">
        <p14:creationId xmlns:p14="http://schemas.microsoft.com/office/powerpoint/2010/main" val="27485659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921876" y="241738"/>
            <a:ext cx="9049405" cy="90389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4.	PRINCIPALES RECOMMANDATIONS </a:t>
            </a:r>
          </a:p>
        </p:txBody>
      </p:sp>
      <p:sp>
        <p:nvSpPr>
          <p:cNvPr id="3075" name="Rectangle 3"/>
          <p:cNvSpPr>
            <a:spLocks noGrp="1" noChangeArrowheads="1"/>
          </p:cNvSpPr>
          <p:nvPr>
            <p:ph type="body" idx="1"/>
          </p:nvPr>
        </p:nvSpPr>
        <p:spPr bwMode="auto">
          <a:xfrm>
            <a:off x="638175" y="1752601"/>
            <a:ext cx="11201400" cy="49720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q"/>
            </a:pPr>
            <a:r>
              <a:rPr lang="fr-FR" sz="1800" b="1" dirty="0" smtClean="0"/>
              <a:t>Consulter </a:t>
            </a:r>
            <a:r>
              <a:rPr lang="fr-FR" sz="1800" b="1" dirty="0"/>
              <a:t>les utilisateurs de données clés pour identifier et définir les utilisations des données de l'IPC. Cela garantit que les données compilées restent pertinentes. Il est important que les INS consultent les utilisateurs de données de manière routinière et régulière.</a:t>
            </a:r>
          </a:p>
          <a:p>
            <a:pPr algn="just">
              <a:buFont typeface="Wingdings" panose="05000000000000000000" pitchFamily="2" charset="2"/>
              <a:buChar char="q"/>
            </a:pPr>
            <a:r>
              <a:rPr lang="fr-FR" sz="1800" b="1" dirty="0" smtClean="0"/>
              <a:t>Baser les </a:t>
            </a:r>
            <a:r>
              <a:rPr lang="fr-FR" sz="1800" b="1" dirty="0"/>
              <a:t>pondérations et les prix de </a:t>
            </a:r>
            <a:r>
              <a:rPr lang="fr-FR" sz="1800" b="1" dirty="0" smtClean="0"/>
              <a:t>l'IPC sur </a:t>
            </a:r>
            <a:r>
              <a:rPr lang="fr-FR" sz="1800" b="1" dirty="0"/>
              <a:t>le prix d'achat. Les prix d'achat se réfèrent aux prix payés par les consommateurs pour acquérir la propriété de biens ou de services et incluent toutes les taxes et frais de service sur les produits, et tenant compte de toutes les remises, subventions et la plupart des rabais, même s'ils sont discriminatoires ou conditionnels. </a:t>
            </a:r>
          </a:p>
          <a:p>
            <a:pPr algn="just">
              <a:buFont typeface="Wingdings" panose="05000000000000000000" pitchFamily="2" charset="2"/>
              <a:buChar char="q"/>
            </a:pPr>
            <a:r>
              <a:rPr lang="fr-FR" sz="1800" b="1" dirty="0" smtClean="0"/>
              <a:t>Fournir </a:t>
            </a:r>
            <a:r>
              <a:rPr lang="fr-FR" sz="1800" b="1" dirty="0"/>
              <a:t>aux banques centrales des données détaillées sur le poids, les articles et les prix sous des formes anonymes afin qu'elles puissent calculer différentes mesures de l'inflation sous-jacente ou à des fins d'analyse. </a:t>
            </a:r>
          </a:p>
          <a:p>
            <a:pPr algn="just">
              <a:buFont typeface="Wingdings" panose="05000000000000000000" pitchFamily="2" charset="2"/>
              <a:buChar char="q"/>
            </a:pPr>
            <a:r>
              <a:rPr lang="fr-FR" sz="1800" b="1" dirty="0" smtClean="0"/>
              <a:t>La </a:t>
            </a:r>
            <a:r>
              <a:rPr lang="fr-FR" sz="1800" b="1" dirty="0"/>
              <a:t>couverture géographique des dépenses doit inclure toutes les dépenses des ménages quels que soient leurs revenus, leur taille ou leur emplacement (urbain et rural). </a:t>
            </a:r>
          </a:p>
          <a:p>
            <a:pPr algn="just">
              <a:buFont typeface="Wingdings" panose="05000000000000000000" pitchFamily="2" charset="2"/>
              <a:buChar char="q"/>
            </a:pPr>
            <a:r>
              <a:rPr lang="fr-FR" sz="1800" b="1" dirty="0" smtClean="0"/>
              <a:t>Assurer une couverture </a:t>
            </a:r>
            <a:r>
              <a:rPr lang="fr-FR" sz="1800" b="1" dirty="0"/>
              <a:t>géographique </a:t>
            </a:r>
            <a:r>
              <a:rPr lang="fr-FR" sz="1800" b="1" dirty="0" smtClean="0"/>
              <a:t>aussi </a:t>
            </a:r>
            <a:r>
              <a:rPr lang="fr-FR" sz="1800" b="1" dirty="0"/>
              <a:t>large que </a:t>
            </a:r>
            <a:r>
              <a:rPr lang="fr-FR" sz="1800" b="1" dirty="0" smtClean="0"/>
              <a:t>possible de </a:t>
            </a:r>
            <a:r>
              <a:rPr lang="fr-FR" sz="1800" b="1" dirty="0"/>
              <a:t>la collecte des </a:t>
            </a:r>
            <a:r>
              <a:rPr lang="fr-FR" sz="1800" b="1" dirty="0" smtClean="0"/>
              <a:t>prix. </a:t>
            </a:r>
            <a:endParaRPr lang="fr-FR" sz="1800" b="1" dirty="0"/>
          </a:p>
          <a:p>
            <a:pPr algn="just">
              <a:buFont typeface="Wingdings" panose="05000000000000000000" pitchFamily="2" charset="2"/>
              <a:buChar char="q"/>
            </a:pPr>
            <a:r>
              <a:rPr lang="fr-FR" sz="1800" b="1" dirty="0" smtClean="0"/>
              <a:t>Communiquer </a:t>
            </a:r>
            <a:r>
              <a:rPr lang="fr-FR" sz="1800" b="1" dirty="0"/>
              <a:t>et </a:t>
            </a:r>
            <a:r>
              <a:rPr lang="fr-FR" sz="1800" b="1" dirty="0" smtClean="0"/>
              <a:t>expliquer </a:t>
            </a:r>
            <a:r>
              <a:rPr lang="fr-FR" sz="1800" b="1" dirty="0"/>
              <a:t>les changements adoptés lors de la mise en œuvre de la COICOP 2018</a:t>
            </a:r>
            <a:r>
              <a:rPr lang="fr-FR" sz="1800" b="1" dirty="0" smtClean="0"/>
              <a:t>.</a:t>
            </a:r>
          </a:p>
          <a:p>
            <a:pPr algn="just">
              <a:buFont typeface="Wingdings" panose="05000000000000000000" pitchFamily="2" charset="2"/>
              <a:buChar char="q"/>
            </a:pPr>
            <a:r>
              <a:rPr lang="fr-FR" sz="1800" b="1" dirty="0" smtClean="0"/>
              <a:t>Faire </a:t>
            </a:r>
            <a:r>
              <a:rPr lang="fr-FR" sz="1800" b="1" dirty="0"/>
              <a:t>coïncider l</a:t>
            </a:r>
            <a:r>
              <a:rPr lang="fr-FR" sz="1800" b="1" dirty="0" smtClean="0"/>
              <a:t>'introduction </a:t>
            </a:r>
            <a:r>
              <a:rPr lang="fr-FR" sz="1800" b="1" dirty="0"/>
              <a:t>de la COICOP 2018 </a:t>
            </a:r>
            <a:r>
              <a:rPr lang="fr-FR" sz="1800" b="1" dirty="0" smtClean="0"/>
              <a:t>avec une </a:t>
            </a:r>
            <a:r>
              <a:rPr lang="fr-FR" sz="1800" b="1" dirty="0"/>
              <a:t>mise à jour de routine de </a:t>
            </a:r>
            <a:r>
              <a:rPr lang="fr-FR" sz="1800" b="1" dirty="0" smtClean="0"/>
              <a:t>l'IPC; c’est-à-dire la rénovation </a:t>
            </a:r>
            <a:endParaRPr lang="fr-FR" sz="1800" b="1" dirty="0"/>
          </a:p>
        </p:txBody>
      </p:sp>
    </p:spTree>
    <p:extLst>
      <p:ext uri="{BB962C8B-B14F-4D97-AF65-F5344CB8AC3E}">
        <p14:creationId xmlns:p14="http://schemas.microsoft.com/office/powerpoint/2010/main" val="30864807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333750" y="1019175"/>
            <a:ext cx="8353425" cy="461665"/>
          </a:xfrm>
          <a:prstGeom prst="rect">
            <a:avLst/>
          </a:prstGeom>
          <a:noFill/>
        </p:spPr>
        <p:txBody>
          <a:bodyPr wrap="square" rtlCol="0">
            <a:spAutoFit/>
          </a:bodyPr>
          <a:lstStyle/>
          <a:p>
            <a:endParaRPr lang="fr-FR" sz="2400" dirty="0">
              <a:latin typeface="Arial" panose="020B0604020202020204" pitchFamily="34" charset="0"/>
              <a:cs typeface="Arial" panose="020B0604020202020204" pitchFamily="34" charset="0"/>
            </a:endParaRPr>
          </a:p>
        </p:txBody>
      </p:sp>
      <p:sp>
        <p:nvSpPr>
          <p:cNvPr id="3" name="Titre 2"/>
          <p:cNvSpPr>
            <a:spLocks noGrp="1"/>
          </p:cNvSpPr>
          <p:nvPr>
            <p:ph type="title"/>
          </p:nvPr>
        </p:nvSpPr>
        <p:spPr>
          <a:xfrm>
            <a:off x="3028950" y="365126"/>
            <a:ext cx="8324850" cy="1325563"/>
          </a:xfrm>
        </p:spPr>
        <p:txBody>
          <a:bodyPr/>
          <a:lstStyle/>
          <a:p>
            <a:endParaRPr lang="fr-FR" dirty="0"/>
          </a:p>
        </p:txBody>
      </p:sp>
      <p:sp>
        <p:nvSpPr>
          <p:cNvPr id="4" name="Espace réservé du contenu 3"/>
          <p:cNvSpPr>
            <a:spLocks noGrp="1"/>
          </p:cNvSpPr>
          <p:nvPr>
            <p:ph idx="1"/>
          </p:nvPr>
        </p:nvSpPr>
        <p:spPr>
          <a:xfrm>
            <a:off x="838200" y="2697983"/>
            <a:ext cx="10515600" cy="2641272"/>
          </a:xfrm>
        </p:spPr>
        <p:txBody>
          <a:bodyPr/>
          <a:lstStyle/>
          <a:p>
            <a:pPr marL="0" indent="0" algn="ctr">
              <a:buNone/>
            </a:pPr>
            <a:r>
              <a:rPr lang="fr-FR" sz="4000" b="1" dirty="0" smtClean="0"/>
              <a:t>MERCI </a:t>
            </a:r>
            <a:endParaRPr lang="fr-FR" b="1" dirty="0"/>
          </a:p>
        </p:txBody>
      </p:sp>
    </p:spTree>
    <p:extLst>
      <p:ext uri="{BB962C8B-B14F-4D97-AF65-F5344CB8AC3E}">
        <p14:creationId xmlns:p14="http://schemas.microsoft.com/office/powerpoint/2010/main" val="3775947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799" y="457200"/>
            <a:ext cx="7764517" cy="68842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1.	CLASSIFICATION SELON COICOP </a:t>
            </a:r>
            <a:r>
              <a:rPr lang="fr-FR" altLang="fr-FR" sz="2800" dirty="0" smtClean="0">
                <a:latin typeface="Arial" panose="020B0604020202020204" pitchFamily="34" charset="0"/>
                <a:cs typeface="Arial" panose="020B0604020202020204" pitchFamily="34" charset="0"/>
              </a:rPr>
              <a:t>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30925" y="1743733"/>
            <a:ext cx="11322926"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90000"/>
              </a:lnSpc>
            </a:pPr>
            <a:endParaRPr lang="fr-FR" altLang="fr-FR" sz="2000" b="1" dirty="0">
              <a:latin typeface="Arial" panose="020B0604020202020204" pitchFamily="34" charset="0"/>
              <a:cs typeface="Arial" panose="020B0604020202020204" pitchFamily="34" charset="0"/>
            </a:endParaRPr>
          </a:p>
          <a:p>
            <a:pPr algn="just" eaLnBrk="1" hangingPunct="1">
              <a:lnSpc>
                <a:spcPct val="90000"/>
              </a:lnSpc>
              <a:buFont typeface="Wingdings" panose="05000000000000000000" pitchFamily="2" charset="2"/>
              <a:buChar char="q"/>
            </a:pPr>
            <a:r>
              <a:rPr lang="fr-FR" altLang="fr-FR" sz="2000" b="1" dirty="0">
                <a:latin typeface="Arial" panose="020B0604020202020204" pitchFamily="34" charset="0"/>
                <a:cs typeface="Arial" panose="020B0604020202020204" pitchFamily="34" charset="0"/>
              </a:rPr>
              <a:t>La </a:t>
            </a:r>
            <a:r>
              <a:rPr lang="fr-FR" altLang="fr-FR" sz="2000" b="1" dirty="0" smtClean="0">
                <a:latin typeface="Arial" panose="020B0604020202020204" pitchFamily="34" charset="0"/>
                <a:cs typeface="Arial" panose="020B0604020202020204" pitchFamily="34" charset="0"/>
              </a:rPr>
              <a:t>COICOP </a:t>
            </a:r>
            <a:r>
              <a:rPr lang="fr-FR" altLang="fr-FR" sz="2000" b="1" dirty="0">
                <a:latin typeface="Arial" panose="020B0604020202020204" pitchFamily="34" charset="0"/>
                <a:cs typeface="Arial" panose="020B0604020202020204" pitchFamily="34" charset="0"/>
              </a:rPr>
              <a:t>2018, comprend 15 divisions </a:t>
            </a:r>
            <a:r>
              <a:rPr lang="fr-FR" altLang="fr-FR" sz="2000" b="1" dirty="0" smtClean="0">
                <a:latin typeface="Arial" panose="020B0604020202020204" pitchFamily="34" charset="0"/>
                <a:cs typeface="Arial" panose="020B0604020202020204" pitchFamily="34" charset="0"/>
              </a:rPr>
              <a:t>:</a:t>
            </a:r>
          </a:p>
          <a:p>
            <a:pPr marL="714375" algn="just" eaLnBrk="1" hangingPunct="1">
              <a:lnSpc>
                <a:spcPct val="90000"/>
              </a:lnSpc>
            </a:pPr>
            <a:r>
              <a:rPr lang="fr-FR" altLang="fr-FR" sz="2000" b="1" dirty="0" smtClean="0">
                <a:latin typeface="Arial" panose="020B0604020202020204" pitchFamily="34" charset="0"/>
                <a:cs typeface="Arial" panose="020B0604020202020204" pitchFamily="34" charset="0"/>
              </a:rPr>
              <a:t>Divisions </a:t>
            </a:r>
            <a:r>
              <a:rPr lang="fr-FR" altLang="fr-FR" sz="2000" b="1" dirty="0">
                <a:latin typeface="Arial" panose="020B0604020202020204" pitchFamily="34" charset="0"/>
                <a:cs typeface="Arial" panose="020B0604020202020204" pitchFamily="34" charset="0"/>
              </a:rPr>
              <a:t>01–13 </a:t>
            </a:r>
            <a:r>
              <a:rPr lang="fr-FR" altLang="fr-FR" sz="2000" b="1" dirty="0" smtClean="0">
                <a:latin typeface="Arial" panose="020B0604020202020204" pitchFamily="34" charset="0"/>
                <a:cs typeface="Arial" panose="020B0604020202020204" pitchFamily="34" charset="0"/>
              </a:rPr>
              <a:t>:</a:t>
            </a:r>
            <a:r>
              <a:rPr lang="fr-FR" altLang="fr-FR" sz="2000" b="1" dirty="0" smtClean="0">
                <a:solidFill>
                  <a:srgbClr val="0070C0"/>
                </a:solidFill>
                <a:latin typeface="Arial" panose="020B0604020202020204" pitchFamily="34" charset="0"/>
                <a:cs typeface="Arial" panose="020B0604020202020204" pitchFamily="34" charset="0"/>
              </a:rPr>
              <a:t>dépenses </a:t>
            </a:r>
            <a:r>
              <a:rPr lang="fr-FR" altLang="fr-FR" sz="2000" b="1" dirty="0">
                <a:solidFill>
                  <a:srgbClr val="0070C0"/>
                </a:solidFill>
                <a:latin typeface="Arial" panose="020B0604020202020204" pitchFamily="34" charset="0"/>
                <a:cs typeface="Arial" panose="020B0604020202020204" pitchFamily="34" charset="0"/>
              </a:rPr>
              <a:t>de consommation finale des ménages</a:t>
            </a:r>
          </a:p>
          <a:p>
            <a:pPr marL="714375" algn="just" eaLnBrk="1" hangingPunct="1">
              <a:lnSpc>
                <a:spcPct val="90000"/>
              </a:lnSpc>
            </a:pPr>
            <a:r>
              <a:rPr lang="fr-FR" altLang="fr-FR" sz="2000" b="1" dirty="0" smtClean="0">
                <a:latin typeface="Arial" panose="020B0604020202020204" pitchFamily="34" charset="0"/>
                <a:cs typeface="Arial" panose="020B0604020202020204" pitchFamily="34" charset="0"/>
              </a:rPr>
              <a:t>Division </a:t>
            </a:r>
            <a:r>
              <a:rPr lang="fr-FR" altLang="fr-FR" sz="2000" b="1" dirty="0">
                <a:latin typeface="Arial" panose="020B0604020202020204" pitchFamily="34" charset="0"/>
                <a:cs typeface="Arial" panose="020B0604020202020204" pitchFamily="34" charset="0"/>
              </a:rPr>
              <a:t>14 </a:t>
            </a:r>
            <a:r>
              <a:rPr lang="fr-FR" altLang="fr-FR" sz="2000" b="1" dirty="0" smtClean="0">
                <a:latin typeface="Arial" panose="020B0604020202020204" pitchFamily="34" charset="0"/>
                <a:cs typeface="Arial" panose="020B0604020202020204" pitchFamily="34" charset="0"/>
              </a:rPr>
              <a:t>: </a:t>
            </a:r>
            <a:r>
              <a:rPr lang="fr-FR" altLang="fr-FR" sz="2000" b="1" dirty="0" smtClean="0">
                <a:solidFill>
                  <a:srgbClr val="0070C0"/>
                </a:solidFill>
                <a:latin typeface="Arial" panose="020B0604020202020204" pitchFamily="34" charset="0"/>
                <a:cs typeface="Arial" panose="020B0604020202020204" pitchFamily="34" charset="0"/>
              </a:rPr>
              <a:t>dépenses </a:t>
            </a:r>
            <a:r>
              <a:rPr lang="fr-FR" altLang="fr-FR" sz="2000" b="1" dirty="0">
                <a:solidFill>
                  <a:srgbClr val="0070C0"/>
                </a:solidFill>
                <a:latin typeface="Arial" panose="020B0604020202020204" pitchFamily="34" charset="0"/>
                <a:cs typeface="Arial" panose="020B0604020202020204" pitchFamily="34" charset="0"/>
              </a:rPr>
              <a:t>de consommation finale des ISBLSM</a:t>
            </a:r>
          </a:p>
          <a:p>
            <a:pPr marL="714375" algn="just" eaLnBrk="1" hangingPunct="1">
              <a:lnSpc>
                <a:spcPct val="90000"/>
              </a:lnSpc>
            </a:pPr>
            <a:r>
              <a:rPr lang="fr-FR" altLang="fr-FR" sz="2000" b="1" dirty="0" smtClean="0">
                <a:latin typeface="Arial" panose="020B0604020202020204" pitchFamily="34" charset="0"/>
                <a:cs typeface="Arial" panose="020B0604020202020204" pitchFamily="34" charset="0"/>
              </a:rPr>
              <a:t>Division </a:t>
            </a:r>
            <a:r>
              <a:rPr lang="fr-FR" altLang="fr-FR" sz="2000" b="1" dirty="0">
                <a:latin typeface="Arial" panose="020B0604020202020204" pitchFamily="34" charset="0"/>
                <a:cs typeface="Arial" panose="020B0604020202020204" pitchFamily="34" charset="0"/>
              </a:rPr>
              <a:t>15 </a:t>
            </a:r>
            <a:r>
              <a:rPr lang="fr-FR" altLang="fr-FR" sz="2000" b="1" dirty="0" smtClean="0">
                <a:latin typeface="Arial" panose="020B0604020202020204" pitchFamily="34" charset="0"/>
                <a:cs typeface="Arial" panose="020B0604020202020204" pitchFamily="34" charset="0"/>
              </a:rPr>
              <a:t>: </a:t>
            </a:r>
            <a:r>
              <a:rPr lang="fr-FR" altLang="fr-FR" sz="2000" b="1" dirty="0">
                <a:solidFill>
                  <a:srgbClr val="0070C0"/>
                </a:solidFill>
                <a:latin typeface="Arial" panose="020B0604020202020204" pitchFamily="34" charset="0"/>
                <a:cs typeface="Arial" panose="020B0604020202020204" pitchFamily="34" charset="0"/>
              </a:rPr>
              <a:t>les dépenses de consommation individuelle des </a:t>
            </a:r>
            <a:r>
              <a:rPr lang="fr-FR" altLang="fr-FR" sz="2000" b="1" dirty="0" err="1" smtClean="0">
                <a:solidFill>
                  <a:srgbClr val="0070C0"/>
                </a:solidFill>
                <a:latin typeface="Arial" panose="020B0604020202020204" pitchFamily="34" charset="0"/>
                <a:cs typeface="Arial" panose="020B0604020202020204" pitchFamily="34" charset="0"/>
              </a:rPr>
              <a:t>Apu</a:t>
            </a:r>
            <a:endParaRPr lang="fr-FR" altLang="fr-FR" sz="2000" b="1" dirty="0" smtClean="0">
              <a:solidFill>
                <a:srgbClr val="0070C0"/>
              </a:solidFill>
              <a:latin typeface="Arial" panose="020B0604020202020204" pitchFamily="34" charset="0"/>
              <a:cs typeface="Arial" panose="020B0604020202020204" pitchFamily="34" charset="0"/>
            </a:endParaRPr>
          </a:p>
          <a:p>
            <a:pPr marL="630238" indent="-630238" algn="just" eaLnBrk="1" hangingPunct="1">
              <a:lnSpc>
                <a:spcPct val="90000"/>
              </a:lnSpc>
            </a:pPr>
            <a:endParaRPr lang="fr-FR" altLang="fr-FR" sz="2000" b="1" dirty="0">
              <a:solidFill>
                <a:srgbClr val="0070C0"/>
              </a:solidFill>
              <a:latin typeface="Arial" panose="020B0604020202020204" pitchFamily="34" charset="0"/>
              <a:cs typeface="Arial" panose="020B0604020202020204" pitchFamily="34" charset="0"/>
            </a:endParaRPr>
          </a:p>
          <a:p>
            <a:pPr algn="just" eaLnBrk="1" hangingPunct="1">
              <a:lnSpc>
                <a:spcPct val="90000"/>
              </a:lnSpc>
              <a:buFont typeface="Wingdings" panose="05000000000000000000" pitchFamily="2" charset="2"/>
              <a:buChar char="q"/>
            </a:pPr>
            <a:r>
              <a:rPr lang="fr-FR" altLang="fr-FR" sz="2000" b="1" dirty="0">
                <a:latin typeface="Arial" panose="020B0604020202020204" pitchFamily="34" charset="0"/>
                <a:cs typeface="Arial" panose="020B0604020202020204" pitchFamily="34" charset="0"/>
              </a:rPr>
              <a:t>La COICOP 2018 comporte quatre niveaux de détail organisés selon une structure hiérarchique: divisions, groupes, classes et sous-classes :</a:t>
            </a:r>
          </a:p>
          <a:p>
            <a:pPr marL="357188" indent="0" algn="just" eaLnBrk="1" hangingPunct="1">
              <a:lnSpc>
                <a:spcPct val="90000"/>
              </a:lnSpc>
              <a:buNone/>
            </a:pPr>
            <a:r>
              <a:rPr lang="fr-FR" altLang="fr-FR" sz="2000" b="1" dirty="0">
                <a:latin typeface="Arial" panose="020B0604020202020204" pitchFamily="34" charset="0"/>
                <a:cs typeface="Arial" panose="020B0604020202020204" pitchFamily="34" charset="0"/>
              </a:rPr>
              <a:t>• Division (niveau à deux chiffres), par exemple, 03 Vêtements et chaussures</a:t>
            </a:r>
          </a:p>
          <a:p>
            <a:pPr marL="357188" indent="0" algn="just" eaLnBrk="1" hangingPunct="1">
              <a:lnSpc>
                <a:spcPct val="90000"/>
              </a:lnSpc>
              <a:buNone/>
            </a:pPr>
            <a:r>
              <a:rPr lang="fr-FR" altLang="fr-FR" sz="2000" b="1" dirty="0">
                <a:latin typeface="Arial" panose="020B0604020202020204" pitchFamily="34" charset="0"/>
                <a:cs typeface="Arial" panose="020B0604020202020204" pitchFamily="34" charset="0"/>
              </a:rPr>
              <a:t>• Groupe (niveau à trois chiffres), par exemple, 03.1 Vêtements</a:t>
            </a:r>
          </a:p>
          <a:p>
            <a:pPr marL="357188" indent="0" algn="just" eaLnBrk="1" hangingPunct="1">
              <a:lnSpc>
                <a:spcPct val="90000"/>
              </a:lnSpc>
              <a:buNone/>
            </a:pPr>
            <a:r>
              <a:rPr lang="fr-FR" altLang="fr-FR" sz="2000" b="1" dirty="0">
                <a:latin typeface="Arial" panose="020B0604020202020204" pitchFamily="34" charset="0"/>
                <a:cs typeface="Arial" panose="020B0604020202020204" pitchFamily="34" charset="0"/>
              </a:rPr>
              <a:t>• Classe (niveau à quatre chiffres), par exemple, 03.1.2 Vêtements</a:t>
            </a:r>
          </a:p>
          <a:p>
            <a:pPr marL="357188" indent="0" algn="just" eaLnBrk="1" hangingPunct="1">
              <a:lnSpc>
                <a:spcPct val="90000"/>
              </a:lnSpc>
              <a:buNone/>
            </a:pPr>
            <a:r>
              <a:rPr lang="fr-FR" altLang="fr-FR" sz="2000" b="1" dirty="0">
                <a:latin typeface="Arial" panose="020B0604020202020204" pitchFamily="34" charset="0"/>
                <a:cs typeface="Arial" panose="020B0604020202020204" pitchFamily="34" charset="0"/>
              </a:rPr>
              <a:t>• Sous-classe (niveau à cinq chiffres), par exemple, 03.1.2.1 Vêtements pour hommes ou </a:t>
            </a:r>
            <a:r>
              <a:rPr lang="fr-FR" altLang="fr-FR" sz="2000" b="1" dirty="0" smtClean="0">
                <a:latin typeface="Arial" panose="020B0604020202020204" pitchFamily="34" charset="0"/>
                <a:cs typeface="Arial" panose="020B0604020202020204" pitchFamily="34" charset="0"/>
              </a:rPr>
              <a:t>garçons</a:t>
            </a:r>
            <a:endParaRPr lang="fr-FR" altLang="fr-FR" sz="2000" b="1" dirty="0">
              <a:latin typeface="Arial" panose="020B0604020202020204" pitchFamily="34" charset="0"/>
              <a:cs typeface="Arial" panose="020B0604020202020204" pitchFamily="34" charset="0"/>
            </a:endParaRPr>
          </a:p>
          <a:p>
            <a:pPr algn="just" eaLnBrk="1" hangingPunct="1">
              <a:lnSpc>
                <a:spcPct val="90000"/>
              </a:lnSpc>
              <a:buFont typeface="Wingdings" panose="05000000000000000000" pitchFamily="2" charset="2"/>
              <a:buChar char="q"/>
            </a:pPr>
            <a:r>
              <a:rPr lang="fr-FR" altLang="fr-FR" sz="2000" b="1" dirty="0">
                <a:latin typeface="Arial" panose="020B0604020202020204" pitchFamily="34" charset="0"/>
                <a:cs typeface="Arial" panose="020B0604020202020204" pitchFamily="34" charset="0"/>
              </a:rPr>
              <a:t>Les divisions </a:t>
            </a:r>
            <a:r>
              <a:rPr lang="fr-FR" altLang="fr-FR" sz="2000" b="1" dirty="0" smtClean="0">
                <a:latin typeface="Arial" panose="020B0604020202020204" pitchFamily="34" charset="0"/>
                <a:cs typeface="Arial" panose="020B0604020202020204" pitchFamily="34" charset="0"/>
              </a:rPr>
              <a:t>01–13  comprennent 63 </a:t>
            </a:r>
            <a:r>
              <a:rPr lang="fr-FR" altLang="fr-FR" sz="2000" b="1" dirty="0">
                <a:latin typeface="Arial" panose="020B0604020202020204" pitchFamily="34" charset="0"/>
                <a:cs typeface="Arial" panose="020B0604020202020204" pitchFamily="34" charset="0"/>
              </a:rPr>
              <a:t>groupes, 186 classes et 338 sous-classes. </a:t>
            </a:r>
            <a:endParaRPr lang="fr-FR" altLang="fr-FR" sz="2000" b="1" dirty="0" smtClean="0">
              <a:latin typeface="Arial" panose="020B0604020202020204" pitchFamily="34" charset="0"/>
              <a:cs typeface="Arial" panose="020B0604020202020204" pitchFamily="34" charset="0"/>
            </a:endParaRPr>
          </a:p>
          <a:p>
            <a:pPr marL="630238" indent="-630238" algn="just" eaLnBrk="1" hangingPunct="1">
              <a:lnSpc>
                <a:spcPct val="90000"/>
              </a:lnSpc>
            </a:pPr>
            <a:endParaRPr lang="fr-FR" altLang="fr-FR" sz="2000" b="1" dirty="0">
              <a:latin typeface="Arial" panose="020B0604020202020204" pitchFamily="34" charset="0"/>
              <a:cs typeface="Arial" panose="020B0604020202020204" pitchFamily="34" charset="0"/>
            </a:endParaRPr>
          </a:p>
        </p:txBody>
      </p:sp>
      <p:sp>
        <p:nvSpPr>
          <p:cNvPr id="3" name="ZoneTexte 2"/>
          <p:cNvSpPr txBox="1"/>
          <p:nvPr/>
        </p:nvSpPr>
        <p:spPr>
          <a:xfrm>
            <a:off x="3993931" y="1008993"/>
            <a:ext cx="6747641" cy="523220"/>
          </a:xfrm>
          <a:prstGeom prst="rect">
            <a:avLst/>
          </a:prstGeom>
          <a:noFill/>
        </p:spPr>
        <p:txBody>
          <a:bodyPr wrap="square" rtlCol="0">
            <a:spAutoFit/>
          </a:bodyPr>
          <a:lstStyle/>
          <a:p>
            <a:r>
              <a:rPr lang="fr-FR" sz="2800" b="1" dirty="0">
                <a:solidFill>
                  <a:srgbClr val="0070C0"/>
                </a:solidFill>
              </a:rPr>
              <a:t>1.1.	Structuration de la COICOP 2018</a:t>
            </a:r>
          </a:p>
        </p:txBody>
      </p:sp>
    </p:spTree>
    <p:extLst>
      <p:ext uri="{BB962C8B-B14F-4D97-AF65-F5344CB8AC3E}">
        <p14:creationId xmlns:p14="http://schemas.microsoft.com/office/powerpoint/2010/main" val="861317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799" y="457200"/>
            <a:ext cx="7764517" cy="68842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1.	CLASSIFICATION SELON COICOP </a:t>
            </a:r>
            <a:r>
              <a:rPr lang="fr-FR" altLang="fr-FR" sz="2800" dirty="0" smtClean="0">
                <a:latin typeface="Arial" panose="020B0604020202020204" pitchFamily="34" charset="0"/>
                <a:cs typeface="Arial" panose="020B0604020202020204" pitchFamily="34" charset="0"/>
              </a:rPr>
              <a:t>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30925" y="1743733"/>
            <a:ext cx="11322926"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90000"/>
              </a:lnSpc>
            </a:pPr>
            <a:endParaRPr lang="fr-FR" altLang="fr-FR" sz="2000" b="1" dirty="0">
              <a:latin typeface="Arial" panose="020B0604020202020204" pitchFamily="34" charset="0"/>
              <a:cs typeface="Arial" panose="020B0604020202020204" pitchFamily="34" charset="0"/>
            </a:endParaRPr>
          </a:p>
          <a:p>
            <a:pPr marL="630238" indent="-630238" algn="just" eaLnBrk="1" hangingPunct="1">
              <a:lnSpc>
                <a:spcPct val="90000"/>
              </a:lnSpc>
            </a:pPr>
            <a:endParaRPr lang="fr-FR" altLang="fr-FR" sz="2000" b="1" dirty="0">
              <a:latin typeface="Arial" panose="020B0604020202020204" pitchFamily="34" charset="0"/>
              <a:cs typeface="Arial" panose="020B060402020202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1465890715"/>
              </p:ext>
            </p:extLst>
          </p:nvPr>
        </p:nvGraphicFramePr>
        <p:xfrm>
          <a:off x="1431104" y="2736333"/>
          <a:ext cx="8869035" cy="3580386"/>
        </p:xfrm>
        <a:graphic>
          <a:graphicData uri="http://schemas.openxmlformats.org/drawingml/2006/table">
            <a:tbl>
              <a:tblPr firstRow="1" firstCol="1" bandRow="1"/>
              <a:tblGrid>
                <a:gridCol w="2776947"/>
                <a:gridCol w="3046044"/>
                <a:gridCol w="3046044"/>
              </a:tblGrid>
              <a:tr h="596731">
                <a:tc rowSpan="2">
                  <a:txBody>
                    <a:bodyPr/>
                    <a:lstStyle/>
                    <a:p>
                      <a:pPr algn="just">
                        <a:lnSpc>
                          <a:spcPct val="107000"/>
                        </a:lnSpc>
                        <a:spcAft>
                          <a:spcPts val="0"/>
                        </a:spcAft>
                      </a:pPr>
                      <a:r>
                        <a:rPr lang="fr-FR" sz="1800" b="1" dirty="0">
                          <a:effectLst/>
                          <a:latin typeface="Arial" panose="020B0604020202020204" pitchFamily="34" charset="0"/>
                          <a:ea typeface="Calibri" panose="020F0502020204030204" pitchFamily="34" charset="0"/>
                        </a:rPr>
                        <a:t>Niveau de la COICOP</a:t>
                      </a:r>
                      <a:endParaRPr lang="fr-FR" sz="1600" b="1" dirty="0">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fr-FR" sz="1800" b="1">
                          <a:effectLst/>
                          <a:latin typeface="Arial" panose="020B0604020202020204" pitchFamily="34" charset="0"/>
                          <a:ea typeface="Calibri" panose="020F0502020204030204" pitchFamily="34" charset="0"/>
                        </a:rPr>
                        <a:t>Nombre de catégories</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596731">
                <a:tc vMerge="1">
                  <a:txBody>
                    <a:bodyPr/>
                    <a:lstStyle/>
                    <a:p>
                      <a:endParaRPr lang="fr-FR"/>
                    </a:p>
                  </a:txBody>
                  <a:tcPr/>
                </a:tc>
                <a:tc>
                  <a:txBody>
                    <a:bodyPr/>
                    <a:lstStyle/>
                    <a:p>
                      <a:pPr algn="ctr">
                        <a:lnSpc>
                          <a:spcPct val="107000"/>
                        </a:lnSpc>
                        <a:spcAft>
                          <a:spcPts val="0"/>
                        </a:spcAft>
                      </a:pPr>
                      <a:r>
                        <a:rPr lang="fr-FR" sz="1800" b="1">
                          <a:effectLst/>
                          <a:latin typeface="Arial" panose="020B0604020202020204" pitchFamily="34" charset="0"/>
                          <a:ea typeface="Calibri" panose="020F0502020204030204" pitchFamily="34" charset="0"/>
                        </a:rPr>
                        <a:t>COICOP 1999</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800" b="1">
                          <a:effectLst/>
                          <a:latin typeface="Arial" panose="020B0604020202020204" pitchFamily="34" charset="0"/>
                          <a:ea typeface="Calibri" panose="020F0502020204030204" pitchFamily="34" charset="0"/>
                        </a:rPr>
                        <a:t>COICOP 2018</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6731">
                <a:tc>
                  <a:txBody>
                    <a:bodyPr/>
                    <a:lstStyle/>
                    <a:p>
                      <a:pPr algn="just">
                        <a:lnSpc>
                          <a:spcPct val="107000"/>
                        </a:lnSpc>
                        <a:spcAft>
                          <a:spcPts val="0"/>
                        </a:spcAft>
                      </a:pPr>
                      <a:r>
                        <a:rPr lang="fr-FR" sz="1800" b="1">
                          <a:effectLst/>
                          <a:latin typeface="Arial" panose="020B0604020202020204" pitchFamily="34" charset="0"/>
                          <a:ea typeface="Calibri" panose="020F0502020204030204" pitchFamily="34" charset="0"/>
                        </a:rPr>
                        <a:t>Division</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800" b="1">
                          <a:effectLst/>
                          <a:latin typeface="Arial" panose="020B0604020202020204" pitchFamily="34" charset="0"/>
                          <a:ea typeface="Calibri" panose="020F0502020204030204" pitchFamily="34" charset="0"/>
                        </a:rPr>
                        <a:t>14</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800" b="1" dirty="0">
                          <a:effectLst/>
                          <a:latin typeface="Arial" panose="020B0604020202020204" pitchFamily="34" charset="0"/>
                          <a:ea typeface="Calibri" panose="020F0502020204030204" pitchFamily="34" charset="0"/>
                        </a:rPr>
                        <a:t>15</a:t>
                      </a:r>
                      <a:endParaRPr lang="fr-FR" sz="1600" b="1" dirty="0">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6731">
                <a:tc>
                  <a:txBody>
                    <a:bodyPr/>
                    <a:lstStyle/>
                    <a:p>
                      <a:pPr algn="just">
                        <a:lnSpc>
                          <a:spcPct val="107000"/>
                        </a:lnSpc>
                        <a:spcAft>
                          <a:spcPts val="0"/>
                        </a:spcAft>
                      </a:pPr>
                      <a:r>
                        <a:rPr lang="fr-FR" sz="1800" b="1">
                          <a:effectLst/>
                          <a:latin typeface="Arial" panose="020B0604020202020204" pitchFamily="34" charset="0"/>
                          <a:ea typeface="Calibri" panose="020F0502020204030204" pitchFamily="34" charset="0"/>
                        </a:rPr>
                        <a:t>Groupe</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800" b="1" dirty="0">
                          <a:effectLst/>
                          <a:latin typeface="Arial" panose="020B0604020202020204" pitchFamily="34" charset="0"/>
                          <a:ea typeface="Calibri" panose="020F0502020204030204" pitchFamily="34" charset="0"/>
                        </a:rPr>
                        <a:t>58</a:t>
                      </a:r>
                      <a:endParaRPr lang="fr-FR" sz="1600" b="1" dirty="0">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800" b="1">
                          <a:effectLst/>
                          <a:latin typeface="Arial" panose="020B0604020202020204" pitchFamily="34" charset="0"/>
                          <a:ea typeface="Calibri" panose="020F0502020204030204" pitchFamily="34" charset="0"/>
                        </a:rPr>
                        <a:t>63</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6731">
                <a:tc>
                  <a:txBody>
                    <a:bodyPr/>
                    <a:lstStyle/>
                    <a:p>
                      <a:pPr algn="just">
                        <a:lnSpc>
                          <a:spcPct val="107000"/>
                        </a:lnSpc>
                        <a:spcAft>
                          <a:spcPts val="0"/>
                        </a:spcAft>
                      </a:pPr>
                      <a:r>
                        <a:rPr lang="fr-FR" sz="1800" b="1">
                          <a:effectLst/>
                          <a:latin typeface="Arial" panose="020B0604020202020204" pitchFamily="34" charset="0"/>
                          <a:ea typeface="Calibri" panose="020F0502020204030204" pitchFamily="34" charset="0"/>
                        </a:rPr>
                        <a:t>Classe</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800" b="1">
                          <a:effectLst/>
                          <a:latin typeface="Arial" panose="020B0604020202020204" pitchFamily="34" charset="0"/>
                          <a:ea typeface="Calibri" panose="020F0502020204030204" pitchFamily="34" charset="0"/>
                        </a:rPr>
                        <a:t>157</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800" b="1">
                          <a:effectLst/>
                          <a:latin typeface="Arial" panose="020B0604020202020204" pitchFamily="34" charset="0"/>
                          <a:ea typeface="Calibri" panose="020F0502020204030204" pitchFamily="34" charset="0"/>
                        </a:rPr>
                        <a:t>186</a:t>
                      </a:r>
                      <a:endParaRPr lang="fr-FR" sz="1600" b="1">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6731">
                <a:tc>
                  <a:txBody>
                    <a:bodyPr/>
                    <a:lstStyle/>
                    <a:p>
                      <a:pPr algn="just">
                        <a:lnSpc>
                          <a:spcPct val="107000"/>
                        </a:lnSpc>
                        <a:spcAft>
                          <a:spcPts val="0"/>
                        </a:spcAft>
                      </a:pPr>
                      <a:r>
                        <a:rPr lang="fr-FR" sz="1800" b="1" dirty="0">
                          <a:effectLst/>
                          <a:latin typeface="Arial" panose="020B0604020202020204" pitchFamily="34" charset="0"/>
                          <a:ea typeface="Calibri" panose="020F0502020204030204" pitchFamily="34" charset="0"/>
                        </a:rPr>
                        <a:t>Sous classe</a:t>
                      </a:r>
                      <a:endParaRPr lang="fr-FR" sz="1600" b="1" dirty="0">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800" b="1" dirty="0">
                          <a:effectLst/>
                          <a:latin typeface="Arial" panose="020B0604020202020204" pitchFamily="34" charset="0"/>
                          <a:ea typeface="Calibri" panose="020F0502020204030204" pitchFamily="34" charset="0"/>
                        </a:rPr>
                        <a:t>ND</a:t>
                      </a:r>
                      <a:endParaRPr lang="fr-FR" sz="1600" b="1" dirty="0">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800" b="1" dirty="0">
                          <a:effectLst/>
                          <a:latin typeface="Arial" panose="020B0604020202020204" pitchFamily="34" charset="0"/>
                          <a:ea typeface="Calibri" panose="020F0502020204030204" pitchFamily="34" charset="0"/>
                        </a:rPr>
                        <a:t>338</a:t>
                      </a:r>
                      <a:endParaRPr lang="fr-FR" sz="1600" b="1" dirty="0">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1345323" y="2077323"/>
            <a:ext cx="910195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Tableau 1 : Comparaison du nombre de catégories entre la  COICOP 1999  et la COICOP 2018 par niveau</a:t>
            </a:r>
            <a:endParaRPr kumimoji="0" lang="fr-FR" altLang="fr-FR" sz="2400" b="1"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4496774" y="1337284"/>
            <a:ext cx="5587427" cy="461665"/>
          </a:xfrm>
          <a:prstGeom prst="rect">
            <a:avLst/>
          </a:prstGeom>
        </p:spPr>
        <p:txBody>
          <a:bodyPr wrap="none">
            <a:spAutoFit/>
          </a:bodyPr>
          <a:lstStyle/>
          <a:p>
            <a:r>
              <a:rPr lang="fr-FR" sz="2400" b="1" dirty="0">
                <a:solidFill>
                  <a:srgbClr val="0070C0"/>
                </a:solidFill>
              </a:rPr>
              <a:t>1.1.	Structuration de la COICOP 2018</a:t>
            </a:r>
          </a:p>
        </p:txBody>
      </p:sp>
    </p:spTree>
    <p:extLst>
      <p:ext uri="{BB962C8B-B14F-4D97-AF65-F5344CB8AC3E}">
        <p14:creationId xmlns:p14="http://schemas.microsoft.com/office/powerpoint/2010/main" val="3487603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799" y="457200"/>
            <a:ext cx="7764517" cy="68842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1.	CLASSIFICATION SELON COICOP </a:t>
            </a:r>
            <a:r>
              <a:rPr lang="fr-FR" altLang="fr-FR" sz="2800" dirty="0" smtClean="0">
                <a:latin typeface="Arial" panose="020B0604020202020204" pitchFamily="34" charset="0"/>
                <a:cs typeface="Arial" panose="020B0604020202020204" pitchFamily="34" charset="0"/>
              </a:rPr>
              <a:t>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30925" y="1743733"/>
            <a:ext cx="11322926"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90000"/>
              </a:lnSpc>
            </a:pPr>
            <a:r>
              <a:rPr lang="fr-FR" altLang="fr-FR" sz="2000" b="1" dirty="0">
                <a:latin typeface="Arial" panose="020B0604020202020204" pitchFamily="34" charset="0"/>
                <a:cs typeface="Arial" panose="020B0604020202020204" pitchFamily="34" charset="0"/>
              </a:rPr>
              <a:t>La COICOP regroupe </a:t>
            </a:r>
            <a:r>
              <a:rPr lang="fr-FR" altLang="fr-FR" sz="2000" b="1" dirty="0" smtClean="0">
                <a:latin typeface="Arial" panose="020B0604020202020204" pitchFamily="34" charset="0"/>
                <a:cs typeface="Arial" panose="020B0604020202020204" pitchFamily="34" charset="0"/>
              </a:rPr>
              <a:t>DCFM </a:t>
            </a:r>
            <a:r>
              <a:rPr lang="fr-FR" altLang="fr-FR" sz="2000" b="1" dirty="0">
                <a:latin typeface="Arial" panose="020B0604020202020204" pitchFamily="34" charset="0"/>
                <a:cs typeface="Arial" panose="020B0604020202020204" pitchFamily="34" charset="0"/>
              </a:rPr>
              <a:t>sur des biens et services individuels en fonction de l'objectif qu'ils sont censés </a:t>
            </a:r>
            <a:r>
              <a:rPr lang="fr-FR" altLang="fr-FR" sz="2000" b="1" dirty="0" smtClean="0">
                <a:latin typeface="Arial" panose="020B0604020202020204" pitchFamily="34" charset="0"/>
                <a:cs typeface="Arial" panose="020B0604020202020204" pitchFamily="34" charset="0"/>
              </a:rPr>
              <a:t>remplir (nourrir, </a:t>
            </a:r>
            <a:r>
              <a:rPr lang="fr-FR" altLang="fr-FR" sz="2000" b="1" dirty="0">
                <a:latin typeface="Arial" panose="020B0604020202020204" pitchFamily="34" charset="0"/>
                <a:cs typeface="Arial" panose="020B0604020202020204" pitchFamily="34" charset="0"/>
              </a:rPr>
              <a:t>prévenir et guérir les maladies, acquérir des connaissances ou voyager d'un endroit à un </a:t>
            </a:r>
            <a:r>
              <a:rPr lang="fr-FR" altLang="fr-FR" sz="2000" b="1" dirty="0" smtClean="0">
                <a:latin typeface="Arial" panose="020B0604020202020204" pitchFamily="34" charset="0"/>
                <a:cs typeface="Arial" panose="020B0604020202020204" pitchFamily="34" charset="0"/>
              </a:rPr>
              <a:t>autre, </a:t>
            </a:r>
            <a:r>
              <a:rPr lang="fr-FR" altLang="fr-FR" sz="2000" b="1" dirty="0" err="1" smtClean="0">
                <a:latin typeface="Arial" panose="020B0604020202020204" pitchFamily="34" charset="0"/>
                <a:cs typeface="Arial" panose="020B0604020202020204" pitchFamily="34" charset="0"/>
              </a:rPr>
              <a:t>etc</a:t>
            </a:r>
            <a:r>
              <a:rPr lang="fr-FR" altLang="fr-FR" sz="2000" b="1" dirty="0" smtClean="0">
                <a:latin typeface="Arial" panose="020B0604020202020204" pitchFamily="34" charset="0"/>
                <a:cs typeface="Arial" panose="020B0604020202020204" pitchFamily="34" charset="0"/>
              </a:rPr>
              <a:t>). </a:t>
            </a:r>
          </a:p>
          <a:p>
            <a:pPr marL="630238" indent="-630238" algn="just" eaLnBrk="1" hangingPunct="1">
              <a:lnSpc>
                <a:spcPct val="90000"/>
              </a:lnSpc>
            </a:pPr>
            <a:r>
              <a:rPr lang="fr-FR" altLang="fr-FR" sz="2000" b="1" dirty="0" smtClean="0">
                <a:latin typeface="Arial" panose="020B0604020202020204" pitchFamily="34" charset="0"/>
                <a:cs typeface="Arial" panose="020B0604020202020204" pitchFamily="34" charset="0"/>
              </a:rPr>
              <a:t>Le </a:t>
            </a:r>
            <a:r>
              <a:rPr lang="fr-FR" altLang="fr-FR" sz="2000" b="1" dirty="0">
                <a:latin typeface="Arial" panose="020B0604020202020204" pitchFamily="34" charset="0"/>
                <a:cs typeface="Arial" panose="020B0604020202020204" pitchFamily="34" charset="0"/>
              </a:rPr>
              <a:t>principe de classification en fonction de l'objectif signifie que lorsque des produits similaires ou connexes existent sous des formes physiques ou virtuelles (par exemple, des livres, de la musique, des vidéos ou des jeux), le produit doit être classé dans une classe unique en fonction de l'objectif prédominant. Par exemple, l'achat de livres électroniques ou virtuels (par exemple, des livres électroniques ou des livres audio) doit être classé dans la même classe ou sous-classe que les livres papier, car ils sont utilisés dans le même but. </a:t>
            </a:r>
            <a:endParaRPr lang="fr-FR" altLang="fr-FR" sz="2000" b="1" dirty="0" smtClean="0">
              <a:latin typeface="Arial" panose="020B0604020202020204" pitchFamily="34" charset="0"/>
              <a:cs typeface="Arial" panose="020B0604020202020204" pitchFamily="34" charset="0"/>
            </a:endParaRPr>
          </a:p>
          <a:p>
            <a:pPr marL="630238" indent="-630238" algn="just" eaLnBrk="1" hangingPunct="1">
              <a:lnSpc>
                <a:spcPct val="90000"/>
              </a:lnSpc>
            </a:pPr>
            <a:r>
              <a:rPr lang="fr-FR" altLang="fr-FR" sz="2000" b="1" dirty="0" smtClean="0">
                <a:latin typeface="Arial" panose="020B0604020202020204" pitchFamily="34" charset="0"/>
                <a:cs typeface="Arial" panose="020B0604020202020204" pitchFamily="34" charset="0"/>
              </a:rPr>
              <a:t>De </a:t>
            </a:r>
            <a:r>
              <a:rPr lang="fr-FR" altLang="fr-FR" sz="2000" b="1" dirty="0">
                <a:latin typeface="Arial" panose="020B0604020202020204" pitchFamily="34" charset="0"/>
                <a:cs typeface="Arial" panose="020B0604020202020204" pitchFamily="34" charset="0"/>
              </a:rPr>
              <a:t>même, les logiciels et applications peuvent fournir </a:t>
            </a:r>
            <a:r>
              <a:rPr lang="fr-FR" altLang="fr-FR" sz="2000" b="1" dirty="0" smtClean="0">
                <a:latin typeface="Arial" panose="020B0604020202020204" pitchFamily="34" charset="0"/>
                <a:cs typeface="Arial" panose="020B0604020202020204" pitchFamily="34" charset="0"/>
              </a:rPr>
              <a:t>aux ménages </a:t>
            </a:r>
            <a:r>
              <a:rPr lang="fr-FR" altLang="fr-FR" sz="2000" b="1" dirty="0">
                <a:latin typeface="Arial" panose="020B0604020202020204" pitchFamily="34" charset="0"/>
                <a:cs typeface="Arial" panose="020B0604020202020204" pitchFamily="34" charset="0"/>
              </a:rPr>
              <a:t>un service spécifique. Si le paiement </a:t>
            </a:r>
            <a:r>
              <a:rPr lang="fr-FR" altLang="fr-FR" sz="2000" b="1" dirty="0">
                <a:solidFill>
                  <a:srgbClr val="FF0000"/>
                </a:solidFill>
                <a:latin typeface="Arial" panose="020B0604020202020204" pitchFamily="34" charset="0"/>
                <a:cs typeface="Arial" panose="020B0604020202020204" pitchFamily="34" charset="0"/>
              </a:rPr>
              <a:t>n'est </a:t>
            </a:r>
            <a:r>
              <a:rPr lang="fr-FR" altLang="fr-FR" sz="2000" b="1" dirty="0" smtClean="0">
                <a:solidFill>
                  <a:srgbClr val="FF0000"/>
                </a:solidFill>
                <a:latin typeface="Arial" panose="020B0604020202020204" pitchFamily="34" charset="0"/>
                <a:cs typeface="Arial" panose="020B0604020202020204" pitchFamily="34" charset="0"/>
              </a:rPr>
              <a:t>pas </a:t>
            </a:r>
            <a:r>
              <a:rPr lang="fr-FR" altLang="fr-FR" sz="2000" b="1" dirty="0">
                <a:latin typeface="Arial" panose="020B0604020202020204" pitchFamily="34" charset="0"/>
                <a:cs typeface="Arial" panose="020B0604020202020204" pitchFamily="34" charset="0"/>
              </a:rPr>
              <a:t>pour le logiciel </a:t>
            </a:r>
            <a:r>
              <a:rPr lang="fr-FR" altLang="fr-FR" sz="2000" b="1" dirty="0">
                <a:solidFill>
                  <a:srgbClr val="FF0000"/>
                </a:solidFill>
                <a:latin typeface="Arial" panose="020B0604020202020204" pitchFamily="34" charset="0"/>
                <a:cs typeface="Arial" panose="020B0604020202020204" pitchFamily="34" charset="0"/>
              </a:rPr>
              <a:t>mais pour </a:t>
            </a:r>
            <a:r>
              <a:rPr lang="fr-FR" altLang="fr-FR" sz="2000" b="1" dirty="0">
                <a:latin typeface="Arial" panose="020B0604020202020204" pitchFamily="34" charset="0"/>
                <a:cs typeface="Arial" panose="020B0604020202020204" pitchFamily="34" charset="0"/>
              </a:rPr>
              <a:t>un service associé, qui est fourni à l'aide du logiciel ou de l'application, </a:t>
            </a:r>
            <a:r>
              <a:rPr lang="fr-FR" altLang="fr-FR" sz="2000" b="1" u="sng" dirty="0">
                <a:solidFill>
                  <a:srgbClr val="0070C0"/>
                </a:solidFill>
                <a:latin typeface="Arial" panose="020B0604020202020204" pitchFamily="34" charset="0"/>
                <a:cs typeface="Arial" panose="020B0604020202020204" pitchFamily="34" charset="0"/>
              </a:rPr>
              <a:t>les dépenses doivent être classées dans le service correspondant</a:t>
            </a:r>
            <a:r>
              <a:rPr lang="fr-FR" altLang="fr-FR" sz="2000" b="1" dirty="0">
                <a:latin typeface="Arial" panose="020B0604020202020204" pitchFamily="34" charset="0"/>
                <a:cs typeface="Arial" panose="020B0604020202020204" pitchFamily="34" charset="0"/>
              </a:rPr>
              <a:t>. </a:t>
            </a:r>
            <a:endParaRPr lang="fr-FR" altLang="fr-FR" sz="2000" b="1" dirty="0" smtClean="0">
              <a:latin typeface="Arial" panose="020B0604020202020204" pitchFamily="34" charset="0"/>
              <a:cs typeface="Arial" panose="020B0604020202020204" pitchFamily="34" charset="0"/>
            </a:endParaRPr>
          </a:p>
          <a:p>
            <a:pPr marL="630238" indent="-630238" algn="just" eaLnBrk="1" hangingPunct="1">
              <a:lnSpc>
                <a:spcPct val="90000"/>
              </a:lnSpc>
            </a:pPr>
            <a:r>
              <a:rPr lang="fr-FR" altLang="fr-FR" sz="2000" b="1" dirty="0" smtClean="0">
                <a:latin typeface="Arial" panose="020B0604020202020204" pitchFamily="34" charset="0"/>
                <a:cs typeface="Arial" panose="020B0604020202020204" pitchFamily="34" charset="0"/>
              </a:rPr>
              <a:t>En </a:t>
            </a:r>
            <a:r>
              <a:rPr lang="fr-FR" altLang="fr-FR" sz="2000" b="1" dirty="0">
                <a:latin typeface="Arial" panose="020B0604020202020204" pitchFamily="34" charset="0"/>
                <a:cs typeface="Arial" panose="020B0604020202020204" pitchFamily="34" charset="0"/>
              </a:rPr>
              <a:t>règle générale, les dépenses en biens d'occasion sont classées avec les biens </a:t>
            </a:r>
            <a:r>
              <a:rPr lang="fr-FR" altLang="fr-FR" sz="2000" b="1" dirty="0" smtClean="0">
                <a:latin typeface="Arial" panose="020B0604020202020204" pitchFamily="34" charset="0"/>
                <a:cs typeface="Arial" panose="020B0604020202020204" pitchFamily="34" charset="0"/>
              </a:rPr>
              <a:t>neufs. </a:t>
            </a:r>
            <a:r>
              <a:rPr lang="fr-FR" altLang="fr-FR" sz="2000" b="1" dirty="0">
                <a:latin typeface="Arial" panose="020B0604020202020204" pitchFamily="34" charset="0"/>
                <a:cs typeface="Arial" panose="020B0604020202020204" pitchFamily="34" charset="0"/>
              </a:rPr>
              <a:t>E</a:t>
            </a:r>
            <a:r>
              <a:rPr lang="fr-FR" altLang="fr-FR" sz="2000" b="1" dirty="0" smtClean="0">
                <a:latin typeface="Arial" panose="020B0604020202020204" pitchFamily="34" charset="0"/>
                <a:cs typeface="Arial" panose="020B0604020202020204" pitchFamily="34" charset="0"/>
              </a:rPr>
              <a:t>xception les </a:t>
            </a:r>
            <a:r>
              <a:rPr lang="fr-FR" altLang="fr-FR" sz="2000" b="1" dirty="0">
                <a:latin typeface="Arial" panose="020B0604020202020204" pitchFamily="34" charset="0"/>
                <a:cs typeface="Arial" panose="020B0604020202020204" pitchFamily="34" charset="0"/>
              </a:rPr>
              <a:t>voitures </a:t>
            </a:r>
            <a:r>
              <a:rPr lang="fr-FR" altLang="fr-FR" sz="2000" b="1" dirty="0" smtClean="0">
                <a:latin typeface="Arial" panose="020B0604020202020204" pitchFamily="34" charset="0"/>
                <a:cs typeface="Arial" panose="020B0604020202020204" pitchFamily="34" charset="0"/>
              </a:rPr>
              <a:t>automobiles : voitures </a:t>
            </a:r>
            <a:r>
              <a:rPr lang="fr-FR" altLang="fr-FR" sz="2000" b="1" u="sng" dirty="0">
                <a:latin typeface="Arial" panose="020B0604020202020204" pitchFamily="34" charset="0"/>
                <a:cs typeface="Arial" panose="020B0604020202020204" pitchFamily="34" charset="0"/>
              </a:rPr>
              <a:t>automobiles neuves </a:t>
            </a:r>
            <a:r>
              <a:rPr lang="fr-FR" altLang="fr-FR" sz="2000" b="1" dirty="0" smtClean="0">
                <a:solidFill>
                  <a:srgbClr val="FF0000"/>
                </a:solidFill>
                <a:latin typeface="Arial" panose="020B0604020202020204" pitchFamily="34" charset="0"/>
                <a:cs typeface="Arial" panose="020B0604020202020204" pitchFamily="34" charset="0"/>
              </a:rPr>
              <a:t>séparées</a:t>
            </a:r>
            <a:r>
              <a:rPr lang="fr-FR" altLang="fr-FR" sz="2000" b="1" dirty="0" smtClean="0">
                <a:latin typeface="Arial" panose="020B0604020202020204" pitchFamily="34" charset="0"/>
                <a:cs typeface="Arial" panose="020B0604020202020204" pitchFamily="34" charset="0"/>
              </a:rPr>
              <a:t> </a:t>
            </a:r>
            <a:r>
              <a:rPr lang="fr-FR" altLang="fr-FR" sz="2000" b="1" u="sng" dirty="0">
                <a:latin typeface="Arial" panose="020B0604020202020204" pitchFamily="34" charset="0"/>
                <a:cs typeface="Arial" panose="020B0604020202020204" pitchFamily="34" charset="0"/>
              </a:rPr>
              <a:t>des voitures d'occasion</a:t>
            </a:r>
            <a:r>
              <a:rPr lang="fr-FR" altLang="fr-FR" sz="2000" b="1" dirty="0">
                <a:latin typeface="Arial" panose="020B0604020202020204" pitchFamily="34" charset="0"/>
                <a:cs typeface="Arial" panose="020B0604020202020204" pitchFamily="34" charset="0"/>
              </a:rPr>
              <a:t> (COICOP 2018 sous-classe 07.1.1.2).</a:t>
            </a:r>
            <a:endParaRPr lang="fr-FR" altLang="fr-FR" sz="2000" b="1" dirty="0" smtClean="0">
              <a:latin typeface="Arial" panose="020B0604020202020204" pitchFamily="34" charset="0"/>
              <a:cs typeface="Arial" panose="020B0604020202020204" pitchFamily="34" charset="0"/>
            </a:endParaRPr>
          </a:p>
        </p:txBody>
      </p:sp>
      <p:sp>
        <p:nvSpPr>
          <p:cNvPr id="3" name="ZoneTexte 2"/>
          <p:cNvSpPr txBox="1"/>
          <p:nvPr/>
        </p:nvSpPr>
        <p:spPr>
          <a:xfrm>
            <a:off x="3993931" y="1008993"/>
            <a:ext cx="7115503" cy="523220"/>
          </a:xfrm>
          <a:prstGeom prst="rect">
            <a:avLst/>
          </a:prstGeom>
          <a:noFill/>
        </p:spPr>
        <p:txBody>
          <a:bodyPr wrap="square" rtlCol="0">
            <a:spAutoFit/>
          </a:bodyPr>
          <a:lstStyle/>
          <a:p>
            <a:r>
              <a:rPr lang="fr-FR" sz="2800" b="1" dirty="0" smtClean="0">
                <a:solidFill>
                  <a:srgbClr val="0070C0"/>
                </a:solidFill>
              </a:rPr>
              <a:t>1.2</a:t>
            </a:r>
            <a:r>
              <a:rPr lang="fr-FR" sz="2800" b="1" dirty="0">
                <a:solidFill>
                  <a:srgbClr val="0070C0"/>
                </a:solidFill>
              </a:rPr>
              <a:t>.	Classification selon le l’objectif. </a:t>
            </a:r>
          </a:p>
        </p:txBody>
      </p:sp>
    </p:spTree>
    <p:extLst>
      <p:ext uri="{BB962C8B-B14F-4D97-AF65-F5344CB8AC3E}">
        <p14:creationId xmlns:p14="http://schemas.microsoft.com/office/powerpoint/2010/main" val="1161520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799" y="457200"/>
            <a:ext cx="7764517" cy="68842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1.	CLASSIFICATION SELON COICOP </a:t>
            </a:r>
            <a:r>
              <a:rPr lang="fr-FR" altLang="fr-FR" sz="2800" dirty="0" smtClean="0">
                <a:latin typeface="Arial" panose="020B0604020202020204" pitchFamily="34" charset="0"/>
                <a:cs typeface="Arial" panose="020B0604020202020204" pitchFamily="34" charset="0"/>
              </a:rPr>
              <a:t>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30925" y="1743733"/>
            <a:ext cx="11322926"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algn="just" eaLnBrk="1" hangingPunct="1">
              <a:lnSpc>
                <a:spcPct val="150000"/>
              </a:lnSpc>
            </a:pPr>
            <a:r>
              <a:rPr lang="fr-FR" altLang="fr-FR" sz="2000" b="1" dirty="0" smtClean="0">
                <a:latin typeface="Arial" panose="020B0604020202020204" pitchFamily="34" charset="0"/>
                <a:cs typeface="Arial" panose="020B0604020202020204" pitchFamily="34" charset="0"/>
              </a:rPr>
              <a:t>Certains </a:t>
            </a:r>
            <a:r>
              <a:rPr lang="fr-FR" altLang="fr-FR" sz="2000" b="1" dirty="0">
                <a:latin typeface="Arial" panose="020B0604020202020204" pitchFamily="34" charset="0"/>
                <a:cs typeface="Arial" panose="020B0604020202020204" pitchFamily="34" charset="0"/>
              </a:rPr>
              <a:t>produits et services pourraient vraisemblablement être affectés à plus d'un objectif. </a:t>
            </a:r>
            <a:endParaRPr lang="fr-FR" altLang="fr-FR" sz="2000" b="1" dirty="0" smtClean="0">
              <a:latin typeface="Arial" panose="020B0604020202020204" pitchFamily="34" charset="0"/>
              <a:cs typeface="Arial" panose="020B0604020202020204" pitchFamily="34" charset="0"/>
            </a:endParaRPr>
          </a:p>
          <a:p>
            <a:pPr marL="630238" indent="-630238" algn="just" eaLnBrk="1" hangingPunct="1">
              <a:lnSpc>
                <a:spcPct val="150000"/>
              </a:lnSpc>
            </a:pPr>
            <a:r>
              <a:rPr lang="fr-FR" altLang="fr-FR" sz="2000" b="1" dirty="0" smtClean="0">
                <a:latin typeface="Arial" panose="020B0604020202020204" pitchFamily="34" charset="0"/>
                <a:cs typeface="Arial" panose="020B0604020202020204" pitchFamily="34" charset="0"/>
              </a:rPr>
              <a:t>Les </a:t>
            </a:r>
            <a:r>
              <a:rPr lang="fr-FR" altLang="fr-FR" sz="2000" b="1" dirty="0">
                <a:latin typeface="Arial" panose="020B0604020202020204" pitchFamily="34" charset="0"/>
                <a:cs typeface="Arial" panose="020B0604020202020204" pitchFamily="34" charset="0"/>
              </a:rPr>
              <a:t>exemples incluent le carburant qui peut être utilisé pour alimenter des véhicules classés comme véhicules de transport ainsi que des véhicules de loisirs; bicyclettes pouvant être achetées à des fins de transport ou de loisirs; ou des chaussures de sport qui peuvent être utilisées pour le sport ou pour les loisirs. </a:t>
            </a:r>
            <a:endParaRPr lang="fr-FR" altLang="fr-FR" sz="2000" b="1" dirty="0" smtClean="0">
              <a:latin typeface="Arial" panose="020B0604020202020204" pitchFamily="34" charset="0"/>
              <a:cs typeface="Arial" panose="020B0604020202020204" pitchFamily="34" charset="0"/>
            </a:endParaRPr>
          </a:p>
          <a:p>
            <a:pPr marL="630238" indent="-630238" algn="just" eaLnBrk="1" hangingPunct="1">
              <a:lnSpc>
                <a:spcPct val="150000"/>
              </a:lnSpc>
            </a:pPr>
            <a:r>
              <a:rPr lang="fr-FR" altLang="fr-FR" sz="2000" b="1" dirty="0" smtClean="0">
                <a:solidFill>
                  <a:srgbClr val="0070C0"/>
                </a:solidFill>
                <a:latin typeface="Arial" panose="020B0604020202020204" pitchFamily="34" charset="0"/>
                <a:cs typeface="Arial" panose="020B0604020202020204" pitchFamily="34" charset="0"/>
              </a:rPr>
              <a:t>Biens </a:t>
            </a:r>
            <a:r>
              <a:rPr lang="fr-FR" altLang="fr-FR" sz="2000" b="1" dirty="0">
                <a:solidFill>
                  <a:srgbClr val="0070C0"/>
                </a:solidFill>
                <a:latin typeface="Arial" panose="020B0604020202020204" pitchFamily="34" charset="0"/>
                <a:cs typeface="Arial" panose="020B0604020202020204" pitchFamily="34" charset="0"/>
              </a:rPr>
              <a:t>et services </a:t>
            </a:r>
            <a:r>
              <a:rPr lang="fr-FR" altLang="fr-FR" sz="2000" b="1" dirty="0" smtClean="0">
                <a:solidFill>
                  <a:srgbClr val="0070C0"/>
                </a:solidFill>
                <a:latin typeface="Arial" panose="020B0604020202020204" pitchFamily="34" charset="0"/>
                <a:cs typeface="Arial" panose="020B0604020202020204" pitchFamily="34" charset="0"/>
              </a:rPr>
              <a:t> </a:t>
            </a:r>
            <a:r>
              <a:rPr lang="fr-FR" altLang="fr-FR" sz="2000" b="1" dirty="0">
                <a:solidFill>
                  <a:srgbClr val="0070C0"/>
                </a:solidFill>
                <a:latin typeface="Arial" panose="020B0604020202020204" pitchFamily="34" charset="0"/>
                <a:cs typeface="Arial" panose="020B0604020202020204" pitchFamily="34" charset="0"/>
              </a:rPr>
              <a:t>utilisés à des fins </a:t>
            </a:r>
            <a:r>
              <a:rPr lang="fr-FR" altLang="fr-FR" sz="2000" b="1" dirty="0" smtClean="0">
                <a:solidFill>
                  <a:srgbClr val="0070C0"/>
                </a:solidFill>
                <a:latin typeface="Arial" panose="020B0604020202020204" pitchFamily="34" charset="0"/>
                <a:cs typeface="Arial" panose="020B0604020202020204" pitchFamily="34" charset="0"/>
              </a:rPr>
              <a:t>différentes : </a:t>
            </a:r>
            <a:r>
              <a:rPr lang="fr-FR" altLang="fr-FR" sz="2000" b="1" dirty="0" smtClean="0">
                <a:latin typeface="Arial" panose="020B0604020202020204" pitchFamily="34" charset="0"/>
                <a:cs typeface="Arial" panose="020B0604020202020204" pitchFamily="34" charset="0"/>
              </a:rPr>
              <a:t> </a:t>
            </a:r>
            <a:r>
              <a:rPr lang="fr-FR" altLang="fr-FR" sz="2000" b="1" dirty="0" smtClean="0">
                <a:solidFill>
                  <a:srgbClr val="0070C0"/>
                </a:solidFill>
                <a:latin typeface="Arial" panose="020B0604020202020204" pitchFamily="34" charset="0"/>
                <a:cs typeface="Arial" panose="020B0604020202020204" pitchFamily="34" charset="0"/>
              </a:rPr>
              <a:t>les affecter </a:t>
            </a:r>
            <a:r>
              <a:rPr lang="fr-FR" altLang="fr-FR" sz="2000" b="1" dirty="0">
                <a:solidFill>
                  <a:srgbClr val="0070C0"/>
                </a:solidFill>
                <a:latin typeface="Arial" panose="020B0604020202020204" pitchFamily="34" charset="0"/>
                <a:cs typeface="Arial" panose="020B0604020202020204" pitchFamily="34" charset="0"/>
              </a:rPr>
              <a:t>à </a:t>
            </a:r>
            <a:r>
              <a:rPr lang="fr-FR" altLang="fr-FR" sz="2000" b="1" dirty="0">
                <a:latin typeface="Arial" panose="020B0604020202020204" pitchFamily="34" charset="0"/>
                <a:cs typeface="Arial" panose="020B0604020202020204" pitchFamily="34" charset="0"/>
              </a:rPr>
              <a:t>la division considérée comme représentant </a:t>
            </a:r>
            <a:r>
              <a:rPr lang="fr-FR" altLang="fr-FR" sz="2000" b="1" dirty="0">
                <a:solidFill>
                  <a:srgbClr val="0070C0"/>
                </a:solidFill>
                <a:latin typeface="Arial" panose="020B0604020202020204" pitchFamily="34" charset="0"/>
                <a:cs typeface="Arial" panose="020B0604020202020204" pitchFamily="34" charset="0"/>
              </a:rPr>
              <a:t>l’objet principal ou prédominant</a:t>
            </a:r>
            <a:r>
              <a:rPr lang="fr-FR" altLang="fr-FR" sz="2000" b="1" dirty="0" smtClean="0">
                <a:solidFill>
                  <a:srgbClr val="0070C0"/>
                </a:solidFill>
                <a:latin typeface="Arial" panose="020B0604020202020204" pitchFamily="34" charset="0"/>
                <a:cs typeface="Arial" panose="020B0604020202020204" pitchFamily="34" charset="0"/>
              </a:rPr>
              <a:t>.</a:t>
            </a:r>
            <a:endParaRPr lang="fr-FR" altLang="fr-FR" sz="2000" b="1" dirty="0">
              <a:solidFill>
                <a:srgbClr val="0070C0"/>
              </a:solidFill>
              <a:latin typeface="Arial" panose="020B0604020202020204" pitchFamily="34" charset="0"/>
              <a:cs typeface="Arial" panose="020B0604020202020204" pitchFamily="34" charset="0"/>
            </a:endParaRPr>
          </a:p>
        </p:txBody>
      </p:sp>
      <p:sp>
        <p:nvSpPr>
          <p:cNvPr id="3" name="ZoneTexte 2"/>
          <p:cNvSpPr txBox="1"/>
          <p:nvPr/>
        </p:nvSpPr>
        <p:spPr>
          <a:xfrm>
            <a:off x="3993931" y="1008993"/>
            <a:ext cx="7115503" cy="523220"/>
          </a:xfrm>
          <a:prstGeom prst="rect">
            <a:avLst/>
          </a:prstGeom>
          <a:noFill/>
        </p:spPr>
        <p:txBody>
          <a:bodyPr wrap="square" rtlCol="0">
            <a:spAutoFit/>
          </a:bodyPr>
          <a:lstStyle/>
          <a:p>
            <a:r>
              <a:rPr lang="fr-FR" sz="2800" b="1" dirty="0">
                <a:solidFill>
                  <a:srgbClr val="0070C0"/>
                </a:solidFill>
              </a:rPr>
              <a:t>1.3.	Biens et services polyvalents. </a:t>
            </a:r>
          </a:p>
        </p:txBody>
      </p:sp>
    </p:spTree>
    <p:extLst>
      <p:ext uri="{BB962C8B-B14F-4D97-AF65-F5344CB8AC3E}">
        <p14:creationId xmlns:p14="http://schemas.microsoft.com/office/powerpoint/2010/main" val="126482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799" y="457200"/>
            <a:ext cx="7764517" cy="68842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1.	CLASSIFICATION SELON COICOP </a:t>
            </a:r>
            <a:r>
              <a:rPr lang="fr-FR" altLang="fr-FR" sz="2800" dirty="0" smtClean="0">
                <a:latin typeface="Arial" panose="020B0604020202020204" pitchFamily="34" charset="0"/>
                <a:cs typeface="Arial" panose="020B0604020202020204" pitchFamily="34" charset="0"/>
              </a:rPr>
              <a:t>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30925" y="1743733"/>
            <a:ext cx="11322926"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r>
              <a:rPr lang="fr-FR" sz="2400" b="1" dirty="0" smtClean="0"/>
              <a:t>Les </a:t>
            </a:r>
            <a:r>
              <a:rPr lang="fr-FR" sz="2400" b="1" dirty="0"/>
              <a:t>détails fournis par la COICOP, même à son niveau le plus détaillé, peuvent ne pas être suffisants pour l'analyse requise ou pour répondre aux besoins spécifiques du pays</a:t>
            </a:r>
            <a:r>
              <a:rPr lang="fr-FR" sz="2400" b="1" dirty="0" smtClean="0"/>
              <a:t>. </a:t>
            </a:r>
            <a:r>
              <a:rPr lang="fr-FR" sz="2400" b="1" dirty="0" smtClean="0">
                <a:solidFill>
                  <a:srgbClr val="0070C0"/>
                </a:solidFill>
              </a:rPr>
              <a:t>NCOA pour les pays UEMOA </a:t>
            </a:r>
          </a:p>
          <a:p>
            <a:pPr algn="just"/>
            <a:r>
              <a:rPr lang="fr-FR" sz="2400" b="1" dirty="0" smtClean="0"/>
              <a:t>Dans </a:t>
            </a:r>
            <a:r>
              <a:rPr lang="fr-FR" sz="2400" b="1" dirty="0"/>
              <a:t>de tels cas, les classes ou sous-classes peuvent être subdivisées selon les besoins. </a:t>
            </a:r>
            <a:endParaRPr lang="fr-FR" sz="2400" b="1" dirty="0" smtClean="0"/>
          </a:p>
          <a:p>
            <a:pPr algn="just"/>
            <a:r>
              <a:rPr lang="fr-FR" sz="2400" b="1" dirty="0" smtClean="0"/>
              <a:t>Le </a:t>
            </a:r>
            <a:r>
              <a:rPr lang="fr-FR" sz="2400" b="1" dirty="0"/>
              <a:t>maintien de la structure de base de la COICOP présente des avantages évidents pour faciliter la comparaison entre les pays, au fil du temps et entre différents domaines statistiques tels que les IPC, les statistiques des dépenses des ménages et les agrégats des comptes nationaux. </a:t>
            </a:r>
            <a:endParaRPr lang="fr-FR" sz="2400" b="1" dirty="0" smtClean="0"/>
          </a:p>
          <a:p>
            <a:pPr algn="just"/>
            <a:r>
              <a:rPr lang="fr-FR" sz="2400" b="1" dirty="0" smtClean="0"/>
              <a:t>Veiller à assurer que catégories </a:t>
            </a:r>
            <a:r>
              <a:rPr lang="fr-FR" sz="2400" b="1" dirty="0"/>
              <a:t>détaillées supplémentaires créées </a:t>
            </a:r>
            <a:r>
              <a:rPr lang="fr-FR" sz="2400" b="1" dirty="0" smtClean="0"/>
              <a:t>puisse être facilement agrégées </a:t>
            </a:r>
            <a:r>
              <a:rPr lang="fr-FR" sz="2400" b="1" dirty="0"/>
              <a:t>dans la classe ou sous-classe COICOP existante</a:t>
            </a:r>
            <a:r>
              <a:rPr lang="fr-FR" sz="2400" b="1" dirty="0" smtClean="0"/>
              <a:t>.</a:t>
            </a:r>
            <a:endParaRPr lang="fr-FR" altLang="fr-FR" sz="1600" b="1" dirty="0" smtClean="0">
              <a:latin typeface="Arial" panose="020B0604020202020204" pitchFamily="34" charset="0"/>
              <a:cs typeface="Arial" panose="020B0604020202020204" pitchFamily="34" charset="0"/>
            </a:endParaRPr>
          </a:p>
        </p:txBody>
      </p:sp>
      <p:sp>
        <p:nvSpPr>
          <p:cNvPr id="3" name="ZoneTexte 2"/>
          <p:cNvSpPr txBox="1"/>
          <p:nvPr/>
        </p:nvSpPr>
        <p:spPr>
          <a:xfrm>
            <a:off x="3993931" y="1008993"/>
            <a:ext cx="7115503" cy="523220"/>
          </a:xfrm>
          <a:prstGeom prst="rect">
            <a:avLst/>
          </a:prstGeom>
          <a:noFill/>
        </p:spPr>
        <p:txBody>
          <a:bodyPr wrap="square" rtlCol="0">
            <a:spAutoFit/>
          </a:bodyPr>
          <a:lstStyle/>
          <a:p>
            <a:r>
              <a:rPr lang="fr-FR" sz="2800" b="1" dirty="0" smtClean="0">
                <a:solidFill>
                  <a:srgbClr val="0070C0"/>
                </a:solidFill>
              </a:rPr>
              <a:t>1.4.</a:t>
            </a:r>
            <a:r>
              <a:rPr lang="fr-FR" sz="2800" b="1" dirty="0">
                <a:solidFill>
                  <a:srgbClr val="0070C0"/>
                </a:solidFill>
              </a:rPr>
              <a:t>	Désagrégation de la </a:t>
            </a:r>
            <a:r>
              <a:rPr lang="fr-FR" sz="2800" b="1" dirty="0" smtClean="0">
                <a:solidFill>
                  <a:srgbClr val="0070C0"/>
                </a:solidFill>
              </a:rPr>
              <a:t>COICOP</a:t>
            </a:r>
            <a:endParaRPr lang="fr-FR" sz="2800" b="1" dirty="0">
              <a:solidFill>
                <a:srgbClr val="0070C0"/>
              </a:solidFill>
            </a:endParaRPr>
          </a:p>
        </p:txBody>
      </p:sp>
    </p:spTree>
    <p:extLst>
      <p:ext uri="{BB962C8B-B14F-4D97-AF65-F5344CB8AC3E}">
        <p14:creationId xmlns:p14="http://schemas.microsoft.com/office/powerpoint/2010/main" val="1052648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733799" y="457200"/>
            <a:ext cx="7764517" cy="68842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30238" indent="-630238" eaLnBrk="1" hangingPunct="1">
              <a:lnSpc>
                <a:spcPct val="90000"/>
              </a:lnSpc>
            </a:pPr>
            <a:r>
              <a:rPr lang="fr-FR" altLang="fr-FR" sz="2800" dirty="0">
                <a:latin typeface="Arial" panose="020B0604020202020204" pitchFamily="34" charset="0"/>
                <a:cs typeface="Arial" panose="020B0604020202020204" pitchFamily="34" charset="0"/>
              </a:rPr>
              <a:t>1.	CLASSIFICATION SELON COICOP </a:t>
            </a:r>
            <a:r>
              <a:rPr lang="fr-FR" altLang="fr-FR" sz="2800" dirty="0" smtClean="0">
                <a:latin typeface="Arial" panose="020B0604020202020204" pitchFamily="34" charset="0"/>
                <a:cs typeface="Arial" panose="020B0604020202020204" pitchFamily="34" charset="0"/>
              </a:rPr>
              <a:t>2018</a:t>
            </a:r>
            <a:endParaRPr lang="en-US" altLang="fr-FR" sz="28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bwMode="auto">
          <a:xfrm>
            <a:off x="430925" y="1743733"/>
            <a:ext cx="11322926" cy="4743449"/>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r>
              <a:rPr lang="fr-FR" sz="2200" b="1" dirty="0" smtClean="0"/>
              <a:t>Les </a:t>
            </a:r>
            <a:r>
              <a:rPr lang="fr-FR" sz="2200" b="1" dirty="0"/>
              <a:t>classes et sous-classes COICOP sont divisées en services (S), non durables (ND), semi-durables (SD) et durables (D). Cette classification supplémentaire facilite d'autres applications analytiques. Par exemple, une estimation peut être exigée du stock de biens de consommation durables détenus par les ménages, auquel cas les biens appartenant aux classes COICOP qui sont identifiés comme «durables» fournissent les éléments de base de ces estimations. </a:t>
            </a:r>
            <a:r>
              <a:rPr lang="fr-FR" sz="2200" b="1" dirty="0" smtClean="0"/>
              <a:t> </a:t>
            </a:r>
            <a:endParaRPr lang="fr-FR" sz="2200" b="1" dirty="0"/>
          </a:p>
          <a:p>
            <a:pPr algn="just"/>
            <a:r>
              <a:rPr lang="fr-FR" sz="2200" b="1" dirty="0"/>
              <a:t>Bien qu'une séparation systématique entre les produits et les services soit appliquée, certaines classes et sous-classes contiennent les deux car il est difficile pour des raisons pratiques de les décomposer en produits et services. Ces classes et sous-classes se voient généralement attribuer un S, car le composant de service est considéré comme prédominant. De même, il existe des classes qui contiennent à la fois des biens non durables et semi-durables ou des biens semi-durables et durables. Ces classes et sous-classes reçoivent un ND, un SD ou un D selon le type de produit considéré comme prédominant.</a:t>
            </a:r>
          </a:p>
          <a:p>
            <a:pPr algn="just"/>
            <a:endParaRPr lang="fr-FR" altLang="fr-FR" sz="2200" b="1" dirty="0" smtClean="0">
              <a:latin typeface="Arial" panose="020B0604020202020204" pitchFamily="34" charset="0"/>
              <a:cs typeface="Arial" panose="020B0604020202020204" pitchFamily="34" charset="0"/>
            </a:endParaRPr>
          </a:p>
        </p:txBody>
      </p:sp>
      <p:sp>
        <p:nvSpPr>
          <p:cNvPr id="3" name="ZoneTexte 2"/>
          <p:cNvSpPr txBox="1"/>
          <p:nvPr/>
        </p:nvSpPr>
        <p:spPr>
          <a:xfrm>
            <a:off x="3993931" y="1008993"/>
            <a:ext cx="7115503" cy="523220"/>
          </a:xfrm>
          <a:prstGeom prst="rect">
            <a:avLst/>
          </a:prstGeom>
          <a:noFill/>
        </p:spPr>
        <p:txBody>
          <a:bodyPr wrap="square" rtlCol="0">
            <a:spAutoFit/>
          </a:bodyPr>
          <a:lstStyle/>
          <a:p>
            <a:r>
              <a:rPr lang="fr-FR" sz="2800" b="1" dirty="0">
                <a:solidFill>
                  <a:srgbClr val="0070C0"/>
                </a:solidFill>
              </a:rPr>
              <a:t> 1.5.	Type de </a:t>
            </a:r>
            <a:r>
              <a:rPr lang="fr-FR" sz="2800" b="1" dirty="0" smtClean="0">
                <a:solidFill>
                  <a:srgbClr val="0070C0"/>
                </a:solidFill>
              </a:rPr>
              <a:t>produit</a:t>
            </a:r>
            <a:endParaRPr lang="fr-FR" sz="2800" b="1" dirty="0">
              <a:solidFill>
                <a:srgbClr val="0070C0"/>
              </a:solidFill>
            </a:endParaRPr>
          </a:p>
        </p:txBody>
      </p:sp>
    </p:spTree>
    <p:extLst>
      <p:ext uri="{BB962C8B-B14F-4D97-AF65-F5344CB8AC3E}">
        <p14:creationId xmlns:p14="http://schemas.microsoft.com/office/powerpoint/2010/main" val="4200128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FOnds Afristat">
  <a:themeElements>
    <a:clrScheme name="FOnds Afrista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FOnds Afrista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Onds Afrista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FOnds Afrista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nds Afrista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nds Afrista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nds Afrista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nds Afrista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Onds Afrista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FOnds Afristat">
  <a:themeElements>
    <a:clrScheme name="FOnds Afrista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FOnds Afrista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Onds Afrista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FOnds Afrista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nds Afrista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nds Afrista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nds Afrista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nds Afrista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Onds Afrista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2845</TotalTime>
  <Words>4693</Words>
  <Application>Microsoft Office PowerPoint</Application>
  <PresentationFormat>Grand écran</PresentationFormat>
  <Paragraphs>284</Paragraphs>
  <Slides>35</Slides>
  <Notes>0</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35</vt:i4>
      </vt:variant>
    </vt:vector>
  </HeadingPairs>
  <TitlesOfParts>
    <vt:vector size="41" baseType="lpstr">
      <vt:lpstr>Arial</vt:lpstr>
      <vt:lpstr>Calibri</vt:lpstr>
      <vt:lpstr>Times New Roman</vt:lpstr>
      <vt:lpstr>Wingdings</vt:lpstr>
      <vt:lpstr>FOnds Afristat</vt:lpstr>
      <vt:lpstr>1_FOnds Afristat</vt:lpstr>
      <vt:lpstr>Présentation PowerPoint</vt:lpstr>
      <vt:lpstr>PLAN DE LA PRESENTATION</vt:lpstr>
      <vt:lpstr>INTRODUCTION</vt:lpstr>
      <vt:lpstr>1. CLASSIFICATION SELON COICOP 2018</vt:lpstr>
      <vt:lpstr>1. CLASSIFICATION SELON COICOP 2018</vt:lpstr>
      <vt:lpstr>1. CLASSIFICATION SELON COICOP 2018</vt:lpstr>
      <vt:lpstr>1. CLASSIFICATION SELON COICOP 2018</vt:lpstr>
      <vt:lpstr>1. CLASSIFICATION SELON COICOP 2018</vt:lpstr>
      <vt:lpstr>1. CLASSIFICATION SELON COICOP 2018</vt:lpstr>
      <vt:lpstr>1. CLASSIFICATION SELON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2. CHANGEMENTS DE LA COICOP 1999 A LA COICOP 2018</vt:lpstr>
      <vt:lpstr>3. MISE EN ŒUVRE DE LA COICOP 2018 </vt:lpstr>
      <vt:lpstr>4. PRINCIPALES RECOMMANDATIONS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Yankhoba  Jacques BADJI</dc:creator>
  <cp:lastModifiedBy>Yankhoba  Jacques BADJI</cp:lastModifiedBy>
  <cp:revision>54</cp:revision>
  <dcterms:created xsi:type="dcterms:W3CDTF">2021-11-06T14:48:34Z</dcterms:created>
  <dcterms:modified xsi:type="dcterms:W3CDTF">2021-11-08T22:50:06Z</dcterms:modified>
</cp:coreProperties>
</file>