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58" r:id="rId3"/>
    <p:sldId id="262" r:id="rId4"/>
    <p:sldId id="274" r:id="rId5"/>
    <p:sldId id="269" r:id="rId6"/>
    <p:sldId id="261" r:id="rId7"/>
  </p:sldIdLst>
  <p:sldSz cx="9144000" cy="5715000" type="screen16x10"/>
  <p:notesSz cx="6735763" cy="98663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ck" initials="Yjb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E7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56" autoAdjust="0"/>
    <p:restoredTop sz="94660"/>
  </p:normalViewPr>
  <p:slideViewPr>
    <p:cSldViewPr>
      <p:cViewPr>
        <p:scale>
          <a:sx n="60" d="100"/>
          <a:sy n="60" d="100"/>
        </p:scale>
        <p:origin x="-802" y="5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657048-B56B-4EC5-B067-D5BFD72119E3}" type="datetimeFigureOut">
              <a:rPr lang="fr-FR" smtClean="0"/>
              <a:pPr/>
              <a:t>10/11/2021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56ABE-C27C-49E9-A261-8B3F7FFC844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5580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AB7E6E9-9459-4E76-94D2-0E7BC4CE28A0}" type="datetimeFigureOut">
              <a:rPr lang="fr-FR"/>
              <a:pPr>
                <a:defRPr/>
              </a:pPr>
              <a:t>10/11/2021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739775"/>
            <a:ext cx="59197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842EBE7-2676-476A-BD6E-35A96D6FD7A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0515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42EBE7-2676-476A-BD6E-35A96D6FD7A8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358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Diapositive de titr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 libre 3"/>
          <p:cNvSpPr/>
          <p:nvPr/>
        </p:nvSpPr>
        <p:spPr>
          <a:xfrm>
            <a:off x="-12700" y="2636838"/>
            <a:ext cx="9156700" cy="2111375"/>
          </a:xfrm>
          <a:custGeom>
            <a:avLst/>
            <a:gdLst>
              <a:gd name="connsiteX0" fmla="*/ 0 w 9169758"/>
              <a:gd name="connsiteY0" fmla="*/ 0 h 2474890"/>
              <a:gd name="connsiteX1" fmla="*/ 2923504 w 9169758"/>
              <a:gd name="connsiteY1" fmla="*/ 2292439 h 2474890"/>
              <a:gd name="connsiteX2" fmla="*/ 9169758 w 9169758"/>
              <a:gd name="connsiteY2" fmla="*/ 1094704 h 2474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69758" h="2474890">
                <a:moveTo>
                  <a:pt x="0" y="0"/>
                </a:moveTo>
                <a:cubicBezTo>
                  <a:pt x="697605" y="1054994"/>
                  <a:pt x="1395211" y="2109988"/>
                  <a:pt x="2923504" y="2292439"/>
                </a:cubicBezTo>
                <a:cubicBezTo>
                  <a:pt x="4451797" y="2474890"/>
                  <a:pt x="6810777" y="1784797"/>
                  <a:pt x="9169758" y="109470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Forme libre 4"/>
          <p:cNvSpPr/>
          <p:nvPr/>
        </p:nvSpPr>
        <p:spPr>
          <a:xfrm>
            <a:off x="2889250" y="3627438"/>
            <a:ext cx="6254750" cy="2087562"/>
          </a:xfrm>
          <a:custGeom>
            <a:avLst/>
            <a:gdLst>
              <a:gd name="connsiteX0" fmla="*/ 1064654 w 6138930"/>
              <a:gd name="connsiteY0" fmla="*/ 2511380 h 2511380"/>
              <a:gd name="connsiteX1" fmla="*/ 845713 w 6138930"/>
              <a:gd name="connsiteY1" fmla="*/ 1596980 h 2511380"/>
              <a:gd name="connsiteX2" fmla="*/ 6138930 w 6138930"/>
              <a:gd name="connsiteY2" fmla="*/ 0 h 2511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38930" h="2511380">
                <a:moveTo>
                  <a:pt x="1064654" y="2511380"/>
                </a:moveTo>
                <a:cubicBezTo>
                  <a:pt x="532327" y="2263461"/>
                  <a:pt x="0" y="2015543"/>
                  <a:pt x="845713" y="1596980"/>
                </a:cubicBezTo>
                <a:cubicBezTo>
                  <a:pt x="1691426" y="1178417"/>
                  <a:pt x="3915178" y="589208"/>
                  <a:pt x="613893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Forme libre 5"/>
          <p:cNvSpPr/>
          <p:nvPr/>
        </p:nvSpPr>
        <p:spPr>
          <a:xfrm>
            <a:off x="0" y="3649663"/>
            <a:ext cx="9144000" cy="1728787"/>
          </a:xfrm>
          <a:custGeom>
            <a:avLst/>
            <a:gdLst>
              <a:gd name="connsiteX0" fmla="*/ 0 w 9144000"/>
              <a:gd name="connsiteY0" fmla="*/ 2073499 h 2073499"/>
              <a:gd name="connsiteX1" fmla="*/ 3760631 w 9144000"/>
              <a:gd name="connsiteY1" fmla="*/ 1390919 h 2073499"/>
              <a:gd name="connsiteX2" fmla="*/ 9144000 w 9144000"/>
              <a:gd name="connsiteY2" fmla="*/ 0 h 207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4000" h="2073499">
                <a:moveTo>
                  <a:pt x="0" y="2073499"/>
                </a:moveTo>
                <a:cubicBezTo>
                  <a:pt x="1118315" y="1905000"/>
                  <a:pt x="2236631" y="1736502"/>
                  <a:pt x="3760631" y="1390919"/>
                </a:cubicBezTo>
                <a:cubicBezTo>
                  <a:pt x="5284631" y="1045336"/>
                  <a:pt x="7214315" y="522668"/>
                  <a:pt x="914400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Forme libre 6"/>
          <p:cNvSpPr/>
          <p:nvPr/>
        </p:nvSpPr>
        <p:spPr>
          <a:xfrm>
            <a:off x="5076825" y="3695700"/>
            <a:ext cx="4067175" cy="2019300"/>
          </a:xfrm>
          <a:custGeom>
            <a:avLst/>
            <a:gdLst>
              <a:gd name="connsiteX0" fmla="*/ 3668332 w 3964546"/>
              <a:gd name="connsiteY0" fmla="*/ 2446986 h 2446986"/>
              <a:gd name="connsiteX1" fmla="*/ 49369 w 3964546"/>
              <a:gd name="connsiteY1" fmla="*/ 1262129 h 2446986"/>
              <a:gd name="connsiteX2" fmla="*/ 3964546 w 3964546"/>
              <a:gd name="connsiteY2" fmla="*/ 0 h 244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4546" h="2446986">
                <a:moveTo>
                  <a:pt x="3668332" y="2446986"/>
                </a:moveTo>
                <a:cubicBezTo>
                  <a:pt x="1834166" y="2058473"/>
                  <a:pt x="0" y="1669960"/>
                  <a:pt x="49369" y="1262129"/>
                </a:cubicBezTo>
                <a:cubicBezTo>
                  <a:pt x="98738" y="854298"/>
                  <a:pt x="2031642" y="427149"/>
                  <a:pt x="3964546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8" name="Picture 13" descr="Logo-AFRISTAT-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475" y="193675"/>
            <a:ext cx="2303463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Espace réservé du titre 1"/>
          <p:cNvSpPr>
            <a:spLocks noGrp="1"/>
          </p:cNvSpPr>
          <p:nvPr>
            <p:ph type="ctrTitle"/>
          </p:nvPr>
        </p:nvSpPr>
        <p:spPr>
          <a:xfrm>
            <a:off x="685800" y="1992313"/>
            <a:ext cx="7772400" cy="1225550"/>
          </a:xfrm>
        </p:spPr>
        <p:txBody>
          <a:bodyPr/>
          <a:lstStyle>
            <a:lvl1pPr algn="ctr">
              <a:defRPr smtClean="0"/>
            </a:lvl1pPr>
          </a:lstStyle>
          <a:p>
            <a:pPr lvl="0"/>
            <a:r>
              <a:rPr lang="fr-FR" noProof="0"/>
              <a:t>Cliquez pour modifier le style du titre</a:t>
            </a:r>
          </a:p>
        </p:txBody>
      </p:sp>
      <p:sp>
        <p:nvSpPr>
          <p:cNvPr id="26627" name="Espace réservé du texte 2"/>
          <p:cNvSpPr>
            <a:spLocks noGrp="1"/>
          </p:cNvSpPr>
          <p:nvPr>
            <p:ph type="subTitle" idx="1"/>
          </p:nvPr>
        </p:nvSpPr>
        <p:spPr>
          <a:xfrm>
            <a:off x="1371600" y="3362325"/>
            <a:ext cx="6400800" cy="1460500"/>
          </a:xfrm>
        </p:spPr>
        <p:txBody>
          <a:bodyPr/>
          <a:lstStyle>
            <a:lvl1pPr marL="0" indent="0" algn="ctr">
              <a:buFont typeface="Calibri" pitchFamily="34" charset="0"/>
              <a:buNone/>
              <a:defRPr smtClean="0"/>
            </a:lvl1pPr>
          </a:lstStyle>
          <a:p>
            <a:pPr lvl="0"/>
            <a:r>
              <a:rPr lang="fr-FR" noProof="0"/>
              <a:t>Cliquez pour modifier le style des sous-titres du masque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E34E6-FE83-41F0-845C-13DFE5E92C58}" type="datetime1">
              <a:rPr lang="fr-FR" smtClean="0"/>
              <a:pPr>
                <a:defRPr/>
              </a:pPr>
              <a:t>10/11/2021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74B3B-C974-4A8A-B6BE-C56D034BB29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52D00-8749-4B60-9FF6-0EA03643983B}" type="datetime1">
              <a:rPr lang="fr-FR" smtClean="0"/>
              <a:pPr>
                <a:defRPr/>
              </a:pPr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A18EC-DBE9-4629-A696-27E9C0DB2A7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593C8-03BD-4B7A-90F0-94348680E069}" type="datetime1">
              <a:rPr lang="fr-FR" smtClean="0"/>
              <a:pPr>
                <a:defRPr/>
              </a:pPr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A48AD-F173-42FB-8657-175E85518D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C4760-4FFD-45F1-B761-98EFD1ACBD6F}" type="datetime1">
              <a:rPr lang="fr-FR" smtClean="0"/>
              <a:pPr>
                <a:defRPr/>
              </a:pPr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B015-AE7D-406C-9BB7-1FD3A5C9279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69002-FFFD-4599-BC6F-B46AAE4CF4B5}" type="datetime1">
              <a:rPr lang="fr-FR" smtClean="0"/>
              <a:pPr>
                <a:defRPr/>
              </a:pPr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7E0C4-FCA3-41AC-BA4D-3D787B76FAC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2E55B-FBEB-4078-9572-E06F947FC0B3}" type="datetime1">
              <a:rPr lang="fr-FR" smtClean="0"/>
              <a:pPr>
                <a:defRPr/>
              </a:pPr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87E82-9872-4FC2-8141-5FFDBCC285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E05D5-2AE1-499A-85C4-62AE18AAC5D2}" type="datetime1">
              <a:rPr lang="fr-FR" smtClean="0"/>
              <a:pPr>
                <a:defRPr/>
              </a:pPr>
              <a:t>10/11/2021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D85AC-97D6-468A-ACAE-129DF971DD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F18E6-0A62-49A5-8F62-C40C80165100}" type="datetime1">
              <a:rPr lang="fr-FR" smtClean="0"/>
              <a:pPr>
                <a:defRPr/>
              </a:pPr>
              <a:t>10/11/2021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97463-0D36-4ED9-B38B-CEF98EEDC54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23288-ABE1-46B1-B7FC-1BF74D9B5DF4}" type="datetime1">
              <a:rPr lang="fr-FR" smtClean="0"/>
              <a:pPr>
                <a:defRPr/>
              </a:pPr>
              <a:t>10/11/2021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1C079-2898-4A05-A08C-72045C58F98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F1F8E-991E-4396-A165-A921BC9A4A00}" type="datetime1">
              <a:rPr lang="fr-FR" smtClean="0"/>
              <a:pPr>
                <a:defRPr/>
              </a:pPr>
              <a:t>10/11/2021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2D79E-B635-4E9C-B917-EA393D309DB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7BE5B-C64B-4F1A-8D50-5028A42F798A}" type="datetime1">
              <a:rPr lang="fr-FR" smtClean="0"/>
              <a:pPr>
                <a:defRPr/>
              </a:pPr>
              <a:t>10/11/2021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C0904-B411-40CF-86B5-F058310EDCF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0070C0">
                <a:alpha val="87000"/>
              </a:srgbClr>
            </a:gs>
            <a:gs pos="22000">
              <a:schemeClr val="accent1">
                <a:tint val="23500"/>
                <a:satMod val="160000"/>
                <a:alpha val="67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908175" y="228600"/>
            <a:ext cx="67786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5437188"/>
            <a:ext cx="1619250" cy="3032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smtClean="0">
                <a:solidFill>
                  <a:srgbClr val="4D4D4D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6814D58F-3AD1-41BF-852B-1D51ED506030}" type="datetime1">
              <a:rPr lang="fr-FR" smtClean="0"/>
              <a:pPr>
                <a:defRPr/>
              </a:pPr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08175" y="5411788"/>
            <a:ext cx="6119813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316913" y="5411788"/>
            <a:ext cx="909637" cy="3032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="1" smtClean="0">
                <a:solidFill>
                  <a:srgbClr val="4D4D4D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66B39EE-C0A9-4888-AB15-FA06622FE2A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1031" name="Groupe 3"/>
          <p:cNvGrpSpPr>
            <a:grpSpLocks/>
          </p:cNvGrpSpPr>
          <p:nvPr/>
        </p:nvGrpSpPr>
        <p:grpSpPr bwMode="auto">
          <a:xfrm>
            <a:off x="215900" y="4010025"/>
            <a:ext cx="9182100" cy="1946275"/>
            <a:chOff x="-12879" y="4494727"/>
            <a:chExt cx="9182637" cy="2335369"/>
          </a:xfrm>
        </p:grpSpPr>
        <p:sp>
          <p:nvSpPr>
            <p:cNvPr id="2" name="Forme libre 4"/>
            <p:cNvSpPr/>
            <p:nvPr/>
          </p:nvSpPr>
          <p:spPr>
            <a:xfrm>
              <a:off x="-12879" y="4494727"/>
              <a:ext cx="9157236" cy="2156311"/>
            </a:xfrm>
            <a:custGeom>
              <a:avLst/>
              <a:gdLst>
                <a:gd name="connsiteX0" fmla="*/ 0 w 9156879"/>
                <a:gd name="connsiteY0" fmla="*/ 1429555 h 2157211"/>
                <a:gd name="connsiteX1" fmla="*/ 5859887 w 9156879"/>
                <a:gd name="connsiteY1" fmla="*/ 1918952 h 2157211"/>
                <a:gd name="connsiteX2" fmla="*/ 9156879 w 9156879"/>
                <a:gd name="connsiteY2" fmla="*/ 0 h 2157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56879" h="2157211">
                  <a:moveTo>
                    <a:pt x="0" y="1429555"/>
                  </a:moveTo>
                  <a:cubicBezTo>
                    <a:pt x="2166870" y="1793383"/>
                    <a:pt x="4333741" y="2157211"/>
                    <a:pt x="5859887" y="1918952"/>
                  </a:cubicBezTo>
                  <a:cubicBezTo>
                    <a:pt x="7386033" y="1680693"/>
                    <a:pt x="8271456" y="840346"/>
                    <a:pt x="9156879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3" name="Forme libre 5"/>
            <p:cNvSpPr/>
            <p:nvPr/>
          </p:nvSpPr>
          <p:spPr>
            <a:xfrm>
              <a:off x="-178" y="5898616"/>
              <a:ext cx="9169936" cy="931480"/>
            </a:xfrm>
            <a:custGeom>
              <a:avLst/>
              <a:gdLst>
                <a:gd name="connsiteX0" fmla="*/ 0 w 9169758"/>
                <a:gd name="connsiteY0" fmla="*/ 0 h 931572"/>
                <a:gd name="connsiteX1" fmla="*/ 4739425 w 9169758"/>
                <a:gd name="connsiteY1" fmla="*/ 875763 h 931572"/>
                <a:gd name="connsiteX2" fmla="*/ 9169758 w 9169758"/>
                <a:gd name="connsiteY2" fmla="*/ 334851 h 931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69758" h="931572">
                  <a:moveTo>
                    <a:pt x="0" y="0"/>
                  </a:moveTo>
                  <a:cubicBezTo>
                    <a:pt x="1605566" y="409977"/>
                    <a:pt x="3211132" y="819954"/>
                    <a:pt x="4739425" y="875763"/>
                  </a:cubicBezTo>
                  <a:cubicBezTo>
                    <a:pt x="6267718" y="931572"/>
                    <a:pt x="7718738" y="633211"/>
                    <a:pt x="9169758" y="334851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pic>
        <p:nvPicPr>
          <p:cNvPr id="1032" name="Picture 11" descr="Logo-AFRISTAT-simpl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7950" y="174625"/>
            <a:ext cx="1547813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>
    <p:fade/>
  </p:transition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80000"/>
        <a:buFont typeface="Calibri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7"/>
          <p:cNvSpPr>
            <a:spLocks noGrp="1"/>
          </p:cNvSpPr>
          <p:nvPr>
            <p:ph type="body" idx="1"/>
          </p:nvPr>
        </p:nvSpPr>
        <p:spPr>
          <a:xfrm>
            <a:off x="107504" y="1057300"/>
            <a:ext cx="8928992" cy="4464496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 smtClean="0"/>
              <a:t>Atelier régional de </a:t>
            </a:r>
            <a:r>
              <a:rPr lang="fr-FR" dirty="0"/>
              <a:t>formation des statisticiens en charge de l’élaboration de l’IHPC </a:t>
            </a:r>
            <a:r>
              <a:rPr lang="fr-FR" dirty="0" smtClean="0"/>
              <a:t>dans les pays membres de </a:t>
            </a:r>
            <a:r>
              <a:rPr lang="fr-FR" dirty="0"/>
              <a:t>l’UEMOA sur la production et l’analyse des indices de prix à la consommation</a:t>
            </a:r>
            <a:r>
              <a:rPr lang="fr-FR" b="1" dirty="0" smtClean="0"/>
              <a:t>, du 8 au 19 novembre 2021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          Raccordement </a:t>
            </a:r>
            <a:r>
              <a:rPr lang="fr-FR" dirty="0">
                <a:solidFill>
                  <a:srgbClr val="FF0000"/>
                </a:solidFill>
              </a:rPr>
              <a:t>et </a:t>
            </a:r>
            <a:r>
              <a:rPr lang="fr-FR" dirty="0" err="1">
                <a:solidFill>
                  <a:srgbClr val="FF0000"/>
                </a:solidFill>
              </a:rPr>
              <a:t>retropolation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smtClean="0">
                <a:solidFill>
                  <a:srgbClr val="FF0000"/>
                </a:solidFill>
              </a:rPr>
              <a:t>d'IPC</a:t>
            </a:r>
            <a:endParaRPr lang="fr-FR" sz="2000" b="1" dirty="0" smtClean="0"/>
          </a:p>
          <a:p>
            <a:pPr marL="0" indent="0">
              <a:buNone/>
            </a:pPr>
            <a:r>
              <a:rPr lang="fr-FR" dirty="0" smtClean="0"/>
              <a:t>                                   </a:t>
            </a:r>
            <a:r>
              <a:rPr lang="fr-FR" sz="2000" b="1" dirty="0" smtClean="0"/>
              <a:t>9 </a:t>
            </a:r>
            <a:r>
              <a:rPr lang="fr-FR" sz="2000" b="1" dirty="0"/>
              <a:t>novembre 2021</a:t>
            </a:r>
            <a:r>
              <a:rPr lang="fr-FR" dirty="0" smtClean="0"/>
              <a:t>             </a:t>
            </a:r>
          </a:p>
          <a:p>
            <a:pPr marL="0" indent="0">
              <a:buNone/>
            </a:pPr>
            <a:r>
              <a:rPr lang="fr-FR" sz="2000" dirty="0" smtClean="0"/>
              <a:t>                                                                Par</a:t>
            </a:r>
            <a:r>
              <a:rPr lang="fr-FR" sz="2000" dirty="0"/>
              <a:t>: </a:t>
            </a:r>
            <a:r>
              <a:rPr lang="fr-FR" sz="2000" dirty="0" err="1"/>
              <a:t>Tchadèléki</a:t>
            </a:r>
            <a:r>
              <a:rPr lang="fr-FR" sz="2000" dirty="0"/>
              <a:t> </a:t>
            </a:r>
            <a:r>
              <a:rPr lang="fr-FR" sz="2000" dirty="0" err="1"/>
              <a:t>Biabalo</a:t>
            </a:r>
            <a:r>
              <a:rPr lang="fr-FR" sz="2000" dirty="0"/>
              <a:t> BAHAZE-DAO</a:t>
            </a:r>
          </a:p>
          <a:p>
            <a:pPr marL="0" indent="0">
              <a:buNone/>
            </a:pPr>
            <a:r>
              <a:rPr lang="fr-FR" sz="2000" dirty="0"/>
              <a:t>                                                                      </a:t>
            </a:r>
            <a:r>
              <a:rPr lang="fr-FR" sz="2000" dirty="0" smtClean="0"/>
              <a:t>   Expert </a:t>
            </a:r>
            <a:r>
              <a:rPr lang="fr-FR" sz="2000" dirty="0"/>
              <a:t>en Statistiques des Prix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  </a:t>
            </a:r>
            <a:r>
              <a:rPr lang="fr-FR" dirty="0" smtClean="0">
                <a:solidFill>
                  <a:schemeClr val="tx1"/>
                </a:solidFill>
              </a:rPr>
              <a:t>Plan de présentation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571500" indent="-571500">
              <a:buAutoNum type="romanUcPeriod"/>
            </a:pPr>
            <a:r>
              <a:rPr lang="fr-FR" dirty="0" smtClean="0">
                <a:solidFill>
                  <a:srgbClr val="FF0000"/>
                </a:solidFill>
              </a:rPr>
              <a:t>Introduction</a:t>
            </a:r>
          </a:p>
          <a:p>
            <a:pPr marL="571500" indent="-571500">
              <a:buAutoNum type="romanUcPeriod"/>
            </a:pPr>
            <a:r>
              <a:rPr lang="fr-FR" dirty="0" smtClean="0">
                <a:solidFill>
                  <a:srgbClr val="FF0000"/>
                </a:solidFill>
              </a:rPr>
              <a:t>Base fixes</a:t>
            </a:r>
          </a:p>
          <a:p>
            <a:pPr marL="571500" indent="-571500">
              <a:buFont typeface="Calibri" pitchFamily="34" charset="0"/>
              <a:buAutoNum type="romanUcPeriod"/>
            </a:pPr>
            <a:r>
              <a:rPr lang="fr-FR" dirty="0" smtClean="0">
                <a:solidFill>
                  <a:srgbClr val="FF0000"/>
                </a:solidFill>
              </a:rPr>
              <a:t>Chaînes</a:t>
            </a:r>
          </a:p>
          <a:p>
            <a:pPr marL="571500" indent="-571500">
              <a:buFont typeface="Calibri" pitchFamily="34" charset="0"/>
              <a:buAutoNum type="romanUcPeriod"/>
            </a:pPr>
            <a:r>
              <a:rPr lang="fr-FR" dirty="0" smtClean="0">
                <a:solidFill>
                  <a:srgbClr val="FF0000"/>
                </a:solidFill>
              </a:rPr>
              <a:t>Conclusion</a:t>
            </a:r>
            <a:endParaRPr lang="fr-FR" dirty="0">
              <a:solidFill>
                <a:srgbClr val="FF0000"/>
              </a:solidFill>
            </a:endParaRPr>
          </a:p>
          <a:p>
            <a:pPr marL="571500" indent="-571500">
              <a:buFont typeface="Calibri" pitchFamily="34" charset="0"/>
              <a:buAutoNum type="romanUcPeriod"/>
            </a:pP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 </a:t>
            </a:r>
            <a:endParaRPr lang="fr-FR" dirty="0">
              <a:solidFill>
                <a:srgbClr val="FF0000"/>
              </a:solidFill>
            </a:endParaRPr>
          </a:p>
          <a:p>
            <a:pPr marL="571500" indent="-571500">
              <a:buAutoNum type="romanUcPeriod"/>
            </a:pPr>
            <a:endParaRPr lang="fr-FR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> INTRODUCTION</a:t>
            </a:r>
            <a:br>
              <a:rPr lang="fr-FR" dirty="0"/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fr-FR" sz="2400" dirty="0"/>
              <a:t>Produits </a:t>
            </a:r>
            <a:r>
              <a:rPr lang="fr-FR" sz="2400" dirty="0" smtClean="0"/>
              <a:t>saisonniers: </a:t>
            </a:r>
          </a:p>
          <a:p>
            <a:pPr marL="0" indent="0" algn="just">
              <a:buNone/>
            </a:pPr>
            <a:r>
              <a:rPr lang="fr-FR" sz="2400" dirty="0" smtClean="0"/>
              <a:t>Produits </a:t>
            </a:r>
            <a:r>
              <a:rPr lang="fr-FR" sz="2400" dirty="0"/>
              <a:t>qui ne sont pas disponibles sur le marché pendant certaines saisons ou certaines périodes de </a:t>
            </a:r>
            <a:r>
              <a:rPr lang="fr-FR" sz="2400" dirty="0" smtClean="0"/>
              <a:t>l’année: </a:t>
            </a:r>
            <a:r>
              <a:rPr lang="fr-FR" sz="2400" dirty="0"/>
              <a:t>on parlera d’un produit à fortes variations saisonnières</a:t>
            </a:r>
            <a:endParaRPr lang="fr-FR" sz="2400" dirty="0" smtClean="0"/>
          </a:p>
          <a:p>
            <a:pPr marL="0" indent="0" algn="just">
              <a:buNone/>
            </a:pPr>
            <a:r>
              <a:rPr lang="fr-FR" sz="2400" dirty="0" smtClean="0"/>
              <a:t>ou </a:t>
            </a:r>
            <a:r>
              <a:rPr lang="fr-FR" sz="2400" dirty="0"/>
              <a:t>qui sont disponibles pendant toute l’année mais dont les quantités et les prix fluctuent régulièrement en fonction de la saison ou de la période de </a:t>
            </a:r>
            <a:r>
              <a:rPr lang="fr-FR" sz="2400" dirty="0" smtClean="0"/>
              <a:t>l’année: on parle d’un </a:t>
            </a:r>
            <a:r>
              <a:rPr lang="fr-FR" sz="2400" dirty="0"/>
              <a:t>produit à faibles variations saisonnières. </a:t>
            </a:r>
            <a:endParaRPr lang="fr-FR" sz="2400" dirty="0" smtClean="0"/>
          </a:p>
          <a:p>
            <a:pPr marL="0" indent="0" algn="just">
              <a:buNone/>
            </a:pPr>
            <a:r>
              <a:rPr lang="fr-FR" sz="2400" dirty="0"/>
              <a:t>Les produits qui présentent des variations saisonnières très marquées sont ceux qui posent le plus de problèmes pour le calcul d’un indice mensuel ou trimestriel des prix à la consommation (IPC).</a:t>
            </a:r>
          </a:p>
          <a:p>
            <a:pPr marL="0" indent="0" algn="just">
              <a:buNone/>
            </a:pPr>
            <a:endParaRPr lang="fr-FR" sz="2400" b="1" cap="small" dirty="0">
              <a:solidFill>
                <a:srgbClr val="FF000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15571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0" indent="0" algn="just">
              <a:buNone/>
            </a:pPr>
            <a:endParaRPr lang="fr-FR" sz="2400" dirty="0" smtClean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031008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/>
            <a:r>
              <a:rPr lang="fr-FR" dirty="0"/>
              <a:t>     CONCLUSION</a:t>
            </a:r>
            <a:endParaRPr lang="fr-FR" cap="small" dirty="0"/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571500" indent="-571500">
              <a:buAutoNum type="romanUcPeriod"/>
            </a:pPr>
            <a:endParaRPr lang="fr-FR" sz="2400" b="1" cap="small" dirty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fr-FR" dirty="0"/>
              <a:t>Dans le contexte de la méthodologie des indices, il est </a:t>
            </a:r>
            <a:r>
              <a:rPr lang="fr-FR" dirty="0" smtClean="0"/>
              <a:t>évident </a:t>
            </a:r>
            <a:r>
              <a:rPr lang="fr-FR" dirty="0"/>
              <a:t>que le traitement des produits saisonniers devra faire l’objet de nouveaux travaux de recherche, car il n’existe encore à ce jour aucun consensus sur la meilleure pratique à adopter pour résoudre les problèmes rencontrés.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430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4000" b="1" dirty="0"/>
              <a:t>Merci de votre aimable attention</a:t>
            </a:r>
          </a:p>
          <a:p>
            <a:pPr marL="0" indent="0" algn="ctr">
              <a:buNone/>
            </a:pPr>
            <a:r>
              <a:rPr lang="fr-FR" sz="4000" b="1" dirty="0"/>
              <a:t>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fristat_new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Afristat_new-1</Template>
  <TotalTime>54264</TotalTime>
  <Words>232</Words>
  <Application>Microsoft Office PowerPoint</Application>
  <PresentationFormat>Affichage à l'écran (16:10)</PresentationFormat>
  <Paragraphs>32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Afristat_new-1</vt:lpstr>
      <vt:lpstr>Présentation PowerPoint</vt:lpstr>
      <vt:lpstr>     Plan de présentation</vt:lpstr>
      <vt:lpstr>       INTRODUCTION </vt:lpstr>
      <vt:lpstr>        </vt:lpstr>
      <vt:lpstr>     CONCLUSION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phnguema</dc:creator>
  <cp:lastModifiedBy>Bahaze-Dao</cp:lastModifiedBy>
  <cp:revision>686</cp:revision>
  <cp:lastPrinted>2021-05-18T08:07:22Z</cp:lastPrinted>
  <dcterms:created xsi:type="dcterms:W3CDTF">2013-04-17T09:48:32Z</dcterms:created>
  <dcterms:modified xsi:type="dcterms:W3CDTF">2021-11-11T13:22:38Z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TC300039761036</vt:lpwstr>
  </property>
</Properties>
</file>