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9" r:id="rId3"/>
    <p:sldId id="353" r:id="rId4"/>
    <p:sldId id="343" r:id="rId5"/>
    <p:sldId id="349" r:id="rId6"/>
    <p:sldId id="348" r:id="rId7"/>
    <p:sldId id="351" r:id="rId8"/>
    <p:sldId id="352" r:id="rId9"/>
    <p:sldId id="344" r:id="rId10"/>
    <p:sldId id="356" r:id="rId11"/>
    <p:sldId id="355" r:id="rId12"/>
    <p:sldId id="350" r:id="rId13"/>
    <p:sldId id="341" r:id="rId14"/>
    <p:sldId id="35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2442" autoAdjust="0"/>
  </p:normalViewPr>
  <p:slideViewPr>
    <p:cSldViewPr snapToGrid="0">
      <p:cViewPr varScale="1">
        <p:scale>
          <a:sx n="79" d="100"/>
          <a:sy n="79" d="100"/>
        </p:scale>
        <p:origin x="157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D4D37-6B41-4839-94D4-A5BABBEDB290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F7F34-3FC0-4109-B367-9831457883B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9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5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4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6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1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5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0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4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1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E8AF3-1326-496B-A0FE-391B7A8BB4A4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023B8-5A68-4BA2-8BB9-6A4DFD1FF2C5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0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Rendements_Cultures_permanentes.xls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61" y="552253"/>
            <a:ext cx="3228085" cy="535708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616455" y="2049007"/>
            <a:ext cx="8089800" cy="1981450"/>
          </a:xfrm>
          <a:prstGeom prst="rect">
            <a:avLst/>
          </a:prstGeom>
        </p:spPr>
        <p:txBody>
          <a:bodyPr vert="horz" lIns="94211" tIns="47105" rIns="94211" bIns="47105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latin typeface="Bookman Old Style" panose="02050604050505020204" pitchFamily="18" charset="0"/>
              </a:rPr>
              <a:t>Présentation des données l’EPA vs ODD2.3</a:t>
            </a:r>
            <a:endParaRPr lang="en-US" b="1" dirty="0">
              <a:latin typeface="Bookman Old Style" panose="02050604050505020204" pitchFamily="18" charset="0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2443903" y="5842103"/>
            <a:ext cx="6398540" cy="841580"/>
          </a:xfrm>
          <a:prstGeom prst="rect">
            <a:avLst/>
          </a:prstGeom>
        </p:spPr>
        <p:txBody>
          <a:bodyPr vert="horz" lIns="94211" tIns="47105" rIns="94211" bIns="47105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70000"/>
              </a:lnSpc>
            </a:pPr>
            <a:r>
              <a:rPr lang="en-US" sz="1648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Nongdo</a:t>
            </a:r>
            <a:r>
              <a:rPr lang="en-US" sz="1648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Eric KABORE</a:t>
            </a:r>
            <a:r>
              <a:rPr lang="en-US" sz="1648" dirty="0">
                <a:solidFill>
                  <a:schemeClr val="tx1"/>
                </a:solidFill>
                <a:latin typeface="Bookman Old Style" panose="02050604050505020204" pitchFamily="18" charset="0"/>
              </a:rPr>
              <a:t>,  </a:t>
            </a:r>
            <a:r>
              <a:rPr lang="en-US" sz="1648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Statisticien</a:t>
            </a:r>
            <a:endParaRPr lang="en-US" sz="1648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en-US" sz="1648" i="1" dirty="0">
                <a:solidFill>
                  <a:schemeClr val="tx1"/>
                </a:solidFill>
                <a:latin typeface="Bookman Old Style" panose="02050604050505020204" pitchFamily="18" charset="0"/>
              </a:rPr>
              <a:t>Consultant national (AFRISAT)</a:t>
            </a:r>
          </a:p>
        </p:txBody>
      </p:sp>
      <p:sp>
        <p:nvSpPr>
          <p:cNvPr id="2" name="Rectangle 1"/>
          <p:cNvSpPr/>
          <p:nvPr/>
        </p:nvSpPr>
        <p:spPr>
          <a:xfrm>
            <a:off x="1703164" y="4298506"/>
            <a:ext cx="50818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Formation des pays members </a:t>
            </a:r>
            <a:r>
              <a:rPr lang="en-US" dirty="0" err="1">
                <a:latin typeface="Bookman Old Style" panose="02050604050505020204" pitchFamily="18" charset="0"/>
              </a:rPr>
              <a:t>d’AFRISTAT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307921" y="4778550"/>
            <a:ext cx="4209612" cy="249289"/>
          </a:xfrm>
          <a:prstGeom prst="rect">
            <a:avLst/>
          </a:prstGeom>
        </p:spPr>
        <p:txBody>
          <a:bodyPr vert="horz" lIns="94211" tIns="47105" rIns="94211" bIns="47105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400" i="1" dirty="0">
                <a:latin typeface="Bookman Old Style" panose="02050604050505020204" pitchFamily="18" charset="0"/>
              </a:rPr>
              <a:t>08 au 10 </a:t>
            </a:r>
            <a:r>
              <a:rPr lang="en-US" sz="1400" i="1" dirty="0" err="1">
                <a:latin typeface="Bookman Old Style" panose="02050604050505020204" pitchFamily="18" charset="0"/>
              </a:rPr>
              <a:t>Août</a:t>
            </a:r>
            <a:r>
              <a:rPr lang="en-US" sz="1400" i="1" dirty="0">
                <a:latin typeface="Bookman Old Style" panose="02050604050505020204" pitchFamily="18" charset="0"/>
              </a:rPr>
              <a:t> 2022</a:t>
            </a:r>
            <a:endParaRPr lang="en-US" sz="1400" b="1" i="1" dirty="0"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A9E2C87A-1F89-A8C1-92C3-283D200B2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415" y="281112"/>
            <a:ext cx="1268649" cy="107582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927EE750-3F4C-E87D-45B2-92A6C39ADCFE}"/>
              </a:ext>
            </a:extLst>
          </p:cNvPr>
          <p:cNvSpPr txBox="1"/>
          <p:nvPr/>
        </p:nvSpPr>
        <p:spPr>
          <a:xfrm>
            <a:off x="2443903" y="1679675"/>
            <a:ext cx="3881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Indicateurs ODD2.3.1 et 2.3.2</a:t>
            </a:r>
            <a:endParaRPr lang="fr-BF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794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8D8F512-DACF-E354-7FF7-D5811401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0"/>
            <a:ext cx="671209" cy="61156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BE99C47-DBDA-4487-10E4-09B725DCAABD}"/>
              </a:ext>
            </a:extLst>
          </p:cNvPr>
          <p:cNvSpPr txBox="1"/>
          <p:nvPr/>
        </p:nvSpPr>
        <p:spPr>
          <a:xfrm>
            <a:off x="870625" y="1400783"/>
            <a:ext cx="74027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C0C0C0"/>
                </a:highlight>
                <a:latin typeface="Arial Narrow" panose="020B0606020202030204" pitchFamily="34" charset="0"/>
              </a:rPr>
              <a:t>Activités de production forestière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Collectées</a:t>
            </a:r>
          </a:p>
          <a:p>
            <a:r>
              <a:rPr lang="fr-FR" dirty="0">
                <a:latin typeface="Arial Narrow" panose="020B0606020202030204" pitchFamily="34" charset="0"/>
              </a:rPr>
              <a:t>	- Production perdue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Manquants</a:t>
            </a: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Coûts de location des terres et machines</a:t>
            </a: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Coûts des intrants</a:t>
            </a: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Coûts de la main d’</a:t>
            </a:r>
            <a:r>
              <a:rPr lang="fr-FR" dirty="0" err="1">
                <a:solidFill>
                  <a:srgbClr val="C00000"/>
                </a:solidFill>
                <a:latin typeface="Arial Narrow" panose="020B0606020202030204" pitchFamily="34" charset="0"/>
              </a:rPr>
              <a:t>oeuvre</a:t>
            </a:r>
            <a:endParaRPr lang="fr-FR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Paiement de métayage / remboursement en nature (inclus dans dons)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r>
              <a:rPr lang="fr-FR" b="1" dirty="0">
                <a:highlight>
                  <a:srgbClr val="C0C0C0"/>
                </a:highlight>
                <a:latin typeface="Arial Narrow" panose="020B0606020202030204" pitchFamily="34" charset="0"/>
              </a:rPr>
              <a:t>Activités de pêche et aquaculture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Collectées</a:t>
            </a:r>
          </a:p>
          <a:p>
            <a:r>
              <a:rPr lang="fr-FR" dirty="0">
                <a:latin typeface="Arial Narrow" panose="020B0606020202030204" pitchFamily="34" charset="0"/>
              </a:rPr>
              <a:t>	</a:t>
            </a:r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- Aucun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2242C8-CC09-3452-56AF-3194C85C90D1}"/>
              </a:ext>
            </a:extLst>
          </p:cNvPr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II. Les variables de </a:t>
            </a:r>
            <a:r>
              <a:rPr lang="en-US" sz="1855" b="1" dirty="0" err="1">
                <a:latin typeface="Bookman Old Style" panose="02050604050505020204" pitchFamily="18" charset="0"/>
              </a:rPr>
              <a:t>l’EPA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C129D73-1D8B-F2D4-031D-41BC6D4A4625}"/>
              </a:ext>
            </a:extLst>
          </p:cNvPr>
          <p:cNvSpPr txBox="1"/>
          <p:nvPr/>
        </p:nvSpPr>
        <p:spPr>
          <a:xfrm>
            <a:off x="1099226" y="875490"/>
            <a:ext cx="255837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anose="020B0606020202030204" pitchFamily="34" charset="0"/>
              </a:rPr>
              <a:t>COUTS DE PRODUCTION</a:t>
            </a:r>
            <a:endParaRPr lang="fr-BF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58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III. Les </a:t>
            </a:r>
            <a:r>
              <a:rPr lang="en-US" sz="1855" b="1" dirty="0" err="1">
                <a:latin typeface="Bookman Old Style" panose="02050604050505020204" pitchFamily="18" charset="0"/>
              </a:rPr>
              <a:t>proxys</a:t>
            </a:r>
            <a:r>
              <a:rPr lang="en-US" sz="1855" b="1" dirty="0">
                <a:latin typeface="Bookman Old Style" panose="02050604050505020204" pitchFamily="18" charset="0"/>
              </a:rPr>
              <a:t> </a:t>
            </a:r>
            <a:r>
              <a:rPr lang="en-US" sz="1855" b="1" dirty="0" err="1">
                <a:latin typeface="Bookman Old Style" panose="02050604050505020204" pitchFamily="18" charset="0"/>
              </a:rPr>
              <a:t>utilisés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8D8F512-DACF-E354-7FF7-D5811401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0"/>
            <a:ext cx="671209" cy="61156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BE99C47-DBDA-4487-10E4-09B725DCAABD}"/>
              </a:ext>
            </a:extLst>
          </p:cNvPr>
          <p:cNvSpPr txBox="1"/>
          <p:nvPr/>
        </p:nvSpPr>
        <p:spPr>
          <a:xfrm>
            <a:off x="500974" y="1166842"/>
            <a:ext cx="8142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C0C0C0"/>
                </a:highlight>
                <a:latin typeface="Arial Narrow" panose="020B0606020202030204" pitchFamily="34" charset="0"/>
              </a:rPr>
              <a:t>SUPERFICIE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Superficie de cultures permanentes</a:t>
            </a:r>
          </a:p>
          <a:p>
            <a:r>
              <a:rPr lang="fr-FR" dirty="0">
                <a:latin typeface="Arial Narrow" panose="020B0606020202030204" pitchFamily="34" charset="0"/>
              </a:rPr>
              <a:t>	- Quantité de production de culture permanente (cahier 5.2 : groupe Arboricole)</a:t>
            </a:r>
          </a:p>
          <a:p>
            <a:r>
              <a:rPr lang="fr-FR" dirty="0">
                <a:latin typeface="Arial Narrow" panose="020B0606020202030204" pitchFamily="34" charset="0"/>
              </a:rPr>
              <a:t>	- Rendement de la culture (</a:t>
            </a:r>
            <a:r>
              <a:rPr lang="fr-FR" dirty="0">
                <a:latin typeface="Arial Narrow" panose="020B0606020202030204" pitchFamily="34" charset="0"/>
                <a:hlinkClick r:id="rId3" action="ppaction://hlinkfile"/>
              </a:rPr>
              <a:t>source administrative</a:t>
            </a:r>
            <a:r>
              <a:rPr lang="fr-FR" dirty="0">
                <a:latin typeface="Arial Narrow" panose="020B0606020202030204" pitchFamily="34" charset="0"/>
              </a:rPr>
              <a:t>)</a:t>
            </a:r>
          </a:p>
          <a:p>
            <a:r>
              <a:rPr lang="fr-FR" dirty="0">
                <a:latin typeface="Arial Narrow" panose="020B0606020202030204" pitchFamily="34" charset="0"/>
              </a:rPr>
              <a:t>	- Superficie* = Q/R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Superficie sous-jachère</a:t>
            </a:r>
          </a:p>
          <a:p>
            <a:r>
              <a:rPr lang="fr-FR" dirty="0">
                <a:latin typeface="Arial Narrow" panose="020B0606020202030204" pitchFamily="34" charset="0"/>
              </a:rPr>
              <a:t>	- Nombre (N) de parcelles mises en jachère (Cahier 4.3 : Raison de jachère)</a:t>
            </a:r>
          </a:p>
          <a:p>
            <a:r>
              <a:rPr lang="fr-FR" dirty="0">
                <a:latin typeface="Arial Narrow" panose="020B0606020202030204" pitchFamily="34" charset="0"/>
              </a:rPr>
              <a:t>	- Superficie moyenne (m) d’une parcelle du ménage (Cahier 2 : mesure de superficie)</a:t>
            </a:r>
          </a:p>
          <a:p>
            <a:r>
              <a:rPr lang="fr-FR" dirty="0">
                <a:latin typeface="Arial Narrow" panose="020B0606020202030204" pitchFamily="34" charset="0"/>
              </a:rPr>
              <a:t>	- Superficie* = N x m</a:t>
            </a:r>
          </a:p>
          <a:p>
            <a:r>
              <a:rPr lang="fr-FR" b="1" dirty="0">
                <a:highlight>
                  <a:srgbClr val="C0C0C0"/>
                </a:highlight>
                <a:latin typeface="Arial Narrow" panose="020B0606020202030204" pitchFamily="34" charset="0"/>
              </a:rPr>
              <a:t>EFFECTIF CHEPTEL (UBT)</a:t>
            </a:r>
          </a:p>
          <a:p>
            <a:r>
              <a:rPr lang="fr-FR" dirty="0">
                <a:latin typeface="Arial Narrow" panose="020B0606020202030204" pitchFamily="34" charset="0"/>
              </a:rPr>
              <a:t>	- RAS : effectif observé disponible!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r>
              <a:rPr lang="fr-FR" b="1" dirty="0">
                <a:highlight>
                  <a:srgbClr val="C0C0C0"/>
                </a:highlight>
                <a:latin typeface="Arial Narrow" panose="020B0606020202030204" pitchFamily="34" charset="0"/>
              </a:rPr>
              <a:t>QUANTITE DE TRAVAIL</a:t>
            </a:r>
          </a:p>
          <a:p>
            <a:r>
              <a:rPr lang="fr-FR" dirty="0">
                <a:latin typeface="Arial Narrow" panose="020B0606020202030204" pitchFamily="34" charset="0"/>
              </a:rPr>
              <a:t>	- Nombre d’actifs agricoles (N)</a:t>
            </a:r>
          </a:p>
          <a:p>
            <a:r>
              <a:rPr lang="fr-FR" dirty="0">
                <a:latin typeface="Arial Narrow" panose="020B0606020202030204" pitchFamily="34" charset="0"/>
              </a:rPr>
              <a:t>	- L*=N x 6 x 4 x 7 (main d’œuvre externe non prise en compte).</a:t>
            </a:r>
          </a:p>
        </p:txBody>
      </p:sp>
    </p:spTree>
    <p:extLst>
      <p:ext uri="{BB962C8B-B14F-4D97-AF65-F5344CB8AC3E}">
        <p14:creationId xmlns:p14="http://schemas.microsoft.com/office/powerpoint/2010/main" val="2444703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IV. </a:t>
            </a:r>
            <a:r>
              <a:rPr lang="en-US" sz="1855" b="1" dirty="0" err="1">
                <a:latin typeface="Bookman Old Style" panose="02050604050505020204" pitchFamily="18" charset="0"/>
              </a:rPr>
              <a:t>Synthèse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8D8F512-DACF-E354-7FF7-D5811401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0"/>
            <a:ext cx="671209" cy="61156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4E2FB0E-3210-2C67-85C3-B27249A17D0B}"/>
              </a:ext>
            </a:extLst>
          </p:cNvPr>
          <p:cNvSpPr txBox="1"/>
          <p:nvPr/>
        </p:nvSpPr>
        <p:spPr>
          <a:xfrm>
            <a:off x="612842" y="1042455"/>
            <a:ext cx="7859948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>
                <a:latin typeface="Arial Narrow" panose="020B0606020202030204" pitchFamily="34" charset="0"/>
              </a:rPr>
              <a:t>La plupart des variables nécessaires au calcul de l’ODD2.3.1 ont leurs correspondantes dans l’EPA 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>
                <a:latin typeface="Arial Narrow" panose="020B0606020202030204" pitchFamily="34" charset="0"/>
              </a:rPr>
              <a:t>Certaines sont imbriquées (inclues) dans d’autres 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>
                <a:latin typeface="Arial Narrow" panose="020B0606020202030204" pitchFamily="34" charset="0"/>
              </a:rPr>
              <a:t>D’autres sont approchables par le biais de proxy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>
                <a:latin typeface="Arial Narrow" panose="020B0606020202030204" pitchFamily="34" charset="0"/>
              </a:rPr>
              <a:t>Les variables relatives aux coûts de production ne sont pas exhaustives dans l’EPA mais des sections entières sont consacrées à la main d’œuvre et aux coûts de production dans le cadre du RGA2 (</a:t>
            </a:r>
            <a:r>
              <a:rPr lang="fr-FR" i="1" dirty="0">
                <a:latin typeface="Arial Narrow" panose="020B0606020202030204" pitchFamily="34" charset="0"/>
              </a:rPr>
              <a:t>Des perspectives de proxys sont à envisager</a:t>
            </a:r>
            <a:r>
              <a:rPr lang="fr-FR" dirty="0">
                <a:latin typeface="Arial Narrow" panose="020B0606020202030204" pitchFamily="34" charset="0"/>
              </a:rPr>
              <a:t>).</a:t>
            </a:r>
            <a:endParaRPr lang="fr-BF" dirty="0">
              <a:latin typeface="Arial Narrow" panose="020B0606020202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A5C6969-4D5B-3F3A-2561-C4AE0195944E}"/>
              </a:ext>
            </a:extLst>
          </p:cNvPr>
          <p:cNvSpPr txBox="1"/>
          <p:nvPr/>
        </p:nvSpPr>
        <p:spPr>
          <a:xfrm>
            <a:off x="612841" y="3608961"/>
            <a:ext cx="7859947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>
                <a:latin typeface="Arial Narrow" panose="020B0606020202030204" pitchFamily="34" charset="0"/>
              </a:rPr>
              <a:t>L’</a:t>
            </a:r>
            <a:r>
              <a:rPr lang="fr-FR" b="1" dirty="0">
                <a:solidFill>
                  <a:srgbClr val="C00000"/>
                </a:solidFill>
                <a:latin typeface="Arial Narrow" panose="020B0606020202030204" pitchFamily="34" charset="0"/>
              </a:rPr>
              <a:t>ODD2.3.1</a:t>
            </a:r>
            <a:r>
              <a:rPr lang="fr-FR" dirty="0">
                <a:latin typeface="Arial Narrow" panose="020B0606020202030204" pitchFamily="34" charset="0"/>
              </a:rPr>
              <a:t> est calculable avec les données des 2 dernières campagnes et le </a:t>
            </a:r>
            <a:r>
              <a:rPr lang="fr-FR" b="1" dirty="0">
                <a:solidFill>
                  <a:srgbClr val="C00000"/>
                </a:solidFill>
                <a:latin typeface="Arial Narrow" panose="020B0606020202030204" pitchFamily="34" charset="0"/>
              </a:rPr>
              <a:t>2.3.2</a:t>
            </a:r>
            <a:r>
              <a:rPr lang="fr-FR" dirty="0">
                <a:latin typeface="Arial Narrow" panose="020B0606020202030204" pitchFamily="34" charset="0"/>
              </a:rPr>
              <a:t> le sera rigoureusement à la fin de la collecte des données du module Tronc commun du RGA2 en cours (</a:t>
            </a:r>
            <a:r>
              <a:rPr lang="fr-FR" i="1" dirty="0">
                <a:latin typeface="Arial Narrow" panose="020B0606020202030204" pitchFamily="34" charset="0"/>
              </a:rPr>
              <a:t>fin janvier 2023</a:t>
            </a:r>
            <a:r>
              <a:rPr lang="fr-FR" dirty="0">
                <a:latin typeface="Arial Narrow" panose="020B0606020202030204" pitchFamily="34" charset="0"/>
              </a:rPr>
              <a:t>).</a:t>
            </a:r>
            <a:endParaRPr lang="fr-BF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83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56012" y="2401613"/>
            <a:ext cx="3231975" cy="1446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8800" dirty="0">
                <a:latin typeface="Bookman Old Style" panose="02050604050505020204" pitchFamily="18" charset="0"/>
              </a:rPr>
              <a:t>Merci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F544629-957F-62B8-F46C-4A9E982AC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2051" y="22439"/>
            <a:ext cx="904672" cy="8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69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61" y="552253"/>
            <a:ext cx="3228085" cy="535708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616455" y="2049007"/>
            <a:ext cx="8089800" cy="1981450"/>
          </a:xfrm>
          <a:prstGeom prst="rect">
            <a:avLst/>
          </a:prstGeom>
        </p:spPr>
        <p:txBody>
          <a:bodyPr vert="horz" lIns="94211" tIns="47105" rIns="94211" bIns="47105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latin typeface="Bookman Old Style" panose="02050604050505020204" pitchFamily="18" charset="0"/>
              </a:rPr>
              <a:t>Les données disponibles dans l’EPA pour les ODD2.3</a:t>
            </a:r>
            <a:endParaRPr lang="en-US" b="1" dirty="0">
              <a:latin typeface="Bookman Old Style" panose="02050604050505020204" pitchFamily="18" charset="0"/>
            </a:endParaRP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2443903" y="5842103"/>
            <a:ext cx="6398540" cy="841580"/>
          </a:xfrm>
          <a:prstGeom prst="rect">
            <a:avLst/>
          </a:prstGeom>
        </p:spPr>
        <p:txBody>
          <a:bodyPr vert="horz" lIns="94211" tIns="47105" rIns="94211" bIns="47105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70000"/>
              </a:lnSpc>
            </a:pPr>
            <a:r>
              <a:rPr lang="en-US" sz="1648" b="1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Nongdo</a:t>
            </a:r>
            <a:r>
              <a:rPr lang="en-US" sz="1648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Eric KABORE</a:t>
            </a:r>
            <a:r>
              <a:rPr lang="en-US" sz="1648" dirty="0">
                <a:solidFill>
                  <a:schemeClr val="tx1"/>
                </a:solidFill>
                <a:latin typeface="Bookman Old Style" panose="02050604050505020204" pitchFamily="18" charset="0"/>
              </a:rPr>
              <a:t>,  </a:t>
            </a:r>
            <a:r>
              <a:rPr lang="en-US" sz="1648" dirty="0" err="1">
                <a:solidFill>
                  <a:schemeClr val="tx1"/>
                </a:solidFill>
                <a:latin typeface="Bookman Old Style" panose="02050604050505020204" pitchFamily="18" charset="0"/>
              </a:rPr>
              <a:t>Statisticien</a:t>
            </a:r>
            <a:endParaRPr lang="en-US" sz="1648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en-US" sz="1648" i="1" dirty="0">
                <a:solidFill>
                  <a:schemeClr val="tx1"/>
                </a:solidFill>
                <a:latin typeface="Bookman Old Style" panose="02050604050505020204" pitchFamily="18" charset="0"/>
              </a:rPr>
              <a:t>Consultant national (AFRISAT)</a:t>
            </a:r>
          </a:p>
        </p:txBody>
      </p:sp>
      <p:sp>
        <p:nvSpPr>
          <p:cNvPr id="2" name="Rectangle 1"/>
          <p:cNvSpPr/>
          <p:nvPr/>
        </p:nvSpPr>
        <p:spPr>
          <a:xfrm>
            <a:off x="1703164" y="4298506"/>
            <a:ext cx="508184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dirty="0">
                <a:latin typeface="Bookman Old Style" panose="02050604050505020204" pitchFamily="18" charset="0"/>
              </a:rPr>
              <a:t>Formation des pays members </a:t>
            </a:r>
            <a:r>
              <a:rPr lang="en-US" dirty="0" err="1">
                <a:latin typeface="Bookman Old Style" panose="02050604050505020204" pitchFamily="18" charset="0"/>
              </a:rPr>
              <a:t>d’AFRISTAT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307921" y="4778550"/>
            <a:ext cx="4209612" cy="249289"/>
          </a:xfrm>
          <a:prstGeom prst="rect">
            <a:avLst/>
          </a:prstGeom>
        </p:spPr>
        <p:txBody>
          <a:bodyPr vert="horz" lIns="94211" tIns="47105" rIns="94211" bIns="47105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1400" i="1" dirty="0">
                <a:latin typeface="Bookman Old Style" panose="02050604050505020204" pitchFamily="18" charset="0"/>
              </a:rPr>
              <a:t>08 au 10 </a:t>
            </a:r>
            <a:r>
              <a:rPr lang="en-US" sz="1400" i="1" dirty="0" err="1">
                <a:latin typeface="Bookman Old Style" panose="02050604050505020204" pitchFamily="18" charset="0"/>
              </a:rPr>
              <a:t>Août</a:t>
            </a:r>
            <a:r>
              <a:rPr lang="en-US" sz="1400" i="1" dirty="0">
                <a:latin typeface="Bookman Old Style" panose="02050604050505020204" pitchFamily="18" charset="0"/>
              </a:rPr>
              <a:t> 2022</a:t>
            </a:r>
            <a:endParaRPr lang="en-US" sz="1400" b="1" i="1" dirty="0"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A9E2C87A-1F89-A8C1-92C3-283D200B2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415" y="281112"/>
            <a:ext cx="1268649" cy="1075825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927EE750-3F4C-E87D-45B2-92A6C39ADCFE}"/>
              </a:ext>
            </a:extLst>
          </p:cNvPr>
          <p:cNvSpPr txBox="1"/>
          <p:nvPr/>
        </p:nvSpPr>
        <p:spPr>
          <a:xfrm>
            <a:off x="2443903" y="1679675"/>
            <a:ext cx="3881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Indicateurs ODD2.3.1 et 2.3.2</a:t>
            </a:r>
            <a:endParaRPr lang="fr-BF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4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58366"/>
            <a:ext cx="9144000" cy="85603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dirty="0">
                <a:latin typeface="Bookman Old Style" panose="02050604050505020204" pitchFamily="18" charset="0"/>
              </a:rPr>
              <a:t>PLAN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5477EF-A52A-248F-D591-3A03AC84E91F}"/>
              </a:ext>
            </a:extLst>
          </p:cNvPr>
          <p:cNvSpPr txBox="1"/>
          <p:nvPr/>
        </p:nvSpPr>
        <p:spPr>
          <a:xfrm>
            <a:off x="612843" y="1653703"/>
            <a:ext cx="6916366" cy="2704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lnSpc>
                <a:spcPct val="250000"/>
              </a:lnSpc>
              <a:buFont typeface="+mj-lt"/>
              <a:buAutoNum type="romanUcPeriod"/>
            </a:pPr>
            <a:r>
              <a:rPr lang="fr-FR" sz="2400" b="1" dirty="0">
                <a:solidFill>
                  <a:srgbClr val="4D4D4D"/>
                </a:solidFill>
                <a:latin typeface="Bookman Old Style" panose="02050604050505020204" pitchFamily="18" charset="0"/>
              </a:rPr>
              <a:t>Contexte</a:t>
            </a:r>
            <a:endParaRPr lang="fr-FR" sz="2400" b="1" i="0" dirty="0">
              <a:solidFill>
                <a:srgbClr val="4D4D4D"/>
              </a:solidFill>
              <a:effectLst/>
              <a:latin typeface="Bookman Old Style" panose="02050604050505020204" pitchFamily="18" charset="0"/>
            </a:endParaRPr>
          </a:p>
          <a:p>
            <a:pPr marL="400050" indent="-400050" algn="just">
              <a:lnSpc>
                <a:spcPct val="250000"/>
              </a:lnSpc>
              <a:buFont typeface="+mj-lt"/>
              <a:buAutoNum type="romanUcPeriod"/>
            </a:pPr>
            <a:r>
              <a:rPr lang="fr-FR" sz="2400" b="1" dirty="0">
                <a:latin typeface="Bookman Old Style" panose="02050604050505020204" pitchFamily="18" charset="0"/>
              </a:rPr>
              <a:t>Les variables de l’EPA</a:t>
            </a:r>
          </a:p>
          <a:p>
            <a:pPr marL="400050" indent="-400050" algn="just">
              <a:lnSpc>
                <a:spcPct val="250000"/>
              </a:lnSpc>
              <a:buFont typeface="+mj-lt"/>
              <a:buAutoNum type="romanUcPeriod"/>
            </a:pPr>
            <a:r>
              <a:rPr lang="fr-FR" sz="2400" b="1" dirty="0">
                <a:latin typeface="Bookman Old Style" panose="02050604050505020204" pitchFamily="18" charset="0"/>
              </a:rPr>
              <a:t>Les proxys utilisés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8ED4F44-86A1-2D80-CE40-7A903DFC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328" y="-58365"/>
            <a:ext cx="904672" cy="85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7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58366"/>
            <a:ext cx="9144000" cy="85603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dirty="0">
                <a:latin typeface="Bookman Old Style" panose="02050604050505020204" pitchFamily="18" charset="0"/>
              </a:rPr>
              <a:t>I. </a:t>
            </a:r>
            <a:r>
              <a:rPr lang="en-US" sz="1855" dirty="0" err="1">
                <a:latin typeface="Bookman Old Style" panose="02050604050505020204" pitchFamily="18" charset="0"/>
              </a:rPr>
              <a:t>Contexte</a:t>
            </a:r>
            <a:endParaRPr lang="en-US" sz="1855" dirty="0">
              <a:latin typeface="Bookman Old Style" panose="02050604050505020204" pitchFamily="18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15477EF-A52A-248F-D591-3A03AC84E91F}"/>
              </a:ext>
            </a:extLst>
          </p:cNvPr>
          <p:cNvSpPr txBox="1"/>
          <p:nvPr/>
        </p:nvSpPr>
        <p:spPr>
          <a:xfrm>
            <a:off x="520430" y="1352145"/>
            <a:ext cx="8103140" cy="33293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fr-FR" dirty="0">
                <a:latin typeface="Arial Narrow" panose="020B0606020202030204" pitchFamily="34" charset="0"/>
              </a:rPr>
              <a:t>Les ODD2.3.1 et 2.3.2 devront être calculés pour le Burkina Faso afin de situer le niveau de productivité agricole du pays. </a:t>
            </a:r>
          </a:p>
          <a:p>
            <a:pPr algn="just">
              <a:lnSpc>
                <a:spcPct val="200000"/>
              </a:lnSpc>
            </a:pPr>
            <a:r>
              <a:rPr lang="fr-FR" dirty="0">
                <a:latin typeface="Arial Narrow" panose="020B0606020202030204" pitchFamily="34" charset="0"/>
              </a:rPr>
              <a:t>La source de données EPA est choisie pour cet exercice.</a:t>
            </a:r>
          </a:p>
          <a:p>
            <a:pPr algn="just">
              <a:lnSpc>
                <a:spcPct val="200000"/>
              </a:lnSpc>
            </a:pPr>
            <a:r>
              <a:rPr lang="fr-FR" dirty="0">
                <a:latin typeface="Arial Narrow" panose="020B0606020202030204" pitchFamily="34" charset="0"/>
              </a:rPr>
              <a:t>Il convient d’en analyser le contenu afin de s’assurer de la suffisance ou des limites.</a:t>
            </a:r>
          </a:p>
          <a:p>
            <a:pPr algn="just">
              <a:lnSpc>
                <a:spcPct val="200000"/>
              </a:lnSpc>
            </a:pPr>
            <a:r>
              <a:rPr lang="fr-FR" dirty="0">
                <a:latin typeface="Arial Narrow" panose="020B0606020202030204" pitchFamily="34" charset="0"/>
              </a:rPr>
              <a:t>Ce qui permet de juger de l’opportunité de l’usage des proxys et de prendre des dispositions pour combler les gaps éventuels de variables.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8ED4F44-86A1-2D80-CE40-7A903DFC3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328" y="-58365"/>
            <a:ext cx="904672" cy="856034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9E860D6-A391-D31D-1935-C5D71409FA98}"/>
              </a:ext>
            </a:extLst>
          </p:cNvPr>
          <p:cNvSpPr txBox="1"/>
          <p:nvPr/>
        </p:nvSpPr>
        <p:spPr>
          <a:xfrm>
            <a:off x="520430" y="5834146"/>
            <a:ext cx="8103140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latin typeface="Arial Narrow" panose="020B0606020202030204" pitchFamily="34" charset="0"/>
              </a:rPr>
              <a:t>Intérêt de présenter les variables nécessaires aux calculs en juxtaposition avec leurs correspondants dans les données de l’EPA des campagnes 2020-2021 et 2021-2022.</a:t>
            </a:r>
            <a:endParaRPr lang="fr-BF" dirty="0">
              <a:latin typeface="Arial Narrow" panose="020B0606020202030204" pitchFamily="34" charset="0"/>
            </a:endParaRPr>
          </a:p>
        </p:txBody>
      </p:sp>
      <p:sp>
        <p:nvSpPr>
          <p:cNvPr id="4" name="Flèche : bas 3">
            <a:extLst>
              <a:ext uri="{FF2B5EF4-FFF2-40B4-BE49-F238E27FC236}">
                <a16:creationId xmlns:a16="http://schemas.microsoft.com/office/drawing/2014/main" id="{EF37E5D9-492F-5D76-3A10-E764386277CC}"/>
              </a:ext>
            </a:extLst>
          </p:cNvPr>
          <p:cNvSpPr/>
          <p:nvPr/>
        </p:nvSpPr>
        <p:spPr>
          <a:xfrm>
            <a:off x="4056434" y="4834647"/>
            <a:ext cx="817123" cy="846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11043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II. Les variables de </a:t>
            </a:r>
            <a:r>
              <a:rPr lang="en-US" sz="1855" b="1" dirty="0" err="1">
                <a:latin typeface="Bookman Old Style" panose="02050604050505020204" pitchFamily="18" charset="0"/>
              </a:rPr>
              <a:t>l’EPA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C0F230A-BF5E-372C-9147-40F8A72E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-58365"/>
            <a:ext cx="671209" cy="66992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A50E04A-D01B-7671-2BED-BC276643FBCD}"/>
              </a:ext>
            </a:extLst>
          </p:cNvPr>
          <p:cNvSpPr txBox="1"/>
          <p:nvPr/>
        </p:nvSpPr>
        <p:spPr>
          <a:xfrm>
            <a:off x="184825" y="996765"/>
            <a:ext cx="39202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anose="020B0606020202030204" pitchFamily="34" charset="0"/>
              </a:rPr>
              <a:t>SUPERFICIE ET EFFECTIF DU CHEPTEL</a:t>
            </a:r>
            <a:endParaRPr lang="fr-BF" b="1" dirty="0">
              <a:latin typeface="Arial Narrow" panose="020B0606020202030204" pitchFamily="34" charset="0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7B70207-760B-94A7-2F49-BFA6D82F1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25" y="2120630"/>
            <a:ext cx="8813260" cy="2799170"/>
          </a:xfrm>
          <a:prstGeom prst="rect">
            <a:avLst/>
          </a:prstGeom>
        </p:spPr>
      </p:pic>
      <p:sp>
        <p:nvSpPr>
          <p:cNvPr id="10" name="Ellipse 9">
            <a:extLst>
              <a:ext uri="{FF2B5EF4-FFF2-40B4-BE49-F238E27FC236}">
                <a16:creationId xmlns:a16="http://schemas.microsoft.com/office/drawing/2014/main" id="{5BAF2475-1E27-1A60-FBC3-77996DC7F8C5}"/>
              </a:ext>
            </a:extLst>
          </p:cNvPr>
          <p:cNvSpPr/>
          <p:nvPr/>
        </p:nvSpPr>
        <p:spPr>
          <a:xfrm>
            <a:off x="4426085" y="3326860"/>
            <a:ext cx="1420238" cy="35992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F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FD5BBE09-C841-5EF1-80DC-4E87FB3C37A3}"/>
              </a:ext>
            </a:extLst>
          </p:cNvPr>
          <p:cNvSpPr/>
          <p:nvPr/>
        </p:nvSpPr>
        <p:spPr>
          <a:xfrm>
            <a:off x="4348264" y="4464996"/>
            <a:ext cx="933855" cy="45480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71842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II. Les variables de </a:t>
            </a:r>
            <a:r>
              <a:rPr lang="en-US" sz="1855" b="1" dirty="0" err="1">
                <a:latin typeface="Bookman Old Style" panose="02050604050505020204" pitchFamily="18" charset="0"/>
              </a:rPr>
              <a:t>l’EPA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C0F230A-BF5E-372C-9147-40F8A72E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-58365"/>
            <a:ext cx="671209" cy="669929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2A50E04A-D01B-7671-2BED-BC276643FBCD}"/>
              </a:ext>
            </a:extLst>
          </p:cNvPr>
          <p:cNvSpPr txBox="1"/>
          <p:nvPr/>
        </p:nvSpPr>
        <p:spPr>
          <a:xfrm>
            <a:off x="184826" y="768485"/>
            <a:ext cx="1031131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anose="020B0606020202030204" pitchFamily="34" charset="0"/>
              </a:rPr>
              <a:t>REVENU</a:t>
            </a:r>
            <a:endParaRPr lang="fr-BF" b="1" dirty="0">
              <a:latin typeface="Arial Narrow" panose="020B0606020202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AD15C06-8A0C-D883-90CB-3A6E4AFD9307}"/>
              </a:ext>
            </a:extLst>
          </p:cNvPr>
          <p:cNvSpPr txBox="1"/>
          <p:nvPr/>
        </p:nvSpPr>
        <p:spPr>
          <a:xfrm>
            <a:off x="1215957" y="1294738"/>
            <a:ext cx="3190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Revenu des récoltes</a:t>
            </a:r>
            <a:endParaRPr lang="fr-BF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E262367-F3D6-DE59-B4E9-89F9E02CF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26" y="2031840"/>
            <a:ext cx="8842442" cy="4467475"/>
          </a:xfrm>
          <a:prstGeom prst="rect">
            <a:avLst/>
          </a:prstGeom>
        </p:spPr>
      </p:pic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A7999FFB-E6DE-83D6-8403-91781347C82C}"/>
              </a:ext>
            </a:extLst>
          </p:cNvPr>
          <p:cNvSpPr/>
          <p:nvPr/>
        </p:nvSpPr>
        <p:spPr>
          <a:xfrm>
            <a:off x="5145932" y="1294738"/>
            <a:ext cx="330740" cy="611564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01508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II. Les variables de </a:t>
            </a:r>
            <a:r>
              <a:rPr lang="en-US" sz="1855" b="1" dirty="0" err="1">
                <a:latin typeface="Bookman Old Style" panose="02050604050505020204" pitchFamily="18" charset="0"/>
              </a:rPr>
              <a:t>l’EPA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C0F230A-BF5E-372C-9147-40F8A72E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-58365"/>
            <a:ext cx="671209" cy="66992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37A6114-D5CE-18AD-FDDB-21A1895DA81E}"/>
              </a:ext>
            </a:extLst>
          </p:cNvPr>
          <p:cNvSpPr txBox="1"/>
          <p:nvPr/>
        </p:nvSpPr>
        <p:spPr>
          <a:xfrm>
            <a:off x="184826" y="768485"/>
            <a:ext cx="1031131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anose="020B0606020202030204" pitchFamily="34" charset="0"/>
              </a:rPr>
              <a:t>REVENU</a:t>
            </a:r>
            <a:endParaRPr lang="fr-BF" b="1" dirty="0">
              <a:latin typeface="Arial Narrow" panose="020B0606020202030204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DB15E72C-6DBC-FF1F-4208-11855D0DBB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6" y="1913324"/>
            <a:ext cx="8949448" cy="4486904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A67BE49A-45A7-48C7-90C7-9BA80A533B4A}"/>
              </a:ext>
            </a:extLst>
          </p:cNvPr>
          <p:cNvSpPr txBox="1"/>
          <p:nvPr/>
        </p:nvSpPr>
        <p:spPr>
          <a:xfrm>
            <a:off x="1215957" y="1294738"/>
            <a:ext cx="2607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Revenu de l’élevage</a:t>
            </a:r>
            <a:endParaRPr lang="fr-BF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565A7DE5-8CF7-EA89-4CE4-9630996B0368}"/>
              </a:ext>
            </a:extLst>
          </p:cNvPr>
          <p:cNvSpPr/>
          <p:nvPr/>
        </p:nvSpPr>
        <p:spPr>
          <a:xfrm>
            <a:off x="5107021" y="1215957"/>
            <a:ext cx="321013" cy="540446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3746441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II. Les variables de </a:t>
            </a:r>
            <a:r>
              <a:rPr lang="en-US" sz="1855" b="1" dirty="0" err="1">
                <a:latin typeface="Bookman Old Style" panose="02050604050505020204" pitchFamily="18" charset="0"/>
              </a:rPr>
              <a:t>l’EPA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C0F230A-BF5E-372C-9147-40F8A72E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-58365"/>
            <a:ext cx="671209" cy="66992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37A6114-D5CE-18AD-FDDB-21A1895DA81E}"/>
              </a:ext>
            </a:extLst>
          </p:cNvPr>
          <p:cNvSpPr txBox="1"/>
          <p:nvPr/>
        </p:nvSpPr>
        <p:spPr>
          <a:xfrm>
            <a:off x="184826" y="768485"/>
            <a:ext cx="1031131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anose="020B0606020202030204" pitchFamily="34" charset="0"/>
              </a:rPr>
              <a:t>REVENU</a:t>
            </a:r>
            <a:endParaRPr lang="fr-BF" b="1" dirty="0">
              <a:latin typeface="Arial Narrow" panose="020B0606020202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67BE49A-45A7-48C7-90C7-9BA80A533B4A}"/>
              </a:ext>
            </a:extLst>
          </p:cNvPr>
          <p:cNvSpPr txBox="1"/>
          <p:nvPr/>
        </p:nvSpPr>
        <p:spPr>
          <a:xfrm>
            <a:off x="1215957" y="1294738"/>
            <a:ext cx="3083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Revenu de la foresterie</a:t>
            </a:r>
            <a:endParaRPr lang="fr-BF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E37FC99-3665-0560-1B29-8E5753A5D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26" y="1948912"/>
            <a:ext cx="8832714" cy="3527760"/>
          </a:xfrm>
          <a:prstGeom prst="rect">
            <a:avLst/>
          </a:prstGeom>
        </p:spPr>
      </p:pic>
      <p:sp>
        <p:nvSpPr>
          <p:cNvPr id="4" name="Flèche : bas 3">
            <a:extLst>
              <a:ext uri="{FF2B5EF4-FFF2-40B4-BE49-F238E27FC236}">
                <a16:creationId xmlns:a16="http://schemas.microsoft.com/office/drawing/2014/main" id="{F1F97816-B525-B811-52F2-1F3F6951DF38}"/>
              </a:ext>
            </a:extLst>
          </p:cNvPr>
          <p:cNvSpPr/>
          <p:nvPr/>
        </p:nvSpPr>
        <p:spPr>
          <a:xfrm>
            <a:off x="5214026" y="1391055"/>
            <a:ext cx="321012" cy="46166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119593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II. Les variables de </a:t>
            </a:r>
            <a:r>
              <a:rPr lang="en-US" sz="1855" b="1" dirty="0" err="1">
                <a:latin typeface="Bookman Old Style" panose="02050604050505020204" pitchFamily="18" charset="0"/>
              </a:rPr>
              <a:t>l’EPA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C0F230A-BF5E-372C-9147-40F8A72E8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-58365"/>
            <a:ext cx="671209" cy="66992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37A6114-D5CE-18AD-FDDB-21A1895DA81E}"/>
              </a:ext>
            </a:extLst>
          </p:cNvPr>
          <p:cNvSpPr txBox="1"/>
          <p:nvPr/>
        </p:nvSpPr>
        <p:spPr>
          <a:xfrm>
            <a:off x="184826" y="768485"/>
            <a:ext cx="1031131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anose="020B0606020202030204" pitchFamily="34" charset="0"/>
              </a:rPr>
              <a:t>REVENU</a:t>
            </a:r>
            <a:endParaRPr lang="fr-BF" b="1" dirty="0">
              <a:latin typeface="Arial Narrow" panose="020B0606020202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67BE49A-45A7-48C7-90C7-9BA80A533B4A}"/>
              </a:ext>
            </a:extLst>
          </p:cNvPr>
          <p:cNvSpPr txBox="1"/>
          <p:nvPr/>
        </p:nvSpPr>
        <p:spPr>
          <a:xfrm>
            <a:off x="1215957" y="1294738"/>
            <a:ext cx="2607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Revenu de la pêche</a:t>
            </a:r>
            <a:endParaRPr lang="fr-BF" sz="2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1DB450B-3A18-C967-3ABD-1783360D4E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26" y="2204634"/>
            <a:ext cx="8813259" cy="3358628"/>
          </a:xfrm>
          <a:prstGeom prst="rect">
            <a:avLst/>
          </a:prstGeom>
        </p:spPr>
      </p:pic>
      <p:sp>
        <p:nvSpPr>
          <p:cNvPr id="4" name="Flèche : bas 3">
            <a:extLst>
              <a:ext uri="{FF2B5EF4-FFF2-40B4-BE49-F238E27FC236}">
                <a16:creationId xmlns:a16="http://schemas.microsoft.com/office/drawing/2014/main" id="{296C9A38-FAF6-2ED0-DC75-C56E837B1B2A}"/>
              </a:ext>
            </a:extLst>
          </p:cNvPr>
          <p:cNvSpPr/>
          <p:nvPr/>
        </p:nvSpPr>
        <p:spPr>
          <a:xfrm>
            <a:off x="5165387" y="1536970"/>
            <a:ext cx="330741" cy="46166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32985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E8D8F512-DACF-E354-7FF7-D5811401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790" y="0"/>
            <a:ext cx="671209" cy="61156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BE99C47-DBDA-4487-10E4-09B725DCAABD}"/>
              </a:ext>
            </a:extLst>
          </p:cNvPr>
          <p:cNvSpPr txBox="1"/>
          <p:nvPr/>
        </p:nvSpPr>
        <p:spPr>
          <a:xfrm>
            <a:off x="1001948" y="1322961"/>
            <a:ext cx="763621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C0C0C0"/>
                </a:highlight>
                <a:latin typeface="Arial Narrow" panose="020B0606020202030204" pitchFamily="34" charset="0"/>
              </a:rPr>
              <a:t>Activités de production végétale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Collectées</a:t>
            </a:r>
          </a:p>
          <a:p>
            <a:r>
              <a:rPr lang="fr-FR" dirty="0">
                <a:latin typeface="Arial Narrow" panose="020B0606020202030204" pitchFamily="34" charset="0"/>
              </a:rPr>
              <a:t>	- Coûts des intrants</a:t>
            </a:r>
          </a:p>
          <a:p>
            <a:r>
              <a:rPr lang="fr-FR" dirty="0">
                <a:latin typeface="Arial Narrow" panose="020B0606020202030204" pitchFamily="34" charset="0"/>
              </a:rPr>
              <a:t>	- Coût de la main d’</a:t>
            </a:r>
            <a:r>
              <a:rPr lang="fr-FR" dirty="0" err="1">
                <a:latin typeface="Arial Narrow" panose="020B0606020202030204" pitchFamily="34" charset="0"/>
              </a:rPr>
              <a:t>oeuvre</a:t>
            </a:r>
            <a:endParaRPr lang="fr-FR" dirty="0">
              <a:latin typeface="Arial Narrow" panose="020B0606020202030204" pitchFamily="34" charset="0"/>
            </a:endParaRPr>
          </a:p>
          <a:p>
            <a:r>
              <a:rPr lang="fr-FR" dirty="0">
                <a:latin typeface="Arial Narrow" panose="020B0606020202030204" pitchFamily="34" charset="0"/>
              </a:rPr>
              <a:t>	- Quantité utilisée en semence</a:t>
            </a:r>
          </a:p>
          <a:p>
            <a:r>
              <a:rPr lang="fr-FR" dirty="0">
                <a:latin typeface="Arial Narrow" panose="020B0606020202030204" pitchFamily="34" charset="0"/>
              </a:rPr>
              <a:t>	- quantité perdue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Manquants</a:t>
            </a: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Coûts de location des terres</a:t>
            </a: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Paiement de métayage / remboursement en nature (inclus dans dons)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r>
              <a:rPr lang="fr-FR" b="1" dirty="0">
                <a:highlight>
                  <a:srgbClr val="C0C0C0"/>
                </a:highlight>
                <a:latin typeface="Arial Narrow" panose="020B0606020202030204" pitchFamily="34" charset="0"/>
              </a:rPr>
              <a:t>Activités d’élevage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Collectées</a:t>
            </a:r>
          </a:p>
          <a:p>
            <a:r>
              <a:rPr lang="fr-FR" dirty="0">
                <a:latin typeface="Arial Narrow" panose="020B0606020202030204" pitchFamily="34" charset="0"/>
              </a:rPr>
              <a:t>	- Coûts des achats d’animaux</a:t>
            </a:r>
          </a:p>
          <a:p>
            <a:r>
              <a:rPr lang="fr-FR" dirty="0">
                <a:latin typeface="Arial Narrow" panose="020B0606020202030204" pitchFamily="34" charset="0"/>
              </a:rPr>
              <a:t>	- pertes de produits animaux</a:t>
            </a:r>
          </a:p>
          <a:p>
            <a:endParaRPr lang="fr-FR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b="1" dirty="0">
                <a:latin typeface="Arial Narrow" panose="020B0606020202030204" pitchFamily="34" charset="0"/>
              </a:rPr>
              <a:t>Manquants</a:t>
            </a: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Dépenses additionnelles d’élevage</a:t>
            </a:r>
          </a:p>
          <a:p>
            <a:r>
              <a:rPr lang="fr-FR" dirty="0">
                <a:solidFill>
                  <a:srgbClr val="C00000"/>
                </a:solidFill>
                <a:latin typeface="Arial Narrow" panose="020B0606020202030204" pitchFamily="34" charset="0"/>
              </a:rPr>
              <a:t>	- Coûts d’assistance technique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5CEB234-B136-3A8C-6160-BA89450BDB3F}"/>
              </a:ext>
            </a:extLst>
          </p:cNvPr>
          <p:cNvSpPr txBox="1"/>
          <p:nvPr/>
        </p:nvSpPr>
        <p:spPr>
          <a:xfrm>
            <a:off x="1099226" y="875490"/>
            <a:ext cx="255837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latin typeface="Arial Narrow" panose="020B0606020202030204" pitchFamily="34" charset="0"/>
              </a:rPr>
              <a:t>COUTS DE PRODUCTION</a:t>
            </a:r>
            <a:endParaRPr lang="fr-BF" b="1" dirty="0">
              <a:latin typeface="Arial Narrow" panose="020B0606020202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93021C-6F08-E680-3A1E-7CF5F07EEA1D}"/>
              </a:ext>
            </a:extLst>
          </p:cNvPr>
          <p:cNvSpPr/>
          <p:nvPr/>
        </p:nvSpPr>
        <p:spPr>
          <a:xfrm>
            <a:off x="0" y="0"/>
            <a:ext cx="9144000" cy="611564"/>
          </a:xfrm>
          <a:prstGeom prst="rect">
            <a:avLst/>
          </a:prstGeom>
          <a:gradFill flip="none" rotWithShape="1">
            <a:gsLst>
              <a:gs pos="100000">
                <a:srgbClr val="2EB1E6"/>
              </a:gs>
              <a:gs pos="0">
                <a:srgbClr val="1798C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4211" tIns="47105" rIns="94211" bIns="471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55" b="1" dirty="0">
                <a:latin typeface="Bookman Old Style" panose="02050604050505020204" pitchFamily="18" charset="0"/>
              </a:rPr>
              <a:t>II. Les variables de </a:t>
            </a:r>
            <a:r>
              <a:rPr lang="en-US" sz="1855" b="1" dirty="0" err="1">
                <a:latin typeface="Bookman Old Style" panose="02050604050505020204" pitchFamily="18" charset="0"/>
              </a:rPr>
              <a:t>l’EPA</a:t>
            </a:r>
            <a:endParaRPr lang="en-US" sz="1855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26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8660</TotalTime>
  <Words>621</Words>
  <Application>Microsoft Office PowerPoint</Application>
  <PresentationFormat>Affichage à l'écran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Bookman Old Style</vt:lpstr>
      <vt:lpstr>Calibri</vt:lpstr>
      <vt:lpstr>Calibri Light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FAO of the 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Seo, Sangmin (OCS)</dc:creator>
  <cp:lastModifiedBy>ERIC KABORE</cp:lastModifiedBy>
  <cp:revision>57</cp:revision>
  <dcterms:created xsi:type="dcterms:W3CDTF">2019-09-16T13:42:25Z</dcterms:created>
  <dcterms:modified xsi:type="dcterms:W3CDTF">2022-08-08T12:30:49Z</dcterms:modified>
</cp:coreProperties>
</file>