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62" r:id="rId4"/>
    <p:sldId id="274" r:id="rId5"/>
    <p:sldId id="275" r:id="rId6"/>
    <p:sldId id="276" r:id="rId7"/>
    <p:sldId id="277" r:id="rId8"/>
    <p:sldId id="278" r:id="rId9"/>
    <p:sldId id="279" r:id="rId10"/>
    <p:sldId id="271" r:id="rId11"/>
    <p:sldId id="272" r:id="rId12"/>
    <p:sldId id="273" r:id="rId13"/>
    <p:sldId id="269" r:id="rId14"/>
    <p:sldId id="261" r:id="rId15"/>
  </p:sldIdLst>
  <p:sldSz cx="9144000" cy="5715000" type="screen16x10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" initials="Yj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4660"/>
  </p:normalViewPr>
  <p:slideViewPr>
    <p:cSldViewPr>
      <p:cViewPr>
        <p:scale>
          <a:sx n="60" d="100"/>
          <a:sy n="60" d="100"/>
        </p:scale>
        <p:origin x="-802" y="-67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57048-B56B-4EC5-B067-D5BFD72119E3}" type="datetimeFigureOut">
              <a:rPr lang="fr-FR" smtClean="0"/>
              <a:pPr/>
              <a:t>09/11/2021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56ABE-C27C-49E9-A261-8B3F7FFC84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80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B7E6E9-9459-4E76-94D2-0E7BC4CE28A0}" type="datetimeFigureOut">
              <a:rPr lang="fr-FR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42EBE7-2676-476A-BD6E-35A96D6FD7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1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2EBE7-2676-476A-BD6E-35A96D6FD7A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35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-12700" y="2636838"/>
            <a:ext cx="9156700" cy="2111375"/>
          </a:xfrm>
          <a:custGeom>
            <a:avLst/>
            <a:gdLst>
              <a:gd name="connsiteX0" fmla="*/ 0 w 9169758"/>
              <a:gd name="connsiteY0" fmla="*/ 0 h 2474890"/>
              <a:gd name="connsiteX1" fmla="*/ 2923504 w 9169758"/>
              <a:gd name="connsiteY1" fmla="*/ 2292439 h 2474890"/>
              <a:gd name="connsiteX2" fmla="*/ 9169758 w 9169758"/>
              <a:gd name="connsiteY2" fmla="*/ 1094704 h 247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9758" h="2474890">
                <a:moveTo>
                  <a:pt x="0" y="0"/>
                </a:moveTo>
                <a:cubicBezTo>
                  <a:pt x="697605" y="1054994"/>
                  <a:pt x="1395211" y="2109988"/>
                  <a:pt x="2923504" y="2292439"/>
                </a:cubicBezTo>
                <a:cubicBezTo>
                  <a:pt x="4451797" y="2474890"/>
                  <a:pt x="6810777" y="1784797"/>
                  <a:pt x="9169758" y="10947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2889250" y="3627438"/>
            <a:ext cx="6254750" cy="2087562"/>
          </a:xfrm>
          <a:custGeom>
            <a:avLst/>
            <a:gdLst>
              <a:gd name="connsiteX0" fmla="*/ 1064654 w 6138930"/>
              <a:gd name="connsiteY0" fmla="*/ 2511380 h 2511380"/>
              <a:gd name="connsiteX1" fmla="*/ 845713 w 6138930"/>
              <a:gd name="connsiteY1" fmla="*/ 1596980 h 2511380"/>
              <a:gd name="connsiteX2" fmla="*/ 6138930 w 6138930"/>
              <a:gd name="connsiteY2" fmla="*/ 0 h 251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8930" h="2511380">
                <a:moveTo>
                  <a:pt x="1064654" y="2511380"/>
                </a:moveTo>
                <a:cubicBezTo>
                  <a:pt x="532327" y="2263461"/>
                  <a:pt x="0" y="2015543"/>
                  <a:pt x="845713" y="1596980"/>
                </a:cubicBezTo>
                <a:cubicBezTo>
                  <a:pt x="1691426" y="1178417"/>
                  <a:pt x="3915178" y="589208"/>
                  <a:pt x="61389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0" y="3649663"/>
            <a:ext cx="9144000" cy="1728787"/>
          </a:xfrm>
          <a:custGeom>
            <a:avLst/>
            <a:gdLst>
              <a:gd name="connsiteX0" fmla="*/ 0 w 9144000"/>
              <a:gd name="connsiteY0" fmla="*/ 2073499 h 2073499"/>
              <a:gd name="connsiteX1" fmla="*/ 3760631 w 9144000"/>
              <a:gd name="connsiteY1" fmla="*/ 1390919 h 2073499"/>
              <a:gd name="connsiteX2" fmla="*/ 9144000 w 9144000"/>
              <a:gd name="connsiteY2" fmla="*/ 0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073499">
                <a:moveTo>
                  <a:pt x="0" y="2073499"/>
                </a:moveTo>
                <a:cubicBezTo>
                  <a:pt x="1118315" y="1905000"/>
                  <a:pt x="2236631" y="1736502"/>
                  <a:pt x="3760631" y="1390919"/>
                </a:cubicBezTo>
                <a:cubicBezTo>
                  <a:pt x="5284631" y="1045336"/>
                  <a:pt x="7214315" y="522668"/>
                  <a:pt x="9144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5076825" y="3695700"/>
            <a:ext cx="4067175" cy="2019300"/>
          </a:xfrm>
          <a:custGeom>
            <a:avLst/>
            <a:gdLst>
              <a:gd name="connsiteX0" fmla="*/ 3668332 w 3964546"/>
              <a:gd name="connsiteY0" fmla="*/ 2446986 h 2446986"/>
              <a:gd name="connsiteX1" fmla="*/ 49369 w 3964546"/>
              <a:gd name="connsiteY1" fmla="*/ 1262129 h 2446986"/>
              <a:gd name="connsiteX2" fmla="*/ 3964546 w 3964546"/>
              <a:gd name="connsiteY2" fmla="*/ 0 h 244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4546" h="2446986">
                <a:moveTo>
                  <a:pt x="3668332" y="2446986"/>
                </a:moveTo>
                <a:cubicBezTo>
                  <a:pt x="1834166" y="2058473"/>
                  <a:pt x="0" y="1669960"/>
                  <a:pt x="49369" y="1262129"/>
                </a:cubicBezTo>
                <a:cubicBezTo>
                  <a:pt x="98738" y="854298"/>
                  <a:pt x="2031642" y="427149"/>
                  <a:pt x="39645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" name="Picture 13" descr="Logo-AFRISTAT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193675"/>
            <a:ext cx="230346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1992313"/>
            <a:ext cx="7772400" cy="1225550"/>
          </a:xfrm>
        </p:spPr>
        <p:txBody>
          <a:bodyPr/>
          <a:lstStyle>
            <a:lvl1pPr algn="ctr">
              <a:defRPr smtClean="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26627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362325"/>
            <a:ext cx="6400800" cy="1460500"/>
          </a:xfrm>
        </p:spPr>
        <p:txBody>
          <a:bodyPr/>
          <a:lstStyle>
            <a:lvl1pPr marL="0" indent="0" algn="ctr">
              <a:buFont typeface="Calibri" pitchFamily="34" charset="0"/>
              <a:buNone/>
              <a:defRPr smtClean="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34E6-FE83-41F0-845C-13DFE5E92C58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4B3B-C974-4A8A-B6BE-C56D034BB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2D00-8749-4B60-9FF6-0EA03643983B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18EC-DBE9-4629-A696-27E9C0DB2A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593C8-03BD-4B7A-90F0-94348680E069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48AD-F173-42FB-8657-175E85518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4760-4FFD-45F1-B761-98EFD1ACBD6F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B015-AE7D-406C-9BB7-1FD3A5C927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9002-FFFD-4599-BC6F-B46AAE4CF4B5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E0C4-FCA3-41AC-BA4D-3D787B76FA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E55B-FBEB-4078-9572-E06F947FC0B3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7E82-9872-4FC2-8141-5FFDBCC28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05D5-2AE1-499A-85C4-62AE18AAC5D2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85AC-97D6-468A-ACAE-129DF971D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18E6-0A62-49A5-8F62-C40C80165100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7463-0D36-4ED9-B38B-CEF98EEDC5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23288-ABE1-46B1-B7FC-1BF74D9B5DF4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C079-2898-4A05-A08C-72045C58F9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1F8E-991E-4396-A165-A921BC9A4A00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2D79E-B635-4E9C-B917-EA393D309D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BE5B-C64B-4F1A-8D50-5028A42F798A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904-B411-40CF-86B5-F058310EDC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>
                <a:alpha val="87000"/>
              </a:srgbClr>
            </a:gs>
            <a:gs pos="22000">
              <a:schemeClr val="accent1">
                <a:tint val="23500"/>
                <a:satMod val="160000"/>
                <a:alpha val="67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228600"/>
            <a:ext cx="6778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5437188"/>
            <a:ext cx="161925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14D58F-3AD1-41BF-852B-1D51ED506030}" type="datetime1">
              <a:rPr lang="fr-FR" smtClean="0"/>
              <a:pPr>
                <a:defRPr/>
              </a:pPr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08175" y="5411788"/>
            <a:ext cx="611981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913" y="5411788"/>
            <a:ext cx="909637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6B39EE-C0A9-4888-AB15-FA06622FE2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1" name="Groupe 3"/>
          <p:cNvGrpSpPr>
            <a:grpSpLocks/>
          </p:cNvGrpSpPr>
          <p:nvPr/>
        </p:nvGrpSpPr>
        <p:grpSpPr bwMode="auto">
          <a:xfrm>
            <a:off x="215900" y="4010025"/>
            <a:ext cx="9182100" cy="1946275"/>
            <a:chOff x="-12879" y="4494727"/>
            <a:chExt cx="9182637" cy="2335369"/>
          </a:xfrm>
        </p:grpSpPr>
        <p:sp>
          <p:nvSpPr>
            <p:cNvPr id="2" name="Forme libre 4"/>
            <p:cNvSpPr/>
            <p:nvPr/>
          </p:nvSpPr>
          <p:spPr>
            <a:xfrm>
              <a:off x="-12879" y="4494727"/>
              <a:ext cx="9157236" cy="2156311"/>
            </a:xfrm>
            <a:custGeom>
              <a:avLst/>
              <a:gdLst>
                <a:gd name="connsiteX0" fmla="*/ 0 w 9156879"/>
                <a:gd name="connsiteY0" fmla="*/ 1429555 h 2157211"/>
                <a:gd name="connsiteX1" fmla="*/ 5859887 w 9156879"/>
                <a:gd name="connsiteY1" fmla="*/ 1918952 h 2157211"/>
                <a:gd name="connsiteX2" fmla="*/ 9156879 w 9156879"/>
                <a:gd name="connsiteY2" fmla="*/ 0 h 2157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6879" h="2157211">
                  <a:moveTo>
                    <a:pt x="0" y="1429555"/>
                  </a:moveTo>
                  <a:cubicBezTo>
                    <a:pt x="2166870" y="1793383"/>
                    <a:pt x="4333741" y="2157211"/>
                    <a:pt x="5859887" y="1918952"/>
                  </a:cubicBezTo>
                  <a:cubicBezTo>
                    <a:pt x="7386033" y="1680693"/>
                    <a:pt x="8271456" y="840346"/>
                    <a:pt x="9156879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" name="Forme libre 5"/>
            <p:cNvSpPr/>
            <p:nvPr/>
          </p:nvSpPr>
          <p:spPr>
            <a:xfrm>
              <a:off x="-178" y="5898616"/>
              <a:ext cx="9169936" cy="931480"/>
            </a:xfrm>
            <a:custGeom>
              <a:avLst/>
              <a:gdLst>
                <a:gd name="connsiteX0" fmla="*/ 0 w 9169758"/>
                <a:gd name="connsiteY0" fmla="*/ 0 h 931572"/>
                <a:gd name="connsiteX1" fmla="*/ 4739425 w 9169758"/>
                <a:gd name="connsiteY1" fmla="*/ 875763 h 931572"/>
                <a:gd name="connsiteX2" fmla="*/ 9169758 w 9169758"/>
                <a:gd name="connsiteY2" fmla="*/ 334851 h 93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69758" h="931572">
                  <a:moveTo>
                    <a:pt x="0" y="0"/>
                  </a:moveTo>
                  <a:cubicBezTo>
                    <a:pt x="1605566" y="409977"/>
                    <a:pt x="3211132" y="819954"/>
                    <a:pt x="4739425" y="875763"/>
                  </a:cubicBezTo>
                  <a:cubicBezTo>
                    <a:pt x="6267718" y="931572"/>
                    <a:pt x="7718738" y="633211"/>
                    <a:pt x="9169758" y="3348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1032" name="Picture 11" descr="Logo-AFRISTAT-sim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174625"/>
            <a:ext cx="154781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/>
          </p:cNvSpPr>
          <p:nvPr>
            <p:ph type="body" idx="1"/>
          </p:nvPr>
        </p:nvSpPr>
        <p:spPr>
          <a:xfrm>
            <a:off x="107504" y="1057300"/>
            <a:ext cx="8928992" cy="4464496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Atelier régional de </a:t>
            </a:r>
            <a:r>
              <a:rPr lang="fr-FR" dirty="0"/>
              <a:t>formation des statisticiens en charge de l’élaboration de l’IHPC </a:t>
            </a:r>
            <a:r>
              <a:rPr lang="fr-FR" dirty="0" smtClean="0"/>
              <a:t>dans les pays membres de </a:t>
            </a:r>
            <a:r>
              <a:rPr lang="fr-FR" dirty="0"/>
              <a:t>l’UEMOA sur la production et l’analyse des indices de prix à la consommation</a:t>
            </a:r>
            <a:r>
              <a:rPr lang="fr-FR" b="1" dirty="0" smtClean="0"/>
              <a:t>, du 8 au 19 novembre 2021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PRISE EN COMPTE DE LA SAISONNALITE DES PRODUITS</a:t>
            </a:r>
          </a:p>
          <a:p>
            <a:pPr marL="0" indent="0" algn="just">
              <a:buNone/>
            </a:pP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                                                                  </a:t>
            </a:r>
            <a:r>
              <a:rPr lang="fr-FR" sz="2000" b="1" dirty="0" smtClean="0"/>
              <a:t>9 novembre 2021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  </a:t>
            </a:r>
          </a:p>
          <a:p>
            <a:pPr marL="0" indent="0">
              <a:buNone/>
            </a:pPr>
            <a:r>
              <a:rPr lang="fr-FR" sz="2000" dirty="0" smtClean="0"/>
              <a:t>                                                                Par</a:t>
            </a:r>
            <a:r>
              <a:rPr lang="fr-FR" sz="2000" dirty="0"/>
              <a:t>: </a:t>
            </a:r>
            <a:r>
              <a:rPr lang="fr-FR" sz="2000" dirty="0" err="1"/>
              <a:t>Tchadèléki</a:t>
            </a:r>
            <a:r>
              <a:rPr lang="fr-FR" sz="2000" dirty="0"/>
              <a:t> </a:t>
            </a:r>
            <a:r>
              <a:rPr lang="fr-FR" sz="2000" dirty="0" err="1"/>
              <a:t>Biabalo</a:t>
            </a:r>
            <a:r>
              <a:rPr lang="fr-FR" sz="2000" dirty="0"/>
              <a:t> BAHAZE-DAO</a:t>
            </a:r>
          </a:p>
          <a:p>
            <a:pPr marL="0" indent="0">
              <a:buNone/>
            </a:pPr>
            <a:r>
              <a:rPr lang="fr-FR" sz="2000" dirty="0"/>
              <a:t>                                                                      </a:t>
            </a:r>
            <a:r>
              <a:rPr lang="fr-FR" sz="2000" dirty="0" smtClean="0"/>
              <a:t>   Expert </a:t>
            </a:r>
            <a:r>
              <a:rPr lang="fr-FR" sz="2000" dirty="0"/>
              <a:t>en Statistiques des Prix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Cas des pays de l’UEMOA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/>
              <a:t>Certains produits alimentaires de nature périssable présentent un caractère saisonnier marqué, qui affecte non seulement les prix proposés, mais aussi les quantités offertes</a:t>
            </a:r>
            <a:r>
              <a:rPr lang="fr-FR" sz="2400" dirty="0" smtClean="0"/>
              <a:t>.</a:t>
            </a:r>
          </a:p>
          <a:p>
            <a:pPr marL="0" indent="0" algn="just">
              <a:buNone/>
            </a:pPr>
            <a:r>
              <a:rPr lang="fr-FR" sz="2400" dirty="0"/>
              <a:t>Dix sous-groupes de consommation sont concernés par ce type de produits </a:t>
            </a:r>
            <a:r>
              <a:rPr lang="fr-FR" sz="2400" dirty="0" smtClean="0"/>
              <a:t>: « Poissons frais »; « Autres </a:t>
            </a:r>
            <a:r>
              <a:rPr lang="fr-FR" sz="2400" dirty="0"/>
              <a:t>produits frais de la mer ou de </a:t>
            </a:r>
            <a:r>
              <a:rPr lang="fr-FR" sz="2400" dirty="0" smtClean="0"/>
              <a:t>fleuve » ;</a:t>
            </a:r>
            <a:r>
              <a:rPr lang="fr-FR" sz="2400" dirty="0"/>
              <a:t> </a:t>
            </a:r>
            <a:r>
              <a:rPr lang="fr-FR" sz="2400" dirty="0" smtClean="0"/>
              <a:t>« Agrumes »; « Autres </a:t>
            </a:r>
            <a:r>
              <a:rPr lang="fr-FR" sz="2400" dirty="0"/>
              <a:t>fruits </a:t>
            </a:r>
            <a:r>
              <a:rPr lang="fr-FR" sz="2400" dirty="0" smtClean="0"/>
              <a:t>frais » ; « Fruits </a:t>
            </a:r>
            <a:r>
              <a:rPr lang="fr-FR" sz="2400" dirty="0"/>
              <a:t>secs et </a:t>
            </a:r>
            <a:r>
              <a:rPr lang="fr-FR" sz="2400" dirty="0" smtClean="0"/>
              <a:t>noix »; « Légumes </a:t>
            </a:r>
            <a:r>
              <a:rPr lang="fr-FR" sz="2400" dirty="0"/>
              <a:t>frais en fruits ou racine </a:t>
            </a:r>
            <a:r>
              <a:rPr lang="fr-FR" sz="2400" dirty="0" smtClean="0"/>
              <a:t>frais »; « Légumes </a:t>
            </a:r>
            <a:r>
              <a:rPr lang="fr-FR" sz="2400" dirty="0"/>
              <a:t>frais en </a:t>
            </a:r>
            <a:r>
              <a:rPr lang="fr-FR" sz="2400" dirty="0" smtClean="0"/>
              <a:t>feuilles »; « Légumes </a:t>
            </a:r>
            <a:r>
              <a:rPr lang="fr-FR" sz="2400" dirty="0"/>
              <a:t>secs et </a:t>
            </a:r>
            <a:r>
              <a:rPr lang="fr-FR" sz="2400" dirty="0" smtClean="0"/>
              <a:t>oléagineux »; « Tubercules </a:t>
            </a:r>
            <a:r>
              <a:rPr lang="fr-FR" sz="2400" dirty="0"/>
              <a:t>et  </a:t>
            </a:r>
            <a:r>
              <a:rPr lang="fr-FR" sz="2400" dirty="0" smtClean="0"/>
              <a:t>plantain »; « Autres </a:t>
            </a:r>
            <a:r>
              <a:rPr lang="fr-FR" sz="2400" dirty="0"/>
              <a:t>produits à base de tubercules et de </a:t>
            </a:r>
            <a:r>
              <a:rPr lang="fr-FR" sz="2400" dirty="0" smtClean="0"/>
              <a:t>plantain »</a:t>
            </a:r>
            <a:endParaRPr lang="fr-FR" sz="2400" dirty="0"/>
          </a:p>
          <a:p>
            <a:pPr marL="0" indent="0" algn="just">
              <a:buNone/>
            </a:pPr>
            <a:endParaRPr lang="fr-FR" sz="2400" dirty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4405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Cas </a:t>
            </a:r>
            <a:r>
              <a:rPr lang="fr-FR" dirty="0">
                <a:solidFill>
                  <a:srgbClr val="FF0000"/>
                </a:solidFill>
              </a:rPr>
              <a:t>des pays de l’UEMOA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/>
              <a:t>Le calcul de l'indice d'un poste saisonnier s'effectue en deux étapes :</a:t>
            </a:r>
          </a:p>
          <a:p>
            <a:pPr marL="0" indent="0">
              <a:buNone/>
            </a:pPr>
            <a:r>
              <a:rPr lang="fr-FR" sz="2400" b="1" dirty="0"/>
              <a:t>- Etape 1 :</a:t>
            </a:r>
            <a:r>
              <a:rPr lang="fr-FR" sz="2400" dirty="0"/>
              <a:t> </a:t>
            </a:r>
            <a:r>
              <a:rPr lang="fr-FR" sz="2400" b="1" dirty="0"/>
              <a:t>Calcul du prix moyen d’une variété du poste</a:t>
            </a:r>
            <a:r>
              <a:rPr lang="fr-FR" sz="2400" dirty="0"/>
              <a:t> pour un mois donné, moyenne arithmétique des prix des séries composant la variété.</a:t>
            </a:r>
          </a:p>
          <a:p>
            <a:pPr marL="0" indent="0">
              <a:buNone/>
            </a:pPr>
            <a:r>
              <a:rPr lang="fr-FR" sz="2400" b="1" dirty="0"/>
              <a:t>- Etape 2 :</a:t>
            </a:r>
            <a:r>
              <a:rPr lang="fr-FR" sz="2400" dirty="0"/>
              <a:t> </a:t>
            </a:r>
            <a:r>
              <a:rPr lang="fr-FR" sz="2400" b="1" dirty="0"/>
              <a:t>Calcul de l'indice d'un poste saisonnier</a:t>
            </a:r>
            <a:r>
              <a:rPr lang="fr-FR" sz="2400" dirty="0"/>
              <a:t> pour un mois donné, moyenne géométrique des indices élémentaires des variétés du poste. </a:t>
            </a:r>
          </a:p>
          <a:p>
            <a:pPr marL="0" indent="0">
              <a:buNone/>
            </a:pPr>
            <a:r>
              <a:rPr lang="fr-FR" sz="2400" dirty="0"/>
              <a:t>Les pondérations mensuelles affectées à chaque variété correspondent aux dépenses de consommations </a:t>
            </a:r>
            <a:r>
              <a:rPr lang="fr-FR" sz="2400" i="1" dirty="0"/>
              <a:t>mensuelles</a:t>
            </a:r>
            <a:r>
              <a:rPr lang="fr-FR" sz="2400" dirty="0"/>
              <a:t> de l'année de base.</a:t>
            </a:r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258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Cas des pays de l’UEMOA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/>
              <a:t>Les prix de certains produits présentent un caractère saisonnier marqué, qui affecte les quantités consommées dans le temps.</a:t>
            </a:r>
          </a:p>
          <a:p>
            <a:pPr marL="0" indent="0" algn="just">
              <a:buNone/>
            </a:pPr>
            <a:r>
              <a:rPr lang="fr-FR" sz="2400" dirty="0" smtClean="0"/>
              <a:t>Deux </a:t>
            </a:r>
            <a:r>
              <a:rPr lang="fr-FR" sz="2400" dirty="0"/>
              <a:t>postes de consommation sont concernés par ce type de produits </a:t>
            </a:r>
            <a:r>
              <a:rPr lang="fr-FR" sz="2400" dirty="0" smtClean="0"/>
              <a:t>: « Céréales </a:t>
            </a:r>
            <a:r>
              <a:rPr lang="fr-FR" sz="2400" dirty="0"/>
              <a:t>non </a:t>
            </a:r>
            <a:r>
              <a:rPr lang="fr-FR" sz="2400" dirty="0" smtClean="0"/>
              <a:t>transformées », « Poissons </a:t>
            </a:r>
            <a:r>
              <a:rPr lang="fr-FR" sz="2400" dirty="0"/>
              <a:t>et autres produits séchés ou </a:t>
            </a:r>
            <a:r>
              <a:rPr lang="fr-FR" sz="2400" dirty="0" smtClean="0"/>
              <a:t>fumés » </a:t>
            </a:r>
            <a:endParaRPr lang="fr-FR" sz="2400" dirty="0"/>
          </a:p>
          <a:p>
            <a:pPr marL="0" indent="0" algn="just">
              <a:buNone/>
            </a:pPr>
            <a:r>
              <a:rPr lang="fr-FR" sz="2400" dirty="0" smtClean="0"/>
              <a:t>Même méthode de calcul que pour les produits saisonniers</a:t>
            </a:r>
            <a:endParaRPr lang="fr-FR" sz="2400" dirty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6299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/>
            <a:r>
              <a:rPr lang="fr-FR" dirty="0"/>
              <a:t>     CONCLUSION</a:t>
            </a:r>
            <a:endParaRPr lang="fr-FR" cap="small" dirty="0"/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571500" indent="-571500">
              <a:buAutoNum type="romanUcPeriod"/>
            </a:pPr>
            <a:endParaRPr lang="fr-FR" sz="2400" b="1" cap="smal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fr-FR" dirty="0"/>
              <a:t>Dans le contexte de la méthodologie des indices, il est </a:t>
            </a:r>
            <a:r>
              <a:rPr lang="fr-FR" dirty="0" smtClean="0"/>
              <a:t>évident </a:t>
            </a:r>
            <a:r>
              <a:rPr lang="fr-FR" dirty="0"/>
              <a:t>que le traitement des produits saisonniers devra faire l’objet de nouveaux travaux de recherche, car il n’existe encore à ce jour aucun consensus sur la meilleure pratique à adopter pour résoudre les problèmes rencontrés.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30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b="1" dirty="0"/>
              <a:t>Merci de votre aimable attention</a:t>
            </a:r>
          </a:p>
          <a:p>
            <a:pPr marL="0" indent="0" algn="ctr">
              <a:buNone/>
            </a:pPr>
            <a:r>
              <a:rPr lang="fr-FR" sz="4000" b="1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r>
              <a:rPr lang="fr-FR" dirty="0" smtClean="0">
                <a:solidFill>
                  <a:schemeClr val="tx1"/>
                </a:solidFill>
              </a:rPr>
              <a:t>Plan de présentation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Introduction</a:t>
            </a:r>
          </a:p>
          <a:p>
            <a:pPr marL="571500" indent="-571500"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Indices </a:t>
            </a:r>
            <a:r>
              <a:rPr lang="fr-FR" dirty="0">
                <a:solidFill>
                  <a:srgbClr val="FF0000"/>
                </a:solidFill>
              </a:rPr>
              <a:t>de prix mensuels à recoupement maximal </a:t>
            </a:r>
            <a:endParaRPr lang="fr-FR" dirty="0" smtClean="0">
              <a:solidFill>
                <a:srgbClr val="FF0000"/>
              </a:solidFill>
            </a:endParaRP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Indices </a:t>
            </a:r>
            <a:r>
              <a:rPr lang="fr-FR" dirty="0">
                <a:solidFill>
                  <a:srgbClr val="FF0000"/>
                </a:solidFill>
              </a:rPr>
              <a:t>à panier annuel avec reconduction des prix non </a:t>
            </a:r>
            <a:r>
              <a:rPr lang="fr-FR" dirty="0" smtClean="0">
                <a:solidFill>
                  <a:srgbClr val="FF0000"/>
                </a:solidFill>
              </a:rPr>
              <a:t>observables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>
                <a:solidFill>
                  <a:srgbClr val="FF0000"/>
                </a:solidFill>
              </a:rPr>
              <a:t>Indices à panier annuel avec imputation des prix non </a:t>
            </a:r>
            <a:r>
              <a:rPr lang="fr-FR" dirty="0" smtClean="0">
                <a:solidFill>
                  <a:srgbClr val="FF0000"/>
                </a:solidFill>
              </a:rPr>
              <a:t>observables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>
                <a:solidFill>
                  <a:srgbClr val="FF0000"/>
                </a:solidFill>
              </a:rPr>
              <a:t>Indice de Bean et </a:t>
            </a:r>
            <a:r>
              <a:rPr lang="fr-FR" dirty="0" err="1">
                <a:solidFill>
                  <a:srgbClr val="FF0000"/>
                </a:solidFill>
              </a:rPr>
              <a:t>Stine</a:t>
            </a:r>
            <a:r>
              <a:rPr lang="fr-FR" dirty="0">
                <a:solidFill>
                  <a:srgbClr val="FF0000"/>
                </a:solidFill>
              </a:rPr>
              <a:t> type C ou indice de </a:t>
            </a:r>
            <a:r>
              <a:rPr lang="fr-FR" dirty="0" err="1">
                <a:solidFill>
                  <a:srgbClr val="FF0000"/>
                </a:solidFill>
              </a:rPr>
              <a:t>Rothwell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Cas des pays de l’UEMOA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>
                <a:solidFill>
                  <a:srgbClr val="FF0000"/>
                </a:solidFill>
              </a:rPr>
              <a:t>C</a:t>
            </a:r>
            <a:r>
              <a:rPr lang="fr-FR" dirty="0" smtClean="0">
                <a:solidFill>
                  <a:srgbClr val="FF0000"/>
                </a:solidFill>
              </a:rPr>
              <a:t>onclusion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Font typeface="Calibri" pitchFamily="34" charset="0"/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INTRODUCTION</a:t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/>
              <a:t>Produits </a:t>
            </a:r>
            <a:r>
              <a:rPr lang="fr-FR" sz="2400" dirty="0" smtClean="0"/>
              <a:t>saisonniers: </a:t>
            </a:r>
          </a:p>
          <a:p>
            <a:pPr marL="0" indent="0" algn="just">
              <a:buNone/>
            </a:pPr>
            <a:r>
              <a:rPr lang="fr-FR" sz="2400" dirty="0" smtClean="0"/>
              <a:t>Produits </a:t>
            </a:r>
            <a:r>
              <a:rPr lang="fr-FR" sz="2400" dirty="0"/>
              <a:t>qui ne sont pas disponibles sur le marché pendant certaines saisons ou certaines périodes de </a:t>
            </a:r>
            <a:r>
              <a:rPr lang="fr-FR" sz="2400" dirty="0" smtClean="0"/>
              <a:t>l’année: </a:t>
            </a:r>
            <a:r>
              <a:rPr lang="fr-FR" sz="2400" dirty="0"/>
              <a:t>on parlera d’un produit à fortes variations saisonnières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ou </a:t>
            </a:r>
            <a:r>
              <a:rPr lang="fr-FR" sz="2400" dirty="0"/>
              <a:t>qui sont disponibles pendant toute l’année mais dont les quantités et les prix fluctuent régulièrement en fonction de la saison ou de la période de </a:t>
            </a:r>
            <a:r>
              <a:rPr lang="fr-FR" sz="2400" dirty="0" smtClean="0"/>
              <a:t>l’année: on parle d’un </a:t>
            </a:r>
            <a:r>
              <a:rPr lang="fr-FR" sz="2400" dirty="0"/>
              <a:t>produit à faibles variations saisonnières.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/>
              <a:t>Les produits qui présentent des variations saisonnières très marquées sont ceux qui posent le plus de problèmes pour le calcul d’un indice mensuel ou trimestriel des prix à la consommation (IPC).</a:t>
            </a:r>
          </a:p>
          <a:p>
            <a:pPr marL="0" indent="0" algn="just">
              <a:buNone/>
            </a:pPr>
            <a:endParaRPr lang="fr-FR" sz="2400" b="1" cap="small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557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Indices de prix mensuels à recoupement maximal 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Lorsque </a:t>
            </a:r>
            <a:r>
              <a:rPr lang="fr-FR" sz="2400" dirty="0"/>
              <a:t>l’objectif est de choisir un indice cible pour le calcul d’un IPC mensuel, l’une des </a:t>
            </a:r>
            <a:r>
              <a:rPr lang="fr-FR" sz="2400" dirty="0" smtClean="0"/>
              <a:t>méthodes </a:t>
            </a:r>
            <a:r>
              <a:rPr lang="fr-FR" sz="2400" dirty="0"/>
              <a:t>de traitement envisageables pour les produits </a:t>
            </a:r>
            <a:r>
              <a:rPr lang="fr-FR" sz="2400" dirty="0" smtClean="0"/>
              <a:t>saisonniers </a:t>
            </a:r>
            <a:r>
              <a:rPr lang="fr-FR" sz="2400" dirty="0"/>
              <a:t>est la </a:t>
            </a:r>
            <a:r>
              <a:rPr lang="fr-FR" sz="2400" dirty="0" smtClean="0"/>
              <a:t>suivant: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/>
              <a:t>Recenser les produits qui sont présents sur le marché pendant les deux mois retenus pour la </a:t>
            </a:r>
            <a:r>
              <a:rPr lang="fr-FR" sz="2400" dirty="0" smtClean="0"/>
              <a:t>comparaison.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Pour </a:t>
            </a:r>
            <a:r>
              <a:rPr lang="fr-FR" sz="2400" dirty="0"/>
              <a:t>ce sous-ensemble commun de produits, calculer l’un des trois indices </a:t>
            </a:r>
            <a:r>
              <a:rPr lang="fr-FR" sz="2400" dirty="0" smtClean="0"/>
              <a:t>recommandés, </a:t>
            </a:r>
            <a:r>
              <a:rPr lang="fr-FR" sz="2400" dirty="0"/>
              <a:t>c’est-à-dire un indice de Fisher, de Walsh ou bien de </a:t>
            </a:r>
            <a:r>
              <a:rPr lang="fr-FR" sz="2400" dirty="0" err="1"/>
              <a:t>Törnqvist</a:t>
            </a:r>
            <a:r>
              <a:rPr lang="fr-FR" sz="2400" dirty="0"/>
              <a:t>–Theil2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3100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>
                <a:solidFill>
                  <a:srgbClr val="FF0000"/>
                </a:solidFill>
              </a:rPr>
              <a:t>Indices de prix mensuels à recoupement maximal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/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 smtClean="0"/>
              <a:t>La </a:t>
            </a:r>
            <a:r>
              <a:rPr lang="fr-FR" sz="2400" dirty="0"/>
              <a:t>question qui se pose est alors la suivante : </a:t>
            </a:r>
            <a:endParaRPr lang="fr-FR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le </a:t>
            </a:r>
            <a:r>
              <a:rPr lang="fr-FR" sz="2400" dirty="0"/>
              <a:t>mois comparé et le mois de référence doivent-ils être adjacents (ce qui va donner lieu à des indices-chaînes) </a:t>
            </a:r>
            <a:endParaRPr lang="fr-FR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ou </a:t>
            </a:r>
            <a:r>
              <a:rPr lang="fr-FR" sz="2400" dirty="0"/>
              <a:t>le mois de référence doit-il être fixe (ce qui va </a:t>
            </a:r>
            <a:r>
              <a:rPr lang="fr-FR" sz="2400" dirty="0" smtClean="0"/>
              <a:t>donner </a:t>
            </a:r>
            <a:r>
              <a:rPr lang="fr-FR" sz="2400" dirty="0"/>
              <a:t>lieu à des indices à base fixe)?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Il </a:t>
            </a:r>
            <a:r>
              <a:rPr lang="fr-FR" sz="2400" dirty="0"/>
              <a:t>semble raisonnable de préférer les indices-chaînes aux indices à base fixe pour deux raisons :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502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>
                <a:solidFill>
                  <a:srgbClr val="FF0000"/>
                </a:solidFill>
              </a:rPr>
              <a:t>Indices </a:t>
            </a:r>
            <a:r>
              <a:rPr lang="fr-FR" dirty="0">
                <a:solidFill>
                  <a:srgbClr val="FF0000"/>
                </a:solidFill>
              </a:rPr>
              <a:t>de prix mensuels à recoupement maximal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groupe de produits saisonniers commun aux deux mois consécutifs sera vraisemblablement beaucoup plus large que celui que l’on obtiendra si l’on </a:t>
            </a:r>
            <a:r>
              <a:rPr lang="fr-FR" sz="2000" dirty="0" smtClean="0"/>
              <a:t>compare </a:t>
            </a:r>
            <a:r>
              <a:rPr lang="fr-FR" sz="2000" dirty="0"/>
              <a:t>les prix de n’importe quel mois donné avec ceux d’un mois de référence fixe (par exemple, le mois de janvier de l’année de base). De ce fait, les </a:t>
            </a:r>
            <a:r>
              <a:rPr lang="fr-FR" sz="2000" dirty="0" smtClean="0"/>
              <a:t>comparaisons </a:t>
            </a:r>
            <a:r>
              <a:rPr lang="fr-FR" sz="2000" dirty="0"/>
              <a:t>effectuées seront plus complètes et plus précises avec des indices-chaînes qu’avec une base fixe</a:t>
            </a:r>
            <a:r>
              <a:rPr lang="fr-FR" sz="2000" dirty="0" smtClean="0"/>
              <a:t>.</a:t>
            </a:r>
          </a:p>
          <a:p>
            <a:pPr marL="0" indent="0" algn="just">
              <a:buNone/>
            </a:pPr>
            <a:r>
              <a:rPr lang="fr-FR" sz="2000" dirty="0"/>
              <a:t>Dans de nombreuses économies, 2 à 3 % des prix </a:t>
            </a:r>
            <a:r>
              <a:rPr lang="fr-FR" sz="2000" dirty="0" smtClean="0"/>
              <a:t>relevés </a:t>
            </a:r>
            <a:r>
              <a:rPr lang="fr-FR" sz="2000" dirty="0"/>
              <a:t>disparaissent en moyenne chaque mois à cause du renouvellement des produits. Du fait de cette </a:t>
            </a:r>
            <a:r>
              <a:rPr lang="fr-FR" sz="2000" dirty="0" smtClean="0"/>
              <a:t>attrition </a:t>
            </a:r>
            <a:r>
              <a:rPr lang="fr-FR" sz="2000" dirty="0"/>
              <a:t>rapide de l’échantillon, les indices à base fixe, très vite, ne sont plus représentatifs. C’est pourquoi il semble préférable de recourir à des indices-chaînes qui permettent de suivre de plus près les évolutions du </a:t>
            </a:r>
            <a:r>
              <a:rPr lang="fr-FR" sz="2000" dirty="0" smtClean="0"/>
              <a:t>marché</a:t>
            </a:r>
            <a:endParaRPr lang="fr-FR" sz="2000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7659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>
                <a:solidFill>
                  <a:srgbClr val="FF0000"/>
                </a:solidFill>
              </a:rPr>
              <a:t>Indices </a:t>
            </a:r>
            <a:r>
              <a:rPr lang="fr-FR" dirty="0">
                <a:solidFill>
                  <a:srgbClr val="FF0000"/>
                </a:solidFill>
              </a:rPr>
              <a:t>à panier annuel avec reconduction des prix non observables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 smtClean="0"/>
              <a:t>Le </a:t>
            </a:r>
            <a:r>
              <a:rPr lang="fr-FR" sz="2400" dirty="0"/>
              <a:t>problème tient peut-être en partie au fait que les prix des produits fortement saisonniers ont été reconduits chaque mois où ces produits n’étaient pas disponibles.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Cette </a:t>
            </a:r>
            <a:r>
              <a:rPr lang="fr-FR" sz="2400" dirty="0"/>
              <a:t>pratique tend à amplifier les </a:t>
            </a:r>
            <a:r>
              <a:rPr lang="fr-FR" sz="2400" dirty="0" smtClean="0"/>
              <a:t>mouvements </a:t>
            </a:r>
            <a:r>
              <a:rPr lang="fr-FR" sz="2400" dirty="0"/>
              <a:t>saisonniers des indices, surtout lorsque l’inflation générale est élevée. </a:t>
            </a:r>
            <a:r>
              <a:rPr lang="fr-FR" sz="2400" dirty="0" smtClean="0"/>
              <a:t>On pourra recalculer les </a:t>
            </a:r>
            <a:r>
              <a:rPr lang="fr-FR" sz="2400" dirty="0"/>
              <a:t>indices </a:t>
            </a:r>
            <a:r>
              <a:rPr lang="fr-FR" sz="2400" dirty="0" smtClean="0"/>
              <a:t>en </a:t>
            </a:r>
            <a:r>
              <a:rPr lang="fr-FR" sz="2400" dirty="0"/>
              <a:t>utilisant une méthode </a:t>
            </a:r>
            <a:r>
              <a:rPr lang="fr-FR" sz="2400" dirty="0" smtClean="0"/>
              <a:t>d’imputation </a:t>
            </a:r>
            <a:r>
              <a:rPr lang="fr-FR" sz="2400" dirty="0"/>
              <a:t>pour les prix manquants, au lieu de reconduire simplement le dernier prix observé. 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7675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>
                <a:solidFill>
                  <a:srgbClr val="FF0000"/>
                </a:solidFill>
              </a:rPr>
              <a:t>Indices </a:t>
            </a:r>
            <a:r>
              <a:rPr lang="fr-FR" dirty="0">
                <a:solidFill>
                  <a:srgbClr val="FF0000"/>
                </a:solidFill>
              </a:rPr>
              <a:t>à panier annuel avec imputation des prix non observables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 smtClean="0"/>
              <a:t>Au </a:t>
            </a:r>
            <a:r>
              <a:rPr lang="fr-FR" sz="2400" dirty="0"/>
              <a:t>lieu de reconduire simplement le dernier prix observé d’un produit saisonnier qui n’est pas vendu au cours d’un mois particulier, on peut recourir à une méthode d’imputation pour estimer les prix manquants</a:t>
            </a:r>
            <a:r>
              <a:rPr lang="fr-FR" sz="2400" dirty="0" smtClean="0"/>
              <a:t>.</a:t>
            </a:r>
          </a:p>
          <a:p>
            <a:pPr marL="0" indent="0" algn="just">
              <a:buNone/>
            </a:pPr>
            <a:r>
              <a:rPr lang="fr-FR" sz="2400" dirty="0"/>
              <a:t>Diverses méthodes d’imputation ont été examinées par </a:t>
            </a:r>
            <a:r>
              <a:rPr lang="fr-FR" sz="2400" dirty="0" err="1"/>
              <a:t>Armknecht</a:t>
            </a:r>
            <a:r>
              <a:rPr lang="fr-FR" sz="2400" dirty="0"/>
              <a:t> et Maitland-Smith (1999), et </a:t>
            </a:r>
            <a:r>
              <a:rPr lang="fr-FR" sz="2400" dirty="0" err="1"/>
              <a:t>Feenstra</a:t>
            </a:r>
            <a:r>
              <a:rPr lang="fr-FR" sz="2400" dirty="0"/>
              <a:t> et </a:t>
            </a:r>
            <a:r>
              <a:rPr lang="fr-FR" sz="2400" dirty="0" err="1"/>
              <a:t>Diewert</a:t>
            </a:r>
            <a:r>
              <a:rPr lang="fr-FR" sz="2400" dirty="0"/>
              <a:t> (2001). Il s’agit pour l’essentiel de relever le dernier prix observable et d’imputer ensuite, pour les périodes de non-disponibilité du produit, des prix </a:t>
            </a:r>
            <a:r>
              <a:rPr lang="fr-FR" sz="2400" dirty="0" smtClean="0"/>
              <a:t>estimés </a:t>
            </a:r>
            <a:r>
              <a:rPr lang="fr-FR" sz="2400" dirty="0"/>
              <a:t>à partir de la tendance d’un autre </a:t>
            </a:r>
            <a:r>
              <a:rPr lang="fr-FR" sz="2400" dirty="0" smtClean="0"/>
              <a:t>indice.</a:t>
            </a:r>
          </a:p>
          <a:p>
            <a:pPr marL="0" indent="0" algn="just"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Cet autre indice </a:t>
            </a:r>
            <a:r>
              <a:rPr lang="fr-FR" sz="2000" dirty="0">
                <a:solidFill>
                  <a:srgbClr val="FF0000"/>
                </a:solidFill>
              </a:rPr>
              <a:t>peut être un indice de prix observés au niveau </a:t>
            </a:r>
            <a:r>
              <a:rPr lang="fr-FR" sz="2000" dirty="0" smtClean="0">
                <a:solidFill>
                  <a:srgbClr val="FF0000"/>
                </a:solidFill>
              </a:rPr>
              <a:t>de la </a:t>
            </a:r>
            <a:r>
              <a:rPr lang="fr-FR" sz="2000" dirty="0">
                <a:solidFill>
                  <a:srgbClr val="FF0000"/>
                </a:solidFill>
              </a:rPr>
              <a:t>catégorie générale du produit absent ou à un niveau d’agrégation supérieur de l’IPC</a:t>
            </a:r>
            <a:endParaRPr lang="fr-FR" sz="2000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921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Indice de Bean et </a:t>
            </a:r>
            <a:r>
              <a:rPr lang="fr-FR" dirty="0" err="1">
                <a:solidFill>
                  <a:srgbClr val="FF0000"/>
                </a:solidFill>
              </a:rPr>
              <a:t>Stine</a:t>
            </a:r>
            <a:r>
              <a:rPr lang="fr-FR" dirty="0">
                <a:solidFill>
                  <a:srgbClr val="FF0000"/>
                </a:solidFill>
              </a:rPr>
              <a:t> type C ou indice de </a:t>
            </a:r>
            <a:r>
              <a:rPr lang="fr-FR" dirty="0" err="1">
                <a:solidFill>
                  <a:srgbClr val="FF0000"/>
                </a:solidFill>
              </a:rPr>
              <a:t>Rothwell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 smtClean="0"/>
              <a:t>Cet </a:t>
            </a:r>
            <a:r>
              <a:rPr lang="fr-FR" sz="2000" dirty="0"/>
              <a:t>indice utilise des paniers saisonniers durant l’année de base. Ainsi, quand le mois change, les pondérations en </a:t>
            </a:r>
            <a:r>
              <a:rPr lang="fr-FR" sz="2000" dirty="0" smtClean="0"/>
              <a:t>quantités </a:t>
            </a:r>
            <a:r>
              <a:rPr lang="fr-FR" sz="2000" dirty="0"/>
              <a:t>changent aussi, ce qui fait que les mouvements au mois le mois retracés par l’indice sont une combinaison des variations des prix et des </a:t>
            </a:r>
            <a:r>
              <a:rPr lang="fr-FR" sz="2000" dirty="0" smtClean="0"/>
              <a:t>quantités,</a:t>
            </a:r>
            <a:endParaRPr lang="fr-FR" sz="2000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0637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ristat_new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Afristat_new-1</Template>
  <TotalTime>52371</TotalTime>
  <Words>887</Words>
  <Application>Microsoft Office PowerPoint</Application>
  <PresentationFormat>Affichage à l'écran (16:10)</PresentationFormat>
  <Paragraphs>77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Afristat_new-1</vt:lpstr>
      <vt:lpstr>Présentation PowerPoint</vt:lpstr>
      <vt:lpstr>     Plan de présentation</vt:lpstr>
      <vt:lpstr>       INTRODUCTION </vt:lpstr>
      <vt:lpstr>       Indices de prix mensuels à recoupement maximal  </vt:lpstr>
      <vt:lpstr>      Indices de prix mensuels à recoupement maximal   </vt:lpstr>
      <vt:lpstr>       Indices de prix mensuels à recoupement maximal    </vt:lpstr>
      <vt:lpstr>       Indices à panier annuel avec reconduction des prix non observables   </vt:lpstr>
      <vt:lpstr>       Indices à panier annuel avec imputation des prix non observables   </vt:lpstr>
      <vt:lpstr>       Indice de Bean et Stine type C ou indice de Rothwell </vt:lpstr>
      <vt:lpstr>       Cas des pays de l’UEMOA </vt:lpstr>
      <vt:lpstr>      Cas des pays de l’UEMOA   </vt:lpstr>
      <vt:lpstr>       Cas des pays de l’UEMOA </vt:lpstr>
      <vt:lpstr>     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phnguema</dc:creator>
  <cp:lastModifiedBy>Bahaze-Dao</cp:lastModifiedBy>
  <cp:revision>678</cp:revision>
  <cp:lastPrinted>2021-05-18T08:07:22Z</cp:lastPrinted>
  <dcterms:created xsi:type="dcterms:W3CDTF">2013-04-17T09:48:32Z</dcterms:created>
  <dcterms:modified xsi:type="dcterms:W3CDTF">2021-11-09T13:57:44Z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TC300039761036</vt:lpwstr>
  </property>
</Properties>
</file>