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omments/comment2.xml" ContentType="application/vnd.openxmlformats-officedocument.presentationml.comment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2"/>
  </p:sldMasterIdLst>
  <p:notesMasterIdLst>
    <p:notesMasterId r:id="rId24"/>
  </p:notesMasterIdLst>
  <p:sldIdLst>
    <p:sldId id="290" r:id="rId3"/>
    <p:sldId id="259" r:id="rId4"/>
    <p:sldId id="260" r:id="rId5"/>
    <p:sldId id="283" r:id="rId6"/>
    <p:sldId id="261" r:id="rId7"/>
    <p:sldId id="291" r:id="rId8"/>
    <p:sldId id="263" r:id="rId9"/>
    <p:sldId id="284" r:id="rId10"/>
    <p:sldId id="318" r:id="rId11"/>
    <p:sldId id="296" r:id="rId12"/>
    <p:sldId id="298" r:id="rId13"/>
    <p:sldId id="299" r:id="rId14"/>
    <p:sldId id="294" r:id="rId15"/>
    <p:sldId id="264" r:id="rId16"/>
    <p:sldId id="316" r:id="rId17"/>
    <p:sldId id="285" r:id="rId18"/>
    <p:sldId id="320" r:id="rId19"/>
    <p:sldId id="267" r:id="rId20"/>
    <p:sldId id="268" r:id="rId21"/>
    <p:sldId id="301" r:id="rId22"/>
    <p:sldId id="281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jabar Dine Colawolé ADECHIAN" initials="DDCA" lastIdx="4" clrIdx="0">
    <p:extLst>
      <p:ext uri="{19B8F6BF-5375-455C-9EA6-DF929625EA0E}">
        <p15:presenceInfo xmlns:p15="http://schemas.microsoft.com/office/powerpoint/2012/main" userId="S-1-5-21-1981487644-4024187283-3199500626-61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C2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809" autoAdjust="0"/>
  </p:normalViewPr>
  <p:slideViewPr>
    <p:cSldViewPr>
      <p:cViewPr varScale="1">
        <p:scale>
          <a:sx n="72" d="100"/>
          <a:sy n="72" d="100"/>
        </p:scale>
        <p:origin x="113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ropbox\SODDA_Afristat\ORIENT_TECHNIQ\Inf_sant&#233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ropbox\SODDA_Afristat\ORIENT_TECHNIQ\Femm_Sant&#233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ropbox\SODDA_Afristat\ORIENT_TECHNIQ\Femm_Sant&#233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ropbox\SODDA_Afristat\ORIENT_TECHNIQ\Femm_Sant&#233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mbodj\Desktop\AFRISTAT\Soda_MBODJ\Enfant_Sant&#233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ropbox\SODDA_Afristat\ORIENT_TECHNIQ\Enfant_Sant&#233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ropbox\SODDA_Afristat\ORIENT_TECHNIQ\Enfant_Sant&#233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accès!$J$6</c:f>
              <c:strCache>
                <c:ptCount val="1"/>
                <c:pt idx="0">
                  <c:v>A 5 KM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5462668816039986E-17"/>
                  <c:y val="8.7962962962962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3B5-438A-8D49-7CFA91AEBF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888888888888888E-2"/>
                  <c:y val="6.9444444444444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3B5-438A-8D49-7CFA91AEBF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5555555555555558E-3"/>
                  <c:y val="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3B5-438A-8D49-7CFA91AEBF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accès!$K$5:$N$5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accès!$K$6:$N$6</c:f>
              <c:numCache>
                <c:formatCode>General</c:formatCode>
                <c:ptCount val="4"/>
                <c:pt idx="0">
                  <c:v>58</c:v>
                </c:pt>
                <c:pt idx="1">
                  <c:v>57.81</c:v>
                </c:pt>
                <c:pt idx="2">
                  <c:v>58.12</c:v>
                </c:pt>
                <c:pt idx="3">
                  <c:v>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3B5-438A-8D49-7CFA91AEBFC0}"/>
            </c:ext>
          </c:extLst>
        </c:ser>
        <c:ser>
          <c:idx val="1"/>
          <c:order val="1"/>
          <c:tx>
            <c:strRef>
              <c:f>accès!$J$7</c:f>
              <c:strCache>
                <c:ptCount val="1"/>
                <c:pt idx="0">
                  <c:v>A 15 Km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5.5555555555555046E-3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3B5-438A-8D49-7CFA91AEBF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0925337632079971E-17"/>
                  <c:y val="-3.703703703703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3B5-438A-8D49-7CFA91AEBF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6666666666666666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3B5-438A-8D49-7CFA91AEBF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88888888888899E-2"/>
                  <c:y val="-3.7037037037037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3B5-438A-8D49-7CFA91AEBF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accès!$K$5:$N$5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accès!$K$7:$N$7</c:f>
              <c:numCache>
                <c:formatCode>General</c:formatCode>
                <c:ptCount val="4"/>
                <c:pt idx="0">
                  <c:v>87</c:v>
                </c:pt>
                <c:pt idx="1">
                  <c:v>80.900000000000006</c:v>
                </c:pt>
                <c:pt idx="2">
                  <c:v>76.27</c:v>
                </c:pt>
                <c:pt idx="3">
                  <c:v>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B3B5-438A-8D49-7CFA91AEBFC0}"/>
            </c:ext>
          </c:extLst>
        </c:ser>
        <c:ser>
          <c:idx val="2"/>
          <c:order val="2"/>
          <c:tx>
            <c:strRef>
              <c:f>accès!$J$8</c:f>
              <c:strCache>
                <c:ptCount val="1"/>
                <c:pt idx="0">
                  <c:v>A +15 KM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2.7777777777777523E-3"/>
                  <c:y val="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B3B5-438A-8D49-7CFA91AEBF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3333333333333332E-3"/>
                  <c:y val="-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B3B5-438A-8D49-7CFA91AEBF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3333333333333332E-3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B3B5-438A-8D49-7CFA91AEBF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accès!$K$5:$N$5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accès!$K$8:$N$8</c:f>
              <c:numCache>
                <c:formatCode>General</c:formatCode>
                <c:ptCount val="4"/>
                <c:pt idx="0">
                  <c:v>9</c:v>
                </c:pt>
                <c:pt idx="1">
                  <c:v>19.100000000000001</c:v>
                </c:pt>
                <c:pt idx="2">
                  <c:v>11.33</c:v>
                </c:pt>
                <c:pt idx="3">
                  <c:v>11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B3B5-438A-8D49-7CFA91AEBF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71343280"/>
        <c:axId val="-171342736"/>
      </c:lineChart>
      <c:catAx>
        <c:axId val="-171343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171342736"/>
        <c:crosses val="autoZero"/>
        <c:auto val="1"/>
        <c:lblAlgn val="ctr"/>
        <c:lblOffset val="100"/>
        <c:noMultiLvlLbl val="0"/>
      </c:catAx>
      <c:valAx>
        <c:axId val="-171342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171343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mortalité_matern!$D$30</c:f>
              <c:strCache>
                <c:ptCount val="1"/>
                <c:pt idx="0">
                  <c:v>RMM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5.0925337632079971E-17"/>
                  <c:y val="-5.555555555555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E58-415C-B2EF-60BAD18D8E7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6.018518518518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E58-415C-B2EF-60BAD18D8E7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0185067526415994E-16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E58-415C-B2EF-60BAD18D8E7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FF0000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cat>
            <c:numRef>
              <c:f>mortalité_matern!$C$31:$C$34</c:f>
              <c:numCache>
                <c:formatCode>General</c:formatCode>
                <c:ptCount val="4"/>
                <c:pt idx="0">
                  <c:v>2001</c:v>
                </c:pt>
                <c:pt idx="1">
                  <c:v>2006</c:v>
                </c:pt>
                <c:pt idx="2">
                  <c:v>2012</c:v>
                </c:pt>
                <c:pt idx="3">
                  <c:v>2018</c:v>
                </c:pt>
              </c:numCache>
            </c:numRef>
          </c:cat>
          <c:val>
            <c:numRef>
              <c:f>mortalité_matern!$D$31:$D$34</c:f>
              <c:numCache>
                <c:formatCode>General</c:formatCode>
                <c:ptCount val="4"/>
                <c:pt idx="0">
                  <c:v>582</c:v>
                </c:pt>
                <c:pt idx="1">
                  <c:v>465</c:v>
                </c:pt>
                <c:pt idx="2">
                  <c:v>368</c:v>
                </c:pt>
                <c:pt idx="3">
                  <c:v>325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E58-415C-B2EF-60BAD18D8E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71340016"/>
        <c:axId val="-171338928"/>
      </c:barChart>
      <c:catAx>
        <c:axId val="-171340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171338928"/>
        <c:crosses val="autoZero"/>
        <c:auto val="1"/>
        <c:lblAlgn val="ctr"/>
        <c:lblOffset val="100"/>
        <c:noMultiLvlLbl val="0"/>
      </c:catAx>
      <c:valAx>
        <c:axId val="-1713389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171340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191831978751278E-2"/>
          <c:y val="4.9059407887713305E-2"/>
          <c:w val="0.88095760789412947"/>
          <c:h val="0.74545577138105223"/>
        </c:manualLayout>
      </c:layout>
      <c:lineChart>
        <c:grouping val="standard"/>
        <c:varyColors val="0"/>
        <c:ser>
          <c:idx val="0"/>
          <c:order val="0"/>
          <c:tx>
            <c:strRef>
              <c:f>contraception!$E$15</c:f>
              <c:strCache>
                <c:ptCount val="1"/>
                <c:pt idx="0">
                  <c:v>2015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2.6041666666666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DD8-4A9B-B68E-BD2BD511D7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3.9062499999999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DD8-4A9B-B68E-BD2BD511D7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2234521463943223E-17"/>
                  <c:y val="8.4635416666666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DD8-4A9B-B68E-BD2BD511D7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7.8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DD8-4A9B-B68E-BD2BD511D7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7281323877068557E-2"/>
                  <c:y val="0.11718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ADD8-4A9B-B68E-BD2BD511D7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698187549251379E-2"/>
                  <c:y val="6.51041666666666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DD8-4A9B-B68E-BD2BD511D7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9700551615445233E-2"/>
                  <c:y val="-6.5104166666666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ADD8-4A9B-B68E-BD2BD511D7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contraception!$D$16:$D$22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contraception!$E$16:$E$22</c:f>
              <c:numCache>
                <c:formatCode>General</c:formatCode>
                <c:ptCount val="7"/>
                <c:pt idx="0">
                  <c:v>7.6</c:v>
                </c:pt>
                <c:pt idx="1">
                  <c:v>13.5</c:v>
                </c:pt>
                <c:pt idx="2">
                  <c:v>17.3</c:v>
                </c:pt>
                <c:pt idx="3">
                  <c:v>18.100000000000001</c:v>
                </c:pt>
                <c:pt idx="4">
                  <c:v>17.399999999999999</c:v>
                </c:pt>
                <c:pt idx="5">
                  <c:v>14.7</c:v>
                </c:pt>
                <c:pt idx="6">
                  <c:v>10.8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ADD8-4A9B-B68E-BD2BD511D70C}"/>
            </c:ext>
          </c:extLst>
        </c:ser>
        <c:ser>
          <c:idx val="1"/>
          <c:order val="1"/>
          <c:tx>
            <c:strRef>
              <c:f>contraception!$F$15</c:f>
              <c:strCache>
                <c:ptCount val="1"/>
                <c:pt idx="0">
                  <c:v>2018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698187549251379E-2"/>
                  <c:y val="-9.7656250000000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ADD8-4A9B-B68E-BD2BD511D7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6981875492513832E-2"/>
                  <c:y val="-5.859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ADD8-4A9B-B68E-BD2BD511D7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3640661938534351E-2"/>
                  <c:y val="-7.8125000000000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ADD8-4A9B-B68E-BD2BD511D7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1820330969267139E-2"/>
                  <c:y val="-0.11718750000000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ADD8-4A9B-B68E-BD2BD511D7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9401103230890461E-3"/>
                  <c:y val="-1.9531250000000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ADD8-4A9B-B68E-BD2BD511D7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9401103230890461E-3"/>
                  <c:y val="-4.557291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ADD8-4A9B-B68E-BD2BD511D7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7.486209613869188E-2"/>
                  <c:y val="6.5104166666666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ADD8-4A9B-B68E-BD2BD511D7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contraception!$D$16:$D$22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contraception!$F$16:$F$22</c:f>
              <c:numCache>
                <c:formatCode>General</c:formatCode>
                <c:ptCount val="7"/>
                <c:pt idx="0">
                  <c:v>9.1999999999999993</c:v>
                </c:pt>
                <c:pt idx="1">
                  <c:v>16.7</c:v>
                </c:pt>
                <c:pt idx="2">
                  <c:v>18</c:v>
                </c:pt>
                <c:pt idx="3">
                  <c:v>18.5</c:v>
                </c:pt>
                <c:pt idx="4">
                  <c:v>20.100000000000001</c:v>
                </c:pt>
                <c:pt idx="5">
                  <c:v>16</c:v>
                </c:pt>
                <c:pt idx="6">
                  <c:v>8.4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ADD8-4A9B-B68E-BD2BD511D7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76266848"/>
        <c:axId val="-276262496"/>
      </c:lineChart>
      <c:catAx>
        <c:axId val="-276266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76262496"/>
        <c:crosses val="autoZero"/>
        <c:auto val="1"/>
        <c:lblAlgn val="ctr"/>
        <c:lblOffset val="100"/>
        <c:noMultiLvlLbl val="0"/>
      </c:catAx>
      <c:valAx>
        <c:axId val="-276262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76266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607636188571644E-2"/>
          <c:y val="0.10970443330408371"/>
          <c:w val="0.92991498419367546"/>
          <c:h val="0.77122743937542293"/>
        </c:manualLayout>
      </c:layout>
      <c:lineChart>
        <c:grouping val="standard"/>
        <c:varyColors val="0"/>
        <c:ser>
          <c:idx val="0"/>
          <c:order val="0"/>
          <c:tx>
            <c:strRef>
              <c:f>Fécondité!$B$46</c:f>
              <c:strCache>
                <c:ptCount val="1"/>
                <c:pt idx="0">
                  <c:v>2015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8759689922480654E-2"/>
                  <c:y val="-9.9388379204893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035-4FF7-8780-B262386AA14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1712473572938722E-2"/>
                  <c:y val="-9.1743119266055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035-4FF7-8780-B262386AA14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141649048625859E-2"/>
                  <c:y val="-6.8807339449541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035-4FF7-8780-B262386AA14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0472163495419312E-3"/>
                  <c:y val="-6.8807339449541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035-4FF7-8780-B262386AA14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4094432699083991E-2"/>
                  <c:y val="-9.938837920489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035-4FF7-8780-B262386AA14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1712473572938688E-2"/>
                  <c:y val="9.93883792048929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035-4FF7-8780-B262386AA148}"/>
                </c:ext>
                <c:ext xmlns:c15="http://schemas.microsoft.com/office/drawing/2012/chart" uri="{CE6537A1-D6FC-4f65-9D91-7224C49458BB}">
                  <c15:layout>
                    <c:manualLayout>
                      <c:w val="6.1187317230166523E-2"/>
                      <c:h val="0.12220978111680994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2.8188865398167853E-2"/>
                  <c:y val="5.3516819571865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035-4FF7-8780-B262386AA14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Fécondité!$A$47:$A$53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Fécondité!$B$47:$B$53</c:f>
              <c:numCache>
                <c:formatCode>General</c:formatCode>
                <c:ptCount val="7"/>
                <c:pt idx="0">
                  <c:v>5.4</c:v>
                </c:pt>
                <c:pt idx="1">
                  <c:v>8.3000000000000007</c:v>
                </c:pt>
                <c:pt idx="2">
                  <c:v>9.1</c:v>
                </c:pt>
                <c:pt idx="3">
                  <c:v>8</c:v>
                </c:pt>
                <c:pt idx="4">
                  <c:v>6</c:v>
                </c:pt>
                <c:pt idx="5">
                  <c:v>6.9</c:v>
                </c:pt>
                <c:pt idx="6">
                  <c:v>3.9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1035-4FF7-8780-B262386AA148}"/>
            </c:ext>
          </c:extLst>
        </c:ser>
        <c:ser>
          <c:idx val="1"/>
          <c:order val="1"/>
          <c:tx>
            <c:strRef>
              <c:f>Fécondité!$C$46</c:f>
              <c:strCache>
                <c:ptCount val="1"/>
                <c:pt idx="0">
                  <c:v>2018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7618040873855151E-3"/>
                  <c:y val="4.96944905969321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1035-4FF7-8780-B262386AA148}"/>
                </c:ext>
                <c:ext xmlns:c15="http://schemas.microsoft.com/office/drawing/2012/chart" uri="{CE6537A1-D6FC-4f65-9D91-7224C49458BB}">
                  <c15:layout>
                    <c:manualLayout>
                      <c:w val="8.5852574453563285E-2"/>
                      <c:h val="0.1375003009944857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2.1141649048625793E-2"/>
                  <c:y val="9.1743119266054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035-4FF7-8780-B262386AA14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141649048625859E-2"/>
                  <c:y val="0.107033639143730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1035-4FF7-8780-B262386AA14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8188865398167787E-2"/>
                  <c:y val="9.93883792048928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1035-4FF7-8780-B262386AA14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8188865398167725E-2"/>
                  <c:y val="7.645259938837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1035-4FF7-8780-B262386AA14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094432699083862E-2"/>
                  <c:y val="-0.107033639143730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1035-4FF7-8780-B262386AA14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1141590328347355E-2"/>
                  <c:y val="-7.177958762157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1035-4FF7-8780-B262386AA14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Fécondité!$A$47:$A$53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Fécondité!$C$47:$C$53</c:f>
              <c:numCache>
                <c:formatCode>General</c:formatCode>
                <c:ptCount val="7"/>
                <c:pt idx="0">
                  <c:v>4.2</c:v>
                </c:pt>
                <c:pt idx="1">
                  <c:v>6.3</c:v>
                </c:pt>
                <c:pt idx="2">
                  <c:v>7.9</c:v>
                </c:pt>
                <c:pt idx="3">
                  <c:v>6.7</c:v>
                </c:pt>
                <c:pt idx="4">
                  <c:v>5.4</c:v>
                </c:pt>
                <c:pt idx="5">
                  <c:v>7</c:v>
                </c:pt>
                <c:pt idx="6">
                  <c:v>5.7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1035-4FF7-8780-B262386AA1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76272288"/>
        <c:axId val="-276261408"/>
      </c:lineChart>
      <c:catAx>
        <c:axId val="-27627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76261408"/>
        <c:crosses val="autoZero"/>
        <c:auto val="1"/>
        <c:lblAlgn val="ctr"/>
        <c:lblOffset val="100"/>
        <c:noMultiLvlLbl val="0"/>
      </c:catAx>
      <c:valAx>
        <c:axId val="-276261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76272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469816272965882E-2"/>
          <c:y val="5.0925925925925923E-2"/>
          <c:w val="0.89019685039370078"/>
          <c:h val="0.735771361913094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mortalité!$O$11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mortalité!$N$12:$N$14</c:f>
              <c:strCache>
                <c:ptCount val="3"/>
                <c:pt idx="0">
                  <c:v>néonatale</c:v>
                </c:pt>
                <c:pt idx="1">
                  <c:v>infantile</c:v>
                </c:pt>
                <c:pt idx="2">
                  <c:v>infanto-juvénil</c:v>
                </c:pt>
              </c:strCache>
            </c:strRef>
          </c:cat>
          <c:val>
            <c:numRef>
              <c:f>mortalité!$O$12:$O$14</c:f>
              <c:numCache>
                <c:formatCode>General</c:formatCode>
                <c:ptCount val="3"/>
                <c:pt idx="0">
                  <c:v>31</c:v>
                </c:pt>
                <c:pt idx="1">
                  <c:v>56</c:v>
                </c:pt>
                <c:pt idx="2">
                  <c:v>108</c:v>
                </c:pt>
              </c:numCache>
            </c:numRef>
          </c:val>
        </c:ser>
        <c:ser>
          <c:idx val="1"/>
          <c:order val="1"/>
          <c:tx>
            <c:strRef>
              <c:f>mortalité!$P$11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mortalité!$N$12:$N$14</c:f>
              <c:strCache>
                <c:ptCount val="3"/>
                <c:pt idx="0">
                  <c:v>néonatale</c:v>
                </c:pt>
                <c:pt idx="1">
                  <c:v>infantile</c:v>
                </c:pt>
                <c:pt idx="2">
                  <c:v>infanto-juvénil</c:v>
                </c:pt>
              </c:strCache>
            </c:strRef>
          </c:cat>
          <c:val>
            <c:numRef>
              <c:f>mortalité!$P$12:$P$14</c:f>
              <c:numCache>
                <c:formatCode>General</c:formatCode>
                <c:ptCount val="3"/>
                <c:pt idx="0">
                  <c:v>33</c:v>
                </c:pt>
                <c:pt idx="1">
                  <c:v>54</c:v>
                </c:pt>
                <c:pt idx="2">
                  <c:v>101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76259776"/>
        <c:axId val="-276265216"/>
      </c:barChart>
      <c:catAx>
        <c:axId val="-276259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76265216"/>
        <c:crosses val="autoZero"/>
        <c:auto val="1"/>
        <c:lblAlgn val="ctr"/>
        <c:lblOffset val="100"/>
        <c:noMultiLvlLbl val="0"/>
      </c:catAx>
      <c:valAx>
        <c:axId val="-276265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76259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13648293963254E-2"/>
          <c:y val="3.888888888888889E-2"/>
          <c:w val="0.90286351706036749"/>
          <c:h val="0.590157480314960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poids_faib!$T$6</c:f>
              <c:strCache>
                <c:ptCount val="1"/>
                <c:pt idx="0">
                  <c:v>urbain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poids_faib!$U$4:$X$5</c:f>
              <c:multiLvlStrCache>
                <c:ptCount val="4"/>
                <c:lvl>
                  <c:pt idx="0">
                    <c:v>2015</c:v>
                  </c:pt>
                  <c:pt idx="1">
                    <c:v>2018</c:v>
                  </c:pt>
                  <c:pt idx="2">
                    <c:v>2015</c:v>
                  </c:pt>
                  <c:pt idx="3">
                    <c:v>2018</c:v>
                  </c:pt>
                </c:lvl>
                <c:lvl>
                  <c:pt idx="0">
                    <c:v>moins de 2,5 Kg</c:v>
                  </c:pt>
                  <c:pt idx="2">
                    <c:v>Pesée à la naissance</c:v>
                  </c:pt>
                </c:lvl>
              </c:multiLvlStrCache>
            </c:multiLvlStrRef>
          </c:cat>
          <c:val>
            <c:numRef>
              <c:f>poids_faib!$U$6:$X$6</c:f>
              <c:numCache>
                <c:formatCode>General</c:formatCode>
                <c:ptCount val="4"/>
                <c:pt idx="0">
                  <c:v>19.399999999999999</c:v>
                </c:pt>
                <c:pt idx="1">
                  <c:v>10.8</c:v>
                </c:pt>
                <c:pt idx="2">
                  <c:v>79.099999999999994</c:v>
                </c:pt>
                <c:pt idx="3">
                  <c:v>60.8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B9-48C6-B851-877922ED73D4}"/>
            </c:ext>
          </c:extLst>
        </c:ser>
        <c:ser>
          <c:idx val="1"/>
          <c:order val="1"/>
          <c:tx>
            <c:strRef>
              <c:f>poids_faib!$T$7</c:f>
              <c:strCache>
                <c:ptCount val="1"/>
                <c:pt idx="0">
                  <c:v>rural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poids_faib!$U$4:$X$5</c:f>
              <c:multiLvlStrCache>
                <c:ptCount val="4"/>
                <c:lvl>
                  <c:pt idx="0">
                    <c:v>2015</c:v>
                  </c:pt>
                  <c:pt idx="1">
                    <c:v>2018</c:v>
                  </c:pt>
                  <c:pt idx="2">
                    <c:v>2015</c:v>
                  </c:pt>
                  <c:pt idx="3">
                    <c:v>2018</c:v>
                  </c:pt>
                </c:lvl>
                <c:lvl>
                  <c:pt idx="0">
                    <c:v>moins de 2,5 Kg</c:v>
                  </c:pt>
                  <c:pt idx="2">
                    <c:v>Pesée à la naissance</c:v>
                  </c:pt>
                </c:lvl>
              </c:multiLvlStrCache>
            </c:multiLvlStrRef>
          </c:cat>
          <c:val>
            <c:numRef>
              <c:f>poids_faib!$U$7:$X$7</c:f>
              <c:numCache>
                <c:formatCode>General</c:formatCode>
                <c:ptCount val="4"/>
                <c:pt idx="0">
                  <c:v>22.3</c:v>
                </c:pt>
                <c:pt idx="1">
                  <c:v>17</c:v>
                </c:pt>
                <c:pt idx="2">
                  <c:v>35.9</c:v>
                </c:pt>
                <c:pt idx="3">
                  <c:v>29.7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1B9-48C6-B851-877922ED73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76260864"/>
        <c:axId val="-276271744"/>
      </c:barChart>
      <c:catAx>
        <c:axId val="-276260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76271744"/>
        <c:crosses val="autoZero"/>
        <c:auto val="1"/>
        <c:lblAlgn val="ctr"/>
        <c:lblOffset val="100"/>
        <c:noMultiLvlLbl val="0"/>
      </c:catAx>
      <c:valAx>
        <c:axId val="-276271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76260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136482939632549E-2"/>
          <c:y val="0.16708333333333336"/>
          <c:w val="0.90286351706036749"/>
          <c:h val="0.61498432487605714"/>
        </c:manualLayout>
      </c:layout>
      <c:lineChart>
        <c:grouping val="stacked"/>
        <c:varyColors val="0"/>
        <c:ser>
          <c:idx val="1"/>
          <c:order val="0"/>
          <c:tx>
            <c:strRef>
              <c:f>malnutrition!$A$14</c:f>
              <c:strCache>
                <c:ptCount val="1"/>
                <c:pt idx="0">
                  <c:v>Masculin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155465037338795E-2"/>
                  <c:y val="7.2992700729927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480-44EF-BFA8-03E3EDD1BEC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4127630685675552E-2"/>
                  <c:y val="7.2992700729927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480-44EF-BFA8-03E3EDD1BEC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7705363204345002E-2"/>
                  <c:y val="8.5158150851581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480-44EF-BFA8-03E3EDD1BEC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7338764426340799E-2"/>
                  <c:y val="9.12408759124087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480-44EF-BFA8-03E3EDD1BEC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0733197556008273E-2"/>
                  <c:y val="6.69099756690997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480-44EF-BFA8-03E3EDD1BEC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malnutrition!$B$13:$F$13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malnutrition!$B$14:$F$14</c:f>
              <c:numCache>
                <c:formatCode>General</c:formatCode>
                <c:ptCount val="5"/>
                <c:pt idx="0">
                  <c:v>27</c:v>
                </c:pt>
                <c:pt idx="1">
                  <c:v>21.5</c:v>
                </c:pt>
                <c:pt idx="2">
                  <c:v>19.100000000000001</c:v>
                </c:pt>
                <c:pt idx="3">
                  <c:v>20.7</c:v>
                </c:pt>
                <c:pt idx="4">
                  <c:v>20.3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C480-44EF-BFA8-03E3EDD1BECB}"/>
            </c:ext>
          </c:extLst>
        </c:ser>
        <c:ser>
          <c:idx val="2"/>
          <c:order val="1"/>
          <c:tx>
            <c:strRef>
              <c:f>malnutrition!$A$15</c:f>
              <c:strCache>
                <c:ptCount val="1"/>
                <c:pt idx="0">
                  <c:v>Féminin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549898167006109E-2"/>
                  <c:y val="-7.2992700729927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480-44EF-BFA8-03E3EDD1BEC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3761031907671419E-2"/>
                  <c:y val="-0.115571776155717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480-44EF-BFA8-03E3EDD1BEC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073319755600821E-2"/>
                  <c:y val="-9.1240875912408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480-44EF-BFA8-03E3EDD1BEC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0549898167006109E-2"/>
                  <c:y val="-9.12408759124087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480-44EF-BFA8-03E3EDD1BEC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7338764426340924E-2"/>
                  <c:y val="-7.9075425790754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C480-44EF-BFA8-03E3EDD1BEC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malnutrition!$B$13:$F$13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malnutrition!$B$15:$F$15</c:f>
              <c:numCache>
                <c:formatCode>General</c:formatCode>
                <c:ptCount val="5"/>
                <c:pt idx="0">
                  <c:v>21.4</c:v>
                </c:pt>
                <c:pt idx="1">
                  <c:v>18.7</c:v>
                </c:pt>
                <c:pt idx="2">
                  <c:v>14.4</c:v>
                </c:pt>
                <c:pt idx="3">
                  <c:v>16.5</c:v>
                </c:pt>
                <c:pt idx="4">
                  <c:v>15.9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C480-44EF-BFA8-03E3EDD1BE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76258144"/>
        <c:axId val="-276268480"/>
      </c:lineChart>
      <c:catAx>
        <c:axId val="-27625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76268480"/>
        <c:crosses val="autoZero"/>
        <c:auto val="1"/>
        <c:lblAlgn val="ctr"/>
        <c:lblOffset val="100"/>
        <c:noMultiLvlLbl val="0"/>
      </c:catAx>
      <c:valAx>
        <c:axId val="-276268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76258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2-11T20:48:09.706" idx="4">
    <p:pos x="5472" y="709"/>
    <p:text>Dans la présentation, il faut mettre l'indicateur ODD et en suite présenter les indicateurs qui permettent d'agir sur les indicateurs ODD</p:text>
    <p:extLst>
      <p:ext uri="{C676402C-5697-4E1C-873F-D02D1690AC5C}">
        <p15:threadingInfo xmlns:p15="http://schemas.microsoft.com/office/powerpoint/2012/main" timeZoneBias="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2-11T20:47:31.961" idx="2">
    <p:pos x="190" y="1090"/>
    <p:text>L'indicateur mortalité des enfants manquent dans la présentation.</p:text>
    <p:extLst>
      <p:ext uri="{C676402C-5697-4E1C-873F-D02D1690AC5C}">
        <p15:threadingInfo xmlns:p15="http://schemas.microsoft.com/office/powerpoint/2012/main" timeZoneBias="0"/>
      </p:ext>
    </p:extLst>
  </p:cm>
  <p:cm authorId="1" dt="2022-02-11T20:47:56.753" idx="3">
    <p:pos x="10" y="10"/>
    <p:text/>
    <p:extLst>
      <p:ext uri="{C676402C-5697-4E1C-873F-D02D1690AC5C}">
        <p15:threadingInfo xmlns:p15="http://schemas.microsoft.com/office/powerpoint/2012/main" timeZoneBias="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A03B4-3067-4E8C-9F2B-A108A96F5C8A}" type="datetimeFigureOut">
              <a:rPr lang="fr-FR" smtClean="0"/>
              <a:t>14/02/2022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93F8E-86BD-44A1-876E-F87C00A0F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02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93F8E-86BD-44A1-876E-F87C00A0F4E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153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80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83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11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7DF0-00F3-4376-9290-2367A9760D46}" type="datetime1">
              <a:rPr lang="fr-FR" smtClean="0"/>
              <a:t>14/02/2022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95230-8A14-4AD6-9087-35C6BB7F629E}" type="datetime1">
              <a:rPr lang="fr-FR" smtClean="0"/>
              <a:t>14/02/2022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02434-B795-4584-A3BA-5C0092124E6E}" type="datetime1">
              <a:rPr lang="fr-FR" smtClean="0"/>
              <a:t>14/02/2022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BE20C6-1B1C-461A-BEE2-33AB72A10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9382" y="2852936"/>
            <a:ext cx="3498928" cy="1709539"/>
          </a:xfrm>
        </p:spPr>
        <p:txBody>
          <a:bodyPr anchor="b"/>
          <a:lstStyle>
            <a:lvl1pPr>
              <a:defRPr sz="4500" b="1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9E7FA11-B4D1-46FE-8CB0-523566563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49382" y="5047036"/>
            <a:ext cx="3498928" cy="1042614"/>
          </a:xfrm>
        </p:spPr>
        <p:txBody>
          <a:bodyPr/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2F688A-88C7-41EC-8D1B-DE4800AD2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BDC8D2B-EAE5-4FA3-A34C-BF4F5B3AE7C3}" type="datetime1">
              <a:rPr lang="fr-FR" smtClean="0"/>
              <a:t>14/02/2022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29A666-1BD0-4A7D-8187-AC685D44F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BFC625-9580-4818-A170-98C4E6A44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9036A72-EF4D-4486-A23C-054FE2E2A8D2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38C313AD-DADB-4065-B469-1688801CCE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450558" y="1392146"/>
            <a:ext cx="4886158" cy="3404778"/>
          </a:xfrm>
        </p:spPr>
        <p:txBody>
          <a:bodyPr wrap="square">
            <a:spAutoFit/>
          </a:bodyPr>
          <a:lstStyle>
            <a:lvl1pPr marL="0" indent="0">
              <a:buNone/>
              <a:defRPr sz="21525" b="1" kern="0" spc="8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9332297E-EF6D-4FDD-96E6-ACE1CE56D479}"/>
              </a:ext>
            </a:extLst>
          </p:cNvPr>
          <p:cNvSpPr/>
          <p:nvPr userDrawn="1"/>
        </p:nvSpPr>
        <p:spPr>
          <a:xfrm>
            <a:off x="5449383" y="4754880"/>
            <a:ext cx="673331" cy="99753"/>
          </a:xfrm>
          <a:prstGeom prst="rect">
            <a:avLst/>
          </a:prstGeom>
          <a:solidFill>
            <a:srgbClr val="4AC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101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DFC35-CBD4-41A4-9E80-AA12D33DB274}" type="datetime1">
              <a:rPr lang="fr-FR" smtClean="0"/>
              <a:t>14/02/2022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4A68-1F98-4288-A1BA-57F4525FEA94}" type="datetime1">
              <a:rPr lang="fr-FR" smtClean="0"/>
              <a:t>14/02/2022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033B-5ED8-437F-AC8A-3A25862B033B}" type="datetime1">
              <a:rPr lang="fr-FR" smtClean="0"/>
              <a:t>14/02/2022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40F3-6E6B-44AF-AC22-EF282601BCF4}" type="datetime1">
              <a:rPr lang="fr-FR" smtClean="0"/>
              <a:t>14/02/2022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F698-4B0E-42D5-8552-DC23756E476F}" type="datetime1">
              <a:rPr lang="fr-FR" smtClean="0"/>
              <a:t>14/02/2022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6537-1F12-4EF6-895E-61A384735754}" type="datetime1">
              <a:rPr lang="fr-FR" smtClean="0"/>
              <a:t>14/02/2022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733E-8045-4646-8530-695F2D41F336}" type="datetime1">
              <a:rPr lang="fr-FR" smtClean="0"/>
              <a:t>14/02/2022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14FC5-0931-4537-894F-D054D67AC616}" type="datetime1">
              <a:rPr lang="fr-FR" smtClean="0"/>
              <a:t>14/02/2022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8B4AD-FDB7-47BD-B143-B1BA7F20F551}" type="datetime1">
              <a:rPr lang="fr-FR" smtClean="0"/>
              <a:t>14/02/2022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Espace réservé du numéro de diapositive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36" name="Espace réservé de la date 3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45A0F-120E-471B-9F55-7338F4B10268}" type="datetime1">
              <a:rPr lang="fr-FR" smtClean="0"/>
              <a:t>14/02/2022</a:t>
            </a:fld>
            <a:endParaRPr lang="fr-FR" dirty="0"/>
          </a:p>
        </p:txBody>
      </p:sp>
      <p:sp>
        <p:nvSpPr>
          <p:cNvPr id="21" name="Zone de texte 2"/>
          <p:cNvSpPr txBox="1"/>
          <p:nvPr/>
        </p:nvSpPr>
        <p:spPr>
          <a:xfrm>
            <a:off x="552734" y="-4559"/>
            <a:ext cx="5891474" cy="111252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Programme jeunes </a:t>
            </a:r>
            <a:r>
              <a:rPr lang="fr-FR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statisticiens d’AFRISTAT</a:t>
            </a:r>
            <a:r>
              <a:rPr lang="fr-FR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2000" b="1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ère</a:t>
            </a:r>
            <a:r>
              <a:rPr lang="fr-F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PROMOTION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2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-4559"/>
            <a:ext cx="1649095" cy="1135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331640" y="1556793"/>
            <a:ext cx="5526360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solidFill>
                  <a:srgbClr val="0F767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WEBINAIRE sur les thèmes « travail et inégalités » et « santé de la femme et de l’enfant » en lien avec les ODD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1520" y="5167533"/>
            <a:ext cx="8784976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l’appui financier du </a:t>
            </a: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Ministère de l’Europe et des Affaires Etrangères</a:t>
            </a: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à travers le Projet SODDA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59632" y="2790095"/>
            <a:ext cx="5904656" cy="107095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SN" b="1" u="sng" dirty="0" smtClean="0">
              <a:solidFill>
                <a:schemeClr val="tx1"/>
              </a:solidFill>
            </a:endParaRPr>
          </a:p>
          <a:p>
            <a:pPr algn="ctr"/>
            <a:endParaRPr lang="fr-SN" b="1" u="sng" dirty="0">
              <a:solidFill>
                <a:schemeClr val="tx1"/>
              </a:solidFill>
            </a:endParaRPr>
          </a:p>
          <a:p>
            <a:pPr algn="ctr"/>
            <a:r>
              <a:rPr lang="fr-SN" b="1" u="sng" dirty="0" smtClean="0">
                <a:solidFill>
                  <a:schemeClr val="tx1"/>
                </a:solidFill>
              </a:rPr>
              <a:t>Thème : </a:t>
            </a:r>
            <a:r>
              <a:rPr lang="fr-FR" dirty="0">
                <a:solidFill>
                  <a:schemeClr val="tx1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Agenda 2030 au Mali : vue sur la santé de la femme et</a:t>
            </a:r>
          </a:p>
          <a:p>
            <a:pPr algn="ctr"/>
            <a:r>
              <a:rPr lang="fr-FR" dirty="0">
                <a:solidFill>
                  <a:schemeClr val="tx1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de l’enfant.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18302" y="3979550"/>
            <a:ext cx="3987316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SN" b="1" u="sng" dirty="0" smtClean="0">
                <a:solidFill>
                  <a:schemeClr val="tx1"/>
                </a:solidFill>
              </a:rPr>
              <a:t>Auteur</a:t>
            </a:r>
            <a:r>
              <a:rPr lang="fr-SN" dirty="0" smtClean="0">
                <a:solidFill>
                  <a:schemeClr val="tx1"/>
                </a:solidFill>
              </a:rPr>
              <a:t>: MBODJ Soda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6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1AFC565D-5D5B-4C76-8967-D9CA7AFC0032}"/>
              </a:ext>
            </a:extLst>
          </p:cNvPr>
          <p:cNvSpPr txBox="1"/>
          <p:nvPr/>
        </p:nvSpPr>
        <p:spPr>
          <a:xfrm>
            <a:off x="0" y="886946"/>
            <a:ext cx="89289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800" b="1" i="0" u="sng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Tableau 2:</a:t>
            </a:r>
            <a:r>
              <a:rPr lang="fr-FR" sz="1800" b="1" i="0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Répartition des femmes ayant reçu des soins prénatals dispensés  par un personnel qualifié suivant quelques caractéristiques</a:t>
            </a:r>
            <a:endParaRPr lang="fr-FR" sz="16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2C93045-E6A5-4AF8-B151-D1745A9EEE9A}"/>
              </a:ext>
            </a:extLst>
          </p:cNvPr>
          <p:cNvSpPr/>
          <p:nvPr/>
        </p:nvSpPr>
        <p:spPr>
          <a:xfrm>
            <a:off x="5796136" y="2852936"/>
            <a:ext cx="3096344" cy="3312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Près de 80% des femmes ont reçu des soins prénatals mais: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Le milieu urbain reste favorisé 93% (75,8% rural</a:t>
            </a:r>
            <a:r>
              <a:rPr lang="fr-FR" dirty="0" smtClean="0">
                <a:solidFill>
                  <a:schemeClr val="tx1"/>
                </a:solidFill>
              </a:rPr>
              <a:t>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xmlns="" id="{0EDA612A-A81A-47E5-B721-B9832F2D7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528"/>
            <a:ext cx="9144000" cy="780232"/>
          </a:xfr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/>
              <a:t>Les soins prénatals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8BA9F4D5-C1E4-4DA9-80C9-E717F4587E93}"/>
              </a:ext>
            </a:extLst>
          </p:cNvPr>
          <p:cNvSpPr txBox="1"/>
          <p:nvPr/>
        </p:nvSpPr>
        <p:spPr>
          <a:xfrm>
            <a:off x="103852" y="6041598"/>
            <a:ext cx="4637314" cy="280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 :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MICS5 et EDSM VI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695457"/>
              </p:ext>
            </p:extLst>
          </p:nvPr>
        </p:nvGraphicFramePr>
        <p:xfrm>
          <a:off x="323528" y="1916832"/>
          <a:ext cx="4608513" cy="3960443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2224799"/>
                <a:gridCol w="1191857"/>
                <a:gridCol w="1191857"/>
              </a:tblGrid>
              <a:tr h="41846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 dirty="0">
                          <a:effectLst/>
                        </a:rPr>
                        <a:t>Caractéristiques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 dirty="0">
                          <a:effectLst/>
                        </a:rPr>
                        <a:t>2015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 dirty="0">
                          <a:effectLst/>
                        </a:rPr>
                        <a:t>2018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74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600" u="none" strike="noStrike" dirty="0">
                          <a:effectLst/>
                        </a:rPr>
                        <a:t>Résidence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b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42747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600" u="none" strike="noStrike" dirty="0">
                          <a:effectLst/>
                        </a:rPr>
                        <a:t>Urbain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86,4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93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</a:tr>
              <a:tr h="442747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600" u="none" strike="noStrike" dirty="0">
                          <a:effectLst/>
                        </a:rPr>
                        <a:t>Rural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63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75,8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</a:tr>
              <a:tr h="44274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600" u="none" strike="noStrike" dirty="0">
                          <a:effectLst/>
                        </a:rPr>
                        <a:t>Niveau d'instruction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</a:tr>
              <a:tr h="442747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600" u="none" strike="noStrike" dirty="0">
                          <a:effectLst/>
                        </a:rPr>
                        <a:t>Aucun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62,1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74,3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</a:tr>
              <a:tr h="442747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600" u="none" strike="noStrike" dirty="0">
                          <a:effectLst/>
                        </a:rPr>
                        <a:t>Primaire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79,5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88,2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</a:tr>
              <a:tr h="442747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600" u="none" strike="noStrike" dirty="0">
                          <a:effectLst/>
                        </a:rPr>
                        <a:t>Second, ou plus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87,5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95,9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</a:tr>
              <a:tr h="44274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600" u="none" strike="noStrike">
                          <a:effectLst/>
                        </a:rPr>
                        <a:t>Ensemble</a:t>
                      </a:r>
                      <a:endParaRPr lang="fr-FR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67,5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 dirty="0">
                          <a:effectLst/>
                        </a:rPr>
                        <a:t>79,5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1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72984BB-E36E-4212-ACAB-51322EE8B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68" y="1077826"/>
            <a:ext cx="897747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Graphique </a:t>
            </a:r>
            <a:r>
              <a:rPr lang="fr-FR" altLang="fr-FR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fr-FR" altLang="fr-FR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Pourcentage d'accouchements assisté par un personnel qualifié selon le milieu de résidence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7" name="Image 17">
            <a:extLst>
              <a:ext uri="{FF2B5EF4-FFF2-40B4-BE49-F238E27FC236}">
                <a16:creationId xmlns:a16="http://schemas.microsoft.com/office/drawing/2014/main" xmlns="" id="{FBF59619-7DB0-46FD-AD69-4B5286ABA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62" y="1772816"/>
            <a:ext cx="4576662" cy="3524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99DC870-4629-4D56-B004-5D338FA40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49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B26E69A-845D-4F83-9F46-F97EFF29D24F}"/>
              </a:ext>
            </a:extLst>
          </p:cNvPr>
          <p:cNvSpPr/>
          <p:nvPr/>
        </p:nvSpPr>
        <p:spPr>
          <a:xfrm>
            <a:off x="4644008" y="3212976"/>
            <a:ext cx="4320480" cy="3143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L‘accouchement assisté par un personnel qualifié est quasiment assuré en milieu urbain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En milieu rural presque 40% ne bénéficient de cette assistance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9A7B7579-B98B-4A26-A20C-18DEBEF35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214"/>
            <a:ext cx="9144000" cy="780232"/>
          </a:xfr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/>
              <a:t>L’accouchement assisté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D023E3AD-AE5D-4BAA-8F5A-D17A1CE520A7}"/>
              </a:ext>
            </a:extLst>
          </p:cNvPr>
          <p:cNvSpPr txBox="1"/>
          <p:nvPr/>
        </p:nvSpPr>
        <p:spPr>
          <a:xfrm>
            <a:off x="179512" y="5297139"/>
            <a:ext cx="4637314" cy="280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 :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MICS5 et EDSM VI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33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99DC870-4629-4D56-B004-5D338FA40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49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0F529545-A235-4BE3-B1A0-56E2DBFC9788}"/>
              </a:ext>
            </a:extLst>
          </p:cNvPr>
          <p:cNvSpPr txBox="1"/>
          <p:nvPr/>
        </p:nvSpPr>
        <p:spPr>
          <a:xfrm>
            <a:off x="-10953" y="1268231"/>
            <a:ext cx="87484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800" b="1" i="0" u="sng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Tableau 3 :</a:t>
            </a:r>
            <a:r>
              <a:rPr lang="fr-FR" sz="1800" b="1" i="0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Soins postnatals de la mère selon quelques caractéristiques</a:t>
            </a:r>
            <a:endParaRPr lang="fr-FR" sz="16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95B983D-C56C-4484-BEB9-41FDA1A98C69}"/>
              </a:ext>
            </a:extLst>
          </p:cNvPr>
          <p:cNvSpPr/>
          <p:nvPr/>
        </p:nvSpPr>
        <p:spPr>
          <a:xfrm>
            <a:off x="5148064" y="1916835"/>
            <a:ext cx="3798169" cy="41764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Au niveau global, seules 56,1% ont bénéficié des soins postnatals en 2018 contre 58,1 en 2015;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Seule la moitié des femmes accouchées en milieu rural reçoivent des soins postnatals dans les deux jours qui suivent la </a:t>
            </a:r>
            <a:r>
              <a:rPr lang="fr-FR" dirty="0" smtClean="0">
                <a:solidFill>
                  <a:schemeClr val="tx1"/>
                </a:solidFill>
              </a:rPr>
              <a:t>naissance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E50F2E62-EE46-4F29-B2A4-734FA8F72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528"/>
            <a:ext cx="9144000" cy="780232"/>
          </a:xfr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/>
              <a:t>Les soins postnatals de la mère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71FF560-77A0-4582-86D5-18D739F7FEAD}"/>
              </a:ext>
            </a:extLst>
          </p:cNvPr>
          <p:cNvSpPr txBox="1"/>
          <p:nvPr/>
        </p:nvSpPr>
        <p:spPr>
          <a:xfrm>
            <a:off x="0" y="5679373"/>
            <a:ext cx="4637314" cy="280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 :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MICS5 et EDSM VI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967911"/>
              </p:ext>
            </p:extLst>
          </p:nvPr>
        </p:nvGraphicFramePr>
        <p:xfrm>
          <a:off x="107504" y="1772816"/>
          <a:ext cx="4824535" cy="3550892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2800255"/>
                <a:gridCol w="1012140"/>
                <a:gridCol w="1012140"/>
              </a:tblGrid>
              <a:tr h="363418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 dirty="0">
                          <a:effectLst/>
                        </a:rPr>
                        <a:t>Caractéristiques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 dirty="0">
                          <a:effectLst/>
                        </a:rPr>
                        <a:t>2015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 dirty="0">
                          <a:effectLst/>
                        </a:rPr>
                        <a:t>2018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66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600" u="none" strike="noStrike" dirty="0">
                          <a:effectLst/>
                        </a:rPr>
                        <a:t>Milieu de résidence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83667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600" u="none" strike="noStrike" dirty="0">
                          <a:effectLst/>
                        </a:rPr>
                        <a:t>Urbain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88,7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75,5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</a:tr>
              <a:tr h="383667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600" u="none" strike="noStrike" dirty="0">
                          <a:effectLst/>
                        </a:rPr>
                        <a:t>Rural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50,9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51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</a:tr>
              <a:tr h="501805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600" u="none" strike="noStrike" dirty="0">
                          <a:effectLst/>
                        </a:rPr>
                        <a:t>Niveau d'instruction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</a:tr>
              <a:tr h="383667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600" u="none" strike="noStrike" dirty="0">
                          <a:effectLst/>
                        </a:rPr>
                        <a:t>Aucun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51,2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50,2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</a:tr>
              <a:tr h="383667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600" u="none" strike="noStrike" dirty="0">
                          <a:effectLst/>
                        </a:rPr>
                        <a:t>Primaire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70,1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63,6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</a:tr>
              <a:tr h="383667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600" u="none" strike="noStrike" dirty="0">
                          <a:effectLst/>
                        </a:rPr>
                        <a:t>Second, ou plus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87,1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75,3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</a:tr>
              <a:tr h="38366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600" u="none" strike="noStrike">
                          <a:effectLst/>
                        </a:rPr>
                        <a:t>Ensemble</a:t>
                      </a:r>
                      <a:endParaRPr lang="fr-FR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>
                          <a:effectLst/>
                        </a:rPr>
                        <a:t>58,1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 dirty="0">
                          <a:effectLst/>
                        </a:rPr>
                        <a:t>56,1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3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13</a:t>
            </a:fld>
            <a:endParaRPr lang="fr-FR"/>
          </a:p>
        </p:txBody>
      </p:sp>
      <p:graphicFrame>
        <p:nvGraphicFramePr>
          <p:cNvPr id="19" name="Graphique 18">
            <a:extLst>
              <a:ext uri="{FF2B5EF4-FFF2-40B4-BE49-F238E27FC236}">
                <a16:creationId xmlns:a16="http://schemas.microsoft.com/office/drawing/2014/main" xmlns="" id="{59472D95-49BD-4725-BF9B-4C99425852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7486375"/>
              </p:ext>
            </p:extLst>
          </p:nvPr>
        </p:nvGraphicFramePr>
        <p:xfrm>
          <a:off x="179512" y="2564904"/>
          <a:ext cx="3730671" cy="2847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D1475875-9188-411B-A808-E5125133AAD8}"/>
              </a:ext>
            </a:extLst>
          </p:cNvPr>
          <p:cNvSpPr txBox="1"/>
          <p:nvPr/>
        </p:nvSpPr>
        <p:spPr>
          <a:xfrm>
            <a:off x="1419" y="11223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800" b="1" i="0" u="sng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Graphique </a:t>
            </a:r>
            <a:r>
              <a:rPr lang="fr-FR" b="1" u="sng" dirty="0">
                <a:solidFill>
                  <a:srgbClr val="44546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fr-FR" sz="1800" b="1" i="0" u="sng" dirty="0" smtClean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fr-FR" sz="1800" b="1" i="0" dirty="0" smtClean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b="1" i="0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Pourcentage de femmes en union utilisant des méthodes contraceptives modernes</a:t>
            </a:r>
            <a:endParaRPr lang="fr-FR" sz="16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7130C18-6091-4D59-AB18-F705A3061566}"/>
              </a:ext>
            </a:extLst>
          </p:cNvPr>
          <p:cNvSpPr/>
          <p:nvPr/>
        </p:nvSpPr>
        <p:spPr>
          <a:xfrm>
            <a:off x="5076056" y="3068960"/>
            <a:ext cx="3888432" cy="31683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Globalement, 16,4% (15,1% en 2015) des femmes en union utilisent une méthode contraceptive moderne en 2018.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Excepté les femmes de plus de 45 ans, les proportions de 2018 sont légèrement meilleures que celles de 2015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Les femmes de 29 à 39 an sont les plus grandes utilisatrices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xmlns="" id="{CA8FE764-133C-467A-A75F-214BE5487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528"/>
            <a:ext cx="9144000" cy="780232"/>
          </a:xfr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/>
              <a:t>La planification familiale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9E37CF7A-855C-4057-922E-43FF4E693AED}"/>
              </a:ext>
            </a:extLst>
          </p:cNvPr>
          <p:cNvSpPr txBox="1"/>
          <p:nvPr/>
        </p:nvSpPr>
        <p:spPr>
          <a:xfrm>
            <a:off x="179512" y="5297139"/>
            <a:ext cx="4637314" cy="280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 :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MICS5 et EDSM VI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403648" y="4725144"/>
            <a:ext cx="1440160" cy="432048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45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6614862" y="6352143"/>
            <a:ext cx="2133600" cy="365125"/>
          </a:xfrm>
        </p:spPr>
        <p:txBody>
          <a:bodyPr/>
          <a:lstStyle/>
          <a:p>
            <a:fld id="{108582E2-60D7-40E7-AECB-CED9E7320F8D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30C4-7D38-4AAD-A773-3774FF16CE7A}" type="datetime1">
              <a:rPr lang="fr-FR" smtClean="0"/>
              <a:t>14/02/2022</a:t>
            </a:fld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E2BE5B2C-1B83-4025-BEA0-23E77AE6A01A}"/>
              </a:ext>
            </a:extLst>
          </p:cNvPr>
          <p:cNvSpPr txBox="1"/>
          <p:nvPr/>
        </p:nvSpPr>
        <p:spPr>
          <a:xfrm>
            <a:off x="19267" y="1735790"/>
            <a:ext cx="87291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800" b="1" i="0" u="sng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Graphique </a:t>
            </a:r>
            <a:r>
              <a:rPr lang="fr-FR" b="1" u="sng" dirty="0">
                <a:solidFill>
                  <a:srgbClr val="44546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fr-FR" sz="1800" b="1" i="0" u="sng" dirty="0" smtClean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fr-FR" sz="1800" b="1" i="0" dirty="0" smtClean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b="1" i="0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l'indice synthétique de fécondité par milieu de résidence</a:t>
            </a:r>
            <a:endParaRPr lang="fr-FR" sz="16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xmlns="" id="{5BD267B2-5342-43D9-A4EC-30A009622B2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90348"/>
            <a:ext cx="4579620" cy="27508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13AA45A-42A5-4F3C-A38D-0306CC52193C}"/>
              </a:ext>
            </a:extLst>
          </p:cNvPr>
          <p:cNvSpPr/>
          <p:nvPr/>
        </p:nvSpPr>
        <p:spPr>
          <a:xfrm>
            <a:off x="0" y="1082563"/>
            <a:ext cx="6336704" cy="745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Le niveau de fécondité reste élevé: 6,3 en 2018 contre 6  en 2015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8BA2195-CAD0-4FC7-816D-02EDA6AE6D86}"/>
              </a:ext>
            </a:extLst>
          </p:cNvPr>
          <p:cNvSpPr/>
          <p:nvPr/>
        </p:nvSpPr>
        <p:spPr>
          <a:xfrm>
            <a:off x="3203848" y="5297139"/>
            <a:ext cx="5112568" cy="15608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Elle est plus élevé en milieu rural qu’en milieu urbain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D4D42934-6FA9-4E70-9A6F-5A18AC9B0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528"/>
            <a:ext cx="9144000" cy="780232"/>
          </a:xfr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/>
              <a:t>Le niveau de la fécondité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C52D4BBA-1024-45C9-848A-ECEA125FE893}"/>
              </a:ext>
            </a:extLst>
          </p:cNvPr>
          <p:cNvSpPr txBox="1"/>
          <p:nvPr/>
        </p:nvSpPr>
        <p:spPr>
          <a:xfrm>
            <a:off x="179512" y="5297139"/>
            <a:ext cx="4637314" cy="280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 :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MICS5 et EDSM VI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00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xmlns="" id="{F7824265-C93A-448B-A004-8328DAF94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528"/>
            <a:ext cx="9144000" cy="780232"/>
          </a:xfr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/>
              <a:t>La fécondité des adolescentes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9490AFF3-5746-48BA-9237-B74342445069}"/>
              </a:ext>
            </a:extLst>
          </p:cNvPr>
          <p:cNvSpPr txBox="1"/>
          <p:nvPr/>
        </p:nvSpPr>
        <p:spPr>
          <a:xfrm>
            <a:off x="179512" y="6398777"/>
            <a:ext cx="4637314" cy="280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 :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MICS5 et EDSM VI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55576" y="476277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DAA5097-85D7-41A2-8BB2-CADDC1B547EE}"/>
              </a:ext>
            </a:extLst>
          </p:cNvPr>
          <p:cNvSpPr/>
          <p:nvPr/>
        </p:nvSpPr>
        <p:spPr>
          <a:xfrm>
            <a:off x="5940152" y="2492896"/>
            <a:ext cx="3024336" cy="3744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496" y="1052736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Graphique </a:t>
            </a:r>
            <a:r>
              <a:rPr lang="fr-FR" b="1" i="1" u="sng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6:</a:t>
            </a:r>
            <a:r>
              <a:rPr lang="fr-FR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Pourcentage de femmes ayant une naissance vivante avant 15 ans</a:t>
            </a:r>
            <a:endParaRPr lang="fr-FR" dirty="0"/>
          </a:p>
        </p:txBody>
      </p:sp>
      <p:graphicFrame>
        <p:nvGraphicFramePr>
          <p:cNvPr id="11" name="Graphique 10">
            <a:extLst>
              <a:ext uri="{FF2B5EF4-FFF2-40B4-BE49-F238E27FC236}">
                <a16:creationId xmlns:a16="http://schemas.microsoft.com/office/drawing/2014/main" xmlns="" id="{A1396400-59BF-42E6-A317-6AFB96F618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4431242"/>
              </p:ext>
            </p:extLst>
          </p:nvPr>
        </p:nvGraphicFramePr>
        <p:xfrm>
          <a:off x="99120" y="1772816"/>
          <a:ext cx="5400600" cy="4583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Ellipse 4"/>
          <p:cNvSpPr/>
          <p:nvPr/>
        </p:nvSpPr>
        <p:spPr>
          <a:xfrm>
            <a:off x="1979712" y="1916832"/>
            <a:ext cx="432048" cy="1944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DAA5097-85D7-41A2-8BB2-CADDC1B547EE}"/>
              </a:ext>
            </a:extLst>
          </p:cNvPr>
          <p:cNvSpPr/>
          <p:nvPr/>
        </p:nvSpPr>
        <p:spPr>
          <a:xfrm>
            <a:off x="5679232" y="3928951"/>
            <a:ext cx="3464768" cy="2367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ou plus</a:t>
            </a:r>
            <a:endParaRPr lang="fr-SN" dirty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8DAA5097-85D7-41A2-8BB2-CADDC1B547EE}"/>
              </a:ext>
            </a:extLst>
          </p:cNvPr>
          <p:cNvSpPr/>
          <p:nvPr/>
        </p:nvSpPr>
        <p:spPr>
          <a:xfrm>
            <a:off x="5580112" y="3861048"/>
            <a:ext cx="3716288" cy="258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>
                <a:solidFill>
                  <a:schemeClr val="tx1"/>
                </a:solidFill>
              </a:rPr>
              <a:t>Plus élevé dans le groupe d’âge 25-29 ans: </a:t>
            </a:r>
            <a:r>
              <a:rPr lang="fr-SN" dirty="0">
                <a:solidFill>
                  <a:schemeClr val="tx1"/>
                </a:solidFill>
              </a:rPr>
              <a:t>9,1 en 2015 et 7,9 en 2018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>
                <a:solidFill>
                  <a:schemeClr val="tx1"/>
                </a:solidFill>
              </a:rPr>
              <a:t>Pour les femmes 45-49 ans, la proportion est 1,46 fois plus importante en 2018 qu’en 2015 </a:t>
            </a:r>
            <a:endParaRPr lang="fr-SN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plus</a:t>
            </a:r>
            <a:endParaRPr lang="fr-SN" dirty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6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8064" y="3108495"/>
            <a:ext cx="3674231" cy="1445550"/>
          </a:xfrm>
        </p:spPr>
        <p:txBody>
          <a:bodyPr>
            <a:noAutofit/>
          </a:bodyPr>
          <a:lstStyle/>
          <a:p>
            <a:r>
              <a:rPr lang="en-US" sz="3000" b="0" cap="none" noProof="1">
                <a:latin typeface="Footlight MT Light" panose="0204060206030A020304" pitchFamily="18" charset="0"/>
              </a:rPr>
              <a:t>La santé des enfants de moins de cinq ans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2A56FE4-C890-4B94-95A1-A512A00995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-180528" y="1392146"/>
            <a:ext cx="4616128" cy="3404778"/>
          </a:xfrm>
        </p:spPr>
        <p:txBody>
          <a:bodyPr/>
          <a:lstStyle/>
          <a:p>
            <a:r>
              <a:rPr lang="en-US" dirty="0"/>
              <a:t>03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2DC42DE-7F41-490E-BFA9-AAF4F8F21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6A72-EF4D-4486-A23C-054FE2E2A8D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237-FBF9-496D-9AE7-B340B2D9F116}" type="datetime1">
              <a:rPr lang="fr-FR" smtClean="0"/>
              <a:t>14/02/2022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98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062A5-6B24-4B42-86AB-C2C1575A9C8F}" type="datetime1">
              <a:rPr lang="fr-FR" smtClean="0"/>
              <a:t>14/02/2022</a:t>
            </a:fld>
            <a:endParaRPr lang="fr-FR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61D7741E-6D27-4AB5-AF03-6076BB574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8780"/>
            <a:ext cx="9144000" cy="1144526"/>
          </a:xfrm>
          <a:solidFill>
            <a:schemeClr val="accent6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La mortalité des enfants de moins de 5 ans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BB837D7C-E5B3-4A67-9CD2-BBDBA738DC4D}"/>
              </a:ext>
            </a:extLst>
          </p:cNvPr>
          <p:cNvSpPr txBox="1"/>
          <p:nvPr/>
        </p:nvSpPr>
        <p:spPr>
          <a:xfrm>
            <a:off x="107504" y="4581128"/>
            <a:ext cx="4637314" cy="280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 :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MICS5 et EDSM VI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3413584"/>
              </p:ext>
            </p:extLst>
          </p:nvPr>
        </p:nvGraphicFramePr>
        <p:xfrm>
          <a:off x="244826" y="193052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angle 11"/>
          <p:cNvSpPr/>
          <p:nvPr/>
        </p:nvSpPr>
        <p:spPr>
          <a:xfrm>
            <a:off x="3347864" y="5013176"/>
            <a:ext cx="48245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Cible 3.2: la </a:t>
            </a:r>
            <a:r>
              <a:rPr lang="fr-FR" dirty="0"/>
              <a:t>mortalité néonatale à 12 pour 1 000 naissances vivantes au plus et la mortalité des enfants de moins de 5 ans à 25 pour 1 </a:t>
            </a:r>
            <a:r>
              <a:rPr lang="fr-FR" dirty="0" smtClean="0"/>
              <a:t>000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02996" y="1239893"/>
            <a:ext cx="8141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Graphique </a:t>
            </a:r>
            <a:r>
              <a:rPr lang="fr-FR" b="1" i="1" u="sng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7:</a:t>
            </a:r>
            <a:r>
              <a:rPr lang="fr-FR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Tendance des proportions de mortalité en 2015 et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119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166A-E0E1-4275-817E-9DF4958C8BFB}" type="datetime1">
              <a:rPr lang="fr-FR" smtClean="0"/>
              <a:t>14/02/2022</a:t>
            </a:fld>
            <a:endParaRPr lang="fr-FR"/>
          </a:p>
        </p:txBody>
      </p:sp>
      <p:graphicFrame>
        <p:nvGraphicFramePr>
          <p:cNvPr id="17" name="Graphique 16">
            <a:extLst>
              <a:ext uri="{FF2B5EF4-FFF2-40B4-BE49-F238E27FC236}">
                <a16:creationId xmlns:a16="http://schemas.microsoft.com/office/drawing/2014/main" xmlns="" id="{A3D9D4A6-8280-4C56-A23C-D63D9F4A0C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9626619"/>
              </p:ext>
            </p:extLst>
          </p:nvPr>
        </p:nvGraphicFramePr>
        <p:xfrm>
          <a:off x="319397" y="2996952"/>
          <a:ext cx="4328160" cy="210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4078929-157C-41C9-ACD2-A560BC622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22" y="1133258"/>
            <a:ext cx="897747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Graphique </a:t>
            </a:r>
            <a:r>
              <a:rPr lang="fr-FR" altLang="fr-FR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kumimoji="0" lang="fr-FR" altLang="fr-FR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Pourcentage de nouveau-nés pesés à la naissance et ceux de faible poids par milieu de résidence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383C7CF-2EA2-41DF-BFAE-EDC1ECA1D6E1}"/>
              </a:ext>
            </a:extLst>
          </p:cNvPr>
          <p:cNvSpPr/>
          <p:nvPr/>
        </p:nvSpPr>
        <p:spPr>
          <a:xfrm>
            <a:off x="5076056" y="2060848"/>
            <a:ext cx="3888432" cy="41044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Dans l’ensemble, 35,9% des nouveau-nés sont pesés à la naissance en 2018 contre 44,1% en 2015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Et parmi ceux-ci, 14,9% ont moins de 2,5 Kg en 2018 contre 21,8% en 2015.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ns l’ensemble, 35,9% des nouveau-nés sont pesés à la naissance en 2018 contre 44,1% en 2015. </a:t>
            </a:r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C2900F8E-6310-431F-A4D9-A6FAED8B5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528"/>
            <a:ext cx="9144000" cy="1144526"/>
          </a:xfrm>
          <a:solidFill>
            <a:schemeClr val="accent6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/>
              <a:t>La pesée à la naissance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36A57292-6217-4801-8587-DCDB131ABE7C}"/>
              </a:ext>
            </a:extLst>
          </p:cNvPr>
          <p:cNvSpPr txBox="1"/>
          <p:nvPr/>
        </p:nvSpPr>
        <p:spPr>
          <a:xfrm>
            <a:off x="302155" y="5100072"/>
            <a:ext cx="4637314" cy="280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 :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MICS5 et EDSM VI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82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AF3DF-0CDD-48B8-944F-AEC82618B5E2}" type="datetime1">
              <a:rPr lang="fr-FR" smtClean="0"/>
              <a:t>14/02/2022</a:t>
            </a:fld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1E75873B-3111-4754-B4BC-80EA2E6171BC}"/>
              </a:ext>
            </a:extLst>
          </p:cNvPr>
          <p:cNvSpPr txBox="1"/>
          <p:nvPr/>
        </p:nvSpPr>
        <p:spPr>
          <a:xfrm>
            <a:off x="0" y="1334091"/>
            <a:ext cx="88218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800" b="1" i="0" u="sng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Tableau </a:t>
            </a:r>
            <a:r>
              <a:rPr lang="fr-FR" b="1" u="sng" dirty="0">
                <a:solidFill>
                  <a:srgbClr val="44546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fr-FR" sz="1800" b="1" i="0" dirty="0" smtClean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1800" b="1" i="0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Allaitement initial selon quelques caractéristiques</a:t>
            </a:r>
            <a:endParaRPr lang="fr-FR" sz="16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xmlns="" id="{720B956C-022D-42A2-8FC6-60492F4DC3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257829"/>
              </p:ext>
            </p:extLst>
          </p:nvPr>
        </p:nvGraphicFramePr>
        <p:xfrm>
          <a:off x="163690" y="1796582"/>
          <a:ext cx="5040560" cy="3967813"/>
        </p:xfrm>
        <a:graphic>
          <a:graphicData uri="http://schemas.openxmlformats.org/drawingml/2006/table">
            <a:tbl>
              <a:tblPr firstRow="1" firstCol="1" bandRow="1">
                <a:tableStyleId>{2A488322-F2BA-4B5B-9748-0D474271808F}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xmlns="" val="2074368242"/>
                    </a:ext>
                  </a:extLst>
                </a:gridCol>
                <a:gridCol w="670227">
                  <a:extLst>
                    <a:ext uri="{9D8B030D-6E8A-4147-A177-3AD203B41FA5}">
                      <a16:colId xmlns:a16="http://schemas.microsoft.com/office/drawing/2014/main" xmlns="" val="2360313100"/>
                    </a:ext>
                  </a:extLst>
                </a:gridCol>
                <a:gridCol w="1057965">
                  <a:extLst>
                    <a:ext uri="{9D8B030D-6E8A-4147-A177-3AD203B41FA5}">
                      <a16:colId xmlns:a16="http://schemas.microsoft.com/office/drawing/2014/main" xmlns="" val="238759343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xmlns="" val="24123389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xmlns="" val="58233946"/>
                    </a:ext>
                  </a:extLst>
                </a:gridCol>
              </a:tblGrid>
              <a:tr h="17528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Caractéristiques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Dans l'heure suivante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 Un produit prol acté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7539129"/>
                  </a:ext>
                </a:extLst>
              </a:tr>
              <a:tr h="2633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2015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2018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2015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2018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580937182"/>
                  </a:ext>
                </a:extLst>
              </a:tr>
              <a:tr h="263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Milieu de résidence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61453217"/>
                  </a:ext>
                </a:extLst>
              </a:tr>
              <a:tr h="26331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Urbain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53,3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66,2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30,8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35,3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254557253"/>
                  </a:ext>
                </a:extLst>
              </a:tr>
              <a:tr h="26331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Rural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53,3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63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25,5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21,2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421202073"/>
                  </a:ext>
                </a:extLst>
              </a:tr>
              <a:tr h="263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Lieu d'accouchement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328343204"/>
                  </a:ext>
                </a:extLst>
              </a:tr>
              <a:tr h="26331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Domicile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55,4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57,1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29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27,7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730427561"/>
                  </a:ext>
                </a:extLst>
              </a:tr>
              <a:tr h="26331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Etablissement de santé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52,6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66,5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25,1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22,5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956027332"/>
                  </a:ext>
                </a:extLst>
              </a:tr>
              <a:tr h="263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Assistance à l'accouchement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40211150"/>
                  </a:ext>
                </a:extLst>
              </a:tr>
              <a:tr h="26331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Agent qualifié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52,8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66,4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26,1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22,7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771181213"/>
                  </a:ext>
                </a:extLst>
              </a:tr>
              <a:tr h="26331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Accoucheuse traditionnelle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64,3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53,5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29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24,4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584320411"/>
                  </a:ext>
                </a:extLst>
              </a:tr>
              <a:tr h="26331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Autre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52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58,3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26,4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31,5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924189955"/>
                  </a:ext>
                </a:extLst>
              </a:tr>
              <a:tr h="263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Ensemble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53,3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63,7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26,5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24,1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883632836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92F321B-9053-43CD-8F97-C56E96A22F08}"/>
              </a:ext>
            </a:extLst>
          </p:cNvPr>
          <p:cNvSpPr/>
          <p:nvPr/>
        </p:nvSpPr>
        <p:spPr>
          <a:xfrm>
            <a:off x="5652120" y="1988840"/>
            <a:ext cx="3312368" cy="4338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</a:rPr>
              <a:t>En 2018, plus de 30% des nouveau-nés ne sont pas allaités à l’heure qui suit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</a:rPr>
              <a:t>Plus de 20% ont reçu un produit lacté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452E4CB3-FE8C-46CC-A64A-8AA000E21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923"/>
            <a:ext cx="9144000" cy="1144526"/>
          </a:xfrm>
          <a:solidFill>
            <a:schemeClr val="accent6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/>
              <a:t>L’allaitement initial au sein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7EFA4349-5D97-462F-9C5B-B2F6A7B7B375}"/>
              </a:ext>
            </a:extLst>
          </p:cNvPr>
          <p:cNvSpPr txBox="1"/>
          <p:nvPr/>
        </p:nvSpPr>
        <p:spPr>
          <a:xfrm>
            <a:off x="147665" y="5817169"/>
            <a:ext cx="4637314" cy="280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 :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MICS5 et EDSM VI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02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15" y="76276"/>
            <a:ext cx="8229600" cy="701671"/>
          </a:xfrm>
        </p:spPr>
        <p:txBody>
          <a:bodyPr>
            <a:normAutofit fontScale="90000"/>
          </a:bodyPr>
          <a:lstStyle/>
          <a:p>
            <a:r>
              <a:rPr lang="fr-FR" dirty="0"/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000" dirty="0"/>
              <a:t> </a:t>
            </a:r>
            <a:endParaRPr lang="fr-FR" sz="2000" b="1" i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52CF-828B-4419-BAF9-6AF23513BE8A}" type="datetime1">
              <a:rPr lang="fr-FR" smtClean="0"/>
              <a:t>14/02/2022</a:t>
            </a:fld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CD85E881-56C9-4207-A91D-DC96FCCDB1E4}"/>
              </a:ext>
            </a:extLst>
          </p:cNvPr>
          <p:cNvSpPr txBox="1"/>
          <p:nvPr/>
        </p:nvSpPr>
        <p:spPr>
          <a:xfrm>
            <a:off x="359531" y="1991739"/>
            <a:ext cx="84896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Selon l’OMS:</a:t>
            </a:r>
          </a:p>
          <a:p>
            <a:r>
              <a:rPr lang="fr-FR" b="1" u="sng" dirty="0">
                <a:effectLst/>
                <a:latin typeface="Open Sans"/>
                <a:ea typeface="Calibri" panose="020F0502020204030204" pitchFamily="34" charset="0"/>
              </a:rPr>
              <a:t>la santé</a:t>
            </a:r>
            <a:r>
              <a:rPr lang="fr-FR" b="1" u="sng" dirty="0">
                <a:latin typeface="Open Sans"/>
                <a:ea typeface="Calibri" panose="020F0502020204030204" pitchFamily="34" charset="0"/>
              </a:rPr>
              <a:t>  </a:t>
            </a:r>
            <a:r>
              <a:rPr lang="fr-FR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dirty="0">
                <a:solidFill>
                  <a:srgbClr val="333333"/>
                </a:solidFill>
                <a:latin typeface="Open Sans"/>
              </a:rPr>
              <a:t>“un état de complet bien-être physique, mental et social et ne consiste pas seulement en une absence de maladie ou d'infirmité ».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4CD74B32-FAD6-4276-BFA5-EC14275DE6B6}"/>
              </a:ext>
            </a:extLst>
          </p:cNvPr>
          <p:cNvSpPr txBox="1"/>
          <p:nvPr/>
        </p:nvSpPr>
        <p:spPr>
          <a:xfrm>
            <a:off x="359532" y="4128231"/>
            <a:ext cx="84249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333333"/>
                </a:solidFill>
                <a:latin typeface="Open Sans"/>
              </a:rPr>
              <a:t>E</a:t>
            </a:r>
            <a:r>
              <a:rPr lang="fr-FR" dirty="0" smtClean="0">
                <a:solidFill>
                  <a:srgbClr val="333333"/>
                </a:solidFill>
                <a:latin typeface="Open Sans"/>
              </a:rPr>
              <a:t>ntre </a:t>
            </a:r>
            <a:r>
              <a:rPr lang="fr-FR" dirty="0">
                <a:solidFill>
                  <a:srgbClr val="333333"/>
                </a:solidFill>
                <a:latin typeface="Open Sans"/>
              </a:rPr>
              <a:t>1990 et </a:t>
            </a:r>
            <a:r>
              <a:rPr lang="fr-FR" dirty="0" smtClean="0">
                <a:solidFill>
                  <a:srgbClr val="333333"/>
                </a:solidFill>
                <a:latin typeface="Open Sans"/>
              </a:rPr>
              <a:t>2015, les décès maternels ont reculé de 44% à l’échelle mondiale. (OMD5 non atteint)</a:t>
            </a:r>
            <a:endParaRPr lang="fr-FR" dirty="0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C75C0F16-B435-4351-8312-72CF7083909A}"/>
              </a:ext>
            </a:extLst>
          </p:cNvPr>
          <p:cNvSpPr txBox="1"/>
          <p:nvPr/>
        </p:nvSpPr>
        <p:spPr>
          <a:xfrm>
            <a:off x="359531" y="4844364"/>
            <a:ext cx="8686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333333"/>
                </a:solidFill>
                <a:latin typeface="Open Sans"/>
              </a:rPr>
              <a:t>En 2017, le nombre de décès maternel est </a:t>
            </a:r>
            <a:r>
              <a:rPr lang="fr-FR" dirty="0" smtClean="0">
                <a:solidFill>
                  <a:srgbClr val="333333"/>
                </a:solidFill>
                <a:latin typeface="Open Sans"/>
              </a:rPr>
              <a:t>254</a:t>
            </a:r>
            <a:r>
              <a:rPr lang="fr-FR" dirty="0">
                <a:solidFill>
                  <a:srgbClr val="333333"/>
                </a:solidFill>
                <a:latin typeface="Open Sans"/>
              </a:rPr>
              <a:t> </a:t>
            </a:r>
            <a:r>
              <a:rPr lang="fr-FR" dirty="0" smtClean="0">
                <a:solidFill>
                  <a:srgbClr val="333333"/>
                </a:solidFill>
                <a:latin typeface="Open Sans"/>
              </a:rPr>
              <a:t>000 dont 66% ont lieu en Afrique subsaharienne</a:t>
            </a:r>
            <a:r>
              <a:rPr lang="fr-FR" dirty="0">
                <a:solidFill>
                  <a:srgbClr val="333333"/>
                </a:solidFill>
                <a:latin typeface="Open Sans"/>
              </a:rPr>
              <a:t> 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52D51349-A78E-4FBB-A16F-2854F34708EE}"/>
              </a:ext>
            </a:extLst>
          </p:cNvPr>
          <p:cNvSpPr txBox="1"/>
          <p:nvPr/>
        </p:nvSpPr>
        <p:spPr>
          <a:xfrm>
            <a:off x="457200" y="3354203"/>
            <a:ext cx="79499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u="sng" dirty="0" smtClean="0">
                <a:solidFill>
                  <a:srgbClr val="333333"/>
                </a:solidFill>
                <a:latin typeface="Open Sans"/>
              </a:rPr>
              <a:t>Mortalité</a:t>
            </a:r>
            <a:r>
              <a:rPr lang="fr-FR" b="1" i="0" u="sng" dirty="0" smtClean="0">
                <a:solidFill>
                  <a:srgbClr val="333333"/>
                </a:solidFill>
                <a:effectLst/>
                <a:latin typeface="Open Sans"/>
              </a:rPr>
              <a:t> maternelle</a:t>
            </a:r>
            <a:r>
              <a:rPr lang="fr-FR" b="0" i="0" u="sng" dirty="0">
                <a:solidFill>
                  <a:srgbClr val="333333"/>
                </a:solidFill>
                <a:effectLst/>
                <a:latin typeface="Open Sans"/>
              </a:rPr>
              <a:t> : </a:t>
            </a:r>
            <a:r>
              <a:rPr lang="fr-FR" b="0" i="0" dirty="0">
                <a:solidFill>
                  <a:srgbClr val="333333"/>
                </a:solidFill>
                <a:effectLst/>
                <a:latin typeface="Open Sans"/>
              </a:rPr>
              <a:t>Décès d'une femme survenu au cours de la grossesse ou dans un délai de 42 jours après la fin de la grossesse</a:t>
            </a:r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582881F-66EC-47E3-B00E-60BD22EAB307}"/>
              </a:ext>
            </a:extLst>
          </p:cNvPr>
          <p:cNvSpPr/>
          <p:nvPr/>
        </p:nvSpPr>
        <p:spPr>
          <a:xfrm>
            <a:off x="107504" y="1307617"/>
            <a:ext cx="708602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Contexte et justification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187624" y="5560497"/>
            <a:ext cx="6048672" cy="604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SN" dirty="0" smtClean="0">
                <a:solidFill>
                  <a:schemeClr val="tx1"/>
                </a:solidFill>
              </a:rPr>
              <a:t>Source:  Rapport du groupe inter institutions des Nations Unies en 2017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1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062A5-6B24-4B42-86AB-C2C1575A9C8F}" type="datetime1">
              <a:rPr lang="fr-FR" smtClean="0"/>
              <a:t>14/02/2022</a:t>
            </a:fld>
            <a:endParaRPr lang="fr-FR"/>
          </a:p>
        </p:txBody>
      </p:sp>
      <p:graphicFrame>
        <p:nvGraphicFramePr>
          <p:cNvPr id="19" name="Graphique 18">
            <a:extLst>
              <a:ext uri="{FF2B5EF4-FFF2-40B4-BE49-F238E27FC236}">
                <a16:creationId xmlns:a16="http://schemas.microsoft.com/office/drawing/2014/main" xmlns="" id="{48007B16-8B22-4B4E-9917-8E0CA170A1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7132117"/>
              </p:ext>
            </p:extLst>
          </p:nvPr>
        </p:nvGraphicFramePr>
        <p:xfrm>
          <a:off x="119470" y="2648395"/>
          <a:ext cx="446449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8A22DC2-50D2-46C7-8F4D-20481A72F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65" y="1725065"/>
            <a:ext cx="897747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Graphique </a:t>
            </a:r>
            <a:r>
              <a:rPr lang="fr-FR" altLang="fr-FR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kumimoji="0" lang="fr-FR" altLang="fr-FR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Répartition par sexe d’enfants de 12-23 mois souffrant d’insuffisance pondérale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759344B3-F8CF-4AE8-A45C-3EA949D93DB7}"/>
              </a:ext>
            </a:extLst>
          </p:cNvPr>
          <p:cNvSpPr txBox="1"/>
          <p:nvPr/>
        </p:nvSpPr>
        <p:spPr>
          <a:xfrm>
            <a:off x="5261655" y="3429000"/>
            <a:ext cx="374441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Les garçons ont une forte prévalence de l’insuffisance pondérale et une situation nutritionnelle sérieuse 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743D1191-AD47-43AB-AC81-F9F7C9A6C7C2}"/>
              </a:ext>
            </a:extLst>
          </p:cNvPr>
          <p:cNvSpPr txBox="1"/>
          <p:nvPr/>
        </p:nvSpPr>
        <p:spPr>
          <a:xfrm>
            <a:off x="5261655" y="4816708"/>
            <a:ext cx="374441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2017 où cette situation était précaire. Les filles sont dans la précarité depuis 2016. 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61D7741E-6D27-4AB5-AF03-6076BB574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528"/>
            <a:ext cx="9144000" cy="1144526"/>
          </a:xfrm>
          <a:solidFill>
            <a:schemeClr val="accent6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/>
              <a:t>L’insuffisance pondérale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BB837D7C-E5B3-4A67-9CD2-BBDBA738DC4D}"/>
              </a:ext>
            </a:extLst>
          </p:cNvPr>
          <p:cNvSpPr txBox="1"/>
          <p:nvPr/>
        </p:nvSpPr>
        <p:spPr>
          <a:xfrm>
            <a:off x="179512" y="5297139"/>
            <a:ext cx="4637314" cy="280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 :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MICS5 et EDSM VI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09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348880"/>
            <a:ext cx="3566469" cy="1935648"/>
          </a:xfr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2D3D-7E82-43E4-B702-CFF7DC51C12B}" type="datetime1">
              <a:rPr lang="fr-FR" smtClean="0"/>
              <a:t>14/02/2022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894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50676"/>
            <a:ext cx="8229600" cy="560189"/>
          </a:xfrm>
        </p:spPr>
        <p:txBody>
          <a:bodyPr>
            <a:normAutofit fontScale="90000"/>
          </a:bodyPr>
          <a:lstStyle/>
          <a:p>
            <a:r>
              <a:rPr lang="fr-FR" dirty="0"/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404" y="1283075"/>
            <a:ext cx="8928992" cy="5015582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endParaRPr lang="fr-FR" sz="2000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AAAC-21BE-4E88-B256-64277E201734}" type="datetime1">
              <a:rPr lang="fr-FR" smtClean="0"/>
              <a:t>14/02/2022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2B9E63A8-6B65-43CD-A113-25AB05D8C53C}"/>
              </a:ext>
            </a:extLst>
          </p:cNvPr>
          <p:cNvSpPr txBox="1"/>
          <p:nvPr/>
        </p:nvSpPr>
        <p:spPr>
          <a:xfrm>
            <a:off x="122401" y="3491551"/>
            <a:ext cx="84969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SN" dirty="0"/>
              <a:t>Selon les estimations du groupe inter institutions des Nations Unies, la mortalité infantile a reculé de 52 % entre 1990 (178,5) et 2015 (85,7). 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F85015DD-6D44-4C73-9912-6CE357D2BED9}"/>
              </a:ext>
            </a:extLst>
          </p:cNvPr>
          <p:cNvSpPr txBox="1"/>
          <p:nvPr/>
        </p:nvSpPr>
        <p:spPr>
          <a:xfrm>
            <a:off x="323528" y="4541161"/>
            <a:ext cx="8424936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L’Afrique subsaharienne a connu un recul de 48% : </a:t>
            </a:r>
          </a:p>
          <a:p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150,6 en 2000 à 78,1 en 2018 (</a:t>
            </a:r>
            <a:r>
              <a:rPr lang="fr-FR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Site de la Banque Mondiale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),</a:t>
            </a:r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7C0106A-694B-4023-9EFE-B2CD70F79403}"/>
              </a:ext>
            </a:extLst>
          </p:cNvPr>
          <p:cNvSpPr/>
          <p:nvPr/>
        </p:nvSpPr>
        <p:spPr>
          <a:xfrm>
            <a:off x="143812" y="1911878"/>
            <a:ext cx="7086026" cy="10850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u="sng" dirty="0">
                <a:solidFill>
                  <a:schemeClr val="tx1"/>
                </a:solidFill>
                <a:latin typeface="Open Sans"/>
              </a:rPr>
              <a:t>La mortalité </a:t>
            </a:r>
            <a:r>
              <a:rPr lang="fr-FR" b="1" u="sng" dirty="0" smtClean="0">
                <a:solidFill>
                  <a:schemeClr val="tx1"/>
                </a:solidFill>
                <a:latin typeface="Open Sans"/>
              </a:rPr>
              <a:t>infanto-juvénile: </a:t>
            </a:r>
            <a:r>
              <a:rPr lang="fr-FR" dirty="0">
                <a:solidFill>
                  <a:schemeClr val="tx1"/>
                </a:solidFill>
              </a:rPr>
              <a:t>Le taux de mortalité des moins de 5 ans  </a:t>
            </a:r>
            <a:r>
              <a:rPr lang="fr-FR" dirty="0" smtClean="0">
                <a:solidFill>
                  <a:schemeClr val="tx1"/>
                </a:solidFill>
              </a:rPr>
              <a:t>exprime le risque </a:t>
            </a:r>
            <a:r>
              <a:rPr lang="fr-FR" dirty="0">
                <a:solidFill>
                  <a:schemeClr val="tx1"/>
                </a:solidFill>
              </a:rPr>
              <a:t>qu’a un enfant de mourir entre sa naissance et l’âge exact de 5 ans</a:t>
            </a:r>
            <a:endParaRPr lang="fr-FR" b="1" u="sng" dirty="0">
              <a:solidFill>
                <a:schemeClr val="tx1"/>
              </a:solidFill>
              <a:latin typeface="Open San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81A5E8F1-C553-4B75-8D60-36A641E4CC36}"/>
              </a:ext>
            </a:extLst>
          </p:cNvPr>
          <p:cNvSpPr/>
          <p:nvPr/>
        </p:nvSpPr>
        <p:spPr>
          <a:xfrm>
            <a:off x="143812" y="1171660"/>
            <a:ext cx="708602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Contexte et justification</a:t>
            </a:r>
          </a:p>
        </p:txBody>
      </p:sp>
    </p:spTree>
    <p:extLst>
      <p:ext uri="{BB962C8B-B14F-4D97-AF65-F5344CB8AC3E}">
        <p14:creationId xmlns:p14="http://schemas.microsoft.com/office/powerpoint/2010/main" val="382187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1921" y="3429000"/>
            <a:ext cx="5096390" cy="1013502"/>
          </a:xfrm>
        </p:spPr>
        <p:txBody>
          <a:bodyPr>
            <a:noAutofit/>
          </a:bodyPr>
          <a:lstStyle/>
          <a:p>
            <a:r>
              <a:rPr lang="en-US" sz="3600" cap="none" noProof="1">
                <a:latin typeface="Footlight MT Light" panose="0204060206030A020304" pitchFamily="18" charset="0"/>
              </a:rPr>
              <a:t>Le </a:t>
            </a:r>
            <a:r>
              <a:rPr lang="en-US" sz="4000" cap="none" noProof="1">
                <a:latin typeface="Footlight MT Light" panose="0204060206030A020304" pitchFamily="18" charset="0"/>
              </a:rPr>
              <a:t>système</a:t>
            </a:r>
            <a:r>
              <a:rPr lang="en-US" sz="3600" cap="none" noProof="1">
                <a:latin typeface="Footlight MT Light" panose="0204060206030A020304" pitchFamily="18" charset="0"/>
              </a:rPr>
              <a:t> sanitaire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2A56FE4-C890-4B94-95A1-A512A00995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-180528" y="1412776"/>
            <a:ext cx="4598126" cy="3404778"/>
          </a:xfrm>
        </p:spPr>
        <p:txBody>
          <a:bodyPr/>
          <a:lstStyle/>
          <a:p>
            <a:r>
              <a:rPr lang="en-US" dirty="0"/>
              <a:t>01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2DC42DE-7F41-490E-BFA9-AAF4F8F21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6A72-EF4D-4486-A23C-054FE2E2A8D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D4B5-D2AD-49B3-BB33-01D00FA97456}" type="datetime1">
              <a:rPr lang="fr-FR" smtClean="0"/>
              <a:t>14/02/2022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28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FF29-51B4-48E6-8ADD-8D5857EFB392}" type="datetime1">
              <a:rPr lang="fr-FR" smtClean="0"/>
              <a:t>14/02/2022</a:t>
            </a:fld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xmlns="" id="{39B91FF1-9B22-4CC5-84E5-75C7145E7CA6}"/>
              </a:ext>
            </a:extLst>
          </p:cNvPr>
          <p:cNvSpPr txBox="1"/>
          <p:nvPr/>
        </p:nvSpPr>
        <p:spPr>
          <a:xfrm>
            <a:off x="149896" y="1580029"/>
            <a:ext cx="87162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 niveau central comprend 5 établissements publics hospitaliers et 5 établissements publics scientifiques et techniques. </a:t>
            </a:r>
            <a:endParaRPr lang="fr-FR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xmlns="" id="{09DFFBDD-C9B1-441E-9F12-B4048A33CC7E}"/>
              </a:ext>
            </a:extLst>
          </p:cNvPr>
          <p:cNvSpPr txBox="1"/>
          <p:nvPr/>
        </p:nvSpPr>
        <p:spPr>
          <a:xfrm>
            <a:off x="223529" y="2409249"/>
            <a:ext cx="85689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 niveau intermédiaire regroupe 8 établissements publics hospitaliers assurant la deuxième référence. </a:t>
            </a:r>
            <a:endParaRPr lang="fr-FR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5356FA40-2B31-490F-9683-146D59A77AFB}"/>
              </a:ext>
            </a:extLst>
          </p:cNvPr>
          <p:cNvSpPr txBox="1"/>
          <p:nvPr/>
        </p:nvSpPr>
        <p:spPr>
          <a:xfrm>
            <a:off x="851725" y="3620924"/>
            <a:ext cx="49598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Il est composé de 1368 CSCom fonctionnels en 2018. </a:t>
            </a:r>
            <a:endParaRPr lang="fr-FR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xmlns="" id="{48FA3812-92A8-49CA-9B23-C33342DC2159}"/>
              </a:ext>
            </a:extLst>
          </p:cNvPr>
          <p:cNvSpPr txBox="1"/>
          <p:nvPr/>
        </p:nvSpPr>
        <p:spPr>
          <a:xfrm>
            <a:off x="830021" y="4448056"/>
            <a:ext cx="52657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62 centres de santé de Référence au niveau des districts sanitaires.</a:t>
            </a:r>
            <a:endParaRPr lang="fr-FR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CABE0E90-D898-4091-B27E-811FA41BF772}"/>
              </a:ext>
            </a:extLst>
          </p:cNvPr>
          <p:cNvSpPr txBox="1"/>
          <p:nvPr/>
        </p:nvSpPr>
        <p:spPr>
          <a:xfrm>
            <a:off x="203907" y="3118991"/>
            <a:ext cx="62554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algn="just" fontAlgn="base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niveau district sanitaire avec deux échelons :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C84E9B7-D0E9-4DFC-8E5E-518D81FCACA3}"/>
              </a:ext>
            </a:extLst>
          </p:cNvPr>
          <p:cNvSpPr/>
          <p:nvPr/>
        </p:nvSpPr>
        <p:spPr>
          <a:xfrm>
            <a:off x="-16836" y="844324"/>
            <a:ext cx="4392488" cy="802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Le système sanitaire du Mali est pyramidal: </a:t>
            </a:r>
            <a:endParaRPr lang="fr-FR" dirty="0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208564DD-A00B-4604-BD62-C7FC4AB37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528"/>
            <a:ext cx="9144000" cy="780232"/>
          </a:xfrm>
          <a:solidFill>
            <a:schemeClr val="accent3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/>
              <a:t>LE SYSTÈME SANITAIRE</a:t>
            </a:r>
          </a:p>
        </p:txBody>
      </p:sp>
    </p:spTree>
    <p:extLst>
      <p:ext uri="{BB962C8B-B14F-4D97-AF65-F5344CB8AC3E}">
        <p14:creationId xmlns:p14="http://schemas.microsoft.com/office/powerpoint/2010/main" val="349200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FF29-51B4-48E6-8ADD-8D5857EFB392}" type="datetime1">
              <a:rPr lang="fr-FR" smtClean="0"/>
              <a:t>14/02/2022</a:t>
            </a:fld>
            <a:endParaRPr lang="fr-FR"/>
          </a:p>
        </p:txBody>
      </p:sp>
      <p:graphicFrame>
        <p:nvGraphicFramePr>
          <p:cNvPr id="15" name="Graphique 14">
            <a:extLst>
              <a:ext uri="{FF2B5EF4-FFF2-40B4-BE49-F238E27FC236}">
                <a16:creationId xmlns:a16="http://schemas.microsoft.com/office/drawing/2014/main" xmlns="" id="{EC3A9126-9ECF-4B04-B7B1-D691B4FA0D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4693048"/>
              </p:ext>
            </p:extLst>
          </p:nvPr>
        </p:nvGraphicFramePr>
        <p:xfrm>
          <a:off x="434076" y="2122161"/>
          <a:ext cx="3634740" cy="216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2D1FF63C-795B-4044-904B-4A460981E924}"/>
              </a:ext>
            </a:extLst>
          </p:cNvPr>
          <p:cNvSpPr txBox="1"/>
          <p:nvPr/>
        </p:nvSpPr>
        <p:spPr>
          <a:xfrm>
            <a:off x="19066" y="1484784"/>
            <a:ext cx="78653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800" b="1" i="0" u="sng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Graphique 1:</a:t>
            </a:r>
            <a:r>
              <a:rPr lang="fr-FR" sz="1800" b="1" i="0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distance par rapport à une structure de santé</a:t>
            </a:r>
            <a:endParaRPr lang="fr-FR" sz="16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EE7D2BF6-6080-4813-B4DE-EC756F1DCE2F}"/>
              </a:ext>
            </a:extLst>
          </p:cNvPr>
          <p:cNvSpPr txBox="1"/>
          <p:nvPr/>
        </p:nvSpPr>
        <p:spPr>
          <a:xfrm>
            <a:off x="3779912" y="4527106"/>
            <a:ext cx="480993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proportion de la population malienne vivant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dans un rayon de 5 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Km : 57% , </a:t>
            </a:r>
            <a:endParaRPr lang="fr-FR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à 15 Km 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: 86% </a:t>
            </a:r>
            <a:endParaRPr lang="fr-FR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à plus de 15 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Km : 11% 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d’une structure de santé. </a:t>
            </a:r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81EEC85D-9217-452B-A538-1D7F759B0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528"/>
            <a:ext cx="9144000" cy="780232"/>
          </a:xfrm>
          <a:solidFill>
            <a:schemeClr val="accent3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/>
              <a:t>LE SYSTÈME SANITAIRE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D9C8064D-3FE8-44CA-830C-020C61CFE251}"/>
              </a:ext>
            </a:extLst>
          </p:cNvPr>
          <p:cNvSpPr txBox="1"/>
          <p:nvPr/>
        </p:nvSpPr>
        <p:spPr>
          <a:xfrm>
            <a:off x="409736" y="4238453"/>
            <a:ext cx="4637314" cy="280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 :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CNDIFE 2015 à 2018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82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FA43-F0BE-4EB5-BA0A-84495D46A6C9}" type="datetime1">
              <a:rPr lang="fr-FR" smtClean="0"/>
              <a:t>14/02/2022</a:t>
            </a:fld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D31C1C00-2071-4E5A-B96B-3C52C39B5835}"/>
              </a:ext>
            </a:extLst>
          </p:cNvPr>
          <p:cNvSpPr txBox="1"/>
          <p:nvPr/>
        </p:nvSpPr>
        <p:spPr>
          <a:xfrm>
            <a:off x="0" y="1268760"/>
            <a:ext cx="6732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800" b="1" i="0" u="sng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Tableau 1:</a:t>
            </a:r>
            <a:r>
              <a:rPr lang="fr-FR" sz="1800" b="1" i="0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Répartition du personnel et du ratio par Région</a:t>
            </a:r>
            <a:endParaRPr lang="fr-FR" sz="16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xmlns="" id="{C8859E69-3B8A-491D-81D6-7C1BBC0DFC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74654"/>
              </p:ext>
            </p:extLst>
          </p:nvPr>
        </p:nvGraphicFramePr>
        <p:xfrm>
          <a:off x="179512" y="1772816"/>
          <a:ext cx="4968552" cy="4215507"/>
        </p:xfrm>
        <a:graphic>
          <a:graphicData uri="http://schemas.openxmlformats.org/drawingml/2006/table">
            <a:tbl>
              <a:tblPr firstRow="1" firstCol="1" bandRow="1">
                <a:tableStyleId>{EB344D84-9AFB-497E-A393-DC336BA19D2E}</a:tableStyleId>
              </a:tblPr>
              <a:tblGrid>
                <a:gridCol w="1299193">
                  <a:extLst>
                    <a:ext uri="{9D8B030D-6E8A-4147-A177-3AD203B41FA5}">
                      <a16:colId xmlns:a16="http://schemas.microsoft.com/office/drawing/2014/main" xmlns="" val="2716954621"/>
                    </a:ext>
                  </a:extLst>
                </a:gridCol>
                <a:gridCol w="868934">
                  <a:extLst>
                    <a:ext uri="{9D8B030D-6E8A-4147-A177-3AD203B41FA5}">
                      <a16:colId xmlns:a16="http://schemas.microsoft.com/office/drawing/2014/main" xmlns="" val="654862338"/>
                    </a:ext>
                  </a:extLst>
                </a:gridCol>
                <a:gridCol w="933475">
                  <a:extLst>
                    <a:ext uri="{9D8B030D-6E8A-4147-A177-3AD203B41FA5}">
                      <a16:colId xmlns:a16="http://schemas.microsoft.com/office/drawing/2014/main" xmlns="" val="2269308153"/>
                    </a:ext>
                  </a:extLst>
                </a:gridCol>
                <a:gridCol w="933475">
                  <a:extLst>
                    <a:ext uri="{9D8B030D-6E8A-4147-A177-3AD203B41FA5}">
                      <a16:colId xmlns:a16="http://schemas.microsoft.com/office/drawing/2014/main" xmlns="" val="1058386818"/>
                    </a:ext>
                  </a:extLst>
                </a:gridCol>
                <a:gridCol w="933475">
                  <a:extLst>
                    <a:ext uri="{9D8B030D-6E8A-4147-A177-3AD203B41FA5}">
                      <a16:colId xmlns:a16="http://schemas.microsoft.com/office/drawing/2014/main" xmlns="" val="3424748067"/>
                    </a:ext>
                  </a:extLst>
                </a:gridCol>
              </a:tblGrid>
              <a:tr h="48280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Région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Effectif du personnel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Ratio personnel /population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58140014"/>
                  </a:ext>
                </a:extLst>
              </a:tr>
              <a:tr h="2841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989950"/>
                  </a:ext>
                </a:extLst>
              </a:tr>
              <a:tr h="284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Kayes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977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1228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4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5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856438115"/>
                  </a:ext>
                </a:extLst>
              </a:tr>
              <a:tr h="284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Koulikoro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1500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1416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5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4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93839452"/>
                  </a:ext>
                </a:extLst>
              </a:tr>
              <a:tr h="284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Sikasso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1514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1604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4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5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823356579"/>
                  </a:ext>
                </a:extLst>
              </a:tr>
              <a:tr h="284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Ségou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1075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1156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4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4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658604637"/>
                  </a:ext>
                </a:extLst>
              </a:tr>
              <a:tr h="284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Mopti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798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1107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3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4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283971219"/>
                  </a:ext>
                </a:extLst>
              </a:tr>
              <a:tr h="284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Tombouctou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314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262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4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3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7524845"/>
                  </a:ext>
                </a:extLst>
              </a:tr>
              <a:tr h="284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Gao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338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460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5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7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946506059"/>
                  </a:ext>
                </a:extLst>
              </a:tr>
              <a:tr h="284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Kidal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117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175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13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19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286845648"/>
                  </a:ext>
                </a:extLst>
              </a:tr>
              <a:tr h="284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Taoudénit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46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56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3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3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7027193"/>
                  </a:ext>
                </a:extLst>
              </a:tr>
              <a:tr h="284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Ménaka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84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87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7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12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979662424"/>
                  </a:ext>
                </a:extLst>
              </a:tr>
              <a:tr h="284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Bamako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5369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3362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23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14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896101519"/>
                  </a:ext>
                </a:extLst>
              </a:tr>
              <a:tr h="284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Mali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12132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10913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6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6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390820044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73E106B-28CB-402C-A6E6-5E252F59E8E2}"/>
              </a:ext>
            </a:extLst>
          </p:cNvPr>
          <p:cNvSpPr/>
          <p:nvPr/>
        </p:nvSpPr>
        <p:spPr>
          <a:xfrm>
            <a:off x="5580112" y="4509120"/>
            <a:ext cx="3384376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La norme de 23 professionnels de santé pour 10 000 habitants recommandée par l’OMS n’est pas respectée.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E8B47653-B931-4FF5-BA49-69E386EA2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528"/>
            <a:ext cx="9144000" cy="780232"/>
          </a:xfrm>
          <a:solidFill>
            <a:schemeClr val="accent3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/>
              <a:t>LE SYSTÈME SANITAIRE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4548B535-0FAB-4C6D-830A-E59209D30E7D}"/>
              </a:ext>
            </a:extLst>
          </p:cNvPr>
          <p:cNvSpPr txBox="1"/>
          <p:nvPr/>
        </p:nvSpPr>
        <p:spPr>
          <a:xfrm>
            <a:off x="156996" y="6005499"/>
            <a:ext cx="4637314" cy="280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fr-FR" sz="12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 :</a:t>
            </a:r>
            <a:r>
              <a:rPr lang="fr-FR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CNDIFE 2017_2018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01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4079" y="3501008"/>
            <a:ext cx="3674231" cy="941494"/>
          </a:xfrm>
        </p:spPr>
        <p:txBody>
          <a:bodyPr>
            <a:noAutofit/>
          </a:bodyPr>
          <a:lstStyle/>
          <a:p>
            <a:r>
              <a:rPr lang="en-US" sz="3000" b="0" cap="none" noProof="1">
                <a:latin typeface="Footlight MT Light" panose="0204060206030A020304" pitchFamily="18" charset="0"/>
              </a:rPr>
              <a:t>La santé de la femme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2A56FE4-C890-4B94-95A1-A512A00995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-180528" y="1392146"/>
            <a:ext cx="4616128" cy="3404778"/>
          </a:xfrm>
        </p:spPr>
        <p:txBody>
          <a:bodyPr/>
          <a:lstStyle/>
          <a:p>
            <a:r>
              <a:rPr lang="en-US" dirty="0"/>
              <a:t>02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2DC42DE-7F41-490E-BFA9-AAF4F8F21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6A72-EF4D-4486-A23C-054FE2E2A8D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1FAA-D6EA-4A61-BC77-4884CAD78351}" type="datetime1">
              <a:rPr lang="fr-FR" smtClean="0"/>
              <a:t>14/02/2022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30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DFC35-CBD4-41A4-9E80-AA12D33DB274}" type="datetime1">
              <a:rPr lang="fr-FR" smtClean="0"/>
              <a:t>14/02/2022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55613797-BE64-4E03-8007-0DB73DB0A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528"/>
            <a:ext cx="9144000" cy="780232"/>
          </a:xfr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/>
              <a:t>La mortalité maternelle</a:t>
            </a:r>
          </a:p>
        </p:txBody>
      </p:sp>
      <p:graphicFrame>
        <p:nvGraphicFramePr>
          <p:cNvPr id="7" name="Graphique 6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="" xmlns:lc="http://schemas.openxmlformats.org/drawingml/2006/lockedCanvas" id="{1B792BDA-F2E1-493E-ADFA-87F30486A5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0531661"/>
              </p:ext>
            </p:extLst>
          </p:nvPr>
        </p:nvGraphicFramePr>
        <p:xfrm>
          <a:off x="323528" y="2057400"/>
          <a:ext cx="5472608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2D1FF63C-795B-4044-904B-4A460981E924}"/>
              </a:ext>
            </a:extLst>
          </p:cNvPr>
          <p:cNvSpPr txBox="1"/>
          <p:nvPr/>
        </p:nvSpPr>
        <p:spPr>
          <a:xfrm>
            <a:off x="-36512" y="1268760"/>
            <a:ext cx="78653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800" b="1" i="0" u="sng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Graphique </a:t>
            </a:r>
            <a:r>
              <a:rPr lang="fr-FR" sz="1800" b="1" i="0" u="sng" dirty="0" smtClean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</a:t>
            </a:r>
            <a:r>
              <a:rPr lang="fr-FR" sz="1800" b="1" i="0" dirty="0" smtClean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b="1" dirty="0" smtClean="0">
                <a:solidFill>
                  <a:srgbClr val="44546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tendance de la mortalité maternelle pour 100 000 naissances vivantes</a:t>
            </a:r>
            <a:endParaRPr lang="fr-FR" sz="16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D023E3AD-AE5D-4BAA-8F5A-D17A1CE520A7}"/>
              </a:ext>
            </a:extLst>
          </p:cNvPr>
          <p:cNvSpPr txBox="1"/>
          <p:nvPr/>
        </p:nvSpPr>
        <p:spPr>
          <a:xfrm>
            <a:off x="323528" y="5877272"/>
            <a:ext cx="4637314" cy="280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 :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MICS5 et EDSM VI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72200" y="4077072"/>
            <a:ext cx="2448272" cy="1728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SN" dirty="0" smtClean="0">
                <a:solidFill>
                  <a:schemeClr val="tx1"/>
                </a:solidFill>
              </a:rPr>
              <a:t>Loin de la cible 70 pour 100 000 naissances vivantes.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4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C39E1B1-13B0-4986-BBB7-F72E0F180B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Grand événement</Template>
  <TotalTime>11627</TotalTime>
  <Words>1220</Words>
  <Application>Microsoft Office PowerPoint</Application>
  <PresentationFormat>Affichage à l'écran (4:3)</PresentationFormat>
  <Paragraphs>374</Paragraphs>
  <Slides>21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31" baseType="lpstr">
      <vt:lpstr>Aharoni</vt:lpstr>
      <vt:lpstr>Algerian</vt:lpstr>
      <vt:lpstr>Arial</vt:lpstr>
      <vt:lpstr>Arial Black</vt:lpstr>
      <vt:lpstr>Calibri</vt:lpstr>
      <vt:lpstr>Footlight MT Light</vt:lpstr>
      <vt:lpstr>Open Sans</vt:lpstr>
      <vt:lpstr>Times New Roman</vt:lpstr>
      <vt:lpstr>Wingdings</vt:lpstr>
      <vt:lpstr>Thème Office</vt:lpstr>
      <vt:lpstr>Présentation PowerPoint</vt:lpstr>
      <vt:lpstr>Introduction</vt:lpstr>
      <vt:lpstr>Introduction</vt:lpstr>
      <vt:lpstr>Le système sanitaire</vt:lpstr>
      <vt:lpstr>LE SYSTÈME SANITAIRE</vt:lpstr>
      <vt:lpstr>LE SYSTÈME SANITAIRE</vt:lpstr>
      <vt:lpstr>LE SYSTÈME SANITAIRE</vt:lpstr>
      <vt:lpstr>La santé de la femme</vt:lpstr>
      <vt:lpstr>La mortalité maternelle</vt:lpstr>
      <vt:lpstr>Les soins prénatals</vt:lpstr>
      <vt:lpstr>L’accouchement assisté</vt:lpstr>
      <vt:lpstr>Les soins postnatals de la mère</vt:lpstr>
      <vt:lpstr>La planification familiale</vt:lpstr>
      <vt:lpstr>Le niveau de la fécondité</vt:lpstr>
      <vt:lpstr>La fécondité des adolescentes</vt:lpstr>
      <vt:lpstr>La santé des enfants de moins de cinq ans</vt:lpstr>
      <vt:lpstr>La mortalité des enfants de moins de 5 ans</vt:lpstr>
      <vt:lpstr>La pesée à la naissance</vt:lpstr>
      <vt:lpstr>L’allaitement initial au sein</vt:lpstr>
      <vt:lpstr>L’insuffisance pondérale</vt:lpstr>
      <vt:lpstr>Présentation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</dc:title>
  <dc:creator>SODA</dc:creator>
  <cp:keywords/>
  <cp:lastModifiedBy>Soda MBODJ</cp:lastModifiedBy>
  <cp:revision>281</cp:revision>
  <dcterms:created xsi:type="dcterms:W3CDTF">2019-06-10T09:02:45Z</dcterms:created>
  <dcterms:modified xsi:type="dcterms:W3CDTF">2022-02-15T06:44:12Z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TC300073079990</vt:lpwstr>
  </property>
</Properties>
</file>