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2" r:id="rId4"/>
    <p:sldMasterId id="2147483701" r:id="rId5"/>
    <p:sldMasterId id="2147483764" r:id="rId6"/>
    <p:sldMasterId id="2147483776" r:id="rId7"/>
  </p:sldMasterIdLst>
  <p:notesMasterIdLst>
    <p:notesMasterId r:id="rId24"/>
  </p:notesMasterIdLst>
  <p:sldIdLst>
    <p:sldId id="560" r:id="rId8"/>
    <p:sldId id="569" r:id="rId9"/>
    <p:sldId id="571" r:id="rId10"/>
    <p:sldId id="587" r:id="rId11"/>
    <p:sldId id="586" r:id="rId12"/>
    <p:sldId id="585" r:id="rId13"/>
    <p:sldId id="577" r:id="rId14"/>
    <p:sldId id="570" r:id="rId15"/>
    <p:sldId id="589" r:id="rId16"/>
    <p:sldId id="582" r:id="rId17"/>
    <p:sldId id="574" r:id="rId18"/>
    <p:sldId id="576" r:id="rId19"/>
    <p:sldId id="573" r:id="rId20"/>
    <p:sldId id="584" r:id="rId21"/>
    <p:sldId id="588" r:id="rId22"/>
    <p:sldId id="581" r:id="rId23"/>
  </p:sldIdLst>
  <p:sldSz cx="10058400" cy="77724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11D19B-0327-48DB-88F0-14DEA1B57E08}">
          <p14:sldIdLst>
            <p14:sldId id="560"/>
            <p14:sldId id="569"/>
            <p14:sldId id="571"/>
            <p14:sldId id="587"/>
            <p14:sldId id="586"/>
            <p14:sldId id="585"/>
            <p14:sldId id="577"/>
            <p14:sldId id="570"/>
            <p14:sldId id="589"/>
            <p14:sldId id="582"/>
            <p14:sldId id="574"/>
            <p14:sldId id="576"/>
            <p14:sldId id="573"/>
            <p14:sldId id="584"/>
            <p14:sldId id="588"/>
            <p14:sldId id="5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ures, JeanMarc (SP2)" initials="FJ(" lastIdx="2" clrIdx="0"/>
  <p:cmAuthor id="2" name="Gurbuzer, Yonca (ESS)" initials="GY(" lastIdx="1" clrIdx="1">
    <p:extLst>
      <p:ext uri="{19B8F6BF-5375-455C-9EA6-DF929625EA0E}">
        <p15:presenceInfo xmlns:p15="http://schemas.microsoft.com/office/powerpoint/2012/main" userId="S-1-5-21-2107199734-1002509562-578033828-95806" providerId="AD"/>
      </p:ext>
    </p:extLst>
  </p:cmAuthor>
  <p:cmAuthor id="3" name="Pare, Lassina (ESS)" initials="PL(" lastIdx="12" clrIdx="2">
    <p:extLst>
      <p:ext uri="{19B8F6BF-5375-455C-9EA6-DF929625EA0E}">
        <p15:presenceInfo xmlns:p15="http://schemas.microsoft.com/office/powerpoint/2012/main" userId="S-1-5-21-2107199734-1002509562-578033828-105804" providerId="AD"/>
      </p:ext>
    </p:extLst>
  </p:cmAuthor>
  <p:cmAuthor id="4" name="DOLY Sansan Bernard" initials="DSB" lastIdx="5" clrIdx="3">
    <p:extLst>
      <p:ext uri="{19B8F6BF-5375-455C-9EA6-DF929625EA0E}">
        <p15:presenceInfo xmlns:p15="http://schemas.microsoft.com/office/powerpoint/2012/main" userId="5298cfdd6bcbf6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02D"/>
    <a:srgbClr val="F1B24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8" autoAdjust="0"/>
    <p:restoredTop sz="91637" autoAdjust="0"/>
  </p:normalViewPr>
  <p:slideViewPr>
    <p:cSldViewPr>
      <p:cViewPr varScale="1">
        <p:scale>
          <a:sx n="65" d="100"/>
          <a:sy n="65" d="100"/>
        </p:scale>
        <p:origin x="1210" y="6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5" d="100"/>
        <a:sy n="145" d="100"/>
      </p:scale>
      <p:origin x="0" y="-7584"/>
    </p:cViewPr>
  </p:sorterViewPr>
  <p:notesViewPr>
    <p:cSldViewPr>
      <p:cViewPr varScale="1">
        <p:scale>
          <a:sx n="59" d="100"/>
          <a:sy n="59" d="100"/>
        </p:scale>
        <p:origin x="2458" y="77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617FF-7E98-4C2E-8236-C3C0F01539E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460746-AB7A-4B3E-912E-B7086B86510D}">
      <dgm:prSet phldrT="[Text]"/>
      <dgm:spPr/>
      <dgm:t>
        <a:bodyPr/>
        <a:lstStyle/>
        <a:p>
          <a:r>
            <a:rPr lang="en-GB" dirty="0" err="1"/>
            <a:t>Août</a:t>
          </a:r>
          <a:endParaRPr lang="en-US" dirty="0"/>
        </a:p>
      </dgm:t>
    </dgm:pt>
    <dgm:pt modelId="{CC29F1E6-82D9-4025-9506-1C8BA63EBE58}" type="parTrans" cxnId="{41EAE3DE-2131-4ED7-AD99-036B19D38AEA}">
      <dgm:prSet/>
      <dgm:spPr/>
      <dgm:t>
        <a:bodyPr/>
        <a:lstStyle/>
        <a:p>
          <a:endParaRPr lang="en-US"/>
        </a:p>
      </dgm:t>
    </dgm:pt>
    <dgm:pt modelId="{61CB884E-F21B-420D-AF14-918416DB0A22}" type="sibTrans" cxnId="{41EAE3DE-2131-4ED7-AD99-036B19D38AEA}">
      <dgm:prSet/>
      <dgm:spPr/>
      <dgm:t>
        <a:bodyPr/>
        <a:lstStyle/>
        <a:p>
          <a:endParaRPr lang="en-US"/>
        </a:p>
      </dgm:t>
    </dgm:pt>
    <dgm:pt modelId="{903A40E8-E64D-4FC1-AD54-5E6B0EC664B2}">
      <dgm:prSet phldrT="[Text]"/>
      <dgm:spPr/>
      <dgm:t>
        <a:bodyPr/>
        <a:lstStyle/>
        <a:p>
          <a:r>
            <a:rPr lang="en-GB" dirty="0">
              <a:latin typeface="Candara" panose="020E0502030303020204" pitchFamily="34" charset="0"/>
            </a:rPr>
            <a:t>Premieres </a:t>
          </a:r>
          <a:r>
            <a:rPr lang="en-GB" dirty="0" err="1">
              <a:latin typeface="Candara" panose="020E0502030303020204" pitchFamily="34" charset="0"/>
            </a:rPr>
            <a:t>tendances</a:t>
          </a:r>
          <a:r>
            <a:rPr lang="en-GB" dirty="0">
              <a:latin typeface="Candara" panose="020E0502030303020204" pitchFamily="34" charset="0"/>
            </a:rPr>
            <a:t>  a </a:t>
          </a:r>
          <a:r>
            <a:rPr lang="en-GB" dirty="0" err="1">
              <a:latin typeface="Candara" panose="020E0502030303020204" pitchFamily="34" charset="0"/>
            </a:rPr>
            <a:t>partir</a:t>
          </a:r>
          <a:r>
            <a:rPr lang="en-GB" dirty="0">
              <a:latin typeface="Candara" panose="020E0502030303020204" pitchFamily="34" charset="0"/>
            </a:rPr>
            <a:t> de </a:t>
          </a:r>
          <a:r>
            <a:rPr lang="en-GB" dirty="0" err="1">
              <a:latin typeface="Candara" panose="020E0502030303020204" pitchFamily="34" charset="0"/>
            </a:rPr>
            <a:t>l’estimation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partielle</a:t>
          </a:r>
          <a:r>
            <a:rPr lang="en-GB" dirty="0">
              <a:latin typeface="Candara" panose="020E0502030303020204" pitchFamily="34" charset="0"/>
            </a:rPr>
            <a:t> des superficies </a:t>
          </a:r>
          <a:r>
            <a:rPr lang="en-GB" dirty="0" err="1">
              <a:latin typeface="Candara" panose="020E0502030303020204" pitchFamily="34" charset="0"/>
            </a:rPr>
            <a:t>emblavées</a:t>
          </a:r>
          <a:r>
            <a:rPr lang="en-GB" dirty="0">
              <a:latin typeface="Candara" panose="020E0502030303020204" pitchFamily="34" charset="0"/>
            </a:rPr>
            <a:t> et des observations </a:t>
          </a:r>
          <a:r>
            <a:rPr lang="en-GB" dirty="0" err="1">
              <a:latin typeface="Candara" panose="020E0502030303020204" pitchFamily="34" charset="0"/>
            </a:rPr>
            <a:t>qualitatives</a:t>
          </a:r>
          <a:r>
            <a:rPr lang="en-GB" dirty="0">
              <a:latin typeface="Candara" panose="020E0502030303020204" pitchFamily="34" charset="0"/>
            </a:rPr>
            <a:t> issues du </a:t>
          </a:r>
          <a:r>
            <a:rPr lang="en-GB" dirty="0" err="1">
              <a:latin typeface="Candara" panose="020E0502030303020204" pitchFamily="34" charset="0"/>
            </a:rPr>
            <a:t>dispositif</a:t>
          </a:r>
          <a:r>
            <a:rPr lang="en-GB" dirty="0">
              <a:latin typeface="Candara" panose="020E0502030303020204" pitchFamily="34" charset="0"/>
            </a:rPr>
            <a:t> de </a:t>
          </a:r>
          <a:r>
            <a:rPr lang="en-GB" dirty="0" err="1">
              <a:latin typeface="Candara" panose="020E0502030303020204" pitchFamily="34" charset="0"/>
            </a:rPr>
            <a:t>suivi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qualitatif</a:t>
          </a:r>
          <a:r>
            <a:rPr lang="en-GB" dirty="0">
              <a:latin typeface="Candara" panose="020E0502030303020204" pitchFamily="34" charset="0"/>
            </a:rPr>
            <a:t> de la </a:t>
          </a:r>
          <a:r>
            <a:rPr lang="en-GB" dirty="0" err="1">
              <a:latin typeface="Candara" panose="020E0502030303020204" pitchFamily="34" charset="0"/>
            </a:rPr>
            <a:t>campagne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agricole</a:t>
          </a:r>
          <a:r>
            <a:rPr lang="en-GB" dirty="0">
              <a:latin typeface="Candara" panose="020E0502030303020204" pitchFamily="34" charset="0"/>
            </a:rPr>
            <a:t> (missions </a:t>
          </a:r>
          <a:r>
            <a:rPr lang="en-GB" dirty="0" err="1">
              <a:latin typeface="Candara" panose="020E0502030303020204" pitchFamily="34" charset="0"/>
            </a:rPr>
            <a:t>conjointes</a:t>
          </a:r>
          <a:r>
            <a:rPr lang="en-GB" dirty="0">
              <a:latin typeface="Candara" panose="020E0502030303020204" pitchFamily="34" charset="0"/>
            </a:rPr>
            <a:t> de </a:t>
          </a:r>
          <a:r>
            <a:rPr lang="en-GB" dirty="0" err="1">
              <a:latin typeface="Candara" panose="020E0502030303020204" pitchFamily="34" charset="0"/>
            </a:rPr>
            <a:t>suivi</a:t>
          </a:r>
          <a:r>
            <a:rPr lang="en-GB" dirty="0">
              <a:latin typeface="Candara" panose="020E0502030303020204" pitchFamily="34" charset="0"/>
            </a:rPr>
            <a:t> de la </a:t>
          </a:r>
          <a:r>
            <a:rPr lang="en-GB" dirty="0" err="1">
              <a:latin typeface="Candara" panose="020E0502030303020204" pitchFamily="34" charset="0"/>
            </a:rPr>
            <a:t>campagne</a:t>
          </a:r>
          <a:r>
            <a:rPr lang="en-GB" dirty="0">
              <a:latin typeface="Candara" panose="020E0502030303020204" pitchFamily="34" charset="0"/>
            </a:rPr>
            <a:t>, </a:t>
          </a:r>
          <a:r>
            <a:rPr lang="en-GB" dirty="0" err="1">
              <a:latin typeface="Candara" panose="020E0502030303020204" pitchFamily="34" charset="0"/>
            </a:rPr>
            <a:t>avis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d’experts</a:t>
          </a:r>
          <a:r>
            <a:rPr lang="en-GB" dirty="0">
              <a:latin typeface="Candara" panose="020E0502030303020204" pitchFamily="34" charset="0"/>
            </a:rPr>
            <a:t>. </a:t>
          </a:r>
          <a:endParaRPr lang="en-US" dirty="0"/>
        </a:p>
      </dgm:t>
    </dgm:pt>
    <dgm:pt modelId="{14890BC2-BA0E-481B-ADB8-32E710C316DD}" type="parTrans" cxnId="{B7C83BE2-C092-4615-8F5D-B855089D98C3}">
      <dgm:prSet/>
      <dgm:spPr/>
      <dgm:t>
        <a:bodyPr/>
        <a:lstStyle/>
        <a:p>
          <a:endParaRPr lang="en-US"/>
        </a:p>
      </dgm:t>
    </dgm:pt>
    <dgm:pt modelId="{A7DF8E0D-E3DF-439D-8A44-0553C5C2469F}" type="sibTrans" cxnId="{B7C83BE2-C092-4615-8F5D-B855089D98C3}">
      <dgm:prSet/>
      <dgm:spPr/>
      <dgm:t>
        <a:bodyPr/>
        <a:lstStyle/>
        <a:p>
          <a:endParaRPr lang="en-US"/>
        </a:p>
      </dgm:t>
    </dgm:pt>
    <dgm:pt modelId="{09B781FF-6D44-4FF8-9729-65D65254B2A5}">
      <dgm:prSet phldrT="[Text]"/>
      <dgm:spPr/>
      <dgm:t>
        <a:bodyPr/>
        <a:lstStyle/>
        <a:p>
          <a:r>
            <a:rPr lang="en-GB" dirty="0">
              <a:latin typeface="Candara" panose="020E0502030303020204" pitchFamily="34" charset="0"/>
            </a:rPr>
            <a:t>Estimation des productions </a:t>
          </a:r>
          <a:r>
            <a:rPr lang="en-GB" dirty="0" err="1">
              <a:latin typeface="Candara" panose="020E0502030303020204" pitchFamily="34" charset="0"/>
            </a:rPr>
            <a:t>previsionnelles</a:t>
          </a:r>
          <a:r>
            <a:rPr lang="en-GB" dirty="0">
              <a:latin typeface="Candara" panose="020E0502030303020204" pitchFamily="34" charset="0"/>
            </a:rPr>
            <a:t> a </a:t>
          </a:r>
          <a:r>
            <a:rPr lang="en-GB" dirty="0" err="1">
              <a:latin typeface="Candara" panose="020E0502030303020204" pitchFamily="34" charset="0"/>
            </a:rPr>
            <a:t>partir</a:t>
          </a:r>
          <a:r>
            <a:rPr lang="en-GB" dirty="0">
              <a:latin typeface="Candara" panose="020E0502030303020204" pitchFamily="34" charset="0"/>
            </a:rPr>
            <a:t> des superficies </a:t>
          </a:r>
          <a:r>
            <a:rPr lang="en-GB" dirty="0" err="1">
              <a:latin typeface="Candara" panose="020E0502030303020204" pitchFamily="34" charset="0"/>
            </a:rPr>
            <a:t>emblavées</a:t>
          </a:r>
          <a:r>
            <a:rPr lang="en-GB" dirty="0">
              <a:latin typeface="Candara" panose="020E0502030303020204" pitchFamily="34" charset="0"/>
            </a:rPr>
            <a:t> et des </a:t>
          </a:r>
          <a:r>
            <a:rPr lang="en-GB" dirty="0" err="1">
              <a:latin typeface="Candara" panose="020E0502030303020204" pitchFamily="34" charset="0"/>
            </a:rPr>
            <a:t>rendements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previsionnels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obtenus</a:t>
          </a:r>
          <a:r>
            <a:rPr lang="en-GB" dirty="0">
              <a:latin typeface="Candara" panose="020E0502030303020204" pitchFamily="34" charset="0"/>
            </a:rPr>
            <a:t> a </a:t>
          </a:r>
          <a:r>
            <a:rPr lang="en-GB" dirty="0" err="1">
              <a:latin typeface="Candara" panose="020E0502030303020204" pitchFamily="34" charset="0"/>
            </a:rPr>
            <a:t>l’aide</a:t>
          </a:r>
          <a:r>
            <a:rPr lang="en-GB" dirty="0">
              <a:latin typeface="Candara" panose="020E0502030303020204" pitchFamily="34" charset="0"/>
            </a:rPr>
            <a:t> d’un </a:t>
          </a:r>
          <a:r>
            <a:rPr lang="en-GB" dirty="0" err="1">
              <a:latin typeface="Candara" panose="020E0502030303020204" pitchFamily="34" charset="0"/>
            </a:rPr>
            <a:t>modele</a:t>
          </a:r>
          <a:r>
            <a:rPr lang="en-GB" dirty="0">
              <a:latin typeface="Candara" panose="020E0502030303020204" pitchFamily="34" charset="0"/>
            </a:rPr>
            <a:t> a </a:t>
          </a:r>
          <a:r>
            <a:rPr lang="en-GB" dirty="0" err="1">
              <a:latin typeface="Candara" panose="020E0502030303020204" pitchFamily="34" charset="0"/>
            </a:rPr>
            <a:t>deux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facteurs</a:t>
          </a:r>
          <a:r>
            <a:rPr lang="en-GB" dirty="0">
              <a:latin typeface="Candara" panose="020E0502030303020204" pitchFamily="34" charset="0"/>
            </a:rPr>
            <a:t> (la variation des NDVI et </a:t>
          </a:r>
          <a:r>
            <a:rPr lang="en-GB" dirty="0" err="1">
              <a:latin typeface="Candara" panose="020E0502030303020204" pitchFamily="34" charset="0"/>
            </a:rPr>
            <a:t>l’opinion</a:t>
          </a:r>
          <a:r>
            <a:rPr lang="en-GB" dirty="0">
              <a:latin typeface="Candara" panose="020E0502030303020204" pitchFamily="34" charset="0"/>
            </a:rPr>
            <a:t> des </a:t>
          </a:r>
          <a:r>
            <a:rPr lang="en-GB" dirty="0" err="1">
              <a:latin typeface="Candara" panose="020E0502030303020204" pitchFamily="34" charset="0"/>
            </a:rPr>
            <a:t>producteurs</a:t>
          </a:r>
          <a:r>
            <a:rPr lang="en-GB" dirty="0">
              <a:latin typeface="Candara" panose="020E0502030303020204" pitchFamily="34" charset="0"/>
            </a:rPr>
            <a:t> sur la variation </a:t>
          </a:r>
          <a:r>
            <a:rPr lang="en-GB" dirty="0" err="1">
              <a:latin typeface="Candara" panose="020E0502030303020204" pitchFamily="34" charset="0"/>
            </a:rPr>
            <a:t>attendue</a:t>
          </a:r>
          <a:r>
            <a:rPr lang="en-GB" dirty="0">
              <a:latin typeface="Candara" panose="020E0502030303020204" pitchFamily="34" charset="0"/>
            </a:rPr>
            <a:t> de </a:t>
          </a:r>
          <a:r>
            <a:rPr lang="en-GB" dirty="0" err="1">
              <a:latin typeface="Candara" panose="020E0502030303020204" pitchFamily="34" charset="0"/>
            </a:rPr>
            <a:t>leurs</a:t>
          </a:r>
          <a:r>
            <a:rPr lang="en-GB" dirty="0">
              <a:latin typeface="Candara" panose="020E0502030303020204" pitchFamily="34" charset="0"/>
            </a:rPr>
            <a:t> productions par </a:t>
          </a:r>
          <a:r>
            <a:rPr lang="en-GB" dirty="0" err="1">
              <a:latin typeface="Candara" panose="020E0502030303020204" pitchFamily="34" charset="0"/>
            </a:rPr>
            <a:t>arapport</a:t>
          </a:r>
          <a:r>
            <a:rPr lang="en-GB" dirty="0">
              <a:latin typeface="Candara" panose="020E0502030303020204" pitchFamily="34" charset="0"/>
            </a:rPr>
            <a:t> a la </a:t>
          </a:r>
          <a:r>
            <a:rPr lang="en-GB" dirty="0" err="1">
              <a:latin typeface="Candara" panose="020E0502030303020204" pitchFamily="34" charset="0"/>
            </a:rPr>
            <a:t>campagne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precedente</a:t>
          </a:r>
          <a:r>
            <a:rPr lang="en-GB" dirty="0">
              <a:latin typeface="Candara" panose="020E0502030303020204" pitchFamily="34" charset="0"/>
            </a:rPr>
            <a:t>)</a:t>
          </a:r>
          <a:endParaRPr lang="en-US" dirty="0"/>
        </a:p>
      </dgm:t>
    </dgm:pt>
    <dgm:pt modelId="{C0480EB9-9B9E-4CB8-9817-CAB844DF7738}" type="parTrans" cxnId="{D9B41632-3503-4251-85E8-F3756DAA796B}">
      <dgm:prSet/>
      <dgm:spPr/>
      <dgm:t>
        <a:bodyPr/>
        <a:lstStyle/>
        <a:p>
          <a:endParaRPr lang="en-US"/>
        </a:p>
      </dgm:t>
    </dgm:pt>
    <dgm:pt modelId="{E46B00BD-5317-4033-9D34-CDAE3E9873DC}" type="sibTrans" cxnId="{D9B41632-3503-4251-85E8-F3756DAA796B}">
      <dgm:prSet/>
      <dgm:spPr/>
      <dgm:t>
        <a:bodyPr/>
        <a:lstStyle/>
        <a:p>
          <a:endParaRPr lang="en-US"/>
        </a:p>
      </dgm:t>
    </dgm:pt>
    <dgm:pt modelId="{7B5CA475-FD3F-4AFC-92C1-52315FBC9117}">
      <dgm:prSet phldrT="[Text]"/>
      <dgm:spPr/>
      <dgm:t>
        <a:bodyPr/>
        <a:lstStyle/>
        <a:p>
          <a:r>
            <a:rPr lang="en-GB" dirty="0" err="1"/>
            <a:t>Decembre</a:t>
          </a:r>
          <a:endParaRPr lang="en-US" dirty="0"/>
        </a:p>
      </dgm:t>
    </dgm:pt>
    <dgm:pt modelId="{53AC6874-0974-448A-BF83-41B69F84894E}" type="parTrans" cxnId="{14587A46-D8B1-4E37-B1EA-A278FAF87F4B}">
      <dgm:prSet/>
      <dgm:spPr/>
      <dgm:t>
        <a:bodyPr/>
        <a:lstStyle/>
        <a:p>
          <a:endParaRPr lang="en-US"/>
        </a:p>
      </dgm:t>
    </dgm:pt>
    <dgm:pt modelId="{39FF3327-3309-4388-A178-A85FB264D511}" type="sibTrans" cxnId="{14587A46-D8B1-4E37-B1EA-A278FAF87F4B}">
      <dgm:prSet/>
      <dgm:spPr/>
      <dgm:t>
        <a:bodyPr/>
        <a:lstStyle/>
        <a:p>
          <a:endParaRPr lang="en-US"/>
        </a:p>
      </dgm:t>
    </dgm:pt>
    <dgm:pt modelId="{6AA88F3C-0208-4787-A5B2-E02EFF705E5C}">
      <dgm:prSet phldrT="[Text]"/>
      <dgm:spPr/>
      <dgm:t>
        <a:bodyPr/>
        <a:lstStyle/>
        <a:p>
          <a:r>
            <a:rPr lang="en-GB" dirty="0">
              <a:latin typeface="Candara" panose="020E0502030303020204" pitchFamily="34" charset="0"/>
            </a:rPr>
            <a:t>Evaluation objective des productions a </a:t>
          </a:r>
          <a:r>
            <a:rPr lang="en-GB" dirty="0" err="1">
              <a:latin typeface="Candara" panose="020E0502030303020204" pitchFamily="34" charset="0"/>
            </a:rPr>
            <a:t>partir</a:t>
          </a:r>
          <a:r>
            <a:rPr lang="en-GB" dirty="0">
              <a:latin typeface="Candara" panose="020E0502030303020204" pitchFamily="34" charset="0"/>
            </a:rPr>
            <a:t> des  </a:t>
          </a:r>
          <a:r>
            <a:rPr lang="en-GB" dirty="0" err="1">
              <a:latin typeface="Candara" panose="020E0502030303020204" pitchFamily="34" charset="0"/>
            </a:rPr>
            <a:t>rendements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mesurés</a:t>
          </a:r>
          <a:r>
            <a:rPr lang="en-GB" dirty="0">
              <a:latin typeface="Candara" panose="020E0502030303020204" pitchFamily="34" charset="0"/>
            </a:rPr>
            <a:t> sur les </a:t>
          </a:r>
          <a:r>
            <a:rPr lang="en-GB" dirty="0" err="1">
              <a:latin typeface="Candara" panose="020E0502030303020204" pitchFamily="34" charset="0"/>
            </a:rPr>
            <a:t>carrés</a:t>
          </a:r>
          <a:r>
            <a:rPr lang="en-GB" dirty="0">
              <a:latin typeface="Candara" panose="020E0502030303020204" pitchFamily="34" charset="0"/>
            </a:rPr>
            <a:t> et des superficies </a:t>
          </a:r>
          <a:r>
            <a:rPr lang="en-GB" dirty="0" err="1">
              <a:latin typeface="Candara" panose="020E0502030303020204" pitchFamily="34" charset="0"/>
            </a:rPr>
            <a:t>emblavées</a:t>
          </a:r>
          <a:r>
            <a:rPr lang="en-GB" dirty="0">
              <a:latin typeface="Candara" panose="020E0502030303020204" pitchFamily="34" charset="0"/>
            </a:rPr>
            <a:t> : </a:t>
          </a:r>
          <a:r>
            <a:rPr lang="en-GB" dirty="0" err="1">
              <a:latin typeface="Candara" panose="020E0502030303020204" pitchFamily="34" charset="0"/>
            </a:rPr>
            <a:t>resultats</a:t>
          </a:r>
          <a:r>
            <a:rPr lang="en-GB" dirty="0">
              <a:latin typeface="Candara" panose="020E0502030303020204" pitchFamily="34" charset="0"/>
            </a:rPr>
            <a:t> </a:t>
          </a:r>
          <a:r>
            <a:rPr lang="en-GB" dirty="0" err="1">
              <a:latin typeface="Candara" panose="020E0502030303020204" pitchFamily="34" charset="0"/>
            </a:rPr>
            <a:t>defintifs</a:t>
          </a:r>
          <a:r>
            <a:rPr lang="en-GB" dirty="0">
              <a:latin typeface="Candara" panose="020E0502030303020204" pitchFamily="34" charset="0"/>
            </a:rPr>
            <a:t> de la </a:t>
          </a:r>
          <a:r>
            <a:rPr lang="en-GB" dirty="0" err="1">
              <a:latin typeface="Candara" panose="020E0502030303020204" pitchFamily="34" charset="0"/>
            </a:rPr>
            <a:t>campagne</a:t>
          </a:r>
          <a:endParaRPr lang="en-US" dirty="0"/>
        </a:p>
      </dgm:t>
    </dgm:pt>
    <dgm:pt modelId="{5290CAA7-1B8B-46C2-B3A1-9870553F2EA5}" type="parTrans" cxnId="{66DB2AF7-FAEF-4E10-9949-D0540350AFD8}">
      <dgm:prSet/>
      <dgm:spPr/>
      <dgm:t>
        <a:bodyPr/>
        <a:lstStyle/>
        <a:p>
          <a:endParaRPr lang="en-US"/>
        </a:p>
      </dgm:t>
    </dgm:pt>
    <dgm:pt modelId="{AAB0E472-1771-485A-9888-F39991BD3D8F}" type="sibTrans" cxnId="{66DB2AF7-FAEF-4E10-9949-D0540350AFD8}">
      <dgm:prSet/>
      <dgm:spPr/>
      <dgm:t>
        <a:bodyPr/>
        <a:lstStyle/>
        <a:p>
          <a:endParaRPr lang="en-US"/>
        </a:p>
      </dgm:t>
    </dgm:pt>
    <dgm:pt modelId="{52AE2526-6BBE-4A79-A6EA-8612B1F586B2}">
      <dgm:prSet phldrT="[Text]"/>
      <dgm:spPr/>
      <dgm:t>
        <a:bodyPr/>
        <a:lstStyle/>
        <a:p>
          <a:r>
            <a:rPr lang="en-GB" dirty="0" err="1"/>
            <a:t>Octobre</a:t>
          </a:r>
          <a:endParaRPr lang="en-US" dirty="0"/>
        </a:p>
      </dgm:t>
    </dgm:pt>
    <dgm:pt modelId="{3D14C32C-5908-4EBF-AB3D-865A591E2310}" type="sibTrans" cxnId="{D8D4C959-E54F-4EE8-B000-8FF21ABFA8B4}">
      <dgm:prSet/>
      <dgm:spPr/>
      <dgm:t>
        <a:bodyPr/>
        <a:lstStyle/>
        <a:p>
          <a:endParaRPr lang="en-US"/>
        </a:p>
      </dgm:t>
    </dgm:pt>
    <dgm:pt modelId="{A11E94B0-0264-4E33-B9B8-691309A5851B}" type="parTrans" cxnId="{D8D4C959-E54F-4EE8-B000-8FF21ABFA8B4}">
      <dgm:prSet/>
      <dgm:spPr/>
      <dgm:t>
        <a:bodyPr/>
        <a:lstStyle/>
        <a:p>
          <a:endParaRPr lang="en-US"/>
        </a:p>
      </dgm:t>
    </dgm:pt>
    <dgm:pt modelId="{1DEDD4EB-EBBC-4068-A01F-9F61E2FE5E27}" type="pres">
      <dgm:prSet presAssocID="{C1A617FF-7E98-4C2E-8236-C3C0F01539E5}" presName="Name0" presStyleCnt="0">
        <dgm:presLayoutVars>
          <dgm:dir/>
          <dgm:animLvl val="lvl"/>
          <dgm:resizeHandles val="exact"/>
        </dgm:presLayoutVars>
      </dgm:prSet>
      <dgm:spPr/>
    </dgm:pt>
    <dgm:pt modelId="{7A993133-CECD-4BEB-B261-92BCA43A76C4}" type="pres">
      <dgm:prSet presAssocID="{81460746-AB7A-4B3E-912E-B7086B86510D}" presName="compositeNode" presStyleCnt="0">
        <dgm:presLayoutVars>
          <dgm:bulletEnabled val="1"/>
        </dgm:presLayoutVars>
      </dgm:prSet>
      <dgm:spPr/>
    </dgm:pt>
    <dgm:pt modelId="{A8A36B00-A53C-41A3-803B-86A9ABA77EFF}" type="pres">
      <dgm:prSet presAssocID="{81460746-AB7A-4B3E-912E-B7086B86510D}" presName="bgRect" presStyleLbl="node1" presStyleIdx="0" presStyleCnt="3"/>
      <dgm:spPr/>
    </dgm:pt>
    <dgm:pt modelId="{CE0B62F2-68FF-4D3C-89F7-4651490B5998}" type="pres">
      <dgm:prSet presAssocID="{81460746-AB7A-4B3E-912E-B7086B86510D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A5F1F1C-E3ED-4FF4-A275-6A38E13AFFE0}" type="pres">
      <dgm:prSet presAssocID="{81460746-AB7A-4B3E-912E-B7086B86510D}" presName="childNode" presStyleLbl="node1" presStyleIdx="0" presStyleCnt="3">
        <dgm:presLayoutVars>
          <dgm:bulletEnabled val="1"/>
        </dgm:presLayoutVars>
      </dgm:prSet>
      <dgm:spPr/>
    </dgm:pt>
    <dgm:pt modelId="{53D4D893-11B5-4BC9-8FB0-75413A4D5953}" type="pres">
      <dgm:prSet presAssocID="{61CB884E-F21B-420D-AF14-918416DB0A22}" presName="hSp" presStyleCnt="0"/>
      <dgm:spPr/>
    </dgm:pt>
    <dgm:pt modelId="{4E97FACD-B388-4B0F-A175-B4B037E822B3}" type="pres">
      <dgm:prSet presAssocID="{61CB884E-F21B-420D-AF14-918416DB0A22}" presName="vProcSp" presStyleCnt="0"/>
      <dgm:spPr/>
    </dgm:pt>
    <dgm:pt modelId="{44CAC00B-51E3-4078-8966-F45306794509}" type="pres">
      <dgm:prSet presAssocID="{61CB884E-F21B-420D-AF14-918416DB0A22}" presName="vSp1" presStyleCnt="0"/>
      <dgm:spPr/>
    </dgm:pt>
    <dgm:pt modelId="{1882C488-724F-4EFB-BF56-2A7E571B65BB}" type="pres">
      <dgm:prSet presAssocID="{61CB884E-F21B-420D-AF14-918416DB0A22}" presName="simulatedConn" presStyleLbl="solidFgAcc1" presStyleIdx="0" presStyleCnt="2"/>
      <dgm:spPr/>
    </dgm:pt>
    <dgm:pt modelId="{6951D14A-B813-4B5C-819B-836B8D76C0A3}" type="pres">
      <dgm:prSet presAssocID="{61CB884E-F21B-420D-AF14-918416DB0A22}" presName="vSp2" presStyleCnt="0"/>
      <dgm:spPr/>
    </dgm:pt>
    <dgm:pt modelId="{33325485-B211-405A-B0E1-5263D3106E2A}" type="pres">
      <dgm:prSet presAssocID="{61CB884E-F21B-420D-AF14-918416DB0A22}" presName="sibTrans" presStyleCnt="0"/>
      <dgm:spPr/>
    </dgm:pt>
    <dgm:pt modelId="{A90ECAD7-7612-4412-8B53-379A4C5BDD78}" type="pres">
      <dgm:prSet presAssocID="{52AE2526-6BBE-4A79-A6EA-8612B1F586B2}" presName="compositeNode" presStyleCnt="0">
        <dgm:presLayoutVars>
          <dgm:bulletEnabled val="1"/>
        </dgm:presLayoutVars>
      </dgm:prSet>
      <dgm:spPr/>
    </dgm:pt>
    <dgm:pt modelId="{C15C6F84-0066-4B95-9B03-BEED15D8E904}" type="pres">
      <dgm:prSet presAssocID="{52AE2526-6BBE-4A79-A6EA-8612B1F586B2}" presName="bgRect" presStyleLbl="node1" presStyleIdx="1" presStyleCnt="3"/>
      <dgm:spPr/>
    </dgm:pt>
    <dgm:pt modelId="{9348063E-68E9-4912-B099-82F935EECEEC}" type="pres">
      <dgm:prSet presAssocID="{52AE2526-6BBE-4A79-A6EA-8612B1F586B2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F4F4F16B-E1E8-460E-8CF2-8D53D1BE2E06}" type="pres">
      <dgm:prSet presAssocID="{52AE2526-6BBE-4A79-A6EA-8612B1F586B2}" presName="childNode" presStyleLbl="node1" presStyleIdx="1" presStyleCnt="3">
        <dgm:presLayoutVars>
          <dgm:bulletEnabled val="1"/>
        </dgm:presLayoutVars>
      </dgm:prSet>
      <dgm:spPr/>
    </dgm:pt>
    <dgm:pt modelId="{3C455A73-5FE4-4C60-8D34-C24E4B218125}" type="pres">
      <dgm:prSet presAssocID="{3D14C32C-5908-4EBF-AB3D-865A591E2310}" presName="hSp" presStyleCnt="0"/>
      <dgm:spPr/>
    </dgm:pt>
    <dgm:pt modelId="{8F0E300D-8AC1-49EB-A7F7-CC2DF6C5E390}" type="pres">
      <dgm:prSet presAssocID="{3D14C32C-5908-4EBF-AB3D-865A591E2310}" presName="vProcSp" presStyleCnt="0"/>
      <dgm:spPr/>
    </dgm:pt>
    <dgm:pt modelId="{51DD816F-5DD9-4F7C-A137-50958FBC6E1B}" type="pres">
      <dgm:prSet presAssocID="{3D14C32C-5908-4EBF-AB3D-865A591E2310}" presName="vSp1" presStyleCnt="0"/>
      <dgm:spPr/>
    </dgm:pt>
    <dgm:pt modelId="{540FF4A9-C841-487D-96DE-CE42D4368634}" type="pres">
      <dgm:prSet presAssocID="{3D14C32C-5908-4EBF-AB3D-865A591E2310}" presName="simulatedConn" presStyleLbl="solidFgAcc1" presStyleIdx="1" presStyleCnt="2"/>
      <dgm:spPr/>
    </dgm:pt>
    <dgm:pt modelId="{6995879C-97C7-4CA3-9F79-C0F52B5EE30E}" type="pres">
      <dgm:prSet presAssocID="{3D14C32C-5908-4EBF-AB3D-865A591E2310}" presName="vSp2" presStyleCnt="0"/>
      <dgm:spPr/>
    </dgm:pt>
    <dgm:pt modelId="{00F55976-DC3D-4D5D-BB12-E8B7D37901C6}" type="pres">
      <dgm:prSet presAssocID="{3D14C32C-5908-4EBF-AB3D-865A591E2310}" presName="sibTrans" presStyleCnt="0"/>
      <dgm:spPr/>
    </dgm:pt>
    <dgm:pt modelId="{4835A61F-FAF6-44D8-AEC1-EC5B3758BA01}" type="pres">
      <dgm:prSet presAssocID="{7B5CA475-FD3F-4AFC-92C1-52315FBC9117}" presName="compositeNode" presStyleCnt="0">
        <dgm:presLayoutVars>
          <dgm:bulletEnabled val="1"/>
        </dgm:presLayoutVars>
      </dgm:prSet>
      <dgm:spPr/>
    </dgm:pt>
    <dgm:pt modelId="{86644374-7477-4A64-BA23-709E90272F2E}" type="pres">
      <dgm:prSet presAssocID="{7B5CA475-FD3F-4AFC-92C1-52315FBC9117}" presName="bgRect" presStyleLbl="node1" presStyleIdx="2" presStyleCnt="3"/>
      <dgm:spPr/>
    </dgm:pt>
    <dgm:pt modelId="{8A5D4BA1-EB7F-4455-AE7F-0681E9FDA0B2}" type="pres">
      <dgm:prSet presAssocID="{7B5CA475-FD3F-4AFC-92C1-52315FBC9117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FDB2DB7B-6308-4C64-AEF6-2316A4410906}" type="pres">
      <dgm:prSet presAssocID="{7B5CA475-FD3F-4AFC-92C1-52315FBC9117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DF915115-8DC7-423B-A2A9-A61D676BEA11}" type="presOf" srcId="{81460746-AB7A-4B3E-912E-B7086B86510D}" destId="{A8A36B00-A53C-41A3-803B-86A9ABA77EFF}" srcOrd="0" destOrd="0" presId="urn:microsoft.com/office/officeart/2005/8/layout/hProcess7"/>
    <dgm:cxn modelId="{433C0E28-4F2E-4B33-BB70-9607A6E853B6}" type="presOf" srcId="{81460746-AB7A-4B3E-912E-B7086B86510D}" destId="{CE0B62F2-68FF-4D3C-89F7-4651490B5998}" srcOrd="1" destOrd="0" presId="urn:microsoft.com/office/officeart/2005/8/layout/hProcess7"/>
    <dgm:cxn modelId="{D9B41632-3503-4251-85E8-F3756DAA796B}" srcId="{52AE2526-6BBE-4A79-A6EA-8612B1F586B2}" destId="{09B781FF-6D44-4FF8-9729-65D65254B2A5}" srcOrd="0" destOrd="0" parTransId="{C0480EB9-9B9E-4CB8-9817-CAB844DF7738}" sibTransId="{E46B00BD-5317-4033-9D34-CDAE3E9873DC}"/>
    <dgm:cxn modelId="{D122D734-54A3-486C-9A79-790FC8E73C7A}" type="presOf" srcId="{09B781FF-6D44-4FF8-9729-65D65254B2A5}" destId="{F4F4F16B-E1E8-460E-8CF2-8D53D1BE2E06}" srcOrd="0" destOrd="0" presId="urn:microsoft.com/office/officeart/2005/8/layout/hProcess7"/>
    <dgm:cxn modelId="{06E68C3C-0FA2-4BED-BFCC-BE725DEF667E}" type="presOf" srcId="{6AA88F3C-0208-4787-A5B2-E02EFF705E5C}" destId="{FDB2DB7B-6308-4C64-AEF6-2316A4410906}" srcOrd="0" destOrd="0" presId="urn:microsoft.com/office/officeart/2005/8/layout/hProcess7"/>
    <dgm:cxn modelId="{14587A46-D8B1-4E37-B1EA-A278FAF87F4B}" srcId="{C1A617FF-7E98-4C2E-8236-C3C0F01539E5}" destId="{7B5CA475-FD3F-4AFC-92C1-52315FBC9117}" srcOrd="2" destOrd="0" parTransId="{53AC6874-0974-448A-BF83-41B69F84894E}" sibTransId="{39FF3327-3309-4388-A178-A85FB264D511}"/>
    <dgm:cxn modelId="{1A817B4E-59FF-485A-A1FE-093DDB39B66A}" type="presOf" srcId="{7B5CA475-FD3F-4AFC-92C1-52315FBC9117}" destId="{86644374-7477-4A64-BA23-709E90272F2E}" srcOrd="0" destOrd="0" presId="urn:microsoft.com/office/officeart/2005/8/layout/hProcess7"/>
    <dgm:cxn modelId="{0B679972-53BB-4447-A79E-79093957C3E3}" type="presOf" srcId="{7B5CA475-FD3F-4AFC-92C1-52315FBC9117}" destId="{8A5D4BA1-EB7F-4455-AE7F-0681E9FDA0B2}" srcOrd="1" destOrd="0" presId="urn:microsoft.com/office/officeart/2005/8/layout/hProcess7"/>
    <dgm:cxn modelId="{D8D4C959-E54F-4EE8-B000-8FF21ABFA8B4}" srcId="{C1A617FF-7E98-4C2E-8236-C3C0F01539E5}" destId="{52AE2526-6BBE-4A79-A6EA-8612B1F586B2}" srcOrd="1" destOrd="0" parTransId="{A11E94B0-0264-4E33-B9B8-691309A5851B}" sibTransId="{3D14C32C-5908-4EBF-AB3D-865A591E2310}"/>
    <dgm:cxn modelId="{5B55D894-697A-4136-8F91-F63969EC239B}" type="presOf" srcId="{C1A617FF-7E98-4C2E-8236-C3C0F01539E5}" destId="{1DEDD4EB-EBBC-4068-A01F-9F61E2FE5E27}" srcOrd="0" destOrd="0" presId="urn:microsoft.com/office/officeart/2005/8/layout/hProcess7"/>
    <dgm:cxn modelId="{68DE33C9-CED0-450C-B9E7-16E79B2DF484}" type="presOf" srcId="{52AE2526-6BBE-4A79-A6EA-8612B1F586B2}" destId="{C15C6F84-0066-4B95-9B03-BEED15D8E904}" srcOrd="0" destOrd="0" presId="urn:microsoft.com/office/officeart/2005/8/layout/hProcess7"/>
    <dgm:cxn modelId="{41EAE3DE-2131-4ED7-AD99-036B19D38AEA}" srcId="{C1A617FF-7E98-4C2E-8236-C3C0F01539E5}" destId="{81460746-AB7A-4B3E-912E-B7086B86510D}" srcOrd="0" destOrd="0" parTransId="{CC29F1E6-82D9-4025-9506-1C8BA63EBE58}" sibTransId="{61CB884E-F21B-420D-AF14-918416DB0A22}"/>
    <dgm:cxn modelId="{B7C83BE2-C092-4615-8F5D-B855089D98C3}" srcId="{81460746-AB7A-4B3E-912E-B7086B86510D}" destId="{903A40E8-E64D-4FC1-AD54-5E6B0EC664B2}" srcOrd="0" destOrd="0" parTransId="{14890BC2-BA0E-481B-ADB8-32E710C316DD}" sibTransId="{A7DF8E0D-E3DF-439D-8A44-0553C5C2469F}"/>
    <dgm:cxn modelId="{02069EE6-8111-420B-8C12-25684A38FEA8}" type="presOf" srcId="{52AE2526-6BBE-4A79-A6EA-8612B1F586B2}" destId="{9348063E-68E9-4912-B099-82F935EECEEC}" srcOrd="1" destOrd="0" presId="urn:microsoft.com/office/officeart/2005/8/layout/hProcess7"/>
    <dgm:cxn modelId="{66DB2AF7-FAEF-4E10-9949-D0540350AFD8}" srcId="{7B5CA475-FD3F-4AFC-92C1-52315FBC9117}" destId="{6AA88F3C-0208-4787-A5B2-E02EFF705E5C}" srcOrd="0" destOrd="0" parTransId="{5290CAA7-1B8B-46C2-B3A1-9870553F2EA5}" sibTransId="{AAB0E472-1771-485A-9888-F39991BD3D8F}"/>
    <dgm:cxn modelId="{FF9E8AF8-3746-4C47-B0B4-2401DE9116D2}" type="presOf" srcId="{903A40E8-E64D-4FC1-AD54-5E6B0EC664B2}" destId="{FA5F1F1C-E3ED-4FF4-A275-6A38E13AFFE0}" srcOrd="0" destOrd="0" presId="urn:microsoft.com/office/officeart/2005/8/layout/hProcess7"/>
    <dgm:cxn modelId="{05D5B63B-BE39-4D13-AB3B-3F4329622C25}" type="presParOf" srcId="{1DEDD4EB-EBBC-4068-A01F-9F61E2FE5E27}" destId="{7A993133-CECD-4BEB-B261-92BCA43A76C4}" srcOrd="0" destOrd="0" presId="urn:microsoft.com/office/officeart/2005/8/layout/hProcess7"/>
    <dgm:cxn modelId="{F121462B-ED42-47C4-845B-0DE8F8552AD8}" type="presParOf" srcId="{7A993133-CECD-4BEB-B261-92BCA43A76C4}" destId="{A8A36B00-A53C-41A3-803B-86A9ABA77EFF}" srcOrd="0" destOrd="0" presId="urn:microsoft.com/office/officeart/2005/8/layout/hProcess7"/>
    <dgm:cxn modelId="{044E3C02-7E7D-45BE-9846-F0A729FEC682}" type="presParOf" srcId="{7A993133-CECD-4BEB-B261-92BCA43A76C4}" destId="{CE0B62F2-68FF-4D3C-89F7-4651490B5998}" srcOrd="1" destOrd="0" presId="urn:microsoft.com/office/officeart/2005/8/layout/hProcess7"/>
    <dgm:cxn modelId="{4B1C4728-65A0-4C56-BB61-9E252EEBAB31}" type="presParOf" srcId="{7A993133-CECD-4BEB-B261-92BCA43A76C4}" destId="{FA5F1F1C-E3ED-4FF4-A275-6A38E13AFFE0}" srcOrd="2" destOrd="0" presId="urn:microsoft.com/office/officeart/2005/8/layout/hProcess7"/>
    <dgm:cxn modelId="{C21B4DA8-8901-4393-B64A-EE9B14F4E23B}" type="presParOf" srcId="{1DEDD4EB-EBBC-4068-A01F-9F61E2FE5E27}" destId="{53D4D893-11B5-4BC9-8FB0-75413A4D5953}" srcOrd="1" destOrd="0" presId="urn:microsoft.com/office/officeart/2005/8/layout/hProcess7"/>
    <dgm:cxn modelId="{8A5DA21B-5FFB-4059-B83F-509BC7E957CB}" type="presParOf" srcId="{1DEDD4EB-EBBC-4068-A01F-9F61E2FE5E27}" destId="{4E97FACD-B388-4B0F-A175-B4B037E822B3}" srcOrd="2" destOrd="0" presId="urn:microsoft.com/office/officeart/2005/8/layout/hProcess7"/>
    <dgm:cxn modelId="{E56E8390-81CC-4FE3-BEF4-D1AC805DC9EC}" type="presParOf" srcId="{4E97FACD-B388-4B0F-A175-B4B037E822B3}" destId="{44CAC00B-51E3-4078-8966-F45306794509}" srcOrd="0" destOrd="0" presId="urn:microsoft.com/office/officeart/2005/8/layout/hProcess7"/>
    <dgm:cxn modelId="{2F49EE14-D5B1-47F2-A18F-8EA454AC5BC5}" type="presParOf" srcId="{4E97FACD-B388-4B0F-A175-B4B037E822B3}" destId="{1882C488-724F-4EFB-BF56-2A7E571B65BB}" srcOrd="1" destOrd="0" presId="urn:microsoft.com/office/officeart/2005/8/layout/hProcess7"/>
    <dgm:cxn modelId="{CCDC9468-0AA0-49BE-B411-C665302AE5C8}" type="presParOf" srcId="{4E97FACD-B388-4B0F-A175-B4B037E822B3}" destId="{6951D14A-B813-4B5C-819B-836B8D76C0A3}" srcOrd="2" destOrd="0" presId="urn:microsoft.com/office/officeart/2005/8/layout/hProcess7"/>
    <dgm:cxn modelId="{5E3C5684-7F28-4845-88B5-EBD0268FA8F6}" type="presParOf" srcId="{1DEDD4EB-EBBC-4068-A01F-9F61E2FE5E27}" destId="{33325485-B211-405A-B0E1-5263D3106E2A}" srcOrd="3" destOrd="0" presId="urn:microsoft.com/office/officeart/2005/8/layout/hProcess7"/>
    <dgm:cxn modelId="{EEB90553-9425-4CE6-B9B5-950D2E82F8D3}" type="presParOf" srcId="{1DEDD4EB-EBBC-4068-A01F-9F61E2FE5E27}" destId="{A90ECAD7-7612-4412-8B53-379A4C5BDD78}" srcOrd="4" destOrd="0" presId="urn:microsoft.com/office/officeart/2005/8/layout/hProcess7"/>
    <dgm:cxn modelId="{B7D863AE-9246-4857-8F79-20682057C23F}" type="presParOf" srcId="{A90ECAD7-7612-4412-8B53-379A4C5BDD78}" destId="{C15C6F84-0066-4B95-9B03-BEED15D8E904}" srcOrd="0" destOrd="0" presId="urn:microsoft.com/office/officeart/2005/8/layout/hProcess7"/>
    <dgm:cxn modelId="{18DC18E0-03DD-43C6-907F-A2AC577E0AE8}" type="presParOf" srcId="{A90ECAD7-7612-4412-8B53-379A4C5BDD78}" destId="{9348063E-68E9-4912-B099-82F935EECEEC}" srcOrd="1" destOrd="0" presId="urn:microsoft.com/office/officeart/2005/8/layout/hProcess7"/>
    <dgm:cxn modelId="{E34BF029-0E94-4E96-AF9D-516C73A6C5F2}" type="presParOf" srcId="{A90ECAD7-7612-4412-8B53-379A4C5BDD78}" destId="{F4F4F16B-E1E8-460E-8CF2-8D53D1BE2E06}" srcOrd="2" destOrd="0" presId="urn:microsoft.com/office/officeart/2005/8/layout/hProcess7"/>
    <dgm:cxn modelId="{36FBE398-4410-42F9-93FD-E6D8F79A3DD1}" type="presParOf" srcId="{1DEDD4EB-EBBC-4068-A01F-9F61E2FE5E27}" destId="{3C455A73-5FE4-4C60-8D34-C24E4B218125}" srcOrd="5" destOrd="0" presId="urn:microsoft.com/office/officeart/2005/8/layout/hProcess7"/>
    <dgm:cxn modelId="{49385A09-CC20-4F80-852A-32C0242C395A}" type="presParOf" srcId="{1DEDD4EB-EBBC-4068-A01F-9F61E2FE5E27}" destId="{8F0E300D-8AC1-49EB-A7F7-CC2DF6C5E390}" srcOrd="6" destOrd="0" presId="urn:microsoft.com/office/officeart/2005/8/layout/hProcess7"/>
    <dgm:cxn modelId="{1DF2C56A-8DE0-479B-8225-86A36978C3D5}" type="presParOf" srcId="{8F0E300D-8AC1-49EB-A7F7-CC2DF6C5E390}" destId="{51DD816F-5DD9-4F7C-A137-50958FBC6E1B}" srcOrd="0" destOrd="0" presId="urn:microsoft.com/office/officeart/2005/8/layout/hProcess7"/>
    <dgm:cxn modelId="{9314FFF1-930E-4DAD-B3D7-0B41D77D4B89}" type="presParOf" srcId="{8F0E300D-8AC1-49EB-A7F7-CC2DF6C5E390}" destId="{540FF4A9-C841-487D-96DE-CE42D4368634}" srcOrd="1" destOrd="0" presId="urn:microsoft.com/office/officeart/2005/8/layout/hProcess7"/>
    <dgm:cxn modelId="{E27D8A24-ACCB-4916-9AF6-99CCE10DD326}" type="presParOf" srcId="{8F0E300D-8AC1-49EB-A7F7-CC2DF6C5E390}" destId="{6995879C-97C7-4CA3-9F79-C0F52B5EE30E}" srcOrd="2" destOrd="0" presId="urn:microsoft.com/office/officeart/2005/8/layout/hProcess7"/>
    <dgm:cxn modelId="{FBF6F6B0-7990-4C9D-B33B-6A7CBD60865C}" type="presParOf" srcId="{1DEDD4EB-EBBC-4068-A01F-9F61E2FE5E27}" destId="{00F55976-DC3D-4D5D-BB12-E8B7D37901C6}" srcOrd="7" destOrd="0" presId="urn:microsoft.com/office/officeart/2005/8/layout/hProcess7"/>
    <dgm:cxn modelId="{54CA6885-8D80-4E0C-869A-60E7CE1E8045}" type="presParOf" srcId="{1DEDD4EB-EBBC-4068-A01F-9F61E2FE5E27}" destId="{4835A61F-FAF6-44D8-AEC1-EC5B3758BA01}" srcOrd="8" destOrd="0" presId="urn:microsoft.com/office/officeart/2005/8/layout/hProcess7"/>
    <dgm:cxn modelId="{2B9D5F6A-2154-4B12-B432-6790DAFA0B1B}" type="presParOf" srcId="{4835A61F-FAF6-44D8-AEC1-EC5B3758BA01}" destId="{86644374-7477-4A64-BA23-709E90272F2E}" srcOrd="0" destOrd="0" presId="urn:microsoft.com/office/officeart/2005/8/layout/hProcess7"/>
    <dgm:cxn modelId="{9B9FF5D9-2B3C-4504-90B0-A57539CEBAA5}" type="presParOf" srcId="{4835A61F-FAF6-44D8-AEC1-EC5B3758BA01}" destId="{8A5D4BA1-EB7F-4455-AE7F-0681E9FDA0B2}" srcOrd="1" destOrd="0" presId="urn:microsoft.com/office/officeart/2005/8/layout/hProcess7"/>
    <dgm:cxn modelId="{3684EF57-B597-421B-9229-FE33E10117D2}" type="presParOf" srcId="{4835A61F-FAF6-44D8-AEC1-EC5B3758BA01}" destId="{FDB2DB7B-6308-4C64-AEF6-2316A441090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36B00-A53C-41A3-803B-86A9ABA77EFF}">
      <dsp:nvSpPr>
        <dsp:cNvPr id="0" name=""/>
        <dsp:cNvSpPr/>
      </dsp:nvSpPr>
      <dsp:spPr>
        <a:xfrm>
          <a:off x="685" y="602092"/>
          <a:ext cx="2948063" cy="353767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Août</a:t>
          </a:r>
          <a:endParaRPr lang="en-US" sz="3300" kern="1200" dirty="0"/>
        </a:p>
      </dsp:txBody>
      <dsp:txXfrm rot="16200000">
        <a:off x="-1154955" y="1757733"/>
        <a:ext cx="2900894" cy="589612"/>
      </dsp:txXfrm>
    </dsp:sp>
    <dsp:sp modelId="{FA5F1F1C-E3ED-4FF4-A275-6A38E13AFFE0}">
      <dsp:nvSpPr>
        <dsp:cNvPr id="0" name=""/>
        <dsp:cNvSpPr/>
      </dsp:nvSpPr>
      <dsp:spPr>
        <a:xfrm>
          <a:off x="590297" y="602092"/>
          <a:ext cx="2196307" cy="35376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Candara" panose="020E0502030303020204" pitchFamily="34" charset="0"/>
            </a:rPr>
            <a:t>Premieres </a:t>
          </a:r>
          <a:r>
            <a:rPr lang="en-GB" sz="1600" kern="1200" dirty="0" err="1">
              <a:latin typeface="Candara" panose="020E0502030303020204" pitchFamily="34" charset="0"/>
            </a:rPr>
            <a:t>tendances</a:t>
          </a:r>
          <a:r>
            <a:rPr lang="en-GB" sz="1600" kern="1200" dirty="0">
              <a:latin typeface="Candara" panose="020E0502030303020204" pitchFamily="34" charset="0"/>
            </a:rPr>
            <a:t>  a </a:t>
          </a:r>
          <a:r>
            <a:rPr lang="en-GB" sz="1600" kern="1200" dirty="0" err="1">
              <a:latin typeface="Candara" panose="020E0502030303020204" pitchFamily="34" charset="0"/>
            </a:rPr>
            <a:t>partir</a:t>
          </a:r>
          <a:r>
            <a:rPr lang="en-GB" sz="1600" kern="1200" dirty="0">
              <a:latin typeface="Candara" panose="020E0502030303020204" pitchFamily="34" charset="0"/>
            </a:rPr>
            <a:t> de </a:t>
          </a:r>
          <a:r>
            <a:rPr lang="en-GB" sz="1600" kern="1200" dirty="0" err="1">
              <a:latin typeface="Candara" panose="020E0502030303020204" pitchFamily="34" charset="0"/>
            </a:rPr>
            <a:t>l’estimation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partielle</a:t>
          </a:r>
          <a:r>
            <a:rPr lang="en-GB" sz="1600" kern="1200" dirty="0">
              <a:latin typeface="Candara" panose="020E0502030303020204" pitchFamily="34" charset="0"/>
            </a:rPr>
            <a:t> des superficies </a:t>
          </a:r>
          <a:r>
            <a:rPr lang="en-GB" sz="1600" kern="1200" dirty="0" err="1">
              <a:latin typeface="Candara" panose="020E0502030303020204" pitchFamily="34" charset="0"/>
            </a:rPr>
            <a:t>emblavées</a:t>
          </a:r>
          <a:r>
            <a:rPr lang="en-GB" sz="1600" kern="1200" dirty="0">
              <a:latin typeface="Candara" panose="020E0502030303020204" pitchFamily="34" charset="0"/>
            </a:rPr>
            <a:t> et des observations </a:t>
          </a:r>
          <a:r>
            <a:rPr lang="en-GB" sz="1600" kern="1200" dirty="0" err="1">
              <a:latin typeface="Candara" panose="020E0502030303020204" pitchFamily="34" charset="0"/>
            </a:rPr>
            <a:t>qualitatives</a:t>
          </a:r>
          <a:r>
            <a:rPr lang="en-GB" sz="1600" kern="1200" dirty="0">
              <a:latin typeface="Candara" panose="020E0502030303020204" pitchFamily="34" charset="0"/>
            </a:rPr>
            <a:t> issues du </a:t>
          </a:r>
          <a:r>
            <a:rPr lang="en-GB" sz="1600" kern="1200" dirty="0" err="1">
              <a:latin typeface="Candara" panose="020E0502030303020204" pitchFamily="34" charset="0"/>
            </a:rPr>
            <a:t>dispositif</a:t>
          </a:r>
          <a:r>
            <a:rPr lang="en-GB" sz="1600" kern="1200" dirty="0">
              <a:latin typeface="Candara" panose="020E0502030303020204" pitchFamily="34" charset="0"/>
            </a:rPr>
            <a:t> de </a:t>
          </a:r>
          <a:r>
            <a:rPr lang="en-GB" sz="1600" kern="1200" dirty="0" err="1">
              <a:latin typeface="Candara" panose="020E0502030303020204" pitchFamily="34" charset="0"/>
            </a:rPr>
            <a:t>suivi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qualitatif</a:t>
          </a:r>
          <a:r>
            <a:rPr lang="en-GB" sz="1600" kern="1200" dirty="0">
              <a:latin typeface="Candara" panose="020E0502030303020204" pitchFamily="34" charset="0"/>
            </a:rPr>
            <a:t> de la </a:t>
          </a:r>
          <a:r>
            <a:rPr lang="en-GB" sz="1600" kern="1200" dirty="0" err="1">
              <a:latin typeface="Candara" panose="020E0502030303020204" pitchFamily="34" charset="0"/>
            </a:rPr>
            <a:t>campagne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agricole</a:t>
          </a:r>
          <a:r>
            <a:rPr lang="en-GB" sz="1600" kern="1200" dirty="0">
              <a:latin typeface="Candara" panose="020E0502030303020204" pitchFamily="34" charset="0"/>
            </a:rPr>
            <a:t> (missions </a:t>
          </a:r>
          <a:r>
            <a:rPr lang="en-GB" sz="1600" kern="1200" dirty="0" err="1">
              <a:latin typeface="Candara" panose="020E0502030303020204" pitchFamily="34" charset="0"/>
            </a:rPr>
            <a:t>conjointes</a:t>
          </a:r>
          <a:r>
            <a:rPr lang="en-GB" sz="1600" kern="1200" dirty="0">
              <a:latin typeface="Candara" panose="020E0502030303020204" pitchFamily="34" charset="0"/>
            </a:rPr>
            <a:t> de </a:t>
          </a:r>
          <a:r>
            <a:rPr lang="en-GB" sz="1600" kern="1200" dirty="0" err="1">
              <a:latin typeface="Candara" panose="020E0502030303020204" pitchFamily="34" charset="0"/>
            </a:rPr>
            <a:t>suivi</a:t>
          </a:r>
          <a:r>
            <a:rPr lang="en-GB" sz="1600" kern="1200" dirty="0">
              <a:latin typeface="Candara" panose="020E0502030303020204" pitchFamily="34" charset="0"/>
            </a:rPr>
            <a:t> de la </a:t>
          </a:r>
          <a:r>
            <a:rPr lang="en-GB" sz="1600" kern="1200" dirty="0" err="1">
              <a:latin typeface="Candara" panose="020E0502030303020204" pitchFamily="34" charset="0"/>
            </a:rPr>
            <a:t>campagne</a:t>
          </a:r>
          <a:r>
            <a:rPr lang="en-GB" sz="1600" kern="1200" dirty="0">
              <a:latin typeface="Candara" panose="020E0502030303020204" pitchFamily="34" charset="0"/>
            </a:rPr>
            <a:t>, </a:t>
          </a:r>
          <a:r>
            <a:rPr lang="en-GB" sz="1600" kern="1200" dirty="0" err="1">
              <a:latin typeface="Candara" panose="020E0502030303020204" pitchFamily="34" charset="0"/>
            </a:rPr>
            <a:t>avis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d’experts</a:t>
          </a:r>
          <a:r>
            <a:rPr lang="en-GB" sz="1600" kern="1200" dirty="0">
              <a:latin typeface="Candara" panose="020E0502030303020204" pitchFamily="34" charset="0"/>
            </a:rPr>
            <a:t>. </a:t>
          </a:r>
          <a:endParaRPr lang="en-US" sz="1600" kern="1200" dirty="0"/>
        </a:p>
      </dsp:txBody>
      <dsp:txXfrm>
        <a:off x="590297" y="602092"/>
        <a:ext cx="2196307" cy="3537676"/>
      </dsp:txXfrm>
    </dsp:sp>
    <dsp:sp modelId="{C15C6F84-0066-4B95-9B03-BEED15D8E904}">
      <dsp:nvSpPr>
        <dsp:cNvPr id="0" name=""/>
        <dsp:cNvSpPr/>
      </dsp:nvSpPr>
      <dsp:spPr>
        <a:xfrm>
          <a:off x="3051930" y="602092"/>
          <a:ext cx="2948063" cy="353767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Octobre</a:t>
          </a:r>
          <a:endParaRPr lang="en-US" sz="3300" kern="1200" dirty="0"/>
        </a:p>
      </dsp:txBody>
      <dsp:txXfrm rot="16200000">
        <a:off x="1896289" y="1757733"/>
        <a:ext cx="2900894" cy="589612"/>
      </dsp:txXfrm>
    </dsp:sp>
    <dsp:sp modelId="{1882C488-724F-4EFB-BF56-2A7E571B65BB}">
      <dsp:nvSpPr>
        <dsp:cNvPr id="0" name=""/>
        <dsp:cNvSpPr/>
      </dsp:nvSpPr>
      <dsp:spPr>
        <a:xfrm rot="5400000">
          <a:off x="2806641" y="3414668"/>
          <a:ext cx="520059" cy="4422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4F16B-E1E8-460E-8CF2-8D53D1BE2E06}">
      <dsp:nvSpPr>
        <dsp:cNvPr id="0" name=""/>
        <dsp:cNvSpPr/>
      </dsp:nvSpPr>
      <dsp:spPr>
        <a:xfrm>
          <a:off x="3641543" y="602092"/>
          <a:ext cx="2196307" cy="35376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Candara" panose="020E0502030303020204" pitchFamily="34" charset="0"/>
            </a:rPr>
            <a:t>Estimation des productions </a:t>
          </a:r>
          <a:r>
            <a:rPr lang="en-GB" sz="1600" kern="1200" dirty="0" err="1">
              <a:latin typeface="Candara" panose="020E0502030303020204" pitchFamily="34" charset="0"/>
            </a:rPr>
            <a:t>previsionnelles</a:t>
          </a:r>
          <a:r>
            <a:rPr lang="en-GB" sz="1600" kern="1200" dirty="0">
              <a:latin typeface="Candara" panose="020E0502030303020204" pitchFamily="34" charset="0"/>
            </a:rPr>
            <a:t> a </a:t>
          </a:r>
          <a:r>
            <a:rPr lang="en-GB" sz="1600" kern="1200" dirty="0" err="1">
              <a:latin typeface="Candara" panose="020E0502030303020204" pitchFamily="34" charset="0"/>
            </a:rPr>
            <a:t>partir</a:t>
          </a:r>
          <a:r>
            <a:rPr lang="en-GB" sz="1600" kern="1200" dirty="0">
              <a:latin typeface="Candara" panose="020E0502030303020204" pitchFamily="34" charset="0"/>
            </a:rPr>
            <a:t> des superficies </a:t>
          </a:r>
          <a:r>
            <a:rPr lang="en-GB" sz="1600" kern="1200" dirty="0" err="1">
              <a:latin typeface="Candara" panose="020E0502030303020204" pitchFamily="34" charset="0"/>
            </a:rPr>
            <a:t>emblavées</a:t>
          </a:r>
          <a:r>
            <a:rPr lang="en-GB" sz="1600" kern="1200" dirty="0">
              <a:latin typeface="Candara" panose="020E0502030303020204" pitchFamily="34" charset="0"/>
            </a:rPr>
            <a:t> et des </a:t>
          </a:r>
          <a:r>
            <a:rPr lang="en-GB" sz="1600" kern="1200" dirty="0" err="1">
              <a:latin typeface="Candara" panose="020E0502030303020204" pitchFamily="34" charset="0"/>
            </a:rPr>
            <a:t>rendements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previsionnels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obtenus</a:t>
          </a:r>
          <a:r>
            <a:rPr lang="en-GB" sz="1600" kern="1200" dirty="0">
              <a:latin typeface="Candara" panose="020E0502030303020204" pitchFamily="34" charset="0"/>
            </a:rPr>
            <a:t> a </a:t>
          </a:r>
          <a:r>
            <a:rPr lang="en-GB" sz="1600" kern="1200" dirty="0" err="1">
              <a:latin typeface="Candara" panose="020E0502030303020204" pitchFamily="34" charset="0"/>
            </a:rPr>
            <a:t>l’aide</a:t>
          </a:r>
          <a:r>
            <a:rPr lang="en-GB" sz="1600" kern="1200" dirty="0">
              <a:latin typeface="Candara" panose="020E0502030303020204" pitchFamily="34" charset="0"/>
            </a:rPr>
            <a:t> d’un </a:t>
          </a:r>
          <a:r>
            <a:rPr lang="en-GB" sz="1600" kern="1200" dirty="0" err="1">
              <a:latin typeface="Candara" panose="020E0502030303020204" pitchFamily="34" charset="0"/>
            </a:rPr>
            <a:t>modele</a:t>
          </a:r>
          <a:r>
            <a:rPr lang="en-GB" sz="1600" kern="1200" dirty="0">
              <a:latin typeface="Candara" panose="020E0502030303020204" pitchFamily="34" charset="0"/>
            </a:rPr>
            <a:t> a </a:t>
          </a:r>
          <a:r>
            <a:rPr lang="en-GB" sz="1600" kern="1200" dirty="0" err="1">
              <a:latin typeface="Candara" panose="020E0502030303020204" pitchFamily="34" charset="0"/>
            </a:rPr>
            <a:t>deux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facteurs</a:t>
          </a:r>
          <a:r>
            <a:rPr lang="en-GB" sz="1600" kern="1200" dirty="0">
              <a:latin typeface="Candara" panose="020E0502030303020204" pitchFamily="34" charset="0"/>
            </a:rPr>
            <a:t> (la variation des NDVI et </a:t>
          </a:r>
          <a:r>
            <a:rPr lang="en-GB" sz="1600" kern="1200" dirty="0" err="1">
              <a:latin typeface="Candara" panose="020E0502030303020204" pitchFamily="34" charset="0"/>
            </a:rPr>
            <a:t>l’opinion</a:t>
          </a:r>
          <a:r>
            <a:rPr lang="en-GB" sz="1600" kern="1200" dirty="0">
              <a:latin typeface="Candara" panose="020E0502030303020204" pitchFamily="34" charset="0"/>
            </a:rPr>
            <a:t> des </a:t>
          </a:r>
          <a:r>
            <a:rPr lang="en-GB" sz="1600" kern="1200" dirty="0" err="1">
              <a:latin typeface="Candara" panose="020E0502030303020204" pitchFamily="34" charset="0"/>
            </a:rPr>
            <a:t>producteurs</a:t>
          </a:r>
          <a:r>
            <a:rPr lang="en-GB" sz="1600" kern="1200" dirty="0">
              <a:latin typeface="Candara" panose="020E0502030303020204" pitchFamily="34" charset="0"/>
            </a:rPr>
            <a:t> sur la variation </a:t>
          </a:r>
          <a:r>
            <a:rPr lang="en-GB" sz="1600" kern="1200" dirty="0" err="1">
              <a:latin typeface="Candara" panose="020E0502030303020204" pitchFamily="34" charset="0"/>
            </a:rPr>
            <a:t>attendue</a:t>
          </a:r>
          <a:r>
            <a:rPr lang="en-GB" sz="1600" kern="1200" dirty="0">
              <a:latin typeface="Candara" panose="020E0502030303020204" pitchFamily="34" charset="0"/>
            </a:rPr>
            <a:t> de </a:t>
          </a:r>
          <a:r>
            <a:rPr lang="en-GB" sz="1600" kern="1200" dirty="0" err="1">
              <a:latin typeface="Candara" panose="020E0502030303020204" pitchFamily="34" charset="0"/>
            </a:rPr>
            <a:t>leurs</a:t>
          </a:r>
          <a:r>
            <a:rPr lang="en-GB" sz="1600" kern="1200" dirty="0">
              <a:latin typeface="Candara" panose="020E0502030303020204" pitchFamily="34" charset="0"/>
            </a:rPr>
            <a:t> productions par </a:t>
          </a:r>
          <a:r>
            <a:rPr lang="en-GB" sz="1600" kern="1200" dirty="0" err="1">
              <a:latin typeface="Candara" panose="020E0502030303020204" pitchFamily="34" charset="0"/>
            </a:rPr>
            <a:t>arapport</a:t>
          </a:r>
          <a:r>
            <a:rPr lang="en-GB" sz="1600" kern="1200" dirty="0">
              <a:latin typeface="Candara" panose="020E0502030303020204" pitchFamily="34" charset="0"/>
            </a:rPr>
            <a:t> a la </a:t>
          </a:r>
          <a:r>
            <a:rPr lang="en-GB" sz="1600" kern="1200" dirty="0" err="1">
              <a:latin typeface="Candara" panose="020E0502030303020204" pitchFamily="34" charset="0"/>
            </a:rPr>
            <a:t>campagne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precedente</a:t>
          </a:r>
          <a:r>
            <a:rPr lang="en-GB" sz="1600" kern="1200" dirty="0">
              <a:latin typeface="Candara" panose="020E0502030303020204" pitchFamily="34" charset="0"/>
            </a:rPr>
            <a:t>)</a:t>
          </a:r>
          <a:endParaRPr lang="en-US" sz="1600" kern="1200" dirty="0"/>
        </a:p>
      </dsp:txBody>
      <dsp:txXfrm>
        <a:off x="3641543" y="602092"/>
        <a:ext cx="2196307" cy="3537676"/>
      </dsp:txXfrm>
    </dsp:sp>
    <dsp:sp modelId="{86644374-7477-4A64-BA23-709E90272F2E}">
      <dsp:nvSpPr>
        <dsp:cNvPr id="0" name=""/>
        <dsp:cNvSpPr/>
      </dsp:nvSpPr>
      <dsp:spPr>
        <a:xfrm>
          <a:off x="6103176" y="602092"/>
          <a:ext cx="2948063" cy="353767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Decembre</a:t>
          </a:r>
          <a:endParaRPr lang="en-US" sz="3300" kern="1200" dirty="0"/>
        </a:p>
      </dsp:txBody>
      <dsp:txXfrm rot="16200000">
        <a:off x="4947535" y="1757733"/>
        <a:ext cx="2900894" cy="589612"/>
      </dsp:txXfrm>
    </dsp:sp>
    <dsp:sp modelId="{540FF4A9-C841-487D-96DE-CE42D4368634}">
      <dsp:nvSpPr>
        <dsp:cNvPr id="0" name=""/>
        <dsp:cNvSpPr/>
      </dsp:nvSpPr>
      <dsp:spPr>
        <a:xfrm rot="5400000">
          <a:off x="5857887" y="3414668"/>
          <a:ext cx="520059" cy="44220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2DB7B-6308-4C64-AEF6-2316A4410906}">
      <dsp:nvSpPr>
        <dsp:cNvPr id="0" name=""/>
        <dsp:cNvSpPr/>
      </dsp:nvSpPr>
      <dsp:spPr>
        <a:xfrm>
          <a:off x="6692789" y="602092"/>
          <a:ext cx="2196307" cy="353767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Candara" panose="020E0502030303020204" pitchFamily="34" charset="0"/>
            </a:rPr>
            <a:t>Evaluation objective des productions a </a:t>
          </a:r>
          <a:r>
            <a:rPr lang="en-GB" sz="1600" kern="1200" dirty="0" err="1">
              <a:latin typeface="Candara" panose="020E0502030303020204" pitchFamily="34" charset="0"/>
            </a:rPr>
            <a:t>partir</a:t>
          </a:r>
          <a:r>
            <a:rPr lang="en-GB" sz="1600" kern="1200" dirty="0">
              <a:latin typeface="Candara" panose="020E0502030303020204" pitchFamily="34" charset="0"/>
            </a:rPr>
            <a:t> des  </a:t>
          </a:r>
          <a:r>
            <a:rPr lang="en-GB" sz="1600" kern="1200" dirty="0" err="1">
              <a:latin typeface="Candara" panose="020E0502030303020204" pitchFamily="34" charset="0"/>
            </a:rPr>
            <a:t>rendements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mesurés</a:t>
          </a:r>
          <a:r>
            <a:rPr lang="en-GB" sz="1600" kern="1200" dirty="0">
              <a:latin typeface="Candara" panose="020E0502030303020204" pitchFamily="34" charset="0"/>
            </a:rPr>
            <a:t> sur les </a:t>
          </a:r>
          <a:r>
            <a:rPr lang="en-GB" sz="1600" kern="1200" dirty="0" err="1">
              <a:latin typeface="Candara" panose="020E0502030303020204" pitchFamily="34" charset="0"/>
            </a:rPr>
            <a:t>carrés</a:t>
          </a:r>
          <a:r>
            <a:rPr lang="en-GB" sz="1600" kern="1200" dirty="0">
              <a:latin typeface="Candara" panose="020E0502030303020204" pitchFamily="34" charset="0"/>
            </a:rPr>
            <a:t> et des superficies </a:t>
          </a:r>
          <a:r>
            <a:rPr lang="en-GB" sz="1600" kern="1200" dirty="0" err="1">
              <a:latin typeface="Candara" panose="020E0502030303020204" pitchFamily="34" charset="0"/>
            </a:rPr>
            <a:t>emblavées</a:t>
          </a:r>
          <a:r>
            <a:rPr lang="en-GB" sz="1600" kern="1200" dirty="0">
              <a:latin typeface="Candara" panose="020E0502030303020204" pitchFamily="34" charset="0"/>
            </a:rPr>
            <a:t> : </a:t>
          </a:r>
          <a:r>
            <a:rPr lang="en-GB" sz="1600" kern="1200" dirty="0" err="1">
              <a:latin typeface="Candara" panose="020E0502030303020204" pitchFamily="34" charset="0"/>
            </a:rPr>
            <a:t>resultats</a:t>
          </a:r>
          <a:r>
            <a:rPr lang="en-GB" sz="1600" kern="1200" dirty="0">
              <a:latin typeface="Candara" panose="020E0502030303020204" pitchFamily="34" charset="0"/>
            </a:rPr>
            <a:t> </a:t>
          </a:r>
          <a:r>
            <a:rPr lang="en-GB" sz="1600" kern="1200" dirty="0" err="1">
              <a:latin typeface="Candara" panose="020E0502030303020204" pitchFamily="34" charset="0"/>
            </a:rPr>
            <a:t>defintifs</a:t>
          </a:r>
          <a:r>
            <a:rPr lang="en-GB" sz="1600" kern="1200" dirty="0">
              <a:latin typeface="Candara" panose="020E0502030303020204" pitchFamily="34" charset="0"/>
            </a:rPr>
            <a:t> de la </a:t>
          </a:r>
          <a:r>
            <a:rPr lang="en-GB" sz="1600" kern="1200" dirty="0" err="1">
              <a:latin typeface="Candara" panose="020E0502030303020204" pitchFamily="34" charset="0"/>
            </a:rPr>
            <a:t>campagne</a:t>
          </a:r>
          <a:endParaRPr lang="en-US" sz="1600" kern="1200" dirty="0"/>
        </a:p>
      </dsp:txBody>
      <dsp:txXfrm>
        <a:off x="6692789" y="602092"/>
        <a:ext cx="2196307" cy="3537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713" cy="496976"/>
          </a:xfrm>
          <a:prstGeom prst="rect">
            <a:avLst/>
          </a:prstGeom>
        </p:spPr>
        <p:txBody>
          <a:bodyPr vert="horz" lIns="85771" tIns="42885" rIns="85771" bIns="42885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716" y="1"/>
            <a:ext cx="2944713" cy="496976"/>
          </a:xfrm>
          <a:prstGeom prst="rect">
            <a:avLst/>
          </a:prstGeom>
        </p:spPr>
        <p:txBody>
          <a:bodyPr vert="horz" lIns="85771" tIns="42885" rIns="85771" bIns="42885" rtlCol="0"/>
          <a:lstStyle>
            <a:lvl1pPr algn="r">
              <a:defRPr sz="1100"/>
            </a:lvl1pPr>
          </a:lstStyle>
          <a:p>
            <a:fld id="{93488A66-4DF0-4C91-A512-D63911F98E88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44538"/>
            <a:ext cx="48196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771" tIns="42885" rIns="85771" bIns="4288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879" y="4718227"/>
            <a:ext cx="5434742" cy="4468725"/>
          </a:xfrm>
          <a:prstGeom prst="rect">
            <a:avLst/>
          </a:prstGeom>
        </p:spPr>
        <p:txBody>
          <a:bodyPr vert="horz" lIns="85771" tIns="42885" rIns="85771" bIns="428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397"/>
            <a:ext cx="2944713" cy="496976"/>
          </a:xfrm>
          <a:prstGeom prst="rect">
            <a:avLst/>
          </a:prstGeom>
        </p:spPr>
        <p:txBody>
          <a:bodyPr vert="horz" lIns="85771" tIns="42885" rIns="85771" bIns="4288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716" y="9432397"/>
            <a:ext cx="2944713" cy="496976"/>
          </a:xfrm>
          <a:prstGeom prst="rect">
            <a:avLst/>
          </a:prstGeom>
        </p:spPr>
        <p:txBody>
          <a:bodyPr vert="horz" lIns="85771" tIns="42885" rIns="85771" bIns="42885" rtlCol="0" anchor="b"/>
          <a:lstStyle>
            <a:lvl1pPr algn="r">
              <a:defRPr sz="1100"/>
            </a:lvl1pPr>
          </a:lstStyle>
          <a:p>
            <a:fld id="{1922D1AF-58EB-427E-BA50-B35623FBCB0D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3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9C5DA-A8A2-4CCD-B4B1-EC8D424269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2D1AF-58EB-427E-BA50-B35623FBCB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"/>
            <a:ext cx="10058400" cy="5181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3"/>
            <a:ext cx="10058400" cy="51816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004" spc="16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4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66115" indent="0" algn="ctr">
              <a:buNone/>
              <a:defRPr sz="1441"/>
            </a:lvl2pPr>
            <a:lvl3pPr marL="732232" indent="0" algn="ctr">
              <a:buNone/>
              <a:defRPr sz="1441"/>
            </a:lvl3pPr>
            <a:lvl4pPr marL="1098347" indent="0" algn="ctr">
              <a:buNone/>
              <a:defRPr sz="1441"/>
            </a:lvl4pPr>
            <a:lvl5pPr marL="1464463" indent="0" algn="ctr">
              <a:buNone/>
              <a:defRPr sz="1441"/>
            </a:lvl5pPr>
            <a:lvl6pPr marL="1830578" indent="0" algn="ctr">
              <a:buNone/>
              <a:defRPr sz="1441"/>
            </a:lvl6pPr>
            <a:lvl7pPr marL="2196695" indent="0" algn="ctr">
              <a:buNone/>
              <a:defRPr sz="1441"/>
            </a:lvl7pPr>
            <a:lvl8pPr marL="2562810" indent="0" algn="ctr">
              <a:buNone/>
              <a:defRPr sz="1441"/>
            </a:lvl8pPr>
            <a:lvl9pPr marL="2928926" indent="0" algn="ctr">
              <a:buNone/>
              <a:defRPr sz="14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AD342EC-4B56-4B16-B71F-480B0762A841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77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183C2-E07D-4DA2-9041-6BD36DC90613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5" y="863600"/>
            <a:ext cx="2168843" cy="613156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6" y="863600"/>
            <a:ext cx="6255068" cy="6131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5B03-DC00-4029-B969-8ABBD85FA1AE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298180" y="208135"/>
            <a:ext cx="0" cy="7543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43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FDF9B-6904-4792-B523-83A71FE774F3}" type="slidenum">
              <a:rPr lang="it-IT" alt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‹N°›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9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42DF-E9F9-442D-9EDA-68353ADCBF90}" type="slidenum">
              <a:rPr lang="it-IT" alt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‹N°›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59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Goal, target and indicator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61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Indicator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21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178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Interpretations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01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Limitations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1235-5B71-4324-B460-DC3D1C84AE1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546" y="359819"/>
            <a:ext cx="2570809" cy="43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9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Country 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73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2150" y="414339"/>
            <a:ext cx="8674100" cy="423862"/>
          </a:xfrm>
        </p:spPr>
        <p:txBody>
          <a:bodyPr/>
          <a:lstStyle/>
          <a:p>
            <a:r>
              <a:rPr lang="en-US" dirty="0"/>
              <a:t>FAO capacity development and technical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330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914400"/>
            <a:ext cx="8674100" cy="608647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  <a:p>
            <a:r>
              <a:rPr lang="en-US" dirty="0"/>
              <a:t>Thank You</a:t>
            </a:r>
          </a:p>
          <a:p>
            <a:r>
              <a:rPr lang="en-US" dirty="0"/>
              <a:t>Contact information</a:t>
            </a:r>
          </a:p>
          <a:p>
            <a:pPr lvl="0"/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 flipV="1">
            <a:off x="692150" y="7128805"/>
            <a:ext cx="868045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55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048" y="1219200"/>
            <a:ext cx="8668302" cy="4800600"/>
          </a:xfrm>
        </p:spPr>
        <p:txBody>
          <a:bodyPr lIns="0" tIns="0" rIns="0" bIns="0"/>
          <a:lstStyle>
            <a:lvl1pPr algn="ctr">
              <a:defRPr baseline="0"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Thank You</a:t>
            </a:r>
          </a:p>
          <a:p>
            <a:r>
              <a:rPr lang="en-US" dirty="0"/>
              <a:t>Contact information</a:t>
            </a:r>
          </a:p>
          <a:p>
            <a:endParaRPr lang="en-US" dirty="0"/>
          </a:p>
          <a:p>
            <a:endParaRPr dirty="0"/>
          </a:p>
        </p:txBody>
      </p:sp>
      <p:sp>
        <p:nvSpPr>
          <p:cNvPr id="8" name="object 2"/>
          <p:cNvSpPr/>
          <p:nvPr userDrawn="1"/>
        </p:nvSpPr>
        <p:spPr>
          <a:xfrm flipV="1">
            <a:off x="685800" y="990600"/>
            <a:ext cx="8762999" cy="45719"/>
          </a:xfrm>
          <a:custGeom>
            <a:avLst/>
            <a:gdLst/>
            <a:ahLst/>
            <a:cxnLst/>
            <a:rect l="l" t="t" r="r" b="b"/>
            <a:pathLst>
              <a:path w="8229599">
                <a:moveTo>
                  <a:pt x="822959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F61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609600" y="7086600"/>
            <a:ext cx="9448800" cy="0"/>
          </a:xfrm>
          <a:prstGeom prst="line">
            <a:avLst/>
          </a:prstGeom>
          <a:noFill/>
          <a:ln w="34925">
            <a:solidFill>
              <a:srgbClr val="1445A8"/>
            </a:solidFill>
            <a:round/>
            <a:headEnd/>
            <a:tailEnd/>
          </a:ln>
        </p:spPr>
        <p:txBody>
          <a:bodyPr lIns="101882" tIns="50941" rIns="101882" bIns="50941" anchor="ctr"/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1" y="7169286"/>
            <a:ext cx="2127250" cy="6031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4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06148" y="7219732"/>
            <a:ext cx="606152" cy="5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3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85C17-944F-EB34-8FD7-ACBAA2FC5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1588"/>
            <a:ext cx="75438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394969-A6CF-FC96-D4D7-BB085538E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3050"/>
            <a:ext cx="75438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A9FF0C-6C8D-0682-0ACD-058BB5D5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BF63A-A351-E55A-1B74-3FDC8DCB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5186E3-6AF0-46BA-06DF-B390D6B3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6321224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C4494-01A9-82B2-3DFF-90911384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FB68F0-E11A-2F60-F3F2-DDB49CC5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CC38E0-9146-ACFC-A7E0-E100D257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2CFED-7431-F351-11D3-3BE5CB52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8F5FC0-7630-8977-6D1A-21B69985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834212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6E05CB-C66F-9741-541E-627B5841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B5AFFF-85C4-86DE-090A-C7B4BC331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5200650"/>
            <a:ext cx="8675688" cy="17002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8C7FC9-94FC-0617-31DC-AC441B25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23A19A-E5B9-D541-EC15-95CA5823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35020-42DC-1160-082D-51F40BFBF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2869679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D7488-3187-4B40-2359-355D55ACA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4DE5D8-6101-27A1-6272-106BDFC35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2150" y="2068513"/>
            <a:ext cx="4260850" cy="49323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362C7C-8FC1-AC25-987C-106C8D647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2068513"/>
            <a:ext cx="4260850" cy="49323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2E68E5-F2D0-556B-00A0-E68EBCB36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991889-5074-5505-00C9-5ADA2FC8A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A48E3E-0904-972E-F16F-536998C0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1960050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E55DB-31E4-2C5B-61D1-13EB797FC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5688" cy="15017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3C2FC7-2C42-ACBB-FF47-1D16D8E62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5CE0B9-F9A6-2019-8C4A-EAF214915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150" y="2838450"/>
            <a:ext cx="4256088" cy="4176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96DCBD-BDC0-AA90-2202-9EF59DCCB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9666B4-B03D-D823-BF4B-628DFBD52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700" y="2838450"/>
            <a:ext cx="4275138" cy="4176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4BD334-A09E-05F1-9518-30DDDA24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A4B4EB-91D2-9747-AC23-96388DB1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0012C5-29A0-104B-A33E-B844F5D74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64824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"/>
            <a:ext cx="10058400" cy="51816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3"/>
            <a:ext cx="10058400" cy="51816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004" b="0" spc="16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4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66115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2pPr>
            <a:lvl3pPr marL="732232" indent="0">
              <a:buNone/>
              <a:defRPr sz="1282">
                <a:solidFill>
                  <a:schemeClr val="tx1">
                    <a:tint val="75000"/>
                  </a:schemeClr>
                </a:solidFill>
              </a:defRPr>
            </a:lvl3pPr>
            <a:lvl4pPr marL="1098347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4pPr>
            <a:lvl5pPr marL="1464463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5pPr>
            <a:lvl6pPr marL="1830578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6pPr>
            <a:lvl7pPr marL="2196695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7pPr>
            <a:lvl8pPr marL="2562810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8pPr>
            <a:lvl9pPr marL="2928926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2F5-5342-4A44-98B2-0017ABC6749A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9932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015014-A2A9-692F-7F9F-4FD36FC72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7BCADD-57B4-6461-4975-FFD8F893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6233E5-A375-5324-9C36-6DA5101E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72CF88-5181-5184-7E82-19C7AEAD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141382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617731-A284-CD33-5627-0782056D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8ABCE42-B06E-081A-06B4-B3F14D7A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F0B935-3B14-8916-69DB-37BFD924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9400823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A68E43-F9C5-A5EB-8D90-F350B84C8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04AF7-DD22-E9B8-53EA-FDB84912D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101FE8-11C1-10F9-8F58-54A62C6AE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D8A868-73BC-C8E1-0A28-C14A7451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6624FC-EA79-AEF3-6645-64919D22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01E925-CFFF-4F49-2421-EF19865A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6370158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10D9A-6D6D-94E1-99BA-9D36BAEC2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771E06-358D-BB3D-FEF7-B763AF079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D07E84-E091-EA83-352A-74BCBBB55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91FF78-0849-D7C0-DEA0-136A0DC7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37BFA8-D192-804E-2378-9C7C3DEB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B6EF7-8591-4E7E-FB93-4AF6480A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7959685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AC1F2-2CE3-4B32-61D8-81B6D661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5D5DDE-7F16-A689-170A-FD0B7E89B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535F02-ED1A-0923-37C2-9D2DCCED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E8E847-FD8E-B59A-1620-B02C92BE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067FFC-EEC3-E974-2926-D7B7595C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025253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AE441F-DC27-17E9-72E1-22C9B77BD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7725" y="414338"/>
            <a:ext cx="2168525" cy="658653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440074-696C-5BD2-1C52-FDE8C7AB4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2150" y="414338"/>
            <a:ext cx="6353175" cy="658653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2C052E-F976-CD3D-2697-0A466EA4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E61034-AD7E-4D6A-F9E4-4D799802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B4699-4B8D-1F70-5EE8-4B7B0081A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1410273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DE8E2-A4A2-1F18-747A-654060054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39EEA2-9CB1-6E33-3596-E9D50B2DC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FE11B4-FB31-60D3-3C3A-E42A9B9FA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73BF9B-C131-E56C-12FD-E1924EA5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95CAB1-4CD3-DF9B-616A-CBEFDB20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59306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910AE-23FB-2F2D-B9C0-5F035C73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0B97DC-D8B8-4621-C845-546018912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532118-9885-9C05-99B3-FB3E397A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5FBB6-DE47-A3AE-FE4F-BF52B789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4FA1BA-5DB9-674D-13BA-CD510306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7708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2A227-42F5-9E07-58F6-38941598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EFCFD1-CBB3-A0F0-EF86-148D21E68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6D3E90-E507-E9EA-AF3B-B68BF883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E9D2B3-ABC3-0E64-A9E4-6D42E5E5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722FA1-09B0-1059-F20E-6843112E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359322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3B7EA7-6ED6-FB44-CEE5-E8245ADA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38CC3-4344-64B1-EE68-838C3BD3B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89452F-AAB4-2325-7455-0A25A0B70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E9AB86-F36A-8F68-5FDD-16DC4D1B2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ADC032-DC7D-EA46-C9C2-CA0EE2DC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FDB083-272A-98EE-DF8F-349A80444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0240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07" y="663246"/>
            <a:ext cx="8019059" cy="16995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5" y="2590800"/>
            <a:ext cx="3922776" cy="4559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189" y="2590800"/>
            <a:ext cx="3922776" cy="4559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43D6-B9F5-4ADC-A3DA-219694445CFC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pic>
        <p:nvPicPr>
          <p:cNvPr id="8" name="Content Placeholder 6"/>
          <p:cNvPicPr>
            <a:picLocks noGrp="1"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546" y="359819"/>
            <a:ext cx="2570809" cy="43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119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E52495-C8B8-6907-3CE5-EE21BF80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25D0D8-B335-01D7-4C91-6A0659882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FE8B6D-6A3B-752D-88AD-671E20532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656CBB-4811-BE21-EBCD-226E511E7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2FCF8FE-940C-F3CF-4073-19F3CD907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F95AAF-62A1-59F2-8F74-BBB62920E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794743-793C-24A7-C586-DB2D4504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3FBCF8-7640-F6BD-DF3A-547B5763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134274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DE8E0-5519-6D9C-B112-C73091D2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E34587-1195-3ECD-162B-0663FEEA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A9476B-0049-C2CF-6CFE-0B5383F2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E5FF9E-CCC0-5B9C-6DCA-8C26B56D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20532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511734-4F48-8D32-AF02-B2B596BCC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BA8ABC9-E422-5702-BEE9-BFC3112CA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B7949B-5985-1612-67B3-9F243383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68853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AE5A09-7644-FE49-6642-2E4574C46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522AAD-ABDF-0F25-0316-C8CE6790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0439F0-B832-8B62-954C-57356EDAC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CA8F26-CDA0-76CB-446F-607066DC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50DE1E-7357-EBA4-5D25-F1F1544A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BBE829-2FA7-FFC9-8DDC-AE98FA06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73224"/>
      </p:ext>
    </p:extLst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EB4CB-9A56-EAA7-EF57-CA73BF43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D7D054-ADAA-C992-F6A0-F8A9DC6AD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84CE3F-1C7B-722D-CB1D-2E85BA32B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418B96-76DE-6159-18C3-C045975F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814058-4506-64B9-DF3F-72B98B382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580975-3DF2-18BF-BAE6-583018E8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251190"/>
      </p:ext>
    </p:extLst>
  </p:cSld>
  <p:clrMapOvr>
    <a:masterClrMapping/>
  </p:clrMapOvr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6C598-A8D1-3A31-04F1-D9A4290F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DB3AD8-3B50-9199-5A58-F8F11D66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A9D307-2EE3-691A-65CD-BA75DCE46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B7F94F-CE49-52A8-1C4E-C7CCEAC67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3B1AB5-5FB0-254D-D9E9-F752F71F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88512"/>
      </p:ext>
    </p:extLst>
  </p:cSld>
  <p:clrMapOvr>
    <a:masterClrMapping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B69E13-7F6C-8379-8860-3009A7C2D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61B347-1E61-D84F-A3D1-F3C9B741A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A02EA7-817C-E1F4-29AA-DBB8402DE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F24ADF-DB32-CFB0-2915-1DF84E63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4D30E1-47B4-1D99-B764-BA10CD4C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1451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3" b="0" cap="none" baseline="0">
                <a:solidFill>
                  <a:schemeClr val="accent1"/>
                </a:solidFill>
                <a:latin typeface="+mn-lt"/>
              </a:defRPr>
            </a:lvl1pPr>
            <a:lvl2pPr marL="366115" indent="0">
              <a:buNone/>
              <a:defRPr sz="1602" b="1"/>
            </a:lvl2pPr>
            <a:lvl3pPr marL="732232" indent="0">
              <a:buNone/>
              <a:defRPr sz="1441" b="1"/>
            </a:lvl3pPr>
            <a:lvl4pPr marL="1098347" indent="0">
              <a:buNone/>
              <a:defRPr sz="1282" b="1"/>
            </a:lvl4pPr>
            <a:lvl5pPr marL="1464463" indent="0">
              <a:buNone/>
              <a:defRPr sz="1282" b="1"/>
            </a:lvl5pPr>
            <a:lvl6pPr marL="1830578" indent="0">
              <a:buNone/>
              <a:defRPr sz="1282" b="1"/>
            </a:lvl6pPr>
            <a:lvl7pPr marL="2196695" indent="0">
              <a:buNone/>
              <a:defRPr sz="1282" b="1"/>
            </a:lvl7pPr>
            <a:lvl8pPr marL="2562810" indent="0">
              <a:buNone/>
              <a:defRPr sz="1282" b="1"/>
            </a:lvl8pPr>
            <a:lvl9pPr marL="2928926" indent="0">
              <a:buNone/>
              <a:defRPr sz="12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6" y="3363493"/>
            <a:ext cx="3922776" cy="3787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483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43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66115" indent="0">
              <a:buNone/>
              <a:defRPr sz="1602" b="1"/>
            </a:lvl2pPr>
            <a:lvl3pPr marL="732232" indent="0">
              <a:buNone/>
              <a:defRPr sz="1441" b="1"/>
            </a:lvl3pPr>
            <a:lvl4pPr marL="1098347" indent="0">
              <a:buNone/>
              <a:defRPr sz="1282" b="1"/>
            </a:lvl4pPr>
            <a:lvl5pPr marL="1464463" indent="0">
              <a:buNone/>
              <a:defRPr sz="1282" b="1"/>
            </a:lvl5pPr>
            <a:lvl6pPr marL="1830578" indent="0">
              <a:buNone/>
              <a:defRPr sz="1282" b="1"/>
            </a:lvl6pPr>
            <a:lvl7pPr marL="2196695" indent="0">
              <a:buNone/>
              <a:defRPr sz="1282" b="1"/>
            </a:lvl7pPr>
            <a:lvl8pPr marL="2562810" indent="0">
              <a:buNone/>
              <a:defRPr sz="1282" b="1"/>
            </a:lvl8pPr>
            <a:lvl9pPr marL="2928926" indent="0">
              <a:buNone/>
              <a:defRPr sz="1282" b="1"/>
            </a:lvl9pPr>
          </a:lstStyle>
          <a:p>
            <a:pPr marL="0" lvl="0" indent="0" algn="l" defTabSz="732232" rtl="0" eaLnBrk="1" latinLnBrk="0" hangingPunct="1">
              <a:lnSpc>
                <a:spcPct val="90000"/>
              </a:lnSpc>
              <a:spcBef>
                <a:spcPts val="1441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483" y="3363493"/>
            <a:ext cx="3922776" cy="3787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71B4-D884-45A9-8B50-53E43D7FE72C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2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BA03-4187-4F17-8ED0-02AC4489F9A5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pic>
        <p:nvPicPr>
          <p:cNvPr id="6" name="Content Placeholder 6"/>
          <p:cNvPicPr>
            <a:picLocks noGrp="1"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546" y="359819"/>
            <a:ext cx="2570809" cy="43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4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829E-3685-4791-921B-DCC8C8386A1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22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4906" y="534377"/>
            <a:ext cx="3621024" cy="196900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5" y="932688"/>
            <a:ext cx="4684700" cy="5875934"/>
          </a:xfrm>
        </p:spPr>
        <p:txBody>
          <a:bodyPr/>
          <a:lstStyle>
            <a:lvl1pPr>
              <a:defRPr sz="1922"/>
            </a:lvl1pPr>
            <a:lvl2pPr>
              <a:defRPr sz="1602"/>
            </a:lvl2pPr>
            <a:lvl3pPr>
              <a:defRPr sz="1282"/>
            </a:lvl3pPr>
            <a:lvl4pPr>
              <a:defRPr sz="1282"/>
            </a:lvl4pPr>
            <a:lvl5pPr>
              <a:defRPr sz="1282"/>
            </a:lvl5pPr>
            <a:lvl6pPr>
              <a:defRPr sz="1282"/>
            </a:lvl6pPr>
            <a:lvl7pPr>
              <a:defRPr sz="1282"/>
            </a:lvl7pPr>
            <a:lvl8pPr>
              <a:defRPr sz="1282"/>
            </a:lvl8pPr>
            <a:lvl9pPr>
              <a:defRPr sz="12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906" y="2558508"/>
            <a:ext cx="3621024" cy="4263933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81"/>
              </a:spcBef>
              <a:buNone/>
              <a:defRPr sz="1282"/>
            </a:lvl1pPr>
            <a:lvl2pPr marL="366115" indent="0">
              <a:buNone/>
              <a:defRPr sz="961"/>
            </a:lvl2pPr>
            <a:lvl3pPr marL="732232" indent="0">
              <a:buNone/>
              <a:defRPr sz="801"/>
            </a:lvl3pPr>
            <a:lvl4pPr marL="1098347" indent="0">
              <a:buNone/>
              <a:defRPr sz="722"/>
            </a:lvl4pPr>
            <a:lvl5pPr marL="1464463" indent="0">
              <a:buNone/>
              <a:defRPr sz="722"/>
            </a:lvl5pPr>
            <a:lvl6pPr marL="1830578" indent="0">
              <a:buNone/>
              <a:defRPr sz="722"/>
            </a:lvl6pPr>
            <a:lvl7pPr marL="2196695" indent="0">
              <a:buNone/>
              <a:defRPr sz="722"/>
            </a:lvl7pPr>
            <a:lvl8pPr marL="2562810" indent="0">
              <a:buNone/>
              <a:defRPr sz="722"/>
            </a:lvl8pPr>
            <a:lvl9pPr marL="2928926" indent="0">
              <a:buNone/>
              <a:defRPr sz="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05C-8A47-449F-A2D4-E67B54E34677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90"/>
            <a:ext cx="6412230" cy="1658112"/>
          </a:xfrm>
        </p:spPr>
        <p:txBody>
          <a:bodyPr anchor="ctr">
            <a:normAutofit/>
          </a:bodyPr>
          <a:lstStyle>
            <a:lvl1pPr algn="r">
              <a:defRPr sz="4004" spc="16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0055885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563"/>
            </a:lvl1pPr>
            <a:lvl2pPr marL="366115" indent="0">
              <a:buNone/>
              <a:defRPr sz="2242"/>
            </a:lvl2pPr>
            <a:lvl3pPr marL="732232" indent="0">
              <a:buNone/>
              <a:defRPr sz="1922"/>
            </a:lvl3pPr>
            <a:lvl4pPr marL="1098347" indent="0">
              <a:buNone/>
              <a:defRPr sz="1602"/>
            </a:lvl4pPr>
            <a:lvl5pPr marL="1464463" indent="0">
              <a:buNone/>
              <a:defRPr sz="1602"/>
            </a:lvl5pPr>
            <a:lvl6pPr marL="1830578" indent="0">
              <a:buNone/>
              <a:defRPr sz="1602"/>
            </a:lvl6pPr>
            <a:lvl7pPr marL="2196695" indent="0">
              <a:buNone/>
              <a:defRPr sz="1602"/>
            </a:lvl7pPr>
            <a:lvl8pPr marL="2562810" indent="0">
              <a:buNone/>
              <a:defRPr sz="1602"/>
            </a:lvl8pPr>
            <a:lvl9pPr marL="2928926" indent="0">
              <a:buNone/>
              <a:defRPr sz="16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745" y="5621490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4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66115" indent="0">
              <a:buNone/>
              <a:defRPr sz="1121"/>
            </a:lvl2pPr>
            <a:lvl3pPr marL="732232" indent="0">
              <a:buNone/>
              <a:defRPr sz="961"/>
            </a:lvl3pPr>
            <a:lvl4pPr marL="1098347" indent="0">
              <a:buNone/>
              <a:defRPr sz="801"/>
            </a:lvl4pPr>
            <a:lvl5pPr marL="1464463" indent="0">
              <a:buNone/>
              <a:defRPr sz="801"/>
            </a:lvl5pPr>
            <a:lvl6pPr marL="1830578" indent="0">
              <a:buNone/>
              <a:defRPr sz="801"/>
            </a:lvl6pPr>
            <a:lvl7pPr marL="2196695" indent="0">
              <a:buNone/>
              <a:defRPr sz="801"/>
            </a:lvl7pPr>
            <a:lvl8pPr marL="2562810" indent="0">
              <a:buNone/>
              <a:defRPr sz="801"/>
            </a:lvl8pPr>
            <a:lvl9pPr marL="2928926" indent="0">
              <a:buNone/>
              <a:defRPr sz="8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5DAA-8166-45D8-9A2F-FEBB613CBB48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4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7" y="663246"/>
            <a:ext cx="8019059" cy="169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2590800"/>
            <a:ext cx="8019061" cy="45598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4907" y="7333465"/>
            <a:ext cx="1777168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5420" y="7333465"/>
            <a:ext cx="4868703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1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0800" y="7333465"/>
            <a:ext cx="803275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28650" y="936501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5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44" r:id="rId12"/>
    <p:sldLayoutId id="2147483750" r:id="rId13"/>
  </p:sldLayoutIdLst>
  <p:hf hdr="0" ftr="0" dt="0"/>
  <p:txStyles>
    <p:titleStyle>
      <a:lvl1pPr algn="l" defTabSz="732232" rtl="0" eaLnBrk="1" latinLnBrk="0" hangingPunct="1">
        <a:lnSpc>
          <a:spcPct val="80000"/>
        </a:lnSpc>
        <a:spcBef>
          <a:spcPct val="0"/>
        </a:spcBef>
        <a:buNone/>
        <a:defRPr sz="3498" b="1" kern="1200" cap="all" spc="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73223" indent="-73223" algn="l" defTabSz="732232" rtl="0" eaLnBrk="1" latinLnBrk="0" hangingPunct="1">
        <a:lnSpc>
          <a:spcPct val="90000"/>
        </a:lnSpc>
        <a:spcBef>
          <a:spcPts val="961"/>
        </a:spcBef>
        <a:spcAft>
          <a:spcPts val="161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762" kern="1200">
          <a:solidFill>
            <a:schemeClr val="tx1"/>
          </a:solidFill>
          <a:latin typeface="+mn-lt"/>
          <a:ea typeface="+mn-ea"/>
          <a:cs typeface="+mn-cs"/>
        </a:defRPr>
      </a:lvl1pPr>
      <a:lvl2pPr marL="212347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441" kern="1200">
          <a:solidFill>
            <a:schemeClr val="tx1"/>
          </a:solidFill>
          <a:latin typeface="+mn-lt"/>
          <a:ea typeface="+mn-ea"/>
          <a:cs typeface="+mn-cs"/>
        </a:defRPr>
      </a:lvl2pPr>
      <a:lvl3pPr marL="358794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3pPr>
      <a:lvl4pPr marL="475950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4pPr>
      <a:lvl5pPr marL="622397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5pPr>
      <a:lvl6pPr marL="732232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6pPr>
      <a:lvl7pPr marL="849388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7pPr>
      <a:lvl8pPr marL="973867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8pPr>
      <a:lvl9pPr marL="1091025" indent="-109835" algn="l" defTabSz="732232" rtl="0" eaLnBrk="1" latinLnBrk="0" hangingPunct="1">
        <a:lnSpc>
          <a:spcPct val="90000"/>
        </a:lnSpc>
        <a:spcBef>
          <a:spcPts val="161"/>
        </a:spcBef>
        <a:spcAft>
          <a:spcPts val="320"/>
        </a:spcAft>
        <a:buClr>
          <a:schemeClr val="accent1"/>
        </a:buClr>
        <a:buFont typeface="Wingdings 3" pitchFamily="18" charset="2"/>
        <a:buChar char=""/>
        <a:defRPr sz="11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1pPr>
      <a:lvl2pPr marL="366115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2pPr>
      <a:lvl3pPr marL="732232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3pPr>
      <a:lvl4pPr marL="1098347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4pPr>
      <a:lvl5pPr marL="1464463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5pPr>
      <a:lvl6pPr marL="1830578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6pPr>
      <a:lvl7pPr marL="2196695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7pPr>
      <a:lvl8pPr marL="2562810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8pPr>
      <a:lvl9pPr marL="2928926" algn="l" defTabSz="732232" rtl="0" eaLnBrk="1" latinLnBrk="0" hangingPunct="1">
        <a:defRPr sz="1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1F2D7-ACA0-4E19-8B97-81817413C18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6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675" r:id="rId10"/>
    <p:sldLayoutId id="21474836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A73FE8D-8928-DAB5-75F7-C7F9D07F9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9BC94B-D5CB-B108-FEF2-DE1E7BD06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B2472E-6C21-3240-C943-44D3F66B5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2DAB8-6168-4527-8670-AA2A0C6FB3F7}" type="datetimeFigureOut">
              <a:rPr lang="fr-BF" smtClean="0"/>
              <a:t>08/08/2022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62538C-F442-6007-BA7D-6E49962D8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576E25-7857-CBCE-3BB1-AE83C0221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95AA-3274-4CB6-ACF2-AE6DD11695E6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36792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A6EEBD-BEA1-B9E9-957E-45AAEEE4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55A9DD-205F-D594-2E0E-476508652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562D20-9515-4A00-36D8-8133722D8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2E02-4F2F-4E14-B2CF-6233C434345B}" type="datetime1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8/8/2022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24B6BA-71CA-75C5-69DC-D1EACA803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45BA0-99E4-B609-C47D-A7A8AC51F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9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222"/>
            <a:ext cx="8914023" cy="2156638"/>
          </a:xfrm>
        </p:spPr>
        <p:txBody>
          <a:bodyPr>
            <a:noAutofit/>
          </a:bodyPr>
          <a:lstStyle/>
          <a:p>
            <a:r>
              <a:rPr lang="fr-FR" dirty="0"/>
              <a:t>Processus de collecte de données de l'Enquête Permanente Agricole (EPA)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3571" y="5867400"/>
            <a:ext cx="7706510" cy="11481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DOLY Sansan  Bernard </a:t>
            </a:r>
          </a:p>
          <a:p>
            <a:pPr algn="just"/>
            <a:r>
              <a:rPr lang="fr-FR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Ing</a:t>
            </a:r>
            <a:r>
              <a:rPr lang="fr-FR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. Statisticien </a:t>
            </a:r>
          </a:p>
          <a:p>
            <a:pPr algn="just"/>
            <a:r>
              <a:rPr lang="fr-FR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DGESS/Ministère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de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l’Agriculture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des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Ressources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Animales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et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Halieutiques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(MARAH)</a:t>
            </a:r>
          </a:p>
          <a:p>
            <a:pPr algn="l"/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Burkina Faso</a:t>
            </a:r>
            <a:r>
              <a:rPr lang="en-GB" sz="1400" dirty="0">
                <a:latin typeface="Candara" panose="020E0502030303020204" pitchFamily="34" charset="0"/>
              </a:rPr>
              <a:t> </a:t>
            </a:r>
            <a:endParaRPr lang="en-GB" sz="1600" b="1" dirty="0">
              <a:solidFill>
                <a:srgbClr val="17375E"/>
              </a:solidFill>
              <a:latin typeface="Candara" panose="020E0502030303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06826" y="1094336"/>
            <a:ext cx="47661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84423" y="5334000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solidFill>
                  <a:srgbClr val="17375E"/>
                </a:solidFill>
                <a:latin typeface="+mj-lt"/>
                <a:ea typeface="+mj-ea"/>
                <a:cs typeface="+mj-cs"/>
              </a:rPr>
              <a:t>Date –</a:t>
            </a:r>
            <a:r>
              <a:rPr lang="fr-FR" sz="1500" b="1" dirty="0">
                <a:solidFill>
                  <a:srgbClr val="17375E"/>
                </a:solidFill>
                <a:latin typeface="+mj-lt"/>
                <a:ea typeface="+mj-ea"/>
                <a:cs typeface="+mj-cs"/>
              </a:rPr>
              <a:t>Aout</a:t>
            </a:r>
            <a:r>
              <a:rPr lang="en-US" sz="1500" b="1" dirty="0">
                <a:solidFill>
                  <a:srgbClr val="17375E"/>
                </a:solidFill>
                <a:latin typeface="+mj-lt"/>
                <a:ea typeface="+mj-ea"/>
                <a:cs typeface="+mj-cs"/>
              </a:rPr>
              <a:t> 2022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26D40D3C-F757-4901-B7D7-7012A5956E2A}"/>
              </a:ext>
            </a:extLst>
          </p:cNvPr>
          <p:cNvGrpSpPr/>
          <p:nvPr/>
        </p:nvGrpSpPr>
        <p:grpSpPr>
          <a:xfrm>
            <a:off x="4482372" y="357938"/>
            <a:ext cx="4890228" cy="632662"/>
            <a:chOff x="3668363" y="324420"/>
            <a:chExt cx="4890228" cy="632662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3CC508DB-5C45-4E52-B449-7BC03F1C76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8363" y="324420"/>
              <a:ext cx="828000" cy="558703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CFB44297-8123-4656-8E66-FE4381EAE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0591" y="324420"/>
              <a:ext cx="828000" cy="632662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82F7E550-FE70-4DA9-AB4C-B5A0046DD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034" y="324420"/>
              <a:ext cx="828000" cy="632662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FC724490-D55D-40D3-8E20-B7D17F0BE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699477" y="324420"/>
              <a:ext cx="828000" cy="604216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854804A7-50CC-4675-ADB5-09EC14D51F8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83920" y="324420"/>
              <a:ext cx="828000" cy="604216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D9672CA3-2C41-4887-A043-1020AE0899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974905"/>
            <a:ext cx="1371600" cy="9993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62575" y="1073182"/>
            <a:ext cx="3473067" cy="8371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4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Burkina Faso</a:t>
            </a:r>
            <a:endParaRPr lang="en-US" sz="484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989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40B9E14-75C7-4485-A1C3-C32542FB8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2840" y="7203864"/>
            <a:ext cx="2346960" cy="413808"/>
          </a:xfrm>
        </p:spPr>
        <p:txBody>
          <a:bodyPr/>
          <a:lstStyle/>
          <a:p>
            <a:pPr>
              <a:defRPr/>
            </a:pPr>
            <a:fld id="{B966DBBB-BE35-4A75-92C6-43BD55F54E8D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10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C1CA481-DE58-4D3C-B36F-98CDB06CC344}"/>
              </a:ext>
            </a:extLst>
          </p:cNvPr>
          <p:cNvSpPr/>
          <p:nvPr/>
        </p:nvSpPr>
        <p:spPr>
          <a:xfrm>
            <a:off x="1220803" y="6629400"/>
            <a:ext cx="445167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5836F70-66C7-4554-A475-DF0496813410}"/>
              </a:ext>
            </a:extLst>
          </p:cNvPr>
          <p:cNvSpPr/>
          <p:nvPr/>
        </p:nvSpPr>
        <p:spPr>
          <a:xfrm>
            <a:off x="1722120" y="6629400"/>
            <a:ext cx="445167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AE993F7-BDB3-4BD1-ADFF-97928F86E77B}"/>
              </a:ext>
            </a:extLst>
          </p:cNvPr>
          <p:cNvSpPr/>
          <p:nvPr/>
        </p:nvSpPr>
        <p:spPr>
          <a:xfrm>
            <a:off x="2215416" y="6629400"/>
            <a:ext cx="445167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66BCB66-E5C2-4DE6-8136-17DAFF2C494C}"/>
              </a:ext>
            </a:extLst>
          </p:cNvPr>
          <p:cNvSpPr/>
          <p:nvPr/>
        </p:nvSpPr>
        <p:spPr>
          <a:xfrm>
            <a:off x="2724753" y="6629400"/>
            <a:ext cx="445167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0AE10B8-C0F8-49A3-866A-DE11908286D0}"/>
              </a:ext>
            </a:extLst>
          </p:cNvPr>
          <p:cNvSpPr/>
          <p:nvPr/>
        </p:nvSpPr>
        <p:spPr>
          <a:xfrm>
            <a:off x="3246120" y="6629400"/>
            <a:ext cx="445167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379EAA-6CB1-4BA3-8D9A-215B8AFC94FE}"/>
              </a:ext>
            </a:extLst>
          </p:cNvPr>
          <p:cNvSpPr/>
          <p:nvPr/>
        </p:nvSpPr>
        <p:spPr>
          <a:xfrm>
            <a:off x="1301009" y="6017777"/>
            <a:ext cx="292767" cy="230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D1DC3F-439F-4715-9F06-47EAA71B7093}"/>
              </a:ext>
            </a:extLst>
          </p:cNvPr>
          <p:cNvSpPr/>
          <p:nvPr/>
        </p:nvSpPr>
        <p:spPr>
          <a:xfrm>
            <a:off x="1798320" y="6019800"/>
            <a:ext cx="292767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7B725E-7A16-419E-AD60-459F7975F226}"/>
              </a:ext>
            </a:extLst>
          </p:cNvPr>
          <p:cNvSpPr/>
          <p:nvPr/>
        </p:nvSpPr>
        <p:spPr>
          <a:xfrm>
            <a:off x="2299635" y="6019800"/>
            <a:ext cx="292767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172789-9B1C-4976-9F99-92257F025A26}"/>
              </a:ext>
            </a:extLst>
          </p:cNvPr>
          <p:cNvSpPr/>
          <p:nvPr/>
        </p:nvSpPr>
        <p:spPr>
          <a:xfrm>
            <a:off x="2800952" y="6019800"/>
            <a:ext cx="292767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4493CD-BB20-47C5-BAD0-6655531FDD25}"/>
              </a:ext>
            </a:extLst>
          </p:cNvPr>
          <p:cNvSpPr/>
          <p:nvPr/>
        </p:nvSpPr>
        <p:spPr>
          <a:xfrm>
            <a:off x="3322320" y="6019800"/>
            <a:ext cx="292767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Losange 12">
            <a:extLst>
              <a:ext uri="{FF2B5EF4-FFF2-40B4-BE49-F238E27FC236}">
                <a16:creationId xmlns:a16="http://schemas.microsoft.com/office/drawing/2014/main" id="{6D868CEF-BAD3-471D-AA1C-A62A012C140B}"/>
              </a:ext>
            </a:extLst>
          </p:cNvPr>
          <p:cNvSpPr/>
          <p:nvPr/>
        </p:nvSpPr>
        <p:spPr>
          <a:xfrm>
            <a:off x="2141218" y="4876800"/>
            <a:ext cx="647699" cy="457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Losange 13">
            <a:extLst>
              <a:ext uri="{FF2B5EF4-FFF2-40B4-BE49-F238E27FC236}">
                <a16:creationId xmlns:a16="http://schemas.microsoft.com/office/drawing/2014/main" id="{93B42C78-BBD6-4946-B491-7F7E2E58E9FD}"/>
              </a:ext>
            </a:extLst>
          </p:cNvPr>
          <p:cNvSpPr/>
          <p:nvPr/>
        </p:nvSpPr>
        <p:spPr>
          <a:xfrm>
            <a:off x="3769115" y="4876800"/>
            <a:ext cx="647699" cy="457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Losange 14">
            <a:extLst>
              <a:ext uri="{FF2B5EF4-FFF2-40B4-BE49-F238E27FC236}">
                <a16:creationId xmlns:a16="http://schemas.microsoft.com/office/drawing/2014/main" id="{5ECD38E1-F370-4F02-ADD0-EF175966721C}"/>
              </a:ext>
            </a:extLst>
          </p:cNvPr>
          <p:cNvSpPr/>
          <p:nvPr/>
        </p:nvSpPr>
        <p:spPr>
          <a:xfrm>
            <a:off x="5145322" y="4876800"/>
            <a:ext cx="647699" cy="457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Hexagone 15">
            <a:extLst>
              <a:ext uri="{FF2B5EF4-FFF2-40B4-BE49-F238E27FC236}">
                <a16:creationId xmlns:a16="http://schemas.microsoft.com/office/drawing/2014/main" id="{B01B3B54-5ECF-4916-B398-8BBDDECC3C71}"/>
              </a:ext>
            </a:extLst>
          </p:cNvPr>
          <p:cNvSpPr/>
          <p:nvPr/>
        </p:nvSpPr>
        <p:spPr>
          <a:xfrm>
            <a:off x="3561544" y="3348589"/>
            <a:ext cx="457200" cy="457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7" name="Hexagone 16">
            <a:extLst>
              <a:ext uri="{FF2B5EF4-FFF2-40B4-BE49-F238E27FC236}">
                <a16:creationId xmlns:a16="http://schemas.microsoft.com/office/drawing/2014/main" id="{7BF344DB-52BF-4837-A4F2-58DC5B523CB2}"/>
              </a:ext>
            </a:extLst>
          </p:cNvPr>
          <p:cNvSpPr/>
          <p:nvPr/>
        </p:nvSpPr>
        <p:spPr>
          <a:xfrm>
            <a:off x="5925357" y="3452500"/>
            <a:ext cx="457200" cy="457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8" name="Hexagone 17">
            <a:extLst>
              <a:ext uri="{FF2B5EF4-FFF2-40B4-BE49-F238E27FC236}">
                <a16:creationId xmlns:a16="http://schemas.microsoft.com/office/drawing/2014/main" id="{4D3DB22F-DC34-4791-8B75-4DD03228ADFD}"/>
              </a:ext>
            </a:extLst>
          </p:cNvPr>
          <p:cNvSpPr/>
          <p:nvPr/>
        </p:nvSpPr>
        <p:spPr>
          <a:xfrm>
            <a:off x="7421997" y="3456511"/>
            <a:ext cx="457200" cy="457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</a:t>
            </a:r>
          </a:p>
        </p:txBody>
      </p:sp>
      <p:sp>
        <p:nvSpPr>
          <p:cNvPr id="19" name="Décagone 18">
            <a:extLst>
              <a:ext uri="{FF2B5EF4-FFF2-40B4-BE49-F238E27FC236}">
                <a16:creationId xmlns:a16="http://schemas.microsoft.com/office/drawing/2014/main" id="{7921B2C2-93F7-4C0E-B5FA-8970DD7D14BC}"/>
              </a:ext>
            </a:extLst>
          </p:cNvPr>
          <p:cNvSpPr/>
          <p:nvPr/>
        </p:nvSpPr>
        <p:spPr>
          <a:xfrm>
            <a:off x="5715001" y="1280636"/>
            <a:ext cx="1706996" cy="738664"/>
          </a:xfrm>
          <a:prstGeom prst="dec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ysClr val="windowText" lastClr="000000"/>
                </a:solidFill>
              </a:rPr>
              <a:t>DGESS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ECFB50E-9F05-4EA7-957F-71DDCAA477FF}"/>
              </a:ext>
            </a:extLst>
          </p:cNvPr>
          <p:cNvCxnSpPr>
            <a:cxnSpLocks/>
            <a:stCxn id="8" idx="2"/>
            <a:endCxn id="3" idx="0"/>
          </p:cNvCxnSpPr>
          <p:nvPr/>
        </p:nvCxnSpPr>
        <p:spPr>
          <a:xfrm flipH="1">
            <a:off x="1443387" y="6248400"/>
            <a:ext cx="4006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D0E6CB5-481A-4935-8BA5-DCAF9641A4BB}"/>
              </a:ext>
            </a:extLst>
          </p:cNvPr>
          <p:cNvCxnSpPr>
            <a:cxnSpLocks/>
            <a:stCxn id="9" idx="2"/>
            <a:endCxn id="4" idx="0"/>
          </p:cNvCxnSpPr>
          <p:nvPr/>
        </p:nvCxnSpPr>
        <p:spPr>
          <a:xfrm>
            <a:off x="1944704" y="6248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EC9D36C-AE75-408D-B77E-34BCCB90C41C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2438000" y="6248400"/>
            <a:ext cx="8019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57D01FE9-87DA-46C4-8687-CA6DF1D83C0A}"/>
              </a:ext>
            </a:extLst>
          </p:cNvPr>
          <p:cNvCxnSpPr>
            <a:cxnSpLocks/>
            <a:stCxn id="11" idx="2"/>
            <a:endCxn id="6" idx="0"/>
          </p:cNvCxnSpPr>
          <p:nvPr/>
        </p:nvCxnSpPr>
        <p:spPr>
          <a:xfrm>
            <a:off x="2947336" y="6248400"/>
            <a:ext cx="1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39EC1666-53FE-4D4E-B147-998B91F1E206}"/>
              </a:ext>
            </a:extLst>
          </p:cNvPr>
          <p:cNvCxnSpPr>
            <a:cxnSpLocks/>
            <a:stCxn id="12" idx="2"/>
            <a:endCxn id="7" idx="0"/>
          </p:cNvCxnSpPr>
          <p:nvPr/>
        </p:nvCxnSpPr>
        <p:spPr>
          <a:xfrm>
            <a:off x="3468704" y="6248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5E1E769-7881-4EE7-A0FC-17C648F2D3D7}"/>
              </a:ext>
            </a:extLst>
          </p:cNvPr>
          <p:cNvCxnSpPr>
            <a:stCxn id="8" idx="0"/>
            <a:endCxn id="13" idx="2"/>
          </p:cNvCxnSpPr>
          <p:nvPr/>
        </p:nvCxnSpPr>
        <p:spPr>
          <a:xfrm flipV="1">
            <a:off x="1447393" y="5334000"/>
            <a:ext cx="1017675" cy="68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88BCE584-CFC9-48A6-803B-A4110C077926}"/>
              </a:ext>
            </a:extLst>
          </p:cNvPr>
          <p:cNvCxnSpPr>
            <a:stCxn id="10" idx="0"/>
            <a:endCxn id="13" idx="2"/>
          </p:cNvCxnSpPr>
          <p:nvPr/>
        </p:nvCxnSpPr>
        <p:spPr>
          <a:xfrm flipV="1">
            <a:off x="2446019" y="5334000"/>
            <a:ext cx="19049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D5B13C20-46C5-49E1-8750-04A197DAB6AD}"/>
              </a:ext>
            </a:extLst>
          </p:cNvPr>
          <p:cNvCxnSpPr>
            <a:stCxn id="11" idx="0"/>
            <a:endCxn id="13" idx="2"/>
          </p:cNvCxnSpPr>
          <p:nvPr/>
        </p:nvCxnSpPr>
        <p:spPr>
          <a:xfrm flipH="1" flipV="1">
            <a:off x="2465068" y="5334000"/>
            <a:ext cx="482268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A30D68E9-1ADB-4007-8A27-8A39AF3700EB}"/>
              </a:ext>
            </a:extLst>
          </p:cNvPr>
          <p:cNvCxnSpPr>
            <a:stCxn id="12" idx="0"/>
            <a:endCxn id="13" idx="2"/>
          </p:cNvCxnSpPr>
          <p:nvPr/>
        </p:nvCxnSpPr>
        <p:spPr>
          <a:xfrm flipH="1" flipV="1">
            <a:off x="2465068" y="5334000"/>
            <a:ext cx="1003636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8E3575BA-61E5-44B8-B9A7-95A5E86F7D18}"/>
              </a:ext>
            </a:extLst>
          </p:cNvPr>
          <p:cNvCxnSpPr>
            <a:stCxn id="9" idx="0"/>
            <a:endCxn id="13" idx="2"/>
          </p:cNvCxnSpPr>
          <p:nvPr/>
        </p:nvCxnSpPr>
        <p:spPr>
          <a:xfrm flipV="1">
            <a:off x="1944704" y="5334000"/>
            <a:ext cx="520364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DA771921-B325-4626-ABC1-8A5E856C46FD}"/>
              </a:ext>
            </a:extLst>
          </p:cNvPr>
          <p:cNvSpPr txBox="1"/>
          <p:nvPr/>
        </p:nvSpPr>
        <p:spPr>
          <a:xfrm>
            <a:off x="158016" y="6550223"/>
            <a:ext cx="9986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dirty="0"/>
              <a:t>Village échantillon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4B689A63-679E-4257-9FBD-1773C8B15093}"/>
              </a:ext>
            </a:extLst>
          </p:cNvPr>
          <p:cNvSpPr txBox="1"/>
          <p:nvPr/>
        </p:nvSpPr>
        <p:spPr>
          <a:xfrm>
            <a:off x="984983" y="7086600"/>
            <a:ext cx="1648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Echantillon Menage agricole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F4A4917C-CA0F-438F-8917-CDD19BCD1F49}"/>
              </a:ext>
            </a:extLst>
          </p:cNvPr>
          <p:cNvSpPr txBox="1"/>
          <p:nvPr/>
        </p:nvSpPr>
        <p:spPr>
          <a:xfrm>
            <a:off x="23662" y="5948422"/>
            <a:ext cx="113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Agent enquêteur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24E045E-5C28-4E94-A385-1CC5B441DBAB}"/>
              </a:ext>
            </a:extLst>
          </p:cNvPr>
          <p:cNvSpPr txBox="1"/>
          <p:nvPr/>
        </p:nvSpPr>
        <p:spPr>
          <a:xfrm>
            <a:off x="73389" y="4911328"/>
            <a:ext cx="1648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Controleur ou chef d’équipe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AA0AD16E-5822-4A02-8CCF-7A578873AF47}"/>
              </a:ext>
            </a:extLst>
          </p:cNvPr>
          <p:cNvSpPr txBox="1"/>
          <p:nvPr/>
        </p:nvSpPr>
        <p:spPr>
          <a:xfrm>
            <a:off x="135753" y="3275111"/>
            <a:ext cx="1458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Superviseur</a:t>
            </a:r>
          </a:p>
          <a:p>
            <a:r>
              <a:rPr lang="fr-FR" sz="1400" b="1" dirty="0"/>
              <a:t>(région)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E28D9B28-D395-4CDB-A23C-4D82D66A8E76}"/>
              </a:ext>
            </a:extLst>
          </p:cNvPr>
          <p:cNvSpPr txBox="1"/>
          <p:nvPr/>
        </p:nvSpPr>
        <p:spPr>
          <a:xfrm>
            <a:off x="207947" y="1291561"/>
            <a:ext cx="2091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Equipe centrale</a:t>
            </a:r>
          </a:p>
          <a:p>
            <a:r>
              <a:rPr lang="fr-FR" sz="1400" b="1" dirty="0"/>
              <a:t>(Direction Technique du Ministère Agriculture)</a:t>
            </a:r>
          </a:p>
        </p:txBody>
      </p: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19AE4812-8388-446F-8476-29196182E25F}"/>
              </a:ext>
            </a:extLst>
          </p:cNvPr>
          <p:cNvCxnSpPr>
            <a:stCxn id="13" idx="0"/>
            <a:endCxn id="16" idx="2"/>
          </p:cNvCxnSpPr>
          <p:nvPr/>
        </p:nvCxnSpPr>
        <p:spPr>
          <a:xfrm flipV="1">
            <a:off x="2465068" y="3805789"/>
            <a:ext cx="1210776" cy="1071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37547681-D962-4EE9-8DE5-17C99219E578}"/>
              </a:ext>
            </a:extLst>
          </p:cNvPr>
          <p:cNvCxnSpPr>
            <a:stCxn id="14" idx="0"/>
            <a:endCxn id="16" idx="2"/>
          </p:cNvCxnSpPr>
          <p:nvPr/>
        </p:nvCxnSpPr>
        <p:spPr>
          <a:xfrm flipH="1" flipV="1">
            <a:off x="3675844" y="3805789"/>
            <a:ext cx="417121" cy="1071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0115F3F2-EB1C-49F3-884B-4CAF1470C8F0}"/>
              </a:ext>
            </a:extLst>
          </p:cNvPr>
          <p:cNvCxnSpPr>
            <a:stCxn id="15" idx="0"/>
            <a:endCxn id="16" idx="1"/>
          </p:cNvCxnSpPr>
          <p:nvPr/>
        </p:nvCxnSpPr>
        <p:spPr>
          <a:xfrm flipH="1" flipV="1">
            <a:off x="3904444" y="3805789"/>
            <a:ext cx="1564728" cy="1071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381AB77A-06ED-421C-88C3-109C071467B7}"/>
              </a:ext>
            </a:extLst>
          </p:cNvPr>
          <p:cNvCxnSpPr>
            <a:cxnSpLocks/>
            <a:stCxn id="16" idx="5"/>
            <a:endCxn id="19" idx="5"/>
          </p:cNvCxnSpPr>
          <p:nvPr/>
        </p:nvCxnSpPr>
        <p:spPr>
          <a:xfrm flipV="1">
            <a:off x="3904444" y="1878227"/>
            <a:ext cx="1973561" cy="147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A85D5CC8-EA80-449A-92D5-1BE42154D1A1}"/>
              </a:ext>
            </a:extLst>
          </p:cNvPr>
          <p:cNvCxnSpPr>
            <a:cxnSpLocks/>
            <a:stCxn id="17" idx="4"/>
            <a:endCxn id="19" idx="4"/>
          </p:cNvCxnSpPr>
          <p:nvPr/>
        </p:nvCxnSpPr>
        <p:spPr>
          <a:xfrm flipV="1">
            <a:off x="6039657" y="2019299"/>
            <a:ext cx="265097" cy="1433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D3999052-6A8A-42EE-9FE4-81D17452B533}"/>
              </a:ext>
            </a:extLst>
          </p:cNvPr>
          <p:cNvCxnSpPr>
            <a:cxnSpLocks/>
            <a:stCxn id="18" idx="4"/>
            <a:endCxn id="19" idx="3"/>
          </p:cNvCxnSpPr>
          <p:nvPr/>
        </p:nvCxnSpPr>
        <p:spPr>
          <a:xfrm flipH="1" flipV="1">
            <a:off x="6832244" y="2019299"/>
            <a:ext cx="704053" cy="1437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01092C45-D419-4180-892C-2DDD9CC7CCF0}"/>
              </a:ext>
            </a:extLst>
          </p:cNvPr>
          <p:cNvCxnSpPr>
            <a:cxnSpLocks/>
            <a:stCxn id="81" idx="4"/>
            <a:endCxn id="19" idx="2"/>
          </p:cNvCxnSpPr>
          <p:nvPr/>
        </p:nvCxnSpPr>
        <p:spPr>
          <a:xfrm flipH="1" flipV="1">
            <a:off x="7258993" y="1878227"/>
            <a:ext cx="1830295" cy="1589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Hexagone 80">
            <a:extLst>
              <a:ext uri="{FF2B5EF4-FFF2-40B4-BE49-F238E27FC236}">
                <a16:creationId xmlns:a16="http://schemas.microsoft.com/office/drawing/2014/main" id="{851161FA-D709-489C-911F-8DB68C3A09B2}"/>
              </a:ext>
            </a:extLst>
          </p:cNvPr>
          <p:cNvSpPr/>
          <p:nvPr/>
        </p:nvSpPr>
        <p:spPr>
          <a:xfrm>
            <a:off x="8974988" y="3467437"/>
            <a:ext cx="626212" cy="457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13</a:t>
            </a:r>
          </a:p>
        </p:txBody>
      </p: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F5A493B9-3F3C-4531-A88D-501D9D564BC5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1443387" y="6858000"/>
            <a:ext cx="0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 : droite 4">
            <a:extLst>
              <a:ext uri="{FF2B5EF4-FFF2-40B4-BE49-F238E27FC236}">
                <a16:creationId xmlns:a16="http://schemas.microsoft.com/office/drawing/2014/main" id="{B26291D1-FEA4-49CE-A705-1C7534408861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280436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6" y="952132"/>
            <a:ext cx="9432924" cy="834868"/>
          </a:xfrm>
        </p:spPr>
        <p:txBody>
          <a:bodyPr/>
          <a:lstStyle/>
          <a:p>
            <a:pPr algn="l"/>
            <a:r>
              <a:rPr lang="fr-FR" sz="3200" b="1" dirty="0">
                <a:solidFill>
                  <a:schemeClr val="accent1"/>
                </a:solidFill>
              </a:rPr>
              <a:t>4-Organisation du personnel de terrain 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76" y="1600200"/>
            <a:ext cx="9432924" cy="5098652"/>
          </a:xfrm>
        </p:spPr>
        <p:txBody>
          <a:bodyPr/>
          <a:lstStyle/>
          <a:p>
            <a:r>
              <a:rPr lang="fr-FR" sz="2800" b="1" dirty="0">
                <a:latin typeface="Candara" panose="020E0502030303020204" pitchFamily="34" charset="0"/>
                <a:cs typeface="Times New Roman" panose="02020603050405020304" pitchFamily="18" charset="0"/>
              </a:rPr>
              <a:t>Avantages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La question de la langue ne se pose pas pour les interviews 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La sensibilisation par rapport à l’importance de l’enquête 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Les enquêteurs connaissent les réalités (sociologiques) du milieu, ce qui  facilite la collaboration avec les enquêtés et limite les réticences et les méfiances; 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les enquêteurs ne parcourent pas de longue distance pour les entretiens 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Il y a un meilleur recensement des parcelles et un bon suivi durant le cycle de production.</a:t>
            </a:r>
          </a:p>
          <a:p>
            <a:r>
              <a:rPr lang="fr-FR" sz="2800" b="1" dirty="0">
                <a:latin typeface="Candara" panose="020E0502030303020204" pitchFamily="34" charset="0"/>
                <a:cs typeface="Times New Roman" panose="02020603050405020304" pitchFamily="18" charset="0"/>
              </a:rPr>
              <a:t>Inconvénients 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le cout de l’enquête se trouve élevé du fait du grand nombre d’enquêteurs a recruter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le risque d’avoir des données de moindre qualité du fait que les enquêteurs pourraient utiliser leur trop grande connaissance du milieu pour tricher.</a:t>
            </a:r>
          </a:p>
          <a:p>
            <a:pPr lvl="1"/>
            <a:endParaRPr lang="fr-FR" sz="2360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11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8BB11D63-03C7-41A9-B50E-BDBCEA9B93B9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3/3</a:t>
            </a:r>
          </a:p>
        </p:txBody>
      </p:sp>
    </p:spTree>
    <p:extLst>
      <p:ext uri="{BB962C8B-B14F-4D97-AF65-F5344CB8AC3E}">
        <p14:creationId xmlns:p14="http://schemas.microsoft.com/office/powerpoint/2010/main" val="4950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23" y="1066800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5-Calendrier de collecte des données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691" y="1787000"/>
            <a:ext cx="9052560" cy="5147200"/>
          </a:xfrm>
        </p:spPr>
        <p:txBody>
          <a:bodyPr/>
          <a:lstStyle/>
          <a:p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Le calendrier de mise en œuvre de l’enquête s’étale sur 6 mois avec plusieurs passages dont les deux principaux ont lieu juste après les semis et juste après les récoltes : </a:t>
            </a:r>
          </a:p>
          <a:p>
            <a:pPr lvl="1"/>
            <a:r>
              <a:rPr lang="fr-FR" sz="2360" dirty="0">
                <a:latin typeface="Candara" panose="020E0502030303020204" pitchFamily="34" charset="0"/>
                <a:cs typeface="Times New Roman" panose="02020603050405020304" pitchFamily="18" charset="0"/>
              </a:rPr>
              <a:t>Au cours du premier passage principal (Juillet-aout), on procède au recensement et à la mesure des superficies des parcelles de cultures, ainsi qu’à la pose des carrés de rendements sur l’ensemble des parcelles recensées;</a:t>
            </a:r>
          </a:p>
          <a:p>
            <a:pPr lvl="1"/>
            <a:r>
              <a:rPr lang="fr-FR" sz="2360" dirty="0">
                <a:latin typeface="Candara" panose="020E0502030303020204" pitchFamily="34" charset="0"/>
                <a:cs typeface="Times New Roman" panose="02020603050405020304" pitchFamily="18" charset="0"/>
              </a:rPr>
              <a:t>Le second passage principal, après les récoltes (Novembre-Décembre), est dédié essentiellement a la collecte des données sur les carrés de rendements</a:t>
            </a:r>
          </a:p>
          <a:p>
            <a:pPr lvl="1"/>
            <a:r>
              <a:rPr lang="fr-FR" sz="2360" dirty="0">
                <a:latin typeface="Candara" panose="020E0502030303020204" pitchFamily="34" charset="0"/>
                <a:cs typeface="Times New Roman" panose="02020603050405020304" pitchFamily="18" charset="0"/>
              </a:rPr>
              <a:t>Entre ces deux principaux passages, d’autres sections du questionnaire non liées au calendrier agricole sont administrées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12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E49AE488-9E56-487A-A75D-7B86E5A583F6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347321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6-Methode de collecte des données 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997182"/>
            <a:ext cx="9052560" cy="5206682"/>
          </a:xfrm>
        </p:spPr>
        <p:txBody>
          <a:bodyPr/>
          <a:lstStyle/>
          <a:p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Toutes les parcelles de culture des membres du ménage sont recensées des tablettes équipées de la fonction GPS</a:t>
            </a:r>
          </a:p>
          <a:p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Des carrés de rendement (5m X 5m) sont posés dans toutes les parcelles de culture de tous les ménages échantillons</a:t>
            </a:r>
          </a:p>
          <a:p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Les récoltes provenant des carrés sont pesées pour calculer les rendements moyens par culture </a:t>
            </a:r>
          </a:p>
          <a:p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La collecte des données est faite avec des tablettes dans les 13 régions.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13</a:t>
            </a:fld>
            <a:endParaRPr lang="it-IT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DF9D691B-FA59-4907-A51F-54474E9E7862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37132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7" y="457201"/>
            <a:ext cx="8869680" cy="1135720"/>
          </a:xfrm>
        </p:spPr>
        <p:txBody>
          <a:bodyPr>
            <a:normAutofit/>
          </a:bodyPr>
          <a:lstStyle/>
          <a:p>
            <a:r>
              <a:rPr lang="fr-FR" sz="3400" b="1" dirty="0">
                <a:solidFill>
                  <a:schemeClr val="accent1"/>
                </a:solidFill>
              </a:rPr>
              <a:t>7- Méthode d’ Analyse et d’estimation de la production agricole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289513"/>
              </p:ext>
            </p:extLst>
          </p:nvPr>
        </p:nvGraphicFramePr>
        <p:xfrm>
          <a:off x="527162" y="2429345"/>
          <a:ext cx="9051925" cy="474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14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80931"/>
            <a:ext cx="975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andara" panose="020E0502030303020204" pitchFamily="34" charset="0"/>
                <a:ea typeface="Adobe Fangsong Std R" pitchFamily="18" charset="-128"/>
                <a:cs typeface="Times New Roman" panose="02020603050405020304" pitchFamily="18" charset="0"/>
              </a:rPr>
              <a:t>Les productions de la campagne agricole sont estimées  aux périodes cruciales du calendrier agricole afin de suivre de près l’impact potentiel sur la situation alimentaire et nutritionnelle des ménages. </a:t>
            </a:r>
          </a:p>
        </p:txBody>
      </p:sp>
      <p:sp>
        <p:nvSpPr>
          <p:cNvPr id="7" name="Flèche : droite 4">
            <a:extLst>
              <a:ext uri="{FF2B5EF4-FFF2-40B4-BE49-F238E27FC236}">
                <a16:creationId xmlns:a16="http://schemas.microsoft.com/office/drawing/2014/main" id="{DF9D691B-FA59-4907-A51F-54474E9E7862}"/>
              </a:ext>
            </a:extLst>
          </p:cNvPr>
          <p:cNvSpPr/>
          <p:nvPr/>
        </p:nvSpPr>
        <p:spPr>
          <a:xfrm>
            <a:off x="9158812" y="950755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4976" y="2746571"/>
            <a:ext cx="281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Periode</a:t>
            </a:r>
            <a:r>
              <a:rPr lang="en-GB" b="1" dirty="0"/>
              <a:t> apres semis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72409" y="2746571"/>
            <a:ext cx="281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Periode</a:t>
            </a:r>
            <a:r>
              <a:rPr lang="en-GB" b="1" dirty="0"/>
              <a:t> avant </a:t>
            </a:r>
            <a:r>
              <a:rPr lang="en-GB" b="1" dirty="0" err="1"/>
              <a:t>recoltes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722585" y="2746571"/>
            <a:ext cx="281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Période apres récoltes</a:t>
            </a:r>
            <a:r>
              <a:rPr lang="en-GB" b="1" baseline="30000" dirty="0"/>
              <a:t>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7162" y="7141733"/>
            <a:ext cx="9302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/>
              <a:t>1</a:t>
            </a:r>
            <a:r>
              <a:rPr lang="en-GB" dirty="0"/>
              <a:t> </a:t>
            </a:r>
            <a:r>
              <a:rPr lang="en-GB" i="1" dirty="0"/>
              <a:t>Pour le </a:t>
            </a:r>
            <a:r>
              <a:rPr lang="en-GB" i="1" dirty="0" err="1"/>
              <a:t>riz</a:t>
            </a:r>
            <a:r>
              <a:rPr lang="en-GB" i="1" dirty="0"/>
              <a:t> et le </a:t>
            </a:r>
            <a:r>
              <a:rPr lang="en-GB" i="1" dirty="0" err="1"/>
              <a:t>mais</a:t>
            </a:r>
            <a:r>
              <a:rPr lang="en-GB" i="1" dirty="0"/>
              <a:t>, les productions issues de </a:t>
            </a:r>
            <a:r>
              <a:rPr lang="en-GB" i="1" dirty="0" err="1"/>
              <a:t>l’enquete</a:t>
            </a:r>
            <a:r>
              <a:rPr lang="en-GB" i="1" dirty="0"/>
              <a:t> </a:t>
            </a:r>
            <a:r>
              <a:rPr lang="en-GB" i="1" dirty="0" err="1"/>
              <a:t>sont</a:t>
            </a:r>
            <a:r>
              <a:rPr lang="en-GB" i="1" dirty="0"/>
              <a:t> </a:t>
            </a:r>
            <a:r>
              <a:rPr lang="en-GB" i="1" dirty="0" err="1"/>
              <a:t>completées</a:t>
            </a:r>
            <a:r>
              <a:rPr lang="en-GB" i="1" dirty="0"/>
              <a:t> par les </a:t>
            </a:r>
            <a:r>
              <a:rPr lang="en-GB" i="1" dirty="0" err="1"/>
              <a:t>données</a:t>
            </a:r>
            <a:r>
              <a:rPr lang="en-GB" i="1" dirty="0"/>
              <a:t> </a:t>
            </a:r>
            <a:r>
              <a:rPr lang="en-GB" i="1" dirty="0" err="1"/>
              <a:t>provenant</a:t>
            </a:r>
            <a:r>
              <a:rPr lang="en-GB" i="1" dirty="0"/>
              <a:t> des </a:t>
            </a:r>
            <a:r>
              <a:rPr lang="en-GB" i="1" dirty="0" err="1"/>
              <a:t>grandes</a:t>
            </a:r>
            <a:r>
              <a:rPr lang="en-GB" i="1" dirty="0"/>
              <a:t> </a:t>
            </a:r>
            <a:r>
              <a:rPr lang="en-GB" i="1" dirty="0" err="1"/>
              <a:t>plaines</a:t>
            </a:r>
            <a:r>
              <a:rPr lang="en-GB" i="1" dirty="0"/>
              <a:t> </a:t>
            </a:r>
            <a:r>
              <a:rPr lang="en-GB" i="1" dirty="0" err="1"/>
              <a:t>amenagées</a:t>
            </a:r>
            <a:r>
              <a:rPr lang="en-GB" i="1" dirty="0"/>
              <a:t> et </a:t>
            </a:r>
            <a:r>
              <a:rPr lang="en-GB" i="1" dirty="0" err="1"/>
              <a:t>gerées</a:t>
            </a:r>
            <a:r>
              <a:rPr lang="en-GB" i="1" dirty="0"/>
              <a:t> par </a:t>
            </a:r>
            <a:r>
              <a:rPr lang="en-GB" i="1" dirty="0" err="1"/>
              <a:t>l’Etat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17099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Conclusion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997182"/>
            <a:ext cx="9052560" cy="5206682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800"/>
              </a:spcAft>
            </a:pP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Le Burkina Faso dispose d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’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un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syst</a:t>
            </a:r>
            <a:r>
              <a:rPr lang="fr-CA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ème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d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’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informations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agricoles depuis les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ann</a:t>
            </a:r>
            <a:r>
              <a:rPr lang="fr-CA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ée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s 1970 ;</a:t>
            </a:r>
            <a:endParaRPr lang="fr-CA" sz="28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Ce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syst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è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me d’informations fonctionne et a pu re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aliser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de grandes op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rations statistiques telles que le RGA en 2006-2008, l’EPA chaque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ann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e, des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enqu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ê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tes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maraich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è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res,etc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.</a:t>
            </a:r>
            <a:endParaRPr lang="fr-FR" sz="28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Des opérations ponctuelles sont souvent réalisées en fonction des besoins spécifiques  ou d’actualités</a:t>
            </a:r>
          </a:p>
          <a:p>
            <a:pPr algn="just">
              <a:spcAft>
                <a:spcPts val="800"/>
              </a:spcAft>
            </a:pP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Les perspectives vont dans le sens de 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l’am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lioration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des m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 err="1">
                <a:latin typeface="Candara" panose="020E0502030303020204" pitchFamily="34" charset="0"/>
                <a:cs typeface="Times New Roman" panose="02020603050405020304" pitchFamily="18" charset="0"/>
              </a:rPr>
              <a:t>thodologies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et de la coordination des activité</a:t>
            </a:r>
            <a:r>
              <a:rPr lang="fr-CA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é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s statistiques</a:t>
            </a:r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(</a:t>
            </a:r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Base de sondage Principale</a:t>
            </a:r>
            <a:r>
              <a:rPr lang="fr-BF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) en vue d’optimiser la consommation des ressources.</a:t>
            </a:r>
            <a:endParaRPr lang="fr-CA" sz="28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fr-CA" sz="2800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15</a:t>
            </a:fld>
            <a:endParaRPr lang="it-IT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DF9D691B-FA59-4907-A51F-54474E9E7862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349847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B16897-C100-441F-AAA8-89CF63FEF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Aharoni" pitchFamily="2" charset="-79"/>
            </a:endParaRPr>
          </a:p>
          <a:p>
            <a:pPr marL="0" indent="0" algn="ctr">
              <a:buNone/>
            </a:pP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Aharoni" pitchFamily="2" charset="-79"/>
            </a:endParaRPr>
          </a:p>
          <a:p>
            <a:pPr marL="0" indent="0" algn="ctr">
              <a:buNone/>
            </a:pPr>
            <a:r>
              <a:rPr lang="fr-FR" sz="4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MERCI POUR VOTRE </a:t>
            </a:r>
          </a:p>
          <a:p>
            <a:pPr marL="0" indent="0" algn="ctr">
              <a:buNone/>
            </a:pPr>
            <a:r>
              <a:rPr lang="fr-FR" sz="4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ATTENTION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0EDFD6-0AFD-4EEE-BA46-09CD44CA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16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988EA5D-0076-4AEA-A0F9-BE7143973C90}"/>
              </a:ext>
            </a:extLst>
          </p:cNvPr>
          <p:cNvSpPr txBox="1">
            <a:spLocks/>
          </p:cNvSpPr>
          <p:nvPr/>
        </p:nvSpPr>
        <p:spPr bwMode="auto">
          <a:xfrm>
            <a:off x="653571" y="5867400"/>
            <a:ext cx="7706510" cy="11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77190" indent="-37719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08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1pPr>
            <a:lvl2pPr marL="817245" indent="-3143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4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2pPr>
            <a:lvl3pPr marL="1257300" indent="-25146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3pPr>
            <a:lvl4pPr marL="1760220" indent="-25146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4pPr>
            <a:lvl5pPr marL="2263140" indent="-25146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6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5pPr>
            <a:lvl6pPr marL="2766060" indent="-251460" algn="l" defTabSz="10058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DOLY Sansan  Bernard </a:t>
            </a:r>
          </a:p>
          <a:p>
            <a:pPr marL="0" indent="0" algn="just">
              <a:buNone/>
            </a:pPr>
            <a:r>
              <a:rPr lang="fr-FR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Ing</a:t>
            </a:r>
            <a:r>
              <a:rPr lang="fr-FR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. Statisticien </a:t>
            </a:r>
          </a:p>
          <a:p>
            <a:pPr marL="0" indent="0" algn="just">
              <a:buNone/>
            </a:pPr>
            <a:r>
              <a:rPr lang="fr-FR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DGESS/Ministère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de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l’Agriculture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des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Ressources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Animales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et </a:t>
            </a:r>
            <a:r>
              <a:rPr lang="en-GB" sz="1600" b="1" dirty="0" err="1">
                <a:solidFill>
                  <a:srgbClr val="17375E"/>
                </a:solidFill>
                <a:latin typeface="Candara" panose="020E0502030303020204" pitchFamily="34" charset="0"/>
              </a:rPr>
              <a:t>Halieutiques</a:t>
            </a: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 (MARAH)</a:t>
            </a:r>
          </a:p>
          <a:p>
            <a:pPr marL="0" indent="0" algn="l">
              <a:buNone/>
            </a:pPr>
            <a:r>
              <a:rPr lang="en-GB" sz="1600" b="1" dirty="0">
                <a:solidFill>
                  <a:srgbClr val="17375E"/>
                </a:solidFill>
                <a:latin typeface="Candara" panose="020E0502030303020204" pitchFamily="34" charset="0"/>
              </a:rPr>
              <a:t>Burkina Faso</a:t>
            </a:r>
            <a:r>
              <a:rPr lang="en-GB" sz="1400" dirty="0">
                <a:latin typeface="Candara" panose="020E0502030303020204" pitchFamily="34" charset="0"/>
              </a:rPr>
              <a:t> </a:t>
            </a:r>
            <a:endParaRPr lang="en-GB" sz="1600" b="1" dirty="0">
              <a:solidFill>
                <a:srgbClr val="17375E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3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DB5FC-3647-4979-B120-59C15EBC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1"/>
                </a:solidFill>
              </a:rPr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742836-ACCD-4728-8259-8D70DBFEA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latin typeface="Candara" panose="020E0502030303020204" pitchFamily="34" charset="0"/>
              </a:rPr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Présentation de l’EPA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Méthode de sondage utilisée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Outils de collecte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Organisation du personnel de terrain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Calendrier de collecte des données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Méthode de collecte des donnés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Candara" panose="020E0502030303020204" pitchFamily="34" charset="0"/>
              </a:rPr>
              <a:t>Estimation des productions agricoles</a:t>
            </a:r>
          </a:p>
          <a:p>
            <a:pPr marL="0" indent="0">
              <a:buNone/>
            </a:pPr>
            <a:r>
              <a:rPr lang="fr-FR" dirty="0">
                <a:latin typeface="Candara" panose="020E0502030303020204" pitchFamily="34" charset="0"/>
              </a:rPr>
              <a:t>Conclusion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6F2C1B-B1D4-428F-8957-A45374C1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2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42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19" y="729912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Introduction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76400"/>
            <a:ext cx="9052560" cy="5410200"/>
          </a:xfrm>
        </p:spPr>
        <p:txBody>
          <a:bodyPr>
            <a:normAutofit/>
          </a:bodyPr>
          <a:lstStyle/>
          <a:p>
            <a:pPr algn="just"/>
            <a:r>
              <a:rPr lang="fr-FR" sz="2800" dirty="0">
                <a:latin typeface="Candara" panose="020E0502030303020204" pitchFamily="34" charset="0"/>
              </a:rPr>
              <a:t> Les statistiques agricoles sont un outil d’aide à la gouvernance de la sécurité alimentaire. D’où l’intérêt de disposer des données de qualité pour une meilleure prise des décisions.</a:t>
            </a:r>
          </a:p>
          <a:p>
            <a:pPr algn="just"/>
            <a:r>
              <a:rPr lang="fr-FR" sz="2800" dirty="0">
                <a:latin typeface="Candara" panose="020E0502030303020204" pitchFamily="34" charset="0"/>
              </a:rPr>
              <a:t>La vocation de la Direction Générale des Etude et des Statistiques Sectorielles (DGESS) à travers l’Enquête Permanente Agricole (EPA), le Recensement Général de l</a:t>
            </a:r>
            <a:r>
              <a:rPr lang="fr-BF" sz="2800" dirty="0">
                <a:latin typeface="Candara" panose="020E0502030303020204" pitchFamily="34" charset="0"/>
              </a:rPr>
              <a:t>’</a:t>
            </a:r>
            <a:r>
              <a:rPr lang="fr-CA" sz="2800" dirty="0">
                <a:latin typeface="Candara" panose="020E0502030303020204" pitchFamily="34" charset="0"/>
              </a:rPr>
              <a:t>Agriculture (RGA)</a:t>
            </a:r>
            <a:r>
              <a:rPr lang="fr-FR" sz="2800" dirty="0">
                <a:latin typeface="Candara" panose="020E0502030303020204" pitchFamily="34" charset="0"/>
              </a:rPr>
              <a:t> et les autres enquêtes à caractère agricole est de mettre à la disposition des décideurs, des statistiques fiables et utiles à travers des mesures objectives de l’information agricole sur le terrain.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3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0C9D4D8-E1CB-4C8E-A4F1-74058D70DB68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275691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066800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1-Presentation de l’EPA 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76400"/>
            <a:ext cx="9052560" cy="5410200"/>
          </a:xfrm>
        </p:spPr>
        <p:txBody>
          <a:bodyPr>
            <a:normAutofit/>
          </a:bodyPr>
          <a:lstStyle/>
          <a:p>
            <a:endParaRPr lang="fr-FR" sz="2800" dirty="0">
              <a:latin typeface="Candara" panose="020E0502030303020204" pitchFamily="34" charset="0"/>
            </a:endParaRPr>
          </a:p>
          <a:p>
            <a:r>
              <a:rPr lang="fr-FR" sz="2800" dirty="0">
                <a:latin typeface="Candara" panose="020E0502030303020204" pitchFamily="34" charset="0"/>
              </a:rPr>
              <a:t>L’EPA est la principale enquête qui fournit les statistiques officielles sur les productions agricoles au Burkina Faso, </a:t>
            </a:r>
          </a:p>
          <a:p>
            <a:pPr algn="just"/>
            <a:r>
              <a:rPr lang="fr-FR" sz="2800" dirty="0">
                <a:latin typeface="Candara" panose="020E0502030303020204" pitchFamily="34" charset="0"/>
              </a:rPr>
              <a:t>L’EPA est un processus jalonné de méthodes scientifiques et techniques à chaque étape allant du tirage de l’échantillon du panel à la production des chiffres en passant par la collecte et le traitement des données.</a:t>
            </a:r>
          </a:p>
          <a:p>
            <a:pPr algn="just"/>
            <a:r>
              <a:rPr lang="fr-FR" sz="2800" dirty="0">
                <a:latin typeface="Candara" panose="020E0502030303020204" pitchFamily="34" charset="0"/>
              </a:rPr>
              <a:t>C’est un processus qui permet à termes de disposer des données primaires de qualité et desquelles peuvent être dérivés plusieurs indicateurs sur la conjoncture de l’agriculture et l’alimentation au Burkina Faso.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4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0C9D4D8-E1CB-4C8E-A4F1-74058D70DB68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162693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066800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1-Presentation de l’EPA 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76400"/>
            <a:ext cx="9052560" cy="5410200"/>
          </a:xfrm>
        </p:spPr>
        <p:txBody>
          <a:bodyPr/>
          <a:lstStyle/>
          <a:p>
            <a:endParaRPr lang="fr-FR" sz="2800" dirty="0">
              <a:latin typeface="Candara" panose="020E0502030303020204" pitchFamily="34" charset="0"/>
            </a:endParaRPr>
          </a:p>
          <a:p>
            <a:r>
              <a:rPr lang="fr-FR" sz="2800" dirty="0">
                <a:latin typeface="Candara" panose="020E0502030303020204" pitchFamily="34" charset="0"/>
              </a:rPr>
              <a:t>En plus de la production agricole, d’autre thématiques en lien avec l’agriculture sont traitées :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La sécurité alimentaire;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L’utilisation des intrants agricoles;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La main d’œuvre agricole;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La possession et l’utilisation d’équipements de production;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La possession d’animaux;</a:t>
            </a:r>
          </a:p>
          <a:p>
            <a:pPr lvl="1"/>
            <a:r>
              <a:rPr lang="fr-FR" sz="2400" dirty="0">
                <a:latin typeface="Candara" panose="020E0502030303020204" pitchFamily="34" charset="0"/>
              </a:rPr>
              <a:t>Les revenus provenant de ventes des produits agricoles.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5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0C9D4D8-E1CB-4C8E-A4F1-74058D70DB68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2/2</a:t>
            </a:r>
          </a:p>
        </p:txBody>
      </p:sp>
    </p:spTree>
    <p:extLst>
      <p:ext uri="{BB962C8B-B14F-4D97-AF65-F5344CB8AC3E}">
        <p14:creationId xmlns:p14="http://schemas.microsoft.com/office/powerpoint/2010/main" val="185071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2" y="952132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2-Methode de sondage utilisée 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76400"/>
            <a:ext cx="9052560" cy="5941272"/>
          </a:xfrm>
        </p:spPr>
        <p:txBody>
          <a:bodyPr/>
          <a:lstStyle/>
          <a:p>
            <a:r>
              <a:rPr lang="fr-FR" sz="2800" dirty="0">
                <a:latin typeface="Candara" panose="020E0502030303020204" pitchFamily="34" charset="0"/>
              </a:rPr>
              <a:t>L’EPA est une enquête de panel basée sur un sondage probabiliste stratifié à deux (02) degrés</a:t>
            </a:r>
          </a:p>
          <a:p>
            <a:pPr lvl="1" algn="just">
              <a:buBlip>
                <a:blip r:embed="rId2"/>
              </a:buBlip>
              <a:defRPr/>
            </a:pP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 1</a:t>
            </a:r>
            <a:r>
              <a:rPr lang="fr-CA" sz="2800" baseline="30000" dirty="0">
                <a:latin typeface="Candara" panose="020E0502030303020204" pitchFamily="34" charset="0"/>
                <a:cs typeface="Calibri" pitchFamily="34" charset="0"/>
              </a:rPr>
              <a:t>er</a:t>
            </a: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 degré : les villages (unités primaires) stratifiés selon leur potentiel de production  (faible potentiel ou fort potentiel)</a:t>
            </a:r>
          </a:p>
          <a:p>
            <a:pPr lvl="1" algn="just">
              <a:buBlip>
                <a:blip r:embed="rId2"/>
              </a:buBlip>
              <a:defRPr/>
            </a:pP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 2</a:t>
            </a:r>
            <a:r>
              <a:rPr lang="fr-CA" sz="2800" baseline="30000" dirty="0">
                <a:latin typeface="Candara" panose="020E0502030303020204" pitchFamily="34" charset="0"/>
                <a:cs typeface="Calibri" pitchFamily="34" charset="0"/>
              </a:rPr>
              <a:t>nd</a:t>
            </a: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 degré : les ménages agricoles (unités secondaires) stratifiés en petits et Ménages agricoles gros producteurs selon des critères tels que la taille et les biens productifs possédés</a:t>
            </a:r>
          </a:p>
          <a:p>
            <a:pPr marL="377190" lvl="1" indent="0" algn="just">
              <a:buNone/>
              <a:defRPr/>
            </a:pPr>
            <a:endParaRPr lang="fr-CA" sz="2800" dirty="0">
              <a:latin typeface="Candara" panose="020E0502030303020204" pitchFamily="34" charset="0"/>
              <a:cs typeface="Calibri" pitchFamily="34" charset="0"/>
            </a:endParaRPr>
          </a:p>
          <a:p>
            <a:pPr marL="377190" lvl="1" indent="0" algn="just">
              <a:buNone/>
              <a:defRPr/>
            </a:pPr>
            <a:endParaRPr lang="fr-CA" sz="2800" dirty="0">
              <a:latin typeface="Candara" panose="020E0502030303020204" pitchFamily="34" charset="0"/>
              <a:cs typeface="Calibri" pitchFamily="34" charset="0"/>
            </a:endParaRPr>
          </a:p>
          <a:p>
            <a:pPr marL="377190" lvl="1" indent="0" algn="just">
              <a:buNone/>
              <a:defRPr/>
            </a:pPr>
            <a:endParaRPr lang="fr-CA" sz="2800" dirty="0"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6</a:t>
            </a:fld>
            <a:endParaRPr lang="it-IT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0C9D4D8-E1CB-4C8E-A4F1-74058D70DB68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5599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88BBA0F-B428-4CB3-90E8-FAA39E5F0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1066800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2-Méthode de sondage utilisée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9250680" cy="5105400"/>
          </a:xfrm>
        </p:spPr>
        <p:txBody>
          <a:bodyPr>
            <a:normAutofit/>
          </a:bodyPr>
          <a:lstStyle/>
          <a:p>
            <a:pPr algn="just"/>
            <a:r>
              <a:rPr lang="fr-FR" sz="2800" dirty="0">
                <a:latin typeface="Candara" panose="020E0502030303020204" pitchFamily="34" charset="0"/>
              </a:rPr>
              <a:t>La base de sondage utilisée est celle issue du module agricole du dernier Recensement Général de l’Agriculture (RGA,2019) , </a:t>
            </a:r>
          </a:p>
          <a:p>
            <a:pPr algn="just"/>
            <a:r>
              <a:rPr lang="fr-FR" sz="2800" dirty="0">
                <a:latin typeface="Candara" panose="020E0502030303020204" pitchFamily="34" charset="0"/>
              </a:rPr>
              <a:t>Dans le cadre de la phase 2 du Recensement Général Agricole (2021-2023), le renouvellement de l’échantillon des ménages échantillon est encours cette année avec l’énumération exhaustif des ménages dans l’échantillon de village sélectionné</a:t>
            </a:r>
          </a:p>
          <a:p>
            <a:pPr algn="just"/>
            <a:endParaRPr lang="fr-FR" sz="2800" dirty="0">
              <a:latin typeface="Candara" panose="020E0502030303020204" pitchFamily="34" charset="0"/>
            </a:endParaRPr>
          </a:p>
          <a:p>
            <a:pPr marL="377190" lvl="1" indent="0" algn="just">
              <a:buNone/>
              <a:defRPr/>
            </a:pP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Taille d’échantillon de village : 884 </a:t>
            </a:r>
          </a:p>
          <a:p>
            <a:pPr marL="377190" lvl="1" indent="0" algn="just">
              <a:buNone/>
              <a:defRPr/>
            </a:pPr>
            <a:r>
              <a:rPr lang="fr-CA" sz="2800" dirty="0">
                <a:latin typeface="Candara" panose="020E0502030303020204" pitchFamily="34" charset="0"/>
                <a:cs typeface="Calibri" pitchFamily="34" charset="0"/>
              </a:rPr>
              <a:t>Taille d’échantillon de ménage : 5304</a:t>
            </a:r>
          </a:p>
          <a:p>
            <a:pPr algn="just"/>
            <a:endParaRPr lang="fr-FR" sz="2800" dirty="0">
              <a:latin typeface="Candara" panose="020E0502030303020204" pitchFamily="34" charset="0"/>
            </a:endParaRPr>
          </a:p>
          <a:p>
            <a:pPr algn="just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7</a:t>
            </a:fld>
            <a:endParaRPr lang="it-IT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15FB2DDD-D001-4DA6-876F-BD89EFBC6BA5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2/2</a:t>
            </a:r>
          </a:p>
        </p:txBody>
      </p:sp>
    </p:spTree>
    <p:extLst>
      <p:ext uri="{BB962C8B-B14F-4D97-AF65-F5344CB8AC3E}">
        <p14:creationId xmlns:p14="http://schemas.microsoft.com/office/powerpoint/2010/main" val="11929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11" y="592032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3-Outils de collecte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88" y="1426900"/>
            <a:ext cx="8900160" cy="5776964"/>
          </a:xfrm>
        </p:spPr>
        <p:txBody>
          <a:bodyPr>
            <a:normAutofit/>
          </a:bodyPr>
          <a:lstStyle/>
          <a:p>
            <a:endParaRPr lang="fr-FR" sz="2800" dirty="0">
              <a:latin typeface="Candara" panose="020E0502030303020204" pitchFamily="34" charset="0"/>
            </a:endParaRPr>
          </a:p>
          <a:p>
            <a:r>
              <a:rPr lang="fr-FR" sz="2800" dirty="0">
                <a:latin typeface="Candara" panose="020E0502030303020204" pitchFamily="34" charset="0"/>
              </a:rPr>
              <a:t>Les thématiques couvertes par la collecte des données sont regroupées en plusieurs questionnaires :</a:t>
            </a:r>
          </a:p>
          <a:p>
            <a:pPr marL="0" indent="0">
              <a:buNone/>
            </a:pPr>
            <a:r>
              <a:rPr lang="fr-FR" sz="1200" dirty="0">
                <a:latin typeface="Candara" panose="020E0502030303020204" pitchFamily="34" charset="0"/>
              </a:rPr>
              <a:t> </a:t>
            </a:r>
          </a:p>
          <a:p>
            <a:pPr marL="377190" lvl="1">
              <a:spcBef>
                <a:spcPts val="0"/>
              </a:spcBef>
            </a:pPr>
            <a:r>
              <a:rPr lang="fr-FR" sz="24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 : </a:t>
            </a:r>
            <a:r>
              <a:rPr lang="fr-FR" sz="2400" dirty="0">
                <a:latin typeface="Candara" panose="020E0502030303020204" pitchFamily="34" charset="0"/>
                <a:cs typeface="Times New Roman" panose="02020603050405020304" pitchFamily="18" charset="0"/>
              </a:rPr>
              <a:t>Recensement des membres du ménage</a:t>
            </a:r>
          </a:p>
          <a:p>
            <a:pPr marL="377190" lvl="1">
              <a:spcBef>
                <a:spcPts val="0"/>
              </a:spcBef>
            </a:pPr>
            <a:r>
              <a:rPr lang="fr-FR" sz="2600" b="1" u="sng" dirty="0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Questionnaire : Cheptel du ménage</a:t>
            </a:r>
          </a:p>
          <a:p>
            <a:pPr marL="377190" lvl="1">
              <a:spcBef>
                <a:spcPts val="0"/>
              </a:spcBef>
            </a:pPr>
            <a:r>
              <a:rPr lang="fr-FR" sz="26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</a:t>
            </a:r>
            <a:r>
              <a:rPr lang="fr-FR" sz="2600" dirty="0">
                <a:latin typeface="Candara" panose="020E0502030303020204" pitchFamily="34" charset="0"/>
                <a:cs typeface="Times New Roman" panose="02020603050405020304" pitchFamily="18" charset="0"/>
              </a:rPr>
              <a:t> : Inventaire des parcelles, intrants, </a:t>
            </a:r>
            <a:r>
              <a:rPr lang="fr-FR" sz="2600" b="1" dirty="0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mesure des superficies</a:t>
            </a:r>
            <a:r>
              <a:rPr lang="fr-FR" sz="2600" dirty="0">
                <a:latin typeface="Candara" panose="020E0502030303020204" pitchFamily="34" charset="0"/>
                <a:cs typeface="Times New Roman" panose="02020603050405020304" pitchFamily="18" charset="0"/>
              </a:rPr>
              <a:t>, pose et pesées des carres de rendements</a:t>
            </a:r>
            <a:endParaRPr lang="fr-BF" sz="26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377190" lvl="1">
              <a:spcBef>
                <a:spcPts val="0"/>
              </a:spcBef>
            </a:pPr>
            <a:r>
              <a:rPr lang="fr-FR" sz="24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</a:t>
            </a:r>
            <a:r>
              <a:rPr lang="fr-FR" sz="2400" dirty="0">
                <a:latin typeface="Candara" panose="020E0502030303020204" pitchFamily="34" charset="0"/>
                <a:cs typeface="Times New Roman" panose="02020603050405020304" pitchFamily="18" charset="0"/>
              </a:rPr>
              <a:t> : Prévision des récoltes  </a:t>
            </a:r>
          </a:p>
          <a:p>
            <a:pPr marL="377190" lvl="1">
              <a:spcBef>
                <a:spcPts val="0"/>
              </a:spcBef>
            </a:pPr>
            <a:r>
              <a:rPr lang="fr-FR" sz="24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</a:t>
            </a:r>
            <a:r>
              <a:rPr lang="fr-FR" sz="2400" dirty="0">
                <a:latin typeface="Candara" panose="020E0502030303020204" pitchFamily="34" charset="0"/>
                <a:cs typeface="Times New Roman" panose="02020603050405020304" pitchFamily="18" charset="0"/>
              </a:rPr>
              <a:t> : Estimations des stocks paysans et prévision de récolte</a:t>
            </a:r>
          </a:p>
          <a:p>
            <a:pPr marL="377190" lvl="1">
              <a:spcBef>
                <a:spcPts val="0"/>
              </a:spcBef>
            </a:pPr>
            <a:r>
              <a:rPr lang="fr-FR" sz="2600" b="1" u="sng" dirty="0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Questionnaire : utilisation des produits agricoles et   agro-</a:t>
            </a:r>
            <a:r>
              <a:rPr lang="fr-FR" sz="2600" b="1" u="sng" dirty="0" err="1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sylvo</a:t>
            </a:r>
            <a:r>
              <a:rPr lang="fr-FR" sz="2600" b="1" u="sng" dirty="0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-pastoraux depuis les récoltes passées </a:t>
            </a:r>
          </a:p>
          <a:p>
            <a:pPr marL="377190" lvl="1">
              <a:spcBef>
                <a:spcPts val="0"/>
              </a:spcBef>
            </a:pPr>
            <a:r>
              <a:rPr lang="fr-FR" sz="24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</a:t>
            </a:r>
            <a:r>
              <a:rPr lang="fr-FR" sz="2400" dirty="0">
                <a:latin typeface="Candara" panose="020E0502030303020204" pitchFamily="34" charset="0"/>
                <a:cs typeface="Times New Roman" panose="02020603050405020304" pitchFamily="18" charset="0"/>
              </a:rPr>
              <a:t> : sécurité alimentaire </a:t>
            </a:r>
          </a:p>
          <a:p>
            <a:pPr marL="377190" lvl="1">
              <a:spcBef>
                <a:spcPts val="0"/>
              </a:spcBef>
            </a:pPr>
            <a:r>
              <a:rPr lang="fr-FR" sz="2400" b="1" dirty="0">
                <a:latin typeface="Candara" panose="020E0502030303020204" pitchFamily="34" charset="0"/>
                <a:cs typeface="Times New Roman" panose="02020603050405020304" pitchFamily="18" charset="0"/>
              </a:rPr>
              <a:t>Questionnaire</a:t>
            </a:r>
            <a:r>
              <a:rPr lang="fr-FR" sz="2400" dirty="0">
                <a:latin typeface="Candara" panose="020E0502030303020204" pitchFamily="34" charset="0"/>
                <a:cs typeface="Times New Roman" panose="02020603050405020304" pitchFamily="18" charset="0"/>
              </a:rPr>
              <a:t>  : Equipements agricoles et acquisition des intrants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8</a:t>
            </a:fld>
            <a:endParaRPr lang="it-IT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B26291D1-FEA4-49CE-A705-1C7534408861}"/>
              </a:ext>
            </a:extLst>
          </p:cNvPr>
          <p:cNvSpPr/>
          <p:nvPr/>
        </p:nvSpPr>
        <p:spPr>
          <a:xfrm>
            <a:off x="8610600" y="6096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158041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74" y="974627"/>
            <a:ext cx="9066528" cy="834868"/>
          </a:xfrm>
        </p:spPr>
        <p:txBody>
          <a:bodyPr/>
          <a:lstStyle/>
          <a:p>
            <a:pPr algn="l"/>
            <a:r>
              <a:rPr lang="fr-FR" sz="3400" b="1" dirty="0">
                <a:solidFill>
                  <a:schemeClr val="accent1"/>
                </a:solidFill>
              </a:rPr>
              <a:t>4-Organisation du personnel de terrain </a:t>
            </a:r>
            <a:r>
              <a:rPr lang="en-GB" sz="3400" b="1" dirty="0">
                <a:solidFill>
                  <a:schemeClr val="accent1"/>
                </a:solidFill>
              </a:rPr>
              <a:t> </a:t>
            </a:r>
            <a:endParaRPr lang="en-US" sz="3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88" y="1787000"/>
            <a:ext cx="9052560" cy="5680600"/>
          </a:xfrm>
        </p:spPr>
        <p:txBody>
          <a:bodyPr/>
          <a:lstStyle/>
          <a:p>
            <a:r>
              <a:rPr lang="fr-FR" sz="2800" dirty="0">
                <a:latin typeface="Candara" panose="020E0502030303020204" pitchFamily="34" charset="0"/>
              </a:rPr>
              <a:t>Sur le plan administratif, le Burkina Faso est subdivisé en 13 régions administratives et 45 provinces, elles-mêmes subdivisées en communes puis en villages</a:t>
            </a:r>
          </a:p>
          <a:p>
            <a:r>
              <a:rPr lang="fr-FR" sz="2800" b="1" dirty="0">
                <a:latin typeface="Candara" panose="020E0502030303020204" pitchFamily="34" charset="0"/>
                <a:cs typeface="Times New Roman" panose="02020603050405020304" pitchFamily="18" charset="0"/>
              </a:rPr>
              <a:t>Le Personnel de l’enquête </a:t>
            </a:r>
            <a:r>
              <a:rPr lang="fr-FR" sz="2800" dirty="0">
                <a:latin typeface="Candara" panose="020E0502030303020204" pitchFamily="34" charset="0"/>
                <a:cs typeface="Times New Roman" panose="02020603050405020304" pitchFamily="18" charset="0"/>
              </a:rPr>
              <a:t>est organisé suivant cette structuration administrative :</a:t>
            </a:r>
          </a:p>
          <a:p>
            <a:pPr lvl="1"/>
            <a:r>
              <a:rPr lang="fr-FR" sz="1920" dirty="0">
                <a:latin typeface="Candara" panose="020E0502030303020204" pitchFamily="34" charset="0"/>
                <a:cs typeface="Times New Roman" panose="02020603050405020304" pitchFamily="18" charset="0"/>
              </a:rPr>
              <a:t>Les enquêteurs sont recrutés au niveau des villages, a raison d’un enquêteur par village échantillon (ou à défaut dans un village a proximité)</a:t>
            </a:r>
          </a:p>
          <a:p>
            <a:pPr lvl="1"/>
            <a:r>
              <a:rPr lang="fr-FR" sz="1920" dirty="0">
                <a:latin typeface="Candara" panose="020E0502030303020204" pitchFamily="34" charset="0"/>
                <a:cs typeface="Times New Roman" panose="02020603050405020304" pitchFamily="18" charset="0"/>
              </a:rPr>
              <a:t>Les contrôleurs sont des agents du Ministère de l’agriculture nommés au niveau provincial;</a:t>
            </a:r>
          </a:p>
          <a:p>
            <a:pPr lvl="1"/>
            <a:r>
              <a:rPr lang="fr-FR" sz="1920" dirty="0">
                <a:latin typeface="Candara" panose="020E0502030303020204" pitchFamily="34" charset="0"/>
                <a:cs typeface="Times New Roman" panose="02020603050405020304" pitchFamily="18" charset="0"/>
              </a:rPr>
              <a:t>L’ensemble des équipes ( contrôleurs et enquêteurs) d’une région donnée sont sous la responsabilité d’un superviseur régional également fonctionnaire du Ministère au niveau régional</a:t>
            </a:r>
          </a:p>
          <a:p>
            <a:pPr lvl="1"/>
            <a:r>
              <a:rPr lang="fr-FR" sz="2000" dirty="0">
                <a:latin typeface="Candara" panose="020E0502030303020204" pitchFamily="34" charset="0"/>
                <a:cs typeface="Times New Roman" panose="02020603050405020304" pitchFamily="18" charset="0"/>
              </a:rPr>
              <a:t>Chaque superviseur régional a un homologue (correspondant)  dans l’équipe centrale basée au Ministère de l’agriculture dans la capitale </a:t>
            </a:r>
            <a:endParaRPr lang="fr-FR" sz="1920" dirty="0"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CAFF-5548-4B73-9920-E40C0F3F1C52}" type="slidenum">
              <a:rPr lang="it-IT" altLang="en-US" smtClean="0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9</a:t>
            </a:fld>
            <a:endParaRPr lang="it-IT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B26291D1-FEA4-49CE-A705-1C7534408861}"/>
              </a:ext>
            </a:extLst>
          </p:cNvPr>
          <p:cNvSpPr/>
          <p:nvPr/>
        </p:nvSpPr>
        <p:spPr>
          <a:xfrm>
            <a:off x="8610600" y="1066800"/>
            <a:ext cx="806448" cy="720200"/>
          </a:xfrm>
          <a:prstGeom prst="rightArrow">
            <a:avLst>
              <a:gd name="adj1" fmla="val 69906"/>
              <a:gd name="adj2" fmla="val 5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3649540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A197BB9689EBE45A61C780A4B8E02DD" ma:contentTypeVersion="10" ma:contentTypeDescription="Creare un nuovo documento." ma:contentTypeScope="" ma:versionID="45b87bbc0316deeb6e42151df0554a0f">
  <xsd:schema xmlns:xsd="http://www.w3.org/2001/XMLSchema" xmlns:xs="http://www.w3.org/2001/XMLSchema" xmlns:p="http://schemas.microsoft.com/office/2006/metadata/properties" xmlns:ns3="4e659628-e5dc-4c14-9dfb-27d890202499" xmlns:ns4="474d1123-dc4c-4755-b65b-df21981e62fc" targetNamespace="http://schemas.microsoft.com/office/2006/metadata/properties" ma:root="true" ma:fieldsID="8d795bb79e7e8d00b118247142a151ff" ns3:_="" ns4:_="">
    <xsd:import namespace="4e659628-e5dc-4c14-9dfb-27d890202499"/>
    <xsd:import namespace="474d1123-dc4c-4755-b65b-df21981e62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59628-e5dc-4c14-9dfb-27d8902024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d1123-dc4c-4755-b65b-df21981e6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56B9E8-4FC2-430E-B7EC-2F64CD348F4E}">
  <ds:schemaRefs>
    <ds:schemaRef ds:uri="http://purl.org/dc/elements/1.1/"/>
    <ds:schemaRef ds:uri="http://schemas.microsoft.com/office/2006/metadata/properties"/>
    <ds:schemaRef ds:uri="474d1123-dc4c-4755-b65b-df21981e62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e659628-e5dc-4c14-9dfb-27d89020249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B544A0-99BE-458C-980D-EE5E77D5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59628-e5dc-4c14-9dfb-27d890202499"/>
    <ds:schemaRef ds:uri="474d1123-dc4c-4755-b65b-df21981e6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A80925-4DF9-4B23-8DB7-C93C0CFCD3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36972</TotalTime>
  <Words>1364</Words>
  <Application>Microsoft Office PowerPoint</Application>
  <PresentationFormat>Personnalisé</PresentationFormat>
  <Paragraphs>152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Candara</vt:lpstr>
      <vt:lpstr>Tw Cen MT</vt:lpstr>
      <vt:lpstr>Tw Cen MT Condensed</vt:lpstr>
      <vt:lpstr>Wingdings 3</vt:lpstr>
      <vt:lpstr>Integral</vt:lpstr>
      <vt:lpstr>2_Custom Design</vt:lpstr>
      <vt:lpstr>Conception personnalisée</vt:lpstr>
      <vt:lpstr>Thème Office</vt:lpstr>
      <vt:lpstr>Processus de collecte de données de l'Enquête Permanente Agricole (EPA) </vt:lpstr>
      <vt:lpstr>Plan</vt:lpstr>
      <vt:lpstr>Introduction</vt:lpstr>
      <vt:lpstr>1-Presentation de l’EPA  </vt:lpstr>
      <vt:lpstr>1-Presentation de l’EPA  </vt:lpstr>
      <vt:lpstr>2-Methode de sondage utilisée  </vt:lpstr>
      <vt:lpstr>2-Méthode de sondage utilisée </vt:lpstr>
      <vt:lpstr>3-Outils de collecte</vt:lpstr>
      <vt:lpstr>4-Organisation du personnel de terrain  </vt:lpstr>
      <vt:lpstr>Présentation PowerPoint</vt:lpstr>
      <vt:lpstr>4-Organisation du personnel de terrain </vt:lpstr>
      <vt:lpstr>5-Calendrier de collecte des données </vt:lpstr>
      <vt:lpstr>6-Methode de collecte des données  </vt:lpstr>
      <vt:lpstr>7- Méthode d’ Analyse et d’estimation de la production agricole 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\376\377\000M\000i\000c\000r\000o\000s\000o\000f\000t\000 \000P\000o\000w\000e\000r\000P\000o\000i\000n\000t\000 \000-\000 \000S\000E\000E\000A\000 \000A\000F\000F\000 \000U\000N\000S\000C\000 \000s\000i\000d\000e\000 \000e\000v\000e\000n\000t\000 \000S\000D\000G\000 \000l\000i\000n\000k\000s\000 \0003\000M\000a\000r\000c\000h\0002\0000\0001\0005\000.\000p\000p\000t\000x</dc:title>
  <dc:creator>DOLYBernard</dc:creator>
  <cp:lastModifiedBy>DOLY Sansan Bernard</cp:lastModifiedBy>
  <cp:revision>1085</cp:revision>
  <cp:lastPrinted>2019-06-10T16:12:40Z</cp:lastPrinted>
  <dcterms:created xsi:type="dcterms:W3CDTF">2015-06-23T10:54:22Z</dcterms:created>
  <dcterms:modified xsi:type="dcterms:W3CDTF">2022-08-08T13:43:51Z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2015-03-16T00:00:00Z</vt:filetime>
  </property>
  <property fmtid="{D5CDD505-2E9C-101B-9397-08002B2CF9AE}" pid="3" name="LastSaved">
    <vt:filetime>2015-06-23T00:00:00Z</vt:filetime>
  </property>
  <property fmtid="{D5CDD505-2E9C-101B-9397-08002B2CF9AE}" pid="4" name="ContentTypeId">
    <vt:lpwstr>0x0101000A197BB9689EBE45A61C780A4B8E02DD</vt:lpwstr>
  </property>
</Properties>
</file>