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0" r:id="rId2"/>
    <p:sldId id="263" r:id="rId3"/>
    <p:sldId id="264" r:id="rId4"/>
    <p:sldId id="265" r:id="rId5"/>
    <p:sldId id="257" r:id="rId6"/>
    <p:sldId id="258" r:id="rId7"/>
    <p:sldId id="268" r:id="rId8"/>
    <p:sldId id="266" r:id="rId9"/>
    <p:sldId id="259" r:id="rId10"/>
    <p:sldId id="267" r:id="rId11"/>
    <p:sldId id="269" r:id="rId12"/>
    <p:sldId id="260" r:id="rId13"/>
    <p:sldId id="2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83C88-6E8A-414A-87CA-6AD80FEF095F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CD635-BD2E-4A4D-BB65-D019AAF6982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20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F7F34-3FC0-4109-B367-9831457883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3109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F7F34-3FC0-4109-B367-9831457883B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844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CD635-BD2E-4A4D-BB65-D019AAF6982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824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F7F34-3FC0-4109-B367-9831457883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7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ownership status of land is not considered – land rented in is included in the operated land if</a:t>
            </a:r>
            <a:r>
              <a:rPr lang="en-GB" baseline="0" dirty="0"/>
              <a:t> it falls in one of the three categories mentioned in the table. At the same time land owned but rented out is excluded from the computation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F7F34-3FC0-4109-B367-9831457883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91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F7F34-3FC0-4109-B367-9831457883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41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F7F34-3FC0-4109-B367-9831457883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84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F7F34-3FC0-4109-B367-9831457883B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94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F7F34-3FC0-4109-B367-9831457883B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3469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F7F34-3FC0-4109-B367-9831457883B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75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ownership status of land is not considered – land rented in is included in the operated land if</a:t>
            </a:r>
            <a:r>
              <a:rPr lang="en-GB" baseline="0" dirty="0"/>
              <a:t> it falls in one of the three categories mentioned in the table. At the same time land owned but rented out is excluded from the computation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F7F34-3FC0-4109-B367-9831457883B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99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B7E9-41D3-4511-8415-4D08B04BAB3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22B9-AF26-434A-A70A-ACCCAFA05F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99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B7E9-41D3-4511-8415-4D08B04BAB3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22B9-AF26-434A-A70A-ACCCAFA05F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28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B7E9-41D3-4511-8415-4D08B04BAB3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22B9-AF26-434A-A70A-ACCCAFA05F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169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B7E9-41D3-4511-8415-4D08B04BAB3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22B9-AF26-434A-A70A-ACCCAFA05F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6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B7E9-41D3-4511-8415-4D08B04BAB3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22B9-AF26-434A-A70A-ACCCAFA05F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6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B7E9-41D3-4511-8415-4D08B04BAB3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22B9-AF26-434A-A70A-ACCCAFA05F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7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B7E9-41D3-4511-8415-4D08B04BAB3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22B9-AF26-434A-A70A-ACCCAFA05F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3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B7E9-41D3-4511-8415-4D08B04BAB3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22B9-AF26-434A-A70A-ACCCAFA05F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28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B7E9-41D3-4511-8415-4D08B04BAB3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22B9-AF26-434A-A70A-ACCCAFA05F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64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B7E9-41D3-4511-8415-4D08B04BAB3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22B9-AF26-434A-A70A-ACCCAFA05F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20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B7E9-41D3-4511-8415-4D08B04BAB3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22B9-AF26-434A-A70A-ACCCAFA05F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9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7B7E9-41D3-4511-8415-4D08B04BAB32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222B9-AF26-434A-A70A-ACCCAFA05F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1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524000" y="3"/>
            <a:ext cx="9144000" cy="6857999"/>
            <a:chOff x="0" y="0"/>
            <a:chExt cx="9144000" cy="6858002"/>
          </a:xfrm>
        </p:grpSpPr>
        <p:sp>
          <p:nvSpPr>
            <p:cNvPr id="6" name="Rectangle 5"/>
            <p:cNvSpPr/>
            <p:nvPr/>
          </p:nvSpPr>
          <p:spPr>
            <a:xfrm>
              <a:off x="1409700" y="0"/>
              <a:ext cx="1009650" cy="150878"/>
            </a:xfrm>
            <a:prstGeom prst="rect">
              <a:avLst/>
            </a:prstGeom>
            <a:solidFill>
              <a:srgbClr val="DDA63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6772" tIns="53386" rIns="106772" bIns="533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2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419350" y="0"/>
              <a:ext cx="1851388" cy="150878"/>
            </a:xfrm>
            <a:prstGeom prst="rect">
              <a:avLst/>
            </a:prstGeom>
            <a:solidFill>
              <a:srgbClr val="4C9F3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6772" tIns="53386" rIns="106772" bIns="533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2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270737" y="0"/>
              <a:ext cx="1453788" cy="150878"/>
            </a:xfrm>
            <a:prstGeom prst="rect">
              <a:avLst/>
            </a:prstGeom>
            <a:solidFill>
              <a:srgbClr val="C5192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6772" tIns="53386" rIns="106772" bIns="533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2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695950" y="0"/>
              <a:ext cx="2095500" cy="150878"/>
            </a:xfrm>
            <a:prstGeom prst="rect">
              <a:avLst/>
            </a:prstGeom>
            <a:solidFill>
              <a:srgbClr val="FD692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6772" tIns="53386" rIns="106772" bIns="533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2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791450" y="0"/>
              <a:ext cx="1352549" cy="150878"/>
            </a:xfrm>
            <a:prstGeom prst="rect">
              <a:avLst/>
            </a:prstGeom>
            <a:solidFill>
              <a:srgbClr val="3F7E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6772" tIns="53386" rIns="106772" bIns="533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2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8023225" y="974725"/>
              <a:ext cx="2095500" cy="146050"/>
            </a:xfrm>
            <a:prstGeom prst="rect">
              <a:avLst/>
            </a:prstGeom>
            <a:solidFill>
              <a:srgbClr val="FCC3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6772" tIns="53386" rIns="106772" bIns="533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2"/>
            </a:p>
          </p:txBody>
        </p:sp>
        <p:sp>
          <p:nvSpPr>
            <p:cNvPr id="12" name="Rectangle 11"/>
            <p:cNvSpPr/>
            <p:nvPr/>
          </p:nvSpPr>
          <p:spPr>
            <a:xfrm rot="5400000">
              <a:off x="8318500" y="2774950"/>
              <a:ext cx="1504950" cy="146049"/>
            </a:xfrm>
            <a:prstGeom prst="rect">
              <a:avLst/>
            </a:prstGeom>
            <a:solidFill>
              <a:srgbClr val="A219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6772" tIns="53386" rIns="106772" bIns="533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2"/>
            </a:p>
          </p:txBody>
        </p:sp>
        <p:sp>
          <p:nvSpPr>
            <p:cNvPr id="13" name="Rectangle 12"/>
            <p:cNvSpPr/>
            <p:nvPr/>
          </p:nvSpPr>
          <p:spPr>
            <a:xfrm rot="5400000">
              <a:off x="7998365" y="4600036"/>
              <a:ext cx="2145219" cy="146050"/>
            </a:xfrm>
            <a:prstGeom prst="rect">
              <a:avLst/>
            </a:prstGeom>
            <a:solidFill>
              <a:srgbClr val="FD692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6772" tIns="53386" rIns="106772" bIns="533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2"/>
            </a:p>
          </p:txBody>
        </p:sp>
        <p:sp>
          <p:nvSpPr>
            <p:cNvPr id="14" name="Rectangle 13"/>
            <p:cNvSpPr/>
            <p:nvPr/>
          </p:nvSpPr>
          <p:spPr>
            <a:xfrm rot="5400000">
              <a:off x="8506258" y="6220261"/>
              <a:ext cx="1129433" cy="146050"/>
            </a:xfrm>
            <a:prstGeom prst="rect">
              <a:avLst/>
            </a:prstGeom>
            <a:solidFill>
              <a:srgbClr val="DD136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6772" tIns="53386" rIns="106772" bIns="533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2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826248" y="6695730"/>
              <a:ext cx="2317751" cy="162270"/>
            </a:xfrm>
            <a:prstGeom prst="rect">
              <a:avLst/>
            </a:prstGeom>
            <a:solidFill>
              <a:srgbClr val="BF8B2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6772" tIns="53386" rIns="106772" bIns="533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2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324599" y="6695729"/>
              <a:ext cx="501649" cy="162271"/>
            </a:xfrm>
            <a:prstGeom prst="rect">
              <a:avLst/>
            </a:prstGeom>
            <a:solidFill>
              <a:srgbClr val="3F7E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6772" tIns="53386" rIns="106772" bIns="533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2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016499" y="6695729"/>
              <a:ext cx="1349737" cy="162271"/>
            </a:xfrm>
            <a:prstGeom prst="rect">
              <a:avLst/>
            </a:prstGeom>
            <a:solidFill>
              <a:srgbClr val="0A97D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6772" tIns="53386" rIns="106772" bIns="533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2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273300" y="6695729"/>
              <a:ext cx="2773543" cy="162271"/>
            </a:xfrm>
            <a:prstGeom prst="rect">
              <a:avLst/>
            </a:prstGeom>
            <a:solidFill>
              <a:srgbClr val="00689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6772" tIns="53386" rIns="106772" bIns="533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2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38293" y="6695729"/>
              <a:ext cx="2135007" cy="162271"/>
            </a:xfrm>
            <a:prstGeom prst="rect">
              <a:avLst/>
            </a:prstGeom>
            <a:solidFill>
              <a:srgbClr val="19486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6772" tIns="53386" rIns="106772" bIns="533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2"/>
            </a:p>
          </p:txBody>
        </p:sp>
        <p:sp>
          <p:nvSpPr>
            <p:cNvPr id="20" name="Rectangle 19"/>
            <p:cNvSpPr/>
            <p:nvPr/>
          </p:nvSpPr>
          <p:spPr>
            <a:xfrm rot="16200000">
              <a:off x="-812742" y="812742"/>
              <a:ext cx="1763778" cy="138294"/>
            </a:xfrm>
            <a:prstGeom prst="rect">
              <a:avLst/>
            </a:prstGeom>
            <a:solidFill>
              <a:srgbClr val="26BDE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6772" tIns="53386" rIns="106772" bIns="533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2"/>
            </a:p>
          </p:txBody>
        </p:sp>
        <p:sp>
          <p:nvSpPr>
            <p:cNvPr id="21" name="Rectangle 20"/>
            <p:cNvSpPr/>
            <p:nvPr/>
          </p:nvSpPr>
          <p:spPr>
            <a:xfrm rot="16200000">
              <a:off x="-361858" y="2033496"/>
              <a:ext cx="862012" cy="138295"/>
            </a:xfrm>
            <a:prstGeom prst="rect">
              <a:avLst/>
            </a:prstGeom>
            <a:solidFill>
              <a:srgbClr val="FD692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6772" tIns="53386" rIns="106772" bIns="533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2"/>
            </a:p>
          </p:txBody>
        </p:sp>
        <p:sp>
          <p:nvSpPr>
            <p:cNvPr id="22" name="Rectangle 21"/>
            <p:cNvSpPr/>
            <p:nvPr/>
          </p:nvSpPr>
          <p:spPr>
            <a:xfrm rot="16200000">
              <a:off x="-680289" y="3143819"/>
              <a:ext cx="1498871" cy="138292"/>
            </a:xfrm>
            <a:prstGeom prst="rect">
              <a:avLst/>
            </a:prstGeom>
            <a:solidFill>
              <a:srgbClr val="4C9F3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6772" tIns="53386" rIns="106772" bIns="533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2"/>
            </a:p>
          </p:txBody>
        </p:sp>
        <p:sp>
          <p:nvSpPr>
            <p:cNvPr id="23" name="Rectangle 22"/>
            <p:cNvSpPr/>
            <p:nvPr/>
          </p:nvSpPr>
          <p:spPr>
            <a:xfrm rot="16200000">
              <a:off x="-841877" y="4765502"/>
              <a:ext cx="1822047" cy="138291"/>
            </a:xfrm>
            <a:prstGeom prst="rect">
              <a:avLst/>
            </a:prstGeom>
            <a:solidFill>
              <a:srgbClr val="FCC30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6772" tIns="53386" rIns="106772" bIns="533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2"/>
            </a:p>
          </p:txBody>
        </p:sp>
        <p:sp>
          <p:nvSpPr>
            <p:cNvPr id="24" name="Rectangle 23"/>
            <p:cNvSpPr/>
            <p:nvPr/>
          </p:nvSpPr>
          <p:spPr>
            <a:xfrm rot="16200000">
              <a:off x="-487019" y="6232690"/>
              <a:ext cx="1112331" cy="138294"/>
            </a:xfrm>
            <a:prstGeom prst="rect">
              <a:avLst/>
            </a:prstGeom>
            <a:solidFill>
              <a:srgbClr val="C5192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6772" tIns="53386" rIns="106772" bIns="533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2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0" y="0"/>
              <a:ext cx="1409700" cy="150878"/>
            </a:xfrm>
            <a:prstGeom prst="rect">
              <a:avLst/>
            </a:prstGeom>
            <a:solidFill>
              <a:srgbClr val="E5243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6772" tIns="53386" rIns="106772" bIns="5338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102"/>
            </a:p>
          </p:txBody>
        </p:sp>
      </p:grpSp>
      <p:sp>
        <p:nvSpPr>
          <p:cNvPr id="26" name="Title 1"/>
          <p:cNvSpPr txBox="1">
            <a:spLocks/>
          </p:cNvSpPr>
          <p:nvPr/>
        </p:nvSpPr>
        <p:spPr>
          <a:xfrm>
            <a:off x="1832900" y="3864649"/>
            <a:ext cx="8411465" cy="1605263"/>
          </a:xfrm>
          <a:prstGeom prst="rect">
            <a:avLst/>
          </a:prstGeom>
        </p:spPr>
        <p:txBody>
          <a:bodyPr vert="horz" lIns="94211" tIns="47105" rIns="94211" bIns="47105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en-US" sz="3000" b="1" dirty="0">
              <a:latin typeface="Bahnschrift SemiBold" panose="020B0502040204020203" pitchFamily="34" charset="0"/>
              <a:cs typeface="Calibri" panose="020F0502020204030204" pitchFamily="34" charset="0"/>
            </a:endParaRPr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3928837" y="5461943"/>
            <a:ext cx="6369017" cy="787800"/>
          </a:xfrm>
          <a:prstGeom prst="rect">
            <a:avLst/>
          </a:prstGeom>
        </p:spPr>
        <p:txBody>
          <a:bodyPr vert="horz" lIns="94211" tIns="47105" rIns="94211" bIns="47105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70000"/>
              </a:lnSpc>
            </a:pPr>
            <a:r>
              <a:rPr lang="en-US" sz="1648" dirty="0">
                <a:solidFill>
                  <a:schemeClr val="tx1"/>
                </a:solidFill>
                <a:latin typeface="Bahnschrift SemiBold" panose="020B0502040204020203" pitchFamily="34" charset="0"/>
              </a:rPr>
              <a:t>O</a:t>
            </a:r>
            <a:endParaRPr lang="en-US" sz="1648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23997" y="1800688"/>
            <a:ext cx="79268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Bahnschrift" panose="020B0502040204020203" pitchFamily="34" charset="0"/>
              </a:rPr>
              <a:t>Revue des principales variables requises pour identifier les petits exploitants et calculer les ODD 2.3.1 et 2.3.2</a:t>
            </a:r>
            <a:endParaRPr lang="en-US" sz="2800" b="1" dirty="0">
              <a:latin typeface="Bahnschrift" panose="020B0502040204020203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9114971" y="407953"/>
            <a:ext cx="1396436" cy="2792872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B83F39F5-7444-43AB-BE21-B3BA4B3085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7636" y="4834647"/>
            <a:ext cx="1790700" cy="1809750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E1686EC4-7D67-41FC-89BC-96D355BDA78D}"/>
              </a:ext>
            </a:extLst>
          </p:cNvPr>
          <p:cNvSpPr txBox="1"/>
          <p:nvPr/>
        </p:nvSpPr>
        <p:spPr>
          <a:xfrm>
            <a:off x="2547809" y="3388098"/>
            <a:ext cx="656716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i="1" dirty="0">
                <a:latin typeface="Bahnschrift" panose="020B0502040204020203" pitchFamily="34" charset="0"/>
              </a:rPr>
              <a:t>Atelier Virtuel de Formation de Groupe sur les ODG 2-3-1 et 2-3-2</a:t>
            </a:r>
            <a:r>
              <a:rPr lang="fr-FR" dirty="0"/>
              <a:t> </a:t>
            </a:r>
            <a:r>
              <a:rPr lang="fr-FR" dirty="0"/>
              <a:t> pour les pays d’AFRISTAT</a:t>
            </a:r>
            <a:endParaRPr lang="en-US" dirty="0"/>
          </a:p>
          <a:p>
            <a:pPr algn="ctr">
              <a:lnSpc>
                <a:spcPct val="100000"/>
              </a:lnSpc>
            </a:pPr>
            <a:endParaRPr lang="en-US" altLang="zh-CN" sz="2400" b="1" i="1" dirty="0">
              <a:solidFill>
                <a:srgbClr val="0070C0"/>
              </a:solidFill>
              <a:ea typeface="+mj-ea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000" i="1" dirty="0">
                <a:solidFill>
                  <a:srgbClr val="0070C0"/>
                </a:solidFill>
              </a:rPr>
              <a:t>08, 09  </a:t>
            </a:r>
            <a:r>
              <a:rPr lang="en-US" sz="2000" i="1" dirty="0">
                <a:solidFill>
                  <a:srgbClr val="0070C0"/>
                </a:solidFill>
              </a:rPr>
              <a:t>&amp; </a:t>
            </a:r>
            <a:r>
              <a:rPr lang="en-US" sz="2000" i="1" dirty="0">
                <a:solidFill>
                  <a:srgbClr val="0070C0"/>
                </a:solidFill>
              </a:rPr>
              <a:t>10 </a:t>
            </a:r>
            <a:r>
              <a:rPr lang="fr-FR" sz="2000" i="1">
                <a:solidFill>
                  <a:schemeClr val="accent1">
                    <a:lumMod val="75000"/>
                  </a:schemeClr>
                </a:solidFill>
              </a:rPr>
              <a:t>Août</a:t>
            </a:r>
            <a:r>
              <a:rPr lang="en-US" sz="2000" i="1" smtClean="0">
                <a:solidFill>
                  <a:srgbClr val="0070C0"/>
                </a:solidFill>
              </a:rPr>
              <a:t> </a:t>
            </a:r>
            <a:r>
              <a:rPr lang="en-US" sz="2000" i="1" dirty="0">
                <a:solidFill>
                  <a:srgbClr val="0070C0"/>
                </a:solidFill>
              </a:rPr>
              <a:t>2022</a:t>
            </a:r>
            <a:endParaRPr lang="fr-FR" sz="2000" b="1" i="1" dirty="0">
              <a:solidFill>
                <a:srgbClr val="0070C0"/>
              </a:solidFill>
              <a:ea typeface="+mj-ea"/>
              <a:cs typeface="Calibri" panose="020F0502020204030204" pitchFamily="34" charset="0"/>
            </a:endParaRPr>
          </a:p>
        </p:txBody>
      </p:sp>
      <p:pic>
        <p:nvPicPr>
          <p:cNvPr id="1026" name="Picture 1" descr="369522518@05032009-333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065" y="180187"/>
            <a:ext cx="1428750" cy="92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630" y="71120"/>
            <a:ext cx="2865179" cy="100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642837" y="110342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200" b="1" dirty="0">
                <a:latin typeface="Arial" panose="020B0604020202020204" pitchFamily="34" charset="0"/>
                <a:ea typeface="Calibri" panose="020F0502020204030204" pitchFamily="34" charset="0"/>
              </a:rPr>
              <a:t>Observatoire Économique et Statistique d’Afrique Subsaharienne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039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0"/>
            <a:ext cx="9144000" cy="1397000"/>
          </a:xfrm>
          <a:prstGeom prst="rect">
            <a:avLst/>
          </a:prstGeom>
          <a:gradFill flip="none" rotWithShape="1">
            <a:gsLst>
              <a:gs pos="100000">
                <a:srgbClr val="2EB1E6"/>
              </a:gs>
              <a:gs pos="0">
                <a:srgbClr val="1798C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55" dirty="0">
              <a:latin typeface="Bahnschrift" panose="020B0502040204020203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95170" y="50801"/>
            <a:ext cx="8114030" cy="1282700"/>
          </a:xfrm>
          <a:prstGeom prst="rect">
            <a:avLst/>
          </a:prstGeom>
        </p:spPr>
        <p:txBody>
          <a:bodyPr vert="horz" lIns="103632" tIns="51816" rIns="103632" bIns="51816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54939"/>
            <a:r>
              <a:rPr lang="en-US" sz="3500" spc="94" dirty="0" smtClean="0">
                <a:solidFill>
                  <a:schemeClr val="bg1"/>
                </a:solidFill>
                <a:latin typeface="Tw Cen MT" panose="020B0602020104020603" pitchFamily="34" charset="0"/>
              </a:rPr>
              <a:t>MAIN D’OEUVRE</a:t>
            </a:r>
            <a:endParaRPr lang="en-GB" sz="3500" spc="94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4294967295"/>
          </p:nvPr>
        </p:nvSpPr>
        <p:spPr>
          <a:xfrm>
            <a:off x="1995170" y="1635919"/>
            <a:ext cx="8406130" cy="480536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510"/>
              </a:spcAft>
              <a:buNone/>
            </a:pPr>
            <a:r>
              <a:rPr lang="fr-FR" sz="2000" b="1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 T</a:t>
            </a:r>
            <a:r>
              <a:rPr lang="fr-FR" sz="20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outes les formes de travail rémunéré et non rémunéré,</a:t>
            </a:r>
            <a:r>
              <a:rPr lang="fr-FR" sz="2000" dirty="0">
                <a:latin typeface="Tw Cen MT" panose="020B0602020104020603" pitchFamily="34" charset="0"/>
                <a:cs typeface="Times New Roman" panose="02020603050405020304" pitchFamily="18" charset="0"/>
              </a:rPr>
              <a:t>
</a:t>
            </a:r>
            <a:endParaRPr lang="en-US" sz="2000" dirty="0"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887005"/>
              </p:ext>
            </p:extLst>
          </p:nvPr>
        </p:nvGraphicFramePr>
        <p:xfrm>
          <a:off x="2159634" y="2877001"/>
          <a:ext cx="7785101" cy="1908273"/>
        </p:xfrm>
        <a:graphic>
          <a:graphicData uri="http://schemas.openxmlformats.org/drawingml/2006/table">
            <a:tbl>
              <a:tblPr/>
              <a:tblGrid>
                <a:gridCol w="4451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3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5580">
                <a:tc>
                  <a:txBody>
                    <a:bodyPr/>
                    <a:lstStyle/>
                    <a:p>
                      <a:pPr marL="85725" indent="0" algn="l" fontAlgn="b"/>
                      <a:endParaRPr lang="en-US" sz="1800" b="1" kern="1200" dirty="0">
                        <a:solidFill>
                          <a:schemeClr val="bg1"/>
                        </a:solidFill>
                        <a:latin typeface="Tw Cen MT" panose="020B06020201040206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097" marR="8097" marT="80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en-US" sz="1800" kern="1200" dirty="0" err="1" smtClean="0">
                          <a:solidFill>
                            <a:schemeClr val="bg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Nombre</a:t>
                      </a:r>
                      <a:r>
                        <a:rPr lang="en-US" sz="1800" kern="1200" baseline="0" dirty="0" smtClean="0">
                          <a:solidFill>
                            <a:schemeClr val="bg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800" kern="1200" baseline="0" dirty="0" err="1" smtClean="0">
                          <a:solidFill>
                            <a:schemeClr val="bg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jours</a:t>
                      </a:r>
                      <a:r>
                        <a:rPr lang="en-US" sz="1800" kern="1200" baseline="0" dirty="0" smtClean="0">
                          <a:solidFill>
                            <a:schemeClr val="bg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 de travail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Tw Cen MT" panose="020B06020201040206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097" marR="8097" marT="80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468">
                <a:tc>
                  <a:txBody>
                    <a:bodyPr/>
                    <a:lstStyle/>
                    <a:p>
                      <a:pPr marL="85725" indent="0" algn="l" fontAlgn="t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Main d’œuvre familiale)</a:t>
                      </a:r>
                      <a:r>
                        <a:rPr lang="fr-FR" sz="1800" kern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
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097" marR="8097" marT="809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 fontAlgn="t"/>
                      <a:endParaRPr lang="en-US" sz="1800" kern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097" marR="8097" marT="809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pPr marL="85725" indent="0" algn="l" fontAlgn="t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Main d’œuvre rémunérée</a:t>
                      </a:r>
                      <a:r>
                        <a:rPr lang="fr-FR" sz="1800" kern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
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097" marR="8097" marT="809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 fontAlgn="t"/>
                      <a:endParaRPr lang="en-US" sz="1800" kern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097" marR="8097" marT="809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pPr marL="85725" indent="0" algn="l" fontAlgn="t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Entraide ou </a:t>
                      </a:r>
                      <a:r>
                        <a:rPr lang="fr-FR" sz="1800" kern="1200" dirty="0" err="1" smtClean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echange</a:t>
                      </a: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 de main d’</a:t>
                      </a:r>
                      <a:r>
                        <a:rPr lang="fr-FR" sz="1800" kern="1200" dirty="0" err="1" smtClean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eouvre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097" marR="8097" marT="809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 fontAlgn="t"/>
                      <a:endParaRPr lang="en-US" sz="1800" kern="1200" dirty="0" smtClean="0">
                        <a:solidFill>
                          <a:schemeClr val="tx1"/>
                        </a:solidFill>
                        <a:latin typeface="Tw Cen MT" panose="020B06020201040206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097" marR="8097" marT="809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27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8703"/>
          <a:stretch/>
        </p:blipFill>
        <p:spPr>
          <a:xfrm flipH="1">
            <a:off x="1524000" y="-117763"/>
            <a:ext cx="9144000" cy="70658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24000" y="-130844"/>
            <a:ext cx="9144000" cy="7065818"/>
          </a:xfrm>
          <a:prstGeom prst="rect">
            <a:avLst/>
          </a:prstGeom>
          <a:solidFill>
            <a:schemeClr val="tx1">
              <a:lumMod val="75000"/>
              <a:lumOff val="2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55"/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1995055" y="4200237"/>
            <a:ext cx="7886700" cy="19290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606" b="1" cap="all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+mj-ea"/>
                <a:cs typeface="+mj-cs"/>
              </a:rPr>
              <a:t>VARIABLES POUR LE CALCUL DE ODD 2.3.2</a:t>
            </a:r>
            <a:endParaRPr lang="en-US" sz="3606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434"/>
          <a:stretch/>
        </p:blipFill>
        <p:spPr>
          <a:xfrm rot="19120222">
            <a:off x="8284422" y="271209"/>
            <a:ext cx="1989949" cy="194265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4099A4E6-06E9-4F39-8E80-6411DAF2F5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1345" y="1975332"/>
            <a:ext cx="1790700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08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0" y="1"/>
            <a:ext cx="9144000" cy="629587"/>
          </a:xfrm>
          <a:prstGeom prst="rect">
            <a:avLst/>
          </a:prstGeom>
          <a:gradFill flip="none" rotWithShape="1">
            <a:gsLst>
              <a:gs pos="100000">
                <a:srgbClr val="2EB1E6"/>
              </a:gs>
              <a:gs pos="0">
                <a:srgbClr val="1798C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55" dirty="0">
              <a:latin typeface="Bahnschrift" panose="020B0502040204020203" pitchFamily="34" charset="0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861110" y="170836"/>
            <a:ext cx="8260791" cy="565765"/>
          </a:xfrm>
        </p:spPr>
        <p:txBody>
          <a:bodyPr vert="horz" lIns="103632" tIns="51816" rIns="103632" bIns="51816" rtlCol="0" anchor="ctr">
            <a:normAutofit fontScale="90000"/>
          </a:bodyPr>
          <a:lstStyle/>
          <a:p>
            <a:pPr algn="ctr" defTabSz="854939"/>
            <a:r>
              <a:rPr lang="en-US" sz="3000" spc="94" dirty="0" err="1">
                <a:solidFill>
                  <a:schemeClr val="bg1"/>
                </a:solidFill>
                <a:latin typeface="Bahnschrift SemiBold" panose="020B0502040204020203" pitchFamily="34" charset="0"/>
              </a:rPr>
              <a:t>Revenu</a:t>
            </a:r>
            <a:r>
              <a:rPr lang="en-US" sz="3000" spc="94" dirty="0">
                <a:solidFill>
                  <a:schemeClr val="bg1"/>
                </a:solidFill>
                <a:latin typeface="Bahnschrift SemiBold" panose="020B0502040204020203" pitchFamily="34" charset="0"/>
              </a:rPr>
              <a:t> des cultures
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59893"/>
              </p:ext>
            </p:extLst>
          </p:nvPr>
        </p:nvGraphicFramePr>
        <p:xfrm>
          <a:off x="1524001" y="736599"/>
          <a:ext cx="8965875" cy="6362481"/>
        </p:xfrm>
        <a:graphic>
          <a:graphicData uri="http://schemas.openxmlformats.org/drawingml/2006/table">
            <a:tbl>
              <a:tblPr firstRow="1" firstCol="1" bandRow="1"/>
              <a:tblGrid>
                <a:gridCol w="4149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6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7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Revenus</a:t>
                      </a:r>
                      <a:r>
                        <a:rPr lang="it-IT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(+)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Coûts</a:t>
                      </a:r>
                      <a:r>
                        <a:rPr lang="it-IT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(-)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75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A. Production </a:t>
                      </a:r>
                      <a:r>
                        <a:rPr lang="it-IT" sz="14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végétale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7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Récolte </a:t>
                      </a:r>
                      <a:r>
                        <a:rPr lang="it-IT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vendue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Intrants </a:t>
                      </a:r>
                      <a:r>
                        <a:rPr lang="it-IT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payés en espèces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7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Récolte </a:t>
                      </a:r>
                      <a:r>
                        <a:rPr lang="fr-F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destinées à </a:t>
                      </a:r>
                      <a:r>
                        <a:rPr lang="fr-FR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l’auto </a:t>
                      </a:r>
                      <a:r>
                        <a:rPr lang="fr-F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consommation  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Loyer </a:t>
                      </a:r>
                      <a:r>
                        <a:rPr lang="it-IT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 terrain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7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Récolte </a:t>
                      </a:r>
                      <a:r>
                        <a:rPr lang="fr-F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utilisée comme aliment pour animaux 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Frais </a:t>
                      </a:r>
                      <a:r>
                        <a:rPr lang="fr-F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d’assistance technique/de vulgarisation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fr-FR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Récolte </a:t>
                      </a:r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Stockée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Récolte 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conservée pour les semences
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Récolte utilisée </a:t>
                      </a:r>
                      <a:r>
                        <a:rPr lang="fr-F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pour les sous-produits 
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Récolte 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utilisée pour payer la main-d’œuvre</a:t>
                      </a:r>
                      <a:r>
                        <a:rPr lang="fr-F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
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7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 Récolte </a:t>
                      </a:r>
                      <a:r>
                        <a:rPr lang="it-IT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donnée en cadeau 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Récolte 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utilisée pour payer le loyer</a:t>
                      </a:r>
                      <a:r>
                        <a:rPr lang="fr-F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9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Récolte 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conservée pour les semences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 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Récolte 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utilisée pour payer les intrants 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7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 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Récolte 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utilisée pour payer la main-d’œuvre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 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Récoltes 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cédées dans le cadre d’un accord de métayage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47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Récolte 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utilisée pour payer le loyer</a:t>
                      </a:r>
                      <a:r>
                        <a:rPr lang="fr-FR" sz="14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 Récolte </a:t>
                      </a:r>
                      <a:r>
                        <a:rPr lang="it-IT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gaspillée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0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 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Récolte 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utilisée pour payer les intrants</a:t>
                      </a:r>
                      <a:r>
                        <a:rPr lang="fr-FR" sz="14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
</a:t>
                      </a:r>
                      <a:endParaRPr lang="en-GB" sz="14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47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Récoltes 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cédées dans le cadre d’un accord de métayage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47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 Récolte </a:t>
                      </a:r>
                      <a:r>
                        <a:rPr lang="it-IT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gaspillée</a:t>
                      </a:r>
                      <a:endParaRPr lang="en-GB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638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B. Production de </a:t>
                      </a:r>
                      <a:r>
                        <a:rPr lang="it-IT" sz="14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sous-produits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63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Sous-produit</a:t>
                      </a:r>
                      <a:r>
                        <a:rPr lang="it-IT" sz="14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40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vendu</a:t>
                      </a:r>
                      <a:endParaRPr lang="en-GB" sz="14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Culture utilisée pour les sous-produits 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63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fr-FR" sz="14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y-produit utilisé pour le troc ou le paiement en nature</a:t>
                      </a:r>
                      <a:endParaRPr lang="en-GB" sz="14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Valeur totale des intrants achetés, y compris remboursés en nature 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63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Sous-</a:t>
                      </a:r>
                      <a:r>
                        <a:rPr lang="en-GB" sz="140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produit</a:t>
                      </a:r>
                      <a:r>
                        <a:rPr lang="en-GB" sz="14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utilisé</a:t>
                      </a:r>
                      <a:r>
                        <a:rPr lang="en-GB" sz="14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pour </a:t>
                      </a:r>
                      <a:r>
                        <a:rPr lang="en-GB" sz="140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l’autoconsommation</a:t>
                      </a:r>
                      <a:endParaRPr lang="en-GB" sz="14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638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Sous-</a:t>
                      </a:r>
                      <a:r>
                        <a:rPr lang="en-GB" sz="140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produit</a:t>
                      </a:r>
                      <a:r>
                        <a:rPr lang="en-GB" sz="14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offert</a:t>
                      </a:r>
                      <a:r>
                        <a:rPr lang="en-GB" sz="14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n-GB" sz="14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cadeau</a:t>
                      </a:r>
                      <a:endParaRPr lang="en-GB" sz="14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638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Activités</a:t>
                      </a:r>
                      <a:r>
                        <a:rPr lang="it-IT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it-IT" sz="14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métayage</a:t>
                      </a:r>
                      <a:endParaRPr lang="en-GB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638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Récolte reçue dans le </a:t>
                      </a:r>
                      <a:r>
                        <a:rPr lang="fr-FR" sz="140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</a:t>
                      </a:r>
                      <a:r>
                        <a:rPr lang="fr-FR" sz="14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fait d’accords de métayage</a:t>
                      </a:r>
                      <a:endParaRPr lang="en-GB" sz="14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93" marR="58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45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0" y="0"/>
            <a:ext cx="9144000" cy="850900"/>
          </a:xfrm>
          <a:prstGeom prst="rect">
            <a:avLst/>
          </a:prstGeom>
          <a:gradFill flip="none" rotWithShape="1">
            <a:gsLst>
              <a:gs pos="100000">
                <a:srgbClr val="2EB1E6"/>
              </a:gs>
              <a:gs pos="0">
                <a:srgbClr val="1798C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55" dirty="0">
              <a:latin typeface="Bahnschrift" panose="020B0502040204020203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861110" y="170836"/>
            <a:ext cx="8260791" cy="565765"/>
          </a:xfrm>
        </p:spPr>
        <p:txBody>
          <a:bodyPr vert="horz" lIns="103632" tIns="51816" rIns="103632" bIns="51816" rtlCol="0" anchor="ctr">
            <a:normAutofit fontScale="90000"/>
          </a:bodyPr>
          <a:lstStyle/>
          <a:p>
            <a:pPr defTabSz="854939"/>
            <a:r>
              <a:rPr lang="en-US" sz="3000" spc="94" dirty="0" err="1">
                <a:solidFill>
                  <a:schemeClr val="bg1"/>
                </a:solidFill>
                <a:latin typeface="Bahnschrift SemiBold" panose="020B0502040204020203" pitchFamily="34" charset="0"/>
              </a:rPr>
              <a:t>Revenu</a:t>
            </a:r>
            <a:r>
              <a:rPr lang="en-US" sz="3000" spc="94" dirty="0">
                <a:solidFill>
                  <a:schemeClr val="bg1"/>
                </a:solidFill>
                <a:latin typeface="Bahnschrift SemiBold" panose="020B0502040204020203" pitchFamily="34" charset="0"/>
              </a:rPr>
              <a:t> de </a:t>
            </a:r>
            <a:r>
              <a:rPr lang="en-US" sz="3000" spc="94" dirty="0" err="1">
                <a:solidFill>
                  <a:schemeClr val="bg1"/>
                </a:solidFill>
                <a:latin typeface="Bahnschrift SemiBold" panose="020B0502040204020203" pitchFamily="34" charset="0"/>
              </a:rPr>
              <a:t>l’élevage</a:t>
            </a:r>
            <a:r>
              <a:rPr lang="en-US" sz="3000" spc="94" dirty="0">
                <a:solidFill>
                  <a:schemeClr val="bg1"/>
                </a:solidFill>
                <a:latin typeface="Bahnschrift SemiBold" panose="020B0502040204020203" pitchFamily="34" charset="0"/>
              </a:rPr>
              <a:t>
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768311"/>
              </p:ext>
            </p:extLst>
          </p:nvPr>
        </p:nvGraphicFramePr>
        <p:xfrm>
          <a:off x="1671211" y="1039880"/>
          <a:ext cx="8849577" cy="6528514"/>
        </p:xfrm>
        <a:graphic>
          <a:graphicData uri="http://schemas.openxmlformats.org/drawingml/2006/table">
            <a:tbl>
              <a:tblPr/>
              <a:tblGrid>
                <a:gridCol w="4118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0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885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Revenus</a:t>
                      </a:r>
                      <a:r>
                        <a:rPr lang="it-IT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(+)
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0" i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Coûts</a:t>
                      </a:r>
                      <a:r>
                        <a:rPr lang="it-IT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(-)
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81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A. Activités d’élevage: variation de la valeur de rachat du stock au prix moyen
</a:t>
                      </a:r>
                      <a:endParaRPr lang="en-US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1. </a:t>
                      </a:r>
                      <a:r>
                        <a:rPr lang="en-GB" sz="1800" b="0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Animaux</a:t>
                      </a:r>
                      <a:r>
                        <a:rPr lang="en-GB" sz="18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800" b="0" i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vendus</a:t>
                      </a:r>
                      <a:r>
                        <a:rPr lang="en-GB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(vivant)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1. </a:t>
                      </a:r>
                      <a:r>
                        <a:rPr lang="en-GB" sz="1800" b="0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Animaux</a:t>
                      </a:r>
                      <a:r>
                        <a:rPr lang="en-GB" sz="18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800" b="0" i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achet</a:t>
                      </a:r>
                      <a:r>
                        <a:rPr lang="it-IT" sz="1800" b="0" i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é</a:t>
                      </a:r>
                      <a:r>
                        <a:rPr lang="en-GB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s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2. </a:t>
                      </a:r>
                      <a:r>
                        <a:rPr lang="en-GB" sz="1800" b="0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Animaux</a:t>
                      </a:r>
                      <a:r>
                        <a:rPr lang="en-GB" sz="18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800" b="0" i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offerts</a:t>
                      </a:r>
                      <a:r>
                        <a:rPr lang="en-GB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800" b="0" i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en</a:t>
                      </a:r>
                      <a:r>
                        <a:rPr lang="en-GB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800" b="0" i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Cadeaux</a:t>
                      </a:r>
                      <a:r>
                        <a:rPr lang="en-GB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2. Dépenses </a:t>
                      </a:r>
                      <a:r>
                        <a:rPr lang="fr-FR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supplémentaires pour les animaux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t"/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3. Culture </a:t>
                      </a:r>
                      <a:r>
                        <a:rPr lang="fr-FR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utilisée comme aliment pour animaux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t"/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4. Frais </a:t>
                      </a:r>
                      <a:r>
                        <a:rPr lang="fr-FR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d’assistance technique/de vulgarisation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81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B. Production de produits animaux et de sous-produits
</a:t>
                      </a:r>
                      <a:endParaRPr lang="en-US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3. </a:t>
                      </a:r>
                      <a:r>
                        <a:rPr lang="en-GB" sz="1800" b="0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Produits</a:t>
                      </a:r>
                      <a:r>
                        <a:rPr lang="en-GB" sz="18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800" b="0" i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d’élevage</a:t>
                      </a:r>
                      <a:r>
                        <a:rPr lang="en-GB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800" b="0" i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vendus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5. Dépenses </a:t>
                      </a:r>
                      <a:r>
                        <a:rPr lang="fr-FR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supplémentaires pour les produits animaux 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4. </a:t>
                      </a:r>
                      <a:r>
                        <a:rPr lang="en-GB" sz="1800" b="0" i="0" u="none" strike="noStrike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Produits</a:t>
                      </a:r>
                      <a:r>
                        <a:rPr lang="en-GB" sz="18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800" b="0" i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animaux</a:t>
                      </a:r>
                      <a:r>
                        <a:rPr lang="en-GB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800" b="0" i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autoconsommés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6. Produits </a:t>
                      </a:r>
                      <a:r>
                        <a:rPr lang="fr-FR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animaux utilisés pour payer d’autres biens 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5. Produits </a:t>
                      </a:r>
                      <a:r>
                        <a:rPr lang="fr-FR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animaux auto-utilisés [également un coût en culture, par exemple le fumier utilisé comme engrais]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7. Produits </a:t>
                      </a:r>
                      <a:r>
                        <a:rPr lang="fr-FR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animaux utilisés pour rembourser le crédit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6. Produits </a:t>
                      </a:r>
                      <a:r>
                        <a:rPr lang="fr-FR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animaux utilisés pour payer d’autres biens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7. Produits </a:t>
                      </a:r>
                      <a:r>
                        <a:rPr lang="fr-FR" sz="18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animaux utilisés pour rembourser le crédit</a:t>
                      </a:r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70630">
                <a:tc gridSpan="2">
                  <a:txBody>
                    <a:bodyPr/>
                    <a:lstStyle/>
                    <a:p>
                      <a:pPr algn="l" fontAlgn="ctr"/>
                      <a:endParaRPr lang="en-US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8097" marR="8097" marT="809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26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8703"/>
          <a:stretch/>
        </p:blipFill>
        <p:spPr>
          <a:xfrm flipH="1">
            <a:off x="1524000" y="-117763"/>
            <a:ext cx="9144000" cy="70658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24000" y="-130844"/>
            <a:ext cx="9144000" cy="7065818"/>
          </a:xfrm>
          <a:prstGeom prst="rect">
            <a:avLst/>
          </a:prstGeom>
          <a:solidFill>
            <a:schemeClr val="tx1">
              <a:lumMod val="75000"/>
              <a:lumOff val="2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55"/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1995055" y="4200237"/>
            <a:ext cx="7886700" cy="19290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606" b="1" cap="all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+mj-ea"/>
                <a:cs typeface="+mj-cs"/>
              </a:rPr>
              <a:t>VARIABLES POUR IDENTIFIER LES  </a:t>
            </a:r>
            <a:r>
              <a:rPr lang="fr-FR" sz="3606" b="1" cap="all" dirty="0">
                <a:solidFill>
                  <a:schemeClr val="bg1"/>
                </a:solidFill>
                <a:latin typeface="Bahnschrift SemiBold" panose="020B0502040204020203" pitchFamily="34" charset="0"/>
                <a:ea typeface="+mj-ea"/>
                <a:cs typeface="+mj-cs"/>
              </a:rPr>
              <a:t>petits </a:t>
            </a:r>
            <a:r>
              <a:rPr lang="fr-FR" sz="3606" b="1" cap="all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+mj-ea"/>
                <a:cs typeface="+mj-cs"/>
              </a:rPr>
              <a:t>producteurs</a:t>
            </a:r>
            <a:endParaRPr lang="en-US" sz="3606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434"/>
          <a:stretch/>
        </p:blipFill>
        <p:spPr>
          <a:xfrm rot="19120222">
            <a:off x="8284422" y="271209"/>
            <a:ext cx="1989949" cy="194265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4099A4E6-06E9-4F39-8E80-6411DAF2F5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1345" y="1975332"/>
            <a:ext cx="1790700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39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0"/>
            <a:ext cx="9144000" cy="1397000"/>
          </a:xfrm>
          <a:prstGeom prst="rect">
            <a:avLst/>
          </a:prstGeom>
          <a:gradFill flip="none" rotWithShape="1">
            <a:gsLst>
              <a:gs pos="100000">
                <a:srgbClr val="2EB1E6"/>
              </a:gs>
              <a:gs pos="0">
                <a:srgbClr val="1798C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55" dirty="0">
              <a:latin typeface="Bahnschrift" panose="020B0502040204020203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95170" y="50801"/>
            <a:ext cx="8114030" cy="1282700"/>
          </a:xfrm>
          <a:prstGeom prst="rect">
            <a:avLst/>
          </a:prstGeom>
        </p:spPr>
        <p:txBody>
          <a:bodyPr vert="horz" lIns="103632" tIns="51816" rIns="103632" bIns="51816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54939"/>
            <a:r>
              <a:rPr lang="en-US" sz="3500" spc="94" dirty="0" smtClean="0">
                <a:solidFill>
                  <a:schemeClr val="bg1"/>
                </a:solidFill>
                <a:latin typeface="Tw Cen MT" panose="020B0602020104020603" pitchFamily="34" charset="0"/>
              </a:rPr>
              <a:t>TAILLE PHYSIQUE</a:t>
            </a:r>
          </a:p>
          <a:p>
            <a:pPr defTabSz="854939"/>
            <a:r>
              <a:rPr lang="en-US" sz="3500" spc="94" dirty="0" err="1" smtClean="0">
                <a:solidFill>
                  <a:schemeClr val="bg1"/>
                </a:solidFill>
                <a:latin typeface="Tw Cen MT" panose="020B0602020104020603" pitchFamily="34" charset="0"/>
              </a:rPr>
              <a:t>Seuil</a:t>
            </a:r>
            <a:r>
              <a:rPr lang="en-US" sz="3500" spc="94" dirty="0" smtClean="0">
                <a:solidFill>
                  <a:schemeClr val="bg1"/>
                </a:solidFill>
                <a:latin typeface="Tw Cen MT" panose="020B0602020104020603" pitchFamily="34" charset="0"/>
              </a:rPr>
              <a:t> de </a:t>
            </a:r>
            <a:r>
              <a:rPr lang="en-US" sz="3500" spc="94" dirty="0" err="1" smtClean="0">
                <a:solidFill>
                  <a:schemeClr val="bg1"/>
                </a:solidFill>
                <a:latin typeface="Tw Cen MT" panose="020B0602020104020603" pitchFamily="34" charset="0"/>
              </a:rPr>
              <a:t>Superficie</a:t>
            </a:r>
            <a:r>
              <a:rPr lang="en-US" sz="3500" spc="94" dirty="0" smtClean="0">
                <a:solidFill>
                  <a:schemeClr val="bg1"/>
                </a:solidFill>
                <a:latin typeface="Tw Cen MT" panose="020B0602020104020603" pitchFamily="34" charset="0"/>
              </a:rPr>
              <a:t> </a:t>
            </a:r>
            <a:r>
              <a:rPr lang="en-US" sz="3500" spc="94" dirty="0">
                <a:solidFill>
                  <a:schemeClr val="bg1"/>
                </a:solidFill>
                <a:latin typeface="Tw Cen MT" panose="020B0602020104020603" pitchFamily="34" charset="0"/>
              </a:rPr>
              <a:t>de </a:t>
            </a:r>
            <a:r>
              <a:rPr lang="en-US" sz="3500" spc="94" dirty="0" err="1">
                <a:solidFill>
                  <a:schemeClr val="bg1"/>
                </a:solidFill>
                <a:latin typeface="Tw Cen MT" panose="020B0602020104020603" pitchFamily="34" charset="0"/>
              </a:rPr>
              <a:t>terres</a:t>
            </a:r>
            <a:endParaRPr lang="en-GB" sz="3500" spc="94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4294967295"/>
          </p:nvPr>
        </p:nvSpPr>
        <p:spPr>
          <a:xfrm>
            <a:off x="1995170" y="1635919"/>
            <a:ext cx="8406130" cy="480536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510"/>
              </a:spcAft>
              <a:buNone/>
            </a:pPr>
            <a:r>
              <a:rPr lang="fr-FR" sz="2000" dirty="0">
                <a:latin typeface="Tw Cen MT" panose="020B0602020104020603" pitchFamily="34" charset="0"/>
                <a:cs typeface="Times New Roman" panose="02020603050405020304" pitchFamily="18" charset="0"/>
              </a:rPr>
              <a:t>Superficie de terres définie en termes de </a:t>
            </a:r>
            <a:r>
              <a:rPr lang="fr-FR" sz="2000" b="1" dirty="0">
                <a:solidFill>
                  <a:srgbClr val="FF0000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terres exploitées </a:t>
            </a:r>
            <a:r>
              <a:rPr lang="fr-FR" sz="2000" dirty="0">
                <a:latin typeface="Tw Cen MT" panose="020B0602020104020603" pitchFamily="34" charset="0"/>
                <a:cs typeface="Times New Roman" panose="02020603050405020304" pitchFamily="18" charset="0"/>
              </a:rPr>
              <a:t>
</a:t>
            </a:r>
            <a:endParaRPr lang="en-US" sz="2000" dirty="0"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190418"/>
              </p:ext>
            </p:extLst>
          </p:nvPr>
        </p:nvGraphicFramePr>
        <p:xfrm>
          <a:off x="2159634" y="2240186"/>
          <a:ext cx="7785101" cy="2775588"/>
        </p:xfrm>
        <a:graphic>
          <a:graphicData uri="http://schemas.openxmlformats.org/drawingml/2006/table">
            <a:tbl>
              <a:tblPr/>
              <a:tblGrid>
                <a:gridCol w="4451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3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5580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en-US" sz="1800" b="1" kern="1200" dirty="0" err="1">
                          <a:solidFill>
                            <a:schemeClr val="bg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Inclus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Tw Cen MT" panose="020B06020201040206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097" marR="8097" marT="80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en-US" sz="1800" kern="1200" dirty="0" err="1">
                          <a:solidFill>
                            <a:schemeClr val="bg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Exclus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Tw Cen MT" panose="020B06020201040206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097" marR="8097" marT="809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pPr marL="85725" indent="0" algn="l" fontAlgn="t"/>
                      <a:r>
                        <a:rPr lang="fr-FR" sz="1800" kern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Terres cultivées avec des cultures permanentes 
(y compris les terres louées au producteur)
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097" marR="8097" marT="809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 fontAlgn="t"/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Terres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louées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 par le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producteur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
</a:t>
                      </a:r>
                    </a:p>
                  </a:txBody>
                  <a:tcPr marL="8097" marR="8097" marT="809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pPr marL="85725" indent="0" algn="l" fontAlgn="t"/>
                      <a:r>
                        <a:rPr lang="fr-FR" sz="1800" kern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Terres cultivées avec des cultures temporaires 
(y compris les terres louées au producteur)
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097" marR="8097" marT="809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 fontAlgn="t"/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Terres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forestières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
</a:t>
                      </a:r>
                    </a:p>
                  </a:txBody>
                  <a:tcPr marL="8097" marR="8097" marT="809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651">
                <a:tc>
                  <a:txBody>
                    <a:bodyPr/>
                    <a:lstStyle/>
                    <a:p>
                      <a:pPr marL="85725" indent="0" algn="l" fontAlgn="t"/>
                      <a:r>
                        <a:rPr lang="fr-FR" sz="1800" kern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Jachères (terres non emblavées et non dédiées au pâturage)
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097" marR="8097" marT="809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 fontAlgn="t"/>
                      <a:r>
                        <a:rPr lang="fr-FR" sz="1800" kern="1200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+mn-ea"/>
                          <a:cs typeface="Times New Roman" panose="02020603050405020304" pitchFamily="18" charset="0"/>
                        </a:rPr>
                        <a:t>Terres abandonnés avant la période de référence
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Tw Cen MT" panose="020B0602020104020603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097" marR="8097" marT="809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32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0"/>
            <a:ext cx="9144000" cy="1397000"/>
          </a:xfrm>
          <a:prstGeom prst="rect">
            <a:avLst/>
          </a:prstGeom>
          <a:gradFill flip="none" rotWithShape="1">
            <a:gsLst>
              <a:gs pos="100000">
                <a:srgbClr val="2EB1E6"/>
              </a:gs>
              <a:gs pos="0">
                <a:srgbClr val="1798C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55" dirty="0">
              <a:latin typeface="Bahnschrift" panose="020B0502040204020203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95170" y="50801"/>
            <a:ext cx="8114030" cy="1282700"/>
          </a:xfrm>
          <a:prstGeom prst="rect">
            <a:avLst/>
          </a:prstGeom>
        </p:spPr>
        <p:txBody>
          <a:bodyPr vert="horz" lIns="103632" tIns="51816" rIns="103632" bIns="51816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54939"/>
            <a:r>
              <a:rPr lang="en-US" sz="3500" spc="94" dirty="0" smtClean="0">
                <a:solidFill>
                  <a:schemeClr val="bg1"/>
                </a:solidFill>
                <a:latin typeface="Tw Cen MT" panose="020B0602020104020603" pitchFamily="34" charset="0"/>
              </a:rPr>
              <a:t>TAILLE PHYSIQUE</a:t>
            </a:r>
          </a:p>
          <a:p>
            <a:pPr defTabSz="854939"/>
            <a:r>
              <a:rPr lang="en-US" sz="3500" spc="94" dirty="0" err="1" smtClean="0">
                <a:solidFill>
                  <a:schemeClr val="bg1"/>
                </a:solidFill>
                <a:latin typeface="Tw Cen MT" panose="020B0602020104020603" pitchFamily="34" charset="0"/>
              </a:rPr>
              <a:t>Seuil</a:t>
            </a:r>
            <a:r>
              <a:rPr lang="en-US" sz="3500" spc="94" dirty="0" smtClean="0">
                <a:solidFill>
                  <a:schemeClr val="bg1"/>
                </a:solidFill>
                <a:latin typeface="Tw Cen MT" panose="020B0602020104020603" pitchFamily="34" charset="0"/>
              </a:rPr>
              <a:t> de </a:t>
            </a:r>
            <a:r>
              <a:rPr lang="en-US" sz="3500" spc="94" dirty="0" err="1" smtClean="0">
                <a:solidFill>
                  <a:schemeClr val="bg1"/>
                </a:solidFill>
                <a:latin typeface="Tw Cen MT" panose="020B0602020104020603" pitchFamily="34" charset="0"/>
              </a:rPr>
              <a:t>Taille</a:t>
            </a:r>
            <a:r>
              <a:rPr lang="en-US" sz="3500" spc="94" dirty="0" smtClean="0">
                <a:solidFill>
                  <a:schemeClr val="bg1"/>
                </a:solidFill>
                <a:latin typeface="Tw Cen MT" panose="020B0602020104020603" pitchFamily="34" charset="0"/>
              </a:rPr>
              <a:t> </a:t>
            </a:r>
            <a:r>
              <a:rPr lang="en-US" sz="3500" spc="94" dirty="0">
                <a:solidFill>
                  <a:schemeClr val="bg1"/>
                </a:solidFill>
                <a:latin typeface="Tw Cen MT" panose="020B0602020104020603" pitchFamily="34" charset="0"/>
              </a:rPr>
              <a:t>du </a:t>
            </a:r>
            <a:r>
              <a:rPr lang="en-US" sz="3500" spc="94" dirty="0" err="1">
                <a:solidFill>
                  <a:schemeClr val="bg1"/>
                </a:solidFill>
                <a:latin typeface="Tw Cen MT" panose="020B0602020104020603" pitchFamily="34" charset="0"/>
              </a:rPr>
              <a:t>troupeau</a:t>
            </a:r>
            <a:endParaRPr lang="en-GB" sz="3500" spc="94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4294967295"/>
          </p:nvPr>
        </p:nvSpPr>
        <p:spPr>
          <a:xfrm>
            <a:off x="1204085" y="1774372"/>
            <a:ext cx="8905115" cy="480536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510"/>
              </a:spcAft>
              <a:buNone/>
            </a:pPr>
            <a:r>
              <a:rPr lang="fr-FR" sz="1800" dirty="0">
                <a:latin typeface="Tw Cen MT" panose="020B0602020104020603" pitchFamily="34" charset="0"/>
                <a:cs typeface="Times New Roman" panose="02020603050405020304" pitchFamily="18" charset="0"/>
              </a:rPr>
              <a:t>Le </a:t>
            </a:r>
            <a:r>
              <a:rPr lang="fr-FR" sz="1800" b="1" dirty="0">
                <a:solidFill>
                  <a:srgbClr val="FF0000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nombre de têtes de bétail </a:t>
            </a:r>
            <a:r>
              <a:rPr lang="fr-FR" sz="1800" dirty="0">
                <a:latin typeface="Tw Cen MT" panose="020B0602020104020603" pitchFamily="34" charset="0"/>
                <a:cs typeface="Times New Roman" panose="02020603050405020304" pitchFamily="18" charset="0"/>
              </a:rPr>
              <a:t>disponibles pour un producteur doit être considéré en termes </a:t>
            </a:r>
            <a:r>
              <a:rPr lang="fr-FR" sz="1800" b="1" dirty="0">
                <a:solidFill>
                  <a:srgbClr val="FF0000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d’Unités de bétail tropicales (UBT)</a:t>
            </a:r>
            <a:r>
              <a:rPr lang="fr-FR" sz="1800" dirty="0">
                <a:latin typeface="Tw Cen MT" panose="020B0602020104020603" pitchFamily="34" charset="0"/>
                <a:cs typeface="Times New Roman" panose="02020603050405020304" pitchFamily="18" charset="0"/>
              </a:rPr>
              <a:t>. Cette unité de mesure normalise différents types de bétail en une seule mesure grâce à des facteurs de conversion valables pour des variétés de bétail spécifiques dans chaque région du </a:t>
            </a:r>
            <a:r>
              <a:rPr lang="fr-FR" sz="18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monde (Ci-dessous les facteurs pour l’Afrique au Sud du Sahara).</a:t>
            </a:r>
          </a:p>
          <a:p>
            <a:pPr marL="0" indent="0" algn="just">
              <a:spcBef>
                <a:spcPts val="0"/>
              </a:spcBef>
              <a:spcAft>
                <a:spcPts val="510"/>
              </a:spcAft>
              <a:buNone/>
            </a:pPr>
            <a:endParaRPr lang="en-GB" sz="1800" b="1" dirty="0">
              <a:solidFill>
                <a:srgbClr val="FF0000"/>
              </a:solidFill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510"/>
              </a:spcAft>
              <a:buNone/>
            </a:pPr>
            <a:endParaRPr lang="en-US" sz="1800" b="1" dirty="0">
              <a:solidFill>
                <a:srgbClr val="FF0000"/>
              </a:solidFill>
              <a:latin typeface="Tw Cen MT" panose="020B0602020104020603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104807"/>
              </p:ext>
            </p:extLst>
          </p:nvPr>
        </p:nvGraphicFramePr>
        <p:xfrm>
          <a:off x="2038506" y="3037115"/>
          <a:ext cx="5478201" cy="34394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2685">
                  <a:extLst>
                    <a:ext uri="{9D8B030D-6E8A-4147-A177-3AD203B41FA5}">
                      <a16:colId xmlns:a16="http://schemas.microsoft.com/office/drawing/2014/main" val="3636780693"/>
                    </a:ext>
                  </a:extLst>
                </a:gridCol>
                <a:gridCol w="1122685">
                  <a:extLst>
                    <a:ext uri="{9D8B030D-6E8A-4147-A177-3AD203B41FA5}">
                      <a16:colId xmlns:a16="http://schemas.microsoft.com/office/drawing/2014/main" val="1637038976"/>
                    </a:ext>
                  </a:extLst>
                </a:gridCol>
                <a:gridCol w="293687">
                  <a:extLst>
                    <a:ext uri="{9D8B030D-6E8A-4147-A177-3AD203B41FA5}">
                      <a16:colId xmlns:a16="http://schemas.microsoft.com/office/drawing/2014/main" val="2680874073"/>
                    </a:ext>
                  </a:extLst>
                </a:gridCol>
                <a:gridCol w="132432">
                  <a:extLst>
                    <a:ext uri="{9D8B030D-6E8A-4147-A177-3AD203B41FA5}">
                      <a16:colId xmlns:a16="http://schemas.microsoft.com/office/drawing/2014/main" val="1202689237"/>
                    </a:ext>
                  </a:extLst>
                </a:gridCol>
                <a:gridCol w="1122685">
                  <a:extLst>
                    <a:ext uri="{9D8B030D-6E8A-4147-A177-3AD203B41FA5}">
                      <a16:colId xmlns:a16="http://schemas.microsoft.com/office/drawing/2014/main" val="2045697503"/>
                    </a:ext>
                  </a:extLst>
                </a:gridCol>
                <a:gridCol w="1684027">
                  <a:extLst>
                    <a:ext uri="{9D8B030D-6E8A-4147-A177-3AD203B41FA5}">
                      <a16:colId xmlns:a16="http://schemas.microsoft.com/office/drawing/2014/main" val="2051152736"/>
                    </a:ext>
                  </a:extLst>
                </a:gridCol>
              </a:tblGrid>
              <a:tr h="425368">
                <a:tc gridSpan="5"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Conversion des effectifs en UBT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20454753"/>
                  </a:ext>
                </a:extLst>
              </a:tr>
              <a:tr h="27151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75571614"/>
                  </a:ext>
                </a:extLst>
              </a:tr>
              <a:tr h="271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Espece animale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Effectif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Facteurs</a:t>
                      </a:r>
                      <a:r>
                        <a:rPr lang="en-US" sz="1100" u="none" strike="noStrike" dirty="0">
                          <a:effectLst/>
                        </a:rPr>
                        <a:t> de conversion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Effectif en UBT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88918070"/>
                  </a:ext>
                </a:extLst>
              </a:tr>
              <a:tr h="271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Bovins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03247101"/>
                  </a:ext>
                </a:extLst>
              </a:tr>
              <a:tr h="271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Caprins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77534256"/>
                  </a:ext>
                </a:extLst>
              </a:tr>
              <a:tr h="271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Ovins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12265146"/>
                  </a:ext>
                </a:extLst>
              </a:tr>
              <a:tr h="271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Camelin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24541370"/>
                  </a:ext>
                </a:extLst>
              </a:tr>
              <a:tr h="271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04573181"/>
                  </a:ext>
                </a:extLst>
              </a:tr>
              <a:tr h="271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Chevaux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61052317"/>
                  </a:ext>
                </a:extLst>
              </a:tr>
              <a:tr h="271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Porcins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67296139"/>
                  </a:ext>
                </a:extLst>
              </a:tr>
              <a:tr h="271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Volaille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99808552"/>
                  </a:ext>
                </a:extLst>
              </a:tr>
              <a:tr h="271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23025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0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1" y="0"/>
            <a:ext cx="9144000" cy="1397000"/>
          </a:xfrm>
          <a:prstGeom prst="rect">
            <a:avLst/>
          </a:prstGeom>
          <a:gradFill flip="none" rotWithShape="1">
            <a:gsLst>
              <a:gs pos="100000">
                <a:srgbClr val="2EB1E6"/>
              </a:gs>
              <a:gs pos="0">
                <a:srgbClr val="1798C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55" dirty="0">
              <a:latin typeface="Bahnschrift" panose="020B0502040204020203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95170" y="50801"/>
            <a:ext cx="8114030" cy="1282700"/>
          </a:xfrm>
          <a:prstGeom prst="rect">
            <a:avLst/>
          </a:prstGeom>
        </p:spPr>
        <p:txBody>
          <a:bodyPr vert="horz" lIns="103632" tIns="51816" rIns="103632" bIns="51816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54939"/>
            <a:r>
              <a:rPr lang="en-US" sz="3500" spc="94" dirty="0" smtClean="0">
                <a:solidFill>
                  <a:schemeClr val="bg1"/>
                </a:solidFill>
                <a:latin typeface="Tw Cen MT" panose="020B0602020104020603" pitchFamily="34" charset="0"/>
              </a:rPr>
              <a:t>TAILLE ECONOMIQUE</a:t>
            </a:r>
          </a:p>
          <a:p>
            <a:pPr defTabSz="854939"/>
            <a:r>
              <a:rPr lang="en-US" sz="3500" spc="94" dirty="0" err="1" smtClean="0">
                <a:solidFill>
                  <a:schemeClr val="bg1"/>
                </a:solidFill>
                <a:latin typeface="Tw Cen MT" panose="020B0602020104020603" pitchFamily="34" charset="0"/>
              </a:rPr>
              <a:t>Revenus</a:t>
            </a:r>
            <a:r>
              <a:rPr lang="en-US" sz="3500" spc="94" dirty="0" smtClean="0">
                <a:solidFill>
                  <a:schemeClr val="bg1"/>
                </a:solidFill>
                <a:latin typeface="Tw Cen MT" panose="020B0602020104020603" pitchFamily="34" charset="0"/>
              </a:rPr>
              <a:t> </a:t>
            </a:r>
            <a:r>
              <a:rPr lang="en-US" sz="3500" spc="94" dirty="0">
                <a:solidFill>
                  <a:schemeClr val="bg1"/>
                </a:solidFill>
                <a:latin typeface="Tw Cen MT" panose="020B0602020104020603" pitchFamily="34" charset="0"/>
              </a:rPr>
              <a:t>des cultures
</a:t>
            </a:r>
            <a:endParaRPr lang="en-GB" sz="3500" spc="94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4294967295"/>
          </p:nvPr>
        </p:nvSpPr>
        <p:spPr>
          <a:xfrm>
            <a:off x="1634490" y="1397000"/>
            <a:ext cx="4865370" cy="5570728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2400" b="1" dirty="0" err="1">
                <a:solidFill>
                  <a:srgbClr val="FF0000"/>
                </a:solidFill>
                <a:latin typeface="Tw Cen MT" panose="020B0602020104020603" pitchFamily="34" charset="0"/>
              </a:rPr>
              <a:t>Principaux</a:t>
            </a:r>
            <a:r>
              <a:rPr lang="en-GB" sz="2400" b="1" dirty="0">
                <a:solidFill>
                  <a:srgbClr val="FF0000"/>
                </a:solidFill>
                <a:latin typeface="Tw Cen MT" panose="020B0602020104020603" pitchFamily="34" charset="0"/>
              </a:rPr>
              <a:t> </a:t>
            </a:r>
            <a:r>
              <a:rPr lang="en-GB" sz="2400" b="1" dirty="0" err="1">
                <a:solidFill>
                  <a:srgbClr val="FF0000"/>
                </a:solidFill>
                <a:latin typeface="Tw Cen MT" panose="020B0602020104020603" pitchFamily="34" charset="0"/>
              </a:rPr>
              <a:t>composants</a:t>
            </a:r>
            <a:endParaRPr lang="en-GB" sz="2400" b="1" dirty="0">
              <a:solidFill>
                <a:srgbClr val="FF0000"/>
              </a:solidFill>
              <a:latin typeface="Tw Cen MT" panose="020B0602020104020603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1800" dirty="0" err="1">
                <a:latin typeface="Tw Cen MT" panose="020B0602020104020603" pitchFamily="34" charset="0"/>
              </a:rPr>
              <a:t>Récolte</a:t>
            </a:r>
            <a:r>
              <a:rPr lang="en-US" sz="1800" dirty="0">
                <a:latin typeface="Tw Cen MT" panose="020B0602020104020603" pitchFamily="34" charset="0"/>
              </a:rPr>
              <a:t> vendue
</a:t>
            </a:r>
            <a:r>
              <a:rPr lang="en-US" sz="1800" dirty="0" err="1">
                <a:latin typeface="Tw Cen MT" panose="020B0602020104020603" pitchFamily="34" charset="0"/>
              </a:rPr>
              <a:t>Récolte</a:t>
            </a:r>
            <a:r>
              <a:rPr lang="en-US" sz="1800" dirty="0">
                <a:latin typeface="Tw Cen MT" panose="020B0602020104020603" pitchFamily="34" charset="0"/>
              </a:rPr>
              <a:t> </a:t>
            </a:r>
            <a:r>
              <a:rPr lang="fr-FR" sz="1800" dirty="0">
                <a:latin typeface="Tw Cen MT" panose="020B0602020104020603" pitchFamily="34" charset="0"/>
              </a:rPr>
              <a:t>destinée à l’autoconsommation</a:t>
            </a:r>
            <a:endParaRPr lang="en-US" sz="1800" dirty="0">
              <a:latin typeface="Tw Cen MT" panose="020B0602020104020603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fr-FR" sz="1800" dirty="0">
                <a:latin typeface="Tw Cen MT" panose="020B0602020104020603" pitchFamily="34" charset="0"/>
              </a:rPr>
              <a:t>Récolte utilisée pour l’alimentation animale
Récolte conservée sous forme de semences</a:t>
            </a:r>
            <a:endParaRPr lang="en-US" sz="1800" dirty="0">
              <a:latin typeface="Tw Cen MT" panose="020B0602020104020603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sz="1800" dirty="0" err="1">
                <a:latin typeface="Tw Cen MT" panose="020B0602020104020603" pitchFamily="34" charset="0"/>
              </a:rPr>
              <a:t>Récolte</a:t>
            </a:r>
            <a:r>
              <a:rPr lang="en-US" sz="1800" dirty="0">
                <a:latin typeface="Tw Cen MT" panose="020B0602020104020603" pitchFamily="34" charset="0"/>
              </a:rPr>
              <a:t> </a:t>
            </a:r>
            <a:r>
              <a:rPr lang="en-US" sz="1800" dirty="0" err="1">
                <a:latin typeface="Tw Cen MT" panose="020B0602020104020603" pitchFamily="34" charset="0"/>
              </a:rPr>
              <a:t>stockée</a:t>
            </a:r>
            <a:r>
              <a:rPr lang="en-US" sz="1800" dirty="0">
                <a:latin typeface="Tw Cen MT" panose="020B0602020104020603" pitchFamily="34" charset="0"/>
              </a:rPr>
              <a:t>
</a:t>
            </a:r>
            <a:r>
              <a:rPr lang="en-US" sz="1800" dirty="0" err="1">
                <a:latin typeface="Tw Cen MT" panose="020B0602020104020603" pitchFamily="34" charset="0"/>
              </a:rPr>
              <a:t>Récolte</a:t>
            </a:r>
            <a:r>
              <a:rPr lang="fr-FR" sz="1800" dirty="0">
                <a:latin typeface="Tw Cen MT" panose="020B0602020104020603" pitchFamily="34" charset="0"/>
              </a:rPr>
              <a:t> utilisée pour les sous-produits</a:t>
            </a:r>
            <a:endParaRPr lang="en-US" sz="1800" dirty="0">
              <a:latin typeface="Tw Cen MT" panose="020B0602020104020603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n-US" sz="1800" dirty="0" err="1">
                <a:latin typeface="Tw Cen MT" panose="020B0602020104020603" pitchFamily="34" charset="0"/>
              </a:rPr>
              <a:t>Récolte</a:t>
            </a:r>
            <a:r>
              <a:rPr lang="en-US" sz="1800" dirty="0">
                <a:latin typeface="Tw Cen MT" panose="020B0602020104020603" pitchFamily="34" charset="0"/>
              </a:rPr>
              <a:t> </a:t>
            </a:r>
            <a:r>
              <a:rPr lang="en-US" sz="1800" dirty="0" err="1">
                <a:latin typeface="Tw Cen MT" panose="020B0602020104020603" pitchFamily="34" charset="0"/>
              </a:rPr>
              <a:t>donnée</a:t>
            </a:r>
            <a:r>
              <a:rPr lang="en-US" sz="1800" dirty="0">
                <a:latin typeface="Tw Cen MT" panose="020B0602020104020603" pitchFamily="34" charset="0"/>
              </a:rPr>
              <a:t> </a:t>
            </a:r>
            <a:r>
              <a:rPr lang="en-US" sz="1800" dirty="0" err="1">
                <a:latin typeface="Tw Cen MT" panose="020B0602020104020603" pitchFamily="34" charset="0"/>
              </a:rPr>
              <a:t>en</a:t>
            </a:r>
            <a:r>
              <a:rPr lang="en-US" sz="1800" dirty="0">
                <a:latin typeface="Tw Cen MT" panose="020B0602020104020603" pitchFamily="34" charset="0"/>
              </a:rPr>
              <a:t> </a:t>
            </a:r>
            <a:r>
              <a:rPr lang="en-US" sz="1800" dirty="0" err="1">
                <a:latin typeface="Tw Cen MT" panose="020B0602020104020603" pitchFamily="34" charset="0"/>
              </a:rPr>
              <a:t>cadeau</a:t>
            </a:r>
            <a:r>
              <a:rPr lang="en-US" sz="1800" dirty="0">
                <a:latin typeface="Tw Cen MT" panose="020B0602020104020603" pitchFamily="34" charset="0"/>
              </a:rPr>
              <a:t>
</a:t>
            </a:r>
            <a:r>
              <a:rPr lang="en-US" sz="1800" dirty="0" err="1">
                <a:latin typeface="Tw Cen MT" panose="020B0602020104020603" pitchFamily="34" charset="0"/>
              </a:rPr>
              <a:t>Récolte</a:t>
            </a:r>
            <a:r>
              <a:rPr lang="fr-FR" sz="1800" dirty="0">
                <a:latin typeface="Tw Cen MT" panose="020B0602020104020603" pitchFamily="34" charset="0"/>
              </a:rPr>
              <a:t> utilisée pour payer la main-d’œuvre</a:t>
            </a:r>
            <a:endParaRPr lang="en-US" sz="1800" dirty="0">
              <a:latin typeface="Tw Cen MT" panose="020B0602020104020603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fr-FR" sz="1800" dirty="0">
                <a:latin typeface="Tw Cen MT" panose="020B0602020104020603" pitchFamily="34" charset="0"/>
              </a:rPr>
              <a:t>Récolte utilisée pour payer le loyer et/ou les intrants
Récolte échangée dans le cadre d’un accord de métayage</a:t>
            </a:r>
          </a:p>
          <a:p>
            <a:pPr lvl="0" algn="just"/>
            <a:r>
              <a:rPr lang="fr-FR" sz="1800" b="1" i="1" dirty="0">
                <a:solidFill>
                  <a:srgbClr val="FF0000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EN PRATIQUE, LA PRODUCTION TOTALE DU PRODUIT PEUT ETRE UTILISEE SI LE DETAIL DES COMPOSANTS N’EST PAS DISPONIBLE</a:t>
            </a:r>
            <a:endParaRPr lang="en-US" sz="1800" b="1" i="1" dirty="0">
              <a:solidFill>
                <a:srgbClr val="FF0000"/>
              </a:solidFill>
              <a:latin typeface="Tw Cen MT" panose="020B0602020104020603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0376" y="1397000"/>
            <a:ext cx="3857625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04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0"/>
            <a:ext cx="9144000" cy="1397000"/>
          </a:xfrm>
          <a:prstGeom prst="rect">
            <a:avLst/>
          </a:prstGeom>
          <a:gradFill flip="none" rotWithShape="1">
            <a:gsLst>
              <a:gs pos="100000">
                <a:srgbClr val="2EB1E6"/>
              </a:gs>
              <a:gs pos="0">
                <a:srgbClr val="1798C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55" dirty="0">
              <a:latin typeface="Bahnschrift" panose="020B0502040204020203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95170" y="50801"/>
            <a:ext cx="8114030" cy="1282700"/>
          </a:xfrm>
          <a:prstGeom prst="rect">
            <a:avLst/>
          </a:prstGeom>
        </p:spPr>
        <p:txBody>
          <a:bodyPr vert="horz" lIns="103632" tIns="51816" rIns="103632" bIns="51816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54939"/>
            <a:r>
              <a:rPr lang="en-US" sz="3500" spc="94" dirty="0" smtClean="0">
                <a:solidFill>
                  <a:schemeClr val="bg1"/>
                </a:solidFill>
                <a:latin typeface="Tw Cen MT" panose="020B0602020104020603" pitchFamily="34" charset="0"/>
              </a:rPr>
              <a:t>TAILLE ECONOMIQUE</a:t>
            </a:r>
          </a:p>
          <a:p>
            <a:pPr defTabSz="854939"/>
            <a:r>
              <a:rPr lang="en-US" sz="3500" spc="94" dirty="0" err="1" smtClean="0">
                <a:solidFill>
                  <a:schemeClr val="bg1"/>
                </a:solidFill>
                <a:latin typeface="Tw Cen MT" panose="020B0602020104020603" pitchFamily="34" charset="0"/>
              </a:rPr>
              <a:t>Revenus</a:t>
            </a:r>
            <a:r>
              <a:rPr lang="en-US" sz="3500" spc="94" dirty="0" smtClean="0">
                <a:solidFill>
                  <a:schemeClr val="bg1"/>
                </a:solidFill>
                <a:latin typeface="Tw Cen MT" panose="020B0602020104020603" pitchFamily="34" charset="0"/>
              </a:rPr>
              <a:t> </a:t>
            </a:r>
            <a:r>
              <a:rPr lang="en-US" sz="3500" spc="94" dirty="0">
                <a:solidFill>
                  <a:schemeClr val="bg1"/>
                </a:solidFill>
                <a:latin typeface="Tw Cen MT" panose="020B0602020104020603" pitchFamily="34" charset="0"/>
              </a:rPr>
              <a:t>de </a:t>
            </a:r>
            <a:r>
              <a:rPr lang="en-US" sz="3500" spc="94" dirty="0" err="1">
                <a:solidFill>
                  <a:schemeClr val="bg1"/>
                </a:solidFill>
                <a:latin typeface="Tw Cen MT" panose="020B0602020104020603" pitchFamily="34" charset="0"/>
              </a:rPr>
              <a:t>l’élevage</a:t>
            </a:r>
            <a:endParaRPr lang="en-GB" sz="3500" spc="94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4294967295"/>
          </p:nvPr>
        </p:nvSpPr>
        <p:spPr>
          <a:xfrm>
            <a:off x="1634490" y="1564958"/>
            <a:ext cx="4865370" cy="549421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2400" b="1" dirty="0" err="1">
                <a:solidFill>
                  <a:srgbClr val="FF0000"/>
                </a:solidFill>
                <a:latin typeface="Tw Cen MT" panose="020B0602020104020603" pitchFamily="34" charset="0"/>
              </a:rPr>
              <a:t>Principaux</a:t>
            </a:r>
            <a:r>
              <a:rPr lang="en-GB" sz="2400" b="1" dirty="0">
                <a:solidFill>
                  <a:srgbClr val="FF0000"/>
                </a:solidFill>
                <a:latin typeface="Tw Cen MT" panose="020B0602020104020603" pitchFamily="34" charset="0"/>
              </a:rPr>
              <a:t> </a:t>
            </a:r>
            <a:r>
              <a:rPr lang="en-GB" sz="2400" b="1" dirty="0" err="1">
                <a:solidFill>
                  <a:srgbClr val="FF0000"/>
                </a:solidFill>
                <a:latin typeface="Tw Cen MT" panose="020B0602020104020603" pitchFamily="34" charset="0"/>
              </a:rPr>
              <a:t>composants</a:t>
            </a:r>
            <a:endParaRPr lang="en-GB" sz="2400" b="1" dirty="0">
              <a:solidFill>
                <a:srgbClr val="FF0000"/>
              </a:solidFill>
              <a:latin typeface="Tw Cen MT" panose="020B0602020104020603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>
                <a:latin typeface="Tw Cen MT" panose="020B0602020104020603" pitchFamily="34" charset="0"/>
              </a:rPr>
              <a:t>Bétail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vendu</a:t>
            </a:r>
            <a:r>
              <a:rPr lang="en-US" sz="2000" dirty="0">
                <a:latin typeface="Tw Cen MT" panose="020B0602020104020603" pitchFamily="34" charset="0"/>
              </a:rPr>
              <a:t> (vivant)
</a:t>
            </a:r>
            <a:r>
              <a:rPr lang="en-GB" sz="2000" dirty="0" err="1">
                <a:latin typeface="Tw Cen MT" panose="020B0602020104020603" pitchFamily="34" charset="0"/>
              </a:rPr>
              <a:t>Bétail</a:t>
            </a:r>
            <a:r>
              <a:rPr lang="en-GB" sz="2000" dirty="0">
                <a:latin typeface="Tw Cen MT" panose="020B0602020104020603" pitchFamily="34" charset="0"/>
              </a:rPr>
              <a:t> </a:t>
            </a:r>
            <a:r>
              <a:rPr lang="en-GB" sz="2000" dirty="0" err="1">
                <a:latin typeface="Tw Cen MT" panose="020B0602020104020603" pitchFamily="34" charset="0"/>
              </a:rPr>
              <a:t>offert</a:t>
            </a:r>
            <a:r>
              <a:rPr lang="en-GB" sz="2000" dirty="0">
                <a:latin typeface="Tw Cen MT" panose="020B0602020104020603" pitchFamily="34" charset="0"/>
              </a:rPr>
              <a:t> </a:t>
            </a:r>
            <a:r>
              <a:rPr lang="en-GB" sz="2000" dirty="0" err="1">
                <a:latin typeface="Tw Cen MT" panose="020B0602020104020603" pitchFamily="34" charset="0"/>
              </a:rPr>
              <a:t>en</a:t>
            </a:r>
            <a:r>
              <a:rPr lang="en-GB" sz="2000" dirty="0">
                <a:latin typeface="Tw Cen MT" panose="020B0602020104020603" pitchFamily="34" charset="0"/>
              </a:rPr>
              <a:t> </a:t>
            </a:r>
            <a:r>
              <a:rPr lang="en-GB" sz="2000" dirty="0" err="1">
                <a:latin typeface="Tw Cen MT" panose="020B0602020104020603" pitchFamily="34" charset="0"/>
              </a:rPr>
              <a:t>cadeau</a:t>
            </a:r>
            <a:r>
              <a:rPr lang="en-GB" sz="2000" dirty="0">
                <a:latin typeface="Tw Cen MT" panose="020B0602020104020603" pitchFamily="34" charset="0"/>
              </a:rPr>
              <a:t>
</a:t>
            </a:r>
            <a:r>
              <a:rPr lang="fr-FR" sz="2000" dirty="0">
                <a:latin typeface="Tw Cen MT" panose="020B0602020104020603" pitchFamily="34" charset="0"/>
              </a:rPr>
              <a:t>Produits d’élevage (p. ex. viande) et sous-produits (p. ex. excréments) vendus</a:t>
            </a:r>
            <a:endParaRPr lang="en-GB" sz="2000" dirty="0">
              <a:latin typeface="Tw Cen MT" panose="020B0602020104020603" pitchFamily="34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fr-FR" sz="2000" dirty="0">
                <a:latin typeface="Tw Cen MT" panose="020B0602020104020603" pitchFamily="34" charset="0"/>
              </a:rPr>
              <a:t>Produits animaux utilisés pour l’autoconsommation
Produits et sous-produits de l’élevage utilisés comme paiement des intrants, de la main-d’œuvre ou comme remboursement de prêts</a:t>
            </a:r>
            <a:endParaRPr lang="en-GB" sz="2000" dirty="0">
              <a:latin typeface="Tw Cen MT" panose="020B0602020104020603" pitchFamily="34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fr-FR" sz="2000" dirty="0">
                <a:latin typeface="Tw Cen MT" panose="020B0602020104020603" pitchFamily="34" charset="0"/>
              </a:rPr>
              <a:t>Sous-produit du bétail auto-utilisé (également utilisé comme coût sous les cultures, par exemple le fumier utilisé comme engrais)</a:t>
            </a:r>
            <a:endParaRPr lang="en-US" sz="2000" dirty="0">
              <a:latin typeface="Tw Cen MT" panose="020B0602020104020603" pitchFamily="34" charset="0"/>
            </a:endParaRPr>
          </a:p>
          <a:p>
            <a:pPr marL="0" lvl="1" indent="0" algn="just">
              <a:spcBef>
                <a:spcPts val="0"/>
              </a:spcBef>
              <a:buNone/>
            </a:pPr>
            <a:endParaRPr lang="en-US" sz="2000" dirty="0">
              <a:latin typeface="Tw Cen MT" panose="020B0602020104020603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6550" y="1397001"/>
            <a:ext cx="3981450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19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0"/>
            <a:ext cx="9144000" cy="1397000"/>
          </a:xfrm>
          <a:prstGeom prst="rect">
            <a:avLst/>
          </a:prstGeom>
          <a:gradFill flip="none" rotWithShape="1">
            <a:gsLst>
              <a:gs pos="100000">
                <a:srgbClr val="2EB1E6"/>
              </a:gs>
              <a:gs pos="0">
                <a:srgbClr val="1798C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55" dirty="0">
              <a:latin typeface="Bahnschrift" panose="020B0502040204020203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95170" y="50801"/>
            <a:ext cx="8114030" cy="1282700"/>
          </a:xfrm>
          <a:prstGeom prst="rect">
            <a:avLst/>
          </a:prstGeom>
        </p:spPr>
        <p:txBody>
          <a:bodyPr vert="horz" lIns="103632" tIns="51816" rIns="103632" bIns="51816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854939"/>
            <a:r>
              <a:rPr lang="en-US" sz="3500" spc="94" dirty="0" smtClean="0">
                <a:solidFill>
                  <a:schemeClr val="bg1"/>
                </a:solidFill>
                <a:latin typeface="Tw Cen MT" panose="020B0602020104020603" pitchFamily="34" charset="0"/>
              </a:rPr>
              <a:t>TAILLE ECONOMIQUE</a:t>
            </a:r>
          </a:p>
          <a:p>
            <a:pPr defTabSz="854939"/>
            <a:r>
              <a:rPr lang="en-US" sz="3500" spc="94" dirty="0" smtClean="0">
                <a:solidFill>
                  <a:schemeClr val="bg1"/>
                </a:solidFill>
                <a:latin typeface="Tw Cen MT" panose="020B0602020104020603" pitchFamily="34" charset="0"/>
              </a:rPr>
              <a:t>Total </a:t>
            </a:r>
            <a:r>
              <a:rPr lang="en-US" sz="3500" spc="94" dirty="0">
                <a:solidFill>
                  <a:schemeClr val="bg1"/>
                </a:solidFill>
                <a:latin typeface="Tw Cen MT" panose="020B0602020104020603" pitchFamily="34" charset="0"/>
              </a:rPr>
              <a:t>des </a:t>
            </a:r>
            <a:r>
              <a:rPr lang="en-US" sz="3500" spc="94" dirty="0" err="1" smtClean="0">
                <a:solidFill>
                  <a:schemeClr val="bg1"/>
                </a:solidFill>
                <a:latin typeface="Tw Cen MT" panose="020B0602020104020603" pitchFamily="34" charset="0"/>
              </a:rPr>
              <a:t>revenus</a:t>
            </a:r>
            <a:r>
              <a:rPr lang="en-US" sz="3500" spc="94" dirty="0" smtClean="0">
                <a:solidFill>
                  <a:schemeClr val="bg1"/>
                </a:solidFill>
                <a:latin typeface="Tw Cen MT" panose="020B0602020104020603" pitchFamily="34" charset="0"/>
              </a:rPr>
              <a:t>: </a:t>
            </a:r>
            <a:r>
              <a:rPr lang="en-US" sz="3500" spc="94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 </a:t>
            </a:r>
            <a:r>
              <a:rPr lang="en-US" sz="3500" spc="94" dirty="0" err="1" smtClean="0">
                <a:solidFill>
                  <a:srgbClr val="FF0000"/>
                </a:solidFill>
                <a:latin typeface="Tw Cen MT" panose="020B0602020104020603" pitchFamily="34" charset="0"/>
              </a:rPr>
              <a:t>Revenu</a:t>
            </a:r>
            <a:r>
              <a:rPr lang="en-US" sz="3500" spc="94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 des cultures + </a:t>
            </a:r>
            <a:r>
              <a:rPr lang="en-US" sz="3500" spc="94" dirty="0" err="1" smtClean="0">
                <a:solidFill>
                  <a:srgbClr val="FF0000"/>
                </a:solidFill>
                <a:latin typeface="Tw Cen MT" panose="020B0602020104020603" pitchFamily="34" charset="0"/>
              </a:rPr>
              <a:t>Revenus</a:t>
            </a:r>
            <a:r>
              <a:rPr lang="en-US" sz="3500" spc="94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 de </a:t>
            </a:r>
            <a:r>
              <a:rPr lang="en-US" sz="3500" spc="94" dirty="0" err="1" smtClean="0">
                <a:solidFill>
                  <a:srgbClr val="FF0000"/>
                </a:solidFill>
                <a:latin typeface="Tw Cen MT" panose="020B0602020104020603" pitchFamily="34" charset="0"/>
              </a:rPr>
              <a:t>l’elevage</a:t>
            </a:r>
            <a:r>
              <a:rPr lang="en-US" sz="3500" spc="94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 (</a:t>
            </a:r>
            <a:r>
              <a:rPr lang="en-US" sz="3500" spc="94" dirty="0" err="1" smtClean="0">
                <a:solidFill>
                  <a:srgbClr val="FF0000"/>
                </a:solidFill>
                <a:latin typeface="Tw Cen MT" panose="020B0602020104020603" pitchFamily="34" charset="0"/>
              </a:rPr>
              <a:t>en</a:t>
            </a:r>
            <a:r>
              <a:rPr lang="en-US" sz="3500" spc="94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 </a:t>
            </a:r>
            <a:r>
              <a:rPr lang="en-US" sz="3500" spc="94" dirty="0" err="1" smtClean="0">
                <a:solidFill>
                  <a:srgbClr val="FF0000"/>
                </a:solidFill>
                <a:latin typeface="Tw Cen MT" panose="020B0602020104020603" pitchFamily="34" charset="0"/>
              </a:rPr>
              <a:t>monnaie</a:t>
            </a:r>
            <a:r>
              <a:rPr lang="en-US" sz="3500" spc="94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 locale)</a:t>
            </a:r>
            <a:endParaRPr lang="en-GB" sz="3500" spc="94" dirty="0">
              <a:solidFill>
                <a:srgbClr val="FF0000"/>
              </a:solidFill>
              <a:latin typeface="Tw Cen MT" panose="020B0602020104020603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4294967295"/>
          </p:nvPr>
        </p:nvSpPr>
        <p:spPr>
          <a:xfrm>
            <a:off x="1634490" y="1564958"/>
            <a:ext cx="4865370" cy="4805362"/>
          </a:xfrm>
        </p:spPr>
        <p:txBody>
          <a:bodyPr>
            <a:noAutofit/>
          </a:bodyPr>
          <a:lstStyle/>
          <a:p>
            <a:pPr marL="0" lvl="1" indent="0" algn="just">
              <a:spcBef>
                <a:spcPts val="0"/>
              </a:spcBef>
              <a:buNone/>
            </a:pPr>
            <a:r>
              <a:rPr lang="fr-FR" sz="20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Ajustements des revenus : </a:t>
            </a:r>
            <a:endParaRPr lang="fr-FR" sz="2000" b="1" dirty="0" smtClean="0"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0" lvl="1" indent="0" algn="just">
              <a:spcBef>
                <a:spcPts val="0"/>
              </a:spcBef>
              <a:buNone/>
            </a:pPr>
            <a:r>
              <a:rPr lang="fr-FR" sz="2000" b="1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Convertir le revenu total en monnaie locale en </a:t>
            </a:r>
            <a:r>
              <a:rPr lang="fr-FR" sz="2000" dirty="0" smtClean="0">
                <a:latin typeface="Tw Cen MT" panose="020B0602020104020603" pitchFamily="34" charset="0"/>
                <a:cs typeface="Times New Roman" panose="02020603050405020304" pitchFamily="18" charset="0"/>
              </a:rPr>
              <a:t>dollars </a:t>
            </a:r>
            <a:r>
              <a:rPr lang="fr-FR" sz="2000" dirty="0">
                <a:latin typeface="Tw Cen MT" panose="020B0602020104020603" pitchFamily="34" charset="0"/>
                <a:cs typeface="Times New Roman" panose="02020603050405020304" pitchFamily="18" charset="0"/>
              </a:rPr>
              <a:t>américains </a:t>
            </a:r>
            <a:r>
              <a:rPr lang="fr-FR" sz="2000" b="1" dirty="0">
                <a:solidFill>
                  <a:srgbClr val="FF0000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Parité de Pouvoir d’Achat (PPA)</a:t>
            </a:r>
            <a:r>
              <a:rPr lang="fr-FR" sz="20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
</a:t>
            </a:r>
            <a:endParaRPr lang="en-GB" sz="1800" dirty="0"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0" lvl="1" indent="0" algn="just">
              <a:spcBef>
                <a:spcPts val="0"/>
              </a:spcBef>
              <a:buNone/>
            </a:pPr>
            <a:r>
              <a:rPr lang="en-GB" sz="2000" b="1" dirty="0" err="1" smtClean="0">
                <a:solidFill>
                  <a:srgbClr val="FF0000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Facteurs</a:t>
            </a:r>
            <a:r>
              <a:rPr lang="en-GB" sz="2000" b="1" dirty="0" smtClean="0">
                <a:solidFill>
                  <a:srgbClr val="FF0000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de conversion :
</a:t>
            </a:r>
            <a:endParaRPr lang="en-GB" sz="2000" dirty="0"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</a:pPr>
            <a:r>
              <a:rPr lang="fr-FR" sz="1800" dirty="0">
                <a:latin typeface="Tw Cen MT" panose="020B0602020104020603" pitchFamily="34" charset="0"/>
                <a:cs typeface="Times New Roman" panose="02020603050405020304" pitchFamily="18" charset="0"/>
              </a:rPr>
              <a:t>Sont fournis par le </a:t>
            </a:r>
            <a:r>
              <a:rPr lang="fr-FR" sz="1800" dirty="0">
                <a:latin typeface="Tw Cen MT" panose="020B0602020104020603" pitchFamily="34" charset="0"/>
                <a:cs typeface="Times New Roman" panose="02020603050405020304" pitchFamily="18" charset="0"/>
                <a:hlinkClick r:id="rId3"/>
              </a:rPr>
              <a:t>Projet de comparaison internationale de la Banque mondiale </a:t>
            </a:r>
            <a:r>
              <a:rPr lang="fr-FR" sz="1800" dirty="0">
                <a:latin typeface="Tw Cen MT" panose="020B0602020104020603" pitchFamily="34" charset="0"/>
                <a:cs typeface="Times New Roman" panose="02020603050405020304" pitchFamily="18" charset="0"/>
              </a:rPr>
              <a:t>
Peut être téléchargé à partir de</a:t>
            </a:r>
            <a:r>
              <a:rPr lang="en-GB" sz="1800" dirty="0">
                <a:latin typeface="Tw Cen MT" panose="020B0602020104020603" pitchFamily="34" charset="0"/>
                <a:cs typeface="Times New Roman" panose="02020603050405020304" pitchFamily="18" charset="0"/>
              </a:rPr>
              <a:t>: </a:t>
            </a:r>
            <a:r>
              <a:rPr lang="en-GB" sz="1800" dirty="0">
                <a:latin typeface="Tw Cen MT" panose="020B0602020104020603" pitchFamily="34" charset="0"/>
                <a:cs typeface="Times New Roman" panose="02020603050405020304" pitchFamily="18" charset="0"/>
                <a:hlinkClick r:id="rId3"/>
              </a:rPr>
              <a:t>https://data.worldbank.org/indicator/PA.NUS.PPP?locations=BD</a:t>
            </a:r>
            <a:r>
              <a:rPr lang="en-GB" sz="1800" dirty="0">
                <a:latin typeface="Tw Cen MT" panose="020B0602020104020603" pitchFamily="34" charset="0"/>
                <a:cs typeface="Times New Roman" panose="02020603050405020304" pitchFamily="18" charset="0"/>
              </a:rPr>
              <a:t> </a:t>
            </a:r>
            <a:endParaRPr lang="en-US" sz="1800" dirty="0"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0360" y="1912620"/>
            <a:ext cx="3566160" cy="30099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726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8703"/>
          <a:stretch/>
        </p:blipFill>
        <p:spPr>
          <a:xfrm flipH="1">
            <a:off x="1524000" y="-117763"/>
            <a:ext cx="9144000" cy="70658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24000" y="-130844"/>
            <a:ext cx="9144000" cy="7065818"/>
          </a:xfrm>
          <a:prstGeom prst="rect">
            <a:avLst/>
          </a:prstGeom>
          <a:solidFill>
            <a:schemeClr val="tx1">
              <a:lumMod val="75000"/>
              <a:lumOff val="2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55"/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1995055" y="4200237"/>
            <a:ext cx="7886700" cy="19290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606" b="1" cap="all" dirty="0" smtClean="0">
                <a:solidFill>
                  <a:schemeClr val="bg1"/>
                </a:solidFill>
                <a:latin typeface="Bahnschrift SemiBold" panose="020B0502040204020203" pitchFamily="34" charset="0"/>
                <a:ea typeface="+mj-ea"/>
                <a:cs typeface="+mj-cs"/>
              </a:rPr>
              <a:t>VARIABLES POUR LE CALCUL DE ODD 2.3.1</a:t>
            </a:r>
            <a:endParaRPr lang="en-US" sz="3606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434"/>
          <a:stretch/>
        </p:blipFill>
        <p:spPr>
          <a:xfrm rot="19120222">
            <a:off x="8284422" y="271209"/>
            <a:ext cx="1989949" cy="194265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4099A4E6-06E9-4F39-8E80-6411DAF2F5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1345" y="1975332"/>
            <a:ext cx="1790700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68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0" y="0"/>
            <a:ext cx="9144000" cy="1435100"/>
          </a:xfrm>
          <a:prstGeom prst="rect">
            <a:avLst/>
          </a:prstGeom>
          <a:gradFill flip="none" rotWithShape="1">
            <a:gsLst>
              <a:gs pos="100000">
                <a:srgbClr val="2EB1E6"/>
              </a:gs>
              <a:gs pos="0">
                <a:srgbClr val="1798C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55" dirty="0">
              <a:latin typeface="Bahnschrift" panose="020B0502040204020203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61110" y="170836"/>
            <a:ext cx="8260791" cy="1149965"/>
          </a:xfrm>
          <a:prstGeom prst="rect">
            <a:avLst/>
          </a:prstGeom>
        </p:spPr>
        <p:txBody>
          <a:bodyPr vert="horz" lIns="103632" tIns="51816" rIns="103632" bIns="51816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854939"/>
            <a:r>
              <a:rPr lang="en-US" sz="3000" spc="94" dirty="0">
                <a:solidFill>
                  <a:schemeClr val="bg1"/>
                </a:solidFill>
                <a:latin typeface="Bahnschrift SemiBold" panose="020B0502040204020203" pitchFamily="34" charset="0"/>
              </a:rPr>
              <a:t>VOLUME DE PRODUCTION DES </a:t>
            </a:r>
          </a:p>
          <a:p>
            <a:pPr algn="ctr" defTabSz="854939"/>
            <a:r>
              <a:rPr lang="en-US" sz="3000" spc="94" dirty="0">
                <a:solidFill>
                  <a:schemeClr val="bg1"/>
                </a:solidFill>
                <a:latin typeface="Bahnschrift SemiBold" panose="020B0502040204020203" pitchFamily="34" charset="0"/>
              </a:rPr>
              <a:t> </a:t>
            </a:r>
            <a:r>
              <a:rPr lang="en-US" sz="3000" spc="94" dirty="0">
                <a:solidFill>
                  <a:srgbClr val="FF0000"/>
                </a:solidFill>
                <a:latin typeface="Bahnschrift SemiBold" panose="020B0502040204020203" pitchFamily="34" charset="0"/>
              </a:rPr>
              <a:t>ACTIVITÉS AGRICOLES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861110" y="1644569"/>
            <a:ext cx="8527491" cy="55086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88609" indent="-388609" algn="l">
              <a:spcBef>
                <a:spcPct val="200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2000" dirty="0">
                <a:latin typeface="Tw Cen MT" panose="020B0602020104020603" pitchFamily="34" charset="0"/>
                <a:ea typeface="+mn-ea"/>
                <a:cs typeface="Times New Roman" panose="02020603050405020304" pitchFamily="18" charset="0"/>
              </a:rPr>
              <a:t>Les activités agricoles comprennent celles générées par les cultures, l’élevage,</a:t>
            </a:r>
            <a:r>
              <a:rPr lang="fr-FR" sz="2000" dirty="0">
                <a:solidFill>
                  <a:srgbClr val="00B050"/>
                </a:solidFill>
                <a:latin typeface="Tw Cen MT" panose="020B0602020104020603" pitchFamily="34" charset="0"/>
                <a:ea typeface="+mn-ea"/>
                <a:cs typeface="Times New Roman" panose="02020603050405020304" pitchFamily="18" charset="0"/>
              </a:rPr>
              <a:t> la pêche et la foresterie.</a:t>
            </a:r>
            <a:r>
              <a:rPr lang="fr-FR" sz="2000" dirty="0">
                <a:latin typeface="Tw Cen MT" panose="020B0602020104020603" pitchFamily="34" charset="0"/>
                <a:ea typeface="+mn-ea"/>
                <a:cs typeface="Times New Roman" panose="02020603050405020304" pitchFamily="18" charset="0"/>
              </a:rPr>
              <a:t>
</a:t>
            </a:r>
            <a:endParaRPr lang="en-GB" sz="2000" dirty="0">
              <a:latin typeface="Tw Cen MT" panose="020B0602020104020603" pitchFamily="34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210004"/>
              </p:ext>
            </p:extLst>
          </p:nvPr>
        </p:nvGraphicFramePr>
        <p:xfrm>
          <a:off x="2070101" y="2195429"/>
          <a:ext cx="4234891" cy="48188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34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5622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+mn-lt"/>
                          <a:cs typeface="Times New Roman" panose="02020603050405020304" pitchFamily="18" charset="0"/>
                        </a:rPr>
                        <a:t>PRODUITS VÉGÉTAUX (VALEUR EN PPA)
</a:t>
                      </a:r>
                      <a:endParaRPr lang="en-GB"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316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r-FR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Récolte vendue
Cultures destinées à l’propre consommation
Culture utilisée pour l’alimentation animale
produits stockés
Cultures utilisées pour les sous-produits
Récolte donnée en cadeau
Récolte conservée pour les semences
Culture utilisée pour payer la main-d’œuvre
Culture utilisée pour payer le loyer et/ou les intrants
Récolte échangée en accord de métayage</a:t>
                      </a:r>
                      <a:endParaRPr lang="en-GB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10645"/>
              </p:ext>
            </p:extLst>
          </p:nvPr>
        </p:nvGraphicFramePr>
        <p:xfrm>
          <a:off x="6513982" y="2234840"/>
          <a:ext cx="3874618" cy="500188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74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727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+mn-lt"/>
                          <a:cs typeface="Times New Roman" panose="02020603050405020304" pitchFamily="18" charset="0"/>
                        </a:rPr>
                        <a:t>LIVESTOCK</a:t>
                      </a:r>
                      <a:r>
                        <a:rPr lang="en-US" sz="1800" baseline="0" dirty="0">
                          <a:latin typeface="+mn-lt"/>
                          <a:cs typeface="Times New Roman" panose="02020603050405020304" pitchFamily="18" charset="0"/>
                        </a:rPr>
                        <a:t> PRODUCTS (VALUE IN PPP).</a:t>
                      </a:r>
                      <a:endParaRPr lang="en-GB" sz="1800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endParaRPr lang="en-GB" sz="18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4971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r-FR" sz="1800" dirty="0" smtClean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Animaux vendus vivants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r-FR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Cadeaux </a:t>
                      </a:r>
                      <a:r>
                        <a:rPr lang="fr-FR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de bétail offerts
Produits d’élevage vendus
Produits animaux autoconsommés
Produits animaux auto-utilisés
</a:t>
                      </a:r>
                      <a:r>
                        <a:rPr lang="fr-FR" sz="1800" dirty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Produits animaux utilisés comme produits de paye (pour d’autres biens par exemple)
Produits de l’élevage utilisés pour rembourser le crédit.</a:t>
                      </a:r>
                      <a:endParaRPr lang="en-GB" sz="1800" dirty="0">
                        <a:solidFill>
                          <a:srgbClr val="00B05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052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n-GB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05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52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n-GB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05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77724" marR="77724" marT="38862" marB="388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Title 4"/>
          <p:cNvSpPr txBox="1">
            <a:spLocks/>
          </p:cNvSpPr>
          <p:nvPr/>
        </p:nvSpPr>
        <p:spPr>
          <a:xfrm>
            <a:off x="6568246" y="5864020"/>
            <a:ext cx="3820354" cy="53678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ct val="20000"/>
              </a:spcBef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en-US" sz="2000" b="1" dirty="0">
              <a:latin typeface="+mn-lt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18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822</Words>
  <Application>Microsoft Office PowerPoint</Application>
  <PresentationFormat>Grand écran</PresentationFormat>
  <Paragraphs>175</Paragraphs>
  <Slides>13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3" baseType="lpstr">
      <vt:lpstr>Arial</vt:lpstr>
      <vt:lpstr>Bahnschrift</vt:lpstr>
      <vt:lpstr>Bahnschrift SemiBold</vt:lpstr>
      <vt:lpstr>Calibri</vt:lpstr>
      <vt:lpstr>Calibri Light</vt:lpstr>
      <vt:lpstr>等线 Light</vt:lpstr>
      <vt:lpstr>Times New Roman</vt:lpstr>
      <vt:lpstr>Tw Cen MT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Revenu des cultures
</vt:lpstr>
      <vt:lpstr>Revenu de l’élevage
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Naman Keita</dc:creator>
  <cp:lastModifiedBy>Naman Keita</cp:lastModifiedBy>
  <cp:revision>11</cp:revision>
  <dcterms:created xsi:type="dcterms:W3CDTF">2022-07-25T13:51:30Z</dcterms:created>
  <dcterms:modified xsi:type="dcterms:W3CDTF">2022-08-04T16:05:33Z</dcterms:modified>
</cp:coreProperties>
</file>