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drawings/drawing3.xml" ContentType="application/vnd.openxmlformats-officedocument.drawingml.chartshapes+xml"/>
  <Override PartName="/ppt/charts/chart4.xml" ContentType="application/vnd.openxmlformats-officedocument.drawingml.chart+xml"/>
  <Override PartName="/ppt/drawings/drawing4.xml" ContentType="application/vnd.openxmlformats-officedocument.drawingml.chartshapes+xml"/>
  <Override PartName="/ppt/charts/chart5.xml" ContentType="application/vnd.openxmlformats-officedocument.drawingml.chart+xml"/>
  <Override PartName="/ppt/drawings/drawing5.xml" ContentType="application/vnd.openxmlformats-officedocument.drawingml.chartshapes+xml"/>
  <Override PartName="/ppt/charts/chart6.xml" ContentType="application/vnd.openxmlformats-officedocument.drawingml.chart+xml"/>
  <Override PartName="/ppt/drawings/drawing6.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22"/>
  </p:notesMasterIdLst>
  <p:sldIdLst>
    <p:sldId id="258" r:id="rId2"/>
    <p:sldId id="284" r:id="rId3"/>
    <p:sldId id="319" r:id="rId4"/>
    <p:sldId id="317" r:id="rId5"/>
    <p:sldId id="318" r:id="rId6"/>
    <p:sldId id="315" r:id="rId7"/>
    <p:sldId id="307" r:id="rId8"/>
    <p:sldId id="294" r:id="rId9"/>
    <p:sldId id="325" r:id="rId10"/>
    <p:sldId id="320" r:id="rId11"/>
    <p:sldId id="326" r:id="rId12"/>
    <p:sldId id="308" r:id="rId13"/>
    <p:sldId id="310" r:id="rId14"/>
    <p:sldId id="311" r:id="rId15"/>
    <p:sldId id="312" r:id="rId16"/>
    <p:sldId id="313" r:id="rId17"/>
    <p:sldId id="314" r:id="rId18"/>
    <p:sldId id="322" r:id="rId19"/>
    <p:sldId id="323" r:id="rId20"/>
    <p:sldId id="285" r:id="rId2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enovo" initials="l"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8688"/>
    <a:srgbClr val="22B8B7"/>
    <a:srgbClr val="615C61"/>
    <a:srgbClr val="FCF026"/>
    <a:srgbClr val="88E4E4"/>
    <a:srgbClr val="C5C6C7"/>
    <a:srgbClr val="70BCBC"/>
    <a:srgbClr val="953163"/>
    <a:srgbClr val="EE4500"/>
    <a:srgbClr val="FFC8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Style clair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47" autoAdjust="0"/>
    <p:restoredTop sz="94660"/>
  </p:normalViewPr>
  <p:slideViewPr>
    <p:cSldViewPr snapToGrid="0">
      <p:cViewPr varScale="1">
        <p:scale>
          <a:sx n="65" d="100"/>
          <a:sy n="65" d="100"/>
        </p:scale>
        <p:origin x="-692" y="-6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xavie\Desktop\ODD_BURKINA\indicateurs\Bon%20classeurs%20pour%20indicateurs.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xavie\Desktop\ODD_BURKINA\indicateurs\Bon%20classeurs%20pour%20indicateurs.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C:\Users\lenovo\Desktop\Astat\Etat%20des%20lieux%201%20&amp;%20projection.xlsx"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C:\Users\xavie\Desktop\ODD_BURKINA\indicateurs\Bon%20classeurs%20pour%20indicateurs.xlsx" TargetMode="Externa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oleObject" Target="file:///C:\Users\xavie\Desktop\ODD_BURKINA\indicateurs\Bon%20classeurs%20pour%20indicateurs.xlsx" TargetMode="External"/></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oleObject" Target="file:///C:\Users\xavie\Desktop\ODD_BURKINA\indicateurs\Bon%20classeurs%20pour%20indicateur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'Nouveaux graphiques'!$A$108</c:f>
              <c:strCache>
                <c:ptCount val="1"/>
                <c:pt idx="0">
                  <c:v>Ratio de décès maternel (estimation par modèle, pour 100 000 naissances vivantes)</c:v>
                </c:pt>
              </c:strCache>
            </c:strRef>
          </c:tx>
          <c:spPr>
            <a:ln w="28575" cap="rnd">
              <a:solidFill>
                <a:schemeClr val="accent1"/>
              </a:solidFill>
              <a:round/>
            </a:ln>
            <a:effectLst/>
          </c:spPr>
          <c:marker>
            <c:symbol val="none"/>
          </c:marker>
          <c:dPt>
            <c:idx val="7"/>
            <c:marker/>
            <c:bubble3D val="0"/>
          </c:dPt>
          <c:dPt>
            <c:idx val="8"/>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01-7868-4417-8E8C-CB514EAE4BDE}"/>
              </c:ext>
            </c:extLst>
          </c:dPt>
          <c:dPt>
            <c:idx val="9"/>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03-7868-4417-8E8C-CB514EAE4BDE}"/>
              </c:ext>
            </c:extLst>
          </c:dPt>
          <c:dPt>
            <c:idx val="10"/>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05-7868-4417-8E8C-CB514EAE4BDE}"/>
              </c:ext>
            </c:extLst>
          </c:dPt>
          <c:dPt>
            <c:idx val="11"/>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07-7868-4417-8E8C-CB514EAE4BDE}"/>
              </c:ext>
            </c:extLst>
          </c:dPt>
          <c:dPt>
            <c:idx val="12"/>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09-7868-4417-8E8C-CB514EAE4BDE}"/>
              </c:ext>
            </c:extLst>
          </c:dPt>
          <c:dPt>
            <c:idx val="13"/>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0B-7868-4417-8E8C-CB514EAE4BDE}"/>
              </c:ext>
            </c:extLst>
          </c:dPt>
          <c:dPt>
            <c:idx val="14"/>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0D-7868-4417-8E8C-CB514EAE4BDE}"/>
              </c:ext>
            </c:extLst>
          </c:dPt>
          <c:dPt>
            <c:idx val="15"/>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0F-7868-4417-8E8C-CB514EAE4BDE}"/>
              </c:ext>
            </c:extLst>
          </c:dPt>
          <c:dPt>
            <c:idx val="16"/>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11-7868-4417-8E8C-CB514EAE4BDE}"/>
              </c:ext>
            </c:extLst>
          </c:dPt>
          <c:dPt>
            <c:idx val="17"/>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13-7868-4417-8E8C-CB514EAE4BDE}"/>
              </c:ext>
            </c:extLst>
          </c:dPt>
          <c:dPt>
            <c:idx val="18"/>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15-7868-4417-8E8C-CB514EAE4BDE}"/>
              </c:ext>
            </c:extLst>
          </c:dPt>
          <c:dPt>
            <c:idx val="19"/>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17-7868-4417-8E8C-CB514EAE4BDE}"/>
              </c:ext>
            </c:extLst>
          </c:dPt>
          <c:dPt>
            <c:idx val="20"/>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19-7868-4417-8E8C-CB514EAE4BDE}"/>
              </c:ext>
            </c:extLst>
          </c:dPt>
          <c:dLbls>
            <c:dLbl>
              <c:idx val="0"/>
              <c:layout>
                <c:manualLayout>
                  <c:x val="-1.0362694300518151E-2"/>
                  <c:y val="-0.1005586592178771"/>
                </c:manualLayout>
              </c:layout>
              <c:tx>
                <c:rich>
                  <a:bodyPr/>
                  <a:lstStyle/>
                  <a:p>
                    <a:r>
                      <a:rPr lang="en-US" dirty="0" smtClean="0"/>
                      <a:t>385 ; 2010</a:t>
                    </a:r>
                    <a:endParaRPr lang="en-US" dirty="0"/>
                  </a:p>
                </c:rich>
              </c:tx>
              <c:showLegendKey val="0"/>
              <c:showVal val="1"/>
              <c:showCatName val="0"/>
              <c:showSerName val="0"/>
              <c:showPercent val="0"/>
              <c:showBubbleSize val="0"/>
            </c:dLbl>
            <c:dLbl>
              <c:idx val="7"/>
              <c:layout>
                <c:manualLayout>
                  <c:x val="-3.7996545768566495E-2"/>
                  <c:y val="-0.10614525139664807"/>
                </c:manualLayout>
              </c:layout>
              <c:tx>
                <c:rich>
                  <a:bodyPr/>
                  <a:lstStyle/>
                  <a:p>
                    <a:r>
                      <a:rPr lang="en-US" dirty="0" smtClean="0"/>
                      <a:t>320 ;</a:t>
                    </a:r>
                    <a:r>
                      <a:rPr lang="en-US" baseline="0" dirty="0" smtClean="0"/>
                      <a:t> 2017</a:t>
                    </a:r>
                    <a:endParaRPr lang="en-US" dirty="0"/>
                  </a:p>
                </c:rich>
              </c:tx>
              <c:showLegendKey val="0"/>
              <c:showVal val="1"/>
              <c:showCatName val="0"/>
              <c:showSerName val="0"/>
              <c:showPercent val="0"/>
              <c:showBubbleSize val="0"/>
            </c:dLbl>
            <c:dLbl>
              <c:idx val="18"/>
              <c:layout>
                <c:manualLayout>
                  <c:x val="-0.18347863556005736"/>
                  <c:y val="9.8922819620304941E-2"/>
                </c:manualLayout>
              </c:layout>
              <c:tx>
                <c:rich>
                  <a:bodyPr/>
                  <a:lstStyle/>
                  <a:p>
                    <a:r>
                      <a:rPr lang="en-US" sz="1050" b="1" dirty="0" smtClean="0"/>
                      <a:t>221,33 ; 2028</a:t>
                    </a:r>
                    <a:endParaRPr lang="en-US" dirty="0"/>
                  </a:p>
                </c:rich>
              </c:tx>
              <c:showLegendKey val="0"/>
              <c:showVal val="1"/>
              <c:showCatName val="0"/>
              <c:showSerName val="0"/>
              <c:showPercent val="0"/>
              <c:showBubbleSize val="0"/>
            </c:dLbl>
            <c:dLbl>
              <c:idx val="19"/>
              <c:layout>
                <c:manualLayout>
                  <c:x val="-7.2538860103627076E-2"/>
                  <c:y val="0.15642458100558659"/>
                </c:manualLayout>
              </c:layout>
              <c:tx>
                <c:rich>
                  <a:bodyPr/>
                  <a:lstStyle/>
                  <a:p>
                    <a:r>
                      <a:rPr lang="en-US" sz="1050" b="1" dirty="0" smtClean="0"/>
                      <a:t>214,03  ; 2029</a:t>
                    </a:r>
                    <a:endParaRPr lang="en-US" dirty="0"/>
                  </a:p>
                </c:rich>
              </c:tx>
              <c:showLegendKey val="0"/>
              <c:showVal val="1"/>
              <c:showCatName val="0"/>
              <c:showSerName val="0"/>
              <c:showPercent val="0"/>
              <c:showBubbleSize val="0"/>
            </c:dLbl>
            <c:dLbl>
              <c:idx val="20"/>
              <c:layout>
                <c:manualLayout>
                  <c:x val="0"/>
                  <c:y val="-0.1284916201117319"/>
                </c:manualLayout>
              </c:layout>
              <c:tx>
                <c:rich>
                  <a:bodyPr/>
                  <a:lstStyle/>
                  <a:p>
                    <a:r>
                      <a:rPr lang="en-US" sz="1050" b="1" dirty="0" smtClean="0"/>
                      <a:t>206,96 ;</a:t>
                    </a:r>
                    <a:r>
                      <a:rPr lang="en-US" sz="1050" b="1" baseline="0" dirty="0" smtClean="0"/>
                      <a:t> 2030</a:t>
                    </a:r>
                    <a:endParaRPr lang="en-US" dirty="0"/>
                  </a:p>
                </c:rich>
              </c:tx>
              <c:showLegendKey val="0"/>
              <c:showVal val="1"/>
              <c:showCatName val="0"/>
              <c:showSerName val="0"/>
              <c:showPercent val="0"/>
              <c:showBubbleSize val="0"/>
            </c:dLbl>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fr-FR"/>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'Nouveaux graphiques'!$B$107:$V$107</c:f>
              <c:strCache>
                <c:ptCount val="21"/>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pt idx="15">
                  <c:v>2025</c:v>
                </c:pt>
                <c:pt idx="16">
                  <c:v>2026</c:v>
                </c:pt>
                <c:pt idx="17">
                  <c:v>2027</c:v>
                </c:pt>
                <c:pt idx="18">
                  <c:v>2028</c:v>
                </c:pt>
                <c:pt idx="19">
                  <c:v>2029</c:v>
                </c:pt>
                <c:pt idx="20">
                  <c:v>2030</c:v>
                </c:pt>
              </c:strCache>
            </c:strRef>
          </c:cat>
          <c:val>
            <c:numRef>
              <c:f>'Nouveaux graphiques'!$B$108:$V$108</c:f>
              <c:numCache>
                <c:formatCode>General</c:formatCode>
                <c:ptCount val="21"/>
                <c:pt idx="0">
                  <c:v>385</c:v>
                </c:pt>
                <c:pt idx="1">
                  <c:v>377</c:v>
                </c:pt>
                <c:pt idx="2">
                  <c:v>369</c:v>
                </c:pt>
                <c:pt idx="3">
                  <c:v>362</c:v>
                </c:pt>
                <c:pt idx="4">
                  <c:v>353</c:v>
                </c:pt>
                <c:pt idx="5">
                  <c:v>343</c:v>
                </c:pt>
                <c:pt idx="6">
                  <c:v>331</c:v>
                </c:pt>
                <c:pt idx="7">
                  <c:v>320</c:v>
                </c:pt>
                <c:pt idx="8">
                  <c:v>309.70168927601782</c:v>
                </c:pt>
                <c:pt idx="9">
                  <c:v>299.33697797962708</c:v>
                </c:pt>
                <c:pt idx="10">
                  <c:v>289.47067086101646</c:v>
                </c:pt>
                <c:pt idx="11">
                  <c:v>279.95581680457008</c:v>
                </c:pt>
                <c:pt idx="12">
                  <c:v>270.68954700123277</c:v>
                </c:pt>
                <c:pt idx="13">
                  <c:v>261.76316062045117</c:v>
                </c:pt>
                <c:pt idx="14">
                  <c:v>253.12974441645002</c:v>
                </c:pt>
                <c:pt idx="15">
                  <c:v>244.77162800748519</c:v>
                </c:pt>
                <c:pt idx="16">
                  <c:v>236.69601170782212</c:v>
                </c:pt>
                <c:pt idx="17">
                  <c:v>228.88556899128488</c:v>
                </c:pt>
                <c:pt idx="18">
                  <c:v>221.33163323940781</c:v>
                </c:pt>
                <c:pt idx="19">
                  <c:v>214.02818053585469</c:v>
                </c:pt>
                <c:pt idx="20">
                  <c:v>206.96534542922493</c:v>
                </c:pt>
              </c:numCache>
            </c:numRef>
          </c:val>
          <c:smooth val="0"/>
          <c:extLst xmlns:c16r2="http://schemas.microsoft.com/office/drawing/2015/06/chart">
            <c:ext xmlns:c16="http://schemas.microsoft.com/office/drawing/2014/chart" uri="{C3380CC4-5D6E-409C-BE32-E72D297353CC}">
              <c16:uniqueId val="{0000001A-7868-4417-8E8C-CB514EAE4BDE}"/>
            </c:ext>
          </c:extLst>
        </c:ser>
        <c:dLbls>
          <c:showLegendKey val="0"/>
          <c:showVal val="0"/>
          <c:showCatName val="0"/>
          <c:showSerName val="0"/>
          <c:showPercent val="0"/>
          <c:showBubbleSize val="0"/>
        </c:dLbls>
        <c:marker val="1"/>
        <c:smooth val="0"/>
        <c:axId val="114833664"/>
        <c:axId val="114851840"/>
      </c:lineChart>
      <c:catAx>
        <c:axId val="1148336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fr-FR"/>
          </a:p>
        </c:txPr>
        <c:crossAx val="114851840"/>
        <c:crosses val="autoZero"/>
        <c:auto val="1"/>
        <c:lblAlgn val="ctr"/>
        <c:lblOffset val="100"/>
        <c:noMultiLvlLbl val="0"/>
      </c:catAx>
      <c:valAx>
        <c:axId val="1148518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50" b="1" i="0" u="none" strike="noStrike" kern="1200" baseline="0">
                <a:solidFill>
                  <a:schemeClr val="tx1">
                    <a:lumMod val="65000"/>
                    <a:lumOff val="35000"/>
                  </a:schemeClr>
                </a:solidFill>
                <a:latin typeface="+mn-lt"/>
                <a:ea typeface="+mn-ea"/>
                <a:cs typeface="+mn-cs"/>
              </a:defRPr>
            </a:pPr>
            <a:endParaRPr lang="fr-FR"/>
          </a:p>
        </c:txPr>
        <c:crossAx val="114833664"/>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accent1">
          <a:lumMod val="75000"/>
        </a:schemeClr>
      </a:solidFill>
      <a:round/>
    </a:ln>
    <a:effectLst/>
  </c:spPr>
  <c:txPr>
    <a:bodyPr/>
    <a:lstStyle/>
    <a:p>
      <a:pPr>
        <a:defRPr/>
      </a:pPr>
      <a:endParaRPr lang="fr-FR"/>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'Nouveaux graphiques'!$A$221</c:f>
              <c:strCache>
                <c:ptCount val="1"/>
                <c:pt idx="0">
                  <c:v>Taux de mortalité infantile, moins de 5 ans (pour 1 000)</c:v>
                </c:pt>
              </c:strCache>
            </c:strRef>
          </c:tx>
          <c:spPr>
            <a:ln w="28575" cap="rnd">
              <a:solidFill>
                <a:schemeClr val="accent1"/>
              </a:solidFill>
              <a:round/>
            </a:ln>
            <a:effectLst/>
          </c:spPr>
          <c:marker>
            <c:symbol val="none"/>
          </c:marker>
          <c:dPt>
            <c:idx val="9"/>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01-8014-483F-8956-F320BCBEC61D}"/>
              </c:ext>
            </c:extLst>
          </c:dPt>
          <c:dPt>
            <c:idx val="10"/>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03-8014-483F-8956-F320BCBEC61D}"/>
              </c:ext>
            </c:extLst>
          </c:dPt>
          <c:dPt>
            <c:idx val="11"/>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05-8014-483F-8956-F320BCBEC61D}"/>
              </c:ext>
            </c:extLst>
          </c:dPt>
          <c:dPt>
            <c:idx val="12"/>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07-8014-483F-8956-F320BCBEC61D}"/>
              </c:ext>
            </c:extLst>
          </c:dPt>
          <c:dPt>
            <c:idx val="13"/>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09-8014-483F-8956-F320BCBEC61D}"/>
              </c:ext>
            </c:extLst>
          </c:dPt>
          <c:dPt>
            <c:idx val="14"/>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0B-8014-483F-8956-F320BCBEC61D}"/>
              </c:ext>
            </c:extLst>
          </c:dPt>
          <c:dPt>
            <c:idx val="15"/>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0D-8014-483F-8956-F320BCBEC61D}"/>
              </c:ext>
            </c:extLst>
          </c:dPt>
          <c:dPt>
            <c:idx val="16"/>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0F-8014-483F-8956-F320BCBEC61D}"/>
              </c:ext>
            </c:extLst>
          </c:dPt>
          <c:dPt>
            <c:idx val="17"/>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11-8014-483F-8956-F320BCBEC61D}"/>
              </c:ext>
            </c:extLst>
          </c:dPt>
          <c:dPt>
            <c:idx val="18"/>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13-8014-483F-8956-F320BCBEC61D}"/>
              </c:ext>
            </c:extLst>
          </c:dPt>
          <c:dPt>
            <c:idx val="19"/>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15-8014-483F-8956-F320BCBEC61D}"/>
              </c:ext>
            </c:extLst>
          </c:dPt>
          <c:dPt>
            <c:idx val="20"/>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17-8014-483F-8956-F320BCBEC61D}"/>
              </c:ext>
            </c:extLst>
          </c:dPt>
          <c:dLbls>
            <c:dLbl>
              <c:idx val="0"/>
              <c:layout>
                <c:manualLayout>
                  <c:x val="-2.7409403805038268E-2"/>
                  <c:y val="-0.10783313378815593"/>
                </c:manualLayout>
              </c:layout>
              <c:tx>
                <c:rich>
                  <a:bodyPr/>
                  <a:lstStyle/>
                  <a:p>
                    <a:r>
                      <a:rPr lang="en-US" dirty="0" smtClean="0"/>
                      <a:t>121,7 ; 2010</a:t>
                    </a:r>
                    <a:endParaRPr lang="en-US" dirty="0"/>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8-22B1-4F7B-9C7C-BBF53D8DA312}"/>
                </c:ext>
              </c:extLst>
            </c:dLbl>
            <c:dLbl>
              <c:idx val="9"/>
              <c:layout>
                <c:manualLayout>
                  <c:x val="6.9930069930069288E-3"/>
                  <c:y val="-9.1185410334346503E-2"/>
                </c:manualLayout>
              </c:layout>
              <c:tx>
                <c:rich>
                  <a:bodyPr/>
                  <a:lstStyle/>
                  <a:p>
                    <a:r>
                      <a:rPr lang="en-US" dirty="0" smtClean="0"/>
                      <a:t>87,5 ; 2019</a:t>
                    </a:r>
                    <a:endParaRPr lang="en-US" dirty="0"/>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8014-483F-8956-F320BCBEC61D}"/>
                </c:ext>
              </c:extLst>
            </c:dLbl>
            <c:dLbl>
              <c:idx val="19"/>
              <c:layout>
                <c:manualLayout>
                  <c:x val="-7.0318708136693608E-2"/>
                  <c:y val="0.16048940682428314"/>
                </c:manualLayout>
              </c:layout>
              <c:tx>
                <c:rich>
                  <a:bodyPr/>
                  <a:lstStyle/>
                  <a:p>
                    <a:r>
                      <a:rPr lang="en-US" dirty="0" smtClean="0"/>
                      <a:t>61,73</a:t>
                    </a:r>
                    <a:r>
                      <a:rPr lang="en-US" baseline="0" dirty="0" smtClean="0"/>
                      <a:t> ; 2029</a:t>
                    </a:r>
                    <a:endParaRPr lang="en-US" dirty="0"/>
                  </a:p>
                </c:rich>
              </c:tx>
              <c:showLegendKey val="0"/>
              <c:showVal val="1"/>
              <c:showCatName val="0"/>
              <c:showSerName val="0"/>
              <c:showPercent val="0"/>
              <c:showBubbleSize val="0"/>
            </c:dLbl>
            <c:dLbl>
              <c:idx val="20"/>
              <c:layout>
                <c:manualLayout>
                  <c:x val="0"/>
                  <c:y val="-0.1276595744680851"/>
                </c:manualLayout>
              </c:layout>
              <c:tx>
                <c:rich>
                  <a:bodyPr/>
                  <a:lstStyle/>
                  <a:p>
                    <a:r>
                      <a:rPr lang="en-US" sz="1000" b="1" dirty="0" smtClean="0"/>
                      <a:t>59,61 ; 2030</a:t>
                    </a:r>
                    <a:endParaRPr lang="en-US" dirty="0"/>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15:showDataLabelsRange val="0"/>
                </c:ext>
                <c:ext xmlns:c16="http://schemas.microsoft.com/office/drawing/2014/chart" uri="{C3380CC4-5D6E-409C-BE32-E72D297353CC}">
                  <c16:uniqueId val="{00000017-8014-483F-8956-F320BCBEC61D}"/>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mn-lt"/>
                    <a:ea typeface="+mn-ea"/>
                    <a:cs typeface="+mn-cs"/>
                  </a:defRPr>
                </a:pPr>
                <a:endParaRPr lang="fr-FR"/>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'Nouveaux graphiques'!$B$220:$V$220</c:f>
              <c:strCache>
                <c:ptCount val="21"/>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pt idx="15">
                  <c:v>2025</c:v>
                </c:pt>
                <c:pt idx="16">
                  <c:v>2026</c:v>
                </c:pt>
                <c:pt idx="17">
                  <c:v>2027</c:v>
                </c:pt>
                <c:pt idx="18">
                  <c:v>2028</c:v>
                </c:pt>
                <c:pt idx="19">
                  <c:v>2029</c:v>
                </c:pt>
                <c:pt idx="20">
                  <c:v>2030</c:v>
                </c:pt>
              </c:strCache>
            </c:strRef>
          </c:cat>
          <c:val>
            <c:numRef>
              <c:f>'Nouveaux graphiques'!$B$221:$V$221</c:f>
              <c:numCache>
                <c:formatCode>General</c:formatCode>
                <c:ptCount val="21"/>
                <c:pt idx="0">
                  <c:v>121.7</c:v>
                </c:pt>
                <c:pt idx="1">
                  <c:v>116.9</c:v>
                </c:pt>
                <c:pt idx="2">
                  <c:v>112.5</c:v>
                </c:pt>
                <c:pt idx="3">
                  <c:v>108.3</c:v>
                </c:pt>
                <c:pt idx="4">
                  <c:v>104.4</c:v>
                </c:pt>
                <c:pt idx="5">
                  <c:v>100.7</c:v>
                </c:pt>
                <c:pt idx="6">
                  <c:v>97</c:v>
                </c:pt>
                <c:pt idx="7">
                  <c:v>93.9</c:v>
                </c:pt>
                <c:pt idx="8">
                  <c:v>90.7</c:v>
                </c:pt>
                <c:pt idx="9">
                  <c:v>87.5</c:v>
                </c:pt>
                <c:pt idx="10">
                  <c:v>84.54487076100304</c:v>
                </c:pt>
                <c:pt idx="11">
                  <c:v>81.638419336037501</c:v>
                </c:pt>
                <c:pt idx="12">
                  <c:v>78.823753264268106</c:v>
                </c:pt>
                <c:pt idx="13">
                  <c:v>76.127251797963595</c:v>
                </c:pt>
                <c:pt idx="14">
                  <c:v>73.511923061815082</c:v>
                </c:pt>
                <c:pt idx="15">
                  <c:v>70.987004832889397</c:v>
                </c:pt>
                <c:pt idx="16">
                  <c:v>68.55189016484033</c:v>
                </c:pt>
                <c:pt idx="17">
                  <c:v>66.198151340442251</c:v>
                </c:pt>
                <c:pt idx="18">
                  <c:v>63.925660010804265</c:v>
                </c:pt>
                <c:pt idx="19">
                  <c:v>61.73157300086406</c:v>
                </c:pt>
                <c:pt idx="20">
                  <c:v>59.612405457662391</c:v>
                </c:pt>
              </c:numCache>
            </c:numRef>
          </c:val>
          <c:smooth val="0"/>
          <c:extLst xmlns:c16r2="http://schemas.microsoft.com/office/drawing/2015/06/chart">
            <c:ext xmlns:c16="http://schemas.microsoft.com/office/drawing/2014/chart" uri="{C3380CC4-5D6E-409C-BE32-E72D297353CC}">
              <c16:uniqueId val="{00000018-8014-483F-8956-F320BCBEC61D}"/>
            </c:ext>
          </c:extLst>
        </c:ser>
        <c:dLbls>
          <c:showLegendKey val="0"/>
          <c:showVal val="0"/>
          <c:showCatName val="0"/>
          <c:showSerName val="0"/>
          <c:showPercent val="0"/>
          <c:showBubbleSize val="0"/>
        </c:dLbls>
        <c:marker val="1"/>
        <c:smooth val="0"/>
        <c:axId val="115287168"/>
        <c:axId val="115288704"/>
      </c:lineChart>
      <c:catAx>
        <c:axId val="1152871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fr-FR"/>
          </a:p>
        </c:txPr>
        <c:crossAx val="115288704"/>
        <c:crosses val="autoZero"/>
        <c:auto val="1"/>
        <c:lblAlgn val="ctr"/>
        <c:lblOffset val="100"/>
        <c:noMultiLvlLbl val="0"/>
      </c:catAx>
      <c:valAx>
        <c:axId val="1152887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fr-FR"/>
          </a:p>
        </c:txPr>
        <c:crossAx val="115287168"/>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accent1">
          <a:lumMod val="75000"/>
        </a:schemeClr>
      </a:solidFill>
      <a:round/>
    </a:ln>
    <a:effectLst/>
  </c:spPr>
  <c:txPr>
    <a:bodyPr/>
    <a:lstStyle/>
    <a:p>
      <a:pPr>
        <a:defRPr/>
      </a:pPr>
      <a:endParaRPr lang="fr-FR"/>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498011477378887"/>
          <c:y val="6.6481994459833799E-2"/>
          <c:w val="0.88146056319231281"/>
          <c:h val="0.77034222522738671"/>
        </c:manualLayout>
      </c:layout>
      <c:lineChart>
        <c:grouping val="standard"/>
        <c:varyColors val="0"/>
        <c:ser>
          <c:idx val="0"/>
          <c:order val="0"/>
          <c:spPr>
            <a:ln w="28575" cap="rnd">
              <a:solidFill>
                <a:schemeClr val="accent1"/>
              </a:solidFill>
              <a:round/>
            </a:ln>
            <a:effectLst/>
          </c:spPr>
          <c:marker>
            <c:symbol val="none"/>
          </c:marker>
          <c:dPt>
            <c:idx val="11"/>
            <c:bubble3D val="0"/>
            <c:spPr>
              <a:ln w="28575" cap="rnd">
                <a:solidFill>
                  <a:srgbClr val="FF0000">
                    <a:alpha val="96000"/>
                  </a:srgbClr>
                </a:solidFill>
                <a:prstDash val="sysDash"/>
                <a:round/>
              </a:ln>
              <a:effectLst/>
            </c:spPr>
            <c:extLst xmlns:c16r2="http://schemas.microsoft.com/office/drawing/2015/06/chart">
              <c:ext xmlns:c16="http://schemas.microsoft.com/office/drawing/2014/chart" uri="{C3380CC4-5D6E-409C-BE32-E72D297353CC}">
                <c16:uniqueId val="{00000001-30A9-42BA-9F03-050D285C91C5}"/>
              </c:ext>
            </c:extLst>
          </c:dPt>
          <c:dPt>
            <c:idx val="12"/>
            <c:bubble3D val="0"/>
            <c:spPr>
              <a:ln w="28575" cap="rnd">
                <a:solidFill>
                  <a:srgbClr val="FF0000"/>
                </a:solidFill>
                <a:prstDash val="sysDash"/>
                <a:round/>
              </a:ln>
              <a:effectLst/>
            </c:spPr>
            <c:extLst xmlns:c16r2="http://schemas.microsoft.com/office/drawing/2015/06/chart">
              <c:ext xmlns:c16="http://schemas.microsoft.com/office/drawing/2014/chart" uri="{C3380CC4-5D6E-409C-BE32-E72D297353CC}">
                <c16:uniqueId val="{00000003-30A9-42BA-9F03-050D285C91C5}"/>
              </c:ext>
            </c:extLst>
          </c:dPt>
          <c:dPt>
            <c:idx val="13"/>
            <c:bubble3D val="0"/>
            <c:spPr>
              <a:ln w="28575" cap="rnd">
                <a:solidFill>
                  <a:srgbClr val="FF0000"/>
                </a:solidFill>
                <a:prstDash val="sysDash"/>
                <a:round/>
              </a:ln>
              <a:effectLst/>
            </c:spPr>
            <c:extLst xmlns:c16r2="http://schemas.microsoft.com/office/drawing/2015/06/chart">
              <c:ext xmlns:c16="http://schemas.microsoft.com/office/drawing/2014/chart" uri="{C3380CC4-5D6E-409C-BE32-E72D297353CC}">
                <c16:uniqueId val="{00000005-30A9-42BA-9F03-050D285C91C5}"/>
              </c:ext>
            </c:extLst>
          </c:dPt>
          <c:dPt>
            <c:idx val="14"/>
            <c:bubble3D val="0"/>
            <c:spPr>
              <a:ln w="28575" cap="rnd">
                <a:solidFill>
                  <a:srgbClr val="FF0000"/>
                </a:solidFill>
                <a:prstDash val="sysDash"/>
                <a:round/>
              </a:ln>
              <a:effectLst/>
            </c:spPr>
            <c:extLst xmlns:c16r2="http://schemas.microsoft.com/office/drawing/2015/06/chart">
              <c:ext xmlns:c16="http://schemas.microsoft.com/office/drawing/2014/chart" uri="{C3380CC4-5D6E-409C-BE32-E72D297353CC}">
                <c16:uniqueId val="{00000007-30A9-42BA-9F03-050D285C91C5}"/>
              </c:ext>
            </c:extLst>
          </c:dPt>
          <c:dPt>
            <c:idx val="15"/>
            <c:bubble3D val="0"/>
            <c:spPr>
              <a:ln w="28575" cap="rnd">
                <a:solidFill>
                  <a:srgbClr val="FF0000"/>
                </a:solidFill>
                <a:prstDash val="sysDash"/>
                <a:round/>
              </a:ln>
              <a:effectLst/>
            </c:spPr>
            <c:extLst xmlns:c16r2="http://schemas.microsoft.com/office/drawing/2015/06/chart">
              <c:ext xmlns:c16="http://schemas.microsoft.com/office/drawing/2014/chart" uri="{C3380CC4-5D6E-409C-BE32-E72D297353CC}">
                <c16:uniqueId val="{00000009-30A9-42BA-9F03-050D285C91C5}"/>
              </c:ext>
            </c:extLst>
          </c:dPt>
          <c:dPt>
            <c:idx val="16"/>
            <c:bubble3D val="0"/>
            <c:spPr>
              <a:ln w="28575" cap="rnd">
                <a:solidFill>
                  <a:srgbClr val="FF0000"/>
                </a:solidFill>
                <a:prstDash val="sysDash"/>
                <a:round/>
              </a:ln>
              <a:effectLst/>
            </c:spPr>
            <c:extLst xmlns:c16r2="http://schemas.microsoft.com/office/drawing/2015/06/chart">
              <c:ext xmlns:c16="http://schemas.microsoft.com/office/drawing/2014/chart" uri="{C3380CC4-5D6E-409C-BE32-E72D297353CC}">
                <c16:uniqueId val="{0000000B-30A9-42BA-9F03-050D285C91C5}"/>
              </c:ext>
            </c:extLst>
          </c:dPt>
          <c:dPt>
            <c:idx val="17"/>
            <c:bubble3D val="0"/>
            <c:spPr>
              <a:ln w="28575" cap="rnd">
                <a:solidFill>
                  <a:srgbClr val="FF0000"/>
                </a:solidFill>
                <a:prstDash val="sysDash"/>
                <a:round/>
              </a:ln>
              <a:effectLst/>
            </c:spPr>
            <c:extLst xmlns:c16r2="http://schemas.microsoft.com/office/drawing/2015/06/chart">
              <c:ext xmlns:c16="http://schemas.microsoft.com/office/drawing/2014/chart" uri="{C3380CC4-5D6E-409C-BE32-E72D297353CC}">
                <c16:uniqueId val="{0000000D-30A9-42BA-9F03-050D285C91C5}"/>
              </c:ext>
            </c:extLst>
          </c:dPt>
          <c:dPt>
            <c:idx val="18"/>
            <c:bubble3D val="0"/>
            <c:spPr>
              <a:ln w="28575" cap="rnd">
                <a:solidFill>
                  <a:srgbClr val="FF0000"/>
                </a:solidFill>
                <a:prstDash val="sysDash"/>
                <a:round/>
              </a:ln>
              <a:effectLst/>
            </c:spPr>
            <c:extLst xmlns:c16r2="http://schemas.microsoft.com/office/drawing/2015/06/chart">
              <c:ext xmlns:c16="http://schemas.microsoft.com/office/drawing/2014/chart" uri="{C3380CC4-5D6E-409C-BE32-E72D297353CC}">
                <c16:uniqueId val="{0000000F-30A9-42BA-9F03-050D285C91C5}"/>
              </c:ext>
            </c:extLst>
          </c:dPt>
          <c:dPt>
            <c:idx val="19"/>
            <c:bubble3D val="0"/>
            <c:spPr>
              <a:ln w="28575" cap="rnd">
                <a:solidFill>
                  <a:srgbClr val="FF0000"/>
                </a:solidFill>
                <a:prstDash val="sysDash"/>
                <a:round/>
              </a:ln>
              <a:effectLst/>
            </c:spPr>
            <c:extLst xmlns:c16r2="http://schemas.microsoft.com/office/drawing/2015/06/chart">
              <c:ext xmlns:c16="http://schemas.microsoft.com/office/drawing/2014/chart" uri="{C3380CC4-5D6E-409C-BE32-E72D297353CC}">
                <c16:uniqueId val="{00000011-30A9-42BA-9F03-050D285C91C5}"/>
              </c:ext>
            </c:extLst>
          </c:dPt>
          <c:dPt>
            <c:idx val="20"/>
            <c:bubble3D val="0"/>
            <c:spPr>
              <a:ln w="28575" cap="rnd">
                <a:solidFill>
                  <a:srgbClr val="FF0000"/>
                </a:solidFill>
                <a:prstDash val="sysDash"/>
                <a:round/>
              </a:ln>
              <a:effectLst/>
            </c:spPr>
            <c:extLst xmlns:c16r2="http://schemas.microsoft.com/office/drawing/2015/06/chart">
              <c:ext xmlns:c16="http://schemas.microsoft.com/office/drawing/2014/chart" uri="{C3380CC4-5D6E-409C-BE32-E72D297353CC}">
                <c16:uniqueId val="{00000013-30A9-42BA-9F03-050D285C91C5}"/>
              </c:ext>
            </c:extLst>
          </c:dPt>
          <c:dLbls>
            <c:dLbl>
              <c:idx val="0"/>
              <c:layout>
                <c:manualLayout>
                  <c:x val="-3.2065429286113792E-2"/>
                  <c:y val="-0.12008264345876284"/>
                </c:manualLayout>
              </c:layout>
              <c:tx>
                <c:rich>
                  <a:bodyPr/>
                  <a:lstStyle/>
                  <a:p>
                    <a:r>
                      <a:rPr lang="en-US" dirty="0" smtClean="0"/>
                      <a:t>30,9 ;</a:t>
                    </a:r>
                    <a:r>
                      <a:rPr lang="en-US" baseline="0" dirty="0" smtClean="0"/>
                      <a:t> 2010</a:t>
                    </a:r>
                    <a:endParaRPr lang="en-US" dirty="0" smtClean="0"/>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4-30A9-42BA-9F03-050D285C91C5}"/>
                </c:ext>
              </c:extLst>
            </c:dLbl>
            <c:dLbl>
              <c:idx val="10"/>
              <c:layout>
                <c:manualLayout>
                  <c:x val="-8.6130519369225694E-2"/>
                  <c:y val="-0.15964181546105091"/>
                </c:manualLayout>
              </c:layout>
              <c:tx>
                <c:rich>
                  <a:bodyPr/>
                  <a:lstStyle/>
                  <a:p>
                    <a:r>
                      <a:rPr lang="en-US" dirty="0" smtClean="0"/>
                      <a:t>25,41 ;</a:t>
                    </a:r>
                    <a:r>
                      <a:rPr lang="en-US" baseline="0" dirty="0" smtClean="0"/>
                      <a:t> 2020</a:t>
                    </a:r>
                    <a:endParaRPr lang="en-US" dirty="0"/>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5-30A9-42BA-9F03-050D285C91C5}"/>
                </c:ext>
              </c:extLst>
            </c:dLbl>
            <c:dLbl>
              <c:idx val="19"/>
              <c:layout>
                <c:manualLayout>
                  <c:x val="-7.5503292901792141E-2"/>
                  <c:y val="-0.13860094986750501"/>
                </c:manualLayout>
              </c:layout>
              <c:tx>
                <c:rich>
                  <a:bodyPr/>
                  <a:lstStyle/>
                  <a:p>
                    <a:r>
                      <a:rPr lang="en-US" dirty="0" smtClean="0"/>
                      <a:t>21,26 ;</a:t>
                    </a:r>
                    <a:r>
                      <a:rPr lang="en-US" baseline="0" dirty="0" smtClean="0"/>
                      <a:t> 2019</a:t>
                    </a:r>
                    <a:endParaRPr lang="en-US" dirty="0"/>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1-30A9-42BA-9F03-050D285C91C5}"/>
                </c:ext>
              </c:extLst>
            </c:dLbl>
            <c:dLbl>
              <c:idx val="20"/>
              <c:layout>
                <c:manualLayout>
                  <c:x val="-3.8281225794400357E-3"/>
                  <c:y val="0.16227352384135096"/>
                </c:manualLayout>
              </c:layout>
              <c:tx>
                <c:rich>
                  <a:bodyPr/>
                  <a:lstStyle/>
                  <a:p>
                    <a:r>
                      <a:rPr lang="en-US" dirty="0" smtClean="0"/>
                      <a:t>20,84 ; 2030</a:t>
                    </a:r>
                    <a:endParaRPr lang="en-US" dirty="0"/>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3-30A9-42BA-9F03-050D285C91C5}"/>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fr-FR"/>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Feuil1!$BC$1:$BW$1</c:f>
              <c:strCache>
                <c:ptCount val="21"/>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pt idx="15">
                  <c:v>2025</c:v>
                </c:pt>
                <c:pt idx="16">
                  <c:v>2026</c:v>
                </c:pt>
                <c:pt idx="17">
                  <c:v>2027</c:v>
                </c:pt>
                <c:pt idx="18">
                  <c:v>2028</c:v>
                </c:pt>
                <c:pt idx="19">
                  <c:v>2029</c:v>
                </c:pt>
                <c:pt idx="20">
                  <c:v>2030</c:v>
                </c:pt>
              </c:strCache>
            </c:strRef>
          </c:cat>
          <c:val>
            <c:numRef>
              <c:f>Feuil1!$BC$2:$BW$2</c:f>
              <c:numCache>
                <c:formatCode>General</c:formatCode>
                <c:ptCount val="21"/>
                <c:pt idx="0">
                  <c:v>30.9</c:v>
                </c:pt>
                <c:pt idx="1">
                  <c:v>30.2</c:v>
                </c:pt>
                <c:pt idx="2">
                  <c:v>29.7</c:v>
                </c:pt>
                <c:pt idx="3">
                  <c:v>29</c:v>
                </c:pt>
                <c:pt idx="4">
                  <c:v>28.5</c:v>
                </c:pt>
                <c:pt idx="5">
                  <c:v>28</c:v>
                </c:pt>
                <c:pt idx="6">
                  <c:v>27.5</c:v>
                </c:pt>
                <c:pt idx="7">
                  <c:v>27</c:v>
                </c:pt>
                <c:pt idx="8">
                  <c:v>26.5</c:v>
                </c:pt>
                <c:pt idx="9">
                  <c:v>25.9</c:v>
                </c:pt>
                <c:pt idx="10" formatCode="0.00">
                  <c:v>25.409232044041872</c:v>
                </c:pt>
                <c:pt idx="11" formatCode="0.00">
                  <c:v>24.92062491804721</c:v>
                </c:pt>
                <c:pt idx="12" formatCode="0.00">
                  <c:v>24.434573410464754</c:v>
                </c:pt>
                <c:pt idx="13" formatCode="0.00">
                  <c:v>23.95154052546545</c:v>
                </c:pt>
                <c:pt idx="14" formatCode="0.00">
                  <c:v>23.472069028567304</c:v>
                </c:pt>
                <c:pt idx="15" formatCode="0.00">
                  <c:v>23.014509748887274</c:v>
                </c:pt>
                <c:pt idx="16" formatCode="0.00">
                  <c:v>22.563360492100315</c:v>
                </c:pt>
                <c:pt idx="17" formatCode="0.00">
                  <c:v>22.119370421449439</c:v>
                </c:pt>
                <c:pt idx="18" formatCode="0.00">
                  <c:v>21.683349439540439</c:v>
                </c:pt>
                <c:pt idx="19" formatCode="0.00">
                  <c:v>21.256167276812775</c:v>
                </c:pt>
                <c:pt idx="20" formatCode="0.00">
                  <c:v>20.83875063282073</c:v>
                </c:pt>
              </c:numCache>
            </c:numRef>
          </c:val>
          <c:smooth val="0"/>
          <c:extLst xmlns:c16r2="http://schemas.microsoft.com/office/drawing/2015/06/chart">
            <c:ext xmlns:c16="http://schemas.microsoft.com/office/drawing/2014/chart" uri="{C3380CC4-5D6E-409C-BE32-E72D297353CC}">
              <c16:uniqueId val="{00000016-30A9-42BA-9F03-050D285C91C5}"/>
            </c:ext>
          </c:extLst>
        </c:ser>
        <c:dLbls>
          <c:showLegendKey val="0"/>
          <c:showVal val="0"/>
          <c:showCatName val="0"/>
          <c:showSerName val="0"/>
          <c:showPercent val="0"/>
          <c:showBubbleSize val="0"/>
        </c:dLbls>
        <c:marker val="1"/>
        <c:smooth val="0"/>
        <c:axId val="115038848"/>
        <c:axId val="115044736"/>
      </c:lineChart>
      <c:catAx>
        <c:axId val="1150388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1" i="0" u="none" strike="noStrike" kern="1200" baseline="0">
                <a:solidFill>
                  <a:schemeClr val="tx1">
                    <a:lumMod val="65000"/>
                    <a:lumOff val="35000"/>
                  </a:schemeClr>
                </a:solidFill>
                <a:latin typeface="+mn-lt"/>
                <a:ea typeface="+mn-ea"/>
                <a:cs typeface="+mn-cs"/>
              </a:defRPr>
            </a:pPr>
            <a:endParaRPr lang="fr-FR"/>
          </a:p>
        </c:txPr>
        <c:crossAx val="115044736"/>
        <c:crosses val="autoZero"/>
        <c:auto val="1"/>
        <c:lblAlgn val="ctr"/>
        <c:lblOffset val="100"/>
        <c:noMultiLvlLbl val="0"/>
      </c:catAx>
      <c:valAx>
        <c:axId val="1150447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fr-FR"/>
          </a:p>
        </c:txPr>
        <c:crossAx val="115038848"/>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accent5"/>
      </a:solidFill>
      <a:round/>
    </a:ln>
    <a:effectLst/>
  </c:spPr>
  <c:txPr>
    <a:bodyPr/>
    <a:lstStyle/>
    <a:p>
      <a:pPr>
        <a:defRPr/>
      </a:pPr>
      <a:endParaRPr lang="fr-FR"/>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'Nouveaux graphiques'!$A$297</c:f>
              <c:strCache>
                <c:ptCount val="1"/>
                <c:pt idx="0">
                  <c:v>Femmes adultes ayant le VIH (% de la population âgée de plus de 15 ans ayant le VIH)</c:v>
                </c:pt>
              </c:strCache>
            </c:strRef>
          </c:tx>
          <c:spPr>
            <a:ln w="28575" cap="rnd">
              <a:solidFill>
                <a:schemeClr val="accent1"/>
              </a:solidFill>
              <a:round/>
            </a:ln>
            <a:effectLst/>
          </c:spPr>
          <c:marker>
            <c:symbol val="none"/>
          </c:marker>
          <c:dPt>
            <c:idx val="10"/>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01-BAB4-4A6D-993E-A8AED58A4829}"/>
              </c:ext>
            </c:extLst>
          </c:dPt>
          <c:dPt>
            <c:idx val="11"/>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03-BAB4-4A6D-993E-A8AED58A4829}"/>
              </c:ext>
            </c:extLst>
          </c:dPt>
          <c:dPt>
            <c:idx val="12"/>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05-BAB4-4A6D-993E-A8AED58A4829}"/>
              </c:ext>
            </c:extLst>
          </c:dPt>
          <c:dPt>
            <c:idx val="13"/>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07-BAB4-4A6D-993E-A8AED58A4829}"/>
              </c:ext>
            </c:extLst>
          </c:dPt>
          <c:dPt>
            <c:idx val="14"/>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09-BAB4-4A6D-993E-A8AED58A4829}"/>
              </c:ext>
            </c:extLst>
          </c:dPt>
          <c:dPt>
            <c:idx val="15"/>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0B-BAB4-4A6D-993E-A8AED58A4829}"/>
              </c:ext>
            </c:extLst>
          </c:dPt>
          <c:dPt>
            <c:idx val="16"/>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0D-BAB4-4A6D-993E-A8AED58A4829}"/>
              </c:ext>
            </c:extLst>
          </c:dPt>
          <c:dPt>
            <c:idx val="17"/>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0F-BAB4-4A6D-993E-A8AED58A4829}"/>
              </c:ext>
            </c:extLst>
          </c:dPt>
          <c:dPt>
            <c:idx val="18"/>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11-BAB4-4A6D-993E-A8AED58A4829}"/>
              </c:ext>
            </c:extLst>
          </c:dPt>
          <c:dPt>
            <c:idx val="19"/>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13-BAB4-4A6D-993E-A8AED58A4829}"/>
              </c:ext>
            </c:extLst>
          </c:dPt>
          <c:dPt>
            <c:idx val="20"/>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15-BAB4-4A6D-993E-A8AED58A4829}"/>
              </c:ext>
            </c:extLst>
          </c:dPt>
          <c:dLbls>
            <c:dLbl>
              <c:idx val="0"/>
              <c:layout>
                <c:manualLayout>
                  <c:x val="-3.4782608695652174E-2"/>
                  <c:y val="-0.10374639769452453"/>
                </c:manualLayout>
              </c:layout>
              <c:tx>
                <c:rich>
                  <a:bodyPr/>
                  <a:lstStyle/>
                  <a:p>
                    <a:r>
                      <a:rPr lang="en-US" dirty="0" smtClean="0"/>
                      <a:t>55,6 ;</a:t>
                    </a:r>
                    <a:r>
                      <a:rPr lang="en-US" baseline="0" dirty="0" smtClean="0"/>
                      <a:t> 2019</a:t>
                    </a:r>
                    <a:endParaRPr lang="en-US" dirty="0"/>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7-84E7-4084-B435-8735BA14BE51}"/>
                </c:ext>
              </c:extLst>
            </c:dLbl>
            <c:dLbl>
              <c:idx val="9"/>
              <c:layout>
                <c:manualLayout>
                  <c:x val="-7.6102894445352356E-2"/>
                  <c:y val="-0.15969773040538726"/>
                </c:manualLayout>
              </c:layout>
              <c:tx>
                <c:rich>
                  <a:bodyPr/>
                  <a:lstStyle/>
                  <a:p>
                    <a:r>
                      <a:rPr lang="en-US" dirty="0" smtClean="0"/>
                      <a:t>60,6 ;</a:t>
                    </a:r>
                    <a:r>
                      <a:rPr lang="en-US" baseline="0" dirty="0" smtClean="0"/>
                      <a:t> 2019</a:t>
                    </a:r>
                    <a:endParaRPr lang="en-US" dirty="0"/>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6-84E7-4084-B435-8735BA14BE51}"/>
                </c:ext>
              </c:extLst>
            </c:dLbl>
            <c:dLbl>
              <c:idx val="19"/>
              <c:layout>
                <c:manualLayout>
                  <c:x val="0"/>
                  <c:y val="0.15973317584884691"/>
                </c:manualLayout>
              </c:layout>
              <c:tx>
                <c:rich>
                  <a:bodyPr/>
                  <a:lstStyle/>
                  <a:p>
                    <a:r>
                      <a:rPr lang="en-US" dirty="0" smtClean="0"/>
                      <a:t>66,65</a:t>
                    </a:r>
                    <a:r>
                      <a:rPr lang="en-US" baseline="0" dirty="0" smtClean="0"/>
                      <a:t> ; 2029</a:t>
                    </a:r>
                    <a:endParaRPr lang="en-US" dirty="0"/>
                  </a:p>
                </c:rich>
              </c:tx>
              <c:showLegendKey val="0"/>
              <c:showVal val="1"/>
              <c:showCatName val="0"/>
              <c:showSerName val="0"/>
              <c:showPercent val="0"/>
              <c:showBubbleSize val="0"/>
            </c:dLbl>
            <c:dLbl>
              <c:idx val="20"/>
              <c:layout>
                <c:manualLayout>
                  <c:x val="-2.1369653979148993E-2"/>
                  <c:y val="-0.12852203363086542"/>
                </c:manualLayout>
              </c:layout>
              <c:tx>
                <c:rich>
                  <a:bodyPr/>
                  <a:lstStyle/>
                  <a:p>
                    <a:r>
                      <a:rPr lang="en-US" sz="1400" b="1" dirty="0" smtClean="0"/>
                      <a:t>67,28 ;</a:t>
                    </a:r>
                    <a:r>
                      <a:rPr lang="en-US" sz="1400" b="1" baseline="0" dirty="0" smtClean="0"/>
                      <a:t> 2030</a:t>
                    </a:r>
                    <a:endParaRPr lang="en-US" dirty="0"/>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15:showDataLabelsRange val="0"/>
                </c:ext>
                <c:ext xmlns:c16="http://schemas.microsoft.com/office/drawing/2014/chart" uri="{C3380CC4-5D6E-409C-BE32-E72D297353CC}">
                  <c16:uniqueId val="{00000015-BAB4-4A6D-993E-A8AED58A4829}"/>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fr-FR"/>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'Nouveaux graphiques'!$B$296:$V$296</c:f>
              <c:strCache>
                <c:ptCount val="21"/>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pt idx="15">
                  <c:v>2025</c:v>
                </c:pt>
                <c:pt idx="16">
                  <c:v>2026</c:v>
                </c:pt>
                <c:pt idx="17">
                  <c:v>2027</c:v>
                </c:pt>
                <c:pt idx="18">
                  <c:v>2028</c:v>
                </c:pt>
                <c:pt idx="19">
                  <c:v>2029</c:v>
                </c:pt>
                <c:pt idx="20">
                  <c:v>2030</c:v>
                </c:pt>
              </c:strCache>
            </c:strRef>
          </c:cat>
          <c:val>
            <c:numRef>
              <c:f>'Nouveaux graphiques'!$B$297:$V$297</c:f>
              <c:numCache>
                <c:formatCode>General</c:formatCode>
                <c:ptCount val="21"/>
                <c:pt idx="0">
                  <c:v>55.6</c:v>
                </c:pt>
                <c:pt idx="1">
                  <c:v>55.7</c:v>
                </c:pt>
                <c:pt idx="2">
                  <c:v>56</c:v>
                </c:pt>
                <c:pt idx="3">
                  <c:v>56.6</c:v>
                </c:pt>
                <c:pt idx="4">
                  <c:v>57.3</c:v>
                </c:pt>
                <c:pt idx="5">
                  <c:v>58.1</c:v>
                </c:pt>
                <c:pt idx="6">
                  <c:v>58.8</c:v>
                </c:pt>
                <c:pt idx="7">
                  <c:v>59.5</c:v>
                </c:pt>
                <c:pt idx="8">
                  <c:v>60.1</c:v>
                </c:pt>
                <c:pt idx="9">
                  <c:v>60.6</c:v>
                </c:pt>
                <c:pt idx="10">
                  <c:v>61.212226914060132</c:v>
                </c:pt>
                <c:pt idx="11">
                  <c:v>61.793870707947946</c:v>
                </c:pt>
                <c:pt idx="12">
                  <c:v>62.369054381851768</c:v>
                </c:pt>
                <c:pt idx="13">
                  <c:v>62.970145330305776</c:v>
                </c:pt>
                <c:pt idx="14">
                  <c:v>63.567266761610341</c:v>
                </c:pt>
                <c:pt idx="15">
                  <c:v>64.169637836470713</c:v>
                </c:pt>
                <c:pt idx="16">
                  <c:v>64.781310938236729</c:v>
                </c:pt>
                <c:pt idx="17">
                  <c:v>65.396535992277478</c:v>
                </c:pt>
                <c:pt idx="18">
                  <c:v>66.017916431563123</c:v>
                </c:pt>
                <c:pt idx="19">
                  <c:v>66.645764696753432</c:v>
                </c:pt>
                <c:pt idx="20">
                  <c:v>67.279098441036609</c:v>
                </c:pt>
              </c:numCache>
            </c:numRef>
          </c:val>
          <c:smooth val="0"/>
          <c:extLst xmlns:c16r2="http://schemas.microsoft.com/office/drawing/2015/06/chart">
            <c:ext xmlns:c16="http://schemas.microsoft.com/office/drawing/2014/chart" uri="{C3380CC4-5D6E-409C-BE32-E72D297353CC}">
              <c16:uniqueId val="{00000016-BAB4-4A6D-993E-A8AED58A4829}"/>
            </c:ext>
          </c:extLst>
        </c:ser>
        <c:dLbls>
          <c:showLegendKey val="0"/>
          <c:showVal val="0"/>
          <c:showCatName val="0"/>
          <c:showSerName val="0"/>
          <c:showPercent val="0"/>
          <c:showBubbleSize val="0"/>
        </c:dLbls>
        <c:marker val="1"/>
        <c:smooth val="0"/>
        <c:axId val="115147520"/>
        <c:axId val="115149056"/>
      </c:lineChart>
      <c:catAx>
        <c:axId val="1151475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fr-FR"/>
          </a:p>
        </c:txPr>
        <c:crossAx val="115149056"/>
        <c:crosses val="autoZero"/>
        <c:auto val="1"/>
        <c:lblAlgn val="ctr"/>
        <c:lblOffset val="100"/>
        <c:noMultiLvlLbl val="0"/>
      </c:catAx>
      <c:valAx>
        <c:axId val="11514905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fr-FR"/>
          </a:p>
        </c:txPr>
        <c:crossAx val="115147520"/>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accent5"/>
      </a:solidFill>
      <a:round/>
    </a:ln>
    <a:effectLst/>
  </c:spPr>
  <c:txPr>
    <a:bodyPr/>
    <a:lstStyle/>
    <a:p>
      <a:pPr>
        <a:defRPr/>
      </a:pPr>
      <a:endParaRPr lang="fr-FR"/>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'Nouveaux graphiques'!$A$353</c:f>
              <c:strCache>
                <c:ptCount val="1"/>
                <c:pt idx="0">
                  <c:v>Incidence de la tuberculose pour 1000 personnes</c:v>
                </c:pt>
              </c:strCache>
            </c:strRef>
          </c:tx>
          <c:spPr>
            <a:ln w="28575" cap="rnd">
              <a:solidFill>
                <a:schemeClr val="accent1"/>
              </a:solidFill>
              <a:round/>
            </a:ln>
            <a:effectLst/>
          </c:spPr>
          <c:marker>
            <c:symbol val="none"/>
          </c:marker>
          <c:dPt>
            <c:idx val="10"/>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01-86BA-4ED5-9FFB-21E57BA8CBC8}"/>
              </c:ext>
            </c:extLst>
          </c:dPt>
          <c:dPt>
            <c:idx val="11"/>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03-86BA-4ED5-9FFB-21E57BA8CBC8}"/>
              </c:ext>
            </c:extLst>
          </c:dPt>
          <c:dPt>
            <c:idx val="12"/>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05-86BA-4ED5-9FFB-21E57BA8CBC8}"/>
              </c:ext>
            </c:extLst>
          </c:dPt>
          <c:dPt>
            <c:idx val="13"/>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07-86BA-4ED5-9FFB-21E57BA8CBC8}"/>
              </c:ext>
            </c:extLst>
          </c:dPt>
          <c:dPt>
            <c:idx val="14"/>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09-86BA-4ED5-9FFB-21E57BA8CBC8}"/>
              </c:ext>
            </c:extLst>
          </c:dPt>
          <c:dPt>
            <c:idx val="15"/>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0B-86BA-4ED5-9FFB-21E57BA8CBC8}"/>
              </c:ext>
            </c:extLst>
          </c:dPt>
          <c:dPt>
            <c:idx val="16"/>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0D-86BA-4ED5-9FFB-21E57BA8CBC8}"/>
              </c:ext>
            </c:extLst>
          </c:dPt>
          <c:dPt>
            <c:idx val="17"/>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0F-86BA-4ED5-9FFB-21E57BA8CBC8}"/>
              </c:ext>
            </c:extLst>
          </c:dPt>
          <c:dPt>
            <c:idx val="18"/>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11-86BA-4ED5-9FFB-21E57BA8CBC8}"/>
              </c:ext>
            </c:extLst>
          </c:dPt>
          <c:dPt>
            <c:idx val="19"/>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13-86BA-4ED5-9FFB-21E57BA8CBC8}"/>
              </c:ext>
            </c:extLst>
          </c:dPt>
          <c:dPt>
            <c:idx val="20"/>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15-86BA-4ED5-9FFB-21E57BA8CBC8}"/>
              </c:ext>
            </c:extLst>
          </c:dPt>
          <c:dLbls>
            <c:dLbl>
              <c:idx val="0"/>
              <c:layout>
                <c:manualLayout>
                  <c:x val="-5.775658042815851E-2"/>
                  <c:y val="-0.11938719575979298"/>
                </c:manualLayout>
              </c:layout>
              <c:tx>
                <c:rich>
                  <a:bodyPr/>
                  <a:lstStyle/>
                  <a:p>
                    <a:r>
                      <a:rPr lang="en-US" dirty="0" smtClean="0"/>
                      <a:t>60 ;</a:t>
                    </a:r>
                    <a:r>
                      <a:rPr lang="en-US" baseline="0" dirty="0" smtClean="0"/>
                      <a:t> 2010</a:t>
                    </a:r>
                    <a:endParaRPr lang="en-US" dirty="0"/>
                  </a:p>
                </c:rich>
              </c:tx>
              <c:showLegendKey val="0"/>
              <c:showVal val="1"/>
              <c:showCatName val="0"/>
              <c:showSerName val="0"/>
              <c:showPercent val="0"/>
              <c:showBubbleSize val="0"/>
            </c:dLbl>
            <c:dLbl>
              <c:idx val="9"/>
              <c:layout>
                <c:manualLayout>
                  <c:x val="-9.0444420446449722E-2"/>
                  <c:y val="-0.20204338145868456"/>
                </c:manualLayout>
              </c:layout>
              <c:tx>
                <c:rich>
                  <a:bodyPr/>
                  <a:lstStyle/>
                  <a:p>
                    <a:r>
                      <a:rPr lang="en-US" dirty="0" smtClean="0"/>
                      <a:t>48 ; 2019</a:t>
                    </a:r>
                    <a:endParaRPr lang="en-US" dirty="0"/>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8-085E-46E2-ADC3-F3448E717FDF}"/>
                </c:ext>
              </c:extLst>
            </c:dLbl>
            <c:dLbl>
              <c:idx val="10"/>
              <c:delete val="1"/>
              <c:extLst xmlns:c16r2="http://schemas.microsoft.com/office/drawing/2015/06/chart">
                <c:ext xmlns:c15="http://schemas.microsoft.com/office/drawing/2012/chart" uri="{CE6537A1-D6FC-4f65-9D91-7224C49458BB}">
                  <c15:layout>
                    <c:manualLayout>
                      <c:w val="0.15520661890947843"/>
                      <c:h val="7.5594807405831022E-2"/>
                    </c:manualLayout>
                  </c15:layout>
                  <c15:showDataLabelsRange val="0"/>
                </c:ext>
                <c:ext xmlns:c16="http://schemas.microsoft.com/office/drawing/2014/chart" uri="{C3380CC4-5D6E-409C-BE32-E72D297353CC}">
                  <c16:uniqueId val="{00000001-86BA-4ED5-9FFB-21E57BA8CBC8}"/>
                </c:ext>
              </c:extLst>
            </c:dLbl>
            <c:dLbl>
              <c:idx val="18"/>
              <c:layout>
                <c:manualLayout>
                  <c:x val="-0.11795719838970828"/>
                  <c:y val="0.15058541617606921"/>
                </c:manualLayout>
              </c:layout>
              <c:tx>
                <c:rich>
                  <a:bodyPr/>
                  <a:lstStyle/>
                  <a:p>
                    <a:r>
                      <a:rPr lang="en-US" sz="1100" b="1" dirty="0" smtClean="0"/>
                      <a:t>37,66 ;</a:t>
                    </a:r>
                    <a:r>
                      <a:rPr lang="en-US" sz="1100" b="1" baseline="0" dirty="0" smtClean="0"/>
                      <a:t> 2028</a:t>
                    </a:r>
                    <a:endParaRPr lang="en-US" dirty="0"/>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15:showDataLabelsRange val="0"/>
                </c:ext>
                <c:ext xmlns:c16="http://schemas.microsoft.com/office/drawing/2014/chart" uri="{C3380CC4-5D6E-409C-BE32-E72D297353CC}">
                  <c16:uniqueId val="{00000011-86BA-4ED5-9FFB-21E57BA8CBC8}"/>
                </c:ext>
              </c:extLst>
            </c:dLbl>
            <c:dLbl>
              <c:idx val="19"/>
              <c:layout>
                <c:manualLayout>
                  <c:x val="0"/>
                  <c:y val="0.22523964966662358"/>
                </c:manualLayout>
              </c:layout>
              <c:tx>
                <c:rich>
                  <a:bodyPr/>
                  <a:lstStyle/>
                  <a:p>
                    <a:r>
                      <a:rPr lang="en-US" dirty="0" smtClean="0"/>
                      <a:t>36,67</a:t>
                    </a:r>
                    <a:r>
                      <a:rPr lang="en-US" baseline="0" dirty="0" smtClean="0"/>
                      <a:t> ; 2029</a:t>
                    </a:r>
                    <a:endParaRPr lang="en-US" dirty="0"/>
                  </a:p>
                </c:rich>
              </c:tx>
              <c:showLegendKey val="0"/>
              <c:showVal val="1"/>
              <c:showCatName val="0"/>
              <c:showSerName val="0"/>
              <c:showPercent val="0"/>
              <c:showBubbleSize val="0"/>
            </c:dLbl>
            <c:dLbl>
              <c:idx val="20"/>
              <c:layout>
                <c:manualLayout>
                  <c:x val="-1.2306224433729735E-3"/>
                  <c:y val="-0.22426058959713369"/>
                </c:manualLayout>
              </c:layout>
              <c:tx>
                <c:rich>
                  <a:bodyPr/>
                  <a:lstStyle/>
                  <a:p>
                    <a:r>
                      <a:rPr lang="en-US" sz="1100" b="1" dirty="0" smtClean="0"/>
                      <a:t>35,69 ;</a:t>
                    </a:r>
                    <a:r>
                      <a:rPr lang="en-US" sz="1100" b="1" baseline="0" dirty="0" smtClean="0"/>
                      <a:t> 2030</a:t>
                    </a:r>
                    <a:endParaRPr lang="en-US" dirty="0"/>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manualLayout>
                      <c:w val="0.1627254159019596"/>
                      <c:h val="0.13497297297297298"/>
                    </c:manualLayout>
                  </c15:layout>
                  <c15:showDataLabelsRange val="0"/>
                </c:ext>
                <c:ext xmlns:c16="http://schemas.microsoft.com/office/drawing/2014/chart" uri="{C3380CC4-5D6E-409C-BE32-E72D297353CC}">
                  <c16:uniqueId val="{00000015-86BA-4ED5-9FFB-21E57BA8CBC8}"/>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fr-FR"/>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'Nouveaux graphiques'!$B$352:$V$352</c:f>
              <c:strCache>
                <c:ptCount val="21"/>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pt idx="15">
                  <c:v>2025</c:v>
                </c:pt>
                <c:pt idx="16">
                  <c:v>2026</c:v>
                </c:pt>
                <c:pt idx="17">
                  <c:v>2027</c:v>
                </c:pt>
                <c:pt idx="18">
                  <c:v>2028</c:v>
                </c:pt>
                <c:pt idx="19">
                  <c:v>2029</c:v>
                </c:pt>
                <c:pt idx="20">
                  <c:v>2030</c:v>
                </c:pt>
              </c:strCache>
            </c:strRef>
          </c:cat>
          <c:val>
            <c:numRef>
              <c:f>'Nouveaux graphiques'!$B$353:$V$353</c:f>
              <c:numCache>
                <c:formatCode>General</c:formatCode>
                <c:ptCount val="21"/>
                <c:pt idx="0">
                  <c:v>60</c:v>
                </c:pt>
                <c:pt idx="1">
                  <c:v>58</c:v>
                </c:pt>
                <c:pt idx="2">
                  <c:v>57</c:v>
                </c:pt>
                <c:pt idx="3">
                  <c:v>55</c:v>
                </c:pt>
                <c:pt idx="4">
                  <c:v>54</c:v>
                </c:pt>
                <c:pt idx="5">
                  <c:v>54</c:v>
                </c:pt>
                <c:pt idx="6">
                  <c:v>52</c:v>
                </c:pt>
                <c:pt idx="7">
                  <c:v>51</c:v>
                </c:pt>
                <c:pt idx="8">
                  <c:v>49</c:v>
                </c:pt>
                <c:pt idx="9">
                  <c:v>48</c:v>
                </c:pt>
                <c:pt idx="10">
                  <c:v>46.738326099670637</c:v>
                </c:pt>
                <c:pt idx="11">
                  <c:v>45.399916137904675</c:v>
                </c:pt>
                <c:pt idx="12">
                  <c:v>44.259935184911107</c:v>
                </c:pt>
                <c:pt idx="13">
                  <c:v>43.079214771372257</c:v>
                </c:pt>
                <c:pt idx="14">
                  <c:v>41.924362153142688</c:v>
                </c:pt>
                <c:pt idx="15">
                  <c:v>40.826022555989532</c:v>
                </c:pt>
                <c:pt idx="16">
                  <c:v>39.741646203443104</c:v>
                </c:pt>
                <c:pt idx="17">
                  <c:v>38.687609168480286</c:v>
                </c:pt>
                <c:pt idx="18">
                  <c:v>37.665208330937062</c:v>
                </c:pt>
                <c:pt idx="19">
                  <c:v>36.666951903364897</c:v>
                </c:pt>
                <c:pt idx="20">
                  <c:v>35.695855480334352</c:v>
                </c:pt>
              </c:numCache>
            </c:numRef>
          </c:val>
          <c:smooth val="0"/>
          <c:extLst xmlns:c16r2="http://schemas.microsoft.com/office/drawing/2015/06/chart">
            <c:ext xmlns:c16="http://schemas.microsoft.com/office/drawing/2014/chart" uri="{C3380CC4-5D6E-409C-BE32-E72D297353CC}">
              <c16:uniqueId val="{00000016-86BA-4ED5-9FFB-21E57BA8CBC8}"/>
            </c:ext>
          </c:extLst>
        </c:ser>
        <c:dLbls>
          <c:showLegendKey val="0"/>
          <c:showVal val="0"/>
          <c:showCatName val="0"/>
          <c:showSerName val="0"/>
          <c:showPercent val="0"/>
          <c:showBubbleSize val="0"/>
        </c:dLbls>
        <c:marker val="1"/>
        <c:smooth val="0"/>
        <c:axId val="115662208"/>
        <c:axId val="115664000"/>
      </c:lineChart>
      <c:catAx>
        <c:axId val="1156622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fr-FR"/>
          </a:p>
        </c:txPr>
        <c:crossAx val="115664000"/>
        <c:crosses val="autoZero"/>
        <c:auto val="1"/>
        <c:lblAlgn val="ctr"/>
        <c:lblOffset val="100"/>
        <c:noMultiLvlLbl val="0"/>
      </c:catAx>
      <c:valAx>
        <c:axId val="1156640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50" b="1" i="0" u="none" strike="noStrike" kern="1200" baseline="0">
                <a:solidFill>
                  <a:schemeClr val="tx1">
                    <a:lumMod val="65000"/>
                    <a:lumOff val="35000"/>
                  </a:schemeClr>
                </a:solidFill>
                <a:latin typeface="+mn-lt"/>
                <a:ea typeface="+mn-ea"/>
                <a:cs typeface="+mn-cs"/>
              </a:defRPr>
            </a:pPr>
            <a:endParaRPr lang="fr-FR"/>
          </a:p>
        </c:txPr>
        <c:crossAx val="115662208"/>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accent1">
          <a:lumMod val="75000"/>
        </a:schemeClr>
      </a:solidFill>
      <a:round/>
    </a:ln>
    <a:effectLst/>
  </c:spPr>
  <c:txPr>
    <a:bodyPr/>
    <a:lstStyle/>
    <a:p>
      <a:pPr>
        <a:defRPr/>
      </a:pPr>
      <a:endParaRPr lang="fr-FR"/>
    </a:p>
  </c:txPr>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'Nouveaux graphiques'!$A$371</c:f>
              <c:strCache>
                <c:ptCount val="1"/>
                <c:pt idx="0">
                  <c:v>Incidence du paludisme pour 1000 personnes</c:v>
                </c:pt>
              </c:strCache>
            </c:strRef>
          </c:tx>
          <c:spPr>
            <a:ln w="28575" cap="rnd">
              <a:solidFill>
                <a:schemeClr val="accent1"/>
              </a:solidFill>
              <a:round/>
            </a:ln>
            <a:effectLst/>
          </c:spPr>
          <c:marker>
            <c:symbol val="none"/>
          </c:marker>
          <c:dPt>
            <c:idx val="9"/>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01-B64A-4D47-A356-C38560554D56}"/>
              </c:ext>
            </c:extLst>
          </c:dPt>
          <c:dPt>
            <c:idx val="10"/>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03-B64A-4D47-A356-C38560554D56}"/>
              </c:ext>
            </c:extLst>
          </c:dPt>
          <c:dPt>
            <c:idx val="11"/>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05-B64A-4D47-A356-C38560554D56}"/>
              </c:ext>
            </c:extLst>
          </c:dPt>
          <c:dPt>
            <c:idx val="12"/>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07-B64A-4D47-A356-C38560554D56}"/>
              </c:ext>
            </c:extLst>
          </c:dPt>
          <c:dPt>
            <c:idx val="13"/>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09-B64A-4D47-A356-C38560554D56}"/>
              </c:ext>
            </c:extLst>
          </c:dPt>
          <c:dPt>
            <c:idx val="14"/>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0B-B64A-4D47-A356-C38560554D56}"/>
              </c:ext>
            </c:extLst>
          </c:dPt>
          <c:dPt>
            <c:idx val="15"/>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0D-B64A-4D47-A356-C38560554D56}"/>
              </c:ext>
            </c:extLst>
          </c:dPt>
          <c:dPt>
            <c:idx val="16"/>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0F-B64A-4D47-A356-C38560554D56}"/>
              </c:ext>
            </c:extLst>
          </c:dPt>
          <c:dPt>
            <c:idx val="17"/>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11-B64A-4D47-A356-C38560554D56}"/>
              </c:ext>
            </c:extLst>
          </c:dPt>
          <c:dPt>
            <c:idx val="18"/>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13-B64A-4D47-A356-C38560554D56}"/>
              </c:ext>
            </c:extLst>
          </c:dPt>
          <c:dPt>
            <c:idx val="19"/>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15-B64A-4D47-A356-C38560554D56}"/>
              </c:ext>
            </c:extLst>
          </c:dPt>
          <c:dPt>
            <c:idx val="20"/>
            <c:bubble3D val="0"/>
            <c:spPr>
              <a:ln w="28575" cap="rnd">
                <a:solidFill>
                  <a:srgbClr val="FF0000"/>
                </a:solidFill>
                <a:prstDash val="dash"/>
                <a:round/>
              </a:ln>
              <a:effectLst/>
            </c:spPr>
            <c:extLst xmlns:c16r2="http://schemas.microsoft.com/office/drawing/2015/06/chart">
              <c:ext xmlns:c16="http://schemas.microsoft.com/office/drawing/2014/chart" uri="{C3380CC4-5D6E-409C-BE32-E72D297353CC}">
                <c16:uniqueId val="{00000017-B64A-4D47-A356-C38560554D56}"/>
              </c:ext>
            </c:extLst>
          </c:dPt>
          <c:dLbls>
            <c:dLbl>
              <c:idx val="0"/>
              <c:layout>
                <c:manualLayout>
                  <c:x val="-2.9073666014384467E-2"/>
                  <c:y val="-6.8821912912691699E-2"/>
                </c:manualLayout>
              </c:layout>
              <c:tx>
                <c:rich>
                  <a:bodyPr/>
                  <a:lstStyle/>
                  <a:p>
                    <a:r>
                      <a:rPr lang="en-US" sz="1000" b="1" dirty="0" smtClean="0"/>
                      <a:t>551,24 ;</a:t>
                    </a:r>
                    <a:r>
                      <a:rPr lang="en-US" sz="1000" b="1" baseline="0" dirty="0" smtClean="0"/>
                      <a:t> 2010</a:t>
                    </a:r>
                    <a:endParaRPr lang="en-US" dirty="0"/>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15:showDataLabelsRange val="0"/>
                </c:ext>
                <c:ext xmlns:c16="http://schemas.microsoft.com/office/drawing/2014/chart" uri="{C3380CC4-5D6E-409C-BE32-E72D297353CC}">
                  <c16:uniqueId val="{00000018-EC2F-4F83-9E59-9CB7C102D6D0}"/>
                </c:ext>
              </c:extLst>
            </c:dLbl>
            <c:dLbl>
              <c:idx val="9"/>
              <c:layout>
                <c:manualLayout>
                  <c:x val="-7.5136171284318334E-2"/>
                  <c:y val="-0.20357391256241833"/>
                </c:manualLayout>
              </c:layout>
              <c:tx>
                <c:rich>
                  <a:bodyPr/>
                  <a:lstStyle/>
                  <a:p>
                    <a:r>
                      <a:rPr lang="en-US" sz="1000" b="1" dirty="0" smtClean="0"/>
                      <a:t>398,29 ;</a:t>
                    </a:r>
                    <a:r>
                      <a:rPr lang="en-US" sz="1000" b="1" baseline="0" dirty="0" smtClean="0"/>
                      <a:t> 2019</a:t>
                    </a:r>
                    <a:endParaRPr lang="en-US" dirty="0"/>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15:showDataLabelsRange val="0"/>
                </c:ext>
                <c:ext xmlns:c16="http://schemas.microsoft.com/office/drawing/2014/chart" uri="{C3380CC4-5D6E-409C-BE32-E72D297353CC}">
                  <c16:uniqueId val="{00000001-B64A-4D47-A356-C38560554D56}"/>
                </c:ext>
              </c:extLst>
            </c:dLbl>
            <c:dLbl>
              <c:idx val="19"/>
              <c:layout>
                <c:manualLayout>
                  <c:x val="-1.9338159117647004E-2"/>
                  <c:y val="0.20664353797404131"/>
                </c:manualLayout>
              </c:layout>
              <c:tx>
                <c:rich>
                  <a:bodyPr/>
                  <a:lstStyle/>
                  <a:p>
                    <a:r>
                      <a:rPr lang="en-US" dirty="0" smtClean="0"/>
                      <a:t>388,99</a:t>
                    </a:r>
                    <a:r>
                      <a:rPr lang="en-US" baseline="0" dirty="0" smtClean="0"/>
                      <a:t> ; 2029</a:t>
                    </a:r>
                    <a:endParaRPr lang="en-US" dirty="0"/>
                  </a:p>
                </c:rich>
              </c:tx>
              <c:showLegendKey val="0"/>
              <c:showVal val="1"/>
              <c:showCatName val="0"/>
              <c:showSerName val="0"/>
              <c:showPercent val="0"/>
              <c:showBubbleSize val="0"/>
            </c:dLbl>
            <c:dLbl>
              <c:idx val="20"/>
              <c:layout>
                <c:manualLayout>
                  <c:x val="-1.9338159117647004E-2"/>
                  <c:y val="-0.18531502563296973"/>
                </c:manualLayout>
              </c:layout>
              <c:tx>
                <c:rich>
                  <a:bodyPr/>
                  <a:lstStyle/>
                  <a:p>
                    <a:r>
                      <a:rPr lang="en-US" sz="1000" b="1" dirty="0" smtClean="0"/>
                      <a:t>388,09 ;</a:t>
                    </a:r>
                    <a:r>
                      <a:rPr lang="en-US" sz="1000" b="1" baseline="0" dirty="0" smtClean="0"/>
                      <a:t> 2030</a:t>
                    </a:r>
                    <a:endParaRPr lang="en-US" dirty="0"/>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15:showDataLabelsRange val="0"/>
                </c:ext>
                <c:ext xmlns:c16="http://schemas.microsoft.com/office/drawing/2014/chart" uri="{C3380CC4-5D6E-409C-BE32-E72D297353CC}">
                  <c16:uniqueId val="{00000017-B64A-4D47-A356-C38560554D56}"/>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mn-lt"/>
                    <a:ea typeface="+mn-ea"/>
                    <a:cs typeface="+mn-cs"/>
                  </a:defRPr>
                </a:pPr>
                <a:endParaRPr lang="fr-FR"/>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'Nouveaux graphiques'!$B$370:$V$370</c:f>
              <c:strCache>
                <c:ptCount val="21"/>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pt idx="15">
                  <c:v>2025</c:v>
                </c:pt>
                <c:pt idx="16">
                  <c:v>2026</c:v>
                </c:pt>
                <c:pt idx="17">
                  <c:v>2027</c:v>
                </c:pt>
                <c:pt idx="18">
                  <c:v>2028</c:v>
                </c:pt>
                <c:pt idx="19">
                  <c:v>2029</c:v>
                </c:pt>
                <c:pt idx="20">
                  <c:v>2030</c:v>
                </c:pt>
              </c:strCache>
            </c:strRef>
          </c:cat>
          <c:val>
            <c:numRef>
              <c:f>'Nouveaux graphiques'!$B$371:$V$371</c:f>
              <c:numCache>
                <c:formatCode>General</c:formatCode>
                <c:ptCount val="21"/>
                <c:pt idx="0">
                  <c:v>551.23810885991895</c:v>
                </c:pt>
                <c:pt idx="1">
                  <c:v>539.56285678664506</c:v>
                </c:pt>
                <c:pt idx="2">
                  <c:v>527.54040551673495</c:v>
                </c:pt>
                <c:pt idx="3">
                  <c:v>487.52433038042801</c:v>
                </c:pt>
                <c:pt idx="4">
                  <c:v>436.06308166556499</c:v>
                </c:pt>
                <c:pt idx="5">
                  <c:v>400.08727477850601</c:v>
                </c:pt>
                <c:pt idx="6">
                  <c:v>401.73106264764999</c:v>
                </c:pt>
                <c:pt idx="7">
                  <c:v>399.94376143762298</c:v>
                </c:pt>
                <c:pt idx="8">
                  <c:v>398.73369399516997</c:v>
                </c:pt>
                <c:pt idx="9">
                  <c:v>398.28631212672309</c:v>
                </c:pt>
                <c:pt idx="10">
                  <c:v>397.14500942865607</c:v>
                </c:pt>
                <c:pt idx="11">
                  <c:v>396.21659903995857</c:v>
                </c:pt>
                <c:pt idx="12">
                  <c:v>395.38120918310574</c:v>
                </c:pt>
                <c:pt idx="13">
                  <c:v>394.41757796035643</c:v>
                </c:pt>
                <c:pt idx="14">
                  <c:v>393.5126066762997</c:v>
                </c:pt>
                <c:pt idx="15">
                  <c:v>392.61538647219152</c:v>
                </c:pt>
                <c:pt idx="16">
                  <c:v>391.69775278386152</c:v>
                </c:pt>
                <c:pt idx="17">
                  <c:v>390.79531877355794</c:v>
                </c:pt>
                <c:pt idx="18">
                  <c:v>389.89373231910599</c:v>
                </c:pt>
                <c:pt idx="19">
                  <c:v>388.9907134147719</c:v>
                </c:pt>
                <c:pt idx="20">
                  <c:v>388.09253080276028</c:v>
                </c:pt>
              </c:numCache>
            </c:numRef>
          </c:val>
          <c:smooth val="0"/>
          <c:extLst xmlns:c16r2="http://schemas.microsoft.com/office/drawing/2015/06/chart">
            <c:ext xmlns:c16="http://schemas.microsoft.com/office/drawing/2014/chart" uri="{C3380CC4-5D6E-409C-BE32-E72D297353CC}">
              <c16:uniqueId val="{00000018-B64A-4D47-A356-C38560554D56}"/>
            </c:ext>
          </c:extLst>
        </c:ser>
        <c:dLbls>
          <c:showLegendKey val="0"/>
          <c:showVal val="0"/>
          <c:showCatName val="0"/>
          <c:showSerName val="0"/>
          <c:showPercent val="0"/>
          <c:showBubbleSize val="0"/>
        </c:dLbls>
        <c:marker val="1"/>
        <c:smooth val="0"/>
        <c:axId val="115374336"/>
        <c:axId val="115380224"/>
      </c:lineChart>
      <c:catAx>
        <c:axId val="1153743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fr-FR"/>
          </a:p>
        </c:txPr>
        <c:crossAx val="115380224"/>
        <c:crosses val="autoZero"/>
        <c:auto val="1"/>
        <c:lblAlgn val="ctr"/>
        <c:lblOffset val="100"/>
        <c:noMultiLvlLbl val="0"/>
      </c:catAx>
      <c:valAx>
        <c:axId val="1153802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fr-FR"/>
          </a:p>
        </c:txPr>
        <c:crossAx val="115374336"/>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accent1">
          <a:lumMod val="75000"/>
        </a:schemeClr>
      </a:solidFill>
      <a:round/>
    </a:ln>
    <a:effectLst/>
  </c:spPr>
  <c:txPr>
    <a:bodyPr/>
    <a:lstStyle/>
    <a:p>
      <a:pPr>
        <a:defRPr/>
      </a:pPr>
      <a:endParaRPr lang="fr-FR"/>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0.92894</cdr:x>
      <cdr:y>0.35853</cdr:y>
    </cdr:from>
    <cdr:to>
      <cdr:x>0.95781</cdr:x>
      <cdr:y>0.49347</cdr:y>
    </cdr:to>
    <cdr:cxnSp macro="">
      <cdr:nvCxnSpPr>
        <cdr:cNvPr id="3" name="Connecteur droit avec flèche 2"/>
        <cdr:cNvCxnSpPr/>
      </cdr:nvCxnSpPr>
      <cdr:spPr>
        <a:xfrm xmlns:a="http://schemas.openxmlformats.org/drawingml/2006/main">
          <a:off x="4382835" y="1007978"/>
          <a:ext cx="136187" cy="379379"/>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0.39082</cdr:x>
      <cdr:y>0.19006</cdr:y>
    </cdr:from>
    <cdr:to>
      <cdr:x>0.397</cdr:x>
      <cdr:y>0.29279</cdr:y>
    </cdr:to>
    <cdr:cxnSp macro="">
      <cdr:nvCxnSpPr>
        <cdr:cNvPr id="6" name="Connecteur droit avec flèche 5"/>
        <cdr:cNvCxnSpPr/>
      </cdr:nvCxnSpPr>
      <cdr:spPr>
        <a:xfrm xmlns:a="http://schemas.openxmlformats.org/drawingml/2006/main">
          <a:off x="1843915" y="534345"/>
          <a:ext cx="29184" cy="288808"/>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0.89641</cdr:x>
      <cdr:y>0.49448</cdr:y>
    </cdr:from>
    <cdr:to>
      <cdr:x>0.92115</cdr:x>
      <cdr:y>0.65725</cdr:y>
    </cdr:to>
    <cdr:cxnSp macro="">
      <cdr:nvCxnSpPr>
        <cdr:cNvPr id="9" name="Connecteur droit avec flèche 8"/>
        <cdr:cNvCxnSpPr/>
      </cdr:nvCxnSpPr>
      <cdr:spPr>
        <a:xfrm xmlns:a="http://schemas.openxmlformats.org/drawingml/2006/main" flipV="1">
          <a:off x="4229353" y="1390186"/>
          <a:ext cx="116733" cy="457614"/>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0.816</cdr:x>
      <cdr:y>0.47718</cdr:y>
    </cdr:from>
    <cdr:to>
      <cdr:x>0.87579</cdr:x>
      <cdr:y>0.5323</cdr:y>
    </cdr:to>
    <cdr:cxnSp macro="">
      <cdr:nvCxnSpPr>
        <cdr:cNvPr id="12" name="Connecteur droit avec flèche 11"/>
        <cdr:cNvCxnSpPr/>
      </cdr:nvCxnSpPr>
      <cdr:spPr>
        <a:xfrm xmlns:a="http://schemas.openxmlformats.org/drawingml/2006/main" flipV="1">
          <a:off x="3849975" y="1341549"/>
          <a:ext cx="282103" cy="154975"/>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0.10263</cdr:x>
      <cdr:y>0.07169</cdr:y>
    </cdr:from>
    <cdr:to>
      <cdr:x>0.10881</cdr:x>
      <cdr:y>0.17442</cdr:y>
    </cdr:to>
    <cdr:cxnSp macro="">
      <cdr:nvCxnSpPr>
        <cdr:cNvPr id="16" name="Connecteur droit avec flèche 15"/>
        <cdr:cNvCxnSpPr/>
      </cdr:nvCxnSpPr>
      <cdr:spPr>
        <a:xfrm xmlns:a="http://schemas.openxmlformats.org/drawingml/2006/main">
          <a:off x="484204" y="201550"/>
          <a:ext cx="29184" cy="288808"/>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0.49412</cdr:x>
      <cdr:y>0.27125</cdr:y>
    </cdr:from>
    <cdr:to>
      <cdr:x>0.51826</cdr:x>
      <cdr:y>0.3401</cdr:y>
    </cdr:to>
    <cdr:cxnSp macro="">
      <cdr:nvCxnSpPr>
        <cdr:cNvPr id="2" name="Connecteur droit avec flèche 1"/>
        <cdr:cNvCxnSpPr/>
      </cdr:nvCxnSpPr>
      <cdr:spPr>
        <a:xfrm xmlns:a="http://schemas.openxmlformats.org/drawingml/2006/main" flipH="1">
          <a:off x="2587987" y="837124"/>
          <a:ext cx="126460" cy="212497"/>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0.94544</cdr:x>
      <cdr:y>0.41575</cdr:y>
    </cdr:from>
    <cdr:to>
      <cdr:x>0.97701</cdr:x>
      <cdr:y>0.49455</cdr:y>
    </cdr:to>
    <cdr:cxnSp macro="">
      <cdr:nvCxnSpPr>
        <cdr:cNvPr id="3" name="Connecteur droit avec flèche 2"/>
        <cdr:cNvCxnSpPr/>
      </cdr:nvCxnSpPr>
      <cdr:spPr>
        <a:xfrm xmlns:a="http://schemas.openxmlformats.org/drawingml/2006/main" flipH="1">
          <a:off x="4951809" y="1283085"/>
          <a:ext cx="165370" cy="243192"/>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0.87672</cdr:x>
      <cdr:y>0.49178</cdr:y>
    </cdr:from>
    <cdr:to>
      <cdr:x>0.91708</cdr:x>
      <cdr:y>0.60544</cdr:y>
    </cdr:to>
    <cdr:cxnSp macro="">
      <cdr:nvCxnSpPr>
        <cdr:cNvPr id="6" name="Connecteur droit avec flèche 5"/>
        <cdr:cNvCxnSpPr/>
      </cdr:nvCxnSpPr>
      <cdr:spPr>
        <a:xfrm xmlns:a="http://schemas.openxmlformats.org/drawingml/2006/main" flipV="1">
          <a:off x="4591885" y="1517726"/>
          <a:ext cx="211402" cy="350767"/>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3.xml><?xml version="1.0" encoding="utf-8"?>
<c:userShapes xmlns:c="http://schemas.openxmlformats.org/drawingml/2006/chart">
  <cdr:relSizeAnchor xmlns:cdr="http://schemas.openxmlformats.org/drawingml/2006/chartDrawing">
    <cdr:from>
      <cdr:x>0.90534</cdr:x>
      <cdr:y>0.26683</cdr:y>
    </cdr:from>
    <cdr:to>
      <cdr:x>0.92451</cdr:x>
      <cdr:y>0.36794</cdr:y>
    </cdr:to>
    <cdr:cxnSp macro="">
      <cdr:nvCxnSpPr>
        <cdr:cNvPr id="2" name="Connecteur droit avec flèche 1"/>
        <cdr:cNvCxnSpPr/>
      </cdr:nvCxnSpPr>
      <cdr:spPr>
        <a:xfrm xmlns:a="http://schemas.openxmlformats.org/drawingml/2006/main">
          <a:off x="5055141" y="792055"/>
          <a:ext cx="107004" cy="300147"/>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0.11324</cdr:x>
      <cdr:y>0.07139</cdr:y>
    </cdr:from>
    <cdr:to>
      <cdr:x>0.12698</cdr:x>
      <cdr:y>0.15647</cdr:y>
    </cdr:to>
    <cdr:cxnSp macro="">
      <cdr:nvCxnSpPr>
        <cdr:cNvPr id="8" name="Connecteur droit avec flèche 7"/>
        <cdr:cNvCxnSpPr/>
      </cdr:nvCxnSpPr>
      <cdr:spPr>
        <a:xfrm xmlns:a="http://schemas.openxmlformats.org/drawingml/2006/main">
          <a:off x="632298" y="211918"/>
          <a:ext cx="76741" cy="252547"/>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0.52962</cdr:x>
      <cdr:y>0.14141</cdr:y>
    </cdr:from>
    <cdr:to>
      <cdr:x>0.55468</cdr:x>
      <cdr:y>0.26683</cdr:y>
    </cdr:to>
    <cdr:cxnSp macro="">
      <cdr:nvCxnSpPr>
        <cdr:cNvPr id="9" name="Connecteur droit avec flèche 8"/>
        <cdr:cNvCxnSpPr/>
      </cdr:nvCxnSpPr>
      <cdr:spPr>
        <a:xfrm xmlns:a="http://schemas.openxmlformats.org/drawingml/2006/main">
          <a:off x="2957209" y="419768"/>
          <a:ext cx="139969" cy="372287"/>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4.xml><?xml version="1.0" encoding="utf-8"?>
<c:userShapes xmlns:c="http://schemas.openxmlformats.org/drawingml/2006/chart">
  <cdr:relSizeAnchor xmlns:cdr="http://schemas.openxmlformats.org/drawingml/2006/chartDrawing">
    <cdr:from>
      <cdr:x>0.91243</cdr:x>
      <cdr:y>0.1849</cdr:y>
    </cdr:from>
    <cdr:to>
      <cdr:x>0.91243</cdr:x>
      <cdr:y>0.30905</cdr:y>
    </cdr:to>
    <cdr:cxnSp macro="">
      <cdr:nvCxnSpPr>
        <cdr:cNvPr id="2" name="Connecteur droit avec flèche 1"/>
        <cdr:cNvCxnSpPr/>
      </cdr:nvCxnSpPr>
      <cdr:spPr>
        <a:xfrm xmlns:a="http://schemas.openxmlformats.org/drawingml/2006/main" flipV="1">
          <a:off x="5627795" y="646858"/>
          <a:ext cx="0" cy="434314"/>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5.xml><?xml version="1.0" encoding="utf-8"?>
<c:userShapes xmlns:c="http://schemas.openxmlformats.org/drawingml/2006/chart">
  <cdr:relSizeAnchor xmlns:cdr="http://schemas.openxmlformats.org/drawingml/2006/chartDrawing">
    <cdr:from>
      <cdr:x>0.47682</cdr:x>
      <cdr:y>0.1468</cdr:y>
    </cdr:from>
    <cdr:to>
      <cdr:x>0.48342</cdr:x>
      <cdr:y>0.30706</cdr:y>
    </cdr:to>
    <cdr:cxnSp macro="">
      <cdr:nvCxnSpPr>
        <cdr:cNvPr id="3" name="Connecteur droit avec flèche 2"/>
        <cdr:cNvCxnSpPr/>
      </cdr:nvCxnSpPr>
      <cdr:spPr>
        <a:xfrm xmlns:a="http://schemas.openxmlformats.org/drawingml/2006/main" flipH="1">
          <a:off x="2410784" y="446961"/>
          <a:ext cx="33374" cy="487957"/>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0.83551</cdr:x>
      <cdr:y>0.41901</cdr:y>
    </cdr:from>
    <cdr:to>
      <cdr:x>0.87207</cdr:x>
      <cdr:y>0.52897</cdr:y>
    </cdr:to>
    <cdr:cxnSp macro="">
      <cdr:nvCxnSpPr>
        <cdr:cNvPr id="4" name="Connecteur droit avec flèche 3"/>
        <cdr:cNvCxnSpPr/>
      </cdr:nvCxnSpPr>
      <cdr:spPr>
        <a:xfrm xmlns:a="http://schemas.openxmlformats.org/drawingml/2006/main" flipV="1">
          <a:off x="4224320" y="1275773"/>
          <a:ext cx="184825" cy="334809"/>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0.91097</cdr:x>
      <cdr:y>0.41901</cdr:y>
    </cdr:from>
    <cdr:to>
      <cdr:x>0.91247</cdr:x>
      <cdr:y>0.63121</cdr:y>
    </cdr:to>
    <cdr:cxnSp macro="">
      <cdr:nvCxnSpPr>
        <cdr:cNvPr id="12" name="Connecteur droit avec flèche 11"/>
        <cdr:cNvCxnSpPr/>
      </cdr:nvCxnSpPr>
      <cdr:spPr>
        <a:xfrm xmlns:a="http://schemas.openxmlformats.org/drawingml/2006/main" flipH="1" flipV="1">
          <a:off x="4605859" y="1275772"/>
          <a:ext cx="7567" cy="646094"/>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6.xml><?xml version="1.0" encoding="utf-8"?>
<c:userShapes xmlns:c="http://schemas.openxmlformats.org/drawingml/2006/chart">
  <cdr:relSizeAnchor xmlns:cdr="http://schemas.openxmlformats.org/drawingml/2006/chartDrawing">
    <cdr:from>
      <cdr:x>0.96482</cdr:x>
      <cdr:y>0.90095</cdr:y>
    </cdr:from>
    <cdr:to>
      <cdr:x>1</cdr:x>
      <cdr:y>1</cdr:y>
    </cdr:to>
    <cdr:cxnSp macro="">
      <cdr:nvCxnSpPr>
        <cdr:cNvPr id="2" name="Connecteur droit avec flèche 1"/>
        <cdr:cNvCxnSpPr/>
      </cdr:nvCxnSpPr>
      <cdr:spPr>
        <a:xfrm xmlns:a="http://schemas.openxmlformats.org/drawingml/2006/main" flipV="1">
          <a:off x="6054387" y="3312395"/>
          <a:ext cx="184825" cy="334809"/>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0.92636</cdr:x>
      <cdr:y>0.19454</cdr:y>
    </cdr:from>
    <cdr:to>
      <cdr:x>0.96154</cdr:x>
      <cdr:y>0.33522</cdr:y>
    </cdr:to>
    <cdr:cxnSp macro="">
      <cdr:nvCxnSpPr>
        <cdr:cNvPr id="3" name="Connecteur droit avec flèche 2"/>
        <cdr:cNvCxnSpPr/>
      </cdr:nvCxnSpPr>
      <cdr:spPr>
        <a:xfrm xmlns:a="http://schemas.openxmlformats.org/drawingml/2006/main">
          <a:off x="4866984" y="657576"/>
          <a:ext cx="184825" cy="475531"/>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0.48015</cdr:x>
      <cdr:y>0.14017</cdr:y>
    </cdr:from>
    <cdr:to>
      <cdr:x>0.48611</cdr:x>
      <cdr:y>0.31507</cdr:y>
    </cdr:to>
    <cdr:cxnSp macro="">
      <cdr:nvCxnSpPr>
        <cdr:cNvPr id="5" name="Connecteur droit avec flèche 4"/>
        <cdr:cNvCxnSpPr/>
      </cdr:nvCxnSpPr>
      <cdr:spPr>
        <a:xfrm xmlns:a="http://schemas.openxmlformats.org/drawingml/2006/main">
          <a:off x="2522617" y="473812"/>
          <a:ext cx="31345" cy="591201"/>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0.07466</cdr:x>
      <cdr:y>0.04012</cdr:y>
    </cdr:from>
    <cdr:to>
      <cdr:x>0.09174</cdr:x>
      <cdr:y>0.11655</cdr:y>
    </cdr:to>
    <cdr:cxnSp macro="">
      <cdr:nvCxnSpPr>
        <cdr:cNvPr id="9" name="Connecteur droit avec flèche 8"/>
        <cdr:cNvCxnSpPr/>
      </cdr:nvCxnSpPr>
      <cdr:spPr>
        <a:xfrm xmlns:a="http://schemas.openxmlformats.org/drawingml/2006/main">
          <a:off x="392259" y="135619"/>
          <a:ext cx="89711" cy="258336"/>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0.90785</cdr:x>
      <cdr:y>0.34064</cdr:y>
    </cdr:from>
    <cdr:to>
      <cdr:x>0.90785</cdr:x>
      <cdr:y>0.49305</cdr:y>
    </cdr:to>
    <cdr:cxnSp macro="">
      <cdr:nvCxnSpPr>
        <cdr:cNvPr id="12" name="Connecteur droit avec flèche 11"/>
        <cdr:cNvCxnSpPr/>
      </cdr:nvCxnSpPr>
      <cdr:spPr>
        <a:xfrm xmlns:a="http://schemas.openxmlformats.org/drawingml/2006/main" flipV="1">
          <a:off x="4769707" y="1151436"/>
          <a:ext cx="0" cy="515180"/>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E80136-DD4B-4484-8AB5-38C71DAFBED2}" type="datetimeFigureOut">
              <a:rPr lang="fr-FR" smtClean="0"/>
              <a:t>13/02/2022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58A2E4-2F68-4CB9-B734-489FDA8EBDE2}" type="slidenum">
              <a:rPr lang="fr-FR" smtClean="0"/>
              <a:t>‹N°›</a:t>
            </a:fld>
            <a:endParaRPr lang="fr-FR"/>
          </a:p>
        </p:txBody>
      </p:sp>
    </p:spTree>
    <p:extLst>
      <p:ext uri="{BB962C8B-B14F-4D97-AF65-F5344CB8AC3E}">
        <p14:creationId xmlns:p14="http://schemas.microsoft.com/office/powerpoint/2010/main" val="253308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D0CAB41C-CAF6-4C9E-BF9A-FF06574065F1}" type="datetimeFigureOut">
              <a:rPr lang="fr-FR" smtClean="0"/>
              <a:t>13/02/2022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5DF21CC-7574-4B51-B25A-645810DF0E7D}" type="slidenum">
              <a:rPr lang="fr-FR" smtClean="0"/>
              <a:t>‹N°›</a:t>
            </a:fld>
            <a:endParaRPr lang="fr-FR"/>
          </a:p>
        </p:txBody>
      </p:sp>
    </p:spTree>
    <p:extLst>
      <p:ext uri="{BB962C8B-B14F-4D97-AF65-F5344CB8AC3E}">
        <p14:creationId xmlns:p14="http://schemas.microsoft.com/office/powerpoint/2010/main" val="2337257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0CAB41C-CAF6-4C9E-BF9A-FF06574065F1}" type="datetimeFigureOut">
              <a:rPr lang="fr-FR" smtClean="0"/>
              <a:t>13/02/2022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5DF21CC-7574-4B51-B25A-645810DF0E7D}" type="slidenum">
              <a:rPr lang="fr-FR" smtClean="0"/>
              <a:t>‹N°›</a:t>
            </a:fld>
            <a:endParaRPr lang="fr-FR"/>
          </a:p>
        </p:txBody>
      </p:sp>
    </p:spTree>
    <p:extLst>
      <p:ext uri="{BB962C8B-B14F-4D97-AF65-F5344CB8AC3E}">
        <p14:creationId xmlns:p14="http://schemas.microsoft.com/office/powerpoint/2010/main" val="1689106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0CAB41C-CAF6-4C9E-BF9A-FF06574065F1}" type="datetimeFigureOut">
              <a:rPr lang="fr-FR" smtClean="0"/>
              <a:t>13/02/2022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5DF21CC-7574-4B51-B25A-645810DF0E7D}" type="slidenum">
              <a:rPr lang="fr-FR" smtClean="0"/>
              <a:t>‹N°›</a:t>
            </a:fld>
            <a:endParaRPr lang="fr-FR"/>
          </a:p>
        </p:txBody>
      </p:sp>
    </p:spTree>
    <p:extLst>
      <p:ext uri="{BB962C8B-B14F-4D97-AF65-F5344CB8AC3E}">
        <p14:creationId xmlns:p14="http://schemas.microsoft.com/office/powerpoint/2010/main" val="1876723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0CAB41C-CAF6-4C9E-BF9A-FF06574065F1}" type="datetimeFigureOut">
              <a:rPr lang="fr-FR" smtClean="0"/>
              <a:t>13/02/2022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5DF21CC-7574-4B51-B25A-645810DF0E7D}" type="slidenum">
              <a:rPr lang="fr-FR" smtClean="0"/>
              <a:t>‹N°›</a:t>
            </a:fld>
            <a:endParaRPr lang="fr-FR"/>
          </a:p>
        </p:txBody>
      </p:sp>
    </p:spTree>
    <p:extLst>
      <p:ext uri="{BB962C8B-B14F-4D97-AF65-F5344CB8AC3E}">
        <p14:creationId xmlns:p14="http://schemas.microsoft.com/office/powerpoint/2010/main" val="1457503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D0CAB41C-CAF6-4C9E-BF9A-FF06574065F1}" type="datetimeFigureOut">
              <a:rPr lang="fr-FR" smtClean="0"/>
              <a:t>13/02/2022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5DF21CC-7574-4B51-B25A-645810DF0E7D}" type="slidenum">
              <a:rPr lang="fr-FR" smtClean="0"/>
              <a:t>‹N°›</a:t>
            </a:fld>
            <a:endParaRPr lang="fr-FR"/>
          </a:p>
        </p:txBody>
      </p:sp>
    </p:spTree>
    <p:extLst>
      <p:ext uri="{BB962C8B-B14F-4D97-AF65-F5344CB8AC3E}">
        <p14:creationId xmlns:p14="http://schemas.microsoft.com/office/powerpoint/2010/main" val="3575753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D0CAB41C-CAF6-4C9E-BF9A-FF06574065F1}" type="datetimeFigureOut">
              <a:rPr lang="fr-FR" smtClean="0"/>
              <a:t>13/02/2022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5DF21CC-7574-4B51-B25A-645810DF0E7D}" type="slidenum">
              <a:rPr lang="fr-FR" smtClean="0"/>
              <a:t>‹N°›</a:t>
            </a:fld>
            <a:endParaRPr lang="fr-FR"/>
          </a:p>
        </p:txBody>
      </p:sp>
    </p:spTree>
    <p:extLst>
      <p:ext uri="{BB962C8B-B14F-4D97-AF65-F5344CB8AC3E}">
        <p14:creationId xmlns:p14="http://schemas.microsoft.com/office/powerpoint/2010/main" val="882489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D0CAB41C-CAF6-4C9E-BF9A-FF06574065F1}" type="datetimeFigureOut">
              <a:rPr lang="fr-FR" smtClean="0"/>
              <a:t>13/02/2022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5DF21CC-7574-4B51-B25A-645810DF0E7D}" type="slidenum">
              <a:rPr lang="fr-FR" smtClean="0"/>
              <a:t>‹N°›</a:t>
            </a:fld>
            <a:endParaRPr lang="fr-FR"/>
          </a:p>
        </p:txBody>
      </p:sp>
    </p:spTree>
    <p:extLst>
      <p:ext uri="{BB962C8B-B14F-4D97-AF65-F5344CB8AC3E}">
        <p14:creationId xmlns:p14="http://schemas.microsoft.com/office/powerpoint/2010/main" val="2340945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D0CAB41C-CAF6-4C9E-BF9A-FF06574065F1}" type="datetimeFigureOut">
              <a:rPr lang="fr-FR" smtClean="0"/>
              <a:t>13/02/2022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5DF21CC-7574-4B51-B25A-645810DF0E7D}" type="slidenum">
              <a:rPr lang="fr-FR" smtClean="0"/>
              <a:t>‹N°›</a:t>
            </a:fld>
            <a:endParaRPr lang="fr-FR"/>
          </a:p>
        </p:txBody>
      </p:sp>
    </p:spTree>
    <p:extLst>
      <p:ext uri="{BB962C8B-B14F-4D97-AF65-F5344CB8AC3E}">
        <p14:creationId xmlns:p14="http://schemas.microsoft.com/office/powerpoint/2010/main" val="34248686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0CAB41C-CAF6-4C9E-BF9A-FF06574065F1}" type="datetimeFigureOut">
              <a:rPr lang="fr-FR" smtClean="0"/>
              <a:t>13/02/2022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5DF21CC-7574-4B51-B25A-645810DF0E7D}" type="slidenum">
              <a:rPr lang="fr-FR" smtClean="0"/>
              <a:t>‹N°›</a:t>
            </a:fld>
            <a:endParaRPr lang="fr-FR"/>
          </a:p>
        </p:txBody>
      </p:sp>
    </p:spTree>
    <p:extLst>
      <p:ext uri="{BB962C8B-B14F-4D97-AF65-F5344CB8AC3E}">
        <p14:creationId xmlns:p14="http://schemas.microsoft.com/office/powerpoint/2010/main" val="3888996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D0CAB41C-CAF6-4C9E-BF9A-FF06574065F1}" type="datetimeFigureOut">
              <a:rPr lang="fr-FR" smtClean="0"/>
              <a:t>13/02/2022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5DF21CC-7574-4B51-B25A-645810DF0E7D}" type="slidenum">
              <a:rPr lang="fr-FR" smtClean="0"/>
              <a:t>‹N°›</a:t>
            </a:fld>
            <a:endParaRPr lang="fr-FR"/>
          </a:p>
        </p:txBody>
      </p:sp>
    </p:spTree>
    <p:extLst>
      <p:ext uri="{BB962C8B-B14F-4D97-AF65-F5344CB8AC3E}">
        <p14:creationId xmlns:p14="http://schemas.microsoft.com/office/powerpoint/2010/main" val="1066898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D0CAB41C-CAF6-4C9E-BF9A-FF06574065F1}" type="datetimeFigureOut">
              <a:rPr lang="fr-FR" smtClean="0"/>
              <a:t>13/02/2022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5DF21CC-7574-4B51-B25A-645810DF0E7D}" type="slidenum">
              <a:rPr lang="fr-FR" smtClean="0"/>
              <a:t>‹N°›</a:t>
            </a:fld>
            <a:endParaRPr lang="fr-FR"/>
          </a:p>
        </p:txBody>
      </p:sp>
    </p:spTree>
    <p:extLst>
      <p:ext uri="{BB962C8B-B14F-4D97-AF65-F5344CB8AC3E}">
        <p14:creationId xmlns:p14="http://schemas.microsoft.com/office/powerpoint/2010/main" val="2687003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CAB41C-CAF6-4C9E-BF9A-FF06574065F1}" type="datetimeFigureOut">
              <a:rPr lang="fr-FR" smtClean="0"/>
              <a:t>13/02/2022</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DF21CC-7574-4B51-B25A-645810DF0E7D}" type="slidenum">
              <a:rPr lang="fr-FR" smtClean="0"/>
              <a:t>‹N°›</a:t>
            </a:fld>
            <a:endParaRPr lang="fr-FR"/>
          </a:p>
        </p:txBody>
      </p:sp>
    </p:spTree>
    <p:extLst>
      <p:ext uri="{BB962C8B-B14F-4D97-AF65-F5344CB8AC3E}">
        <p14:creationId xmlns:p14="http://schemas.microsoft.com/office/powerpoint/2010/main" val="32928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Parallélogramme 30"/>
          <p:cNvSpPr/>
          <p:nvPr/>
        </p:nvSpPr>
        <p:spPr>
          <a:xfrm flipV="1">
            <a:off x="2872796" y="-1"/>
            <a:ext cx="2408888" cy="2210937"/>
          </a:xfrm>
          <a:prstGeom prst="parallelogram">
            <a:avLst>
              <a:gd name="adj" fmla="val 88637"/>
            </a:avLst>
          </a:pr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Parallélogramme 18"/>
          <p:cNvSpPr/>
          <p:nvPr/>
        </p:nvSpPr>
        <p:spPr>
          <a:xfrm flipV="1">
            <a:off x="941694" y="4244454"/>
            <a:ext cx="2592000" cy="2613546"/>
          </a:xfrm>
          <a:prstGeom prst="parallelogram">
            <a:avLst>
              <a:gd name="adj" fmla="val 88637"/>
            </a:avLst>
          </a:prstGeom>
          <a:solidFill>
            <a:srgbClr val="008688"/>
          </a:solidFill>
          <a:ln>
            <a:solidFill>
              <a:srgbClr val="0086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Parallélogramme 20"/>
          <p:cNvSpPr/>
          <p:nvPr/>
        </p:nvSpPr>
        <p:spPr>
          <a:xfrm flipV="1">
            <a:off x="-57675" y="2302697"/>
            <a:ext cx="2592000" cy="2613546"/>
          </a:xfrm>
          <a:prstGeom prst="parallelogram">
            <a:avLst>
              <a:gd name="adj" fmla="val 88637"/>
            </a:avLst>
          </a:pr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Parallélogramme 21"/>
          <p:cNvSpPr/>
          <p:nvPr/>
        </p:nvSpPr>
        <p:spPr>
          <a:xfrm rot="20820000" flipV="1">
            <a:off x="4944179" y="1875975"/>
            <a:ext cx="3263699" cy="5418549"/>
          </a:xfrm>
          <a:prstGeom prst="parallelogram">
            <a:avLst>
              <a:gd name="adj" fmla="val 88637"/>
            </a:avLst>
          </a:prstGeom>
          <a:solidFill>
            <a:srgbClr val="C5C6C7"/>
          </a:solidFill>
          <a:ln>
            <a:solidFill>
              <a:srgbClr val="C5C6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ZoneTexte 41"/>
          <p:cNvSpPr txBox="1"/>
          <p:nvPr/>
        </p:nvSpPr>
        <p:spPr>
          <a:xfrm>
            <a:off x="2237694" y="4828393"/>
            <a:ext cx="2687397" cy="369332"/>
          </a:xfrm>
          <a:prstGeom prst="rect">
            <a:avLst/>
          </a:prstGeom>
          <a:noFill/>
        </p:spPr>
        <p:txBody>
          <a:bodyPr wrap="square" rtlCol="0">
            <a:spAutoFit/>
          </a:bodyPr>
          <a:lstStyle/>
          <a:p>
            <a:r>
              <a:rPr lang="fr-FR" u="sng" dirty="0">
                <a:latin typeface="Century Gothic" panose="020B0502020202020204" pitchFamily="34" charset="0"/>
              </a:rPr>
              <a:t>Réalisé par:</a:t>
            </a:r>
          </a:p>
        </p:txBody>
      </p:sp>
      <p:sp>
        <p:nvSpPr>
          <p:cNvPr id="46" name="ZoneTexte 45"/>
          <p:cNvSpPr txBox="1"/>
          <p:nvPr/>
        </p:nvSpPr>
        <p:spPr>
          <a:xfrm>
            <a:off x="2189995" y="5205919"/>
            <a:ext cx="2687397" cy="369332"/>
          </a:xfrm>
          <a:prstGeom prst="rect">
            <a:avLst/>
          </a:prstGeom>
          <a:noFill/>
        </p:spPr>
        <p:txBody>
          <a:bodyPr wrap="square" rtlCol="0">
            <a:spAutoFit/>
          </a:bodyPr>
          <a:lstStyle/>
          <a:p>
            <a:r>
              <a:rPr lang="fr-FR" dirty="0">
                <a:latin typeface="Century Gothic" panose="020B0502020202020204" pitchFamily="34" charset="0"/>
              </a:rPr>
              <a:t>Edith </a:t>
            </a:r>
            <a:r>
              <a:rPr lang="fr-FR" dirty="0" smtClean="0">
                <a:latin typeface="Century Gothic" panose="020B0502020202020204" pitchFamily="34" charset="0"/>
              </a:rPr>
              <a:t>BOMBIRI</a:t>
            </a:r>
          </a:p>
        </p:txBody>
      </p:sp>
      <p:sp>
        <p:nvSpPr>
          <p:cNvPr id="48" name="ZoneTexte 47"/>
          <p:cNvSpPr txBox="1"/>
          <p:nvPr/>
        </p:nvSpPr>
        <p:spPr>
          <a:xfrm>
            <a:off x="4050078" y="3100361"/>
            <a:ext cx="4725430" cy="1323439"/>
          </a:xfrm>
          <a:prstGeom prst="rect">
            <a:avLst/>
          </a:prstGeom>
          <a:noFill/>
        </p:spPr>
        <p:txBody>
          <a:bodyPr wrap="square" rtlCol="0">
            <a:spAutoFit/>
          </a:bodyPr>
          <a:lstStyle/>
          <a:p>
            <a:pPr algn="ctr"/>
            <a:r>
              <a:rPr lang="fr-FR" sz="2000" dirty="0" smtClean="0">
                <a:latin typeface="Century Gothic" panose="020B0502020202020204" pitchFamily="34" charset="0"/>
              </a:rPr>
              <a:t>Présentation sur : la santé </a:t>
            </a:r>
            <a:r>
              <a:rPr lang="fr-FR" sz="2000" dirty="0">
                <a:latin typeface="Century Gothic" panose="020B0502020202020204" pitchFamily="34" charset="0"/>
              </a:rPr>
              <a:t>de la femme au Burkina : Défis pour l'atteinte des objectifs de l'agenda 2030</a:t>
            </a:r>
          </a:p>
        </p:txBody>
      </p:sp>
      <p:sp>
        <p:nvSpPr>
          <p:cNvPr id="3" name="ZoneTexte 2">
            <a:extLst>
              <a:ext uri="{FF2B5EF4-FFF2-40B4-BE49-F238E27FC236}">
                <a16:creationId xmlns:a16="http://schemas.microsoft.com/office/drawing/2014/main" xmlns="" id="{8CE4838B-53C9-4A6B-8BE6-601B6E96A7EC}"/>
              </a:ext>
            </a:extLst>
          </p:cNvPr>
          <p:cNvSpPr txBox="1"/>
          <p:nvPr/>
        </p:nvSpPr>
        <p:spPr>
          <a:xfrm>
            <a:off x="5494149" y="5991156"/>
            <a:ext cx="2235200" cy="369332"/>
          </a:xfrm>
          <a:prstGeom prst="rect">
            <a:avLst/>
          </a:prstGeom>
          <a:noFill/>
        </p:spPr>
        <p:txBody>
          <a:bodyPr wrap="square" rtlCol="0">
            <a:spAutoFit/>
          </a:bodyPr>
          <a:lstStyle/>
          <a:p>
            <a:pPr algn="ctr"/>
            <a:r>
              <a:rPr lang="fr-FR" dirty="0" smtClean="0">
                <a:latin typeface="Century Gothic" panose="020B0502020202020204" pitchFamily="34" charset="0"/>
              </a:rPr>
              <a:t>15/02/2022</a:t>
            </a:r>
            <a:endParaRPr lang="fr-FR" dirty="0">
              <a:latin typeface="Century Gothic" panose="020B0502020202020204" pitchFamily="34" charset="0"/>
            </a:endParaRPr>
          </a:p>
        </p:txBody>
      </p:sp>
      <p:sp>
        <p:nvSpPr>
          <p:cNvPr id="5" name="Rectangle 4"/>
          <p:cNvSpPr/>
          <p:nvPr/>
        </p:nvSpPr>
        <p:spPr>
          <a:xfrm>
            <a:off x="57432" y="158354"/>
            <a:ext cx="3476262" cy="1569660"/>
          </a:xfrm>
          <a:prstGeom prst="rect">
            <a:avLst/>
          </a:prstGeom>
        </p:spPr>
        <p:txBody>
          <a:bodyPr wrap="square">
            <a:spAutoFit/>
          </a:bodyPr>
          <a:lstStyle/>
          <a:p>
            <a:pPr algn="ctr"/>
            <a:r>
              <a:rPr lang="fr-FR" sz="2400" b="1" dirty="0">
                <a:latin typeface="Century Gothic" panose="020B0502020202020204" pitchFamily="34" charset="0"/>
              </a:rPr>
              <a:t>Programme jeunes statisticiens d’AFRISTAT </a:t>
            </a:r>
          </a:p>
          <a:p>
            <a:pPr algn="ctr"/>
            <a:r>
              <a:rPr lang="fr-FR" sz="2400" b="1" dirty="0">
                <a:latin typeface="Century Gothic" panose="020B0502020202020204" pitchFamily="34" charset="0"/>
              </a:rPr>
              <a:t>1ère PROMOTION</a:t>
            </a:r>
          </a:p>
        </p:txBody>
      </p:sp>
      <p:pic>
        <p:nvPicPr>
          <p:cNvPr id="16" name="Picture 2"/>
          <p:cNvPicPr/>
          <p:nvPr/>
        </p:nvPicPr>
        <p:blipFill>
          <a:blip r:embed="rId2">
            <a:extLst>
              <a:ext uri="{28A0092B-C50C-407E-A947-70E740481C1C}">
                <a14:useLocalDpi xmlns:a14="http://schemas.microsoft.com/office/drawing/2010/main" val="0"/>
              </a:ext>
            </a:extLst>
          </a:blip>
          <a:srcRect/>
          <a:stretch>
            <a:fillRect/>
          </a:stretch>
        </p:blipFill>
        <p:spPr bwMode="auto">
          <a:xfrm>
            <a:off x="9354764" y="158354"/>
            <a:ext cx="1942148" cy="1304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3310646" y="1441830"/>
            <a:ext cx="6096000" cy="1200329"/>
          </a:xfrm>
          <a:prstGeom prst="rect">
            <a:avLst/>
          </a:prstGeom>
        </p:spPr>
        <p:txBody>
          <a:bodyPr>
            <a:spAutoFit/>
          </a:bodyPr>
          <a:lstStyle/>
          <a:p>
            <a:pPr algn="ctr"/>
            <a:r>
              <a:rPr lang="fr-FR" sz="2400" b="1" dirty="0">
                <a:solidFill>
                  <a:srgbClr val="008688"/>
                </a:solidFill>
                <a:latin typeface="Century Gothic" panose="020B0502020202020204" pitchFamily="34" charset="0"/>
              </a:rPr>
              <a:t>WEBINAIRE sur les thèmes « travail et inégalités » et « santé de la femme et de l’enfant » en lien avec les ODD</a:t>
            </a:r>
          </a:p>
        </p:txBody>
      </p:sp>
      <p:sp>
        <p:nvSpPr>
          <p:cNvPr id="7" name="Rectangle 6"/>
          <p:cNvSpPr/>
          <p:nvPr/>
        </p:nvSpPr>
        <p:spPr>
          <a:xfrm>
            <a:off x="7587573" y="4744254"/>
            <a:ext cx="4380689" cy="923330"/>
          </a:xfrm>
          <a:prstGeom prst="rect">
            <a:avLst/>
          </a:prstGeom>
        </p:spPr>
        <p:txBody>
          <a:bodyPr wrap="square">
            <a:spAutoFit/>
          </a:bodyPr>
          <a:lstStyle/>
          <a:p>
            <a:pPr algn="ctr"/>
            <a:r>
              <a:rPr lang="fr-FR" dirty="0">
                <a:latin typeface="Century Gothic" panose="020B0502020202020204" pitchFamily="34" charset="0"/>
              </a:rPr>
              <a:t>Avec l’appui financier du Ministère de l’Europe et des Affaires Etrangères à travers le Projet SODDA</a:t>
            </a:r>
          </a:p>
        </p:txBody>
      </p:sp>
    </p:spTree>
    <p:extLst>
      <p:ext uri="{BB962C8B-B14F-4D97-AF65-F5344CB8AC3E}">
        <p14:creationId xmlns:p14="http://schemas.microsoft.com/office/powerpoint/2010/main" val="12546415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arallélogramme 11"/>
          <p:cNvSpPr/>
          <p:nvPr/>
        </p:nvSpPr>
        <p:spPr>
          <a:xfrm flipV="1">
            <a:off x="1179280" y="17430"/>
            <a:ext cx="1008000" cy="810000"/>
          </a:xfrm>
          <a:prstGeom prst="parallelogram">
            <a:avLst>
              <a:gd name="adj" fmla="val 88637"/>
            </a:avLst>
          </a:pr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orme libre 7"/>
          <p:cNvSpPr/>
          <p:nvPr/>
        </p:nvSpPr>
        <p:spPr>
          <a:xfrm>
            <a:off x="2387600" y="14516"/>
            <a:ext cx="9804400" cy="914400"/>
          </a:xfrm>
          <a:custGeom>
            <a:avLst/>
            <a:gdLst>
              <a:gd name="connsiteX0" fmla="*/ 0 w 11772900"/>
              <a:gd name="connsiteY0" fmla="*/ 0 h 876300"/>
              <a:gd name="connsiteX1" fmla="*/ 927100 w 11772900"/>
              <a:gd name="connsiteY1" fmla="*/ 0 h 876300"/>
              <a:gd name="connsiteX2" fmla="*/ 11772900 w 11772900"/>
              <a:gd name="connsiteY2" fmla="*/ 0 h 876300"/>
              <a:gd name="connsiteX3" fmla="*/ 11772900 w 11772900"/>
              <a:gd name="connsiteY3" fmla="*/ 876300 h 876300"/>
              <a:gd name="connsiteX4" fmla="*/ 927100 w 11772900"/>
              <a:gd name="connsiteY4" fmla="*/ 876300 h 876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72900" h="876300">
                <a:moveTo>
                  <a:pt x="0" y="0"/>
                </a:moveTo>
                <a:lnTo>
                  <a:pt x="927100" y="0"/>
                </a:lnTo>
                <a:lnTo>
                  <a:pt x="11772900" y="0"/>
                </a:lnTo>
                <a:lnTo>
                  <a:pt x="11772900" y="876300"/>
                </a:lnTo>
                <a:lnTo>
                  <a:pt x="927100" y="876300"/>
                </a:lnTo>
                <a:close/>
              </a:path>
            </a:pathLst>
          </a:cu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Parallélogramme 10"/>
          <p:cNvSpPr/>
          <p:nvPr/>
        </p:nvSpPr>
        <p:spPr>
          <a:xfrm flipV="1">
            <a:off x="1465943" y="14516"/>
            <a:ext cx="2066471" cy="914400"/>
          </a:xfrm>
          <a:prstGeom prst="parallelogram">
            <a:avLst>
              <a:gd name="adj" fmla="val 88637"/>
            </a:avLst>
          </a:prstGeom>
          <a:solidFill>
            <a:srgbClr val="008688"/>
          </a:solidFill>
          <a:ln>
            <a:solidFill>
              <a:srgbClr val="0086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9" name="Image 8"/>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68864" y="1826084"/>
            <a:ext cx="2605314" cy="1953986"/>
          </a:xfrm>
          <a:prstGeom prst="rect">
            <a:avLst/>
          </a:prstGeom>
        </p:spPr>
      </p:pic>
      <p:sp>
        <p:nvSpPr>
          <p:cNvPr id="6" name="Rectangle 5"/>
          <p:cNvSpPr/>
          <p:nvPr/>
        </p:nvSpPr>
        <p:spPr>
          <a:xfrm rot="-180000">
            <a:off x="289438" y="1577935"/>
            <a:ext cx="1637396" cy="591499"/>
          </a:xfrm>
          <a:prstGeom prst="rect">
            <a:avLst/>
          </a:prstGeom>
          <a:solidFill>
            <a:srgbClr val="C5C6C7"/>
          </a:solidFill>
          <a:ln>
            <a:solidFill>
              <a:srgbClr val="C5C6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rot="21291599">
            <a:off x="217070" y="1684594"/>
            <a:ext cx="2017581" cy="400110"/>
          </a:xfrm>
          <a:prstGeom prst="rect">
            <a:avLst/>
          </a:prstGeom>
          <a:noFill/>
        </p:spPr>
        <p:txBody>
          <a:bodyPr wrap="square" rtlCol="0">
            <a:spAutoFit/>
          </a:bodyPr>
          <a:lstStyle/>
          <a:p>
            <a:r>
              <a:rPr lang="fr-FR" sz="2000" dirty="0">
                <a:latin typeface="Century Gothic" panose="020B0502020202020204" pitchFamily="34" charset="0"/>
              </a:rPr>
              <a:t>Méthodologie</a:t>
            </a:r>
          </a:p>
        </p:txBody>
      </p:sp>
      <p:sp>
        <p:nvSpPr>
          <p:cNvPr id="23" name="ZoneTexte 22"/>
          <p:cNvSpPr txBox="1"/>
          <p:nvPr/>
        </p:nvSpPr>
        <p:spPr>
          <a:xfrm>
            <a:off x="8188960" y="223853"/>
            <a:ext cx="4003040" cy="584775"/>
          </a:xfrm>
          <a:prstGeom prst="rect">
            <a:avLst/>
          </a:prstGeom>
          <a:noFill/>
        </p:spPr>
        <p:txBody>
          <a:bodyPr wrap="square" rtlCol="0">
            <a:spAutoFit/>
          </a:bodyPr>
          <a:lstStyle/>
          <a:p>
            <a:r>
              <a:rPr lang="fr-FR" sz="3200" dirty="0">
                <a:solidFill>
                  <a:schemeClr val="bg1"/>
                </a:solidFill>
                <a:latin typeface="Century Gothic" panose="020B0502020202020204" pitchFamily="34" charset="0"/>
                <a:cs typeface="Adobe Arabic" panose="02040503050201020203" pitchFamily="18" charset="-78"/>
              </a:rPr>
              <a:t>        Méthodologie </a:t>
            </a:r>
          </a:p>
        </p:txBody>
      </p:sp>
      <p:sp>
        <p:nvSpPr>
          <p:cNvPr id="7" name="Rectangle 6"/>
          <p:cNvSpPr/>
          <p:nvPr/>
        </p:nvSpPr>
        <p:spPr>
          <a:xfrm>
            <a:off x="2272294" y="1148347"/>
            <a:ext cx="9631134" cy="5970865"/>
          </a:xfrm>
          <a:prstGeom prst="rect">
            <a:avLst/>
          </a:prstGeom>
        </p:spPr>
        <p:txBody>
          <a:bodyPr wrap="square">
            <a:spAutoFit/>
          </a:bodyPr>
          <a:lstStyle/>
          <a:p>
            <a:pPr algn="ctr"/>
            <a:r>
              <a:rPr lang="fr-FR" b="1"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Méthodologie 2</a:t>
            </a:r>
            <a:endParaRPr lang="fr-FR" sz="2000"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endParaRPr>
          </a:p>
          <a:p>
            <a:pPr algn="just"/>
            <a:endParaRPr lang="fr-FR" sz="2000"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endParaRPr>
          </a:p>
          <a:p>
            <a:pPr algn="just"/>
            <a:r>
              <a:rPr lang="fr-FR" b="1"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Les </a:t>
            </a:r>
            <a:r>
              <a:rPr lang="fr-FR" b="1"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indicateurs suivants sont utilisés dans la construction de l’indice: </a:t>
            </a:r>
            <a:endParaRPr lang="fr-FR" b="1"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endParaRPr>
          </a:p>
          <a:p>
            <a:pPr algn="just"/>
            <a:endParaRPr lang="fr-FR" b="1"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endParaRPr>
          </a:p>
          <a:p>
            <a:pPr marL="742950" lvl="1" indent="-285750" algn="just">
              <a:buFont typeface="Wingdings" pitchFamily="2" charset="2"/>
              <a:buChar char="v"/>
            </a:pPr>
            <a:r>
              <a:rPr lang="fr-FR"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Nouvelles infections au VIH (total de femmes</a:t>
            </a:r>
            <a:r>
              <a:rPr lang="fr-FR"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a:t>
            </a:r>
          </a:p>
          <a:p>
            <a:pPr lvl="1" algn="just"/>
            <a:endParaRPr lang="fr-FR"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endParaRPr>
          </a:p>
          <a:p>
            <a:pPr marL="742950" lvl="1" indent="-285750" algn="just">
              <a:buFont typeface="Wingdings" pitchFamily="2" charset="2"/>
              <a:buChar char="v"/>
            </a:pPr>
            <a:r>
              <a:rPr lang="fr-FR"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Demande de planification familiale satisfaite par les méthodes modernes (% de femmes mariées ayant une demande de planification familiale</a:t>
            </a:r>
            <a:r>
              <a:rPr lang="fr-FR"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a:t>
            </a:r>
          </a:p>
          <a:p>
            <a:pPr lvl="1" algn="just"/>
            <a:endParaRPr lang="fr-FR"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endParaRPr>
          </a:p>
          <a:p>
            <a:pPr marL="742950" lvl="1" indent="-285750" algn="just">
              <a:buFont typeface="Wingdings" pitchFamily="2" charset="2"/>
              <a:buChar char="v"/>
            </a:pPr>
            <a:r>
              <a:rPr lang="fr-FR"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Taux de mortalité, moins de 5 ans (pour 1 000 naissances vivantes</a:t>
            </a:r>
            <a:r>
              <a:rPr lang="fr-FR"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a:t>
            </a:r>
          </a:p>
          <a:p>
            <a:pPr lvl="1" algn="just"/>
            <a:endParaRPr lang="fr-FR"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endParaRPr>
          </a:p>
          <a:p>
            <a:pPr marL="742950" lvl="1" indent="-285750" algn="just">
              <a:buFont typeface="Wingdings" pitchFamily="2" charset="2"/>
              <a:buChar char="v"/>
            </a:pPr>
            <a:r>
              <a:rPr lang="fr-FR"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Taux de mortalité, nourrisson, femme (pour 1 000 naissances vivantes</a:t>
            </a:r>
            <a:r>
              <a:rPr lang="fr-FR"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a:t>
            </a:r>
          </a:p>
          <a:p>
            <a:pPr lvl="1" algn="just"/>
            <a:endParaRPr lang="fr-FR"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endParaRPr>
          </a:p>
          <a:p>
            <a:pPr marL="742950" lvl="1" indent="-285750" algn="just">
              <a:buFont typeface="Wingdings" pitchFamily="2" charset="2"/>
              <a:buChar char="v"/>
            </a:pPr>
            <a:r>
              <a:rPr lang="fr-FR"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Taux de mortalité, nourrisson, sexe masculin (pour 1 000 naissances vivantes</a:t>
            </a:r>
            <a:r>
              <a:rPr lang="fr-FR"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a:t>
            </a:r>
          </a:p>
          <a:p>
            <a:pPr algn="ctr"/>
            <a:endParaRPr lang="fr-FR" b="1"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endParaRPr>
          </a:p>
          <a:p>
            <a:pPr marL="742950" lvl="1" indent="-285750" algn="just">
              <a:buFont typeface="Wingdings" pitchFamily="2" charset="2"/>
              <a:buChar char="v"/>
            </a:pPr>
            <a:r>
              <a:rPr lang="fr-FR"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Taux de mortalité infantile (pour 1 000 naissances vivantes</a:t>
            </a:r>
            <a:r>
              <a:rPr lang="fr-FR"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a:t>
            </a:r>
          </a:p>
          <a:p>
            <a:pPr lvl="1" algn="just"/>
            <a:endParaRPr lang="fr-FR"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endParaRPr>
          </a:p>
          <a:p>
            <a:pPr marL="742950" lvl="1" indent="-285750" algn="just">
              <a:buFont typeface="Wingdings" pitchFamily="2" charset="2"/>
              <a:buChar char="v"/>
            </a:pPr>
            <a:r>
              <a:rPr lang="fr-FR"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Taux de mortalité néonatale (pour 1 000 naissances vivantes)</a:t>
            </a:r>
          </a:p>
          <a:p>
            <a:pPr lvl="1" algn="just"/>
            <a:endParaRPr lang="fr-FR"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endParaRPr>
          </a:p>
          <a:p>
            <a:pPr marL="742950" lvl="1" indent="-285750" algn="just">
              <a:buFont typeface="Wingdings" pitchFamily="2" charset="2"/>
              <a:buChar char="v"/>
            </a:pPr>
            <a:endParaRPr lang="fr-FR"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endParaRPr>
          </a:p>
          <a:p>
            <a:endParaRPr lang="fr-FR" sz="2000"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endParaRPr>
          </a:p>
        </p:txBody>
      </p:sp>
      <p:sp>
        <p:nvSpPr>
          <p:cNvPr id="19" name="Parallélogramme 18"/>
          <p:cNvSpPr/>
          <p:nvPr/>
        </p:nvSpPr>
        <p:spPr>
          <a:xfrm flipH="1" flipV="1">
            <a:off x="11372848" y="6270055"/>
            <a:ext cx="1306286" cy="587943"/>
          </a:xfrm>
          <a:prstGeom prst="parallelogram">
            <a:avLst>
              <a:gd name="adj" fmla="val 88637"/>
            </a:avLst>
          </a:pr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Parallélogramme 19"/>
          <p:cNvSpPr/>
          <p:nvPr/>
        </p:nvSpPr>
        <p:spPr>
          <a:xfrm flipH="1" flipV="1">
            <a:off x="11179631" y="6270054"/>
            <a:ext cx="664029" cy="587943"/>
          </a:xfrm>
          <a:prstGeom prst="parallelogram">
            <a:avLst>
              <a:gd name="adj" fmla="val 88637"/>
            </a:avLst>
          </a:prstGeom>
          <a:solidFill>
            <a:srgbClr val="008688"/>
          </a:solidFill>
          <a:ln>
            <a:solidFill>
              <a:srgbClr val="0086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ZoneTexte 20"/>
          <p:cNvSpPr txBox="1"/>
          <p:nvPr/>
        </p:nvSpPr>
        <p:spPr>
          <a:xfrm>
            <a:off x="11695683" y="6406777"/>
            <a:ext cx="709683" cy="523220"/>
          </a:xfrm>
          <a:prstGeom prst="rect">
            <a:avLst/>
          </a:prstGeom>
          <a:noFill/>
        </p:spPr>
        <p:txBody>
          <a:bodyPr wrap="square" rtlCol="0">
            <a:spAutoFit/>
          </a:bodyPr>
          <a:lstStyle/>
          <a:p>
            <a:r>
              <a:rPr lang="fr-FR" sz="2800" dirty="0">
                <a:solidFill>
                  <a:schemeClr val="bg1"/>
                </a:solidFill>
              </a:rPr>
              <a:t>9</a:t>
            </a:r>
            <a:endParaRPr lang="fr-FR" sz="2800" dirty="0">
              <a:solidFill>
                <a:schemeClr val="bg1"/>
              </a:solidFill>
            </a:endParaRPr>
          </a:p>
        </p:txBody>
      </p:sp>
    </p:spTree>
    <p:extLst>
      <p:ext uri="{BB962C8B-B14F-4D97-AF65-F5344CB8AC3E}">
        <p14:creationId xmlns:p14="http://schemas.microsoft.com/office/powerpoint/2010/main" val="10403019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arallélogramme 11"/>
          <p:cNvSpPr/>
          <p:nvPr/>
        </p:nvSpPr>
        <p:spPr>
          <a:xfrm flipV="1">
            <a:off x="1179280" y="17430"/>
            <a:ext cx="1008000" cy="810000"/>
          </a:xfrm>
          <a:prstGeom prst="parallelogram">
            <a:avLst>
              <a:gd name="adj" fmla="val 88637"/>
            </a:avLst>
          </a:pr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orme libre 7"/>
          <p:cNvSpPr/>
          <p:nvPr/>
        </p:nvSpPr>
        <p:spPr>
          <a:xfrm>
            <a:off x="2387600" y="14516"/>
            <a:ext cx="9804400" cy="914400"/>
          </a:xfrm>
          <a:custGeom>
            <a:avLst/>
            <a:gdLst>
              <a:gd name="connsiteX0" fmla="*/ 0 w 11772900"/>
              <a:gd name="connsiteY0" fmla="*/ 0 h 876300"/>
              <a:gd name="connsiteX1" fmla="*/ 927100 w 11772900"/>
              <a:gd name="connsiteY1" fmla="*/ 0 h 876300"/>
              <a:gd name="connsiteX2" fmla="*/ 11772900 w 11772900"/>
              <a:gd name="connsiteY2" fmla="*/ 0 h 876300"/>
              <a:gd name="connsiteX3" fmla="*/ 11772900 w 11772900"/>
              <a:gd name="connsiteY3" fmla="*/ 876300 h 876300"/>
              <a:gd name="connsiteX4" fmla="*/ 927100 w 11772900"/>
              <a:gd name="connsiteY4" fmla="*/ 876300 h 876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72900" h="876300">
                <a:moveTo>
                  <a:pt x="0" y="0"/>
                </a:moveTo>
                <a:lnTo>
                  <a:pt x="927100" y="0"/>
                </a:lnTo>
                <a:lnTo>
                  <a:pt x="11772900" y="0"/>
                </a:lnTo>
                <a:lnTo>
                  <a:pt x="11772900" y="876300"/>
                </a:lnTo>
                <a:lnTo>
                  <a:pt x="927100" y="876300"/>
                </a:lnTo>
                <a:close/>
              </a:path>
            </a:pathLst>
          </a:cu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Parallélogramme 10"/>
          <p:cNvSpPr/>
          <p:nvPr/>
        </p:nvSpPr>
        <p:spPr>
          <a:xfrm flipV="1">
            <a:off x="1465943" y="14516"/>
            <a:ext cx="2066471" cy="914400"/>
          </a:xfrm>
          <a:prstGeom prst="parallelogram">
            <a:avLst>
              <a:gd name="adj" fmla="val 88637"/>
            </a:avLst>
          </a:prstGeom>
          <a:solidFill>
            <a:srgbClr val="008688"/>
          </a:solidFill>
          <a:ln>
            <a:solidFill>
              <a:srgbClr val="0086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9" name="Image 8"/>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68864" y="1826084"/>
            <a:ext cx="2605314" cy="1953986"/>
          </a:xfrm>
          <a:prstGeom prst="rect">
            <a:avLst/>
          </a:prstGeom>
        </p:spPr>
      </p:pic>
      <p:sp>
        <p:nvSpPr>
          <p:cNvPr id="6" name="Rectangle 5"/>
          <p:cNvSpPr/>
          <p:nvPr/>
        </p:nvSpPr>
        <p:spPr>
          <a:xfrm rot="-180000">
            <a:off x="289438" y="1577935"/>
            <a:ext cx="1637396" cy="591499"/>
          </a:xfrm>
          <a:prstGeom prst="rect">
            <a:avLst/>
          </a:prstGeom>
          <a:solidFill>
            <a:srgbClr val="C5C6C7"/>
          </a:solidFill>
          <a:ln>
            <a:solidFill>
              <a:srgbClr val="C5C6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rot="21291599">
            <a:off x="217070" y="1684594"/>
            <a:ext cx="2017581" cy="400110"/>
          </a:xfrm>
          <a:prstGeom prst="rect">
            <a:avLst/>
          </a:prstGeom>
          <a:noFill/>
        </p:spPr>
        <p:txBody>
          <a:bodyPr wrap="square" rtlCol="0">
            <a:spAutoFit/>
          </a:bodyPr>
          <a:lstStyle/>
          <a:p>
            <a:r>
              <a:rPr lang="fr-FR" sz="2000" dirty="0">
                <a:latin typeface="Century Gothic" panose="020B0502020202020204" pitchFamily="34" charset="0"/>
              </a:rPr>
              <a:t>Méthodologie</a:t>
            </a:r>
          </a:p>
        </p:txBody>
      </p:sp>
      <p:sp>
        <p:nvSpPr>
          <p:cNvPr id="23" name="ZoneTexte 22"/>
          <p:cNvSpPr txBox="1"/>
          <p:nvPr/>
        </p:nvSpPr>
        <p:spPr>
          <a:xfrm>
            <a:off x="8188960" y="223853"/>
            <a:ext cx="4003040" cy="584775"/>
          </a:xfrm>
          <a:prstGeom prst="rect">
            <a:avLst/>
          </a:prstGeom>
          <a:noFill/>
        </p:spPr>
        <p:txBody>
          <a:bodyPr wrap="square" rtlCol="0">
            <a:spAutoFit/>
          </a:bodyPr>
          <a:lstStyle/>
          <a:p>
            <a:r>
              <a:rPr lang="fr-FR" sz="3200" dirty="0">
                <a:solidFill>
                  <a:schemeClr val="bg1"/>
                </a:solidFill>
                <a:latin typeface="Century Gothic" panose="020B0502020202020204" pitchFamily="34" charset="0"/>
                <a:cs typeface="Adobe Arabic" panose="02040503050201020203" pitchFamily="18" charset="-78"/>
              </a:rPr>
              <a:t>        Méthodologie </a:t>
            </a:r>
          </a:p>
        </p:txBody>
      </p:sp>
      <p:sp>
        <p:nvSpPr>
          <p:cNvPr id="7" name="Rectangle 6"/>
          <p:cNvSpPr/>
          <p:nvPr/>
        </p:nvSpPr>
        <p:spPr>
          <a:xfrm>
            <a:off x="1975896" y="1005298"/>
            <a:ext cx="10074628" cy="5663089"/>
          </a:xfrm>
          <a:prstGeom prst="rect">
            <a:avLst/>
          </a:prstGeom>
        </p:spPr>
        <p:txBody>
          <a:bodyPr wrap="square">
            <a:spAutoFit/>
          </a:bodyPr>
          <a:lstStyle/>
          <a:p>
            <a:pPr algn="ctr"/>
            <a:r>
              <a:rPr lang="fr-FR" b="1"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Méthodologie 2 (partie 2)</a:t>
            </a:r>
          </a:p>
          <a:p>
            <a:pPr marL="742950" lvl="1" indent="-285750" algn="just">
              <a:buFont typeface="Wingdings" pitchFamily="2" charset="2"/>
              <a:buChar char="v"/>
            </a:pPr>
            <a:endParaRPr lang="fr-FR"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endParaRPr>
          </a:p>
          <a:p>
            <a:pPr marL="742950" lvl="1" indent="-285750" algn="just">
              <a:buFont typeface="Wingdings" pitchFamily="2" charset="2"/>
              <a:buChar char="v"/>
            </a:pPr>
            <a:r>
              <a:rPr lang="fr-FR"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Nombre de décès maternels</a:t>
            </a:r>
          </a:p>
          <a:p>
            <a:pPr lvl="1" algn="just"/>
            <a:endParaRPr lang="fr-FR"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endParaRPr>
          </a:p>
          <a:p>
            <a:pPr marL="742950" lvl="1" indent="-285750" algn="just">
              <a:buFont typeface="Wingdings" pitchFamily="2" charset="2"/>
              <a:buChar char="v"/>
            </a:pPr>
            <a:r>
              <a:rPr lang="fr-FR"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Prévalence </a:t>
            </a:r>
            <a:r>
              <a:rPr lang="fr-FR"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de la contraception, toutes méthodes (% de femmes âgées de 15 à 49 ans</a:t>
            </a:r>
            <a:r>
              <a:rPr lang="fr-FR"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a:t>
            </a:r>
          </a:p>
          <a:p>
            <a:pPr lvl="1" algn="just"/>
            <a:endParaRPr lang="fr-FR"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endParaRPr>
          </a:p>
          <a:p>
            <a:pPr marL="742950" lvl="1" indent="-285750" algn="just">
              <a:buFont typeface="Wingdings" pitchFamily="2" charset="2"/>
              <a:buChar char="v"/>
            </a:pPr>
            <a:r>
              <a:rPr lang="fr-FR"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Proportion de la population consacrant plus de 25 % de la consommation ou du revenu des ménages aux dépenses de santé directes </a:t>
            </a:r>
            <a:r>
              <a:rPr lang="fr-FR"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a:t>
            </a:r>
          </a:p>
          <a:p>
            <a:pPr lvl="1" algn="just"/>
            <a:endParaRPr lang="fr-FR"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endParaRPr>
          </a:p>
          <a:p>
            <a:pPr marL="742950" lvl="1" indent="-285750" algn="just">
              <a:buFont typeface="Wingdings" pitchFamily="2" charset="2"/>
              <a:buChar char="v"/>
            </a:pPr>
            <a:r>
              <a:rPr lang="fr-FR"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Taux de fécondité, total (naissances par femme</a:t>
            </a:r>
            <a:r>
              <a:rPr lang="fr-FR"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a:t>
            </a:r>
          </a:p>
          <a:p>
            <a:pPr lvl="1" algn="just"/>
            <a:endParaRPr lang="fr-FR"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endParaRPr>
          </a:p>
          <a:p>
            <a:pPr marL="742950" lvl="1" indent="-285750" algn="just">
              <a:buFont typeface="Wingdings" pitchFamily="2" charset="2"/>
              <a:buChar char="v"/>
            </a:pPr>
            <a:r>
              <a:rPr lang="fr-FR"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Taux de mortalité maternelle (estimation nationale, pour 100 000 naissances vivantes</a:t>
            </a:r>
            <a:r>
              <a:rPr lang="fr-FR"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a:t>
            </a:r>
          </a:p>
          <a:p>
            <a:pPr lvl="1" algn="just"/>
            <a:endParaRPr lang="fr-FR"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endParaRPr>
          </a:p>
          <a:p>
            <a:pPr marL="742950" lvl="1" indent="-285750" algn="just">
              <a:buFont typeface="Wingdings" pitchFamily="2" charset="2"/>
              <a:buChar char="v"/>
            </a:pPr>
            <a:r>
              <a:rPr lang="fr-FR"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Taux de natalité, brut (pour 1 000 personnes</a:t>
            </a:r>
            <a:r>
              <a:rPr lang="fr-FR"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a:t>
            </a:r>
          </a:p>
          <a:p>
            <a:pPr lvl="1" algn="just"/>
            <a:endParaRPr lang="fr-FR"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endParaRPr>
          </a:p>
          <a:p>
            <a:pPr marL="742950" lvl="1" indent="-285750" algn="just">
              <a:buFont typeface="Wingdings" pitchFamily="2" charset="2"/>
              <a:buChar char="v"/>
            </a:pPr>
            <a:r>
              <a:rPr lang="fr-FR"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Naissances assistées par le personnel de santé qualifié (% du total)Médecins (pour 1000 personnes)</a:t>
            </a:r>
          </a:p>
          <a:p>
            <a:pPr algn="just"/>
            <a:endParaRPr lang="fr-FR" sz="2000"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endParaRPr>
          </a:p>
        </p:txBody>
      </p:sp>
      <p:sp>
        <p:nvSpPr>
          <p:cNvPr id="19" name="Parallélogramme 18"/>
          <p:cNvSpPr/>
          <p:nvPr/>
        </p:nvSpPr>
        <p:spPr>
          <a:xfrm flipH="1" flipV="1">
            <a:off x="11372848" y="6270055"/>
            <a:ext cx="1306286" cy="587943"/>
          </a:xfrm>
          <a:prstGeom prst="parallelogram">
            <a:avLst>
              <a:gd name="adj" fmla="val 88637"/>
            </a:avLst>
          </a:pr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Parallélogramme 19"/>
          <p:cNvSpPr/>
          <p:nvPr/>
        </p:nvSpPr>
        <p:spPr>
          <a:xfrm flipH="1" flipV="1">
            <a:off x="11179631" y="6270054"/>
            <a:ext cx="664029" cy="587943"/>
          </a:xfrm>
          <a:prstGeom prst="parallelogram">
            <a:avLst>
              <a:gd name="adj" fmla="val 88637"/>
            </a:avLst>
          </a:prstGeom>
          <a:solidFill>
            <a:srgbClr val="008688"/>
          </a:solidFill>
          <a:ln>
            <a:solidFill>
              <a:srgbClr val="0086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ZoneTexte 20"/>
          <p:cNvSpPr txBox="1"/>
          <p:nvPr/>
        </p:nvSpPr>
        <p:spPr>
          <a:xfrm>
            <a:off x="11695683" y="6406777"/>
            <a:ext cx="709683" cy="523220"/>
          </a:xfrm>
          <a:prstGeom prst="rect">
            <a:avLst/>
          </a:prstGeom>
          <a:noFill/>
        </p:spPr>
        <p:txBody>
          <a:bodyPr wrap="square" rtlCol="0">
            <a:spAutoFit/>
          </a:bodyPr>
          <a:lstStyle/>
          <a:p>
            <a:r>
              <a:rPr lang="fr-FR" sz="2800" dirty="0" smtClean="0">
                <a:solidFill>
                  <a:schemeClr val="bg1"/>
                </a:solidFill>
              </a:rPr>
              <a:t>10</a:t>
            </a:r>
            <a:endParaRPr lang="fr-FR" sz="2800" dirty="0">
              <a:solidFill>
                <a:schemeClr val="bg1"/>
              </a:solidFill>
            </a:endParaRPr>
          </a:p>
        </p:txBody>
      </p:sp>
    </p:spTree>
    <p:extLst>
      <p:ext uri="{BB962C8B-B14F-4D97-AF65-F5344CB8AC3E}">
        <p14:creationId xmlns:p14="http://schemas.microsoft.com/office/powerpoint/2010/main" val="11955190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arallélogramme 11"/>
          <p:cNvSpPr/>
          <p:nvPr/>
        </p:nvSpPr>
        <p:spPr>
          <a:xfrm flipV="1">
            <a:off x="1179280" y="17430"/>
            <a:ext cx="1008000" cy="810000"/>
          </a:xfrm>
          <a:prstGeom prst="parallelogram">
            <a:avLst>
              <a:gd name="adj" fmla="val 88637"/>
            </a:avLst>
          </a:pr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orme libre 7"/>
          <p:cNvSpPr/>
          <p:nvPr/>
        </p:nvSpPr>
        <p:spPr>
          <a:xfrm>
            <a:off x="2387600" y="-34770"/>
            <a:ext cx="9804400" cy="914400"/>
          </a:xfrm>
          <a:custGeom>
            <a:avLst/>
            <a:gdLst>
              <a:gd name="connsiteX0" fmla="*/ 0 w 11772900"/>
              <a:gd name="connsiteY0" fmla="*/ 0 h 876300"/>
              <a:gd name="connsiteX1" fmla="*/ 927100 w 11772900"/>
              <a:gd name="connsiteY1" fmla="*/ 0 h 876300"/>
              <a:gd name="connsiteX2" fmla="*/ 11772900 w 11772900"/>
              <a:gd name="connsiteY2" fmla="*/ 0 h 876300"/>
              <a:gd name="connsiteX3" fmla="*/ 11772900 w 11772900"/>
              <a:gd name="connsiteY3" fmla="*/ 876300 h 876300"/>
              <a:gd name="connsiteX4" fmla="*/ 927100 w 11772900"/>
              <a:gd name="connsiteY4" fmla="*/ 876300 h 876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72900" h="876300">
                <a:moveTo>
                  <a:pt x="0" y="0"/>
                </a:moveTo>
                <a:lnTo>
                  <a:pt x="927100" y="0"/>
                </a:lnTo>
                <a:lnTo>
                  <a:pt x="11772900" y="0"/>
                </a:lnTo>
                <a:lnTo>
                  <a:pt x="11772900" y="876300"/>
                </a:lnTo>
                <a:lnTo>
                  <a:pt x="927100" y="876300"/>
                </a:lnTo>
                <a:close/>
              </a:path>
            </a:pathLst>
          </a:cu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Parallélogramme 10"/>
          <p:cNvSpPr/>
          <p:nvPr/>
        </p:nvSpPr>
        <p:spPr>
          <a:xfrm flipV="1">
            <a:off x="1465943" y="14516"/>
            <a:ext cx="2066471" cy="914400"/>
          </a:xfrm>
          <a:prstGeom prst="parallelogram">
            <a:avLst>
              <a:gd name="adj" fmla="val 88637"/>
            </a:avLst>
          </a:prstGeom>
          <a:solidFill>
            <a:srgbClr val="008688"/>
          </a:solidFill>
          <a:ln>
            <a:solidFill>
              <a:srgbClr val="0086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9" name="Image 8"/>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68864" y="1826084"/>
            <a:ext cx="2605314" cy="1953986"/>
          </a:xfrm>
          <a:prstGeom prst="rect">
            <a:avLst/>
          </a:prstGeom>
        </p:spPr>
      </p:pic>
      <p:sp>
        <p:nvSpPr>
          <p:cNvPr id="6" name="Rectangle 5"/>
          <p:cNvSpPr/>
          <p:nvPr/>
        </p:nvSpPr>
        <p:spPr>
          <a:xfrm rot="-180000">
            <a:off x="289438" y="1577935"/>
            <a:ext cx="1637396" cy="591499"/>
          </a:xfrm>
          <a:prstGeom prst="rect">
            <a:avLst/>
          </a:prstGeom>
          <a:solidFill>
            <a:srgbClr val="C5C6C7"/>
          </a:solidFill>
          <a:ln>
            <a:solidFill>
              <a:srgbClr val="C5C6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rot="21291599">
            <a:off x="217070" y="1530706"/>
            <a:ext cx="2017581" cy="707886"/>
          </a:xfrm>
          <a:prstGeom prst="rect">
            <a:avLst/>
          </a:prstGeom>
          <a:noFill/>
        </p:spPr>
        <p:txBody>
          <a:bodyPr wrap="square" rtlCol="0">
            <a:spAutoFit/>
          </a:bodyPr>
          <a:lstStyle/>
          <a:p>
            <a:r>
              <a:rPr lang="fr-FR" sz="2000" dirty="0" smtClean="0">
                <a:latin typeface="Century Gothic" panose="020B0502020202020204" pitchFamily="34" charset="0"/>
              </a:rPr>
              <a:t>Décès maternel</a:t>
            </a:r>
            <a:endParaRPr lang="fr-FR" sz="2000" dirty="0">
              <a:latin typeface="Century Gothic" panose="020B0502020202020204" pitchFamily="34" charset="0"/>
            </a:endParaRPr>
          </a:p>
        </p:txBody>
      </p:sp>
      <p:sp>
        <p:nvSpPr>
          <p:cNvPr id="23" name="ZoneTexte 22"/>
          <p:cNvSpPr txBox="1"/>
          <p:nvPr/>
        </p:nvSpPr>
        <p:spPr>
          <a:xfrm>
            <a:off x="1770434" y="-18008"/>
            <a:ext cx="10350230" cy="954107"/>
          </a:xfrm>
          <a:prstGeom prst="rect">
            <a:avLst/>
          </a:prstGeom>
          <a:noFill/>
        </p:spPr>
        <p:txBody>
          <a:bodyPr wrap="square" rtlCol="0">
            <a:spAutoFit/>
          </a:bodyPr>
          <a:lstStyle/>
          <a:p>
            <a:pPr lvl="0" algn="ctr"/>
            <a:r>
              <a:rPr lang="fr-FR" sz="2800" dirty="0">
                <a:solidFill>
                  <a:schemeClr val="bg1"/>
                </a:solidFill>
                <a:latin typeface="Century Gothic" panose="020B0502020202020204" pitchFamily="34" charset="0"/>
                <a:cs typeface="Adobe Arabic" panose="02040503050201020203" pitchFamily="18" charset="-78"/>
              </a:rPr>
              <a:t>            </a:t>
            </a:r>
            <a:r>
              <a:rPr lang="fr-FR" sz="2800" dirty="0" smtClean="0">
                <a:solidFill>
                  <a:schemeClr val="bg1"/>
                </a:solidFill>
                <a:latin typeface="Century Gothic" panose="020B0502020202020204" pitchFamily="34" charset="0"/>
                <a:cs typeface="Adobe Arabic" panose="02040503050201020203" pitchFamily="18" charset="-78"/>
              </a:rPr>
              <a:t>   </a:t>
            </a:r>
            <a:r>
              <a:rPr lang="fr-FR" sz="2800" dirty="0">
                <a:solidFill>
                  <a:schemeClr val="bg1"/>
                </a:solidFill>
                <a:latin typeface="Century Gothic" panose="020B0502020202020204" pitchFamily="34" charset="0"/>
                <a:cs typeface="Adobe Arabic" panose="02040503050201020203" pitchFamily="18" charset="-78"/>
              </a:rPr>
              <a:t>Analyse de l’état de santé de femme à l’horizon 2030 (projections)</a:t>
            </a:r>
          </a:p>
        </p:txBody>
      </p:sp>
      <p:sp>
        <p:nvSpPr>
          <p:cNvPr id="19" name="Parallélogramme 18"/>
          <p:cNvSpPr/>
          <p:nvPr/>
        </p:nvSpPr>
        <p:spPr>
          <a:xfrm flipH="1" flipV="1">
            <a:off x="11372848" y="6270055"/>
            <a:ext cx="1306286" cy="587943"/>
          </a:xfrm>
          <a:prstGeom prst="parallelogram">
            <a:avLst>
              <a:gd name="adj" fmla="val 88637"/>
            </a:avLst>
          </a:pr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Parallélogramme 19"/>
          <p:cNvSpPr/>
          <p:nvPr/>
        </p:nvSpPr>
        <p:spPr>
          <a:xfrm flipH="1" flipV="1">
            <a:off x="11179631" y="6270054"/>
            <a:ext cx="664029" cy="587943"/>
          </a:xfrm>
          <a:prstGeom prst="parallelogram">
            <a:avLst>
              <a:gd name="adj" fmla="val 88637"/>
            </a:avLst>
          </a:prstGeom>
          <a:solidFill>
            <a:srgbClr val="008688"/>
          </a:solidFill>
          <a:ln>
            <a:solidFill>
              <a:srgbClr val="0086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ZoneTexte 20"/>
          <p:cNvSpPr txBox="1"/>
          <p:nvPr/>
        </p:nvSpPr>
        <p:spPr>
          <a:xfrm>
            <a:off x="11695683" y="6406777"/>
            <a:ext cx="709683" cy="523220"/>
          </a:xfrm>
          <a:prstGeom prst="rect">
            <a:avLst/>
          </a:prstGeom>
          <a:noFill/>
        </p:spPr>
        <p:txBody>
          <a:bodyPr wrap="square" rtlCol="0">
            <a:spAutoFit/>
          </a:bodyPr>
          <a:lstStyle/>
          <a:p>
            <a:r>
              <a:rPr lang="fr-FR" sz="2800" dirty="0" smtClean="0">
                <a:solidFill>
                  <a:schemeClr val="bg1"/>
                </a:solidFill>
              </a:rPr>
              <a:t>11</a:t>
            </a:r>
            <a:endParaRPr lang="fr-FR" sz="2800" dirty="0">
              <a:solidFill>
                <a:schemeClr val="bg1"/>
              </a:solidFill>
            </a:endParaRPr>
          </a:p>
        </p:txBody>
      </p:sp>
      <p:sp>
        <p:nvSpPr>
          <p:cNvPr id="15" name="ZoneTexte 14">
            <a:extLst>
              <a:ext uri="{FF2B5EF4-FFF2-40B4-BE49-F238E27FC236}">
                <a16:creationId xmlns:a16="http://schemas.microsoft.com/office/drawing/2014/main" xmlns="" id="{A553DB58-D87C-426F-8CF4-1792BEF1BE2B}"/>
              </a:ext>
            </a:extLst>
          </p:cNvPr>
          <p:cNvSpPr txBox="1"/>
          <p:nvPr/>
        </p:nvSpPr>
        <p:spPr>
          <a:xfrm>
            <a:off x="4299268" y="5023653"/>
            <a:ext cx="6436360" cy="338554"/>
          </a:xfrm>
          <a:prstGeom prst="rect">
            <a:avLst/>
          </a:prstGeom>
          <a:noFill/>
        </p:spPr>
        <p:txBody>
          <a:bodyPr wrap="square">
            <a:spAutoFit/>
          </a:bodyPr>
          <a:lstStyle/>
          <a:p>
            <a:pPr algn="ctr"/>
            <a:r>
              <a:rPr lang="fr-FR" sz="1600" dirty="0">
                <a:latin typeface="Times New Roman" panose="02020603050405020304" pitchFamily="18" charset="0"/>
                <a:cs typeface="Times New Roman" panose="02020603050405020304" pitchFamily="18" charset="0"/>
              </a:rPr>
              <a:t>Source: </a:t>
            </a:r>
            <a:r>
              <a:rPr lang="fr-FR" sz="1600" i="1" dirty="0"/>
              <a:t>Calculs de l’auteur</a:t>
            </a:r>
            <a:r>
              <a:rPr lang="fr-FR" sz="1600" dirty="0" smtClean="0">
                <a:latin typeface="Times New Roman" panose="02020603050405020304" pitchFamily="18" charset="0"/>
                <a:cs typeface="Times New Roman" panose="02020603050405020304" pitchFamily="18" charset="0"/>
              </a:rPr>
              <a:t>, </a:t>
            </a:r>
            <a:r>
              <a:rPr lang="fr-FR" sz="1600" dirty="0">
                <a:latin typeface="Times New Roman" panose="02020603050405020304" pitchFamily="18" charset="0"/>
                <a:cs typeface="Times New Roman" panose="02020603050405020304" pitchFamily="18" charset="0"/>
              </a:rPr>
              <a:t>2020</a:t>
            </a:r>
          </a:p>
        </p:txBody>
      </p:sp>
      <p:sp>
        <p:nvSpPr>
          <p:cNvPr id="16" name="ZoneTexte 15">
            <a:extLst>
              <a:ext uri="{FF2B5EF4-FFF2-40B4-BE49-F238E27FC236}">
                <a16:creationId xmlns:a16="http://schemas.microsoft.com/office/drawing/2014/main" xmlns="" id="{111E8EA0-5114-4DC2-8407-D29ED888994B}"/>
              </a:ext>
            </a:extLst>
          </p:cNvPr>
          <p:cNvSpPr txBox="1"/>
          <p:nvPr/>
        </p:nvSpPr>
        <p:spPr>
          <a:xfrm>
            <a:off x="2840477" y="936099"/>
            <a:ext cx="9003183" cy="1477328"/>
          </a:xfrm>
          <a:prstGeom prst="rect">
            <a:avLst/>
          </a:prstGeom>
          <a:noFill/>
        </p:spPr>
        <p:txBody>
          <a:bodyPr wrap="square">
            <a:spAutoFit/>
          </a:bodyPr>
          <a:lstStyle/>
          <a:p>
            <a:pPr algn="ctr"/>
            <a:r>
              <a:rPr lang="fr-FR" b="1" dirty="0"/>
              <a:t>Estimation par la méthode des </a:t>
            </a:r>
            <a:r>
              <a:rPr lang="fr-FR" b="1" dirty="0" smtClean="0"/>
              <a:t>tendances</a:t>
            </a:r>
          </a:p>
          <a:p>
            <a:pPr algn="ctr"/>
            <a:endParaRPr lang="fr-FR" b="1" i="1" dirty="0" smtClean="0"/>
          </a:p>
          <a:p>
            <a:pPr algn="ctr"/>
            <a:r>
              <a:rPr lang="fr-FR" i="1" dirty="0" smtClean="0"/>
              <a:t>Figure </a:t>
            </a:r>
            <a:r>
              <a:rPr lang="fr-FR" i="1" dirty="0"/>
              <a:t>12: Evolution du taux de décès maternel (estimation par modèle, pour 100 000 naissances vivantes)</a:t>
            </a:r>
          </a:p>
          <a:p>
            <a:pPr algn="ctr"/>
            <a:endParaRPr lang="fr-FR" dirty="0">
              <a:latin typeface="Times New Roman" panose="02020603050405020304" pitchFamily="18" charset="0"/>
              <a:cs typeface="Times New Roman" panose="02020603050405020304" pitchFamily="18" charset="0"/>
            </a:endParaRPr>
          </a:p>
        </p:txBody>
      </p:sp>
      <p:graphicFrame>
        <p:nvGraphicFramePr>
          <p:cNvPr id="17" name="Graphique 16">
            <a:extLst>
              <a:ext uri="{FF2B5EF4-FFF2-40B4-BE49-F238E27FC236}">
                <a16:creationId xmlns:lc="http://schemas.openxmlformats.org/drawingml/2006/lockedCanvas" xmlns:a16="http://schemas.microsoft.com/office/drawing/2014/main"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http://schemas.openxmlformats.org/wordprocessingml/2006/main" xmlns:w10="urn:schemas-microsoft-com:office:word" xmlns:v="urn:schemas-microsoft-com:vml" xmlns:o="urn:schemas-microsoft-com:office:office" xmlns:am3d="http://schemas.microsoft.com/office/drawing/2017/model3d" xmlns:aink="http://schemas.microsoft.com/office/drawing/2016/ink"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id="{EF47C310-49F6-410F-8499-23720B60B65D}"/>
              </a:ext>
            </a:extLst>
          </p:cNvPr>
          <p:cNvGraphicFramePr/>
          <p:nvPr>
            <p:extLst>
              <p:ext uri="{D42A27DB-BD31-4B8C-83A1-F6EECF244321}">
                <p14:modId xmlns:p14="http://schemas.microsoft.com/office/powerpoint/2010/main" val="3798631284"/>
              </p:ext>
            </p:extLst>
          </p:nvPr>
        </p:nvGraphicFramePr>
        <p:xfrm>
          <a:off x="4770893" y="2211877"/>
          <a:ext cx="4718097" cy="2811414"/>
        </p:xfrm>
        <a:graphic>
          <a:graphicData uri="http://schemas.openxmlformats.org/drawingml/2006/chart">
            <c:chart xmlns:c="http://schemas.openxmlformats.org/drawingml/2006/chart" xmlns:r="http://schemas.openxmlformats.org/officeDocument/2006/relationships" r:id="rId3"/>
          </a:graphicData>
        </a:graphic>
      </p:graphicFrame>
      <p:sp>
        <p:nvSpPr>
          <p:cNvPr id="18" name="ZoneTexte 17">
            <a:extLst>
              <a:ext uri="{FF2B5EF4-FFF2-40B4-BE49-F238E27FC236}">
                <a16:creationId xmlns:a16="http://schemas.microsoft.com/office/drawing/2014/main" xmlns="" id="{A553DB58-D87C-426F-8CF4-1792BEF1BE2B}"/>
              </a:ext>
            </a:extLst>
          </p:cNvPr>
          <p:cNvSpPr txBox="1"/>
          <p:nvPr/>
        </p:nvSpPr>
        <p:spPr>
          <a:xfrm>
            <a:off x="3180080" y="5416553"/>
            <a:ext cx="7899724" cy="923330"/>
          </a:xfrm>
          <a:prstGeom prst="rect">
            <a:avLst/>
          </a:prstGeom>
          <a:noFill/>
        </p:spPr>
        <p:txBody>
          <a:bodyPr wrap="square">
            <a:spAutoFit/>
          </a:bodyPr>
          <a:lstStyle/>
          <a:p>
            <a:pPr algn="ctr"/>
            <a:r>
              <a:rPr lang="fr-FR" b="1" dirty="0" smtClean="0"/>
              <a:t>L’objectif mondial est de faire </a:t>
            </a:r>
            <a:r>
              <a:rPr lang="fr-FR" b="1" dirty="0"/>
              <a:t>passer le </a:t>
            </a:r>
            <a:r>
              <a:rPr lang="fr-FR" b="1" dirty="0" smtClean="0"/>
              <a:t>taux de </a:t>
            </a:r>
            <a:r>
              <a:rPr lang="fr-FR" b="1" dirty="0"/>
              <a:t>mortalité maternelle au-dessous de 70 pour 100 000 naissances </a:t>
            </a:r>
            <a:r>
              <a:rPr lang="fr-FR" b="1" dirty="0" smtClean="0"/>
              <a:t>vivantes d’ici </a:t>
            </a:r>
            <a:r>
              <a:rPr lang="fr-FR" b="1" dirty="0"/>
              <a:t>à </a:t>
            </a:r>
            <a:r>
              <a:rPr lang="fr-FR" b="1" dirty="0" smtClean="0"/>
              <a:t>2030 (ODD3.1).</a:t>
            </a:r>
          </a:p>
          <a:p>
            <a:pPr algn="ctr"/>
            <a:r>
              <a:rPr lang="fr-FR" b="1" dirty="0" smtClean="0">
                <a:latin typeface="Times New Roman" panose="02020603050405020304" pitchFamily="18" charset="0"/>
                <a:cs typeface="Times New Roman" panose="02020603050405020304" pitchFamily="18" charset="0"/>
              </a:rPr>
              <a:t>Valeurs observées: 2017: 320  -  2030: 206,96</a:t>
            </a:r>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28217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arallélogramme 11"/>
          <p:cNvSpPr/>
          <p:nvPr/>
        </p:nvSpPr>
        <p:spPr>
          <a:xfrm flipV="1">
            <a:off x="1179280" y="17430"/>
            <a:ext cx="1008000" cy="810000"/>
          </a:xfrm>
          <a:prstGeom prst="parallelogram">
            <a:avLst>
              <a:gd name="adj" fmla="val 88637"/>
            </a:avLst>
          </a:pr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orme libre 7"/>
          <p:cNvSpPr/>
          <p:nvPr/>
        </p:nvSpPr>
        <p:spPr>
          <a:xfrm>
            <a:off x="2387600" y="14516"/>
            <a:ext cx="9804400" cy="914400"/>
          </a:xfrm>
          <a:custGeom>
            <a:avLst/>
            <a:gdLst>
              <a:gd name="connsiteX0" fmla="*/ 0 w 11772900"/>
              <a:gd name="connsiteY0" fmla="*/ 0 h 876300"/>
              <a:gd name="connsiteX1" fmla="*/ 927100 w 11772900"/>
              <a:gd name="connsiteY1" fmla="*/ 0 h 876300"/>
              <a:gd name="connsiteX2" fmla="*/ 11772900 w 11772900"/>
              <a:gd name="connsiteY2" fmla="*/ 0 h 876300"/>
              <a:gd name="connsiteX3" fmla="*/ 11772900 w 11772900"/>
              <a:gd name="connsiteY3" fmla="*/ 876300 h 876300"/>
              <a:gd name="connsiteX4" fmla="*/ 927100 w 11772900"/>
              <a:gd name="connsiteY4" fmla="*/ 876300 h 876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72900" h="876300">
                <a:moveTo>
                  <a:pt x="0" y="0"/>
                </a:moveTo>
                <a:lnTo>
                  <a:pt x="927100" y="0"/>
                </a:lnTo>
                <a:lnTo>
                  <a:pt x="11772900" y="0"/>
                </a:lnTo>
                <a:lnTo>
                  <a:pt x="11772900" y="876300"/>
                </a:lnTo>
                <a:lnTo>
                  <a:pt x="927100" y="876300"/>
                </a:lnTo>
                <a:close/>
              </a:path>
            </a:pathLst>
          </a:cu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Parallélogramme 10"/>
          <p:cNvSpPr/>
          <p:nvPr/>
        </p:nvSpPr>
        <p:spPr>
          <a:xfrm flipV="1">
            <a:off x="1465943" y="14516"/>
            <a:ext cx="2066471" cy="914400"/>
          </a:xfrm>
          <a:prstGeom prst="parallelogram">
            <a:avLst>
              <a:gd name="adj" fmla="val 88637"/>
            </a:avLst>
          </a:prstGeom>
          <a:solidFill>
            <a:srgbClr val="008688"/>
          </a:solidFill>
          <a:ln>
            <a:solidFill>
              <a:srgbClr val="0086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9" name="Image 8"/>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68864" y="1826084"/>
            <a:ext cx="2605314" cy="1953986"/>
          </a:xfrm>
          <a:prstGeom prst="rect">
            <a:avLst/>
          </a:prstGeom>
        </p:spPr>
      </p:pic>
      <p:sp>
        <p:nvSpPr>
          <p:cNvPr id="6" name="Rectangle 5"/>
          <p:cNvSpPr/>
          <p:nvPr/>
        </p:nvSpPr>
        <p:spPr>
          <a:xfrm rot="-180000">
            <a:off x="289438" y="1577935"/>
            <a:ext cx="1637396" cy="591499"/>
          </a:xfrm>
          <a:prstGeom prst="rect">
            <a:avLst/>
          </a:prstGeom>
          <a:solidFill>
            <a:srgbClr val="C5C6C7"/>
          </a:solidFill>
          <a:ln>
            <a:solidFill>
              <a:srgbClr val="C5C6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rot="21291599">
            <a:off x="217070" y="1530706"/>
            <a:ext cx="2017581" cy="707886"/>
          </a:xfrm>
          <a:prstGeom prst="rect">
            <a:avLst/>
          </a:prstGeom>
          <a:noFill/>
        </p:spPr>
        <p:txBody>
          <a:bodyPr wrap="square" rtlCol="0">
            <a:spAutoFit/>
          </a:bodyPr>
          <a:lstStyle/>
          <a:p>
            <a:r>
              <a:rPr lang="fr-FR" sz="2000" dirty="0">
                <a:latin typeface="Century Gothic" panose="020B0502020202020204" pitchFamily="34" charset="0"/>
              </a:rPr>
              <a:t>Décès </a:t>
            </a:r>
            <a:r>
              <a:rPr lang="fr-FR" sz="2000" dirty="0" smtClean="0">
                <a:latin typeface="Century Gothic" panose="020B0502020202020204" pitchFamily="34" charset="0"/>
              </a:rPr>
              <a:t>des moins de 5 ans</a:t>
            </a:r>
            <a:endParaRPr lang="fr-FR" sz="2000" dirty="0">
              <a:latin typeface="Century Gothic" panose="020B0502020202020204" pitchFamily="34" charset="0"/>
            </a:endParaRPr>
          </a:p>
        </p:txBody>
      </p:sp>
      <p:sp>
        <p:nvSpPr>
          <p:cNvPr id="23" name="ZoneTexte 22"/>
          <p:cNvSpPr txBox="1"/>
          <p:nvPr/>
        </p:nvSpPr>
        <p:spPr>
          <a:xfrm>
            <a:off x="2665379" y="-54624"/>
            <a:ext cx="9526622" cy="954107"/>
          </a:xfrm>
          <a:prstGeom prst="rect">
            <a:avLst/>
          </a:prstGeom>
          <a:noFill/>
        </p:spPr>
        <p:txBody>
          <a:bodyPr wrap="square" rtlCol="0">
            <a:spAutoFit/>
          </a:bodyPr>
          <a:lstStyle/>
          <a:p>
            <a:pPr lvl="0" algn="ctr"/>
            <a:r>
              <a:rPr lang="fr-FR" sz="2800" dirty="0" smtClean="0">
                <a:solidFill>
                  <a:schemeClr val="bg1"/>
                </a:solidFill>
                <a:latin typeface="Century Gothic" panose="020B0502020202020204" pitchFamily="34" charset="0"/>
                <a:cs typeface="Adobe Arabic" panose="02040503050201020203" pitchFamily="18" charset="-78"/>
              </a:rPr>
              <a:t>Analyse </a:t>
            </a:r>
            <a:r>
              <a:rPr lang="fr-FR" sz="2800" dirty="0">
                <a:solidFill>
                  <a:schemeClr val="bg1"/>
                </a:solidFill>
                <a:latin typeface="Century Gothic" panose="020B0502020202020204" pitchFamily="34" charset="0"/>
                <a:cs typeface="Adobe Arabic" panose="02040503050201020203" pitchFamily="18" charset="-78"/>
              </a:rPr>
              <a:t>de l’état de santé de femme à l’horizon 2030 (projections)</a:t>
            </a:r>
          </a:p>
        </p:txBody>
      </p:sp>
      <p:sp>
        <p:nvSpPr>
          <p:cNvPr id="19" name="Parallélogramme 18"/>
          <p:cNvSpPr/>
          <p:nvPr/>
        </p:nvSpPr>
        <p:spPr>
          <a:xfrm flipH="1" flipV="1">
            <a:off x="11372848" y="6270055"/>
            <a:ext cx="1306286" cy="587943"/>
          </a:xfrm>
          <a:prstGeom prst="parallelogram">
            <a:avLst>
              <a:gd name="adj" fmla="val 88637"/>
            </a:avLst>
          </a:pr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Parallélogramme 19"/>
          <p:cNvSpPr/>
          <p:nvPr/>
        </p:nvSpPr>
        <p:spPr>
          <a:xfrm flipH="1" flipV="1">
            <a:off x="11179631" y="6270054"/>
            <a:ext cx="664029" cy="587943"/>
          </a:xfrm>
          <a:prstGeom prst="parallelogram">
            <a:avLst>
              <a:gd name="adj" fmla="val 88637"/>
            </a:avLst>
          </a:prstGeom>
          <a:solidFill>
            <a:srgbClr val="008688"/>
          </a:solidFill>
          <a:ln>
            <a:solidFill>
              <a:srgbClr val="0086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ZoneTexte 20"/>
          <p:cNvSpPr txBox="1"/>
          <p:nvPr/>
        </p:nvSpPr>
        <p:spPr>
          <a:xfrm>
            <a:off x="11695683" y="6406777"/>
            <a:ext cx="709683" cy="523220"/>
          </a:xfrm>
          <a:prstGeom prst="rect">
            <a:avLst/>
          </a:prstGeom>
          <a:noFill/>
        </p:spPr>
        <p:txBody>
          <a:bodyPr wrap="square" rtlCol="0">
            <a:spAutoFit/>
          </a:bodyPr>
          <a:lstStyle/>
          <a:p>
            <a:r>
              <a:rPr lang="fr-FR" sz="2800" dirty="0" smtClean="0">
                <a:solidFill>
                  <a:schemeClr val="bg1"/>
                </a:solidFill>
              </a:rPr>
              <a:t>12</a:t>
            </a:r>
            <a:endParaRPr lang="fr-FR" sz="2800" dirty="0">
              <a:solidFill>
                <a:schemeClr val="bg1"/>
              </a:solidFill>
            </a:endParaRPr>
          </a:p>
        </p:txBody>
      </p:sp>
      <p:sp>
        <p:nvSpPr>
          <p:cNvPr id="15" name="ZoneTexte 14">
            <a:extLst>
              <a:ext uri="{FF2B5EF4-FFF2-40B4-BE49-F238E27FC236}">
                <a16:creationId xmlns:a16="http://schemas.microsoft.com/office/drawing/2014/main" xmlns="" id="{9521705C-5D25-4F4B-964C-ACF58F97A453}"/>
              </a:ext>
            </a:extLst>
          </p:cNvPr>
          <p:cNvSpPr txBox="1"/>
          <p:nvPr/>
        </p:nvSpPr>
        <p:spPr>
          <a:xfrm>
            <a:off x="3532414" y="5169435"/>
            <a:ext cx="6436360" cy="369332"/>
          </a:xfrm>
          <a:prstGeom prst="rect">
            <a:avLst/>
          </a:prstGeom>
          <a:noFill/>
        </p:spPr>
        <p:txBody>
          <a:bodyPr wrap="square">
            <a:spAutoFit/>
          </a:bodyPr>
          <a:lstStyle/>
          <a:p>
            <a:pPr algn="ctr"/>
            <a:r>
              <a:rPr lang="fr-FR" dirty="0">
                <a:latin typeface="Times New Roman" panose="02020603050405020304" pitchFamily="18" charset="0"/>
                <a:cs typeface="Times New Roman" panose="02020603050405020304" pitchFamily="18" charset="0"/>
              </a:rPr>
              <a:t>Source: </a:t>
            </a:r>
            <a:r>
              <a:rPr lang="fr-FR" i="1" dirty="0"/>
              <a:t>Calculs de l’auteur</a:t>
            </a:r>
            <a:r>
              <a:rPr lang="fr-FR" dirty="0" smtClean="0">
                <a:latin typeface="Times New Roman" panose="02020603050405020304" pitchFamily="18" charset="0"/>
                <a:cs typeface="Times New Roman" panose="02020603050405020304" pitchFamily="18" charset="0"/>
              </a:rPr>
              <a:t>, </a:t>
            </a:r>
            <a:r>
              <a:rPr lang="fr-FR" dirty="0">
                <a:latin typeface="Times New Roman" panose="02020603050405020304" pitchFamily="18" charset="0"/>
                <a:cs typeface="Times New Roman" panose="02020603050405020304" pitchFamily="18" charset="0"/>
              </a:rPr>
              <a:t>2020</a:t>
            </a:r>
          </a:p>
        </p:txBody>
      </p:sp>
      <p:sp>
        <p:nvSpPr>
          <p:cNvPr id="16" name="ZoneTexte 15">
            <a:extLst>
              <a:ext uri="{FF2B5EF4-FFF2-40B4-BE49-F238E27FC236}">
                <a16:creationId xmlns:a16="http://schemas.microsoft.com/office/drawing/2014/main" xmlns="" id="{51E220ED-6B9E-41EC-9F8B-E4AFEF381B0F}"/>
              </a:ext>
            </a:extLst>
          </p:cNvPr>
          <p:cNvSpPr txBox="1"/>
          <p:nvPr/>
        </p:nvSpPr>
        <p:spPr>
          <a:xfrm>
            <a:off x="2957209" y="1042623"/>
            <a:ext cx="9068781" cy="646331"/>
          </a:xfrm>
          <a:prstGeom prst="rect">
            <a:avLst/>
          </a:prstGeom>
          <a:noFill/>
        </p:spPr>
        <p:txBody>
          <a:bodyPr wrap="square">
            <a:spAutoFit/>
          </a:bodyPr>
          <a:lstStyle/>
          <a:p>
            <a:pPr algn="ctr"/>
            <a:r>
              <a:rPr lang="fr-FR" b="1" dirty="0"/>
              <a:t>Estimation par la méthode des </a:t>
            </a:r>
            <a:r>
              <a:rPr lang="fr-FR" b="1" dirty="0" smtClean="0"/>
              <a:t>tendances</a:t>
            </a:r>
            <a:endParaRPr lang="fr-FR" dirty="0" smtClean="0">
              <a:latin typeface="Times New Roman" panose="02020603050405020304" pitchFamily="18" charset="0"/>
              <a:cs typeface="Times New Roman" panose="02020603050405020304" pitchFamily="18" charset="0"/>
            </a:endParaRPr>
          </a:p>
          <a:p>
            <a:pPr algn="ctr"/>
            <a:r>
              <a:rPr lang="fr-FR" dirty="0" smtClean="0">
                <a:latin typeface="Times New Roman" panose="02020603050405020304" pitchFamily="18" charset="0"/>
                <a:cs typeface="Times New Roman" panose="02020603050405020304" pitchFamily="18" charset="0"/>
              </a:rPr>
              <a:t>Figure </a:t>
            </a:r>
            <a:r>
              <a:rPr lang="fr-FR" dirty="0" smtClean="0">
                <a:latin typeface="Times New Roman" panose="02020603050405020304" pitchFamily="18" charset="0"/>
                <a:cs typeface="Times New Roman" panose="02020603050405020304" pitchFamily="18" charset="0"/>
              </a:rPr>
              <a:t>12: </a:t>
            </a:r>
            <a:r>
              <a:rPr lang="fr-FR" dirty="0" smtClean="0"/>
              <a:t>Evolution </a:t>
            </a:r>
            <a:r>
              <a:rPr lang="fr-FR" dirty="0"/>
              <a:t>du taux de mortalité des moins de 5 ans (pour 1000)</a:t>
            </a:r>
            <a:endParaRPr lang="fr-FR" dirty="0">
              <a:latin typeface="Times New Roman" panose="02020603050405020304" pitchFamily="18" charset="0"/>
              <a:cs typeface="Times New Roman" panose="02020603050405020304" pitchFamily="18" charset="0"/>
            </a:endParaRPr>
          </a:p>
        </p:txBody>
      </p:sp>
      <p:graphicFrame>
        <p:nvGraphicFramePr>
          <p:cNvPr id="17" name="Graphique 16">
            <a:extLst>
              <a:ext uri="{FF2B5EF4-FFF2-40B4-BE49-F238E27FC236}">
                <a16:creationId xmlns:lc="http://schemas.openxmlformats.org/drawingml/2006/lockedCanvas" xmlns:a16="http://schemas.microsoft.com/office/drawing/2014/main"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http://schemas.openxmlformats.org/wordprocessingml/2006/main" xmlns:w10="urn:schemas-microsoft-com:office:word" xmlns:v="urn:schemas-microsoft-com:vml" xmlns:o="urn:schemas-microsoft-com:office:office" xmlns:am3d="http://schemas.microsoft.com/office/drawing/2017/model3d" xmlns:aink="http://schemas.microsoft.com/office/drawing/2016/ink"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id="{F1870538-6876-473F-9521-6F0C777E9FB2}"/>
              </a:ext>
            </a:extLst>
          </p:cNvPr>
          <p:cNvGraphicFramePr/>
          <p:nvPr>
            <p:extLst>
              <p:ext uri="{D42A27DB-BD31-4B8C-83A1-F6EECF244321}">
                <p14:modId xmlns:p14="http://schemas.microsoft.com/office/powerpoint/2010/main" val="2969552553"/>
              </p:ext>
            </p:extLst>
          </p:nvPr>
        </p:nvGraphicFramePr>
        <p:xfrm>
          <a:off x="4464566" y="1965953"/>
          <a:ext cx="5237582" cy="3086185"/>
        </p:xfrm>
        <a:graphic>
          <a:graphicData uri="http://schemas.openxmlformats.org/drawingml/2006/chart">
            <c:chart xmlns:c="http://schemas.openxmlformats.org/drawingml/2006/chart" xmlns:r="http://schemas.openxmlformats.org/officeDocument/2006/relationships" r:id="rId3"/>
          </a:graphicData>
        </a:graphic>
      </p:graphicFrame>
      <p:sp>
        <p:nvSpPr>
          <p:cNvPr id="2" name="Rectangle 1"/>
          <p:cNvSpPr/>
          <p:nvPr/>
        </p:nvSpPr>
        <p:spPr>
          <a:xfrm>
            <a:off x="2023354" y="5516012"/>
            <a:ext cx="9156278" cy="1754326"/>
          </a:xfrm>
          <a:prstGeom prst="rect">
            <a:avLst/>
          </a:prstGeom>
        </p:spPr>
        <p:txBody>
          <a:bodyPr wrap="square">
            <a:spAutoFit/>
          </a:bodyPr>
          <a:lstStyle/>
          <a:p>
            <a:pPr algn="ctr"/>
            <a:r>
              <a:rPr lang="fr-FR" b="1" dirty="0" smtClean="0"/>
              <a:t>Objectif mondial </a:t>
            </a:r>
            <a:r>
              <a:rPr lang="fr-FR" b="1" dirty="0"/>
              <a:t>(ODD3.2</a:t>
            </a:r>
            <a:r>
              <a:rPr lang="fr-FR" b="1" dirty="0" smtClean="0"/>
              <a:t>) : d’ici </a:t>
            </a:r>
            <a:r>
              <a:rPr lang="fr-FR" b="1" dirty="0"/>
              <a:t>à 2030, tous les pays </a:t>
            </a:r>
            <a:r>
              <a:rPr lang="fr-FR" b="1" dirty="0" smtClean="0"/>
              <a:t>doivent </a:t>
            </a:r>
            <a:r>
              <a:rPr lang="fr-FR" b="1" dirty="0"/>
              <a:t>chercher à ramener</a:t>
            </a:r>
            <a:r>
              <a:rPr lang="fr-FR" b="1" dirty="0" smtClean="0"/>
              <a:t> la </a:t>
            </a:r>
            <a:r>
              <a:rPr lang="fr-FR" b="1" dirty="0"/>
              <a:t>mortalité des enfants de moins de 5 ans à 25 pour 1 000 naissances </a:t>
            </a:r>
            <a:r>
              <a:rPr lang="fr-FR" b="1" dirty="0" smtClean="0"/>
              <a:t>vivantes.</a:t>
            </a:r>
          </a:p>
          <a:p>
            <a:pPr algn="ctr"/>
            <a:r>
              <a:rPr lang="fr-FR" b="1" dirty="0" smtClean="0"/>
              <a:t>Objectif national:</a:t>
            </a:r>
            <a:r>
              <a:rPr lang="fr-FR" b="1" dirty="0">
                <a:latin typeface="Century Gothic" panose="020B0502020202020204" pitchFamily="34" charset="0"/>
              </a:rPr>
              <a:t> </a:t>
            </a:r>
            <a:r>
              <a:rPr lang="fr-FR" b="1" dirty="0"/>
              <a:t>la réduction du taux de mortalité infantile à 61,9 décès pour 1000 </a:t>
            </a:r>
            <a:r>
              <a:rPr lang="fr-FR" b="1" dirty="0" smtClean="0"/>
              <a:t>naissances</a:t>
            </a:r>
          </a:p>
          <a:p>
            <a:pPr algn="ctr"/>
            <a:r>
              <a:rPr lang="fr-FR" b="1" dirty="0">
                <a:latin typeface="Times New Roman" panose="02020603050405020304" pitchFamily="18" charset="0"/>
                <a:cs typeface="Times New Roman" panose="02020603050405020304" pitchFamily="18" charset="0"/>
              </a:rPr>
              <a:t>Valeurs observées: </a:t>
            </a:r>
            <a:r>
              <a:rPr lang="fr-FR" b="1" dirty="0" smtClean="0">
                <a:latin typeface="Times New Roman" panose="02020603050405020304" pitchFamily="18" charset="0"/>
                <a:cs typeface="Times New Roman" panose="02020603050405020304" pitchFamily="18" charset="0"/>
              </a:rPr>
              <a:t>2018: 90,7  </a:t>
            </a:r>
            <a:r>
              <a:rPr lang="fr-FR" b="1" dirty="0">
                <a:latin typeface="Times New Roman" panose="02020603050405020304" pitchFamily="18" charset="0"/>
                <a:cs typeface="Times New Roman" panose="02020603050405020304" pitchFamily="18" charset="0"/>
              </a:rPr>
              <a:t>-  2030: </a:t>
            </a:r>
            <a:r>
              <a:rPr lang="fr-FR" b="1" dirty="0" smtClean="0">
                <a:latin typeface="Times New Roman" panose="02020603050405020304" pitchFamily="18" charset="0"/>
                <a:cs typeface="Times New Roman" panose="02020603050405020304" pitchFamily="18" charset="0"/>
              </a:rPr>
              <a:t>59,61</a:t>
            </a:r>
            <a:endParaRPr lang="fr-FR" dirty="0">
              <a:latin typeface="Times New Roman" panose="02020603050405020304" pitchFamily="18" charset="0"/>
              <a:cs typeface="Times New Roman" panose="02020603050405020304" pitchFamily="18" charset="0"/>
            </a:endParaRPr>
          </a:p>
          <a:p>
            <a:pPr algn="ctr"/>
            <a:endParaRPr lang="fr-FR" b="1" dirty="0" smtClean="0"/>
          </a:p>
          <a:p>
            <a:pPr algn="ctr"/>
            <a:endParaRPr lang="fr-FR" b="1" dirty="0"/>
          </a:p>
        </p:txBody>
      </p:sp>
      <p:cxnSp>
        <p:nvCxnSpPr>
          <p:cNvPr id="18" name="Connecteur droit avec flèche 17"/>
          <p:cNvCxnSpPr/>
          <p:nvPr/>
        </p:nvCxnSpPr>
        <p:spPr>
          <a:xfrm flipH="1">
            <a:off x="4954622" y="2211877"/>
            <a:ext cx="142672" cy="23949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29177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arallélogramme 11"/>
          <p:cNvSpPr/>
          <p:nvPr/>
        </p:nvSpPr>
        <p:spPr>
          <a:xfrm flipV="1">
            <a:off x="1179280" y="17430"/>
            <a:ext cx="1008000" cy="810000"/>
          </a:xfrm>
          <a:prstGeom prst="parallelogram">
            <a:avLst>
              <a:gd name="adj" fmla="val 88637"/>
            </a:avLst>
          </a:pr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orme libre 7"/>
          <p:cNvSpPr/>
          <p:nvPr/>
        </p:nvSpPr>
        <p:spPr>
          <a:xfrm>
            <a:off x="2387600" y="14516"/>
            <a:ext cx="9804400" cy="914400"/>
          </a:xfrm>
          <a:custGeom>
            <a:avLst/>
            <a:gdLst>
              <a:gd name="connsiteX0" fmla="*/ 0 w 11772900"/>
              <a:gd name="connsiteY0" fmla="*/ 0 h 876300"/>
              <a:gd name="connsiteX1" fmla="*/ 927100 w 11772900"/>
              <a:gd name="connsiteY1" fmla="*/ 0 h 876300"/>
              <a:gd name="connsiteX2" fmla="*/ 11772900 w 11772900"/>
              <a:gd name="connsiteY2" fmla="*/ 0 h 876300"/>
              <a:gd name="connsiteX3" fmla="*/ 11772900 w 11772900"/>
              <a:gd name="connsiteY3" fmla="*/ 876300 h 876300"/>
              <a:gd name="connsiteX4" fmla="*/ 927100 w 11772900"/>
              <a:gd name="connsiteY4" fmla="*/ 876300 h 876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72900" h="876300">
                <a:moveTo>
                  <a:pt x="0" y="0"/>
                </a:moveTo>
                <a:lnTo>
                  <a:pt x="927100" y="0"/>
                </a:lnTo>
                <a:lnTo>
                  <a:pt x="11772900" y="0"/>
                </a:lnTo>
                <a:lnTo>
                  <a:pt x="11772900" y="876300"/>
                </a:lnTo>
                <a:lnTo>
                  <a:pt x="927100" y="876300"/>
                </a:lnTo>
                <a:close/>
              </a:path>
            </a:pathLst>
          </a:cu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Parallélogramme 10"/>
          <p:cNvSpPr/>
          <p:nvPr/>
        </p:nvSpPr>
        <p:spPr>
          <a:xfrm flipV="1">
            <a:off x="1465943" y="14516"/>
            <a:ext cx="2066471" cy="914400"/>
          </a:xfrm>
          <a:prstGeom prst="parallelogram">
            <a:avLst>
              <a:gd name="adj" fmla="val 88637"/>
            </a:avLst>
          </a:prstGeom>
          <a:solidFill>
            <a:srgbClr val="008688"/>
          </a:solidFill>
          <a:ln>
            <a:solidFill>
              <a:srgbClr val="0086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9" name="Image 8"/>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68864" y="1826084"/>
            <a:ext cx="2605314" cy="1953986"/>
          </a:xfrm>
          <a:prstGeom prst="rect">
            <a:avLst/>
          </a:prstGeom>
        </p:spPr>
      </p:pic>
      <p:sp>
        <p:nvSpPr>
          <p:cNvPr id="6" name="Rectangle 5"/>
          <p:cNvSpPr/>
          <p:nvPr/>
        </p:nvSpPr>
        <p:spPr>
          <a:xfrm rot="-180000">
            <a:off x="289438" y="1577935"/>
            <a:ext cx="1637396" cy="591499"/>
          </a:xfrm>
          <a:prstGeom prst="rect">
            <a:avLst/>
          </a:prstGeom>
          <a:solidFill>
            <a:srgbClr val="C5C6C7"/>
          </a:solidFill>
          <a:ln>
            <a:solidFill>
              <a:srgbClr val="C5C6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rot="21291599">
            <a:off x="217070" y="1530706"/>
            <a:ext cx="2017581" cy="707886"/>
          </a:xfrm>
          <a:prstGeom prst="rect">
            <a:avLst/>
          </a:prstGeom>
          <a:noFill/>
        </p:spPr>
        <p:txBody>
          <a:bodyPr wrap="square" rtlCol="0">
            <a:spAutoFit/>
          </a:bodyPr>
          <a:lstStyle/>
          <a:p>
            <a:r>
              <a:rPr lang="fr-FR" sz="2000" dirty="0" smtClean="0">
                <a:latin typeface="Century Gothic" panose="020B0502020202020204" pitchFamily="34" charset="0"/>
              </a:rPr>
              <a:t>Décès néonatals</a:t>
            </a:r>
            <a:endParaRPr lang="fr-FR" sz="2000" dirty="0">
              <a:latin typeface="Century Gothic" panose="020B0502020202020204" pitchFamily="34" charset="0"/>
            </a:endParaRPr>
          </a:p>
        </p:txBody>
      </p:sp>
      <p:sp>
        <p:nvSpPr>
          <p:cNvPr id="23" name="ZoneTexte 22"/>
          <p:cNvSpPr txBox="1"/>
          <p:nvPr/>
        </p:nvSpPr>
        <p:spPr>
          <a:xfrm>
            <a:off x="2387600" y="-67848"/>
            <a:ext cx="9804399" cy="1077218"/>
          </a:xfrm>
          <a:prstGeom prst="rect">
            <a:avLst/>
          </a:prstGeom>
          <a:noFill/>
        </p:spPr>
        <p:txBody>
          <a:bodyPr wrap="square" rtlCol="0">
            <a:spAutoFit/>
          </a:bodyPr>
          <a:lstStyle/>
          <a:p>
            <a:pPr lvl="0"/>
            <a:r>
              <a:rPr lang="fr-FR" sz="3200" dirty="0" smtClean="0">
                <a:solidFill>
                  <a:schemeClr val="bg1"/>
                </a:solidFill>
                <a:latin typeface="Century Gothic" panose="020B0502020202020204" pitchFamily="34" charset="0"/>
                <a:cs typeface="Adobe Arabic" panose="02040503050201020203" pitchFamily="18" charset="-78"/>
              </a:rPr>
              <a:t>Analyse </a:t>
            </a:r>
            <a:r>
              <a:rPr lang="fr-FR" sz="3200" dirty="0">
                <a:solidFill>
                  <a:schemeClr val="bg1"/>
                </a:solidFill>
                <a:latin typeface="Century Gothic" panose="020B0502020202020204" pitchFamily="34" charset="0"/>
                <a:cs typeface="Adobe Arabic" panose="02040503050201020203" pitchFamily="18" charset="-78"/>
              </a:rPr>
              <a:t>de l’état de santé de femme à l’horizon 2030 (projections)</a:t>
            </a:r>
          </a:p>
        </p:txBody>
      </p:sp>
      <p:sp>
        <p:nvSpPr>
          <p:cNvPr id="19" name="Parallélogramme 18"/>
          <p:cNvSpPr/>
          <p:nvPr/>
        </p:nvSpPr>
        <p:spPr>
          <a:xfrm flipH="1" flipV="1">
            <a:off x="11372848" y="6270055"/>
            <a:ext cx="1306286" cy="587943"/>
          </a:xfrm>
          <a:prstGeom prst="parallelogram">
            <a:avLst>
              <a:gd name="adj" fmla="val 88637"/>
            </a:avLst>
          </a:pr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Parallélogramme 19"/>
          <p:cNvSpPr/>
          <p:nvPr/>
        </p:nvSpPr>
        <p:spPr>
          <a:xfrm flipH="1" flipV="1">
            <a:off x="11179631" y="6270054"/>
            <a:ext cx="664029" cy="587943"/>
          </a:xfrm>
          <a:prstGeom prst="parallelogram">
            <a:avLst>
              <a:gd name="adj" fmla="val 88637"/>
            </a:avLst>
          </a:prstGeom>
          <a:solidFill>
            <a:srgbClr val="008688"/>
          </a:solidFill>
          <a:ln>
            <a:solidFill>
              <a:srgbClr val="0086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ZoneTexte 20"/>
          <p:cNvSpPr txBox="1"/>
          <p:nvPr/>
        </p:nvSpPr>
        <p:spPr>
          <a:xfrm>
            <a:off x="11695683" y="6406777"/>
            <a:ext cx="709683" cy="523220"/>
          </a:xfrm>
          <a:prstGeom prst="rect">
            <a:avLst/>
          </a:prstGeom>
          <a:noFill/>
        </p:spPr>
        <p:txBody>
          <a:bodyPr wrap="square" rtlCol="0">
            <a:spAutoFit/>
          </a:bodyPr>
          <a:lstStyle/>
          <a:p>
            <a:r>
              <a:rPr lang="fr-FR" sz="2800" dirty="0" smtClean="0">
                <a:solidFill>
                  <a:schemeClr val="bg1"/>
                </a:solidFill>
              </a:rPr>
              <a:t>13</a:t>
            </a:r>
            <a:endParaRPr lang="fr-FR" sz="2800" dirty="0">
              <a:solidFill>
                <a:schemeClr val="bg1"/>
              </a:solidFill>
            </a:endParaRPr>
          </a:p>
        </p:txBody>
      </p:sp>
      <p:sp>
        <p:nvSpPr>
          <p:cNvPr id="16" name="ZoneTexte 15">
            <a:extLst>
              <a:ext uri="{FF2B5EF4-FFF2-40B4-BE49-F238E27FC236}">
                <a16:creationId xmlns:a16="http://schemas.microsoft.com/office/drawing/2014/main" xmlns="" id="{403A0BE2-5C44-4AE0-BC1A-08F4F8993AB3}"/>
              </a:ext>
            </a:extLst>
          </p:cNvPr>
          <p:cNvSpPr txBox="1"/>
          <p:nvPr/>
        </p:nvSpPr>
        <p:spPr>
          <a:xfrm>
            <a:off x="4200649" y="4769179"/>
            <a:ext cx="6436360" cy="369332"/>
          </a:xfrm>
          <a:prstGeom prst="rect">
            <a:avLst/>
          </a:prstGeom>
          <a:noFill/>
        </p:spPr>
        <p:txBody>
          <a:bodyPr wrap="square">
            <a:spAutoFit/>
          </a:bodyPr>
          <a:lstStyle/>
          <a:p>
            <a:pPr algn="ctr"/>
            <a:r>
              <a:rPr lang="fr-FR" dirty="0">
                <a:latin typeface="Times New Roman" panose="02020603050405020304" pitchFamily="18" charset="0"/>
                <a:cs typeface="Times New Roman" panose="02020603050405020304" pitchFamily="18" charset="0"/>
              </a:rPr>
              <a:t>Source: </a:t>
            </a:r>
            <a:r>
              <a:rPr lang="fr-FR" i="1" dirty="0"/>
              <a:t>Calculs de l’auteur</a:t>
            </a:r>
            <a:r>
              <a:rPr lang="fr-FR" dirty="0" smtClean="0">
                <a:latin typeface="Times New Roman" panose="02020603050405020304" pitchFamily="18" charset="0"/>
                <a:cs typeface="Times New Roman" panose="02020603050405020304" pitchFamily="18" charset="0"/>
              </a:rPr>
              <a:t>, </a:t>
            </a:r>
            <a:r>
              <a:rPr lang="fr-FR" dirty="0">
                <a:latin typeface="Times New Roman" panose="02020603050405020304" pitchFamily="18" charset="0"/>
                <a:cs typeface="Times New Roman" panose="02020603050405020304" pitchFamily="18" charset="0"/>
              </a:rPr>
              <a:t>2020</a:t>
            </a:r>
          </a:p>
        </p:txBody>
      </p:sp>
      <p:sp>
        <p:nvSpPr>
          <p:cNvPr id="18" name="ZoneTexte 17">
            <a:extLst>
              <a:ext uri="{FF2B5EF4-FFF2-40B4-BE49-F238E27FC236}">
                <a16:creationId xmlns:a16="http://schemas.microsoft.com/office/drawing/2014/main" xmlns="" id="{ECE91217-43EB-4C37-8915-21ADBA32A09A}"/>
              </a:ext>
            </a:extLst>
          </p:cNvPr>
          <p:cNvSpPr txBox="1"/>
          <p:nvPr/>
        </p:nvSpPr>
        <p:spPr>
          <a:xfrm>
            <a:off x="2620584" y="1009370"/>
            <a:ext cx="8331895" cy="369332"/>
          </a:xfrm>
          <a:prstGeom prst="rect">
            <a:avLst/>
          </a:prstGeom>
          <a:noFill/>
        </p:spPr>
        <p:txBody>
          <a:bodyPr wrap="square">
            <a:spAutoFit/>
          </a:bodyPr>
          <a:lstStyle/>
          <a:p>
            <a:pPr algn="ctr"/>
            <a:r>
              <a:rPr lang="fr-FR" dirty="0">
                <a:latin typeface="Times New Roman" panose="02020603050405020304" pitchFamily="18" charset="0"/>
                <a:cs typeface="Times New Roman" panose="02020603050405020304" pitchFamily="18" charset="0"/>
              </a:rPr>
              <a:t>Figure 13: </a:t>
            </a:r>
            <a:r>
              <a:rPr lang="fr-FR" dirty="0"/>
              <a:t>Evolution du taux de décès néonatals (pour 1000)</a:t>
            </a:r>
            <a:endParaRPr lang="fr-FR" dirty="0">
              <a:latin typeface="Times New Roman" panose="02020603050405020304" pitchFamily="18" charset="0"/>
              <a:cs typeface="Times New Roman" panose="02020603050405020304" pitchFamily="18" charset="0"/>
            </a:endParaRPr>
          </a:p>
        </p:txBody>
      </p:sp>
      <p:graphicFrame>
        <p:nvGraphicFramePr>
          <p:cNvPr id="15" name="Graphique 14">
            <a:extLst>
              <a:ext uri="{FF2B5EF4-FFF2-40B4-BE49-F238E27FC236}">
                <a16:creationId xmlns:lc="http://schemas.openxmlformats.org/drawingml/2006/lockedCanvas" xmlns:a16="http://schemas.microsoft.com/office/drawing/2014/main"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http://schemas.openxmlformats.org/wordprocessingml/2006/main" xmlns:w10="urn:schemas-microsoft-com:office:word" xmlns:v="urn:schemas-microsoft-com:vml" xmlns:o="urn:schemas-microsoft-com:office:office" xmlns:am3d="http://schemas.microsoft.com/office/drawing/2017/model3d" xmlns:aink="http://schemas.microsoft.com/office/drawing/2016/ink"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id="{5BD6F636-C82E-485D-B30F-C1684F5BAE5F}"/>
              </a:ext>
            </a:extLst>
          </p:cNvPr>
          <p:cNvGraphicFramePr/>
          <p:nvPr>
            <p:extLst>
              <p:ext uri="{D42A27DB-BD31-4B8C-83A1-F6EECF244321}">
                <p14:modId xmlns:p14="http://schemas.microsoft.com/office/powerpoint/2010/main" val="1302733688"/>
              </p:ext>
            </p:extLst>
          </p:nvPr>
        </p:nvGraphicFramePr>
        <p:xfrm>
          <a:off x="4192621" y="1535492"/>
          <a:ext cx="5583677" cy="2968414"/>
        </p:xfrm>
        <a:graphic>
          <a:graphicData uri="http://schemas.openxmlformats.org/drawingml/2006/chart">
            <c:chart xmlns:c="http://schemas.openxmlformats.org/drawingml/2006/chart" xmlns:r="http://schemas.openxmlformats.org/officeDocument/2006/relationships" r:id="rId3"/>
          </a:graphicData>
        </a:graphic>
      </p:graphicFrame>
      <p:sp>
        <p:nvSpPr>
          <p:cNvPr id="2" name="Rectangle 1"/>
          <p:cNvSpPr/>
          <p:nvPr/>
        </p:nvSpPr>
        <p:spPr>
          <a:xfrm>
            <a:off x="3025302" y="5346724"/>
            <a:ext cx="7743217" cy="923330"/>
          </a:xfrm>
          <a:prstGeom prst="rect">
            <a:avLst/>
          </a:prstGeom>
        </p:spPr>
        <p:txBody>
          <a:bodyPr wrap="square">
            <a:spAutoFit/>
          </a:bodyPr>
          <a:lstStyle/>
          <a:p>
            <a:pPr algn="ctr"/>
            <a:r>
              <a:rPr lang="fr-FR" b="1" dirty="0" smtClean="0"/>
              <a:t>Objectif mondial </a:t>
            </a:r>
            <a:r>
              <a:rPr lang="fr-FR" b="1" dirty="0"/>
              <a:t>(</a:t>
            </a:r>
            <a:r>
              <a:rPr lang="fr-FR" b="1" dirty="0" smtClean="0"/>
              <a:t>ODD3.2): d’ici </a:t>
            </a:r>
            <a:r>
              <a:rPr lang="fr-FR" b="1" dirty="0"/>
              <a:t>à 2030, tous les pays doivent chercher à ramener </a:t>
            </a:r>
            <a:r>
              <a:rPr lang="fr-FR" b="1" dirty="0" smtClean="0"/>
              <a:t>la </a:t>
            </a:r>
            <a:r>
              <a:rPr lang="fr-FR" b="1" dirty="0"/>
              <a:t>mortalité néonatale à 12 pour 1 000 naissances vivantes au </a:t>
            </a:r>
            <a:r>
              <a:rPr lang="fr-FR" b="1" dirty="0" smtClean="0"/>
              <a:t>plus.</a:t>
            </a:r>
          </a:p>
          <a:p>
            <a:pPr algn="ctr"/>
            <a:r>
              <a:rPr lang="fr-FR" b="1" dirty="0">
                <a:latin typeface="Times New Roman" panose="02020603050405020304" pitchFamily="18" charset="0"/>
                <a:cs typeface="Times New Roman" panose="02020603050405020304" pitchFamily="18" charset="0"/>
              </a:rPr>
              <a:t>Valeurs observées: </a:t>
            </a:r>
            <a:r>
              <a:rPr lang="fr-FR" b="1" dirty="0" smtClean="0">
                <a:latin typeface="Times New Roman" panose="02020603050405020304" pitchFamily="18" charset="0"/>
                <a:cs typeface="Times New Roman" panose="02020603050405020304" pitchFamily="18" charset="0"/>
              </a:rPr>
              <a:t>2020: 25,41  </a:t>
            </a:r>
            <a:r>
              <a:rPr lang="fr-FR" b="1" dirty="0">
                <a:latin typeface="Times New Roman" panose="02020603050405020304" pitchFamily="18" charset="0"/>
                <a:cs typeface="Times New Roman" panose="02020603050405020304" pitchFamily="18" charset="0"/>
              </a:rPr>
              <a:t>-  2030: </a:t>
            </a:r>
            <a:r>
              <a:rPr lang="fr-FR" b="1" dirty="0" smtClean="0">
                <a:latin typeface="Times New Roman" panose="02020603050405020304" pitchFamily="18" charset="0"/>
                <a:cs typeface="Times New Roman" panose="02020603050405020304" pitchFamily="18" charset="0"/>
              </a:rPr>
              <a:t>20,84</a:t>
            </a:r>
            <a:endParaRPr lang="fr-FR" dirty="0">
              <a:latin typeface="Times New Roman" panose="02020603050405020304" pitchFamily="18" charset="0"/>
              <a:cs typeface="Times New Roman" panose="02020603050405020304" pitchFamily="18" charset="0"/>
            </a:endParaRPr>
          </a:p>
        </p:txBody>
      </p:sp>
      <p:cxnSp>
        <p:nvCxnSpPr>
          <p:cNvPr id="17" name="Connecteur droit avec flèche 16"/>
          <p:cNvCxnSpPr/>
          <p:nvPr/>
        </p:nvCxnSpPr>
        <p:spPr>
          <a:xfrm flipV="1">
            <a:off x="9481225" y="2627694"/>
            <a:ext cx="105701" cy="45597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46236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arallélogramme 11"/>
          <p:cNvSpPr/>
          <p:nvPr/>
        </p:nvSpPr>
        <p:spPr>
          <a:xfrm flipV="1">
            <a:off x="1179280" y="17430"/>
            <a:ext cx="1008000" cy="810000"/>
          </a:xfrm>
          <a:prstGeom prst="parallelogram">
            <a:avLst>
              <a:gd name="adj" fmla="val 88637"/>
            </a:avLst>
          </a:pr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orme libre 7"/>
          <p:cNvSpPr/>
          <p:nvPr/>
        </p:nvSpPr>
        <p:spPr>
          <a:xfrm>
            <a:off x="2387600" y="14516"/>
            <a:ext cx="9804400" cy="914400"/>
          </a:xfrm>
          <a:custGeom>
            <a:avLst/>
            <a:gdLst>
              <a:gd name="connsiteX0" fmla="*/ 0 w 11772900"/>
              <a:gd name="connsiteY0" fmla="*/ 0 h 876300"/>
              <a:gd name="connsiteX1" fmla="*/ 927100 w 11772900"/>
              <a:gd name="connsiteY1" fmla="*/ 0 h 876300"/>
              <a:gd name="connsiteX2" fmla="*/ 11772900 w 11772900"/>
              <a:gd name="connsiteY2" fmla="*/ 0 h 876300"/>
              <a:gd name="connsiteX3" fmla="*/ 11772900 w 11772900"/>
              <a:gd name="connsiteY3" fmla="*/ 876300 h 876300"/>
              <a:gd name="connsiteX4" fmla="*/ 927100 w 11772900"/>
              <a:gd name="connsiteY4" fmla="*/ 876300 h 876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72900" h="876300">
                <a:moveTo>
                  <a:pt x="0" y="0"/>
                </a:moveTo>
                <a:lnTo>
                  <a:pt x="927100" y="0"/>
                </a:lnTo>
                <a:lnTo>
                  <a:pt x="11772900" y="0"/>
                </a:lnTo>
                <a:lnTo>
                  <a:pt x="11772900" y="876300"/>
                </a:lnTo>
                <a:lnTo>
                  <a:pt x="927100" y="876300"/>
                </a:lnTo>
                <a:close/>
              </a:path>
            </a:pathLst>
          </a:cu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Parallélogramme 10"/>
          <p:cNvSpPr/>
          <p:nvPr/>
        </p:nvSpPr>
        <p:spPr>
          <a:xfrm flipV="1">
            <a:off x="1465943" y="14516"/>
            <a:ext cx="2066471" cy="914400"/>
          </a:xfrm>
          <a:prstGeom prst="parallelogram">
            <a:avLst>
              <a:gd name="adj" fmla="val 88637"/>
            </a:avLst>
          </a:prstGeom>
          <a:solidFill>
            <a:srgbClr val="008688"/>
          </a:solidFill>
          <a:ln>
            <a:solidFill>
              <a:srgbClr val="0086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9" name="Image 8"/>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68864" y="1826084"/>
            <a:ext cx="2605314" cy="1953986"/>
          </a:xfrm>
          <a:prstGeom prst="rect">
            <a:avLst/>
          </a:prstGeom>
        </p:spPr>
      </p:pic>
      <p:sp>
        <p:nvSpPr>
          <p:cNvPr id="6" name="Rectangle 5"/>
          <p:cNvSpPr/>
          <p:nvPr/>
        </p:nvSpPr>
        <p:spPr>
          <a:xfrm rot="-180000">
            <a:off x="289438" y="1577935"/>
            <a:ext cx="1637396" cy="591499"/>
          </a:xfrm>
          <a:prstGeom prst="rect">
            <a:avLst/>
          </a:prstGeom>
          <a:solidFill>
            <a:srgbClr val="C5C6C7"/>
          </a:solidFill>
          <a:ln>
            <a:solidFill>
              <a:srgbClr val="C5C6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rot="21291599">
            <a:off x="217070" y="1530706"/>
            <a:ext cx="2017581" cy="707886"/>
          </a:xfrm>
          <a:prstGeom prst="rect">
            <a:avLst/>
          </a:prstGeom>
          <a:noFill/>
        </p:spPr>
        <p:txBody>
          <a:bodyPr wrap="square" rtlCol="0">
            <a:spAutoFit/>
          </a:bodyPr>
          <a:lstStyle/>
          <a:p>
            <a:r>
              <a:rPr lang="fr-FR" sz="2000" dirty="0" smtClean="0">
                <a:latin typeface="Century Gothic" panose="020B0502020202020204" pitchFamily="34" charset="0"/>
              </a:rPr>
              <a:t>Prévalence du VIH</a:t>
            </a:r>
            <a:endParaRPr lang="fr-FR" sz="2000" dirty="0">
              <a:latin typeface="Century Gothic" panose="020B0502020202020204" pitchFamily="34" charset="0"/>
            </a:endParaRPr>
          </a:p>
        </p:txBody>
      </p:sp>
      <p:sp>
        <p:nvSpPr>
          <p:cNvPr id="23" name="ZoneTexte 22"/>
          <p:cNvSpPr txBox="1"/>
          <p:nvPr/>
        </p:nvSpPr>
        <p:spPr>
          <a:xfrm>
            <a:off x="2262305" y="-86747"/>
            <a:ext cx="9788219" cy="954107"/>
          </a:xfrm>
          <a:prstGeom prst="rect">
            <a:avLst/>
          </a:prstGeom>
          <a:noFill/>
        </p:spPr>
        <p:txBody>
          <a:bodyPr wrap="square" rtlCol="0">
            <a:spAutoFit/>
          </a:bodyPr>
          <a:lstStyle/>
          <a:p>
            <a:pPr lvl="0"/>
            <a:r>
              <a:rPr lang="fr-FR" sz="2800" dirty="0" smtClean="0">
                <a:solidFill>
                  <a:schemeClr val="bg1"/>
                </a:solidFill>
                <a:latin typeface="Century Gothic" panose="020B0502020202020204" pitchFamily="34" charset="0"/>
                <a:cs typeface="Adobe Arabic" panose="02040503050201020203" pitchFamily="18" charset="-78"/>
              </a:rPr>
              <a:t>Analyse </a:t>
            </a:r>
            <a:r>
              <a:rPr lang="fr-FR" sz="2800" dirty="0">
                <a:solidFill>
                  <a:schemeClr val="bg1"/>
                </a:solidFill>
                <a:latin typeface="Century Gothic" panose="020B0502020202020204" pitchFamily="34" charset="0"/>
                <a:cs typeface="Adobe Arabic" panose="02040503050201020203" pitchFamily="18" charset="-78"/>
              </a:rPr>
              <a:t>de l’état de santé de femme à l’horizon 2030 (projections)</a:t>
            </a:r>
          </a:p>
        </p:txBody>
      </p:sp>
      <p:sp>
        <p:nvSpPr>
          <p:cNvPr id="19" name="Parallélogramme 18"/>
          <p:cNvSpPr/>
          <p:nvPr/>
        </p:nvSpPr>
        <p:spPr>
          <a:xfrm flipH="1" flipV="1">
            <a:off x="11372848" y="6270055"/>
            <a:ext cx="1306286" cy="587943"/>
          </a:xfrm>
          <a:prstGeom prst="parallelogram">
            <a:avLst>
              <a:gd name="adj" fmla="val 88637"/>
            </a:avLst>
          </a:pr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Parallélogramme 19"/>
          <p:cNvSpPr/>
          <p:nvPr/>
        </p:nvSpPr>
        <p:spPr>
          <a:xfrm flipH="1" flipV="1">
            <a:off x="11179631" y="6270054"/>
            <a:ext cx="664029" cy="587943"/>
          </a:xfrm>
          <a:prstGeom prst="parallelogram">
            <a:avLst>
              <a:gd name="adj" fmla="val 88637"/>
            </a:avLst>
          </a:prstGeom>
          <a:solidFill>
            <a:srgbClr val="008688"/>
          </a:solidFill>
          <a:ln>
            <a:solidFill>
              <a:srgbClr val="0086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ZoneTexte 20"/>
          <p:cNvSpPr txBox="1"/>
          <p:nvPr/>
        </p:nvSpPr>
        <p:spPr>
          <a:xfrm>
            <a:off x="11695683" y="6406777"/>
            <a:ext cx="709683" cy="523220"/>
          </a:xfrm>
          <a:prstGeom prst="rect">
            <a:avLst/>
          </a:prstGeom>
          <a:noFill/>
        </p:spPr>
        <p:txBody>
          <a:bodyPr wrap="square" rtlCol="0">
            <a:spAutoFit/>
          </a:bodyPr>
          <a:lstStyle/>
          <a:p>
            <a:r>
              <a:rPr lang="fr-FR" sz="2800" dirty="0" smtClean="0">
                <a:solidFill>
                  <a:schemeClr val="bg1"/>
                </a:solidFill>
              </a:rPr>
              <a:t>14</a:t>
            </a:r>
            <a:endParaRPr lang="fr-FR" sz="2800" dirty="0">
              <a:solidFill>
                <a:schemeClr val="bg1"/>
              </a:solidFill>
            </a:endParaRPr>
          </a:p>
        </p:txBody>
      </p:sp>
      <p:sp>
        <p:nvSpPr>
          <p:cNvPr id="16" name="ZoneTexte 15">
            <a:extLst>
              <a:ext uri="{FF2B5EF4-FFF2-40B4-BE49-F238E27FC236}">
                <a16:creationId xmlns:a16="http://schemas.microsoft.com/office/drawing/2014/main" xmlns="" id="{67D4B6CD-D09B-41A4-A755-140212CBEA86}"/>
              </a:ext>
            </a:extLst>
          </p:cNvPr>
          <p:cNvSpPr txBox="1"/>
          <p:nvPr/>
        </p:nvSpPr>
        <p:spPr>
          <a:xfrm>
            <a:off x="3624580" y="5215374"/>
            <a:ext cx="6436360" cy="369332"/>
          </a:xfrm>
          <a:prstGeom prst="rect">
            <a:avLst/>
          </a:prstGeom>
          <a:noFill/>
        </p:spPr>
        <p:txBody>
          <a:bodyPr wrap="square">
            <a:spAutoFit/>
          </a:bodyPr>
          <a:lstStyle/>
          <a:p>
            <a:pPr algn="ctr"/>
            <a:r>
              <a:rPr lang="fr-FR" dirty="0">
                <a:latin typeface="Times New Roman" panose="02020603050405020304" pitchFamily="18" charset="0"/>
                <a:cs typeface="Times New Roman" panose="02020603050405020304" pitchFamily="18" charset="0"/>
              </a:rPr>
              <a:t>Source: </a:t>
            </a:r>
            <a:r>
              <a:rPr lang="fr-FR" i="1" dirty="0"/>
              <a:t>Calculs de </a:t>
            </a:r>
            <a:r>
              <a:rPr lang="fr-FR" i="1" dirty="0" smtClean="0"/>
              <a:t>l’auteur</a:t>
            </a:r>
            <a:r>
              <a:rPr lang="fr-FR" dirty="0" smtClean="0">
                <a:latin typeface="Times New Roman" panose="02020603050405020304" pitchFamily="18" charset="0"/>
                <a:cs typeface="Times New Roman" panose="02020603050405020304" pitchFamily="18" charset="0"/>
              </a:rPr>
              <a:t>, </a:t>
            </a:r>
            <a:r>
              <a:rPr lang="fr-FR" dirty="0">
                <a:latin typeface="Times New Roman" panose="02020603050405020304" pitchFamily="18" charset="0"/>
                <a:cs typeface="Times New Roman" panose="02020603050405020304" pitchFamily="18" charset="0"/>
              </a:rPr>
              <a:t>2020</a:t>
            </a:r>
          </a:p>
        </p:txBody>
      </p:sp>
      <p:sp>
        <p:nvSpPr>
          <p:cNvPr id="18" name="ZoneTexte 17">
            <a:extLst>
              <a:ext uri="{FF2B5EF4-FFF2-40B4-BE49-F238E27FC236}">
                <a16:creationId xmlns:a16="http://schemas.microsoft.com/office/drawing/2014/main" xmlns="" id="{2F6929B1-8696-4305-81C0-6C780CA58243}"/>
              </a:ext>
            </a:extLst>
          </p:cNvPr>
          <p:cNvSpPr txBox="1"/>
          <p:nvPr/>
        </p:nvSpPr>
        <p:spPr>
          <a:xfrm>
            <a:off x="3635855" y="973788"/>
            <a:ext cx="6957566" cy="646331"/>
          </a:xfrm>
          <a:prstGeom prst="rect">
            <a:avLst/>
          </a:prstGeom>
          <a:noFill/>
        </p:spPr>
        <p:txBody>
          <a:bodyPr wrap="square">
            <a:spAutoFit/>
          </a:bodyPr>
          <a:lstStyle/>
          <a:p>
            <a:pPr algn="ctr"/>
            <a:r>
              <a:rPr lang="fr-FR" dirty="0">
                <a:latin typeface="Times New Roman" panose="02020603050405020304" pitchFamily="18" charset="0"/>
                <a:cs typeface="Times New Roman" panose="02020603050405020304" pitchFamily="18" charset="0"/>
              </a:rPr>
              <a:t>Figure 14: Evolution de la proportion de femme de plus de 15 ans ayant le VIH au Burkina</a:t>
            </a:r>
          </a:p>
        </p:txBody>
      </p:sp>
      <p:graphicFrame>
        <p:nvGraphicFramePr>
          <p:cNvPr id="15" name="Graphique 14">
            <a:extLst>
              <a:ext uri="{FF2B5EF4-FFF2-40B4-BE49-F238E27FC236}">
                <a16:creationId xmlns:lc="http://schemas.openxmlformats.org/drawingml/2006/lockedCanvas" xmlns:a16="http://schemas.microsoft.com/office/drawing/2014/main"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http://schemas.openxmlformats.org/wordprocessingml/2006/main" xmlns:w10="urn:schemas-microsoft-com:office:word" xmlns:v="urn:schemas-microsoft-com:vml" xmlns:o="urn:schemas-microsoft-com:office:office" xmlns:am3d="http://schemas.microsoft.com/office/drawing/2017/model3d" xmlns:aink="http://schemas.microsoft.com/office/drawing/2016/ink"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id="{CDCC2A17-D3F6-40AC-93DE-912A62E2EE6B}"/>
              </a:ext>
            </a:extLst>
          </p:cNvPr>
          <p:cNvGraphicFramePr/>
          <p:nvPr>
            <p:extLst>
              <p:ext uri="{D42A27DB-BD31-4B8C-83A1-F6EECF244321}">
                <p14:modId xmlns:p14="http://schemas.microsoft.com/office/powerpoint/2010/main" val="1576165138"/>
              </p:ext>
            </p:extLst>
          </p:nvPr>
        </p:nvGraphicFramePr>
        <p:xfrm>
          <a:off x="3987726" y="1717040"/>
          <a:ext cx="6167952" cy="3498334"/>
        </p:xfrm>
        <a:graphic>
          <a:graphicData uri="http://schemas.openxmlformats.org/drawingml/2006/chart">
            <c:chart xmlns:c="http://schemas.openxmlformats.org/drawingml/2006/chart" xmlns:r="http://schemas.openxmlformats.org/officeDocument/2006/relationships" r:id="rId3"/>
          </a:graphicData>
        </a:graphic>
      </p:graphicFrame>
      <p:sp>
        <p:nvSpPr>
          <p:cNvPr id="2" name="Rectangle 1"/>
          <p:cNvSpPr/>
          <p:nvPr/>
        </p:nvSpPr>
        <p:spPr>
          <a:xfrm>
            <a:off x="2623368" y="5677195"/>
            <a:ext cx="8438784" cy="1200329"/>
          </a:xfrm>
          <a:prstGeom prst="rect">
            <a:avLst/>
          </a:prstGeom>
        </p:spPr>
        <p:txBody>
          <a:bodyPr wrap="none">
            <a:spAutoFit/>
          </a:bodyPr>
          <a:lstStyle/>
          <a:p>
            <a:pPr algn="ctr"/>
            <a:r>
              <a:rPr lang="fr-FR" b="1" dirty="0" smtClean="0"/>
              <a:t>Objectif mondial </a:t>
            </a:r>
            <a:r>
              <a:rPr lang="fr-FR" b="1" dirty="0"/>
              <a:t>(ODD3.3 </a:t>
            </a:r>
            <a:r>
              <a:rPr lang="fr-FR" b="1" dirty="0" smtClean="0"/>
              <a:t>): d’ici </a:t>
            </a:r>
            <a:r>
              <a:rPr lang="fr-FR" b="1" dirty="0"/>
              <a:t>à 2030, mettre fin à l’épidémie de </a:t>
            </a:r>
            <a:r>
              <a:rPr lang="fr-FR" b="1" dirty="0" smtClean="0"/>
              <a:t>sida </a:t>
            </a:r>
          </a:p>
          <a:p>
            <a:pPr algn="ctr"/>
            <a:r>
              <a:rPr lang="fr-FR" b="1" dirty="0" smtClean="0"/>
              <a:t>(ODD3.3.1: Nombre </a:t>
            </a:r>
            <a:r>
              <a:rPr lang="fr-FR" b="1" dirty="0"/>
              <a:t>de nouvelles infections à VIH pour 1 000 personnes </a:t>
            </a:r>
            <a:r>
              <a:rPr lang="fr-FR" b="1" dirty="0"/>
              <a:t>séronégatives</a:t>
            </a:r>
            <a:r>
              <a:rPr lang="fr-FR" b="1" dirty="0" smtClean="0"/>
              <a:t>)</a:t>
            </a:r>
          </a:p>
          <a:p>
            <a:pPr algn="ctr"/>
            <a:r>
              <a:rPr lang="fr-FR" b="1" dirty="0">
                <a:latin typeface="Times New Roman" panose="02020603050405020304" pitchFamily="18" charset="0"/>
                <a:cs typeface="Times New Roman" panose="02020603050405020304" pitchFamily="18" charset="0"/>
              </a:rPr>
              <a:t>Valeurs observées: </a:t>
            </a:r>
            <a:r>
              <a:rPr lang="fr-FR" b="1" dirty="0" smtClean="0">
                <a:latin typeface="Times New Roman" panose="02020603050405020304" pitchFamily="18" charset="0"/>
                <a:cs typeface="Times New Roman" panose="02020603050405020304" pitchFamily="18" charset="0"/>
              </a:rPr>
              <a:t>2019: 60,6  </a:t>
            </a:r>
            <a:r>
              <a:rPr lang="fr-FR" b="1" dirty="0">
                <a:latin typeface="Times New Roman" panose="02020603050405020304" pitchFamily="18" charset="0"/>
                <a:cs typeface="Times New Roman" panose="02020603050405020304" pitchFamily="18" charset="0"/>
              </a:rPr>
              <a:t>-  2030: </a:t>
            </a:r>
            <a:r>
              <a:rPr lang="fr-FR" b="1" dirty="0" smtClean="0">
                <a:latin typeface="Times New Roman" panose="02020603050405020304" pitchFamily="18" charset="0"/>
                <a:cs typeface="Times New Roman" panose="02020603050405020304" pitchFamily="18" charset="0"/>
              </a:rPr>
              <a:t>67,27</a:t>
            </a:r>
            <a:endParaRPr lang="fr-FR" dirty="0">
              <a:latin typeface="Times New Roman" panose="02020603050405020304" pitchFamily="18" charset="0"/>
              <a:cs typeface="Times New Roman" panose="02020603050405020304" pitchFamily="18" charset="0"/>
            </a:endParaRPr>
          </a:p>
          <a:p>
            <a:pPr algn="ctr"/>
            <a:endParaRPr lang="fr-FR" b="1" dirty="0"/>
          </a:p>
        </p:txBody>
      </p:sp>
      <p:cxnSp>
        <p:nvCxnSpPr>
          <p:cNvPr id="17" name="Connecteur droit avec flèche 16"/>
          <p:cNvCxnSpPr/>
          <p:nvPr/>
        </p:nvCxnSpPr>
        <p:spPr>
          <a:xfrm>
            <a:off x="4469589" y="2425925"/>
            <a:ext cx="139969" cy="3722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Connecteur droit avec flèche 21"/>
          <p:cNvCxnSpPr/>
          <p:nvPr/>
        </p:nvCxnSpPr>
        <p:spPr>
          <a:xfrm>
            <a:off x="6772394" y="2211877"/>
            <a:ext cx="139969" cy="3722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Connecteur droit avec flèche 23"/>
          <p:cNvCxnSpPr/>
          <p:nvPr/>
        </p:nvCxnSpPr>
        <p:spPr>
          <a:xfrm>
            <a:off x="9703070" y="1955260"/>
            <a:ext cx="139969" cy="3722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78872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arallélogramme 11"/>
          <p:cNvSpPr/>
          <p:nvPr/>
        </p:nvSpPr>
        <p:spPr>
          <a:xfrm flipV="1">
            <a:off x="1179280" y="17430"/>
            <a:ext cx="1008000" cy="810000"/>
          </a:xfrm>
          <a:prstGeom prst="parallelogram">
            <a:avLst>
              <a:gd name="adj" fmla="val 88637"/>
            </a:avLst>
          </a:pr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orme libre 7"/>
          <p:cNvSpPr/>
          <p:nvPr/>
        </p:nvSpPr>
        <p:spPr>
          <a:xfrm>
            <a:off x="2387600" y="14516"/>
            <a:ext cx="9804400" cy="914400"/>
          </a:xfrm>
          <a:custGeom>
            <a:avLst/>
            <a:gdLst>
              <a:gd name="connsiteX0" fmla="*/ 0 w 11772900"/>
              <a:gd name="connsiteY0" fmla="*/ 0 h 876300"/>
              <a:gd name="connsiteX1" fmla="*/ 927100 w 11772900"/>
              <a:gd name="connsiteY1" fmla="*/ 0 h 876300"/>
              <a:gd name="connsiteX2" fmla="*/ 11772900 w 11772900"/>
              <a:gd name="connsiteY2" fmla="*/ 0 h 876300"/>
              <a:gd name="connsiteX3" fmla="*/ 11772900 w 11772900"/>
              <a:gd name="connsiteY3" fmla="*/ 876300 h 876300"/>
              <a:gd name="connsiteX4" fmla="*/ 927100 w 11772900"/>
              <a:gd name="connsiteY4" fmla="*/ 876300 h 876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72900" h="876300">
                <a:moveTo>
                  <a:pt x="0" y="0"/>
                </a:moveTo>
                <a:lnTo>
                  <a:pt x="927100" y="0"/>
                </a:lnTo>
                <a:lnTo>
                  <a:pt x="11772900" y="0"/>
                </a:lnTo>
                <a:lnTo>
                  <a:pt x="11772900" y="876300"/>
                </a:lnTo>
                <a:lnTo>
                  <a:pt x="927100" y="876300"/>
                </a:lnTo>
                <a:close/>
              </a:path>
            </a:pathLst>
          </a:cu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Parallélogramme 10"/>
          <p:cNvSpPr/>
          <p:nvPr/>
        </p:nvSpPr>
        <p:spPr>
          <a:xfrm flipV="1">
            <a:off x="1465943" y="14516"/>
            <a:ext cx="2066471" cy="914400"/>
          </a:xfrm>
          <a:prstGeom prst="parallelogram">
            <a:avLst>
              <a:gd name="adj" fmla="val 88637"/>
            </a:avLst>
          </a:prstGeom>
          <a:solidFill>
            <a:srgbClr val="008688"/>
          </a:solidFill>
          <a:ln>
            <a:solidFill>
              <a:srgbClr val="0086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9" name="Image 8"/>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68864" y="1826084"/>
            <a:ext cx="2605314" cy="1953986"/>
          </a:xfrm>
          <a:prstGeom prst="rect">
            <a:avLst/>
          </a:prstGeom>
        </p:spPr>
      </p:pic>
      <p:sp>
        <p:nvSpPr>
          <p:cNvPr id="6" name="Rectangle 5"/>
          <p:cNvSpPr/>
          <p:nvPr/>
        </p:nvSpPr>
        <p:spPr>
          <a:xfrm rot="-180000">
            <a:off x="289438" y="1577935"/>
            <a:ext cx="1637396" cy="591499"/>
          </a:xfrm>
          <a:prstGeom prst="rect">
            <a:avLst/>
          </a:prstGeom>
          <a:solidFill>
            <a:srgbClr val="C5C6C7"/>
          </a:solidFill>
          <a:ln>
            <a:solidFill>
              <a:srgbClr val="C5C6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rot="21291599">
            <a:off x="217070" y="1530706"/>
            <a:ext cx="2017581" cy="707886"/>
          </a:xfrm>
          <a:prstGeom prst="rect">
            <a:avLst/>
          </a:prstGeom>
          <a:noFill/>
        </p:spPr>
        <p:txBody>
          <a:bodyPr wrap="square" rtlCol="0">
            <a:spAutoFit/>
          </a:bodyPr>
          <a:lstStyle/>
          <a:p>
            <a:r>
              <a:rPr lang="fr-FR" sz="2000" dirty="0" smtClean="0">
                <a:latin typeface="Century Gothic" panose="020B0502020202020204" pitchFamily="34" charset="0"/>
              </a:rPr>
              <a:t>Incidence de la tuberculose</a:t>
            </a:r>
            <a:endParaRPr lang="fr-FR" sz="2000" dirty="0">
              <a:latin typeface="Century Gothic" panose="020B0502020202020204" pitchFamily="34" charset="0"/>
            </a:endParaRPr>
          </a:p>
        </p:txBody>
      </p:sp>
      <p:sp>
        <p:nvSpPr>
          <p:cNvPr id="23" name="ZoneTexte 22"/>
          <p:cNvSpPr txBox="1"/>
          <p:nvPr/>
        </p:nvSpPr>
        <p:spPr>
          <a:xfrm>
            <a:off x="2262306" y="17430"/>
            <a:ext cx="9763686" cy="954107"/>
          </a:xfrm>
          <a:prstGeom prst="rect">
            <a:avLst/>
          </a:prstGeom>
          <a:noFill/>
        </p:spPr>
        <p:txBody>
          <a:bodyPr wrap="square" rtlCol="0">
            <a:spAutoFit/>
          </a:bodyPr>
          <a:lstStyle/>
          <a:p>
            <a:pPr lvl="0" algn="ctr"/>
            <a:r>
              <a:rPr lang="fr-FR" sz="2800" dirty="0" smtClean="0">
                <a:solidFill>
                  <a:schemeClr val="bg1"/>
                </a:solidFill>
                <a:latin typeface="Century Gothic" panose="020B0502020202020204" pitchFamily="34" charset="0"/>
                <a:cs typeface="Adobe Arabic" panose="02040503050201020203" pitchFamily="18" charset="-78"/>
              </a:rPr>
              <a:t>Analyse </a:t>
            </a:r>
            <a:r>
              <a:rPr lang="fr-FR" sz="2800" dirty="0">
                <a:solidFill>
                  <a:schemeClr val="bg1"/>
                </a:solidFill>
                <a:latin typeface="Century Gothic" panose="020B0502020202020204" pitchFamily="34" charset="0"/>
                <a:cs typeface="Adobe Arabic" panose="02040503050201020203" pitchFamily="18" charset="-78"/>
              </a:rPr>
              <a:t>de l’état de santé de femme à l’horizon 2030 (projections)</a:t>
            </a:r>
          </a:p>
        </p:txBody>
      </p:sp>
      <p:sp>
        <p:nvSpPr>
          <p:cNvPr id="19" name="Parallélogramme 18"/>
          <p:cNvSpPr/>
          <p:nvPr/>
        </p:nvSpPr>
        <p:spPr>
          <a:xfrm flipH="1" flipV="1">
            <a:off x="11372848" y="6270055"/>
            <a:ext cx="1306286" cy="587943"/>
          </a:xfrm>
          <a:prstGeom prst="parallelogram">
            <a:avLst>
              <a:gd name="adj" fmla="val 88637"/>
            </a:avLst>
          </a:pr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Parallélogramme 19"/>
          <p:cNvSpPr/>
          <p:nvPr/>
        </p:nvSpPr>
        <p:spPr>
          <a:xfrm flipH="1" flipV="1">
            <a:off x="11179631" y="6270054"/>
            <a:ext cx="664029" cy="587943"/>
          </a:xfrm>
          <a:prstGeom prst="parallelogram">
            <a:avLst>
              <a:gd name="adj" fmla="val 88637"/>
            </a:avLst>
          </a:prstGeom>
          <a:solidFill>
            <a:srgbClr val="008688"/>
          </a:solidFill>
          <a:ln>
            <a:solidFill>
              <a:srgbClr val="0086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ZoneTexte 20"/>
          <p:cNvSpPr txBox="1"/>
          <p:nvPr/>
        </p:nvSpPr>
        <p:spPr>
          <a:xfrm>
            <a:off x="11695683" y="6406777"/>
            <a:ext cx="709683" cy="523220"/>
          </a:xfrm>
          <a:prstGeom prst="rect">
            <a:avLst/>
          </a:prstGeom>
          <a:noFill/>
        </p:spPr>
        <p:txBody>
          <a:bodyPr wrap="square" rtlCol="0">
            <a:spAutoFit/>
          </a:bodyPr>
          <a:lstStyle/>
          <a:p>
            <a:r>
              <a:rPr lang="fr-FR" sz="2800" dirty="0" smtClean="0">
                <a:solidFill>
                  <a:schemeClr val="bg1"/>
                </a:solidFill>
              </a:rPr>
              <a:t>15</a:t>
            </a:r>
            <a:endParaRPr lang="fr-FR" sz="2800" dirty="0">
              <a:solidFill>
                <a:schemeClr val="bg1"/>
              </a:solidFill>
            </a:endParaRPr>
          </a:p>
        </p:txBody>
      </p:sp>
      <p:sp>
        <p:nvSpPr>
          <p:cNvPr id="14" name="ZoneTexte 13">
            <a:extLst>
              <a:ext uri="{FF2B5EF4-FFF2-40B4-BE49-F238E27FC236}">
                <a16:creationId xmlns:a16="http://schemas.microsoft.com/office/drawing/2014/main" xmlns="" id="{BA9F3779-1911-4484-819E-827E2D90638A}"/>
              </a:ext>
            </a:extLst>
          </p:cNvPr>
          <p:cNvSpPr txBox="1"/>
          <p:nvPr/>
        </p:nvSpPr>
        <p:spPr>
          <a:xfrm>
            <a:off x="3314616" y="4842748"/>
            <a:ext cx="6436360" cy="369332"/>
          </a:xfrm>
          <a:prstGeom prst="rect">
            <a:avLst/>
          </a:prstGeom>
          <a:noFill/>
        </p:spPr>
        <p:txBody>
          <a:bodyPr wrap="square">
            <a:spAutoFit/>
          </a:bodyPr>
          <a:lstStyle/>
          <a:p>
            <a:pPr algn="ctr"/>
            <a:r>
              <a:rPr lang="fr-FR" dirty="0">
                <a:latin typeface="Times New Roman" panose="02020603050405020304" pitchFamily="18" charset="0"/>
                <a:cs typeface="Times New Roman" panose="02020603050405020304" pitchFamily="18" charset="0"/>
              </a:rPr>
              <a:t>Source: </a:t>
            </a:r>
            <a:r>
              <a:rPr lang="fr-FR" i="1" dirty="0"/>
              <a:t>Calculs de l’auteur</a:t>
            </a:r>
            <a:r>
              <a:rPr lang="fr-FR" dirty="0" smtClean="0">
                <a:latin typeface="Times New Roman" panose="02020603050405020304" pitchFamily="18" charset="0"/>
                <a:cs typeface="Times New Roman" panose="02020603050405020304" pitchFamily="18" charset="0"/>
              </a:rPr>
              <a:t>, </a:t>
            </a:r>
            <a:r>
              <a:rPr lang="fr-FR" dirty="0">
                <a:latin typeface="Times New Roman" panose="02020603050405020304" pitchFamily="18" charset="0"/>
                <a:cs typeface="Times New Roman" panose="02020603050405020304" pitchFamily="18" charset="0"/>
              </a:rPr>
              <a:t>2020</a:t>
            </a:r>
          </a:p>
        </p:txBody>
      </p:sp>
      <p:sp>
        <p:nvSpPr>
          <p:cNvPr id="16" name="ZoneTexte 15">
            <a:extLst>
              <a:ext uri="{FF2B5EF4-FFF2-40B4-BE49-F238E27FC236}">
                <a16:creationId xmlns:a16="http://schemas.microsoft.com/office/drawing/2014/main" xmlns="" id="{6C56C288-1D5D-4876-95E1-88329C5B7303}"/>
              </a:ext>
            </a:extLst>
          </p:cNvPr>
          <p:cNvSpPr txBox="1"/>
          <p:nvPr/>
        </p:nvSpPr>
        <p:spPr>
          <a:xfrm>
            <a:off x="3804864" y="1118585"/>
            <a:ext cx="6798283" cy="646331"/>
          </a:xfrm>
          <a:prstGeom prst="rect">
            <a:avLst/>
          </a:prstGeom>
          <a:noFill/>
        </p:spPr>
        <p:txBody>
          <a:bodyPr wrap="square">
            <a:spAutoFit/>
          </a:bodyPr>
          <a:lstStyle/>
          <a:p>
            <a:pPr algn="ctr"/>
            <a:r>
              <a:rPr lang="fr-FR" dirty="0">
                <a:latin typeface="Times New Roman" panose="02020603050405020304" pitchFamily="18" charset="0"/>
                <a:cs typeface="Times New Roman" panose="02020603050405020304" pitchFamily="18" charset="0"/>
              </a:rPr>
              <a:t>Figure 15: </a:t>
            </a:r>
            <a:r>
              <a:rPr lang="fr-FR" i="1" dirty="0"/>
              <a:t>incidence de la tuberculose pour 1000 personnes</a:t>
            </a:r>
          </a:p>
          <a:p>
            <a:pPr algn="ctr"/>
            <a:endParaRPr lang="fr-FR" dirty="0">
              <a:latin typeface="Times New Roman" panose="02020603050405020304" pitchFamily="18" charset="0"/>
              <a:cs typeface="Times New Roman" panose="02020603050405020304" pitchFamily="18" charset="0"/>
            </a:endParaRPr>
          </a:p>
        </p:txBody>
      </p:sp>
      <p:graphicFrame>
        <p:nvGraphicFramePr>
          <p:cNvPr id="17" name="Graphique 16">
            <a:extLst>
              <a:ext uri="{FF2B5EF4-FFF2-40B4-BE49-F238E27FC236}">
                <a16:creationId xmlns:lc="http://schemas.openxmlformats.org/drawingml/2006/lockedCanvas" xmlns:a16="http://schemas.microsoft.com/office/drawing/2014/main"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http://schemas.openxmlformats.org/wordprocessingml/2006/main" xmlns:w10="urn:schemas-microsoft-com:office:word" xmlns:v="urn:schemas-microsoft-com:vml" xmlns:o="urn:schemas-microsoft-com:office:office" xmlns:am3d="http://schemas.microsoft.com/office/drawing/2017/model3d" xmlns:aink="http://schemas.microsoft.com/office/drawing/2016/ink"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id="{AF2DA1BB-12C9-4242-AB76-369299428FC0}"/>
              </a:ext>
            </a:extLst>
          </p:cNvPr>
          <p:cNvGraphicFramePr/>
          <p:nvPr>
            <p:extLst>
              <p:ext uri="{D42A27DB-BD31-4B8C-83A1-F6EECF244321}">
                <p14:modId xmlns:p14="http://schemas.microsoft.com/office/powerpoint/2010/main" val="1249378082"/>
              </p:ext>
            </p:extLst>
          </p:nvPr>
        </p:nvGraphicFramePr>
        <p:xfrm>
          <a:off x="3985825" y="1764916"/>
          <a:ext cx="5055978" cy="3044757"/>
        </p:xfrm>
        <a:graphic>
          <a:graphicData uri="http://schemas.openxmlformats.org/drawingml/2006/chart">
            <c:chart xmlns:c="http://schemas.openxmlformats.org/drawingml/2006/chart" xmlns:r="http://schemas.openxmlformats.org/officeDocument/2006/relationships" r:id="rId3"/>
          </a:graphicData>
        </a:graphic>
      </p:graphicFrame>
      <p:sp>
        <p:nvSpPr>
          <p:cNvPr id="2" name="Rectangle 1"/>
          <p:cNvSpPr/>
          <p:nvPr/>
        </p:nvSpPr>
        <p:spPr>
          <a:xfrm>
            <a:off x="2908570" y="5468058"/>
            <a:ext cx="7801583" cy="1200329"/>
          </a:xfrm>
          <a:prstGeom prst="rect">
            <a:avLst/>
          </a:prstGeom>
        </p:spPr>
        <p:txBody>
          <a:bodyPr wrap="square">
            <a:spAutoFit/>
          </a:bodyPr>
          <a:lstStyle/>
          <a:p>
            <a:pPr algn="ctr"/>
            <a:r>
              <a:rPr lang="fr-FR" b="1" dirty="0"/>
              <a:t>Objectif </a:t>
            </a:r>
            <a:r>
              <a:rPr lang="fr-FR" b="1" dirty="0" smtClean="0"/>
              <a:t>mondial </a:t>
            </a:r>
            <a:r>
              <a:rPr lang="fr-FR" b="1" dirty="0"/>
              <a:t>(ODD3.3</a:t>
            </a:r>
            <a:r>
              <a:rPr lang="fr-FR" b="1" dirty="0" smtClean="0"/>
              <a:t>) : d’ici </a:t>
            </a:r>
            <a:r>
              <a:rPr lang="fr-FR" b="1" dirty="0"/>
              <a:t>à 2030, mettre </a:t>
            </a:r>
            <a:r>
              <a:rPr lang="fr-FR" b="1" dirty="0" smtClean="0"/>
              <a:t> fin </a:t>
            </a:r>
            <a:r>
              <a:rPr lang="fr-FR" b="1" dirty="0"/>
              <a:t>à la </a:t>
            </a:r>
            <a:r>
              <a:rPr lang="fr-FR" b="1" dirty="0" smtClean="0"/>
              <a:t>tuberculose </a:t>
            </a:r>
          </a:p>
          <a:p>
            <a:pPr algn="ctr"/>
            <a:r>
              <a:rPr lang="fr-FR" b="1" dirty="0" smtClean="0"/>
              <a:t>(ODD3.3.2: Incidence </a:t>
            </a:r>
            <a:r>
              <a:rPr lang="fr-FR" b="1" dirty="0"/>
              <a:t>de la tuberculose pour 100 000 </a:t>
            </a:r>
            <a:r>
              <a:rPr lang="fr-FR" b="1" dirty="0" smtClean="0"/>
              <a:t>habitants)</a:t>
            </a:r>
          </a:p>
          <a:p>
            <a:pPr algn="ctr"/>
            <a:r>
              <a:rPr lang="fr-FR" b="1" dirty="0">
                <a:latin typeface="Times New Roman" panose="02020603050405020304" pitchFamily="18" charset="0"/>
                <a:cs typeface="Times New Roman" panose="02020603050405020304" pitchFamily="18" charset="0"/>
              </a:rPr>
              <a:t>Valeurs observées: </a:t>
            </a:r>
            <a:r>
              <a:rPr lang="fr-FR" b="1" dirty="0" smtClean="0">
                <a:latin typeface="Times New Roman" panose="02020603050405020304" pitchFamily="18" charset="0"/>
                <a:cs typeface="Times New Roman" panose="02020603050405020304" pitchFamily="18" charset="0"/>
              </a:rPr>
              <a:t>2019: 48  </a:t>
            </a:r>
            <a:r>
              <a:rPr lang="fr-FR" b="1" dirty="0">
                <a:latin typeface="Times New Roman" panose="02020603050405020304" pitchFamily="18" charset="0"/>
                <a:cs typeface="Times New Roman" panose="02020603050405020304" pitchFamily="18" charset="0"/>
              </a:rPr>
              <a:t>-  2030: </a:t>
            </a:r>
            <a:r>
              <a:rPr lang="fr-FR" b="1" dirty="0" smtClean="0">
                <a:latin typeface="Times New Roman" panose="02020603050405020304" pitchFamily="18" charset="0"/>
                <a:cs typeface="Times New Roman" panose="02020603050405020304" pitchFamily="18" charset="0"/>
              </a:rPr>
              <a:t>35,69</a:t>
            </a:r>
            <a:endParaRPr lang="fr-FR" dirty="0">
              <a:latin typeface="Times New Roman" panose="02020603050405020304" pitchFamily="18" charset="0"/>
              <a:cs typeface="Times New Roman" panose="02020603050405020304" pitchFamily="18" charset="0"/>
            </a:endParaRPr>
          </a:p>
          <a:p>
            <a:pPr algn="ctr"/>
            <a:endParaRPr lang="fr-FR" b="1" dirty="0"/>
          </a:p>
        </p:txBody>
      </p:sp>
      <p:cxnSp>
        <p:nvCxnSpPr>
          <p:cNvPr id="18" name="Connecteur droit avec flèche 17"/>
          <p:cNvCxnSpPr/>
          <p:nvPr/>
        </p:nvCxnSpPr>
        <p:spPr>
          <a:xfrm>
            <a:off x="8809257" y="2668401"/>
            <a:ext cx="0" cy="3722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Connecteur droit avec flèche 21"/>
          <p:cNvCxnSpPr/>
          <p:nvPr/>
        </p:nvCxnSpPr>
        <p:spPr>
          <a:xfrm>
            <a:off x="4321024" y="1909120"/>
            <a:ext cx="139969" cy="3722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32881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arallélogramme 11"/>
          <p:cNvSpPr/>
          <p:nvPr/>
        </p:nvSpPr>
        <p:spPr>
          <a:xfrm flipV="1">
            <a:off x="1179280" y="17430"/>
            <a:ext cx="1008000" cy="810000"/>
          </a:xfrm>
          <a:prstGeom prst="parallelogram">
            <a:avLst>
              <a:gd name="adj" fmla="val 88637"/>
            </a:avLst>
          </a:pr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orme libre 7"/>
          <p:cNvSpPr/>
          <p:nvPr/>
        </p:nvSpPr>
        <p:spPr>
          <a:xfrm>
            <a:off x="2387600" y="14516"/>
            <a:ext cx="9804400" cy="914400"/>
          </a:xfrm>
          <a:custGeom>
            <a:avLst/>
            <a:gdLst>
              <a:gd name="connsiteX0" fmla="*/ 0 w 11772900"/>
              <a:gd name="connsiteY0" fmla="*/ 0 h 876300"/>
              <a:gd name="connsiteX1" fmla="*/ 927100 w 11772900"/>
              <a:gd name="connsiteY1" fmla="*/ 0 h 876300"/>
              <a:gd name="connsiteX2" fmla="*/ 11772900 w 11772900"/>
              <a:gd name="connsiteY2" fmla="*/ 0 h 876300"/>
              <a:gd name="connsiteX3" fmla="*/ 11772900 w 11772900"/>
              <a:gd name="connsiteY3" fmla="*/ 876300 h 876300"/>
              <a:gd name="connsiteX4" fmla="*/ 927100 w 11772900"/>
              <a:gd name="connsiteY4" fmla="*/ 876300 h 876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72900" h="876300">
                <a:moveTo>
                  <a:pt x="0" y="0"/>
                </a:moveTo>
                <a:lnTo>
                  <a:pt x="927100" y="0"/>
                </a:lnTo>
                <a:lnTo>
                  <a:pt x="11772900" y="0"/>
                </a:lnTo>
                <a:lnTo>
                  <a:pt x="11772900" y="876300"/>
                </a:lnTo>
                <a:lnTo>
                  <a:pt x="927100" y="876300"/>
                </a:lnTo>
                <a:close/>
              </a:path>
            </a:pathLst>
          </a:cu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Parallélogramme 10"/>
          <p:cNvSpPr/>
          <p:nvPr/>
        </p:nvSpPr>
        <p:spPr>
          <a:xfrm flipV="1">
            <a:off x="1465943" y="14516"/>
            <a:ext cx="2066471" cy="914400"/>
          </a:xfrm>
          <a:prstGeom prst="parallelogram">
            <a:avLst>
              <a:gd name="adj" fmla="val 88637"/>
            </a:avLst>
          </a:prstGeom>
          <a:solidFill>
            <a:srgbClr val="008688"/>
          </a:solidFill>
          <a:ln>
            <a:solidFill>
              <a:srgbClr val="0086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9" name="Image 8"/>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68864" y="1826084"/>
            <a:ext cx="2605314" cy="1953986"/>
          </a:xfrm>
          <a:prstGeom prst="rect">
            <a:avLst/>
          </a:prstGeom>
        </p:spPr>
      </p:pic>
      <p:sp>
        <p:nvSpPr>
          <p:cNvPr id="6" name="Rectangle 5"/>
          <p:cNvSpPr/>
          <p:nvPr/>
        </p:nvSpPr>
        <p:spPr>
          <a:xfrm rot="-180000">
            <a:off x="289438" y="1577935"/>
            <a:ext cx="1637396" cy="591499"/>
          </a:xfrm>
          <a:prstGeom prst="rect">
            <a:avLst/>
          </a:prstGeom>
          <a:solidFill>
            <a:srgbClr val="C5C6C7"/>
          </a:solidFill>
          <a:ln>
            <a:solidFill>
              <a:srgbClr val="C5C6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rot="21291599">
            <a:off x="217070" y="1530706"/>
            <a:ext cx="2017581" cy="707886"/>
          </a:xfrm>
          <a:prstGeom prst="rect">
            <a:avLst/>
          </a:prstGeom>
          <a:noFill/>
        </p:spPr>
        <p:txBody>
          <a:bodyPr wrap="square" rtlCol="0">
            <a:spAutoFit/>
          </a:bodyPr>
          <a:lstStyle/>
          <a:p>
            <a:r>
              <a:rPr lang="fr-FR" sz="2000" dirty="0" smtClean="0">
                <a:latin typeface="Century Gothic" panose="020B0502020202020204" pitchFamily="34" charset="0"/>
              </a:rPr>
              <a:t>Incidence du paludisme</a:t>
            </a:r>
            <a:endParaRPr lang="fr-FR" sz="2000" dirty="0">
              <a:latin typeface="Century Gothic" panose="020B0502020202020204" pitchFamily="34" charset="0"/>
            </a:endParaRPr>
          </a:p>
        </p:txBody>
      </p:sp>
      <p:sp>
        <p:nvSpPr>
          <p:cNvPr id="23" name="ZoneTexte 22"/>
          <p:cNvSpPr txBox="1"/>
          <p:nvPr/>
        </p:nvSpPr>
        <p:spPr>
          <a:xfrm>
            <a:off x="2033367" y="-54624"/>
            <a:ext cx="10017157" cy="954107"/>
          </a:xfrm>
          <a:prstGeom prst="rect">
            <a:avLst/>
          </a:prstGeom>
          <a:noFill/>
        </p:spPr>
        <p:txBody>
          <a:bodyPr wrap="square" rtlCol="0">
            <a:spAutoFit/>
          </a:bodyPr>
          <a:lstStyle/>
          <a:p>
            <a:pPr lvl="0" algn="ctr"/>
            <a:r>
              <a:rPr lang="fr-FR" sz="2800" dirty="0" smtClean="0">
                <a:solidFill>
                  <a:schemeClr val="bg1"/>
                </a:solidFill>
                <a:latin typeface="Century Gothic" panose="020B0502020202020204" pitchFamily="34" charset="0"/>
                <a:cs typeface="Adobe Arabic" panose="02040503050201020203" pitchFamily="18" charset="-78"/>
              </a:rPr>
              <a:t>Analyse </a:t>
            </a:r>
            <a:r>
              <a:rPr lang="fr-FR" sz="2800" dirty="0">
                <a:solidFill>
                  <a:schemeClr val="bg1"/>
                </a:solidFill>
                <a:latin typeface="Century Gothic" panose="020B0502020202020204" pitchFamily="34" charset="0"/>
                <a:cs typeface="Adobe Arabic" panose="02040503050201020203" pitchFamily="18" charset="-78"/>
              </a:rPr>
              <a:t>de l’état de santé de femme à l’horizon 2030 (projections)</a:t>
            </a:r>
          </a:p>
        </p:txBody>
      </p:sp>
      <p:sp>
        <p:nvSpPr>
          <p:cNvPr id="19" name="Parallélogramme 18"/>
          <p:cNvSpPr/>
          <p:nvPr/>
        </p:nvSpPr>
        <p:spPr>
          <a:xfrm flipH="1" flipV="1">
            <a:off x="11372848" y="6270055"/>
            <a:ext cx="1306286" cy="587943"/>
          </a:xfrm>
          <a:prstGeom prst="parallelogram">
            <a:avLst>
              <a:gd name="adj" fmla="val 88637"/>
            </a:avLst>
          </a:pr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Parallélogramme 19"/>
          <p:cNvSpPr/>
          <p:nvPr/>
        </p:nvSpPr>
        <p:spPr>
          <a:xfrm flipH="1" flipV="1">
            <a:off x="11179631" y="6270054"/>
            <a:ext cx="664029" cy="587943"/>
          </a:xfrm>
          <a:prstGeom prst="parallelogram">
            <a:avLst>
              <a:gd name="adj" fmla="val 88637"/>
            </a:avLst>
          </a:prstGeom>
          <a:solidFill>
            <a:srgbClr val="008688"/>
          </a:solidFill>
          <a:ln>
            <a:solidFill>
              <a:srgbClr val="0086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ZoneTexte 20"/>
          <p:cNvSpPr txBox="1"/>
          <p:nvPr/>
        </p:nvSpPr>
        <p:spPr>
          <a:xfrm>
            <a:off x="11695683" y="6406777"/>
            <a:ext cx="709683" cy="523220"/>
          </a:xfrm>
          <a:prstGeom prst="rect">
            <a:avLst/>
          </a:prstGeom>
          <a:noFill/>
        </p:spPr>
        <p:txBody>
          <a:bodyPr wrap="square" rtlCol="0">
            <a:spAutoFit/>
          </a:bodyPr>
          <a:lstStyle/>
          <a:p>
            <a:r>
              <a:rPr lang="fr-FR" sz="2800" dirty="0" smtClean="0">
                <a:solidFill>
                  <a:schemeClr val="bg1"/>
                </a:solidFill>
              </a:rPr>
              <a:t>16</a:t>
            </a:r>
            <a:endParaRPr lang="fr-FR" sz="2800" dirty="0">
              <a:solidFill>
                <a:schemeClr val="bg1"/>
              </a:solidFill>
            </a:endParaRPr>
          </a:p>
        </p:txBody>
      </p:sp>
      <p:sp>
        <p:nvSpPr>
          <p:cNvPr id="15" name="ZoneTexte 14">
            <a:extLst>
              <a:ext uri="{FF2B5EF4-FFF2-40B4-BE49-F238E27FC236}">
                <a16:creationId xmlns:a16="http://schemas.microsoft.com/office/drawing/2014/main" xmlns="" id="{2FD4626C-003B-4751-8B72-0FB91B52E8BA}"/>
              </a:ext>
            </a:extLst>
          </p:cNvPr>
          <p:cNvSpPr txBox="1"/>
          <p:nvPr/>
        </p:nvSpPr>
        <p:spPr>
          <a:xfrm>
            <a:off x="3316117" y="5298162"/>
            <a:ext cx="6436360" cy="369332"/>
          </a:xfrm>
          <a:prstGeom prst="rect">
            <a:avLst/>
          </a:prstGeom>
          <a:noFill/>
        </p:spPr>
        <p:txBody>
          <a:bodyPr wrap="square">
            <a:spAutoFit/>
          </a:bodyPr>
          <a:lstStyle/>
          <a:p>
            <a:pPr algn="ctr"/>
            <a:r>
              <a:rPr lang="fr-FR" dirty="0">
                <a:latin typeface="Times New Roman" panose="02020603050405020304" pitchFamily="18" charset="0"/>
                <a:cs typeface="Times New Roman" panose="02020603050405020304" pitchFamily="18" charset="0"/>
              </a:rPr>
              <a:t>Source: </a:t>
            </a:r>
            <a:r>
              <a:rPr lang="fr-FR" i="1" dirty="0"/>
              <a:t>Calculs de </a:t>
            </a:r>
            <a:r>
              <a:rPr lang="fr-FR" i="1" dirty="0" smtClean="0"/>
              <a:t>l’auteur</a:t>
            </a:r>
            <a:r>
              <a:rPr lang="fr-FR" dirty="0" smtClean="0">
                <a:latin typeface="Times New Roman" panose="02020603050405020304" pitchFamily="18" charset="0"/>
                <a:cs typeface="Times New Roman" panose="02020603050405020304" pitchFamily="18" charset="0"/>
              </a:rPr>
              <a:t>, </a:t>
            </a:r>
            <a:r>
              <a:rPr lang="fr-FR" dirty="0">
                <a:latin typeface="Times New Roman" panose="02020603050405020304" pitchFamily="18" charset="0"/>
                <a:cs typeface="Times New Roman" panose="02020603050405020304" pitchFamily="18" charset="0"/>
              </a:rPr>
              <a:t>2020</a:t>
            </a:r>
          </a:p>
        </p:txBody>
      </p:sp>
      <p:sp>
        <p:nvSpPr>
          <p:cNvPr id="16" name="ZoneTexte 15">
            <a:extLst>
              <a:ext uri="{FF2B5EF4-FFF2-40B4-BE49-F238E27FC236}">
                <a16:creationId xmlns:a16="http://schemas.microsoft.com/office/drawing/2014/main" xmlns="" id="{2D2FA59F-7A47-4A23-B7AE-2BE8D6CE7164}"/>
              </a:ext>
            </a:extLst>
          </p:cNvPr>
          <p:cNvSpPr txBox="1"/>
          <p:nvPr/>
        </p:nvSpPr>
        <p:spPr>
          <a:xfrm>
            <a:off x="3161479" y="1091734"/>
            <a:ext cx="5515594" cy="646331"/>
          </a:xfrm>
          <a:prstGeom prst="rect">
            <a:avLst/>
          </a:prstGeom>
          <a:noFill/>
        </p:spPr>
        <p:txBody>
          <a:bodyPr wrap="square">
            <a:spAutoFit/>
          </a:bodyPr>
          <a:lstStyle/>
          <a:p>
            <a:r>
              <a:rPr lang="fr-FR" dirty="0">
                <a:latin typeface="Times New Roman" panose="02020603050405020304" pitchFamily="18" charset="0"/>
                <a:cs typeface="Times New Roman" panose="02020603050405020304" pitchFamily="18" charset="0"/>
              </a:rPr>
              <a:t>Figure 16 : </a:t>
            </a:r>
            <a:r>
              <a:rPr lang="fr-FR" i="1" dirty="0"/>
              <a:t>Incidence du paludisme pour 1000 personnes</a:t>
            </a:r>
          </a:p>
          <a:p>
            <a:pPr algn="ctr"/>
            <a:endParaRPr lang="fr-FR" dirty="0">
              <a:latin typeface="Times New Roman" panose="02020603050405020304" pitchFamily="18" charset="0"/>
              <a:cs typeface="Times New Roman" panose="02020603050405020304" pitchFamily="18" charset="0"/>
            </a:endParaRPr>
          </a:p>
        </p:txBody>
      </p:sp>
      <p:graphicFrame>
        <p:nvGraphicFramePr>
          <p:cNvPr id="18" name="Graphique 17">
            <a:extLst>
              <a:ext uri="{FF2B5EF4-FFF2-40B4-BE49-F238E27FC236}">
                <a16:creationId xmlns:lc="http://schemas.openxmlformats.org/drawingml/2006/lockedCanvas" xmlns:a16="http://schemas.microsoft.com/office/drawing/2014/main"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http://schemas.openxmlformats.org/wordprocessingml/2006/main" xmlns:w10="urn:schemas-microsoft-com:office:word" xmlns:v="urn:schemas-microsoft-com:vml" xmlns:o="urn:schemas-microsoft-com:office:office" xmlns:am3d="http://schemas.microsoft.com/office/drawing/2017/model3d" xmlns:aink="http://schemas.microsoft.com/office/drawing/2016/ink"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id="{69FD6932-9C23-419F-9843-28A37721B287}"/>
              </a:ext>
            </a:extLst>
          </p:cNvPr>
          <p:cNvGraphicFramePr/>
          <p:nvPr>
            <p:extLst>
              <p:ext uri="{D42A27DB-BD31-4B8C-83A1-F6EECF244321}">
                <p14:modId xmlns:p14="http://schemas.microsoft.com/office/powerpoint/2010/main" val="3575230258"/>
              </p:ext>
            </p:extLst>
          </p:nvPr>
        </p:nvGraphicFramePr>
        <p:xfrm>
          <a:off x="3907366" y="1738065"/>
          <a:ext cx="5253861" cy="3380217"/>
        </p:xfrm>
        <a:graphic>
          <a:graphicData uri="http://schemas.openxmlformats.org/drawingml/2006/chart">
            <c:chart xmlns:c="http://schemas.openxmlformats.org/drawingml/2006/chart" xmlns:r="http://schemas.openxmlformats.org/officeDocument/2006/relationships" r:id="rId3"/>
          </a:graphicData>
        </a:graphic>
      </p:graphicFrame>
      <p:sp>
        <p:nvSpPr>
          <p:cNvPr id="2" name="Rectangle 1"/>
          <p:cNvSpPr/>
          <p:nvPr/>
        </p:nvSpPr>
        <p:spPr>
          <a:xfrm>
            <a:off x="2513531" y="5946889"/>
            <a:ext cx="8041532" cy="1200329"/>
          </a:xfrm>
          <a:prstGeom prst="rect">
            <a:avLst/>
          </a:prstGeom>
        </p:spPr>
        <p:txBody>
          <a:bodyPr wrap="square">
            <a:spAutoFit/>
          </a:bodyPr>
          <a:lstStyle/>
          <a:p>
            <a:pPr algn="ctr"/>
            <a:r>
              <a:rPr lang="fr-FR" b="1" dirty="0"/>
              <a:t>Objectif mondial </a:t>
            </a:r>
            <a:r>
              <a:rPr lang="fr-FR" b="1" dirty="0" smtClean="0"/>
              <a:t>(ODD3): </a:t>
            </a:r>
            <a:r>
              <a:rPr lang="fr-FR" b="1" dirty="0"/>
              <a:t>d’ici à 2030, mettre  fin </a:t>
            </a:r>
            <a:r>
              <a:rPr lang="fr-FR" b="1" dirty="0"/>
              <a:t>au paludisme</a:t>
            </a:r>
            <a:endParaRPr lang="fr-FR" b="1" dirty="0"/>
          </a:p>
          <a:p>
            <a:pPr algn="ctr"/>
            <a:r>
              <a:rPr lang="fr-FR" b="1" dirty="0" smtClean="0"/>
              <a:t>(ODD3.3.3: </a:t>
            </a:r>
            <a:r>
              <a:rPr lang="fr-FR" dirty="0" smtClean="0"/>
              <a:t>Incidence </a:t>
            </a:r>
            <a:r>
              <a:rPr lang="fr-FR" dirty="0"/>
              <a:t>du paludisme pour 1 000 habitants </a:t>
            </a:r>
            <a:r>
              <a:rPr lang="fr-FR" b="1" dirty="0" smtClean="0"/>
              <a:t>)</a:t>
            </a:r>
          </a:p>
          <a:p>
            <a:pPr algn="ctr"/>
            <a:r>
              <a:rPr lang="fr-FR" b="1" dirty="0">
                <a:latin typeface="Times New Roman" panose="02020603050405020304" pitchFamily="18" charset="0"/>
                <a:cs typeface="Times New Roman" panose="02020603050405020304" pitchFamily="18" charset="0"/>
              </a:rPr>
              <a:t>Valeurs observées: 2018: </a:t>
            </a:r>
            <a:r>
              <a:rPr lang="fr-FR" b="1" dirty="0" smtClean="0">
                <a:latin typeface="Times New Roman" panose="02020603050405020304" pitchFamily="18" charset="0"/>
                <a:cs typeface="Times New Roman" panose="02020603050405020304" pitchFamily="18" charset="0"/>
              </a:rPr>
              <a:t>398,73-  </a:t>
            </a:r>
            <a:r>
              <a:rPr lang="fr-FR" b="1" dirty="0">
                <a:latin typeface="Times New Roman" panose="02020603050405020304" pitchFamily="18" charset="0"/>
                <a:cs typeface="Times New Roman" panose="02020603050405020304" pitchFamily="18" charset="0"/>
              </a:rPr>
              <a:t>2030: </a:t>
            </a:r>
            <a:r>
              <a:rPr lang="fr-FR" b="1" dirty="0" smtClean="0">
                <a:latin typeface="Times New Roman" panose="02020603050405020304" pitchFamily="18" charset="0"/>
                <a:cs typeface="Times New Roman" panose="02020603050405020304" pitchFamily="18" charset="0"/>
              </a:rPr>
              <a:t>388,09</a:t>
            </a:r>
            <a:endParaRPr lang="fr-FR" dirty="0">
              <a:latin typeface="Times New Roman" panose="02020603050405020304" pitchFamily="18" charset="0"/>
              <a:cs typeface="Times New Roman" panose="02020603050405020304" pitchFamily="18" charset="0"/>
            </a:endParaRPr>
          </a:p>
          <a:p>
            <a:pPr algn="ctr"/>
            <a:endParaRPr lang="fr-FR" b="1" dirty="0"/>
          </a:p>
        </p:txBody>
      </p:sp>
    </p:spTree>
    <p:extLst>
      <p:ext uri="{BB962C8B-B14F-4D97-AF65-F5344CB8AC3E}">
        <p14:creationId xmlns:p14="http://schemas.microsoft.com/office/powerpoint/2010/main" val="22479778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arallélogramme 11"/>
          <p:cNvSpPr/>
          <p:nvPr/>
        </p:nvSpPr>
        <p:spPr>
          <a:xfrm flipV="1">
            <a:off x="1179280" y="17430"/>
            <a:ext cx="1008000" cy="810000"/>
          </a:xfrm>
          <a:prstGeom prst="parallelogram">
            <a:avLst>
              <a:gd name="adj" fmla="val 88637"/>
            </a:avLst>
          </a:pr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orme libre 7"/>
          <p:cNvSpPr/>
          <p:nvPr/>
        </p:nvSpPr>
        <p:spPr>
          <a:xfrm>
            <a:off x="2387600" y="14516"/>
            <a:ext cx="9804400" cy="914400"/>
          </a:xfrm>
          <a:custGeom>
            <a:avLst/>
            <a:gdLst>
              <a:gd name="connsiteX0" fmla="*/ 0 w 11772900"/>
              <a:gd name="connsiteY0" fmla="*/ 0 h 876300"/>
              <a:gd name="connsiteX1" fmla="*/ 927100 w 11772900"/>
              <a:gd name="connsiteY1" fmla="*/ 0 h 876300"/>
              <a:gd name="connsiteX2" fmla="*/ 11772900 w 11772900"/>
              <a:gd name="connsiteY2" fmla="*/ 0 h 876300"/>
              <a:gd name="connsiteX3" fmla="*/ 11772900 w 11772900"/>
              <a:gd name="connsiteY3" fmla="*/ 876300 h 876300"/>
              <a:gd name="connsiteX4" fmla="*/ 927100 w 11772900"/>
              <a:gd name="connsiteY4" fmla="*/ 876300 h 876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72900" h="876300">
                <a:moveTo>
                  <a:pt x="0" y="0"/>
                </a:moveTo>
                <a:lnTo>
                  <a:pt x="927100" y="0"/>
                </a:lnTo>
                <a:lnTo>
                  <a:pt x="11772900" y="0"/>
                </a:lnTo>
                <a:lnTo>
                  <a:pt x="11772900" y="876300"/>
                </a:lnTo>
                <a:lnTo>
                  <a:pt x="927100" y="876300"/>
                </a:lnTo>
                <a:close/>
              </a:path>
            </a:pathLst>
          </a:cu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Parallélogramme 10"/>
          <p:cNvSpPr/>
          <p:nvPr/>
        </p:nvSpPr>
        <p:spPr>
          <a:xfrm flipV="1">
            <a:off x="1465943" y="14516"/>
            <a:ext cx="2066471" cy="914400"/>
          </a:xfrm>
          <a:prstGeom prst="parallelogram">
            <a:avLst>
              <a:gd name="adj" fmla="val 88637"/>
            </a:avLst>
          </a:prstGeom>
          <a:solidFill>
            <a:srgbClr val="008688"/>
          </a:solidFill>
          <a:ln>
            <a:solidFill>
              <a:srgbClr val="0086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9" name="Image 8"/>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68864" y="1826084"/>
            <a:ext cx="2605314" cy="1953986"/>
          </a:xfrm>
          <a:prstGeom prst="rect">
            <a:avLst/>
          </a:prstGeom>
        </p:spPr>
      </p:pic>
      <p:sp>
        <p:nvSpPr>
          <p:cNvPr id="6" name="Rectangle 5"/>
          <p:cNvSpPr/>
          <p:nvPr/>
        </p:nvSpPr>
        <p:spPr>
          <a:xfrm rot="-180000">
            <a:off x="289438" y="1577935"/>
            <a:ext cx="1637396" cy="591499"/>
          </a:xfrm>
          <a:prstGeom prst="rect">
            <a:avLst/>
          </a:prstGeom>
          <a:solidFill>
            <a:srgbClr val="C5C6C7"/>
          </a:solidFill>
          <a:ln>
            <a:solidFill>
              <a:srgbClr val="C5C6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rot="21291599">
            <a:off x="217070" y="1530707"/>
            <a:ext cx="2017581" cy="707886"/>
          </a:xfrm>
          <a:prstGeom prst="rect">
            <a:avLst/>
          </a:prstGeom>
          <a:noFill/>
        </p:spPr>
        <p:txBody>
          <a:bodyPr wrap="square" rtlCol="0">
            <a:spAutoFit/>
          </a:bodyPr>
          <a:lstStyle/>
          <a:p>
            <a:pPr algn="ctr"/>
            <a:r>
              <a:rPr lang="fr-FR" sz="2000" dirty="0">
                <a:latin typeface="Century Gothic" panose="020B0502020202020204" pitchFamily="34" charset="0"/>
              </a:rPr>
              <a:t>Score d’état de santé</a:t>
            </a:r>
          </a:p>
        </p:txBody>
      </p:sp>
      <p:sp>
        <p:nvSpPr>
          <p:cNvPr id="23" name="ZoneTexte 22"/>
          <p:cNvSpPr txBox="1"/>
          <p:nvPr/>
        </p:nvSpPr>
        <p:spPr>
          <a:xfrm>
            <a:off x="7400716" y="-304821"/>
            <a:ext cx="4707888" cy="1077218"/>
          </a:xfrm>
          <a:prstGeom prst="rect">
            <a:avLst/>
          </a:prstGeom>
          <a:noFill/>
        </p:spPr>
        <p:txBody>
          <a:bodyPr wrap="square" rtlCol="0">
            <a:spAutoFit/>
          </a:bodyPr>
          <a:lstStyle/>
          <a:p>
            <a:pPr algn="just"/>
            <a:r>
              <a:rPr lang="fr-FR" sz="3200" dirty="0">
                <a:solidFill>
                  <a:schemeClr val="bg1"/>
                </a:solidFill>
                <a:latin typeface="Century Gothic" panose="020B0502020202020204" pitchFamily="34" charset="0"/>
                <a:cs typeface="Adobe Arabic" panose="02040503050201020203" pitchFamily="18" charset="-78"/>
              </a:rPr>
              <a:t>                                                                     </a:t>
            </a:r>
            <a:r>
              <a:rPr lang="fr-FR" sz="3200" dirty="0" smtClean="0">
                <a:solidFill>
                  <a:schemeClr val="bg1"/>
                </a:solidFill>
                <a:latin typeface="Century Gothic" panose="020B0502020202020204" pitchFamily="34" charset="0"/>
                <a:cs typeface="Adobe Arabic" panose="02040503050201020203" pitchFamily="18" charset="-78"/>
              </a:rPr>
              <a:t>Résultats d’analyse</a:t>
            </a:r>
            <a:endParaRPr lang="fr-FR" sz="3200" dirty="0">
              <a:solidFill>
                <a:schemeClr val="bg1"/>
              </a:solidFill>
              <a:latin typeface="Century Gothic" panose="020B0502020202020204" pitchFamily="34" charset="0"/>
              <a:cs typeface="Adobe Arabic" panose="02040503050201020203" pitchFamily="18" charset="-78"/>
            </a:endParaRPr>
          </a:p>
        </p:txBody>
      </p:sp>
      <p:sp>
        <p:nvSpPr>
          <p:cNvPr id="19" name="Parallélogramme 18"/>
          <p:cNvSpPr/>
          <p:nvPr/>
        </p:nvSpPr>
        <p:spPr>
          <a:xfrm flipH="1" flipV="1">
            <a:off x="11372848" y="6270055"/>
            <a:ext cx="1306286" cy="587943"/>
          </a:xfrm>
          <a:prstGeom prst="parallelogram">
            <a:avLst>
              <a:gd name="adj" fmla="val 88637"/>
            </a:avLst>
          </a:pr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Parallélogramme 19"/>
          <p:cNvSpPr/>
          <p:nvPr/>
        </p:nvSpPr>
        <p:spPr>
          <a:xfrm flipH="1" flipV="1">
            <a:off x="11179631" y="6270054"/>
            <a:ext cx="664029" cy="587943"/>
          </a:xfrm>
          <a:prstGeom prst="parallelogram">
            <a:avLst>
              <a:gd name="adj" fmla="val 88637"/>
            </a:avLst>
          </a:prstGeom>
          <a:solidFill>
            <a:srgbClr val="008688"/>
          </a:solidFill>
          <a:ln>
            <a:solidFill>
              <a:srgbClr val="0086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ZoneTexte 20"/>
          <p:cNvSpPr txBox="1"/>
          <p:nvPr/>
        </p:nvSpPr>
        <p:spPr>
          <a:xfrm>
            <a:off x="11695683" y="6406777"/>
            <a:ext cx="709683" cy="523220"/>
          </a:xfrm>
          <a:prstGeom prst="rect">
            <a:avLst/>
          </a:prstGeom>
          <a:noFill/>
        </p:spPr>
        <p:txBody>
          <a:bodyPr wrap="square" rtlCol="0">
            <a:spAutoFit/>
          </a:bodyPr>
          <a:lstStyle/>
          <a:p>
            <a:r>
              <a:rPr lang="fr-FR" sz="2800" dirty="0" smtClean="0">
                <a:solidFill>
                  <a:schemeClr val="bg1"/>
                </a:solidFill>
              </a:rPr>
              <a:t>17</a:t>
            </a:r>
            <a:endParaRPr lang="fr-FR" sz="2800" dirty="0">
              <a:solidFill>
                <a:schemeClr val="bg1"/>
              </a:solidFill>
            </a:endParaRPr>
          </a:p>
        </p:txBody>
      </p:sp>
      <p:sp>
        <p:nvSpPr>
          <p:cNvPr id="15" name="ZoneTexte 14">
            <a:extLst>
              <a:ext uri="{FF2B5EF4-FFF2-40B4-BE49-F238E27FC236}">
                <a16:creationId xmlns:a16="http://schemas.microsoft.com/office/drawing/2014/main" xmlns="" id="{2FD4626C-003B-4751-8B72-0FB91B52E8BA}"/>
              </a:ext>
            </a:extLst>
          </p:cNvPr>
          <p:cNvSpPr txBox="1"/>
          <p:nvPr/>
        </p:nvSpPr>
        <p:spPr>
          <a:xfrm>
            <a:off x="3959700" y="5977093"/>
            <a:ext cx="6436360" cy="369332"/>
          </a:xfrm>
          <a:prstGeom prst="rect">
            <a:avLst/>
          </a:prstGeom>
          <a:noFill/>
        </p:spPr>
        <p:txBody>
          <a:bodyPr wrap="square">
            <a:spAutoFit/>
          </a:bodyPr>
          <a:lstStyle/>
          <a:p>
            <a:pPr algn="ctr"/>
            <a:r>
              <a:rPr lang="fr-FR" dirty="0">
                <a:latin typeface="Times New Roman" panose="02020603050405020304" pitchFamily="18" charset="0"/>
                <a:cs typeface="Times New Roman" panose="02020603050405020304" pitchFamily="18" charset="0"/>
              </a:rPr>
              <a:t>Source: </a:t>
            </a:r>
            <a:r>
              <a:rPr lang="fr-FR" i="1" dirty="0"/>
              <a:t>Construction de l’auteur</a:t>
            </a:r>
            <a:r>
              <a:rPr lang="fr-FR" dirty="0" smtClean="0">
                <a:latin typeface="Times New Roman" panose="02020603050405020304" pitchFamily="18" charset="0"/>
                <a:cs typeface="Times New Roman" panose="02020603050405020304" pitchFamily="18" charset="0"/>
              </a:rPr>
              <a:t>, </a:t>
            </a:r>
            <a:r>
              <a:rPr lang="fr-FR" dirty="0">
                <a:latin typeface="Times New Roman" panose="02020603050405020304" pitchFamily="18" charset="0"/>
                <a:cs typeface="Times New Roman" panose="02020603050405020304" pitchFamily="18" charset="0"/>
              </a:rPr>
              <a:t>2020</a:t>
            </a:r>
          </a:p>
        </p:txBody>
      </p:sp>
      <p:sp>
        <p:nvSpPr>
          <p:cNvPr id="16" name="ZoneTexte 15">
            <a:extLst>
              <a:ext uri="{FF2B5EF4-FFF2-40B4-BE49-F238E27FC236}">
                <a16:creationId xmlns:a16="http://schemas.microsoft.com/office/drawing/2014/main" xmlns="" id="{2D2FA59F-7A47-4A23-B7AE-2BE8D6CE7164}"/>
              </a:ext>
            </a:extLst>
          </p:cNvPr>
          <p:cNvSpPr txBox="1"/>
          <p:nvPr/>
        </p:nvSpPr>
        <p:spPr>
          <a:xfrm>
            <a:off x="2187280" y="928916"/>
            <a:ext cx="9656380" cy="646331"/>
          </a:xfrm>
          <a:prstGeom prst="rect">
            <a:avLst/>
          </a:prstGeom>
          <a:noFill/>
        </p:spPr>
        <p:txBody>
          <a:bodyPr wrap="square">
            <a:spAutoFit/>
          </a:bodyPr>
          <a:lstStyle/>
          <a:p>
            <a:r>
              <a:rPr lang="fr-FR" dirty="0">
                <a:latin typeface="Times New Roman" panose="02020603050405020304" pitchFamily="18" charset="0"/>
                <a:cs typeface="Times New Roman" panose="02020603050405020304" pitchFamily="18" charset="0"/>
              </a:rPr>
              <a:t>Figure 16 : </a:t>
            </a:r>
            <a:r>
              <a:rPr lang="fr-FR" i="1" dirty="0" smtClean="0"/>
              <a:t> </a:t>
            </a:r>
            <a:r>
              <a:rPr lang="fr-FR" i="1" dirty="0"/>
              <a:t>figure représentative de l’état de santé de la femme dans les 22 pays membres d’</a:t>
            </a:r>
            <a:r>
              <a:rPr lang="fr-FR" i="1" dirty="0" err="1"/>
              <a:t>Afristat</a:t>
            </a:r>
            <a:endParaRPr lang="fr-FR" i="1" dirty="0"/>
          </a:p>
          <a:p>
            <a:pPr algn="ctr"/>
            <a:endParaRPr lang="fr-FR" dirty="0">
              <a:latin typeface="Times New Roman" panose="02020603050405020304" pitchFamily="18" charset="0"/>
              <a:cs typeface="Times New Roman" panose="02020603050405020304" pitchFamily="18" charset="0"/>
            </a:endParaRPr>
          </a:p>
        </p:txBody>
      </p:sp>
      <p:pic>
        <p:nvPicPr>
          <p:cNvPr id="17" name="Image 16">
            <a:extLst>
              <a:ext uri="{FF2B5EF4-FFF2-40B4-BE49-F238E27FC236}">
                <a16:creationId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6="http://schemas.microsoft.com/office/drawing/2014/main"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http://schemas.openxmlformats.org/wordprocessingml/2006/main" xmlns:w10="urn:schemas-microsoft-com:office:word" xmlns:v="urn:schemas-microsoft-com:vml" xmlns:o="urn:schemas-microsoft-com:office:office" xmlns:am3d="http://schemas.microsoft.com/office/drawing/2017/model3d" xmlns:aink="http://schemas.microsoft.com/office/drawing/2016/ink"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 xmlns:lc="http://schemas.openxmlformats.org/drawingml/2006/lockedCanvas" id="{D8768270-9832-401F-8983-2E9DD128454C}"/>
              </a:ext>
            </a:extLst>
          </p:cNvPr>
          <p:cNvPicPr/>
          <p:nvPr/>
        </p:nvPicPr>
        <p:blipFill>
          <a:blip r:embed="rId3"/>
          <a:stretch>
            <a:fillRect/>
          </a:stretch>
        </p:blipFill>
        <p:spPr>
          <a:xfrm>
            <a:off x="2982912" y="1361872"/>
            <a:ext cx="8389936" cy="4464995"/>
          </a:xfrm>
          <a:prstGeom prst="rect">
            <a:avLst/>
          </a:prstGeom>
        </p:spPr>
      </p:pic>
      <p:graphicFrame>
        <p:nvGraphicFramePr>
          <p:cNvPr id="3" name="Tableau 2"/>
          <p:cNvGraphicFramePr>
            <a:graphicFrameLocks noGrp="1"/>
          </p:cNvGraphicFramePr>
          <p:nvPr>
            <p:extLst>
              <p:ext uri="{D42A27DB-BD31-4B8C-83A1-F6EECF244321}">
                <p14:modId xmlns:p14="http://schemas.microsoft.com/office/powerpoint/2010/main" val="1679821188"/>
              </p:ext>
            </p:extLst>
          </p:nvPr>
        </p:nvGraphicFramePr>
        <p:xfrm>
          <a:off x="299977" y="3780070"/>
          <a:ext cx="2199201" cy="1597975"/>
        </p:xfrm>
        <a:graphic>
          <a:graphicData uri="http://schemas.openxmlformats.org/drawingml/2006/table">
            <a:tbl>
              <a:tblPr>
                <a:tableStyleId>{616DA210-FB5B-4158-B5E0-FEB733F419BA}</a:tableStyleId>
              </a:tblPr>
              <a:tblGrid>
                <a:gridCol w="1107936"/>
                <a:gridCol w="1091265"/>
              </a:tblGrid>
              <a:tr h="416876">
                <a:tc>
                  <a:txBody>
                    <a:bodyPr/>
                    <a:lstStyle/>
                    <a:p>
                      <a:pPr algn="ctr" fontAlgn="b"/>
                      <a:r>
                        <a:rPr lang="fr-FR" sz="1400" u="none" strike="noStrike">
                          <a:effectLst/>
                        </a:rPr>
                        <a:t>[0 24[</a:t>
                      </a:r>
                      <a:endParaRPr lang="fr-FR" sz="1400" b="0" i="0" u="none" strike="noStrike">
                        <a:solidFill>
                          <a:srgbClr val="000000"/>
                        </a:solidFill>
                        <a:effectLst/>
                        <a:latin typeface="Calibri"/>
                      </a:endParaRPr>
                    </a:p>
                  </a:txBody>
                  <a:tcPr marL="6350" marR="6350" marT="6350" marB="0" anchor="b"/>
                </a:tc>
                <a:tc>
                  <a:txBody>
                    <a:bodyPr/>
                    <a:lstStyle/>
                    <a:p>
                      <a:pPr algn="ctr" fontAlgn="b"/>
                      <a:r>
                        <a:rPr lang="fr-FR" sz="1400" u="none" strike="noStrike">
                          <a:effectLst/>
                        </a:rPr>
                        <a:t>critique</a:t>
                      </a:r>
                      <a:endParaRPr lang="fr-FR" sz="1400" b="0" i="0" u="none" strike="noStrike">
                        <a:solidFill>
                          <a:srgbClr val="000000"/>
                        </a:solidFill>
                        <a:effectLst/>
                        <a:latin typeface="Calibri"/>
                      </a:endParaRPr>
                    </a:p>
                  </a:txBody>
                  <a:tcPr marL="6350" marR="6350" marT="6350" marB="0" anchor="b"/>
                </a:tc>
              </a:tr>
              <a:tr h="383834">
                <a:tc>
                  <a:txBody>
                    <a:bodyPr/>
                    <a:lstStyle/>
                    <a:p>
                      <a:pPr algn="ctr" fontAlgn="b"/>
                      <a:r>
                        <a:rPr lang="fr-FR" sz="1400" u="none" strike="noStrike">
                          <a:effectLst/>
                        </a:rPr>
                        <a:t>[25 50[</a:t>
                      </a:r>
                      <a:endParaRPr lang="fr-FR" sz="1400" b="0" i="0" u="none" strike="noStrike">
                        <a:solidFill>
                          <a:srgbClr val="000000"/>
                        </a:solidFill>
                        <a:effectLst/>
                        <a:latin typeface="Calibri"/>
                      </a:endParaRPr>
                    </a:p>
                  </a:txBody>
                  <a:tcPr marL="6350" marR="6350" marT="6350" marB="0" anchor="b"/>
                </a:tc>
                <a:tc>
                  <a:txBody>
                    <a:bodyPr/>
                    <a:lstStyle/>
                    <a:p>
                      <a:pPr algn="ctr" fontAlgn="b"/>
                      <a:r>
                        <a:rPr lang="fr-FR" sz="1400" u="none" strike="noStrike">
                          <a:effectLst/>
                        </a:rPr>
                        <a:t>Insatisfaisant</a:t>
                      </a:r>
                      <a:endParaRPr lang="fr-FR" sz="1400" b="0" i="0" u="none" strike="noStrike">
                        <a:solidFill>
                          <a:srgbClr val="000000"/>
                        </a:solidFill>
                        <a:effectLst/>
                        <a:latin typeface="Calibri"/>
                      </a:endParaRPr>
                    </a:p>
                  </a:txBody>
                  <a:tcPr marL="6350" marR="6350" marT="6350" marB="0" anchor="b"/>
                </a:tc>
              </a:tr>
              <a:tr h="364195">
                <a:tc>
                  <a:txBody>
                    <a:bodyPr/>
                    <a:lstStyle/>
                    <a:p>
                      <a:pPr algn="ctr" fontAlgn="b"/>
                      <a:r>
                        <a:rPr lang="fr-FR" sz="1400" u="none" strike="noStrike">
                          <a:effectLst/>
                        </a:rPr>
                        <a:t>[50 75[</a:t>
                      </a:r>
                      <a:endParaRPr lang="fr-FR" sz="1400" b="0" i="0" u="none" strike="noStrike">
                        <a:solidFill>
                          <a:srgbClr val="000000"/>
                        </a:solidFill>
                        <a:effectLst/>
                        <a:latin typeface="Calibri"/>
                      </a:endParaRPr>
                    </a:p>
                  </a:txBody>
                  <a:tcPr marL="6350" marR="6350" marT="6350" marB="0" anchor="b"/>
                </a:tc>
                <a:tc>
                  <a:txBody>
                    <a:bodyPr/>
                    <a:lstStyle/>
                    <a:p>
                      <a:pPr algn="ctr" fontAlgn="b"/>
                      <a:r>
                        <a:rPr lang="fr-FR" sz="1400" u="none" strike="noStrike">
                          <a:effectLst/>
                        </a:rPr>
                        <a:t>satisfaisant</a:t>
                      </a:r>
                      <a:endParaRPr lang="fr-FR" sz="1400" b="0" i="0" u="none" strike="noStrike">
                        <a:solidFill>
                          <a:srgbClr val="000000"/>
                        </a:solidFill>
                        <a:effectLst/>
                        <a:latin typeface="Calibri"/>
                      </a:endParaRPr>
                    </a:p>
                  </a:txBody>
                  <a:tcPr marL="6350" marR="6350" marT="6350" marB="0" anchor="b"/>
                </a:tc>
              </a:tr>
              <a:tr h="376055">
                <a:tc>
                  <a:txBody>
                    <a:bodyPr/>
                    <a:lstStyle/>
                    <a:p>
                      <a:pPr algn="ctr" fontAlgn="b"/>
                      <a:r>
                        <a:rPr lang="fr-FR" sz="1400" u="none" strike="noStrike">
                          <a:effectLst/>
                        </a:rPr>
                        <a:t>[75 100]</a:t>
                      </a:r>
                      <a:endParaRPr lang="fr-FR" sz="1400" b="0" i="0" u="none" strike="noStrike">
                        <a:solidFill>
                          <a:srgbClr val="000000"/>
                        </a:solidFill>
                        <a:effectLst/>
                        <a:latin typeface="Calibri"/>
                      </a:endParaRPr>
                    </a:p>
                  </a:txBody>
                  <a:tcPr marL="6350" marR="6350" marT="6350" marB="0" anchor="b"/>
                </a:tc>
                <a:tc>
                  <a:txBody>
                    <a:bodyPr/>
                    <a:lstStyle/>
                    <a:p>
                      <a:pPr algn="ctr" fontAlgn="b"/>
                      <a:r>
                        <a:rPr lang="fr-FR" sz="1400" u="none" strike="noStrike" dirty="0">
                          <a:effectLst/>
                        </a:rPr>
                        <a:t>très satisfaisant</a:t>
                      </a:r>
                      <a:endParaRPr lang="fr-FR" sz="1400" b="0" i="0" u="none" strike="noStrike" dirty="0">
                        <a:solidFill>
                          <a:srgbClr val="000000"/>
                        </a:solidFill>
                        <a:effectLst/>
                        <a:latin typeface="Calibri"/>
                      </a:endParaRPr>
                    </a:p>
                  </a:txBody>
                  <a:tcPr marL="6350" marR="6350" marT="6350" marB="0" anchor="b"/>
                </a:tc>
              </a:tr>
            </a:tbl>
          </a:graphicData>
        </a:graphic>
      </p:graphicFrame>
    </p:spTree>
    <p:extLst>
      <p:ext uri="{BB962C8B-B14F-4D97-AF65-F5344CB8AC3E}">
        <p14:creationId xmlns:p14="http://schemas.microsoft.com/office/powerpoint/2010/main" val="16161455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arallélogramme 11"/>
          <p:cNvSpPr/>
          <p:nvPr/>
        </p:nvSpPr>
        <p:spPr>
          <a:xfrm flipV="1">
            <a:off x="1179280" y="17430"/>
            <a:ext cx="1008000" cy="810000"/>
          </a:xfrm>
          <a:prstGeom prst="parallelogram">
            <a:avLst>
              <a:gd name="adj" fmla="val 88637"/>
            </a:avLst>
          </a:pr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orme libre 7"/>
          <p:cNvSpPr/>
          <p:nvPr/>
        </p:nvSpPr>
        <p:spPr>
          <a:xfrm>
            <a:off x="2387600" y="14516"/>
            <a:ext cx="9804400" cy="914400"/>
          </a:xfrm>
          <a:custGeom>
            <a:avLst/>
            <a:gdLst>
              <a:gd name="connsiteX0" fmla="*/ 0 w 11772900"/>
              <a:gd name="connsiteY0" fmla="*/ 0 h 876300"/>
              <a:gd name="connsiteX1" fmla="*/ 927100 w 11772900"/>
              <a:gd name="connsiteY1" fmla="*/ 0 h 876300"/>
              <a:gd name="connsiteX2" fmla="*/ 11772900 w 11772900"/>
              <a:gd name="connsiteY2" fmla="*/ 0 h 876300"/>
              <a:gd name="connsiteX3" fmla="*/ 11772900 w 11772900"/>
              <a:gd name="connsiteY3" fmla="*/ 876300 h 876300"/>
              <a:gd name="connsiteX4" fmla="*/ 927100 w 11772900"/>
              <a:gd name="connsiteY4" fmla="*/ 876300 h 876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72900" h="876300">
                <a:moveTo>
                  <a:pt x="0" y="0"/>
                </a:moveTo>
                <a:lnTo>
                  <a:pt x="927100" y="0"/>
                </a:lnTo>
                <a:lnTo>
                  <a:pt x="11772900" y="0"/>
                </a:lnTo>
                <a:lnTo>
                  <a:pt x="11772900" y="876300"/>
                </a:lnTo>
                <a:lnTo>
                  <a:pt x="927100" y="876300"/>
                </a:lnTo>
                <a:close/>
              </a:path>
            </a:pathLst>
          </a:cu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Parallélogramme 10"/>
          <p:cNvSpPr/>
          <p:nvPr/>
        </p:nvSpPr>
        <p:spPr>
          <a:xfrm flipV="1">
            <a:off x="1465943" y="14516"/>
            <a:ext cx="2066471" cy="914400"/>
          </a:xfrm>
          <a:prstGeom prst="parallelogram">
            <a:avLst>
              <a:gd name="adj" fmla="val 88637"/>
            </a:avLst>
          </a:prstGeom>
          <a:solidFill>
            <a:srgbClr val="008688"/>
          </a:solidFill>
          <a:ln>
            <a:solidFill>
              <a:srgbClr val="0086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ZoneTexte 22"/>
          <p:cNvSpPr txBox="1"/>
          <p:nvPr/>
        </p:nvSpPr>
        <p:spPr>
          <a:xfrm>
            <a:off x="9404790" y="-148302"/>
            <a:ext cx="2787210" cy="1077218"/>
          </a:xfrm>
          <a:prstGeom prst="rect">
            <a:avLst/>
          </a:prstGeom>
          <a:noFill/>
        </p:spPr>
        <p:txBody>
          <a:bodyPr wrap="square" rtlCol="0">
            <a:spAutoFit/>
          </a:bodyPr>
          <a:lstStyle/>
          <a:p>
            <a:pPr algn="just"/>
            <a:r>
              <a:rPr lang="fr-FR" sz="3200" dirty="0">
                <a:solidFill>
                  <a:schemeClr val="bg1"/>
                </a:solidFill>
                <a:latin typeface="Century Gothic" panose="020B0502020202020204" pitchFamily="34" charset="0"/>
                <a:cs typeface="Adobe Arabic" panose="02040503050201020203" pitchFamily="18" charset="-78"/>
              </a:rPr>
              <a:t>                                                                  </a:t>
            </a:r>
            <a:r>
              <a:rPr lang="fr-FR" sz="3200" dirty="0" smtClean="0">
                <a:solidFill>
                  <a:schemeClr val="bg1"/>
                </a:solidFill>
                <a:latin typeface="Century Gothic" panose="020B0502020202020204" pitchFamily="34" charset="0"/>
                <a:cs typeface="Adobe Arabic" panose="02040503050201020203" pitchFamily="18" charset="-78"/>
              </a:rPr>
              <a:t>Conclusion</a:t>
            </a:r>
            <a:endParaRPr lang="fr-FR" sz="3200" dirty="0">
              <a:solidFill>
                <a:schemeClr val="bg1"/>
              </a:solidFill>
              <a:latin typeface="Century Gothic" panose="020B0502020202020204" pitchFamily="34" charset="0"/>
              <a:cs typeface="Adobe Arabic" panose="02040503050201020203" pitchFamily="18" charset="-78"/>
            </a:endParaRPr>
          </a:p>
        </p:txBody>
      </p:sp>
      <p:sp>
        <p:nvSpPr>
          <p:cNvPr id="19" name="Parallélogramme 18"/>
          <p:cNvSpPr/>
          <p:nvPr/>
        </p:nvSpPr>
        <p:spPr>
          <a:xfrm flipH="1" flipV="1">
            <a:off x="11372848" y="6270055"/>
            <a:ext cx="1306286" cy="587943"/>
          </a:xfrm>
          <a:prstGeom prst="parallelogram">
            <a:avLst>
              <a:gd name="adj" fmla="val 88637"/>
            </a:avLst>
          </a:pr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Parallélogramme 19"/>
          <p:cNvSpPr/>
          <p:nvPr/>
        </p:nvSpPr>
        <p:spPr>
          <a:xfrm flipH="1" flipV="1">
            <a:off x="11179631" y="6270054"/>
            <a:ext cx="664029" cy="587943"/>
          </a:xfrm>
          <a:prstGeom prst="parallelogram">
            <a:avLst>
              <a:gd name="adj" fmla="val 88637"/>
            </a:avLst>
          </a:prstGeom>
          <a:solidFill>
            <a:srgbClr val="008688"/>
          </a:solidFill>
          <a:ln>
            <a:solidFill>
              <a:srgbClr val="0086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ZoneTexte 20"/>
          <p:cNvSpPr txBox="1"/>
          <p:nvPr/>
        </p:nvSpPr>
        <p:spPr>
          <a:xfrm>
            <a:off x="11695683" y="6406777"/>
            <a:ext cx="709683" cy="523220"/>
          </a:xfrm>
          <a:prstGeom prst="rect">
            <a:avLst/>
          </a:prstGeom>
          <a:noFill/>
        </p:spPr>
        <p:txBody>
          <a:bodyPr wrap="square" rtlCol="0">
            <a:spAutoFit/>
          </a:bodyPr>
          <a:lstStyle/>
          <a:p>
            <a:r>
              <a:rPr lang="fr-FR" sz="2800" dirty="0" smtClean="0">
                <a:solidFill>
                  <a:schemeClr val="bg1"/>
                </a:solidFill>
              </a:rPr>
              <a:t>18</a:t>
            </a:r>
            <a:endParaRPr lang="fr-FR" sz="2800" dirty="0">
              <a:solidFill>
                <a:schemeClr val="bg1"/>
              </a:solidFill>
            </a:endParaRPr>
          </a:p>
        </p:txBody>
      </p:sp>
      <p:sp>
        <p:nvSpPr>
          <p:cNvPr id="16" name="ZoneTexte 15">
            <a:extLst>
              <a:ext uri="{FF2B5EF4-FFF2-40B4-BE49-F238E27FC236}">
                <a16:creationId xmlns:a16="http://schemas.microsoft.com/office/drawing/2014/main" xmlns="" id="{2D2FA59F-7A47-4A23-B7AE-2BE8D6CE7164}"/>
              </a:ext>
            </a:extLst>
          </p:cNvPr>
          <p:cNvSpPr txBox="1"/>
          <p:nvPr/>
        </p:nvSpPr>
        <p:spPr>
          <a:xfrm>
            <a:off x="717349" y="1239042"/>
            <a:ext cx="11126311" cy="4708981"/>
          </a:xfrm>
          <a:prstGeom prst="rect">
            <a:avLst/>
          </a:prstGeom>
          <a:noFill/>
        </p:spPr>
        <p:txBody>
          <a:bodyPr wrap="square">
            <a:spAutoFit/>
          </a:bodyPr>
          <a:lstStyle/>
          <a:p>
            <a:pPr marL="342900" lvl="0" indent="-342900">
              <a:buFont typeface="Wingdings" pitchFamily="2" charset="2"/>
              <a:buChar char="ü"/>
            </a:pPr>
            <a:r>
              <a:rPr lang="fr-FR" sz="2000" dirty="0">
                <a:latin typeface="Century Gothic" panose="020B0502020202020204" pitchFamily="34" charset="0"/>
              </a:rPr>
              <a:t>Afin de </a:t>
            </a:r>
            <a:r>
              <a:rPr lang="fr-FR" sz="2000" dirty="0">
                <a:latin typeface="Century Gothic" panose="020B0502020202020204" pitchFamily="34" charset="0"/>
              </a:rPr>
              <a:t>relever </a:t>
            </a:r>
            <a:r>
              <a:rPr lang="fr-FR" sz="2000" dirty="0">
                <a:latin typeface="Century Gothic" panose="020B0502020202020204" pitchFamily="34" charset="0"/>
              </a:rPr>
              <a:t>le défi d’une éradication du paludisme à l’horizon 2030, le Burkina se doit de reconduire et renforcer le champ d’action du programme National de Lutte contre le Paludisme (PNLP) mis en œuvre sur la période allant de 2016 à 2020</a:t>
            </a:r>
            <a:r>
              <a:rPr lang="fr-FR" sz="2000" dirty="0" smtClean="0">
                <a:latin typeface="Century Gothic" panose="020B0502020202020204" pitchFamily="34" charset="0"/>
              </a:rPr>
              <a:t>.</a:t>
            </a:r>
          </a:p>
          <a:p>
            <a:pPr lvl="0"/>
            <a:endParaRPr lang="fr-FR" sz="2000" dirty="0">
              <a:latin typeface="Century Gothic" panose="020B0502020202020204" pitchFamily="34" charset="0"/>
            </a:endParaRPr>
          </a:p>
          <a:p>
            <a:pPr marL="342900" lvl="0" indent="-342900">
              <a:buFont typeface="Wingdings" pitchFamily="2" charset="2"/>
              <a:buChar char="ü"/>
            </a:pPr>
            <a:r>
              <a:rPr lang="fr-FR" sz="2000" dirty="0">
                <a:latin typeface="Century Gothic" panose="020B0502020202020204" pitchFamily="34" charset="0"/>
              </a:rPr>
              <a:t>Pour réduire </a:t>
            </a:r>
            <a:r>
              <a:rPr lang="fr-FR" sz="2000" dirty="0">
                <a:latin typeface="Century Gothic" panose="020B0502020202020204" pitchFamily="34" charset="0"/>
              </a:rPr>
              <a:t>l</a:t>
            </a:r>
            <a:r>
              <a:rPr lang="fr-FR" sz="2000" dirty="0">
                <a:latin typeface="Century Gothic" panose="020B0502020202020204" pitchFamily="34" charset="0"/>
              </a:rPr>
              <a:t>es </a:t>
            </a:r>
            <a:r>
              <a:rPr lang="fr-FR" sz="2000" dirty="0">
                <a:latin typeface="Century Gothic" panose="020B0502020202020204" pitchFamily="34" charset="0"/>
              </a:rPr>
              <a:t>taux de mortalité maternel, néonatal et celui des enfants de moins de 5 ans, le Burkina peut mettre un accent particulier sur la politique en matière de santé de la reproduction (SR). </a:t>
            </a:r>
            <a:endParaRPr lang="fr-FR" sz="2000" dirty="0" smtClean="0">
              <a:latin typeface="Century Gothic" panose="020B0502020202020204" pitchFamily="34" charset="0"/>
            </a:endParaRPr>
          </a:p>
          <a:p>
            <a:pPr lvl="0"/>
            <a:endParaRPr lang="fr-FR" sz="2000" dirty="0">
              <a:latin typeface="Century Gothic" panose="020B0502020202020204" pitchFamily="34" charset="0"/>
            </a:endParaRPr>
          </a:p>
          <a:p>
            <a:pPr marL="342900" lvl="0" indent="-342900">
              <a:buFont typeface="Wingdings" pitchFamily="2" charset="2"/>
              <a:buChar char="ü"/>
            </a:pPr>
            <a:r>
              <a:rPr lang="fr-FR" sz="2000" dirty="0">
                <a:latin typeface="Century Gothic" panose="020B0502020202020204" pitchFamily="34" charset="0"/>
              </a:rPr>
              <a:t>Le </a:t>
            </a:r>
            <a:r>
              <a:rPr lang="fr-FR" sz="2000" dirty="0">
                <a:latin typeface="Century Gothic" panose="020B0502020202020204" pitchFamily="34" charset="0"/>
              </a:rPr>
              <a:t>PNDS 2011-2020 par sa deuxième orientation stratégique porte une attention particulière à la santé de la femme et de l’enfant. </a:t>
            </a:r>
            <a:r>
              <a:rPr lang="fr-FR" sz="2000" dirty="0">
                <a:latin typeface="Century Gothic" panose="020B0502020202020204" pitchFamily="34" charset="0"/>
              </a:rPr>
              <a:t>Afin de permettre au Burkina de réduire son taux de mortalité maternel et celui des enfants, cette politique qui a pris fin en 2020 se doit d’être reconduite et renforcer</a:t>
            </a:r>
            <a:r>
              <a:rPr lang="fr-FR" sz="2000" dirty="0" smtClean="0">
                <a:latin typeface="Century Gothic" panose="020B0502020202020204" pitchFamily="34" charset="0"/>
              </a:rPr>
              <a:t>.</a:t>
            </a:r>
          </a:p>
          <a:p>
            <a:pPr lvl="0"/>
            <a:endParaRPr lang="fr-FR" sz="2000" dirty="0" smtClean="0">
              <a:latin typeface="Century Gothic" panose="020B0502020202020204" pitchFamily="34" charset="0"/>
            </a:endParaRPr>
          </a:p>
          <a:p>
            <a:pPr marL="342900" lvl="0" indent="-342900">
              <a:buFont typeface="Wingdings" pitchFamily="2" charset="2"/>
              <a:buChar char="ü"/>
            </a:pPr>
            <a:r>
              <a:rPr lang="fr-FR" sz="2000" dirty="0" smtClean="0">
                <a:latin typeface="Century Gothic" panose="020B0502020202020204" pitchFamily="34" charset="0"/>
              </a:rPr>
              <a:t>L’Etat Burkinabé peut mettre en place des équipes spéciales d’interventions </a:t>
            </a:r>
            <a:r>
              <a:rPr lang="fr-FR" sz="2000" dirty="0">
                <a:latin typeface="Century Gothic" panose="020B0502020202020204" pitchFamily="34" charset="0"/>
              </a:rPr>
              <a:t>sanitaires </a:t>
            </a:r>
            <a:r>
              <a:rPr lang="fr-FR" sz="2000" dirty="0" smtClean="0">
                <a:latin typeface="Century Gothic" panose="020B0502020202020204" pitchFamily="34" charset="0"/>
              </a:rPr>
              <a:t>dans les zones d’insécurité dont le Sahel, l’Est, le Centre-Nord et le Nord.</a:t>
            </a:r>
            <a:endParaRPr lang="fr-FR" sz="2000" dirty="0">
              <a:latin typeface="Century Gothic" panose="020B0502020202020204" pitchFamily="34" charset="0"/>
            </a:endParaRPr>
          </a:p>
        </p:txBody>
      </p:sp>
    </p:spTree>
    <p:extLst>
      <p:ext uri="{BB962C8B-B14F-4D97-AF65-F5344CB8AC3E}">
        <p14:creationId xmlns:p14="http://schemas.microsoft.com/office/powerpoint/2010/main" val="964936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arallélogramme 8"/>
          <p:cNvSpPr/>
          <p:nvPr/>
        </p:nvSpPr>
        <p:spPr>
          <a:xfrm flipH="1" flipV="1">
            <a:off x="11372848" y="6270055"/>
            <a:ext cx="1306286" cy="587943"/>
          </a:xfrm>
          <a:prstGeom prst="parallelogram">
            <a:avLst>
              <a:gd name="adj" fmla="val 88637"/>
            </a:avLst>
          </a:pr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Parallélogramme 9"/>
          <p:cNvSpPr/>
          <p:nvPr/>
        </p:nvSpPr>
        <p:spPr>
          <a:xfrm flipH="1" flipV="1">
            <a:off x="11179631" y="6270054"/>
            <a:ext cx="664029" cy="587943"/>
          </a:xfrm>
          <a:prstGeom prst="parallelogram">
            <a:avLst>
              <a:gd name="adj" fmla="val 88637"/>
            </a:avLst>
          </a:prstGeom>
          <a:solidFill>
            <a:srgbClr val="008688"/>
          </a:solidFill>
          <a:ln>
            <a:solidFill>
              <a:srgbClr val="0086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4" name="Imag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0163280">
            <a:off x="548193" y="2011035"/>
            <a:ext cx="2223394" cy="3172844"/>
          </a:xfrm>
          <a:prstGeom prst="rect">
            <a:avLst/>
          </a:prstGeom>
        </p:spPr>
      </p:pic>
      <p:cxnSp>
        <p:nvCxnSpPr>
          <p:cNvPr id="5" name="Connecteur droit 4"/>
          <p:cNvCxnSpPr/>
          <p:nvPr/>
        </p:nvCxnSpPr>
        <p:spPr>
          <a:xfrm>
            <a:off x="1419367" y="2060816"/>
            <a:ext cx="3029803" cy="40943"/>
          </a:xfrm>
          <a:prstGeom prst="line">
            <a:avLst/>
          </a:prstGeom>
          <a:ln>
            <a:solidFill>
              <a:srgbClr val="615C61"/>
            </a:solidFill>
          </a:ln>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2353221" y="3724048"/>
            <a:ext cx="1922060" cy="25021"/>
          </a:xfrm>
          <a:prstGeom prst="line">
            <a:avLst/>
          </a:prstGeom>
          <a:ln>
            <a:solidFill>
              <a:srgbClr val="FCF026"/>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p:nvCxnSpPr>
        <p:spPr>
          <a:xfrm>
            <a:off x="1860644" y="4742779"/>
            <a:ext cx="2588526" cy="22746"/>
          </a:xfrm>
          <a:prstGeom prst="line">
            <a:avLst/>
          </a:prstGeom>
          <a:ln>
            <a:solidFill>
              <a:srgbClr val="615C61"/>
            </a:solidFill>
          </a:ln>
        </p:spPr>
        <p:style>
          <a:lnRef idx="1">
            <a:schemeClr val="accent1"/>
          </a:lnRef>
          <a:fillRef idx="0">
            <a:schemeClr val="accent1"/>
          </a:fillRef>
          <a:effectRef idx="0">
            <a:schemeClr val="accent1"/>
          </a:effectRef>
          <a:fontRef idx="minor">
            <a:schemeClr val="tx1"/>
          </a:fontRef>
        </p:style>
      </p:cxnSp>
      <p:sp>
        <p:nvSpPr>
          <p:cNvPr id="20" name="Forme libre 19"/>
          <p:cNvSpPr/>
          <p:nvPr/>
        </p:nvSpPr>
        <p:spPr>
          <a:xfrm>
            <a:off x="4275281" y="1724306"/>
            <a:ext cx="7321783" cy="855029"/>
          </a:xfrm>
          <a:custGeom>
            <a:avLst/>
            <a:gdLst>
              <a:gd name="connsiteX0" fmla="*/ 457200 w 7492622"/>
              <a:gd name="connsiteY0" fmla="*/ 0 h 914400"/>
              <a:gd name="connsiteX1" fmla="*/ 6782938 w 7492622"/>
              <a:gd name="connsiteY1" fmla="*/ 0 h 914400"/>
              <a:gd name="connsiteX2" fmla="*/ 6871648 w 7492622"/>
              <a:gd name="connsiteY2" fmla="*/ 0 h 914400"/>
              <a:gd name="connsiteX3" fmla="*/ 7492622 w 7492622"/>
              <a:gd name="connsiteY3" fmla="*/ 0 h 914400"/>
              <a:gd name="connsiteX4" fmla="*/ 7492622 w 7492622"/>
              <a:gd name="connsiteY4" fmla="*/ 914400 h 914400"/>
              <a:gd name="connsiteX5" fmla="*/ 6871648 w 7492622"/>
              <a:gd name="connsiteY5" fmla="*/ 914400 h 914400"/>
              <a:gd name="connsiteX6" fmla="*/ 6782938 w 7492622"/>
              <a:gd name="connsiteY6" fmla="*/ 914400 h 914400"/>
              <a:gd name="connsiteX7" fmla="*/ 457200 w 7492622"/>
              <a:gd name="connsiteY7" fmla="*/ 914400 h 914400"/>
              <a:gd name="connsiteX8" fmla="*/ 0 w 7492622"/>
              <a:gd name="connsiteY8" fmla="*/ 457200 h 914400"/>
              <a:gd name="connsiteX9" fmla="*/ 457200 w 7492622"/>
              <a:gd name="connsiteY9" fmla="*/ 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492622" h="914400">
                <a:moveTo>
                  <a:pt x="457200" y="0"/>
                </a:moveTo>
                <a:lnTo>
                  <a:pt x="6782938" y="0"/>
                </a:lnTo>
                <a:lnTo>
                  <a:pt x="6871648" y="0"/>
                </a:lnTo>
                <a:lnTo>
                  <a:pt x="7492622" y="0"/>
                </a:lnTo>
                <a:lnTo>
                  <a:pt x="7492622" y="914400"/>
                </a:lnTo>
                <a:lnTo>
                  <a:pt x="6871648" y="914400"/>
                </a:lnTo>
                <a:lnTo>
                  <a:pt x="6782938" y="914400"/>
                </a:lnTo>
                <a:lnTo>
                  <a:pt x="457200" y="914400"/>
                </a:lnTo>
                <a:cubicBezTo>
                  <a:pt x="204695" y="914400"/>
                  <a:pt x="0" y="709705"/>
                  <a:pt x="0" y="457200"/>
                </a:cubicBezTo>
                <a:cubicBezTo>
                  <a:pt x="0" y="204695"/>
                  <a:pt x="204695" y="0"/>
                  <a:pt x="457200" y="0"/>
                </a:cubicBezTo>
                <a:close/>
              </a:path>
            </a:pathLst>
          </a:custGeom>
          <a:solidFill>
            <a:srgbClr val="008688"/>
          </a:solidFill>
          <a:ln>
            <a:solidFill>
              <a:srgbClr val="0086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Forme libre 20"/>
          <p:cNvSpPr/>
          <p:nvPr/>
        </p:nvSpPr>
        <p:spPr>
          <a:xfrm>
            <a:off x="4269183" y="3140255"/>
            <a:ext cx="7479424" cy="876181"/>
          </a:xfrm>
          <a:custGeom>
            <a:avLst/>
            <a:gdLst>
              <a:gd name="connsiteX0" fmla="*/ 457200 w 7492622"/>
              <a:gd name="connsiteY0" fmla="*/ 0 h 914400"/>
              <a:gd name="connsiteX1" fmla="*/ 6782938 w 7492622"/>
              <a:gd name="connsiteY1" fmla="*/ 0 h 914400"/>
              <a:gd name="connsiteX2" fmla="*/ 6871648 w 7492622"/>
              <a:gd name="connsiteY2" fmla="*/ 0 h 914400"/>
              <a:gd name="connsiteX3" fmla="*/ 7492622 w 7492622"/>
              <a:gd name="connsiteY3" fmla="*/ 0 h 914400"/>
              <a:gd name="connsiteX4" fmla="*/ 7492622 w 7492622"/>
              <a:gd name="connsiteY4" fmla="*/ 914400 h 914400"/>
              <a:gd name="connsiteX5" fmla="*/ 6871648 w 7492622"/>
              <a:gd name="connsiteY5" fmla="*/ 914400 h 914400"/>
              <a:gd name="connsiteX6" fmla="*/ 6782938 w 7492622"/>
              <a:gd name="connsiteY6" fmla="*/ 914400 h 914400"/>
              <a:gd name="connsiteX7" fmla="*/ 457200 w 7492622"/>
              <a:gd name="connsiteY7" fmla="*/ 914400 h 914400"/>
              <a:gd name="connsiteX8" fmla="*/ 0 w 7492622"/>
              <a:gd name="connsiteY8" fmla="*/ 457200 h 914400"/>
              <a:gd name="connsiteX9" fmla="*/ 457200 w 7492622"/>
              <a:gd name="connsiteY9" fmla="*/ 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492622" h="914400">
                <a:moveTo>
                  <a:pt x="457200" y="0"/>
                </a:moveTo>
                <a:lnTo>
                  <a:pt x="6782938" y="0"/>
                </a:lnTo>
                <a:lnTo>
                  <a:pt x="6871648" y="0"/>
                </a:lnTo>
                <a:lnTo>
                  <a:pt x="7492622" y="0"/>
                </a:lnTo>
                <a:lnTo>
                  <a:pt x="7492622" y="914400"/>
                </a:lnTo>
                <a:lnTo>
                  <a:pt x="6871648" y="914400"/>
                </a:lnTo>
                <a:lnTo>
                  <a:pt x="6782938" y="914400"/>
                </a:lnTo>
                <a:lnTo>
                  <a:pt x="457200" y="914400"/>
                </a:lnTo>
                <a:cubicBezTo>
                  <a:pt x="204695" y="914400"/>
                  <a:pt x="0" y="709705"/>
                  <a:pt x="0" y="457200"/>
                </a:cubicBezTo>
                <a:cubicBezTo>
                  <a:pt x="0" y="204695"/>
                  <a:pt x="204695" y="0"/>
                  <a:pt x="457200" y="0"/>
                </a:cubicBezTo>
                <a:close/>
              </a:path>
            </a:pathLst>
          </a:cu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Forme libre 21"/>
          <p:cNvSpPr/>
          <p:nvPr/>
        </p:nvSpPr>
        <p:spPr>
          <a:xfrm>
            <a:off x="4226146" y="4246756"/>
            <a:ext cx="7492622" cy="914400"/>
          </a:xfrm>
          <a:custGeom>
            <a:avLst/>
            <a:gdLst>
              <a:gd name="connsiteX0" fmla="*/ 457200 w 7492622"/>
              <a:gd name="connsiteY0" fmla="*/ 0 h 914400"/>
              <a:gd name="connsiteX1" fmla="*/ 6782938 w 7492622"/>
              <a:gd name="connsiteY1" fmla="*/ 0 h 914400"/>
              <a:gd name="connsiteX2" fmla="*/ 6871648 w 7492622"/>
              <a:gd name="connsiteY2" fmla="*/ 0 h 914400"/>
              <a:gd name="connsiteX3" fmla="*/ 7492622 w 7492622"/>
              <a:gd name="connsiteY3" fmla="*/ 0 h 914400"/>
              <a:gd name="connsiteX4" fmla="*/ 7492622 w 7492622"/>
              <a:gd name="connsiteY4" fmla="*/ 914400 h 914400"/>
              <a:gd name="connsiteX5" fmla="*/ 6871648 w 7492622"/>
              <a:gd name="connsiteY5" fmla="*/ 914400 h 914400"/>
              <a:gd name="connsiteX6" fmla="*/ 6782938 w 7492622"/>
              <a:gd name="connsiteY6" fmla="*/ 914400 h 914400"/>
              <a:gd name="connsiteX7" fmla="*/ 457200 w 7492622"/>
              <a:gd name="connsiteY7" fmla="*/ 914400 h 914400"/>
              <a:gd name="connsiteX8" fmla="*/ 0 w 7492622"/>
              <a:gd name="connsiteY8" fmla="*/ 457200 h 914400"/>
              <a:gd name="connsiteX9" fmla="*/ 457200 w 7492622"/>
              <a:gd name="connsiteY9" fmla="*/ 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492622" h="914400">
                <a:moveTo>
                  <a:pt x="457200" y="0"/>
                </a:moveTo>
                <a:lnTo>
                  <a:pt x="6782938" y="0"/>
                </a:lnTo>
                <a:lnTo>
                  <a:pt x="6871648" y="0"/>
                </a:lnTo>
                <a:lnTo>
                  <a:pt x="7492622" y="0"/>
                </a:lnTo>
                <a:lnTo>
                  <a:pt x="7492622" y="914400"/>
                </a:lnTo>
                <a:lnTo>
                  <a:pt x="6871648" y="914400"/>
                </a:lnTo>
                <a:lnTo>
                  <a:pt x="6782938" y="914400"/>
                </a:lnTo>
                <a:lnTo>
                  <a:pt x="457200" y="914400"/>
                </a:lnTo>
                <a:cubicBezTo>
                  <a:pt x="204695" y="914400"/>
                  <a:pt x="0" y="709705"/>
                  <a:pt x="0" y="457200"/>
                </a:cubicBezTo>
                <a:cubicBezTo>
                  <a:pt x="0" y="204695"/>
                  <a:pt x="204695" y="0"/>
                  <a:pt x="457200" y="0"/>
                </a:cubicBezTo>
                <a:close/>
              </a:path>
            </a:pathLst>
          </a:custGeom>
          <a:solidFill>
            <a:srgbClr val="008688"/>
          </a:solidFill>
          <a:ln>
            <a:solidFill>
              <a:srgbClr val="0086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ZoneTexte 22"/>
          <p:cNvSpPr txBox="1"/>
          <p:nvPr/>
        </p:nvSpPr>
        <p:spPr>
          <a:xfrm>
            <a:off x="4462369" y="1879393"/>
            <a:ext cx="7233314" cy="584775"/>
          </a:xfrm>
          <a:prstGeom prst="rect">
            <a:avLst/>
          </a:prstGeom>
          <a:noFill/>
        </p:spPr>
        <p:txBody>
          <a:bodyPr wrap="square" rtlCol="0">
            <a:spAutoFit/>
          </a:bodyPr>
          <a:lstStyle/>
          <a:p>
            <a:r>
              <a:rPr lang="fr-FR" sz="3200" dirty="0" smtClean="0">
                <a:solidFill>
                  <a:schemeClr val="bg1"/>
                </a:solidFill>
                <a:latin typeface="Century Gothic" panose="020B0502020202020204" pitchFamily="34" charset="0"/>
                <a:cs typeface="Adobe Arabic" panose="02040503050201020203" pitchFamily="18" charset="-78"/>
              </a:rPr>
              <a:t>Contexte et justification de l’étude</a:t>
            </a:r>
            <a:endParaRPr lang="fr-FR" sz="3200" dirty="0">
              <a:solidFill>
                <a:schemeClr val="bg1"/>
              </a:solidFill>
              <a:latin typeface="Century Gothic" panose="020B0502020202020204" pitchFamily="34" charset="0"/>
              <a:cs typeface="Adobe Arabic" panose="02040503050201020203" pitchFamily="18" charset="-78"/>
            </a:endParaRPr>
          </a:p>
        </p:txBody>
      </p:sp>
      <p:sp>
        <p:nvSpPr>
          <p:cNvPr id="24" name="ZoneTexte 23"/>
          <p:cNvSpPr txBox="1"/>
          <p:nvPr/>
        </p:nvSpPr>
        <p:spPr>
          <a:xfrm>
            <a:off x="4637137" y="3305069"/>
            <a:ext cx="6436174" cy="584775"/>
          </a:xfrm>
          <a:prstGeom prst="rect">
            <a:avLst/>
          </a:prstGeom>
          <a:noFill/>
        </p:spPr>
        <p:txBody>
          <a:bodyPr wrap="square" rtlCol="0">
            <a:spAutoFit/>
          </a:bodyPr>
          <a:lstStyle/>
          <a:p>
            <a:r>
              <a:rPr lang="fr-FR" sz="3200" dirty="0">
                <a:solidFill>
                  <a:schemeClr val="bg1"/>
                </a:solidFill>
                <a:latin typeface="Century Gothic" panose="020B0502020202020204" pitchFamily="34" charset="0"/>
                <a:cs typeface="Adobe Arabic" panose="02040503050201020203" pitchFamily="18" charset="-78"/>
              </a:rPr>
              <a:t>Approche méthodologique </a:t>
            </a:r>
          </a:p>
        </p:txBody>
      </p:sp>
      <p:sp>
        <p:nvSpPr>
          <p:cNvPr id="25" name="ZoneTexte 24"/>
          <p:cNvSpPr txBox="1"/>
          <p:nvPr/>
        </p:nvSpPr>
        <p:spPr>
          <a:xfrm>
            <a:off x="4210672" y="4450391"/>
            <a:ext cx="7503886" cy="584775"/>
          </a:xfrm>
          <a:prstGeom prst="rect">
            <a:avLst/>
          </a:prstGeom>
          <a:noFill/>
        </p:spPr>
        <p:txBody>
          <a:bodyPr wrap="square" rtlCol="0">
            <a:spAutoFit/>
          </a:bodyPr>
          <a:lstStyle/>
          <a:p>
            <a:pPr algn="ctr"/>
            <a:r>
              <a:rPr lang="fr-FR" sz="3200" dirty="0">
                <a:solidFill>
                  <a:schemeClr val="bg1"/>
                </a:solidFill>
                <a:latin typeface="Century Gothic" panose="020B0502020202020204" pitchFamily="34" charset="0"/>
                <a:cs typeface="Adobe Arabic" panose="02040503050201020203" pitchFamily="18" charset="-78"/>
              </a:rPr>
              <a:t>Résultats d’analyse</a:t>
            </a:r>
          </a:p>
        </p:txBody>
      </p:sp>
      <p:sp>
        <p:nvSpPr>
          <p:cNvPr id="28" name="ZoneTexte 27"/>
          <p:cNvSpPr txBox="1"/>
          <p:nvPr/>
        </p:nvSpPr>
        <p:spPr>
          <a:xfrm>
            <a:off x="5397690" y="206909"/>
            <a:ext cx="2538483" cy="1015663"/>
          </a:xfrm>
          <a:prstGeom prst="rect">
            <a:avLst/>
          </a:prstGeom>
          <a:noFill/>
        </p:spPr>
        <p:txBody>
          <a:bodyPr wrap="square" rtlCol="0">
            <a:spAutoFit/>
          </a:bodyPr>
          <a:lstStyle/>
          <a:p>
            <a:r>
              <a:rPr lang="fr-FR" sz="6000" dirty="0">
                <a:latin typeface="Century Gothic" panose="020B0502020202020204" pitchFamily="34" charset="0"/>
              </a:rPr>
              <a:t>PLAN</a:t>
            </a:r>
          </a:p>
        </p:txBody>
      </p:sp>
      <p:sp>
        <p:nvSpPr>
          <p:cNvPr id="29" name="ZoneTexte 28"/>
          <p:cNvSpPr txBox="1"/>
          <p:nvPr/>
        </p:nvSpPr>
        <p:spPr>
          <a:xfrm>
            <a:off x="11695683" y="6406777"/>
            <a:ext cx="709683" cy="523220"/>
          </a:xfrm>
          <a:prstGeom prst="rect">
            <a:avLst/>
          </a:prstGeom>
          <a:noFill/>
        </p:spPr>
        <p:txBody>
          <a:bodyPr wrap="square" rtlCol="0">
            <a:spAutoFit/>
          </a:bodyPr>
          <a:lstStyle/>
          <a:p>
            <a:r>
              <a:rPr lang="fr-FR" sz="2800" dirty="0">
                <a:solidFill>
                  <a:schemeClr val="bg1"/>
                </a:solidFill>
              </a:rPr>
              <a:t>1</a:t>
            </a:r>
            <a:endParaRPr lang="fr-FR" sz="2800" dirty="0">
              <a:solidFill>
                <a:schemeClr val="bg1"/>
              </a:solidFill>
            </a:endParaRPr>
          </a:p>
        </p:txBody>
      </p:sp>
    </p:spTree>
    <p:extLst>
      <p:ext uri="{BB962C8B-B14F-4D97-AF65-F5344CB8AC3E}">
        <p14:creationId xmlns:p14="http://schemas.microsoft.com/office/powerpoint/2010/main" val="17947448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23331" y="2975212"/>
            <a:ext cx="11468669" cy="923330"/>
          </a:xfrm>
          <a:prstGeom prst="rect">
            <a:avLst/>
          </a:prstGeom>
          <a:noFill/>
        </p:spPr>
        <p:txBody>
          <a:bodyPr wrap="square" rtlCol="0">
            <a:spAutoFit/>
          </a:bodyPr>
          <a:lstStyle/>
          <a:p>
            <a:r>
              <a:rPr lang="fr-FR" sz="5400" dirty="0">
                <a:latin typeface="Century Gothic" panose="020B0502020202020204" pitchFamily="34" charset="0"/>
              </a:rPr>
              <a:t>MERCI POUR VOTRE ATTENTION</a:t>
            </a:r>
          </a:p>
        </p:txBody>
      </p:sp>
    </p:spTree>
    <p:extLst>
      <p:ext uri="{BB962C8B-B14F-4D97-AF65-F5344CB8AC3E}">
        <p14:creationId xmlns:p14="http://schemas.microsoft.com/office/powerpoint/2010/main" val="923916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arallélogramme 11"/>
          <p:cNvSpPr/>
          <p:nvPr/>
        </p:nvSpPr>
        <p:spPr>
          <a:xfrm flipV="1">
            <a:off x="1179280" y="17430"/>
            <a:ext cx="1008000" cy="810000"/>
          </a:xfrm>
          <a:prstGeom prst="parallelogram">
            <a:avLst>
              <a:gd name="adj" fmla="val 88637"/>
            </a:avLst>
          </a:pr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orme libre 7"/>
          <p:cNvSpPr/>
          <p:nvPr/>
        </p:nvSpPr>
        <p:spPr>
          <a:xfrm>
            <a:off x="2387600" y="14516"/>
            <a:ext cx="9804400" cy="914400"/>
          </a:xfrm>
          <a:custGeom>
            <a:avLst/>
            <a:gdLst>
              <a:gd name="connsiteX0" fmla="*/ 0 w 11772900"/>
              <a:gd name="connsiteY0" fmla="*/ 0 h 876300"/>
              <a:gd name="connsiteX1" fmla="*/ 927100 w 11772900"/>
              <a:gd name="connsiteY1" fmla="*/ 0 h 876300"/>
              <a:gd name="connsiteX2" fmla="*/ 11772900 w 11772900"/>
              <a:gd name="connsiteY2" fmla="*/ 0 h 876300"/>
              <a:gd name="connsiteX3" fmla="*/ 11772900 w 11772900"/>
              <a:gd name="connsiteY3" fmla="*/ 876300 h 876300"/>
              <a:gd name="connsiteX4" fmla="*/ 927100 w 11772900"/>
              <a:gd name="connsiteY4" fmla="*/ 876300 h 876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72900" h="876300">
                <a:moveTo>
                  <a:pt x="0" y="0"/>
                </a:moveTo>
                <a:lnTo>
                  <a:pt x="927100" y="0"/>
                </a:lnTo>
                <a:lnTo>
                  <a:pt x="11772900" y="0"/>
                </a:lnTo>
                <a:lnTo>
                  <a:pt x="11772900" y="876300"/>
                </a:lnTo>
                <a:lnTo>
                  <a:pt x="927100" y="876300"/>
                </a:lnTo>
                <a:close/>
              </a:path>
            </a:pathLst>
          </a:cu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Parallélogramme 10"/>
          <p:cNvSpPr/>
          <p:nvPr/>
        </p:nvSpPr>
        <p:spPr>
          <a:xfrm flipV="1">
            <a:off x="1465943" y="14516"/>
            <a:ext cx="2066471" cy="914400"/>
          </a:xfrm>
          <a:prstGeom prst="parallelogram">
            <a:avLst>
              <a:gd name="adj" fmla="val 88637"/>
            </a:avLst>
          </a:prstGeom>
          <a:solidFill>
            <a:srgbClr val="008688"/>
          </a:solidFill>
          <a:ln>
            <a:solidFill>
              <a:srgbClr val="0086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p:cNvSpPr txBox="1"/>
          <p:nvPr/>
        </p:nvSpPr>
        <p:spPr>
          <a:xfrm>
            <a:off x="7410735" y="56217"/>
            <a:ext cx="4781266" cy="830997"/>
          </a:xfrm>
          <a:prstGeom prst="rect">
            <a:avLst/>
          </a:prstGeom>
          <a:noFill/>
        </p:spPr>
        <p:txBody>
          <a:bodyPr wrap="square" rtlCol="0">
            <a:spAutoFit/>
          </a:bodyPr>
          <a:lstStyle/>
          <a:p>
            <a:r>
              <a:rPr lang="fr-FR" sz="4800" dirty="0">
                <a:solidFill>
                  <a:schemeClr val="bg1"/>
                </a:solidFill>
                <a:latin typeface="Century Gothic" panose="020B0502020202020204" pitchFamily="34" charset="0"/>
                <a:cs typeface="Adobe Arabic" panose="02040503050201020203" pitchFamily="18" charset="-78"/>
              </a:rPr>
              <a:t>Introduction</a:t>
            </a:r>
          </a:p>
        </p:txBody>
      </p:sp>
      <p:sp>
        <p:nvSpPr>
          <p:cNvPr id="9" name="Parallélogramme 8"/>
          <p:cNvSpPr/>
          <p:nvPr/>
        </p:nvSpPr>
        <p:spPr>
          <a:xfrm flipH="1" flipV="1">
            <a:off x="11372848" y="6270055"/>
            <a:ext cx="1306286" cy="587943"/>
          </a:xfrm>
          <a:prstGeom prst="parallelogram">
            <a:avLst>
              <a:gd name="adj" fmla="val 88637"/>
            </a:avLst>
          </a:pr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Parallélogramme 9"/>
          <p:cNvSpPr/>
          <p:nvPr/>
        </p:nvSpPr>
        <p:spPr>
          <a:xfrm flipH="1" flipV="1">
            <a:off x="11179631" y="6270054"/>
            <a:ext cx="664029" cy="587943"/>
          </a:xfrm>
          <a:prstGeom prst="parallelogram">
            <a:avLst>
              <a:gd name="adj" fmla="val 88637"/>
            </a:avLst>
          </a:prstGeom>
          <a:solidFill>
            <a:srgbClr val="008688"/>
          </a:solidFill>
          <a:ln>
            <a:solidFill>
              <a:srgbClr val="0086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ZoneTexte 3"/>
          <p:cNvSpPr txBox="1"/>
          <p:nvPr/>
        </p:nvSpPr>
        <p:spPr>
          <a:xfrm>
            <a:off x="11695683" y="6406777"/>
            <a:ext cx="709683" cy="523220"/>
          </a:xfrm>
          <a:prstGeom prst="rect">
            <a:avLst/>
          </a:prstGeom>
          <a:noFill/>
        </p:spPr>
        <p:txBody>
          <a:bodyPr wrap="square" rtlCol="0">
            <a:spAutoFit/>
          </a:bodyPr>
          <a:lstStyle/>
          <a:p>
            <a:r>
              <a:rPr lang="fr-FR" sz="2800" dirty="0" smtClean="0">
                <a:solidFill>
                  <a:schemeClr val="bg1"/>
                </a:solidFill>
              </a:rPr>
              <a:t>2</a:t>
            </a:r>
            <a:endParaRPr lang="fr-FR" sz="2800" dirty="0">
              <a:solidFill>
                <a:schemeClr val="bg1"/>
              </a:solidFill>
            </a:endParaRPr>
          </a:p>
        </p:txBody>
      </p:sp>
      <p:sp>
        <p:nvSpPr>
          <p:cNvPr id="13" name="ZoneTexte 12">
            <a:extLst>
              <a:ext uri="{FF2B5EF4-FFF2-40B4-BE49-F238E27FC236}">
                <a16:creationId xmlns:a16="http://schemas.microsoft.com/office/drawing/2014/main" xmlns="" id="{99DEBE31-1BDB-4E00-B234-9AEED5C194FE}"/>
              </a:ext>
            </a:extLst>
          </p:cNvPr>
          <p:cNvSpPr txBox="1"/>
          <p:nvPr/>
        </p:nvSpPr>
        <p:spPr>
          <a:xfrm>
            <a:off x="803091" y="1195094"/>
            <a:ext cx="11065762" cy="3816429"/>
          </a:xfrm>
          <a:prstGeom prst="rect">
            <a:avLst/>
          </a:prstGeom>
          <a:noFill/>
        </p:spPr>
        <p:txBody>
          <a:bodyPr wrap="square">
            <a:spAutoFit/>
          </a:bodyPr>
          <a:lstStyle/>
          <a:p>
            <a:pPr algn="ctr">
              <a:lnSpc>
                <a:spcPct val="150000"/>
              </a:lnSpc>
              <a:spcAft>
                <a:spcPts val="800"/>
              </a:spcAft>
            </a:pPr>
            <a:r>
              <a:rPr lang="fr-FR" sz="2400" b="1" dirty="0" smtClean="0">
                <a:latin typeface="Century Gothic" panose="020B0502020202020204" pitchFamily="34" charset="0"/>
                <a:ea typeface="Calibri" panose="020F0502020204030204" pitchFamily="34" charset="0"/>
                <a:cs typeface="Swiss721BT-Light"/>
              </a:rPr>
              <a:t>Contexte (partie1)</a:t>
            </a:r>
            <a:endParaRPr lang="fr-FR" sz="2400" b="1" dirty="0">
              <a:effectLst/>
              <a:latin typeface="Century Gothic" panose="020B0502020202020204" pitchFamily="34" charset="0"/>
              <a:ea typeface="Calibri" panose="020F0502020204030204" pitchFamily="34" charset="0"/>
              <a:cs typeface="Swiss721BT-Light"/>
            </a:endParaRPr>
          </a:p>
          <a:p>
            <a:pPr marL="342900" indent="-342900" algn="just">
              <a:lnSpc>
                <a:spcPct val="150000"/>
              </a:lnSpc>
              <a:spcAft>
                <a:spcPts val="800"/>
              </a:spcAft>
              <a:buFont typeface="Wingdings" panose="05000000000000000000" pitchFamily="2" charset="2"/>
              <a:buChar char="Ø"/>
            </a:pPr>
            <a:r>
              <a:rPr lang="fr-FR" sz="2400" dirty="0" smtClean="0">
                <a:latin typeface="Century Gothic" panose="020B0502020202020204" pitchFamily="34" charset="0"/>
              </a:rPr>
              <a:t> </a:t>
            </a:r>
            <a:r>
              <a:rPr lang="fr-FR" sz="2000" dirty="0">
                <a:latin typeface="Century Gothic" panose="020B0502020202020204" pitchFamily="34" charset="0"/>
              </a:rPr>
              <a:t>Pour une population de 20,48 millions d’habitants, les femmes </a:t>
            </a:r>
            <a:r>
              <a:rPr lang="fr-FR" sz="2000" dirty="0" smtClean="0">
                <a:latin typeface="Century Gothic" panose="020B0502020202020204" pitchFamily="34" charset="0"/>
              </a:rPr>
              <a:t>représentent </a:t>
            </a:r>
            <a:r>
              <a:rPr lang="fr-FR" sz="2000" dirty="0">
                <a:latin typeface="Century Gothic" panose="020B0502020202020204" pitchFamily="34" charset="0"/>
              </a:rPr>
              <a:t>51,7% de la population </a:t>
            </a:r>
            <a:r>
              <a:rPr lang="fr-FR" sz="2000" dirty="0" smtClean="0">
                <a:latin typeface="Century Gothic" panose="020B0502020202020204" pitchFamily="34" charset="0"/>
              </a:rPr>
              <a:t>Burkinabé (RGPH,2019</a:t>
            </a:r>
            <a:r>
              <a:rPr lang="fr-FR" sz="2000" dirty="0">
                <a:latin typeface="Century Gothic" panose="020B0502020202020204" pitchFamily="34" charset="0"/>
              </a:rPr>
              <a:t>).</a:t>
            </a:r>
          </a:p>
          <a:p>
            <a:pPr marL="342900" indent="-342900" algn="just">
              <a:lnSpc>
                <a:spcPct val="150000"/>
              </a:lnSpc>
              <a:spcAft>
                <a:spcPts val="800"/>
              </a:spcAft>
              <a:buFont typeface="Wingdings" panose="05000000000000000000" pitchFamily="2" charset="2"/>
              <a:buChar char="Ø"/>
            </a:pPr>
            <a:r>
              <a:rPr lang="fr-FR" sz="2000" dirty="0">
                <a:latin typeface="Century Gothic" panose="020B0502020202020204" pitchFamily="34" charset="0"/>
              </a:rPr>
              <a:t>Avec 40, 1% de burkinabè vivant sous le seuil de pauvreté, le Burkina est confronté à plusieurs défis </a:t>
            </a:r>
            <a:r>
              <a:rPr lang="fr-FR" sz="2000" dirty="0" smtClean="0">
                <a:latin typeface="Century Gothic" panose="020B0502020202020204" pitchFamily="34" charset="0"/>
              </a:rPr>
              <a:t>dont la situation sanitaire (Banque mondiale, 2014).  </a:t>
            </a:r>
            <a:endParaRPr lang="fr-FR" sz="2000" dirty="0">
              <a:latin typeface="Century Gothic" panose="020B0502020202020204" pitchFamily="34" charset="0"/>
            </a:endParaRPr>
          </a:p>
          <a:p>
            <a:pPr marL="342900" indent="-342900" algn="just">
              <a:lnSpc>
                <a:spcPct val="150000"/>
              </a:lnSpc>
              <a:spcAft>
                <a:spcPts val="800"/>
              </a:spcAft>
              <a:buFont typeface="Wingdings" panose="05000000000000000000" pitchFamily="2" charset="2"/>
              <a:buChar char="Ø"/>
            </a:pPr>
            <a:r>
              <a:rPr lang="fr-FR" sz="2000" dirty="0" smtClean="0">
                <a:latin typeface="Century Gothic" panose="020B0502020202020204" pitchFamily="34" charset="0"/>
              </a:rPr>
              <a:t>Aussi, le </a:t>
            </a:r>
            <a:r>
              <a:rPr lang="fr-FR" sz="2000" dirty="0">
                <a:latin typeface="Century Gothic" panose="020B0502020202020204" pitchFamily="34" charset="0"/>
              </a:rPr>
              <a:t>contexte sécuritaire difficile limite les actions de l’état Burkinabé ce qui </a:t>
            </a:r>
            <a:r>
              <a:rPr lang="fr-FR" sz="2000" dirty="0" smtClean="0">
                <a:latin typeface="Century Gothic" panose="020B0502020202020204" pitchFamily="34" charset="0"/>
              </a:rPr>
              <a:t>impact négativement le potentiel de prise en charge sanitaire de sa population</a:t>
            </a:r>
            <a:r>
              <a:rPr lang="fr-FR" sz="2000" dirty="0" smtClean="0">
                <a:latin typeface="Century Gothic" panose="020B0502020202020204" pitchFamily="34" charset="0"/>
              </a:rPr>
              <a:t>.</a:t>
            </a:r>
            <a:endParaRPr lang="fr-FR" sz="2000" dirty="0">
              <a:latin typeface="Century Gothic" panose="020B0502020202020204" pitchFamily="34" charset="0"/>
            </a:endParaRPr>
          </a:p>
        </p:txBody>
      </p:sp>
    </p:spTree>
    <p:extLst>
      <p:ext uri="{BB962C8B-B14F-4D97-AF65-F5344CB8AC3E}">
        <p14:creationId xmlns:p14="http://schemas.microsoft.com/office/powerpoint/2010/main" val="1259888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arallélogramme 11"/>
          <p:cNvSpPr/>
          <p:nvPr/>
        </p:nvSpPr>
        <p:spPr>
          <a:xfrm flipV="1">
            <a:off x="1179280" y="17430"/>
            <a:ext cx="1008000" cy="810000"/>
          </a:xfrm>
          <a:prstGeom prst="parallelogram">
            <a:avLst>
              <a:gd name="adj" fmla="val 88637"/>
            </a:avLst>
          </a:pr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orme libre 7"/>
          <p:cNvSpPr/>
          <p:nvPr/>
        </p:nvSpPr>
        <p:spPr>
          <a:xfrm>
            <a:off x="2387600" y="14516"/>
            <a:ext cx="9804400" cy="914400"/>
          </a:xfrm>
          <a:custGeom>
            <a:avLst/>
            <a:gdLst>
              <a:gd name="connsiteX0" fmla="*/ 0 w 11772900"/>
              <a:gd name="connsiteY0" fmla="*/ 0 h 876300"/>
              <a:gd name="connsiteX1" fmla="*/ 927100 w 11772900"/>
              <a:gd name="connsiteY1" fmla="*/ 0 h 876300"/>
              <a:gd name="connsiteX2" fmla="*/ 11772900 w 11772900"/>
              <a:gd name="connsiteY2" fmla="*/ 0 h 876300"/>
              <a:gd name="connsiteX3" fmla="*/ 11772900 w 11772900"/>
              <a:gd name="connsiteY3" fmla="*/ 876300 h 876300"/>
              <a:gd name="connsiteX4" fmla="*/ 927100 w 11772900"/>
              <a:gd name="connsiteY4" fmla="*/ 876300 h 876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72900" h="876300">
                <a:moveTo>
                  <a:pt x="0" y="0"/>
                </a:moveTo>
                <a:lnTo>
                  <a:pt x="927100" y="0"/>
                </a:lnTo>
                <a:lnTo>
                  <a:pt x="11772900" y="0"/>
                </a:lnTo>
                <a:lnTo>
                  <a:pt x="11772900" y="876300"/>
                </a:lnTo>
                <a:lnTo>
                  <a:pt x="927100" y="876300"/>
                </a:lnTo>
                <a:close/>
              </a:path>
            </a:pathLst>
          </a:cu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Parallélogramme 10"/>
          <p:cNvSpPr/>
          <p:nvPr/>
        </p:nvSpPr>
        <p:spPr>
          <a:xfrm flipV="1">
            <a:off x="1465943" y="14516"/>
            <a:ext cx="2066471" cy="914400"/>
          </a:xfrm>
          <a:prstGeom prst="parallelogram">
            <a:avLst>
              <a:gd name="adj" fmla="val 88637"/>
            </a:avLst>
          </a:prstGeom>
          <a:solidFill>
            <a:srgbClr val="008688"/>
          </a:solidFill>
          <a:ln>
            <a:solidFill>
              <a:srgbClr val="0086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p:cNvSpPr txBox="1"/>
          <p:nvPr/>
        </p:nvSpPr>
        <p:spPr>
          <a:xfrm>
            <a:off x="7410735" y="56217"/>
            <a:ext cx="4781266" cy="830997"/>
          </a:xfrm>
          <a:prstGeom prst="rect">
            <a:avLst/>
          </a:prstGeom>
          <a:noFill/>
        </p:spPr>
        <p:txBody>
          <a:bodyPr wrap="square" rtlCol="0">
            <a:spAutoFit/>
          </a:bodyPr>
          <a:lstStyle/>
          <a:p>
            <a:r>
              <a:rPr lang="fr-FR" sz="4800" dirty="0">
                <a:solidFill>
                  <a:schemeClr val="bg1"/>
                </a:solidFill>
                <a:latin typeface="Century Gothic" panose="020B0502020202020204" pitchFamily="34" charset="0"/>
                <a:cs typeface="Adobe Arabic" panose="02040503050201020203" pitchFamily="18" charset="-78"/>
              </a:rPr>
              <a:t>Introduction</a:t>
            </a:r>
          </a:p>
        </p:txBody>
      </p:sp>
      <p:sp>
        <p:nvSpPr>
          <p:cNvPr id="9" name="Parallélogramme 8"/>
          <p:cNvSpPr/>
          <p:nvPr/>
        </p:nvSpPr>
        <p:spPr>
          <a:xfrm flipH="1" flipV="1">
            <a:off x="11372848" y="6270055"/>
            <a:ext cx="1306286" cy="587943"/>
          </a:xfrm>
          <a:prstGeom prst="parallelogram">
            <a:avLst>
              <a:gd name="adj" fmla="val 88637"/>
            </a:avLst>
          </a:pr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Parallélogramme 9"/>
          <p:cNvSpPr/>
          <p:nvPr/>
        </p:nvSpPr>
        <p:spPr>
          <a:xfrm flipH="1" flipV="1">
            <a:off x="11179631" y="6270054"/>
            <a:ext cx="664029" cy="587943"/>
          </a:xfrm>
          <a:prstGeom prst="parallelogram">
            <a:avLst>
              <a:gd name="adj" fmla="val 88637"/>
            </a:avLst>
          </a:prstGeom>
          <a:solidFill>
            <a:srgbClr val="008688"/>
          </a:solidFill>
          <a:ln>
            <a:solidFill>
              <a:srgbClr val="0086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ZoneTexte 3"/>
          <p:cNvSpPr txBox="1"/>
          <p:nvPr/>
        </p:nvSpPr>
        <p:spPr>
          <a:xfrm>
            <a:off x="11695683" y="6406777"/>
            <a:ext cx="709683" cy="523220"/>
          </a:xfrm>
          <a:prstGeom prst="rect">
            <a:avLst/>
          </a:prstGeom>
          <a:noFill/>
        </p:spPr>
        <p:txBody>
          <a:bodyPr wrap="square" rtlCol="0">
            <a:spAutoFit/>
          </a:bodyPr>
          <a:lstStyle/>
          <a:p>
            <a:r>
              <a:rPr lang="fr-FR" sz="2800" dirty="0">
                <a:solidFill>
                  <a:schemeClr val="bg1"/>
                </a:solidFill>
              </a:rPr>
              <a:t>3</a:t>
            </a:r>
            <a:endParaRPr lang="fr-FR" sz="2800" dirty="0">
              <a:solidFill>
                <a:schemeClr val="bg1"/>
              </a:solidFill>
            </a:endParaRPr>
          </a:p>
        </p:txBody>
      </p:sp>
      <p:sp>
        <p:nvSpPr>
          <p:cNvPr id="13" name="ZoneTexte 12">
            <a:extLst>
              <a:ext uri="{FF2B5EF4-FFF2-40B4-BE49-F238E27FC236}">
                <a16:creationId xmlns:a16="http://schemas.microsoft.com/office/drawing/2014/main" xmlns="" id="{99DEBE31-1BDB-4E00-B234-9AEED5C194FE}"/>
              </a:ext>
            </a:extLst>
          </p:cNvPr>
          <p:cNvSpPr txBox="1"/>
          <p:nvPr/>
        </p:nvSpPr>
        <p:spPr>
          <a:xfrm>
            <a:off x="87549" y="744996"/>
            <a:ext cx="11962975" cy="4647426"/>
          </a:xfrm>
          <a:prstGeom prst="rect">
            <a:avLst/>
          </a:prstGeom>
          <a:noFill/>
        </p:spPr>
        <p:txBody>
          <a:bodyPr wrap="square">
            <a:spAutoFit/>
          </a:bodyPr>
          <a:lstStyle/>
          <a:p>
            <a:pPr algn="ctr">
              <a:lnSpc>
                <a:spcPct val="150000"/>
              </a:lnSpc>
              <a:spcAft>
                <a:spcPts val="800"/>
              </a:spcAft>
            </a:pPr>
            <a:r>
              <a:rPr lang="fr-FR" sz="2400" b="1" dirty="0" smtClean="0">
                <a:latin typeface="Century Gothic" panose="020B0502020202020204" pitchFamily="34" charset="0"/>
                <a:ea typeface="Calibri" panose="020F0502020204030204" pitchFamily="34" charset="0"/>
                <a:cs typeface="Swiss721BT-Light"/>
              </a:rPr>
              <a:t>Contexte (partie </a:t>
            </a:r>
            <a:r>
              <a:rPr lang="fr-FR" sz="2400" b="1" dirty="0">
                <a:latin typeface="Century Gothic" panose="020B0502020202020204" pitchFamily="34" charset="0"/>
                <a:ea typeface="Calibri" panose="020F0502020204030204" pitchFamily="34" charset="0"/>
                <a:cs typeface="Swiss721BT-Light"/>
              </a:rPr>
              <a:t>2</a:t>
            </a:r>
            <a:r>
              <a:rPr lang="fr-FR" sz="2400" b="1" dirty="0" smtClean="0">
                <a:latin typeface="Century Gothic" panose="020B0502020202020204" pitchFamily="34" charset="0"/>
                <a:ea typeface="Calibri" panose="020F0502020204030204" pitchFamily="34" charset="0"/>
                <a:cs typeface="Swiss721BT-Light"/>
              </a:rPr>
              <a:t>)</a:t>
            </a:r>
            <a:endParaRPr lang="fr-FR" sz="2400" b="1" dirty="0">
              <a:effectLst/>
              <a:latin typeface="Century Gothic" panose="020B0502020202020204" pitchFamily="34" charset="0"/>
              <a:ea typeface="Calibri" panose="020F0502020204030204" pitchFamily="34" charset="0"/>
              <a:cs typeface="Swiss721BT-Light"/>
            </a:endParaRPr>
          </a:p>
          <a:p>
            <a:pPr marL="342900" indent="-342900" algn="just">
              <a:lnSpc>
                <a:spcPct val="150000"/>
              </a:lnSpc>
              <a:spcAft>
                <a:spcPts val="800"/>
              </a:spcAft>
              <a:buFont typeface="Wingdings" panose="05000000000000000000" pitchFamily="2" charset="2"/>
              <a:buChar char="Ø"/>
            </a:pPr>
            <a:r>
              <a:rPr lang="fr-FR" sz="2000" dirty="0">
                <a:latin typeface="Century Gothic" panose="020B0502020202020204" pitchFamily="34" charset="0"/>
              </a:rPr>
              <a:t>En effet, l’insécurité qui sévit au Burkina a occasionné la fermeture de bons nombres de formations sanitaires dont 135 centres de santé privant ainsi plus de 1,48 millions de personnes de soins de santé (ministère de la santé, 2020). </a:t>
            </a:r>
            <a:endParaRPr lang="fr-FR" sz="2000" dirty="0" smtClean="0">
              <a:latin typeface="Century Gothic" panose="020B0502020202020204" pitchFamily="34" charset="0"/>
            </a:endParaRPr>
          </a:p>
          <a:p>
            <a:pPr marL="342900" indent="-342900" algn="just">
              <a:lnSpc>
                <a:spcPct val="150000"/>
              </a:lnSpc>
              <a:spcAft>
                <a:spcPts val="800"/>
              </a:spcAft>
              <a:buFont typeface="Wingdings" panose="05000000000000000000" pitchFamily="2" charset="2"/>
              <a:buChar char="Ø"/>
            </a:pPr>
            <a:r>
              <a:rPr lang="fr-FR" sz="2000" dirty="0" smtClean="0">
                <a:latin typeface="Century Gothic" panose="020B0502020202020204" pitchFamily="34" charset="0"/>
              </a:rPr>
              <a:t>Cependant</a:t>
            </a:r>
            <a:r>
              <a:rPr lang="fr-FR" sz="2000" dirty="0" smtClean="0">
                <a:latin typeface="Century Gothic" panose="020B0502020202020204" pitchFamily="34" charset="0"/>
              </a:rPr>
              <a:t>, la </a:t>
            </a:r>
            <a:r>
              <a:rPr lang="fr-FR" sz="2000" dirty="0">
                <a:latin typeface="Century Gothic" panose="020B0502020202020204" pitchFamily="34" charset="0"/>
              </a:rPr>
              <a:t>femme burkinabé </a:t>
            </a:r>
            <a:r>
              <a:rPr lang="fr-FR" sz="2000" dirty="0" smtClean="0">
                <a:latin typeface="Century Gothic" panose="020B0502020202020204" pitchFamily="34" charset="0"/>
              </a:rPr>
              <a:t>occupe une place importante dans le </a:t>
            </a:r>
            <a:r>
              <a:rPr lang="fr-FR" sz="2000" dirty="0">
                <a:latin typeface="Century Gothic" panose="020B0502020202020204" pitchFamily="34" charset="0"/>
              </a:rPr>
              <a:t>développement </a:t>
            </a:r>
            <a:r>
              <a:rPr lang="fr-FR" sz="2000" dirty="0" smtClean="0">
                <a:latin typeface="Century Gothic" panose="020B0502020202020204" pitchFamily="34" charset="0"/>
              </a:rPr>
              <a:t>économique et sociale du pays </a:t>
            </a:r>
            <a:r>
              <a:rPr lang="fr-FR" sz="2000" dirty="0"/>
              <a:t>(OMS, 2009</a:t>
            </a:r>
            <a:r>
              <a:rPr lang="fr-FR" sz="2000" dirty="0" smtClean="0"/>
              <a:t>)</a:t>
            </a:r>
            <a:r>
              <a:rPr lang="fr-FR" sz="2000" dirty="0" smtClean="0">
                <a:latin typeface="Century Gothic" panose="020B0502020202020204" pitchFamily="34" charset="0"/>
              </a:rPr>
              <a:t>.</a:t>
            </a:r>
          </a:p>
          <a:p>
            <a:pPr marL="342900" indent="-342900" algn="just">
              <a:lnSpc>
                <a:spcPct val="150000"/>
              </a:lnSpc>
              <a:spcAft>
                <a:spcPts val="800"/>
              </a:spcAft>
              <a:buFont typeface="Wingdings" panose="05000000000000000000" pitchFamily="2" charset="2"/>
              <a:buChar char="Ø"/>
            </a:pPr>
            <a:r>
              <a:rPr lang="fr-FR" sz="2000" dirty="0" smtClean="0">
                <a:latin typeface="Century Gothic" panose="020B0502020202020204" pitchFamily="34" charset="0"/>
              </a:rPr>
              <a:t>Elles supportent les plus lourds fardeaux et sont le plus souvent victimes d’injustice et d’inégalités genres ce qui constitue une perte énorme pour le pays compte tenu de la forte proportion des femmes burkinabé (51,7%).</a:t>
            </a:r>
          </a:p>
        </p:txBody>
      </p:sp>
    </p:spTree>
    <p:extLst>
      <p:ext uri="{BB962C8B-B14F-4D97-AF65-F5344CB8AC3E}">
        <p14:creationId xmlns:p14="http://schemas.microsoft.com/office/powerpoint/2010/main" val="2428306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arallélogramme 11"/>
          <p:cNvSpPr/>
          <p:nvPr/>
        </p:nvSpPr>
        <p:spPr>
          <a:xfrm flipV="1">
            <a:off x="1179280" y="17430"/>
            <a:ext cx="1008000" cy="810000"/>
          </a:xfrm>
          <a:prstGeom prst="parallelogram">
            <a:avLst>
              <a:gd name="adj" fmla="val 88637"/>
            </a:avLst>
          </a:pr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orme libre 7"/>
          <p:cNvSpPr/>
          <p:nvPr/>
        </p:nvSpPr>
        <p:spPr>
          <a:xfrm>
            <a:off x="2387600" y="14516"/>
            <a:ext cx="9804400" cy="914400"/>
          </a:xfrm>
          <a:custGeom>
            <a:avLst/>
            <a:gdLst>
              <a:gd name="connsiteX0" fmla="*/ 0 w 11772900"/>
              <a:gd name="connsiteY0" fmla="*/ 0 h 876300"/>
              <a:gd name="connsiteX1" fmla="*/ 927100 w 11772900"/>
              <a:gd name="connsiteY1" fmla="*/ 0 h 876300"/>
              <a:gd name="connsiteX2" fmla="*/ 11772900 w 11772900"/>
              <a:gd name="connsiteY2" fmla="*/ 0 h 876300"/>
              <a:gd name="connsiteX3" fmla="*/ 11772900 w 11772900"/>
              <a:gd name="connsiteY3" fmla="*/ 876300 h 876300"/>
              <a:gd name="connsiteX4" fmla="*/ 927100 w 11772900"/>
              <a:gd name="connsiteY4" fmla="*/ 876300 h 876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72900" h="876300">
                <a:moveTo>
                  <a:pt x="0" y="0"/>
                </a:moveTo>
                <a:lnTo>
                  <a:pt x="927100" y="0"/>
                </a:lnTo>
                <a:lnTo>
                  <a:pt x="11772900" y="0"/>
                </a:lnTo>
                <a:lnTo>
                  <a:pt x="11772900" y="876300"/>
                </a:lnTo>
                <a:lnTo>
                  <a:pt x="927100" y="876300"/>
                </a:lnTo>
                <a:close/>
              </a:path>
            </a:pathLst>
          </a:cu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Parallélogramme 10"/>
          <p:cNvSpPr/>
          <p:nvPr/>
        </p:nvSpPr>
        <p:spPr>
          <a:xfrm flipV="1">
            <a:off x="1465943" y="14516"/>
            <a:ext cx="2066471" cy="914400"/>
          </a:xfrm>
          <a:prstGeom prst="parallelogram">
            <a:avLst>
              <a:gd name="adj" fmla="val 88637"/>
            </a:avLst>
          </a:prstGeom>
          <a:solidFill>
            <a:srgbClr val="008688"/>
          </a:solidFill>
          <a:ln>
            <a:solidFill>
              <a:srgbClr val="0086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p:cNvSpPr txBox="1"/>
          <p:nvPr/>
        </p:nvSpPr>
        <p:spPr>
          <a:xfrm>
            <a:off x="7410735" y="56217"/>
            <a:ext cx="4781266" cy="830997"/>
          </a:xfrm>
          <a:prstGeom prst="rect">
            <a:avLst/>
          </a:prstGeom>
          <a:noFill/>
        </p:spPr>
        <p:txBody>
          <a:bodyPr wrap="square" rtlCol="0">
            <a:spAutoFit/>
          </a:bodyPr>
          <a:lstStyle/>
          <a:p>
            <a:r>
              <a:rPr lang="fr-FR" sz="4800" dirty="0">
                <a:solidFill>
                  <a:schemeClr val="bg1"/>
                </a:solidFill>
                <a:latin typeface="Century Gothic" panose="020B0502020202020204" pitchFamily="34" charset="0"/>
                <a:cs typeface="Adobe Arabic" panose="02040503050201020203" pitchFamily="18" charset="-78"/>
              </a:rPr>
              <a:t>Introduction</a:t>
            </a:r>
          </a:p>
        </p:txBody>
      </p:sp>
      <p:sp>
        <p:nvSpPr>
          <p:cNvPr id="9" name="Parallélogramme 8"/>
          <p:cNvSpPr/>
          <p:nvPr/>
        </p:nvSpPr>
        <p:spPr>
          <a:xfrm flipH="1" flipV="1">
            <a:off x="11372848" y="6270055"/>
            <a:ext cx="1306286" cy="587943"/>
          </a:xfrm>
          <a:prstGeom prst="parallelogram">
            <a:avLst>
              <a:gd name="adj" fmla="val 88637"/>
            </a:avLst>
          </a:pr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Parallélogramme 9"/>
          <p:cNvSpPr/>
          <p:nvPr/>
        </p:nvSpPr>
        <p:spPr>
          <a:xfrm flipH="1" flipV="1">
            <a:off x="11179631" y="6270054"/>
            <a:ext cx="664029" cy="587943"/>
          </a:xfrm>
          <a:prstGeom prst="parallelogram">
            <a:avLst>
              <a:gd name="adj" fmla="val 88637"/>
            </a:avLst>
          </a:prstGeom>
          <a:solidFill>
            <a:srgbClr val="008688"/>
          </a:solidFill>
          <a:ln>
            <a:solidFill>
              <a:srgbClr val="0086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ZoneTexte 3"/>
          <p:cNvSpPr txBox="1"/>
          <p:nvPr/>
        </p:nvSpPr>
        <p:spPr>
          <a:xfrm>
            <a:off x="11671149" y="6349448"/>
            <a:ext cx="709683" cy="523220"/>
          </a:xfrm>
          <a:prstGeom prst="rect">
            <a:avLst/>
          </a:prstGeom>
          <a:noFill/>
        </p:spPr>
        <p:txBody>
          <a:bodyPr wrap="square" rtlCol="0">
            <a:spAutoFit/>
          </a:bodyPr>
          <a:lstStyle/>
          <a:p>
            <a:r>
              <a:rPr lang="fr-FR" sz="2800" dirty="0">
                <a:solidFill>
                  <a:schemeClr val="bg1"/>
                </a:solidFill>
              </a:rPr>
              <a:t>4</a:t>
            </a:r>
            <a:endParaRPr lang="fr-FR" sz="2800" dirty="0">
              <a:solidFill>
                <a:schemeClr val="bg1"/>
              </a:solidFill>
            </a:endParaRPr>
          </a:p>
        </p:txBody>
      </p:sp>
      <p:sp>
        <p:nvSpPr>
          <p:cNvPr id="13" name="ZoneTexte 12">
            <a:extLst>
              <a:ext uri="{FF2B5EF4-FFF2-40B4-BE49-F238E27FC236}">
                <a16:creationId xmlns:a16="http://schemas.microsoft.com/office/drawing/2014/main" xmlns="" id="{99DEBE31-1BDB-4E00-B234-9AEED5C194FE}"/>
              </a:ext>
            </a:extLst>
          </p:cNvPr>
          <p:cNvSpPr txBox="1"/>
          <p:nvPr/>
        </p:nvSpPr>
        <p:spPr>
          <a:xfrm>
            <a:off x="269880" y="667174"/>
            <a:ext cx="11756111" cy="7366119"/>
          </a:xfrm>
          <a:prstGeom prst="rect">
            <a:avLst/>
          </a:prstGeom>
          <a:noFill/>
        </p:spPr>
        <p:txBody>
          <a:bodyPr wrap="square">
            <a:spAutoFit/>
          </a:bodyPr>
          <a:lstStyle/>
          <a:p>
            <a:pPr algn="ctr">
              <a:lnSpc>
                <a:spcPct val="150000"/>
              </a:lnSpc>
              <a:spcAft>
                <a:spcPts val="800"/>
              </a:spcAft>
            </a:pPr>
            <a:r>
              <a:rPr lang="fr-FR" sz="2400" b="1" dirty="0">
                <a:latin typeface="Century Gothic" panose="020B0502020202020204" pitchFamily="34" charset="0"/>
                <a:ea typeface="Calibri" panose="020F0502020204030204" pitchFamily="34" charset="0"/>
                <a:cs typeface="Swiss721BT-Light"/>
              </a:rPr>
              <a:t>Contexte (partie </a:t>
            </a:r>
            <a:r>
              <a:rPr lang="fr-FR" sz="2400" b="1" dirty="0">
                <a:latin typeface="Century Gothic" panose="020B0502020202020204" pitchFamily="34" charset="0"/>
                <a:ea typeface="Calibri" panose="020F0502020204030204" pitchFamily="34" charset="0"/>
                <a:cs typeface="Swiss721BT-Light"/>
              </a:rPr>
              <a:t>3</a:t>
            </a:r>
            <a:r>
              <a:rPr lang="fr-FR" sz="2400" b="1" dirty="0" smtClean="0">
                <a:latin typeface="Century Gothic" panose="020B0502020202020204" pitchFamily="34" charset="0"/>
                <a:ea typeface="Calibri" panose="020F0502020204030204" pitchFamily="34" charset="0"/>
                <a:cs typeface="Swiss721BT-Light"/>
              </a:rPr>
              <a:t>)</a:t>
            </a:r>
            <a:endParaRPr lang="fr-FR" sz="2000" dirty="0" smtClean="0">
              <a:effectLst/>
              <a:latin typeface="Century Gothic" panose="020B0502020202020204" pitchFamily="34" charset="0"/>
              <a:ea typeface="Calibri" panose="020F0502020204030204" pitchFamily="34" charset="0"/>
              <a:cs typeface="Swiss721BT-Light"/>
            </a:endParaRPr>
          </a:p>
          <a:p>
            <a:pPr marL="342900" indent="-342900" algn="just">
              <a:lnSpc>
                <a:spcPct val="150000"/>
              </a:lnSpc>
              <a:spcAft>
                <a:spcPts val="800"/>
              </a:spcAft>
              <a:buFont typeface="Wingdings" pitchFamily="2" charset="2"/>
              <a:buChar char="Ø"/>
            </a:pPr>
            <a:r>
              <a:rPr lang="fr-FR" sz="2000" dirty="0" smtClean="0">
                <a:latin typeface="Century Gothic" panose="020B0502020202020204" pitchFamily="34" charset="0"/>
              </a:rPr>
              <a:t>Compte tenu de l’importance de la femme dans tous les sphères socioéconomiques, le Burkina Faso prône une</a:t>
            </a:r>
            <a:r>
              <a:rPr lang="fr-FR" sz="2000" dirty="0" smtClean="0"/>
              <a:t> </a:t>
            </a:r>
            <a:r>
              <a:rPr lang="fr-FR" sz="2000" dirty="0" smtClean="0">
                <a:latin typeface="Century Gothic" panose="020B0502020202020204" pitchFamily="34" charset="0"/>
              </a:rPr>
              <a:t>bonne santé et un bien être à tous et en particulier à la femme, au travers des Objectifs de Développement Durables (ODD 3</a:t>
            </a:r>
            <a:r>
              <a:rPr lang="fr-FR" sz="2000" dirty="0" smtClean="0">
                <a:latin typeface="Century Gothic" panose="020B0502020202020204" pitchFamily="34" charset="0"/>
              </a:rPr>
              <a:t>)</a:t>
            </a:r>
            <a:r>
              <a:rPr lang="fr-FR" sz="2000" dirty="0" smtClean="0"/>
              <a:t>.</a:t>
            </a:r>
          </a:p>
          <a:p>
            <a:pPr algn="just">
              <a:lnSpc>
                <a:spcPct val="150000"/>
              </a:lnSpc>
              <a:spcAft>
                <a:spcPts val="800"/>
              </a:spcAft>
            </a:pPr>
            <a:endParaRPr lang="fr-FR" sz="2000" dirty="0" smtClean="0">
              <a:latin typeface="Century Gothic" panose="020B0502020202020204" pitchFamily="34" charset="0"/>
            </a:endParaRPr>
          </a:p>
          <a:p>
            <a:pPr marL="342900" indent="-342900" algn="just">
              <a:lnSpc>
                <a:spcPct val="150000"/>
              </a:lnSpc>
              <a:spcAft>
                <a:spcPts val="800"/>
              </a:spcAft>
              <a:buFont typeface="Wingdings" pitchFamily="2" charset="2"/>
              <a:buChar char="Ø"/>
            </a:pPr>
            <a:r>
              <a:rPr lang="fr-FR" sz="2000" dirty="0" smtClean="0">
                <a:latin typeface="Century Gothic" panose="020B0502020202020204" pitchFamily="34" charset="0"/>
              </a:rPr>
              <a:t>Dans le but d’atteindre ces objectifs d’ici 2030 (ODD3), le </a:t>
            </a:r>
            <a:r>
              <a:rPr lang="fr-FR" sz="2000" dirty="0">
                <a:latin typeface="Century Gothic" panose="020B0502020202020204" pitchFamily="34" charset="0"/>
              </a:rPr>
              <a:t>Burkina Faso a </a:t>
            </a:r>
            <a:r>
              <a:rPr lang="fr-FR" sz="2000" dirty="0" smtClean="0">
                <a:latin typeface="Century Gothic" panose="020B0502020202020204" pitchFamily="34" charset="0"/>
              </a:rPr>
              <a:t>défini </a:t>
            </a:r>
            <a:r>
              <a:rPr lang="fr-FR" sz="2000" dirty="0">
                <a:latin typeface="Century Gothic" panose="020B0502020202020204" pitchFamily="34" charset="0"/>
              </a:rPr>
              <a:t>des cibles nationales pour 2030. Ces cibles sont: </a:t>
            </a:r>
            <a:r>
              <a:rPr lang="fr-FR" sz="2000" b="1" dirty="0">
                <a:latin typeface="Century Gothic" panose="020B0502020202020204" pitchFamily="34" charset="0"/>
              </a:rPr>
              <a:t>l’augmentation de l’espérance de vie à naissance à 64,8 ans, la réduction du taux de mortalité infantile à 61,9 décès pour 1000 naissances et à la réduction des naissances à 3,6 par femme (ministère de la santé, 2020).</a:t>
            </a:r>
            <a:r>
              <a:rPr lang="fr-FR" sz="2000" dirty="0">
                <a:latin typeface="Century Gothic" panose="020B0502020202020204" pitchFamily="34" charset="0"/>
              </a:rPr>
              <a:t> </a:t>
            </a:r>
            <a:endParaRPr lang="fr-FR" sz="2000" dirty="0" smtClean="0">
              <a:latin typeface="Century Gothic" panose="020B0502020202020204" pitchFamily="34" charset="0"/>
            </a:endParaRPr>
          </a:p>
          <a:p>
            <a:pPr algn="just">
              <a:lnSpc>
                <a:spcPct val="150000"/>
              </a:lnSpc>
              <a:spcAft>
                <a:spcPts val="800"/>
              </a:spcAft>
            </a:pPr>
            <a:endParaRPr lang="fr-FR" sz="2000" dirty="0">
              <a:latin typeface="Century Gothic" panose="020B0502020202020204" pitchFamily="34" charset="0"/>
            </a:endParaRPr>
          </a:p>
          <a:p>
            <a:pPr marL="342900" indent="-342900" algn="just">
              <a:lnSpc>
                <a:spcPct val="150000"/>
              </a:lnSpc>
              <a:spcAft>
                <a:spcPts val="800"/>
              </a:spcAft>
              <a:buFont typeface="Wingdings" pitchFamily="2" charset="2"/>
              <a:buChar char="Ø"/>
            </a:pPr>
            <a:r>
              <a:rPr lang="fr-FR" sz="2000" dirty="0">
                <a:latin typeface="Century Gothic" panose="020B0502020202020204" pitchFamily="34" charset="0"/>
              </a:rPr>
              <a:t>Après 5 ans de mise en œuvre de ces objectifs ambitieux pour le Burkina Faso, une analyse de la situation actuelle et des défis à relever d’ici 2030 est plus que nécessaire. </a:t>
            </a:r>
          </a:p>
          <a:p>
            <a:pPr marL="342900" indent="-342900" algn="just">
              <a:lnSpc>
                <a:spcPct val="150000"/>
              </a:lnSpc>
              <a:spcAft>
                <a:spcPts val="800"/>
              </a:spcAft>
              <a:buFont typeface="Wingdings" pitchFamily="2" charset="2"/>
              <a:buChar char="Ø"/>
            </a:pPr>
            <a:endParaRPr lang="fr-FR" sz="2000" dirty="0">
              <a:latin typeface="Century Gothic" panose="020B0502020202020204" pitchFamily="34" charset="0"/>
              <a:ea typeface="Calibri" panose="020F0502020204030204" pitchFamily="34" charset="0"/>
              <a:cs typeface="Swiss721BT-Light"/>
            </a:endParaRPr>
          </a:p>
          <a:p>
            <a:pPr algn="just">
              <a:lnSpc>
                <a:spcPct val="150000"/>
              </a:lnSpc>
              <a:spcAft>
                <a:spcPts val="800"/>
              </a:spcAft>
            </a:pPr>
            <a:endParaRPr lang="fr-FR" sz="2000" dirty="0" smtClean="0">
              <a:effectLst/>
              <a:latin typeface="Century Gothic" panose="020B0502020202020204" pitchFamily="34" charset="0"/>
              <a:ea typeface="Calibri" panose="020F0502020204030204" pitchFamily="34" charset="0"/>
              <a:cs typeface="Swiss721BT-Light"/>
            </a:endParaRPr>
          </a:p>
        </p:txBody>
      </p:sp>
    </p:spTree>
    <p:extLst>
      <p:ext uri="{BB962C8B-B14F-4D97-AF65-F5344CB8AC3E}">
        <p14:creationId xmlns:p14="http://schemas.microsoft.com/office/powerpoint/2010/main" val="1797144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arallélogramme 11"/>
          <p:cNvSpPr/>
          <p:nvPr/>
        </p:nvSpPr>
        <p:spPr>
          <a:xfrm flipV="1">
            <a:off x="1179280" y="17430"/>
            <a:ext cx="1008000" cy="810000"/>
          </a:xfrm>
          <a:prstGeom prst="parallelogram">
            <a:avLst>
              <a:gd name="adj" fmla="val 88637"/>
            </a:avLst>
          </a:pr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orme libre 7"/>
          <p:cNvSpPr/>
          <p:nvPr/>
        </p:nvSpPr>
        <p:spPr>
          <a:xfrm>
            <a:off x="2387600" y="14516"/>
            <a:ext cx="9804400" cy="914400"/>
          </a:xfrm>
          <a:custGeom>
            <a:avLst/>
            <a:gdLst>
              <a:gd name="connsiteX0" fmla="*/ 0 w 11772900"/>
              <a:gd name="connsiteY0" fmla="*/ 0 h 876300"/>
              <a:gd name="connsiteX1" fmla="*/ 927100 w 11772900"/>
              <a:gd name="connsiteY1" fmla="*/ 0 h 876300"/>
              <a:gd name="connsiteX2" fmla="*/ 11772900 w 11772900"/>
              <a:gd name="connsiteY2" fmla="*/ 0 h 876300"/>
              <a:gd name="connsiteX3" fmla="*/ 11772900 w 11772900"/>
              <a:gd name="connsiteY3" fmla="*/ 876300 h 876300"/>
              <a:gd name="connsiteX4" fmla="*/ 927100 w 11772900"/>
              <a:gd name="connsiteY4" fmla="*/ 876300 h 876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72900" h="876300">
                <a:moveTo>
                  <a:pt x="0" y="0"/>
                </a:moveTo>
                <a:lnTo>
                  <a:pt x="927100" y="0"/>
                </a:lnTo>
                <a:lnTo>
                  <a:pt x="11772900" y="0"/>
                </a:lnTo>
                <a:lnTo>
                  <a:pt x="11772900" y="876300"/>
                </a:lnTo>
                <a:lnTo>
                  <a:pt x="927100" y="876300"/>
                </a:lnTo>
                <a:close/>
              </a:path>
            </a:pathLst>
          </a:cu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Parallélogramme 10"/>
          <p:cNvSpPr/>
          <p:nvPr/>
        </p:nvSpPr>
        <p:spPr>
          <a:xfrm flipV="1">
            <a:off x="1465943" y="14516"/>
            <a:ext cx="2066471" cy="914400"/>
          </a:xfrm>
          <a:prstGeom prst="parallelogram">
            <a:avLst>
              <a:gd name="adj" fmla="val 88637"/>
            </a:avLst>
          </a:prstGeom>
          <a:solidFill>
            <a:srgbClr val="008688"/>
          </a:solidFill>
          <a:ln>
            <a:solidFill>
              <a:srgbClr val="0086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p:cNvSpPr txBox="1"/>
          <p:nvPr/>
        </p:nvSpPr>
        <p:spPr>
          <a:xfrm>
            <a:off x="7410735" y="56217"/>
            <a:ext cx="4781266" cy="830997"/>
          </a:xfrm>
          <a:prstGeom prst="rect">
            <a:avLst/>
          </a:prstGeom>
          <a:noFill/>
        </p:spPr>
        <p:txBody>
          <a:bodyPr wrap="square" rtlCol="0">
            <a:spAutoFit/>
          </a:bodyPr>
          <a:lstStyle/>
          <a:p>
            <a:r>
              <a:rPr lang="fr-FR" sz="4800" dirty="0">
                <a:solidFill>
                  <a:schemeClr val="bg1"/>
                </a:solidFill>
                <a:latin typeface="Century Gothic" panose="020B0502020202020204" pitchFamily="34" charset="0"/>
                <a:cs typeface="Adobe Arabic" panose="02040503050201020203" pitchFamily="18" charset="-78"/>
              </a:rPr>
              <a:t>Introduction</a:t>
            </a:r>
          </a:p>
        </p:txBody>
      </p:sp>
      <p:sp>
        <p:nvSpPr>
          <p:cNvPr id="9" name="Parallélogramme 8"/>
          <p:cNvSpPr/>
          <p:nvPr/>
        </p:nvSpPr>
        <p:spPr>
          <a:xfrm flipH="1" flipV="1">
            <a:off x="11372848" y="6270055"/>
            <a:ext cx="1306286" cy="587943"/>
          </a:xfrm>
          <a:prstGeom prst="parallelogram">
            <a:avLst>
              <a:gd name="adj" fmla="val 88637"/>
            </a:avLst>
          </a:pr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Parallélogramme 9"/>
          <p:cNvSpPr/>
          <p:nvPr/>
        </p:nvSpPr>
        <p:spPr>
          <a:xfrm flipH="1" flipV="1">
            <a:off x="11179631" y="6270054"/>
            <a:ext cx="664029" cy="587943"/>
          </a:xfrm>
          <a:prstGeom prst="parallelogram">
            <a:avLst>
              <a:gd name="adj" fmla="val 88637"/>
            </a:avLst>
          </a:prstGeom>
          <a:solidFill>
            <a:srgbClr val="008688"/>
          </a:solidFill>
          <a:ln>
            <a:solidFill>
              <a:srgbClr val="0086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ZoneTexte 3"/>
          <p:cNvSpPr txBox="1"/>
          <p:nvPr/>
        </p:nvSpPr>
        <p:spPr>
          <a:xfrm>
            <a:off x="11695683" y="6406777"/>
            <a:ext cx="709683" cy="523220"/>
          </a:xfrm>
          <a:prstGeom prst="rect">
            <a:avLst/>
          </a:prstGeom>
          <a:noFill/>
        </p:spPr>
        <p:txBody>
          <a:bodyPr wrap="square" rtlCol="0">
            <a:spAutoFit/>
          </a:bodyPr>
          <a:lstStyle/>
          <a:p>
            <a:r>
              <a:rPr lang="fr-FR" sz="2800" dirty="0" smtClean="0">
                <a:solidFill>
                  <a:schemeClr val="bg1"/>
                </a:solidFill>
              </a:rPr>
              <a:t>5</a:t>
            </a:r>
            <a:endParaRPr lang="fr-FR" sz="2800" dirty="0">
              <a:solidFill>
                <a:schemeClr val="bg1"/>
              </a:solidFill>
            </a:endParaRPr>
          </a:p>
        </p:txBody>
      </p:sp>
      <p:sp>
        <p:nvSpPr>
          <p:cNvPr id="13" name="ZoneTexte 12">
            <a:extLst>
              <a:ext uri="{FF2B5EF4-FFF2-40B4-BE49-F238E27FC236}">
                <a16:creationId xmlns:a16="http://schemas.microsoft.com/office/drawing/2014/main" xmlns="" id="{99DEBE31-1BDB-4E00-B234-9AEED5C194FE}"/>
              </a:ext>
            </a:extLst>
          </p:cNvPr>
          <p:cNvSpPr txBox="1"/>
          <p:nvPr/>
        </p:nvSpPr>
        <p:spPr>
          <a:xfrm>
            <a:off x="849018" y="1610757"/>
            <a:ext cx="11065762" cy="3470630"/>
          </a:xfrm>
          <a:prstGeom prst="rect">
            <a:avLst/>
          </a:prstGeom>
          <a:noFill/>
        </p:spPr>
        <p:txBody>
          <a:bodyPr wrap="square">
            <a:spAutoFit/>
          </a:bodyPr>
          <a:lstStyle/>
          <a:p>
            <a:pPr algn="ctr">
              <a:lnSpc>
                <a:spcPct val="150000"/>
              </a:lnSpc>
              <a:spcAft>
                <a:spcPts val="800"/>
              </a:spcAft>
            </a:pPr>
            <a:r>
              <a:rPr lang="fr-FR" sz="2400" b="1" dirty="0">
                <a:latin typeface="Century Gothic" panose="020B0502020202020204" pitchFamily="34" charset="0"/>
              </a:rPr>
              <a:t>Objectif de l’étude</a:t>
            </a:r>
          </a:p>
          <a:p>
            <a:pPr algn="just">
              <a:lnSpc>
                <a:spcPct val="150000"/>
              </a:lnSpc>
              <a:spcAft>
                <a:spcPts val="800"/>
              </a:spcAft>
            </a:pPr>
            <a:r>
              <a:rPr lang="fr-FR" sz="2400" dirty="0">
                <a:latin typeface="Century Gothic" panose="020B0502020202020204" pitchFamily="34" charset="0"/>
              </a:rPr>
              <a:t>Ce rapport fait un état des lieux de la situation sanitaire actuelle de la femme et met en lumière les défis qui restent à relever compte tenus des cibles visées pour l’horizon 2030. Des recommandations visant à relever ces défis seront faites à la lumière des résultats obtenus.</a:t>
            </a:r>
          </a:p>
          <a:p>
            <a:pPr algn="just">
              <a:lnSpc>
                <a:spcPct val="150000"/>
              </a:lnSpc>
              <a:spcAft>
                <a:spcPts val="800"/>
              </a:spcAft>
            </a:pPr>
            <a:endParaRPr lang="fr-FR" sz="2000" dirty="0">
              <a:effectLst/>
              <a:latin typeface="Century Gothic" panose="020B0502020202020204" pitchFamily="34" charset="0"/>
              <a:ea typeface="Calibri" panose="020F0502020204030204" pitchFamily="34" charset="0"/>
              <a:cs typeface="Swiss721BT-Light"/>
            </a:endParaRPr>
          </a:p>
        </p:txBody>
      </p:sp>
    </p:spTree>
    <p:extLst>
      <p:ext uri="{BB962C8B-B14F-4D97-AF65-F5344CB8AC3E}">
        <p14:creationId xmlns:p14="http://schemas.microsoft.com/office/powerpoint/2010/main" val="3846963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arallélogramme 11"/>
          <p:cNvSpPr/>
          <p:nvPr/>
        </p:nvSpPr>
        <p:spPr>
          <a:xfrm flipV="1">
            <a:off x="1179280" y="17430"/>
            <a:ext cx="1008000" cy="810000"/>
          </a:xfrm>
          <a:prstGeom prst="parallelogram">
            <a:avLst>
              <a:gd name="adj" fmla="val 88637"/>
            </a:avLst>
          </a:pr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orme libre 7"/>
          <p:cNvSpPr/>
          <p:nvPr/>
        </p:nvSpPr>
        <p:spPr>
          <a:xfrm>
            <a:off x="2387600" y="14516"/>
            <a:ext cx="9804400" cy="914400"/>
          </a:xfrm>
          <a:custGeom>
            <a:avLst/>
            <a:gdLst>
              <a:gd name="connsiteX0" fmla="*/ 0 w 11772900"/>
              <a:gd name="connsiteY0" fmla="*/ 0 h 876300"/>
              <a:gd name="connsiteX1" fmla="*/ 927100 w 11772900"/>
              <a:gd name="connsiteY1" fmla="*/ 0 h 876300"/>
              <a:gd name="connsiteX2" fmla="*/ 11772900 w 11772900"/>
              <a:gd name="connsiteY2" fmla="*/ 0 h 876300"/>
              <a:gd name="connsiteX3" fmla="*/ 11772900 w 11772900"/>
              <a:gd name="connsiteY3" fmla="*/ 876300 h 876300"/>
              <a:gd name="connsiteX4" fmla="*/ 927100 w 11772900"/>
              <a:gd name="connsiteY4" fmla="*/ 876300 h 876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72900" h="876300">
                <a:moveTo>
                  <a:pt x="0" y="0"/>
                </a:moveTo>
                <a:lnTo>
                  <a:pt x="927100" y="0"/>
                </a:lnTo>
                <a:lnTo>
                  <a:pt x="11772900" y="0"/>
                </a:lnTo>
                <a:lnTo>
                  <a:pt x="11772900" y="876300"/>
                </a:lnTo>
                <a:lnTo>
                  <a:pt x="927100" y="876300"/>
                </a:lnTo>
                <a:close/>
              </a:path>
            </a:pathLst>
          </a:cu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Parallélogramme 10"/>
          <p:cNvSpPr/>
          <p:nvPr/>
        </p:nvSpPr>
        <p:spPr>
          <a:xfrm flipV="1">
            <a:off x="1465943" y="14516"/>
            <a:ext cx="2066471" cy="914400"/>
          </a:xfrm>
          <a:prstGeom prst="parallelogram">
            <a:avLst>
              <a:gd name="adj" fmla="val 88637"/>
            </a:avLst>
          </a:prstGeom>
          <a:solidFill>
            <a:srgbClr val="008688"/>
          </a:solidFill>
          <a:ln>
            <a:solidFill>
              <a:srgbClr val="0086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p:cNvSpPr txBox="1"/>
          <p:nvPr/>
        </p:nvSpPr>
        <p:spPr>
          <a:xfrm>
            <a:off x="7410735" y="56217"/>
            <a:ext cx="4781266" cy="830997"/>
          </a:xfrm>
          <a:prstGeom prst="rect">
            <a:avLst/>
          </a:prstGeom>
          <a:noFill/>
        </p:spPr>
        <p:txBody>
          <a:bodyPr wrap="square" rtlCol="0">
            <a:spAutoFit/>
          </a:bodyPr>
          <a:lstStyle/>
          <a:p>
            <a:r>
              <a:rPr lang="fr-FR" sz="4800" dirty="0">
                <a:solidFill>
                  <a:schemeClr val="bg1"/>
                </a:solidFill>
                <a:latin typeface="Century Gothic" panose="020B0502020202020204" pitchFamily="34" charset="0"/>
                <a:cs typeface="Adobe Arabic" panose="02040503050201020203" pitchFamily="18" charset="-78"/>
              </a:rPr>
              <a:t>Introduction</a:t>
            </a:r>
          </a:p>
        </p:txBody>
      </p:sp>
      <p:sp>
        <p:nvSpPr>
          <p:cNvPr id="9" name="Parallélogramme 8"/>
          <p:cNvSpPr/>
          <p:nvPr/>
        </p:nvSpPr>
        <p:spPr>
          <a:xfrm flipH="1" flipV="1">
            <a:off x="11372848" y="6270055"/>
            <a:ext cx="1306286" cy="587943"/>
          </a:xfrm>
          <a:prstGeom prst="parallelogram">
            <a:avLst>
              <a:gd name="adj" fmla="val 88637"/>
            </a:avLst>
          </a:pr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Parallélogramme 9"/>
          <p:cNvSpPr/>
          <p:nvPr/>
        </p:nvSpPr>
        <p:spPr>
          <a:xfrm flipH="1" flipV="1">
            <a:off x="11179631" y="6270054"/>
            <a:ext cx="664029" cy="587943"/>
          </a:xfrm>
          <a:prstGeom prst="parallelogram">
            <a:avLst>
              <a:gd name="adj" fmla="val 88637"/>
            </a:avLst>
          </a:prstGeom>
          <a:solidFill>
            <a:srgbClr val="008688"/>
          </a:solidFill>
          <a:ln>
            <a:solidFill>
              <a:srgbClr val="0086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ZoneTexte 3"/>
          <p:cNvSpPr txBox="1"/>
          <p:nvPr/>
        </p:nvSpPr>
        <p:spPr>
          <a:xfrm>
            <a:off x="11695683" y="6406777"/>
            <a:ext cx="709683" cy="523220"/>
          </a:xfrm>
          <a:prstGeom prst="rect">
            <a:avLst/>
          </a:prstGeom>
          <a:noFill/>
        </p:spPr>
        <p:txBody>
          <a:bodyPr wrap="square" rtlCol="0">
            <a:spAutoFit/>
          </a:bodyPr>
          <a:lstStyle/>
          <a:p>
            <a:r>
              <a:rPr lang="fr-FR" sz="2800" dirty="0">
                <a:solidFill>
                  <a:schemeClr val="bg1"/>
                </a:solidFill>
              </a:rPr>
              <a:t>6</a:t>
            </a:r>
            <a:endParaRPr lang="fr-FR" sz="2800" dirty="0">
              <a:solidFill>
                <a:schemeClr val="bg1"/>
              </a:solidFill>
            </a:endParaRPr>
          </a:p>
        </p:txBody>
      </p:sp>
      <p:sp>
        <p:nvSpPr>
          <p:cNvPr id="13" name="ZoneTexte 12">
            <a:extLst>
              <a:ext uri="{FF2B5EF4-FFF2-40B4-BE49-F238E27FC236}">
                <a16:creationId xmlns:a16="http://schemas.microsoft.com/office/drawing/2014/main" xmlns="" id="{99DEBE31-1BDB-4E00-B234-9AEED5C194FE}"/>
              </a:ext>
            </a:extLst>
          </p:cNvPr>
          <p:cNvSpPr txBox="1"/>
          <p:nvPr/>
        </p:nvSpPr>
        <p:spPr>
          <a:xfrm>
            <a:off x="849018" y="1610757"/>
            <a:ext cx="11065762" cy="3354765"/>
          </a:xfrm>
          <a:prstGeom prst="rect">
            <a:avLst/>
          </a:prstGeom>
          <a:noFill/>
        </p:spPr>
        <p:txBody>
          <a:bodyPr wrap="square">
            <a:spAutoFit/>
          </a:bodyPr>
          <a:lstStyle/>
          <a:p>
            <a:pPr algn="ctr"/>
            <a:r>
              <a:rPr lang="fr-FR" sz="2400" b="1"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Source de données</a:t>
            </a:r>
          </a:p>
          <a:p>
            <a:pPr algn="ctr"/>
            <a:endParaRPr lang="fr-FR" sz="2000" b="1"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endParaRPr>
          </a:p>
          <a:p>
            <a:pPr algn="just"/>
            <a:r>
              <a:rPr lang="fr-FR" sz="2400"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Les données utilisées dans cette étude proviennent de diverses sources. </a:t>
            </a:r>
            <a:endParaRPr lang="fr-FR" sz="2400"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endParaRPr>
          </a:p>
          <a:p>
            <a:pPr algn="just"/>
            <a:endParaRPr lang="fr-FR" sz="2400"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endParaRPr>
          </a:p>
          <a:p>
            <a:pPr marL="342900" indent="-342900" algn="just">
              <a:buFont typeface="Wingdings" pitchFamily="2" charset="2"/>
              <a:buChar char="Ø"/>
            </a:pPr>
            <a:r>
              <a:rPr lang="fr-FR" sz="2400"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La </a:t>
            </a:r>
            <a:r>
              <a:rPr lang="fr-FR" sz="2400"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majeur partie des données sont issues de la Banque mondiale </a:t>
            </a:r>
            <a:endParaRPr lang="fr-FR" sz="2400"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endParaRPr>
          </a:p>
          <a:p>
            <a:pPr marL="342900" indent="-342900" algn="just">
              <a:buFont typeface="Wingdings" pitchFamily="2" charset="2"/>
              <a:buChar char="Ø"/>
            </a:pPr>
            <a:r>
              <a:rPr lang="fr-FR" sz="2400"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dans </a:t>
            </a:r>
            <a:r>
              <a:rPr lang="fr-FR" sz="2400"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une moindre mesure du site de l’UNICEF </a:t>
            </a:r>
            <a:endParaRPr lang="fr-FR" sz="2400"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endParaRPr>
          </a:p>
          <a:p>
            <a:pPr marL="342900" indent="-342900" algn="just">
              <a:buFont typeface="Wingdings" pitchFamily="2" charset="2"/>
              <a:buChar char="Ø"/>
            </a:pPr>
            <a:r>
              <a:rPr lang="fr-FR" sz="2400"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et </a:t>
            </a:r>
            <a:r>
              <a:rPr lang="fr-FR" sz="2400"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de l’annuaire statistique du Burkina 2018</a:t>
            </a:r>
            <a:r>
              <a:rPr lang="fr-FR" sz="2400"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a:t>
            </a:r>
          </a:p>
          <a:p>
            <a:pPr algn="just"/>
            <a:endParaRPr lang="fr-FR" sz="2400"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endParaRPr>
          </a:p>
          <a:p>
            <a:pPr algn="just"/>
            <a:r>
              <a:rPr lang="fr-FR" sz="2400"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 </a:t>
            </a:r>
            <a:endParaRPr lang="fr-FR" sz="2400"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8910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arallélogramme 11"/>
          <p:cNvSpPr/>
          <p:nvPr/>
        </p:nvSpPr>
        <p:spPr>
          <a:xfrm flipV="1">
            <a:off x="1179280" y="17430"/>
            <a:ext cx="1008000" cy="810000"/>
          </a:xfrm>
          <a:prstGeom prst="parallelogram">
            <a:avLst>
              <a:gd name="adj" fmla="val 88637"/>
            </a:avLst>
          </a:pr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orme libre 7"/>
          <p:cNvSpPr/>
          <p:nvPr/>
        </p:nvSpPr>
        <p:spPr>
          <a:xfrm>
            <a:off x="2387600" y="14516"/>
            <a:ext cx="9804400" cy="914400"/>
          </a:xfrm>
          <a:custGeom>
            <a:avLst/>
            <a:gdLst>
              <a:gd name="connsiteX0" fmla="*/ 0 w 11772900"/>
              <a:gd name="connsiteY0" fmla="*/ 0 h 876300"/>
              <a:gd name="connsiteX1" fmla="*/ 927100 w 11772900"/>
              <a:gd name="connsiteY1" fmla="*/ 0 h 876300"/>
              <a:gd name="connsiteX2" fmla="*/ 11772900 w 11772900"/>
              <a:gd name="connsiteY2" fmla="*/ 0 h 876300"/>
              <a:gd name="connsiteX3" fmla="*/ 11772900 w 11772900"/>
              <a:gd name="connsiteY3" fmla="*/ 876300 h 876300"/>
              <a:gd name="connsiteX4" fmla="*/ 927100 w 11772900"/>
              <a:gd name="connsiteY4" fmla="*/ 876300 h 876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72900" h="876300">
                <a:moveTo>
                  <a:pt x="0" y="0"/>
                </a:moveTo>
                <a:lnTo>
                  <a:pt x="927100" y="0"/>
                </a:lnTo>
                <a:lnTo>
                  <a:pt x="11772900" y="0"/>
                </a:lnTo>
                <a:lnTo>
                  <a:pt x="11772900" y="876300"/>
                </a:lnTo>
                <a:lnTo>
                  <a:pt x="927100" y="876300"/>
                </a:lnTo>
                <a:close/>
              </a:path>
            </a:pathLst>
          </a:cu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Parallélogramme 10"/>
          <p:cNvSpPr/>
          <p:nvPr/>
        </p:nvSpPr>
        <p:spPr>
          <a:xfrm flipV="1">
            <a:off x="1465943" y="14516"/>
            <a:ext cx="2066471" cy="914400"/>
          </a:xfrm>
          <a:prstGeom prst="parallelogram">
            <a:avLst>
              <a:gd name="adj" fmla="val 88637"/>
            </a:avLst>
          </a:prstGeom>
          <a:solidFill>
            <a:srgbClr val="008688"/>
          </a:solidFill>
          <a:ln>
            <a:solidFill>
              <a:srgbClr val="0086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9" name="Image 8"/>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68864" y="1826084"/>
            <a:ext cx="2605314" cy="1953986"/>
          </a:xfrm>
          <a:prstGeom prst="rect">
            <a:avLst/>
          </a:prstGeom>
        </p:spPr>
      </p:pic>
      <p:sp>
        <p:nvSpPr>
          <p:cNvPr id="6" name="Rectangle 5"/>
          <p:cNvSpPr/>
          <p:nvPr/>
        </p:nvSpPr>
        <p:spPr>
          <a:xfrm rot="-180000">
            <a:off x="289438" y="1577935"/>
            <a:ext cx="1637396" cy="591499"/>
          </a:xfrm>
          <a:prstGeom prst="rect">
            <a:avLst/>
          </a:prstGeom>
          <a:solidFill>
            <a:srgbClr val="C5C6C7"/>
          </a:solidFill>
          <a:ln>
            <a:solidFill>
              <a:srgbClr val="C5C6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rot="21291599">
            <a:off x="217070" y="1684594"/>
            <a:ext cx="2017581" cy="400110"/>
          </a:xfrm>
          <a:prstGeom prst="rect">
            <a:avLst/>
          </a:prstGeom>
          <a:noFill/>
        </p:spPr>
        <p:txBody>
          <a:bodyPr wrap="square" rtlCol="0">
            <a:spAutoFit/>
          </a:bodyPr>
          <a:lstStyle/>
          <a:p>
            <a:r>
              <a:rPr lang="fr-FR" sz="2000" dirty="0" smtClean="0"/>
              <a:t>   Projections</a:t>
            </a:r>
            <a:endParaRPr lang="fr-FR" sz="2000" dirty="0">
              <a:latin typeface="Century Gothic" panose="020B0502020202020204" pitchFamily="34" charset="0"/>
            </a:endParaRPr>
          </a:p>
        </p:txBody>
      </p:sp>
      <p:sp>
        <p:nvSpPr>
          <p:cNvPr id="23" name="ZoneTexte 22"/>
          <p:cNvSpPr txBox="1"/>
          <p:nvPr/>
        </p:nvSpPr>
        <p:spPr>
          <a:xfrm>
            <a:off x="7529209" y="223853"/>
            <a:ext cx="4662791" cy="584775"/>
          </a:xfrm>
          <a:prstGeom prst="rect">
            <a:avLst/>
          </a:prstGeom>
          <a:noFill/>
        </p:spPr>
        <p:txBody>
          <a:bodyPr wrap="square" rtlCol="0">
            <a:spAutoFit/>
          </a:bodyPr>
          <a:lstStyle/>
          <a:p>
            <a:r>
              <a:rPr lang="fr-FR" sz="3200" dirty="0">
                <a:solidFill>
                  <a:schemeClr val="bg1"/>
                </a:solidFill>
                <a:latin typeface="Century Gothic" panose="020B0502020202020204" pitchFamily="34" charset="0"/>
                <a:cs typeface="Adobe Arabic" panose="02040503050201020203" pitchFamily="18" charset="-78"/>
              </a:rPr>
              <a:t>        </a:t>
            </a:r>
            <a:r>
              <a:rPr lang="fr-FR" sz="3200" dirty="0" smtClean="0">
                <a:solidFill>
                  <a:schemeClr val="bg1"/>
                </a:solidFill>
                <a:latin typeface="Century Gothic" panose="020B0502020202020204" pitchFamily="34" charset="0"/>
                <a:cs typeface="Adobe Arabic" panose="02040503050201020203" pitchFamily="18" charset="-78"/>
              </a:rPr>
              <a:t>Méthodologies </a:t>
            </a:r>
            <a:endParaRPr lang="fr-FR" sz="3200" dirty="0">
              <a:solidFill>
                <a:schemeClr val="bg1"/>
              </a:solidFill>
              <a:latin typeface="Century Gothic" panose="020B0502020202020204" pitchFamily="34" charset="0"/>
              <a:cs typeface="Adobe Arabic" panose="02040503050201020203" pitchFamily="18" charset="-78"/>
            </a:endParaRPr>
          </a:p>
        </p:txBody>
      </p:sp>
      <mc:AlternateContent xmlns:mc="http://schemas.openxmlformats.org/markup-compatibility/2006">
        <mc:Choice xmlns:a14="http://schemas.microsoft.com/office/drawing/2010/main" Requires="a14">
          <p:sp>
            <p:nvSpPr>
              <p:cNvPr id="7" name="Rectangle 6"/>
              <p:cNvSpPr/>
              <p:nvPr/>
            </p:nvSpPr>
            <p:spPr>
              <a:xfrm>
                <a:off x="2387600" y="928918"/>
                <a:ext cx="8985249" cy="6937540"/>
              </a:xfrm>
              <a:prstGeom prst="rect">
                <a:avLst/>
              </a:prstGeom>
            </p:spPr>
            <p:txBody>
              <a:bodyPr wrap="square">
                <a:spAutoFit/>
              </a:bodyPr>
              <a:lstStyle/>
              <a:p>
                <a:pPr algn="ctr"/>
                <a:r>
                  <a:rPr lang="fr-FR" b="1"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Méthodologie1</a:t>
                </a:r>
              </a:p>
              <a:p>
                <a:pPr algn="just"/>
                <a:r>
                  <a:rPr lang="fr-FR" sz="2000"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Méthode de projection</a:t>
                </a:r>
                <a:r>
                  <a:rPr lang="fr-FR" sz="2000"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 des </a:t>
                </a:r>
                <a:r>
                  <a:rPr lang="fr-FR" sz="2000"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principaux indicateurs  jusqu’à </a:t>
                </a:r>
                <a:r>
                  <a:rPr lang="fr-FR" sz="2000"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l’horizon 2030 (évaluation </a:t>
                </a:r>
                <a:r>
                  <a:rPr lang="fr-FR" sz="2000"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à mi-parcours). </a:t>
                </a:r>
              </a:p>
              <a:p>
                <a:pPr algn="just"/>
                <a:r>
                  <a:rPr lang="fr-FR" sz="2000"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 </a:t>
                </a:r>
              </a:p>
              <a:p>
                <a:pPr marL="342900" indent="-342900" algn="just">
                  <a:buFont typeface="Wingdings" pitchFamily="2" charset="2"/>
                  <a:buChar char="Ø"/>
                </a:pPr>
                <a:r>
                  <a:rPr lang="fr-FR" sz="2000"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Deux types de </a:t>
                </a:r>
                <a:r>
                  <a:rPr lang="fr-FR" sz="2000"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projections sont utilisées: </a:t>
                </a:r>
              </a:p>
              <a:p>
                <a:pPr marL="1257300" lvl="2" indent="-342900" algn="just">
                  <a:buFont typeface="Courier New" pitchFamily="49" charset="0"/>
                  <a:buChar char="o"/>
                </a:pPr>
                <a:r>
                  <a:rPr lang="fr-FR" sz="2000"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celle de la tendance</a:t>
                </a:r>
              </a:p>
              <a:p>
                <a:pPr lvl="2" algn="just"/>
                <a:r>
                  <a:rPr lang="fr-FR" sz="2000"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	</a:t>
                </a:r>
                <a:r>
                  <a:rPr lang="fr-FR" sz="2000"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Y= a t +b</a:t>
                </a:r>
              </a:p>
              <a:p>
                <a:pPr lvl="2" algn="just"/>
                <a:endParaRPr lang="fr-FR" sz="2000"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endParaRPr>
              </a:p>
              <a:p>
                <a:pPr marL="1257300" lvl="2" indent="-342900" algn="just">
                  <a:buFont typeface="Courier New" pitchFamily="49" charset="0"/>
                  <a:buChar char="o"/>
                </a:pPr>
                <a:r>
                  <a:rPr lang="fr-FR" sz="2000"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du </a:t>
                </a:r>
                <a:r>
                  <a:rPr lang="fr-FR" sz="2000"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taux d’accroissement. </a:t>
                </a:r>
                <a:endParaRPr lang="fr-FR" sz="2000"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endParaRPr>
              </a:p>
              <a:p>
                <a:pPr lvl="2" algn="just"/>
                <a:endParaRPr lang="fr-FR" sz="2000"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endParaRPr>
              </a:p>
              <a:p>
                <a:pPr algn="just"/>
                <a14:m>
                  <m:oMathPara xmlns:m="http://schemas.openxmlformats.org/officeDocument/2006/math">
                    <m:oMathParaPr>
                      <m:jc m:val="centerGroup"/>
                    </m:oMathParaPr>
                    <m:oMath xmlns:m="http://schemas.openxmlformats.org/officeDocument/2006/math">
                      <m:r>
                        <a:rPr lang="fr-FR" sz="2000" i="1"/>
                        <m:t>𝑇</m:t>
                      </m:r>
                      <m:r>
                        <a:rPr lang="fr-FR" sz="2000" i="1"/>
                        <m:t>(</m:t>
                      </m:r>
                      <m:r>
                        <a:rPr lang="fr-FR" sz="2000" i="1"/>
                        <m:t>𝑥</m:t>
                      </m:r>
                      <m:r>
                        <a:rPr lang="fr-FR" sz="2000" i="1"/>
                        <m:t>)</m:t>
                      </m:r>
                      <m:r>
                        <a:rPr lang="fr-FR" sz="2000"/>
                        <m:t>=</m:t>
                      </m:r>
                      <m:f>
                        <m:fPr>
                          <m:ctrlPr>
                            <a:rPr lang="fr-FR" sz="2000" i="1"/>
                          </m:ctrlPr>
                        </m:fPr>
                        <m:num>
                          <m:r>
                            <m:rPr>
                              <m:sty m:val="p"/>
                            </m:rPr>
                            <a:rPr lang="fr-FR" sz="2000"/>
                            <m:t>f</m:t>
                          </m:r>
                          <m:d>
                            <m:dPr>
                              <m:ctrlPr>
                                <a:rPr lang="fr-FR" sz="2000" i="1"/>
                              </m:ctrlPr>
                            </m:dPr>
                            <m:e>
                              <m:r>
                                <m:rPr>
                                  <m:sty m:val="p"/>
                                </m:rPr>
                                <a:rPr lang="fr-FR" sz="2000"/>
                                <m:t>x</m:t>
                              </m:r>
                            </m:e>
                          </m:d>
                          <m:r>
                            <a:rPr lang="fr-FR" sz="2000" i="1"/>
                            <m:t>−</m:t>
                          </m:r>
                          <m:r>
                            <m:rPr>
                              <m:sty m:val="p"/>
                            </m:rPr>
                            <a:rPr lang="fr-FR" sz="2000"/>
                            <m:t>f</m:t>
                          </m:r>
                          <m:r>
                            <a:rPr lang="fr-FR" sz="2000"/>
                            <m:t>(</m:t>
                          </m:r>
                          <m:r>
                            <m:rPr>
                              <m:sty m:val="p"/>
                            </m:rPr>
                            <a:rPr lang="fr-FR" sz="2000"/>
                            <m:t>a</m:t>
                          </m:r>
                          <m:r>
                            <a:rPr lang="fr-FR" sz="2000"/>
                            <m:t>)</m:t>
                          </m:r>
                        </m:num>
                        <m:den>
                          <m:r>
                            <m:rPr>
                              <m:sty m:val="p"/>
                            </m:rPr>
                            <a:rPr lang="fr-FR" sz="2000"/>
                            <m:t>x</m:t>
                          </m:r>
                          <m:r>
                            <a:rPr lang="fr-FR" sz="2000" i="1"/>
                            <m:t>−</m:t>
                          </m:r>
                          <m:r>
                            <m:rPr>
                              <m:sty m:val="p"/>
                            </m:rPr>
                            <a:rPr lang="fr-FR" sz="2000"/>
                            <m:t>a</m:t>
                          </m:r>
                        </m:den>
                      </m:f>
                    </m:oMath>
                  </m:oMathPara>
                </a14:m>
                <a:endParaRPr lang="fr-FR" sz="2000"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endParaRPr>
              </a:p>
              <a:p>
                <a:pPr marL="342900" indent="-342900" algn="just">
                  <a:buFont typeface="Wingdings" pitchFamily="2" charset="2"/>
                  <a:buChar char="Ø"/>
                </a:pPr>
                <a:r>
                  <a:rPr lang="fr-FR" sz="2000"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Les indicateurs suivants feront l’objet de projection:</a:t>
                </a:r>
              </a:p>
              <a:p>
                <a:pPr marL="1200150" lvl="2" indent="-285750">
                  <a:buFont typeface="Wingdings" pitchFamily="2" charset="2"/>
                  <a:buChar char="ü"/>
                </a:pPr>
                <a:r>
                  <a:rPr lang="fr-FR" b="1"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Le taux de décès maternel (pour 100 000 naissances vivantes)</a:t>
                </a:r>
              </a:p>
              <a:p>
                <a:pPr marL="1200150" lvl="2" indent="-285750">
                  <a:buFont typeface="Wingdings" pitchFamily="2" charset="2"/>
                  <a:buChar char="ü"/>
                </a:pPr>
                <a:r>
                  <a:rPr lang="fr-FR" b="1"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le </a:t>
                </a:r>
                <a:r>
                  <a:rPr lang="fr-FR" b="1"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taux de mortalité des moins de 5 ans (pour </a:t>
                </a:r>
                <a:r>
                  <a:rPr lang="fr-FR" b="1"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1000)</a:t>
                </a:r>
                <a:endParaRPr lang="fr-FR" b="1"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endParaRPr>
              </a:p>
              <a:p>
                <a:pPr marL="1200150" lvl="2" indent="-285750">
                  <a:buFont typeface="Wingdings" pitchFamily="2" charset="2"/>
                  <a:buChar char="ü"/>
                </a:pPr>
                <a:r>
                  <a:rPr lang="fr-FR" b="1"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le taux de décès néonatals (pour 1000</a:t>
                </a:r>
                <a:r>
                  <a:rPr lang="fr-FR" b="1"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a:t>
                </a:r>
                <a:endParaRPr lang="fr-FR" b="1"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endParaRPr>
              </a:p>
              <a:p>
                <a:pPr marL="1200150" lvl="2" indent="-285750">
                  <a:buFont typeface="Wingdings" pitchFamily="2" charset="2"/>
                  <a:buChar char="ü"/>
                </a:pPr>
                <a:r>
                  <a:rPr lang="fr-FR" b="1"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la prévalence du VIH des femmes de plus de 15 </a:t>
                </a:r>
                <a:r>
                  <a:rPr lang="fr-FR" b="1"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ans</a:t>
                </a:r>
                <a:endParaRPr lang="fr-FR" b="1"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endParaRPr>
              </a:p>
              <a:p>
                <a:pPr marL="1200150" lvl="2" indent="-285750">
                  <a:buFont typeface="Wingdings" pitchFamily="2" charset="2"/>
                  <a:buChar char="ü"/>
                </a:pPr>
                <a:r>
                  <a:rPr lang="fr-FR" b="1"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incidence de la tuberculose pour 1000 </a:t>
                </a:r>
                <a:r>
                  <a:rPr lang="fr-FR" b="1"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personnes</a:t>
                </a:r>
                <a:endParaRPr lang="fr-FR" b="1"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endParaRPr>
              </a:p>
              <a:p>
                <a:pPr marL="1200150" lvl="2" indent="-285750">
                  <a:buFont typeface="Wingdings" pitchFamily="2" charset="2"/>
                  <a:buChar char="ü"/>
                </a:pPr>
                <a:r>
                  <a:rPr lang="fr-FR" b="1"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Incidence du paludisme pour 1000 personnes.</a:t>
                </a:r>
              </a:p>
              <a:p>
                <a:pPr marL="342900" indent="-342900" algn="just">
                  <a:buFont typeface="Courier New" pitchFamily="49" charset="0"/>
                  <a:buChar char="o"/>
                </a:pPr>
                <a:endParaRPr lang="fr-FR" sz="2000"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endParaRPr>
              </a:p>
              <a:p>
                <a:pPr algn="just"/>
                <a:endParaRPr lang="fr-FR" sz="2000"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endParaRPr>
              </a:p>
              <a:p>
                <a:pPr algn="just"/>
                <a:endParaRPr lang="fr-FR" sz="2000"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endParaRPr>
              </a:p>
              <a:p>
                <a:pPr algn="just"/>
                <a:endParaRPr lang="fr-FR" sz="2000"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endParaRPr>
              </a:p>
            </p:txBody>
          </p:sp>
        </mc:Choice>
        <mc:Fallback>
          <p:sp>
            <p:nvSpPr>
              <p:cNvPr id="7" name="Rectangle 6"/>
              <p:cNvSpPr>
                <a:spLocks noRot="1" noChangeAspect="1" noMove="1" noResize="1" noEditPoints="1" noAdjustHandles="1" noChangeArrowheads="1" noChangeShapeType="1" noTextEdit="1"/>
              </p:cNvSpPr>
              <p:nvPr/>
            </p:nvSpPr>
            <p:spPr>
              <a:xfrm>
                <a:off x="2387600" y="928918"/>
                <a:ext cx="8985249" cy="6937540"/>
              </a:xfrm>
              <a:prstGeom prst="rect">
                <a:avLst/>
              </a:prstGeom>
              <a:blipFill rotWithShape="1">
                <a:blip r:embed="rId3"/>
                <a:stretch>
                  <a:fillRect l="-746" t="-439" r="-678"/>
                </a:stretch>
              </a:blipFill>
            </p:spPr>
            <p:txBody>
              <a:bodyPr/>
              <a:lstStyle/>
              <a:p>
                <a:r>
                  <a:rPr lang="fr-FR">
                    <a:noFill/>
                  </a:rPr>
                  <a:t> </a:t>
                </a:r>
              </a:p>
            </p:txBody>
          </p:sp>
        </mc:Fallback>
      </mc:AlternateContent>
      <p:sp>
        <p:nvSpPr>
          <p:cNvPr id="19" name="Parallélogramme 18"/>
          <p:cNvSpPr/>
          <p:nvPr/>
        </p:nvSpPr>
        <p:spPr>
          <a:xfrm flipH="1" flipV="1">
            <a:off x="11372848" y="6270055"/>
            <a:ext cx="1306286" cy="587943"/>
          </a:xfrm>
          <a:prstGeom prst="parallelogram">
            <a:avLst>
              <a:gd name="adj" fmla="val 88637"/>
            </a:avLst>
          </a:pr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Parallélogramme 19"/>
          <p:cNvSpPr/>
          <p:nvPr/>
        </p:nvSpPr>
        <p:spPr>
          <a:xfrm flipH="1" flipV="1">
            <a:off x="11179631" y="6270054"/>
            <a:ext cx="664029" cy="587943"/>
          </a:xfrm>
          <a:prstGeom prst="parallelogram">
            <a:avLst>
              <a:gd name="adj" fmla="val 88637"/>
            </a:avLst>
          </a:prstGeom>
          <a:solidFill>
            <a:srgbClr val="008688"/>
          </a:solidFill>
          <a:ln>
            <a:solidFill>
              <a:srgbClr val="0086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ZoneTexte 20"/>
          <p:cNvSpPr txBox="1"/>
          <p:nvPr/>
        </p:nvSpPr>
        <p:spPr>
          <a:xfrm>
            <a:off x="11695683" y="6406777"/>
            <a:ext cx="709683" cy="523220"/>
          </a:xfrm>
          <a:prstGeom prst="rect">
            <a:avLst/>
          </a:prstGeom>
          <a:noFill/>
        </p:spPr>
        <p:txBody>
          <a:bodyPr wrap="square" rtlCol="0">
            <a:spAutoFit/>
          </a:bodyPr>
          <a:lstStyle/>
          <a:p>
            <a:r>
              <a:rPr lang="fr-FR" sz="2800" dirty="0">
                <a:solidFill>
                  <a:schemeClr val="bg1"/>
                </a:solidFill>
              </a:rPr>
              <a:t>7</a:t>
            </a:r>
            <a:endParaRPr lang="fr-FR" sz="2800" dirty="0">
              <a:solidFill>
                <a:schemeClr val="bg1"/>
              </a:solidFill>
            </a:endParaRPr>
          </a:p>
        </p:txBody>
      </p:sp>
    </p:spTree>
    <p:extLst>
      <p:ext uri="{BB962C8B-B14F-4D97-AF65-F5344CB8AC3E}">
        <p14:creationId xmlns:p14="http://schemas.microsoft.com/office/powerpoint/2010/main" val="39945291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arallélogramme 11"/>
          <p:cNvSpPr/>
          <p:nvPr/>
        </p:nvSpPr>
        <p:spPr>
          <a:xfrm flipV="1">
            <a:off x="1179280" y="17430"/>
            <a:ext cx="1008000" cy="810000"/>
          </a:xfrm>
          <a:prstGeom prst="parallelogram">
            <a:avLst>
              <a:gd name="adj" fmla="val 88637"/>
            </a:avLst>
          </a:pr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orme libre 7"/>
          <p:cNvSpPr/>
          <p:nvPr/>
        </p:nvSpPr>
        <p:spPr>
          <a:xfrm>
            <a:off x="2387600" y="14516"/>
            <a:ext cx="9804400" cy="914400"/>
          </a:xfrm>
          <a:custGeom>
            <a:avLst/>
            <a:gdLst>
              <a:gd name="connsiteX0" fmla="*/ 0 w 11772900"/>
              <a:gd name="connsiteY0" fmla="*/ 0 h 876300"/>
              <a:gd name="connsiteX1" fmla="*/ 927100 w 11772900"/>
              <a:gd name="connsiteY1" fmla="*/ 0 h 876300"/>
              <a:gd name="connsiteX2" fmla="*/ 11772900 w 11772900"/>
              <a:gd name="connsiteY2" fmla="*/ 0 h 876300"/>
              <a:gd name="connsiteX3" fmla="*/ 11772900 w 11772900"/>
              <a:gd name="connsiteY3" fmla="*/ 876300 h 876300"/>
              <a:gd name="connsiteX4" fmla="*/ 927100 w 11772900"/>
              <a:gd name="connsiteY4" fmla="*/ 876300 h 876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72900" h="876300">
                <a:moveTo>
                  <a:pt x="0" y="0"/>
                </a:moveTo>
                <a:lnTo>
                  <a:pt x="927100" y="0"/>
                </a:lnTo>
                <a:lnTo>
                  <a:pt x="11772900" y="0"/>
                </a:lnTo>
                <a:lnTo>
                  <a:pt x="11772900" y="876300"/>
                </a:lnTo>
                <a:lnTo>
                  <a:pt x="927100" y="876300"/>
                </a:lnTo>
                <a:close/>
              </a:path>
            </a:pathLst>
          </a:cu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Parallélogramme 10"/>
          <p:cNvSpPr/>
          <p:nvPr/>
        </p:nvSpPr>
        <p:spPr>
          <a:xfrm flipV="1">
            <a:off x="1465943" y="14516"/>
            <a:ext cx="2066471" cy="914400"/>
          </a:xfrm>
          <a:prstGeom prst="parallelogram">
            <a:avLst>
              <a:gd name="adj" fmla="val 88637"/>
            </a:avLst>
          </a:prstGeom>
          <a:solidFill>
            <a:srgbClr val="008688"/>
          </a:solidFill>
          <a:ln>
            <a:solidFill>
              <a:srgbClr val="0086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9" name="Image 8"/>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56796" y="1826084"/>
            <a:ext cx="2605314" cy="1953986"/>
          </a:xfrm>
          <a:prstGeom prst="rect">
            <a:avLst/>
          </a:prstGeom>
        </p:spPr>
      </p:pic>
      <p:sp>
        <p:nvSpPr>
          <p:cNvPr id="6" name="Rectangle 5"/>
          <p:cNvSpPr/>
          <p:nvPr/>
        </p:nvSpPr>
        <p:spPr>
          <a:xfrm rot="-180000">
            <a:off x="29902" y="1615060"/>
            <a:ext cx="1898560" cy="536163"/>
          </a:xfrm>
          <a:prstGeom prst="rect">
            <a:avLst/>
          </a:prstGeom>
          <a:solidFill>
            <a:srgbClr val="C5C6C7"/>
          </a:solidFill>
          <a:ln>
            <a:solidFill>
              <a:srgbClr val="C5C6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rot="21291599">
            <a:off x="31038" y="1717550"/>
            <a:ext cx="2017581" cy="400110"/>
          </a:xfrm>
          <a:prstGeom prst="rect">
            <a:avLst/>
          </a:prstGeom>
          <a:noFill/>
        </p:spPr>
        <p:txBody>
          <a:bodyPr wrap="square" rtlCol="0">
            <a:spAutoFit/>
          </a:bodyPr>
          <a:lstStyle/>
          <a:p>
            <a:r>
              <a:rPr lang="fr-FR" sz="2000" dirty="0">
                <a:latin typeface="Century Gothic" panose="020B0502020202020204" pitchFamily="34" charset="0"/>
              </a:rPr>
              <a:t>Méthodologie</a:t>
            </a:r>
          </a:p>
        </p:txBody>
      </p:sp>
      <p:sp>
        <p:nvSpPr>
          <p:cNvPr id="23" name="ZoneTexte 22"/>
          <p:cNvSpPr txBox="1"/>
          <p:nvPr/>
        </p:nvSpPr>
        <p:spPr>
          <a:xfrm>
            <a:off x="8188960" y="223853"/>
            <a:ext cx="4003040" cy="584775"/>
          </a:xfrm>
          <a:prstGeom prst="rect">
            <a:avLst/>
          </a:prstGeom>
          <a:noFill/>
        </p:spPr>
        <p:txBody>
          <a:bodyPr wrap="square" rtlCol="0">
            <a:spAutoFit/>
          </a:bodyPr>
          <a:lstStyle/>
          <a:p>
            <a:r>
              <a:rPr lang="fr-FR" sz="3200" dirty="0">
                <a:solidFill>
                  <a:schemeClr val="bg1"/>
                </a:solidFill>
                <a:latin typeface="Century Gothic" panose="020B0502020202020204" pitchFamily="34" charset="0"/>
                <a:cs typeface="Adobe Arabic" panose="02040503050201020203" pitchFamily="18" charset="-78"/>
              </a:rPr>
              <a:t>        Méthodologie </a:t>
            </a:r>
          </a:p>
        </p:txBody>
      </p:sp>
      <mc:AlternateContent xmlns:mc="http://schemas.openxmlformats.org/markup-compatibility/2006">
        <mc:Choice xmlns:a14="http://schemas.microsoft.com/office/drawing/2010/main" Requires="a14">
          <p:sp>
            <p:nvSpPr>
              <p:cNvPr id="7" name="Rectangle 6"/>
              <p:cNvSpPr/>
              <p:nvPr/>
            </p:nvSpPr>
            <p:spPr>
              <a:xfrm>
                <a:off x="1941191" y="827430"/>
                <a:ext cx="9962237" cy="6837128"/>
              </a:xfrm>
              <a:prstGeom prst="rect">
                <a:avLst/>
              </a:prstGeom>
            </p:spPr>
            <p:txBody>
              <a:bodyPr wrap="square">
                <a:spAutoFit/>
              </a:bodyPr>
              <a:lstStyle/>
              <a:p>
                <a:pPr algn="ctr"/>
                <a:r>
                  <a:rPr lang="fr-FR" b="1"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Méthodologie 2 (partie 1)</a:t>
                </a:r>
              </a:p>
              <a:p>
                <a:pPr algn="ctr"/>
                <a:endParaRPr lang="fr-FR" b="1"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endParaRPr>
              </a:p>
              <a:p>
                <a:pPr algn="just"/>
                <a:r>
                  <a:rPr lang="fr-FR" sz="2000"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Construction </a:t>
                </a:r>
                <a:r>
                  <a:rPr lang="fr-FR" sz="2000"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d’indice (en 3 </a:t>
                </a:r>
                <a:r>
                  <a:rPr lang="fr-FR" sz="2000"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étapes) </a:t>
                </a:r>
                <a:r>
                  <a:rPr lang="fr-FR" sz="2000"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de </a:t>
                </a:r>
                <a:r>
                  <a:rPr lang="fr-FR" sz="2000"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santé de la femme des 22 pays d’</a:t>
                </a:r>
                <a:r>
                  <a:rPr lang="fr-FR" sz="2000" dirty="0" err="1"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Afristat</a:t>
                </a:r>
                <a:r>
                  <a:rPr lang="fr-FR" sz="2000"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 </a:t>
                </a:r>
                <a:r>
                  <a:rPr lang="fr-FR" sz="2000"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par la méthodologique proposée par le </a:t>
                </a:r>
                <a:r>
                  <a:rPr lang="fr-FR" sz="2000"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centre d’objectif de développement durable pour l’Afrique (</a:t>
                </a:r>
                <a:r>
                  <a:rPr lang="fr-FR" sz="2000" dirty="0" err="1">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Africa</a:t>
                </a:r>
                <a:r>
                  <a:rPr lang="fr-FR" sz="2000"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 SDG index and </a:t>
                </a:r>
                <a:r>
                  <a:rPr lang="fr-FR" sz="2000" dirty="0" err="1">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dashboards</a:t>
                </a:r>
                <a:r>
                  <a:rPr lang="fr-FR" sz="2000"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 report 2020).</a:t>
                </a:r>
              </a:p>
              <a:p>
                <a:pPr algn="just"/>
                <a:endParaRPr lang="fr-FR" sz="2000"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endParaRPr>
              </a:p>
              <a:p>
                <a:pPr algn="just"/>
                <a:endParaRPr lang="fr-FR" sz="2000"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endParaRPr>
              </a:p>
              <a:p>
                <a:pPr marL="457200" indent="-457200" algn="just">
                  <a:buAutoNum type="arabicPeriod"/>
                </a:pPr>
                <a:r>
                  <a:rPr lang="fr-FR" sz="2000"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Etape 1: imputation des valeurs manquantes d’un indicateur </a:t>
                </a:r>
                <a:r>
                  <a:rPr lang="fr-FR" sz="2000"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par la moyenne de cet indicateur observé dans les autres pays d’</a:t>
                </a:r>
                <a:r>
                  <a:rPr lang="fr-FR" sz="2000" dirty="0" err="1">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Afristat</a:t>
                </a:r>
                <a:r>
                  <a:rPr lang="fr-FR" sz="2000"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 pour la période concernée</a:t>
                </a:r>
                <a:r>
                  <a:rPr lang="fr-FR" sz="2000"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a:t>
                </a:r>
                <a:endParaRPr lang="fr-FR" sz="2000"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endParaRPr>
              </a:p>
              <a:p>
                <a:pPr marL="457200" indent="-457200" algn="just">
                  <a:buAutoNum type="arabicPeriod"/>
                </a:pPr>
                <a:endParaRPr lang="fr-FR" sz="2000"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endParaRPr>
              </a:p>
              <a:p>
                <a:pPr algn="just"/>
                <a:r>
                  <a:rPr lang="fr-FR" sz="2000"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2. </a:t>
                </a:r>
                <a:r>
                  <a:rPr lang="fr-FR" sz="2000" dirty="0" smtClean="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Etape 2: Normalisation des indicateurs pour </a:t>
                </a:r>
                <a:r>
                  <a:rPr lang="fr-FR" sz="2000"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les ramener sur une échelle de 0 à 100 comme suit:</a:t>
                </a:r>
              </a:p>
              <a:p>
                <a:pPr/>
                <a14:m>
                  <m:oMathPara xmlns:m="http://schemas.openxmlformats.org/officeDocument/2006/math">
                    <m:oMathParaPr>
                      <m:jc m:val="centerGroup"/>
                    </m:oMathParaPr>
                    <m:oMath xmlns:m="http://schemas.openxmlformats.org/officeDocument/2006/math">
                      <m:sSub>
                        <m:sSubPr>
                          <m:ctrlPr>
                            <a:rPr lang="fr-FR" sz="2000" i="1">
                              <a:latin typeface="Cambria Math"/>
                            </a:rPr>
                          </m:ctrlPr>
                        </m:sSubPr>
                        <m:e>
                          <m:r>
                            <a:rPr lang="fr-FR" sz="2000" i="1">
                              <a:latin typeface="Cambria Math"/>
                            </a:rPr>
                            <m:t>𝑋</m:t>
                          </m:r>
                        </m:e>
                        <m:sub>
                          <m:r>
                            <a:rPr lang="fr-FR" sz="2000" i="1">
                              <a:latin typeface="Cambria Math"/>
                            </a:rPr>
                            <m:t>𝑛𝑜𝑟𝑚</m:t>
                          </m:r>
                          <m:r>
                            <a:rPr lang="fr-FR" sz="2000" i="1">
                              <a:latin typeface="Cambria Math"/>
                            </a:rPr>
                            <m:t>é</m:t>
                          </m:r>
                          <m:r>
                            <a:rPr lang="fr-FR" sz="2000" i="1">
                              <a:latin typeface="Cambria Math"/>
                            </a:rPr>
                            <m:t>𝑒</m:t>
                          </m:r>
                        </m:sub>
                      </m:sSub>
                      <m:r>
                        <a:rPr lang="fr-FR" sz="2000" i="1">
                          <a:latin typeface="Cambria Math"/>
                        </a:rPr>
                        <m:t>=</m:t>
                      </m:r>
                      <m:f>
                        <m:fPr>
                          <m:ctrlPr>
                            <a:rPr lang="fr-FR" sz="2000" i="1">
                              <a:latin typeface="Cambria Math"/>
                            </a:rPr>
                          </m:ctrlPr>
                        </m:fPr>
                        <m:num>
                          <m:r>
                            <a:rPr lang="fr-FR" sz="2000" i="1">
                              <a:latin typeface="Cambria Math"/>
                            </a:rPr>
                            <m:t>𝑋</m:t>
                          </m:r>
                          <m:r>
                            <a:rPr lang="fr-FR" sz="2000" i="1">
                              <a:latin typeface="Cambria Math"/>
                            </a:rPr>
                            <m:t>−</m:t>
                          </m:r>
                          <m:r>
                            <m:rPr>
                              <m:sty m:val="p"/>
                            </m:rPr>
                            <a:rPr lang="fr-FR" sz="2000">
                              <a:latin typeface="Cambria Math"/>
                            </a:rPr>
                            <m:t>min</m:t>
                          </m:r>
                          <m:r>
                            <a:rPr lang="fr-FR" sz="2000">
                              <a:latin typeface="Cambria Math"/>
                            </a:rPr>
                            <m:t>⁡</m:t>
                          </m:r>
                          <m:r>
                            <a:rPr lang="fr-FR" sz="2000" i="1">
                              <a:latin typeface="Cambria Math"/>
                            </a:rPr>
                            <m:t>(</m:t>
                          </m:r>
                          <m:r>
                            <a:rPr lang="fr-FR" sz="2000" i="1">
                              <a:latin typeface="Cambria Math"/>
                            </a:rPr>
                            <m:t>𝑋</m:t>
                          </m:r>
                          <m:r>
                            <a:rPr lang="fr-FR" sz="2000" i="1">
                              <a:latin typeface="Cambria Math"/>
                            </a:rPr>
                            <m:t>)</m:t>
                          </m:r>
                        </m:num>
                        <m:den>
                          <m:func>
                            <m:funcPr>
                              <m:ctrlPr>
                                <a:rPr lang="fr-FR" sz="2000" i="1">
                                  <a:latin typeface="Cambria Math"/>
                                </a:rPr>
                              </m:ctrlPr>
                            </m:funcPr>
                            <m:fName>
                              <m:r>
                                <m:rPr>
                                  <m:sty m:val="p"/>
                                </m:rPr>
                                <a:rPr lang="fr-FR" sz="2000">
                                  <a:latin typeface="Cambria Math"/>
                                </a:rPr>
                                <m:t>max</m:t>
                              </m:r>
                            </m:fName>
                            <m:e>
                              <m:d>
                                <m:dPr>
                                  <m:ctrlPr>
                                    <a:rPr lang="fr-FR" sz="2000" i="1">
                                      <a:latin typeface="Cambria Math"/>
                                    </a:rPr>
                                  </m:ctrlPr>
                                </m:dPr>
                                <m:e>
                                  <m:r>
                                    <a:rPr lang="fr-FR" sz="2000" i="1">
                                      <a:latin typeface="Cambria Math"/>
                                    </a:rPr>
                                    <m:t>𝑋</m:t>
                                  </m:r>
                                </m:e>
                              </m:d>
                            </m:e>
                          </m:func>
                          <m:r>
                            <a:rPr lang="fr-FR" sz="2000" i="1">
                              <a:latin typeface="Cambria Math"/>
                            </a:rPr>
                            <m:t>−</m:t>
                          </m:r>
                          <m:r>
                            <m:rPr>
                              <m:sty m:val="p"/>
                            </m:rPr>
                            <a:rPr lang="fr-FR" sz="2000">
                              <a:latin typeface="Cambria Math"/>
                            </a:rPr>
                            <m:t>min</m:t>
                          </m:r>
                          <m:r>
                            <a:rPr lang="fr-FR" sz="2000">
                              <a:latin typeface="Cambria Math"/>
                            </a:rPr>
                            <m:t>⁡</m:t>
                          </m:r>
                          <m:r>
                            <a:rPr lang="fr-FR" sz="2000" i="1">
                              <a:latin typeface="Cambria Math"/>
                            </a:rPr>
                            <m:t>(</m:t>
                          </m:r>
                          <m:r>
                            <a:rPr lang="fr-FR" sz="2000" i="1">
                              <a:latin typeface="Cambria Math"/>
                            </a:rPr>
                            <m:t>𝑋</m:t>
                          </m:r>
                          <m:r>
                            <a:rPr lang="fr-FR" sz="2000" i="1">
                              <a:latin typeface="Cambria Math"/>
                            </a:rPr>
                            <m:t>)</m:t>
                          </m:r>
                        </m:den>
                      </m:f>
                    </m:oMath>
                  </m:oMathPara>
                </a14:m>
                <a:endParaRPr lang="fr-FR" sz="2400" dirty="0"/>
              </a:p>
              <a:p>
                <a:r>
                  <a:rPr lang="fr-FR" sz="2400"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3</a:t>
                </a:r>
                <a:r>
                  <a:rPr lang="fr-FR" sz="2000"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 E</a:t>
                </a:r>
                <a:r>
                  <a:rPr lang="fr-FR" sz="2000"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tape 3: calcul </a:t>
                </a:r>
                <a:r>
                  <a:rPr lang="fr-FR" sz="2000"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du </a:t>
                </a:r>
                <a:r>
                  <a:rPr lang="fr-FR" sz="2000"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score à la formule suivante:</a:t>
                </a:r>
              </a:p>
              <a:p>
                <a:pPr/>
                <a14:m>
                  <m:oMathPara xmlns:m="http://schemas.openxmlformats.org/officeDocument/2006/math">
                    <m:oMathParaPr>
                      <m:jc m:val="centerGroup"/>
                    </m:oMathParaPr>
                    <m:oMath xmlns:m="http://schemas.openxmlformats.org/officeDocument/2006/math">
                      <m:sSup>
                        <m:sSupPr>
                          <m:ctrlPr>
                            <a:rPr lang="fr-FR" i="1">
                              <a:latin typeface="Cambria Math"/>
                            </a:rPr>
                          </m:ctrlPr>
                        </m:sSupPr>
                        <m:e>
                          <m:r>
                            <a:rPr lang="fr-FR" i="1">
                              <a:latin typeface="Cambria Math"/>
                            </a:rPr>
                            <m:t>𝑆</m:t>
                          </m:r>
                        </m:e>
                        <m:sup>
                          <m:r>
                            <a:rPr lang="fr-FR" i="1">
                              <a:latin typeface="Cambria Math"/>
                            </a:rPr>
                            <m:t>𝑖</m:t>
                          </m:r>
                        </m:sup>
                      </m:sSup>
                      <m:r>
                        <a:rPr lang="fr-FR" i="1">
                          <a:latin typeface="Cambria Math"/>
                        </a:rPr>
                        <m:t>=</m:t>
                      </m:r>
                      <m:f>
                        <m:fPr>
                          <m:ctrlPr>
                            <a:rPr lang="fr-FR" i="1">
                              <a:latin typeface="Cambria Math"/>
                            </a:rPr>
                          </m:ctrlPr>
                        </m:fPr>
                        <m:num>
                          <m:r>
                            <a:rPr lang="fr-FR" i="1">
                              <a:latin typeface="Cambria Math"/>
                            </a:rPr>
                            <m:t>1</m:t>
                          </m:r>
                        </m:num>
                        <m:den>
                          <m:r>
                            <a:rPr lang="fr-FR" i="1">
                              <a:latin typeface="Cambria Math"/>
                            </a:rPr>
                            <m:t>𝑁</m:t>
                          </m:r>
                        </m:den>
                      </m:f>
                      <m:r>
                        <a:rPr lang="fr-FR" i="1">
                          <a:latin typeface="Cambria Math"/>
                        </a:rPr>
                        <m:t>∗</m:t>
                      </m:r>
                      <m:nary>
                        <m:naryPr>
                          <m:chr m:val="∑"/>
                          <m:limLoc m:val="undOvr"/>
                          <m:ctrlPr>
                            <a:rPr lang="fr-FR" i="1">
                              <a:latin typeface="Cambria Math"/>
                            </a:rPr>
                          </m:ctrlPr>
                        </m:naryPr>
                        <m:sub>
                          <m:r>
                            <a:rPr lang="fr-FR" i="1">
                              <a:latin typeface="Cambria Math"/>
                            </a:rPr>
                            <m:t>𝑗</m:t>
                          </m:r>
                          <m:r>
                            <a:rPr lang="fr-FR" i="1">
                              <a:latin typeface="Cambria Math"/>
                            </a:rPr>
                            <m:t>=1</m:t>
                          </m:r>
                        </m:sub>
                        <m:sup>
                          <m:r>
                            <a:rPr lang="fr-FR" i="1">
                              <a:latin typeface="Cambria Math"/>
                            </a:rPr>
                            <m:t>𝑁</m:t>
                          </m:r>
                        </m:sup>
                        <m:e>
                          <m:f>
                            <m:fPr>
                              <m:ctrlPr>
                                <a:rPr lang="fr-FR" i="1">
                                  <a:latin typeface="Cambria Math"/>
                                </a:rPr>
                              </m:ctrlPr>
                            </m:fPr>
                            <m:num>
                              <m:sSubSup>
                                <m:sSubSupPr>
                                  <m:ctrlPr>
                                    <a:rPr lang="fr-FR" i="1">
                                      <a:latin typeface="Cambria Math"/>
                                    </a:rPr>
                                  </m:ctrlPr>
                                </m:sSubSupPr>
                                <m:e>
                                  <m:r>
                                    <a:rPr lang="fr-FR" i="1">
                                      <a:latin typeface="Cambria Math"/>
                                    </a:rPr>
                                    <m:t>𝑋</m:t>
                                  </m:r>
                                </m:e>
                                <m:sub>
                                  <m:r>
                                    <a:rPr lang="fr-FR" i="1">
                                      <a:latin typeface="Cambria Math"/>
                                    </a:rPr>
                                    <m:t>𝑗</m:t>
                                  </m:r>
                                </m:sub>
                                <m:sup>
                                  <m:r>
                                    <a:rPr lang="fr-FR" i="1">
                                      <a:latin typeface="Cambria Math"/>
                                    </a:rPr>
                                    <m:t>𝑖</m:t>
                                  </m:r>
                                </m:sup>
                              </m:sSubSup>
                              <m:r>
                                <a:rPr lang="fr-FR" i="1">
                                  <a:latin typeface="Cambria Math"/>
                                </a:rPr>
                                <m:t>−</m:t>
                              </m:r>
                              <m:r>
                                <m:rPr>
                                  <m:sty m:val="p"/>
                                </m:rPr>
                                <a:rPr lang="fr-FR">
                                  <a:latin typeface="Cambria Math"/>
                                </a:rPr>
                                <m:t>min</m:t>
                              </m:r>
                              <m:r>
                                <a:rPr lang="fr-FR">
                                  <a:latin typeface="Cambria Math"/>
                                </a:rPr>
                                <m:t>⁡</m:t>
                              </m:r>
                              <m:r>
                                <a:rPr lang="fr-FR" i="1">
                                  <a:latin typeface="Cambria Math"/>
                                </a:rPr>
                                <m:t>(</m:t>
                              </m:r>
                              <m:sSubSup>
                                <m:sSubSupPr>
                                  <m:ctrlPr>
                                    <a:rPr lang="fr-FR" i="1">
                                      <a:latin typeface="Cambria Math"/>
                                    </a:rPr>
                                  </m:ctrlPr>
                                </m:sSubSupPr>
                                <m:e>
                                  <m:r>
                                    <a:rPr lang="fr-FR" i="1">
                                      <a:latin typeface="Cambria Math"/>
                                    </a:rPr>
                                    <m:t>𝑋</m:t>
                                  </m:r>
                                </m:e>
                                <m:sub>
                                  <m:r>
                                    <a:rPr lang="fr-FR" i="1">
                                      <a:latin typeface="Cambria Math"/>
                                    </a:rPr>
                                    <m:t>𝑗</m:t>
                                  </m:r>
                                </m:sub>
                                <m:sup>
                                  <m:r>
                                    <a:rPr lang="fr-FR" i="1">
                                      <a:latin typeface="Cambria Math"/>
                                    </a:rPr>
                                    <m:t>𝑖</m:t>
                                  </m:r>
                                </m:sup>
                              </m:sSubSup>
                              <m:r>
                                <a:rPr lang="fr-FR" i="1">
                                  <a:latin typeface="Cambria Math"/>
                                </a:rPr>
                                <m:t>)</m:t>
                              </m:r>
                            </m:num>
                            <m:den>
                              <m:func>
                                <m:funcPr>
                                  <m:ctrlPr>
                                    <a:rPr lang="fr-FR" i="1">
                                      <a:latin typeface="Cambria Math"/>
                                    </a:rPr>
                                  </m:ctrlPr>
                                </m:funcPr>
                                <m:fName>
                                  <m:r>
                                    <m:rPr>
                                      <m:sty m:val="p"/>
                                    </m:rPr>
                                    <a:rPr lang="fr-FR">
                                      <a:latin typeface="Cambria Math"/>
                                    </a:rPr>
                                    <m:t>max</m:t>
                                  </m:r>
                                </m:fName>
                                <m:e>
                                  <m:d>
                                    <m:dPr>
                                      <m:ctrlPr>
                                        <a:rPr lang="fr-FR" i="1">
                                          <a:latin typeface="Cambria Math"/>
                                        </a:rPr>
                                      </m:ctrlPr>
                                    </m:dPr>
                                    <m:e>
                                      <m:sSubSup>
                                        <m:sSubSupPr>
                                          <m:ctrlPr>
                                            <a:rPr lang="fr-FR" i="1">
                                              <a:latin typeface="Cambria Math"/>
                                            </a:rPr>
                                          </m:ctrlPr>
                                        </m:sSubSupPr>
                                        <m:e>
                                          <m:r>
                                            <a:rPr lang="fr-FR" i="1">
                                              <a:latin typeface="Cambria Math"/>
                                            </a:rPr>
                                            <m:t>𝑋</m:t>
                                          </m:r>
                                        </m:e>
                                        <m:sub>
                                          <m:r>
                                            <a:rPr lang="fr-FR" i="1">
                                              <a:latin typeface="Cambria Math"/>
                                            </a:rPr>
                                            <m:t>𝑗</m:t>
                                          </m:r>
                                        </m:sub>
                                        <m:sup>
                                          <m:r>
                                            <a:rPr lang="fr-FR" i="1">
                                              <a:latin typeface="Cambria Math"/>
                                            </a:rPr>
                                            <m:t>𝑖</m:t>
                                          </m:r>
                                        </m:sup>
                                      </m:sSubSup>
                                    </m:e>
                                  </m:d>
                                </m:e>
                              </m:func>
                              <m:r>
                                <a:rPr lang="fr-FR" i="1">
                                  <a:latin typeface="Cambria Math"/>
                                </a:rPr>
                                <m:t>−</m:t>
                              </m:r>
                              <m:r>
                                <m:rPr>
                                  <m:sty m:val="p"/>
                                </m:rPr>
                                <a:rPr lang="fr-FR">
                                  <a:latin typeface="Cambria Math"/>
                                </a:rPr>
                                <m:t>min</m:t>
                              </m:r>
                              <m:r>
                                <a:rPr lang="fr-FR">
                                  <a:latin typeface="Cambria Math"/>
                                </a:rPr>
                                <m:t>⁡</m:t>
                              </m:r>
                              <m:r>
                                <a:rPr lang="fr-FR" i="1">
                                  <a:latin typeface="Cambria Math"/>
                                </a:rPr>
                                <m:t>(</m:t>
                              </m:r>
                              <m:sSubSup>
                                <m:sSubSupPr>
                                  <m:ctrlPr>
                                    <a:rPr lang="fr-FR" i="1">
                                      <a:latin typeface="Cambria Math"/>
                                    </a:rPr>
                                  </m:ctrlPr>
                                </m:sSubSupPr>
                                <m:e>
                                  <m:r>
                                    <a:rPr lang="fr-FR" i="1">
                                      <a:latin typeface="Cambria Math"/>
                                    </a:rPr>
                                    <m:t>𝑋</m:t>
                                  </m:r>
                                </m:e>
                                <m:sub>
                                  <m:r>
                                    <a:rPr lang="fr-FR" i="1">
                                      <a:latin typeface="Cambria Math"/>
                                    </a:rPr>
                                    <m:t>𝑗</m:t>
                                  </m:r>
                                </m:sub>
                                <m:sup>
                                  <m:r>
                                    <a:rPr lang="fr-FR" i="1">
                                      <a:latin typeface="Cambria Math"/>
                                    </a:rPr>
                                    <m:t>𝑖</m:t>
                                  </m:r>
                                </m:sup>
                              </m:sSubSup>
                              <m:r>
                                <a:rPr lang="fr-FR" i="1">
                                  <a:latin typeface="Cambria Math"/>
                                </a:rPr>
                                <m:t>)</m:t>
                              </m:r>
                            </m:den>
                          </m:f>
                        </m:e>
                      </m:nary>
                    </m:oMath>
                  </m:oMathPara>
                </a14:m>
                <a:endParaRPr lang="fr-FR" sz="2400" dirty="0"/>
              </a:p>
              <a:p>
                <a:pPr/>
                <a:endParaRPr lang="fr-FR" sz="2400" dirty="0"/>
              </a:p>
              <a:p>
                <a:pPr algn="just"/>
                <a:endParaRPr lang="fr-FR" sz="2000"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endParaRPr>
              </a:p>
            </p:txBody>
          </p:sp>
        </mc:Choice>
        <mc:Fallback>
          <p:sp>
            <p:nvSpPr>
              <p:cNvPr id="7" name="Rectangle 6"/>
              <p:cNvSpPr>
                <a:spLocks noRot="1" noChangeAspect="1" noMove="1" noResize="1" noEditPoints="1" noAdjustHandles="1" noChangeArrowheads="1" noChangeShapeType="1" noTextEdit="1"/>
              </p:cNvSpPr>
              <p:nvPr/>
            </p:nvSpPr>
            <p:spPr>
              <a:xfrm>
                <a:off x="1941191" y="827430"/>
                <a:ext cx="9962237" cy="6837128"/>
              </a:xfrm>
              <a:prstGeom prst="rect">
                <a:avLst/>
              </a:prstGeom>
              <a:blipFill rotWithShape="1">
                <a:blip r:embed="rId3"/>
                <a:stretch>
                  <a:fillRect l="-917" t="-446" r="-612"/>
                </a:stretch>
              </a:blipFill>
            </p:spPr>
            <p:txBody>
              <a:bodyPr/>
              <a:lstStyle/>
              <a:p>
                <a:r>
                  <a:rPr lang="fr-FR">
                    <a:noFill/>
                  </a:rPr>
                  <a:t> </a:t>
                </a:r>
              </a:p>
            </p:txBody>
          </p:sp>
        </mc:Fallback>
      </mc:AlternateContent>
      <p:sp>
        <p:nvSpPr>
          <p:cNvPr id="19" name="Parallélogramme 18"/>
          <p:cNvSpPr/>
          <p:nvPr/>
        </p:nvSpPr>
        <p:spPr>
          <a:xfrm flipH="1" flipV="1">
            <a:off x="11372848" y="6270055"/>
            <a:ext cx="1306286" cy="587943"/>
          </a:xfrm>
          <a:prstGeom prst="parallelogram">
            <a:avLst>
              <a:gd name="adj" fmla="val 88637"/>
            </a:avLst>
          </a:prstGeom>
          <a:solidFill>
            <a:srgbClr val="22B8B7"/>
          </a:solidFill>
          <a:ln>
            <a:solidFill>
              <a:srgbClr val="22B8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Parallélogramme 19"/>
          <p:cNvSpPr/>
          <p:nvPr/>
        </p:nvSpPr>
        <p:spPr>
          <a:xfrm flipH="1" flipV="1">
            <a:off x="11179631" y="6270054"/>
            <a:ext cx="664029" cy="587943"/>
          </a:xfrm>
          <a:prstGeom prst="parallelogram">
            <a:avLst>
              <a:gd name="adj" fmla="val 88637"/>
            </a:avLst>
          </a:prstGeom>
          <a:solidFill>
            <a:srgbClr val="008688"/>
          </a:solidFill>
          <a:ln>
            <a:solidFill>
              <a:srgbClr val="0086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ZoneTexte 20"/>
          <p:cNvSpPr txBox="1"/>
          <p:nvPr/>
        </p:nvSpPr>
        <p:spPr>
          <a:xfrm>
            <a:off x="11695683" y="6406777"/>
            <a:ext cx="709683" cy="523220"/>
          </a:xfrm>
          <a:prstGeom prst="rect">
            <a:avLst/>
          </a:prstGeom>
          <a:noFill/>
        </p:spPr>
        <p:txBody>
          <a:bodyPr wrap="square" rtlCol="0">
            <a:spAutoFit/>
          </a:bodyPr>
          <a:lstStyle/>
          <a:p>
            <a:r>
              <a:rPr lang="fr-FR" sz="2800" dirty="0">
                <a:solidFill>
                  <a:schemeClr val="bg1"/>
                </a:solidFill>
              </a:rPr>
              <a:t>8</a:t>
            </a:r>
            <a:endParaRPr lang="fr-FR" sz="2800" dirty="0">
              <a:solidFill>
                <a:schemeClr val="bg1"/>
              </a:solidFill>
            </a:endParaRPr>
          </a:p>
        </p:txBody>
      </p:sp>
    </p:spTree>
    <p:extLst>
      <p:ext uri="{BB962C8B-B14F-4D97-AF65-F5344CB8AC3E}">
        <p14:creationId xmlns:p14="http://schemas.microsoft.com/office/powerpoint/2010/main" val="403043802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3842</TotalTime>
  <Words>1625</Words>
  <Application>Microsoft Office PowerPoint</Application>
  <PresentationFormat>Personnalisé</PresentationFormat>
  <Paragraphs>221</Paragraphs>
  <Slides>20</Slides>
  <Notes>0</Notes>
  <HiddenSlides>0</HiddenSlides>
  <MMClips>0</MMClips>
  <ScaleCrop>false</ScaleCrop>
  <HeadingPairs>
    <vt:vector size="4" baseType="variant">
      <vt:variant>
        <vt:lpstr>Thème</vt:lpstr>
      </vt:variant>
      <vt:variant>
        <vt:i4>1</vt:i4>
      </vt:variant>
      <vt:variant>
        <vt:lpstr>Titres des diapositives</vt:lpstr>
      </vt:variant>
      <vt:variant>
        <vt:i4>20</vt:i4>
      </vt:variant>
    </vt:vector>
  </HeadingPairs>
  <TitlesOfParts>
    <vt:vector size="21"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hp</dc:creator>
  <cp:lastModifiedBy>lenovo</cp:lastModifiedBy>
  <cp:revision>333</cp:revision>
  <dcterms:created xsi:type="dcterms:W3CDTF">2019-02-06T19:47:32Z</dcterms:created>
  <dcterms:modified xsi:type="dcterms:W3CDTF">2022-02-14T10:44:22Z</dcterms:modified>
</cp:coreProperties>
</file>