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7" r:id="rId2"/>
    <p:sldId id="258" r:id="rId3"/>
    <p:sldId id="262" r:id="rId4"/>
    <p:sldId id="300" r:id="rId5"/>
    <p:sldId id="299" r:id="rId6"/>
    <p:sldId id="275" r:id="rId7"/>
    <p:sldId id="297" r:id="rId8"/>
    <p:sldId id="298" r:id="rId9"/>
    <p:sldId id="296" r:id="rId10"/>
    <p:sldId id="271" r:id="rId11"/>
    <p:sldId id="292" r:id="rId12"/>
    <p:sldId id="272" r:id="rId13"/>
    <p:sldId id="273" r:id="rId14"/>
    <p:sldId id="293" r:id="rId15"/>
    <p:sldId id="274" r:id="rId16"/>
    <p:sldId id="276" r:id="rId17"/>
    <p:sldId id="277" r:id="rId18"/>
    <p:sldId id="278" r:id="rId19"/>
    <p:sldId id="294" r:id="rId20"/>
    <p:sldId id="279" r:id="rId21"/>
    <p:sldId id="280" r:id="rId22"/>
    <p:sldId id="281" r:id="rId23"/>
    <p:sldId id="282" r:id="rId24"/>
    <p:sldId id="283" r:id="rId25"/>
    <p:sldId id="284" r:id="rId26"/>
    <p:sldId id="285" r:id="rId27"/>
    <p:sldId id="287" r:id="rId28"/>
    <p:sldId id="288" r:id="rId29"/>
    <p:sldId id="289" r:id="rId30"/>
    <p:sldId id="290" r:id="rId31"/>
    <p:sldId id="291" r:id="rId32"/>
    <p:sldId id="295" r:id="rId33"/>
    <p:sldId id="269" r:id="rId34"/>
    <p:sldId id="261" r:id="rId35"/>
  </p:sldIdLst>
  <p:sldSz cx="9144000" cy="5715000" type="screen16x10"/>
  <p:notesSz cx="6735763" cy="98663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 initials="Yj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956" autoAdjust="0"/>
    <p:restoredTop sz="94660"/>
  </p:normalViewPr>
  <p:slideViewPr>
    <p:cSldViewPr>
      <p:cViewPr>
        <p:scale>
          <a:sx n="70" d="100"/>
          <a:sy n="70" d="100"/>
        </p:scale>
        <p:origin x="-336" y="91"/>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1657048-B56B-4EC5-B067-D5BFD72119E3}" type="datetimeFigureOut">
              <a:rPr lang="fr-FR" smtClean="0"/>
              <a:pPr/>
              <a:t>09/11/2021</a:t>
            </a:fld>
            <a:endParaRPr lang="fr-FR"/>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extLst>
      <p:ext uri="{BB962C8B-B14F-4D97-AF65-F5344CB8AC3E}">
        <p14:creationId xmlns:p14="http://schemas.microsoft.com/office/powerpoint/2010/main" val="2095580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09/11/2021</a:t>
            </a:fld>
            <a:endParaRPr lang="fr-FR"/>
          </a:p>
        </p:txBody>
      </p:sp>
      <p:sp>
        <p:nvSpPr>
          <p:cNvPr id="4" name="Espace réservé de l'image des diapositives 3"/>
          <p:cNvSpPr>
            <a:spLocks noGrp="1" noRot="1" noChangeAspect="1"/>
          </p:cNvSpPr>
          <p:nvPr>
            <p:ph type="sldImg" idx="2"/>
          </p:nvPr>
        </p:nvSpPr>
        <p:spPr>
          <a:xfrm>
            <a:off x="407988" y="739775"/>
            <a:ext cx="5919787"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842EBE7-2676-476A-BD6E-35A96D6FD7A8}" type="slidenum">
              <a:rPr lang="fr-FR" smtClean="0"/>
              <a:pPr>
                <a:defRPr/>
              </a:pPr>
              <a:t>1</a:t>
            </a:fld>
            <a:endParaRPr lang="fr-FR"/>
          </a:p>
        </p:txBody>
      </p:sp>
    </p:spTree>
    <p:extLst>
      <p:ext uri="{BB962C8B-B14F-4D97-AF65-F5344CB8AC3E}">
        <p14:creationId xmlns:p14="http://schemas.microsoft.com/office/powerpoint/2010/main" val="2273358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842EBE7-2676-476A-BD6E-35A96D6FD7A8}" type="slidenum">
              <a:rPr lang="fr-FR" smtClean="0"/>
              <a:pPr>
                <a:defRPr/>
              </a:pPr>
              <a:t>10</a:t>
            </a:fld>
            <a:endParaRPr lang="fr-FR"/>
          </a:p>
        </p:txBody>
      </p:sp>
    </p:spTree>
    <p:extLst>
      <p:ext uri="{BB962C8B-B14F-4D97-AF65-F5344CB8AC3E}">
        <p14:creationId xmlns:p14="http://schemas.microsoft.com/office/powerpoint/2010/main" val="144277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842EBE7-2676-476A-BD6E-35A96D6FD7A8}" type="slidenum">
              <a:rPr lang="fr-FR" smtClean="0"/>
              <a:pPr>
                <a:defRPr/>
              </a:pPr>
              <a:t>11</a:t>
            </a:fld>
            <a:endParaRPr lang="fr-FR"/>
          </a:p>
        </p:txBody>
      </p:sp>
    </p:spTree>
    <p:extLst>
      <p:ext uri="{BB962C8B-B14F-4D97-AF65-F5344CB8AC3E}">
        <p14:creationId xmlns:p14="http://schemas.microsoft.com/office/powerpoint/2010/main" val="1442772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09/11/2021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09/11/2021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09/11/2021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09/11/2021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09/11/2021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09/11/2021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09/11/2021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09/11/2021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09/11/2021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09/11/2021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09/11/2021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09/11/2021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p:cNvSpPr>
          <p:nvPr>
            <p:ph type="body" idx="1"/>
          </p:nvPr>
        </p:nvSpPr>
        <p:spPr>
          <a:xfrm>
            <a:off x="107504" y="1057300"/>
            <a:ext cx="8928992" cy="4464496"/>
          </a:xfrm>
        </p:spPr>
        <p:txBody>
          <a:bodyPr/>
          <a:lstStyle/>
          <a:p>
            <a:pPr marL="0" indent="0" algn="ctr">
              <a:buNone/>
            </a:pPr>
            <a:r>
              <a:rPr lang="fr-FR" dirty="0" smtClean="0"/>
              <a:t>Atelier régional de </a:t>
            </a:r>
            <a:r>
              <a:rPr lang="fr-FR" dirty="0"/>
              <a:t>formation des statisticiens en charge de l’élaboration de l’IHPC </a:t>
            </a:r>
            <a:r>
              <a:rPr lang="fr-FR" dirty="0" smtClean="0"/>
              <a:t>dans les pays membres de </a:t>
            </a:r>
            <a:r>
              <a:rPr lang="fr-FR" dirty="0"/>
              <a:t>l’UEMOA sur la production et l’analyse des indices de prix à la consommation</a:t>
            </a:r>
            <a:r>
              <a:rPr lang="fr-FR" b="1" dirty="0" smtClean="0"/>
              <a:t>, du 8 au 19 novembre 2021</a:t>
            </a:r>
          </a:p>
          <a:p>
            <a:pPr marL="0" indent="0" algn="just">
              <a:buNone/>
            </a:pPr>
            <a:r>
              <a:rPr lang="fr-FR" dirty="0" smtClean="0">
                <a:solidFill>
                  <a:srgbClr val="FF0000"/>
                </a:solidFill>
              </a:rPr>
              <a:t>                 PRIX DE BASE ET PONDERATIONS</a:t>
            </a:r>
            <a:endParaRPr lang="fr-FR" b="1" dirty="0" smtClean="0">
              <a:solidFill>
                <a:srgbClr val="FF0000"/>
              </a:solidFill>
            </a:endParaRPr>
          </a:p>
          <a:p>
            <a:pPr marL="0" indent="0" algn="ctr">
              <a:buNone/>
            </a:pPr>
            <a:r>
              <a:rPr lang="fr-FR" sz="2000" b="1" dirty="0"/>
              <a:t>9</a:t>
            </a:r>
            <a:r>
              <a:rPr lang="fr-FR" sz="2000" b="1" dirty="0" smtClean="0"/>
              <a:t> </a:t>
            </a:r>
            <a:r>
              <a:rPr lang="fr-FR" sz="2000" b="1" dirty="0" smtClean="0"/>
              <a:t>novembre 2021</a:t>
            </a:r>
          </a:p>
          <a:p>
            <a:pPr marL="0" indent="0">
              <a:buNone/>
            </a:pPr>
            <a:r>
              <a:rPr lang="fr-FR" dirty="0" smtClean="0"/>
              <a:t>                                                </a:t>
            </a:r>
          </a:p>
          <a:p>
            <a:pPr marL="0" indent="0">
              <a:buNone/>
            </a:pPr>
            <a:r>
              <a:rPr lang="fr-FR" sz="2000" dirty="0" smtClean="0"/>
              <a:t>                                                                Par</a:t>
            </a:r>
            <a:r>
              <a:rPr lang="fr-FR" sz="2000" dirty="0"/>
              <a:t>: </a:t>
            </a:r>
            <a:r>
              <a:rPr lang="fr-FR" sz="2000" dirty="0" err="1"/>
              <a:t>Tchadèléki</a:t>
            </a:r>
            <a:r>
              <a:rPr lang="fr-FR" sz="2000" dirty="0"/>
              <a:t> </a:t>
            </a:r>
            <a:r>
              <a:rPr lang="fr-FR" sz="2000" dirty="0" err="1"/>
              <a:t>Biabalo</a:t>
            </a:r>
            <a:r>
              <a:rPr lang="fr-FR" sz="2000" dirty="0"/>
              <a:t> BAHAZE-DAO</a:t>
            </a:r>
          </a:p>
          <a:p>
            <a:pPr marL="0" indent="0">
              <a:buNone/>
            </a:pPr>
            <a:r>
              <a:rPr lang="fr-FR" sz="2000" dirty="0"/>
              <a:t>                                                                      </a:t>
            </a:r>
            <a:r>
              <a:rPr lang="fr-FR" sz="2000" dirty="0" smtClean="0"/>
              <a:t>   Expert </a:t>
            </a:r>
            <a:r>
              <a:rPr lang="fr-FR" sz="2000" dirty="0"/>
              <a:t>en Statistiques des Prix</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STRUCTURE DE PONDERATION DE </a:t>
            </a:r>
            <a:r>
              <a:rPr lang="fr-FR" dirty="0" smtClean="0"/>
              <a:t>L’IPC (2/6)</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201316"/>
            <a:ext cx="8928992" cy="4320480"/>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Pondérations régionales</a:t>
            </a:r>
            <a:endParaRPr lang="fr-FR" dirty="0" smtClean="0">
              <a:solidFill>
                <a:srgbClr val="FF0000"/>
              </a:solidFill>
            </a:endParaRPr>
          </a:p>
          <a:p>
            <a:pPr algn="just">
              <a:buFont typeface="Wingdings" panose="05000000000000000000" pitchFamily="2" charset="2"/>
              <a:buChar char="§"/>
            </a:pPr>
            <a:r>
              <a:rPr lang="fr-FR" sz="2000" b="1" dirty="0" smtClean="0"/>
              <a:t>Contributions relatives</a:t>
            </a:r>
            <a:r>
              <a:rPr lang="fr-FR" sz="2000" dirty="0" smtClean="0"/>
              <a:t>: Au </a:t>
            </a:r>
            <a:r>
              <a:rPr lang="fr-FR" sz="2000" dirty="0"/>
              <a:t>sein </a:t>
            </a:r>
            <a:r>
              <a:rPr lang="fr-FR" sz="2000" dirty="0" smtClean="0"/>
              <a:t>d’un agrégat donné, </a:t>
            </a:r>
            <a:r>
              <a:rPr lang="fr-FR" sz="2000" dirty="0"/>
              <a:t>la </a:t>
            </a:r>
            <a:r>
              <a:rPr lang="fr-FR" sz="2000" dirty="0" smtClean="0"/>
              <a:t>pondération </a:t>
            </a:r>
            <a:r>
              <a:rPr lang="fr-FR" sz="2000" dirty="0"/>
              <a:t>régionale indique la </a:t>
            </a:r>
            <a:r>
              <a:rPr lang="fr-FR" sz="2000" dirty="0" smtClean="0"/>
              <a:t>part </a:t>
            </a:r>
            <a:r>
              <a:rPr lang="fr-FR" sz="2000" dirty="0"/>
              <a:t>que représentent les dépenses de consommation d’une région dans les dépenses de l’ensemble du pays pour </a:t>
            </a:r>
            <a:r>
              <a:rPr lang="fr-FR" sz="2000" dirty="0" smtClean="0"/>
              <a:t>cet agrégat. </a:t>
            </a:r>
            <a:r>
              <a:rPr lang="fr-FR" sz="2000" dirty="0">
                <a:solidFill>
                  <a:srgbClr val="FF0000"/>
                </a:solidFill>
              </a:rPr>
              <a:t>Par exemple, si </a:t>
            </a:r>
            <a:r>
              <a:rPr lang="fr-FR" sz="2000" dirty="0" smtClean="0">
                <a:solidFill>
                  <a:srgbClr val="FF0000"/>
                </a:solidFill>
              </a:rPr>
              <a:t>80 </a:t>
            </a:r>
            <a:r>
              <a:rPr lang="fr-FR" sz="2000" dirty="0">
                <a:solidFill>
                  <a:srgbClr val="FF0000"/>
                </a:solidFill>
              </a:rPr>
              <a:t>% des dépenses totales de fruits frais sont enregistrées dans le </a:t>
            </a:r>
            <a:r>
              <a:rPr lang="fr-FR" sz="2000" dirty="0" smtClean="0">
                <a:solidFill>
                  <a:srgbClr val="FF0000"/>
                </a:solidFill>
              </a:rPr>
              <a:t>sud </a:t>
            </a:r>
            <a:r>
              <a:rPr lang="fr-FR" sz="2000" dirty="0">
                <a:solidFill>
                  <a:srgbClr val="FF0000"/>
                </a:solidFill>
              </a:rPr>
              <a:t>du pays et </a:t>
            </a:r>
            <a:r>
              <a:rPr lang="fr-FR" sz="2000" dirty="0" smtClean="0">
                <a:solidFill>
                  <a:srgbClr val="FF0000"/>
                </a:solidFill>
              </a:rPr>
              <a:t>20 </a:t>
            </a:r>
            <a:r>
              <a:rPr lang="fr-FR" sz="2000" dirty="0">
                <a:solidFill>
                  <a:srgbClr val="FF0000"/>
                </a:solidFill>
              </a:rPr>
              <a:t>% dans le </a:t>
            </a:r>
            <a:r>
              <a:rPr lang="fr-FR" sz="2000" dirty="0" smtClean="0">
                <a:solidFill>
                  <a:srgbClr val="FF0000"/>
                </a:solidFill>
              </a:rPr>
              <a:t>nord, </a:t>
            </a:r>
            <a:r>
              <a:rPr lang="fr-FR" sz="2000" dirty="0">
                <a:solidFill>
                  <a:srgbClr val="FF0000"/>
                </a:solidFill>
              </a:rPr>
              <a:t>la pondération régionale pour les fruits frais est alors de </a:t>
            </a:r>
            <a:r>
              <a:rPr lang="fr-FR" sz="2000" dirty="0" smtClean="0">
                <a:solidFill>
                  <a:srgbClr val="FF0000"/>
                </a:solidFill>
              </a:rPr>
              <a:t>80 </a:t>
            </a:r>
            <a:r>
              <a:rPr lang="fr-FR" sz="2000" dirty="0">
                <a:solidFill>
                  <a:srgbClr val="FF0000"/>
                </a:solidFill>
              </a:rPr>
              <a:t>% pour le </a:t>
            </a:r>
            <a:r>
              <a:rPr lang="fr-FR" sz="2000" dirty="0" smtClean="0">
                <a:solidFill>
                  <a:srgbClr val="FF0000"/>
                </a:solidFill>
              </a:rPr>
              <a:t>sud </a:t>
            </a:r>
            <a:r>
              <a:rPr lang="fr-FR" sz="2000" dirty="0">
                <a:solidFill>
                  <a:srgbClr val="FF0000"/>
                </a:solidFill>
              </a:rPr>
              <a:t>et </a:t>
            </a:r>
            <a:r>
              <a:rPr lang="fr-FR" sz="2000" dirty="0" smtClean="0">
                <a:solidFill>
                  <a:srgbClr val="FF0000"/>
                </a:solidFill>
              </a:rPr>
              <a:t>20 </a:t>
            </a:r>
            <a:r>
              <a:rPr lang="fr-FR" sz="2000" dirty="0">
                <a:solidFill>
                  <a:srgbClr val="FF0000"/>
                </a:solidFill>
              </a:rPr>
              <a:t>% pour le </a:t>
            </a:r>
            <a:r>
              <a:rPr lang="fr-FR" sz="2000" dirty="0" smtClean="0">
                <a:solidFill>
                  <a:srgbClr val="FF0000"/>
                </a:solidFill>
              </a:rPr>
              <a:t>nord.</a:t>
            </a:r>
            <a:endParaRPr lang="fr-FR" sz="2000" dirty="0">
              <a:solidFill>
                <a:srgbClr val="FF0000"/>
              </a:solidFill>
            </a:endParaRPr>
          </a:p>
          <a:p>
            <a:pPr algn="just">
              <a:buFont typeface="Wingdings" panose="05000000000000000000" pitchFamily="2" charset="2"/>
              <a:buChar char="§"/>
            </a:pPr>
            <a:r>
              <a:rPr lang="fr-FR" sz="2000" b="1" dirty="0" smtClean="0"/>
              <a:t>Contributions géographiques</a:t>
            </a:r>
            <a:r>
              <a:rPr lang="fr-FR" sz="2000" dirty="0" smtClean="0"/>
              <a:t>: On </a:t>
            </a:r>
            <a:r>
              <a:rPr lang="fr-FR" sz="2000" dirty="0"/>
              <a:t>utilise les pondérations </a:t>
            </a:r>
            <a:r>
              <a:rPr lang="fr-FR" sz="2000" dirty="0" smtClean="0"/>
              <a:t>régionales </a:t>
            </a:r>
            <a:r>
              <a:rPr lang="fr-FR" sz="2000" dirty="0"/>
              <a:t>pour créer des entités plus homogènes </a:t>
            </a:r>
            <a:r>
              <a:rPr lang="fr-FR" sz="2000" dirty="0" smtClean="0"/>
              <a:t>susceptibles </a:t>
            </a:r>
            <a:r>
              <a:rPr lang="fr-FR" sz="2000" dirty="0"/>
              <a:t>d’enregistrer des mouvements de prix analogues et de présenter des habitudes de consommation </a:t>
            </a:r>
            <a:r>
              <a:rPr lang="fr-FR" sz="2000" dirty="0" smtClean="0"/>
              <a:t>analogues</a:t>
            </a:r>
            <a:r>
              <a:rPr lang="fr-FR" sz="2000" dirty="0"/>
              <a:t>. Par exemple, on peut observer des différences très profondes dans les habitudes de consommation et l’évolution de prix entre les zones urbaines et les zones rurales. </a:t>
            </a:r>
            <a:endParaRPr lang="fr-FR" sz="2000" dirty="0" smtClean="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471168225"/>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STRUCTURE DE PONDERATION DE </a:t>
            </a:r>
            <a:r>
              <a:rPr lang="fr-FR" dirty="0" smtClean="0"/>
              <a:t>L’IPC (3/6)</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Pondérations régionales</a:t>
            </a:r>
            <a:endParaRPr lang="fr-FR" dirty="0" smtClean="0">
              <a:solidFill>
                <a:srgbClr val="FF0000"/>
              </a:solidFill>
            </a:endParaRPr>
          </a:p>
          <a:p>
            <a:pPr algn="just">
              <a:buFont typeface="Wingdings" panose="05000000000000000000" pitchFamily="2" charset="2"/>
              <a:buChar char="§"/>
            </a:pPr>
            <a:r>
              <a:rPr lang="fr-FR" sz="2400" dirty="0"/>
              <a:t>En général, on peut calculer les pondérations régionales sur la base des </a:t>
            </a:r>
            <a:r>
              <a:rPr lang="fr-FR" sz="2400" dirty="0" smtClean="0"/>
              <a:t>EDM </a:t>
            </a:r>
            <a:r>
              <a:rPr lang="fr-FR" sz="2400" dirty="0"/>
              <a:t>ou les estimer à partir des données sur les ventes au détail ou sur la population. </a:t>
            </a:r>
            <a:endParaRPr lang="fr-FR" sz="2400" dirty="0" smtClean="0"/>
          </a:p>
          <a:p>
            <a:pPr algn="just">
              <a:buFont typeface="Wingdings" panose="05000000000000000000" pitchFamily="2" charset="2"/>
              <a:buChar char="§"/>
            </a:pPr>
            <a:r>
              <a:rPr lang="fr-FR" sz="2400" dirty="0" smtClean="0"/>
              <a:t>Selon </a:t>
            </a:r>
            <a:r>
              <a:rPr lang="fr-FR" sz="2400" dirty="0"/>
              <a:t>la taille et la structure du pays, les données </a:t>
            </a:r>
            <a:r>
              <a:rPr lang="fr-FR" sz="2400" dirty="0" smtClean="0"/>
              <a:t>disponibles</a:t>
            </a:r>
            <a:r>
              <a:rPr lang="fr-FR" sz="2400" dirty="0"/>
              <a:t>, les ressources et l’objet de l’indice, on peut inclure ou non les pondérations régionales dans l’IPC</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3477260992"/>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STRUCTURE DE PONDERATION DE </a:t>
            </a:r>
            <a:r>
              <a:rPr lang="fr-FR" dirty="0" smtClean="0"/>
              <a:t>L’IPC (4/6)</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Pondérations des points de vente ou des types de points de vente</a:t>
            </a:r>
            <a:endParaRPr lang="fr-FR" dirty="0" smtClean="0">
              <a:solidFill>
                <a:srgbClr val="FF0000"/>
              </a:solidFill>
            </a:endParaRPr>
          </a:p>
          <a:p>
            <a:pPr algn="just">
              <a:buFont typeface="Wingdings" panose="05000000000000000000" pitchFamily="2" charset="2"/>
              <a:buChar char="§"/>
            </a:pPr>
            <a:r>
              <a:rPr lang="fr-FR" sz="2400" dirty="0"/>
              <a:t>Les prix sont relevés dans divers points de vente ou types de points de vente. On peut utiliser les informations sur les ventes ou les parts de marché des points de vente </a:t>
            </a:r>
            <a:r>
              <a:rPr lang="fr-FR" sz="2400" b="1" dirty="0"/>
              <a:t>pour établir des pondérations des </a:t>
            </a:r>
            <a:r>
              <a:rPr lang="fr-FR" sz="2400" b="1" dirty="0" smtClean="0"/>
              <a:t>agrégats </a:t>
            </a:r>
            <a:r>
              <a:rPr lang="fr-FR" sz="2400" b="1" dirty="0"/>
              <a:t>élémentaires spécifiques à une région ou un type de points de vente</a:t>
            </a:r>
            <a:r>
              <a:rPr lang="fr-FR" sz="2400" dirty="0"/>
              <a:t>. </a:t>
            </a:r>
            <a:endParaRPr lang="fr-FR" sz="2400" dirty="0" smtClean="0"/>
          </a:p>
          <a:p>
            <a:pPr algn="just">
              <a:buFont typeface="Wingdings" panose="05000000000000000000" pitchFamily="2" charset="2"/>
              <a:buChar char="§"/>
            </a:pPr>
            <a:r>
              <a:rPr lang="fr-FR" sz="2400" dirty="0" smtClean="0"/>
              <a:t>L’un </a:t>
            </a:r>
            <a:r>
              <a:rPr lang="fr-FR" sz="2400" dirty="0"/>
              <a:t>des avantages que confère le recours aux pondérations des points de vente est de </a:t>
            </a:r>
            <a:r>
              <a:rPr lang="fr-FR" sz="2400" dirty="0" smtClean="0"/>
              <a:t>permettre </a:t>
            </a:r>
            <a:r>
              <a:rPr lang="fr-FR" sz="2400" dirty="0"/>
              <a:t>de centraliser les données recueillies auprès des supermarchés ou d’autres types de points de vente appartenant à des chaînes.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193313004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STRUCTURE DE PONDERATION DE </a:t>
            </a:r>
            <a:r>
              <a:rPr lang="fr-FR" dirty="0" smtClean="0"/>
              <a:t>L’IPC (5/6)</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smtClean="0">
                <a:solidFill>
                  <a:srgbClr val="FF0000"/>
                </a:solidFill>
              </a:rPr>
              <a:t>Pondérations </a:t>
            </a:r>
            <a:r>
              <a:rPr lang="fr-FR" dirty="0">
                <a:solidFill>
                  <a:srgbClr val="FF0000"/>
                </a:solidFill>
              </a:rPr>
              <a:t>des agrégats </a:t>
            </a:r>
            <a:r>
              <a:rPr lang="fr-FR" dirty="0" smtClean="0">
                <a:solidFill>
                  <a:srgbClr val="FF0000"/>
                </a:solidFill>
              </a:rPr>
              <a:t>élémentaires</a:t>
            </a:r>
          </a:p>
          <a:p>
            <a:pPr algn="just">
              <a:buFont typeface="Wingdings" panose="05000000000000000000" pitchFamily="2" charset="2"/>
              <a:buChar char="§"/>
            </a:pPr>
            <a:r>
              <a:rPr lang="fr-FR" sz="2400" dirty="0"/>
              <a:t>Les pondérations des agrégats élémentaires sont celles des strates par </a:t>
            </a:r>
            <a:r>
              <a:rPr lang="fr-FR" sz="2400" dirty="0" smtClean="0"/>
              <a:t>postes ou variétés </a:t>
            </a:r>
            <a:r>
              <a:rPr lang="fr-FR" sz="2400" dirty="0"/>
              <a:t>de dépenses, région et type de points de vente. </a:t>
            </a:r>
            <a:endParaRPr lang="fr-FR" sz="2400" dirty="0" smtClean="0"/>
          </a:p>
          <a:p>
            <a:pPr algn="just">
              <a:buFont typeface="Wingdings" panose="05000000000000000000" pitchFamily="2" charset="2"/>
              <a:buChar char="§"/>
            </a:pPr>
            <a:r>
              <a:rPr lang="fr-FR" sz="2400" dirty="0" smtClean="0"/>
              <a:t>Par </a:t>
            </a:r>
            <a:r>
              <a:rPr lang="fr-FR" sz="2400" dirty="0"/>
              <a:t>exemple, les dépenses au sein </a:t>
            </a:r>
            <a:r>
              <a:rPr lang="fr-FR" sz="2400" dirty="0" smtClean="0"/>
              <a:t>du poste </a:t>
            </a:r>
            <a:r>
              <a:rPr lang="fr-FR" sz="2400" dirty="0"/>
              <a:t>«fruits frais» peuvent être réparties entre quatre régions, </a:t>
            </a:r>
            <a:r>
              <a:rPr lang="fr-FR" sz="2400" dirty="0" smtClean="0"/>
              <a:t>chacune </a:t>
            </a:r>
            <a:r>
              <a:rPr lang="fr-FR" sz="2400" dirty="0"/>
              <a:t>ayant sa propre </a:t>
            </a:r>
            <a:r>
              <a:rPr lang="fr-FR" sz="2400" dirty="0" smtClean="0"/>
              <a:t>pondération.</a:t>
            </a:r>
          </a:p>
          <a:p>
            <a:pPr algn="just">
              <a:buFont typeface="Wingdings" panose="05000000000000000000" pitchFamily="2" charset="2"/>
              <a:buChar char="§"/>
            </a:pPr>
            <a:r>
              <a:rPr lang="fr-FR" sz="2400" dirty="0" smtClean="0"/>
              <a:t> </a:t>
            </a:r>
            <a:r>
              <a:rPr lang="fr-FR" sz="2400" dirty="0"/>
              <a:t>Par hypothèse, </a:t>
            </a:r>
            <a:r>
              <a:rPr lang="fr-FR" sz="2400" dirty="0" smtClean="0"/>
              <a:t>on </a:t>
            </a:r>
            <a:r>
              <a:rPr lang="fr-FR" sz="2400" dirty="0"/>
              <a:t>estime que </a:t>
            </a:r>
            <a:r>
              <a:rPr lang="fr-FR" sz="2400" dirty="0" smtClean="0"/>
              <a:t>80 </a:t>
            </a:r>
            <a:r>
              <a:rPr lang="fr-FR" sz="2400" dirty="0"/>
              <a:t>% des fruits sont vendus dans </a:t>
            </a:r>
            <a:r>
              <a:rPr lang="fr-FR" sz="2400" dirty="0" smtClean="0"/>
              <a:t>les marchés ouverts </a:t>
            </a:r>
            <a:r>
              <a:rPr lang="fr-FR" sz="2400" dirty="0"/>
              <a:t>et </a:t>
            </a:r>
            <a:r>
              <a:rPr lang="fr-FR" sz="2400" dirty="0" smtClean="0"/>
              <a:t>20 </a:t>
            </a:r>
            <a:r>
              <a:rPr lang="fr-FR" sz="2400" dirty="0"/>
              <a:t>% dans </a:t>
            </a:r>
            <a:r>
              <a:rPr lang="fr-FR" sz="2400" dirty="0" smtClean="0"/>
              <a:t>les supermarchés </a:t>
            </a:r>
            <a:r>
              <a:rPr lang="fr-FR" sz="2400" dirty="0"/>
              <a:t>et que cette ventilation vaut pour toutes les régions. </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4070321843"/>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STRUCTURE DE PONDERATION DE </a:t>
            </a:r>
            <a:r>
              <a:rPr lang="fr-FR" dirty="0" smtClean="0"/>
              <a:t>L’IPC (6/6)</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smtClean="0">
                <a:solidFill>
                  <a:srgbClr val="FF0000"/>
                </a:solidFill>
              </a:rPr>
              <a:t>Pondérations </a:t>
            </a:r>
            <a:r>
              <a:rPr lang="fr-FR" dirty="0">
                <a:solidFill>
                  <a:srgbClr val="FF0000"/>
                </a:solidFill>
              </a:rPr>
              <a:t>des agrégats </a:t>
            </a:r>
            <a:r>
              <a:rPr lang="fr-FR" dirty="0" smtClean="0">
                <a:solidFill>
                  <a:srgbClr val="FF0000"/>
                </a:solidFill>
              </a:rPr>
              <a:t>élémentaires</a:t>
            </a:r>
          </a:p>
          <a:p>
            <a:pPr algn="just">
              <a:buFont typeface="Wingdings" panose="05000000000000000000" pitchFamily="2" charset="2"/>
              <a:buChar char="§"/>
            </a:pPr>
            <a:r>
              <a:rPr lang="fr-FR" sz="2400" dirty="0"/>
              <a:t>On prend par exemple une pondération des fruits frais de 5 % dans l’IPC national. Si aucune ventilation par région ou point de vente n’est effectuée, l’ensemble </a:t>
            </a:r>
            <a:r>
              <a:rPr lang="fr-FR" sz="2400" dirty="0" smtClean="0"/>
              <a:t>des fruits frais devient </a:t>
            </a:r>
            <a:r>
              <a:rPr lang="fr-FR" sz="2400" dirty="0"/>
              <a:t>l’agrégat élémentaire doté d’une pondération de 5 % dans l’indice </a:t>
            </a:r>
            <a:r>
              <a:rPr lang="fr-FR" sz="2400" dirty="0" smtClean="0"/>
              <a:t>global</a:t>
            </a: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296638630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(1/7)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Enquêtes sur </a:t>
            </a:r>
            <a:r>
              <a:rPr lang="fr-FR" dirty="0" smtClean="0">
                <a:solidFill>
                  <a:srgbClr val="FF0000"/>
                </a:solidFill>
              </a:rPr>
              <a:t>les dépenses </a:t>
            </a:r>
            <a:r>
              <a:rPr lang="fr-FR" dirty="0">
                <a:solidFill>
                  <a:srgbClr val="FF0000"/>
                </a:solidFill>
              </a:rPr>
              <a:t>des </a:t>
            </a:r>
            <a:r>
              <a:rPr lang="fr-FR" dirty="0" smtClean="0">
                <a:solidFill>
                  <a:srgbClr val="FF0000"/>
                </a:solidFill>
              </a:rPr>
              <a:t>ménages</a:t>
            </a:r>
          </a:p>
          <a:p>
            <a:pPr algn="just">
              <a:buFont typeface="Wingdings" panose="05000000000000000000" pitchFamily="2" charset="2"/>
              <a:buChar char="§"/>
            </a:pPr>
            <a:r>
              <a:rPr lang="fr-FR" dirty="0"/>
              <a:t>Les </a:t>
            </a:r>
            <a:r>
              <a:rPr lang="fr-FR" dirty="0" smtClean="0"/>
              <a:t>EDM </a:t>
            </a:r>
            <a:r>
              <a:rPr lang="fr-FR" dirty="0"/>
              <a:t>ayant éventuellement été conçues pour plusieurs fins, il est souhaitable de s’assurer qu’elles répondent </a:t>
            </a:r>
            <a:r>
              <a:rPr lang="fr-FR" b="1" dirty="0"/>
              <a:t>aux exigences des IPC</a:t>
            </a:r>
            <a:r>
              <a:rPr lang="fr-FR" dirty="0"/>
              <a:t>, dont les </a:t>
            </a:r>
            <a:r>
              <a:rPr lang="fr-FR" dirty="0" smtClean="0"/>
              <a:t>principales </a:t>
            </a:r>
            <a:r>
              <a:rPr lang="fr-FR" dirty="0"/>
              <a:t>sont qu’elles doivent être représentatives </a:t>
            </a:r>
            <a:r>
              <a:rPr lang="fr-FR" b="1" dirty="0"/>
              <a:t>de tous les ménages du pays</a:t>
            </a:r>
            <a:r>
              <a:rPr lang="fr-FR" dirty="0"/>
              <a:t>, n’excluant aucun groupe </a:t>
            </a:r>
            <a:r>
              <a:rPr lang="fr-FR" dirty="0" smtClean="0"/>
              <a:t>particulier</a:t>
            </a:r>
            <a:r>
              <a:rPr lang="fr-FR" dirty="0"/>
              <a:t>, et doivent comprendre </a:t>
            </a:r>
            <a:r>
              <a:rPr lang="fr-FR" b="1" dirty="0"/>
              <a:t>tous les types de dépenses de consommation des </a:t>
            </a:r>
            <a:r>
              <a:rPr lang="fr-FR" b="1" dirty="0" smtClean="0"/>
              <a:t>ménages</a:t>
            </a:r>
          </a:p>
          <a:p>
            <a:pPr algn="just">
              <a:buFont typeface="Wingdings" panose="05000000000000000000" pitchFamily="2" charset="2"/>
              <a:buChar char="§"/>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extLst>
      <p:ext uri="{BB962C8B-B14F-4D97-AF65-F5344CB8AC3E}">
        <p14:creationId xmlns:p14="http://schemas.microsoft.com/office/powerpoint/2010/main" val="709270089"/>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(2/7)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752528"/>
          </a:xfrm>
        </p:spPr>
        <p:txBody>
          <a:bodyPr/>
          <a:lstStyle/>
          <a:p>
            <a:pPr>
              <a:buFont typeface="Wingdings" pitchFamily="2" charset="2"/>
              <a:buChar char="Ø"/>
            </a:pPr>
            <a:r>
              <a:rPr lang="fr-FR" dirty="0" smtClean="0">
                <a:solidFill>
                  <a:srgbClr val="FF0000"/>
                </a:solidFill>
              </a:rPr>
              <a:t>Comptabilité nationale</a:t>
            </a:r>
          </a:p>
          <a:p>
            <a:pPr algn="just">
              <a:buFont typeface="Wingdings" panose="05000000000000000000" pitchFamily="2" charset="2"/>
              <a:buChar char="§"/>
            </a:pPr>
            <a:r>
              <a:rPr lang="fr-FR" sz="2400" dirty="0"/>
              <a:t>Les données des comptes nationaux peuvent être utilisées </a:t>
            </a:r>
            <a:r>
              <a:rPr lang="fr-FR" sz="2400" b="1" dirty="0"/>
              <a:t>pour améliorer les pondérations des </a:t>
            </a:r>
            <a:r>
              <a:rPr lang="fr-FR" sz="2400" b="1" dirty="0" smtClean="0"/>
              <a:t>produits </a:t>
            </a:r>
            <a:r>
              <a:rPr lang="fr-FR" sz="2400" b="1" dirty="0"/>
              <a:t>qui sont sous-déclarés dans les </a:t>
            </a:r>
            <a:r>
              <a:rPr lang="fr-FR" sz="2400" b="1" dirty="0" smtClean="0"/>
              <a:t>EDM</a:t>
            </a:r>
            <a:r>
              <a:rPr lang="fr-FR" sz="2400" dirty="0"/>
              <a:t>. </a:t>
            </a:r>
          </a:p>
          <a:p>
            <a:pPr algn="just">
              <a:buFont typeface="Wingdings" panose="05000000000000000000" pitchFamily="2" charset="2"/>
              <a:buChar char="§"/>
            </a:pPr>
            <a:r>
              <a:rPr lang="fr-FR" sz="2400" dirty="0" smtClean="0"/>
              <a:t>Il </a:t>
            </a:r>
            <a:r>
              <a:rPr lang="fr-FR" sz="2400" dirty="0"/>
              <a:t>convient de souligner que les chiffres de la comptabilité nationale sur la consommation finale des ménages sont en général établis à partir de statistiques provenant des </a:t>
            </a:r>
            <a:r>
              <a:rPr lang="fr-FR" sz="2400" dirty="0" smtClean="0"/>
              <a:t>EDM </a:t>
            </a:r>
            <a:r>
              <a:rPr lang="fr-FR" sz="2400" dirty="0"/>
              <a:t>et de plusieurs autres sources. </a:t>
            </a:r>
            <a:endParaRPr lang="fr-FR" sz="2400" dirty="0" smtClean="0"/>
          </a:p>
          <a:p>
            <a:pPr algn="just">
              <a:buFont typeface="Wingdings" panose="05000000000000000000" pitchFamily="2" charset="2"/>
              <a:buChar char="§"/>
            </a:pPr>
            <a:r>
              <a:rPr lang="fr-FR" sz="2400" dirty="0" smtClean="0"/>
              <a:t>Cela </a:t>
            </a:r>
            <a:r>
              <a:rPr lang="fr-FR" sz="2400" dirty="0"/>
              <a:t>revient à dire que les </a:t>
            </a:r>
            <a:r>
              <a:rPr lang="fr-FR" sz="2400" dirty="0" smtClean="0"/>
              <a:t>estimations </a:t>
            </a:r>
            <a:r>
              <a:rPr lang="fr-FR" sz="2400" dirty="0"/>
              <a:t>de la comptabilité nationale sont sans doute utiles </a:t>
            </a:r>
            <a:r>
              <a:rPr lang="fr-FR" sz="2400" b="1" dirty="0"/>
              <a:t>lorsqu’il faut estimer les pondérations des </a:t>
            </a:r>
            <a:r>
              <a:rPr lang="fr-FR" sz="2400" b="1" dirty="0" smtClean="0"/>
              <a:t>catégories </a:t>
            </a:r>
            <a:r>
              <a:rPr lang="fr-FR" sz="2400" b="1" dirty="0"/>
              <a:t>de consommation qui tendent à être mal déclarées dans les </a:t>
            </a:r>
            <a:r>
              <a:rPr lang="fr-FR" sz="2400" b="1" dirty="0" smtClean="0"/>
              <a:t>EDM</a:t>
            </a:r>
            <a:endParaRPr lang="fr-FR" sz="2400" b="1"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16</a:t>
            </a:fld>
            <a:endParaRPr lang="fr-FR"/>
          </a:p>
        </p:txBody>
      </p:sp>
    </p:spTree>
    <p:extLst>
      <p:ext uri="{BB962C8B-B14F-4D97-AF65-F5344CB8AC3E}">
        <p14:creationId xmlns:p14="http://schemas.microsoft.com/office/powerpoint/2010/main" val="2530485483"/>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(3/7)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Données sur les ventes au </a:t>
            </a:r>
            <a:r>
              <a:rPr lang="fr-FR" dirty="0" smtClean="0">
                <a:solidFill>
                  <a:srgbClr val="FF0000"/>
                </a:solidFill>
              </a:rPr>
              <a:t>détail</a:t>
            </a:r>
          </a:p>
          <a:p>
            <a:pPr algn="just">
              <a:buFont typeface="Wingdings" panose="05000000000000000000" pitchFamily="2" charset="2"/>
              <a:buChar char="§"/>
            </a:pPr>
            <a:r>
              <a:rPr lang="fr-FR" sz="2000" dirty="0"/>
              <a:t>Des statistiques sur les ventes au détail par région et type de points de vente peuvent être </a:t>
            </a:r>
            <a:r>
              <a:rPr lang="fr-FR" sz="2000" dirty="0" smtClean="0"/>
              <a:t>disponibles </a:t>
            </a:r>
            <a:r>
              <a:rPr lang="fr-FR" sz="2000" dirty="0"/>
              <a:t>pour de vastes groupes de produits élémentaires. </a:t>
            </a:r>
            <a:endParaRPr lang="fr-FR" sz="2000" dirty="0" smtClean="0"/>
          </a:p>
          <a:p>
            <a:pPr algn="just">
              <a:buFont typeface="Wingdings" panose="05000000000000000000" pitchFamily="2" charset="2"/>
              <a:buChar char="§"/>
            </a:pPr>
            <a:r>
              <a:rPr lang="fr-FR" sz="2000" b="1" dirty="0" smtClean="0"/>
              <a:t>L’un </a:t>
            </a:r>
            <a:r>
              <a:rPr lang="fr-FR" sz="2000" b="1" dirty="0"/>
              <a:t>de leurs inconvénients </a:t>
            </a:r>
            <a:r>
              <a:rPr lang="fr-FR" sz="2000" dirty="0"/>
              <a:t>est que certaines des ventes sont éventuellement faites à des groupes </a:t>
            </a:r>
            <a:r>
              <a:rPr lang="fr-FR" sz="2000" b="1" dirty="0"/>
              <a:t>n’appartenant pas à la population de référence (entreprises ou </a:t>
            </a:r>
            <a:r>
              <a:rPr lang="fr-FR" sz="2000" b="1" dirty="0" smtClean="0"/>
              <a:t>administrations </a:t>
            </a:r>
            <a:r>
              <a:rPr lang="fr-FR" sz="2000" b="1" dirty="0"/>
              <a:t>éventuellement</a:t>
            </a:r>
            <a:r>
              <a:rPr lang="fr-FR" sz="2000" dirty="0"/>
              <a:t>). </a:t>
            </a:r>
            <a:endParaRPr lang="fr-FR" sz="2000" dirty="0" smtClean="0"/>
          </a:p>
          <a:p>
            <a:pPr algn="just">
              <a:buFont typeface="Wingdings" panose="05000000000000000000" pitchFamily="2" charset="2"/>
              <a:buChar char="§"/>
            </a:pPr>
            <a:r>
              <a:rPr lang="fr-FR" sz="2000" dirty="0" smtClean="0"/>
              <a:t>Les </a:t>
            </a:r>
            <a:r>
              <a:rPr lang="fr-FR" sz="2000" dirty="0"/>
              <a:t>achats </a:t>
            </a:r>
            <a:r>
              <a:rPr lang="fr-FR" sz="2000" dirty="0" smtClean="0"/>
              <a:t>correspondants</a:t>
            </a:r>
            <a:r>
              <a:rPr lang="fr-FR" sz="2000" dirty="0"/>
              <a:t> n’entrent pas dans la consommation privée des </a:t>
            </a:r>
            <a:r>
              <a:rPr lang="fr-FR" sz="2000" dirty="0" smtClean="0"/>
              <a:t>ménages</a:t>
            </a:r>
            <a:r>
              <a:rPr lang="fr-FR" sz="2000" dirty="0"/>
              <a:t>. </a:t>
            </a:r>
            <a:r>
              <a:rPr lang="fr-FR" sz="2000" b="1" dirty="0"/>
              <a:t>D’autres ventes peuvent être faites à des </a:t>
            </a:r>
            <a:r>
              <a:rPr lang="fr-FR" sz="2000" b="1" dirty="0" smtClean="0"/>
              <a:t>non-résidents </a:t>
            </a:r>
            <a:r>
              <a:rPr lang="fr-FR" sz="2000" dirty="0"/>
              <a:t>inclus ou non dans la population de référence. En outre, il faut se souvenir que, dans le cas des </a:t>
            </a:r>
            <a:r>
              <a:rPr lang="fr-FR" sz="2000" b="1" dirty="0"/>
              <a:t>données régionales sur les ventes</a:t>
            </a:r>
            <a:r>
              <a:rPr lang="fr-FR" sz="2000" dirty="0"/>
              <a:t>, certaines d’entre elles peuvent concerner </a:t>
            </a:r>
            <a:r>
              <a:rPr lang="fr-FR" sz="2000" b="1" dirty="0"/>
              <a:t>des personnes habitant dans d’autres régions</a:t>
            </a:r>
            <a:r>
              <a:rPr lang="fr-FR" sz="2000" dirty="0"/>
              <a:t>.</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17</a:t>
            </a:fld>
            <a:endParaRPr lang="fr-FR"/>
          </a:p>
        </p:txBody>
      </p:sp>
    </p:spTree>
    <p:extLst>
      <p:ext uri="{BB962C8B-B14F-4D97-AF65-F5344CB8AC3E}">
        <p14:creationId xmlns:p14="http://schemas.microsoft.com/office/powerpoint/2010/main" val="4119921335"/>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(4/7)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buFont typeface="Wingdings" pitchFamily="2" charset="2"/>
              <a:buChar char="Ø"/>
            </a:pPr>
            <a:r>
              <a:rPr lang="fr-FR" dirty="0" smtClean="0">
                <a:solidFill>
                  <a:srgbClr val="FF0000"/>
                </a:solidFill>
              </a:rPr>
              <a:t>Enquêtes </a:t>
            </a:r>
            <a:r>
              <a:rPr lang="fr-FR" dirty="0">
                <a:solidFill>
                  <a:srgbClr val="FF0000"/>
                </a:solidFill>
              </a:rPr>
              <a:t>sur les points </a:t>
            </a:r>
            <a:r>
              <a:rPr lang="fr-FR" dirty="0" smtClean="0">
                <a:solidFill>
                  <a:srgbClr val="FF0000"/>
                </a:solidFill>
              </a:rPr>
              <a:t>d’achat</a:t>
            </a:r>
          </a:p>
          <a:p>
            <a:pPr algn="just">
              <a:buFont typeface="Wingdings" panose="05000000000000000000" pitchFamily="2" charset="2"/>
              <a:buChar char="§"/>
            </a:pPr>
            <a:r>
              <a:rPr lang="fr-FR" sz="2000" dirty="0"/>
              <a:t>Les enquêtes sur les points d’achat peuvent </a:t>
            </a:r>
            <a:r>
              <a:rPr lang="fr-FR" sz="2000" dirty="0" smtClean="0"/>
              <a:t>fournir </a:t>
            </a:r>
            <a:r>
              <a:rPr lang="fr-FR" sz="2000" dirty="0"/>
              <a:t>des statistiques utiles pour estimer les pondérations des données de prix, car elles permettent d’analyser les </a:t>
            </a:r>
            <a:r>
              <a:rPr lang="fr-FR" sz="2000" dirty="0" smtClean="0"/>
              <a:t>habitudes </a:t>
            </a:r>
            <a:r>
              <a:rPr lang="fr-FR" sz="2000" dirty="0"/>
              <a:t>de consommation de divers segments de la </a:t>
            </a:r>
            <a:r>
              <a:rPr lang="fr-FR" sz="2000" dirty="0" smtClean="0"/>
              <a:t>population</a:t>
            </a:r>
            <a:r>
              <a:rPr lang="fr-FR" sz="2000" dirty="0"/>
              <a:t>. </a:t>
            </a:r>
            <a:endParaRPr lang="fr-FR" sz="2000" dirty="0" smtClean="0"/>
          </a:p>
          <a:p>
            <a:pPr algn="just">
              <a:buFont typeface="Wingdings" panose="05000000000000000000" pitchFamily="2" charset="2"/>
              <a:buChar char="§"/>
            </a:pPr>
            <a:r>
              <a:rPr lang="fr-FR" sz="2000" dirty="0" smtClean="0"/>
              <a:t>On </a:t>
            </a:r>
            <a:r>
              <a:rPr lang="fr-FR" sz="2000" dirty="0"/>
              <a:t>demande aux ménages, pour chaque produit </a:t>
            </a:r>
            <a:r>
              <a:rPr lang="fr-FR" sz="2000" dirty="0" smtClean="0"/>
              <a:t>élémentaire </a:t>
            </a:r>
            <a:r>
              <a:rPr lang="fr-FR" sz="2000" dirty="0"/>
              <a:t>acheté, le montant dépensé dans chaque point de vente où les achats ont été effectués, ainsi que le nom et l’adresse de ces points de vente. </a:t>
            </a:r>
            <a:endParaRPr lang="fr-FR" sz="2000" dirty="0" smtClean="0"/>
          </a:p>
          <a:p>
            <a:pPr algn="just">
              <a:buFont typeface="Wingdings" panose="05000000000000000000" pitchFamily="2" charset="2"/>
              <a:buChar char="§"/>
            </a:pPr>
            <a:r>
              <a:rPr lang="fr-FR" sz="2000" dirty="0" smtClean="0"/>
              <a:t>On </a:t>
            </a:r>
            <a:r>
              <a:rPr lang="fr-FR" sz="2000" dirty="0"/>
              <a:t>peut alors dresser une liste des points de vente, dans laquelle est indiqué le total des ventes des différents produits élémentaires à </a:t>
            </a:r>
            <a:r>
              <a:rPr lang="fr-FR" sz="2000" dirty="0" smtClean="0"/>
              <a:t>l’échantillon </a:t>
            </a:r>
            <a:r>
              <a:rPr lang="fr-FR" sz="2000" dirty="0"/>
              <a:t>de ménages. Un échantillon de points de vente est choisi à partir de cette liste, avec des probabilités </a:t>
            </a:r>
            <a:r>
              <a:rPr lang="fr-FR" sz="2000" dirty="0" smtClean="0"/>
              <a:t>proportionnelles </a:t>
            </a:r>
            <a:r>
              <a:rPr lang="fr-FR" sz="2000" dirty="0"/>
              <a:t>aux ventes. </a:t>
            </a:r>
            <a:endParaRPr lang="fr-FR" sz="2000" dirty="0" smtClean="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18</a:t>
            </a:fld>
            <a:endParaRPr lang="fr-FR"/>
          </a:p>
        </p:txBody>
      </p:sp>
    </p:spTree>
    <p:extLst>
      <p:ext uri="{BB962C8B-B14F-4D97-AF65-F5344CB8AC3E}">
        <p14:creationId xmlns:p14="http://schemas.microsoft.com/office/powerpoint/2010/main" val="1058848644"/>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(5/7)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buFont typeface="Wingdings" pitchFamily="2" charset="2"/>
              <a:buChar char="Ø"/>
            </a:pPr>
            <a:r>
              <a:rPr lang="fr-FR" dirty="0" smtClean="0">
                <a:solidFill>
                  <a:srgbClr val="FF0000"/>
                </a:solidFill>
              </a:rPr>
              <a:t>Enquêtes </a:t>
            </a:r>
            <a:r>
              <a:rPr lang="fr-FR" dirty="0">
                <a:solidFill>
                  <a:srgbClr val="FF0000"/>
                </a:solidFill>
              </a:rPr>
              <a:t>sur les points </a:t>
            </a:r>
            <a:r>
              <a:rPr lang="fr-FR" dirty="0" smtClean="0">
                <a:solidFill>
                  <a:srgbClr val="FF0000"/>
                </a:solidFill>
              </a:rPr>
              <a:t>d’achat</a:t>
            </a:r>
          </a:p>
          <a:p>
            <a:pPr algn="just">
              <a:buFont typeface="Wingdings" panose="05000000000000000000" pitchFamily="2" charset="2"/>
              <a:buChar char="§"/>
            </a:pPr>
            <a:r>
              <a:rPr lang="fr-FR" sz="2400" dirty="0"/>
              <a:t>Étant donné que les </a:t>
            </a:r>
            <a:r>
              <a:rPr lang="fr-FR" sz="2400" dirty="0" smtClean="0"/>
              <a:t>EDM </a:t>
            </a:r>
            <a:r>
              <a:rPr lang="fr-FR" sz="2400" dirty="0"/>
              <a:t>sont coûteuses et font double emploi avec les enquêtes sur les points d’achat, il est possible de fusionner les deux activités de collecte de données dans une seule enquête intégrée contenant des renseignements détaillés sur les dépenses et les points de vente, parallèlement aux informations démographiques sur les ménages nécessaires pour établir des indices de sous-groupes</a:t>
            </a:r>
          </a:p>
          <a:p>
            <a:pPr>
              <a:buFont typeface="Wingdings" pitchFamily="2" charset="2"/>
              <a:buChar char="Ø"/>
            </a:pPr>
            <a:endParaRPr lang="fr-FR" dirty="0" smtClean="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19</a:t>
            </a:fld>
            <a:endParaRPr lang="fr-FR"/>
          </a:p>
        </p:txBody>
      </p:sp>
    </p:spTree>
    <p:extLst>
      <p:ext uri="{BB962C8B-B14F-4D97-AF65-F5344CB8AC3E}">
        <p14:creationId xmlns:p14="http://schemas.microsoft.com/office/powerpoint/2010/main" val="3298818217"/>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t>
            </a:r>
            <a:r>
              <a:rPr lang="fr-FR" dirty="0" smtClean="0">
                <a:solidFill>
                  <a:schemeClr val="tx1"/>
                </a:solidFill>
              </a:rPr>
              <a:t>Plan de présentation</a:t>
            </a: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r>
              <a:rPr lang="fr-FR" sz="2000" dirty="0" smtClean="0"/>
              <a:t>INTRODUCTION</a:t>
            </a:r>
          </a:p>
          <a:p>
            <a:pPr marL="571500" indent="-571500">
              <a:buAutoNum type="romanUcPeriod"/>
            </a:pPr>
            <a:r>
              <a:rPr lang="fr-FR" sz="2000" dirty="0" smtClean="0"/>
              <a:t>TYPE DE PERIODE DE REFERENCE</a:t>
            </a:r>
          </a:p>
          <a:p>
            <a:pPr marL="571500" indent="-571500">
              <a:buAutoNum type="romanUcPeriod"/>
            </a:pPr>
            <a:r>
              <a:rPr lang="fr-FR" sz="2000" dirty="0" smtClean="0"/>
              <a:t>PRIX DE BASE</a:t>
            </a:r>
          </a:p>
          <a:p>
            <a:pPr marL="571500" indent="-571500">
              <a:buAutoNum type="romanUcPeriod"/>
            </a:pPr>
            <a:r>
              <a:rPr lang="fr-FR" sz="2000" dirty="0" smtClean="0"/>
              <a:t>STRUCTURE DE PONDERATION DE L’IPC</a:t>
            </a:r>
          </a:p>
          <a:p>
            <a:pPr marL="571500" indent="-571500">
              <a:buAutoNum type="romanUcPeriod"/>
            </a:pPr>
            <a:r>
              <a:rPr lang="fr-FR" sz="2000" dirty="0" smtClean="0"/>
              <a:t>SOURCES DES PONDERATIONS</a:t>
            </a:r>
          </a:p>
          <a:p>
            <a:pPr marL="571500" indent="-571500">
              <a:buAutoNum type="romanUcPeriod"/>
            </a:pPr>
            <a:r>
              <a:rPr lang="fr-FR" sz="2000" dirty="0" smtClean="0"/>
              <a:t>PRATIQUE DE DERTERMINATION DES PONDERATIONS</a:t>
            </a:r>
          </a:p>
          <a:p>
            <a:pPr marL="571500" indent="-571500">
              <a:buAutoNum type="romanUcPeriod"/>
            </a:pPr>
            <a:r>
              <a:rPr lang="fr-FR" sz="2000" dirty="0" smtClean="0"/>
              <a:t>ACTUALISTATION DES PONDERATIONS</a:t>
            </a:r>
          </a:p>
          <a:p>
            <a:pPr marL="571500" indent="-571500">
              <a:buAutoNum type="romanUcPeriod"/>
            </a:pPr>
            <a:r>
              <a:rPr lang="fr-FR" sz="2000" dirty="0" smtClean="0"/>
              <a:t>CLASSIFICATION</a:t>
            </a:r>
          </a:p>
          <a:p>
            <a:pPr marL="571500" indent="-571500">
              <a:buAutoNum type="romanUcPeriod"/>
            </a:pPr>
            <a:r>
              <a:rPr lang="fr-FR" sz="2000" dirty="0" smtClean="0"/>
              <a:t>PRODUITS ÉLÉMENTAIRES NÉCESSITANT UN TRAITEMENT PARTICULIER</a:t>
            </a:r>
          </a:p>
          <a:p>
            <a:pPr marL="571500" indent="-571500">
              <a:buAutoNum type="romanUcPeriod"/>
            </a:pPr>
            <a:r>
              <a:rPr lang="fr-FR" sz="2000" dirty="0" smtClean="0"/>
              <a:t>ERREURS DE PONDERATIONS</a:t>
            </a:r>
          </a:p>
          <a:p>
            <a:pPr marL="571500" indent="-571500">
              <a:buAutoNum type="romanUcPeriod"/>
            </a:pPr>
            <a:r>
              <a:rPr lang="fr-FR" sz="2000" dirty="0" smtClean="0"/>
              <a:t>CONCLUSION</a:t>
            </a:r>
            <a:endParaRPr lang="fr-FR" sz="2000" cap="small" dirty="0" smtClean="0"/>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(6/7)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107504" y="985292"/>
            <a:ext cx="8928992" cy="4729708"/>
          </a:xfrm>
        </p:spPr>
        <p:txBody>
          <a:bodyPr/>
          <a:lstStyle/>
          <a:p>
            <a:pPr>
              <a:buFont typeface="Wingdings" pitchFamily="2" charset="2"/>
              <a:buChar char="Ø"/>
            </a:pPr>
            <a:r>
              <a:rPr lang="fr-FR" dirty="0" smtClean="0">
                <a:solidFill>
                  <a:srgbClr val="FF0000"/>
                </a:solidFill>
              </a:rPr>
              <a:t>Données </a:t>
            </a:r>
            <a:r>
              <a:rPr lang="fr-FR" dirty="0">
                <a:solidFill>
                  <a:srgbClr val="FF0000"/>
                </a:solidFill>
              </a:rPr>
              <a:t>saisies par lecture </a:t>
            </a:r>
            <a:r>
              <a:rPr lang="fr-FR" dirty="0" smtClean="0">
                <a:solidFill>
                  <a:srgbClr val="FF0000"/>
                </a:solidFill>
              </a:rPr>
              <a:t>optique</a:t>
            </a:r>
          </a:p>
          <a:p>
            <a:pPr marL="0" indent="0" algn="just">
              <a:buNone/>
            </a:pPr>
            <a:r>
              <a:rPr lang="fr-FR" sz="2000" dirty="0"/>
              <a:t>Ces dernières années, quelques pays ont </a:t>
            </a:r>
            <a:r>
              <a:rPr lang="fr-FR" sz="2000" dirty="0" smtClean="0"/>
              <a:t>commencé </a:t>
            </a:r>
            <a:r>
              <a:rPr lang="fr-FR" sz="2000" dirty="0"/>
              <a:t>à calculer les pondérations de l’IPC à l’aide des statistiques tirées des données que les vendeurs </a:t>
            </a:r>
            <a:r>
              <a:rPr lang="fr-FR" sz="2000" dirty="0" smtClean="0"/>
              <a:t>saisissent </a:t>
            </a:r>
            <a:r>
              <a:rPr lang="fr-FR" sz="2000" dirty="0"/>
              <a:t>avec leurs caisses enregistreuses et conservent dans leur base de données. </a:t>
            </a:r>
            <a:endParaRPr lang="fr-FR" sz="2000" dirty="0" smtClean="0"/>
          </a:p>
          <a:p>
            <a:pPr marL="0" indent="0" algn="just">
              <a:buNone/>
            </a:pPr>
            <a:r>
              <a:rPr lang="fr-FR" sz="2000" dirty="0" smtClean="0"/>
              <a:t>Ces </a:t>
            </a:r>
            <a:r>
              <a:rPr lang="fr-FR" sz="2000" dirty="0"/>
              <a:t>séries de données </a:t>
            </a:r>
            <a:r>
              <a:rPr lang="fr-FR" sz="2000" dirty="0" smtClean="0"/>
              <a:t>indiquent </a:t>
            </a:r>
            <a:r>
              <a:rPr lang="fr-FR" sz="2000" dirty="0"/>
              <a:t>les quantités vendues et les agrégats de valeurs correspondants. </a:t>
            </a:r>
            <a:r>
              <a:rPr lang="fr-FR" sz="2000" b="1" dirty="0"/>
              <a:t>(Les reçus des caisses enregistreuses fournissent en général les informations suivantes : nom du point de vente, date et heure de l’achat, description des produits élémentaires achetés, quantité, prix et valeur, forme de paiement et, le cas échéant, montant de la TVA.)</a:t>
            </a:r>
            <a:r>
              <a:rPr lang="fr-FR" sz="2000" dirty="0"/>
              <a:t> </a:t>
            </a:r>
            <a:endParaRPr lang="fr-FR" sz="2000" dirty="0" smtClean="0"/>
          </a:p>
          <a:p>
            <a:pPr marL="0" indent="0" algn="just">
              <a:buNone/>
            </a:pPr>
            <a:r>
              <a:rPr lang="fr-FR" sz="2000" dirty="0" smtClean="0">
                <a:solidFill>
                  <a:srgbClr val="FF0000"/>
                </a:solidFill>
              </a:rPr>
              <a:t>Il </a:t>
            </a:r>
            <a:r>
              <a:rPr lang="fr-FR" sz="2000" dirty="0">
                <a:solidFill>
                  <a:srgbClr val="FF0000"/>
                </a:solidFill>
              </a:rPr>
              <a:t>résulte d’une comparaison entre les résultats des </a:t>
            </a:r>
            <a:r>
              <a:rPr lang="fr-FR" sz="2000" dirty="0" smtClean="0">
                <a:solidFill>
                  <a:srgbClr val="FF0000"/>
                </a:solidFill>
              </a:rPr>
              <a:t>EDM </a:t>
            </a:r>
            <a:r>
              <a:rPr lang="fr-FR" sz="2000" dirty="0">
                <a:solidFill>
                  <a:srgbClr val="FF0000"/>
                </a:solidFill>
              </a:rPr>
              <a:t>et les données correspondantes des grandes chaînes de supermarchés saisies par lecture optique que celles-ci peuvent accroître la fiabilité des pondérations </a:t>
            </a:r>
            <a:r>
              <a:rPr lang="fr-FR" sz="2000" dirty="0"/>
              <a:t>(</a:t>
            </a:r>
            <a:r>
              <a:rPr lang="fr-FR" sz="2000" dirty="0" err="1"/>
              <a:t>Gudnason</a:t>
            </a:r>
            <a:r>
              <a:rPr lang="fr-FR" sz="2000" dirty="0"/>
              <a:t>, 1999). Cela renforce les arguments avancés par ceux qui soutiennent qu’on devrait utiliser ces </a:t>
            </a:r>
            <a:r>
              <a:rPr lang="fr-FR" sz="2000" dirty="0" smtClean="0"/>
              <a:t>données </a:t>
            </a:r>
            <a:r>
              <a:rPr lang="fr-FR" sz="2000" dirty="0"/>
              <a:t>pour réviser plus souvent et à </a:t>
            </a:r>
            <a:r>
              <a:rPr lang="fr-FR" sz="2000" dirty="0" smtClean="0"/>
              <a:t>moindre coût</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20</a:t>
            </a:fld>
            <a:endParaRPr lang="fr-FR"/>
          </a:p>
        </p:txBody>
      </p:sp>
    </p:spTree>
    <p:extLst>
      <p:ext uri="{BB962C8B-B14F-4D97-AF65-F5344CB8AC3E}">
        <p14:creationId xmlns:p14="http://schemas.microsoft.com/office/powerpoint/2010/main" val="197293573"/>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SOURCES DES </a:t>
            </a:r>
            <a:r>
              <a:rPr lang="fr-FR" dirty="0" smtClean="0"/>
              <a:t>PONDERATIONS (7/7)</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buFont typeface="Wingdings" pitchFamily="2" charset="2"/>
              <a:buChar char="Ø"/>
            </a:pPr>
            <a:r>
              <a:rPr lang="fr-FR" dirty="0" smtClean="0">
                <a:solidFill>
                  <a:srgbClr val="FF0000"/>
                </a:solidFill>
              </a:rPr>
              <a:t>Recensements </a:t>
            </a:r>
            <a:r>
              <a:rPr lang="fr-FR" dirty="0">
                <a:solidFill>
                  <a:srgbClr val="FF0000"/>
                </a:solidFill>
              </a:rPr>
              <a:t>de </a:t>
            </a:r>
            <a:r>
              <a:rPr lang="fr-FR" dirty="0" smtClean="0">
                <a:solidFill>
                  <a:srgbClr val="FF0000"/>
                </a:solidFill>
              </a:rPr>
              <a:t>population</a:t>
            </a:r>
          </a:p>
          <a:p>
            <a:pPr marL="0" indent="0" algn="just">
              <a:buNone/>
            </a:pPr>
            <a:r>
              <a:rPr lang="fr-FR" sz="2000" dirty="0"/>
              <a:t>Les recensements de population donnent des statistiques sur la répartition géographique de la </a:t>
            </a:r>
            <a:r>
              <a:rPr lang="fr-FR" sz="2000" dirty="0" smtClean="0"/>
              <a:t>population </a:t>
            </a:r>
            <a:r>
              <a:rPr lang="fr-FR" sz="2000" dirty="0"/>
              <a:t>et des ménages, ainsi que sur les différences </a:t>
            </a:r>
            <a:r>
              <a:rPr lang="fr-FR" sz="2000" dirty="0" smtClean="0"/>
              <a:t>régionales </a:t>
            </a:r>
            <a:r>
              <a:rPr lang="fr-FR" sz="2000" dirty="0"/>
              <a:t>dans la taille et la composition des ménages</a:t>
            </a:r>
            <a:r>
              <a:rPr lang="fr-FR" sz="2000" dirty="0" smtClean="0"/>
              <a:t>.</a:t>
            </a:r>
          </a:p>
          <a:p>
            <a:pPr marL="0" indent="0" algn="just">
              <a:buNone/>
            </a:pPr>
            <a:r>
              <a:rPr lang="fr-FR" sz="2000" dirty="0" smtClean="0"/>
              <a:t>Utilisées </a:t>
            </a:r>
            <a:r>
              <a:rPr lang="fr-FR" sz="2000" dirty="0"/>
              <a:t>avec les estimations des dépenses régionales des ménages, ces statistiques peuvent servir à estimer les pondérations de ces dépenses, surtout lorsqu’on ne peut établir de telles estimations avec un degré satisfaisant de précision au moyen d’une </a:t>
            </a:r>
            <a:r>
              <a:rPr lang="fr-FR" sz="2000" dirty="0" smtClean="0"/>
              <a:t>EDM</a:t>
            </a:r>
            <a:r>
              <a:rPr lang="fr-FR" sz="2000" dirty="0"/>
              <a:t>. </a:t>
            </a:r>
            <a:endParaRPr lang="fr-FR" sz="2000" dirty="0" smtClean="0"/>
          </a:p>
          <a:p>
            <a:pPr marL="0" indent="0" algn="just">
              <a:buNone/>
            </a:pPr>
            <a:r>
              <a:rPr lang="fr-FR" sz="2000" b="1" dirty="0" smtClean="0"/>
              <a:t>En </a:t>
            </a:r>
            <a:r>
              <a:rPr lang="fr-FR" sz="2000" b="1" dirty="0"/>
              <a:t>l’absence de </a:t>
            </a:r>
            <a:r>
              <a:rPr lang="fr-FR" sz="2000" b="1" dirty="0" smtClean="0"/>
              <a:t>statistiques </a:t>
            </a:r>
            <a:r>
              <a:rPr lang="fr-FR" sz="2000" b="1" dirty="0"/>
              <a:t>sur les dépenses, les pondérations régionales peuvent être obtenues à partir des statistiques sur la population. </a:t>
            </a:r>
            <a:endParaRPr lang="fr-FR" sz="2000" b="1" dirty="0" smtClean="0"/>
          </a:p>
          <a:p>
            <a:pPr marL="0" indent="0" algn="just">
              <a:buNone/>
            </a:pPr>
            <a:r>
              <a:rPr lang="fr-FR" sz="2000" dirty="0" smtClean="0"/>
              <a:t>Ces </a:t>
            </a:r>
            <a:r>
              <a:rPr lang="fr-FR" sz="2000" dirty="0"/>
              <a:t>estimations des pondérations doivent en général supposer que les dépenses par habitant ou par ménage sont les mêmes dans toutes les régions et ne pas tenir compte des différences d’ordinaire profondes qui existent entre les volumes et les habitudes de consommation des populations urbaines et des populations rurales. </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21</a:t>
            </a:fld>
            <a:endParaRPr lang="fr-FR"/>
          </a:p>
        </p:txBody>
      </p:sp>
    </p:spTree>
    <p:extLst>
      <p:ext uri="{BB962C8B-B14F-4D97-AF65-F5344CB8AC3E}">
        <p14:creationId xmlns:p14="http://schemas.microsoft.com/office/powerpoint/2010/main" val="2244712440"/>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PRATIQUE </a:t>
            </a:r>
            <a:r>
              <a:rPr lang="fr-FR" dirty="0"/>
              <a:t>DE DERTERMINATION DES </a:t>
            </a:r>
            <a:r>
              <a:rPr lang="fr-FR" dirty="0" smtClean="0"/>
              <a:t>PONDERATIONS (1/5)</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sz="2400" dirty="0">
                <a:solidFill>
                  <a:srgbClr val="FF0000"/>
                </a:solidFill>
              </a:rPr>
              <a:t>Paiements qui ne sont pas des dépenses de </a:t>
            </a:r>
            <a:r>
              <a:rPr lang="fr-FR" sz="2400" dirty="0" smtClean="0">
                <a:solidFill>
                  <a:srgbClr val="FF0000"/>
                </a:solidFill>
              </a:rPr>
              <a:t>consommation</a:t>
            </a:r>
          </a:p>
          <a:p>
            <a:pPr algn="just">
              <a:buFont typeface="Wingdings" panose="05000000000000000000" pitchFamily="2" charset="2"/>
              <a:buChar char="§"/>
            </a:pPr>
            <a:r>
              <a:rPr lang="fr-FR" sz="2400" dirty="0"/>
              <a:t>Seules les dépenses de consommation entrent dans le calcul des pondérations de l’IPC. </a:t>
            </a:r>
            <a:endParaRPr lang="fr-FR" sz="2400" dirty="0" smtClean="0"/>
          </a:p>
          <a:p>
            <a:pPr algn="just">
              <a:buFont typeface="Wingdings" panose="05000000000000000000" pitchFamily="2" charset="2"/>
              <a:buChar char="§"/>
            </a:pPr>
            <a:r>
              <a:rPr lang="fr-FR" sz="2400" dirty="0" smtClean="0"/>
              <a:t>les </a:t>
            </a:r>
            <a:r>
              <a:rPr lang="fr-FR" sz="2400" dirty="0"/>
              <a:t>dépenses comme les paiements au titre des cotisations de sécurité sociale ou de l’impôt sur le revenu, ou les remboursements d’emprunts, sont sans objet et ne doivent pas être prises en compte, car elles ne correspondent pas à des dépenses de consommation</a:t>
            </a:r>
            <a:r>
              <a:rPr lang="fr-FR" dirty="0"/>
              <a:t>. </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22</a:t>
            </a:fld>
            <a:endParaRPr lang="fr-FR"/>
          </a:p>
        </p:txBody>
      </p:sp>
    </p:spTree>
    <p:extLst>
      <p:ext uri="{BB962C8B-B14F-4D97-AF65-F5344CB8AC3E}">
        <p14:creationId xmlns:p14="http://schemas.microsoft.com/office/powerpoint/2010/main" val="3592985298"/>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PRATIQUE </a:t>
            </a:r>
            <a:r>
              <a:rPr lang="fr-FR" dirty="0"/>
              <a:t>DE DERTERMINATION DES </a:t>
            </a:r>
            <a:r>
              <a:rPr lang="fr-FR" dirty="0" smtClean="0"/>
              <a:t>PONDERATIONS (2/5)</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smtClean="0"/>
              <a:t>             </a:t>
            </a:r>
            <a:r>
              <a:rPr lang="fr-FR" sz="2400" dirty="0" smtClean="0">
                <a:solidFill>
                  <a:srgbClr val="FF0000"/>
                </a:solidFill>
              </a:rPr>
              <a:t>Dépenses </a:t>
            </a:r>
            <a:r>
              <a:rPr lang="fr-FR" sz="2400" dirty="0">
                <a:solidFill>
                  <a:srgbClr val="FF0000"/>
                </a:solidFill>
              </a:rPr>
              <a:t>peu </a:t>
            </a:r>
            <a:r>
              <a:rPr lang="fr-FR" sz="2400" dirty="0" smtClean="0">
                <a:solidFill>
                  <a:srgbClr val="FF0000"/>
                </a:solidFill>
              </a:rPr>
              <a:t>importantes</a:t>
            </a:r>
          </a:p>
          <a:p>
            <a:pPr marL="0" indent="0" algn="just">
              <a:buNone/>
            </a:pPr>
            <a:r>
              <a:rPr lang="fr-FR" sz="2000" b="1" dirty="0"/>
              <a:t>Même s’il est éventuellement décidé de ne pas collecter les prix d’un produit donné, celui-ci reste dans le champ de l’IPC</a:t>
            </a:r>
            <a:r>
              <a:rPr lang="fr-FR" sz="2000" dirty="0"/>
              <a:t>. Certaines variations de prix doivent être explicitement ou implicitement présumées ou imputées et pondérées par les dépenses. Deux </a:t>
            </a:r>
            <a:r>
              <a:rPr lang="fr-FR" sz="2000" dirty="0" smtClean="0"/>
              <a:t>solutions </a:t>
            </a:r>
            <a:r>
              <a:rPr lang="fr-FR" sz="2000" dirty="0"/>
              <a:t>sont possibles : </a:t>
            </a:r>
            <a:endParaRPr lang="fr-FR" sz="2000" dirty="0" smtClean="0"/>
          </a:p>
          <a:p>
            <a:pPr marL="0" indent="0" algn="just">
              <a:buNone/>
            </a:pPr>
            <a:r>
              <a:rPr lang="fr-FR" sz="2000" b="1" dirty="0" smtClean="0"/>
              <a:t>Le </a:t>
            </a:r>
            <a:r>
              <a:rPr lang="fr-FR" sz="2000" b="1" dirty="0"/>
              <a:t>produit et les dépenses y afférentes sont </a:t>
            </a:r>
            <a:r>
              <a:rPr lang="fr-FR" sz="2000" b="1" dirty="0" smtClean="0"/>
              <a:t>représentés </a:t>
            </a:r>
            <a:r>
              <a:rPr lang="fr-FR" sz="2000" b="1" dirty="0"/>
              <a:t>par l’agrégat élémentaire, même si aucun prix n'est recueilli</a:t>
            </a:r>
            <a:r>
              <a:rPr lang="fr-FR" sz="2000" dirty="0"/>
              <a:t>. L’indice de l’agrégat élémentaire est estimé entièrement à l’aide des prix des produits dont les prix sont relevés. Cela revient à présumer que le prix du produit représenté mais absent varie au même rythme que la moyenne des produits dont les prix sont collectés</a:t>
            </a:r>
            <a:r>
              <a:rPr lang="fr-FR" sz="2000" dirty="0" smtClean="0"/>
              <a:t>.</a:t>
            </a:r>
          </a:p>
          <a:p>
            <a:pPr marL="0" indent="0" algn="just">
              <a:buNone/>
            </a:pPr>
            <a:r>
              <a:rPr lang="fr-FR" sz="2000" b="1" dirty="0" smtClean="0"/>
              <a:t>L’autre </a:t>
            </a:r>
            <a:r>
              <a:rPr lang="fr-FR" sz="2000" b="1" dirty="0"/>
              <a:t>solution consiste à réduire la pondération de l’agrégat élémentaire des dépenses en excluant les dépenses au titre du produit absent</a:t>
            </a:r>
            <a:r>
              <a:rPr lang="fr-FR" sz="2000" dirty="0"/>
              <a:t>. Cela revient à présumer que le prix du produit exclu aurait évolué dans le même sens que l’IPC global (tous les produits figurant en fait dans l’indice)</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23</a:t>
            </a:fld>
            <a:endParaRPr lang="fr-FR"/>
          </a:p>
        </p:txBody>
      </p:sp>
    </p:spTree>
    <p:extLst>
      <p:ext uri="{BB962C8B-B14F-4D97-AF65-F5344CB8AC3E}">
        <p14:creationId xmlns:p14="http://schemas.microsoft.com/office/powerpoint/2010/main" val="3182026460"/>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PRATIQUE </a:t>
            </a:r>
            <a:r>
              <a:rPr lang="fr-FR" dirty="0"/>
              <a:t>DE DERTERMINATION DES </a:t>
            </a:r>
            <a:r>
              <a:rPr lang="fr-FR" dirty="0" smtClean="0"/>
              <a:t>PONDERATIONS (3/5)</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dirty="0" smtClean="0"/>
              <a:t>             </a:t>
            </a:r>
            <a:r>
              <a:rPr lang="fr-FR" sz="2400" dirty="0" smtClean="0">
                <a:solidFill>
                  <a:srgbClr val="FF0000"/>
                </a:solidFill>
              </a:rPr>
              <a:t>Produits </a:t>
            </a:r>
            <a:r>
              <a:rPr lang="fr-FR" sz="2400" dirty="0">
                <a:solidFill>
                  <a:srgbClr val="FF0000"/>
                </a:solidFill>
              </a:rPr>
              <a:t>dont il est difficile de déterminer les </a:t>
            </a:r>
            <a:r>
              <a:rPr lang="fr-FR" sz="2400" dirty="0" smtClean="0">
                <a:solidFill>
                  <a:srgbClr val="FF0000"/>
                </a:solidFill>
              </a:rPr>
              <a:t>prix</a:t>
            </a:r>
          </a:p>
          <a:p>
            <a:pPr marL="0" indent="0" algn="just">
              <a:buNone/>
            </a:pPr>
            <a:r>
              <a:rPr lang="fr-FR" sz="2400" dirty="0"/>
              <a:t>Parmi les dépenses de consommation, il y a sans doute quelques produits dont les prix ou leurs variations ne peuvent être mesurés directement ou de façon satisfaisante (drogues illégales, services de </a:t>
            </a:r>
            <a:r>
              <a:rPr lang="fr-FR" sz="2400" dirty="0" smtClean="0"/>
              <a:t>restauration </a:t>
            </a:r>
            <a:r>
              <a:rPr lang="fr-FR" sz="2400" dirty="0"/>
              <a:t>ou autres relatifs à des réceptions ou soirées privées, par exemple). </a:t>
            </a:r>
            <a:endParaRPr lang="fr-FR" sz="2400" dirty="0" smtClean="0"/>
          </a:p>
          <a:p>
            <a:pPr marL="0" indent="0" algn="just">
              <a:buNone/>
            </a:pPr>
            <a:r>
              <a:rPr lang="fr-FR" sz="2400" b="1" dirty="0" smtClean="0"/>
              <a:t>Même </a:t>
            </a:r>
            <a:r>
              <a:rPr lang="fr-FR" sz="2400" b="1" dirty="0"/>
              <a:t>s’il est impossible d’obtenir des prix fiables, ces produits doivent être inclus dans le calcul des pondérations s’ils entrent dans le champ de l’indice</a:t>
            </a:r>
            <a:r>
              <a:rPr lang="fr-FR" sz="2400" dirty="0"/>
              <a:t>. Pour les produits dont les prix sont difficiles à déterminer, les solutions possibles sont les mêmes que celles utilisées pour les dépenses peu importantes</a:t>
            </a: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24</a:t>
            </a:fld>
            <a:endParaRPr lang="fr-FR"/>
          </a:p>
        </p:txBody>
      </p:sp>
    </p:spTree>
    <p:extLst>
      <p:ext uri="{BB962C8B-B14F-4D97-AF65-F5344CB8AC3E}">
        <p14:creationId xmlns:p14="http://schemas.microsoft.com/office/powerpoint/2010/main" val="4290042032"/>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PRATIQUE </a:t>
            </a:r>
            <a:r>
              <a:rPr lang="fr-FR" dirty="0"/>
              <a:t>DE DERTERMINATION DES </a:t>
            </a:r>
            <a:r>
              <a:rPr lang="fr-FR" dirty="0" smtClean="0"/>
              <a:t>PONDERATIONS (4/5)</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smtClean="0"/>
              <a:t>    </a:t>
            </a:r>
            <a:r>
              <a:rPr lang="fr-FR" sz="2400" dirty="0" smtClean="0">
                <a:solidFill>
                  <a:srgbClr val="FF0000"/>
                </a:solidFill>
              </a:rPr>
              <a:t>Utilisation </a:t>
            </a:r>
            <a:r>
              <a:rPr lang="fr-FR" sz="2400" dirty="0">
                <a:solidFill>
                  <a:srgbClr val="FF0000"/>
                </a:solidFill>
              </a:rPr>
              <a:t>et conjugaison de différentes </a:t>
            </a:r>
            <a:r>
              <a:rPr lang="fr-FR" sz="2400" dirty="0" smtClean="0">
                <a:solidFill>
                  <a:srgbClr val="FF0000"/>
                </a:solidFill>
              </a:rPr>
              <a:t>sources</a:t>
            </a:r>
          </a:p>
          <a:p>
            <a:pPr marL="0" indent="0" algn="just">
              <a:buNone/>
            </a:pPr>
            <a:r>
              <a:rPr lang="fr-FR" sz="2400" dirty="0"/>
              <a:t>Dans la plupart des pays, </a:t>
            </a:r>
            <a:r>
              <a:rPr lang="fr-FR" sz="2400" dirty="0" smtClean="0"/>
              <a:t>l’EDM </a:t>
            </a:r>
            <a:r>
              <a:rPr lang="fr-FR" sz="2400" dirty="0"/>
              <a:t>est la </a:t>
            </a:r>
            <a:r>
              <a:rPr lang="fr-FR" sz="2400" dirty="0" smtClean="0"/>
              <a:t>principale </a:t>
            </a:r>
            <a:r>
              <a:rPr lang="fr-FR" sz="2400" dirty="0"/>
              <a:t>source de données utilisée pour calculer les </a:t>
            </a:r>
            <a:r>
              <a:rPr lang="fr-FR" sz="2400" dirty="0" smtClean="0"/>
              <a:t>pondérations</a:t>
            </a:r>
            <a:r>
              <a:rPr lang="fr-FR" sz="2400" dirty="0"/>
              <a:t>. </a:t>
            </a:r>
            <a:endParaRPr lang="fr-FR" sz="2400" dirty="0" smtClean="0"/>
          </a:p>
          <a:p>
            <a:pPr marL="0" indent="0" algn="just">
              <a:buNone/>
            </a:pPr>
            <a:r>
              <a:rPr lang="fr-FR" sz="2400" dirty="0" smtClean="0"/>
              <a:t>Toutefois</a:t>
            </a:r>
            <a:r>
              <a:rPr lang="fr-FR" sz="2400" dirty="0"/>
              <a:t>, ses résultats doivent être </a:t>
            </a:r>
            <a:r>
              <a:rPr lang="fr-FR" sz="2400" dirty="0" smtClean="0"/>
              <a:t>soigneusement </a:t>
            </a:r>
            <a:r>
              <a:rPr lang="fr-FR" sz="2400" dirty="0"/>
              <a:t>examinés et ajustés pour tenir compte de la sous-déclaration ou de la </a:t>
            </a:r>
            <a:r>
              <a:rPr lang="fr-FR" sz="2400" dirty="0" err="1"/>
              <a:t>surdéclaration</a:t>
            </a:r>
            <a:r>
              <a:rPr lang="fr-FR" sz="2400" dirty="0"/>
              <a:t> de certains types de produits (voir supra). </a:t>
            </a:r>
            <a:endParaRPr lang="fr-FR" sz="2400" dirty="0" smtClean="0"/>
          </a:p>
          <a:p>
            <a:pPr marL="0" indent="0" algn="just">
              <a:buNone/>
            </a:pPr>
            <a:r>
              <a:rPr lang="fr-FR" sz="2400" dirty="0" smtClean="0">
                <a:solidFill>
                  <a:srgbClr val="FF0000"/>
                </a:solidFill>
              </a:rPr>
              <a:t>En </a:t>
            </a:r>
            <a:r>
              <a:rPr lang="fr-FR" sz="2400" dirty="0">
                <a:solidFill>
                  <a:srgbClr val="FF0000"/>
                </a:solidFill>
              </a:rPr>
              <a:t>général, on ajuste les résultats des </a:t>
            </a:r>
            <a:r>
              <a:rPr lang="fr-FR" sz="2400" dirty="0" smtClean="0">
                <a:solidFill>
                  <a:srgbClr val="FF0000"/>
                </a:solidFill>
              </a:rPr>
              <a:t>EDM </a:t>
            </a:r>
            <a:r>
              <a:rPr lang="fr-FR" sz="2400" dirty="0">
                <a:solidFill>
                  <a:srgbClr val="FF0000"/>
                </a:solidFill>
              </a:rPr>
              <a:t>à l’aide d’informations </a:t>
            </a:r>
            <a:r>
              <a:rPr lang="fr-FR" sz="2400" dirty="0" smtClean="0">
                <a:solidFill>
                  <a:srgbClr val="FF0000"/>
                </a:solidFill>
              </a:rPr>
              <a:t>supplémentaires </a:t>
            </a:r>
            <a:r>
              <a:rPr lang="fr-FR" sz="2400" dirty="0">
                <a:solidFill>
                  <a:srgbClr val="FF0000"/>
                </a:solidFill>
              </a:rPr>
              <a:t>provenant d’autres sources pertinentes</a:t>
            </a:r>
            <a:r>
              <a:rPr lang="fr-FR" sz="2400" dirty="0"/>
              <a:t>.</a:t>
            </a: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25</a:t>
            </a:fld>
            <a:endParaRPr lang="fr-FR"/>
          </a:p>
        </p:txBody>
      </p:sp>
    </p:spTree>
    <p:extLst>
      <p:ext uri="{BB962C8B-B14F-4D97-AF65-F5344CB8AC3E}">
        <p14:creationId xmlns:p14="http://schemas.microsoft.com/office/powerpoint/2010/main" val="3489132922"/>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PRATIQUE </a:t>
            </a:r>
            <a:r>
              <a:rPr lang="fr-FR" dirty="0"/>
              <a:t>DE DERTERMINATION DES </a:t>
            </a:r>
            <a:r>
              <a:rPr lang="fr-FR" dirty="0" smtClean="0"/>
              <a:t>PONDERATIONS (5/5)</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smtClean="0">
                <a:solidFill>
                  <a:srgbClr val="FF0000"/>
                </a:solidFill>
              </a:rPr>
              <a:t>Ajustement </a:t>
            </a:r>
            <a:r>
              <a:rPr lang="fr-FR" sz="2400" dirty="0">
                <a:solidFill>
                  <a:srgbClr val="FF0000"/>
                </a:solidFill>
              </a:rPr>
              <a:t>des pondérations calculées à partir des enquêtes sur le budget des </a:t>
            </a:r>
            <a:r>
              <a:rPr lang="fr-FR" sz="2400" dirty="0" smtClean="0">
                <a:solidFill>
                  <a:srgbClr val="FF0000"/>
                </a:solidFill>
              </a:rPr>
              <a:t>ménages</a:t>
            </a:r>
          </a:p>
          <a:p>
            <a:pPr marL="0" indent="0" algn="just">
              <a:buNone/>
            </a:pPr>
            <a:r>
              <a:rPr lang="fr-FR" sz="2000" dirty="0"/>
              <a:t>Les informations tirées d’une EBM n’étant le plus souvent disponibles qu’après un certain délai (de l’ordre souvent d’au moins dix-huit mois), les nouvelles pondérations sont décalées par rapport à la nouvelle période de référence des prix retenue pour l’indice, où elles sont prises en compte. </a:t>
            </a:r>
          </a:p>
          <a:p>
            <a:pPr marL="0" indent="0" algn="just">
              <a:buNone/>
            </a:pPr>
            <a:r>
              <a:rPr lang="fr-FR" sz="2000" dirty="0" smtClean="0"/>
              <a:t>Il </a:t>
            </a:r>
            <a:r>
              <a:rPr lang="fr-FR" sz="2000" dirty="0"/>
              <a:t>peut être nécessaire d’ajuster les estimations fondées sur les résultats des </a:t>
            </a:r>
            <a:r>
              <a:rPr lang="fr-FR" sz="2000" dirty="0" smtClean="0"/>
              <a:t>EDM </a:t>
            </a:r>
            <a:r>
              <a:rPr lang="fr-FR" sz="2000" dirty="0"/>
              <a:t>afin de tenir compte des changements importants survenus dans les </a:t>
            </a:r>
            <a:r>
              <a:rPr lang="fr-FR" sz="2000" dirty="0" smtClean="0"/>
              <a:t>habitudes </a:t>
            </a:r>
            <a:r>
              <a:rPr lang="fr-FR" sz="2000" dirty="0"/>
              <a:t>de dépenses entre la date de l’enquête et celle à laquelle les pondérations ont pris effet. </a:t>
            </a:r>
            <a:endParaRPr lang="fr-FR" sz="2000" dirty="0" smtClean="0"/>
          </a:p>
          <a:p>
            <a:pPr marL="0" indent="0" algn="just">
              <a:buNone/>
            </a:pPr>
            <a:r>
              <a:rPr lang="fr-FR" sz="2000" dirty="0" smtClean="0"/>
              <a:t>En </a:t>
            </a:r>
            <a:r>
              <a:rPr lang="fr-FR" sz="2000" dirty="0"/>
              <a:t>général, des ajustements seront faits pour les produits dont </a:t>
            </a:r>
            <a:r>
              <a:rPr lang="fr-FR" sz="2000" dirty="0" smtClean="0"/>
              <a:t>l’importance </a:t>
            </a:r>
            <a:r>
              <a:rPr lang="fr-FR" sz="2000" dirty="0"/>
              <a:t>augmente ou diminue sensiblement au cours de la période </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26</a:t>
            </a:fld>
            <a:endParaRPr lang="fr-FR"/>
          </a:p>
        </p:txBody>
      </p:sp>
    </p:spTree>
    <p:extLst>
      <p:ext uri="{BB962C8B-B14F-4D97-AF65-F5344CB8AC3E}">
        <p14:creationId xmlns:p14="http://schemas.microsoft.com/office/powerpoint/2010/main" val="4033962548"/>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
            </a:r>
            <a:br>
              <a:rPr lang="fr-FR" dirty="0" smtClean="0"/>
            </a:br>
            <a:r>
              <a:rPr lang="fr-FR" dirty="0" smtClean="0"/>
              <a:t>ACTUALISTATION </a:t>
            </a:r>
            <a:r>
              <a:rPr lang="fr-FR" dirty="0"/>
              <a:t>DES </a:t>
            </a:r>
            <a:r>
              <a:rPr lang="fr-FR" dirty="0" smtClean="0"/>
              <a:t>PONDERATIONS (1/2)</a:t>
            </a:r>
            <a:r>
              <a:rPr lang="fr-FR" dirty="0"/>
              <a:t/>
            </a:r>
            <a:br>
              <a:rPr lang="fr-FR" dirty="0"/>
            </a:b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dirty="0" smtClean="0">
                <a:solidFill>
                  <a:srgbClr val="FF0000"/>
                </a:solidFill>
              </a:rPr>
              <a:t>            Nécessité </a:t>
            </a:r>
            <a:r>
              <a:rPr lang="fr-FR" sz="2400" dirty="0">
                <a:solidFill>
                  <a:srgbClr val="FF0000"/>
                </a:solidFill>
              </a:rPr>
              <a:t>de réviser les </a:t>
            </a:r>
            <a:r>
              <a:rPr lang="fr-FR" sz="2400" dirty="0" smtClean="0">
                <a:solidFill>
                  <a:srgbClr val="FF0000"/>
                </a:solidFill>
              </a:rPr>
              <a:t>pondérations</a:t>
            </a:r>
          </a:p>
          <a:p>
            <a:pPr marL="0" indent="0" algn="just">
              <a:buNone/>
            </a:pPr>
            <a:r>
              <a:rPr lang="fr-FR" sz="1800" dirty="0"/>
              <a:t>À court terme, les consommateurs modifieront leurs habitudes en réaction aux variations des prix </a:t>
            </a:r>
            <a:r>
              <a:rPr lang="fr-FR" sz="1800" dirty="0" smtClean="0"/>
              <a:t>relatifs</a:t>
            </a:r>
            <a:r>
              <a:rPr lang="fr-FR" sz="1800" dirty="0"/>
              <a:t>, surtout entre les produits appartenant à la même classe ou sous-classe. </a:t>
            </a:r>
            <a:endParaRPr lang="fr-FR" sz="1800" dirty="0" smtClean="0"/>
          </a:p>
          <a:p>
            <a:pPr marL="0" indent="0" algn="just">
              <a:buNone/>
            </a:pPr>
            <a:r>
              <a:rPr lang="fr-FR" sz="1800" dirty="0" smtClean="0"/>
              <a:t>À </a:t>
            </a:r>
            <a:r>
              <a:rPr lang="fr-FR" sz="1800" dirty="0"/>
              <a:t>plus long terme, d’autres </a:t>
            </a:r>
            <a:r>
              <a:rPr lang="fr-FR" sz="1800" dirty="0" smtClean="0"/>
              <a:t>facteurs </a:t>
            </a:r>
            <a:r>
              <a:rPr lang="fr-FR" sz="1800" dirty="0"/>
              <a:t>influenceront aussi leur comportement. Il est très important de signaler que les changements dans le niveau et la répartition des revenus des ménages </a:t>
            </a:r>
            <a:r>
              <a:rPr lang="fr-FR" sz="1800" dirty="0" smtClean="0"/>
              <a:t>réorienteront </a:t>
            </a:r>
            <a:r>
              <a:rPr lang="fr-FR" sz="1800" dirty="0"/>
              <a:t>la demande de biens et de services vers ceux dont l’élasticité-revenu est élevée. </a:t>
            </a:r>
            <a:endParaRPr lang="fr-FR" sz="1800" dirty="0" smtClean="0"/>
          </a:p>
          <a:p>
            <a:pPr marL="0" indent="0" algn="just">
              <a:buNone/>
            </a:pPr>
            <a:r>
              <a:rPr lang="fr-FR" sz="1800" dirty="0" smtClean="0"/>
              <a:t>Les </a:t>
            </a:r>
            <a:r>
              <a:rPr lang="fr-FR" sz="1800" dirty="0"/>
              <a:t>facteurs </a:t>
            </a:r>
            <a:r>
              <a:rPr lang="fr-FR" sz="1800" dirty="0" smtClean="0"/>
              <a:t>démographiques</a:t>
            </a:r>
            <a:r>
              <a:rPr lang="fr-FR" sz="1800" dirty="0"/>
              <a:t>, comme le vieillissement de la population, et les mutations technologiques, comme le développement de l’informatique, sont des exemples d’autres facteurs qui modifieront le comportement des consommateurs à plus long terme</a:t>
            </a:r>
            <a:r>
              <a:rPr lang="fr-FR" sz="2000" dirty="0"/>
              <a:t>. </a:t>
            </a:r>
            <a:endParaRPr lang="fr-FR" sz="2000" dirty="0" smtClean="0"/>
          </a:p>
          <a:p>
            <a:pPr marL="0" indent="0" algn="just">
              <a:buNone/>
            </a:pPr>
            <a:r>
              <a:rPr lang="fr-FR" sz="1800" dirty="0" smtClean="0">
                <a:solidFill>
                  <a:srgbClr val="FF0000"/>
                </a:solidFill>
              </a:rPr>
              <a:t>En </a:t>
            </a:r>
            <a:r>
              <a:rPr lang="fr-FR" sz="1800" dirty="0">
                <a:solidFill>
                  <a:srgbClr val="FF0000"/>
                </a:solidFill>
              </a:rPr>
              <a:t>outre, de nouveaux produits seront lancés et il se peut que ceux qui existent soient modifiés ou </a:t>
            </a:r>
            <a:r>
              <a:rPr lang="fr-FR" sz="1800" dirty="0" smtClean="0">
                <a:solidFill>
                  <a:srgbClr val="FF0000"/>
                </a:solidFill>
              </a:rPr>
              <a:t>deviennent </a:t>
            </a:r>
            <a:r>
              <a:rPr lang="fr-FR" sz="1800" dirty="0">
                <a:solidFill>
                  <a:srgbClr val="FF0000"/>
                </a:solidFill>
              </a:rPr>
              <a:t>obsolètes. Un panier-type fixe ne tiendra pas compte de tous ces changements</a:t>
            </a:r>
            <a:endParaRPr lang="fr-FR" sz="18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27</a:t>
            </a:fld>
            <a:endParaRPr lang="fr-FR"/>
          </a:p>
        </p:txBody>
      </p:sp>
    </p:spTree>
    <p:extLst>
      <p:ext uri="{BB962C8B-B14F-4D97-AF65-F5344CB8AC3E}">
        <p14:creationId xmlns:p14="http://schemas.microsoft.com/office/powerpoint/2010/main" val="3125349232"/>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
            </a:r>
            <a:br>
              <a:rPr lang="fr-FR" dirty="0" smtClean="0"/>
            </a:br>
            <a:r>
              <a:rPr lang="fr-FR" dirty="0" smtClean="0"/>
              <a:t>ACTUALISTATION </a:t>
            </a:r>
            <a:r>
              <a:rPr lang="fr-FR" dirty="0"/>
              <a:t>DES </a:t>
            </a:r>
            <a:r>
              <a:rPr lang="fr-FR" dirty="0" smtClean="0"/>
              <a:t>PONDERATIONS (2/2)</a:t>
            </a:r>
            <a:r>
              <a:rPr lang="fr-FR" dirty="0"/>
              <a:t/>
            </a:r>
            <a:br>
              <a:rPr lang="fr-FR" dirty="0"/>
            </a:b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lgn="just">
              <a:buAutoNum type="romanUcPeriod"/>
            </a:pPr>
            <a:r>
              <a:rPr lang="fr-FR" sz="2400" b="1" dirty="0" smtClean="0"/>
              <a:t>Fréquence </a:t>
            </a:r>
            <a:r>
              <a:rPr lang="fr-FR" sz="2400" b="1" dirty="0"/>
              <a:t>de l’actualisation des </a:t>
            </a:r>
            <a:r>
              <a:rPr lang="fr-FR" sz="2400" b="1" dirty="0" smtClean="0"/>
              <a:t>pondérations Dans </a:t>
            </a:r>
            <a:r>
              <a:rPr lang="fr-FR" sz="2400" b="1" dirty="0"/>
              <a:t>sa </a:t>
            </a:r>
            <a:r>
              <a:rPr lang="fr-FR" sz="2400" b="1" dirty="0" smtClean="0"/>
              <a:t>résolution</a:t>
            </a:r>
          </a:p>
          <a:p>
            <a:pPr marL="0" indent="0" algn="just">
              <a:buNone/>
            </a:pPr>
            <a:r>
              <a:rPr lang="fr-FR" sz="2000" dirty="0" smtClean="0"/>
              <a:t>sur </a:t>
            </a:r>
            <a:r>
              <a:rPr lang="fr-FR" sz="2000" dirty="0"/>
              <a:t>les indices des prix à la consommation, la Conférence internationale des </a:t>
            </a:r>
            <a:r>
              <a:rPr lang="fr-FR" sz="2000" dirty="0" smtClean="0"/>
              <a:t>statisticiens </a:t>
            </a:r>
            <a:r>
              <a:rPr lang="fr-FR" sz="2000" dirty="0"/>
              <a:t>du travail (CIST) de 1987 avait recommandé d’actualiser périodiquement (tous les dix ans au moins) les pondérations afin de garantir la représentativité de l’indice. </a:t>
            </a:r>
            <a:endParaRPr lang="fr-FR" sz="2000" dirty="0" smtClean="0"/>
          </a:p>
          <a:p>
            <a:pPr marL="0" indent="0" algn="just">
              <a:buNone/>
            </a:pPr>
            <a:r>
              <a:rPr lang="fr-FR" sz="2000" dirty="0" smtClean="0"/>
              <a:t>Cependant</a:t>
            </a:r>
            <a:r>
              <a:rPr lang="fr-FR" sz="2000" dirty="0"/>
              <a:t>, la résolution de la CIST de 2003 propose une actualisation plus fréquente (tous les cinq ans, par exemple). </a:t>
            </a:r>
            <a:endParaRPr lang="fr-FR" sz="2000" dirty="0" smtClean="0"/>
          </a:p>
          <a:p>
            <a:pPr marL="0" indent="0" algn="just">
              <a:buNone/>
            </a:pPr>
            <a:r>
              <a:rPr lang="fr-FR" sz="2000" dirty="0" smtClean="0"/>
              <a:t>Les </a:t>
            </a:r>
            <a:r>
              <a:rPr lang="fr-FR" sz="2000" dirty="0"/>
              <a:t>pays qui connaissent des </a:t>
            </a:r>
            <a:r>
              <a:rPr lang="fr-FR" sz="2000" dirty="0" smtClean="0"/>
              <a:t>mutations </a:t>
            </a:r>
            <a:r>
              <a:rPr lang="fr-FR" sz="2000" dirty="0"/>
              <a:t>économiques importantes et, en conséquence, des changements plus rapides dans les habitudes de </a:t>
            </a:r>
            <a:r>
              <a:rPr lang="fr-FR" sz="2000" dirty="0" smtClean="0"/>
              <a:t>consommation </a:t>
            </a:r>
            <a:r>
              <a:rPr lang="fr-FR" sz="2000" dirty="0"/>
              <a:t>devraient actualiser leurs pondérations encore plus souvent (tous les ans, par exemple)</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28</a:t>
            </a:fld>
            <a:endParaRPr lang="fr-FR"/>
          </a:p>
        </p:txBody>
      </p:sp>
    </p:spTree>
    <p:extLst>
      <p:ext uri="{BB962C8B-B14F-4D97-AF65-F5344CB8AC3E}">
        <p14:creationId xmlns:p14="http://schemas.microsoft.com/office/powerpoint/2010/main" val="2193777894"/>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a:t/>
            </a:r>
            <a:br>
              <a:rPr lang="fr-FR" dirty="0"/>
            </a:br>
            <a:r>
              <a:rPr lang="fr-FR" dirty="0"/>
              <a:t>Classification</a:t>
            </a:r>
            <a:br>
              <a:rPr lang="fr-FR" dirty="0"/>
            </a:b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Dans le calcul des pondérations, les postes de dépenses détaillés recensés dans les </a:t>
            </a:r>
            <a:r>
              <a:rPr lang="fr-FR" sz="2000" dirty="0" smtClean="0"/>
              <a:t>EDM </a:t>
            </a:r>
            <a:r>
              <a:rPr lang="fr-FR" sz="2000" dirty="0"/>
              <a:t>doivent </a:t>
            </a:r>
            <a:r>
              <a:rPr lang="fr-FR" sz="2000" dirty="0" smtClean="0"/>
              <a:t>correspondre </a:t>
            </a:r>
            <a:r>
              <a:rPr lang="fr-FR" sz="2000" dirty="0"/>
              <a:t>aux classes de dépenses de l’IPC. </a:t>
            </a:r>
            <a:endParaRPr lang="fr-FR" sz="2000" dirty="0" smtClean="0"/>
          </a:p>
          <a:p>
            <a:pPr marL="0" indent="0" algn="just">
              <a:buNone/>
            </a:pPr>
            <a:r>
              <a:rPr lang="fr-FR" sz="2000" dirty="0" smtClean="0"/>
              <a:t>Si </a:t>
            </a:r>
            <a:r>
              <a:rPr lang="fr-FR" sz="2000" dirty="0"/>
              <a:t>ce n’est pas le cas, il convient de modifier les résultats des </a:t>
            </a:r>
            <a:r>
              <a:rPr lang="fr-FR" sz="2000" dirty="0" smtClean="0"/>
              <a:t>EDM </a:t>
            </a:r>
            <a:r>
              <a:rPr lang="fr-FR" sz="2000" dirty="0"/>
              <a:t>en </a:t>
            </a:r>
            <a:r>
              <a:rPr lang="fr-FR" sz="2000" dirty="0" smtClean="0"/>
              <a:t>agrégeant </a:t>
            </a:r>
            <a:r>
              <a:rPr lang="fr-FR" sz="2000" dirty="0"/>
              <a:t>ou en désagrégeant les rubriques pertinentes en fonction des catégories pertinentes de dépenses de l’IPC. </a:t>
            </a:r>
            <a:endParaRPr lang="fr-FR" sz="2000" dirty="0" smtClean="0"/>
          </a:p>
          <a:p>
            <a:pPr marL="0" indent="0" algn="just">
              <a:buNone/>
            </a:pPr>
            <a:r>
              <a:rPr lang="fr-FR" sz="2000" dirty="0" smtClean="0"/>
              <a:t>Cette </a:t>
            </a:r>
            <a:r>
              <a:rPr lang="fr-FR" sz="2000" dirty="0"/>
              <a:t>opération est plus facile à réaliser et est plus fiable lorsque la liste des codes des postes de dépenses des </a:t>
            </a:r>
            <a:r>
              <a:rPr lang="fr-FR" sz="2000" dirty="0" smtClean="0"/>
              <a:t>EDM </a:t>
            </a:r>
            <a:r>
              <a:rPr lang="fr-FR" sz="2000" dirty="0"/>
              <a:t>et celle utilisée pour recueillir les observations de prix pour l’IPC sont coordonnées</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29</a:t>
            </a:fld>
            <a:endParaRPr lang="fr-FR"/>
          </a:p>
        </p:txBody>
      </p:sp>
    </p:spTree>
    <p:extLst>
      <p:ext uri="{BB962C8B-B14F-4D97-AF65-F5344CB8AC3E}">
        <p14:creationId xmlns:p14="http://schemas.microsoft.com/office/powerpoint/2010/main" val="2904258483"/>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INTRODUCTION</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smtClean="0"/>
              <a:t>Les  prix de base et les pondérations</a:t>
            </a: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157413"/>
            <a:ext cx="4320480" cy="2068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1557194"/>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t>Produits </a:t>
            </a:r>
            <a:r>
              <a:rPr lang="fr-FR" dirty="0"/>
              <a:t>élémentaires nécessitant un traitement particulier</a:t>
            </a:r>
            <a:r>
              <a:rPr lang="fr-FR" dirty="0" smtClean="0"/>
              <a:t/>
            </a:r>
            <a:br>
              <a:rPr lang="fr-FR" dirty="0" smtClean="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lgn="just">
              <a:buFont typeface="Wingdings" panose="05000000000000000000" pitchFamily="2" charset="2"/>
              <a:buChar char="§"/>
            </a:pPr>
            <a:r>
              <a:rPr lang="fr-FR" sz="2000" dirty="0"/>
              <a:t>Certains produits, comme les produits </a:t>
            </a:r>
            <a:r>
              <a:rPr lang="fr-FR" sz="2000" dirty="0" smtClean="0"/>
              <a:t>saisonniers</a:t>
            </a:r>
            <a:r>
              <a:rPr lang="fr-FR" sz="2000" dirty="0"/>
              <a:t>, les assurances, les biens d’occasion, les dépenses effectuées à l’étranger, etc. peuvent nécessiter un </a:t>
            </a:r>
            <a:r>
              <a:rPr lang="fr-FR" sz="2000" dirty="0" smtClean="0"/>
              <a:t>traitement </a:t>
            </a:r>
            <a:r>
              <a:rPr lang="fr-FR" sz="2000" dirty="0"/>
              <a:t>spécial lorsqu’on établit leur pondération</a:t>
            </a:r>
            <a:r>
              <a:rPr lang="fr-FR" sz="2000" dirty="0" smtClean="0"/>
              <a:t>.</a:t>
            </a:r>
          </a:p>
          <a:p>
            <a:pPr algn="just">
              <a:buFont typeface="Wingdings" panose="05000000000000000000" pitchFamily="2" charset="2"/>
              <a:buChar char="§"/>
            </a:pPr>
            <a:r>
              <a:rPr lang="fr-FR" sz="2000" dirty="0"/>
              <a:t>Produits </a:t>
            </a:r>
            <a:r>
              <a:rPr lang="fr-FR" sz="2000" dirty="0" smtClean="0"/>
              <a:t>saisonniers : Diverses </a:t>
            </a:r>
            <a:r>
              <a:rPr lang="fr-FR" sz="2000" dirty="0"/>
              <a:t>approches peuvent être utilisées pour les produits </a:t>
            </a:r>
            <a:r>
              <a:rPr lang="fr-FR" sz="2000" dirty="0" smtClean="0"/>
              <a:t>saisonniers: approche </a:t>
            </a:r>
            <a:r>
              <a:rPr lang="fr-FR" sz="2000" dirty="0"/>
              <a:t>«pondération fixe</a:t>
            </a:r>
            <a:r>
              <a:rPr lang="fr-FR" sz="2000" dirty="0" smtClean="0"/>
              <a:t>», </a:t>
            </a:r>
            <a:r>
              <a:rPr lang="fr-FR" sz="2000" dirty="0"/>
              <a:t>l’approche «pondération variable» </a:t>
            </a:r>
            <a:r>
              <a:rPr lang="fr-FR" sz="2000" b="1" dirty="0" smtClean="0"/>
              <a:t>cependant</a:t>
            </a:r>
            <a:r>
              <a:rPr lang="fr-FR" sz="2000" b="1" dirty="0"/>
              <a:t>, le principe du </a:t>
            </a:r>
            <a:r>
              <a:rPr lang="fr-FR" sz="2000" b="1" dirty="0" smtClean="0"/>
              <a:t>panier type </a:t>
            </a:r>
            <a:r>
              <a:rPr lang="fr-FR" sz="2000" b="1" dirty="0"/>
              <a:t>fixe, c’est-à-dire les pondérations fixes, devrait être conservé du moins à un certain niveau </a:t>
            </a:r>
            <a:r>
              <a:rPr lang="fr-FR" sz="2000" b="1" dirty="0" smtClean="0"/>
              <a:t>d’agrégation</a:t>
            </a:r>
          </a:p>
          <a:p>
            <a:pPr algn="just">
              <a:buFont typeface="Wingdings" panose="05000000000000000000" pitchFamily="2" charset="2"/>
              <a:buChar char="§"/>
            </a:pPr>
            <a:r>
              <a:rPr lang="fr-FR" sz="2000" dirty="0" smtClean="0"/>
              <a:t>Assurances: Les </a:t>
            </a:r>
            <a:r>
              <a:rPr lang="fr-FR" sz="2000" dirty="0"/>
              <a:t>pondérations des </a:t>
            </a:r>
            <a:r>
              <a:rPr lang="fr-FR" sz="2000" dirty="0" smtClean="0"/>
              <a:t>assurances dommages </a:t>
            </a:r>
            <a:r>
              <a:rPr lang="fr-FR" sz="2000" dirty="0"/>
              <a:t>pourraient être établies à partir soit des primes brutes acquittées, soit des commissions de service </a:t>
            </a:r>
            <a:r>
              <a:rPr lang="fr-FR" sz="2000" dirty="0" smtClean="0"/>
              <a:t>implicites</a:t>
            </a:r>
          </a:p>
          <a:p>
            <a:pPr algn="just">
              <a:buFont typeface="Wingdings" panose="05000000000000000000" pitchFamily="2" charset="2"/>
              <a:buChar char="§"/>
            </a:pPr>
            <a:r>
              <a:rPr lang="fr-FR" sz="2000" dirty="0"/>
              <a:t>Les dépenses sur les biens d’occasion sont prises nettes des reventes des </a:t>
            </a:r>
            <a:r>
              <a:rPr lang="fr-FR" sz="2000" dirty="0" smtClean="0"/>
              <a:t>ménages</a:t>
            </a:r>
          </a:p>
          <a:p>
            <a:pPr algn="just">
              <a:buFont typeface="Wingdings" panose="05000000000000000000" pitchFamily="2" charset="2"/>
              <a:buChar char="§"/>
            </a:pPr>
            <a:r>
              <a:rPr lang="fr-FR" sz="2000" dirty="0"/>
              <a:t>les dépenses effectuées à l’étranger</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30</a:t>
            </a:fld>
            <a:endParaRPr lang="fr-FR"/>
          </a:p>
        </p:txBody>
      </p:sp>
    </p:spTree>
    <p:extLst>
      <p:ext uri="{BB962C8B-B14F-4D97-AF65-F5344CB8AC3E}">
        <p14:creationId xmlns:p14="http://schemas.microsoft.com/office/powerpoint/2010/main" val="2227728280"/>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a:t>ERREURS DE </a:t>
            </a:r>
            <a:r>
              <a:rPr lang="fr-FR" dirty="0" smtClean="0"/>
              <a:t>PONDERATIONS (1/2)</a:t>
            </a:r>
            <a:r>
              <a:rPr lang="fr-FR" dirty="0"/>
              <a:t/>
            </a:r>
            <a:br>
              <a:rPr lang="fr-FR" dirty="0"/>
            </a:br>
            <a:r>
              <a:rPr lang="fr-FR" dirty="0" smtClean="0"/>
              <a:t/>
            </a:r>
            <a:br>
              <a:rPr lang="fr-FR" dirty="0" smtClean="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lgn="just">
              <a:buFont typeface="Wingdings" panose="05000000000000000000" pitchFamily="2" charset="2"/>
              <a:buChar char="§"/>
            </a:pPr>
            <a:r>
              <a:rPr lang="fr-FR" sz="2000" dirty="0"/>
              <a:t>Si les prix évoluaient tous dans le même sens, les pondérations n’auraient pas d’importance. Par contre, le rôle joué par les pondérations dans </a:t>
            </a:r>
            <a:r>
              <a:rPr lang="fr-FR" sz="2000" dirty="0" smtClean="0"/>
              <a:t>l’évaluation </a:t>
            </a:r>
            <a:r>
              <a:rPr lang="fr-FR" sz="2000" dirty="0"/>
              <a:t>des variations globales des prix est d’autant plus important que le comportement des prix varie entre les </a:t>
            </a:r>
            <a:r>
              <a:rPr lang="fr-FR" sz="2000" dirty="0" smtClean="0"/>
              <a:t>produits.</a:t>
            </a:r>
          </a:p>
          <a:p>
            <a:pPr algn="just">
              <a:buFont typeface="Wingdings" panose="05000000000000000000" pitchFamily="2" charset="2"/>
              <a:buChar char="§"/>
            </a:pPr>
            <a:r>
              <a:rPr lang="fr-FR" sz="2000" dirty="0" smtClean="0"/>
              <a:t>Les </a:t>
            </a:r>
            <a:r>
              <a:rPr lang="fr-FR" sz="2000" dirty="0"/>
              <a:t>changements négligeables dans les </a:t>
            </a:r>
            <a:r>
              <a:rPr lang="fr-FR" sz="2000" dirty="0" smtClean="0"/>
              <a:t>pondérations </a:t>
            </a:r>
            <a:r>
              <a:rPr lang="fr-FR" sz="2000" dirty="0"/>
              <a:t>n’ont en général guère d’effet sur l’IPC global. </a:t>
            </a:r>
            <a:endParaRPr lang="fr-FR" sz="2000" dirty="0" smtClean="0"/>
          </a:p>
          <a:p>
            <a:pPr algn="just">
              <a:buFont typeface="Wingdings" panose="05000000000000000000" pitchFamily="2" charset="2"/>
              <a:buChar char="§"/>
            </a:pPr>
            <a:r>
              <a:rPr lang="fr-FR" sz="2000" dirty="0" smtClean="0"/>
              <a:t>Une </a:t>
            </a:r>
            <a:r>
              <a:rPr lang="fr-FR" sz="2000" dirty="0"/>
              <a:t>erreur dans les pondérations d’un sous-indice donné n’a de l’importance que dans la mesure où ses variations diffèrent des variations moyennes de l’IPC global. </a:t>
            </a:r>
            <a:endParaRPr lang="fr-FR" sz="2000" dirty="0" smtClean="0"/>
          </a:p>
          <a:p>
            <a:pPr algn="just">
              <a:buFont typeface="Wingdings" panose="05000000000000000000" pitchFamily="2" charset="2"/>
              <a:buChar char="§"/>
            </a:pPr>
            <a:r>
              <a:rPr lang="fr-FR" sz="2000" dirty="0" smtClean="0"/>
              <a:t>En </a:t>
            </a:r>
            <a:r>
              <a:rPr lang="fr-FR" sz="2000" dirty="0"/>
              <a:t>général, l’erreur de pourcentage tolérable dans un indice est d’autant plus faible que sa </a:t>
            </a:r>
            <a:r>
              <a:rPr lang="fr-FR" sz="2000" dirty="0" smtClean="0"/>
              <a:t>pondération </a:t>
            </a:r>
            <a:r>
              <a:rPr lang="fr-FR" sz="2000" dirty="0"/>
              <a:t>est élevée. Il s’ensuit que l’erreur de </a:t>
            </a:r>
            <a:r>
              <a:rPr lang="fr-FR" sz="2000" dirty="0" smtClean="0"/>
              <a:t>pondération.</a:t>
            </a:r>
            <a:r>
              <a:rPr lang="fr-FR" sz="2000" dirty="0"/>
              <a:t> tolérable diminue à mesure qu’augmente le taux de variation des prix relatifs des produits élémentaires pertinents. </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31</a:t>
            </a:fld>
            <a:endParaRPr lang="fr-FR"/>
          </a:p>
        </p:txBody>
      </p:sp>
    </p:spTree>
    <p:extLst>
      <p:ext uri="{BB962C8B-B14F-4D97-AF65-F5344CB8AC3E}">
        <p14:creationId xmlns:p14="http://schemas.microsoft.com/office/powerpoint/2010/main" val="1502572709"/>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a:t>ERREURS DE </a:t>
            </a:r>
            <a:r>
              <a:rPr lang="fr-FR" dirty="0" smtClean="0"/>
              <a:t>PONDERATIONS (2/2)</a:t>
            </a:r>
            <a:r>
              <a:rPr lang="fr-FR" dirty="0"/>
              <a:t/>
            </a:r>
            <a:br>
              <a:rPr lang="fr-FR" dirty="0"/>
            </a:br>
            <a:r>
              <a:rPr lang="fr-FR" dirty="0" smtClean="0"/>
              <a:t/>
            </a:r>
            <a:br>
              <a:rPr lang="fr-FR" dirty="0" smtClean="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lgn="just">
              <a:buFont typeface="Wingdings" panose="05000000000000000000" pitchFamily="2" charset="2"/>
              <a:buChar char="§"/>
            </a:pPr>
            <a:r>
              <a:rPr lang="fr-FR" sz="2000" dirty="0" smtClean="0"/>
              <a:t>Enfin</a:t>
            </a:r>
            <a:r>
              <a:rPr lang="fr-FR" sz="2000" dirty="0"/>
              <a:t>, si les erreurs de pondération peuvent ne pas avoir une grande influence sur l’indice global, elles risquent à l’évidence d’être graves au niveau des </a:t>
            </a:r>
            <a:r>
              <a:rPr lang="fr-FR" sz="2000" dirty="0" smtClean="0"/>
              <a:t>sous-groupes</a:t>
            </a:r>
            <a:r>
              <a:rPr lang="fr-FR" sz="2000" dirty="0"/>
              <a:t>. L’expérience australienne montre que même les produits élémentaires assortis de pondérations </a:t>
            </a:r>
            <a:r>
              <a:rPr lang="fr-FR" sz="2000" dirty="0" smtClean="0"/>
              <a:t>relativement </a:t>
            </a:r>
            <a:r>
              <a:rPr lang="fr-FR" sz="2000" dirty="0"/>
              <a:t>élevées peuvent tolérer des erreurs de 20 à 30 % (</a:t>
            </a:r>
            <a:r>
              <a:rPr lang="fr-FR" sz="2000" dirty="0" err="1"/>
              <a:t>Australian</a:t>
            </a:r>
            <a:r>
              <a:rPr lang="fr-FR" sz="2000" dirty="0"/>
              <a:t> Bureau of </a:t>
            </a:r>
            <a:r>
              <a:rPr lang="fr-FR" sz="2000" dirty="0" err="1"/>
              <a:t>Statistics</a:t>
            </a:r>
            <a:r>
              <a:rPr lang="fr-FR" sz="2000" dirty="0"/>
              <a:t>, 2000). </a:t>
            </a:r>
            <a:endParaRPr lang="fr-FR" sz="2000" dirty="0" smtClean="0"/>
          </a:p>
          <a:p>
            <a:pPr algn="just">
              <a:buFont typeface="Wingdings" panose="05000000000000000000" pitchFamily="2" charset="2"/>
              <a:buChar char="§"/>
            </a:pPr>
            <a:r>
              <a:rPr lang="fr-FR" sz="2000" dirty="0" smtClean="0"/>
              <a:t>D’après </a:t>
            </a:r>
            <a:r>
              <a:rPr lang="fr-FR" sz="2000" dirty="0"/>
              <a:t>des études d’Eurostat, les IPC sont assez peu sensibles aux changements dans les pondérations. Eurostat a toutefois suggéré de mettre au point des procédures de contrôle de la qualité pour suivre les pondérations des produits élémentaires dont l’évolution des prix a été différente de celle de l’indice global (Eurostat, 2001). </a:t>
            </a:r>
            <a:endParaRPr lang="fr-FR" sz="20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32</a:t>
            </a:fld>
            <a:endParaRPr lang="fr-FR"/>
          </a:p>
        </p:txBody>
      </p:sp>
    </p:spTree>
    <p:extLst>
      <p:ext uri="{BB962C8B-B14F-4D97-AF65-F5344CB8AC3E}">
        <p14:creationId xmlns:p14="http://schemas.microsoft.com/office/powerpoint/2010/main" val="1406872503"/>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marL="571500" indent="-571500"/>
            <a:r>
              <a:rPr lang="fr-FR" dirty="0"/>
              <a:t>     CONCLUSION</a:t>
            </a:r>
            <a:endParaRPr lang="fr-FR" cap="small" dirty="0"/>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lgn="just">
              <a:buFont typeface="Wingdings" pitchFamily="2" charset="2"/>
              <a:buChar char="Ø"/>
            </a:pPr>
            <a:r>
              <a:rPr lang="fr-FR" dirty="0" smtClean="0"/>
              <a:t>L’apurement des prix de base</a:t>
            </a:r>
          </a:p>
          <a:p>
            <a:pPr algn="just">
              <a:buFont typeface="Wingdings" pitchFamily="2" charset="2"/>
              <a:buChar char="Ø"/>
            </a:pPr>
            <a:r>
              <a:rPr lang="fr-FR" dirty="0" smtClean="0"/>
              <a:t>La coordination entre les équipes prix et les équipes chargées des enquêtes pour la prise en compte des besoins des prix en termes de pondérations</a:t>
            </a:r>
          </a:p>
          <a:p>
            <a:pPr algn="just">
              <a:buFont typeface="Wingdings" pitchFamily="2" charset="2"/>
              <a:buChar char="Ø"/>
            </a:pPr>
            <a:r>
              <a:rPr lang="fr-FR" dirty="0" smtClean="0"/>
              <a:t>actualiser </a:t>
            </a:r>
            <a:r>
              <a:rPr lang="fr-FR" dirty="0"/>
              <a:t>par les prix les pondérations en valeur de dépenses afin de tenir compte des variations des prix relatifs entre les deux </a:t>
            </a:r>
            <a:r>
              <a:rPr lang="fr-FR" dirty="0" smtClean="0"/>
              <a:t>périodes</a:t>
            </a:r>
            <a:endParaRPr lang="fr-FR" b="1" cap="small" dirty="0">
              <a:solidFill>
                <a:srgbClr val="FF0000"/>
              </a:solidFill>
            </a:endParaRPr>
          </a:p>
          <a:p>
            <a:pPr algn="just">
              <a:buFont typeface="Wingdings" pitchFamily="2" charset="2"/>
              <a:buChar char="Ø"/>
            </a:pPr>
            <a:endParaRPr lang="fr-FR" dirty="0" smtClean="0"/>
          </a:p>
          <a:p>
            <a:pPr algn="just">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33</a:t>
            </a:fld>
            <a:endParaRPr lang="fr-FR"/>
          </a:p>
        </p:txBody>
      </p:sp>
    </p:spTree>
    <p:extLst>
      <p:ext uri="{BB962C8B-B14F-4D97-AF65-F5344CB8AC3E}">
        <p14:creationId xmlns:p14="http://schemas.microsoft.com/office/powerpoint/2010/main" val="14843080"/>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dirty="0"/>
          </a:p>
          <a:p>
            <a:pPr marL="0" indent="0">
              <a:buNone/>
            </a:pPr>
            <a:endParaRPr lang="fr-FR" dirty="0"/>
          </a:p>
          <a:p>
            <a:pPr marL="0" indent="0" algn="ctr">
              <a:buNone/>
            </a:pPr>
            <a:r>
              <a:rPr lang="fr-FR" sz="4000" b="1" dirty="0"/>
              <a:t>Merci de votre aimable attention</a:t>
            </a:r>
          </a:p>
          <a:p>
            <a:pPr marL="0" indent="0" algn="ctr">
              <a:buNone/>
            </a:pPr>
            <a:r>
              <a:rPr lang="fr-FR" sz="4000" b="1" dirty="0"/>
              <a:t> </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34</a:t>
            </a:fld>
            <a:endParaRPr lang="fr-F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t>
            </a:r>
            <a:br>
              <a:rPr lang="fr-FR" dirty="0" smtClean="0"/>
            </a:br>
            <a:r>
              <a:rPr lang="fr-FR" dirty="0"/>
              <a:t> TYPE DE PERIODE DE </a:t>
            </a:r>
            <a:r>
              <a:rPr lang="fr-FR" dirty="0" smtClean="0"/>
              <a:t>REFERENCE (1/2)</a:t>
            </a:r>
            <a:r>
              <a:rPr lang="fr-FR" dirty="0"/>
              <a:t/>
            </a:r>
            <a:br>
              <a:rPr lang="fr-FR" dirty="0"/>
            </a:br>
            <a:r>
              <a:rPr lang="fr-FR" dirty="0" smtClean="0"/>
              <a:t/>
            </a:r>
            <a:br>
              <a:rPr lang="fr-FR" dirty="0" smtClean="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dirty="0">
                <a:solidFill>
                  <a:srgbClr val="FF0000"/>
                </a:solidFill>
              </a:rPr>
              <a:t>Il est bon de rappeler que trois types de période de référence peuvent être distingués quand on établit l’IPC </a:t>
            </a:r>
            <a:r>
              <a:rPr lang="fr-FR" sz="2400" dirty="0"/>
              <a:t>: </a:t>
            </a:r>
            <a:endParaRPr lang="fr-FR" sz="2400" dirty="0" smtClean="0"/>
          </a:p>
          <a:p>
            <a:pPr marL="0" indent="0" algn="just">
              <a:buNone/>
            </a:pPr>
            <a:r>
              <a:rPr lang="fr-FR" sz="2400" b="1" dirty="0" smtClean="0"/>
              <a:t>La </a:t>
            </a:r>
            <a:r>
              <a:rPr lang="fr-FR" sz="2400" b="1" dirty="0"/>
              <a:t>période de référence des prix</a:t>
            </a:r>
            <a:r>
              <a:rPr lang="fr-FR" sz="2400" dirty="0"/>
              <a:t>, qui est la période pour laquelle les prix sont utilisés comme </a:t>
            </a:r>
            <a:r>
              <a:rPr lang="fr-FR" sz="2400" dirty="0" smtClean="0"/>
              <a:t>dénominateurs </a:t>
            </a:r>
            <a:r>
              <a:rPr lang="fr-FR" sz="2400" dirty="0"/>
              <a:t>dans le calcul de </a:t>
            </a:r>
            <a:r>
              <a:rPr lang="fr-FR" sz="2400" dirty="0" smtClean="0"/>
              <a:t>l’indice.</a:t>
            </a:r>
          </a:p>
          <a:p>
            <a:pPr marL="0" indent="0" algn="just">
              <a:buNone/>
            </a:pPr>
            <a:r>
              <a:rPr lang="fr-FR" sz="2400" b="1" dirty="0" smtClean="0"/>
              <a:t>La </a:t>
            </a:r>
            <a:r>
              <a:rPr lang="fr-FR" sz="2400" b="1" dirty="0"/>
              <a:t>période de référence des pondérations</a:t>
            </a:r>
            <a:r>
              <a:rPr lang="fr-FR" sz="2400" dirty="0"/>
              <a:t>, qui est la période couverte par les statistiques de dépenses utilisées pour calculer les pondérations. D’ordinaire, cette période est d’un an</a:t>
            </a:r>
            <a:r>
              <a:rPr lang="fr-FR" sz="2400" dirty="0" smtClean="0"/>
              <a:t>.</a:t>
            </a:r>
          </a:p>
          <a:p>
            <a:pPr marL="0" indent="0" algn="just">
              <a:buNone/>
            </a:pPr>
            <a:r>
              <a:rPr lang="fr-FR" sz="2400" b="1" dirty="0"/>
              <a:t>La période de référence des indices</a:t>
            </a:r>
            <a:r>
              <a:rPr lang="fr-FR" sz="2400" dirty="0"/>
              <a:t>, qui est la période pour laquelle les indices sont fixés à 100.</a:t>
            </a:r>
          </a:p>
          <a:p>
            <a:pPr marL="0" indent="0" algn="just">
              <a:buNone/>
            </a:pPr>
            <a:endParaRPr lang="fr-FR" sz="2400" dirty="0"/>
          </a:p>
          <a:p>
            <a:pPr marL="0" indent="0" algn="just">
              <a:buNone/>
            </a:pP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87698002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TYPE DE PERIODE DE </a:t>
            </a:r>
            <a:r>
              <a:rPr lang="fr-FR" dirty="0" smtClean="0"/>
              <a:t>REFERENCE (2/2)</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r>
              <a:rPr lang="fr-FR" sz="2400" b="1" dirty="0"/>
              <a:t>Période de référence des pondérations</a:t>
            </a:r>
          </a:p>
          <a:p>
            <a:pPr marL="0" indent="0" algn="just">
              <a:buNone/>
            </a:pPr>
            <a:r>
              <a:rPr lang="fr-FR" sz="2400" dirty="0">
                <a:solidFill>
                  <a:srgbClr val="FF0000"/>
                </a:solidFill>
              </a:rPr>
              <a:t>La période de référence des pondérations </a:t>
            </a:r>
            <a:r>
              <a:rPr lang="fr-FR" sz="2400" dirty="0"/>
              <a:t>est celle à laquelle s’appliquent les pondérations estimées.</a:t>
            </a:r>
          </a:p>
          <a:p>
            <a:pPr marL="0" indent="0" algn="just">
              <a:buNone/>
            </a:pPr>
            <a:r>
              <a:rPr lang="fr-FR" sz="2400" dirty="0"/>
              <a:t>De façon générale, la période retenue comme base des pondérations devrait être </a:t>
            </a:r>
            <a:r>
              <a:rPr lang="fr-FR" sz="2400" dirty="0">
                <a:solidFill>
                  <a:srgbClr val="FF0000"/>
                </a:solidFill>
              </a:rPr>
              <a:t>assez longue pour comprendre un cycle saisonnier</a:t>
            </a:r>
          </a:p>
          <a:p>
            <a:pPr marL="0" indent="0" algn="just">
              <a:buNone/>
            </a:pPr>
            <a:r>
              <a:rPr lang="fr-FR" sz="2400" dirty="0"/>
              <a:t>La période de référence des pondérations ne </a:t>
            </a:r>
            <a:r>
              <a:rPr lang="fr-FR" sz="2400" dirty="0">
                <a:solidFill>
                  <a:srgbClr val="FF0000"/>
                </a:solidFill>
              </a:rPr>
              <a:t>devrait pas être trop éloignée de celle de la référence des prix</a:t>
            </a:r>
          </a:p>
          <a:p>
            <a:pPr marL="0" indent="0" algn="just">
              <a:buNone/>
            </a:pPr>
            <a:r>
              <a:rPr lang="fr-FR" sz="2400" dirty="0">
                <a:solidFill>
                  <a:srgbClr val="FF0000"/>
                </a:solidFill>
              </a:rPr>
              <a:t>La période de référence des pondérations précédant en général celle de référence des </a:t>
            </a:r>
            <a:r>
              <a:rPr lang="fr-FR" sz="2400" dirty="0"/>
              <a:t>prix, il est possible d’actualiser par les prix les pondérations en valeur de dépenses afin de tenir compte des variations des prix relatifs entre les deux période</a:t>
            </a:r>
            <a:endParaRPr lang="fr-FR" sz="2400" b="1" cap="small" dirty="0">
              <a:solidFill>
                <a:srgbClr val="FF0000"/>
              </a:solidFill>
            </a:endParaRPr>
          </a:p>
          <a:p>
            <a:pPr marL="0" indent="0" algn="just">
              <a:buNone/>
            </a:pPr>
            <a:endParaRPr lang="fr-FR" sz="2400" dirty="0"/>
          </a:p>
          <a:p>
            <a:pPr marL="0" indent="0" algn="just">
              <a:buNone/>
            </a:pP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3363333611"/>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PRIX DE </a:t>
            </a:r>
            <a:r>
              <a:rPr lang="fr-FR" dirty="0" smtClean="0"/>
              <a:t>BASE (1/3)</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marL="0" indent="0" algn="just">
              <a:buNone/>
            </a:pPr>
            <a:r>
              <a:rPr lang="fr-FR" sz="2400" b="1" dirty="0"/>
              <a:t>Les prix de base sont les prix de référence </a:t>
            </a:r>
            <a:r>
              <a:rPr lang="fr-FR" sz="2400" dirty="0"/>
              <a:t>par rapport auxquels les indices de série (pour les variétés hétérogènes) et les indices de variété (pour les variétés homogènes) sont calculés.</a:t>
            </a:r>
          </a:p>
          <a:p>
            <a:pPr marL="0" indent="0" algn="just">
              <a:buNone/>
            </a:pPr>
            <a:r>
              <a:rPr lang="fr-FR" sz="2400" dirty="0"/>
              <a:t>Pour l’IHPC, la période de référence pour le calcul des prix de base est d'une </a:t>
            </a:r>
            <a:r>
              <a:rPr lang="fr-FR" sz="2400" dirty="0" smtClean="0"/>
              <a:t>année</a:t>
            </a:r>
          </a:p>
          <a:p>
            <a:pPr marL="0" indent="0" algn="just">
              <a:buNone/>
            </a:pPr>
            <a:r>
              <a:rPr lang="fr-FR" sz="2400" dirty="0"/>
              <a:t>Le prix de base annuel est la moyenne arithmétique simple des prix mensuels</a:t>
            </a:r>
            <a:r>
              <a:rPr lang="fr-FR" sz="2400" dirty="0" smtClean="0"/>
              <a:t>.</a:t>
            </a: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1137361322"/>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PRIX DE </a:t>
            </a:r>
            <a:r>
              <a:rPr lang="fr-FR" dirty="0" smtClean="0"/>
              <a:t>BASE (2/3)</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smtClean="0">
                <a:solidFill>
                  <a:srgbClr val="FF0000"/>
                </a:solidFill>
              </a:rPr>
              <a:t>Variété </a:t>
            </a:r>
            <a:r>
              <a:rPr lang="fr-FR" sz="2400" dirty="0">
                <a:solidFill>
                  <a:srgbClr val="FF0000"/>
                </a:solidFill>
              </a:rPr>
              <a:t>hétérogène </a:t>
            </a:r>
          </a:p>
          <a:p>
            <a:pPr marL="0" lvl="0" indent="0" algn="just">
              <a:buNone/>
            </a:pPr>
            <a:r>
              <a:rPr lang="fr-FR" sz="2400" dirty="0"/>
              <a:t>Calcul du prix de base de la série (moyenne simple des prix mensuels de la série)</a:t>
            </a:r>
          </a:p>
          <a:p>
            <a:pPr marL="0" indent="0" algn="just">
              <a:buNone/>
            </a:pPr>
            <a:r>
              <a:rPr lang="fr-FR" sz="2400" dirty="0"/>
              <a:t>Variété ordinaire de type O1</a:t>
            </a:r>
          </a:p>
          <a:p>
            <a:pPr marL="0" lvl="0" indent="0" algn="just">
              <a:buNone/>
            </a:pPr>
            <a:r>
              <a:rPr lang="fr-FR" sz="2400" dirty="0"/>
              <a:t>Calcul du prix moyen mensuel de la série (moyenne simple des relevés de la série)</a:t>
            </a:r>
          </a:p>
          <a:p>
            <a:pPr marL="0" lvl="0" indent="0" algn="just">
              <a:buNone/>
            </a:pPr>
            <a:r>
              <a:rPr lang="fr-FR" sz="2400" dirty="0"/>
              <a:t>Calcul du prix moyen mensuel de la variété (moyenne pondérée des prix des séries composant la variété)</a:t>
            </a:r>
          </a:p>
          <a:p>
            <a:pPr marL="0" lvl="0" indent="0" algn="just">
              <a:buNone/>
            </a:pPr>
            <a:r>
              <a:rPr lang="fr-FR" sz="2400" dirty="0"/>
              <a:t>Calcul du prix de base de la variété (moyenne simple des prix moyens mensuels de la variété</a:t>
            </a:r>
            <a:r>
              <a:rPr lang="fr-FR" sz="2400" dirty="0" smtClean="0"/>
              <a:t>)</a:t>
            </a: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21977440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PRIX DE </a:t>
            </a:r>
            <a:r>
              <a:rPr lang="fr-FR" dirty="0" smtClean="0"/>
              <a:t>BASE (3/3)</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smtClean="0">
                <a:solidFill>
                  <a:srgbClr val="FF0000"/>
                </a:solidFill>
              </a:rPr>
              <a:t>Variété </a:t>
            </a:r>
            <a:r>
              <a:rPr lang="fr-FR" sz="2400" dirty="0">
                <a:solidFill>
                  <a:srgbClr val="FF0000"/>
                </a:solidFill>
              </a:rPr>
              <a:t>ordinaire de types O2, O3 </a:t>
            </a:r>
          </a:p>
          <a:p>
            <a:pPr marL="0" lvl="0" indent="0" algn="just">
              <a:buNone/>
            </a:pPr>
            <a:r>
              <a:rPr lang="fr-FR" sz="2400" dirty="0"/>
              <a:t>Calcul du prix à l’unité de référence moyen mensuel de la série (moyenne simple des prix à l’unité de référence des relevés de la série)</a:t>
            </a:r>
          </a:p>
          <a:p>
            <a:pPr marL="0" lvl="0" indent="0" algn="just">
              <a:buNone/>
            </a:pPr>
            <a:r>
              <a:rPr lang="fr-FR" sz="2400" dirty="0"/>
              <a:t>Calcul du prix à l’unité de référence moyen mensuel de la variété (moyenne pondérée des prix à l’unité de référence moyens mensuels des séries composant la variété)</a:t>
            </a:r>
          </a:p>
          <a:p>
            <a:pPr marL="0" lvl="0" indent="0" algn="just">
              <a:buNone/>
            </a:pPr>
            <a:r>
              <a:rPr lang="fr-FR" sz="2400" dirty="0"/>
              <a:t>Calcul du prix de base de la variété (moyenne simple des prix moyens mensuels à l’unité de référence de la variété)</a:t>
            </a:r>
          </a:p>
          <a:p>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971392262"/>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t>
            </a:r>
            <a:br>
              <a:rPr lang="fr-FR" dirty="0" smtClean="0"/>
            </a:br>
            <a:r>
              <a:rPr lang="fr-FR" dirty="0" smtClean="0"/>
              <a:t> STRUCTURE DE PONDERATION DE </a:t>
            </a:r>
            <a:r>
              <a:rPr lang="fr-FR" dirty="0" smtClean="0"/>
              <a:t>L’IPC (1/6)</a:t>
            </a:r>
            <a:r>
              <a:rPr lang="fr-FR" dirty="0" smtClean="0"/>
              <a:t/>
            </a:r>
            <a:br>
              <a:rPr lang="fr-FR" dirty="0" smtClean="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endParaRPr lang="fr-FR" sz="2400" b="1" cap="small" dirty="0">
              <a:solidFill>
                <a:srgbClr val="FF0000"/>
              </a:solidFill>
            </a:endParaRPr>
          </a:p>
          <a:p>
            <a:pPr>
              <a:buFont typeface="Wingdings" pitchFamily="2" charset="2"/>
              <a:buChar char="Ø"/>
            </a:pPr>
            <a:r>
              <a:rPr lang="fr-FR" dirty="0">
                <a:solidFill>
                  <a:srgbClr val="FF0000"/>
                </a:solidFill>
              </a:rPr>
              <a:t>Pondérations des groupes, </a:t>
            </a:r>
            <a:r>
              <a:rPr lang="fr-FR" dirty="0" smtClean="0">
                <a:solidFill>
                  <a:srgbClr val="FF0000"/>
                </a:solidFill>
              </a:rPr>
              <a:t>sous-groupes, postes et variétés</a:t>
            </a:r>
          </a:p>
          <a:p>
            <a:pPr algn="just">
              <a:buFont typeface="Wingdings" panose="05000000000000000000" pitchFamily="2" charset="2"/>
              <a:buChar char="§"/>
            </a:pPr>
            <a:r>
              <a:rPr lang="fr-FR" sz="2000" dirty="0"/>
              <a:t>Les pondérations des groupes, </a:t>
            </a:r>
            <a:r>
              <a:rPr lang="fr-FR" sz="2000" dirty="0" smtClean="0"/>
              <a:t>sous-groupes, postes et variétés </a:t>
            </a:r>
            <a:r>
              <a:rPr lang="fr-FR" sz="2000" dirty="0"/>
              <a:t>représentent leurs parts dans les dépenses totales de consommation de la population de référence. </a:t>
            </a:r>
            <a:endParaRPr lang="fr-FR" sz="2000" dirty="0" smtClean="0"/>
          </a:p>
          <a:p>
            <a:pPr>
              <a:buFont typeface="Wingdings" panose="05000000000000000000" pitchFamily="2" charset="2"/>
              <a:buChar char="§"/>
            </a:pPr>
            <a:r>
              <a:rPr lang="fr-FR" sz="2000" dirty="0" smtClean="0"/>
              <a:t>Elles sont </a:t>
            </a:r>
            <a:r>
              <a:rPr lang="fr-FR" sz="2000" dirty="0"/>
              <a:t>souvent obtenues à partir </a:t>
            </a:r>
            <a:r>
              <a:rPr lang="fr-FR" sz="2000" dirty="0" smtClean="0"/>
              <a:t>des enquêtes </a:t>
            </a:r>
            <a:r>
              <a:rPr lang="fr-FR" sz="2000" dirty="0"/>
              <a:t>sur les dépenses des ménages (EDM). </a:t>
            </a:r>
          </a:p>
          <a:p>
            <a:pPr algn="just">
              <a:buFont typeface="Wingdings" panose="05000000000000000000" pitchFamily="2" charset="2"/>
              <a:buChar char="§"/>
            </a:pPr>
            <a:r>
              <a:rPr lang="fr-FR" sz="2000" dirty="0" smtClean="0"/>
              <a:t>Les EDM étant d’enquêtes par sondage qui peuvent faire l’objet d’erreurs de déclaration ou de sélection, ainsi que d’erreurs dues à une absence de réponse, les parts estimées pour certaines variétés sont souvent modifiées ou révisées sur la base d’informations additionnelles ou complémentaires provenant d’autres sources. </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2185019958"/>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52036</TotalTime>
  <Words>3248</Words>
  <Application>Microsoft Office PowerPoint</Application>
  <PresentationFormat>Affichage à l'écran (16:10)</PresentationFormat>
  <Paragraphs>212</Paragraphs>
  <Slides>34</Slides>
  <Notes>3</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Afristat_new-1</vt:lpstr>
      <vt:lpstr>Présentation PowerPoint</vt:lpstr>
      <vt:lpstr>     Plan de présentation</vt:lpstr>
      <vt:lpstr>       INTRODUCTION </vt:lpstr>
      <vt:lpstr>       TYPE DE PERIODE DE REFERENCE (1/2)  </vt:lpstr>
      <vt:lpstr>       TYPE DE PERIODE DE REFERENCE (2/2) </vt:lpstr>
      <vt:lpstr>       PRIX DE BASE (1/3) </vt:lpstr>
      <vt:lpstr>      PRIX DE BASE (2/3) </vt:lpstr>
      <vt:lpstr>       PRIX DE BASE (3/3) </vt:lpstr>
      <vt:lpstr>       STRUCTURE DE PONDERATION DE L’IPC (1/6) </vt:lpstr>
      <vt:lpstr>       STRUCTURE DE PONDERATION DE L’IPC (2/6) </vt:lpstr>
      <vt:lpstr>       STRUCTURE DE PONDERATION DE L’IPC (3/6) </vt:lpstr>
      <vt:lpstr>       STRUCTURE DE PONDERATION DE L’IPC (4/6) </vt:lpstr>
      <vt:lpstr>       STRUCTURE DE PONDERATION DE L’IPC (5/6) </vt:lpstr>
      <vt:lpstr>       STRUCTURE DE PONDERATION DE L’IPC (6/6) </vt:lpstr>
      <vt:lpstr>       SOURCES DES PONDERATIONS (1/7) </vt:lpstr>
      <vt:lpstr>       SOURCES DES PONDERATIONS (2/7) </vt:lpstr>
      <vt:lpstr>       SOURCES DES PONDERATIONS (3/7) </vt:lpstr>
      <vt:lpstr>       SOURCES DES PONDERATIONS (4/7) </vt:lpstr>
      <vt:lpstr>       SOURCES DES PONDERATIONS (5/7) </vt:lpstr>
      <vt:lpstr>       SOURCES DES PONDERATIONS (6/7) </vt:lpstr>
      <vt:lpstr>       SOURCES DES PONDERATIONS (7/7) </vt:lpstr>
      <vt:lpstr>        PRATIQUE DE DERTERMINATION DES PONDERATIONS (1/5)  </vt:lpstr>
      <vt:lpstr>        PRATIQUE DE DERTERMINATION DES PONDERATIONS (2/5)  </vt:lpstr>
      <vt:lpstr>        PRATIQUE DE DERTERMINATION DES PONDERATIONS (3/5)  </vt:lpstr>
      <vt:lpstr>        PRATIQUE DE DERTERMINATION DES PONDERATIONS (4/5)  </vt:lpstr>
      <vt:lpstr>        PRATIQUE DE DERTERMINATION DES PONDERATIONS (5/5)  </vt:lpstr>
      <vt:lpstr>         ACTUALISTATION DES PONDERATIONS (1/2)   </vt:lpstr>
      <vt:lpstr>         ACTUALISTATION DES PONDERATIONS (2/2)   </vt:lpstr>
      <vt:lpstr>         Classification   </vt:lpstr>
      <vt:lpstr>        Produits élémentaires nécessitant un traitement particulier  </vt:lpstr>
      <vt:lpstr>        ERREURS DE PONDERATIONS (1/2)   </vt:lpstr>
      <vt:lpstr>        ERREURS DE PONDERATIONS (2/2)   </vt:lpstr>
      <vt:lpstr>     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phnguema</dc:creator>
  <cp:lastModifiedBy>Bahaze-Dao</cp:lastModifiedBy>
  <cp:revision>685</cp:revision>
  <cp:lastPrinted>2021-05-18T08:07:22Z</cp:lastPrinted>
  <dcterms:created xsi:type="dcterms:W3CDTF">2013-04-17T09:48:32Z</dcterms:created>
  <dcterms:modified xsi:type="dcterms:W3CDTF">2021-11-09T13:58:12Z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