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0" r:id="rId4"/>
    <p:sldMasterId id="2147483648" r:id="rId5"/>
  </p:sldMasterIdLst>
  <p:notesMasterIdLst>
    <p:notesMasterId r:id="rId25"/>
  </p:notesMasterIdLst>
  <p:sldIdLst>
    <p:sldId id="268" r:id="rId6"/>
    <p:sldId id="310" r:id="rId7"/>
    <p:sldId id="1651" r:id="rId8"/>
    <p:sldId id="1690" r:id="rId9"/>
    <p:sldId id="1713" r:id="rId10"/>
    <p:sldId id="1714" r:id="rId11"/>
    <p:sldId id="313" r:id="rId12"/>
    <p:sldId id="1715" r:id="rId13"/>
    <p:sldId id="1716" r:id="rId14"/>
    <p:sldId id="1717" r:id="rId15"/>
    <p:sldId id="1700" r:id="rId16"/>
    <p:sldId id="1585" r:id="rId17"/>
    <p:sldId id="1718" r:id="rId18"/>
    <p:sldId id="1712" r:id="rId19"/>
    <p:sldId id="1719" r:id="rId20"/>
    <p:sldId id="1720" r:id="rId21"/>
    <p:sldId id="1708" r:id="rId22"/>
    <p:sldId id="1674" r:id="rId23"/>
    <p:sldId id="172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884FC0-2E10-37E3-5E58-B2DF9AEEED61}" name="Hamilton Kadanga" initials="HK" userId="S::H.KADANGA@institute.global::d131d6d3-a9e0-4992-8d48-a14adb615de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riam Muller" initials="MM" lastIdx="148" clrIdx="0">
    <p:extLst>
      <p:ext uri="{19B8F6BF-5375-455C-9EA6-DF929625EA0E}">
        <p15:presenceInfo xmlns:p15="http://schemas.microsoft.com/office/powerpoint/2012/main" userId="S::mmuller1@worldbank.org::f025739d-9478-42be-a3f7-bec2064b9718" providerId="AD"/>
      </p:ext>
    </p:extLst>
  </p:cmAuthor>
  <p:cmAuthor id="2" name="Kouadio Stéphane N'Dri" initials="KSN" lastIdx="28" clrIdx="1">
    <p:extLst>
      <p:ext uri="{19B8F6BF-5375-455C-9EA6-DF929625EA0E}">
        <p15:presenceInfo xmlns:p15="http://schemas.microsoft.com/office/powerpoint/2012/main" userId="S::kouadio.stephane.ndri@umontreal.ca::90ade469-640e-489c-b7da-39e12c0c1cee" providerId="AD"/>
      </p:ext>
    </p:extLst>
  </p:cmAuthor>
  <p:cmAuthor id="3" name="stephanendri88@yahoo.com" initials="st" lastIdx="14" clrIdx="2">
    <p:extLst>
      <p:ext uri="{19B8F6BF-5375-455C-9EA6-DF929625EA0E}">
        <p15:presenceInfo xmlns:p15="http://schemas.microsoft.com/office/powerpoint/2012/main" userId="S::urn:spo:guest#stephanendri88@yahoo.com::" providerId="AD"/>
      </p:ext>
    </p:extLst>
  </p:cmAuthor>
  <p:cmAuthor id="4" name="Alina Mykytyshyn" initials="AM" lastIdx="3" clrIdx="3">
    <p:extLst>
      <p:ext uri="{19B8F6BF-5375-455C-9EA6-DF929625EA0E}">
        <p15:presenceInfo xmlns:p15="http://schemas.microsoft.com/office/powerpoint/2012/main" userId="S::amykytyshyn@worldbank.org::937b7ac7-3f5a-40bf-afb3-958f7fd94661" providerId="AD"/>
      </p:ext>
    </p:extLst>
  </p:cmAuthor>
  <p:cmAuthor id="5" name="Windows User" initials="WU" lastIdx="2" clrIdx="4">
    <p:extLst>
      <p:ext uri="{19B8F6BF-5375-455C-9EA6-DF929625EA0E}">
        <p15:presenceInfo xmlns:p15="http://schemas.microsoft.com/office/powerpoint/2012/main" userId="Windows User" providerId="None"/>
      </p:ext>
    </p:extLst>
  </p:cmAuthor>
  <p:cmAuthor id="6" name="obidonog@outlook.fr" initials="o" lastIdx="5" clrIdx="5">
    <p:extLst>
      <p:ext uri="{19B8F6BF-5375-455C-9EA6-DF929625EA0E}">
        <p15:presenceInfo xmlns:p15="http://schemas.microsoft.com/office/powerpoint/2012/main" userId="f8051bce2e8e3d4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9D2"/>
    <a:srgbClr val="404040"/>
    <a:srgbClr val="FEEBD6"/>
    <a:srgbClr val="FBE5D6"/>
    <a:srgbClr val="818181"/>
    <a:srgbClr val="FEE9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8D0248-5B0B-42F3-8709-1CACA37F8880}" v="457" dt="2022-01-30T21:44:21.4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14" autoAdjust="0"/>
    <p:restoredTop sz="89339" autoAdjust="0"/>
  </p:normalViewPr>
  <p:slideViewPr>
    <p:cSldViewPr snapToGrid="0">
      <p:cViewPr varScale="1">
        <p:scale>
          <a:sx n="57" d="100"/>
          <a:sy n="57" d="100"/>
        </p:scale>
        <p:origin x="80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7412A5-CF6F-4DD3-B4B1-396663D2F91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15CD068A-A646-4E55-898E-E3F4DC8808FA}">
      <dgm:prSet custT="1"/>
      <dgm:spPr/>
      <dgm:t>
        <a:bodyPr/>
        <a:lstStyle/>
        <a:p>
          <a:pPr algn="just" rtl="0"/>
          <a:r>
            <a:rPr lang="fr-FR" sz="2000" dirty="0">
              <a:latin typeface="Arial Unicode MS" panose="020B0604020202020204" pitchFamily="34" charset="-128"/>
              <a:ea typeface="Arial Unicode MS" panose="020B0604020202020204" pitchFamily="34" charset="-128"/>
              <a:cs typeface="Arial Unicode MS" panose="020B0604020202020204" pitchFamily="34" charset="-128"/>
            </a:rPr>
            <a:t>La question de l'inégalité de genre a été largement débattue dans les cercles d'universitaires et de décideurs politiques</a:t>
          </a:r>
          <a:r>
            <a:rPr lang="fr-FR" sz="2000" b="0" dirty="0">
              <a:latin typeface="Arial Unicode MS" panose="020B0604020202020204" pitchFamily="34" charset="-128"/>
              <a:ea typeface="Arial Unicode MS" panose="020B0604020202020204" pitchFamily="34" charset="-128"/>
              <a:cs typeface="Arial Unicode MS" panose="020B0604020202020204" pitchFamily="34" charset="-128"/>
            </a:rPr>
            <a:t> et constitue un </a:t>
          </a:r>
          <a:r>
            <a:rPr lang="fr-FR" sz="2000" dirty="0">
              <a:latin typeface="Arial Unicode MS" panose="020B0604020202020204" pitchFamily="34" charset="-128"/>
              <a:ea typeface="Arial Unicode MS" panose="020B0604020202020204" pitchFamily="34" charset="-128"/>
              <a:cs typeface="Arial Unicode MS" panose="020B0604020202020204" pitchFamily="34" charset="-128"/>
            </a:rPr>
            <a:t>sujet de préoccupation pour des raisons intrinsèques de développement durable et soutenu.</a:t>
          </a:r>
          <a:endParaRPr lang="en-US" sz="2000" b="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C7389EFC-A934-47F6-8CDF-9CA8A09B02E4}" type="parTrans" cxnId="{BE497771-CC86-4443-ACF8-7159E3275E64}">
      <dgm:prSet/>
      <dgm:spPr/>
      <dgm:t>
        <a:bodyPr/>
        <a:lstStyle/>
        <a:p>
          <a:endParaRPr lang="en-US"/>
        </a:p>
      </dgm:t>
    </dgm:pt>
    <dgm:pt modelId="{6CD64DEF-88A8-4610-9A4B-28BEBD05D865}" type="sibTrans" cxnId="{BE497771-CC86-4443-ACF8-7159E3275E64}">
      <dgm:prSet/>
      <dgm:spPr/>
      <dgm:t>
        <a:bodyPr/>
        <a:lstStyle/>
        <a:p>
          <a:endParaRPr lang="en-US"/>
        </a:p>
      </dgm:t>
    </dgm:pt>
    <dgm:pt modelId="{A56E46D4-193E-4535-8A58-DE7459FD4D37}">
      <dgm:prSet custT="1"/>
      <dgm:spPr/>
      <dgm:t>
        <a:bodyPr/>
        <a:lstStyle/>
        <a:p>
          <a:pPr algn="just" rtl="0"/>
          <a:r>
            <a:rPr lang="fr-FR" sz="2000" dirty="0">
              <a:latin typeface="Arial Unicode MS" panose="020B0604020202020204" pitchFamily="34" charset="-128"/>
              <a:ea typeface="Arial Unicode MS" panose="020B0604020202020204" pitchFamily="34" charset="-128"/>
              <a:cs typeface="Arial Unicode MS" panose="020B0604020202020204" pitchFamily="34" charset="-128"/>
            </a:rPr>
            <a:t>A l’échelle mondiale, 40% des emplois salariés dans le secteur non agricole sont détenus par des femmes, avec le taux de progression le plus important en Amérique latine et Caraïbes mais demeure en </a:t>
          </a:r>
          <a:r>
            <a:rPr lang="fr-FR" sz="2000" dirty="0" err="1">
              <a:latin typeface="Arial Unicode MS" panose="020B0604020202020204" pitchFamily="34" charset="-128"/>
              <a:ea typeface="Arial Unicode MS" panose="020B0604020202020204" pitchFamily="34" charset="-128"/>
              <a:cs typeface="Arial Unicode MS" panose="020B0604020202020204" pitchFamily="34" charset="-128"/>
            </a:rPr>
            <a:t>deça</a:t>
          </a:r>
          <a:r>
            <a:rPr lang="fr-FR" sz="2000" dirty="0">
              <a:latin typeface="Arial Unicode MS" panose="020B0604020202020204" pitchFamily="34" charset="-128"/>
              <a:ea typeface="Arial Unicode MS" panose="020B0604020202020204" pitchFamily="34" charset="-128"/>
              <a:cs typeface="Arial Unicode MS" panose="020B0604020202020204" pitchFamily="34" charset="-128"/>
            </a:rPr>
            <a:t> de 20% dans la région Afrique Subsaharienne.</a:t>
          </a:r>
        </a:p>
        <a:p>
          <a:pPr algn="just" rtl="0"/>
          <a:r>
            <a:rPr lang="fr-FR" sz="2000" dirty="0">
              <a:latin typeface="Arial Unicode MS" panose="020B0604020202020204" pitchFamily="34" charset="-128"/>
              <a:ea typeface="Arial Unicode MS" panose="020B0604020202020204" pitchFamily="34" charset="-128"/>
              <a:cs typeface="Arial Unicode MS" panose="020B0604020202020204" pitchFamily="34" charset="-128"/>
            </a:rPr>
            <a:t>L’objectif troisième des OMD n’ayant pas été atteint de manière spécifique, les ODD firent leur apparition à l’aube de 2016              ODD 5: </a:t>
          </a:r>
          <a:r>
            <a:rPr lang="fr-FR" sz="2000" b="1" i="1" dirty="0"/>
            <a:t>l’égalité de sexe</a:t>
          </a:r>
          <a:r>
            <a:rPr lang="fr-FR" sz="2000" dirty="0"/>
            <a:t>  et ODD 10: </a:t>
          </a:r>
          <a:r>
            <a:rPr lang="fr-FR" sz="2000" b="1" i="1" dirty="0"/>
            <a:t>Réduction des inégalités</a:t>
          </a:r>
          <a:endParaRPr lang="en-US" sz="20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57BB36DA-E1A8-4701-AA24-1D494E41A184}" type="parTrans" cxnId="{2497B6E0-3418-403F-8520-D84F1D82CFCE}">
      <dgm:prSet/>
      <dgm:spPr/>
      <dgm:t>
        <a:bodyPr/>
        <a:lstStyle/>
        <a:p>
          <a:endParaRPr lang="en-US"/>
        </a:p>
      </dgm:t>
    </dgm:pt>
    <dgm:pt modelId="{3D62592A-AF1F-494D-84DD-9C0B1F0C96FD}" type="sibTrans" cxnId="{2497B6E0-3418-403F-8520-D84F1D82CFCE}">
      <dgm:prSet/>
      <dgm:spPr/>
      <dgm:t>
        <a:bodyPr/>
        <a:lstStyle/>
        <a:p>
          <a:endParaRPr lang="en-US"/>
        </a:p>
      </dgm:t>
    </dgm:pt>
    <dgm:pt modelId="{76898ECE-7EFD-4C00-B74F-11FE781521F1}">
      <dgm:prSet custT="1"/>
      <dgm:spPr/>
      <dgm:t>
        <a:bodyPr/>
        <a:lstStyle/>
        <a:p>
          <a:pPr algn="just" rtl="0"/>
          <a:r>
            <a:rPr lang="fr-FR" sz="2000" b="1" dirty="0">
              <a:latin typeface="Arial Unicode MS" panose="020B0604020202020204" pitchFamily="34" charset="-128"/>
              <a:ea typeface="Arial Unicode MS" panose="020B0604020202020204" pitchFamily="34" charset="-128"/>
              <a:cs typeface="Arial Unicode MS" panose="020B0604020202020204" pitchFamily="34" charset="-128"/>
            </a:rPr>
            <a:t>Constat</a:t>
          </a:r>
          <a:r>
            <a:rPr lang="fr-FR" sz="2000" dirty="0">
              <a:latin typeface="Arial Unicode MS" panose="020B0604020202020204" pitchFamily="34" charset="-128"/>
              <a:ea typeface="Arial Unicode MS" panose="020B0604020202020204" pitchFamily="34" charset="-128"/>
              <a:cs typeface="Arial Unicode MS" panose="020B0604020202020204" pitchFamily="34" charset="-128"/>
            </a:rPr>
            <a:t>: En Afrique subsaharienne, la situation religieuse, sociale, culturelle, politique et économique reste encore marquée par des inégalités de genre plus ou moins fortes </a:t>
          </a:r>
          <a:r>
            <a:rPr lang="fr-FR" sz="2000" b="1" dirty="0">
              <a:latin typeface="Arial Unicode MS" panose="020B0604020202020204" pitchFamily="34" charset="-128"/>
              <a:ea typeface="Arial Unicode MS" panose="020B0604020202020204" pitchFamily="34" charset="-128"/>
              <a:cs typeface="Arial Unicode MS" panose="020B0604020202020204" pitchFamily="34" charset="-128"/>
            </a:rPr>
            <a:t>( Le groupe régional de coordination sur l’ODD 4 ).</a:t>
          </a:r>
          <a:endParaRPr lang="en-US" sz="2000" b="1"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DD829C05-0414-4CC5-8BC0-1FB5290D3E48}" type="sibTrans" cxnId="{BDCC2972-DC07-46D8-8BF1-2F8D0F28812D}">
      <dgm:prSet/>
      <dgm:spPr/>
      <dgm:t>
        <a:bodyPr/>
        <a:lstStyle/>
        <a:p>
          <a:endParaRPr lang="en-US"/>
        </a:p>
      </dgm:t>
    </dgm:pt>
    <dgm:pt modelId="{3C63EF90-4EB5-4EF6-B24E-5F320C48F7C6}" type="parTrans" cxnId="{BDCC2972-DC07-46D8-8BF1-2F8D0F28812D}">
      <dgm:prSet/>
      <dgm:spPr/>
      <dgm:t>
        <a:bodyPr/>
        <a:lstStyle/>
        <a:p>
          <a:endParaRPr lang="en-US"/>
        </a:p>
      </dgm:t>
    </dgm:pt>
    <dgm:pt modelId="{AA269017-9D0E-4324-9DE0-23D2D04537CA}" type="pres">
      <dgm:prSet presAssocID="{CE7412A5-CF6F-4DD3-B4B1-396663D2F918}" presName="vert0" presStyleCnt="0">
        <dgm:presLayoutVars>
          <dgm:dir/>
          <dgm:animOne val="branch"/>
          <dgm:animLvl val="lvl"/>
        </dgm:presLayoutVars>
      </dgm:prSet>
      <dgm:spPr/>
    </dgm:pt>
    <dgm:pt modelId="{7929AE82-3550-4736-B9BD-BB8586199FFC}" type="pres">
      <dgm:prSet presAssocID="{15CD068A-A646-4E55-898E-E3F4DC8808FA}" presName="thickLine" presStyleLbl="alignNode1" presStyleIdx="0" presStyleCnt="3"/>
      <dgm:spPr/>
    </dgm:pt>
    <dgm:pt modelId="{C3655287-0F7C-47A5-A200-3AA81C822567}" type="pres">
      <dgm:prSet presAssocID="{15CD068A-A646-4E55-898E-E3F4DC8808FA}" presName="horz1" presStyleCnt="0"/>
      <dgm:spPr/>
    </dgm:pt>
    <dgm:pt modelId="{AC060F93-9B8D-4E8C-AF6E-0DC7E6B97C2B}" type="pres">
      <dgm:prSet presAssocID="{15CD068A-A646-4E55-898E-E3F4DC8808FA}" presName="tx1" presStyleLbl="revTx" presStyleIdx="0" presStyleCnt="3"/>
      <dgm:spPr/>
    </dgm:pt>
    <dgm:pt modelId="{97CF58FC-9025-44D0-BA1C-CED3A1E2B763}" type="pres">
      <dgm:prSet presAssocID="{15CD068A-A646-4E55-898E-E3F4DC8808FA}" presName="vert1" presStyleCnt="0"/>
      <dgm:spPr/>
    </dgm:pt>
    <dgm:pt modelId="{E730E867-6BD2-4AF0-8574-237D45B02298}" type="pres">
      <dgm:prSet presAssocID="{A56E46D4-193E-4535-8A58-DE7459FD4D37}" presName="thickLine" presStyleLbl="alignNode1" presStyleIdx="1" presStyleCnt="3"/>
      <dgm:spPr/>
    </dgm:pt>
    <dgm:pt modelId="{9A0C6C32-9208-4164-9A73-9B1AFCAA8925}" type="pres">
      <dgm:prSet presAssocID="{A56E46D4-193E-4535-8A58-DE7459FD4D37}" presName="horz1" presStyleCnt="0"/>
      <dgm:spPr/>
    </dgm:pt>
    <dgm:pt modelId="{159D682A-9E6E-49C1-B2D2-A116BD3784B0}" type="pres">
      <dgm:prSet presAssocID="{A56E46D4-193E-4535-8A58-DE7459FD4D37}" presName="tx1" presStyleLbl="revTx" presStyleIdx="1" presStyleCnt="3" custScaleX="100196" custScaleY="142239"/>
      <dgm:spPr/>
    </dgm:pt>
    <dgm:pt modelId="{B6B42747-B79A-4DE6-9EBD-0341E9E188CD}" type="pres">
      <dgm:prSet presAssocID="{A56E46D4-193E-4535-8A58-DE7459FD4D37}" presName="vert1" presStyleCnt="0"/>
      <dgm:spPr/>
    </dgm:pt>
    <dgm:pt modelId="{40A92489-0A88-4C35-855A-C9776CA49F57}" type="pres">
      <dgm:prSet presAssocID="{76898ECE-7EFD-4C00-B74F-11FE781521F1}" presName="thickLine" presStyleLbl="alignNode1" presStyleIdx="2" presStyleCnt="3"/>
      <dgm:spPr/>
    </dgm:pt>
    <dgm:pt modelId="{DA895070-6B55-4385-A558-170D8FA6C92C}" type="pres">
      <dgm:prSet presAssocID="{76898ECE-7EFD-4C00-B74F-11FE781521F1}" presName="horz1" presStyleCnt="0"/>
      <dgm:spPr/>
    </dgm:pt>
    <dgm:pt modelId="{225DD5D5-442A-4C42-8295-E107016569E3}" type="pres">
      <dgm:prSet presAssocID="{76898ECE-7EFD-4C00-B74F-11FE781521F1}" presName="tx1" presStyleLbl="revTx" presStyleIdx="2" presStyleCnt="3"/>
      <dgm:spPr/>
    </dgm:pt>
    <dgm:pt modelId="{8BBAD185-CFC5-4630-9C60-5C7E2A29B7DC}" type="pres">
      <dgm:prSet presAssocID="{76898ECE-7EFD-4C00-B74F-11FE781521F1}" presName="vert1" presStyleCnt="0"/>
      <dgm:spPr/>
    </dgm:pt>
  </dgm:ptLst>
  <dgm:cxnLst>
    <dgm:cxn modelId="{A8C98D32-7FD1-4CFF-A679-1141201AE31F}" type="presOf" srcId="{15CD068A-A646-4E55-898E-E3F4DC8808FA}" destId="{AC060F93-9B8D-4E8C-AF6E-0DC7E6B97C2B}" srcOrd="0" destOrd="0" presId="urn:microsoft.com/office/officeart/2008/layout/LinedList"/>
    <dgm:cxn modelId="{CFE4E534-5163-4AD2-8701-15BCA2B742FA}" type="presOf" srcId="{A56E46D4-193E-4535-8A58-DE7459FD4D37}" destId="{159D682A-9E6E-49C1-B2D2-A116BD3784B0}" srcOrd="0" destOrd="0" presId="urn:microsoft.com/office/officeart/2008/layout/LinedList"/>
    <dgm:cxn modelId="{076F824E-2F21-422A-9A02-FB224C6D69BF}" type="presOf" srcId="{CE7412A5-CF6F-4DD3-B4B1-396663D2F918}" destId="{AA269017-9D0E-4324-9DE0-23D2D04537CA}" srcOrd="0" destOrd="0" presId="urn:microsoft.com/office/officeart/2008/layout/LinedList"/>
    <dgm:cxn modelId="{BE497771-CC86-4443-ACF8-7159E3275E64}" srcId="{CE7412A5-CF6F-4DD3-B4B1-396663D2F918}" destId="{15CD068A-A646-4E55-898E-E3F4DC8808FA}" srcOrd="0" destOrd="0" parTransId="{C7389EFC-A934-47F6-8CDF-9CA8A09B02E4}" sibTransId="{6CD64DEF-88A8-4610-9A4B-28BEBD05D865}"/>
    <dgm:cxn modelId="{BDCC2972-DC07-46D8-8BF1-2F8D0F28812D}" srcId="{CE7412A5-CF6F-4DD3-B4B1-396663D2F918}" destId="{76898ECE-7EFD-4C00-B74F-11FE781521F1}" srcOrd="2" destOrd="0" parTransId="{3C63EF90-4EB5-4EF6-B24E-5F320C48F7C6}" sibTransId="{DD829C05-0414-4CC5-8BC0-1FB5290D3E48}"/>
    <dgm:cxn modelId="{610D707B-05C5-4AFD-80A4-79B62F7FFEF6}" type="presOf" srcId="{76898ECE-7EFD-4C00-B74F-11FE781521F1}" destId="{225DD5D5-442A-4C42-8295-E107016569E3}" srcOrd="0" destOrd="0" presId="urn:microsoft.com/office/officeart/2008/layout/LinedList"/>
    <dgm:cxn modelId="{2497B6E0-3418-403F-8520-D84F1D82CFCE}" srcId="{CE7412A5-CF6F-4DD3-B4B1-396663D2F918}" destId="{A56E46D4-193E-4535-8A58-DE7459FD4D37}" srcOrd="1" destOrd="0" parTransId="{57BB36DA-E1A8-4701-AA24-1D494E41A184}" sibTransId="{3D62592A-AF1F-494D-84DD-9C0B1F0C96FD}"/>
    <dgm:cxn modelId="{8799F4D9-0E44-4C57-A6F2-70077E254BB9}" type="presParOf" srcId="{AA269017-9D0E-4324-9DE0-23D2D04537CA}" destId="{7929AE82-3550-4736-B9BD-BB8586199FFC}" srcOrd="0" destOrd="0" presId="urn:microsoft.com/office/officeart/2008/layout/LinedList"/>
    <dgm:cxn modelId="{5158CC56-BA6E-42DE-84A5-A31C90AEF58C}" type="presParOf" srcId="{AA269017-9D0E-4324-9DE0-23D2D04537CA}" destId="{C3655287-0F7C-47A5-A200-3AA81C822567}" srcOrd="1" destOrd="0" presId="urn:microsoft.com/office/officeart/2008/layout/LinedList"/>
    <dgm:cxn modelId="{8D570BC6-EC2C-459B-A160-A4E52BA1FC4C}" type="presParOf" srcId="{C3655287-0F7C-47A5-A200-3AA81C822567}" destId="{AC060F93-9B8D-4E8C-AF6E-0DC7E6B97C2B}" srcOrd="0" destOrd="0" presId="urn:microsoft.com/office/officeart/2008/layout/LinedList"/>
    <dgm:cxn modelId="{CC3DA92F-D3B1-49F3-96E9-15D92AD513F7}" type="presParOf" srcId="{C3655287-0F7C-47A5-A200-3AA81C822567}" destId="{97CF58FC-9025-44D0-BA1C-CED3A1E2B763}" srcOrd="1" destOrd="0" presId="urn:microsoft.com/office/officeart/2008/layout/LinedList"/>
    <dgm:cxn modelId="{706A7E2E-E05A-48DC-BC67-52733C5B78E0}" type="presParOf" srcId="{AA269017-9D0E-4324-9DE0-23D2D04537CA}" destId="{E730E867-6BD2-4AF0-8574-237D45B02298}" srcOrd="2" destOrd="0" presId="urn:microsoft.com/office/officeart/2008/layout/LinedList"/>
    <dgm:cxn modelId="{AF2164BE-2233-4835-8EC1-BC30E1B13899}" type="presParOf" srcId="{AA269017-9D0E-4324-9DE0-23D2D04537CA}" destId="{9A0C6C32-9208-4164-9A73-9B1AFCAA8925}" srcOrd="3" destOrd="0" presId="urn:microsoft.com/office/officeart/2008/layout/LinedList"/>
    <dgm:cxn modelId="{E3F51BFF-D675-450B-BAD1-A6AFDA99E916}" type="presParOf" srcId="{9A0C6C32-9208-4164-9A73-9B1AFCAA8925}" destId="{159D682A-9E6E-49C1-B2D2-A116BD3784B0}" srcOrd="0" destOrd="0" presId="urn:microsoft.com/office/officeart/2008/layout/LinedList"/>
    <dgm:cxn modelId="{5989D531-DE36-40D1-B6E8-AC43DAC4BB97}" type="presParOf" srcId="{9A0C6C32-9208-4164-9A73-9B1AFCAA8925}" destId="{B6B42747-B79A-4DE6-9EBD-0341E9E188CD}" srcOrd="1" destOrd="0" presId="urn:microsoft.com/office/officeart/2008/layout/LinedList"/>
    <dgm:cxn modelId="{0D502F89-E967-4375-9654-7A6AB1182836}" type="presParOf" srcId="{AA269017-9D0E-4324-9DE0-23D2D04537CA}" destId="{40A92489-0A88-4C35-855A-C9776CA49F57}" srcOrd="4" destOrd="0" presId="urn:microsoft.com/office/officeart/2008/layout/LinedList"/>
    <dgm:cxn modelId="{5A0EA6DC-40AA-4675-A751-0469824BA8FA}" type="presParOf" srcId="{AA269017-9D0E-4324-9DE0-23D2D04537CA}" destId="{DA895070-6B55-4385-A558-170D8FA6C92C}" srcOrd="5" destOrd="0" presId="urn:microsoft.com/office/officeart/2008/layout/LinedList"/>
    <dgm:cxn modelId="{E204EFEA-EB44-4C41-99CD-7656F3D2B6A2}" type="presParOf" srcId="{DA895070-6B55-4385-A558-170D8FA6C92C}" destId="{225DD5D5-442A-4C42-8295-E107016569E3}" srcOrd="0" destOrd="0" presId="urn:microsoft.com/office/officeart/2008/layout/LinedList"/>
    <dgm:cxn modelId="{095EF99B-5E01-4073-8DB3-D9E27C755493}" type="presParOf" srcId="{DA895070-6B55-4385-A558-170D8FA6C92C}" destId="{8BBAD185-CFC5-4630-9C60-5C7E2A29B7D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7412A5-CF6F-4DD3-B4B1-396663D2F91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15CD068A-A646-4E55-898E-E3F4DC8808FA}">
      <dgm:prSet custT="1"/>
      <dgm:spPr/>
      <dgm:t>
        <a:bodyPr/>
        <a:lstStyle/>
        <a:p>
          <a:pPr algn="just" rtl="0"/>
          <a:r>
            <a:rPr lang="fr-FR" sz="2000" dirty="0">
              <a:latin typeface="Arial Unicode MS" panose="020B0604020202020204" pitchFamily="34" charset="-128"/>
              <a:ea typeface="Arial Unicode MS" panose="020B0604020202020204" pitchFamily="34" charset="-128"/>
              <a:cs typeface="Arial Unicode MS" panose="020B0604020202020204" pitchFamily="34" charset="-128"/>
            </a:rPr>
            <a:t> En Côte d’Ivoire, les femmes représentent près de la moitié (48,3%) de la population totale (RGPH,2014) et constituent ainsi une force indéniable pour la croissance et le développement stéréotypes qui résultent d’un formatage social des comportements et des attitudes discriminatoires envers les femmes;</a:t>
          </a:r>
          <a:endParaRPr lang="en-US" sz="2000" b="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C7389EFC-A934-47F6-8CDF-9CA8A09B02E4}" type="parTrans" cxnId="{BE497771-CC86-4443-ACF8-7159E3275E64}">
      <dgm:prSet/>
      <dgm:spPr/>
      <dgm:t>
        <a:bodyPr/>
        <a:lstStyle/>
        <a:p>
          <a:endParaRPr lang="en-US"/>
        </a:p>
      </dgm:t>
    </dgm:pt>
    <dgm:pt modelId="{6CD64DEF-88A8-4610-9A4B-28BEBD05D865}" type="sibTrans" cxnId="{BE497771-CC86-4443-ACF8-7159E3275E64}">
      <dgm:prSet/>
      <dgm:spPr/>
      <dgm:t>
        <a:bodyPr/>
        <a:lstStyle/>
        <a:p>
          <a:endParaRPr lang="en-US"/>
        </a:p>
      </dgm:t>
    </dgm:pt>
    <dgm:pt modelId="{A56E46D4-193E-4535-8A58-DE7459FD4D37}">
      <dgm:prSet custT="1"/>
      <dgm:spPr/>
      <dgm:t>
        <a:bodyPr/>
        <a:lstStyle/>
        <a:p>
          <a:pPr algn="just" rtl="0"/>
          <a:r>
            <a:rPr lang="fr-FR" sz="2000" dirty="0">
              <a:latin typeface="Arial Unicode MS" panose="020B0604020202020204" pitchFamily="34" charset="-128"/>
              <a:ea typeface="Arial Unicode MS" panose="020B0604020202020204" pitchFamily="34" charset="-128"/>
              <a:cs typeface="Arial Unicode MS" panose="020B0604020202020204" pitchFamily="34" charset="-128"/>
            </a:rPr>
            <a:t>Le taux d’alphabétisation des personnes âgées 15 ans et plus est de 66,1% contre  76,6%; le taux de sous-utilisation de la main d’œuvre: 25,3% contre 16,3% chez les hommes ; le taux d'emplois vulnérables est 80,8%  contre 62% chez les hommes ; un taux de salaire inférieur au SMIG de 70,8% contre 47,7%;</a:t>
          </a:r>
          <a:endParaRPr lang="en-US" sz="20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57BB36DA-E1A8-4701-AA24-1D494E41A184}" type="parTrans" cxnId="{2497B6E0-3418-403F-8520-D84F1D82CFCE}">
      <dgm:prSet/>
      <dgm:spPr/>
      <dgm:t>
        <a:bodyPr/>
        <a:lstStyle/>
        <a:p>
          <a:endParaRPr lang="en-US"/>
        </a:p>
      </dgm:t>
    </dgm:pt>
    <dgm:pt modelId="{3D62592A-AF1F-494D-84DD-9C0B1F0C96FD}" type="sibTrans" cxnId="{2497B6E0-3418-403F-8520-D84F1D82CFCE}">
      <dgm:prSet/>
      <dgm:spPr/>
      <dgm:t>
        <a:bodyPr/>
        <a:lstStyle/>
        <a:p>
          <a:endParaRPr lang="en-US"/>
        </a:p>
      </dgm:t>
    </dgm:pt>
    <dgm:pt modelId="{76898ECE-7EFD-4C00-B74F-11FE781521F1}">
      <dgm:prSet custT="1"/>
      <dgm:spPr/>
      <dgm:t>
        <a:bodyPr/>
        <a:lstStyle/>
        <a:p>
          <a:pPr algn="just" rtl="0"/>
          <a:r>
            <a:rPr lang="fr-FR" sz="2000" dirty="0">
              <a:latin typeface="Arial Unicode MS" panose="020B0604020202020204" pitchFamily="34" charset="-128"/>
              <a:ea typeface="Arial Unicode MS" panose="020B0604020202020204" pitchFamily="34" charset="-128"/>
              <a:cs typeface="Arial Unicode MS" panose="020B0604020202020204" pitchFamily="34" charset="-128"/>
            </a:rPr>
            <a:t>A l’aube des ODD qui comprennent 17 objectifs, 169 cibles et environ 231 indicateurs, la Côte d’Ivoire ne veut pas être en marge de leurs réalisations c’est dans cette optique que la PND 2016-2020 a été alignée sur les ODD en intégrant un développement qui prend en compte les disparités de genre.</a:t>
          </a:r>
          <a:endParaRPr lang="en-US" sz="2000" b="1"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DD829C05-0414-4CC5-8BC0-1FB5290D3E48}" type="sibTrans" cxnId="{BDCC2972-DC07-46D8-8BF1-2F8D0F28812D}">
      <dgm:prSet/>
      <dgm:spPr/>
      <dgm:t>
        <a:bodyPr/>
        <a:lstStyle/>
        <a:p>
          <a:endParaRPr lang="en-US"/>
        </a:p>
      </dgm:t>
    </dgm:pt>
    <dgm:pt modelId="{3C63EF90-4EB5-4EF6-B24E-5F320C48F7C6}" type="parTrans" cxnId="{BDCC2972-DC07-46D8-8BF1-2F8D0F28812D}">
      <dgm:prSet/>
      <dgm:spPr/>
      <dgm:t>
        <a:bodyPr/>
        <a:lstStyle/>
        <a:p>
          <a:endParaRPr lang="en-US"/>
        </a:p>
      </dgm:t>
    </dgm:pt>
    <dgm:pt modelId="{AA269017-9D0E-4324-9DE0-23D2D04537CA}" type="pres">
      <dgm:prSet presAssocID="{CE7412A5-CF6F-4DD3-B4B1-396663D2F918}" presName="vert0" presStyleCnt="0">
        <dgm:presLayoutVars>
          <dgm:dir/>
          <dgm:animOne val="branch"/>
          <dgm:animLvl val="lvl"/>
        </dgm:presLayoutVars>
      </dgm:prSet>
      <dgm:spPr/>
    </dgm:pt>
    <dgm:pt modelId="{7929AE82-3550-4736-B9BD-BB8586199FFC}" type="pres">
      <dgm:prSet presAssocID="{15CD068A-A646-4E55-898E-E3F4DC8808FA}" presName="thickLine" presStyleLbl="alignNode1" presStyleIdx="0" presStyleCnt="3"/>
      <dgm:spPr/>
    </dgm:pt>
    <dgm:pt modelId="{C3655287-0F7C-47A5-A200-3AA81C822567}" type="pres">
      <dgm:prSet presAssocID="{15CD068A-A646-4E55-898E-E3F4DC8808FA}" presName="horz1" presStyleCnt="0"/>
      <dgm:spPr/>
    </dgm:pt>
    <dgm:pt modelId="{AC060F93-9B8D-4E8C-AF6E-0DC7E6B97C2B}" type="pres">
      <dgm:prSet presAssocID="{15CD068A-A646-4E55-898E-E3F4DC8808FA}" presName="tx1" presStyleLbl="revTx" presStyleIdx="0" presStyleCnt="3"/>
      <dgm:spPr/>
    </dgm:pt>
    <dgm:pt modelId="{97CF58FC-9025-44D0-BA1C-CED3A1E2B763}" type="pres">
      <dgm:prSet presAssocID="{15CD068A-A646-4E55-898E-E3F4DC8808FA}" presName="vert1" presStyleCnt="0"/>
      <dgm:spPr/>
    </dgm:pt>
    <dgm:pt modelId="{E730E867-6BD2-4AF0-8574-237D45B02298}" type="pres">
      <dgm:prSet presAssocID="{A56E46D4-193E-4535-8A58-DE7459FD4D37}" presName="thickLine" presStyleLbl="alignNode1" presStyleIdx="1" presStyleCnt="3"/>
      <dgm:spPr/>
    </dgm:pt>
    <dgm:pt modelId="{9A0C6C32-9208-4164-9A73-9B1AFCAA8925}" type="pres">
      <dgm:prSet presAssocID="{A56E46D4-193E-4535-8A58-DE7459FD4D37}" presName="horz1" presStyleCnt="0"/>
      <dgm:spPr/>
    </dgm:pt>
    <dgm:pt modelId="{159D682A-9E6E-49C1-B2D2-A116BD3784B0}" type="pres">
      <dgm:prSet presAssocID="{A56E46D4-193E-4535-8A58-DE7459FD4D37}" presName="tx1" presStyleLbl="revTx" presStyleIdx="1" presStyleCnt="3" custScaleX="100196" custScaleY="142239"/>
      <dgm:spPr/>
    </dgm:pt>
    <dgm:pt modelId="{B6B42747-B79A-4DE6-9EBD-0341E9E188CD}" type="pres">
      <dgm:prSet presAssocID="{A56E46D4-193E-4535-8A58-DE7459FD4D37}" presName="vert1" presStyleCnt="0"/>
      <dgm:spPr/>
    </dgm:pt>
    <dgm:pt modelId="{40A92489-0A88-4C35-855A-C9776CA49F57}" type="pres">
      <dgm:prSet presAssocID="{76898ECE-7EFD-4C00-B74F-11FE781521F1}" presName="thickLine" presStyleLbl="alignNode1" presStyleIdx="2" presStyleCnt="3"/>
      <dgm:spPr/>
    </dgm:pt>
    <dgm:pt modelId="{DA895070-6B55-4385-A558-170D8FA6C92C}" type="pres">
      <dgm:prSet presAssocID="{76898ECE-7EFD-4C00-B74F-11FE781521F1}" presName="horz1" presStyleCnt="0"/>
      <dgm:spPr/>
    </dgm:pt>
    <dgm:pt modelId="{225DD5D5-442A-4C42-8295-E107016569E3}" type="pres">
      <dgm:prSet presAssocID="{76898ECE-7EFD-4C00-B74F-11FE781521F1}" presName="tx1" presStyleLbl="revTx" presStyleIdx="2" presStyleCnt="3"/>
      <dgm:spPr/>
    </dgm:pt>
    <dgm:pt modelId="{8BBAD185-CFC5-4630-9C60-5C7E2A29B7DC}" type="pres">
      <dgm:prSet presAssocID="{76898ECE-7EFD-4C00-B74F-11FE781521F1}" presName="vert1" presStyleCnt="0"/>
      <dgm:spPr/>
    </dgm:pt>
  </dgm:ptLst>
  <dgm:cxnLst>
    <dgm:cxn modelId="{C6E1921F-C075-41D0-8EF3-0783FF503D3F}" type="presOf" srcId="{76898ECE-7EFD-4C00-B74F-11FE781521F1}" destId="{225DD5D5-442A-4C42-8295-E107016569E3}" srcOrd="0" destOrd="0" presId="urn:microsoft.com/office/officeart/2008/layout/LinedList"/>
    <dgm:cxn modelId="{05A56F25-C67B-4563-B17A-9668FB1CECAB}" type="presOf" srcId="{A56E46D4-193E-4535-8A58-DE7459FD4D37}" destId="{159D682A-9E6E-49C1-B2D2-A116BD3784B0}" srcOrd="0" destOrd="0" presId="urn:microsoft.com/office/officeart/2008/layout/LinedList"/>
    <dgm:cxn modelId="{F660C843-732D-4B3B-BE49-2CC062D788F6}" type="presOf" srcId="{CE7412A5-CF6F-4DD3-B4B1-396663D2F918}" destId="{AA269017-9D0E-4324-9DE0-23D2D04537CA}" srcOrd="0" destOrd="0" presId="urn:microsoft.com/office/officeart/2008/layout/LinedList"/>
    <dgm:cxn modelId="{BE497771-CC86-4443-ACF8-7159E3275E64}" srcId="{CE7412A5-CF6F-4DD3-B4B1-396663D2F918}" destId="{15CD068A-A646-4E55-898E-E3F4DC8808FA}" srcOrd="0" destOrd="0" parTransId="{C7389EFC-A934-47F6-8CDF-9CA8A09B02E4}" sibTransId="{6CD64DEF-88A8-4610-9A4B-28BEBD05D865}"/>
    <dgm:cxn modelId="{BDCC2972-DC07-46D8-8BF1-2F8D0F28812D}" srcId="{CE7412A5-CF6F-4DD3-B4B1-396663D2F918}" destId="{76898ECE-7EFD-4C00-B74F-11FE781521F1}" srcOrd="2" destOrd="0" parTransId="{3C63EF90-4EB5-4EF6-B24E-5F320C48F7C6}" sibTransId="{DD829C05-0414-4CC5-8BC0-1FB5290D3E48}"/>
    <dgm:cxn modelId="{2497B6E0-3418-403F-8520-D84F1D82CFCE}" srcId="{CE7412A5-CF6F-4DD3-B4B1-396663D2F918}" destId="{A56E46D4-193E-4535-8A58-DE7459FD4D37}" srcOrd="1" destOrd="0" parTransId="{57BB36DA-E1A8-4701-AA24-1D494E41A184}" sibTransId="{3D62592A-AF1F-494D-84DD-9C0B1F0C96FD}"/>
    <dgm:cxn modelId="{901F72E6-8200-45BA-A72F-4523C595F45E}" type="presOf" srcId="{15CD068A-A646-4E55-898E-E3F4DC8808FA}" destId="{AC060F93-9B8D-4E8C-AF6E-0DC7E6B97C2B}" srcOrd="0" destOrd="0" presId="urn:microsoft.com/office/officeart/2008/layout/LinedList"/>
    <dgm:cxn modelId="{8B7DEFD2-864B-4CB5-8F8D-986F2C11CA1D}" type="presParOf" srcId="{AA269017-9D0E-4324-9DE0-23D2D04537CA}" destId="{7929AE82-3550-4736-B9BD-BB8586199FFC}" srcOrd="0" destOrd="0" presId="urn:microsoft.com/office/officeart/2008/layout/LinedList"/>
    <dgm:cxn modelId="{3EFDC46E-E549-4B7C-8CE4-985E54DBFAAB}" type="presParOf" srcId="{AA269017-9D0E-4324-9DE0-23D2D04537CA}" destId="{C3655287-0F7C-47A5-A200-3AA81C822567}" srcOrd="1" destOrd="0" presId="urn:microsoft.com/office/officeart/2008/layout/LinedList"/>
    <dgm:cxn modelId="{18471EE9-E3A2-42F0-ABD0-A98D90CFA783}" type="presParOf" srcId="{C3655287-0F7C-47A5-A200-3AA81C822567}" destId="{AC060F93-9B8D-4E8C-AF6E-0DC7E6B97C2B}" srcOrd="0" destOrd="0" presId="urn:microsoft.com/office/officeart/2008/layout/LinedList"/>
    <dgm:cxn modelId="{CECD021C-342F-47E7-92B6-46CD1055A11F}" type="presParOf" srcId="{C3655287-0F7C-47A5-A200-3AA81C822567}" destId="{97CF58FC-9025-44D0-BA1C-CED3A1E2B763}" srcOrd="1" destOrd="0" presId="urn:microsoft.com/office/officeart/2008/layout/LinedList"/>
    <dgm:cxn modelId="{E53C1E58-FA6B-4FFA-B291-AF800652BCC1}" type="presParOf" srcId="{AA269017-9D0E-4324-9DE0-23D2D04537CA}" destId="{E730E867-6BD2-4AF0-8574-237D45B02298}" srcOrd="2" destOrd="0" presId="urn:microsoft.com/office/officeart/2008/layout/LinedList"/>
    <dgm:cxn modelId="{8006EF86-0045-4304-A5A1-EC6996DF9ADE}" type="presParOf" srcId="{AA269017-9D0E-4324-9DE0-23D2D04537CA}" destId="{9A0C6C32-9208-4164-9A73-9B1AFCAA8925}" srcOrd="3" destOrd="0" presId="urn:microsoft.com/office/officeart/2008/layout/LinedList"/>
    <dgm:cxn modelId="{B5EAE6CF-BECC-4F6F-B831-680F45FFD237}" type="presParOf" srcId="{9A0C6C32-9208-4164-9A73-9B1AFCAA8925}" destId="{159D682A-9E6E-49C1-B2D2-A116BD3784B0}" srcOrd="0" destOrd="0" presId="urn:microsoft.com/office/officeart/2008/layout/LinedList"/>
    <dgm:cxn modelId="{EBC2B72E-C767-40BD-AFC0-9C6C9D7E6816}" type="presParOf" srcId="{9A0C6C32-9208-4164-9A73-9B1AFCAA8925}" destId="{B6B42747-B79A-4DE6-9EBD-0341E9E188CD}" srcOrd="1" destOrd="0" presId="urn:microsoft.com/office/officeart/2008/layout/LinedList"/>
    <dgm:cxn modelId="{6E9068E9-66ED-4655-A3F5-D9A1547028F9}" type="presParOf" srcId="{AA269017-9D0E-4324-9DE0-23D2D04537CA}" destId="{40A92489-0A88-4C35-855A-C9776CA49F57}" srcOrd="4" destOrd="0" presId="urn:microsoft.com/office/officeart/2008/layout/LinedList"/>
    <dgm:cxn modelId="{3139BA9C-14AA-4E4A-A3F7-BFD5B16F4631}" type="presParOf" srcId="{AA269017-9D0E-4324-9DE0-23D2D04537CA}" destId="{DA895070-6B55-4385-A558-170D8FA6C92C}" srcOrd="5" destOrd="0" presId="urn:microsoft.com/office/officeart/2008/layout/LinedList"/>
    <dgm:cxn modelId="{75E4277C-6AF9-4A1D-ACAB-DF17DA3FAE45}" type="presParOf" srcId="{DA895070-6B55-4385-A558-170D8FA6C92C}" destId="{225DD5D5-442A-4C42-8295-E107016569E3}" srcOrd="0" destOrd="0" presId="urn:microsoft.com/office/officeart/2008/layout/LinedList"/>
    <dgm:cxn modelId="{DE66D226-51FD-4F87-A709-C28AB5699DDC}" type="presParOf" srcId="{DA895070-6B55-4385-A558-170D8FA6C92C}" destId="{8BBAD185-CFC5-4630-9C60-5C7E2A29B7D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796A50-7069-4DAA-A0F7-2CA202D7DE4D}"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4D9DFCEA-1C7C-4C92-BBF3-700C0A729BC6}">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fr-FR" sz="1900" b="0" i="0" u="none" strike="noStrike" noProof="0" dirty="0">
              <a:latin typeface="Franklin Gothic Book (Body)"/>
            </a:rPr>
            <a:t>Améliorer les compétences et les qualifications des jeunes femmes</a:t>
          </a:r>
          <a:endParaRPr lang="en-US" sz="1900" dirty="0">
            <a:latin typeface="Franklin Gothic Book (Body)"/>
          </a:endParaRPr>
        </a:p>
      </dgm:t>
    </dgm:pt>
    <dgm:pt modelId="{F19B46CC-06D4-455B-AF6B-E4AE1B761088}" type="parTrans" cxnId="{2F439F1A-AAD6-44A9-A5A0-1AEBE1A15CE1}">
      <dgm:prSet/>
      <dgm:spPr/>
      <dgm:t>
        <a:bodyPr/>
        <a:lstStyle/>
        <a:p>
          <a:endParaRPr lang="en-US"/>
        </a:p>
      </dgm:t>
    </dgm:pt>
    <dgm:pt modelId="{76AD5511-35CA-429D-A49C-6DDE6BB6925A}" type="sibTrans" cxnId="{2F439F1A-AAD6-44A9-A5A0-1AEBE1A15CE1}">
      <dgm:prSet/>
      <dgm:spPr/>
      <dgm:t>
        <a:bodyPr/>
        <a:lstStyle/>
        <a:p>
          <a:endParaRPr lang="en-US"/>
        </a:p>
      </dgm:t>
    </dgm:pt>
    <dgm:pt modelId="{5BEBCEFA-AA38-4CFD-9B71-B1AF499D99C4}">
      <dgm:prSet phldrT="[Text]" custT="1"/>
      <dgm:spPr>
        <a:solidFill>
          <a:srgbClr val="FEE9D2">
            <a:alpha val="90000"/>
          </a:srgbClr>
        </a:solidFill>
      </dgm:spPr>
      <dgm:t>
        <a:bodyPr/>
        <a:lstStyle/>
        <a:p>
          <a:r>
            <a:rPr lang="fr-FR" sz="2000" b="1" dirty="0">
              <a:solidFill>
                <a:schemeClr val="tx1"/>
              </a:solidFill>
              <a:effectLst/>
              <a:latin typeface="Franklin Gothic Book (Body)"/>
              <a:ea typeface="Times New Roman" panose="02020603050405020304" pitchFamily="18" charset="0"/>
              <a:cs typeface="Calibri" panose="020F0502020204030204" pitchFamily="34" charset="0"/>
            </a:rPr>
            <a:t>Formation technique et formation aux pratiques culturales et dans  les filières des ingénieurs;</a:t>
          </a:r>
          <a:endParaRPr lang="en-US" sz="2000" dirty="0">
            <a:solidFill>
              <a:schemeClr val="tx1"/>
            </a:solidFill>
            <a:latin typeface="Franklin Gothic Book (Body)"/>
          </a:endParaRPr>
        </a:p>
      </dgm:t>
    </dgm:pt>
    <dgm:pt modelId="{9C49123E-C880-4D1E-811B-F06F97C8E8C0}" type="parTrans" cxnId="{A6141061-B18D-4BB5-BB3C-2F434BF50AB7}">
      <dgm:prSet/>
      <dgm:spPr/>
      <dgm:t>
        <a:bodyPr/>
        <a:lstStyle/>
        <a:p>
          <a:endParaRPr lang="en-US"/>
        </a:p>
      </dgm:t>
    </dgm:pt>
    <dgm:pt modelId="{6CC70DAF-E43C-405B-A92D-D27AC03B423B}" type="sibTrans" cxnId="{A6141061-B18D-4BB5-BB3C-2F434BF50AB7}">
      <dgm:prSet/>
      <dgm:spPr/>
      <dgm:t>
        <a:bodyPr/>
        <a:lstStyle/>
        <a:p>
          <a:endParaRPr lang="en-US"/>
        </a:p>
      </dgm:t>
    </dgm:pt>
    <dgm:pt modelId="{FFB16E38-0234-46E1-9E8E-2C59599F4934}">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1900" dirty="0" err="1">
              <a:latin typeface="Franklin Gothic Book (Body)"/>
            </a:rPr>
            <a:t>Renforcer</a:t>
          </a:r>
          <a:r>
            <a:rPr lang="en-US" sz="1900" dirty="0">
              <a:latin typeface="Franklin Gothic Book (Body)"/>
            </a:rPr>
            <a:t> </a:t>
          </a:r>
          <a:r>
            <a:rPr lang="en-US" sz="1900" dirty="0" err="1">
              <a:latin typeface="Franklin Gothic Book (Body)"/>
            </a:rPr>
            <a:t>l’integration</a:t>
          </a:r>
          <a:r>
            <a:rPr lang="en-US" sz="1900" dirty="0">
              <a:latin typeface="Franklin Gothic Book (Body)"/>
            </a:rPr>
            <a:t> des femmes </a:t>
          </a:r>
          <a:r>
            <a:rPr lang="en-US" sz="1900" dirty="0" err="1">
              <a:latin typeface="Franklin Gothic Book (Body)"/>
            </a:rPr>
            <a:t>dans</a:t>
          </a:r>
          <a:r>
            <a:rPr lang="en-US" sz="1900" dirty="0">
              <a:latin typeface="Franklin Gothic Book (Body)"/>
            </a:rPr>
            <a:t> le </a:t>
          </a:r>
          <a:r>
            <a:rPr lang="en-US" sz="1900" dirty="0" err="1">
              <a:latin typeface="Franklin Gothic Book (Body)"/>
            </a:rPr>
            <a:t>tissu</a:t>
          </a:r>
          <a:r>
            <a:rPr lang="en-US" sz="1900" dirty="0">
              <a:latin typeface="Franklin Gothic Book (Body)"/>
            </a:rPr>
            <a:t> </a:t>
          </a:r>
          <a:r>
            <a:rPr lang="en-US" sz="1900" dirty="0" err="1">
              <a:latin typeface="Franklin Gothic Book (Body)"/>
            </a:rPr>
            <a:t>industriel</a:t>
          </a:r>
          <a:r>
            <a:rPr lang="en-US" sz="1900" dirty="0">
              <a:latin typeface="Franklin Gothic Book (Body)"/>
            </a:rPr>
            <a:t> de la Côte d’Ivoire</a:t>
          </a:r>
        </a:p>
      </dgm:t>
    </dgm:pt>
    <dgm:pt modelId="{29C0F983-B100-46A2-A04F-2D720238B9BD}" type="parTrans" cxnId="{A0F5318F-7004-4A78-8529-4493A6815F99}">
      <dgm:prSet/>
      <dgm:spPr/>
      <dgm:t>
        <a:bodyPr/>
        <a:lstStyle/>
        <a:p>
          <a:endParaRPr lang="en-US"/>
        </a:p>
      </dgm:t>
    </dgm:pt>
    <dgm:pt modelId="{4E45147C-5705-4D32-9C58-4E480ABFFA7E}" type="sibTrans" cxnId="{A0F5318F-7004-4A78-8529-4493A6815F99}">
      <dgm:prSet/>
      <dgm:spPr/>
      <dgm:t>
        <a:bodyPr/>
        <a:lstStyle/>
        <a:p>
          <a:endParaRPr lang="en-US"/>
        </a:p>
      </dgm:t>
    </dgm:pt>
    <dgm:pt modelId="{60A07AA7-D6D7-470D-8C5D-FE5ED2948D95}">
      <dgm:prSet phldrT="[Text]" custT="1"/>
      <dgm:spPr>
        <a:solidFill>
          <a:srgbClr val="FEE9D2">
            <a:alpha val="90000"/>
          </a:srgbClr>
        </a:solidFill>
      </dgm:spPr>
      <dgm:t>
        <a:bodyPr/>
        <a:lstStyle/>
        <a:p>
          <a:pPr algn="just"/>
          <a:r>
            <a:rPr lang="fr-FR" sz="2000" b="1" dirty="0">
              <a:solidFill>
                <a:schemeClr val="tx1"/>
              </a:solidFill>
              <a:effectLst/>
              <a:latin typeface="Franklin Gothic Book (Body)"/>
              <a:ea typeface="Times New Roman" panose="02020603050405020304" pitchFamily="18" charset="0"/>
              <a:cs typeface="Calibri" panose="020F0502020204030204" pitchFamily="34" charset="0"/>
            </a:rPr>
            <a:t>Promouvoir les métiers et les formations du secteur industriel en les rendant plus attrayants pour les femmes.</a:t>
          </a:r>
          <a:endParaRPr lang="en-US" sz="2000" b="1" dirty="0">
            <a:solidFill>
              <a:schemeClr val="tx1"/>
            </a:solidFill>
            <a:effectLst/>
            <a:latin typeface="Franklin Gothic Book (Body)"/>
            <a:ea typeface="Times New Roman" panose="02020603050405020304" pitchFamily="18" charset="0"/>
            <a:cs typeface="Calibri" panose="020F0502020204030204" pitchFamily="34" charset="0"/>
          </a:endParaRPr>
        </a:p>
      </dgm:t>
    </dgm:pt>
    <dgm:pt modelId="{1F68CCD0-5C5D-4E61-9EF7-E446B8E31CAD}" type="parTrans" cxnId="{A002E345-D356-4405-9366-90A060C448CD}">
      <dgm:prSet/>
      <dgm:spPr/>
      <dgm:t>
        <a:bodyPr/>
        <a:lstStyle/>
        <a:p>
          <a:endParaRPr lang="en-US"/>
        </a:p>
      </dgm:t>
    </dgm:pt>
    <dgm:pt modelId="{C847A488-7ACD-4E04-9BC2-E3E6708A2902}" type="sibTrans" cxnId="{A002E345-D356-4405-9366-90A060C448CD}">
      <dgm:prSet/>
      <dgm:spPr/>
      <dgm:t>
        <a:bodyPr/>
        <a:lstStyle/>
        <a:p>
          <a:endParaRPr lang="en-US"/>
        </a:p>
      </dgm:t>
    </dgm:pt>
    <dgm:pt modelId="{1642293B-D35D-473A-848F-7FD56DCD219B}">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fr-FR" sz="1900" b="0" i="0" u="none" strike="noStrike" noProof="0" dirty="0">
              <a:latin typeface="Franklin Gothic Book (Body)"/>
            </a:rPr>
            <a:t>Faciliter l'accès des femmes aux secteurs d'emploi traditionnellement dominés par les hommes</a:t>
          </a:r>
          <a:endParaRPr lang="en-US" sz="1900" dirty="0">
            <a:latin typeface="Franklin Gothic Book (Body)"/>
          </a:endParaRPr>
        </a:p>
      </dgm:t>
    </dgm:pt>
    <dgm:pt modelId="{53F56BF4-0290-489B-A101-3D8D9DBAE86F}" type="parTrans" cxnId="{E9C587CF-A0A7-4842-872C-24D1FF5CEC82}">
      <dgm:prSet/>
      <dgm:spPr/>
      <dgm:t>
        <a:bodyPr/>
        <a:lstStyle/>
        <a:p>
          <a:endParaRPr lang="en-US"/>
        </a:p>
      </dgm:t>
    </dgm:pt>
    <dgm:pt modelId="{A945B837-48F7-4EBF-BA4D-FAA6C245B518}" type="sibTrans" cxnId="{E9C587CF-A0A7-4842-872C-24D1FF5CEC82}">
      <dgm:prSet/>
      <dgm:spPr/>
      <dgm:t>
        <a:bodyPr/>
        <a:lstStyle/>
        <a:p>
          <a:endParaRPr lang="en-US"/>
        </a:p>
      </dgm:t>
    </dgm:pt>
    <dgm:pt modelId="{BF58F067-5EE9-47ED-9ACC-BDE2DEC34BFF}">
      <dgm:prSet phldrT="[Text]" custT="1"/>
      <dgm:spPr>
        <a:solidFill>
          <a:srgbClr val="FEE9D2">
            <a:alpha val="90000"/>
          </a:srgbClr>
        </a:solidFill>
      </dgm:spPr>
      <dgm:t>
        <a:bodyPr/>
        <a:lstStyle/>
        <a:p>
          <a:pPr>
            <a:buFont typeface="Arial" panose="020B0604020202020204" pitchFamily="34" charset="0"/>
            <a:buChar char="•"/>
          </a:pPr>
          <a:r>
            <a:rPr lang="fr-FR" sz="2000" b="1" dirty="0">
              <a:solidFill>
                <a:schemeClr val="tx1"/>
              </a:solidFill>
              <a:effectLst/>
              <a:latin typeface="Franklin Gothic Book (Body)"/>
              <a:ea typeface="Times New Roman" panose="02020603050405020304" pitchFamily="18" charset="0"/>
              <a:cs typeface="Calibri" panose="020F0502020204030204" pitchFamily="34" charset="0"/>
            </a:rPr>
            <a:t>Favoriser et promouvoir l’intégration des femmes dans les emplois à forte dominance masculine.</a:t>
          </a:r>
          <a:endParaRPr lang="en-US" sz="2000" i="1" dirty="0">
            <a:solidFill>
              <a:schemeClr val="tx1"/>
            </a:solidFill>
            <a:latin typeface="Franklin Gothic Book (Body)"/>
          </a:endParaRPr>
        </a:p>
      </dgm:t>
    </dgm:pt>
    <dgm:pt modelId="{50A1E146-66F3-47BB-B8F8-8F0888FA818F}" type="parTrans" cxnId="{E110A089-9167-4E67-9E33-99C51300CD5B}">
      <dgm:prSet/>
      <dgm:spPr/>
      <dgm:t>
        <a:bodyPr/>
        <a:lstStyle/>
        <a:p>
          <a:endParaRPr lang="en-US"/>
        </a:p>
      </dgm:t>
    </dgm:pt>
    <dgm:pt modelId="{0E4D611C-3113-4CE2-86E0-EDD102CEDAA8}" type="sibTrans" cxnId="{E110A089-9167-4E67-9E33-99C51300CD5B}">
      <dgm:prSet/>
      <dgm:spPr/>
      <dgm:t>
        <a:bodyPr/>
        <a:lstStyle/>
        <a:p>
          <a:endParaRPr lang="en-US"/>
        </a:p>
      </dgm:t>
    </dgm:pt>
    <dgm:pt modelId="{92122EAD-5865-4CD3-926C-937E3BE568DA}">
      <dgm:prSet custT="1"/>
      <dgm:spPr/>
      <dgm:t>
        <a:bodyPr/>
        <a:lstStyle/>
        <a:p>
          <a:r>
            <a:rPr lang="fr-FR" sz="2000" b="1" dirty="0">
              <a:solidFill>
                <a:schemeClr val="tx1"/>
              </a:solidFill>
              <a:effectLst/>
              <a:latin typeface="Franklin Gothic Book (Body)"/>
              <a:ea typeface="Times New Roman" panose="02020603050405020304" pitchFamily="18" charset="0"/>
              <a:cs typeface="Calibri" panose="020F0502020204030204" pitchFamily="34" charset="0"/>
            </a:rPr>
            <a:t>Interventions combinées</a:t>
          </a:r>
        </a:p>
      </dgm:t>
    </dgm:pt>
    <dgm:pt modelId="{CB9164B1-2DB2-4AA6-A5A7-D41E18C0B060}" type="parTrans" cxnId="{6635A124-DE39-4B41-A17B-3FD5223BF8CD}">
      <dgm:prSet/>
      <dgm:spPr/>
      <dgm:t>
        <a:bodyPr/>
        <a:lstStyle/>
        <a:p>
          <a:endParaRPr lang="en-US"/>
        </a:p>
      </dgm:t>
    </dgm:pt>
    <dgm:pt modelId="{3CC7F2ED-F952-441A-9101-0EEF858E487F}" type="sibTrans" cxnId="{6635A124-DE39-4B41-A17B-3FD5223BF8CD}">
      <dgm:prSet/>
      <dgm:spPr/>
      <dgm:t>
        <a:bodyPr/>
        <a:lstStyle/>
        <a:p>
          <a:endParaRPr lang="en-US"/>
        </a:p>
      </dgm:t>
    </dgm:pt>
    <dgm:pt modelId="{3F6D257C-ABCA-47DF-83BF-7B70840D4168}" type="pres">
      <dgm:prSet presAssocID="{E0796A50-7069-4DAA-A0F7-2CA202D7DE4D}" presName="Name0" presStyleCnt="0">
        <dgm:presLayoutVars>
          <dgm:dir/>
          <dgm:animLvl val="lvl"/>
          <dgm:resizeHandles val="exact"/>
        </dgm:presLayoutVars>
      </dgm:prSet>
      <dgm:spPr/>
    </dgm:pt>
    <dgm:pt modelId="{615D1ABB-AAD2-49D0-B412-43D0E5E874A6}" type="pres">
      <dgm:prSet presAssocID="{4D9DFCEA-1C7C-4C92-BBF3-700C0A729BC6}" presName="linNode" presStyleCnt="0"/>
      <dgm:spPr/>
    </dgm:pt>
    <dgm:pt modelId="{B77204B1-2DF6-438A-8E46-FE4A0F3C808E}" type="pres">
      <dgm:prSet presAssocID="{4D9DFCEA-1C7C-4C92-BBF3-700C0A729BC6}" presName="parentText" presStyleLbl="node1" presStyleIdx="0" presStyleCnt="3" custScaleY="64568">
        <dgm:presLayoutVars>
          <dgm:chMax val="1"/>
          <dgm:bulletEnabled val="1"/>
        </dgm:presLayoutVars>
      </dgm:prSet>
      <dgm:spPr/>
    </dgm:pt>
    <dgm:pt modelId="{48452BC9-34B3-4485-9B25-5D37A10E90BD}" type="pres">
      <dgm:prSet presAssocID="{4D9DFCEA-1C7C-4C92-BBF3-700C0A729BC6}" presName="descendantText" presStyleLbl="alignAccFollowNode1" presStyleIdx="0" presStyleCnt="3" custScaleY="52412" custLinFactNeighborY="2197">
        <dgm:presLayoutVars>
          <dgm:bulletEnabled val="1"/>
        </dgm:presLayoutVars>
      </dgm:prSet>
      <dgm:spPr/>
    </dgm:pt>
    <dgm:pt modelId="{0763418C-69D1-4466-9461-6039BC3CEFA6}" type="pres">
      <dgm:prSet presAssocID="{76AD5511-35CA-429D-A49C-6DDE6BB6925A}" presName="sp" presStyleCnt="0"/>
      <dgm:spPr/>
    </dgm:pt>
    <dgm:pt modelId="{5A63D27A-A559-4C94-A16F-09CB22318A61}" type="pres">
      <dgm:prSet presAssocID="{FFB16E38-0234-46E1-9E8E-2C59599F4934}" presName="linNode" presStyleCnt="0"/>
      <dgm:spPr/>
    </dgm:pt>
    <dgm:pt modelId="{1136F950-D9D6-4C5F-A1E7-E70D9FF1B96B}" type="pres">
      <dgm:prSet presAssocID="{FFB16E38-0234-46E1-9E8E-2C59599F4934}" presName="parentText" presStyleLbl="node1" presStyleIdx="1" presStyleCnt="3" custScaleY="64568">
        <dgm:presLayoutVars>
          <dgm:chMax val="1"/>
          <dgm:bulletEnabled val="1"/>
        </dgm:presLayoutVars>
      </dgm:prSet>
      <dgm:spPr/>
    </dgm:pt>
    <dgm:pt modelId="{659DA96B-2769-42FB-9662-7E712D7E16D7}" type="pres">
      <dgm:prSet presAssocID="{FFB16E38-0234-46E1-9E8E-2C59599F4934}" presName="descendantText" presStyleLbl="alignAccFollowNode1" presStyleIdx="1" presStyleCnt="3" custScaleY="64584">
        <dgm:presLayoutVars>
          <dgm:bulletEnabled val="1"/>
        </dgm:presLayoutVars>
      </dgm:prSet>
      <dgm:spPr/>
    </dgm:pt>
    <dgm:pt modelId="{7C601384-581B-4B7F-BAFB-15ED644B452C}" type="pres">
      <dgm:prSet presAssocID="{4E45147C-5705-4D32-9C58-4E480ABFFA7E}" presName="sp" presStyleCnt="0"/>
      <dgm:spPr/>
    </dgm:pt>
    <dgm:pt modelId="{63C2509D-0E4D-4172-AA75-6CCA180659BA}" type="pres">
      <dgm:prSet presAssocID="{1642293B-D35D-473A-848F-7FD56DCD219B}" presName="linNode" presStyleCnt="0"/>
      <dgm:spPr/>
    </dgm:pt>
    <dgm:pt modelId="{35B3E67D-00DB-4FC6-BC37-58BF6BD300EE}" type="pres">
      <dgm:prSet presAssocID="{1642293B-D35D-473A-848F-7FD56DCD219B}" presName="parentText" presStyleLbl="node1" presStyleIdx="2" presStyleCnt="3" custScaleY="64568">
        <dgm:presLayoutVars>
          <dgm:chMax val="1"/>
          <dgm:bulletEnabled val="1"/>
        </dgm:presLayoutVars>
      </dgm:prSet>
      <dgm:spPr/>
    </dgm:pt>
    <dgm:pt modelId="{AD177D48-A7E7-4BEF-93B2-2B0983513E58}" type="pres">
      <dgm:prSet presAssocID="{1642293B-D35D-473A-848F-7FD56DCD219B}" presName="descendantText" presStyleLbl="alignAccFollowNode1" presStyleIdx="2" presStyleCnt="3" custScaleY="52693">
        <dgm:presLayoutVars>
          <dgm:bulletEnabled val="1"/>
        </dgm:presLayoutVars>
      </dgm:prSet>
      <dgm:spPr/>
    </dgm:pt>
  </dgm:ptLst>
  <dgm:cxnLst>
    <dgm:cxn modelId="{802F0C1A-10D9-4C6B-905E-7A1A55E87306}" type="presOf" srcId="{FFB16E38-0234-46E1-9E8E-2C59599F4934}" destId="{1136F950-D9D6-4C5F-A1E7-E70D9FF1B96B}" srcOrd="0" destOrd="0" presId="urn:microsoft.com/office/officeart/2005/8/layout/vList5"/>
    <dgm:cxn modelId="{2F439F1A-AAD6-44A9-A5A0-1AEBE1A15CE1}" srcId="{E0796A50-7069-4DAA-A0F7-2CA202D7DE4D}" destId="{4D9DFCEA-1C7C-4C92-BBF3-700C0A729BC6}" srcOrd="0" destOrd="0" parTransId="{F19B46CC-06D4-455B-AF6B-E4AE1B761088}" sibTransId="{76AD5511-35CA-429D-A49C-6DDE6BB6925A}"/>
    <dgm:cxn modelId="{6635A124-DE39-4B41-A17B-3FD5223BF8CD}" srcId="{4D9DFCEA-1C7C-4C92-BBF3-700C0A729BC6}" destId="{92122EAD-5865-4CD3-926C-937E3BE568DA}" srcOrd="1" destOrd="0" parTransId="{CB9164B1-2DB2-4AA6-A5A7-D41E18C0B060}" sibTransId="{3CC7F2ED-F952-441A-9101-0EEF858E487F}"/>
    <dgm:cxn modelId="{A6141061-B18D-4BB5-BB3C-2F434BF50AB7}" srcId="{4D9DFCEA-1C7C-4C92-BBF3-700C0A729BC6}" destId="{5BEBCEFA-AA38-4CFD-9B71-B1AF499D99C4}" srcOrd="0" destOrd="0" parTransId="{9C49123E-C880-4D1E-811B-F06F97C8E8C0}" sibTransId="{6CC70DAF-E43C-405B-A92D-D27AC03B423B}"/>
    <dgm:cxn modelId="{6D875862-B7C9-49F7-8472-043560D65289}" type="presOf" srcId="{60A07AA7-D6D7-470D-8C5D-FE5ED2948D95}" destId="{659DA96B-2769-42FB-9662-7E712D7E16D7}" srcOrd="0" destOrd="0" presId="urn:microsoft.com/office/officeart/2005/8/layout/vList5"/>
    <dgm:cxn modelId="{A002E345-D356-4405-9366-90A060C448CD}" srcId="{FFB16E38-0234-46E1-9E8E-2C59599F4934}" destId="{60A07AA7-D6D7-470D-8C5D-FE5ED2948D95}" srcOrd="0" destOrd="0" parTransId="{1F68CCD0-5C5D-4E61-9EF7-E446B8E31CAD}" sibTransId="{C847A488-7ACD-4E04-9BC2-E3E6708A2902}"/>
    <dgm:cxn modelId="{5FF64149-F01F-4A64-A8E2-18C95B5D3745}" type="presOf" srcId="{BF58F067-5EE9-47ED-9ACC-BDE2DEC34BFF}" destId="{AD177D48-A7E7-4BEF-93B2-2B0983513E58}" srcOrd="0" destOrd="0" presId="urn:microsoft.com/office/officeart/2005/8/layout/vList5"/>
    <dgm:cxn modelId="{69921C4B-3041-480F-87C5-1C1DE1C0104B}" type="presOf" srcId="{4D9DFCEA-1C7C-4C92-BBF3-700C0A729BC6}" destId="{B77204B1-2DF6-438A-8E46-FE4A0F3C808E}" srcOrd="0" destOrd="0" presId="urn:microsoft.com/office/officeart/2005/8/layout/vList5"/>
    <dgm:cxn modelId="{138CA152-EE03-4D0F-8457-040073222A6F}" type="presOf" srcId="{1642293B-D35D-473A-848F-7FD56DCD219B}" destId="{35B3E67D-00DB-4FC6-BC37-58BF6BD300EE}" srcOrd="0" destOrd="0" presId="urn:microsoft.com/office/officeart/2005/8/layout/vList5"/>
    <dgm:cxn modelId="{7B68167A-3A10-4D08-9048-368477DB247E}" type="presOf" srcId="{92122EAD-5865-4CD3-926C-937E3BE568DA}" destId="{48452BC9-34B3-4485-9B25-5D37A10E90BD}" srcOrd="0" destOrd="1" presId="urn:microsoft.com/office/officeart/2005/8/layout/vList5"/>
    <dgm:cxn modelId="{E110A089-9167-4E67-9E33-99C51300CD5B}" srcId="{1642293B-D35D-473A-848F-7FD56DCD219B}" destId="{BF58F067-5EE9-47ED-9ACC-BDE2DEC34BFF}" srcOrd="0" destOrd="0" parTransId="{50A1E146-66F3-47BB-B8F8-8F0888FA818F}" sibTransId="{0E4D611C-3113-4CE2-86E0-EDD102CEDAA8}"/>
    <dgm:cxn modelId="{A0F5318F-7004-4A78-8529-4493A6815F99}" srcId="{E0796A50-7069-4DAA-A0F7-2CA202D7DE4D}" destId="{FFB16E38-0234-46E1-9E8E-2C59599F4934}" srcOrd="1" destOrd="0" parTransId="{29C0F983-B100-46A2-A04F-2D720238B9BD}" sibTransId="{4E45147C-5705-4D32-9C58-4E480ABFFA7E}"/>
    <dgm:cxn modelId="{A2AD5494-40EB-4597-AF1D-DA7A4B32E027}" type="presOf" srcId="{5BEBCEFA-AA38-4CFD-9B71-B1AF499D99C4}" destId="{48452BC9-34B3-4485-9B25-5D37A10E90BD}" srcOrd="0" destOrd="0" presId="urn:microsoft.com/office/officeart/2005/8/layout/vList5"/>
    <dgm:cxn modelId="{FE7AF4B4-96A7-406B-B954-F1AC5E01A64E}" type="presOf" srcId="{E0796A50-7069-4DAA-A0F7-2CA202D7DE4D}" destId="{3F6D257C-ABCA-47DF-83BF-7B70840D4168}" srcOrd="0" destOrd="0" presId="urn:microsoft.com/office/officeart/2005/8/layout/vList5"/>
    <dgm:cxn modelId="{E9C587CF-A0A7-4842-872C-24D1FF5CEC82}" srcId="{E0796A50-7069-4DAA-A0F7-2CA202D7DE4D}" destId="{1642293B-D35D-473A-848F-7FD56DCD219B}" srcOrd="2" destOrd="0" parTransId="{53F56BF4-0290-489B-A101-3D8D9DBAE86F}" sibTransId="{A945B837-48F7-4EBF-BA4D-FAA6C245B518}"/>
    <dgm:cxn modelId="{685E93F0-F13E-4FEC-B378-37AEC096745D}" type="presParOf" srcId="{3F6D257C-ABCA-47DF-83BF-7B70840D4168}" destId="{615D1ABB-AAD2-49D0-B412-43D0E5E874A6}" srcOrd="0" destOrd="0" presId="urn:microsoft.com/office/officeart/2005/8/layout/vList5"/>
    <dgm:cxn modelId="{1E9E5EF7-3688-4620-B39A-DA8B9EDB06CE}" type="presParOf" srcId="{615D1ABB-AAD2-49D0-B412-43D0E5E874A6}" destId="{B77204B1-2DF6-438A-8E46-FE4A0F3C808E}" srcOrd="0" destOrd="0" presId="urn:microsoft.com/office/officeart/2005/8/layout/vList5"/>
    <dgm:cxn modelId="{4B850478-61B2-4E6F-9BAE-D25AD6E22010}" type="presParOf" srcId="{615D1ABB-AAD2-49D0-B412-43D0E5E874A6}" destId="{48452BC9-34B3-4485-9B25-5D37A10E90BD}" srcOrd="1" destOrd="0" presId="urn:microsoft.com/office/officeart/2005/8/layout/vList5"/>
    <dgm:cxn modelId="{519ABECA-236D-41CC-A36F-A447ACEE3C12}" type="presParOf" srcId="{3F6D257C-ABCA-47DF-83BF-7B70840D4168}" destId="{0763418C-69D1-4466-9461-6039BC3CEFA6}" srcOrd="1" destOrd="0" presId="urn:microsoft.com/office/officeart/2005/8/layout/vList5"/>
    <dgm:cxn modelId="{063A52C7-7215-4339-9EDE-16925FF719EC}" type="presParOf" srcId="{3F6D257C-ABCA-47DF-83BF-7B70840D4168}" destId="{5A63D27A-A559-4C94-A16F-09CB22318A61}" srcOrd="2" destOrd="0" presId="urn:microsoft.com/office/officeart/2005/8/layout/vList5"/>
    <dgm:cxn modelId="{F0EFA4B2-9FAA-4196-9346-40C73932640E}" type="presParOf" srcId="{5A63D27A-A559-4C94-A16F-09CB22318A61}" destId="{1136F950-D9D6-4C5F-A1E7-E70D9FF1B96B}" srcOrd="0" destOrd="0" presId="urn:microsoft.com/office/officeart/2005/8/layout/vList5"/>
    <dgm:cxn modelId="{823D53B0-489C-4F82-92DC-5B731143DCEC}" type="presParOf" srcId="{5A63D27A-A559-4C94-A16F-09CB22318A61}" destId="{659DA96B-2769-42FB-9662-7E712D7E16D7}" srcOrd="1" destOrd="0" presId="urn:microsoft.com/office/officeart/2005/8/layout/vList5"/>
    <dgm:cxn modelId="{5DC258B7-030D-4177-930F-DAE4F46EA6D9}" type="presParOf" srcId="{3F6D257C-ABCA-47DF-83BF-7B70840D4168}" destId="{7C601384-581B-4B7F-BAFB-15ED644B452C}" srcOrd="3" destOrd="0" presId="urn:microsoft.com/office/officeart/2005/8/layout/vList5"/>
    <dgm:cxn modelId="{7BF95981-AA33-4F54-A3BE-C4D8324913DB}" type="presParOf" srcId="{3F6D257C-ABCA-47DF-83BF-7B70840D4168}" destId="{63C2509D-0E4D-4172-AA75-6CCA180659BA}" srcOrd="4" destOrd="0" presId="urn:microsoft.com/office/officeart/2005/8/layout/vList5"/>
    <dgm:cxn modelId="{BEB28A1B-ADD4-4607-AF7F-52944F687389}" type="presParOf" srcId="{63C2509D-0E4D-4172-AA75-6CCA180659BA}" destId="{35B3E67D-00DB-4FC6-BC37-58BF6BD300EE}" srcOrd="0" destOrd="0" presId="urn:microsoft.com/office/officeart/2005/8/layout/vList5"/>
    <dgm:cxn modelId="{11E87695-54C7-450A-A59D-0758D42284D5}" type="presParOf" srcId="{63C2509D-0E4D-4172-AA75-6CCA180659BA}" destId="{AD177D48-A7E7-4BEF-93B2-2B0983513E5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E0796A50-7069-4DAA-A0F7-2CA202D7DE4D}"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883DA121-15E2-449A-8A60-98675D513789}">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fr-FR" sz="1900" b="0" i="0" u="none" strike="noStrike" noProof="0" dirty="0">
              <a:latin typeface="Franklin Gothic Book (Body)"/>
            </a:rPr>
            <a:t>Promouvoir le leadership féminin</a:t>
          </a:r>
          <a:endParaRPr lang="en-US" sz="1900" b="0" i="0" u="none" strike="noStrike" dirty="0">
            <a:latin typeface="Franklin Gothic Book (Body)"/>
          </a:endParaRPr>
        </a:p>
      </dgm:t>
    </dgm:pt>
    <dgm:pt modelId="{0FCE3C3F-F4AE-4CB5-8ABC-0B300BA27CF9}" type="parTrans" cxnId="{0E963364-9129-4B95-A1E8-707863C2D4B8}">
      <dgm:prSet/>
      <dgm:spPr/>
      <dgm:t>
        <a:bodyPr/>
        <a:lstStyle/>
        <a:p>
          <a:endParaRPr lang="fr-FR"/>
        </a:p>
      </dgm:t>
    </dgm:pt>
    <dgm:pt modelId="{1AF8BD29-CDF2-4476-8FFD-743BE0B6068B}" type="sibTrans" cxnId="{0E963364-9129-4B95-A1E8-707863C2D4B8}">
      <dgm:prSet/>
      <dgm:spPr/>
      <dgm:t>
        <a:bodyPr/>
        <a:lstStyle/>
        <a:p>
          <a:endParaRPr lang="fr-FR"/>
        </a:p>
      </dgm:t>
    </dgm:pt>
    <dgm:pt modelId="{3F6D257C-ABCA-47DF-83BF-7B70840D4168}" type="pres">
      <dgm:prSet presAssocID="{E0796A50-7069-4DAA-A0F7-2CA202D7DE4D}" presName="Name0" presStyleCnt="0">
        <dgm:presLayoutVars>
          <dgm:dir/>
          <dgm:animLvl val="lvl"/>
          <dgm:resizeHandles val="exact"/>
        </dgm:presLayoutVars>
      </dgm:prSet>
      <dgm:spPr/>
    </dgm:pt>
    <dgm:pt modelId="{A106A34A-C8C3-4461-ACD7-BEAE395719FC}" type="pres">
      <dgm:prSet presAssocID="{883DA121-15E2-449A-8A60-98675D513789}" presName="linNode" presStyleCnt="0"/>
      <dgm:spPr/>
    </dgm:pt>
    <dgm:pt modelId="{3E1C17F8-ED36-47A3-AEE5-DE5154449D57}" type="pres">
      <dgm:prSet presAssocID="{883DA121-15E2-449A-8A60-98675D513789}" presName="parentText" presStyleLbl="node1" presStyleIdx="0" presStyleCnt="1" custScaleY="37514" custLinFactNeighborX="-96669" custLinFactNeighborY="-38616">
        <dgm:presLayoutVars>
          <dgm:chMax val="1"/>
          <dgm:bulletEnabled val="1"/>
        </dgm:presLayoutVars>
      </dgm:prSet>
      <dgm:spPr/>
    </dgm:pt>
  </dgm:ptLst>
  <dgm:cxnLst>
    <dgm:cxn modelId="{289C1E23-F64B-498E-AEF9-D5E65C5769EA}" type="presOf" srcId="{883DA121-15E2-449A-8A60-98675D513789}" destId="{3E1C17F8-ED36-47A3-AEE5-DE5154449D57}" srcOrd="0" destOrd="0" presId="urn:microsoft.com/office/officeart/2005/8/layout/vList5"/>
    <dgm:cxn modelId="{0E963364-9129-4B95-A1E8-707863C2D4B8}" srcId="{E0796A50-7069-4DAA-A0F7-2CA202D7DE4D}" destId="{883DA121-15E2-449A-8A60-98675D513789}" srcOrd="0" destOrd="0" parTransId="{0FCE3C3F-F4AE-4CB5-8ABC-0B300BA27CF9}" sibTransId="{1AF8BD29-CDF2-4476-8FFD-743BE0B6068B}"/>
    <dgm:cxn modelId="{FE7AF4B4-96A7-406B-B954-F1AC5E01A64E}" type="presOf" srcId="{E0796A50-7069-4DAA-A0F7-2CA202D7DE4D}" destId="{3F6D257C-ABCA-47DF-83BF-7B70840D4168}" srcOrd="0" destOrd="0" presId="urn:microsoft.com/office/officeart/2005/8/layout/vList5"/>
    <dgm:cxn modelId="{C3F6A547-B1C3-4D07-88AA-B9478353E749}" type="presParOf" srcId="{3F6D257C-ABCA-47DF-83BF-7B70840D4168}" destId="{A106A34A-C8C3-4461-ACD7-BEAE395719FC}" srcOrd="0" destOrd="0" presId="urn:microsoft.com/office/officeart/2005/8/layout/vList5"/>
    <dgm:cxn modelId="{F1DF8224-2820-40DD-AFEF-168B6938281E}" type="presParOf" srcId="{A106A34A-C8C3-4461-ACD7-BEAE395719FC}" destId="{3E1C17F8-ED36-47A3-AEE5-DE5154449D57}"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9AE82-3550-4736-B9BD-BB8586199FFC}">
      <dsp:nvSpPr>
        <dsp:cNvPr id="0" name=""/>
        <dsp:cNvSpPr/>
      </dsp:nvSpPr>
      <dsp:spPr>
        <a:xfrm>
          <a:off x="0" y="1983"/>
          <a:ext cx="1108165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060F93-9B8D-4E8C-AF6E-0DC7E6B97C2B}">
      <dsp:nvSpPr>
        <dsp:cNvPr id="0" name=""/>
        <dsp:cNvSpPr/>
      </dsp:nvSpPr>
      <dsp:spPr>
        <a:xfrm>
          <a:off x="0" y="1983"/>
          <a:ext cx="11081657" cy="1681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rtl="0">
            <a:lnSpc>
              <a:spcPct val="90000"/>
            </a:lnSpc>
            <a:spcBef>
              <a:spcPct val="0"/>
            </a:spcBef>
            <a:spcAft>
              <a:spcPct val="35000"/>
            </a:spcAft>
            <a:buNone/>
          </a:pPr>
          <a:r>
            <a:rPr lang="fr-FR" sz="2000" kern="1200" dirty="0">
              <a:latin typeface="Arial Unicode MS" panose="020B0604020202020204" pitchFamily="34" charset="-128"/>
              <a:ea typeface="Arial Unicode MS" panose="020B0604020202020204" pitchFamily="34" charset="-128"/>
              <a:cs typeface="Arial Unicode MS" panose="020B0604020202020204" pitchFamily="34" charset="-128"/>
            </a:rPr>
            <a:t>La question de l'inégalité de genre a été largement débattue dans les cercles d'universitaires et de décideurs politiques</a:t>
          </a:r>
          <a:r>
            <a:rPr lang="fr-FR" sz="2000" b="0" kern="1200" dirty="0">
              <a:latin typeface="Arial Unicode MS" panose="020B0604020202020204" pitchFamily="34" charset="-128"/>
              <a:ea typeface="Arial Unicode MS" panose="020B0604020202020204" pitchFamily="34" charset="-128"/>
              <a:cs typeface="Arial Unicode MS" panose="020B0604020202020204" pitchFamily="34" charset="-128"/>
            </a:rPr>
            <a:t> et constitue un </a:t>
          </a:r>
          <a:r>
            <a:rPr lang="fr-FR" sz="2000" kern="1200" dirty="0">
              <a:latin typeface="Arial Unicode MS" panose="020B0604020202020204" pitchFamily="34" charset="-128"/>
              <a:ea typeface="Arial Unicode MS" panose="020B0604020202020204" pitchFamily="34" charset="-128"/>
              <a:cs typeface="Arial Unicode MS" panose="020B0604020202020204" pitchFamily="34" charset="-128"/>
            </a:rPr>
            <a:t>sujet de préoccupation pour des raisons intrinsèques de développement durable et soutenu.</a:t>
          </a:r>
          <a:endParaRPr lang="en-US" sz="2000" b="0" kern="1200" dirty="0">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0" y="1983"/>
        <a:ext cx="11081657" cy="1681868"/>
      </dsp:txXfrm>
    </dsp:sp>
    <dsp:sp modelId="{E730E867-6BD2-4AF0-8574-237D45B02298}">
      <dsp:nvSpPr>
        <dsp:cNvPr id="0" name=""/>
        <dsp:cNvSpPr/>
      </dsp:nvSpPr>
      <dsp:spPr>
        <a:xfrm>
          <a:off x="0" y="1683852"/>
          <a:ext cx="11081657"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9D682A-9E6E-49C1-B2D2-A116BD3784B0}">
      <dsp:nvSpPr>
        <dsp:cNvPr id="0" name=""/>
        <dsp:cNvSpPr/>
      </dsp:nvSpPr>
      <dsp:spPr>
        <a:xfrm>
          <a:off x="0" y="1683852"/>
          <a:ext cx="11070847" cy="2392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rtl="0">
            <a:lnSpc>
              <a:spcPct val="90000"/>
            </a:lnSpc>
            <a:spcBef>
              <a:spcPct val="0"/>
            </a:spcBef>
            <a:spcAft>
              <a:spcPct val="35000"/>
            </a:spcAft>
            <a:buNone/>
          </a:pPr>
          <a:r>
            <a:rPr lang="fr-FR" sz="2000" kern="1200" dirty="0">
              <a:latin typeface="Arial Unicode MS" panose="020B0604020202020204" pitchFamily="34" charset="-128"/>
              <a:ea typeface="Arial Unicode MS" panose="020B0604020202020204" pitchFamily="34" charset="-128"/>
              <a:cs typeface="Arial Unicode MS" panose="020B0604020202020204" pitchFamily="34" charset="-128"/>
            </a:rPr>
            <a:t>A l’échelle mondiale, 40% des emplois salariés dans le secteur non agricole sont détenus par des femmes, avec le taux de progression le plus important en Amérique latine et Caraïbes mais demeure en </a:t>
          </a:r>
          <a:r>
            <a:rPr lang="fr-FR" sz="2000" kern="1200" dirty="0" err="1">
              <a:latin typeface="Arial Unicode MS" panose="020B0604020202020204" pitchFamily="34" charset="-128"/>
              <a:ea typeface="Arial Unicode MS" panose="020B0604020202020204" pitchFamily="34" charset="-128"/>
              <a:cs typeface="Arial Unicode MS" panose="020B0604020202020204" pitchFamily="34" charset="-128"/>
            </a:rPr>
            <a:t>deça</a:t>
          </a:r>
          <a:r>
            <a:rPr lang="fr-FR" sz="2000" kern="1200" dirty="0">
              <a:latin typeface="Arial Unicode MS" panose="020B0604020202020204" pitchFamily="34" charset="-128"/>
              <a:ea typeface="Arial Unicode MS" panose="020B0604020202020204" pitchFamily="34" charset="-128"/>
              <a:cs typeface="Arial Unicode MS" panose="020B0604020202020204" pitchFamily="34" charset="-128"/>
            </a:rPr>
            <a:t> de 20% dans la région Afrique Subsaharienne.</a:t>
          </a:r>
        </a:p>
        <a:p>
          <a:pPr marL="0" lvl="0" indent="0" algn="just" defTabSz="889000" rtl="0">
            <a:lnSpc>
              <a:spcPct val="90000"/>
            </a:lnSpc>
            <a:spcBef>
              <a:spcPct val="0"/>
            </a:spcBef>
            <a:spcAft>
              <a:spcPct val="35000"/>
            </a:spcAft>
            <a:buNone/>
          </a:pPr>
          <a:r>
            <a:rPr lang="fr-FR" sz="2000" kern="1200" dirty="0">
              <a:latin typeface="Arial Unicode MS" panose="020B0604020202020204" pitchFamily="34" charset="-128"/>
              <a:ea typeface="Arial Unicode MS" panose="020B0604020202020204" pitchFamily="34" charset="-128"/>
              <a:cs typeface="Arial Unicode MS" panose="020B0604020202020204" pitchFamily="34" charset="-128"/>
            </a:rPr>
            <a:t>L’objectif troisième des OMD n’ayant pas été atteint de manière spécifique, les ODD firent leur apparition à l’aube de 2016              ODD 5: </a:t>
          </a:r>
          <a:r>
            <a:rPr lang="fr-FR" sz="2000" b="1" i="1" kern="1200" dirty="0"/>
            <a:t>l’égalité de sexe</a:t>
          </a:r>
          <a:r>
            <a:rPr lang="fr-FR" sz="2000" kern="1200" dirty="0"/>
            <a:t>  et ODD 10: </a:t>
          </a:r>
          <a:r>
            <a:rPr lang="fr-FR" sz="2000" b="1" i="1" kern="1200" dirty="0"/>
            <a:t>Réduction des inégalités</a:t>
          </a:r>
          <a:endParaRPr lang="en-US" sz="2000" kern="1200" dirty="0">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0" y="1683852"/>
        <a:ext cx="11070847" cy="2392273"/>
      </dsp:txXfrm>
    </dsp:sp>
    <dsp:sp modelId="{40A92489-0A88-4C35-855A-C9776CA49F57}">
      <dsp:nvSpPr>
        <dsp:cNvPr id="0" name=""/>
        <dsp:cNvSpPr/>
      </dsp:nvSpPr>
      <dsp:spPr>
        <a:xfrm>
          <a:off x="0" y="4076125"/>
          <a:ext cx="11081657"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5DD5D5-442A-4C42-8295-E107016569E3}">
      <dsp:nvSpPr>
        <dsp:cNvPr id="0" name=""/>
        <dsp:cNvSpPr/>
      </dsp:nvSpPr>
      <dsp:spPr>
        <a:xfrm>
          <a:off x="0" y="4076125"/>
          <a:ext cx="11081657" cy="1681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rtl="0">
            <a:lnSpc>
              <a:spcPct val="90000"/>
            </a:lnSpc>
            <a:spcBef>
              <a:spcPct val="0"/>
            </a:spcBef>
            <a:spcAft>
              <a:spcPct val="35000"/>
            </a:spcAft>
            <a:buNone/>
          </a:pPr>
          <a:r>
            <a:rPr lang="fr-FR" sz="2000" b="1" kern="1200" dirty="0">
              <a:latin typeface="Arial Unicode MS" panose="020B0604020202020204" pitchFamily="34" charset="-128"/>
              <a:ea typeface="Arial Unicode MS" panose="020B0604020202020204" pitchFamily="34" charset="-128"/>
              <a:cs typeface="Arial Unicode MS" panose="020B0604020202020204" pitchFamily="34" charset="-128"/>
            </a:rPr>
            <a:t>Constat</a:t>
          </a:r>
          <a:r>
            <a:rPr lang="fr-FR" sz="2000" kern="1200" dirty="0">
              <a:latin typeface="Arial Unicode MS" panose="020B0604020202020204" pitchFamily="34" charset="-128"/>
              <a:ea typeface="Arial Unicode MS" panose="020B0604020202020204" pitchFamily="34" charset="-128"/>
              <a:cs typeface="Arial Unicode MS" panose="020B0604020202020204" pitchFamily="34" charset="-128"/>
            </a:rPr>
            <a:t>: En Afrique subsaharienne, la situation religieuse, sociale, culturelle, politique et économique reste encore marquée par des inégalités de genre plus ou moins fortes </a:t>
          </a:r>
          <a:r>
            <a:rPr lang="fr-FR" sz="2000" b="1" kern="1200" dirty="0">
              <a:latin typeface="Arial Unicode MS" panose="020B0604020202020204" pitchFamily="34" charset="-128"/>
              <a:ea typeface="Arial Unicode MS" panose="020B0604020202020204" pitchFamily="34" charset="-128"/>
              <a:cs typeface="Arial Unicode MS" panose="020B0604020202020204" pitchFamily="34" charset="-128"/>
            </a:rPr>
            <a:t>( Le groupe régional de coordination sur l’ODD 4 ).</a:t>
          </a:r>
          <a:endParaRPr lang="en-US" sz="2000" b="1" kern="1200" dirty="0">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0" y="4076125"/>
        <a:ext cx="11081657" cy="16818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9AE82-3550-4736-B9BD-BB8586199FFC}">
      <dsp:nvSpPr>
        <dsp:cNvPr id="0" name=""/>
        <dsp:cNvSpPr/>
      </dsp:nvSpPr>
      <dsp:spPr>
        <a:xfrm>
          <a:off x="0" y="1983"/>
          <a:ext cx="1108165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060F93-9B8D-4E8C-AF6E-0DC7E6B97C2B}">
      <dsp:nvSpPr>
        <dsp:cNvPr id="0" name=""/>
        <dsp:cNvSpPr/>
      </dsp:nvSpPr>
      <dsp:spPr>
        <a:xfrm>
          <a:off x="0" y="1983"/>
          <a:ext cx="11081657" cy="1681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rtl="0">
            <a:lnSpc>
              <a:spcPct val="90000"/>
            </a:lnSpc>
            <a:spcBef>
              <a:spcPct val="0"/>
            </a:spcBef>
            <a:spcAft>
              <a:spcPct val="35000"/>
            </a:spcAft>
            <a:buNone/>
          </a:pPr>
          <a:r>
            <a:rPr lang="fr-FR" sz="2000" kern="1200" dirty="0">
              <a:latin typeface="Arial Unicode MS" panose="020B0604020202020204" pitchFamily="34" charset="-128"/>
              <a:ea typeface="Arial Unicode MS" panose="020B0604020202020204" pitchFamily="34" charset="-128"/>
              <a:cs typeface="Arial Unicode MS" panose="020B0604020202020204" pitchFamily="34" charset="-128"/>
            </a:rPr>
            <a:t> En Côte d’Ivoire, les femmes représentent près de la moitié (48,3%) de la population totale (RGPH,2014) et constituent ainsi une force indéniable pour la croissance et le développement stéréotypes qui résultent d’un formatage social des comportements et des attitudes discriminatoires envers les femmes;</a:t>
          </a:r>
          <a:endParaRPr lang="en-US" sz="2000" b="0" kern="1200" dirty="0">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0" y="1983"/>
        <a:ext cx="11081657" cy="1681868"/>
      </dsp:txXfrm>
    </dsp:sp>
    <dsp:sp modelId="{E730E867-6BD2-4AF0-8574-237D45B02298}">
      <dsp:nvSpPr>
        <dsp:cNvPr id="0" name=""/>
        <dsp:cNvSpPr/>
      </dsp:nvSpPr>
      <dsp:spPr>
        <a:xfrm>
          <a:off x="0" y="1683852"/>
          <a:ext cx="11081657"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9D682A-9E6E-49C1-B2D2-A116BD3784B0}">
      <dsp:nvSpPr>
        <dsp:cNvPr id="0" name=""/>
        <dsp:cNvSpPr/>
      </dsp:nvSpPr>
      <dsp:spPr>
        <a:xfrm>
          <a:off x="0" y="1683852"/>
          <a:ext cx="11070847" cy="2392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rtl="0">
            <a:lnSpc>
              <a:spcPct val="90000"/>
            </a:lnSpc>
            <a:spcBef>
              <a:spcPct val="0"/>
            </a:spcBef>
            <a:spcAft>
              <a:spcPct val="35000"/>
            </a:spcAft>
            <a:buNone/>
          </a:pPr>
          <a:r>
            <a:rPr lang="fr-FR" sz="2000" kern="1200" dirty="0">
              <a:latin typeface="Arial Unicode MS" panose="020B0604020202020204" pitchFamily="34" charset="-128"/>
              <a:ea typeface="Arial Unicode MS" panose="020B0604020202020204" pitchFamily="34" charset="-128"/>
              <a:cs typeface="Arial Unicode MS" panose="020B0604020202020204" pitchFamily="34" charset="-128"/>
            </a:rPr>
            <a:t>Le taux d’alphabétisation des personnes âgées 15 ans et plus est de 66,1% contre  76,6%; le taux de sous-utilisation de la main d’œuvre: 25,3% contre 16,3% chez les hommes ; le taux d'emplois vulnérables est 80,8%  contre 62% chez les hommes ; un taux de salaire inférieur au SMIG de 70,8% contre 47,7%;</a:t>
          </a:r>
          <a:endParaRPr lang="en-US" sz="2000" kern="1200" dirty="0">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0" y="1683852"/>
        <a:ext cx="11070847" cy="2392273"/>
      </dsp:txXfrm>
    </dsp:sp>
    <dsp:sp modelId="{40A92489-0A88-4C35-855A-C9776CA49F57}">
      <dsp:nvSpPr>
        <dsp:cNvPr id="0" name=""/>
        <dsp:cNvSpPr/>
      </dsp:nvSpPr>
      <dsp:spPr>
        <a:xfrm>
          <a:off x="0" y="4076125"/>
          <a:ext cx="11081657"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5DD5D5-442A-4C42-8295-E107016569E3}">
      <dsp:nvSpPr>
        <dsp:cNvPr id="0" name=""/>
        <dsp:cNvSpPr/>
      </dsp:nvSpPr>
      <dsp:spPr>
        <a:xfrm>
          <a:off x="0" y="4076125"/>
          <a:ext cx="11081657" cy="1681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rtl="0">
            <a:lnSpc>
              <a:spcPct val="90000"/>
            </a:lnSpc>
            <a:spcBef>
              <a:spcPct val="0"/>
            </a:spcBef>
            <a:spcAft>
              <a:spcPct val="35000"/>
            </a:spcAft>
            <a:buNone/>
          </a:pPr>
          <a:r>
            <a:rPr lang="fr-FR" sz="2000" kern="1200" dirty="0">
              <a:latin typeface="Arial Unicode MS" panose="020B0604020202020204" pitchFamily="34" charset="-128"/>
              <a:ea typeface="Arial Unicode MS" panose="020B0604020202020204" pitchFamily="34" charset="-128"/>
              <a:cs typeface="Arial Unicode MS" panose="020B0604020202020204" pitchFamily="34" charset="-128"/>
            </a:rPr>
            <a:t>A l’aube des ODD qui comprennent 17 objectifs, 169 cibles et environ 231 indicateurs, la Côte d’Ivoire ne veut pas être en marge de leurs réalisations c’est dans cette optique que la PND 2016-2020 a été alignée sur les ODD en intégrant un développement qui prend en compte les disparités de genre.</a:t>
          </a:r>
          <a:endParaRPr lang="en-US" sz="2000" b="1" kern="1200" dirty="0">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0" y="4076125"/>
        <a:ext cx="11081657" cy="16818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52BC9-34B3-4485-9B25-5D37A10E90BD}">
      <dsp:nvSpPr>
        <dsp:cNvPr id="0" name=""/>
        <dsp:cNvSpPr/>
      </dsp:nvSpPr>
      <dsp:spPr>
        <a:xfrm rot="5400000">
          <a:off x="7390325" y="-2945943"/>
          <a:ext cx="920962" cy="7388994"/>
        </a:xfrm>
        <a:prstGeom prst="round2SameRect">
          <a:avLst/>
        </a:prstGeom>
        <a:solidFill>
          <a:srgbClr val="FEE9D2">
            <a:alpha val="90000"/>
          </a:srgb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fr-FR" sz="2000" b="1" kern="1200" dirty="0">
              <a:solidFill>
                <a:schemeClr val="tx1"/>
              </a:solidFill>
              <a:effectLst/>
              <a:latin typeface="Franklin Gothic Book (Body)"/>
              <a:ea typeface="Times New Roman" panose="02020603050405020304" pitchFamily="18" charset="0"/>
              <a:cs typeface="Calibri" panose="020F0502020204030204" pitchFamily="34" charset="0"/>
            </a:rPr>
            <a:t>Formation technique et formation aux pratiques culturales et dans  les filières des ingénieurs;</a:t>
          </a:r>
          <a:endParaRPr lang="en-US" sz="2000" kern="1200" dirty="0">
            <a:solidFill>
              <a:schemeClr val="tx1"/>
            </a:solidFill>
            <a:latin typeface="Franklin Gothic Book (Body)"/>
          </a:endParaRPr>
        </a:p>
        <a:p>
          <a:pPr marL="228600" lvl="1" indent="-228600" algn="l" defTabSz="889000">
            <a:lnSpc>
              <a:spcPct val="90000"/>
            </a:lnSpc>
            <a:spcBef>
              <a:spcPct val="0"/>
            </a:spcBef>
            <a:spcAft>
              <a:spcPct val="15000"/>
            </a:spcAft>
            <a:buChar char="•"/>
          </a:pPr>
          <a:r>
            <a:rPr lang="fr-FR" sz="2000" b="1" kern="1200" dirty="0">
              <a:solidFill>
                <a:schemeClr val="tx1"/>
              </a:solidFill>
              <a:effectLst/>
              <a:latin typeface="Franklin Gothic Book (Body)"/>
              <a:ea typeface="Times New Roman" panose="02020603050405020304" pitchFamily="18" charset="0"/>
              <a:cs typeface="Calibri" panose="020F0502020204030204" pitchFamily="34" charset="0"/>
            </a:rPr>
            <a:t>Interventions combinées</a:t>
          </a:r>
        </a:p>
      </dsp:txBody>
      <dsp:txXfrm rot="-5400000">
        <a:off x="4156309" y="333031"/>
        <a:ext cx="7344036" cy="831046"/>
      </dsp:txXfrm>
    </dsp:sp>
    <dsp:sp modelId="{B77204B1-2DF6-438A-8E46-FE4A0F3C808E}">
      <dsp:nvSpPr>
        <dsp:cNvPr id="0" name=""/>
        <dsp:cNvSpPr/>
      </dsp:nvSpPr>
      <dsp:spPr>
        <a:xfrm>
          <a:off x="0" y="846"/>
          <a:ext cx="4156309" cy="1418204"/>
        </a:xfrm>
        <a:prstGeom prst="roundRect">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fr-FR" sz="1900" b="0" i="0" u="none" strike="noStrike" kern="1200" noProof="0" dirty="0">
              <a:latin typeface="Franklin Gothic Book (Body)"/>
            </a:rPr>
            <a:t>Améliorer les compétences et les qualifications des jeunes femmes</a:t>
          </a:r>
          <a:endParaRPr lang="en-US" sz="1900" kern="1200" dirty="0">
            <a:latin typeface="Franklin Gothic Book (Body)"/>
          </a:endParaRPr>
        </a:p>
      </dsp:txBody>
      <dsp:txXfrm>
        <a:off x="69231" y="70077"/>
        <a:ext cx="4017847" cy="1279742"/>
      </dsp:txXfrm>
    </dsp:sp>
    <dsp:sp modelId="{659DA96B-2769-42FB-9662-7E712D7E16D7}">
      <dsp:nvSpPr>
        <dsp:cNvPr id="0" name=""/>
        <dsp:cNvSpPr/>
      </dsp:nvSpPr>
      <dsp:spPr>
        <a:xfrm rot="5400000">
          <a:off x="7283384" y="-1456521"/>
          <a:ext cx="1134844" cy="7388994"/>
        </a:xfrm>
        <a:prstGeom prst="round2SameRect">
          <a:avLst/>
        </a:prstGeom>
        <a:solidFill>
          <a:srgbClr val="FEE9D2">
            <a:alpha val="90000"/>
          </a:srgb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fr-FR" sz="2000" b="1" kern="1200" dirty="0">
              <a:solidFill>
                <a:schemeClr val="tx1"/>
              </a:solidFill>
              <a:effectLst/>
              <a:latin typeface="Franklin Gothic Book (Body)"/>
              <a:ea typeface="Times New Roman" panose="02020603050405020304" pitchFamily="18" charset="0"/>
              <a:cs typeface="Calibri" panose="020F0502020204030204" pitchFamily="34" charset="0"/>
            </a:rPr>
            <a:t>Promouvoir les métiers et les formations du secteur industriel en les rendant plus attrayants pour les femmes.</a:t>
          </a:r>
          <a:endParaRPr lang="en-US" sz="2000" b="1" kern="1200" dirty="0">
            <a:solidFill>
              <a:schemeClr val="tx1"/>
            </a:solidFill>
            <a:effectLst/>
            <a:latin typeface="Franklin Gothic Book (Body)"/>
            <a:ea typeface="Times New Roman" panose="02020603050405020304" pitchFamily="18" charset="0"/>
            <a:cs typeface="Calibri" panose="020F0502020204030204" pitchFamily="34" charset="0"/>
          </a:endParaRPr>
        </a:p>
      </dsp:txBody>
      <dsp:txXfrm rot="-5400000">
        <a:off x="4156310" y="1725952"/>
        <a:ext cx="7333595" cy="1024046"/>
      </dsp:txXfrm>
    </dsp:sp>
    <dsp:sp modelId="{1136F950-D9D6-4C5F-A1E7-E70D9FF1B96B}">
      <dsp:nvSpPr>
        <dsp:cNvPr id="0" name=""/>
        <dsp:cNvSpPr/>
      </dsp:nvSpPr>
      <dsp:spPr>
        <a:xfrm>
          <a:off x="0" y="1528873"/>
          <a:ext cx="4156309" cy="1418204"/>
        </a:xfrm>
        <a:prstGeom prst="roundRect">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err="1">
              <a:latin typeface="Franklin Gothic Book (Body)"/>
            </a:rPr>
            <a:t>Renforcer</a:t>
          </a:r>
          <a:r>
            <a:rPr lang="en-US" sz="1900" kern="1200" dirty="0">
              <a:latin typeface="Franklin Gothic Book (Body)"/>
            </a:rPr>
            <a:t> </a:t>
          </a:r>
          <a:r>
            <a:rPr lang="en-US" sz="1900" kern="1200" dirty="0" err="1">
              <a:latin typeface="Franklin Gothic Book (Body)"/>
            </a:rPr>
            <a:t>l’integration</a:t>
          </a:r>
          <a:r>
            <a:rPr lang="en-US" sz="1900" kern="1200" dirty="0">
              <a:latin typeface="Franklin Gothic Book (Body)"/>
            </a:rPr>
            <a:t> des femmes </a:t>
          </a:r>
          <a:r>
            <a:rPr lang="en-US" sz="1900" kern="1200" dirty="0" err="1">
              <a:latin typeface="Franklin Gothic Book (Body)"/>
            </a:rPr>
            <a:t>dans</a:t>
          </a:r>
          <a:r>
            <a:rPr lang="en-US" sz="1900" kern="1200" dirty="0">
              <a:latin typeface="Franklin Gothic Book (Body)"/>
            </a:rPr>
            <a:t> le </a:t>
          </a:r>
          <a:r>
            <a:rPr lang="en-US" sz="1900" kern="1200" dirty="0" err="1">
              <a:latin typeface="Franklin Gothic Book (Body)"/>
            </a:rPr>
            <a:t>tissu</a:t>
          </a:r>
          <a:r>
            <a:rPr lang="en-US" sz="1900" kern="1200" dirty="0">
              <a:latin typeface="Franklin Gothic Book (Body)"/>
            </a:rPr>
            <a:t> </a:t>
          </a:r>
          <a:r>
            <a:rPr lang="en-US" sz="1900" kern="1200" dirty="0" err="1">
              <a:latin typeface="Franklin Gothic Book (Body)"/>
            </a:rPr>
            <a:t>industriel</a:t>
          </a:r>
          <a:r>
            <a:rPr lang="en-US" sz="1900" kern="1200" dirty="0">
              <a:latin typeface="Franklin Gothic Book (Body)"/>
            </a:rPr>
            <a:t> de la Côte d’Ivoire</a:t>
          </a:r>
        </a:p>
      </dsp:txBody>
      <dsp:txXfrm>
        <a:off x="69231" y="1598104"/>
        <a:ext cx="4017847" cy="1279742"/>
      </dsp:txXfrm>
    </dsp:sp>
    <dsp:sp modelId="{AD177D48-A7E7-4BEF-93B2-2B0983513E58}">
      <dsp:nvSpPr>
        <dsp:cNvPr id="0" name=""/>
        <dsp:cNvSpPr/>
      </dsp:nvSpPr>
      <dsp:spPr>
        <a:xfrm rot="5400000">
          <a:off x="7387856" y="71504"/>
          <a:ext cx="925900" cy="7388994"/>
        </a:xfrm>
        <a:prstGeom prst="round2SameRect">
          <a:avLst/>
        </a:prstGeom>
        <a:solidFill>
          <a:srgbClr val="FEE9D2">
            <a:alpha val="90000"/>
          </a:srgb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fr-FR" sz="2000" b="1" kern="1200" dirty="0">
              <a:solidFill>
                <a:schemeClr val="tx1"/>
              </a:solidFill>
              <a:effectLst/>
              <a:latin typeface="Franklin Gothic Book (Body)"/>
              <a:ea typeface="Times New Roman" panose="02020603050405020304" pitchFamily="18" charset="0"/>
              <a:cs typeface="Calibri" panose="020F0502020204030204" pitchFamily="34" charset="0"/>
            </a:rPr>
            <a:t>Favoriser et promouvoir l’intégration des femmes dans les emplois à forte dominance masculine.</a:t>
          </a:r>
          <a:endParaRPr lang="en-US" sz="2000" i="1" kern="1200" dirty="0">
            <a:solidFill>
              <a:schemeClr val="tx1"/>
            </a:solidFill>
            <a:latin typeface="Franklin Gothic Book (Body)"/>
          </a:endParaRPr>
        </a:p>
      </dsp:txBody>
      <dsp:txXfrm rot="-5400000">
        <a:off x="4156310" y="3348250"/>
        <a:ext cx="7343795" cy="835502"/>
      </dsp:txXfrm>
    </dsp:sp>
    <dsp:sp modelId="{35B3E67D-00DB-4FC6-BC37-58BF6BD300EE}">
      <dsp:nvSpPr>
        <dsp:cNvPr id="0" name=""/>
        <dsp:cNvSpPr/>
      </dsp:nvSpPr>
      <dsp:spPr>
        <a:xfrm>
          <a:off x="0" y="3056900"/>
          <a:ext cx="4156309" cy="1418204"/>
        </a:xfrm>
        <a:prstGeom prst="roundRect">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fr-FR" sz="1900" b="0" i="0" u="none" strike="noStrike" kern="1200" noProof="0" dirty="0">
              <a:latin typeface="Franklin Gothic Book (Body)"/>
            </a:rPr>
            <a:t>Faciliter l'accès des femmes aux secteurs d'emploi traditionnellement dominés par les hommes</a:t>
          </a:r>
          <a:endParaRPr lang="en-US" sz="1900" kern="1200" dirty="0">
            <a:latin typeface="Franklin Gothic Book (Body)"/>
          </a:endParaRPr>
        </a:p>
      </dsp:txBody>
      <dsp:txXfrm>
        <a:off x="69231" y="3126131"/>
        <a:ext cx="4017847" cy="12797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C17F8-ED36-47A3-AEE5-DE5154449D57}">
      <dsp:nvSpPr>
        <dsp:cNvPr id="0" name=""/>
        <dsp:cNvSpPr/>
      </dsp:nvSpPr>
      <dsp:spPr>
        <a:xfrm>
          <a:off x="0" y="0"/>
          <a:ext cx="4156309" cy="1679108"/>
        </a:xfrm>
        <a:prstGeom prst="roundRect">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fr-FR" sz="1900" b="0" i="0" u="none" strike="noStrike" kern="1200" noProof="0" dirty="0">
              <a:latin typeface="Franklin Gothic Book (Body)"/>
            </a:rPr>
            <a:t>Promouvoir le leadership féminin</a:t>
          </a:r>
          <a:endParaRPr lang="en-US" sz="1900" b="0" i="0" u="none" strike="noStrike" kern="1200" dirty="0">
            <a:latin typeface="Franklin Gothic Book (Body)"/>
          </a:endParaRPr>
        </a:p>
      </dsp:txBody>
      <dsp:txXfrm>
        <a:off x="81967" y="81967"/>
        <a:ext cx="3992375" cy="151517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F3C354-29E7-4BA3-820B-D92823A4D000}" type="datetimeFigureOut">
              <a:rPr lang="de-DE" smtClean="0"/>
              <a:t>14.02.2022</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292620-0C57-4D56-B094-68D8C18C5C68}" type="slidenum">
              <a:rPr lang="de-DE" smtClean="0"/>
              <a:t>‹N°›</a:t>
            </a:fld>
            <a:endParaRPr lang="de-DE"/>
          </a:p>
        </p:txBody>
      </p:sp>
    </p:spTree>
    <p:extLst>
      <p:ext uri="{BB962C8B-B14F-4D97-AF65-F5344CB8AC3E}">
        <p14:creationId xmlns:p14="http://schemas.microsoft.com/office/powerpoint/2010/main" val="969281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4292620-0C57-4D56-B094-68D8C18C5C68}" type="slidenum">
              <a:rPr lang="de-DE" smtClean="0"/>
              <a:t>1</a:t>
            </a:fld>
            <a:endParaRPr lang="de-DE"/>
          </a:p>
        </p:txBody>
      </p:sp>
    </p:spTree>
    <p:extLst>
      <p:ext uri="{BB962C8B-B14F-4D97-AF65-F5344CB8AC3E}">
        <p14:creationId xmlns:p14="http://schemas.microsoft.com/office/powerpoint/2010/main" val="3122036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292620-0C57-4D56-B094-68D8C18C5C68}" type="slidenum">
              <a:rPr lang="de-DE" smtClean="0"/>
              <a:t>2</a:t>
            </a:fld>
            <a:endParaRPr lang="de-DE"/>
          </a:p>
        </p:txBody>
      </p:sp>
    </p:spTree>
    <p:extLst>
      <p:ext uri="{BB962C8B-B14F-4D97-AF65-F5344CB8AC3E}">
        <p14:creationId xmlns:p14="http://schemas.microsoft.com/office/powerpoint/2010/main" val="3648312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A4292620-0C57-4D56-B094-68D8C18C5C68}" type="slidenum">
              <a:rPr lang="de-DE" smtClean="0"/>
              <a:t>7</a:t>
            </a:fld>
            <a:endParaRPr lang="de-DE"/>
          </a:p>
        </p:txBody>
      </p:sp>
    </p:spTree>
    <p:extLst>
      <p:ext uri="{BB962C8B-B14F-4D97-AF65-F5344CB8AC3E}">
        <p14:creationId xmlns:p14="http://schemas.microsoft.com/office/powerpoint/2010/main" val="306313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a:p>
            <a:endParaRPr lang="de-DE" dirty="0"/>
          </a:p>
          <a:p>
            <a:r>
              <a:rPr lang="de-DE" dirty="0"/>
              <a:t>Poverty rates among women 20-34 years of age are significantly above those of men in the same age group  - the gap extends to impressive 13.8 percentage points for the 25-29 year olds.</a:t>
            </a:r>
          </a:p>
          <a:p>
            <a:r>
              <a:rPr lang="de-DE" dirty="0"/>
              <a:t>Later in life this gao reappears as women above 55 years of age are consistently poorer than their male counterparts.</a:t>
            </a:r>
          </a:p>
          <a:p>
            <a:endParaRPr lang="de-DE" dirty="0"/>
          </a:p>
          <a:p>
            <a:r>
              <a:rPr lang="en-US" sz="1800" dirty="0">
                <a:solidFill>
                  <a:srgbClr val="000000"/>
                </a:solidFill>
                <a:effectLst/>
                <a:latin typeface="Calibri" panose="020F0502020204030204" pitchFamily="34" charset="0"/>
                <a:ea typeface="Times New Roman" panose="02020603050405020304" pitchFamily="18" charset="0"/>
              </a:rPr>
              <a:t>significant gaps arise when looking at poverty through the life cycle. As in other African countries, Togolese women are more likely than men to live in poor households starting in their mid-20s and continuing until their 50s (World Bank 2018a).  Women are therefore likelier than men to be poor during core productive and reproductive stages of life (figure 2.1). In addition, among the elderly population, the poverty rate for women is again higher than that for men. </a:t>
            </a:r>
          </a:p>
          <a:p>
            <a:endParaRPr lang="en-US" sz="1800" b="1" dirty="0">
              <a:solidFill>
                <a:srgbClr val="000000"/>
              </a:solidFill>
              <a:effectLst/>
              <a:latin typeface="Calibri" panose="020F0502020204030204" pitchFamily="34" charset="0"/>
            </a:endParaRPr>
          </a:p>
          <a:p>
            <a:r>
              <a:rPr lang="en-US" dirty="0"/>
              <a:t>Such gender disparities are in line with findings by Muñoz et al. (2018), whose analysis of harmonized data points in Sub-Saharan Africa shows that, for the 20–34 age group, the average gender poverty gap is as much as 7.1 percentage points. This pattern suggests that care responsibilities for children combined with constraints in economic opportunities may be major vulnerability factors for women. When comparing different types of household compositions, sole female earner households make up the largest share of poor households in Sub-Saharan Africa (SSA), and one-adult female households with children are more prevalent among the poor (Muñoz et al. 2018). In addition, other measures (for example, those based on consumption) that consider the allocation of resources within the household can help to build a more accurate picture of poverty as experienced by individuals (World Bank 2018a).</a:t>
            </a:r>
            <a:endParaRPr lang="de-DE" b="1" dirty="0"/>
          </a:p>
        </p:txBody>
      </p:sp>
      <p:sp>
        <p:nvSpPr>
          <p:cNvPr id="4" name="Slide Number Placeholder 3"/>
          <p:cNvSpPr>
            <a:spLocks noGrp="1"/>
          </p:cNvSpPr>
          <p:nvPr>
            <p:ph type="sldNum" sz="quarter" idx="5"/>
          </p:nvPr>
        </p:nvSpPr>
        <p:spPr/>
        <p:txBody>
          <a:bodyPr/>
          <a:lstStyle/>
          <a:p>
            <a:fld id="{A4292620-0C57-4D56-B094-68D8C18C5C68}" type="slidenum">
              <a:rPr lang="de-DE" smtClean="0"/>
              <a:t>12</a:t>
            </a:fld>
            <a:endParaRPr lang="de-DE"/>
          </a:p>
        </p:txBody>
      </p:sp>
    </p:spTree>
    <p:extLst>
      <p:ext uri="{BB962C8B-B14F-4D97-AF65-F5344CB8AC3E}">
        <p14:creationId xmlns:p14="http://schemas.microsoft.com/office/powerpoint/2010/main" val="2468260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a:p>
            <a:endParaRPr lang="de-DE" dirty="0"/>
          </a:p>
          <a:p>
            <a:r>
              <a:rPr lang="de-DE" dirty="0"/>
              <a:t>Poverty rates among women 20-34 years of age are significantly above those of men in the same age group  - the gap extends to impressive 13.8 percentage points for the 25-29 year olds.</a:t>
            </a:r>
          </a:p>
          <a:p>
            <a:r>
              <a:rPr lang="de-DE" dirty="0"/>
              <a:t>Later in life this gao reappears as women above 55 years of age are consistently poorer than their male counterparts.</a:t>
            </a:r>
          </a:p>
          <a:p>
            <a:endParaRPr lang="de-DE" dirty="0"/>
          </a:p>
          <a:p>
            <a:r>
              <a:rPr lang="en-US" sz="1800" dirty="0">
                <a:solidFill>
                  <a:srgbClr val="000000"/>
                </a:solidFill>
                <a:effectLst/>
                <a:latin typeface="Calibri" panose="020F0502020204030204" pitchFamily="34" charset="0"/>
                <a:ea typeface="Times New Roman" panose="02020603050405020304" pitchFamily="18" charset="0"/>
              </a:rPr>
              <a:t>significant gaps arise when looking at poverty through the life cycle. As in other African countries, Togolese women are more likely than men to live in poor households starting in their mid-20s and continuing until their 50s (World Bank 2018a).  Women are therefore likelier than men to be poor during core productive and reproductive stages of life (figure 2.1). In addition, among the elderly population, the poverty rate for women is again higher than that for men. </a:t>
            </a:r>
          </a:p>
          <a:p>
            <a:endParaRPr lang="en-US" sz="1800" b="1" dirty="0">
              <a:solidFill>
                <a:srgbClr val="000000"/>
              </a:solidFill>
              <a:effectLst/>
              <a:latin typeface="Calibri" panose="020F0502020204030204" pitchFamily="34" charset="0"/>
            </a:endParaRPr>
          </a:p>
          <a:p>
            <a:r>
              <a:rPr lang="en-US" dirty="0"/>
              <a:t>Such gender disparities are in line with findings by Muñoz et al. (2018), whose analysis of harmonized data points in Sub-Saharan Africa shows that, for the 20–34 age group, the average gender poverty gap is as much as 7.1 percentage points. This pattern suggests that care responsibilities for children combined with constraints in economic opportunities may be major vulnerability factors for women. When comparing different types of household compositions, sole female earner households make up the largest share of poor households in Sub-Saharan Africa (SSA), and one-adult female households with children are more prevalent among the poor (Muñoz et al. 2018). In addition, other measures (for example, those based on consumption) that consider the allocation of resources within the household can help to build a more accurate picture of poverty as experienced by individuals (World Bank 2018a).</a:t>
            </a:r>
            <a:endParaRPr lang="de-DE" b="1" dirty="0"/>
          </a:p>
        </p:txBody>
      </p:sp>
      <p:sp>
        <p:nvSpPr>
          <p:cNvPr id="4" name="Slide Number Placeholder 3"/>
          <p:cNvSpPr>
            <a:spLocks noGrp="1"/>
          </p:cNvSpPr>
          <p:nvPr>
            <p:ph type="sldNum" sz="quarter" idx="5"/>
          </p:nvPr>
        </p:nvSpPr>
        <p:spPr/>
        <p:txBody>
          <a:bodyPr/>
          <a:lstStyle/>
          <a:p>
            <a:fld id="{A4292620-0C57-4D56-B094-68D8C18C5C68}" type="slidenum">
              <a:rPr lang="de-DE" smtClean="0"/>
              <a:t>13</a:t>
            </a:fld>
            <a:endParaRPr lang="de-DE"/>
          </a:p>
        </p:txBody>
      </p:sp>
    </p:spTree>
    <p:extLst>
      <p:ext uri="{BB962C8B-B14F-4D97-AF65-F5344CB8AC3E}">
        <p14:creationId xmlns:p14="http://schemas.microsoft.com/office/powerpoint/2010/main" val="4142552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a:p>
            <a:endParaRPr lang="de-DE" dirty="0"/>
          </a:p>
          <a:p>
            <a:r>
              <a:rPr lang="de-DE" dirty="0"/>
              <a:t>Poverty rates among women 20-34 years of age are significantly above those of men in the same age group  - the gap extends to impressive 13.8 percentage points for the 25-29 year olds.</a:t>
            </a:r>
          </a:p>
          <a:p>
            <a:r>
              <a:rPr lang="de-DE" dirty="0"/>
              <a:t>Later in life this gao reappears as women above 55 years of age are consistently poorer than their male counterparts.</a:t>
            </a:r>
          </a:p>
          <a:p>
            <a:endParaRPr lang="de-DE" dirty="0"/>
          </a:p>
          <a:p>
            <a:r>
              <a:rPr lang="en-US" sz="1800" dirty="0">
                <a:solidFill>
                  <a:srgbClr val="000000"/>
                </a:solidFill>
                <a:effectLst/>
                <a:latin typeface="Calibri" panose="020F0502020204030204" pitchFamily="34" charset="0"/>
                <a:ea typeface="Times New Roman" panose="02020603050405020304" pitchFamily="18" charset="0"/>
              </a:rPr>
              <a:t>significant gaps arise when looking at poverty through the life cycle. As in other African countries, Togolese women are more likely than men to live in poor households starting in their mid-20s and continuing until their 50s (World Bank 2018a).  Women are therefore likelier than men to be poor during core productive and reproductive stages of life (figure 2.1). In addition, among the elderly population, the poverty rate for women is again higher than that for men. </a:t>
            </a:r>
          </a:p>
          <a:p>
            <a:endParaRPr lang="en-US" sz="1800" b="1" dirty="0">
              <a:solidFill>
                <a:srgbClr val="000000"/>
              </a:solidFill>
              <a:effectLst/>
              <a:latin typeface="Calibri" panose="020F0502020204030204" pitchFamily="34" charset="0"/>
            </a:endParaRPr>
          </a:p>
          <a:p>
            <a:r>
              <a:rPr lang="en-US" dirty="0"/>
              <a:t>Such gender disparities are in line with findings by Muñoz et al. (2018), whose analysis of harmonized data points in Sub-Saharan Africa shows that, for the 20–34 age group, the average gender poverty gap is as much as 7.1 percentage points. This pattern suggests that care responsibilities for children combined with constraints in economic opportunities may be major vulnerability factors for women. When comparing different types of household compositions, sole female earner households make up the largest share of poor households in Sub-Saharan Africa (SSA), and one-adult female households with children are more prevalent among the poor (Muñoz et al. 2018). In addition, other measures (for example, those based on consumption) that consider the allocation of resources within the household can help to build a more accurate picture of poverty as experienced by individuals (World Bank 2018a).</a:t>
            </a:r>
            <a:endParaRPr lang="de-DE" b="1" dirty="0"/>
          </a:p>
        </p:txBody>
      </p:sp>
      <p:sp>
        <p:nvSpPr>
          <p:cNvPr id="4" name="Slide Number Placeholder 3"/>
          <p:cNvSpPr>
            <a:spLocks noGrp="1"/>
          </p:cNvSpPr>
          <p:nvPr>
            <p:ph type="sldNum" sz="quarter" idx="5"/>
          </p:nvPr>
        </p:nvSpPr>
        <p:spPr/>
        <p:txBody>
          <a:bodyPr/>
          <a:lstStyle/>
          <a:p>
            <a:fld id="{A4292620-0C57-4D56-B094-68D8C18C5C68}" type="slidenum">
              <a:rPr lang="de-DE" smtClean="0"/>
              <a:t>14</a:t>
            </a:fld>
            <a:endParaRPr lang="de-DE"/>
          </a:p>
        </p:txBody>
      </p:sp>
    </p:spTree>
    <p:extLst>
      <p:ext uri="{BB962C8B-B14F-4D97-AF65-F5344CB8AC3E}">
        <p14:creationId xmlns:p14="http://schemas.microsoft.com/office/powerpoint/2010/main" val="199294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a:p>
            <a:endParaRPr lang="de-DE" dirty="0"/>
          </a:p>
          <a:p>
            <a:r>
              <a:rPr lang="de-DE" dirty="0"/>
              <a:t>Poverty rates among women 20-34 years of age are significantly above those of men in the same age group  - the gap extends to impressive 13.8 percentage points for the 25-29 year olds.</a:t>
            </a:r>
          </a:p>
          <a:p>
            <a:r>
              <a:rPr lang="de-DE" dirty="0"/>
              <a:t>Later in life this gao reappears as women above 55 years of age are consistently poorer than their male counterparts.</a:t>
            </a:r>
          </a:p>
          <a:p>
            <a:endParaRPr lang="de-DE" dirty="0"/>
          </a:p>
          <a:p>
            <a:r>
              <a:rPr lang="en-US" sz="1800" dirty="0">
                <a:solidFill>
                  <a:srgbClr val="000000"/>
                </a:solidFill>
                <a:effectLst/>
                <a:latin typeface="Calibri" panose="020F0502020204030204" pitchFamily="34" charset="0"/>
                <a:ea typeface="Times New Roman" panose="02020603050405020304" pitchFamily="18" charset="0"/>
              </a:rPr>
              <a:t>significant gaps arise when looking at poverty through the life cycle. As in other African countries, Togolese women are more likely than men to live in poor households starting in their mid-20s and continuing until their 50s (World Bank 2018a).  Women are therefore likelier than men to be poor during core productive and reproductive stages of life (figure 2.1). In addition, among the elderly population, the poverty rate for women is again higher than that for men. </a:t>
            </a:r>
          </a:p>
          <a:p>
            <a:endParaRPr lang="en-US" sz="1800" b="1" dirty="0">
              <a:solidFill>
                <a:srgbClr val="000000"/>
              </a:solidFill>
              <a:effectLst/>
              <a:latin typeface="Calibri" panose="020F0502020204030204" pitchFamily="34" charset="0"/>
            </a:endParaRPr>
          </a:p>
          <a:p>
            <a:r>
              <a:rPr lang="en-US" dirty="0"/>
              <a:t>Such gender disparities are in line with findings by Muñoz et al. (2018), whose analysis of harmonized data points in Sub-Saharan Africa shows that, for the 20–34 age group, the average gender poverty gap is as much as 7.1 percentage points. This pattern suggests that care responsibilities for children combined with constraints in economic opportunities may be major vulnerability factors for women. When comparing different types of household compositions, sole female earner households make up the largest share of poor households in Sub-Saharan Africa (SSA), and one-adult female households with children are more prevalent among the poor (Muñoz et al. 2018). In addition, other measures (for example, those based on consumption) that consider the allocation of resources within the household can help to build a more accurate picture of poverty as experienced by individuals (World Bank 2018a).</a:t>
            </a:r>
            <a:endParaRPr lang="de-DE" b="1" dirty="0"/>
          </a:p>
        </p:txBody>
      </p:sp>
      <p:sp>
        <p:nvSpPr>
          <p:cNvPr id="4" name="Slide Number Placeholder 3"/>
          <p:cNvSpPr>
            <a:spLocks noGrp="1"/>
          </p:cNvSpPr>
          <p:nvPr>
            <p:ph type="sldNum" sz="quarter" idx="5"/>
          </p:nvPr>
        </p:nvSpPr>
        <p:spPr/>
        <p:txBody>
          <a:bodyPr/>
          <a:lstStyle/>
          <a:p>
            <a:fld id="{A4292620-0C57-4D56-B094-68D8C18C5C68}" type="slidenum">
              <a:rPr lang="de-DE" smtClean="0"/>
              <a:t>15</a:t>
            </a:fld>
            <a:endParaRPr lang="de-DE"/>
          </a:p>
        </p:txBody>
      </p:sp>
    </p:spTree>
    <p:extLst>
      <p:ext uri="{BB962C8B-B14F-4D97-AF65-F5344CB8AC3E}">
        <p14:creationId xmlns:p14="http://schemas.microsoft.com/office/powerpoint/2010/main" val="1766371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A66BCBD-D0CB-4B1B-ABF2-C79C70E6644E}" type="slidenum">
              <a:rPr lang="de-DE" smtClean="0"/>
              <a:t>17</a:t>
            </a:fld>
            <a:endParaRPr lang="de-DE"/>
          </a:p>
        </p:txBody>
      </p:sp>
    </p:spTree>
    <p:extLst>
      <p:ext uri="{BB962C8B-B14F-4D97-AF65-F5344CB8AC3E}">
        <p14:creationId xmlns:p14="http://schemas.microsoft.com/office/powerpoint/2010/main" val="2157290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lnSpc>
                <a:spcPct val="100000"/>
              </a:lnSpc>
              <a:spcBef>
                <a:spcPts val="0"/>
              </a:spcBef>
              <a:spcAft>
                <a:spcPts val="0"/>
              </a:spcAft>
              <a:buFont typeface="Arial" panose="020B0604020202020204" pitchFamily="34" charset="0"/>
              <a:buNone/>
            </a:pPr>
            <a:endParaRPr lang="fr-FR" sz="1800" b="0" i="0" u="none" strike="noStrike" noProof="0" dirty="0">
              <a:latin typeface="+mn-lt"/>
            </a:endParaRPr>
          </a:p>
        </p:txBody>
      </p:sp>
      <p:sp>
        <p:nvSpPr>
          <p:cNvPr id="4" name="Slide Number Placeholder 3"/>
          <p:cNvSpPr>
            <a:spLocks noGrp="1"/>
          </p:cNvSpPr>
          <p:nvPr>
            <p:ph type="sldNum" sz="quarter" idx="5"/>
          </p:nvPr>
        </p:nvSpPr>
        <p:spPr/>
        <p:txBody>
          <a:bodyPr/>
          <a:lstStyle/>
          <a:p>
            <a:fld id="{2A66BCBD-D0CB-4B1B-ABF2-C79C70E6644E}" type="slidenum">
              <a:rPr lang="de-DE" smtClean="0"/>
              <a:t>18</a:t>
            </a:fld>
            <a:endParaRPr lang="de-DE"/>
          </a:p>
        </p:txBody>
      </p:sp>
    </p:spTree>
    <p:extLst>
      <p:ext uri="{BB962C8B-B14F-4D97-AF65-F5344CB8AC3E}">
        <p14:creationId xmlns:p14="http://schemas.microsoft.com/office/powerpoint/2010/main" val="116369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2/14/2022</a:t>
            </a:fld>
            <a:endParaRPr lang="en-US"/>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‹N°›</a:t>
            </a:fld>
            <a:endParaRPr lang="en-US"/>
          </a:p>
        </p:txBody>
      </p:sp>
    </p:spTree>
    <p:extLst>
      <p:ext uri="{BB962C8B-B14F-4D97-AF65-F5344CB8AC3E}">
        <p14:creationId xmlns:p14="http://schemas.microsoft.com/office/powerpoint/2010/main" val="227225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42C98-C612-46F2-81A7-634632ED7A90}"/>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56463E20-52DB-4E71-BD5B-046BDEADC0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61C1B966-8B16-457E-B506-60EC9390FE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7B5732B4-D5C5-4347-843D-5A0ED0A46C2F}"/>
              </a:ext>
            </a:extLst>
          </p:cNvPr>
          <p:cNvSpPr>
            <a:spLocks noGrp="1"/>
          </p:cNvSpPr>
          <p:nvPr>
            <p:ph type="dt" sz="half" idx="10"/>
          </p:nvPr>
        </p:nvSpPr>
        <p:spPr/>
        <p:txBody>
          <a:bodyPr/>
          <a:lstStyle/>
          <a:p>
            <a:fld id="{DDEF79BA-3B00-4D36-AD34-65E180F2063C}" type="datetimeFigureOut">
              <a:rPr lang="fr-FR" smtClean="0"/>
              <a:t>14/02/2022</a:t>
            </a:fld>
            <a:endParaRPr lang="fr-FR"/>
          </a:p>
        </p:txBody>
      </p:sp>
      <p:sp>
        <p:nvSpPr>
          <p:cNvPr id="6" name="Footer Placeholder 5">
            <a:extLst>
              <a:ext uri="{FF2B5EF4-FFF2-40B4-BE49-F238E27FC236}">
                <a16:creationId xmlns:a16="http://schemas.microsoft.com/office/drawing/2014/main" id="{92FCF0EC-AE22-4B1E-9E70-8057F4D6A776}"/>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E81A44CF-D059-4C9E-8C76-594C17C3F578}"/>
              </a:ext>
            </a:extLst>
          </p:cNvPr>
          <p:cNvSpPr>
            <a:spLocks noGrp="1"/>
          </p:cNvSpPr>
          <p:nvPr>
            <p:ph type="sldNum" sz="quarter" idx="12"/>
          </p:nvPr>
        </p:nvSpPr>
        <p:spPr/>
        <p:txBody>
          <a:bodyPr/>
          <a:lstStyle/>
          <a:p>
            <a:fld id="{6239E15C-7471-4A20-BF5E-62D4F63B90E8}" type="slidenum">
              <a:rPr lang="fr-FR" smtClean="0"/>
              <a:t>‹N°›</a:t>
            </a:fld>
            <a:endParaRPr lang="fr-FR"/>
          </a:p>
        </p:txBody>
      </p:sp>
    </p:spTree>
    <p:extLst>
      <p:ext uri="{BB962C8B-B14F-4D97-AF65-F5344CB8AC3E}">
        <p14:creationId xmlns:p14="http://schemas.microsoft.com/office/powerpoint/2010/main" val="1516324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A13CC-7178-4FA5-A097-29911919D57A}"/>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D7729EC2-F23C-4440-8C6E-45CCD64757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B1525AD0-BFE7-4CC7-9035-4A4726E6EE7D}"/>
              </a:ext>
            </a:extLst>
          </p:cNvPr>
          <p:cNvSpPr>
            <a:spLocks noGrp="1"/>
          </p:cNvSpPr>
          <p:nvPr>
            <p:ph type="dt" sz="half" idx="10"/>
          </p:nvPr>
        </p:nvSpPr>
        <p:spPr/>
        <p:txBody>
          <a:bodyPr/>
          <a:lstStyle/>
          <a:p>
            <a:fld id="{DDEF79BA-3B00-4D36-AD34-65E180F2063C}" type="datetimeFigureOut">
              <a:rPr lang="fr-FR" smtClean="0"/>
              <a:t>14/02/2022</a:t>
            </a:fld>
            <a:endParaRPr lang="fr-FR"/>
          </a:p>
        </p:txBody>
      </p:sp>
      <p:sp>
        <p:nvSpPr>
          <p:cNvPr id="5" name="Footer Placeholder 4">
            <a:extLst>
              <a:ext uri="{FF2B5EF4-FFF2-40B4-BE49-F238E27FC236}">
                <a16:creationId xmlns:a16="http://schemas.microsoft.com/office/drawing/2014/main" id="{3C66FC8B-9516-4CBA-88C9-0565C4333451}"/>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C4E491DC-2B37-4093-B1F1-34F203933D92}"/>
              </a:ext>
            </a:extLst>
          </p:cNvPr>
          <p:cNvSpPr>
            <a:spLocks noGrp="1"/>
          </p:cNvSpPr>
          <p:nvPr>
            <p:ph type="sldNum" sz="quarter" idx="12"/>
          </p:nvPr>
        </p:nvSpPr>
        <p:spPr/>
        <p:txBody>
          <a:bodyPr/>
          <a:lstStyle/>
          <a:p>
            <a:fld id="{6239E15C-7471-4A20-BF5E-62D4F63B90E8}" type="slidenum">
              <a:rPr lang="fr-FR" smtClean="0"/>
              <a:t>‹N°›</a:t>
            </a:fld>
            <a:endParaRPr lang="fr-FR"/>
          </a:p>
        </p:txBody>
      </p:sp>
    </p:spTree>
    <p:extLst>
      <p:ext uri="{BB962C8B-B14F-4D97-AF65-F5344CB8AC3E}">
        <p14:creationId xmlns:p14="http://schemas.microsoft.com/office/powerpoint/2010/main" val="3634120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2/14/2022</a:t>
            </a:fld>
            <a:endParaRPr 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‹N°›</a:t>
            </a:fld>
            <a:endParaRPr lang="en-US"/>
          </a:p>
        </p:txBody>
      </p:sp>
    </p:spTree>
    <p:extLst>
      <p:ext uri="{BB962C8B-B14F-4D97-AF65-F5344CB8AC3E}">
        <p14:creationId xmlns:p14="http://schemas.microsoft.com/office/powerpoint/2010/main" val="3752010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2/14/2022</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‹N°›</a:t>
            </a:fld>
            <a:endParaRPr lang="en-US"/>
          </a:p>
        </p:txBody>
      </p:sp>
    </p:spTree>
    <p:extLst>
      <p:ext uri="{BB962C8B-B14F-4D97-AF65-F5344CB8AC3E}">
        <p14:creationId xmlns:p14="http://schemas.microsoft.com/office/powerpoint/2010/main" val="77040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2/14/2022</a:t>
            </a:fld>
            <a:endParaRPr lang="en-US"/>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‹N°›</a:t>
            </a:fld>
            <a:endParaRPr lang="en-US"/>
          </a:p>
        </p:txBody>
      </p:sp>
    </p:spTree>
    <p:extLst>
      <p:ext uri="{BB962C8B-B14F-4D97-AF65-F5344CB8AC3E}">
        <p14:creationId xmlns:p14="http://schemas.microsoft.com/office/powerpoint/2010/main" val="115223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2/14/2022</a:t>
            </a:fld>
            <a:endParaRPr lang="en-US"/>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‹N°›</a:t>
            </a:fld>
            <a:endParaRPr lang="en-US"/>
          </a:p>
        </p:txBody>
      </p:sp>
    </p:spTree>
    <p:extLst>
      <p:ext uri="{BB962C8B-B14F-4D97-AF65-F5344CB8AC3E}">
        <p14:creationId xmlns:p14="http://schemas.microsoft.com/office/powerpoint/2010/main" val="3316775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2/14/2022</a:t>
            </a:fld>
            <a:endParaRPr lang="en-US"/>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‹N°›</a:t>
            </a:fld>
            <a:endParaRPr lang="en-US"/>
          </a:p>
        </p:txBody>
      </p:sp>
    </p:spTree>
    <p:extLst>
      <p:ext uri="{BB962C8B-B14F-4D97-AF65-F5344CB8AC3E}">
        <p14:creationId xmlns:p14="http://schemas.microsoft.com/office/powerpoint/2010/main" val="1042260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2/14/2022</a:t>
            </a:fld>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‹N°›</a:t>
            </a:fld>
            <a:endParaRPr lang="en-US"/>
          </a:p>
        </p:txBody>
      </p:sp>
    </p:spTree>
    <p:extLst>
      <p:ext uri="{BB962C8B-B14F-4D97-AF65-F5344CB8AC3E}">
        <p14:creationId xmlns:p14="http://schemas.microsoft.com/office/powerpoint/2010/main" val="344072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2/14/2022</a:t>
            </a:fld>
            <a:endParaRPr lang="en-US"/>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‹N°›</a:t>
            </a:fld>
            <a:endParaRPr lang="en-US"/>
          </a:p>
        </p:txBody>
      </p:sp>
    </p:spTree>
    <p:extLst>
      <p:ext uri="{BB962C8B-B14F-4D97-AF65-F5344CB8AC3E}">
        <p14:creationId xmlns:p14="http://schemas.microsoft.com/office/powerpoint/2010/main" val="241185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2/14/2022</a:t>
            </a:fld>
            <a:endParaRPr lang="en-US"/>
          </a:p>
        </p:txBody>
      </p:sp>
      <p:sp>
        <p:nvSpPr>
          <p:cNvPr id="6" name="Footer Placeholder 5"/>
          <p:cNvSpPr>
            <a:spLocks noGrp="1"/>
          </p:cNvSpPr>
          <p:nvPr>
            <p:ph type="ftr" sz="quarter" idx="11"/>
          </p:nvPr>
        </p:nvSpPr>
        <p:spPr>
          <a:xfrm>
            <a:off x="1097279" y="6446838"/>
            <a:ext cx="6818262" cy="365125"/>
          </a:xfrm>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a:p>
        </p:txBody>
      </p:sp>
    </p:spTree>
    <p:extLst>
      <p:ext uri="{BB962C8B-B14F-4D97-AF65-F5344CB8AC3E}">
        <p14:creationId xmlns:p14="http://schemas.microsoft.com/office/powerpoint/2010/main" val="2884398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2/14/2022</a:t>
            </a:fld>
            <a:endParaRPr lang="en-US"/>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‹N°›</a:t>
            </a:fld>
            <a:endParaRPr lang="en-US"/>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MSIPCMContentMarking" descr="{&quot;HashCode&quot;:-639739096,&quot;Placement&quot;:&quot;Footer&quot;,&quot;Top&quot;:516.65155,&quot;Left&quot;:875.721863,&quot;SlideWidth&quot;:960,&quot;SlideHeight&quot;:540}">
            <a:extLst>
              <a:ext uri="{FF2B5EF4-FFF2-40B4-BE49-F238E27FC236}">
                <a16:creationId xmlns:a16="http://schemas.microsoft.com/office/drawing/2014/main" id="{593FA300-D0E1-4E1E-9D5A-6428DAAFFBF5}"/>
              </a:ext>
            </a:extLst>
          </p:cNvPr>
          <p:cNvSpPr txBox="1"/>
          <p:nvPr userDrawn="1"/>
        </p:nvSpPr>
        <p:spPr>
          <a:xfrm>
            <a:off x="11121668" y="6561475"/>
            <a:ext cx="1070332" cy="296525"/>
          </a:xfrm>
          <a:prstGeom prst="rect">
            <a:avLst/>
          </a:prstGeom>
          <a:noFill/>
        </p:spPr>
        <p:txBody>
          <a:bodyPr vert="horz" wrap="square" lIns="0" tIns="0" rIns="0" bIns="0" rtlCol="0" anchor="ctr" anchorCtr="1">
            <a:spAutoFit/>
          </a:bodyPr>
          <a:lstStyle/>
          <a:p>
            <a:pPr algn="r">
              <a:spcBef>
                <a:spcPts val="0"/>
              </a:spcBef>
              <a:spcAft>
                <a:spcPts val="0"/>
              </a:spcAft>
            </a:pPr>
            <a:r>
              <a:rPr lang="en-US" sz="1200">
                <a:solidFill>
                  <a:srgbClr val="000000"/>
                </a:solidFill>
                <a:latin typeface="Calibri" panose="020F0502020204030204" pitchFamily="34" charset="0"/>
              </a:rPr>
              <a:t>Confidential</a:t>
            </a:r>
          </a:p>
        </p:txBody>
      </p:sp>
    </p:spTree>
    <p:extLst>
      <p:ext uri="{BB962C8B-B14F-4D97-AF65-F5344CB8AC3E}">
        <p14:creationId xmlns:p14="http://schemas.microsoft.com/office/powerpoint/2010/main" val="24790708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1BD456-0446-4E54-BCC4-8B5CF3404E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91099821-BDDF-458E-AB67-6981C00E7D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9CCD7834-BCD7-4C7E-9F77-6AFE6FAE3F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EF79BA-3B00-4D36-AD34-65E180F2063C}" type="datetimeFigureOut">
              <a:rPr lang="fr-FR" smtClean="0"/>
              <a:t>14/02/2022</a:t>
            </a:fld>
            <a:endParaRPr lang="fr-FR"/>
          </a:p>
        </p:txBody>
      </p:sp>
      <p:sp>
        <p:nvSpPr>
          <p:cNvPr id="5" name="Footer Placeholder 4">
            <a:extLst>
              <a:ext uri="{FF2B5EF4-FFF2-40B4-BE49-F238E27FC236}">
                <a16:creationId xmlns:a16="http://schemas.microsoft.com/office/drawing/2014/main" id="{8AAE4CAC-6C2C-4E1E-941D-11CF67C042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A81C40C1-AFEC-409C-A247-6DB50A3E61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39E15C-7471-4A20-BF5E-62D4F63B90E8}" type="slidenum">
              <a:rPr lang="fr-FR" smtClean="0"/>
              <a:t>‹N°›</a:t>
            </a:fld>
            <a:endParaRPr lang="fr-FR"/>
          </a:p>
        </p:txBody>
      </p:sp>
      <p:sp>
        <p:nvSpPr>
          <p:cNvPr id="7" name="MSIPCMContentMarking" descr="{&quot;HashCode&quot;:-639739096,&quot;Placement&quot;:&quot;Footer&quot;,&quot;Top&quot;:516.65155,&quot;Left&quot;:875.721863,&quot;SlideWidth&quot;:960,&quot;SlideHeight&quot;:540}">
            <a:extLst>
              <a:ext uri="{FF2B5EF4-FFF2-40B4-BE49-F238E27FC236}">
                <a16:creationId xmlns:a16="http://schemas.microsoft.com/office/drawing/2014/main" id="{59DE3A53-5B9F-474C-BC25-15A629E7A48F}"/>
              </a:ext>
            </a:extLst>
          </p:cNvPr>
          <p:cNvSpPr txBox="1"/>
          <p:nvPr userDrawn="1"/>
        </p:nvSpPr>
        <p:spPr>
          <a:xfrm>
            <a:off x="11121668" y="6561475"/>
            <a:ext cx="1070332" cy="296525"/>
          </a:xfrm>
          <a:prstGeom prst="rect">
            <a:avLst/>
          </a:prstGeom>
          <a:noFill/>
        </p:spPr>
        <p:txBody>
          <a:bodyPr vert="horz" wrap="square" lIns="0" tIns="0" rIns="0" bIns="0" rtlCol="0" anchor="ctr" anchorCtr="1">
            <a:spAutoFit/>
          </a:bodyPr>
          <a:lstStyle/>
          <a:p>
            <a:pPr algn="r">
              <a:spcBef>
                <a:spcPts val="0"/>
              </a:spcBef>
              <a:spcAft>
                <a:spcPts val="0"/>
              </a:spcAft>
            </a:pPr>
            <a:r>
              <a:rPr lang="en-US" sz="1200">
                <a:solidFill>
                  <a:srgbClr val="000000"/>
                </a:solidFill>
                <a:latin typeface="Calibri" panose="020F0502020204030204" pitchFamily="34" charset="0"/>
              </a:rPr>
              <a:t>Confidential</a:t>
            </a:r>
          </a:p>
        </p:txBody>
      </p:sp>
    </p:spTree>
    <p:extLst>
      <p:ext uri="{BB962C8B-B14F-4D97-AF65-F5344CB8AC3E}">
        <p14:creationId xmlns:p14="http://schemas.microsoft.com/office/powerpoint/2010/main" val="1930102406"/>
      </p:ext>
    </p:extLst>
  </p:cSld>
  <p:clrMap bg1="lt1" tx1="dk1" bg2="lt2" tx2="dk2" accent1="accent1" accent2="accent2" accent3="accent3" accent4="accent4" accent5="accent5" accent6="accent6" hlink="hlink" folHlink="folHlink"/>
  <p:sldLayoutIdLst>
    <p:sldLayoutId id="2147483652"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10AF38-26DF-48B3-952C-4A9091D6863C}"/>
              </a:ext>
            </a:extLst>
          </p:cNvPr>
          <p:cNvSpPr>
            <a:spLocks noGrp="1"/>
          </p:cNvSpPr>
          <p:nvPr>
            <p:ph type="ctrTitle"/>
          </p:nvPr>
        </p:nvSpPr>
        <p:spPr>
          <a:xfrm>
            <a:off x="2888043" y="2715905"/>
            <a:ext cx="8965579" cy="1292002"/>
          </a:xfrm>
        </p:spPr>
        <p:txBody>
          <a:bodyPr>
            <a:noAutofit/>
          </a:bodyPr>
          <a:lstStyle/>
          <a:p>
            <a:pPr algn="ctr"/>
            <a:r>
              <a:rPr lang="fr-FR" sz="3200" b="1" dirty="0">
                <a:solidFill>
                  <a:srgbClr val="404040"/>
                </a:solidFill>
              </a:rPr>
              <a:t>INEGALITES DE GENRE ET DE SALAIRES SUR LE MARCHE DE TRAVAIL IVOIRIEN </a:t>
            </a:r>
            <a:endParaRPr lang="en-US" sz="3200" b="1" dirty="0">
              <a:solidFill>
                <a:srgbClr val="404040"/>
              </a:solidFill>
            </a:endParaRPr>
          </a:p>
        </p:txBody>
      </p:sp>
      <p:sp>
        <p:nvSpPr>
          <p:cNvPr id="3" name="Subtitle 2">
            <a:extLst>
              <a:ext uri="{FF2B5EF4-FFF2-40B4-BE49-F238E27FC236}">
                <a16:creationId xmlns:a16="http://schemas.microsoft.com/office/drawing/2014/main" id="{37FC2D8F-56D2-4ADF-B439-0E09E7C37894}"/>
              </a:ext>
            </a:extLst>
          </p:cNvPr>
          <p:cNvSpPr>
            <a:spLocks noGrp="1"/>
          </p:cNvSpPr>
          <p:nvPr>
            <p:ph type="subTitle" idx="1"/>
          </p:nvPr>
        </p:nvSpPr>
        <p:spPr>
          <a:xfrm>
            <a:off x="3040567" y="6131342"/>
            <a:ext cx="8965580" cy="569748"/>
          </a:xfrm>
        </p:spPr>
        <p:txBody>
          <a:bodyPr>
            <a:normAutofit fontScale="70000" lnSpcReduction="20000"/>
          </a:bodyPr>
          <a:lstStyle/>
          <a:p>
            <a:r>
              <a:rPr lang="fr-FR" dirty="0"/>
              <a:t>Avec l’appui financier du </a:t>
            </a:r>
            <a:r>
              <a:rPr lang="fr-FR" b="1" dirty="0"/>
              <a:t>Ministère de l’Europe et des Affaires Etrangères</a:t>
            </a:r>
            <a:r>
              <a:rPr lang="fr-FR" dirty="0"/>
              <a:t> à travers le Projet SODDA</a:t>
            </a:r>
          </a:p>
        </p:txBody>
      </p:sp>
      <p:pic>
        <p:nvPicPr>
          <p:cNvPr id="6" name="Picture 5">
            <a:extLst>
              <a:ext uri="{FF2B5EF4-FFF2-40B4-BE49-F238E27FC236}">
                <a16:creationId xmlns:a16="http://schemas.microsoft.com/office/drawing/2014/main" id="{308AC96E-AA33-4309-B51D-072F59E6EC0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r="1" b="134"/>
          <a:stretch/>
        </p:blipFill>
        <p:spPr>
          <a:xfrm>
            <a:off x="1" y="0"/>
            <a:ext cx="2854712" cy="6857999"/>
          </a:xfrm>
          <a:prstGeom prst="rect">
            <a:avLst/>
          </a:prstGeom>
        </p:spPr>
      </p:pic>
      <p:pic>
        <p:nvPicPr>
          <p:cNvPr id="7" name="Image 6"/>
          <p:cNvPicPr/>
          <p:nvPr/>
        </p:nvPicPr>
        <p:blipFill>
          <a:blip r:embed="rId5">
            <a:extLst>
              <a:ext uri="{28A0092B-C50C-407E-A947-70E740481C1C}">
                <a14:useLocalDpi xmlns:a14="http://schemas.microsoft.com/office/drawing/2010/main" val="0"/>
              </a:ext>
            </a:extLst>
          </a:blip>
          <a:stretch>
            <a:fillRect/>
          </a:stretch>
        </p:blipFill>
        <p:spPr>
          <a:xfrm>
            <a:off x="9806259" y="81637"/>
            <a:ext cx="1331595" cy="1222375"/>
          </a:xfrm>
          <a:prstGeom prst="rect">
            <a:avLst/>
          </a:prstGeom>
        </p:spPr>
      </p:pic>
      <p:sp>
        <p:nvSpPr>
          <p:cNvPr id="5" name="Rectangle 4"/>
          <p:cNvSpPr/>
          <p:nvPr/>
        </p:nvSpPr>
        <p:spPr>
          <a:xfrm>
            <a:off x="4386586" y="4594753"/>
            <a:ext cx="4962474"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AKLOBESSI Kodjo</a:t>
            </a:r>
          </a:p>
          <a:p>
            <a:pPr algn="ctr"/>
            <a:r>
              <a:rPr lang="fr-FR" sz="2000" dirty="0">
                <a:solidFill>
                  <a:schemeClr val="tx1"/>
                </a:solidFill>
              </a:rPr>
              <a:t>Ingénieur Statisticien Economiste</a:t>
            </a:r>
          </a:p>
        </p:txBody>
      </p:sp>
      <p:sp>
        <p:nvSpPr>
          <p:cNvPr id="8" name="Zone de texte 2">
            <a:extLst>
              <a:ext uri="{FF2B5EF4-FFF2-40B4-BE49-F238E27FC236}">
                <a16:creationId xmlns:a16="http://schemas.microsoft.com/office/drawing/2014/main" id="{EBD6AA18-35C0-4320-8504-557764C333DF}"/>
              </a:ext>
            </a:extLst>
          </p:cNvPr>
          <p:cNvSpPr txBox="1"/>
          <p:nvPr/>
        </p:nvSpPr>
        <p:spPr>
          <a:xfrm>
            <a:off x="2888043" y="81637"/>
            <a:ext cx="4635314" cy="1368572"/>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600"/>
              </a:spcAft>
            </a:pPr>
            <a:r>
              <a:rPr lang="fr-FR" sz="2400" b="1" dirty="0">
                <a:effectLst/>
                <a:latin typeface="Arial" panose="020B0604020202020204" pitchFamily="34" charset="0"/>
                <a:ea typeface="Times New Roman" panose="02020603050405020304" pitchFamily="18" charset="0"/>
                <a:cs typeface="Times New Roman" panose="02020603050405020304" pitchFamily="18" charset="0"/>
              </a:rPr>
              <a:t>Programme jeunes statisticiens d’AFRISTAT</a:t>
            </a:r>
            <a:r>
              <a:rPr lang="fr-FR" sz="2400" dirty="0">
                <a:effectLst/>
                <a:latin typeface="Arial" panose="020B0604020202020204" pitchFamily="34" charset="0"/>
                <a:ea typeface="Calibri" panose="020F0502020204030204" pitchFamily="34"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b="1" dirty="0">
                <a:effectLst/>
                <a:latin typeface="Arial" panose="020B0604020202020204" pitchFamily="34" charset="0"/>
                <a:ea typeface="Times New Roman" panose="02020603050405020304" pitchFamily="18" charset="0"/>
                <a:cs typeface="Times New Roman" panose="02020603050405020304" pitchFamily="18" charset="0"/>
              </a:rPr>
              <a:t>1</a:t>
            </a:r>
            <a:r>
              <a:rPr lang="fr-FR" sz="2400" b="1" baseline="30000" dirty="0">
                <a:effectLst/>
                <a:latin typeface="Arial" panose="020B0604020202020204" pitchFamily="34" charset="0"/>
                <a:ea typeface="Times New Roman" panose="02020603050405020304" pitchFamily="18" charset="0"/>
                <a:cs typeface="Times New Roman" panose="02020603050405020304" pitchFamily="18" charset="0"/>
              </a:rPr>
              <a:t>ère</a:t>
            </a:r>
            <a:r>
              <a:rPr lang="fr-FR" sz="2400" b="1" dirty="0">
                <a:effectLst/>
                <a:latin typeface="Arial" panose="020B0604020202020204" pitchFamily="34" charset="0"/>
                <a:ea typeface="Times New Roman" panose="02020603050405020304" pitchFamily="18" charset="0"/>
                <a:cs typeface="Times New Roman" panose="02020603050405020304" pitchFamily="18" charset="0"/>
              </a:rPr>
              <a:t> PROMOTION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9D516676-FFC9-4934-AE09-F76821EF9E14}"/>
              </a:ext>
            </a:extLst>
          </p:cNvPr>
          <p:cNvSpPr txBox="1"/>
          <p:nvPr/>
        </p:nvSpPr>
        <p:spPr>
          <a:xfrm>
            <a:off x="3395422" y="1628760"/>
            <a:ext cx="7950819" cy="707886"/>
          </a:xfrm>
          <a:prstGeom prst="rect">
            <a:avLst/>
          </a:prstGeom>
          <a:noFill/>
        </p:spPr>
        <p:txBody>
          <a:bodyPr wrap="square" rtlCol="0">
            <a:spAutoFit/>
          </a:bodyPr>
          <a:lstStyle/>
          <a:p>
            <a:pPr algn="ctr"/>
            <a:r>
              <a:rPr lang="fr-FR" sz="2000" b="1" dirty="0">
                <a:solidFill>
                  <a:srgbClr val="0F7675"/>
                </a:solidFill>
                <a:effectLst/>
                <a:latin typeface="Calibri" panose="020F0502020204030204" pitchFamily="34" charset="0"/>
                <a:ea typeface="Times New Roman" panose="02020603050405020304" pitchFamily="18" charset="0"/>
                <a:cs typeface="Calibri" panose="020F0502020204030204" pitchFamily="34" charset="0"/>
              </a:rPr>
              <a:t>WEBINAIRE sur les thèmes « travail et inégalités » et « santé de la femme et de l’enfant » en lien avec les ODD</a:t>
            </a:r>
            <a:endParaRPr lang="fr-FR" sz="2000" dirty="0"/>
          </a:p>
        </p:txBody>
      </p:sp>
    </p:spTree>
    <p:extLst>
      <p:ext uri="{BB962C8B-B14F-4D97-AF65-F5344CB8AC3E}">
        <p14:creationId xmlns:p14="http://schemas.microsoft.com/office/powerpoint/2010/main" val="391274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p:nvPr/>
        </p:nvPicPr>
        <p:blipFill>
          <a:blip r:embed="rId2">
            <a:extLst>
              <a:ext uri="{28A0092B-C50C-407E-A947-70E740481C1C}">
                <a14:useLocalDpi xmlns:a14="http://schemas.microsoft.com/office/drawing/2010/main" val="0"/>
              </a:ext>
            </a:extLst>
          </a:blip>
          <a:stretch>
            <a:fillRect/>
          </a:stretch>
        </p:blipFill>
        <p:spPr>
          <a:xfrm>
            <a:off x="10731544" y="81637"/>
            <a:ext cx="959712" cy="559185"/>
          </a:xfrm>
          <a:prstGeom prst="rect">
            <a:avLst/>
          </a:prstGeom>
        </p:spPr>
      </p:pic>
      <p:sp>
        <p:nvSpPr>
          <p:cNvPr id="4" name="ZoneTexte 3"/>
          <p:cNvSpPr txBox="1"/>
          <p:nvPr/>
        </p:nvSpPr>
        <p:spPr>
          <a:xfrm>
            <a:off x="5056412" y="68841"/>
            <a:ext cx="3162302" cy="584775"/>
          </a:xfrm>
          <a:prstGeom prst="rect">
            <a:avLst/>
          </a:prstGeom>
          <a:noFill/>
        </p:spPr>
        <p:txBody>
          <a:bodyPr wrap="square" rtlCol="0">
            <a:spAutoFit/>
          </a:bodyPr>
          <a:lstStyle/>
          <a:p>
            <a:r>
              <a:rPr lang="fr-FR" sz="3200" dirty="0">
                <a:latin typeface="Arial Unicode MS" panose="020B0604020202020204" pitchFamily="34" charset="-128"/>
                <a:ea typeface="Arial Unicode MS" panose="020B0604020202020204" pitchFamily="34" charset="-128"/>
                <a:cs typeface="Arial Unicode MS" panose="020B0604020202020204" pitchFamily="34" charset="-128"/>
              </a:rPr>
              <a:t>Méthodologie</a:t>
            </a:r>
          </a:p>
        </p:txBody>
      </p:sp>
      <p:sp>
        <p:nvSpPr>
          <p:cNvPr id="3" name="ZoneTexte 2"/>
          <p:cNvSpPr txBox="1"/>
          <p:nvPr/>
        </p:nvSpPr>
        <p:spPr>
          <a:xfrm>
            <a:off x="533399" y="653616"/>
            <a:ext cx="5519057" cy="461665"/>
          </a:xfrm>
          <a:prstGeom prst="rect">
            <a:avLst/>
          </a:prstGeom>
          <a:noFill/>
        </p:spPr>
        <p:txBody>
          <a:bodyPr wrap="square" rtlCol="0">
            <a:spAutoFit/>
          </a:bodyPr>
          <a:lstStyle/>
          <a:p>
            <a:pPr marL="285750" indent="-285750">
              <a:buFont typeface="Wingdings" panose="05000000000000000000" pitchFamily="2" charset="2"/>
              <a:buChar char="v"/>
            </a:pPr>
            <a:r>
              <a:rPr lang="fr-FR" sz="2400" b="1" dirty="0">
                <a:latin typeface="Arial Unicode MS" panose="020B0604020202020204" pitchFamily="34" charset="-128"/>
                <a:ea typeface="Arial Unicode MS" panose="020B0604020202020204" pitchFamily="34" charset="-128"/>
                <a:cs typeface="Arial Unicode MS" panose="020B0604020202020204" pitchFamily="34" charset="-128"/>
              </a:rPr>
              <a:t>  Modélisation</a:t>
            </a:r>
            <a:endParaRPr lang="fr-FR" b="1" dirty="0"/>
          </a:p>
        </p:txBody>
      </p:sp>
      <p:cxnSp>
        <p:nvCxnSpPr>
          <p:cNvPr id="7" name="Connecteur droit 6"/>
          <p:cNvCxnSpPr/>
          <p:nvPr/>
        </p:nvCxnSpPr>
        <p:spPr>
          <a:xfrm>
            <a:off x="391886" y="261730"/>
            <a:ext cx="21771" cy="6204384"/>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Rectangle à coins arrondis 5"/>
          <p:cNvSpPr/>
          <p:nvPr/>
        </p:nvSpPr>
        <p:spPr>
          <a:xfrm>
            <a:off x="4561115" y="5427548"/>
            <a:ext cx="7380514" cy="653142"/>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Robustesse: Modèle Tobit</a:t>
            </a:r>
          </a:p>
        </p:txBody>
      </p:sp>
      <p:sp>
        <p:nvSpPr>
          <p:cNvPr id="9" name="Rectangle à coins arrondis 8"/>
          <p:cNvSpPr/>
          <p:nvPr/>
        </p:nvSpPr>
        <p:spPr>
          <a:xfrm>
            <a:off x="1861457" y="2563082"/>
            <a:ext cx="10080172" cy="653142"/>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Modélisation en données de panel (2004 -2017)</a:t>
            </a:r>
          </a:p>
        </p:txBody>
      </p:sp>
      <p:sp>
        <p:nvSpPr>
          <p:cNvPr id="10" name="Rectangle à coins arrondis 9"/>
          <p:cNvSpPr/>
          <p:nvPr/>
        </p:nvSpPr>
        <p:spPr>
          <a:xfrm>
            <a:off x="1001486" y="1502229"/>
            <a:ext cx="10940143" cy="653142"/>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Description des variables </a:t>
            </a:r>
          </a:p>
        </p:txBody>
      </p:sp>
      <p:sp>
        <p:nvSpPr>
          <p:cNvPr id="11" name="Rectangle à coins arrondis 10"/>
          <p:cNvSpPr/>
          <p:nvPr/>
        </p:nvSpPr>
        <p:spPr>
          <a:xfrm>
            <a:off x="3069770" y="3517904"/>
            <a:ext cx="8871859" cy="653142"/>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Modèles à effets fixes et effets aléatoires</a:t>
            </a:r>
          </a:p>
        </p:txBody>
      </p:sp>
      <p:sp>
        <p:nvSpPr>
          <p:cNvPr id="12" name="Rectangle à coins arrondis 11"/>
          <p:cNvSpPr/>
          <p:nvPr/>
        </p:nvSpPr>
        <p:spPr>
          <a:xfrm>
            <a:off x="3940630" y="4472726"/>
            <a:ext cx="8000999" cy="653142"/>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Test de Hausman pour le choix du meilleur modèle</a:t>
            </a:r>
          </a:p>
        </p:txBody>
      </p:sp>
    </p:spTree>
    <p:extLst>
      <p:ext uri="{BB962C8B-B14F-4D97-AF65-F5344CB8AC3E}">
        <p14:creationId xmlns:p14="http://schemas.microsoft.com/office/powerpoint/2010/main" val="4188528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47D79E1-C52C-43AA-B930-ABE028A35816}"/>
              </a:ext>
            </a:extLst>
          </p:cNvPr>
          <p:cNvSpPr>
            <a:spLocks noGrp="1"/>
          </p:cNvSpPr>
          <p:nvPr>
            <p:ph type="ctrTitle"/>
          </p:nvPr>
        </p:nvSpPr>
        <p:spPr>
          <a:xfrm>
            <a:off x="1097280" y="758952"/>
            <a:ext cx="10058400" cy="3892168"/>
          </a:xfrm>
        </p:spPr>
        <p:txBody>
          <a:bodyPr>
            <a:normAutofit/>
          </a:bodyPr>
          <a:lstStyle/>
          <a:p>
            <a:r>
              <a:rPr lang="en-US" sz="6000" dirty="0" err="1">
                <a:solidFill>
                  <a:srgbClr val="FFFFFF"/>
                </a:solidFill>
              </a:rPr>
              <a:t>Résultats</a:t>
            </a:r>
            <a:endParaRPr lang="en-US" sz="6000" dirty="0">
              <a:solidFill>
                <a:srgbClr val="FFFFFF"/>
              </a:solidFill>
            </a:endParaRPr>
          </a:p>
        </p:txBody>
      </p:sp>
      <p:sp>
        <p:nvSpPr>
          <p:cNvPr id="12" name="Rectangle 11">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18231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4ADF056-DE1E-44A1-BF17-F31DD532AFC8}"/>
              </a:ext>
            </a:extLst>
          </p:cNvPr>
          <p:cNvSpPr>
            <a:spLocks noGrp="1"/>
          </p:cNvSpPr>
          <p:nvPr>
            <p:ph type="title"/>
          </p:nvPr>
        </p:nvSpPr>
        <p:spPr>
          <a:xfrm>
            <a:off x="261257" y="516835"/>
            <a:ext cx="3315957" cy="5772840"/>
          </a:xfrm>
        </p:spPr>
        <p:txBody>
          <a:bodyPr anchor="ctr">
            <a:normAutofit/>
          </a:bodyPr>
          <a:lstStyle/>
          <a:p>
            <a:r>
              <a:rPr lang="fr-FR" sz="3600" dirty="0">
                <a:solidFill>
                  <a:schemeClr val="bg1"/>
                </a:solidFill>
              </a:rPr>
              <a:t>Evolution de l'Indice de Duncan des inégalités dans l’emploi</a:t>
            </a:r>
            <a:endParaRPr lang="de-DE" sz="3600" dirty="0">
              <a:solidFill>
                <a:schemeClr val="bg1"/>
              </a:solidFill>
            </a:endParaRPr>
          </a:p>
        </p:txBody>
      </p:sp>
      <p:pic>
        <p:nvPicPr>
          <p:cNvPr id="4" name="Image 3"/>
          <p:cNvPicPr>
            <a:picLocks noChangeAspect="1"/>
          </p:cNvPicPr>
          <p:nvPr/>
        </p:nvPicPr>
        <p:blipFill>
          <a:blip r:embed="rId3"/>
          <a:stretch>
            <a:fillRect/>
          </a:stretch>
        </p:blipFill>
        <p:spPr>
          <a:xfrm>
            <a:off x="4537492" y="762000"/>
            <a:ext cx="7425907" cy="5181600"/>
          </a:xfrm>
          <a:prstGeom prst="rect">
            <a:avLst/>
          </a:prstGeom>
        </p:spPr>
      </p:pic>
      <p:sp>
        <p:nvSpPr>
          <p:cNvPr id="5" name="Rectangle 4"/>
          <p:cNvSpPr/>
          <p:nvPr/>
        </p:nvSpPr>
        <p:spPr>
          <a:xfrm>
            <a:off x="4552145" y="6166757"/>
            <a:ext cx="3093394" cy="468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Source: INS Côte d’Ivoire</a:t>
            </a:r>
          </a:p>
        </p:txBody>
      </p:sp>
    </p:spTree>
    <p:extLst>
      <p:ext uri="{BB962C8B-B14F-4D97-AF65-F5344CB8AC3E}">
        <p14:creationId xmlns:p14="http://schemas.microsoft.com/office/powerpoint/2010/main" val="4223775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4ADF056-DE1E-44A1-BF17-F31DD532AFC8}"/>
              </a:ext>
            </a:extLst>
          </p:cNvPr>
          <p:cNvSpPr>
            <a:spLocks noGrp="1"/>
          </p:cNvSpPr>
          <p:nvPr>
            <p:ph type="title"/>
          </p:nvPr>
        </p:nvSpPr>
        <p:spPr>
          <a:xfrm>
            <a:off x="261257" y="516835"/>
            <a:ext cx="3315957" cy="5772840"/>
          </a:xfrm>
        </p:spPr>
        <p:txBody>
          <a:bodyPr anchor="ctr">
            <a:normAutofit/>
          </a:bodyPr>
          <a:lstStyle/>
          <a:p>
            <a:r>
              <a:rPr lang="fr-FR" sz="3600" dirty="0">
                <a:solidFill>
                  <a:schemeClr val="bg1"/>
                </a:solidFill>
              </a:rPr>
              <a:t>Evolution de l'Indice de Duncan des inégalités salariales</a:t>
            </a:r>
            <a:endParaRPr lang="de-DE" sz="3600" dirty="0">
              <a:solidFill>
                <a:schemeClr val="bg1"/>
              </a:solidFill>
            </a:endParaRPr>
          </a:p>
        </p:txBody>
      </p:sp>
      <p:sp>
        <p:nvSpPr>
          <p:cNvPr id="5" name="Rectangle 4"/>
          <p:cNvSpPr/>
          <p:nvPr/>
        </p:nvSpPr>
        <p:spPr>
          <a:xfrm>
            <a:off x="4552145" y="6166757"/>
            <a:ext cx="3093394" cy="468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Source: INS Côte d’Ivoire</a:t>
            </a:r>
          </a:p>
        </p:txBody>
      </p:sp>
      <p:pic>
        <p:nvPicPr>
          <p:cNvPr id="3" name="Image 2"/>
          <p:cNvPicPr>
            <a:picLocks noChangeAspect="1"/>
          </p:cNvPicPr>
          <p:nvPr/>
        </p:nvPicPr>
        <p:blipFill>
          <a:blip r:embed="rId3"/>
          <a:stretch>
            <a:fillRect/>
          </a:stretch>
        </p:blipFill>
        <p:spPr>
          <a:xfrm>
            <a:off x="4552145" y="674914"/>
            <a:ext cx="7291512" cy="4833257"/>
          </a:xfrm>
          <a:prstGeom prst="rect">
            <a:avLst/>
          </a:prstGeom>
        </p:spPr>
      </p:pic>
    </p:spTree>
    <p:extLst>
      <p:ext uri="{BB962C8B-B14F-4D97-AF65-F5344CB8AC3E}">
        <p14:creationId xmlns:p14="http://schemas.microsoft.com/office/powerpoint/2010/main" val="4237289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4ADF056-DE1E-44A1-BF17-F31DD532AFC8}"/>
              </a:ext>
            </a:extLst>
          </p:cNvPr>
          <p:cNvSpPr>
            <a:spLocks noGrp="1"/>
          </p:cNvSpPr>
          <p:nvPr>
            <p:ph type="title"/>
          </p:nvPr>
        </p:nvSpPr>
        <p:spPr>
          <a:xfrm>
            <a:off x="492370" y="516835"/>
            <a:ext cx="3306744" cy="5772840"/>
          </a:xfrm>
        </p:spPr>
        <p:txBody>
          <a:bodyPr anchor="ctr">
            <a:normAutofit/>
          </a:bodyPr>
          <a:lstStyle/>
          <a:p>
            <a:r>
              <a:rPr lang="fr-FR" sz="3600" i="1" dirty="0">
                <a:solidFill>
                  <a:schemeClr val="bg1"/>
                </a:solidFill>
              </a:rPr>
              <a:t>Estimations des inégalités de genre dans l'emploi</a:t>
            </a:r>
          </a:p>
        </p:txBody>
      </p:sp>
      <p:pic>
        <p:nvPicPr>
          <p:cNvPr id="5" name="Image 4"/>
          <p:cNvPicPr>
            <a:picLocks noChangeAspect="1"/>
          </p:cNvPicPr>
          <p:nvPr/>
        </p:nvPicPr>
        <p:blipFill>
          <a:blip r:embed="rId3"/>
          <a:stretch>
            <a:fillRect/>
          </a:stretch>
        </p:blipFill>
        <p:spPr>
          <a:xfrm>
            <a:off x="4693103" y="16091"/>
            <a:ext cx="6867525" cy="6428251"/>
          </a:xfrm>
          <a:prstGeom prst="rect">
            <a:avLst/>
          </a:prstGeom>
        </p:spPr>
      </p:pic>
    </p:spTree>
    <p:extLst>
      <p:ext uri="{BB962C8B-B14F-4D97-AF65-F5344CB8AC3E}">
        <p14:creationId xmlns:p14="http://schemas.microsoft.com/office/powerpoint/2010/main" val="1687687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4ADF056-DE1E-44A1-BF17-F31DD532AFC8}"/>
              </a:ext>
            </a:extLst>
          </p:cNvPr>
          <p:cNvSpPr>
            <a:spLocks noGrp="1"/>
          </p:cNvSpPr>
          <p:nvPr>
            <p:ph type="title"/>
          </p:nvPr>
        </p:nvSpPr>
        <p:spPr>
          <a:xfrm>
            <a:off x="492370" y="516835"/>
            <a:ext cx="3306744" cy="5772840"/>
          </a:xfrm>
        </p:spPr>
        <p:txBody>
          <a:bodyPr anchor="ctr">
            <a:normAutofit/>
          </a:bodyPr>
          <a:lstStyle/>
          <a:p>
            <a:r>
              <a:rPr lang="fr-FR" sz="3600" dirty="0">
                <a:solidFill>
                  <a:schemeClr val="bg1"/>
                </a:solidFill>
              </a:rPr>
              <a:t>Estimations des inégalités salariales</a:t>
            </a:r>
            <a:endParaRPr lang="fr-FR" sz="3600" i="1" dirty="0">
              <a:solidFill>
                <a:schemeClr val="bg1"/>
              </a:solidFill>
            </a:endParaRPr>
          </a:p>
        </p:txBody>
      </p:sp>
      <p:pic>
        <p:nvPicPr>
          <p:cNvPr id="3" name="Image 2"/>
          <p:cNvPicPr>
            <a:picLocks noChangeAspect="1"/>
          </p:cNvPicPr>
          <p:nvPr/>
        </p:nvPicPr>
        <p:blipFill>
          <a:blip r:embed="rId3"/>
          <a:stretch>
            <a:fillRect/>
          </a:stretch>
        </p:blipFill>
        <p:spPr>
          <a:xfrm>
            <a:off x="4537492" y="185058"/>
            <a:ext cx="7050351" cy="5943600"/>
          </a:xfrm>
          <a:prstGeom prst="rect">
            <a:avLst/>
          </a:prstGeom>
        </p:spPr>
      </p:pic>
    </p:spTree>
    <p:extLst>
      <p:ext uri="{BB962C8B-B14F-4D97-AF65-F5344CB8AC3E}">
        <p14:creationId xmlns:p14="http://schemas.microsoft.com/office/powerpoint/2010/main" val="3697773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47D79E1-C52C-43AA-B930-ABE028A35816}"/>
              </a:ext>
            </a:extLst>
          </p:cNvPr>
          <p:cNvSpPr>
            <a:spLocks noGrp="1"/>
          </p:cNvSpPr>
          <p:nvPr>
            <p:ph type="ctrTitle"/>
          </p:nvPr>
        </p:nvSpPr>
        <p:spPr>
          <a:xfrm>
            <a:off x="1097280" y="758952"/>
            <a:ext cx="10058400" cy="3892168"/>
          </a:xfrm>
        </p:spPr>
        <p:txBody>
          <a:bodyPr>
            <a:normAutofit/>
          </a:bodyPr>
          <a:lstStyle/>
          <a:p>
            <a:r>
              <a:rPr lang="en-US" sz="6000" dirty="0" err="1">
                <a:solidFill>
                  <a:srgbClr val="FFFFFF"/>
                </a:solidFill>
              </a:rPr>
              <a:t>Recommandations</a:t>
            </a:r>
            <a:endParaRPr lang="en-US" sz="6000" dirty="0">
              <a:solidFill>
                <a:srgbClr val="FFFFFF"/>
              </a:solidFill>
            </a:endParaRPr>
          </a:p>
        </p:txBody>
      </p:sp>
      <p:sp>
        <p:nvSpPr>
          <p:cNvPr id="12" name="Rectangle 11">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22861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AED77-3D45-441D-A189-3202DD5DA5EE}"/>
              </a:ext>
            </a:extLst>
          </p:cNvPr>
          <p:cNvSpPr>
            <a:spLocks noGrp="1"/>
          </p:cNvSpPr>
          <p:nvPr>
            <p:ph type="title"/>
          </p:nvPr>
        </p:nvSpPr>
        <p:spPr>
          <a:xfrm>
            <a:off x="0" y="350048"/>
            <a:ext cx="12191998" cy="716751"/>
          </a:xfrm>
          <a:solidFill>
            <a:srgbClr val="FEE9D2"/>
          </a:solidFill>
          <a:ln>
            <a:solidFill>
              <a:srgbClr val="FEE9D2"/>
            </a:solidFill>
          </a:ln>
        </p:spPr>
        <p:txBody>
          <a:bodyPr>
            <a:noAutofit/>
          </a:bodyPr>
          <a:lstStyle/>
          <a:p>
            <a:pPr lvl="0" algn="ctr">
              <a:buNone/>
            </a:pPr>
            <a:r>
              <a:rPr lang="fr-FR" sz="2200" b="1" i="0" u="none" strike="noStrike" noProof="0" dirty="0">
                <a:latin typeface="Bookman Old Style (Headings)"/>
              </a:rPr>
              <a:t>Accroître l'accès des femmes à des emplois de qualité</a:t>
            </a:r>
            <a:endParaRPr lang="en-US" sz="2200" b="1" dirty="0">
              <a:latin typeface="Bookman Old Style (Headings)"/>
            </a:endParaRPr>
          </a:p>
        </p:txBody>
      </p:sp>
      <p:graphicFrame>
        <p:nvGraphicFramePr>
          <p:cNvPr id="6" name="Content Placeholder 5">
            <a:extLst>
              <a:ext uri="{FF2B5EF4-FFF2-40B4-BE49-F238E27FC236}">
                <a16:creationId xmlns:a16="http://schemas.microsoft.com/office/drawing/2014/main" id="{148A17BC-E754-4A41-BB1F-64CA04DB7A44}"/>
              </a:ext>
            </a:extLst>
          </p:cNvPr>
          <p:cNvGraphicFramePr>
            <a:graphicFrameLocks noGrp="1"/>
          </p:cNvGraphicFramePr>
          <p:nvPr>
            <p:ph idx="1"/>
            <p:extLst>
              <p:ext uri="{D42A27DB-BD31-4B8C-83A1-F6EECF244321}">
                <p14:modId xmlns:p14="http://schemas.microsoft.com/office/powerpoint/2010/main" val="4239825034"/>
              </p:ext>
            </p:extLst>
          </p:nvPr>
        </p:nvGraphicFramePr>
        <p:xfrm>
          <a:off x="323348" y="1483360"/>
          <a:ext cx="11545304" cy="4475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8242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AED77-3D45-441D-A189-3202DD5DA5EE}"/>
              </a:ext>
            </a:extLst>
          </p:cNvPr>
          <p:cNvSpPr>
            <a:spLocks noGrp="1"/>
          </p:cNvSpPr>
          <p:nvPr>
            <p:ph type="title"/>
          </p:nvPr>
        </p:nvSpPr>
        <p:spPr>
          <a:xfrm>
            <a:off x="2" y="264436"/>
            <a:ext cx="12191998" cy="672353"/>
          </a:xfrm>
          <a:solidFill>
            <a:srgbClr val="FEE9D2"/>
          </a:solidFill>
          <a:ln>
            <a:solidFill>
              <a:srgbClr val="FEE9D2"/>
            </a:solidFill>
          </a:ln>
        </p:spPr>
        <p:txBody>
          <a:bodyPr>
            <a:noAutofit/>
          </a:bodyPr>
          <a:lstStyle/>
          <a:p>
            <a:pPr lvl="0" algn="ctr">
              <a:buNone/>
            </a:pPr>
            <a:r>
              <a:rPr lang="fr-FR" sz="2200" b="1" i="0" u="none" strike="noStrike" noProof="0" dirty="0">
                <a:latin typeface="Bookman Old Style (Headings)"/>
              </a:rPr>
              <a:t>Soutenir les femmes entrepreneurs pour qu'elles puissent créer et maintenir leurs entreprises</a:t>
            </a:r>
            <a:endParaRPr lang="en-US" sz="2200" b="1" dirty="0">
              <a:latin typeface="Bookman Old Style (Headings)"/>
            </a:endParaRPr>
          </a:p>
        </p:txBody>
      </p:sp>
      <p:graphicFrame>
        <p:nvGraphicFramePr>
          <p:cNvPr id="6" name="Content Placeholder 5">
            <a:extLst>
              <a:ext uri="{FF2B5EF4-FFF2-40B4-BE49-F238E27FC236}">
                <a16:creationId xmlns:a16="http://schemas.microsoft.com/office/drawing/2014/main" id="{148A17BC-E754-4A41-BB1F-64CA04DB7A44}"/>
              </a:ext>
            </a:extLst>
          </p:cNvPr>
          <p:cNvGraphicFramePr>
            <a:graphicFrameLocks noGrp="1"/>
          </p:cNvGraphicFramePr>
          <p:nvPr>
            <p:ph idx="1"/>
            <p:extLst>
              <p:ext uri="{D42A27DB-BD31-4B8C-83A1-F6EECF244321}">
                <p14:modId xmlns:p14="http://schemas.microsoft.com/office/powerpoint/2010/main" val="2462362718"/>
              </p:ext>
            </p:extLst>
          </p:nvPr>
        </p:nvGraphicFramePr>
        <p:xfrm>
          <a:off x="323348" y="1483360"/>
          <a:ext cx="11545304" cy="4475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4463407" y="1756334"/>
            <a:ext cx="7505605" cy="1153886"/>
          </a:xfrm>
          <a:prstGeom prst="rect">
            <a:avLst/>
          </a:prstGeom>
          <a:solidFill>
            <a:srgbClr val="FFE9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defTabSz="1244600">
              <a:lnSpc>
                <a:spcPct val="90000"/>
              </a:lnSpc>
              <a:spcBef>
                <a:spcPct val="0"/>
              </a:spcBef>
              <a:spcAft>
                <a:spcPct val="15000"/>
              </a:spcAft>
              <a:buChar char="•"/>
            </a:pPr>
            <a:r>
              <a:rPr lang="fr-FR" b="1" dirty="0">
                <a:solidFill>
                  <a:prstClr val="black"/>
                </a:solidFill>
                <a:latin typeface="Franklin Gothic Book (Body)"/>
                <a:ea typeface="Times New Roman" panose="02020603050405020304" pitchFamily="18" charset="0"/>
                <a:cs typeface="Calibri" panose="020F0502020204030204" pitchFamily="34" charset="0"/>
              </a:rPr>
              <a:t>Développer des succès stories pour les femmes</a:t>
            </a:r>
          </a:p>
          <a:p>
            <a:pPr marL="285750" lvl="0" indent="-285750" defTabSz="1244600">
              <a:lnSpc>
                <a:spcPct val="90000"/>
              </a:lnSpc>
              <a:spcBef>
                <a:spcPct val="0"/>
              </a:spcBef>
              <a:spcAft>
                <a:spcPct val="15000"/>
              </a:spcAft>
              <a:buChar char="•"/>
            </a:pPr>
            <a:endParaRPr lang="fr-FR" b="1" dirty="0">
              <a:solidFill>
                <a:prstClr val="black"/>
              </a:solidFill>
              <a:latin typeface="Franklin Gothic Book (Body)"/>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209707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47D79E1-C52C-43AA-B930-ABE028A35816}"/>
              </a:ext>
            </a:extLst>
          </p:cNvPr>
          <p:cNvSpPr>
            <a:spLocks noGrp="1"/>
          </p:cNvSpPr>
          <p:nvPr>
            <p:ph type="ctrTitle"/>
          </p:nvPr>
        </p:nvSpPr>
        <p:spPr>
          <a:xfrm>
            <a:off x="1097280" y="758952"/>
            <a:ext cx="10058400" cy="3892168"/>
          </a:xfrm>
        </p:spPr>
        <p:txBody>
          <a:bodyPr>
            <a:normAutofit/>
          </a:bodyPr>
          <a:lstStyle/>
          <a:p>
            <a:r>
              <a:rPr lang="en-US" sz="6000" dirty="0">
                <a:solidFill>
                  <a:srgbClr val="FFFFFF"/>
                </a:solidFill>
              </a:rPr>
              <a:t>Conclusion</a:t>
            </a:r>
          </a:p>
        </p:txBody>
      </p:sp>
      <p:sp>
        <p:nvSpPr>
          <p:cNvPr id="12" name="Rectangle 11">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55938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F76CB32-901A-4DA0-AA8A-9A7B5A88BFCD}"/>
              </a:ext>
            </a:extLst>
          </p:cNvPr>
          <p:cNvSpPr>
            <a:spLocks noGrp="1"/>
          </p:cNvSpPr>
          <p:nvPr>
            <p:ph type="title"/>
          </p:nvPr>
        </p:nvSpPr>
        <p:spPr>
          <a:xfrm>
            <a:off x="492369" y="605896"/>
            <a:ext cx="3642309" cy="5646208"/>
          </a:xfrm>
        </p:spPr>
        <p:txBody>
          <a:bodyPr anchor="ctr">
            <a:normAutofit/>
          </a:bodyPr>
          <a:lstStyle/>
          <a:p>
            <a:r>
              <a:rPr lang="en-US" sz="4400" dirty="0">
                <a:solidFill>
                  <a:srgbClr val="FFFFFF"/>
                </a:solidFill>
              </a:rPr>
              <a:t>Plan de </a:t>
            </a:r>
            <a:r>
              <a:rPr lang="en-US" sz="4400" dirty="0" err="1">
                <a:solidFill>
                  <a:srgbClr val="FFFFFF"/>
                </a:solidFill>
              </a:rPr>
              <a:t>présentation</a:t>
            </a:r>
            <a:endParaRPr lang="en-US" sz="4400" dirty="0">
              <a:solidFill>
                <a:srgbClr val="FFFFFF"/>
              </a:solidFill>
            </a:endParaRPr>
          </a:p>
        </p:txBody>
      </p:sp>
      <p:sp>
        <p:nvSpPr>
          <p:cNvPr id="6" name="ZoneTexte 5"/>
          <p:cNvSpPr txBox="1"/>
          <p:nvPr/>
        </p:nvSpPr>
        <p:spPr>
          <a:xfrm>
            <a:off x="5200733" y="1166842"/>
            <a:ext cx="6433457" cy="4524315"/>
          </a:xfrm>
          <a:prstGeom prst="rect">
            <a:avLst/>
          </a:prstGeom>
          <a:noFill/>
        </p:spPr>
        <p:txBody>
          <a:bodyPr wrap="square" rtlCol="0">
            <a:spAutoFit/>
          </a:bodyPr>
          <a:lstStyle/>
          <a:p>
            <a:pPr marL="457200" indent="-457200">
              <a:buFont typeface="Wingdings" panose="05000000000000000000" pitchFamily="2" charset="2"/>
              <a:buChar char="v"/>
            </a:pPr>
            <a:r>
              <a:rPr lang="fr-FR" sz="3200" dirty="0"/>
              <a:t>INTRODUCTION</a:t>
            </a:r>
          </a:p>
          <a:p>
            <a:pPr marL="457200" indent="-457200">
              <a:buFont typeface="Wingdings" panose="05000000000000000000" pitchFamily="2" charset="2"/>
              <a:buChar char="v"/>
            </a:pPr>
            <a:endParaRPr lang="fr-FR" sz="3200" dirty="0"/>
          </a:p>
          <a:p>
            <a:pPr marL="457200" indent="-457200">
              <a:buFont typeface="Wingdings" panose="05000000000000000000" pitchFamily="2" charset="2"/>
              <a:buChar char="v"/>
            </a:pPr>
            <a:r>
              <a:rPr lang="fr-FR" sz="3200" dirty="0"/>
              <a:t>METHODOLOGIE</a:t>
            </a:r>
          </a:p>
          <a:p>
            <a:pPr marL="457200" indent="-457200">
              <a:buFont typeface="Wingdings" panose="05000000000000000000" pitchFamily="2" charset="2"/>
              <a:buChar char="v"/>
            </a:pPr>
            <a:endParaRPr lang="fr-FR" sz="3200" dirty="0"/>
          </a:p>
          <a:p>
            <a:pPr marL="457200" indent="-457200">
              <a:buFont typeface="Wingdings" panose="05000000000000000000" pitchFamily="2" charset="2"/>
              <a:buChar char="v"/>
            </a:pPr>
            <a:r>
              <a:rPr lang="fr-FR" sz="3200" dirty="0"/>
              <a:t>RESULTATS </a:t>
            </a:r>
          </a:p>
          <a:p>
            <a:pPr marL="457200" indent="-457200">
              <a:buFont typeface="Wingdings" panose="05000000000000000000" pitchFamily="2" charset="2"/>
              <a:buChar char="v"/>
            </a:pPr>
            <a:endParaRPr lang="fr-FR" sz="3200" dirty="0"/>
          </a:p>
          <a:p>
            <a:pPr marL="457200" indent="-457200">
              <a:buFont typeface="Wingdings" panose="05000000000000000000" pitchFamily="2" charset="2"/>
              <a:buChar char="v"/>
            </a:pPr>
            <a:r>
              <a:rPr lang="fr-FR" sz="3200" dirty="0"/>
              <a:t>RECOMMANDATIONS </a:t>
            </a:r>
          </a:p>
          <a:p>
            <a:pPr marL="457200" indent="-457200">
              <a:buFont typeface="Wingdings" panose="05000000000000000000" pitchFamily="2" charset="2"/>
              <a:buChar char="v"/>
            </a:pPr>
            <a:endParaRPr lang="fr-FR" sz="3200" dirty="0"/>
          </a:p>
          <a:p>
            <a:pPr marL="457200" indent="-457200">
              <a:buFont typeface="Wingdings" panose="05000000000000000000" pitchFamily="2" charset="2"/>
              <a:buChar char="v"/>
            </a:pPr>
            <a:r>
              <a:rPr lang="fr-FR" sz="3200" dirty="0"/>
              <a:t>CONCLUSION</a:t>
            </a:r>
          </a:p>
        </p:txBody>
      </p:sp>
    </p:spTree>
    <p:extLst>
      <p:ext uri="{BB962C8B-B14F-4D97-AF65-F5344CB8AC3E}">
        <p14:creationId xmlns:p14="http://schemas.microsoft.com/office/powerpoint/2010/main" val="2482546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64C6356-8FC5-4E40-9E5C-AB571412C8A3}"/>
              </a:ext>
            </a:extLst>
          </p:cNvPr>
          <p:cNvSpPr>
            <a:spLocks noGrp="1"/>
          </p:cNvSpPr>
          <p:nvPr>
            <p:ph type="title"/>
          </p:nvPr>
        </p:nvSpPr>
        <p:spPr>
          <a:xfrm>
            <a:off x="1066783" y="914400"/>
            <a:ext cx="10091668" cy="2025812"/>
          </a:xfrm>
        </p:spPr>
        <p:txBody>
          <a:bodyPr vert="horz" lIns="91440" tIns="45720" rIns="91440" bIns="45720" rtlCol="0" anchor="b">
            <a:normAutofit/>
          </a:bodyPr>
          <a:lstStyle/>
          <a:p>
            <a:r>
              <a:rPr lang="fr-FR" sz="9600" dirty="0">
                <a:solidFill>
                  <a:srgbClr val="FFFFFF"/>
                </a:solidFill>
              </a:rPr>
              <a:t>Introduction</a:t>
            </a:r>
            <a:endParaRPr lang="en-US" sz="9600" dirty="0">
              <a:solidFill>
                <a:srgbClr val="FFFFFF"/>
              </a:solidFill>
            </a:endParaRPr>
          </a:p>
        </p:txBody>
      </p:sp>
      <p:sp>
        <p:nvSpPr>
          <p:cNvPr id="16" name="Rectangle 15">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63427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4" name="Content Placeholder 2">
            <a:extLst>
              <a:ext uri="{FF2B5EF4-FFF2-40B4-BE49-F238E27FC236}">
                <a16:creationId xmlns:a16="http://schemas.microsoft.com/office/drawing/2014/main" id="{1090AE31-A943-4763-9213-53967706C5E3}"/>
              </a:ext>
            </a:extLst>
          </p:cNvPr>
          <p:cNvGraphicFramePr>
            <a:graphicFrameLocks noGrp="1"/>
          </p:cNvGraphicFramePr>
          <p:nvPr>
            <p:ph idx="1"/>
            <p:extLst>
              <p:ext uri="{D42A27DB-BD31-4B8C-83A1-F6EECF244321}">
                <p14:modId xmlns:p14="http://schemas.microsoft.com/office/powerpoint/2010/main" val="4270410545"/>
              </p:ext>
            </p:extLst>
          </p:nvPr>
        </p:nvGraphicFramePr>
        <p:xfrm>
          <a:off x="609599" y="640822"/>
          <a:ext cx="11081657" cy="5759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 7"/>
          <p:cNvPicPr/>
          <p:nvPr/>
        </p:nvPicPr>
        <p:blipFill>
          <a:blip r:embed="rId7">
            <a:extLst>
              <a:ext uri="{28A0092B-C50C-407E-A947-70E740481C1C}">
                <a14:useLocalDpi xmlns:a14="http://schemas.microsoft.com/office/drawing/2010/main" val="0"/>
              </a:ext>
            </a:extLst>
          </a:blip>
          <a:stretch>
            <a:fillRect/>
          </a:stretch>
        </p:blipFill>
        <p:spPr>
          <a:xfrm>
            <a:off x="10731544" y="81637"/>
            <a:ext cx="959712" cy="559185"/>
          </a:xfrm>
          <a:prstGeom prst="rect">
            <a:avLst/>
          </a:prstGeom>
        </p:spPr>
      </p:pic>
      <p:sp>
        <p:nvSpPr>
          <p:cNvPr id="4" name="ZoneTexte 3"/>
          <p:cNvSpPr txBox="1"/>
          <p:nvPr/>
        </p:nvSpPr>
        <p:spPr>
          <a:xfrm>
            <a:off x="5056412" y="68841"/>
            <a:ext cx="2449286" cy="584775"/>
          </a:xfrm>
          <a:prstGeom prst="rect">
            <a:avLst/>
          </a:prstGeom>
          <a:noFill/>
        </p:spPr>
        <p:txBody>
          <a:bodyPr wrap="square" rtlCol="0">
            <a:spAutoFit/>
          </a:bodyPr>
          <a:lstStyle/>
          <a:p>
            <a:r>
              <a:rPr lang="fr-FR" sz="3200" dirty="0">
                <a:latin typeface="Arial Unicode MS" panose="020B0604020202020204" pitchFamily="34" charset="-128"/>
                <a:ea typeface="Arial Unicode MS" panose="020B0604020202020204" pitchFamily="34" charset="-128"/>
                <a:cs typeface="Arial Unicode MS" panose="020B0604020202020204" pitchFamily="34" charset="-128"/>
              </a:rPr>
              <a:t>Introduction</a:t>
            </a:r>
          </a:p>
        </p:txBody>
      </p:sp>
      <p:sp>
        <p:nvSpPr>
          <p:cNvPr id="5" name="Flèche droite 4"/>
          <p:cNvSpPr/>
          <p:nvPr/>
        </p:nvSpPr>
        <p:spPr>
          <a:xfrm>
            <a:off x="3918857" y="4256314"/>
            <a:ext cx="566057" cy="2177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04121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2">
            <a:extLst>
              <a:ext uri="{FF2B5EF4-FFF2-40B4-BE49-F238E27FC236}">
                <a16:creationId xmlns:a16="http://schemas.microsoft.com/office/drawing/2014/main" id="{1090AE31-A943-4763-9213-53967706C5E3}"/>
              </a:ext>
            </a:extLst>
          </p:cNvPr>
          <p:cNvGraphicFramePr>
            <a:graphicFrameLocks noGrp="1"/>
          </p:cNvGraphicFramePr>
          <p:nvPr>
            <p:ph idx="1"/>
            <p:extLst>
              <p:ext uri="{D42A27DB-BD31-4B8C-83A1-F6EECF244321}">
                <p14:modId xmlns:p14="http://schemas.microsoft.com/office/powerpoint/2010/main" val="860874648"/>
              </p:ext>
            </p:extLst>
          </p:nvPr>
        </p:nvGraphicFramePr>
        <p:xfrm>
          <a:off x="609599" y="640822"/>
          <a:ext cx="11081657" cy="5759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 7"/>
          <p:cNvPicPr/>
          <p:nvPr/>
        </p:nvPicPr>
        <p:blipFill>
          <a:blip r:embed="rId7">
            <a:extLst>
              <a:ext uri="{28A0092B-C50C-407E-A947-70E740481C1C}">
                <a14:useLocalDpi xmlns:a14="http://schemas.microsoft.com/office/drawing/2010/main" val="0"/>
              </a:ext>
            </a:extLst>
          </a:blip>
          <a:stretch>
            <a:fillRect/>
          </a:stretch>
        </p:blipFill>
        <p:spPr>
          <a:xfrm>
            <a:off x="10731544" y="81637"/>
            <a:ext cx="959712" cy="559185"/>
          </a:xfrm>
          <a:prstGeom prst="rect">
            <a:avLst/>
          </a:prstGeom>
        </p:spPr>
      </p:pic>
      <p:sp>
        <p:nvSpPr>
          <p:cNvPr id="4" name="ZoneTexte 3"/>
          <p:cNvSpPr txBox="1"/>
          <p:nvPr/>
        </p:nvSpPr>
        <p:spPr>
          <a:xfrm>
            <a:off x="5056412" y="68841"/>
            <a:ext cx="2449286" cy="584775"/>
          </a:xfrm>
          <a:prstGeom prst="rect">
            <a:avLst/>
          </a:prstGeom>
          <a:noFill/>
        </p:spPr>
        <p:txBody>
          <a:bodyPr wrap="square" rtlCol="0">
            <a:spAutoFit/>
          </a:bodyPr>
          <a:lstStyle/>
          <a:p>
            <a:r>
              <a:rPr lang="fr-FR" sz="3200" dirty="0">
                <a:latin typeface="Arial Unicode MS" panose="020B0604020202020204" pitchFamily="34" charset="-128"/>
                <a:ea typeface="Arial Unicode MS" panose="020B0604020202020204" pitchFamily="34" charset="-128"/>
                <a:cs typeface="Arial Unicode MS" panose="020B0604020202020204" pitchFamily="34" charset="-128"/>
              </a:rPr>
              <a:t>Introduction</a:t>
            </a:r>
          </a:p>
        </p:txBody>
      </p:sp>
    </p:spTree>
    <p:extLst>
      <p:ext uri="{BB962C8B-B14F-4D97-AF65-F5344CB8AC3E}">
        <p14:creationId xmlns:p14="http://schemas.microsoft.com/office/powerpoint/2010/main" val="2614722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p:nvPr/>
        </p:nvPicPr>
        <p:blipFill>
          <a:blip r:embed="rId2">
            <a:extLst>
              <a:ext uri="{28A0092B-C50C-407E-A947-70E740481C1C}">
                <a14:useLocalDpi xmlns:a14="http://schemas.microsoft.com/office/drawing/2010/main" val="0"/>
              </a:ext>
            </a:extLst>
          </a:blip>
          <a:stretch>
            <a:fillRect/>
          </a:stretch>
        </p:blipFill>
        <p:spPr>
          <a:xfrm>
            <a:off x="10731544" y="81637"/>
            <a:ext cx="959712" cy="559185"/>
          </a:xfrm>
          <a:prstGeom prst="rect">
            <a:avLst/>
          </a:prstGeom>
        </p:spPr>
      </p:pic>
      <p:sp>
        <p:nvSpPr>
          <p:cNvPr id="4" name="ZoneTexte 3"/>
          <p:cNvSpPr txBox="1"/>
          <p:nvPr/>
        </p:nvSpPr>
        <p:spPr>
          <a:xfrm>
            <a:off x="5056412" y="68841"/>
            <a:ext cx="2449286" cy="584775"/>
          </a:xfrm>
          <a:prstGeom prst="rect">
            <a:avLst/>
          </a:prstGeom>
          <a:noFill/>
        </p:spPr>
        <p:txBody>
          <a:bodyPr wrap="square" rtlCol="0">
            <a:spAutoFit/>
          </a:bodyPr>
          <a:lstStyle/>
          <a:p>
            <a:r>
              <a:rPr lang="fr-FR" sz="3200" dirty="0">
                <a:latin typeface="Arial Unicode MS" panose="020B0604020202020204" pitchFamily="34" charset="-128"/>
                <a:ea typeface="Arial Unicode MS" panose="020B0604020202020204" pitchFamily="34" charset="-128"/>
                <a:cs typeface="Arial Unicode MS" panose="020B0604020202020204" pitchFamily="34" charset="-128"/>
              </a:rPr>
              <a:t>Introduction</a:t>
            </a:r>
          </a:p>
        </p:txBody>
      </p:sp>
      <p:sp>
        <p:nvSpPr>
          <p:cNvPr id="3" name="ZoneTexte 2"/>
          <p:cNvSpPr txBox="1"/>
          <p:nvPr/>
        </p:nvSpPr>
        <p:spPr>
          <a:xfrm>
            <a:off x="533399" y="653616"/>
            <a:ext cx="5519057" cy="461665"/>
          </a:xfrm>
          <a:prstGeom prst="rect">
            <a:avLst/>
          </a:prstGeom>
          <a:noFill/>
        </p:spPr>
        <p:txBody>
          <a:bodyPr wrap="square" rtlCol="0">
            <a:spAutoFit/>
          </a:bodyPr>
          <a:lstStyle/>
          <a:p>
            <a:pPr marL="285750" indent="-285750">
              <a:buFont typeface="Wingdings" panose="05000000000000000000" pitchFamily="2" charset="2"/>
              <a:buChar char="v"/>
            </a:pPr>
            <a:r>
              <a:rPr lang="fr-FR" sz="2400" b="1" dirty="0">
                <a:latin typeface="Arial Unicode MS" panose="020B0604020202020204" pitchFamily="34" charset="-128"/>
                <a:ea typeface="Arial Unicode MS" panose="020B0604020202020204" pitchFamily="34" charset="-128"/>
                <a:cs typeface="Arial Unicode MS" panose="020B0604020202020204" pitchFamily="34" charset="-128"/>
              </a:rPr>
              <a:t>   Questions de recherche</a:t>
            </a:r>
            <a:endParaRPr lang="fr-FR" b="1" dirty="0"/>
          </a:p>
        </p:txBody>
      </p:sp>
      <p:sp>
        <p:nvSpPr>
          <p:cNvPr id="5" name="ZoneTexte 4"/>
          <p:cNvSpPr txBox="1"/>
          <p:nvPr/>
        </p:nvSpPr>
        <p:spPr>
          <a:xfrm>
            <a:off x="533399" y="1328057"/>
            <a:ext cx="11157857" cy="1323439"/>
          </a:xfrm>
          <a:prstGeom prst="rect">
            <a:avLst/>
          </a:prstGeom>
          <a:noFill/>
        </p:spPr>
        <p:txBody>
          <a:bodyPr wrap="square" rtlCol="0">
            <a:spAutoFit/>
          </a:bodyPr>
          <a:lstStyle/>
          <a:p>
            <a:pPr marL="342900" indent="-342900" algn="just">
              <a:buFont typeface="Wingdings" panose="05000000000000000000" pitchFamily="2" charset="2"/>
              <a:buChar char="Ø"/>
            </a:pPr>
            <a:r>
              <a:rPr lang="fr-FR" sz="2000" dirty="0">
                <a:latin typeface="Arial Unicode MS" panose="020B0604020202020204" pitchFamily="34" charset="-128"/>
                <a:ea typeface="Arial Unicode MS" panose="020B0604020202020204" pitchFamily="34" charset="-128"/>
                <a:cs typeface="Arial Unicode MS" panose="020B0604020202020204" pitchFamily="34" charset="-128"/>
              </a:rPr>
              <a:t>Quel est l’état des lieux des inégalités de genre et salaires sur le marché de l ’emploi en Côte d’Ivoire ?</a:t>
            </a:r>
          </a:p>
          <a:p>
            <a:pPr marL="342900" indent="-342900" algn="just">
              <a:buFont typeface="+mj-lt"/>
              <a:buAutoNum type="arabicPeriod"/>
            </a:pPr>
            <a:endParaRPr lang="fr-FR"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a:buFont typeface="Wingdings" panose="05000000000000000000" pitchFamily="2" charset="2"/>
              <a:buChar char="Ø"/>
            </a:pPr>
            <a:r>
              <a:rPr lang="fr-FR" sz="2000" dirty="0">
                <a:latin typeface="Arial Unicode MS" panose="020B0604020202020204" pitchFamily="34" charset="-128"/>
                <a:ea typeface="Arial Unicode MS" panose="020B0604020202020204" pitchFamily="34" charset="-128"/>
                <a:cs typeface="Arial Unicode MS" panose="020B0604020202020204" pitchFamily="34" charset="-128"/>
              </a:rPr>
              <a:t>Quels sont les déterminants macroéconomiques de l’inégalité de genre et salaire?</a:t>
            </a:r>
          </a:p>
        </p:txBody>
      </p:sp>
      <p:cxnSp>
        <p:nvCxnSpPr>
          <p:cNvPr id="7" name="Connecteur droit 6"/>
          <p:cNvCxnSpPr/>
          <p:nvPr/>
        </p:nvCxnSpPr>
        <p:spPr>
          <a:xfrm>
            <a:off x="391886" y="261730"/>
            <a:ext cx="21771" cy="6204384"/>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593270" y="3086924"/>
            <a:ext cx="5519057" cy="461665"/>
          </a:xfrm>
          <a:prstGeom prst="rect">
            <a:avLst/>
          </a:prstGeom>
          <a:noFill/>
        </p:spPr>
        <p:txBody>
          <a:bodyPr wrap="square" rtlCol="0">
            <a:spAutoFit/>
          </a:bodyPr>
          <a:lstStyle/>
          <a:p>
            <a:pPr marL="285750" indent="-285750">
              <a:buFont typeface="Wingdings" panose="05000000000000000000" pitchFamily="2" charset="2"/>
              <a:buChar char="v"/>
            </a:pPr>
            <a:r>
              <a:rPr lang="fr-FR"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fr-FR" sz="2400" b="1" dirty="0">
                <a:latin typeface="Arial Unicode MS" panose="020B0604020202020204" pitchFamily="34" charset="-128"/>
                <a:ea typeface="Arial Unicode MS" panose="020B0604020202020204" pitchFamily="34" charset="-128"/>
                <a:cs typeface="Arial Unicode MS" panose="020B0604020202020204" pitchFamily="34" charset="-128"/>
              </a:rPr>
              <a:t>Objectifs</a:t>
            </a:r>
            <a:endParaRPr lang="fr-FR" b="1" dirty="0"/>
          </a:p>
        </p:txBody>
      </p:sp>
      <p:sp>
        <p:nvSpPr>
          <p:cNvPr id="9" name="ZoneTexte 8"/>
          <p:cNvSpPr txBox="1"/>
          <p:nvPr/>
        </p:nvSpPr>
        <p:spPr>
          <a:xfrm>
            <a:off x="560611" y="3841801"/>
            <a:ext cx="11440887" cy="2554545"/>
          </a:xfrm>
          <a:prstGeom prst="rect">
            <a:avLst/>
          </a:prstGeom>
          <a:noFill/>
        </p:spPr>
        <p:txBody>
          <a:bodyPr wrap="square" rtlCol="0">
            <a:spAutoFit/>
          </a:bodyPr>
          <a:lstStyle/>
          <a:p>
            <a:pPr marL="342900" indent="-342900" algn="just">
              <a:buFont typeface="Wingdings" panose="05000000000000000000" pitchFamily="2" charset="2"/>
              <a:buChar char="Ø"/>
            </a:pPr>
            <a:r>
              <a:rPr lang="fr-FR" sz="2000" dirty="0">
                <a:latin typeface="Arial Unicode MS" panose="020B0604020202020204" pitchFamily="34" charset="-128"/>
                <a:ea typeface="Arial Unicode MS" panose="020B0604020202020204" pitchFamily="34" charset="-128"/>
                <a:cs typeface="Arial Unicode MS" panose="020B0604020202020204" pitchFamily="34" charset="-128"/>
              </a:rPr>
              <a:t>Examiner la tendance des disparités entre homme et femme et des écarts salariaux dans l’économie ivoirienne entre 2004 et 2017;</a:t>
            </a:r>
          </a:p>
          <a:p>
            <a:pPr algn="just"/>
            <a:endParaRPr lang="fr-FR"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a:buFont typeface="Wingdings" panose="05000000000000000000" pitchFamily="2" charset="2"/>
              <a:buChar char="Ø"/>
            </a:pPr>
            <a:r>
              <a:rPr lang="fr-FR" sz="2000" dirty="0">
                <a:latin typeface="Arial Unicode MS" panose="020B0604020202020204" pitchFamily="34" charset="-128"/>
                <a:ea typeface="Arial Unicode MS" panose="020B0604020202020204" pitchFamily="34" charset="-128"/>
                <a:cs typeface="Arial Unicode MS" panose="020B0604020202020204" pitchFamily="34" charset="-128"/>
              </a:rPr>
              <a:t>Faire un état des lieux des inégalités de genre sur le marché ivoirien sur la période de 2004 à 2017;</a:t>
            </a:r>
          </a:p>
          <a:p>
            <a:pPr algn="just"/>
            <a:endParaRPr lang="fr-FR"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a:buFont typeface="Wingdings" panose="05000000000000000000" pitchFamily="2" charset="2"/>
              <a:buChar char="Ø"/>
            </a:pPr>
            <a:r>
              <a:rPr lang="fr-FR" sz="2000" dirty="0">
                <a:latin typeface="Arial Unicode MS" panose="020B0604020202020204" pitchFamily="34" charset="-128"/>
                <a:ea typeface="Arial Unicode MS" panose="020B0604020202020204" pitchFamily="34" charset="-128"/>
                <a:cs typeface="Arial Unicode MS" panose="020B0604020202020204" pitchFamily="34" charset="-128"/>
              </a:rPr>
              <a:t>Identifier les variables macroéconomiques sur lesquelles les décideurs peuvent agir pour aider à atteindre les objectifs prévus dans les ODD.</a:t>
            </a:r>
          </a:p>
        </p:txBody>
      </p:sp>
    </p:spTree>
    <p:extLst>
      <p:ext uri="{BB962C8B-B14F-4D97-AF65-F5344CB8AC3E}">
        <p14:creationId xmlns:p14="http://schemas.microsoft.com/office/powerpoint/2010/main" val="2943338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 name="Straight Connector 9">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470B4A-0149-4FB1-B2CF-CE043703E094}"/>
              </a:ext>
            </a:extLst>
          </p:cNvPr>
          <p:cNvSpPr>
            <a:spLocks noGrp="1"/>
          </p:cNvSpPr>
          <p:nvPr>
            <p:ph type="title"/>
          </p:nvPr>
        </p:nvSpPr>
        <p:spPr>
          <a:xfrm>
            <a:off x="522514" y="758952"/>
            <a:ext cx="11353800" cy="3892168"/>
          </a:xfrm>
        </p:spPr>
        <p:txBody>
          <a:bodyPr vert="horz" lIns="91440" tIns="45720" rIns="91440" bIns="45720" rtlCol="0" anchor="b">
            <a:normAutofit/>
          </a:bodyPr>
          <a:lstStyle/>
          <a:p>
            <a:r>
              <a:rPr lang="fr-FR" sz="9600" dirty="0">
                <a:solidFill>
                  <a:srgbClr val="FFFFFF"/>
                </a:solidFill>
              </a:rPr>
              <a:t>METHODOLOGIE</a:t>
            </a:r>
            <a:endParaRPr lang="en-US" sz="9600" dirty="0">
              <a:solidFill>
                <a:srgbClr val="FFFFFF"/>
              </a:solidFill>
            </a:endParaRPr>
          </a:p>
        </p:txBody>
      </p:sp>
      <p:sp>
        <p:nvSpPr>
          <p:cNvPr id="14" name="Rectangle 13">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a:extLst>
              <a:ext uri="{FF2B5EF4-FFF2-40B4-BE49-F238E27FC236}">
                <a16:creationId xmlns:a16="http://schemas.microsoft.com/office/drawing/2014/main" id="{902F5165-E801-48B5-BB62-54290579696D}"/>
              </a:ext>
            </a:extLst>
          </p:cNvPr>
          <p:cNvSpPr>
            <a:spLocks noGrp="1"/>
          </p:cNvSpPr>
          <p:nvPr>
            <p:ph type="body" idx="1"/>
          </p:nvPr>
        </p:nvSpPr>
        <p:spPr>
          <a:xfrm>
            <a:off x="1100051" y="5225240"/>
            <a:ext cx="10058400" cy="1143000"/>
          </a:xfrm>
        </p:spPr>
        <p:txBody>
          <a:bodyPr vert="horz" lIns="91440" tIns="45720" rIns="91440" bIns="45720" rtlCol="0">
            <a:normAutofit/>
          </a:bodyPr>
          <a:lstStyle/>
          <a:p>
            <a:pPr>
              <a:lnSpc>
                <a:spcPct val="100000"/>
              </a:lnSpc>
            </a:pPr>
            <a:r>
              <a:rPr lang="en-US" dirty="0">
                <a:solidFill>
                  <a:srgbClr val="FFFFFF"/>
                </a:solidFill>
              </a:rPr>
              <a:t>INDICATEURS &amp; MODELISATION &amp; VARIABLES &amp; SOURCES</a:t>
            </a:r>
          </a:p>
        </p:txBody>
      </p:sp>
    </p:spTree>
    <p:extLst>
      <p:ext uri="{BB962C8B-B14F-4D97-AF65-F5344CB8AC3E}">
        <p14:creationId xmlns:p14="http://schemas.microsoft.com/office/powerpoint/2010/main" val="3656734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p:nvPr/>
        </p:nvPicPr>
        <p:blipFill>
          <a:blip r:embed="rId2">
            <a:extLst>
              <a:ext uri="{28A0092B-C50C-407E-A947-70E740481C1C}">
                <a14:useLocalDpi xmlns:a14="http://schemas.microsoft.com/office/drawing/2010/main" val="0"/>
              </a:ext>
            </a:extLst>
          </a:blip>
          <a:stretch>
            <a:fillRect/>
          </a:stretch>
        </p:blipFill>
        <p:spPr>
          <a:xfrm>
            <a:off x="10731544" y="81637"/>
            <a:ext cx="959712" cy="559185"/>
          </a:xfrm>
          <a:prstGeom prst="rect">
            <a:avLst/>
          </a:prstGeom>
        </p:spPr>
      </p:pic>
      <p:sp>
        <p:nvSpPr>
          <p:cNvPr id="4" name="ZoneTexte 3"/>
          <p:cNvSpPr txBox="1"/>
          <p:nvPr/>
        </p:nvSpPr>
        <p:spPr>
          <a:xfrm>
            <a:off x="5056412" y="68841"/>
            <a:ext cx="3162302" cy="584775"/>
          </a:xfrm>
          <a:prstGeom prst="rect">
            <a:avLst/>
          </a:prstGeom>
          <a:noFill/>
        </p:spPr>
        <p:txBody>
          <a:bodyPr wrap="square" rtlCol="0">
            <a:spAutoFit/>
          </a:bodyPr>
          <a:lstStyle/>
          <a:p>
            <a:r>
              <a:rPr lang="fr-FR" sz="3200" dirty="0">
                <a:latin typeface="Arial Unicode MS" panose="020B0604020202020204" pitchFamily="34" charset="-128"/>
                <a:ea typeface="Arial Unicode MS" panose="020B0604020202020204" pitchFamily="34" charset="-128"/>
                <a:cs typeface="Arial Unicode MS" panose="020B0604020202020204" pitchFamily="34" charset="-128"/>
              </a:rPr>
              <a:t>Méthodologie</a:t>
            </a:r>
          </a:p>
        </p:txBody>
      </p:sp>
      <p:sp>
        <p:nvSpPr>
          <p:cNvPr id="3" name="ZoneTexte 2"/>
          <p:cNvSpPr txBox="1"/>
          <p:nvPr/>
        </p:nvSpPr>
        <p:spPr>
          <a:xfrm>
            <a:off x="533399" y="653616"/>
            <a:ext cx="5519057" cy="461665"/>
          </a:xfrm>
          <a:prstGeom prst="rect">
            <a:avLst/>
          </a:prstGeom>
          <a:noFill/>
        </p:spPr>
        <p:txBody>
          <a:bodyPr wrap="square" rtlCol="0">
            <a:spAutoFit/>
          </a:bodyPr>
          <a:lstStyle/>
          <a:p>
            <a:pPr marL="285750" indent="-285750">
              <a:buFont typeface="Wingdings" panose="05000000000000000000" pitchFamily="2" charset="2"/>
              <a:buChar char="v"/>
            </a:pPr>
            <a:r>
              <a:rPr lang="fr-FR" sz="2400" b="1" dirty="0">
                <a:latin typeface="Arial Unicode MS" panose="020B0604020202020204" pitchFamily="34" charset="-128"/>
                <a:ea typeface="Arial Unicode MS" panose="020B0604020202020204" pitchFamily="34" charset="-128"/>
                <a:cs typeface="Arial Unicode MS" panose="020B0604020202020204" pitchFamily="34" charset="-128"/>
              </a:rPr>
              <a:t>   Indicateurs utilisés</a:t>
            </a:r>
            <a:endParaRPr lang="fr-FR" b="1" dirty="0"/>
          </a:p>
        </p:txBody>
      </p:sp>
      <p:cxnSp>
        <p:nvCxnSpPr>
          <p:cNvPr id="7" name="Connecteur droit 6"/>
          <p:cNvCxnSpPr/>
          <p:nvPr/>
        </p:nvCxnSpPr>
        <p:spPr>
          <a:xfrm>
            <a:off x="391886" y="261730"/>
            <a:ext cx="21771" cy="6204384"/>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p:nvPicPr>
        <p:blipFill>
          <a:blip r:embed="rId3"/>
          <a:stretch>
            <a:fillRect/>
          </a:stretch>
        </p:blipFill>
        <p:spPr>
          <a:xfrm>
            <a:off x="3103785" y="1811967"/>
            <a:ext cx="3905253" cy="1185030"/>
          </a:xfrm>
          <a:prstGeom prst="rect">
            <a:avLst/>
          </a:prstGeom>
        </p:spPr>
      </p:pic>
      <p:pic>
        <p:nvPicPr>
          <p:cNvPr id="18" name="Image 17"/>
          <p:cNvPicPr>
            <a:picLocks noChangeAspect="1"/>
          </p:cNvPicPr>
          <p:nvPr/>
        </p:nvPicPr>
        <p:blipFill>
          <a:blip r:embed="rId4"/>
          <a:stretch>
            <a:fillRect/>
          </a:stretch>
        </p:blipFill>
        <p:spPr>
          <a:xfrm>
            <a:off x="696686" y="2996997"/>
            <a:ext cx="457200" cy="733850"/>
          </a:xfrm>
          <a:prstGeom prst="rect">
            <a:avLst/>
          </a:prstGeom>
        </p:spPr>
      </p:pic>
      <p:sp>
        <p:nvSpPr>
          <p:cNvPr id="19" name="ZoneTexte 18"/>
          <p:cNvSpPr txBox="1"/>
          <p:nvPr/>
        </p:nvSpPr>
        <p:spPr>
          <a:xfrm>
            <a:off x="1436915" y="3084516"/>
            <a:ext cx="10646228" cy="646331"/>
          </a:xfrm>
          <a:prstGeom prst="rect">
            <a:avLst/>
          </a:prstGeom>
          <a:noFill/>
        </p:spPr>
        <p:txBody>
          <a:bodyPr wrap="square" rtlCol="0">
            <a:spAutoFit/>
          </a:bodyPr>
          <a:lstStyle/>
          <a:p>
            <a:r>
              <a:rPr lang="fr-FR" dirty="0">
                <a:latin typeface="Arial Unicode MS" panose="020B0604020202020204" pitchFamily="34" charset="-128"/>
                <a:ea typeface="Arial Unicode MS" panose="020B0604020202020204" pitchFamily="34" charset="-128"/>
                <a:cs typeface="Arial Unicode MS" panose="020B0604020202020204" pitchFamily="34" charset="-128"/>
              </a:rPr>
              <a:t>     représente la proportion de femmes exerçant dans une catégorie socio-professionnelle (ouvrier, cadre inférieur, cadre moyen et cadre supérieur)</a:t>
            </a:r>
          </a:p>
        </p:txBody>
      </p:sp>
      <p:sp>
        <p:nvSpPr>
          <p:cNvPr id="20" name="ZoneTexte 19"/>
          <p:cNvSpPr txBox="1"/>
          <p:nvPr/>
        </p:nvSpPr>
        <p:spPr>
          <a:xfrm>
            <a:off x="3809999" y="1391282"/>
            <a:ext cx="3385458" cy="400110"/>
          </a:xfrm>
          <a:prstGeom prst="rect">
            <a:avLst/>
          </a:prstGeom>
          <a:noFill/>
        </p:spPr>
        <p:txBody>
          <a:bodyPr wrap="square" rtlCol="0">
            <a:spAutoFit/>
          </a:bodyPr>
          <a:lstStyle/>
          <a:p>
            <a:r>
              <a:rPr lang="fr-FR" sz="2000" b="1" dirty="0">
                <a:latin typeface="Arial Unicode MS" panose="020B0604020202020204" pitchFamily="34" charset="-128"/>
                <a:ea typeface="Arial Unicode MS" panose="020B0604020202020204" pitchFamily="34" charset="-128"/>
                <a:cs typeface="Arial Unicode MS" panose="020B0604020202020204" pitchFamily="34" charset="-128"/>
              </a:rPr>
              <a:t>Indice de Duncan (1998)</a:t>
            </a:r>
          </a:p>
        </p:txBody>
      </p:sp>
      <p:sp>
        <p:nvSpPr>
          <p:cNvPr id="21" name="ZoneTexte 20"/>
          <p:cNvSpPr txBox="1"/>
          <p:nvPr/>
        </p:nvSpPr>
        <p:spPr>
          <a:xfrm>
            <a:off x="696686" y="4090066"/>
            <a:ext cx="10308772" cy="400110"/>
          </a:xfrm>
          <a:prstGeom prst="rect">
            <a:avLst/>
          </a:prstGeom>
          <a:noFill/>
        </p:spPr>
        <p:txBody>
          <a:bodyPr wrap="square" rtlCol="0">
            <a:spAutoFit/>
          </a:bodyPr>
          <a:lstStyle/>
          <a:p>
            <a:pPr marL="285750" indent="-285750">
              <a:buFont typeface="Wingdings" panose="05000000000000000000" pitchFamily="2" charset="2"/>
              <a:buChar char="Ø"/>
            </a:pPr>
            <a:r>
              <a:rPr lang="fr-FR" sz="2000" b="1" dirty="0">
                <a:latin typeface="Arial Unicode MS" panose="020B0604020202020204" pitchFamily="34" charset="-128"/>
                <a:ea typeface="Arial Unicode MS" panose="020B0604020202020204" pitchFamily="34" charset="-128"/>
                <a:cs typeface="Arial Unicode MS" panose="020B0604020202020204" pitchFamily="34" charset="-128"/>
              </a:rPr>
              <a:t>Avantages</a:t>
            </a:r>
          </a:p>
        </p:txBody>
      </p:sp>
      <p:sp>
        <p:nvSpPr>
          <p:cNvPr id="22" name="ZoneTexte 21"/>
          <p:cNvSpPr txBox="1"/>
          <p:nvPr/>
        </p:nvSpPr>
        <p:spPr>
          <a:xfrm>
            <a:off x="696686" y="4637314"/>
            <a:ext cx="10776857" cy="1477328"/>
          </a:xfrm>
          <a:prstGeom prst="rect">
            <a:avLst/>
          </a:prstGeom>
          <a:noFill/>
        </p:spPr>
        <p:txBody>
          <a:bodyPr wrap="square" rtlCol="0">
            <a:spAutoFit/>
          </a:bodyPr>
          <a:lstStyle/>
          <a:p>
            <a:pPr marL="285750" indent="-285750">
              <a:buFont typeface="Wingdings" panose="05000000000000000000" pitchFamily="2" charset="2"/>
              <a:buChar char="§"/>
            </a:pPr>
            <a:r>
              <a:rPr lang="fr-FR" dirty="0">
                <a:latin typeface="Arial Unicode MS" panose="020B0604020202020204" pitchFamily="34" charset="-128"/>
                <a:ea typeface="Arial Unicode MS" panose="020B0604020202020204" pitchFamily="34" charset="-128"/>
                <a:cs typeface="Arial Unicode MS" panose="020B0604020202020204" pitchFamily="34" charset="-128"/>
              </a:rPr>
              <a:t>L’indice de Duncan est simple et généralisable;</a:t>
            </a:r>
          </a:p>
          <a:p>
            <a:pPr marL="285750" indent="-285750">
              <a:buFont typeface="Wingdings" panose="05000000000000000000" pitchFamily="2" charset="2"/>
              <a:buChar char="§"/>
            </a:pPr>
            <a:endParaRPr lang="fr-FR"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indent="-285750">
              <a:buFont typeface="Wingdings" panose="05000000000000000000" pitchFamily="2" charset="2"/>
              <a:buChar char="§"/>
            </a:pPr>
            <a:r>
              <a:rPr lang="fr-FR" dirty="0">
                <a:latin typeface="Arial Unicode MS" panose="020B0604020202020204" pitchFamily="34" charset="-128"/>
                <a:ea typeface="Arial Unicode MS" panose="020B0604020202020204" pitchFamily="34" charset="-128"/>
                <a:cs typeface="Arial Unicode MS" panose="020B0604020202020204" pitchFamily="34" charset="-128"/>
              </a:rPr>
              <a:t>Il prend en compte les aspects microéconomiques dans le calcul;</a:t>
            </a:r>
          </a:p>
          <a:p>
            <a:pPr marL="285750" indent="-285750">
              <a:buFont typeface="Wingdings" panose="05000000000000000000" pitchFamily="2" charset="2"/>
              <a:buChar char="§"/>
            </a:pPr>
            <a:endParaRPr lang="fr-FR"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indent="-285750">
              <a:buFont typeface="Wingdings" panose="05000000000000000000" pitchFamily="2" charset="2"/>
              <a:buChar char="§"/>
            </a:pPr>
            <a:r>
              <a:rPr lang="fr-FR" dirty="0">
                <a:latin typeface="Arial Unicode MS" panose="020B0604020202020204" pitchFamily="34" charset="-128"/>
                <a:ea typeface="Arial Unicode MS" panose="020B0604020202020204" pitchFamily="34" charset="-128"/>
                <a:cs typeface="Arial Unicode MS" panose="020B0604020202020204" pitchFamily="34" charset="-128"/>
              </a:rPr>
              <a:t>Donne une idée de ventilation des travailleurs par sexe et par niveau de désagrégation.</a:t>
            </a:r>
          </a:p>
        </p:txBody>
      </p:sp>
    </p:spTree>
    <p:extLst>
      <p:ext uri="{BB962C8B-B14F-4D97-AF65-F5344CB8AC3E}">
        <p14:creationId xmlns:p14="http://schemas.microsoft.com/office/powerpoint/2010/main" val="4128014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p:nvPr/>
        </p:nvPicPr>
        <p:blipFill>
          <a:blip r:embed="rId2">
            <a:extLst>
              <a:ext uri="{28A0092B-C50C-407E-A947-70E740481C1C}">
                <a14:useLocalDpi xmlns:a14="http://schemas.microsoft.com/office/drawing/2010/main" val="0"/>
              </a:ext>
            </a:extLst>
          </a:blip>
          <a:stretch>
            <a:fillRect/>
          </a:stretch>
        </p:blipFill>
        <p:spPr>
          <a:xfrm>
            <a:off x="10731544" y="81637"/>
            <a:ext cx="959712" cy="559185"/>
          </a:xfrm>
          <a:prstGeom prst="rect">
            <a:avLst/>
          </a:prstGeom>
        </p:spPr>
      </p:pic>
      <p:sp>
        <p:nvSpPr>
          <p:cNvPr id="4" name="ZoneTexte 3"/>
          <p:cNvSpPr txBox="1"/>
          <p:nvPr/>
        </p:nvSpPr>
        <p:spPr>
          <a:xfrm>
            <a:off x="5056412" y="68841"/>
            <a:ext cx="3162302" cy="584775"/>
          </a:xfrm>
          <a:prstGeom prst="rect">
            <a:avLst/>
          </a:prstGeom>
          <a:noFill/>
        </p:spPr>
        <p:txBody>
          <a:bodyPr wrap="square" rtlCol="0">
            <a:spAutoFit/>
          </a:bodyPr>
          <a:lstStyle/>
          <a:p>
            <a:r>
              <a:rPr lang="fr-FR" sz="3200" dirty="0">
                <a:latin typeface="Arial Unicode MS" panose="020B0604020202020204" pitchFamily="34" charset="-128"/>
                <a:ea typeface="Arial Unicode MS" panose="020B0604020202020204" pitchFamily="34" charset="-128"/>
                <a:cs typeface="Arial Unicode MS" panose="020B0604020202020204" pitchFamily="34" charset="-128"/>
              </a:rPr>
              <a:t>Méthodologie</a:t>
            </a:r>
          </a:p>
        </p:txBody>
      </p:sp>
      <p:sp>
        <p:nvSpPr>
          <p:cNvPr id="3" name="ZoneTexte 2"/>
          <p:cNvSpPr txBox="1"/>
          <p:nvPr/>
        </p:nvSpPr>
        <p:spPr>
          <a:xfrm>
            <a:off x="533399" y="653616"/>
            <a:ext cx="5519057" cy="461665"/>
          </a:xfrm>
          <a:prstGeom prst="rect">
            <a:avLst/>
          </a:prstGeom>
          <a:noFill/>
        </p:spPr>
        <p:txBody>
          <a:bodyPr wrap="square" rtlCol="0">
            <a:spAutoFit/>
          </a:bodyPr>
          <a:lstStyle/>
          <a:p>
            <a:pPr marL="285750" indent="-285750">
              <a:buFont typeface="Wingdings" panose="05000000000000000000" pitchFamily="2" charset="2"/>
              <a:buChar char="v"/>
            </a:pPr>
            <a:r>
              <a:rPr lang="fr-FR" sz="2400" b="1" dirty="0">
                <a:latin typeface="Arial Unicode MS" panose="020B0604020202020204" pitchFamily="34" charset="-128"/>
                <a:ea typeface="Arial Unicode MS" panose="020B0604020202020204" pitchFamily="34" charset="-128"/>
                <a:cs typeface="Arial Unicode MS" panose="020B0604020202020204" pitchFamily="34" charset="-128"/>
              </a:rPr>
              <a:t>  Variables et Sources</a:t>
            </a:r>
            <a:endParaRPr lang="fr-FR" b="1" dirty="0"/>
          </a:p>
        </p:txBody>
      </p:sp>
      <p:cxnSp>
        <p:nvCxnSpPr>
          <p:cNvPr id="7" name="Connecteur droit 6"/>
          <p:cNvCxnSpPr/>
          <p:nvPr/>
        </p:nvCxnSpPr>
        <p:spPr>
          <a:xfrm>
            <a:off x="391886" y="261730"/>
            <a:ext cx="21771" cy="6204384"/>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696686" y="1317171"/>
            <a:ext cx="11386457" cy="4662815"/>
          </a:xfrm>
          <a:prstGeom prst="rect">
            <a:avLst/>
          </a:prstGeom>
          <a:noFill/>
        </p:spPr>
        <p:txBody>
          <a:bodyPr wrap="square" rtlCol="0">
            <a:spAutoFit/>
          </a:bodyPr>
          <a:lstStyle/>
          <a:p>
            <a:pPr algn="just">
              <a:lnSpc>
                <a:spcPct val="150000"/>
              </a:lnSpc>
            </a:pPr>
            <a:r>
              <a:rPr lang="fr-FR" b="1" dirty="0">
                <a:latin typeface="Arial Unicode MS" panose="020B0604020202020204" pitchFamily="34" charset="-128"/>
                <a:ea typeface="Arial Unicode MS" panose="020B0604020202020204" pitchFamily="34" charset="-128"/>
                <a:cs typeface="Arial Unicode MS" panose="020B0604020202020204" pitchFamily="34" charset="-128"/>
              </a:rPr>
              <a:t>Variables</a:t>
            </a:r>
            <a:r>
              <a:rPr lang="fr-FR" dirty="0">
                <a:latin typeface="Arial Unicode MS" panose="020B0604020202020204" pitchFamily="34" charset="-128"/>
                <a:ea typeface="Arial Unicode MS" panose="020B0604020202020204" pitchFamily="34" charset="-128"/>
                <a:cs typeface="Arial Unicode MS" panose="020B0604020202020204" pitchFamily="34" charset="-128"/>
              </a:rPr>
              <a:t>: Effectif des salariés ventilés par Catégorie professionnelle et le sexe en considérant la classification ivoirienne des activités et des produits (CIAP) conçue à partir des nouvelles nomenclatures révisées NAEMA révision1 et NOPEMA révision1, exportations, valeurs ajoutées par secteur, la production par secteur.</a:t>
            </a:r>
          </a:p>
          <a:p>
            <a:pPr algn="just">
              <a:lnSpc>
                <a:spcPct val="150000"/>
              </a:lnSpc>
            </a:pPr>
            <a:endParaRPr lang="fr-FR"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lnSpc>
                <a:spcPct val="150000"/>
              </a:lnSpc>
            </a:pPr>
            <a:r>
              <a:rPr lang="fr-FR" b="1" dirty="0">
                <a:latin typeface="Arial Unicode MS" panose="020B0604020202020204" pitchFamily="34" charset="-128"/>
                <a:ea typeface="Arial Unicode MS" panose="020B0604020202020204" pitchFamily="34" charset="-128"/>
                <a:cs typeface="Arial Unicode MS" panose="020B0604020202020204" pitchFamily="34" charset="-128"/>
              </a:rPr>
              <a:t>Période:  2004 – 2017</a:t>
            </a:r>
          </a:p>
          <a:p>
            <a:pPr algn="just">
              <a:lnSpc>
                <a:spcPct val="150000"/>
              </a:lnSpc>
            </a:pPr>
            <a:endParaRPr lang="fr-FR"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lnSpc>
                <a:spcPct val="150000"/>
              </a:lnSpc>
            </a:pPr>
            <a:r>
              <a:rPr lang="fr-FR" b="1" dirty="0">
                <a:latin typeface="Arial Unicode MS" panose="020B0604020202020204" pitchFamily="34" charset="-128"/>
                <a:ea typeface="Arial Unicode MS" panose="020B0604020202020204" pitchFamily="34" charset="-128"/>
                <a:cs typeface="Arial Unicode MS" panose="020B0604020202020204" pitchFamily="34" charset="-128"/>
              </a:rPr>
              <a:t>Source: Institut National de Côte d’Ivoire</a:t>
            </a:r>
          </a:p>
          <a:p>
            <a:pPr algn="just">
              <a:lnSpc>
                <a:spcPct val="150000"/>
              </a:lnSpc>
            </a:pPr>
            <a:endParaRPr lang="fr-FR"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lnSpc>
                <a:spcPct val="150000"/>
              </a:lnSpc>
            </a:pPr>
            <a:r>
              <a:rPr lang="fr-FR" b="1" dirty="0">
                <a:latin typeface="Arial Unicode MS" panose="020B0604020202020204" pitchFamily="34" charset="-128"/>
                <a:ea typeface="Arial Unicode MS" panose="020B0604020202020204" pitchFamily="34" charset="-128"/>
                <a:cs typeface="Arial Unicode MS" panose="020B0604020202020204" pitchFamily="34" charset="-128"/>
              </a:rPr>
              <a:t>Niveau de désagrégation: Secteurs (Agriculture, Industrie, Commerce); Sexe (Masculin, Féminin)</a:t>
            </a:r>
          </a:p>
          <a:p>
            <a:pPr algn="just">
              <a:lnSpc>
                <a:spcPct val="150000"/>
              </a:lnSpc>
            </a:pPr>
            <a:endParaRPr lang="fr-FR"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lnSpc>
                <a:spcPct val="150000"/>
              </a:lnSpc>
            </a:pPr>
            <a:endParaRPr lang="fr-FR" dirty="0"/>
          </a:p>
        </p:txBody>
      </p:sp>
    </p:spTree>
    <p:extLst>
      <p:ext uri="{BB962C8B-B14F-4D97-AF65-F5344CB8AC3E}">
        <p14:creationId xmlns:p14="http://schemas.microsoft.com/office/powerpoint/2010/main" val="1425642046"/>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1">
    <a:dk1>
      <a:sysClr val="windowText" lastClr="000000"/>
    </a:dk1>
    <a:lt1>
      <a:sysClr val="window" lastClr="FFFFFF"/>
    </a:lt1>
    <a:dk2>
      <a:srgbClr val="39302A"/>
    </a:dk2>
    <a:lt2>
      <a:srgbClr val="E5DEDB"/>
    </a:lt2>
    <a:accent1>
      <a:srgbClr val="F36826"/>
    </a:accent1>
    <a:accent2>
      <a:srgbClr val="FB8E09"/>
    </a:accent2>
    <a:accent3>
      <a:srgbClr val="D48B32"/>
    </a:accent3>
    <a:accent4>
      <a:srgbClr val="E64823"/>
    </a:accent4>
    <a:accent5>
      <a:srgbClr val="FFCA08"/>
    </a:accent5>
    <a:accent6>
      <a:srgbClr val="AF695B"/>
    </a:accent6>
    <a:hlink>
      <a:srgbClr val="2998E3"/>
    </a:hlink>
    <a:folHlink>
      <a:srgbClr val="7F723D"/>
    </a:folHlink>
  </a:clrScheme>
</a:themeOverride>
</file>

<file path=ppt/theme/themeOverride2.xml><?xml version="1.0" encoding="utf-8"?>
<a:themeOverride xmlns:a="http://schemas.openxmlformats.org/drawingml/2006/main">
  <a:clrScheme name="Custom 41">
    <a:dk1>
      <a:sysClr val="windowText" lastClr="000000"/>
    </a:dk1>
    <a:lt1>
      <a:sysClr val="window" lastClr="FFFFFF"/>
    </a:lt1>
    <a:dk2>
      <a:srgbClr val="39302A"/>
    </a:dk2>
    <a:lt2>
      <a:srgbClr val="E5DEDB"/>
    </a:lt2>
    <a:accent1>
      <a:srgbClr val="F36826"/>
    </a:accent1>
    <a:accent2>
      <a:srgbClr val="FB8E09"/>
    </a:accent2>
    <a:accent3>
      <a:srgbClr val="D48B32"/>
    </a:accent3>
    <a:accent4>
      <a:srgbClr val="E64823"/>
    </a:accent4>
    <a:accent5>
      <a:srgbClr val="FFCA08"/>
    </a:accent5>
    <a:accent6>
      <a:srgbClr val="AF695B"/>
    </a:accent6>
    <a:hlink>
      <a:srgbClr val="2998E3"/>
    </a:hlink>
    <a:folHlink>
      <a:srgbClr val="7F723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5B1FD9-3BB6-4DA9-A089-3B68C2323D4F}">
  <ds:schemaRefs>
    <ds:schemaRef ds:uri="http://schemas.microsoft.com/office/infopath/2007/PartnerControls"/>
    <ds:schemaRef ds:uri="http://schemas.microsoft.com/office/2006/metadata/properties"/>
    <ds:schemaRef ds:uri="http://purl.org/dc/terms/"/>
    <ds:schemaRef ds:uri="http://schemas.microsoft.com/office/2006/documentManagement/types"/>
    <ds:schemaRef ds:uri="16c05727-aa75-4e4a-9b5f-8a80a1165891"/>
    <ds:schemaRef ds:uri="http://schemas.openxmlformats.org/package/2006/metadata/core-properties"/>
    <ds:schemaRef ds:uri="http://purl.org/dc/elements/1.1/"/>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1747A963-53E0-44AF-AF13-963FE676C682}">
  <ds:schemaRefs>
    <ds:schemaRef ds:uri="16c05727-aa75-4e4a-9b5f-8a80a1165891"/>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38A3B04-B0F3-4C12-A722-52B5CF6D97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{856A0D17-98BC-4229-8FB0-4EEE466BEEB7}tf33845126_win32</Template>
  <TotalTime>8366</TotalTime>
  <Words>2047</Words>
  <Application>Microsoft Office PowerPoint</Application>
  <PresentationFormat>Grand écran</PresentationFormat>
  <Paragraphs>127</Paragraphs>
  <Slides>19</Slides>
  <Notes>9</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19</vt:i4>
      </vt:variant>
    </vt:vector>
  </HeadingPairs>
  <TitlesOfParts>
    <vt:vector size="30" baseType="lpstr">
      <vt:lpstr>Arial Unicode MS</vt:lpstr>
      <vt:lpstr>Arial</vt:lpstr>
      <vt:lpstr>Bookman Old Style</vt:lpstr>
      <vt:lpstr>Bookman Old Style (Headings)</vt:lpstr>
      <vt:lpstr>Calibri</vt:lpstr>
      <vt:lpstr>Calibri Light</vt:lpstr>
      <vt:lpstr>Franklin Gothic Book</vt:lpstr>
      <vt:lpstr>Franklin Gothic Book (Body)</vt:lpstr>
      <vt:lpstr>Wingdings</vt:lpstr>
      <vt:lpstr>1_RetrospectVTI</vt:lpstr>
      <vt:lpstr>Office Theme</vt:lpstr>
      <vt:lpstr>INEGALITES DE GENRE ET DE SALAIRES SUR LE MARCHE DE TRAVAIL IVOIRIEN </vt:lpstr>
      <vt:lpstr>Plan de présentation</vt:lpstr>
      <vt:lpstr>Introduction</vt:lpstr>
      <vt:lpstr>Présentation PowerPoint</vt:lpstr>
      <vt:lpstr>Présentation PowerPoint</vt:lpstr>
      <vt:lpstr>Présentation PowerPoint</vt:lpstr>
      <vt:lpstr>METHODOLOGIE</vt:lpstr>
      <vt:lpstr>Présentation PowerPoint</vt:lpstr>
      <vt:lpstr>Présentation PowerPoint</vt:lpstr>
      <vt:lpstr>Présentation PowerPoint</vt:lpstr>
      <vt:lpstr>Résultats</vt:lpstr>
      <vt:lpstr>Evolution de l'Indice de Duncan des inégalités dans l’emploi</vt:lpstr>
      <vt:lpstr>Evolution de l'Indice de Duncan des inégalités salariales</vt:lpstr>
      <vt:lpstr>Estimations des inégalités de genre dans l'emploi</vt:lpstr>
      <vt:lpstr>Estimations des inégalités salariales</vt:lpstr>
      <vt:lpstr>Recommandations</vt:lpstr>
      <vt:lpstr>Accroître l'accès des femmes à des emplois de qualité</vt:lpstr>
      <vt:lpstr>Soutenir les femmes entrepreneurs pour qu'elles puissent créer et maintenir leurs entreprises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Togo gender chapter for PA</dc:title>
  <dc:creator>Miriam Muller</dc:creator>
  <cp:lastModifiedBy>Kodjo AKLOBESSI</cp:lastModifiedBy>
  <cp:revision>116</cp:revision>
  <dcterms:created xsi:type="dcterms:W3CDTF">2021-09-09T14:30:01Z</dcterms:created>
  <dcterms:modified xsi:type="dcterms:W3CDTF">2022-02-14T09:15:52Z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SIP_Label_87be8e11-035e-4026-92e3-594262fb2792_Enabled">
    <vt:lpwstr>true</vt:lpwstr>
  </property>
  <property fmtid="{D5CDD505-2E9C-101B-9397-08002B2CF9AE}" pid="4" name="MSIP_Label_87be8e11-035e-4026-92e3-594262fb2792_SetDate">
    <vt:lpwstr>2022-02-01T09:34:41Z</vt:lpwstr>
  </property>
  <property fmtid="{D5CDD505-2E9C-101B-9397-08002B2CF9AE}" pid="5" name="MSIP_Label_87be8e11-035e-4026-92e3-594262fb2792_Method">
    <vt:lpwstr>Privileged</vt:lpwstr>
  </property>
  <property fmtid="{D5CDD505-2E9C-101B-9397-08002B2CF9AE}" pid="6" name="MSIP_Label_87be8e11-035e-4026-92e3-594262fb2792_Name">
    <vt:lpwstr>Label Only - Confidential</vt:lpwstr>
  </property>
  <property fmtid="{D5CDD505-2E9C-101B-9397-08002B2CF9AE}" pid="7" name="MSIP_Label_87be8e11-035e-4026-92e3-594262fb2792_SiteId">
    <vt:lpwstr>31a2fec0-266b-4c67-b56e-2796d8f59c36</vt:lpwstr>
  </property>
  <property fmtid="{D5CDD505-2E9C-101B-9397-08002B2CF9AE}" pid="8" name="MSIP_Label_87be8e11-035e-4026-92e3-594262fb2792_ActionId">
    <vt:lpwstr>72aa66cb-8354-4db8-b52e-83a002caefe2</vt:lpwstr>
  </property>
  <property fmtid="{D5CDD505-2E9C-101B-9397-08002B2CF9AE}" pid="9" name="MSIP_Label_87be8e11-035e-4026-92e3-594262fb2792_ContentBits">
    <vt:lpwstr>2</vt:lpwstr>
  </property>
</Properties>
</file>