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258" r:id="rId3"/>
    <p:sldId id="262" r:id="rId4"/>
    <p:sldId id="302" r:id="rId5"/>
    <p:sldId id="263" r:id="rId6"/>
    <p:sldId id="289" r:id="rId7"/>
    <p:sldId id="290" r:id="rId8"/>
    <p:sldId id="291" r:id="rId9"/>
    <p:sldId id="288" r:id="rId10"/>
    <p:sldId id="287" r:id="rId11"/>
    <p:sldId id="285" r:id="rId12"/>
    <p:sldId id="282" r:id="rId13"/>
    <p:sldId id="299" r:id="rId14"/>
    <p:sldId id="265" r:id="rId15"/>
    <p:sldId id="292" r:id="rId16"/>
    <p:sldId id="293" r:id="rId17"/>
    <p:sldId id="300" r:id="rId18"/>
    <p:sldId id="266" r:id="rId19"/>
    <p:sldId id="297" r:id="rId20"/>
    <p:sldId id="296" r:id="rId21"/>
    <p:sldId id="305" r:id="rId22"/>
    <p:sldId id="304" r:id="rId23"/>
    <p:sldId id="303" r:id="rId24"/>
    <p:sldId id="294" r:id="rId25"/>
    <p:sldId id="295" r:id="rId26"/>
    <p:sldId id="306" r:id="rId27"/>
    <p:sldId id="276" r:id="rId28"/>
    <p:sldId id="281" r:id="rId29"/>
    <p:sldId id="278" r:id="rId30"/>
    <p:sldId id="279" r:id="rId31"/>
    <p:sldId id="280" r:id="rId32"/>
    <p:sldId id="277" r:id="rId33"/>
    <p:sldId id="270" r:id="rId34"/>
    <p:sldId id="271" r:id="rId35"/>
    <p:sldId id="272" r:id="rId36"/>
    <p:sldId id="273" r:id="rId37"/>
    <p:sldId id="274" r:id="rId38"/>
    <p:sldId id="275" r:id="rId39"/>
    <p:sldId id="269" r:id="rId40"/>
    <p:sldId id="261" r:id="rId41"/>
  </p:sldIdLst>
  <p:sldSz cx="9144000" cy="5715000" type="screen16x10"/>
  <p:notesSz cx="6735763" cy="98663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initials="Yj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4660"/>
  </p:normalViewPr>
  <p:slideViewPr>
    <p:cSldViewPr>
      <p:cViewPr>
        <p:scale>
          <a:sx n="80" d="100"/>
          <a:sy n="80" d="100"/>
        </p:scale>
        <p:origin x="-226" y="461"/>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1657048-B56B-4EC5-B067-D5BFD72119E3}" type="datetimeFigureOut">
              <a:rPr lang="fr-FR" smtClean="0"/>
              <a:pPr/>
              <a:t>07/11/2021</a:t>
            </a:fld>
            <a:endParaRPr lang="fr-FR"/>
          </a:p>
        </p:txBody>
      </p:sp>
      <p:sp>
        <p:nvSpPr>
          <p:cNvPr id="4" name="Espace réservé du pied de page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12D56ABE-C27C-49E9-A261-8B3F7FFC8446}" type="slidenum">
              <a:rPr lang="fr-FR" smtClean="0"/>
              <a:pPr/>
              <a:t>‹N°›</a:t>
            </a:fld>
            <a:endParaRPr lang="fr-FR"/>
          </a:p>
        </p:txBody>
      </p:sp>
    </p:spTree>
    <p:extLst>
      <p:ext uri="{BB962C8B-B14F-4D97-AF65-F5344CB8AC3E}">
        <p14:creationId xmlns:p14="http://schemas.microsoft.com/office/powerpoint/2010/main" val="2095580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AB7E6E9-9459-4E76-94D2-0E7BC4CE28A0}" type="datetimeFigureOut">
              <a:rPr lang="fr-FR"/>
              <a:pPr>
                <a:defRPr/>
              </a:pPr>
              <a:t>07/11/2021</a:t>
            </a:fld>
            <a:endParaRPr lang="fr-FR"/>
          </a:p>
        </p:txBody>
      </p:sp>
      <p:sp>
        <p:nvSpPr>
          <p:cNvPr id="4" name="Espace réservé de l'image des diapositives 3"/>
          <p:cNvSpPr>
            <a:spLocks noGrp="1" noRot="1" noChangeAspect="1"/>
          </p:cNvSpPr>
          <p:nvPr>
            <p:ph type="sldImg" idx="2"/>
          </p:nvPr>
        </p:nvSpPr>
        <p:spPr>
          <a:xfrm>
            <a:off x="407988" y="739775"/>
            <a:ext cx="5919787" cy="3700463"/>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842EBE7-2676-476A-BD6E-35A96D6FD7A8}" type="slidenum">
              <a:rPr lang="fr-FR"/>
              <a:pPr>
                <a:defRPr/>
              </a:pPr>
              <a:t>‹N°›</a:t>
            </a:fld>
            <a:endParaRPr lang="fr-FR"/>
          </a:p>
        </p:txBody>
      </p:sp>
    </p:spTree>
    <p:extLst>
      <p:ext uri="{BB962C8B-B14F-4D97-AF65-F5344CB8AC3E}">
        <p14:creationId xmlns:p14="http://schemas.microsoft.com/office/powerpoint/2010/main" val="2050515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2EBE7-2676-476A-BD6E-35A96D6FD7A8}" type="slidenum">
              <a:rPr lang="fr-FR" smtClean="0"/>
              <a:pPr>
                <a:defRPr/>
              </a:pPr>
              <a:t>1</a:t>
            </a:fld>
            <a:endParaRPr lang="fr-FR"/>
          </a:p>
        </p:txBody>
      </p:sp>
    </p:spTree>
    <p:extLst>
      <p:ext uri="{BB962C8B-B14F-4D97-AF65-F5344CB8AC3E}">
        <p14:creationId xmlns:p14="http://schemas.microsoft.com/office/powerpoint/2010/main" val="227335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2EBE7-2676-476A-BD6E-35A96D6FD7A8}" type="slidenum">
              <a:rPr lang="fr-FR" smtClean="0"/>
              <a:pPr>
                <a:defRPr/>
              </a:pPr>
              <a:t>25</a:t>
            </a:fld>
            <a:endParaRPr lang="fr-FR"/>
          </a:p>
        </p:txBody>
      </p:sp>
    </p:spTree>
    <p:extLst>
      <p:ext uri="{BB962C8B-B14F-4D97-AF65-F5344CB8AC3E}">
        <p14:creationId xmlns:p14="http://schemas.microsoft.com/office/powerpoint/2010/main" val="115893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2EBE7-2676-476A-BD6E-35A96D6FD7A8}" type="slidenum">
              <a:rPr lang="fr-FR" smtClean="0"/>
              <a:pPr>
                <a:defRPr/>
              </a:pPr>
              <a:t>26</a:t>
            </a:fld>
            <a:endParaRPr lang="fr-FR"/>
          </a:p>
        </p:txBody>
      </p:sp>
    </p:spTree>
    <p:extLst>
      <p:ext uri="{BB962C8B-B14F-4D97-AF65-F5344CB8AC3E}">
        <p14:creationId xmlns:p14="http://schemas.microsoft.com/office/powerpoint/2010/main" val="115893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2EBE7-2676-476A-BD6E-35A96D6FD7A8}" type="slidenum">
              <a:rPr lang="fr-FR" smtClean="0"/>
              <a:pPr>
                <a:defRPr/>
              </a:pPr>
              <a:t>7</a:t>
            </a:fld>
            <a:endParaRPr lang="fr-FR"/>
          </a:p>
        </p:txBody>
      </p:sp>
    </p:spTree>
    <p:extLst>
      <p:ext uri="{BB962C8B-B14F-4D97-AF65-F5344CB8AC3E}">
        <p14:creationId xmlns:p14="http://schemas.microsoft.com/office/powerpoint/2010/main" val="388510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2EBE7-2676-476A-BD6E-35A96D6FD7A8}" type="slidenum">
              <a:rPr lang="fr-FR" smtClean="0"/>
              <a:pPr>
                <a:defRPr/>
              </a:pPr>
              <a:t>18</a:t>
            </a:fld>
            <a:endParaRPr lang="fr-FR"/>
          </a:p>
        </p:txBody>
      </p:sp>
    </p:spTree>
    <p:extLst>
      <p:ext uri="{BB962C8B-B14F-4D97-AF65-F5344CB8AC3E}">
        <p14:creationId xmlns:p14="http://schemas.microsoft.com/office/powerpoint/2010/main" val="115893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2EBE7-2676-476A-BD6E-35A96D6FD7A8}" type="slidenum">
              <a:rPr lang="fr-FR" smtClean="0"/>
              <a:pPr>
                <a:defRPr/>
              </a:pPr>
              <a:t>19</a:t>
            </a:fld>
            <a:endParaRPr lang="fr-FR"/>
          </a:p>
        </p:txBody>
      </p:sp>
    </p:spTree>
    <p:extLst>
      <p:ext uri="{BB962C8B-B14F-4D97-AF65-F5344CB8AC3E}">
        <p14:creationId xmlns:p14="http://schemas.microsoft.com/office/powerpoint/2010/main" val="1158931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2EBE7-2676-476A-BD6E-35A96D6FD7A8}" type="slidenum">
              <a:rPr lang="fr-FR" smtClean="0"/>
              <a:pPr>
                <a:defRPr/>
              </a:pPr>
              <a:t>20</a:t>
            </a:fld>
            <a:endParaRPr lang="fr-FR"/>
          </a:p>
        </p:txBody>
      </p:sp>
    </p:spTree>
    <p:extLst>
      <p:ext uri="{BB962C8B-B14F-4D97-AF65-F5344CB8AC3E}">
        <p14:creationId xmlns:p14="http://schemas.microsoft.com/office/powerpoint/2010/main" val="115893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2EBE7-2676-476A-BD6E-35A96D6FD7A8}" type="slidenum">
              <a:rPr lang="fr-FR" smtClean="0"/>
              <a:pPr>
                <a:defRPr/>
              </a:pPr>
              <a:t>21</a:t>
            </a:fld>
            <a:endParaRPr lang="fr-FR"/>
          </a:p>
        </p:txBody>
      </p:sp>
    </p:spTree>
    <p:extLst>
      <p:ext uri="{BB962C8B-B14F-4D97-AF65-F5344CB8AC3E}">
        <p14:creationId xmlns:p14="http://schemas.microsoft.com/office/powerpoint/2010/main" val="115893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2EBE7-2676-476A-BD6E-35A96D6FD7A8}" type="slidenum">
              <a:rPr lang="fr-FR" smtClean="0"/>
              <a:pPr>
                <a:defRPr/>
              </a:pPr>
              <a:t>22</a:t>
            </a:fld>
            <a:endParaRPr lang="fr-FR"/>
          </a:p>
        </p:txBody>
      </p:sp>
    </p:spTree>
    <p:extLst>
      <p:ext uri="{BB962C8B-B14F-4D97-AF65-F5344CB8AC3E}">
        <p14:creationId xmlns:p14="http://schemas.microsoft.com/office/powerpoint/2010/main" val="115893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2EBE7-2676-476A-BD6E-35A96D6FD7A8}" type="slidenum">
              <a:rPr lang="fr-FR" smtClean="0"/>
              <a:pPr>
                <a:defRPr/>
              </a:pPr>
              <a:t>23</a:t>
            </a:fld>
            <a:endParaRPr lang="fr-FR"/>
          </a:p>
        </p:txBody>
      </p:sp>
    </p:spTree>
    <p:extLst>
      <p:ext uri="{BB962C8B-B14F-4D97-AF65-F5344CB8AC3E}">
        <p14:creationId xmlns:p14="http://schemas.microsoft.com/office/powerpoint/2010/main" val="115893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842EBE7-2676-476A-BD6E-35A96D6FD7A8}" type="slidenum">
              <a:rPr lang="fr-FR" smtClean="0"/>
              <a:pPr>
                <a:defRPr/>
              </a:pPr>
              <a:t>24</a:t>
            </a:fld>
            <a:endParaRPr lang="fr-FR"/>
          </a:p>
        </p:txBody>
      </p:sp>
    </p:spTree>
    <p:extLst>
      <p:ext uri="{BB962C8B-B14F-4D97-AF65-F5344CB8AC3E}">
        <p14:creationId xmlns:p14="http://schemas.microsoft.com/office/powerpoint/2010/main" val="1158931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orme libre 3"/>
          <p:cNvSpPr/>
          <p:nvPr/>
        </p:nvSpPr>
        <p:spPr>
          <a:xfrm>
            <a:off x="-12700" y="2636838"/>
            <a:ext cx="9156700" cy="2111375"/>
          </a:xfrm>
          <a:custGeom>
            <a:avLst/>
            <a:gdLst>
              <a:gd name="connsiteX0" fmla="*/ 0 w 9169758"/>
              <a:gd name="connsiteY0" fmla="*/ 0 h 2474890"/>
              <a:gd name="connsiteX1" fmla="*/ 2923504 w 9169758"/>
              <a:gd name="connsiteY1" fmla="*/ 2292439 h 2474890"/>
              <a:gd name="connsiteX2" fmla="*/ 9169758 w 9169758"/>
              <a:gd name="connsiteY2" fmla="*/ 1094704 h 2474890"/>
            </a:gdLst>
            <a:ahLst/>
            <a:cxnLst>
              <a:cxn ang="0">
                <a:pos x="connsiteX0" y="connsiteY0"/>
              </a:cxn>
              <a:cxn ang="0">
                <a:pos x="connsiteX1" y="connsiteY1"/>
              </a:cxn>
              <a:cxn ang="0">
                <a:pos x="connsiteX2" y="connsiteY2"/>
              </a:cxn>
            </a:cxnLst>
            <a:rect l="l" t="t" r="r" b="b"/>
            <a:pathLst>
              <a:path w="9169758" h="2474890">
                <a:moveTo>
                  <a:pt x="0" y="0"/>
                </a:moveTo>
                <a:cubicBezTo>
                  <a:pt x="697605" y="1054994"/>
                  <a:pt x="1395211" y="2109988"/>
                  <a:pt x="2923504" y="2292439"/>
                </a:cubicBezTo>
                <a:cubicBezTo>
                  <a:pt x="4451797" y="2474890"/>
                  <a:pt x="6810777" y="1784797"/>
                  <a:pt x="9169758" y="109470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 name="Forme libre 4"/>
          <p:cNvSpPr/>
          <p:nvPr/>
        </p:nvSpPr>
        <p:spPr>
          <a:xfrm>
            <a:off x="2889250" y="3627438"/>
            <a:ext cx="6254750" cy="2087562"/>
          </a:xfrm>
          <a:custGeom>
            <a:avLst/>
            <a:gdLst>
              <a:gd name="connsiteX0" fmla="*/ 1064654 w 6138930"/>
              <a:gd name="connsiteY0" fmla="*/ 2511380 h 2511380"/>
              <a:gd name="connsiteX1" fmla="*/ 845713 w 6138930"/>
              <a:gd name="connsiteY1" fmla="*/ 1596980 h 2511380"/>
              <a:gd name="connsiteX2" fmla="*/ 6138930 w 6138930"/>
              <a:gd name="connsiteY2" fmla="*/ 0 h 2511380"/>
            </a:gdLst>
            <a:ahLst/>
            <a:cxnLst>
              <a:cxn ang="0">
                <a:pos x="connsiteX0" y="connsiteY0"/>
              </a:cxn>
              <a:cxn ang="0">
                <a:pos x="connsiteX1" y="connsiteY1"/>
              </a:cxn>
              <a:cxn ang="0">
                <a:pos x="connsiteX2" y="connsiteY2"/>
              </a:cxn>
            </a:cxnLst>
            <a:rect l="l" t="t" r="r" b="b"/>
            <a:pathLst>
              <a:path w="6138930" h="2511380">
                <a:moveTo>
                  <a:pt x="1064654" y="2511380"/>
                </a:moveTo>
                <a:cubicBezTo>
                  <a:pt x="532327" y="2263461"/>
                  <a:pt x="0" y="2015543"/>
                  <a:pt x="845713" y="1596980"/>
                </a:cubicBezTo>
                <a:cubicBezTo>
                  <a:pt x="1691426" y="1178417"/>
                  <a:pt x="3915178" y="589208"/>
                  <a:pt x="613893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6" name="Forme libre 5"/>
          <p:cNvSpPr/>
          <p:nvPr/>
        </p:nvSpPr>
        <p:spPr>
          <a:xfrm>
            <a:off x="0" y="3649663"/>
            <a:ext cx="9144000" cy="1728787"/>
          </a:xfrm>
          <a:custGeom>
            <a:avLst/>
            <a:gdLst>
              <a:gd name="connsiteX0" fmla="*/ 0 w 9144000"/>
              <a:gd name="connsiteY0" fmla="*/ 2073499 h 2073499"/>
              <a:gd name="connsiteX1" fmla="*/ 3760631 w 9144000"/>
              <a:gd name="connsiteY1" fmla="*/ 1390919 h 2073499"/>
              <a:gd name="connsiteX2" fmla="*/ 9144000 w 9144000"/>
              <a:gd name="connsiteY2" fmla="*/ 0 h 2073499"/>
            </a:gdLst>
            <a:ahLst/>
            <a:cxnLst>
              <a:cxn ang="0">
                <a:pos x="connsiteX0" y="connsiteY0"/>
              </a:cxn>
              <a:cxn ang="0">
                <a:pos x="connsiteX1" y="connsiteY1"/>
              </a:cxn>
              <a:cxn ang="0">
                <a:pos x="connsiteX2" y="connsiteY2"/>
              </a:cxn>
            </a:cxnLst>
            <a:rect l="l" t="t" r="r" b="b"/>
            <a:pathLst>
              <a:path w="9144000" h="2073499">
                <a:moveTo>
                  <a:pt x="0" y="2073499"/>
                </a:moveTo>
                <a:cubicBezTo>
                  <a:pt x="1118315" y="1905000"/>
                  <a:pt x="2236631" y="1736502"/>
                  <a:pt x="3760631" y="1390919"/>
                </a:cubicBezTo>
                <a:cubicBezTo>
                  <a:pt x="5284631" y="1045336"/>
                  <a:pt x="7214315" y="522668"/>
                  <a:pt x="9144000"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7" name="Forme libre 6"/>
          <p:cNvSpPr/>
          <p:nvPr/>
        </p:nvSpPr>
        <p:spPr>
          <a:xfrm>
            <a:off x="5076825" y="3695700"/>
            <a:ext cx="4067175" cy="2019300"/>
          </a:xfrm>
          <a:custGeom>
            <a:avLst/>
            <a:gdLst>
              <a:gd name="connsiteX0" fmla="*/ 3668332 w 3964546"/>
              <a:gd name="connsiteY0" fmla="*/ 2446986 h 2446986"/>
              <a:gd name="connsiteX1" fmla="*/ 49369 w 3964546"/>
              <a:gd name="connsiteY1" fmla="*/ 1262129 h 2446986"/>
              <a:gd name="connsiteX2" fmla="*/ 3964546 w 3964546"/>
              <a:gd name="connsiteY2" fmla="*/ 0 h 2446986"/>
            </a:gdLst>
            <a:ahLst/>
            <a:cxnLst>
              <a:cxn ang="0">
                <a:pos x="connsiteX0" y="connsiteY0"/>
              </a:cxn>
              <a:cxn ang="0">
                <a:pos x="connsiteX1" y="connsiteY1"/>
              </a:cxn>
              <a:cxn ang="0">
                <a:pos x="connsiteX2" y="connsiteY2"/>
              </a:cxn>
            </a:cxnLst>
            <a:rect l="l" t="t" r="r" b="b"/>
            <a:pathLst>
              <a:path w="3964546" h="2446986">
                <a:moveTo>
                  <a:pt x="3668332" y="2446986"/>
                </a:moveTo>
                <a:cubicBezTo>
                  <a:pt x="1834166" y="2058473"/>
                  <a:pt x="0" y="1669960"/>
                  <a:pt x="49369" y="1262129"/>
                </a:cubicBezTo>
                <a:cubicBezTo>
                  <a:pt x="98738" y="854298"/>
                  <a:pt x="2031642" y="427149"/>
                  <a:pt x="3964546"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pic>
        <p:nvPicPr>
          <p:cNvPr id="8" name="Picture 13" descr="Logo-AFRISTAT-2"/>
          <p:cNvPicPr>
            <a:picLocks noChangeAspect="1" noChangeArrowheads="1"/>
          </p:cNvPicPr>
          <p:nvPr/>
        </p:nvPicPr>
        <p:blipFill>
          <a:blip r:embed="rId3" cstate="print"/>
          <a:srcRect/>
          <a:stretch>
            <a:fillRect/>
          </a:stretch>
        </p:blipFill>
        <p:spPr bwMode="auto">
          <a:xfrm>
            <a:off x="3419475" y="193675"/>
            <a:ext cx="2303463" cy="1498600"/>
          </a:xfrm>
          <a:prstGeom prst="rect">
            <a:avLst/>
          </a:prstGeom>
          <a:noFill/>
          <a:ln w="9525">
            <a:noFill/>
            <a:miter lim="800000"/>
            <a:headEnd/>
            <a:tailEnd/>
          </a:ln>
        </p:spPr>
      </p:pic>
      <p:sp>
        <p:nvSpPr>
          <p:cNvPr id="26626" name="Espace réservé du titre 1"/>
          <p:cNvSpPr>
            <a:spLocks noGrp="1"/>
          </p:cNvSpPr>
          <p:nvPr>
            <p:ph type="ctrTitle"/>
          </p:nvPr>
        </p:nvSpPr>
        <p:spPr>
          <a:xfrm>
            <a:off x="685800" y="1992313"/>
            <a:ext cx="7772400" cy="1225550"/>
          </a:xfrm>
        </p:spPr>
        <p:txBody>
          <a:bodyPr/>
          <a:lstStyle>
            <a:lvl1pPr algn="ctr">
              <a:defRPr smtClean="0"/>
            </a:lvl1pPr>
          </a:lstStyle>
          <a:p>
            <a:pPr lvl="0"/>
            <a:r>
              <a:rPr lang="fr-FR" noProof="0"/>
              <a:t>Cliquez pour modifier le style du titre</a:t>
            </a:r>
          </a:p>
        </p:txBody>
      </p:sp>
      <p:sp>
        <p:nvSpPr>
          <p:cNvPr id="26627" name="Espace réservé du texte 2"/>
          <p:cNvSpPr>
            <a:spLocks noGrp="1"/>
          </p:cNvSpPr>
          <p:nvPr>
            <p:ph type="subTitle" idx="1"/>
          </p:nvPr>
        </p:nvSpPr>
        <p:spPr>
          <a:xfrm>
            <a:off x="1371600" y="3362325"/>
            <a:ext cx="6400800" cy="1460500"/>
          </a:xfrm>
        </p:spPr>
        <p:txBody>
          <a:bodyPr/>
          <a:lstStyle>
            <a:lvl1pPr marL="0" indent="0" algn="ctr">
              <a:buFont typeface="Calibri" pitchFamily="34" charset="0"/>
              <a:buNone/>
              <a:defRPr smtClean="0"/>
            </a:lvl1pPr>
          </a:lstStyle>
          <a:p>
            <a:pPr lvl="0"/>
            <a:r>
              <a:rPr lang="fr-FR" noProof="0"/>
              <a:t>Cliquez pour modifier le style des sous-titres du masque</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43E34E6-FE83-41F0-845C-13DFE5E92C58}" type="datetime1">
              <a:rPr lang="fr-FR" smtClean="0"/>
              <a:pPr>
                <a:defRPr/>
              </a:pPr>
              <a:t>07/11/2021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A374B3B-C974-4A8A-B6BE-C56D034BB298}" type="slidenum">
              <a:rPr lang="fr-FR"/>
              <a:pPr>
                <a:defRPr/>
              </a:pPr>
              <a:t>‹N°›</a:t>
            </a:fld>
            <a:endParaRPr lang="fr-F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BC52D00-8749-4B60-9FF6-0EA03643983B}" type="datetime1">
              <a:rPr lang="fr-FR" smtClean="0"/>
              <a:pPr>
                <a:defRPr/>
              </a:pPr>
              <a:t>07/11/2021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B1A18EC-DBE9-4629-A696-27E9C0DB2A78}" type="slidenum">
              <a:rPr lang="fr-FR"/>
              <a:pPr>
                <a:defRPr/>
              </a:pPr>
              <a:t>‹N°›</a:t>
            </a:fld>
            <a:endParaRPr lang="fr-F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866"/>
            <a:ext cx="2057400" cy="4876271"/>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28866"/>
            <a:ext cx="6019800" cy="487627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BE593C8-03BD-4B7A-90F0-94348680E069}" type="datetime1">
              <a:rPr lang="fr-FR" smtClean="0"/>
              <a:pPr>
                <a:defRPr/>
              </a:pPr>
              <a:t>07/11/2021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E6A48AD-F173-42FB-8657-175E85518D9A}" type="slidenum">
              <a:rPr lang="fr-FR"/>
              <a:pPr>
                <a:defRPr/>
              </a:pPr>
              <a:t>‹N°›</a:t>
            </a:fld>
            <a:endParaRPr lang="fr-F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5"/>
            <a:ext cx="7772400" cy="1225021"/>
          </a:xfrm>
        </p:spPr>
        <p:txBody>
          <a:bodyPr/>
          <a:lstStyle/>
          <a:p>
            <a:r>
              <a:rPr lang="fr-FR"/>
              <a:t>Cliquez pour modifier le style du titre</a:t>
            </a: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ADCC4760-4FFD-45F1-B761-98EFD1ACBD6F}" type="datetime1">
              <a:rPr lang="fr-FR" smtClean="0"/>
              <a:pPr>
                <a:defRPr/>
              </a:pPr>
              <a:t>07/11/2021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C24B015-AE7D-406C-9BB7-1FD3A5C9279E}" type="slidenum">
              <a:rPr lang="fr-FR"/>
              <a:pPr>
                <a:defRPr/>
              </a:pPr>
              <a:t>‹N°›</a:t>
            </a:fld>
            <a:endParaRPr lang="fr-F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0E69002-FFFD-4599-BC6F-B46AAE4CF4B5}" type="datetime1">
              <a:rPr lang="fr-FR" smtClean="0"/>
              <a:pPr>
                <a:defRPr/>
              </a:pPr>
              <a:t>07/11/2021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137E0C4-FCA3-41AC-BA4D-3D787B76FAC6}" type="slidenum">
              <a:rPr lang="fr-FR"/>
              <a:pPr>
                <a:defRPr/>
              </a:pPr>
              <a:t>‹N°›</a:t>
            </a:fld>
            <a:endParaRPr lang="fr-F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8"/>
            <a:ext cx="7772400" cy="1135062"/>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5E2E55B-FBEB-4078-9572-E06F947FC0B3}" type="datetime1">
              <a:rPr lang="fr-FR" smtClean="0"/>
              <a:pPr>
                <a:defRPr/>
              </a:pPr>
              <a:t>07/11/2021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ED87E82-9872-4FC2-8141-5FFDBCC2851E}" type="slidenum">
              <a:rPr lang="fr-FR"/>
              <a:pPr>
                <a:defRPr/>
              </a:pPr>
              <a:t>‹N°›</a:t>
            </a:fld>
            <a:endParaRPr lang="fr-F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15DE05D5-2AE1-499A-85C4-62AE18AAC5D2}" type="datetime1">
              <a:rPr lang="fr-FR" smtClean="0"/>
              <a:pPr>
                <a:defRPr/>
              </a:pPr>
              <a:t>07/11/2021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38D85AC-97D6-468A-ACAE-129DF971DDD3}" type="slidenum">
              <a:rPr lang="fr-FR"/>
              <a:pPr>
                <a:defRPr/>
              </a:pPr>
              <a:t>‹N°›</a:t>
            </a:fld>
            <a:endParaRPr lang="fr-F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6F18E6-0A62-49A5-8F62-C40C80165100}" type="datetime1">
              <a:rPr lang="fr-FR" smtClean="0"/>
              <a:pPr>
                <a:defRPr/>
              </a:pPr>
              <a:t>07/11/2021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5E897463-0D36-4ED9-B38B-CEF98EEDC54B}" type="slidenum">
              <a:rPr lang="fr-FR"/>
              <a:pPr>
                <a:defRPr/>
              </a:pPr>
              <a:t>‹N°›</a:t>
            </a:fld>
            <a:endParaRPr lang="fr-F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4DD23288-ABE1-46B1-B7FC-1BF74D9B5DF4}" type="datetime1">
              <a:rPr lang="fr-FR" smtClean="0"/>
              <a:pPr>
                <a:defRPr/>
              </a:pPr>
              <a:t>07/11/2021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801C079-2898-4A05-A08C-72045C58F981}" type="slidenum">
              <a:rPr lang="fr-FR"/>
              <a:pPr>
                <a:defRPr/>
              </a:pPr>
              <a:t>‹N°›</a:t>
            </a:fld>
            <a:endParaRPr lang="fr-F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11F1F8E-991E-4396-A165-A921BC9A4A00}" type="datetime1">
              <a:rPr lang="fr-FR" smtClean="0"/>
              <a:pPr>
                <a:defRPr/>
              </a:pPr>
              <a:t>07/11/2021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562D79E-B635-4E9C-B917-EA393D309DBC}" type="slidenum">
              <a:rPr lang="fr-FR"/>
              <a:pPr>
                <a:defRPr/>
              </a:pPr>
              <a:t>‹N°›</a:t>
            </a:fld>
            <a:endParaRPr lang="fr-F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27541"/>
            <a:ext cx="3008313" cy="968376"/>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057BE5B-C64B-4F1A-8D50-5028A42F798A}" type="datetime1">
              <a:rPr lang="fr-FR" smtClean="0"/>
              <a:pPr>
                <a:defRPr/>
              </a:pPr>
              <a:t>07/11/2021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06C0904-B411-40CF-86B5-F058310EDCF5}" type="slidenum">
              <a:rPr lang="fr-FR"/>
              <a:pPr>
                <a:defRPr/>
              </a:pPr>
              <a:t>‹N°›</a:t>
            </a:fld>
            <a:endParaRPr lang="fr-F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70C0">
                <a:alpha val="87000"/>
              </a:srgbClr>
            </a:gs>
            <a:gs pos="22000">
              <a:schemeClr val="accent1">
                <a:tint val="23500"/>
                <a:satMod val="160000"/>
                <a:alpha val="67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908175" y="228600"/>
            <a:ext cx="6778625"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0" y="5437188"/>
            <a:ext cx="1619250" cy="303212"/>
          </a:xfrm>
          <a:prstGeom prst="rect">
            <a:avLst/>
          </a:prstGeom>
        </p:spPr>
        <p:txBody>
          <a:bodyPr vert="horz" wrap="square" lIns="91440" tIns="45720" rIns="91440" bIns="45720" numCol="1" anchor="ctr" anchorCtr="0" compatLnSpc="1">
            <a:prstTxWarp prst="textNoShape">
              <a:avLst/>
            </a:prstTxWarp>
          </a:bodyPr>
          <a:lstStyle>
            <a:lvl1pPr>
              <a:defRPr sz="1000" b="1" smtClean="0">
                <a:solidFill>
                  <a:srgbClr val="4D4D4D"/>
                </a:solidFill>
                <a:latin typeface="Calibri" pitchFamily="34" charset="0"/>
              </a:defRPr>
            </a:lvl1pPr>
          </a:lstStyle>
          <a:p>
            <a:pPr>
              <a:defRPr/>
            </a:pPr>
            <a:fld id="{6814D58F-3AD1-41BF-852B-1D51ED506030}" type="datetime1">
              <a:rPr lang="fr-FR" smtClean="0"/>
              <a:pPr>
                <a:defRPr/>
              </a:pPr>
              <a:t>07/11/2021</a:t>
            </a:fld>
            <a:endParaRPr lang="fr-FR"/>
          </a:p>
        </p:txBody>
      </p:sp>
      <p:sp>
        <p:nvSpPr>
          <p:cNvPr id="5" name="Espace réservé du pied de page 4"/>
          <p:cNvSpPr>
            <a:spLocks noGrp="1"/>
          </p:cNvSpPr>
          <p:nvPr>
            <p:ph type="ftr" sz="quarter" idx="3"/>
          </p:nvPr>
        </p:nvSpPr>
        <p:spPr>
          <a:xfrm>
            <a:off x="1908175" y="5411788"/>
            <a:ext cx="6119813"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8316913" y="5411788"/>
            <a:ext cx="909637" cy="303212"/>
          </a:xfrm>
          <a:prstGeom prst="rect">
            <a:avLst/>
          </a:prstGeom>
        </p:spPr>
        <p:txBody>
          <a:bodyPr vert="horz" wrap="square" lIns="91440" tIns="45720" rIns="91440" bIns="45720" numCol="1" anchor="ctr" anchorCtr="0" compatLnSpc="1">
            <a:prstTxWarp prst="textNoShape">
              <a:avLst/>
            </a:prstTxWarp>
          </a:bodyPr>
          <a:lstStyle>
            <a:lvl1pPr algn="r">
              <a:defRPr sz="1000" b="1" smtClean="0">
                <a:solidFill>
                  <a:srgbClr val="4D4D4D"/>
                </a:solidFill>
                <a:latin typeface="Calibri" pitchFamily="34" charset="0"/>
              </a:defRPr>
            </a:lvl1pPr>
          </a:lstStyle>
          <a:p>
            <a:pPr>
              <a:defRPr/>
            </a:pPr>
            <a:fld id="{C66B39EE-C0A9-4888-AB15-FA06622FE2A8}" type="slidenum">
              <a:rPr lang="fr-FR"/>
              <a:pPr>
                <a:defRPr/>
              </a:pPr>
              <a:t>‹N°›</a:t>
            </a:fld>
            <a:endParaRPr lang="fr-FR"/>
          </a:p>
        </p:txBody>
      </p:sp>
      <p:grpSp>
        <p:nvGrpSpPr>
          <p:cNvPr id="1031" name="Groupe 3"/>
          <p:cNvGrpSpPr>
            <a:grpSpLocks/>
          </p:cNvGrpSpPr>
          <p:nvPr/>
        </p:nvGrpSpPr>
        <p:grpSpPr bwMode="auto">
          <a:xfrm>
            <a:off x="215900" y="4010025"/>
            <a:ext cx="9182100" cy="1946275"/>
            <a:chOff x="-12879" y="4494727"/>
            <a:chExt cx="9182637" cy="2335369"/>
          </a:xfrm>
        </p:grpSpPr>
        <p:sp>
          <p:nvSpPr>
            <p:cNvPr id="2" name="Forme libre 4"/>
            <p:cNvSpPr/>
            <p:nvPr/>
          </p:nvSpPr>
          <p:spPr>
            <a:xfrm>
              <a:off x="-12879" y="4494727"/>
              <a:ext cx="9157236" cy="2156311"/>
            </a:xfrm>
            <a:custGeom>
              <a:avLst/>
              <a:gdLst>
                <a:gd name="connsiteX0" fmla="*/ 0 w 9156879"/>
                <a:gd name="connsiteY0" fmla="*/ 1429555 h 2157211"/>
                <a:gd name="connsiteX1" fmla="*/ 5859887 w 9156879"/>
                <a:gd name="connsiteY1" fmla="*/ 1918952 h 2157211"/>
                <a:gd name="connsiteX2" fmla="*/ 9156879 w 9156879"/>
                <a:gd name="connsiteY2" fmla="*/ 0 h 2157211"/>
              </a:gdLst>
              <a:ahLst/>
              <a:cxnLst>
                <a:cxn ang="0">
                  <a:pos x="connsiteX0" y="connsiteY0"/>
                </a:cxn>
                <a:cxn ang="0">
                  <a:pos x="connsiteX1" y="connsiteY1"/>
                </a:cxn>
                <a:cxn ang="0">
                  <a:pos x="connsiteX2" y="connsiteY2"/>
                </a:cxn>
              </a:cxnLst>
              <a:rect l="l" t="t" r="r" b="b"/>
              <a:pathLst>
                <a:path w="9156879" h="2157211">
                  <a:moveTo>
                    <a:pt x="0" y="1429555"/>
                  </a:moveTo>
                  <a:cubicBezTo>
                    <a:pt x="2166870" y="1793383"/>
                    <a:pt x="4333741" y="2157211"/>
                    <a:pt x="5859887" y="1918952"/>
                  </a:cubicBezTo>
                  <a:cubicBezTo>
                    <a:pt x="7386033" y="1680693"/>
                    <a:pt x="8271456" y="840346"/>
                    <a:pt x="9156879"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 name="Forme libre 5"/>
            <p:cNvSpPr/>
            <p:nvPr/>
          </p:nvSpPr>
          <p:spPr>
            <a:xfrm>
              <a:off x="-178" y="5898616"/>
              <a:ext cx="9169936" cy="931480"/>
            </a:xfrm>
            <a:custGeom>
              <a:avLst/>
              <a:gdLst>
                <a:gd name="connsiteX0" fmla="*/ 0 w 9169758"/>
                <a:gd name="connsiteY0" fmla="*/ 0 h 931572"/>
                <a:gd name="connsiteX1" fmla="*/ 4739425 w 9169758"/>
                <a:gd name="connsiteY1" fmla="*/ 875763 h 931572"/>
                <a:gd name="connsiteX2" fmla="*/ 9169758 w 9169758"/>
                <a:gd name="connsiteY2" fmla="*/ 334851 h 931572"/>
              </a:gdLst>
              <a:ahLst/>
              <a:cxnLst>
                <a:cxn ang="0">
                  <a:pos x="connsiteX0" y="connsiteY0"/>
                </a:cxn>
                <a:cxn ang="0">
                  <a:pos x="connsiteX1" y="connsiteY1"/>
                </a:cxn>
                <a:cxn ang="0">
                  <a:pos x="connsiteX2" y="connsiteY2"/>
                </a:cxn>
              </a:cxnLst>
              <a:rect l="l" t="t" r="r" b="b"/>
              <a:pathLst>
                <a:path w="9169758" h="931572">
                  <a:moveTo>
                    <a:pt x="0" y="0"/>
                  </a:moveTo>
                  <a:cubicBezTo>
                    <a:pt x="1605566" y="409977"/>
                    <a:pt x="3211132" y="819954"/>
                    <a:pt x="4739425" y="875763"/>
                  </a:cubicBezTo>
                  <a:cubicBezTo>
                    <a:pt x="6267718" y="931572"/>
                    <a:pt x="7718738" y="633211"/>
                    <a:pt x="9169758" y="33485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pic>
        <p:nvPicPr>
          <p:cNvPr id="1032" name="Picture 11" descr="Logo-AFRISTAT-simple"/>
          <p:cNvPicPr>
            <a:picLocks noChangeAspect="1" noChangeArrowheads="1"/>
          </p:cNvPicPr>
          <p:nvPr/>
        </p:nvPicPr>
        <p:blipFill>
          <a:blip r:embed="rId14" cstate="print"/>
          <a:srcRect/>
          <a:stretch>
            <a:fillRect/>
          </a:stretch>
        </p:blipFill>
        <p:spPr bwMode="auto">
          <a:xfrm>
            <a:off x="107950" y="174625"/>
            <a:ext cx="1547813" cy="1027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hf hdr="0" ftr="0" dt="0"/>
  <p:txStyles>
    <p:titleStyle>
      <a:lvl1pPr algn="l" rtl="0" eaLnBrk="1" fontAlgn="base" hangingPunct="1">
        <a:spcBef>
          <a:spcPct val="0"/>
        </a:spcBef>
        <a:spcAft>
          <a:spcPct val="0"/>
        </a:spcAft>
        <a:defRPr sz="3200" b="1" kern="1200">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Calibri" pitchFamily="34" charset="0"/>
        </a:defRPr>
      </a:lvl2pPr>
      <a:lvl3pPr algn="l" rtl="0" eaLnBrk="1" fontAlgn="base" hangingPunct="1">
        <a:spcBef>
          <a:spcPct val="0"/>
        </a:spcBef>
        <a:spcAft>
          <a:spcPct val="0"/>
        </a:spcAft>
        <a:defRPr sz="3200" b="1">
          <a:solidFill>
            <a:schemeClr val="bg1"/>
          </a:solidFill>
          <a:latin typeface="Calibri" pitchFamily="34" charset="0"/>
        </a:defRPr>
      </a:lvl3pPr>
      <a:lvl4pPr algn="l" rtl="0" eaLnBrk="1" fontAlgn="base" hangingPunct="1">
        <a:spcBef>
          <a:spcPct val="0"/>
        </a:spcBef>
        <a:spcAft>
          <a:spcPct val="0"/>
        </a:spcAft>
        <a:defRPr sz="3200" b="1">
          <a:solidFill>
            <a:schemeClr val="bg1"/>
          </a:solidFill>
          <a:latin typeface="Calibri" pitchFamily="34" charset="0"/>
        </a:defRPr>
      </a:lvl4pPr>
      <a:lvl5pPr algn="l" rtl="0" eaLnBrk="1" fontAlgn="base" hangingPunct="1">
        <a:spcBef>
          <a:spcPct val="0"/>
        </a:spcBef>
        <a:spcAft>
          <a:spcPct val="0"/>
        </a:spcAft>
        <a:defRPr sz="3200" b="1">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Calibri"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SzPct val="80000"/>
        <a:buFont typeface="Calibri"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SzPct val="80000"/>
        <a:buFont typeface="Arial"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Grp="1"/>
          </p:cNvSpPr>
          <p:nvPr>
            <p:ph type="body" idx="1"/>
          </p:nvPr>
        </p:nvSpPr>
        <p:spPr>
          <a:xfrm>
            <a:off x="107504" y="1057300"/>
            <a:ext cx="8928992" cy="4464496"/>
          </a:xfrm>
        </p:spPr>
        <p:txBody>
          <a:bodyPr/>
          <a:lstStyle/>
          <a:p>
            <a:pPr marL="0" indent="0" algn="ctr">
              <a:buNone/>
            </a:pPr>
            <a:r>
              <a:rPr lang="fr-FR" dirty="0" smtClean="0"/>
              <a:t>Atelier régional de </a:t>
            </a:r>
            <a:r>
              <a:rPr lang="fr-FR" dirty="0"/>
              <a:t>formation des statisticiens en charge de l’élaboration de l’IHPC </a:t>
            </a:r>
            <a:r>
              <a:rPr lang="fr-FR" dirty="0" smtClean="0"/>
              <a:t>dans les pays membres de </a:t>
            </a:r>
            <a:r>
              <a:rPr lang="fr-FR" dirty="0"/>
              <a:t>l’UEMOA sur la production et l’analyse des indices de prix à la consommation</a:t>
            </a:r>
            <a:r>
              <a:rPr lang="fr-FR" b="1" dirty="0" smtClean="0"/>
              <a:t>, du 8 au 19 novembre 2021</a:t>
            </a:r>
          </a:p>
          <a:p>
            <a:pPr marL="0" indent="0" algn="just">
              <a:buNone/>
            </a:pPr>
            <a:r>
              <a:rPr lang="fr-FR" smtClean="0">
                <a:solidFill>
                  <a:srgbClr val="FF0000"/>
                </a:solidFill>
              </a:rPr>
              <a:t>    TYPES </a:t>
            </a:r>
            <a:r>
              <a:rPr lang="fr-FR" dirty="0" smtClean="0">
                <a:solidFill>
                  <a:srgbClr val="FF0000"/>
                </a:solidFill>
              </a:rPr>
              <a:t>D’INDICES DES PRIX A LA CONSOMMATION</a:t>
            </a:r>
            <a:endParaRPr lang="fr-FR" b="1" dirty="0" smtClean="0">
              <a:solidFill>
                <a:srgbClr val="FF0000"/>
              </a:solidFill>
            </a:endParaRPr>
          </a:p>
          <a:p>
            <a:pPr marL="0" indent="0" algn="ctr">
              <a:buNone/>
            </a:pPr>
            <a:r>
              <a:rPr lang="fr-FR" sz="2000" b="1" dirty="0"/>
              <a:t>8</a:t>
            </a:r>
            <a:r>
              <a:rPr lang="fr-FR" sz="2000" b="1" dirty="0" smtClean="0"/>
              <a:t> novembre 2021</a:t>
            </a:r>
          </a:p>
          <a:p>
            <a:pPr marL="0" indent="0">
              <a:buNone/>
            </a:pPr>
            <a:r>
              <a:rPr lang="fr-FR" dirty="0" smtClean="0"/>
              <a:t>                                                </a:t>
            </a:r>
          </a:p>
          <a:p>
            <a:pPr marL="0" indent="0">
              <a:buNone/>
            </a:pPr>
            <a:r>
              <a:rPr lang="fr-FR" sz="2000" dirty="0" smtClean="0"/>
              <a:t>                                                                Par</a:t>
            </a:r>
            <a:r>
              <a:rPr lang="fr-FR" sz="2000" dirty="0"/>
              <a:t>: </a:t>
            </a:r>
            <a:r>
              <a:rPr lang="fr-FR" sz="2000" dirty="0" err="1"/>
              <a:t>Tchadèléki</a:t>
            </a:r>
            <a:r>
              <a:rPr lang="fr-FR" sz="2000" dirty="0"/>
              <a:t> </a:t>
            </a:r>
            <a:r>
              <a:rPr lang="fr-FR" sz="2000" dirty="0" err="1"/>
              <a:t>Biabalo</a:t>
            </a:r>
            <a:r>
              <a:rPr lang="fr-FR" sz="2000" dirty="0"/>
              <a:t> BAHAZE-DAO</a:t>
            </a:r>
          </a:p>
          <a:p>
            <a:pPr marL="0" indent="0">
              <a:buNone/>
            </a:pPr>
            <a:r>
              <a:rPr lang="fr-FR" sz="2000" dirty="0"/>
              <a:t>                                                                      </a:t>
            </a:r>
            <a:r>
              <a:rPr lang="fr-FR" sz="2000" dirty="0" smtClean="0"/>
              <a:t>   Expert </a:t>
            </a:r>
            <a:r>
              <a:rPr lang="fr-FR" sz="2000" dirty="0"/>
              <a:t>en Statistiques des Prix</a:t>
            </a:r>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1</a:t>
            </a:fld>
            <a:endParaRPr lang="fr-F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THEORIES DES INDICES</a:t>
            </a:r>
            <a:br>
              <a:rPr lang="fr-FR" dirty="0"/>
            </a:br>
            <a:endParaRPr lang="fr-FR" dirty="0">
              <a:solidFill>
                <a:schemeClr val="tx1"/>
              </a:solidFill>
            </a:endParaRPr>
          </a:p>
        </p:txBody>
      </p:sp>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smtClean="0"/>
              <a:t>Indices à base fixe</a:t>
            </a:r>
          </a:p>
          <a:p>
            <a:pPr marL="0" indent="0" algn="just">
              <a:buNone/>
            </a:pPr>
            <a:r>
              <a:rPr lang="fr-FR" sz="2400" b="1" dirty="0" smtClean="0"/>
              <a:t>Les </a:t>
            </a:r>
            <a:r>
              <a:rPr lang="fr-FR" sz="2400" b="1" dirty="0"/>
              <a:t>indices de </a:t>
            </a:r>
            <a:r>
              <a:rPr lang="fr-FR" sz="2400" b="1" dirty="0" err="1"/>
              <a:t>Laspeyres</a:t>
            </a:r>
            <a:r>
              <a:rPr lang="fr-FR" sz="2400" b="1" dirty="0"/>
              <a:t> à base fixe soulèvent une sérieuse difficulté : </a:t>
            </a:r>
            <a:r>
              <a:rPr lang="fr-FR" sz="2400" dirty="0"/>
              <a:t>le panier fixe de produits pour la période 0 dont les prix sont relevés à la période t est souvent très différent du panier à la période t. </a:t>
            </a:r>
            <a:endParaRPr lang="fr-FR" sz="2400" dirty="0" smtClean="0"/>
          </a:p>
          <a:p>
            <a:pPr marL="0" indent="0" algn="just">
              <a:buNone/>
            </a:pPr>
            <a:r>
              <a:rPr lang="fr-FR" sz="2400" b="1" dirty="0" smtClean="0"/>
              <a:t>Certains prix </a:t>
            </a:r>
            <a:r>
              <a:rPr lang="fr-FR" sz="2400" b="1" dirty="0"/>
              <a:t>et </a:t>
            </a:r>
            <a:r>
              <a:rPr lang="fr-FR" sz="2400" b="1" dirty="0" smtClean="0"/>
              <a:t>quantités </a:t>
            </a:r>
            <a:r>
              <a:rPr lang="fr-FR" sz="2400" b="1" dirty="0"/>
              <a:t>du panier de l’indice font apparaître des tendances </a:t>
            </a:r>
            <a:r>
              <a:rPr lang="fr-FR" sz="2400" b="1" dirty="0" smtClean="0"/>
              <a:t>systématiques: </a:t>
            </a:r>
            <a:r>
              <a:rPr lang="fr-FR" sz="2400" dirty="0" smtClean="0"/>
              <a:t>l’indice </a:t>
            </a:r>
            <a:r>
              <a:rPr lang="fr-FR" sz="2400" dirty="0"/>
              <a:t>de </a:t>
            </a:r>
            <a:r>
              <a:rPr lang="fr-FR" sz="2400" dirty="0" err="1"/>
              <a:t>Laspeyres</a:t>
            </a:r>
            <a:r>
              <a:rPr lang="fr-FR" sz="2400" dirty="0"/>
              <a:t> à base fixe </a:t>
            </a:r>
            <a:r>
              <a:rPr lang="fr-FR" sz="2400" dirty="0" smtClean="0"/>
              <a:t>peut </a:t>
            </a:r>
            <a:r>
              <a:rPr lang="fr-FR" sz="2400" dirty="0"/>
              <a:t>être très différent de l’indice de </a:t>
            </a:r>
            <a:r>
              <a:rPr lang="fr-FR" sz="2400" dirty="0" err="1"/>
              <a:t>Paasche</a:t>
            </a:r>
            <a:r>
              <a:rPr lang="fr-FR" sz="2400" dirty="0"/>
              <a:t> à base fixe </a:t>
            </a:r>
            <a:r>
              <a:rPr lang="fr-FR" sz="2400" dirty="0" smtClean="0"/>
              <a:t>correspondant. </a:t>
            </a:r>
          </a:p>
          <a:p>
            <a:pPr marL="0" indent="0" algn="just">
              <a:buNone/>
            </a:pPr>
            <a:r>
              <a:rPr lang="fr-FR" sz="2400" b="1" dirty="0"/>
              <a:t>Cela signifie que les deux indices ne rendent probablement pas bien compte des variations des prix moyens sur la période considérée</a:t>
            </a:r>
          </a:p>
          <a:p>
            <a:pPr marL="0" indent="0" algn="just">
              <a:buNone/>
            </a:pPr>
            <a:r>
              <a:rPr lang="fr-FR" sz="2000" dirty="0">
                <a:solidFill>
                  <a:srgbClr val="FF0000"/>
                </a:solidFill>
              </a:rPr>
              <a:t>Ex: Les ordinateurs, les matériels électroniques de tous types, l’accès à l’Internet et les tarifs des télécommunications sont autant d’exemples de tendance à la baisse accélérée des prix assortie d’une tendance à la hausse des quantités</a:t>
            </a:r>
          </a:p>
          <a:p>
            <a:pPr marL="0" indent="0" algn="just">
              <a:buNone/>
            </a:pPr>
            <a:endParaRPr lang="fr-FR" sz="2400" b="1" cap="small" dirty="0">
              <a:solidFill>
                <a:srgbClr val="FF0000"/>
              </a:solidFill>
            </a:endParaRPr>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10</a:t>
            </a:fld>
            <a:endParaRPr lang="fr-FR"/>
          </a:p>
        </p:txBody>
      </p:sp>
    </p:spTree>
    <p:extLst>
      <p:ext uri="{BB962C8B-B14F-4D97-AF65-F5344CB8AC3E}">
        <p14:creationId xmlns:p14="http://schemas.microsoft.com/office/powerpoint/2010/main" val="99566367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THEORIES DES INDICES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571500" indent="-571500">
                  <a:buAutoNum type="romanUcPeriod"/>
                </a:pPr>
                <a:r>
                  <a:rPr lang="fr-FR" sz="2400" b="1" cap="small" dirty="0" smtClean="0">
                    <a:solidFill>
                      <a:srgbClr val="FF0000"/>
                    </a:solidFill>
                  </a:rPr>
                  <a:t>Indices-chaînages</a:t>
                </a:r>
                <a:endParaRPr lang="fr-FR" sz="2400" b="1" cap="small" dirty="0">
                  <a:solidFill>
                    <a:srgbClr val="FF0000"/>
                  </a:solidFill>
                </a:endParaRPr>
              </a:p>
              <a:p>
                <a:pPr algn="just">
                  <a:buFont typeface="Wingdings" pitchFamily="2" charset="2"/>
                  <a:buChar char="Ø"/>
                </a:pPr>
                <a:r>
                  <a:rPr lang="fr-FR" sz="2300" b="1" dirty="0"/>
                  <a:t>Le système de </a:t>
                </a:r>
                <a:r>
                  <a:rPr lang="fr-FR" sz="2300" b="1" dirty="0" smtClean="0"/>
                  <a:t>chaînage : </a:t>
                </a:r>
              </a:p>
              <a:p>
                <a:pPr algn="just">
                  <a:buFont typeface="Wingdings" panose="05000000000000000000" pitchFamily="2" charset="2"/>
                  <a:buChar char="§"/>
                </a:pPr>
                <a:r>
                  <a:rPr lang="fr-FR" sz="2300" b="1" dirty="0" smtClean="0"/>
                  <a:t>mesure </a:t>
                </a:r>
                <a:r>
                  <a:rPr lang="fr-FR" sz="2300" b="1" dirty="0"/>
                  <a:t>la variation des prix d’une période donnée à la période </a:t>
                </a:r>
                <a:r>
                  <a:rPr lang="fr-FR" sz="2300" b="1" dirty="0" smtClean="0"/>
                  <a:t>suivante </a:t>
                </a:r>
                <a:r>
                  <a:rPr lang="fr-FR" sz="2300" dirty="0" smtClean="0"/>
                  <a:t>en </a:t>
                </a:r>
                <a:r>
                  <a:rPr lang="fr-FR" sz="2300" dirty="0"/>
                  <a:t>utilisant une formule d’indice bilatéral qui inclut les prix et quantités se rapportant aux deux périodes </a:t>
                </a:r>
                <a:r>
                  <a:rPr lang="fr-FR" sz="2300" dirty="0" smtClean="0"/>
                  <a:t>adjacentes</a:t>
                </a:r>
                <a:r>
                  <a:rPr lang="fr-FR" sz="2300" dirty="0"/>
                  <a:t>. </a:t>
                </a:r>
                <a:endParaRPr lang="fr-FR" sz="2300" dirty="0" smtClean="0"/>
              </a:p>
              <a:p>
                <a:pPr algn="just">
                  <a:buFont typeface="Wingdings" panose="05000000000000000000" pitchFamily="2" charset="2"/>
                  <a:buChar char="§"/>
                </a:pPr>
                <a:r>
                  <a:rPr lang="fr-FR" sz="2300" b="1" dirty="0" smtClean="0"/>
                  <a:t>donne </a:t>
                </a:r>
                <a:r>
                  <a:rPr lang="fr-FR" sz="2300" b="1" dirty="0"/>
                  <a:t>le schéma des niveaux de prix suivant pour les trois premières </a:t>
                </a:r>
                <a:r>
                  <a:rPr lang="fr-FR" sz="2300" b="1" dirty="0" smtClean="0"/>
                  <a:t>périodes</a:t>
                </a:r>
                <a:r>
                  <a:rPr lang="fr-FR" sz="2300" dirty="0" smtClean="0"/>
                  <a:t> </a:t>
                </a:r>
                <a:r>
                  <a:rPr lang="fr-FR" sz="2300" dirty="0"/>
                  <a:t>si l’indice bilatéral des prix est </a:t>
                </a:r>
                <a:r>
                  <a:rPr lang="fr-FR" sz="2300" dirty="0" smtClean="0"/>
                  <a:t>I: </a:t>
                </a:r>
                <a14:m>
                  <m:oMath xmlns:m="http://schemas.openxmlformats.org/officeDocument/2006/math">
                    <m:r>
                      <a:rPr lang="fr-FR" sz="2300" b="0" i="1" smtClean="0">
                        <a:latin typeface="Cambria Math"/>
                      </a:rPr>
                      <m:t>𝐼</m:t>
                    </m:r>
                    <m:d>
                      <m:dPr>
                        <m:begChr m:val="["/>
                        <m:endChr m:val="]"/>
                        <m:ctrlPr>
                          <a:rPr lang="fr-FR" sz="2300" b="0" i="1" smtClean="0">
                            <a:latin typeface="Cambria Math"/>
                          </a:rPr>
                        </m:ctrlPr>
                      </m:dPr>
                      <m:e>
                        <m:sSup>
                          <m:sSupPr>
                            <m:ctrlPr>
                              <a:rPr lang="fr-FR" sz="2300" b="0" i="1" smtClean="0">
                                <a:latin typeface="Cambria Math"/>
                              </a:rPr>
                            </m:ctrlPr>
                          </m:sSupPr>
                          <m:e>
                            <m:r>
                              <a:rPr lang="fr-FR" sz="2300" b="0" i="1" smtClean="0">
                                <a:latin typeface="Cambria Math"/>
                              </a:rPr>
                              <m:t>𝑃</m:t>
                            </m:r>
                          </m:e>
                          <m:sup>
                            <m:r>
                              <a:rPr lang="fr-FR" sz="2300" b="0" i="1" smtClean="0">
                                <a:latin typeface="Cambria Math"/>
                              </a:rPr>
                              <m:t>0</m:t>
                            </m:r>
                          </m:sup>
                        </m:sSup>
                        <m:r>
                          <a:rPr lang="fr-FR" sz="2300" b="0" i="1" smtClean="0">
                            <a:latin typeface="Cambria Math"/>
                          </a:rPr>
                          <m:t>,</m:t>
                        </m:r>
                        <m:sSup>
                          <m:sSupPr>
                            <m:ctrlPr>
                              <a:rPr lang="fr-FR" sz="2300" i="1">
                                <a:latin typeface="Cambria Math"/>
                              </a:rPr>
                            </m:ctrlPr>
                          </m:sSupPr>
                          <m:e>
                            <m:r>
                              <a:rPr lang="fr-FR" sz="2300" i="1">
                                <a:latin typeface="Cambria Math"/>
                              </a:rPr>
                              <m:t>𝑃</m:t>
                            </m:r>
                          </m:e>
                          <m:sup>
                            <m:r>
                              <a:rPr lang="fr-FR" sz="2300" b="0" i="1" smtClean="0">
                                <a:latin typeface="Cambria Math"/>
                              </a:rPr>
                              <m:t>1</m:t>
                            </m:r>
                          </m:sup>
                        </m:sSup>
                        <m:r>
                          <a:rPr lang="fr-FR" sz="2300" b="0" i="1" smtClean="0">
                            <a:latin typeface="Cambria Math"/>
                          </a:rPr>
                          <m:t>,</m:t>
                        </m:r>
                        <m:sSup>
                          <m:sSupPr>
                            <m:ctrlPr>
                              <a:rPr lang="fr-FR" sz="2300" i="1" smtClean="0">
                                <a:latin typeface="Cambria Math"/>
                              </a:rPr>
                            </m:ctrlPr>
                          </m:sSupPr>
                          <m:e>
                            <m:r>
                              <a:rPr lang="fr-FR" sz="2300" b="0" i="1" smtClean="0">
                                <a:latin typeface="Cambria Math"/>
                              </a:rPr>
                              <m:t>𝑞</m:t>
                            </m:r>
                          </m:e>
                          <m:sup>
                            <m:r>
                              <a:rPr lang="fr-FR" sz="2300" i="1">
                                <a:latin typeface="Cambria Math"/>
                              </a:rPr>
                              <m:t>0</m:t>
                            </m:r>
                          </m:sup>
                        </m:sSup>
                        <m:r>
                          <a:rPr lang="fr-FR" sz="2300" b="0" i="1" smtClean="0">
                            <a:latin typeface="Cambria Math"/>
                          </a:rPr>
                          <m:t>,</m:t>
                        </m:r>
                        <m:sSup>
                          <m:sSupPr>
                            <m:ctrlPr>
                              <a:rPr lang="fr-FR" sz="2300" i="1">
                                <a:latin typeface="Cambria Math"/>
                              </a:rPr>
                            </m:ctrlPr>
                          </m:sSupPr>
                          <m:e>
                            <m:r>
                              <a:rPr lang="fr-FR" sz="2300" i="1">
                                <a:latin typeface="Cambria Math"/>
                              </a:rPr>
                              <m:t>𝑞</m:t>
                            </m:r>
                          </m:e>
                          <m:sup>
                            <m:r>
                              <a:rPr lang="fr-FR" sz="2300" b="0" i="1" smtClean="0">
                                <a:latin typeface="Cambria Math"/>
                              </a:rPr>
                              <m:t>1</m:t>
                            </m:r>
                          </m:sup>
                        </m:sSup>
                      </m:e>
                    </m:d>
                  </m:oMath>
                </a14:m>
                <a:r>
                  <a:rPr lang="fr-FR" sz="2300" dirty="0" smtClean="0"/>
                  <a:t>, </a:t>
                </a:r>
                <a14:m>
                  <m:oMath xmlns:m="http://schemas.openxmlformats.org/officeDocument/2006/math">
                    <m:r>
                      <a:rPr lang="fr-FR" sz="2300" i="1">
                        <a:latin typeface="Cambria Math"/>
                      </a:rPr>
                      <m:t>𝐼</m:t>
                    </m:r>
                    <m:d>
                      <m:dPr>
                        <m:begChr m:val="["/>
                        <m:endChr m:val="]"/>
                        <m:ctrlPr>
                          <a:rPr lang="fr-FR" sz="2300" i="1">
                            <a:latin typeface="Cambria Math"/>
                          </a:rPr>
                        </m:ctrlPr>
                      </m:dPr>
                      <m:e>
                        <m:sSup>
                          <m:sSupPr>
                            <m:ctrlPr>
                              <a:rPr lang="fr-FR" sz="2300" i="1">
                                <a:latin typeface="Cambria Math"/>
                              </a:rPr>
                            </m:ctrlPr>
                          </m:sSupPr>
                          <m:e>
                            <m:r>
                              <a:rPr lang="fr-FR" sz="2300" i="1">
                                <a:latin typeface="Cambria Math"/>
                              </a:rPr>
                              <m:t>𝑃</m:t>
                            </m:r>
                          </m:e>
                          <m:sup>
                            <m:r>
                              <a:rPr lang="fr-FR" sz="2300" i="1">
                                <a:latin typeface="Cambria Math"/>
                              </a:rPr>
                              <m:t>0</m:t>
                            </m:r>
                          </m:sup>
                        </m:sSup>
                        <m:r>
                          <a:rPr lang="fr-FR" sz="2300" i="1">
                            <a:latin typeface="Cambria Math"/>
                          </a:rPr>
                          <m:t>,</m:t>
                        </m:r>
                        <m:sSup>
                          <m:sSupPr>
                            <m:ctrlPr>
                              <a:rPr lang="fr-FR" sz="2300" i="1">
                                <a:latin typeface="Cambria Math"/>
                              </a:rPr>
                            </m:ctrlPr>
                          </m:sSupPr>
                          <m:e>
                            <m:r>
                              <a:rPr lang="fr-FR" sz="2300" i="1">
                                <a:latin typeface="Cambria Math"/>
                              </a:rPr>
                              <m:t>𝑃</m:t>
                            </m:r>
                          </m:e>
                          <m:sup>
                            <m:r>
                              <a:rPr lang="fr-FR" sz="2300" i="1">
                                <a:latin typeface="Cambria Math"/>
                              </a:rPr>
                              <m:t>1</m:t>
                            </m:r>
                          </m:sup>
                        </m:sSup>
                        <m:r>
                          <a:rPr lang="fr-FR" sz="2300" i="1">
                            <a:latin typeface="Cambria Math"/>
                          </a:rPr>
                          <m:t>,</m:t>
                        </m:r>
                        <m:sSup>
                          <m:sSupPr>
                            <m:ctrlPr>
                              <a:rPr lang="fr-FR" sz="2300" i="1">
                                <a:latin typeface="Cambria Math"/>
                              </a:rPr>
                            </m:ctrlPr>
                          </m:sSupPr>
                          <m:e>
                            <m:r>
                              <a:rPr lang="fr-FR" sz="2300" i="1">
                                <a:latin typeface="Cambria Math"/>
                              </a:rPr>
                              <m:t>𝑞</m:t>
                            </m:r>
                          </m:e>
                          <m:sup>
                            <m:r>
                              <a:rPr lang="fr-FR" sz="2300" i="1">
                                <a:latin typeface="Cambria Math"/>
                              </a:rPr>
                              <m:t>0</m:t>
                            </m:r>
                          </m:sup>
                        </m:sSup>
                        <m:r>
                          <a:rPr lang="fr-FR" sz="2300" i="1">
                            <a:latin typeface="Cambria Math"/>
                          </a:rPr>
                          <m:t>,</m:t>
                        </m:r>
                        <m:sSup>
                          <m:sSupPr>
                            <m:ctrlPr>
                              <a:rPr lang="fr-FR" sz="2300" i="1">
                                <a:latin typeface="Cambria Math"/>
                              </a:rPr>
                            </m:ctrlPr>
                          </m:sSupPr>
                          <m:e>
                            <m:r>
                              <a:rPr lang="fr-FR" sz="2300" i="1">
                                <a:latin typeface="Cambria Math"/>
                              </a:rPr>
                              <m:t>𝑞</m:t>
                            </m:r>
                          </m:e>
                          <m:sup>
                            <m:r>
                              <a:rPr lang="fr-FR" sz="2300" i="1">
                                <a:latin typeface="Cambria Math"/>
                              </a:rPr>
                              <m:t>1</m:t>
                            </m:r>
                          </m:sup>
                        </m:sSup>
                      </m:e>
                    </m:d>
                  </m:oMath>
                </a14:m>
                <a:r>
                  <a:rPr lang="fr-FR" sz="2300" dirty="0"/>
                  <a:t> I</a:t>
                </a:r>
                <a14:m>
                  <m:oMath xmlns:m="http://schemas.openxmlformats.org/officeDocument/2006/math">
                    <m:d>
                      <m:dPr>
                        <m:begChr m:val="["/>
                        <m:endChr m:val="]"/>
                        <m:ctrlPr>
                          <a:rPr lang="fr-FR" sz="2300" i="1">
                            <a:latin typeface="Cambria Math"/>
                          </a:rPr>
                        </m:ctrlPr>
                      </m:dPr>
                      <m:e>
                        <m:sSup>
                          <m:sSupPr>
                            <m:ctrlPr>
                              <a:rPr lang="fr-FR" sz="2300" i="1">
                                <a:latin typeface="Cambria Math"/>
                              </a:rPr>
                            </m:ctrlPr>
                          </m:sSupPr>
                          <m:e>
                            <m:r>
                              <a:rPr lang="fr-FR" sz="2300" i="1">
                                <a:latin typeface="Cambria Math"/>
                              </a:rPr>
                              <m:t>𝑃</m:t>
                            </m:r>
                          </m:e>
                          <m:sup>
                            <m:r>
                              <a:rPr lang="fr-FR" sz="2300" b="0" i="1" smtClean="0">
                                <a:latin typeface="Cambria Math"/>
                              </a:rPr>
                              <m:t>1</m:t>
                            </m:r>
                          </m:sup>
                        </m:sSup>
                        <m:r>
                          <a:rPr lang="fr-FR" sz="2300" i="1">
                            <a:latin typeface="Cambria Math"/>
                          </a:rPr>
                          <m:t>,</m:t>
                        </m:r>
                        <m:sSup>
                          <m:sSupPr>
                            <m:ctrlPr>
                              <a:rPr lang="fr-FR" sz="2300" i="1">
                                <a:latin typeface="Cambria Math"/>
                              </a:rPr>
                            </m:ctrlPr>
                          </m:sSupPr>
                          <m:e>
                            <m:r>
                              <a:rPr lang="fr-FR" sz="2300" i="1">
                                <a:latin typeface="Cambria Math"/>
                              </a:rPr>
                              <m:t>𝑃</m:t>
                            </m:r>
                          </m:e>
                          <m:sup>
                            <m:r>
                              <a:rPr lang="fr-FR" sz="2300" b="0" i="1" smtClean="0">
                                <a:latin typeface="Cambria Math"/>
                              </a:rPr>
                              <m:t>2</m:t>
                            </m:r>
                          </m:sup>
                        </m:sSup>
                        <m:r>
                          <a:rPr lang="fr-FR" sz="2300" i="1">
                            <a:latin typeface="Cambria Math"/>
                          </a:rPr>
                          <m:t>,</m:t>
                        </m:r>
                        <m:sSup>
                          <m:sSupPr>
                            <m:ctrlPr>
                              <a:rPr lang="fr-FR" sz="2300" i="1">
                                <a:latin typeface="Cambria Math"/>
                              </a:rPr>
                            </m:ctrlPr>
                          </m:sSupPr>
                          <m:e>
                            <m:r>
                              <a:rPr lang="fr-FR" sz="2300" i="1">
                                <a:latin typeface="Cambria Math"/>
                              </a:rPr>
                              <m:t>𝑞</m:t>
                            </m:r>
                          </m:e>
                          <m:sup>
                            <m:r>
                              <a:rPr lang="fr-FR" sz="2300" b="0" i="1" smtClean="0">
                                <a:latin typeface="Cambria Math"/>
                              </a:rPr>
                              <m:t>1</m:t>
                            </m:r>
                          </m:sup>
                        </m:sSup>
                        <m:r>
                          <a:rPr lang="fr-FR" sz="2300" i="1">
                            <a:latin typeface="Cambria Math"/>
                          </a:rPr>
                          <m:t>,</m:t>
                        </m:r>
                        <m:sSup>
                          <m:sSupPr>
                            <m:ctrlPr>
                              <a:rPr lang="fr-FR" sz="2300" i="1">
                                <a:latin typeface="Cambria Math"/>
                              </a:rPr>
                            </m:ctrlPr>
                          </m:sSupPr>
                          <m:e>
                            <m:r>
                              <a:rPr lang="fr-FR" sz="2300" i="1">
                                <a:latin typeface="Cambria Math"/>
                              </a:rPr>
                              <m:t>𝑞</m:t>
                            </m:r>
                          </m:e>
                          <m:sup>
                            <m:r>
                              <a:rPr lang="fr-FR" sz="2300" b="0" i="1" smtClean="0">
                                <a:latin typeface="Cambria Math"/>
                              </a:rPr>
                              <m:t>2</m:t>
                            </m:r>
                          </m:sup>
                        </m:sSup>
                      </m:e>
                    </m:d>
                  </m:oMath>
                </a14:m>
                <a:r>
                  <a:rPr lang="fr-FR" sz="2300" dirty="0" smtClean="0"/>
                  <a:t>/100</a:t>
                </a:r>
              </a:p>
              <a:p>
                <a:pPr algn="just">
                  <a:buFont typeface="Wingdings" panose="05000000000000000000" pitchFamily="2" charset="2"/>
                  <a:buChar char="§"/>
                </a:pPr>
                <a:r>
                  <a:rPr lang="fr-FR" sz="2300" b="1" dirty="0" smtClean="0"/>
                  <a:t>donne </a:t>
                </a:r>
                <a:r>
                  <a:rPr lang="fr-FR" sz="2300" b="1" dirty="0"/>
                  <a:t>les niveaux relatifs des prix sur la totalité </a:t>
                </a:r>
                <a:r>
                  <a:rPr lang="fr-FR" sz="2300" b="1" dirty="0" smtClean="0"/>
                  <a:t>d’une période</a:t>
                </a:r>
                <a:r>
                  <a:rPr lang="fr-FR" sz="2300" dirty="0" smtClean="0"/>
                  <a:t> en cumulant les </a:t>
                </a:r>
                <a:r>
                  <a:rPr lang="fr-FR" sz="2300" dirty="0"/>
                  <a:t>taux de variation sur </a:t>
                </a:r>
                <a:r>
                  <a:rPr lang="fr-FR" sz="2300" dirty="0" smtClean="0"/>
                  <a:t>la période considérée </a:t>
                </a:r>
                <a:r>
                  <a:rPr lang="fr-FR" sz="2300" dirty="0"/>
                  <a:t>(les maillons de la chaîne</a:t>
                </a:r>
                <a:r>
                  <a:rPr lang="fr-FR" sz="2300" dirty="0" smtClean="0"/>
                  <a:t>)</a:t>
                </a:r>
                <a:endParaRPr lang="fr-FR" dirty="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228" r="-1024"/>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11</a:t>
            </a:fld>
            <a:endParaRPr lang="fr-FR"/>
          </a:p>
        </p:txBody>
      </p:sp>
    </p:spTree>
    <p:extLst>
      <p:ext uri="{BB962C8B-B14F-4D97-AF65-F5344CB8AC3E}">
        <p14:creationId xmlns:p14="http://schemas.microsoft.com/office/powerpoint/2010/main" val="166289614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THEORIES DES INDICES</a:t>
            </a:r>
            <a:br>
              <a:rPr lang="fr-FR" dirty="0"/>
            </a:br>
            <a:endParaRPr lang="fr-FR" dirty="0">
              <a:solidFill>
                <a:schemeClr val="tx1"/>
              </a:solidFill>
            </a:endParaRPr>
          </a:p>
        </p:txBody>
      </p:sp>
      <p:sp>
        <p:nvSpPr>
          <p:cNvPr id="4099" name="Rectangle 7"/>
          <p:cNvSpPr>
            <a:spLocks noGrp="1"/>
          </p:cNvSpPr>
          <p:nvPr>
            <p:ph type="body" idx="1"/>
          </p:nvPr>
        </p:nvSpPr>
        <p:spPr>
          <a:xfrm>
            <a:off x="215008" y="1057300"/>
            <a:ext cx="8928992" cy="4464496"/>
          </a:xfrm>
        </p:spPr>
        <p:txBody>
          <a:bodyPr/>
          <a:lstStyle/>
          <a:p>
            <a:pPr>
              <a:buFont typeface="Wingdings" panose="05000000000000000000" pitchFamily="2" charset="2"/>
              <a:buChar char="Ø"/>
            </a:pPr>
            <a:r>
              <a:rPr lang="fr-FR" sz="2400" b="1" dirty="0"/>
              <a:t>Le système de chaînage : </a:t>
            </a:r>
          </a:p>
          <a:p>
            <a:pPr algn="just">
              <a:buFont typeface="Wingdings" panose="05000000000000000000" pitchFamily="2" charset="2"/>
              <a:buChar char="§"/>
            </a:pPr>
            <a:r>
              <a:rPr lang="fr-FR" b="1" dirty="0" smtClean="0"/>
              <a:t>a </a:t>
            </a:r>
            <a:r>
              <a:rPr lang="fr-FR" b="1" dirty="0"/>
              <a:t>été introduit en tant que tel </a:t>
            </a:r>
            <a:r>
              <a:rPr lang="fr-FR" dirty="0"/>
              <a:t>dans les </a:t>
            </a:r>
            <a:r>
              <a:rPr lang="fr-FR" dirty="0" smtClean="0"/>
              <a:t>travaux </a:t>
            </a:r>
            <a:r>
              <a:rPr lang="fr-FR" dirty="0"/>
              <a:t>économiques par </a:t>
            </a:r>
            <a:r>
              <a:rPr lang="fr-FR" dirty="0" err="1"/>
              <a:t>Lehr</a:t>
            </a:r>
            <a:r>
              <a:rPr lang="fr-FR" dirty="0"/>
              <a:t> (1885, p. 45–46) et Marshall (1887, p. 373). </a:t>
            </a:r>
            <a:endParaRPr lang="fr-FR" dirty="0" smtClean="0"/>
          </a:p>
          <a:p>
            <a:pPr algn="just">
              <a:buFont typeface="Wingdings" panose="05000000000000000000" pitchFamily="2" charset="2"/>
              <a:buChar char="§"/>
            </a:pPr>
            <a:r>
              <a:rPr lang="fr-FR" b="1" dirty="0" smtClean="0"/>
              <a:t>aplanirait </a:t>
            </a:r>
            <a:r>
              <a:rPr lang="fr-FR" b="1" dirty="0"/>
              <a:t>les difficultés soulevées par l’introduction de nouveaux produits dans </a:t>
            </a:r>
            <a:r>
              <a:rPr lang="fr-FR" b="1" dirty="0" smtClean="0"/>
              <a:t>l’économie</a:t>
            </a:r>
            <a:r>
              <a:rPr lang="fr-FR" dirty="0"/>
              <a:t> </a:t>
            </a:r>
            <a:r>
              <a:rPr lang="fr-FR" dirty="0" smtClean="0"/>
              <a:t>(observation des </a:t>
            </a:r>
            <a:r>
              <a:rPr lang="fr-FR" dirty="0"/>
              <a:t>deux auteurs </a:t>
            </a:r>
            <a:r>
              <a:rPr lang="fr-FR" dirty="0" smtClean="0"/>
              <a:t>ce </a:t>
            </a:r>
            <a:r>
              <a:rPr lang="fr-FR" dirty="0"/>
              <a:t>qu’observe aussi Hill (1993, p. 388</a:t>
            </a:r>
            <a:r>
              <a:rPr lang="fr-FR" dirty="0" smtClean="0"/>
              <a:t>).)</a:t>
            </a:r>
          </a:p>
          <a:p>
            <a:pPr algn="just">
              <a:buFont typeface="Wingdings" panose="05000000000000000000" pitchFamily="2" charset="2"/>
              <a:buChar char="§"/>
            </a:pPr>
            <a:r>
              <a:rPr lang="fr-FR" b="1" dirty="0" smtClean="0"/>
              <a:t>L’expression a été créée par  </a:t>
            </a:r>
            <a:r>
              <a:rPr lang="fr-FR" b="1" dirty="0"/>
              <a:t>Fisher </a:t>
            </a:r>
            <a:r>
              <a:rPr lang="fr-FR" dirty="0"/>
              <a:t>(1911, p. 203</a:t>
            </a:r>
            <a:r>
              <a:rPr lang="fr-FR" dirty="0" smtClean="0"/>
              <a:t>). </a:t>
            </a:r>
            <a:endParaRPr lang="fr-FR" dirty="0"/>
          </a:p>
          <a:p>
            <a:pPr algn="just">
              <a:buFont typeface="Wingdings" pitchFamily="2" charset="2"/>
              <a:buChar char="Ø"/>
            </a:pPr>
            <a:endParaRPr lang="fr-FR" dirty="0" smtClean="0"/>
          </a:p>
          <a:p>
            <a:pPr>
              <a:buFont typeface="Wingdings" pitchFamily="2" charset="2"/>
              <a:buChar char="Ø"/>
            </a:pPr>
            <a:endParaRPr lang="fr-FR" dirty="0"/>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12</a:t>
            </a:fld>
            <a:endParaRPr lang="fr-FR"/>
          </a:p>
        </p:txBody>
      </p:sp>
    </p:spTree>
    <p:extLst>
      <p:ext uri="{BB962C8B-B14F-4D97-AF65-F5344CB8AC3E}">
        <p14:creationId xmlns:p14="http://schemas.microsoft.com/office/powerpoint/2010/main" val="423940335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THEORIES DES INDICES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smtClean="0"/>
                  <a:t>Indice de Divisia</a:t>
                </a:r>
              </a:p>
              <a:p>
                <a:pPr marL="0" indent="0" algn="just">
                  <a:buNone/>
                </a:pPr>
                <a:r>
                  <a:rPr lang="fr-FR" sz="2400" b="1" dirty="0" smtClean="0"/>
                  <a:t>une </a:t>
                </a:r>
                <a:r>
                  <a:rPr lang="fr-FR" sz="2400" b="1" dirty="0"/>
                  <a:t>autre </a:t>
                </a:r>
                <a:r>
                  <a:rPr lang="fr-FR" sz="2400" b="1" dirty="0" smtClean="0"/>
                  <a:t>approche </a:t>
                </a:r>
                <a:r>
                  <a:rPr lang="fr-FR" sz="2400" b="1" dirty="0"/>
                  <a:t>de la détermination de la forme fonctionnelle ou de la formule de l’indice des </a:t>
                </a:r>
                <a:r>
                  <a:rPr lang="fr-FR" sz="2400" b="1" dirty="0" smtClean="0"/>
                  <a:t>prix (que </a:t>
                </a:r>
                <a:r>
                  <a:rPr lang="fr-FR" sz="2400" b="1" dirty="0"/>
                  <a:t>l’on doit à l’économiste français Divisia (1926</a:t>
                </a:r>
                <a:r>
                  <a:rPr lang="fr-FR" sz="2400" b="1" dirty="0" smtClean="0"/>
                  <a:t>)) </a:t>
                </a:r>
                <a:r>
                  <a:rPr lang="fr-FR" sz="2400" dirty="0" smtClean="0"/>
                  <a:t>, </a:t>
                </a:r>
                <a:r>
                  <a:rPr lang="fr-FR" sz="2400" dirty="0"/>
                  <a:t>repose sur l’hypothèse que les données de prix et de quantités sont disponibles sous forme de fonctions continues du </a:t>
                </a:r>
                <a:r>
                  <a:rPr lang="fr-FR" sz="2400" dirty="0" smtClean="0"/>
                  <a:t>temps. </a:t>
                </a:r>
              </a:p>
              <a:p>
                <a:pPr marL="0" indent="0" algn="just">
                  <a:buNone/>
                </a:pPr>
                <a:r>
                  <a:rPr lang="fr-FR" sz="2400" dirty="0"/>
                  <a:t>disons p</a:t>
                </a:r>
                <a:r>
                  <a:rPr lang="fr-FR" sz="2400" baseline="-25000" dirty="0"/>
                  <a:t>i</a:t>
                </a:r>
                <a:r>
                  <a:rPr lang="fr-FR" sz="2400" dirty="0"/>
                  <a:t>(t) et q</a:t>
                </a:r>
                <a:r>
                  <a:rPr lang="fr-FR" sz="2400" baseline="-25000" dirty="0"/>
                  <a:t>i</a:t>
                </a:r>
                <a:r>
                  <a:rPr lang="fr-FR" sz="2400" dirty="0"/>
                  <a:t>(t) pour i = 1,…, n. La valeur des dépenses des consommateurs à la période t est V(t) est définie </a:t>
                </a:r>
                <a:r>
                  <a:rPr lang="fr-FR" sz="2400" dirty="0" smtClean="0"/>
                  <a:t>par:</a:t>
                </a:r>
              </a:p>
              <a:p>
                <a:pPr marL="0" indent="0" algn="just">
                  <a:buNone/>
                </a:pPr>
                <a:r>
                  <a:rPr lang="fr-FR" sz="2400" dirty="0" smtClean="0"/>
                  <a:t>V(t)=</a:t>
                </a:r>
                <a14:m>
                  <m:oMath xmlns:m="http://schemas.openxmlformats.org/officeDocument/2006/math">
                    <m:nary>
                      <m:naryPr>
                        <m:chr m:val="∑"/>
                        <m:ctrlPr>
                          <a:rPr lang="fr-FR" sz="2400" i="1">
                            <a:latin typeface="Cambria Math"/>
                          </a:rPr>
                        </m:ctrlPr>
                      </m:naryPr>
                      <m:sub>
                        <m:r>
                          <m:rPr>
                            <m:brk m:alnAt="23"/>
                          </m:rPr>
                          <a:rPr lang="fr-FR" sz="2400" i="1">
                            <a:latin typeface="Cambria Math"/>
                          </a:rPr>
                          <m:t>𝑖</m:t>
                        </m:r>
                        <m:r>
                          <a:rPr lang="fr-FR" sz="2400" i="1">
                            <a:latin typeface="Cambria Math"/>
                          </a:rPr>
                          <m:t>=1</m:t>
                        </m:r>
                      </m:sub>
                      <m:sup>
                        <m:r>
                          <a:rPr lang="fr-FR" sz="2400" i="1">
                            <a:latin typeface="Cambria Math"/>
                          </a:rPr>
                          <m:t>𝑁</m:t>
                        </m:r>
                      </m:sup>
                      <m:e>
                        <m:sSubSup>
                          <m:sSubSupPr>
                            <m:ctrlPr>
                              <a:rPr lang="fr-FR" sz="2400" i="1">
                                <a:latin typeface="Cambria Math"/>
                              </a:rPr>
                            </m:ctrlPr>
                          </m:sSubSupPr>
                          <m:e>
                            <m:r>
                              <a:rPr lang="fr-FR" sz="2400" b="0" i="1" smtClean="0">
                                <a:latin typeface="Cambria Math"/>
                              </a:rPr>
                              <m:t>𝑝</m:t>
                            </m:r>
                          </m:e>
                          <m:sub>
                            <m:r>
                              <a:rPr lang="fr-FR" sz="2400" i="1">
                                <a:latin typeface="Cambria Math"/>
                              </a:rPr>
                              <m:t>𝑖</m:t>
                            </m:r>
                          </m:sub>
                          <m:sup/>
                        </m:sSubSup>
                        <m:sSub>
                          <m:sSubPr>
                            <m:ctrlPr>
                              <a:rPr lang="fr-FR" sz="2400" i="1">
                                <a:latin typeface="Cambria Math"/>
                              </a:rPr>
                            </m:ctrlPr>
                          </m:sSubPr>
                          <m:e>
                            <m:d>
                              <m:dPr>
                                <m:ctrlPr>
                                  <a:rPr lang="fr-FR" sz="2400" b="0" i="1" smtClean="0">
                                    <a:latin typeface="Cambria Math"/>
                                  </a:rPr>
                                </m:ctrlPr>
                              </m:dPr>
                              <m:e>
                                <m:r>
                                  <a:rPr lang="fr-FR" sz="2400" b="0" i="1" smtClean="0">
                                    <a:latin typeface="Cambria Math"/>
                                  </a:rPr>
                                  <m:t>𝑡</m:t>
                                </m:r>
                              </m:e>
                            </m:d>
                            <m:r>
                              <a:rPr lang="fr-FR" sz="2400" i="1">
                                <a:latin typeface="Cambria Math"/>
                              </a:rPr>
                              <m:t>𝑞</m:t>
                            </m:r>
                          </m:e>
                          <m:sub>
                            <m:r>
                              <a:rPr lang="fr-FR" sz="2400" i="1">
                                <a:latin typeface="Cambria Math"/>
                              </a:rPr>
                              <m:t>𝑖</m:t>
                            </m:r>
                          </m:sub>
                        </m:sSub>
                        <m:r>
                          <a:rPr lang="fr-FR" sz="2400" b="0" i="1" smtClean="0">
                            <a:latin typeface="Cambria Math"/>
                          </a:rPr>
                          <m:t>(</m:t>
                        </m:r>
                        <m:r>
                          <a:rPr lang="fr-FR" sz="2400" b="0" i="1" smtClean="0">
                            <a:latin typeface="Cambria Math"/>
                          </a:rPr>
                          <m:t>𝑡</m:t>
                        </m:r>
                        <m:r>
                          <a:rPr lang="fr-FR" sz="2400" b="0" i="1" smtClean="0">
                            <a:latin typeface="Cambria Math"/>
                          </a:rPr>
                          <m:t>)</m:t>
                        </m:r>
                      </m:e>
                    </m:nary>
                  </m:oMath>
                </a14:m>
                <a:endParaRPr lang="fr-FR" sz="2400" dirty="0" smtClean="0"/>
              </a:p>
              <a:p>
                <a:pPr marL="0" indent="0" algn="just">
                  <a:buNone/>
                </a:pPr>
                <a:r>
                  <a:rPr lang="fr-FR" sz="2000" dirty="0" smtClean="0">
                    <a:solidFill>
                      <a:srgbClr val="FF0000"/>
                    </a:solidFill>
                  </a:rPr>
                  <a:t>La </a:t>
                </a:r>
                <a:r>
                  <a:rPr lang="fr-FR" sz="2000" dirty="0">
                    <a:solidFill>
                      <a:srgbClr val="FF0000"/>
                    </a:solidFill>
                  </a:rPr>
                  <a:t>théorie de la différentiation est utilisée pour décomposer le taux de variation d’un </a:t>
                </a:r>
                <a:r>
                  <a:rPr lang="fr-FR" sz="2000" dirty="0" smtClean="0">
                    <a:solidFill>
                      <a:srgbClr val="FF0000"/>
                    </a:solidFill>
                  </a:rPr>
                  <a:t>agrégat </a:t>
                </a:r>
                <a:r>
                  <a:rPr lang="fr-FR" sz="2000" dirty="0">
                    <a:solidFill>
                      <a:srgbClr val="FF0000"/>
                    </a:solidFill>
                  </a:rPr>
                  <a:t>en valeur </a:t>
                </a:r>
                <a:r>
                  <a:rPr lang="fr-FR" sz="2000" dirty="0" smtClean="0">
                    <a:solidFill>
                      <a:srgbClr val="FF0000"/>
                    </a:solidFill>
                  </a:rPr>
                  <a:t>continue </a:t>
                </a:r>
                <a:r>
                  <a:rPr lang="fr-FR" sz="2000" dirty="0">
                    <a:solidFill>
                      <a:srgbClr val="FF0000"/>
                    </a:solidFill>
                  </a:rPr>
                  <a:t>dans le temps en deux termes qui reflètent la variation globale des prix et des quantités. </a:t>
                </a:r>
              </a:p>
              <a:p>
                <a:pPr>
                  <a:buFont typeface="Wingdings" pitchFamily="2" charset="2"/>
                  <a:buChar char="Ø"/>
                </a:pPr>
                <a:endParaRPr lang="fr-FR" dirty="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1092" b="-5457"/>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13</a:t>
            </a:fld>
            <a:endParaRPr lang="fr-FR"/>
          </a:p>
        </p:txBody>
      </p:sp>
    </p:spTree>
    <p:extLst>
      <p:ext uri="{BB962C8B-B14F-4D97-AF65-F5344CB8AC3E}">
        <p14:creationId xmlns:p14="http://schemas.microsoft.com/office/powerpoint/2010/main" val="86796066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a:t>APPROCHE ECONOMIQUE: CAS D’UN SEUL MENAGE</a:t>
            </a: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smtClean="0"/>
                  <a:t>L’approche économique de la théorie des indices </a:t>
                </a:r>
                <a:r>
                  <a:rPr lang="fr-FR" sz="2400" dirty="0"/>
                  <a:t>suppose que «le» consommateur a des préférences bien déterminées face à divers assortiments de </a:t>
                </a:r>
                <a:r>
                  <a:rPr lang="fr-FR" sz="2400" dirty="0" smtClean="0"/>
                  <a:t>N produits </a:t>
                </a:r>
                <a:r>
                  <a:rPr lang="fr-FR" sz="2400" dirty="0"/>
                  <a:t>ou articles de </a:t>
                </a:r>
                <a:r>
                  <a:rPr lang="fr-FR" sz="2400" dirty="0" smtClean="0"/>
                  <a:t>consommation. </a:t>
                </a:r>
              </a:p>
              <a:p>
                <a:pPr marL="0" indent="0" algn="just">
                  <a:buNone/>
                </a:pPr>
                <a:r>
                  <a:rPr lang="fr-FR" sz="2400" dirty="0" smtClean="0"/>
                  <a:t>Chaque </a:t>
                </a:r>
                <a:r>
                  <a:rPr lang="fr-FR" sz="2400" dirty="0"/>
                  <a:t>assortiment peut être représenté par un vecteur de quantité positif q = </a:t>
                </a:r>
                <a:r>
                  <a:rPr lang="fr-FR" sz="2400" dirty="0" smtClean="0"/>
                  <a:t>[</a:t>
                </a:r>
                <a14:m>
                  <m:oMath xmlns:m="http://schemas.openxmlformats.org/officeDocument/2006/math">
                    <m:sSub>
                      <m:sSubPr>
                        <m:ctrlPr>
                          <a:rPr lang="fr-FR" sz="2400" i="1" smtClean="0">
                            <a:latin typeface="Cambria Math"/>
                          </a:rPr>
                        </m:ctrlPr>
                      </m:sSubPr>
                      <m:e>
                        <m:r>
                          <a:rPr lang="fr-FR" sz="2400" b="0" i="1" smtClean="0">
                            <a:latin typeface="Cambria Math"/>
                          </a:rPr>
                          <m:t>𝑞</m:t>
                        </m:r>
                      </m:e>
                      <m:sub>
                        <m:r>
                          <a:rPr lang="fr-FR" sz="2400" b="0" i="1" smtClean="0">
                            <a:latin typeface="Cambria Math"/>
                          </a:rPr>
                          <m:t>1</m:t>
                        </m:r>
                      </m:sub>
                    </m:sSub>
                  </m:oMath>
                </a14:m>
                <a:r>
                  <a:rPr lang="fr-FR" sz="2400" dirty="0" smtClean="0"/>
                  <a:t>,…,</a:t>
                </a:r>
                <a14:m>
                  <m:oMath xmlns:m="http://schemas.openxmlformats.org/officeDocument/2006/math">
                    <m:sSub>
                      <m:sSubPr>
                        <m:ctrlPr>
                          <a:rPr lang="fr-FR" sz="2400" i="1">
                            <a:latin typeface="Cambria Math"/>
                          </a:rPr>
                        </m:ctrlPr>
                      </m:sSubPr>
                      <m:e>
                        <m:r>
                          <a:rPr lang="fr-FR" sz="2400" i="1">
                            <a:latin typeface="Cambria Math"/>
                          </a:rPr>
                          <m:t>𝑞</m:t>
                        </m:r>
                      </m:e>
                      <m:sub>
                        <m:r>
                          <a:rPr lang="fr-FR" sz="2400" b="0" i="1" smtClean="0">
                            <a:latin typeface="Cambria Math"/>
                          </a:rPr>
                          <m:t>𝑁</m:t>
                        </m:r>
                      </m:sub>
                    </m:sSub>
                  </m:oMath>
                </a14:m>
                <a:r>
                  <a:rPr lang="fr-FR" sz="2400" dirty="0"/>
                  <a:t>]. </a:t>
                </a:r>
                <a:endParaRPr lang="fr-FR" sz="2400" dirty="0" smtClean="0"/>
              </a:p>
              <a:p>
                <a:pPr marL="0" indent="0" algn="just">
                  <a:buNone/>
                </a:pPr>
                <a:r>
                  <a:rPr lang="fr-FR" sz="2400" dirty="0"/>
                  <a:t>On suppose que les préférences du consommateur face à divers vecteurs de consommation possibles q peuvent être représentées par une fonction d’utilité continue, non décroissante et concave f. </a:t>
                </a:r>
                <a:endParaRPr lang="fr-FR" sz="2400" dirty="0" smtClean="0"/>
              </a:p>
              <a:p>
                <a:pPr marL="0" indent="0" algn="just">
                  <a:buNone/>
                </a:pPr>
                <a:r>
                  <a:rPr lang="fr-FR" sz="2400" dirty="0" smtClean="0"/>
                  <a:t>En </a:t>
                </a:r>
                <a:r>
                  <a:rPr lang="fr-FR" sz="2400" dirty="0"/>
                  <a:t>conséquence, si </a:t>
                </a:r>
                <a:r>
                  <a:rPr lang="fr-FR" sz="2400" dirty="0" smtClean="0"/>
                  <a:t>f(q</a:t>
                </a:r>
                <a:r>
                  <a:rPr lang="fr-FR" sz="2400" baseline="-25000" dirty="0" smtClean="0"/>
                  <a:t>1</a:t>
                </a:r>
                <a:r>
                  <a:rPr lang="fr-FR" sz="2400" dirty="0" smtClean="0"/>
                  <a:t>) </a:t>
                </a:r>
                <a:r>
                  <a:rPr lang="fr-FR" sz="2400" dirty="0"/>
                  <a:t>&gt; f(q</a:t>
                </a:r>
                <a:r>
                  <a:rPr lang="fr-FR" sz="2400" baseline="-25000" dirty="0"/>
                  <a:t>0</a:t>
                </a:r>
                <a:r>
                  <a:rPr lang="fr-FR" sz="2400" dirty="0"/>
                  <a:t>), le consommateur préfère le vecteur de consommation q</a:t>
                </a:r>
                <a:r>
                  <a:rPr lang="fr-FR" sz="2400" baseline="-25000" dirty="0"/>
                  <a:t>1 </a:t>
                </a:r>
                <a:r>
                  <a:rPr lang="fr-FR" sz="2400" dirty="0"/>
                  <a:t>à q</a:t>
                </a:r>
                <a:r>
                  <a:rPr lang="fr-FR" sz="2400" baseline="-25000" dirty="0"/>
                  <a:t>0</a:t>
                </a:r>
                <a:r>
                  <a:rPr lang="fr-FR" sz="2400" dirty="0"/>
                  <a:t>. </a:t>
                </a:r>
              </a:p>
              <a:p>
                <a:pPr marL="0" indent="0" algn="just">
                  <a:buNone/>
                </a:pPr>
                <a:endParaRPr lang="fr-FR" sz="2400" dirty="0" smtClean="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1092"/>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14</a:t>
            </a:fld>
            <a:endParaRPr lang="fr-FR"/>
          </a:p>
        </p:txBody>
      </p:sp>
    </p:spTree>
    <p:extLst>
      <p:ext uri="{BB962C8B-B14F-4D97-AF65-F5344CB8AC3E}">
        <p14:creationId xmlns:p14="http://schemas.microsoft.com/office/powerpoint/2010/main" val="225510167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smtClean="0"/>
                  <a:t>On </a:t>
                </a:r>
                <a:r>
                  <a:rPr lang="fr-FR" sz="2400" dirty="0"/>
                  <a:t>suppose en outre que le consommateur minimise les coûts à supporter pour atteindre le niveau d’utilité </a:t>
                </a:r>
                <a14:m>
                  <m:oMath xmlns:m="http://schemas.openxmlformats.org/officeDocument/2006/math">
                    <m:sSup>
                      <m:sSupPr>
                        <m:ctrlPr>
                          <a:rPr lang="fr-FR" sz="2400" i="1">
                            <a:latin typeface="Cambria Math"/>
                          </a:rPr>
                        </m:ctrlPr>
                      </m:sSupPr>
                      <m:e>
                        <m:r>
                          <a:rPr lang="fr-FR" sz="2400" i="1">
                            <a:latin typeface="Cambria Math"/>
                          </a:rPr>
                          <m:t>𝑢</m:t>
                        </m:r>
                      </m:e>
                      <m:sup>
                        <m:r>
                          <a:rPr lang="fr-FR" sz="2400" i="1">
                            <a:latin typeface="Cambria Math"/>
                          </a:rPr>
                          <m:t>𝑡</m:t>
                        </m:r>
                      </m:sup>
                    </m:sSup>
                    <m:r>
                      <a:rPr lang="fr-FR" sz="2400" b="0" i="0" smtClean="0">
                        <a:latin typeface="Cambria Math"/>
                      </a:rPr>
                      <m:t>=</m:t>
                    </m:r>
                    <m:r>
                      <m:rPr>
                        <m:sty m:val="p"/>
                      </m:rPr>
                      <a:rPr lang="fr-FR" sz="2400" b="0" i="0" smtClean="0">
                        <a:latin typeface="Cambria Math"/>
                      </a:rPr>
                      <m:t>f</m:t>
                    </m:r>
                    <m:r>
                      <a:rPr lang="fr-FR" sz="2400" i="1" dirty="0">
                        <a:latin typeface="Cambria Math"/>
                      </a:rPr>
                      <m:t>(</m:t>
                    </m:r>
                    <m:sSup>
                      <m:sSupPr>
                        <m:ctrlPr>
                          <a:rPr lang="fr-FR" sz="2400" i="1" dirty="0">
                            <a:latin typeface="Cambria Math"/>
                          </a:rPr>
                        </m:ctrlPr>
                      </m:sSupPr>
                      <m:e>
                        <m:r>
                          <a:rPr lang="fr-FR" sz="2400" i="1" dirty="0">
                            <a:latin typeface="Cambria Math"/>
                          </a:rPr>
                          <m:t>𝑞</m:t>
                        </m:r>
                      </m:e>
                      <m:sup>
                        <m:r>
                          <a:rPr lang="fr-FR" sz="2400" i="1" dirty="0">
                            <a:latin typeface="Cambria Math"/>
                          </a:rPr>
                          <m:t>𝑡</m:t>
                        </m:r>
                      </m:sup>
                    </m:sSup>
                  </m:oMath>
                </a14:m>
                <a:r>
                  <a:rPr lang="fr-FR" sz="2400" dirty="0" smtClean="0"/>
                  <a:t>) de </a:t>
                </a:r>
                <a:r>
                  <a:rPr lang="fr-FR" sz="2400" dirty="0"/>
                  <a:t>la période t pour t = 0, 1. </a:t>
                </a:r>
                <a:endParaRPr lang="fr-FR" sz="2400" dirty="0" smtClean="0"/>
              </a:p>
              <a:p>
                <a:pPr marL="0" indent="0" algn="just">
                  <a:buNone/>
                </a:pPr>
                <a:r>
                  <a:rPr lang="fr-FR" sz="2400" dirty="0" smtClean="0"/>
                  <a:t>On part </a:t>
                </a:r>
                <a:r>
                  <a:rPr lang="fr-FR" sz="2400" dirty="0"/>
                  <a:t>donc de l’hypothèse que le vecteur de consommation observé </a:t>
                </a:r>
                <a14:m>
                  <m:oMath xmlns:m="http://schemas.openxmlformats.org/officeDocument/2006/math">
                    <m:sSup>
                      <m:sSupPr>
                        <m:ctrlPr>
                          <a:rPr lang="fr-FR" sz="2400" i="1" dirty="0">
                            <a:latin typeface="Cambria Math"/>
                          </a:rPr>
                        </m:ctrlPr>
                      </m:sSupPr>
                      <m:e>
                        <m:r>
                          <a:rPr lang="fr-FR" sz="2400" i="1" dirty="0">
                            <a:latin typeface="Cambria Math"/>
                          </a:rPr>
                          <m:t>𝑞</m:t>
                        </m:r>
                      </m:e>
                      <m:sup>
                        <m:r>
                          <a:rPr lang="fr-FR" sz="2400" i="1" dirty="0">
                            <a:latin typeface="Cambria Math"/>
                          </a:rPr>
                          <m:t>𝑡</m:t>
                        </m:r>
                      </m:sup>
                    </m:sSup>
                  </m:oMath>
                </a14:m>
                <a:r>
                  <a:rPr lang="fr-FR" sz="2400" dirty="0" smtClean="0"/>
                  <a:t>pour </a:t>
                </a:r>
                <a:r>
                  <a:rPr lang="fr-FR" sz="2400" dirty="0"/>
                  <a:t>la période t est la solution au problème suivant de minimisation des coûts pour la période t </a:t>
                </a:r>
                <a:r>
                  <a:rPr lang="fr-FR" sz="2400" dirty="0" smtClean="0"/>
                  <a:t>:</a:t>
                </a:r>
              </a:p>
              <a:p>
                <a:pPr marL="0" indent="0" algn="just">
                  <a:buNone/>
                </a:pPr>
                <a14:m>
                  <m:oMath xmlns:m="http://schemas.openxmlformats.org/officeDocument/2006/math">
                    <m:r>
                      <a:rPr lang="fr-FR" sz="2400" b="0" i="1" smtClean="0">
                        <a:latin typeface="Cambria Math"/>
                      </a:rPr>
                      <m:t>𝐶</m:t>
                    </m:r>
                    <m:r>
                      <a:rPr lang="fr-FR" sz="2400" b="0" i="1" smtClean="0">
                        <a:latin typeface="Cambria Math"/>
                      </a:rPr>
                      <m:t>(</m:t>
                    </m:r>
                    <m:sSup>
                      <m:sSupPr>
                        <m:ctrlPr>
                          <a:rPr lang="fr-FR" sz="2400" b="0" i="1" smtClean="0">
                            <a:latin typeface="Cambria Math"/>
                          </a:rPr>
                        </m:ctrlPr>
                      </m:sSupPr>
                      <m:e>
                        <m:r>
                          <a:rPr lang="fr-FR" sz="2400" b="0" i="1" smtClean="0">
                            <a:latin typeface="Cambria Math"/>
                          </a:rPr>
                          <m:t>𝑢</m:t>
                        </m:r>
                      </m:e>
                      <m:sup>
                        <m:r>
                          <a:rPr lang="fr-FR" sz="2400" b="0" i="1" smtClean="0">
                            <a:latin typeface="Cambria Math"/>
                          </a:rPr>
                          <m:t>𝑡</m:t>
                        </m:r>
                      </m:sup>
                    </m:sSup>
                  </m:oMath>
                </a14:m>
                <a:r>
                  <a:rPr lang="fr-FR" sz="2400" dirty="0" smtClean="0"/>
                  <a:t>,</a:t>
                </a:r>
                <a:r>
                  <a:rPr lang="fr-FR" sz="2400" dirty="0"/>
                  <a:t> </a:t>
                </a:r>
                <a14:m>
                  <m:oMath xmlns:m="http://schemas.openxmlformats.org/officeDocument/2006/math">
                    <m:sSup>
                      <m:sSupPr>
                        <m:ctrlPr>
                          <a:rPr lang="fr-FR" sz="2400" i="1">
                            <a:latin typeface="Cambria Math"/>
                          </a:rPr>
                        </m:ctrlPr>
                      </m:sSupPr>
                      <m:e>
                        <m:r>
                          <a:rPr lang="fr-FR" sz="2400" b="0" i="1" smtClean="0">
                            <a:latin typeface="Cambria Math"/>
                          </a:rPr>
                          <m:t>𝑝</m:t>
                        </m:r>
                      </m:e>
                      <m:sup>
                        <m:r>
                          <a:rPr lang="fr-FR" sz="2400" i="1">
                            <a:latin typeface="Cambria Math"/>
                          </a:rPr>
                          <m:t>𝑡</m:t>
                        </m:r>
                      </m:sup>
                    </m:sSup>
                  </m:oMath>
                </a14:m>
                <a:r>
                  <a:rPr lang="fr-FR" sz="2400" dirty="0" smtClean="0"/>
                  <a:t>)=</a:t>
                </a:r>
                <a14:m>
                  <m:oMath xmlns:m="http://schemas.openxmlformats.org/officeDocument/2006/math">
                    <m:sSub>
                      <m:sSubPr>
                        <m:ctrlPr>
                          <a:rPr lang="fr-FR" sz="2400" i="1" dirty="0" smtClean="0">
                            <a:latin typeface="Cambria Math"/>
                          </a:rPr>
                        </m:ctrlPr>
                      </m:sSubPr>
                      <m:e>
                        <m:r>
                          <a:rPr lang="fr-FR" sz="2400" b="0" i="1" dirty="0" smtClean="0">
                            <a:latin typeface="Cambria Math"/>
                          </a:rPr>
                          <m:t>𝑚𝑖𝑛</m:t>
                        </m:r>
                      </m:e>
                      <m:sub>
                        <m:r>
                          <a:rPr lang="fr-FR" sz="2400" b="0" i="1" dirty="0" smtClean="0">
                            <a:latin typeface="Cambria Math"/>
                          </a:rPr>
                          <m:t>𝑞</m:t>
                        </m:r>
                      </m:sub>
                    </m:sSub>
                    <m:d>
                      <m:dPr>
                        <m:begChr m:val="{"/>
                        <m:endChr m:val="}"/>
                        <m:ctrlPr>
                          <a:rPr lang="fr-FR" sz="2400" i="1" dirty="0" smtClean="0">
                            <a:latin typeface="Cambria Math"/>
                          </a:rPr>
                        </m:ctrlPr>
                      </m:dPr>
                      <m:e>
                        <m:nary>
                          <m:naryPr>
                            <m:chr m:val="∑"/>
                            <m:ctrlPr>
                              <a:rPr lang="fr-FR" sz="2400" i="1" dirty="0" smtClean="0">
                                <a:latin typeface="Cambria Math"/>
                              </a:rPr>
                            </m:ctrlPr>
                          </m:naryPr>
                          <m:sub>
                            <m:r>
                              <m:rPr>
                                <m:brk m:alnAt="23"/>
                              </m:rPr>
                              <a:rPr lang="fr-FR" sz="2400" b="0" i="1" dirty="0" smtClean="0">
                                <a:latin typeface="Cambria Math"/>
                              </a:rPr>
                              <m:t>𝑖</m:t>
                            </m:r>
                            <m:r>
                              <a:rPr lang="fr-FR" sz="2400" b="0" i="1" dirty="0" smtClean="0">
                                <a:latin typeface="Cambria Math"/>
                              </a:rPr>
                              <m:t>=1</m:t>
                            </m:r>
                          </m:sub>
                          <m:sup>
                            <m:r>
                              <a:rPr lang="fr-FR" sz="2400" b="0" i="1" dirty="0" smtClean="0">
                                <a:latin typeface="Cambria Math"/>
                              </a:rPr>
                              <m:t>𝑁</m:t>
                            </m:r>
                          </m:sup>
                          <m:e>
                            <m:sSubSup>
                              <m:sSubSupPr>
                                <m:ctrlPr>
                                  <a:rPr lang="fr-FR" sz="2400" i="1" dirty="0" smtClean="0">
                                    <a:latin typeface="Cambria Math"/>
                                  </a:rPr>
                                </m:ctrlPr>
                              </m:sSubSupPr>
                              <m:e>
                                <m:r>
                                  <a:rPr lang="fr-FR" sz="2400" b="0" i="1" dirty="0" smtClean="0">
                                    <a:latin typeface="Cambria Math"/>
                                  </a:rPr>
                                  <m:t>𝑃</m:t>
                                </m:r>
                              </m:e>
                              <m:sub>
                                <m:r>
                                  <a:rPr lang="fr-FR" sz="2400" b="0" i="1" dirty="0" smtClean="0">
                                    <a:latin typeface="Cambria Math"/>
                                  </a:rPr>
                                  <m:t>𝑖</m:t>
                                </m:r>
                              </m:sub>
                              <m:sup>
                                <m:r>
                                  <a:rPr lang="fr-FR" sz="2400" b="0" i="1" dirty="0" smtClean="0">
                                    <a:latin typeface="Cambria Math"/>
                                  </a:rPr>
                                  <m:t>𝑡</m:t>
                                </m:r>
                              </m:sup>
                            </m:sSubSup>
                            <m:sSub>
                              <m:sSubPr>
                                <m:ctrlPr>
                                  <a:rPr lang="fr-FR" sz="2400" i="1" dirty="0" smtClean="0">
                                    <a:latin typeface="Cambria Math"/>
                                  </a:rPr>
                                </m:ctrlPr>
                              </m:sSubPr>
                              <m:e>
                                <m:r>
                                  <a:rPr lang="fr-FR" sz="2400" b="0" i="1" dirty="0" smtClean="0">
                                    <a:latin typeface="Cambria Math"/>
                                  </a:rPr>
                                  <m:t>𝑞</m:t>
                                </m:r>
                              </m:e>
                              <m:sub>
                                <m:r>
                                  <a:rPr lang="fr-FR" sz="2400" b="0" i="1" dirty="0" smtClean="0">
                                    <a:latin typeface="Cambria Math"/>
                                  </a:rPr>
                                  <m:t>𝑖</m:t>
                                </m:r>
                              </m:sub>
                            </m:sSub>
                            <m:r>
                              <a:rPr lang="fr-FR" sz="2400" b="0" i="1" dirty="0" smtClean="0">
                                <a:latin typeface="Cambria Math"/>
                              </a:rPr>
                              <m:t> : </m:t>
                            </m:r>
                          </m:e>
                        </m:nary>
                        <m:sSup>
                          <m:sSupPr>
                            <m:ctrlPr>
                              <a:rPr lang="fr-FR" sz="2400" b="0" i="1" dirty="0" smtClean="0">
                                <a:latin typeface="Cambria Math"/>
                              </a:rPr>
                            </m:ctrlPr>
                          </m:sSupPr>
                          <m:e>
                            <m:r>
                              <a:rPr lang="fr-FR" sz="2400" b="0" i="1" dirty="0" smtClean="0">
                                <a:latin typeface="Cambria Math"/>
                              </a:rPr>
                              <m:t>𝑢</m:t>
                            </m:r>
                          </m:e>
                          <m:sup>
                            <m:r>
                              <a:rPr lang="fr-FR" sz="2400" b="0" i="1" dirty="0" smtClean="0">
                                <a:latin typeface="Cambria Math"/>
                              </a:rPr>
                              <m:t>𝑡</m:t>
                            </m:r>
                          </m:sup>
                        </m:sSup>
                        <m:r>
                          <a:rPr lang="fr-FR" sz="2400" b="0" i="1" dirty="0" smtClean="0">
                            <a:latin typeface="Cambria Math"/>
                          </a:rPr>
                          <m:t>=</m:t>
                        </m:r>
                        <m:r>
                          <a:rPr lang="fr-FR" sz="2400" b="0" i="1" dirty="0" smtClean="0">
                            <a:latin typeface="Cambria Math"/>
                          </a:rPr>
                          <m:t>𝑓</m:t>
                        </m:r>
                        <m:r>
                          <a:rPr lang="fr-FR" sz="2400" b="0" i="1" dirty="0" smtClean="0">
                            <a:latin typeface="Cambria Math"/>
                          </a:rPr>
                          <m:t>(</m:t>
                        </m:r>
                        <m:sSup>
                          <m:sSupPr>
                            <m:ctrlPr>
                              <a:rPr lang="fr-FR" sz="2400" b="0" i="1" dirty="0" smtClean="0">
                                <a:latin typeface="Cambria Math"/>
                              </a:rPr>
                            </m:ctrlPr>
                          </m:sSupPr>
                          <m:e>
                            <m:r>
                              <a:rPr lang="fr-FR" sz="2400" b="0" i="1" dirty="0" smtClean="0">
                                <a:latin typeface="Cambria Math"/>
                              </a:rPr>
                              <m:t>𝑞</m:t>
                            </m:r>
                          </m:e>
                          <m:sup>
                            <m:r>
                              <a:rPr lang="fr-FR" sz="2400" b="0" i="1" dirty="0" smtClean="0">
                                <a:latin typeface="Cambria Math"/>
                              </a:rPr>
                              <m:t>𝑡</m:t>
                            </m:r>
                          </m:sup>
                        </m:sSup>
                        <m:r>
                          <a:rPr lang="fr-FR" sz="2400" b="0" i="1" dirty="0" smtClean="0">
                            <a:latin typeface="Cambria Math"/>
                          </a:rPr>
                          <m:t>)</m:t>
                        </m:r>
                      </m:e>
                    </m:d>
                  </m:oMath>
                </a14:m>
                <a:endParaRPr lang="fr-FR" sz="2400" dirty="0" smtClean="0"/>
              </a:p>
              <a:p>
                <a:pPr marL="0" indent="0" algn="just">
                  <a:buNone/>
                </a:pPr>
                <a:r>
                  <a:rPr lang="fr-FR" sz="2400" b="1" cap="small" dirty="0" smtClean="0">
                    <a:solidFill>
                      <a:srgbClr val="FF0000"/>
                    </a:solidFill>
                  </a:rPr>
                  <a:t>                 =</a:t>
                </a:r>
                <a14:m>
                  <m:oMath xmlns:m="http://schemas.openxmlformats.org/officeDocument/2006/math">
                    <m:nary>
                      <m:naryPr>
                        <m:chr m:val="∑"/>
                        <m:ctrlPr>
                          <a:rPr lang="fr-FR" sz="2400" b="1" i="1" cap="small" smtClean="0">
                            <a:solidFill>
                              <a:srgbClr val="FF0000"/>
                            </a:solidFill>
                            <a:latin typeface="Cambria Math"/>
                          </a:rPr>
                        </m:ctrlPr>
                      </m:naryPr>
                      <m:sub>
                        <m:r>
                          <m:rPr>
                            <m:brk m:alnAt="23"/>
                          </m:rPr>
                          <a:rPr lang="fr-FR" sz="2400" b="1" i="1" cap="small" smtClean="0">
                            <a:solidFill>
                              <a:srgbClr val="FF0000"/>
                            </a:solidFill>
                            <a:latin typeface="Cambria Math"/>
                          </a:rPr>
                          <m:t>𝒊</m:t>
                        </m:r>
                        <m:r>
                          <a:rPr lang="fr-FR" sz="2400" b="1" i="1" cap="small" smtClean="0">
                            <a:solidFill>
                              <a:srgbClr val="FF0000"/>
                            </a:solidFill>
                            <a:latin typeface="Cambria Math"/>
                          </a:rPr>
                          <m:t>=</m:t>
                        </m:r>
                        <m:r>
                          <a:rPr lang="fr-FR" sz="2400" b="1" i="1" cap="small" smtClean="0">
                            <a:solidFill>
                              <a:srgbClr val="FF0000"/>
                            </a:solidFill>
                            <a:latin typeface="Cambria Math"/>
                          </a:rPr>
                          <m:t>𝟏</m:t>
                        </m:r>
                      </m:sub>
                      <m:sup>
                        <m:r>
                          <a:rPr lang="fr-FR" sz="2400" b="1" i="1" cap="small" smtClean="0">
                            <a:solidFill>
                              <a:srgbClr val="FF0000"/>
                            </a:solidFill>
                            <a:latin typeface="Cambria Math"/>
                          </a:rPr>
                          <m:t>𝑵</m:t>
                        </m:r>
                      </m:sup>
                      <m:e>
                        <m:sSubSup>
                          <m:sSubSupPr>
                            <m:ctrlPr>
                              <a:rPr lang="fr-FR" sz="2400" b="1" i="1" cap="small" smtClean="0">
                                <a:solidFill>
                                  <a:srgbClr val="FF0000"/>
                                </a:solidFill>
                                <a:latin typeface="Cambria Math"/>
                              </a:rPr>
                            </m:ctrlPr>
                          </m:sSubSupPr>
                          <m:e>
                            <m:r>
                              <a:rPr lang="fr-FR" sz="2400" b="1" i="1" cap="small" smtClean="0">
                                <a:solidFill>
                                  <a:srgbClr val="FF0000"/>
                                </a:solidFill>
                                <a:latin typeface="Cambria Math"/>
                              </a:rPr>
                              <m:t>𝑷</m:t>
                            </m:r>
                          </m:e>
                          <m:sub>
                            <m:r>
                              <a:rPr lang="fr-FR" sz="2400" b="1" i="1" cap="small" smtClean="0">
                                <a:solidFill>
                                  <a:srgbClr val="FF0000"/>
                                </a:solidFill>
                                <a:latin typeface="Cambria Math"/>
                              </a:rPr>
                              <m:t>𝒊</m:t>
                            </m:r>
                          </m:sub>
                          <m:sup>
                            <m:r>
                              <a:rPr lang="fr-FR" sz="2400" b="1" i="1" cap="small" smtClean="0">
                                <a:solidFill>
                                  <a:srgbClr val="FF0000"/>
                                </a:solidFill>
                                <a:latin typeface="Cambria Math"/>
                              </a:rPr>
                              <m:t>𝒕</m:t>
                            </m:r>
                          </m:sup>
                        </m:sSubSup>
                        <m:sSubSup>
                          <m:sSubSupPr>
                            <m:ctrlPr>
                              <a:rPr lang="fr-FR" sz="2400" b="1" i="1" cap="small" smtClean="0">
                                <a:solidFill>
                                  <a:srgbClr val="FF0000"/>
                                </a:solidFill>
                                <a:latin typeface="Cambria Math"/>
                              </a:rPr>
                            </m:ctrlPr>
                          </m:sSubSupPr>
                          <m:e>
                            <m:r>
                              <a:rPr lang="fr-FR" sz="2400" b="1" i="1" cap="small" smtClean="0">
                                <a:solidFill>
                                  <a:srgbClr val="FF0000"/>
                                </a:solidFill>
                                <a:latin typeface="Cambria Math"/>
                              </a:rPr>
                              <m:t>𝒒</m:t>
                            </m:r>
                          </m:e>
                          <m:sub>
                            <m:r>
                              <a:rPr lang="fr-FR" sz="2400" b="1" i="1" cap="small" smtClean="0">
                                <a:solidFill>
                                  <a:srgbClr val="FF0000"/>
                                </a:solidFill>
                                <a:latin typeface="Cambria Math"/>
                              </a:rPr>
                              <m:t>𝒊</m:t>
                            </m:r>
                          </m:sub>
                          <m:sup>
                            <m:r>
                              <a:rPr lang="fr-FR" sz="2400" b="1" i="1" cap="small" smtClean="0">
                                <a:solidFill>
                                  <a:srgbClr val="FF0000"/>
                                </a:solidFill>
                                <a:latin typeface="Cambria Math"/>
                              </a:rPr>
                              <m:t>𝒕</m:t>
                            </m:r>
                          </m:sup>
                        </m:sSubSup>
                      </m:e>
                    </m:nary>
                  </m:oMath>
                </a14:m>
                <a:r>
                  <a:rPr lang="fr-FR" sz="2400" b="1" cap="small" dirty="0" smtClean="0">
                    <a:solidFill>
                      <a:srgbClr val="FF0000"/>
                    </a:solidFill>
                  </a:rPr>
                  <a:t>   </a:t>
                </a:r>
                <a:r>
                  <a:rPr lang="fr-FR" sz="2400" dirty="0"/>
                  <a:t>pour t=1, 0</a:t>
                </a:r>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1092"/>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15</a:t>
            </a:fld>
            <a:endParaRPr lang="fr-FR"/>
          </a:p>
        </p:txBody>
      </p:sp>
      <p:sp>
        <p:nvSpPr>
          <p:cNvPr id="3" name="Titre 2"/>
          <p:cNvSpPr>
            <a:spLocks noGrp="1"/>
          </p:cNvSpPr>
          <p:nvPr>
            <p:ph type="title"/>
          </p:nvPr>
        </p:nvSpPr>
        <p:spPr/>
        <p:txBody>
          <a:bodyPr/>
          <a:lstStyle/>
          <a:p>
            <a:r>
              <a:rPr lang="fr-FR" dirty="0"/>
              <a:t>APPROCHE ECONOMIQUE: CAS D’UN SEUL MENAGE</a:t>
            </a:r>
          </a:p>
        </p:txBody>
      </p:sp>
    </p:spTree>
    <p:extLst>
      <p:ext uri="{BB962C8B-B14F-4D97-AF65-F5344CB8AC3E}">
        <p14:creationId xmlns:p14="http://schemas.microsoft.com/office/powerpoint/2010/main" val="251251431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a:t>APPROCHE ECONOMIQUE: CAS D’UN SEUL MENAGE</a:t>
            </a: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smtClean="0"/>
                  <a:t>La famille des indices du coût de la vie véritable </a:t>
                </a:r>
                <a:r>
                  <a:rPr lang="fr-FR" sz="2400" dirty="0"/>
                  <a:t>de </a:t>
                </a:r>
                <a:r>
                  <a:rPr lang="fr-FR" sz="2400" dirty="0" err="1"/>
                  <a:t>Konüs</a:t>
                </a:r>
                <a:r>
                  <a:rPr lang="fr-FR" sz="2400" dirty="0"/>
                  <a:t> (</a:t>
                </a:r>
                <a:r>
                  <a:rPr lang="fr-FR" sz="2400" dirty="0" smtClean="0"/>
                  <a:t>1924)</a:t>
                </a:r>
              </a:p>
              <a:p>
                <a:pPr marL="0" indent="0" algn="just">
                  <a:buNone/>
                </a:pPr>
                <a14:m>
                  <m:oMath xmlns:m="http://schemas.openxmlformats.org/officeDocument/2006/math">
                    <m:sSub>
                      <m:sSubPr>
                        <m:ctrlPr>
                          <a:rPr lang="fr-FR" sz="2400" i="1">
                            <a:latin typeface="Cambria Math"/>
                          </a:rPr>
                        </m:ctrlPr>
                      </m:sSubPr>
                      <m:e>
                        <m:r>
                          <a:rPr lang="fr-FR" sz="2400" i="1">
                            <a:latin typeface="Cambria Math"/>
                          </a:rPr>
                          <m:t>𝐼</m:t>
                        </m:r>
                      </m:e>
                      <m:sub>
                        <m:r>
                          <a:rPr lang="fr-FR" sz="2400" i="1">
                            <a:latin typeface="Cambria Math"/>
                          </a:rPr>
                          <m:t>𝐾</m:t>
                        </m:r>
                      </m:sub>
                    </m:sSub>
                    <m:d>
                      <m:dPr>
                        <m:begChr m:val="["/>
                        <m:endChr m:val="]"/>
                        <m:ctrlPr>
                          <a:rPr lang="fr-FR" sz="2400" i="1" smtClean="0">
                            <a:latin typeface="Cambria Math"/>
                          </a:rPr>
                        </m:ctrlPr>
                      </m:dPr>
                      <m:e>
                        <m:sSup>
                          <m:sSupPr>
                            <m:ctrlPr>
                              <a:rPr lang="fr-FR" sz="2400" i="1">
                                <a:latin typeface="Cambria Math"/>
                              </a:rPr>
                            </m:ctrlPr>
                          </m:sSupPr>
                          <m:e>
                            <m:r>
                              <a:rPr lang="fr-FR" sz="2400" i="1">
                                <a:latin typeface="Cambria Math"/>
                              </a:rPr>
                              <m:t>𝑝</m:t>
                            </m:r>
                          </m:e>
                          <m:sup>
                            <m:r>
                              <a:rPr lang="fr-FR" sz="2400" i="1">
                                <a:latin typeface="Cambria Math"/>
                              </a:rPr>
                              <m:t>0</m:t>
                            </m:r>
                          </m:sup>
                        </m:sSup>
                        <m:r>
                          <a:rPr lang="fr-FR" sz="2400" b="0" i="1" smtClean="0">
                            <a:latin typeface="Cambria Math"/>
                          </a:rPr>
                          <m:t>,</m:t>
                        </m:r>
                        <m:sSup>
                          <m:sSupPr>
                            <m:ctrlPr>
                              <a:rPr lang="fr-FR" sz="2400" i="1">
                                <a:latin typeface="Cambria Math"/>
                              </a:rPr>
                            </m:ctrlPr>
                          </m:sSupPr>
                          <m:e>
                            <m:r>
                              <a:rPr lang="fr-FR" sz="2400" i="1">
                                <a:latin typeface="Cambria Math"/>
                              </a:rPr>
                              <m:t>𝑝</m:t>
                            </m:r>
                          </m:e>
                          <m:sup>
                            <m:r>
                              <a:rPr lang="fr-FR" sz="2400" b="0" i="1" smtClean="0">
                                <a:latin typeface="Cambria Math"/>
                              </a:rPr>
                              <m:t>1</m:t>
                            </m:r>
                          </m:sup>
                        </m:sSup>
                        <m:r>
                          <a:rPr lang="fr-FR" sz="2400" b="0" i="1" smtClean="0">
                            <a:latin typeface="Cambria Math"/>
                          </a:rPr>
                          <m:t>,</m:t>
                        </m:r>
                        <m:r>
                          <a:rPr lang="fr-FR" sz="2400" b="0" i="1" smtClean="0">
                            <a:latin typeface="Cambria Math"/>
                          </a:rPr>
                          <m:t>𝑞</m:t>
                        </m:r>
                      </m:e>
                    </m:d>
                    <m:r>
                      <a:rPr lang="fr-FR" sz="2400" b="0" i="1" smtClean="0">
                        <a:latin typeface="Cambria Math"/>
                      </a:rPr>
                      <m:t>=</m:t>
                    </m:r>
                    <m:f>
                      <m:fPr>
                        <m:ctrlPr>
                          <a:rPr lang="fr-FR" sz="2400" b="0" i="1" smtClean="0">
                            <a:latin typeface="Cambria Math"/>
                          </a:rPr>
                        </m:ctrlPr>
                      </m:fPr>
                      <m:num>
                        <m:r>
                          <a:rPr lang="fr-FR" sz="2400" i="1">
                            <a:latin typeface="Cambria Math"/>
                          </a:rPr>
                          <m:t>𝐶</m:t>
                        </m:r>
                        <m:r>
                          <a:rPr lang="fr-FR" sz="2400" i="1">
                            <a:latin typeface="Cambria Math"/>
                          </a:rPr>
                          <m:t>(</m:t>
                        </m:r>
                        <m:r>
                          <m:rPr>
                            <m:nor/>
                          </m:rPr>
                          <a:rPr lang="fr-FR" sz="2400" b="0" i="0" smtClean="0">
                            <a:latin typeface="Cambria Math"/>
                          </a:rPr>
                          <m:t>f</m:t>
                        </m:r>
                        <m:r>
                          <m:rPr>
                            <m:nor/>
                          </m:rPr>
                          <a:rPr lang="fr-FR" sz="2400" b="0" i="0" smtClean="0">
                            <a:latin typeface="Cambria Math"/>
                          </a:rPr>
                          <m:t>(</m:t>
                        </m:r>
                        <m:r>
                          <m:rPr>
                            <m:nor/>
                          </m:rPr>
                          <a:rPr lang="fr-FR" sz="2400" b="0" i="0" smtClean="0">
                            <a:latin typeface="Cambria Math"/>
                          </a:rPr>
                          <m:t>q</m:t>
                        </m:r>
                        <m:r>
                          <m:rPr>
                            <m:nor/>
                          </m:rPr>
                          <a:rPr lang="fr-FR" sz="2400" b="0" i="0" smtClean="0">
                            <a:latin typeface="Cambria Math"/>
                          </a:rPr>
                          <m:t>)</m:t>
                        </m:r>
                        <m:r>
                          <m:rPr>
                            <m:nor/>
                          </m:rPr>
                          <a:rPr lang="fr-FR" sz="2400" dirty="0"/>
                          <m:t>, </m:t>
                        </m:r>
                        <m:sSup>
                          <m:sSupPr>
                            <m:ctrlPr>
                              <a:rPr lang="fr-FR" sz="2400" i="1">
                                <a:latin typeface="Cambria Math"/>
                              </a:rPr>
                            </m:ctrlPr>
                          </m:sSupPr>
                          <m:e>
                            <m:r>
                              <a:rPr lang="fr-FR" sz="2400" b="0" i="1" smtClean="0">
                                <a:latin typeface="Cambria Math"/>
                              </a:rPr>
                              <m:t>𝑝</m:t>
                            </m:r>
                          </m:e>
                          <m:sup>
                            <m:r>
                              <a:rPr lang="fr-FR" sz="2400" b="0" i="1" smtClean="0">
                                <a:latin typeface="Cambria Math"/>
                              </a:rPr>
                              <m:t>1</m:t>
                            </m:r>
                          </m:sup>
                        </m:sSup>
                        <m:r>
                          <m:rPr>
                            <m:nor/>
                          </m:rPr>
                          <a:rPr lang="fr-FR" sz="2400" dirty="0"/>
                          <m:t>)</m:t>
                        </m:r>
                        <m:r>
                          <a:rPr lang="fr-FR" sz="2400" i="1" dirty="0" smtClean="0">
                            <a:latin typeface="Cambria Math"/>
                          </a:rPr>
                          <m:t> </m:t>
                        </m:r>
                      </m:num>
                      <m:den>
                        <m:r>
                          <a:rPr lang="fr-FR" sz="2400" i="1">
                            <a:latin typeface="Cambria Math"/>
                          </a:rPr>
                          <m:t>𝐶</m:t>
                        </m:r>
                        <m:r>
                          <m:rPr>
                            <m:nor/>
                          </m:rPr>
                          <a:rPr lang="fr-FR" sz="2400" b="0" i="0" smtClean="0">
                            <a:latin typeface="Cambria Math"/>
                          </a:rPr>
                          <m:t>(</m:t>
                        </m:r>
                        <m:r>
                          <m:rPr>
                            <m:nor/>
                          </m:rPr>
                          <a:rPr lang="fr-FR" sz="2400" b="0" i="0" smtClean="0">
                            <a:latin typeface="Cambria Math"/>
                          </a:rPr>
                          <m:t>f</m:t>
                        </m:r>
                        <m:r>
                          <m:rPr>
                            <m:nor/>
                          </m:rPr>
                          <a:rPr lang="fr-FR" sz="2400" b="0" i="0" smtClean="0">
                            <a:latin typeface="Cambria Math"/>
                          </a:rPr>
                          <m:t>(</m:t>
                        </m:r>
                        <m:r>
                          <m:rPr>
                            <m:nor/>
                          </m:rPr>
                          <a:rPr lang="fr-FR" sz="2400" b="0" i="0" smtClean="0">
                            <a:latin typeface="Cambria Math"/>
                          </a:rPr>
                          <m:t>q</m:t>
                        </m:r>
                        <m:r>
                          <m:rPr>
                            <m:nor/>
                          </m:rPr>
                          <a:rPr lang="fr-FR" sz="2400" b="0" i="0" smtClean="0">
                            <a:latin typeface="Cambria Math"/>
                          </a:rPr>
                          <m:t>)</m:t>
                        </m:r>
                        <m:r>
                          <m:rPr>
                            <m:nor/>
                          </m:rPr>
                          <a:rPr lang="fr-FR" sz="2400" dirty="0"/>
                          <m:t>, </m:t>
                        </m:r>
                        <m:sSup>
                          <m:sSupPr>
                            <m:ctrlPr>
                              <a:rPr lang="fr-FR" sz="2400" i="1">
                                <a:latin typeface="Cambria Math"/>
                              </a:rPr>
                            </m:ctrlPr>
                          </m:sSupPr>
                          <m:e>
                            <m:r>
                              <a:rPr lang="fr-FR" sz="2400" b="0" i="1" smtClean="0">
                                <a:latin typeface="Cambria Math"/>
                              </a:rPr>
                              <m:t>𝑝</m:t>
                            </m:r>
                          </m:e>
                          <m:sup>
                            <m:r>
                              <a:rPr lang="fr-FR" sz="2400" b="0" i="1" smtClean="0">
                                <a:latin typeface="Cambria Math"/>
                              </a:rPr>
                              <m:t>0</m:t>
                            </m:r>
                          </m:sup>
                        </m:sSup>
                        <m:r>
                          <m:rPr>
                            <m:nor/>
                          </m:rPr>
                          <a:rPr lang="fr-FR" sz="2400" dirty="0"/>
                          <m:t>)</m:t>
                        </m:r>
                        <m:r>
                          <a:rPr lang="fr-FR" sz="2400" i="1" dirty="0" smtClean="0">
                            <a:latin typeface="Cambria Math"/>
                          </a:rPr>
                          <m:t> </m:t>
                        </m:r>
                      </m:den>
                    </m:f>
                  </m:oMath>
                </a14:m>
                <a:r>
                  <a:rPr lang="fr-FR" sz="2400" dirty="0" smtClean="0"/>
                  <a:t>*100</a:t>
                </a:r>
              </a:p>
              <a:p>
                <a:pPr marL="0" indent="0" algn="just">
                  <a:buNone/>
                </a:pPr>
                <a:r>
                  <a:rPr lang="fr-FR" sz="2400" dirty="0" smtClean="0"/>
                  <a:t>u</a:t>
                </a:r>
                <a14:m>
                  <m:oMath xmlns:m="http://schemas.openxmlformats.org/officeDocument/2006/math">
                    <m:r>
                      <a:rPr lang="fr-FR" sz="2400">
                        <a:latin typeface="Cambria Math"/>
                      </a:rPr>
                      <m:t>=</m:t>
                    </m:r>
                    <m:r>
                      <m:rPr>
                        <m:sty m:val="p"/>
                      </m:rPr>
                      <a:rPr lang="fr-FR" sz="2400">
                        <a:latin typeface="Cambria Math"/>
                      </a:rPr>
                      <m:t>f</m:t>
                    </m:r>
                    <m:r>
                      <a:rPr lang="fr-FR" sz="2400" i="1" dirty="0">
                        <a:latin typeface="Cambria Math"/>
                      </a:rPr>
                      <m:t>(</m:t>
                    </m:r>
                    <m:r>
                      <a:rPr lang="fr-FR" sz="2400" b="0" i="1" dirty="0" smtClean="0">
                        <a:latin typeface="Cambria Math"/>
                      </a:rPr>
                      <m:t>𝑞</m:t>
                    </m:r>
                  </m:oMath>
                </a14:m>
                <a:r>
                  <a:rPr lang="fr-FR" sz="2400" dirty="0" smtClean="0"/>
                  <a:t>)</a:t>
                </a:r>
              </a:p>
              <a:p>
                <a:pPr marL="0" indent="0" algn="just">
                  <a:buNone/>
                </a:pPr>
                <a:r>
                  <a:rPr lang="fr-FR" sz="2400" dirty="0" smtClean="0"/>
                  <a:t>Lorsque q=q</a:t>
                </a:r>
                <a:r>
                  <a:rPr lang="fr-FR" sz="2400" baseline="30000" dirty="0" smtClean="0"/>
                  <a:t>0</a:t>
                </a:r>
                <a:r>
                  <a:rPr lang="fr-FR" sz="2400" dirty="0" smtClean="0"/>
                  <a:t>, </a:t>
                </a:r>
                <a:r>
                  <a:rPr lang="fr-FR" sz="2400" dirty="0"/>
                  <a:t>on </a:t>
                </a:r>
                <a:r>
                  <a:rPr lang="fr-FR" sz="2400" dirty="0" smtClean="0"/>
                  <a:t>obtient </a:t>
                </a:r>
                <a:r>
                  <a:rPr lang="fr-FR" sz="2400" dirty="0"/>
                  <a:t>l’indice du coût de la vie véritable de </a:t>
                </a:r>
                <a:r>
                  <a:rPr lang="fr-FR" sz="2400" dirty="0" err="1"/>
                  <a:t>Laspeyres</a:t>
                </a:r>
                <a:r>
                  <a:rPr lang="fr-FR" sz="2400" dirty="0"/>
                  <a:t>–</a:t>
                </a:r>
                <a:r>
                  <a:rPr lang="fr-FR" sz="2400" dirty="0" err="1"/>
                  <a:t>Konüs</a:t>
                </a:r>
                <a:r>
                  <a:rPr lang="fr-FR" sz="2400" dirty="0"/>
                  <a:t> </a:t>
                </a:r>
                <a:endParaRPr lang="fr-FR" sz="2400" dirty="0" smtClean="0"/>
              </a:p>
              <a:p>
                <a:pPr marL="0" indent="0" algn="just">
                  <a:buNone/>
                </a:pPr>
                <a14:m>
                  <m:oMath xmlns:m="http://schemas.openxmlformats.org/officeDocument/2006/math">
                    <m:sSub>
                      <m:sSubPr>
                        <m:ctrlPr>
                          <a:rPr lang="fr-FR" sz="2400" i="1">
                            <a:latin typeface="Cambria Math"/>
                          </a:rPr>
                        </m:ctrlPr>
                      </m:sSubPr>
                      <m:e>
                        <m:r>
                          <a:rPr lang="fr-FR" sz="2400" i="1">
                            <a:latin typeface="Cambria Math"/>
                          </a:rPr>
                          <m:t>𝐼</m:t>
                        </m:r>
                      </m:e>
                      <m:sub>
                        <m:r>
                          <a:rPr lang="fr-FR" sz="2400" b="0" i="1" smtClean="0">
                            <a:latin typeface="Cambria Math"/>
                          </a:rPr>
                          <m:t>𝐿</m:t>
                        </m:r>
                        <m:r>
                          <a:rPr lang="fr-FR" sz="2400" i="1">
                            <a:latin typeface="Cambria Math"/>
                          </a:rPr>
                          <m:t>𝐾</m:t>
                        </m:r>
                      </m:sub>
                    </m:sSub>
                    <m:d>
                      <m:dPr>
                        <m:begChr m:val="["/>
                        <m:endChr m:val="]"/>
                        <m:ctrlPr>
                          <a:rPr lang="fr-FR" sz="2400" i="1">
                            <a:latin typeface="Cambria Math"/>
                          </a:rPr>
                        </m:ctrlPr>
                      </m:dPr>
                      <m:e>
                        <m:sSup>
                          <m:sSupPr>
                            <m:ctrlPr>
                              <a:rPr lang="fr-FR" sz="2400" i="1">
                                <a:latin typeface="Cambria Math"/>
                              </a:rPr>
                            </m:ctrlPr>
                          </m:sSupPr>
                          <m:e>
                            <m:r>
                              <a:rPr lang="fr-FR" sz="2400" i="1">
                                <a:latin typeface="Cambria Math"/>
                              </a:rPr>
                              <m:t>𝑝</m:t>
                            </m:r>
                          </m:e>
                          <m:sup>
                            <m:r>
                              <a:rPr lang="fr-FR" sz="2400" i="1">
                                <a:latin typeface="Cambria Math"/>
                              </a:rPr>
                              <m:t>0</m:t>
                            </m:r>
                          </m:sup>
                        </m:sSup>
                        <m:r>
                          <a:rPr lang="fr-FR" sz="2400" i="1">
                            <a:latin typeface="Cambria Math"/>
                          </a:rPr>
                          <m:t>,</m:t>
                        </m:r>
                        <m:sSup>
                          <m:sSupPr>
                            <m:ctrlPr>
                              <a:rPr lang="fr-FR" sz="2400" i="1">
                                <a:latin typeface="Cambria Math"/>
                              </a:rPr>
                            </m:ctrlPr>
                          </m:sSupPr>
                          <m:e>
                            <m:r>
                              <a:rPr lang="fr-FR" sz="2400" i="1">
                                <a:latin typeface="Cambria Math"/>
                              </a:rPr>
                              <m:t>𝑝</m:t>
                            </m:r>
                          </m:e>
                          <m:sup>
                            <m:r>
                              <a:rPr lang="fr-FR" sz="2400" i="1">
                                <a:latin typeface="Cambria Math"/>
                              </a:rPr>
                              <m:t>1</m:t>
                            </m:r>
                          </m:sup>
                        </m:sSup>
                        <m:r>
                          <a:rPr lang="fr-FR" sz="2400" i="1">
                            <a:latin typeface="Cambria Math"/>
                          </a:rPr>
                          <m:t>,</m:t>
                        </m:r>
                        <m:sSup>
                          <m:sSupPr>
                            <m:ctrlPr>
                              <a:rPr lang="fr-FR" sz="2400" i="1" smtClean="0">
                                <a:latin typeface="Cambria Math"/>
                              </a:rPr>
                            </m:ctrlPr>
                          </m:sSupPr>
                          <m:e>
                            <m:r>
                              <a:rPr lang="fr-FR" sz="2400" b="0" i="1" smtClean="0">
                                <a:latin typeface="Cambria Math"/>
                              </a:rPr>
                              <m:t>𝑞</m:t>
                            </m:r>
                          </m:e>
                          <m:sup>
                            <m:r>
                              <a:rPr lang="fr-FR" sz="2400" b="0" i="1" smtClean="0">
                                <a:latin typeface="Cambria Math"/>
                              </a:rPr>
                              <m:t>0</m:t>
                            </m:r>
                          </m:sup>
                        </m:sSup>
                      </m:e>
                    </m:d>
                    <m:r>
                      <a:rPr lang="fr-FR" sz="2400" i="1">
                        <a:latin typeface="Cambria Math"/>
                      </a:rPr>
                      <m:t>=</m:t>
                    </m:r>
                    <m:f>
                      <m:fPr>
                        <m:ctrlPr>
                          <a:rPr lang="fr-FR" sz="2400" i="1">
                            <a:latin typeface="Cambria Math"/>
                          </a:rPr>
                        </m:ctrlPr>
                      </m:fPr>
                      <m:num>
                        <m:r>
                          <a:rPr lang="fr-FR" sz="2400" i="1">
                            <a:latin typeface="Cambria Math"/>
                          </a:rPr>
                          <m:t>𝐶</m:t>
                        </m:r>
                        <m:r>
                          <a:rPr lang="fr-FR" sz="2400" i="1">
                            <a:latin typeface="Cambria Math"/>
                          </a:rPr>
                          <m:t>(</m:t>
                        </m:r>
                        <m:r>
                          <m:rPr>
                            <m:nor/>
                          </m:rPr>
                          <a:rPr lang="fr-FR" sz="2400">
                            <a:latin typeface="Cambria Math"/>
                          </a:rPr>
                          <m:t>f</m:t>
                        </m:r>
                        <m:r>
                          <m:rPr>
                            <m:nor/>
                          </m:rPr>
                          <a:rPr lang="fr-FR" sz="2400">
                            <a:latin typeface="Cambria Math"/>
                          </a:rPr>
                          <m:t>(</m:t>
                        </m:r>
                        <m:sSup>
                          <m:sSupPr>
                            <m:ctrlPr>
                              <a:rPr lang="fr-FR" sz="2400" i="1">
                                <a:latin typeface="Cambria Math"/>
                              </a:rPr>
                            </m:ctrlPr>
                          </m:sSupPr>
                          <m:e>
                            <m:r>
                              <a:rPr lang="fr-FR" sz="2400" i="1">
                                <a:latin typeface="Cambria Math"/>
                              </a:rPr>
                              <m:t>𝑞</m:t>
                            </m:r>
                          </m:e>
                          <m:sup>
                            <m:r>
                              <a:rPr lang="fr-FR" sz="2400" i="1">
                                <a:latin typeface="Cambria Math"/>
                              </a:rPr>
                              <m:t>0</m:t>
                            </m:r>
                          </m:sup>
                        </m:sSup>
                        <m:r>
                          <m:rPr>
                            <m:nor/>
                          </m:rPr>
                          <a:rPr lang="fr-FR" sz="2400">
                            <a:latin typeface="Cambria Math"/>
                          </a:rPr>
                          <m:t>)</m:t>
                        </m:r>
                        <m:r>
                          <m:rPr>
                            <m:nor/>
                          </m:rPr>
                          <a:rPr lang="fr-FR" sz="2400" dirty="0"/>
                          <m:t>, </m:t>
                        </m:r>
                        <m:sSup>
                          <m:sSupPr>
                            <m:ctrlPr>
                              <a:rPr lang="fr-FR" sz="2400" i="1">
                                <a:latin typeface="Cambria Math"/>
                              </a:rPr>
                            </m:ctrlPr>
                          </m:sSupPr>
                          <m:e>
                            <m:r>
                              <a:rPr lang="fr-FR" sz="2400" i="1">
                                <a:latin typeface="Cambria Math"/>
                              </a:rPr>
                              <m:t>𝑝</m:t>
                            </m:r>
                          </m:e>
                          <m:sup>
                            <m:r>
                              <a:rPr lang="fr-FR" sz="2400" i="1">
                                <a:latin typeface="Cambria Math"/>
                              </a:rPr>
                              <m:t>1</m:t>
                            </m:r>
                          </m:sup>
                        </m:sSup>
                        <m:r>
                          <m:rPr>
                            <m:nor/>
                          </m:rPr>
                          <a:rPr lang="fr-FR" sz="2400" dirty="0"/>
                          <m:t>)</m:t>
                        </m:r>
                        <m:r>
                          <a:rPr lang="fr-FR" sz="2400" i="1" dirty="0">
                            <a:latin typeface="Cambria Math"/>
                          </a:rPr>
                          <m:t> </m:t>
                        </m:r>
                      </m:num>
                      <m:den>
                        <m:r>
                          <a:rPr lang="fr-FR" sz="2400" i="1">
                            <a:latin typeface="Cambria Math"/>
                          </a:rPr>
                          <m:t>𝐶</m:t>
                        </m:r>
                        <m:r>
                          <m:rPr>
                            <m:nor/>
                          </m:rPr>
                          <a:rPr lang="fr-FR" sz="2400">
                            <a:latin typeface="Cambria Math"/>
                          </a:rPr>
                          <m:t>(</m:t>
                        </m:r>
                        <m:r>
                          <m:rPr>
                            <m:nor/>
                          </m:rPr>
                          <a:rPr lang="fr-FR" sz="2400">
                            <a:latin typeface="Cambria Math"/>
                          </a:rPr>
                          <m:t>f</m:t>
                        </m:r>
                        <m:r>
                          <m:rPr>
                            <m:nor/>
                          </m:rPr>
                          <a:rPr lang="fr-FR" sz="2400">
                            <a:latin typeface="Cambria Math"/>
                          </a:rPr>
                          <m:t>(</m:t>
                        </m:r>
                        <m:sSup>
                          <m:sSupPr>
                            <m:ctrlPr>
                              <a:rPr lang="fr-FR" sz="2400" i="1">
                                <a:latin typeface="Cambria Math"/>
                              </a:rPr>
                            </m:ctrlPr>
                          </m:sSupPr>
                          <m:e>
                            <m:r>
                              <a:rPr lang="fr-FR" sz="2400" i="1">
                                <a:latin typeface="Cambria Math"/>
                              </a:rPr>
                              <m:t>𝑞</m:t>
                            </m:r>
                          </m:e>
                          <m:sup>
                            <m:r>
                              <a:rPr lang="fr-FR" sz="2400" i="1">
                                <a:latin typeface="Cambria Math"/>
                              </a:rPr>
                              <m:t>0</m:t>
                            </m:r>
                          </m:sup>
                        </m:sSup>
                        <m:r>
                          <m:rPr>
                            <m:nor/>
                          </m:rPr>
                          <a:rPr lang="fr-FR" sz="2400">
                            <a:latin typeface="Cambria Math"/>
                          </a:rPr>
                          <m:t>)</m:t>
                        </m:r>
                        <m:r>
                          <m:rPr>
                            <m:nor/>
                          </m:rPr>
                          <a:rPr lang="fr-FR" sz="2400" dirty="0"/>
                          <m:t>, </m:t>
                        </m:r>
                        <m:sSup>
                          <m:sSupPr>
                            <m:ctrlPr>
                              <a:rPr lang="fr-FR" sz="2400" i="1">
                                <a:latin typeface="Cambria Math"/>
                              </a:rPr>
                            </m:ctrlPr>
                          </m:sSupPr>
                          <m:e>
                            <m:r>
                              <a:rPr lang="fr-FR" sz="2400" i="1">
                                <a:latin typeface="Cambria Math"/>
                              </a:rPr>
                              <m:t>𝑝</m:t>
                            </m:r>
                          </m:e>
                          <m:sup>
                            <m:r>
                              <a:rPr lang="fr-FR" sz="2400" i="1">
                                <a:latin typeface="Cambria Math"/>
                              </a:rPr>
                              <m:t>0</m:t>
                            </m:r>
                          </m:sup>
                        </m:sSup>
                        <m:r>
                          <m:rPr>
                            <m:nor/>
                          </m:rPr>
                          <a:rPr lang="fr-FR" sz="2400" dirty="0"/>
                          <m:t>)</m:t>
                        </m:r>
                        <m:r>
                          <a:rPr lang="fr-FR" sz="2400" i="1" dirty="0">
                            <a:latin typeface="Cambria Math"/>
                          </a:rPr>
                          <m:t> </m:t>
                        </m:r>
                      </m:den>
                    </m:f>
                  </m:oMath>
                </a14:m>
                <a:r>
                  <a:rPr lang="fr-FR" sz="2400" dirty="0"/>
                  <a:t>*</a:t>
                </a:r>
                <a:r>
                  <a:rPr lang="fr-FR" sz="2400" dirty="0" smtClean="0"/>
                  <a:t>100</a:t>
                </a:r>
                <a14:m>
                  <m:oMath xmlns:m="http://schemas.openxmlformats.org/officeDocument/2006/math">
                    <m:r>
                      <a:rPr lang="fr-FR" sz="2400" i="1" dirty="0" smtClean="0">
                        <a:latin typeface="Cambria Math"/>
                        <a:ea typeface="Cambria Math"/>
                      </a:rPr>
                      <m:t>≤</m:t>
                    </m:r>
                    <m:sSub>
                      <m:sSubPr>
                        <m:ctrlPr>
                          <a:rPr lang="fr-FR" sz="2400" i="1">
                            <a:latin typeface="Cambria Math"/>
                          </a:rPr>
                        </m:ctrlPr>
                      </m:sSubPr>
                      <m:e>
                        <m:r>
                          <a:rPr lang="fr-FR" sz="2400" i="1">
                            <a:latin typeface="Cambria Math"/>
                          </a:rPr>
                          <m:t>𝐼</m:t>
                        </m:r>
                      </m:e>
                      <m:sub>
                        <m:r>
                          <a:rPr lang="fr-FR" sz="2400" i="1">
                            <a:latin typeface="Cambria Math"/>
                          </a:rPr>
                          <m:t>𝐿</m:t>
                        </m:r>
                      </m:sub>
                    </m:sSub>
                  </m:oMath>
                </a14:m>
                <a:endParaRPr lang="fr-FR" sz="2400" dirty="0"/>
              </a:p>
              <a:p>
                <a:pPr marL="0" indent="0" algn="just">
                  <a:buNone/>
                </a:pPr>
                <a:r>
                  <a:rPr lang="fr-FR" sz="2400" dirty="0" smtClean="0"/>
                  <a:t>où </a:t>
                </a:r>
                <a14:m>
                  <m:oMath xmlns:m="http://schemas.openxmlformats.org/officeDocument/2006/math">
                    <m:sSub>
                      <m:sSubPr>
                        <m:ctrlPr>
                          <a:rPr lang="fr-FR" sz="2400" i="1">
                            <a:latin typeface="Cambria Math"/>
                          </a:rPr>
                        </m:ctrlPr>
                      </m:sSubPr>
                      <m:e>
                        <m:r>
                          <a:rPr lang="fr-FR" sz="2400" i="1">
                            <a:latin typeface="Cambria Math"/>
                          </a:rPr>
                          <m:t>𝐼</m:t>
                        </m:r>
                      </m:e>
                      <m:sub>
                        <m:r>
                          <a:rPr lang="fr-FR" sz="2400" i="1">
                            <a:latin typeface="Cambria Math"/>
                          </a:rPr>
                          <m:t>𝐿</m:t>
                        </m:r>
                      </m:sub>
                    </m:sSub>
                    <m:r>
                      <a:rPr lang="fr-FR" sz="2400" i="1">
                        <a:latin typeface="Cambria Math"/>
                      </a:rPr>
                      <m:t> </m:t>
                    </m:r>
                  </m:oMath>
                </a14:m>
                <a:r>
                  <a:rPr lang="fr-FR" sz="2400" dirty="0" smtClean="0"/>
                  <a:t>est </a:t>
                </a:r>
                <a:r>
                  <a:rPr lang="fr-FR" sz="2400" dirty="0"/>
                  <a:t>l’indice des prix de </a:t>
                </a:r>
                <a:r>
                  <a:rPr lang="fr-FR" sz="2400" dirty="0" err="1"/>
                  <a:t>Laspeyres</a:t>
                </a:r>
                <a:r>
                  <a:rPr lang="fr-FR" sz="2400" dirty="0"/>
                  <a:t>. En </a:t>
                </a:r>
                <a:r>
                  <a:rPr lang="fr-FR" sz="2400" dirty="0" smtClean="0"/>
                  <a:t>conséquence</a:t>
                </a:r>
                <a:r>
                  <a:rPr lang="fr-FR" sz="2400" dirty="0"/>
                  <a:t>, l’indice du coût de la vie véritable (</a:t>
                </a:r>
                <a:r>
                  <a:rPr lang="fr-FR" sz="2400" dirty="0" smtClean="0"/>
                  <a:t>inobservable</a:t>
                </a:r>
                <a:r>
                  <a:rPr lang="fr-FR" sz="2400" dirty="0"/>
                  <a:t>) de </a:t>
                </a:r>
                <a:r>
                  <a:rPr lang="fr-FR" sz="2400" dirty="0" err="1"/>
                  <a:t>Laspeyres</a:t>
                </a:r>
                <a:r>
                  <a:rPr lang="fr-FR" sz="2400" dirty="0"/>
                  <a:t>–</a:t>
                </a:r>
                <a:r>
                  <a:rPr lang="fr-FR" sz="2400" dirty="0" err="1"/>
                  <a:t>Konüs</a:t>
                </a:r>
                <a:r>
                  <a:rPr lang="fr-FR" sz="2400" dirty="0"/>
                  <a:t> a pour limite supérieure l’indice des prix de </a:t>
                </a:r>
                <a:r>
                  <a:rPr lang="fr-FR" sz="2400" dirty="0" err="1"/>
                  <a:t>Laspeyres</a:t>
                </a:r>
                <a:r>
                  <a:rPr lang="fr-FR" sz="2400" dirty="0"/>
                  <a:t> (observable</a:t>
                </a:r>
                <a:r>
                  <a:rPr lang="fr-FR" sz="2400" dirty="0" smtClean="0"/>
                  <a:t>).</a:t>
                </a:r>
                <a:endParaRPr lang="fr-FR" sz="2400" dirty="0"/>
              </a:p>
              <a:p>
                <a:pPr marL="0" indent="0" algn="just">
                  <a:buNone/>
                </a:pPr>
                <a:endParaRPr lang="fr-FR" sz="2400" dirty="0" smtClean="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1092" b="-3411"/>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16</a:t>
            </a:fld>
            <a:endParaRPr lang="fr-FR"/>
          </a:p>
        </p:txBody>
      </p:sp>
    </p:spTree>
    <p:extLst>
      <p:ext uri="{BB962C8B-B14F-4D97-AF65-F5344CB8AC3E}">
        <p14:creationId xmlns:p14="http://schemas.microsoft.com/office/powerpoint/2010/main" val="399178509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a:t>APPROCHE ECONOMIQUE: CAS D’UN SEUL MENAGE</a:t>
            </a: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smtClean="0"/>
                  <a:t>Lorsque q=q</a:t>
                </a:r>
                <a:r>
                  <a:rPr lang="fr-FR" sz="2400" baseline="30000" dirty="0"/>
                  <a:t>1</a:t>
                </a:r>
                <a:r>
                  <a:rPr lang="fr-FR" sz="2400" dirty="0" smtClean="0"/>
                  <a:t>, </a:t>
                </a:r>
                <a:r>
                  <a:rPr lang="fr-FR" sz="2400" dirty="0"/>
                  <a:t>on obtient </a:t>
                </a:r>
                <a:r>
                  <a:rPr lang="fr-FR" sz="2400" dirty="0" smtClean="0"/>
                  <a:t>l’indice </a:t>
                </a:r>
                <a:r>
                  <a:rPr lang="fr-FR" sz="2400" dirty="0"/>
                  <a:t>du coût de la vie véritable de </a:t>
                </a:r>
                <a:r>
                  <a:rPr lang="fr-FR" sz="2400" dirty="0" err="1" smtClean="0"/>
                  <a:t>Paasche</a:t>
                </a:r>
                <a:r>
                  <a:rPr lang="fr-FR" sz="2400" dirty="0" smtClean="0"/>
                  <a:t>–</a:t>
                </a:r>
                <a:r>
                  <a:rPr lang="fr-FR" sz="2400" dirty="0" err="1" smtClean="0"/>
                  <a:t>Konüs</a:t>
                </a:r>
                <a:r>
                  <a:rPr lang="fr-FR" sz="2400" dirty="0" smtClean="0"/>
                  <a:t>, </a:t>
                </a:r>
              </a:p>
              <a:p>
                <a:pPr marL="0" indent="0" algn="just">
                  <a:buNone/>
                </a:pPr>
                <a14:m>
                  <m:oMath xmlns:m="http://schemas.openxmlformats.org/officeDocument/2006/math">
                    <m:sSub>
                      <m:sSubPr>
                        <m:ctrlPr>
                          <a:rPr lang="fr-FR" sz="2400" i="1">
                            <a:latin typeface="Cambria Math"/>
                          </a:rPr>
                        </m:ctrlPr>
                      </m:sSubPr>
                      <m:e>
                        <m:r>
                          <a:rPr lang="fr-FR" sz="2400" i="1">
                            <a:latin typeface="Cambria Math"/>
                          </a:rPr>
                          <m:t>𝐼</m:t>
                        </m:r>
                      </m:e>
                      <m:sub>
                        <m:r>
                          <a:rPr lang="fr-FR" sz="2400" b="0" i="1" smtClean="0">
                            <a:latin typeface="Cambria Math"/>
                          </a:rPr>
                          <m:t>𝑃</m:t>
                        </m:r>
                        <m:r>
                          <a:rPr lang="fr-FR" sz="2400" i="1">
                            <a:latin typeface="Cambria Math"/>
                          </a:rPr>
                          <m:t>𝐾</m:t>
                        </m:r>
                      </m:sub>
                    </m:sSub>
                    <m:d>
                      <m:dPr>
                        <m:begChr m:val="["/>
                        <m:endChr m:val="]"/>
                        <m:ctrlPr>
                          <a:rPr lang="fr-FR" sz="2400" i="1">
                            <a:latin typeface="Cambria Math"/>
                          </a:rPr>
                        </m:ctrlPr>
                      </m:dPr>
                      <m:e>
                        <m:sSup>
                          <m:sSupPr>
                            <m:ctrlPr>
                              <a:rPr lang="fr-FR" sz="2400" i="1">
                                <a:latin typeface="Cambria Math"/>
                              </a:rPr>
                            </m:ctrlPr>
                          </m:sSupPr>
                          <m:e>
                            <m:r>
                              <a:rPr lang="fr-FR" sz="2400" i="1">
                                <a:latin typeface="Cambria Math"/>
                              </a:rPr>
                              <m:t>𝑝</m:t>
                            </m:r>
                          </m:e>
                          <m:sup>
                            <m:r>
                              <a:rPr lang="fr-FR" sz="2400" i="1">
                                <a:latin typeface="Cambria Math"/>
                              </a:rPr>
                              <m:t>0</m:t>
                            </m:r>
                          </m:sup>
                        </m:sSup>
                        <m:r>
                          <a:rPr lang="fr-FR" sz="2400" i="1">
                            <a:latin typeface="Cambria Math"/>
                          </a:rPr>
                          <m:t>,</m:t>
                        </m:r>
                        <m:sSup>
                          <m:sSupPr>
                            <m:ctrlPr>
                              <a:rPr lang="fr-FR" sz="2400" i="1">
                                <a:latin typeface="Cambria Math"/>
                              </a:rPr>
                            </m:ctrlPr>
                          </m:sSupPr>
                          <m:e>
                            <m:r>
                              <a:rPr lang="fr-FR" sz="2400" i="1">
                                <a:latin typeface="Cambria Math"/>
                              </a:rPr>
                              <m:t>𝑝</m:t>
                            </m:r>
                          </m:e>
                          <m:sup>
                            <m:r>
                              <a:rPr lang="fr-FR" sz="2400" i="1">
                                <a:latin typeface="Cambria Math"/>
                              </a:rPr>
                              <m:t>1</m:t>
                            </m:r>
                          </m:sup>
                        </m:sSup>
                        <m:r>
                          <a:rPr lang="fr-FR" sz="2400" i="1">
                            <a:latin typeface="Cambria Math"/>
                          </a:rPr>
                          <m:t>,</m:t>
                        </m:r>
                        <m:sSup>
                          <m:sSupPr>
                            <m:ctrlPr>
                              <a:rPr lang="fr-FR" sz="2400" i="1">
                                <a:latin typeface="Cambria Math"/>
                              </a:rPr>
                            </m:ctrlPr>
                          </m:sSupPr>
                          <m:e>
                            <m:r>
                              <a:rPr lang="fr-FR" sz="2400" i="1">
                                <a:latin typeface="Cambria Math"/>
                              </a:rPr>
                              <m:t>𝑞</m:t>
                            </m:r>
                          </m:e>
                          <m:sup>
                            <m:r>
                              <a:rPr lang="fr-FR" sz="2400" b="0" i="1" smtClean="0">
                                <a:latin typeface="Cambria Math"/>
                              </a:rPr>
                              <m:t>1</m:t>
                            </m:r>
                          </m:sup>
                        </m:sSup>
                      </m:e>
                    </m:d>
                    <m:r>
                      <a:rPr lang="fr-FR" sz="2400" i="1">
                        <a:latin typeface="Cambria Math"/>
                      </a:rPr>
                      <m:t>=</m:t>
                    </m:r>
                    <m:f>
                      <m:fPr>
                        <m:ctrlPr>
                          <a:rPr lang="fr-FR" sz="2400" i="1">
                            <a:latin typeface="Cambria Math"/>
                          </a:rPr>
                        </m:ctrlPr>
                      </m:fPr>
                      <m:num>
                        <m:r>
                          <a:rPr lang="fr-FR" sz="2400" i="1">
                            <a:latin typeface="Cambria Math"/>
                          </a:rPr>
                          <m:t>𝐶</m:t>
                        </m:r>
                        <m:r>
                          <a:rPr lang="fr-FR" sz="2400" i="1">
                            <a:latin typeface="Cambria Math"/>
                          </a:rPr>
                          <m:t>(</m:t>
                        </m:r>
                        <m:r>
                          <m:rPr>
                            <m:nor/>
                          </m:rPr>
                          <a:rPr lang="fr-FR" sz="2400">
                            <a:latin typeface="Cambria Math"/>
                          </a:rPr>
                          <m:t>f</m:t>
                        </m:r>
                        <m:r>
                          <m:rPr>
                            <m:nor/>
                          </m:rPr>
                          <a:rPr lang="fr-FR" sz="2400">
                            <a:latin typeface="Cambria Math"/>
                          </a:rPr>
                          <m:t>(</m:t>
                        </m:r>
                        <m:sSup>
                          <m:sSupPr>
                            <m:ctrlPr>
                              <a:rPr lang="fr-FR" sz="2400" i="1">
                                <a:latin typeface="Cambria Math"/>
                              </a:rPr>
                            </m:ctrlPr>
                          </m:sSupPr>
                          <m:e>
                            <m:r>
                              <a:rPr lang="fr-FR" sz="2400" i="1">
                                <a:latin typeface="Cambria Math"/>
                              </a:rPr>
                              <m:t>𝑞</m:t>
                            </m:r>
                          </m:e>
                          <m:sup>
                            <m:r>
                              <a:rPr lang="fr-FR" sz="2400" b="0" i="1" smtClean="0">
                                <a:latin typeface="Cambria Math"/>
                              </a:rPr>
                              <m:t>1</m:t>
                            </m:r>
                          </m:sup>
                        </m:sSup>
                        <m:r>
                          <m:rPr>
                            <m:nor/>
                          </m:rPr>
                          <a:rPr lang="fr-FR" sz="2400">
                            <a:latin typeface="Cambria Math"/>
                          </a:rPr>
                          <m:t>)</m:t>
                        </m:r>
                        <m:r>
                          <m:rPr>
                            <m:nor/>
                          </m:rPr>
                          <a:rPr lang="fr-FR" sz="2400" dirty="0"/>
                          <m:t>, </m:t>
                        </m:r>
                        <m:sSup>
                          <m:sSupPr>
                            <m:ctrlPr>
                              <a:rPr lang="fr-FR" sz="2400" i="1">
                                <a:latin typeface="Cambria Math"/>
                              </a:rPr>
                            </m:ctrlPr>
                          </m:sSupPr>
                          <m:e>
                            <m:r>
                              <a:rPr lang="fr-FR" sz="2400" i="1">
                                <a:latin typeface="Cambria Math"/>
                              </a:rPr>
                              <m:t>𝑝</m:t>
                            </m:r>
                          </m:e>
                          <m:sup>
                            <m:r>
                              <a:rPr lang="fr-FR" sz="2400" i="1">
                                <a:latin typeface="Cambria Math"/>
                              </a:rPr>
                              <m:t>1</m:t>
                            </m:r>
                          </m:sup>
                        </m:sSup>
                        <m:r>
                          <m:rPr>
                            <m:nor/>
                          </m:rPr>
                          <a:rPr lang="fr-FR" sz="2400" dirty="0"/>
                          <m:t>)</m:t>
                        </m:r>
                        <m:r>
                          <a:rPr lang="fr-FR" sz="2400" i="1" dirty="0">
                            <a:latin typeface="Cambria Math"/>
                          </a:rPr>
                          <m:t> </m:t>
                        </m:r>
                      </m:num>
                      <m:den>
                        <m:r>
                          <a:rPr lang="fr-FR" sz="2400" i="1">
                            <a:latin typeface="Cambria Math"/>
                          </a:rPr>
                          <m:t>𝐶</m:t>
                        </m:r>
                        <m:r>
                          <m:rPr>
                            <m:nor/>
                          </m:rPr>
                          <a:rPr lang="fr-FR" sz="2400">
                            <a:latin typeface="Cambria Math"/>
                          </a:rPr>
                          <m:t>(</m:t>
                        </m:r>
                        <m:r>
                          <m:rPr>
                            <m:nor/>
                          </m:rPr>
                          <a:rPr lang="fr-FR" sz="2400">
                            <a:latin typeface="Cambria Math"/>
                          </a:rPr>
                          <m:t>f</m:t>
                        </m:r>
                        <m:r>
                          <m:rPr>
                            <m:nor/>
                          </m:rPr>
                          <a:rPr lang="fr-FR" sz="2400">
                            <a:latin typeface="Cambria Math"/>
                          </a:rPr>
                          <m:t>(</m:t>
                        </m:r>
                        <m:sSup>
                          <m:sSupPr>
                            <m:ctrlPr>
                              <a:rPr lang="fr-FR" sz="2400" i="1" smtClean="0">
                                <a:latin typeface="Cambria Math"/>
                              </a:rPr>
                            </m:ctrlPr>
                          </m:sSupPr>
                          <m:e>
                            <m:r>
                              <a:rPr lang="fr-FR" sz="2400" i="1">
                                <a:latin typeface="Cambria Math"/>
                              </a:rPr>
                              <m:t>𝑞</m:t>
                            </m:r>
                          </m:e>
                          <m:sup>
                            <m:r>
                              <a:rPr lang="fr-FR" sz="2400" b="0" i="1" smtClean="0">
                                <a:latin typeface="Cambria Math"/>
                              </a:rPr>
                              <m:t>1</m:t>
                            </m:r>
                          </m:sup>
                        </m:sSup>
                        <m:r>
                          <m:rPr>
                            <m:nor/>
                          </m:rPr>
                          <a:rPr lang="fr-FR" sz="2400">
                            <a:latin typeface="Cambria Math"/>
                          </a:rPr>
                          <m:t>)</m:t>
                        </m:r>
                        <m:r>
                          <m:rPr>
                            <m:nor/>
                          </m:rPr>
                          <a:rPr lang="fr-FR" sz="2400" dirty="0"/>
                          <m:t>, </m:t>
                        </m:r>
                        <m:sSup>
                          <m:sSupPr>
                            <m:ctrlPr>
                              <a:rPr lang="fr-FR" sz="2400" i="1">
                                <a:latin typeface="Cambria Math"/>
                              </a:rPr>
                            </m:ctrlPr>
                          </m:sSupPr>
                          <m:e>
                            <m:r>
                              <a:rPr lang="fr-FR" sz="2400" i="1">
                                <a:latin typeface="Cambria Math"/>
                              </a:rPr>
                              <m:t>𝑝</m:t>
                            </m:r>
                          </m:e>
                          <m:sup>
                            <m:r>
                              <a:rPr lang="fr-FR" sz="2400" i="1">
                                <a:latin typeface="Cambria Math"/>
                              </a:rPr>
                              <m:t>0</m:t>
                            </m:r>
                          </m:sup>
                        </m:sSup>
                        <m:r>
                          <m:rPr>
                            <m:nor/>
                          </m:rPr>
                          <a:rPr lang="fr-FR" sz="2400" dirty="0"/>
                          <m:t>)</m:t>
                        </m:r>
                        <m:r>
                          <a:rPr lang="fr-FR" sz="2400" i="1" dirty="0">
                            <a:latin typeface="Cambria Math"/>
                          </a:rPr>
                          <m:t> </m:t>
                        </m:r>
                      </m:den>
                    </m:f>
                  </m:oMath>
                </a14:m>
                <a:r>
                  <a:rPr lang="fr-FR" sz="2400" dirty="0"/>
                  <a:t>*100</a:t>
                </a:r>
                <a14:m>
                  <m:oMath xmlns:m="http://schemas.openxmlformats.org/officeDocument/2006/math">
                    <m:r>
                      <a:rPr lang="fr-FR" sz="2400" i="1" dirty="0" smtClean="0">
                        <a:latin typeface="Cambria Math"/>
                        <a:ea typeface="Cambria Math"/>
                      </a:rPr>
                      <m:t>≥</m:t>
                    </m:r>
                    <m:sSub>
                      <m:sSubPr>
                        <m:ctrlPr>
                          <a:rPr lang="fr-FR" sz="2400" i="1">
                            <a:latin typeface="Cambria Math"/>
                          </a:rPr>
                        </m:ctrlPr>
                      </m:sSubPr>
                      <m:e>
                        <m:r>
                          <a:rPr lang="fr-FR" sz="2400" i="1">
                            <a:latin typeface="Cambria Math"/>
                          </a:rPr>
                          <m:t>𝐼</m:t>
                        </m:r>
                      </m:e>
                      <m:sub>
                        <m:r>
                          <a:rPr lang="fr-FR" sz="2400" b="0" i="1" smtClean="0">
                            <a:latin typeface="Cambria Math"/>
                          </a:rPr>
                          <m:t>𝑃</m:t>
                        </m:r>
                      </m:sub>
                    </m:sSub>
                  </m:oMath>
                </a14:m>
                <a:endParaRPr lang="fr-FR" sz="2400" dirty="0" smtClean="0"/>
              </a:p>
              <a:p>
                <a:pPr marL="0" indent="0" algn="just">
                  <a:buNone/>
                </a:pPr>
                <a:r>
                  <a:rPr lang="fr-FR" sz="2400" dirty="0" smtClean="0"/>
                  <a:t>On définit de même </a:t>
                </a:r>
                <a:r>
                  <a:rPr lang="fr-FR" sz="2400" dirty="0"/>
                  <a:t>l’indice du coût de la vie véritable de </a:t>
                </a:r>
                <a:r>
                  <a:rPr lang="fr-FR" sz="2400" dirty="0" smtClean="0"/>
                  <a:t>Fisher–</a:t>
                </a:r>
                <a:r>
                  <a:rPr lang="fr-FR" sz="2400" dirty="0" err="1" smtClean="0"/>
                  <a:t>Konüs</a:t>
                </a:r>
                <a:r>
                  <a:rPr lang="fr-FR" sz="2400" dirty="0" smtClean="0"/>
                  <a:t> </a:t>
                </a:r>
                <a:endParaRPr lang="fr-FR" sz="2400" dirty="0"/>
              </a:p>
              <a:p>
                <a:pPr marL="0" indent="0" algn="just">
                  <a:buNone/>
                </a:pPr>
                <a:r>
                  <a:rPr lang="fr-FR" sz="2400" dirty="0" smtClean="0"/>
                  <a:t>Où </a:t>
                </a:r>
                <a14:m>
                  <m:oMath xmlns:m="http://schemas.openxmlformats.org/officeDocument/2006/math">
                    <m:sSub>
                      <m:sSubPr>
                        <m:ctrlPr>
                          <a:rPr lang="fr-FR" sz="2400" i="1">
                            <a:latin typeface="Cambria Math"/>
                          </a:rPr>
                        </m:ctrlPr>
                      </m:sSubPr>
                      <m:e>
                        <m:r>
                          <a:rPr lang="fr-FR" sz="2400" i="1">
                            <a:latin typeface="Cambria Math"/>
                          </a:rPr>
                          <m:t>𝐼</m:t>
                        </m:r>
                      </m:e>
                      <m:sub>
                        <m:r>
                          <a:rPr lang="fr-FR" sz="2400" i="1">
                            <a:latin typeface="Cambria Math"/>
                          </a:rPr>
                          <m:t>𝑃</m:t>
                        </m:r>
                      </m:sub>
                    </m:sSub>
                    <m:r>
                      <a:rPr lang="fr-FR" sz="2400" i="1">
                        <a:latin typeface="Cambria Math"/>
                      </a:rPr>
                      <m:t> </m:t>
                    </m:r>
                  </m:oMath>
                </a14:m>
                <a:r>
                  <a:rPr lang="fr-FR" sz="2400" dirty="0" smtClean="0"/>
                  <a:t>est l’indice des prix de </a:t>
                </a:r>
                <a:r>
                  <a:rPr lang="fr-FR" sz="2400" dirty="0" err="1" smtClean="0"/>
                  <a:t>Paasche</a:t>
                </a:r>
                <a:r>
                  <a:rPr lang="fr-FR" sz="2400" dirty="0" smtClean="0"/>
                  <a:t>. En </a:t>
                </a:r>
                <a:r>
                  <a:rPr lang="fr-FR" sz="2400" dirty="0"/>
                  <a:t>conséquence, l’indice du coût de la vie véritable de </a:t>
                </a:r>
                <a:r>
                  <a:rPr lang="fr-FR" sz="2400" dirty="0" err="1"/>
                  <a:t>Paasche</a:t>
                </a:r>
                <a:r>
                  <a:rPr lang="fr-FR" sz="2400" dirty="0"/>
                  <a:t>–</a:t>
                </a:r>
                <a:r>
                  <a:rPr lang="fr-FR" sz="2400" dirty="0" err="1"/>
                  <a:t>Konüs</a:t>
                </a:r>
                <a:r>
                  <a:rPr lang="fr-FR" sz="2400" dirty="0"/>
                  <a:t> (inobservable) a pour limite inférieure l’indice des prix de </a:t>
                </a:r>
                <a:r>
                  <a:rPr lang="fr-FR" sz="2400" dirty="0" err="1"/>
                  <a:t>Paasche</a:t>
                </a:r>
                <a:r>
                  <a:rPr lang="fr-FR" sz="2400" dirty="0"/>
                  <a:t> (observable</a:t>
                </a:r>
                <a:r>
                  <a:rPr lang="fr-FR" sz="2400" dirty="0" smtClean="0"/>
                  <a:t>).</a:t>
                </a:r>
                <a:endParaRPr lang="fr-FR" sz="2400" dirty="0"/>
              </a:p>
              <a:p>
                <a:pPr marL="0" indent="0" algn="just">
                  <a:buNone/>
                </a:pPr>
                <a:endParaRPr lang="fr-FR" sz="2400" dirty="0" smtClean="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1092"/>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17</a:t>
            </a:fld>
            <a:endParaRPr lang="fr-FR"/>
          </a:p>
        </p:txBody>
      </p:sp>
    </p:spTree>
    <p:extLst>
      <p:ext uri="{BB962C8B-B14F-4D97-AF65-F5344CB8AC3E}">
        <p14:creationId xmlns:p14="http://schemas.microsoft.com/office/powerpoint/2010/main" val="164662475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a:xfrm>
            <a:off x="1835696" y="193204"/>
            <a:ext cx="6778625" cy="952500"/>
          </a:xfrm>
        </p:spPr>
        <p:txBody>
          <a:bodyPr/>
          <a:lstStyle/>
          <a:p>
            <a:pPr marL="571500" indent="-571500"/>
            <a:r>
              <a:rPr lang="fr-FR" dirty="0" smtClean="0"/>
              <a:t/>
            </a:r>
            <a:br>
              <a:rPr lang="fr-FR" dirty="0" smtClean="0"/>
            </a:br>
            <a:r>
              <a:rPr lang="fr-FR" dirty="0" smtClean="0"/>
              <a:t>APPROCHE </a:t>
            </a:r>
            <a:r>
              <a:rPr lang="fr-FR" dirty="0"/>
              <a:t>ECONOMIQUE: CAS DE PLUSIEURS MENAGES</a:t>
            </a:r>
            <a:br>
              <a:rPr lang="fr-FR" dirty="0"/>
            </a:br>
            <a:endParaRPr lang="fr-FR" dirty="0"/>
          </a:p>
        </p:txBody>
      </p:sp>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smtClean="0"/>
              <a:t>Si </a:t>
            </a:r>
            <a:r>
              <a:rPr lang="fr-FR" sz="2400" dirty="0"/>
              <a:t>l’on applique le concept ploutocratique, chaque ménage de l’économie reçoit, dans l’indice national, une pondération proportionnelle aux dépenses qu’il consacre aux différents produits au cours des deux périodes </a:t>
            </a:r>
            <a:r>
              <a:rPr lang="fr-FR" sz="2400" dirty="0" smtClean="0"/>
              <a:t>considérées</a:t>
            </a:r>
            <a:r>
              <a:rPr lang="fr-FR" sz="2400" dirty="0"/>
              <a:t>. </a:t>
            </a:r>
            <a:endParaRPr lang="fr-FR" sz="2400" dirty="0" smtClean="0"/>
          </a:p>
          <a:p>
            <a:pPr marL="0" indent="0" algn="just">
              <a:buNone/>
            </a:pPr>
            <a:r>
              <a:rPr lang="fr-FR" sz="2400" dirty="0" smtClean="0"/>
              <a:t>Si </a:t>
            </a:r>
            <a:r>
              <a:rPr lang="fr-FR" sz="2400" dirty="0"/>
              <a:t>l’on applique le concept conditionnel, l’indice dépend de variables d’environnement susceptibles d’influencer les dépenses des ménages consacrées à ces produits. Le climat est un exemple de variable </a:t>
            </a:r>
            <a:r>
              <a:rPr lang="fr-FR" sz="2400" dirty="0" smtClean="0"/>
              <a:t>d’environnement</a:t>
            </a:r>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18</a:t>
            </a:fld>
            <a:endParaRPr lang="fr-FR"/>
          </a:p>
        </p:txBody>
      </p:sp>
    </p:spTree>
    <p:extLst>
      <p:ext uri="{BB962C8B-B14F-4D97-AF65-F5344CB8AC3E}">
        <p14:creationId xmlns:p14="http://schemas.microsoft.com/office/powerpoint/2010/main" val="185508771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smtClean="0"/>
              <a:t/>
            </a:r>
            <a:br>
              <a:rPr lang="fr-FR" dirty="0" smtClean="0"/>
            </a:br>
            <a:r>
              <a:rPr lang="fr-FR" dirty="0" smtClean="0"/>
              <a:t>APPROCHE </a:t>
            </a:r>
            <a:r>
              <a:rPr lang="fr-FR" dirty="0"/>
              <a:t>ECONOMIQUE: CAS DE PLUSIEURS MENAGES</a:t>
            </a:r>
            <a:br>
              <a:rPr lang="fr-FR" dirty="0"/>
            </a:br>
            <a:endParaRPr lang="fr-FR" dirty="0"/>
          </a:p>
        </p:txBody>
      </p:sp>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a:t>L’indice </a:t>
            </a:r>
            <a:r>
              <a:rPr lang="fr-FR" sz="2400" dirty="0" smtClean="0"/>
              <a:t>démocratique :Celui-ci </a:t>
            </a:r>
            <a:r>
              <a:rPr lang="fr-FR" sz="2400" dirty="0"/>
              <a:t>donne à chaque ménage de </a:t>
            </a:r>
            <a:r>
              <a:rPr lang="fr-FR" sz="2400" dirty="0" smtClean="0"/>
              <a:t>l’économie</a:t>
            </a:r>
          </a:p>
          <a:p>
            <a:pPr marL="0" indent="0" algn="just">
              <a:buNone/>
            </a:pPr>
            <a:r>
              <a:rPr lang="fr-FR" sz="2400" dirty="0" smtClean="0"/>
              <a:t>Considérée une </a:t>
            </a:r>
            <a:r>
              <a:rPr lang="fr-FR" sz="2400" dirty="0"/>
              <a:t>pondération égale dans l’indice </a:t>
            </a:r>
            <a:r>
              <a:rPr lang="fr-FR" sz="2400" dirty="0" smtClean="0"/>
              <a:t>national (contrairement à l’indice ploutocratique, dans lequel les ménages qui dépensent davantage reçoivent une pondération plus élevée dans l’indice national)</a:t>
            </a:r>
          </a:p>
          <a:p>
            <a:pPr>
              <a:buFont typeface="Wingdings" pitchFamily="2" charset="2"/>
              <a:buChar char="Ø"/>
            </a:pPr>
            <a:endParaRPr lang="fr-FR" dirty="0"/>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19</a:t>
            </a:fld>
            <a:endParaRPr lang="fr-FR"/>
          </a:p>
        </p:txBody>
      </p:sp>
    </p:spTree>
    <p:extLst>
      <p:ext uri="{BB962C8B-B14F-4D97-AF65-F5344CB8AC3E}">
        <p14:creationId xmlns:p14="http://schemas.microsoft.com/office/powerpoint/2010/main" val="272444116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smtClean="0"/>
              <a:t>     </a:t>
            </a:r>
            <a:r>
              <a:rPr lang="fr-FR" dirty="0" smtClean="0">
                <a:solidFill>
                  <a:schemeClr val="tx1"/>
                </a:solidFill>
              </a:rPr>
              <a:t>Plan de présentation</a:t>
            </a:r>
            <a:endParaRPr lang="fr-FR" dirty="0">
              <a:solidFill>
                <a:schemeClr val="tx1"/>
              </a:solidFill>
            </a:endParaRPr>
          </a:p>
        </p:txBody>
      </p:sp>
      <p:sp>
        <p:nvSpPr>
          <p:cNvPr id="4099" name="Rectangle 7"/>
          <p:cNvSpPr>
            <a:spLocks noGrp="1"/>
          </p:cNvSpPr>
          <p:nvPr>
            <p:ph type="body" idx="1"/>
          </p:nvPr>
        </p:nvSpPr>
        <p:spPr>
          <a:xfrm>
            <a:off x="215008" y="1057300"/>
            <a:ext cx="8928992" cy="4464496"/>
          </a:xfrm>
        </p:spPr>
        <p:txBody>
          <a:bodyPr/>
          <a:lstStyle/>
          <a:p>
            <a:pPr marL="571500" indent="-571500">
              <a:buAutoNum type="romanUcPeriod"/>
            </a:pPr>
            <a:endParaRPr lang="fr-FR" sz="2400" b="1" cap="small" dirty="0">
              <a:solidFill>
                <a:srgbClr val="FF0000"/>
              </a:solidFill>
            </a:endParaRPr>
          </a:p>
          <a:p>
            <a:pPr marL="571500" indent="-571500">
              <a:buAutoNum type="romanUcPeriod"/>
            </a:pPr>
            <a:r>
              <a:rPr lang="fr-FR" sz="2400" dirty="0" smtClean="0"/>
              <a:t>INTRODUCTION</a:t>
            </a:r>
          </a:p>
          <a:p>
            <a:pPr marL="571500" indent="-571500">
              <a:buAutoNum type="romanUcPeriod"/>
            </a:pPr>
            <a:r>
              <a:rPr lang="fr-FR" sz="2400" dirty="0" smtClean="0"/>
              <a:t>THEORIES DES INDICES</a:t>
            </a:r>
          </a:p>
          <a:p>
            <a:pPr marL="571500" indent="-571500">
              <a:buAutoNum type="romanUcPeriod"/>
            </a:pPr>
            <a:r>
              <a:rPr lang="fr-FR" sz="2400" dirty="0" smtClean="0"/>
              <a:t>APPROCHE ECONOMIQUE: CAS D’UN SEUL MENAGE</a:t>
            </a:r>
          </a:p>
          <a:p>
            <a:pPr marL="571500" indent="-571500">
              <a:buAutoNum type="romanUcPeriod"/>
            </a:pPr>
            <a:r>
              <a:rPr lang="fr-FR" sz="2400" dirty="0"/>
              <a:t>APPROCHE ECONOMIQUE: CAS </a:t>
            </a:r>
            <a:r>
              <a:rPr lang="fr-FR" sz="2400" dirty="0" smtClean="0"/>
              <a:t>DE PLUSIEURS MENAGES</a:t>
            </a:r>
          </a:p>
          <a:p>
            <a:pPr marL="571500" indent="-571500">
              <a:buAutoNum type="romanUcPeriod"/>
            </a:pPr>
            <a:r>
              <a:rPr lang="fr-FR" sz="2400" dirty="0" smtClean="0"/>
              <a:t>INDICES NON PONDERES</a:t>
            </a:r>
          </a:p>
          <a:p>
            <a:pPr marL="571500" indent="-571500">
              <a:buAutoNum type="romanUcPeriod"/>
            </a:pPr>
            <a:r>
              <a:rPr lang="fr-FR" sz="2400" dirty="0" smtClean="0"/>
              <a:t>CONCLUSION</a:t>
            </a:r>
            <a:endParaRPr lang="fr-FR" sz="2400" cap="small" dirty="0" smtClean="0"/>
          </a:p>
          <a:p>
            <a:pPr>
              <a:buFont typeface="Wingdings" pitchFamily="2" charset="2"/>
              <a:buChar char="Ø"/>
            </a:pPr>
            <a:endParaRPr lang="fr-FR" dirty="0"/>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2</a:t>
            </a:fld>
            <a:endParaRPr lang="fr-F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smtClean="0"/>
              <a:t/>
            </a:r>
            <a:br>
              <a:rPr lang="fr-FR" dirty="0" smtClean="0"/>
            </a:br>
            <a:r>
              <a:rPr lang="fr-FR" dirty="0" smtClean="0"/>
              <a:t>APPROCHE </a:t>
            </a:r>
            <a:r>
              <a:rPr lang="fr-FR" dirty="0"/>
              <a:t>ECONOMIQUE: CAS DE PLUSIEURS MENAGES</a:t>
            </a:r>
            <a:br>
              <a:rPr lang="fr-FR" dirty="0"/>
            </a:br>
            <a:endParaRPr lang="fr-FR" dirty="0"/>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algn="just">
                  <a:buFont typeface="Wingdings" pitchFamily="2" charset="2"/>
                  <a:buChar char="Ø"/>
                </a:pPr>
                <a:r>
                  <a:rPr lang="fr-FR" dirty="0" smtClean="0"/>
                  <a:t>Supposons qu’il y ait dans l’économie H ménages (ou régions), ainsi que N </a:t>
                </a:r>
                <a:r>
                  <a:rPr lang="fr-FR" dirty="0"/>
                  <a:t>produits que les ménages consomment aux périodes 0 et 1 et que nous souhaitons inclure dans notre définition du coût de la vie. </a:t>
                </a:r>
                <a:endParaRPr lang="fr-FR" dirty="0" smtClean="0"/>
              </a:p>
              <a:p>
                <a:pPr algn="just">
                  <a:buFont typeface="Wingdings" pitchFamily="2" charset="2"/>
                  <a:buChar char="Ø"/>
                </a:pPr>
                <a:r>
                  <a:rPr lang="fr-FR" dirty="0" smtClean="0"/>
                  <a:t>Soit </a:t>
                </a:r>
                <a:r>
                  <a:rPr lang="fr-FR" dirty="0"/>
                  <a:t>q = (q</a:t>
                </a:r>
                <a:r>
                  <a:rPr lang="fr-FR" baseline="-25000" dirty="0"/>
                  <a:t>1</a:t>
                </a:r>
                <a:r>
                  <a:rPr lang="fr-FR" dirty="0"/>
                  <a:t>,q</a:t>
                </a:r>
                <a:r>
                  <a:rPr lang="fr-FR" baseline="-25000" dirty="0"/>
                  <a:t>2</a:t>
                </a:r>
                <a:r>
                  <a:rPr lang="fr-FR" dirty="0"/>
                  <a:t>,…,</a:t>
                </a:r>
                <a:r>
                  <a:rPr lang="fr-FR" dirty="0" err="1" smtClean="0"/>
                  <a:t>q</a:t>
                </a:r>
                <a:r>
                  <a:rPr lang="fr-FR" baseline="-25000" dirty="0" err="1" smtClean="0"/>
                  <a:t>N</a:t>
                </a:r>
                <a:r>
                  <a:rPr lang="fr-FR" dirty="0" smtClean="0"/>
                  <a:t>), </a:t>
                </a:r>
                <a:r>
                  <a:rPr lang="fr-FR" dirty="0"/>
                  <a:t>vecteur de dimension </a:t>
                </a:r>
                <a:r>
                  <a:rPr lang="fr-FR" dirty="0" smtClean="0"/>
                  <a:t>N </a:t>
                </a:r>
                <a:r>
                  <a:rPr lang="fr-FR" dirty="0"/>
                  <a:t>de la consommation des produits dans une période donnée, et </a:t>
                </a:r>
                <a14:m>
                  <m:oMath xmlns:m="http://schemas.openxmlformats.org/officeDocument/2006/math">
                    <m:sSubSup>
                      <m:sSubSupPr>
                        <m:ctrlPr>
                          <a:rPr lang="fr-FR" i="1" smtClean="0">
                            <a:latin typeface="Cambria Math"/>
                          </a:rPr>
                        </m:ctrlPr>
                      </m:sSubSupPr>
                      <m:e>
                        <m:r>
                          <a:rPr lang="fr-FR" b="0" i="1" smtClean="0">
                            <a:latin typeface="Cambria Math"/>
                          </a:rPr>
                          <m:t>𝑃</m:t>
                        </m:r>
                      </m:e>
                      <m:sub>
                        <m:r>
                          <a:rPr lang="fr-FR" b="0" i="1" smtClean="0">
                            <a:latin typeface="Cambria Math"/>
                          </a:rPr>
                          <m:t>h</m:t>
                        </m:r>
                      </m:sub>
                      <m:sup>
                        <m:r>
                          <a:rPr lang="fr-FR" b="0" i="1" smtClean="0">
                            <a:latin typeface="Cambria Math"/>
                          </a:rPr>
                          <m:t>𝑡</m:t>
                        </m:r>
                      </m:sup>
                    </m:sSubSup>
                  </m:oMath>
                </a14:m>
                <a:r>
                  <a:rPr lang="fr-FR" dirty="0" smtClean="0"/>
                  <a:t> </a:t>
                </a:r>
                <a:r>
                  <a:rPr lang="fr-FR" dirty="0"/>
                  <a:t>= </a:t>
                </a:r>
                <a:r>
                  <a:rPr lang="fr-FR" dirty="0" smtClean="0"/>
                  <a:t>(</a:t>
                </a:r>
                <a14:m>
                  <m:oMath xmlns:m="http://schemas.openxmlformats.org/officeDocument/2006/math">
                    <m:sSubSup>
                      <m:sSubSupPr>
                        <m:ctrlPr>
                          <a:rPr lang="fr-FR" i="1">
                            <a:latin typeface="Cambria Math"/>
                          </a:rPr>
                        </m:ctrlPr>
                      </m:sSubSupPr>
                      <m:e>
                        <m:r>
                          <a:rPr lang="fr-FR" i="1">
                            <a:latin typeface="Cambria Math"/>
                          </a:rPr>
                          <m:t>𝑃</m:t>
                        </m:r>
                      </m:e>
                      <m:sub>
                        <m:r>
                          <a:rPr lang="fr-FR" i="1">
                            <a:latin typeface="Cambria Math"/>
                          </a:rPr>
                          <m:t>h</m:t>
                        </m:r>
                        <m:r>
                          <a:rPr lang="fr-FR" b="0" i="1" smtClean="0">
                            <a:latin typeface="Cambria Math"/>
                          </a:rPr>
                          <m:t>1</m:t>
                        </m:r>
                      </m:sub>
                      <m:sup>
                        <m:r>
                          <a:rPr lang="fr-FR" i="1">
                            <a:latin typeface="Cambria Math"/>
                          </a:rPr>
                          <m:t>𝑡</m:t>
                        </m:r>
                      </m:sup>
                    </m:sSubSup>
                  </m:oMath>
                </a14:m>
                <a:r>
                  <a:rPr lang="fr-FR" dirty="0" smtClean="0"/>
                  <a:t> ,</a:t>
                </a:r>
                <a:r>
                  <a:rPr lang="fr-FR" dirty="0"/>
                  <a:t> </a:t>
                </a:r>
                <a14:m>
                  <m:oMath xmlns:m="http://schemas.openxmlformats.org/officeDocument/2006/math">
                    <m:sSubSup>
                      <m:sSubSupPr>
                        <m:ctrlPr>
                          <a:rPr lang="fr-FR" i="1">
                            <a:latin typeface="Cambria Math"/>
                          </a:rPr>
                        </m:ctrlPr>
                      </m:sSubSupPr>
                      <m:e>
                        <m:r>
                          <a:rPr lang="fr-FR" i="1">
                            <a:latin typeface="Cambria Math"/>
                          </a:rPr>
                          <m:t>𝑃</m:t>
                        </m:r>
                      </m:e>
                      <m:sub>
                        <m:r>
                          <a:rPr lang="fr-FR" i="1">
                            <a:latin typeface="Cambria Math"/>
                          </a:rPr>
                          <m:t>h</m:t>
                        </m:r>
                        <m:r>
                          <a:rPr lang="fr-FR" b="0" i="1" smtClean="0">
                            <a:latin typeface="Cambria Math"/>
                          </a:rPr>
                          <m:t>2</m:t>
                        </m:r>
                      </m:sub>
                      <m:sup>
                        <m:r>
                          <a:rPr lang="fr-FR" i="1">
                            <a:latin typeface="Cambria Math"/>
                          </a:rPr>
                          <m:t>𝑡</m:t>
                        </m:r>
                      </m:sup>
                    </m:sSubSup>
                  </m:oMath>
                </a14:m>
                <a:r>
                  <a:rPr lang="fr-FR" dirty="0" smtClean="0"/>
                  <a:t> ,…,</a:t>
                </a:r>
                <a:r>
                  <a:rPr lang="fr-FR" dirty="0"/>
                  <a:t> </a:t>
                </a:r>
                <a14:m>
                  <m:oMath xmlns:m="http://schemas.openxmlformats.org/officeDocument/2006/math">
                    <m:sSubSup>
                      <m:sSubSupPr>
                        <m:ctrlPr>
                          <a:rPr lang="fr-FR" i="1">
                            <a:latin typeface="Cambria Math"/>
                          </a:rPr>
                        </m:ctrlPr>
                      </m:sSubSupPr>
                      <m:e>
                        <m:r>
                          <a:rPr lang="fr-FR" i="1">
                            <a:latin typeface="Cambria Math"/>
                          </a:rPr>
                          <m:t>𝑃</m:t>
                        </m:r>
                      </m:e>
                      <m:sub>
                        <m:r>
                          <a:rPr lang="fr-FR" i="1">
                            <a:latin typeface="Cambria Math"/>
                          </a:rPr>
                          <m:t>h</m:t>
                        </m:r>
                        <m:r>
                          <a:rPr lang="fr-FR" b="0" i="1" smtClean="0">
                            <a:latin typeface="Cambria Math"/>
                          </a:rPr>
                          <m:t>𝑁</m:t>
                        </m:r>
                      </m:sub>
                      <m:sup>
                        <m:r>
                          <a:rPr lang="fr-FR" i="1">
                            <a:latin typeface="Cambria Math"/>
                          </a:rPr>
                          <m:t>𝑡</m:t>
                        </m:r>
                      </m:sup>
                    </m:sSubSup>
                  </m:oMath>
                </a14:m>
                <a:r>
                  <a:rPr lang="fr-FR" dirty="0" smtClean="0"/>
                  <a:t>), </a:t>
                </a:r>
                <a:r>
                  <a:rPr lang="fr-FR" dirty="0"/>
                  <a:t>pour t = 0,1, vecteur des prix du marché auxquels le ménage h est confronté dans la période t. </a:t>
                </a:r>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3"/>
                <a:stretch>
                  <a:fillRect l="-1160" t="-1228" r="-1433"/>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20</a:t>
            </a:fld>
            <a:endParaRPr lang="fr-FR"/>
          </a:p>
        </p:txBody>
      </p:sp>
    </p:spTree>
    <p:extLst>
      <p:ext uri="{BB962C8B-B14F-4D97-AF65-F5344CB8AC3E}">
        <p14:creationId xmlns:p14="http://schemas.microsoft.com/office/powerpoint/2010/main" val="116312356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smtClean="0"/>
              <a:t/>
            </a:r>
            <a:br>
              <a:rPr lang="fr-FR" dirty="0" smtClean="0"/>
            </a:br>
            <a:r>
              <a:rPr lang="fr-FR" dirty="0" smtClean="0"/>
              <a:t>APPROCHE </a:t>
            </a:r>
            <a:r>
              <a:rPr lang="fr-FR" dirty="0"/>
              <a:t>ECONOMIQUE: CAS DE PLUSIEURS MENAGES</a:t>
            </a:r>
            <a:br>
              <a:rPr lang="fr-FR" dirty="0"/>
            </a:br>
            <a:endParaRPr lang="fr-FR" dirty="0"/>
          </a:p>
        </p:txBody>
      </p:sp>
      <p:sp>
        <p:nvSpPr>
          <p:cNvPr id="4099" name="Rectangle 7"/>
          <p:cNvSpPr>
            <a:spLocks noGrp="1"/>
          </p:cNvSpPr>
          <p:nvPr>
            <p:ph type="body" idx="1"/>
          </p:nvPr>
        </p:nvSpPr>
        <p:spPr>
          <a:xfrm>
            <a:off x="215008" y="1057300"/>
            <a:ext cx="8928992" cy="4464496"/>
          </a:xfrm>
        </p:spPr>
        <p:txBody>
          <a:bodyPr/>
          <a:lstStyle/>
          <a:p>
            <a:pPr algn="just">
              <a:buFont typeface="Wingdings" pitchFamily="2" charset="2"/>
              <a:buChar char="Ø"/>
            </a:pPr>
            <a:r>
              <a:rPr lang="fr-FR" dirty="0"/>
              <a:t>Notons que l’on ne suppose pas que le même vecteur de prix des produits s’applique à chaque ménage. </a:t>
            </a:r>
            <a:endParaRPr lang="fr-FR" dirty="0" smtClean="0"/>
          </a:p>
          <a:p>
            <a:pPr algn="just">
              <a:buFont typeface="Wingdings" pitchFamily="2" charset="2"/>
              <a:buChar char="Ø"/>
            </a:pPr>
            <a:r>
              <a:rPr lang="fr-FR" dirty="0" smtClean="0"/>
              <a:t>On </a:t>
            </a:r>
            <a:r>
              <a:rPr lang="fr-FR" dirty="0"/>
              <a:t>pose en hypothèse que, outre les produits du marché qui figurent dans le vecteur q, chaque ménage est confronté à un vecteur de dimension M de variables </a:t>
            </a:r>
            <a:r>
              <a:rPr lang="fr-FR" dirty="0" smtClean="0"/>
              <a:t>d’environnement </a:t>
            </a:r>
            <a:r>
              <a:rPr lang="fr-FR" dirty="0"/>
              <a:t>ou </a:t>
            </a:r>
            <a:r>
              <a:rPr lang="fr-FR" dirty="0" smtClean="0"/>
              <a:t>démographiques </a:t>
            </a:r>
            <a:r>
              <a:rPr lang="fr-FR" dirty="0"/>
              <a:t>ou de biens publics, e = (e</a:t>
            </a:r>
            <a:r>
              <a:rPr lang="fr-FR" baseline="-25000" dirty="0"/>
              <a:t>1</a:t>
            </a:r>
            <a:r>
              <a:rPr lang="fr-FR" dirty="0"/>
              <a:t>,e</a:t>
            </a:r>
            <a:r>
              <a:rPr lang="fr-FR" baseline="-25000" dirty="0"/>
              <a:t>2</a:t>
            </a:r>
            <a:r>
              <a:rPr lang="fr-FR" dirty="0"/>
              <a:t>,…,</a:t>
            </a:r>
            <a:r>
              <a:rPr lang="fr-FR" dirty="0" err="1"/>
              <a:t>e</a:t>
            </a:r>
            <a:r>
              <a:rPr lang="fr-FR" baseline="-25000" dirty="0" err="1"/>
              <a:t>M</a:t>
            </a:r>
            <a:r>
              <a:rPr lang="fr-FR" dirty="0"/>
              <a:t>). :</a:t>
            </a:r>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21</a:t>
            </a:fld>
            <a:endParaRPr lang="fr-FR"/>
          </a:p>
        </p:txBody>
      </p:sp>
    </p:spTree>
    <p:extLst>
      <p:ext uri="{BB962C8B-B14F-4D97-AF65-F5344CB8AC3E}">
        <p14:creationId xmlns:p14="http://schemas.microsoft.com/office/powerpoint/2010/main" val="316289963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smtClean="0"/>
              <a:t/>
            </a:r>
            <a:br>
              <a:rPr lang="fr-FR" dirty="0" smtClean="0"/>
            </a:br>
            <a:r>
              <a:rPr lang="fr-FR" dirty="0" smtClean="0"/>
              <a:t>APPROCHE </a:t>
            </a:r>
            <a:r>
              <a:rPr lang="fr-FR" dirty="0"/>
              <a:t>ECONOMIQUE: CAS DE PLUSIEURS MENAGES</a:t>
            </a:r>
            <a:br>
              <a:rPr lang="fr-FR" dirty="0"/>
            </a:br>
            <a:endParaRPr lang="fr-FR" dirty="0"/>
          </a:p>
        </p:txBody>
      </p:sp>
      <p:sp>
        <p:nvSpPr>
          <p:cNvPr id="4099" name="Rectangle 7"/>
          <p:cNvSpPr>
            <a:spLocks noGrp="1"/>
          </p:cNvSpPr>
          <p:nvPr>
            <p:ph type="body" idx="1"/>
          </p:nvPr>
        </p:nvSpPr>
        <p:spPr>
          <a:xfrm>
            <a:off x="215008" y="1057300"/>
            <a:ext cx="8928992" cy="4464496"/>
          </a:xfrm>
        </p:spPr>
        <p:txBody>
          <a:bodyPr/>
          <a:lstStyle/>
          <a:p>
            <a:pPr algn="just">
              <a:buFont typeface="Wingdings" pitchFamily="2" charset="2"/>
              <a:buChar char="Ø"/>
            </a:pPr>
            <a:r>
              <a:rPr lang="fr-FR" dirty="0" smtClean="0"/>
              <a:t>On suppose que, pendant les périodes 0 et 1, l’économie comprend H ménages (ou régions) et que les préférences d’un ménage h pour différentes combinaisons de produits du marché q et de variables d’environnement e peuvent être représentées par une fonction d'utilité continue </a:t>
            </a:r>
          </a:p>
          <a:p>
            <a:pPr marL="0" indent="0" algn="just">
              <a:buNone/>
            </a:pPr>
            <a:r>
              <a:rPr lang="fr-FR" dirty="0" err="1" smtClean="0"/>
              <a:t>f</a:t>
            </a:r>
            <a:r>
              <a:rPr lang="fr-FR" baseline="30000" dirty="0" err="1" smtClean="0"/>
              <a:t>h</a:t>
            </a:r>
            <a:r>
              <a:rPr lang="fr-FR" dirty="0" smtClean="0"/>
              <a:t>(q</a:t>
            </a:r>
            <a:r>
              <a:rPr lang="fr-FR" dirty="0"/>
              <a:t>, e) pour h = 1,2, …,</a:t>
            </a:r>
            <a:r>
              <a:rPr lang="fr-FR" dirty="0" smtClean="0"/>
              <a:t>H. </a:t>
            </a:r>
          </a:p>
          <a:p>
            <a:pPr algn="just">
              <a:buFont typeface="Wingdings" pitchFamily="2" charset="2"/>
              <a:buChar char="Ø"/>
            </a:pPr>
            <a:endParaRPr lang="fr-FR" dirty="0"/>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22</a:t>
            </a:fld>
            <a:endParaRPr lang="fr-FR"/>
          </a:p>
        </p:txBody>
      </p:sp>
    </p:spTree>
    <p:extLst>
      <p:ext uri="{BB962C8B-B14F-4D97-AF65-F5344CB8AC3E}">
        <p14:creationId xmlns:p14="http://schemas.microsoft.com/office/powerpoint/2010/main" val="151787561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smtClean="0"/>
              <a:t/>
            </a:r>
            <a:br>
              <a:rPr lang="fr-FR" dirty="0" smtClean="0"/>
            </a:br>
            <a:r>
              <a:rPr lang="fr-FR" dirty="0" smtClean="0"/>
              <a:t>APPROCHE </a:t>
            </a:r>
            <a:r>
              <a:rPr lang="fr-FR" dirty="0"/>
              <a:t>ECONOMIQUE: CAS DE PLUSIEURS MENAGES</a:t>
            </a:r>
            <a:br>
              <a:rPr lang="fr-FR" dirty="0"/>
            </a:br>
            <a:endParaRPr lang="fr-FR" dirty="0"/>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smtClean="0"/>
                  <a:t>On </a:t>
                </a:r>
                <a:r>
                  <a:rPr lang="fr-FR" sz="2400" dirty="0"/>
                  <a:t>suppose aussi que, pour les périodes t = 0,1 et pour les ménages h = 1,2,…,H, le vecteur de consommation du ménage h qui est observé, à savoir </a:t>
                </a:r>
                <a14:m>
                  <m:oMath xmlns:m="http://schemas.openxmlformats.org/officeDocument/2006/math">
                    <m:sSubSup>
                      <m:sSubSupPr>
                        <m:ctrlPr>
                          <a:rPr lang="fr-FR" sz="2400" i="1">
                            <a:latin typeface="Cambria Math"/>
                          </a:rPr>
                        </m:ctrlPr>
                      </m:sSubSupPr>
                      <m:e>
                        <m:r>
                          <a:rPr lang="fr-FR" sz="2400" i="1">
                            <a:latin typeface="Cambria Math"/>
                          </a:rPr>
                          <m:t>𝑞</m:t>
                        </m:r>
                      </m:e>
                      <m:sub>
                        <m:r>
                          <a:rPr lang="fr-FR" sz="2400" i="1">
                            <a:latin typeface="Cambria Math"/>
                          </a:rPr>
                          <m:t>h</m:t>
                        </m:r>
                      </m:sub>
                      <m:sup>
                        <m:r>
                          <a:rPr lang="fr-FR" sz="2400" i="1">
                            <a:latin typeface="Cambria Math"/>
                          </a:rPr>
                          <m:t>𝑡</m:t>
                        </m:r>
                      </m:sup>
                    </m:sSubSup>
                  </m:oMath>
                </a14:m>
                <a:r>
                  <a:rPr lang="fr-FR" sz="2400" dirty="0"/>
                  <a:t> = (</a:t>
                </a:r>
                <a14:m>
                  <m:oMath xmlns:m="http://schemas.openxmlformats.org/officeDocument/2006/math">
                    <m:sSubSup>
                      <m:sSubSupPr>
                        <m:ctrlPr>
                          <a:rPr lang="fr-FR" sz="2400" i="1">
                            <a:latin typeface="Cambria Math"/>
                          </a:rPr>
                        </m:ctrlPr>
                      </m:sSubSupPr>
                      <m:e>
                        <m:r>
                          <a:rPr lang="fr-FR" sz="2400" i="1">
                            <a:latin typeface="Cambria Math"/>
                          </a:rPr>
                          <m:t>𝑞</m:t>
                        </m:r>
                      </m:e>
                      <m:sub>
                        <m:r>
                          <a:rPr lang="fr-FR" sz="2400" i="1">
                            <a:latin typeface="Cambria Math"/>
                          </a:rPr>
                          <m:t>h</m:t>
                        </m:r>
                        <m:r>
                          <a:rPr lang="fr-FR" sz="2400" i="1">
                            <a:latin typeface="Cambria Math"/>
                          </a:rPr>
                          <m:t>1</m:t>
                        </m:r>
                      </m:sub>
                      <m:sup>
                        <m:r>
                          <a:rPr lang="fr-FR" sz="2400" i="1">
                            <a:latin typeface="Cambria Math"/>
                          </a:rPr>
                          <m:t>𝑡</m:t>
                        </m:r>
                      </m:sup>
                    </m:sSubSup>
                  </m:oMath>
                </a14:m>
                <a:r>
                  <a:rPr lang="fr-FR" sz="2400" dirty="0"/>
                  <a:t> , </a:t>
                </a:r>
                <a14:m>
                  <m:oMath xmlns:m="http://schemas.openxmlformats.org/officeDocument/2006/math">
                    <m:sSubSup>
                      <m:sSubSupPr>
                        <m:ctrlPr>
                          <a:rPr lang="fr-FR" sz="2400" i="1">
                            <a:latin typeface="Cambria Math"/>
                          </a:rPr>
                        </m:ctrlPr>
                      </m:sSubSupPr>
                      <m:e>
                        <m:r>
                          <a:rPr lang="fr-FR" sz="2400" i="1">
                            <a:latin typeface="Cambria Math"/>
                          </a:rPr>
                          <m:t>𝑞</m:t>
                        </m:r>
                      </m:e>
                      <m:sub>
                        <m:r>
                          <a:rPr lang="fr-FR" sz="2400" i="1">
                            <a:latin typeface="Cambria Math"/>
                          </a:rPr>
                          <m:t>h</m:t>
                        </m:r>
                        <m:r>
                          <a:rPr lang="fr-FR" sz="2400" i="1">
                            <a:latin typeface="Cambria Math"/>
                          </a:rPr>
                          <m:t>2</m:t>
                        </m:r>
                      </m:sub>
                      <m:sup>
                        <m:r>
                          <a:rPr lang="fr-FR" sz="2400" i="1">
                            <a:latin typeface="Cambria Math"/>
                          </a:rPr>
                          <m:t>𝑡</m:t>
                        </m:r>
                      </m:sup>
                    </m:sSubSup>
                  </m:oMath>
                </a14:m>
                <a:r>
                  <a:rPr lang="fr-FR" sz="2400" dirty="0"/>
                  <a:t> ,…, </a:t>
                </a:r>
                <a14:m>
                  <m:oMath xmlns:m="http://schemas.openxmlformats.org/officeDocument/2006/math">
                    <m:sSubSup>
                      <m:sSubSupPr>
                        <m:ctrlPr>
                          <a:rPr lang="fr-FR" sz="2400" i="1">
                            <a:latin typeface="Cambria Math"/>
                          </a:rPr>
                        </m:ctrlPr>
                      </m:sSubSupPr>
                      <m:e>
                        <m:r>
                          <a:rPr lang="fr-FR" sz="2400" i="1">
                            <a:latin typeface="Cambria Math"/>
                          </a:rPr>
                          <m:t>𝑞</m:t>
                        </m:r>
                      </m:e>
                      <m:sub>
                        <m:r>
                          <a:rPr lang="fr-FR" sz="2400" i="1">
                            <a:latin typeface="Cambria Math"/>
                          </a:rPr>
                          <m:t>h𝑁</m:t>
                        </m:r>
                      </m:sub>
                      <m:sup>
                        <m:r>
                          <a:rPr lang="fr-FR" sz="2400" i="1">
                            <a:latin typeface="Cambria Math"/>
                          </a:rPr>
                          <m:t>𝑡</m:t>
                        </m:r>
                      </m:sup>
                    </m:sSubSup>
                  </m:oMath>
                </a14:m>
                <a:r>
                  <a:rPr lang="fr-FR" sz="2400" dirty="0"/>
                  <a:t>), est une solution au problème suivant de minimisation des dépenses du ménage h :</a:t>
                </a:r>
              </a:p>
              <a:p>
                <a:pPr marL="0" indent="0" algn="just">
                  <a:buNone/>
                </a:pPr>
                <a14:m>
                  <m:oMath xmlns:m="http://schemas.openxmlformats.org/officeDocument/2006/math">
                    <m:sSup>
                      <m:sSupPr>
                        <m:ctrlPr>
                          <a:rPr lang="fr-FR" sz="2400" i="1" smtClean="0">
                            <a:latin typeface="Cambria Math"/>
                          </a:rPr>
                        </m:ctrlPr>
                      </m:sSupPr>
                      <m:e>
                        <m:r>
                          <a:rPr lang="fr-FR" sz="2400" b="0" i="1" smtClean="0">
                            <a:latin typeface="Cambria Math"/>
                          </a:rPr>
                          <m:t>𝐶</m:t>
                        </m:r>
                      </m:e>
                      <m:sup>
                        <m:r>
                          <a:rPr lang="fr-FR" sz="2400" b="0" i="1" smtClean="0">
                            <a:latin typeface="Cambria Math"/>
                          </a:rPr>
                          <m:t>h</m:t>
                        </m:r>
                      </m:sup>
                    </m:sSup>
                    <m:r>
                      <a:rPr lang="fr-FR" sz="2400" i="1">
                        <a:latin typeface="Cambria Math"/>
                      </a:rPr>
                      <m:t>(</m:t>
                    </m:r>
                    <m:sSubSup>
                      <m:sSubSupPr>
                        <m:ctrlPr>
                          <a:rPr lang="fr-FR" sz="2400" i="1">
                            <a:latin typeface="Cambria Math"/>
                          </a:rPr>
                        </m:ctrlPr>
                      </m:sSubSupPr>
                      <m:e>
                        <m:r>
                          <a:rPr lang="fr-FR" sz="2400" b="0" i="1" smtClean="0">
                            <a:latin typeface="Cambria Math"/>
                          </a:rPr>
                          <m:t>𝑢</m:t>
                        </m:r>
                      </m:e>
                      <m:sub>
                        <m:r>
                          <a:rPr lang="fr-FR" sz="2400" i="1">
                            <a:latin typeface="Cambria Math"/>
                          </a:rPr>
                          <m:t>h</m:t>
                        </m:r>
                      </m:sub>
                      <m:sup>
                        <m:r>
                          <a:rPr lang="fr-FR" sz="2400" i="1">
                            <a:latin typeface="Cambria Math"/>
                          </a:rPr>
                          <m:t>𝑡</m:t>
                        </m:r>
                      </m:sup>
                    </m:sSubSup>
                    <m:r>
                      <m:rPr>
                        <m:nor/>
                      </m:rPr>
                      <a:rPr lang="fr-FR" sz="2400" dirty="0"/>
                      <m:t>,</m:t>
                    </m:r>
                  </m:oMath>
                </a14:m>
                <a:r>
                  <a:rPr lang="fr-FR" sz="2400" dirty="0" smtClean="0"/>
                  <a:t> </a:t>
                </a:r>
                <a14:m>
                  <m:oMath xmlns:m="http://schemas.openxmlformats.org/officeDocument/2006/math">
                    <m:sSubSup>
                      <m:sSubSupPr>
                        <m:ctrlPr>
                          <a:rPr lang="fr-FR" sz="2400" i="1" smtClean="0">
                            <a:latin typeface="Cambria Math"/>
                          </a:rPr>
                        </m:ctrlPr>
                      </m:sSubSupPr>
                      <m:e>
                        <m:r>
                          <a:rPr lang="fr-FR" sz="2400" b="0" i="1" smtClean="0">
                            <a:latin typeface="Cambria Math"/>
                          </a:rPr>
                          <m:t>𝑒</m:t>
                        </m:r>
                      </m:e>
                      <m:sub>
                        <m:r>
                          <a:rPr lang="fr-FR" sz="2400" b="0" i="1" smtClean="0">
                            <a:latin typeface="Cambria Math"/>
                          </a:rPr>
                          <m:t>h</m:t>
                        </m:r>
                      </m:sub>
                      <m:sup>
                        <m:r>
                          <a:rPr lang="fr-FR" sz="2400" b="0" i="1" smtClean="0">
                            <a:latin typeface="Cambria Math"/>
                          </a:rPr>
                          <m:t>𝑡</m:t>
                        </m:r>
                      </m:sup>
                    </m:sSubSup>
                  </m:oMath>
                </a14:m>
                <a:r>
                  <a:rPr lang="fr-FR" sz="2400" dirty="0" smtClean="0"/>
                  <a:t>,</a:t>
                </a:r>
                <a:r>
                  <a:rPr lang="fr-FR" sz="2400" dirty="0"/>
                  <a:t> </a:t>
                </a:r>
                <a14:m>
                  <m:oMath xmlns:m="http://schemas.openxmlformats.org/officeDocument/2006/math">
                    <m:sSubSup>
                      <m:sSubSupPr>
                        <m:ctrlPr>
                          <a:rPr lang="fr-FR" sz="2400" i="1">
                            <a:latin typeface="Cambria Math"/>
                          </a:rPr>
                        </m:ctrlPr>
                      </m:sSubSupPr>
                      <m:e>
                        <m:r>
                          <a:rPr lang="fr-FR" sz="2400" b="0" i="1" smtClean="0">
                            <a:latin typeface="Cambria Math"/>
                          </a:rPr>
                          <m:t>𝑃</m:t>
                        </m:r>
                      </m:e>
                      <m:sub>
                        <m:r>
                          <a:rPr lang="fr-FR" sz="2400" i="1">
                            <a:latin typeface="Cambria Math"/>
                          </a:rPr>
                          <m:t>h</m:t>
                        </m:r>
                      </m:sub>
                      <m:sup>
                        <m:r>
                          <a:rPr lang="fr-FR" sz="2400" i="1">
                            <a:latin typeface="Cambria Math"/>
                          </a:rPr>
                          <m:t>𝑡</m:t>
                        </m:r>
                      </m:sup>
                    </m:sSubSup>
                  </m:oMath>
                </a14:m>
                <a:r>
                  <a:rPr lang="fr-FR" sz="2400" dirty="0"/>
                  <a:t>)=</a:t>
                </a:r>
                <a14:m>
                  <m:oMath xmlns:m="http://schemas.openxmlformats.org/officeDocument/2006/math">
                    <m:sSub>
                      <m:sSubPr>
                        <m:ctrlPr>
                          <a:rPr lang="fr-FR" sz="2400" i="1" dirty="0">
                            <a:latin typeface="Cambria Math"/>
                          </a:rPr>
                        </m:ctrlPr>
                      </m:sSubPr>
                      <m:e>
                        <m:r>
                          <a:rPr lang="fr-FR" sz="2400" i="1" dirty="0">
                            <a:latin typeface="Cambria Math"/>
                          </a:rPr>
                          <m:t>𝑚𝑖𝑛</m:t>
                        </m:r>
                      </m:e>
                      <m:sub>
                        <m:r>
                          <a:rPr lang="fr-FR" sz="2400" i="1" dirty="0">
                            <a:latin typeface="Cambria Math"/>
                          </a:rPr>
                          <m:t>𝑞</m:t>
                        </m:r>
                      </m:sub>
                    </m:sSub>
                    <m:d>
                      <m:dPr>
                        <m:begChr m:val="{"/>
                        <m:endChr m:val="}"/>
                        <m:ctrlPr>
                          <a:rPr lang="fr-FR" sz="2400" i="1" dirty="0">
                            <a:latin typeface="Cambria Math"/>
                          </a:rPr>
                        </m:ctrlPr>
                      </m:dPr>
                      <m:e>
                        <m:nary>
                          <m:naryPr>
                            <m:chr m:val="∑"/>
                            <m:ctrlPr>
                              <a:rPr lang="fr-FR" sz="2400" i="1" dirty="0">
                                <a:latin typeface="Cambria Math"/>
                              </a:rPr>
                            </m:ctrlPr>
                          </m:naryPr>
                          <m:sub>
                            <m:r>
                              <m:rPr>
                                <m:brk m:alnAt="23"/>
                              </m:rPr>
                              <a:rPr lang="fr-FR" sz="2400" i="1" dirty="0">
                                <a:latin typeface="Cambria Math"/>
                              </a:rPr>
                              <m:t>𝑖</m:t>
                            </m:r>
                            <m:r>
                              <a:rPr lang="fr-FR" sz="2400" i="1" dirty="0">
                                <a:latin typeface="Cambria Math"/>
                              </a:rPr>
                              <m:t>=1</m:t>
                            </m:r>
                          </m:sub>
                          <m:sup>
                            <m:r>
                              <a:rPr lang="fr-FR" sz="2400" i="1" dirty="0">
                                <a:latin typeface="Cambria Math"/>
                              </a:rPr>
                              <m:t>𝑁</m:t>
                            </m:r>
                          </m:sup>
                          <m:e>
                            <m:sSubSup>
                              <m:sSubSupPr>
                                <m:ctrlPr>
                                  <a:rPr lang="fr-FR" sz="2400" i="1" dirty="0">
                                    <a:latin typeface="Cambria Math"/>
                                  </a:rPr>
                                </m:ctrlPr>
                              </m:sSubSupPr>
                              <m:e>
                                <m:r>
                                  <a:rPr lang="fr-FR" sz="2400" i="1" dirty="0">
                                    <a:latin typeface="Cambria Math"/>
                                  </a:rPr>
                                  <m:t>𝑃</m:t>
                                </m:r>
                              </m:e>
                              <m:sub>
                                <m:r>
                                  <a:rPr lang="fr-FR" sz="2400" b="0" i="1" dirty="0" smtClean="0">
                                    <a:latin typeface="Cambria Math"/>
                                  </a:rPr>
                                  <m:t>h</m:t>
                                </m:r>
                                <m:r>
                                  <a:rPr lang="fr-FR" sz="2400" i="1" dirty="0">
                                    <a:latin typeface="Cambria Math"/>
                                  </a:rPr>
                                  <m:t>𝑖</m:t>
                                </m:r>
                              </m:sub>
                              <m:sup>
                                <m:r>
                                  <a:rPr lang="fr-FR" sz="2400" i="1" dirty="0">
                                    <a:latin typeface="Cambria Math"/>
                                  </a:rPr>
                                  <m:t>𝑡</m:t>
                                </m:r>
                              </m:sup>
                            </m:sSubSup>
                            <m:sSub>
                              <m:sSubPr>
                                <m:ctrlPr>
                                  <a:rPr lang="fr-FR" sz="2400" i="1" dirty="0">
                                    <a:latin typeface="Cambria Math"/>
                                  </a:rPr>
                                </m:ctrlPr>
                              </m:sSubPr>
                              <m:e>
                                <m:r>
                                  <a:rPr lang="fr-FR" sz="2400" i="1" dirty="0">
                                    <a:latin typeface="Cambria Math"/>
                                  </a:rPr>
                                  <m:t>𝑞</m:t>
                                </m:r>
                              </m:e>
                              <m:sub>
                                <m:r>
                                  <a:rPr lang="fr-FR" sz="2400" i="1" dirty="0">
                                    <a:latin typeface="Cambria Math"/>
                                  </a:rPr>
                                  <m:t>𝑖</m:t>
                                </m:r>
                              </m:sub>
                            </m:sSub>
                            <m:r>
                              <a:rPr lang="fr-FR" sz="2400" i="1" dirty="0">
                                <a:latin typeface="Cambria Math"/>
                              </a:rPr>
                              <m:t> </m:t>
                            </m:r>
                          </m:e>
                        </m:nary>
                        <m:sSup>
                          <m:sSupPr>
                            <m:ctrlPr>
                              <a:rPr lang="fr-FR" sz="2400" i="1" dirty="0" smtClean="0">
                                <a:latin typeface="Cambria Math"/>
                              </a:rPr>
                            </m:ctrlPr>
                          </m:sSupPr>
                          <m:e>
                            <m:r>
                              <a:rPr lang="fr-FR" sz="2400" b="0" i="1" dirty="0" smtClean="0">
                                <a:latin typeface="Cambria Math"/>
                              </a:rPr>
                              <m:t>𝑓</m:t>
                            </m:r>
                          </m:e>
                          <m:sup>
                            <m:r>
                              <a:rPr lang="fr-FR" sz="2400" b="0" i="1" dirty="0" smtClean="0">
                                <a:latin typeface="Cambria Math"/>
                              </a:rPr>
                              <m:t>h</m:t>
                            </m:r>
                          </m:sup>
                        </m:sSup>
                        <m:r>
                          <a:rPr lang="fr-FR" sz="2400" i="1" dirty="0">
                            <a:latin typeface="Cambria Math"/>
                          </a:rPr>
                          <m:t>(</m:t>
                        </m:r>
                        <m:r>
                          <a:rPr lang="fr-FR" sz="2400" b="0" i="1" dirty="0" smtClean="0">
                            <a:latin typeface="Cambria Math"/>
                          </a:rPr>
                          <m:t>𝑞</m:t>
                        </m:r>
                        <m:r>
                          <a:rPr lang="fr-FR" sz="2400" b="0" i="1" dirty="0" smtClean="0">
                            <a:latin typeface="Cambria Math"/>
                          </a:rPr>
                          <m:t>,</m:t>
                        </m:r>
                        <m:sSubSup>
                          <m:sSubSupPr>
                            <m:ctrlPr>
                              <a:rPr lang="fr-FR" sz="2400" i="1">
                                <a:latin typeface="Cambria Math"/>
                              </a:rPr>
                            </m:ctrlPr>
                          </m:sSubSupPr>
                          <m:e>
                            <m:r>
                              <a:rPr lang="fr-FR" sz="2400" i="1">
                                <a:latin typeface="Cambria Math"/>
                              </a:rPr>
                              <m:t>𝑒</m:t>
                            </m:r>
                          </m:e>
                          <m:sub>
                            <m:r>
                              <a:rPr lang="fr-FR" sz="2400" i="1">
                                <a:latin typeface="Cambria Math"/>
                              </a:rPr>
                              <m:t>h</m:t>
                            </m:r>
                          </m:sub>
                          <m:sup>
                            <m:r>
                              <a:rPr lang="fr-FR" sz="2400" i="1">
                                <a:latin typeface="Cambria Math"/>
                              </a:rPr>
                              <m:t>𝑡</m:t>
                            </m:r>
                          </m:sup>
                        </m:sSubSup>
                        <m:r>
                          <a:rPr lang="fr-FR" sz="2400" i="1" dirty="0">
                            <a:latin typeface="Cambria Math"/>
                          </a:rPr>
                          <m:t>)</m:t>
                        </m:r>
                        <m:r>
                          <a:rPr lang="fr-FR" sz="2400" i="1" dirty="0" smtClean="0">
                            <a:latin typeface="Cambria Math"/>
                            <a:ea typeface="Cambria Math"/>
                          </a:rPr>
                          <m:t>≥</m:t>
                        </m:r>
                        <m:sSubSup>
                          <m:sSubSupPr>
                            <m:ctrlPr>
                              <a:rPr lang="fr-FR" sz="2400" i="1">
                                <a:latin typeface="Cambria Math"/>
                              </a:rPr>
                            </m:ctrlPr>
                          </m:sSubSupPr>
                          <m:e>
                            <m:r>
                              <a:rPr lang="fr-FR" sz="2400" i="1">
                                <a:latin typeface="Cambria Math"/>
                              </a:rPr>
                              <m:t>𝑢</m:t>
                            </m:r>
                          </m:e>
                          <m:sub>
                            <m:r>
                              <a:rPr lang="fr-FR" sz="2400" i="1">
                                <a:latin typeface="Cambria Math"/>
                              </a:rPr>
                              <m:t>h</m:t>
                            </m:r>
                          </m:sub>
                          <m:sup>
                            <m:r>
                              <a:rPr lang="fr-FR" sz="2400" i="1">
                                <a:latin typeface="Cambria Math"/>
                              </a:rPr>
                              <m:t>𝑡</m:t>
                            </m:r>
                          </m:sup>
                        </m:sSubSup>
                      </m:e>
                    </m:d>
                  </m:oMath>
                </a14:m>
                <a:endParaRPr lang="fr-FR" sz="2400" dirty="0"/>
              </a:p>
              <a:p>
                <a:pPr marL="0" indent="0" algn="just">
                  <a:buNone/>
                </a:pPr>
                <a:r>
                  <a:rPr lang="fr-FR" sz="2400" dirty="0" smtClean="0"/>
                  <a:t>pour </a:t>
                </a:r>
                <a:r>
                  <a:rPr lang="fr-FR" sz="2400" dirty="0"/>
                  <a:t>t=1, </a:t>
                </a:r>
                <a:r>
                  <a:rPr lang="fr-FR" sz="2400" dirty="0" smtClean="0"/>
                  <a:t>0 et h=1,2,…, H</a:t>
                </a:r>
                <a:endParaRPr lang="fr-FR" sz="2400" dirty="0"/>
              </a:p>
              <a:p>
                <a:pPr>
                  <a:buFont typeface="Wingdings" pitchFamily="2" charset="2"/>
                  <a:buChar char="Ø"/>
                </a:pPr>
                <a14:m>
                  <m:oMath xmlns:m="http://schemas.openxmlformats.org/officeDocument/2006/math">
                    <m:sSup>
                      <m:sSupPr>
                        <m:ctrlPr>
                          <a:rPr lang="fr-FR" i="1" dirty="0">
                            <a:latin typeface="Cambria Math"/>
                          </a:rPr>
                        </m:ctrlPr>
                      </m:sSupPr>
                      <m:e>
                        <m:r>
                          <a:rPr lang="fr-FR" i="1" dirty="0">
                            <a:latin typeface="Cambria Math"/>
                          </a:rPr>
                          <m:t>𝑓</m:t>
                        </m:r>
                      </m:e>
                      <m:sup>
                        <m:r>
                          <a:rPr lang="fr-FR" i="1" dirty="0">
                            <a:latin typeface="Cambria Math"/>
                          </a:rPr>
                          <m:t>h</m:t>
                        </m:r>
                      </m:sup>
                    </m:sSup>
                    <m:d>
                      <m:dPr>
                        <m:ctrlPr>
                          <a:rPr lang="fr-FR" i="1" dirty="0">
                            <a:latin typeface="Cambria Math"/>
                          </a:rPr>
                        </m:ctrlPr>
                      </m:dPr>
                      <m:e>
                        <m:sSubSup>
                          <m:sSubSupPr>
                            <m:ctrlPr>
                              <a:rPr lang="fr-FR" i="1" dirty="0" smtClean="0">
                                <a:latin typeface="Cambria Math"/>
                              </a:rPr>
                            </m:ctrlPr>
                          </m:sSubSupPr>
                          <m:e>
                            <m:r>
                              <a:rPr lang="fr-FR" b="0" i="1" dirty="0" smtClean="0">
                                <a:latin typeface="Cambria Math"/>
                              </a:rPr>
                              <m:t>𝑞</m:t>
                            </m:r>
                          </m:e>
                          <m:sub>
                            <m:r>
                              <a:rPr lang="fr-FR" b="0" i="1" dirty="0" smtClean="0">
                                <a:latin typeface="Cambria Math"/>
                              </a:rPr>
                              <m:t>h</m:t>
                            </m:r>
                          </m:sub>
                          <m:sup>
                            <m:r>
                              <a:rPr lang="fr-FR" b="0" i="1" dirty="0" smtClean="0">
                                <a:latin typeface="Cambria Math"/>
                              </a:rPr>
                              <m:t>𝑡</m:t>
                            </m:r>
                          </m:sup>
                        </m:sSubSup>
                        <m:r>
                          <a:rPr lang="fr-FR" i="1" dirty="0">
                            <a:latin typeface="Cambria Math"/>
                          </a:rPr>
                          <m:t>,</m:t>
                        </m:r>
                        <m:sSubSup>
                          <m:sSubSupPr>
                            <m:ctrlPr>
                              <a:rPr lang="fr-FR" i="1">
                                <a:latin typeface="Cambria Math"/>
                              </a:rPr>
                            </m:ctrlPr>
                          </m:sSubSupPr>
                          <m:e>
                            <m:r>
                              <a:rPr lang="fr-FR" i="1">
                                <a:latin typeface="Cambria Math"/>
                              </a:rPr>
                              <m:t>𝑒</m:t>
                            </m:r>
                          </m:e>
                          <m:sub>
                            <m:r>
                              <a:rPr lang="fr-FR" i="1">
                                <a:latin typeface="Cambria Math"/>
                              </a:rPr>
                              <m:t>h</m:t>
                            </m:r>
                          </m:sub>
                          <m:sup>
                            <m:r>
                              <a:rPr lang="fr-FR" i="1">
                                <a:latin typeface="Cambria Math"/>
                              </a:rPr>
                              <m:t>𝑡</m:t>
                            </m:r>
                          </m:sup>
                        </m:sSubSup>
                      </m:e>
                    </m:d>
                    <m:r>
                      <a:rPr lang="fr-FR" b="0" i="1" dirty="0" smtClean="0">
                        <a:latin typeface="Cambria Math"/>
                      </a:rPr>
                      <m:t>=</m:t>
                    </m:r>
                    <m:sSubSup>
                      <m:sSubSupPr>
                        <m:ctrlPr>
                          <a:rPr lang="fr-FR" i="1">
                            <a:latin typeface="Cambria Math"/>
                          </a:rPr>
                        </m:ctrlPr>
                      </m:sSubSupPr>
                      <m:e>
                        <m:r>
                          <a:rPr lang="fr-FR" i="1">
                            <a:latin typeface="Cambria Math"/>
                          </a:rPr>
                          <m:t>𝑢</m:t>
                        </m:r>
                      </m:e>
                      <m:sub>
                        <m:r>
                          <a:rPr lang="fr-FR" i="1">
                            <a:latin typeface="Cambria Math"/>
                          </a:rPr>
                          <m:t>h</m:t>
                        </m:r>
                      </m:sub>
                      <m:sup>
                        <m:r>
                          <a:rPr lang="fr-FR" i="1">
                            <a:latin typeface="Cambria Math"/>
                          </a:rPr>
                          <m:t>𝑡</m:t>
                        </m:r>
                      </m:sup>
                    </m:sSubSup>
                  </m:oMath>
                </a14:m>
                <a:endParaRPr lang="fr-FR" dirty="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3"/>
                <a:stretch>
                  <a:fillRect l="-1024" t="-1091" r="-1092"/>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23</a:t>
            </a:fld>
            <a:endParaRPr lang="fr-FR"/>
          </a:p>
        </p:txBody>
      </p:sp>
    </p:spTree>
    <p:extLst>
      <p:ext uri="{BB962C8B-B14F-4D97-AF65-F5344CB8AC3E}">
        <p14:creationId xmlns:p14="http://schemas.microsoft.com/office/powerpoint/2010/main" val="81752633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smtClean="0"/>
              <a:t/>
            </a:r>
            <a:br>
              <a:rPr lang="fr-FR" dirty="0" smtClean="0"/>
            </a:br>
            <a:r>
              <a:rPr lang="fr-FR" dirty="0" smtClean="0"/>
              <a:t>APPROCHE </a:t>
            </a:r>
            <a:r>
              <a:rPr lang="fr-FR" dirty="0"/>
              <a:t>ECONOMIQUE: CAS DE PLUSIEURS MENAGES</a:t>
            </a:r>
            <a:br>
              <a:rPr lang="fr-FR" dirty="0"/>
            </a:br>
            <a:endParaRPr lang="fr-FR" dirty="0"/>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smtClean="0"/>
                  <a:t>La famille des indices du coût de la vie ploutocratiques conditionnels</a:t>
                </a:r>
                <a:endParaRPr lang="fr-FR" sz="2400" dirty="0"/>
              </a:p>
              <a:p>
                <a:pPr marL="0" indent="0" algn="just">
                  <a:buNone/>
                </a:pPr>
                <a14:m>
                  <m:oMath xmlns:m="http://schemas.openxmlformats.org/officeDocument/2006/math">
                    <m:sSub>
                      <m:sSubPr>
                        <m:ctrlPr>
                          <a:rPr lang="fr-FR" sz="2400" i="1">
                            <a:latin typeface="Cambria Math"/>
                          </a:rPr>
                        </m:ctrlPr>
                      </m:sSubPr>
                      <m:e>
                        <m:r>
                          <a:rPr lang="fr-FR" sz="2400" i="1">
                            <a:latin typeface="Cambria Math"/>
                          </a:rPr>
                          <m:t>𝐼</m:t>
                        </m:r>
                      </m:e>
                      <m:sub>
                        <m:r>
                          <a:rPr lang="fr-FR" sz="2400" b="0" i="1" smtClean="0">
                            <a:latin typeface="Cambria Math"/>
                          </a:rPr>
                          <m:t>𝑃𝐶</m:t>
                        </m:r>
                      </m:sub>
                    </m:sSub>
                    <m:d>
                      <m:dPr>
                        <m:begChr m:val="["/>
                        <m:endChr m:val="]"/>
                        <m:ctrlPr>
                          <a:rPr lang="fr-FR" sz="2400" i="1" smtClean="0">
                            <a:latin typeface="Cambria Math"/>
                          </a:rPr>
                        </m:ctrlPr>
                      </m:dPr>
                      <m:e>
                        <m:sSup>
                          <m:sSupPr>
                            <m:ctrlPr>
                              <a:rPr lang="fr-FR" sz="2400" i="1">
                                <a:latin typeface="Cambria Math"/>
                              </a:rPr>
                            </m:ctrlPr>
                          </m:sSupPr>
                          <m:e>
                            <m:r>
                              <a:rPr lang="fr-FR" sz="2400" i="1">
                                <a:latin typeface="Cambria Math"/>
                              </a:rPr>
                              <m:t>𝑃</m:t>
                            </m:r>
                          </m:e>
                          <m:sup>
                            <m:r>
                              <a:rPr lang="fr-FR" sz="2400" i="1">
                                <a:latin typeface="Cambria Math"/>
                              </a:rPr>
                              <m:t>0</m:t>
                            </m:r>
                          </m:sup>
                        </m:sSup>
                        <m:r>
                          <a:rPr lang="fr-FR" sz="2400" b="0" i="1" smtClean="0">
                            <a:latin typeface="Cambria Math"/>
                          </a:rPr>
                          <m:t>,</m:t>
                        </m:r>
                        <m:sSup>
                          <m:sSupPr>
                            <m:ctrlPr>
                              <a:rPr lang="fr-FR" sz="2400" i="1">
                                <a:latin typeface="Cambria Math"/>
                              </a:rPr>
                            </m:ctrlPr>
                          </m:sSupPr>
                          <m:e>
                            <m:r>
                              <a:rPr lang="fr-FR" sz="2400" i="1">
                                <a:latin typeface="Cambria Math"/>
                              </a:rPr>
                              <m:t>𝑃</m:t>
                            </m:r>
                          </m:e>
                          <m:sup>
                            <m:r>
                              <a:rPr lang="fr-FR" sz="2400" b="0" i="1" smtClean="0">
                                <a:latin typeface="Cambria Math"/>
                              </a:rPr>
                              <m:t>1</m:t>
                            </m:r>
                          </m:sup>
                        </m:sSup>
                        <m:r>
                          <a:rPr lang="fr-FR" sz="2400" b="0" i="1" smtClean="0">
                            <a:latin typeface="Cambria Math"/>
                          </a:rPr>
                          <m:t>,</m:t>
                        </m:r>
                        <m:r>
                          <a:rPr lang="fr-FR" sz="2400" b="0" i="1" smtClean="0">
                            <a:latin typeface="Cambria Math"/>
                          </a:rPr>
                          <m:t>𝑢</m:t>
                        </m:r>
                        <m:r>
                          <a:rPr lang="fr-FR" sz="2400" b="0" i="1" smtClean="0">
                            <a:latin typeface="Cambria Math"/>
                          </a:rPr>
                          <m:t>,</m:t>
                        </m:r>
                        <m:r>
                          <a:rPr lang="fr-FR" sz="2400" b="0" i="1" smtClean="0">
                            <a:latin typeface="Cambria Math"/>
                          </a:rPr>
                          <m:t>𝑒</m:t>
                        </m:r>
                      </m:e>
                    </m:d>
                    <m:r>
                      <a:rPr lang="fr-FR" sz="2400" i="1">
                        <a:latin typeface="Cambria Math"/>
                      </a:rPr>
                      <m:t>=</m:t>
                    </m:r>
                    <m:f>
                      <m:fPr>
                        <m:ctrlPr>
                          <a:rPr lang="fr-FR" sz="2400" i="1">
                            <a:latin typeface="Cambria Math"/>
                          </a:rPr>
                        </m:ctrlPr>
                      </m:fPr>
                      <m:num>
                        <m:nary>
                          <m:naryPr>
                            <m:chr m:val="∑"/>
                            <m:ctrlPr>
                              <a:rPr lang="fr-FR" sz="2400" i="1" smtClean="0">
                                <a:latin typeface="Cambria Math"/>
                              </a:rPr>
                            </m:ctrlPr>
                          </m:naryPr>
                          <m:sub>
                            <m:r>
                              <m:rPr>
                                <m:brk m:alnAt="23"/>
                              </m:rPr>
                              <a:rPr lang="fr-FR" sz="2400" b="0" i="1" smtClean="0">
                                <a:latin typeface="Cambria Math"/>
                              </a:rPr>
                              <m:t>h</m:t>
                            </m:r>
                            <m:r>
                              <a:rPr lang="fr-FR" sz="2400" b="0" i="1" smtClean="0">
                                <a:latin typeface="Cambria Math"/>
                              </a:rPr>
                              <m:t>=1</m:t>
                            </m:r>
                          </m:sub>
                          <m:sup>
                            <m:r>
                              <a:rPr lang="fr-FR" sz="2400" b="0" i="1" smtClean="0">
                                <a:latin typeface="Cambria Math"/>
                              </a:rPr>
                              <m:t>𝐻</m:t>
                            </m:r>
                          </m:sup>
                          <m:e>
                            <m:sSup>
                              <m:sSupPr>
                                <m:ctrlPr>
                                  <a:rPr lang="fr-FR" sz="2400" i="1">
                                    <a:latin typeface="Cambria Math"/>
                                  </a:rPr>
                                </m:ctrlPr>
                              </m:sSupPr>
                              <m:e>
                                <m:r>
                                  <a:rPr lang="fr-FR" sz="2400" i="1">
                                    <a:latin typeface="Cambria Math"/>
                                  </a:rPr>
                                  <m:t>𝐶</m:t>
                                </m:r>
                              </m:e>
                              <m:sup>
                                <m:r>
                                  <a:rPr lang="fr-FR" sz="2400" i="1">
                                    <a:latin typeface="Cambria Math"/>
                                  </a:rPr>
                                  <m:t>h</m:t>
                                </m:r>
                              </m:sup>
                            </m:sSup>
                            <m:r>
                              <a:rPr lang="fr-FR" sz="2400" i="1">
                                <a:latin typeface="Cambria Math"/>
                              </a:rPr>
                              <m:t>(</m:t>
                            </m:r>
                            <m:sSubSup>
                              <m:sSubSupPr>
                                <m:ctrlPr>
                                  <a:rPr lang="fr-FR" sz="2400" i="1">
                                    <a:latin typeface="Cambria Math"/>
                                  </a:rPr>
                                </m:ctrlPr>
                              </m:sSubSupPr>
                              <m:e>
                                <m:r>
                                  <a:rPr lang="fr-FR" sz="2400" i="1">
                                    <a:latin typeface="Cambria Math"/>
                                  </a:rPr>
                                  <m:t>𝑢</m:t>
                                </m:r>
                              </m:e>
                              <m:sub>
                                <m:r>
                                  <a:rPr lang="fr-FR" sz="2400" i="1">
                                    <a:latin typeface="Cambria Math"/>
                                  </a:rPr>
                                  <m:t>h</m:t>
                                </m:r>
                              </m:sub>
                              <m:sup/>
                            </m:sSubSup>
                            <m:r>
                              <m:rPr>
                                <m:nor/>
                              </m:rPr>
                              <a:rPr lang="fr-FR" sz="2400" dirty="0"/>
                              <m:t>, </m:t>
                            </m:r>
                            <m:sSubSup>
                              <m:sSubSupPr>
                                <m:ctrlPr>
                                  <a:rPr lang="fr-FR" sz="2400" i="1">
                                    <a:latin typeface="Cambria Math"/>
                                  </a:rPr>
                                </m:ctrlPr>
                              </m:sSubSupPr>
                              <m:e>
                                <m:r>
                                  <a:rPr lang="fr-FR" sz="2400" i="1">
                                    <a:latin typeface="Cambria Math"/>
                                  </a:rPr>
                                  <m:t>𝑒</m:t>
                                </m:r>
                              </m:e>
                              <m:sub>
                                <m:r>
                                  <a:rPr lang="fr-FR" sz="2400" i="1">
                                    <a:latin typeface="Cambria Math"/>
                                  </a:rPr>
                                  <m:t>h</m:t>
                                </m:r>
                              </m:sub>
                              <m:sup/>
                            </m:sSubSup>
                            <m:r>
                              <m:rPr>
                                <m:nor/>
                              </m:rPr>
                              <a:rPr lang="fr-FR" sz="2400" dirty="0"/>
                              <m:t>, </m:t>
                            </m:r>
                            <m:sSubSup>
                              <m:sSubSupPr>
                                <m:ctrlPr>
                                  <a:rPr lang="fr-FR" sz="2400" i="1">
                                    <a:latin typeface="Cambria Math"/>
                                  </a:rPr>
                                </m:ctrlPr>
                              </m:sSubSupPr>
                              <m:e>
                                <m:r>
                                  <a:rPr lang="fr-FR" sz="2400" i="1">
                                    <a:latin typeface="Cambria Math"/>
                                  </a:rPr>
                                  <m:t>𝑃</m:t>
                                </m:r>
                              </m:e>
                              <m:sub>
                                <m:r>
                                  <a:rPr lang="fr-FR" sz="2400" i="1">
                                    <a:latin typeface="Cambria Math"/>
                                  </a:rPr>
                                  <m:t>h</m:t>
                                </m:r>
                              </m:sub>
                              <m:sup>
                                <m:r>
                                  <a:rPr lang="fr-FR" sz="2400" b="0" i="1" smtClean="0">
                                    <a:latin typeface="Cambria Math"/>
                                  </a:rPr>
                                  <m:t>1</m:t>
                                </m:r>
                              </m:sup>
                            </m:sSubSup>
                            <m:r>
                              <m:rPr>
                                <m:nor/>
                              </m:rPr>
                              <a:rPr lang="fr-FR" sz="2400" dirty="0"/>
                              <m:t>)</m:t>
                            </m:r>
                          </m:e>
                        </m:nary>
                      </m:num>
                      <m:den>
                        <m:nary>
                          <m:naryPr>
                            <m:chr m:val="∑"/>
                            <m:ctrlPr>
                              <a:rPr lang="fr-FR" sz="2400" i="1">
                                <a:latin typeface="Cambria Math"/>
                              </a:rPr>
                            </m:ctrlPr>
                          </m:naryPr>
                          <m:sub>
                            <m:r>
                              <m:rPr>
                                <m:brk m:alnAt="23"/>
                              </m:rPr>
                              <a:rPr lang="fr-FR" sz="2400" i="1">
                                <a:latin typeface="Cambria Math"/>
                              </a:rPr>
                              <m:t>h</m:t>
                            </m:r>
                            <m:r>
                              <a:rPr lang="fr-FR" sz="2400" i="1">
                                <a:latin typeface="Cambria Math"/>
                              </a:rPr>
                              <m:t>=1</m:t>
                            </m:r>
                          </m:sub>
                          <m:sup>
                            <m:r>
                              <a:rPr lang="fr-FR" sz="2400" i="1">
                                <a:latin typeface="Cambria Math"/>
                              </a:rPr>
                              <m:t>𝐻</m:t>
                            </m:r>
                          </m:sup>
                          <m:e>
                            <m:sSup>
                              <m:sSupPr>
                                <m:ctrlPr>
                                  <a:rPr lang="fr-FR" sz="2400" i="1">
                                    <a:latin typeface="Cambria Math"/>
                                  </a:rPr>
                                </m:ctrlPr>
                              </m:sSupPr>
                              <m:e>
                                <m:r>
                                  <a:rPr lang="fr-FR" sz="2400" i="1">
                                    <a:latin typeface="Cambria Math"/>
                                  </a:rPr>
                                  <m:t>𝐶</m:t>
                                </m:r>
                              </m:e>
                              <m:sup>
                                <m:r>
                                  <a:rPr lang="fr-FR" sz="2400" i="1">
                                    <a:latin typeface="Cambria Math"/>
                                  </a:rPr>
                                  <m:t>h</m:t>
                                </m:r>
                              </m:sup>
                            </m:sSup>
                            <m:r>
                              <a:rPr lang="fr-FR" sz="2400" i="1">
                                <a:latin typeface="Cambria Math"/>
                              </a:rPr>
                              <m:t>(</m:t>
                            </m:r>
                            <m:sSubSup>
                              <m:sSubSupPr>
                                <m:ctrlPr>
                                  <a:rPr lang="fr-FR" sz="2400" i="1">
                                    <a:latin typeface="Cambria Math"/>
                                  </a:rPr>
                                </m:ctrlPr>
                              </m:sSubSupPr>
                              <m:e>
                                <m:r>
                                  <a:rPr lang="fr-FR" sz="2400" i="1">
                                    <a:latin typeface="Cambria Math"/>
                                  </a:rPr>
                                  <m:t>𝑢</m:t>
                                </m:r>
                              </m:e>
                              <m:sub>
                                <m:r>
                                  <a:rPr lang="fr-FR" sz="2400" i="1">
                                    <a:latin typeface="Cambria Math"/>
                                  </a:rPr>
                                  <m:t>h</m:t>
                                </m:r>
                              </m:sub>
                              <m:sup/>
                            </m:sSubSup>
                            <m:r>
                              <m:rPr>
                                <m:nor/>
                              </m:rPr>
                              <a:rPr lang="fr-FR" sz="2400" dirty="0"/>
                              <m:t>, </m:t>
                            </m:r>
                            <m:sSubSup>
                              <m:sSubSupPr>
                                <m:ctrlPr>
                                  <a:rPr lang="fr-FR" sz="2400" i="1">
                                    <a:latin typeface="Cambria Math"/>
                                  </a:rPr>
                                </m:ctrlPr>
                              </m:sSubSupPr>
                              <m:e>
                                <m:r>
                                  <a:rPr lang="fr-FR" sz="2400" i="1">
                                    <a:latin typeface="Cambria Math"/>
                                  </a:rPr>
                                  <m:t>𝑒</m:t>
                                </m:r>
                              </m:e>
                              <m:sub>
                                <m:r>
                                  <a:rPr lang="fr-FR" sz="2400" i="1">
                                    <a:latin typeface="Cambria Math"/>
                                  </a:rPr>
                                  <m:t>h</m:t>
                                </m:r>
                              </m:sub>
                              <m:sup/>
                            </m:sSubSup>
                            <m:r>
                              <m:rPr>
                                <m:nor/>
                              </m:rPr>
                              <a:rPr lang="fr-FR" sz="2400" dirty="0"/>
                              <m:t>, </m:t>
                            </m:r>
                            <m:sSubSup>
                              <m:sSubSupPr>
                                <m:ctrlPr>
                                  <a:rPr lang="fr-FR" sz="2400" i="1">
                                    <a:latin typeface="Cambria Math"/>
                                  </a:rPr>
                                </m:ctrlPr>
                              </m:sSubSupPr>
                              <m:e>
                                <m:r>
                                  <a:rPr lang="fr-FR" sz="2400" i="1">
                                    <a:latin typeface="Cambria Math"/>
                                  </a:rPr>
                                  <m:t>𝑃</m:t>
                                </m:r>
                              </m:e>
                              <m:sub>
                                <m:r>
                                  <a:rPr lang="fr-FR" sz="2400" i="1">
                                    <a:latin typeface="Cambria Math"/>
                                  </a:rPr>
                                  <m:t>h</m:t>
                                </m:r>
                              </m:sub>
                              <m:sup>
                                <m:r>
                                  <a:rPr lang="fr-FR" sz="2400" b="0" i="1" smtClean="0">
                                    <a:latin typeface="Cambria Math"/>
                                  </a:rPr>
                                  <m:t>0</m:t>
                                </m:r>
                              </m:sup>
                            </m:sSubSup>
                            <m:r>
                              <m:rPr>
                                <m:nor/>
                              </m:rPr>
                              <a:rPr lang="fr-FR" sz="2400" dirty="0"/>
                              <m:t>)</m:t>
                            </m:r>
                          </m:e>
                        </m:nary>
                      </m:den>
                    </m:f>
                  </m:oMath>
                </a14:m>
                <a:r>
                  <a:rPr lang="fr-FR" sz="2400" dirty="0"/>
                  <a:t>*100</a:t>
                </a:r>
              </a:p>
              <a:p>
                <a:pPr marL="0" indent="0" algn="just">
                  <a:buNone/>
                </a:pPr>
                <a14:m>
                  <m:oMath xmlns:m="http://schemas.openxmlformats.org/officeDocument/2006/math">
                    <m:sSup>
                      <m:sSupPr>
                        <m:ctrlPr>
                          <a:rPr lang="fr-FR" sz="2400" i="1">
                            <a:latin typeface="Cambria Math"/>
                          </a:rPr>
                        </m:ctrlPr>
                      </m:sSupPr>
                      <m:e>
                        <m:r>
                          <a:rPr lang="fr-FR" sz="2400" i="1">
                            <a:latin typeface="Cambria Math"/>
                          </a:rPr>
                          <m:t>𝑃</m:t>
                        </m:r>
                      </m:e>
                      <m:sup>
                        <m:r>
                          <a:rPr lang="fr-FR" sz="2400" i="1">
                            <a:latin typeface="Cambria Math"/>
                          </a:rPr>
                          <m:t>0</m:t>
                        </m:r>
                      </m:sup>
                    </m:sSup>
                    <m:r>
                      <a:rPr lang="fr-FR" sz="2400">
                        <a:latin typeface="Cambria Math"/>
                      </a:rPr>
                      <m:t>=</m:t>
                    </m:r>
                    <m:r>
                      <a:rPr lang="fr-FR" sz="2400" i="1" dirty="0">
                        <a:latin typeface="Cambria Math"/>
                      </a:rPr>
                      <m:t>(</m:t>
                    </m:r>
                    <m:sSubSup>
                      <m:sSubSupPr>
                        <m:ctrlPr>
                          <a:rPr lang="fr-FR" sz="2400" i="1" dirty="0" smtClean="0">
                            <a:latin typeface="Cambria Math"/>
                          </a:rPr>
                        </m:ctrlPr>
                      </m:sSubSupPr>
                      <m:e>
                        <m:r>
                          <a:rPr lang="fr-FR" sz="2400" b="0" i="1" dirty="0" smtClean="0">
                            <a:latin typeface="Cambria Math"/>
                          </a:rPr>
                          <m:t>𝑃</m:t>
                        </m:r>
                      </m:e>
                      <m:sub>
                        <m:r>
                          <a:rPr lang="fr-FR" sz="2400" b="0" i="1" dirty="0" smtClean="0">
                            <a:latin typeface="Cambria Math"/>
                          </a:rPr>
                          <m:t>1</m:t>
                        </m:r>
                      </m:sub>
                      <m:sup>
                        <m:r>
                          <a:rPr lang="fr-FR" sz="2400" b="0" i="1" dirty="0" smtClean="0">
                            <a:latin typeface="Cambria Math"/>
                          </a:rPr>
                          <m:t>0</m:t>
                        </m:r>
                      </m:sup>
                    </m:sSubSup>
                    <m:r>
                      <m:rPr>
                        <m:nor/>
                      </m:rPr>
                      <a:rPr lang="fr-FR" sz="2400" dirty="0"/>
                      <m:t>,…,</m:t>
                    </m:r>
                  </m:oMath>
                </a14:m>
                <a:r>
                  <a:rPr lang="fr-FR" sz="2400" dirty="0"/>
                  <a:t> </a:t>
                </a:r>
                <a14:m>
                  <m:oMath xmlns:m="http://schemas.openxmlformats.org/officeDocument/2006/math">
                    <m:sSubSup>
                      <m:sSubSupPr>
                        <m:ctrlPr>
                          <a:rPr lang="fr-FR" sz="2400" i="1" dirty="0">
                            <a:latin typeface="Cambria Math"/>
                          </a:rPr>
                        </m:ctrlPr>
                      </m:sSubSupPr>
                      <m:e>
                        <m:r>
                          <a:rPr lang="fr-FR" sz="2400" i="1" dirty="0">
                            <a:latin typeface="Cambria Math"/>
                          </a:rPr>
                          <m:t>𝑃</m:t>
                        </m:r>
                      </m:e>
                      <m:sub>
                        <m:r>
                          <a:rPr lang="fr-FR" sz="2400" b="0" i="1" dirty="0" smtClean="0">
                            <a:latin typeface="Cambria Math"/>
                          </a:rPr>
                          <m:t>𝐻</m:t>
                        </m:r>
                      </m:sub>
                      <m:sup>
                        <m:r>
                          <a:rPr lang="fr-FR" sz="2400" i="1" dirty="0">
                            <a:latin typeface="Cambria Math"/>
                          </a:rPr>
                          <m:t>0</m:t>
                        </m:r>
                      </m:sup>
                    </m:sSubSup>
                  </m:oMath>
                </a14:m>
                <a:r>
                  <a:rPr lang="fr-FR" sz="2400" dirty="0" smtClean="0"/>
                  <a:t>)</a:t>
                </a:r>
              </a:p>
              <a:p>
                <a:pPr marL="0" indent="0" algn="just">
                  <a:buNone/>
                </a:pPr>
                <a14:m>
                  <m:oMath xmlns:m="http://schemas.openxmlformats.org/officeDocument/2006/math">
                    <m:sSup>
                      <m:sSupPr>
                        <m:ctrlPr>
                          <a:rPr lang="fr-FR" sz="2400" i="1">
                            <a:latin typeface="Cambria Math"/>
                          </a:rPr>
                        </m:ctrlPr>
                      </m:sSupPr>
                      <m:e>
                        <m:r>
                          <a:rPr lang="fr-FR" sz="2400" i="1">
                            <a:latin typeface="Cambria Math"/>
                          </a:rPr>
                          <m:t>𝑃</m:t>
                        </m:r>
                      </m:e>
                      <m:sup>
                        <m:r>
                          <a:rPr lang="fr-FR" sz="2400" b="0" i="1" smtClean="0">
                            <a:latin typeface="Cambria Math"/>
                          </a:rPr>
                          <m:t>1</m:t>
                        </m:r>
                      </m:sup>
                    </m:sSup>
                    <m:r>
                      <a:rPr lang="fr-FR" sz="2400">
                        <a:latin typeface="Cambria Math"/>
                      </a:rPr>
                      <m:t>=</m:t>
                    </m:r>
                    <m:r>
                      <a:rPr lang="fr-FR" sz="2400" i="1" dirty="0">
                        <a:latin typeface="Cambria Math"/>
                      </a:rPr>
                      <m:t>(</m:t>
                    </m:r>
                    <m:sSubSup>
                      <m:sSubSupPr>
                        <m:ctrlPr>
                          <a:rPr lang="fr-FR" sz="2400" i="1" dirty="0">
                            <a:latin typeface="Cambria Math"/>
                          </a:rPr>
                        </m:ctrlPr>
                      </m:sSubSupPr>
                      <m:e>
                        <m:r>
                          <a:rPr lang="fr-FR" sz="2400" i="1" dirty="0">
                            <a:latin typeface="Cambria Math"/>
                          </a:rPr>
                          <m:t>𝑃</m:t>
                        </m:r>
                      </m:e>
                      <m:sub>
                        <m:r>
                          <a:rPr lang="fr-FR" sz="2400" i="1" dirty="0">
                            <a:latin typeface="Cambria Math"/>
                          </a:rPr>
                          <m:t>1</m:t>
                        </m:r>
                      </m:sub>
                      <m:sup>
                        <m:r>
                          <a:rPr lang="fr-FR" sz="2400" b="0" i="1" dirty="0" smtClean="0">
                            <a:latin typeface="Cambria Math"/>
                          </a:rPr>
                          <m:t>1</m:t>
                        </m:r>
                      </m:sup>
                    </m:sSubSup>
                    <m:r>
                      <m:rPr>
                        <m:nor/>
                      </m:rPr>
                      <a:rPr lang="fr-FR" sz="2400" dirty="0"/>
                      <m:t>,…,</m:t>
                    </m:r>
                  </m:oMath>
                </a14:m>
                <a:r>
                  <a:rPr lang="fr-FR" sz="2400" dirty="0"/>
                  <a:t> </a:t>
                </a:r>
                <a14:m>
                  <m:oMath xmlns:m="http://schemas.openxmlformats.org/officeDocument/2006/math">
                    <m:sSubSup>
                      <m:sSubSupPr>
                        <m:ctrlPr>
                          <a:rPr lang="fr-FR" sz="2400" i="1" dirty="0">
                            <a:latin typeface="Cambria Math"/>
                          </a:rPr>
                        </m:ctrlPr>
                      </m:sSubSupPr>
                      <m:e>
                        <m:r>
                          <a:rPr lang="fr-FR" sz="2400" i="1" dirty="0">
                            <a:latin typeface="Cambria Math"/>
                          </a:rPr>
                          <m:t>𝑃</m:t>
                        </m:r>
                      </m:e>
                      <m:sub>
                        <m:r>
                          <a:rPr lang="fr-FR" sz="2400" i="1" dirty="0">
                            <a:latin typeface="Cambria Math"/>
                          </a:rPr>
                          <m:t>𝐻</m:t>
                        </m:r>
                      </m:sub>
                      <m:sup>
                        <m:r>
                          <a:rPr lang="fr-FR" sz="2400" b="0" i="1" dirty="0" smtClean="0">
                            <a:latin typeface="Cambria Math"/>
                          </a:rPr>
                          <m:t>1</m:t>
                        </m:r>
                      </m:sup>
                    </m:sSubSup>
                  </m:oMath>
                </a14:m>
                <a:r>
                  <a:rPr lang="fr-FR" sz="2400" dirty="0"/>
                  <a:t>)</a:t>
                </a:r>
              </a:p>
              <a:p>
                <a:pPr marL="0" indent="0" algn="just">
                  <a:buNone/>
                </a:pPr>
                <a:r>
                  <a:rPr lang="fr-FR" sz="2400" dirty="0" smtClean="0"/>
                  <a:t>u</a:t>
                </a:r>
                <a14:m>
                  <m:oMath xmlns:m="http://schemas.openxmlformats.org/officeDocument/2006/math">
                    <m:r>
                      <a:rPr lang="fr-FR" sz="2400">
                        <a:latin typeface="Cambria Math"/>
                      </a:rPr>
                      <m:t>=</m:t>
                    </m:r>
                    <m:r>
                      <a:rPr lang="fr-FR" sz="2400" i="1" dirty="0">
                        <a:latin typeface="Cambria Math"/>
                      </a:rPr>
                      <m:t>(</m:t>
                    </m:r>
                    <m:sSub>
                      <m:sSubPr>
                        <m:ctrlPr>
                          <a:rPr lang="fr-FR" sz="2400" i="1" dirty="0" smtClean="0">
                            <a:latin typeface="Cambria Math"/>
                          </a:rPr>
                        </m:ctrlPr>
                      </m:sSubPr>
                      <m:e>
                        <m:r>
                          <a:rPr lang="fr-FR" sz="2400" b="0" i="1" dirty="0" smtClean="0">
                            <a:latin typeface="Cambria Math"/>
                          </a:rPr>
                          <m:t>𝑢</m:t>
                        </m:r>
                      </m:e>
                      <m:sub>
                        <m:r>
                          <a:rPr lang="fr-FR" sz="2400" b="0" i="1" dirty="0" smtClean="0">
                            <a:latin typeface="Cambria Math"/>
                          </a:rPr>
                          <m:t>1</m:t>
                        </m:r>
                      </m:sub>
                    </m:sSub>
                  </m:oMath>
                </a14:m>
                <a:r>
                  <a:rPr lang="fr-FR" sz="2400" dirty="0" smtClean="0"/>
                  <a:t>,…,</a:t>
                </a:r>
                <a:r>
                  <a:rPr lang="fr-FR" sz="2400" dirty="0"/>
                  <a:t> </a:t>
                </a:r>
                <a14:m>
                  <m:oMath xmlns:m="http://schemas.openxmlformats.org/officeDocument/2006/math">
                    <m:sSub>
                      <m:sSubPr>
                        <m:ctrlPr>
                          <a:rPr lang="fr-FR" sz="2400" i="1" dirty="0">
                            <a:latin typeface="Cambria Math"/>
                          </a:rPr>
                        </m:ctrlPr>
                      </m:sSubPr>
                      <m:e>
                        <m:r>
                          <a:rPr lang="fr-FR" sz="2400" i="1" dirty="0">
                            <a:latin typeface="Cambria Math"/>
                          </a:rPr>
                          <m:t>𝑢</m:t>
                        </m:r>
                      </m:e>
                      <m:sub>
                        <m:r>
                          <a:rPr lang="fr-FR" sz="2400" b="0" i="1" dirty="0" smtClean="0">
                            <a:latin typeface="Cambria Math"/>
                          </a:rPr>
                          <m:t>𝐻</m:t>
                        </m:r>
                      </m:sub>
                    </m:sSub>
                  </m:oMath>
                </a14:m>
                <a:r>
                  <a:rPr lang="fr-FR" sz="2400" dirty="0"/>
                  <a:t>)</a:t>
                </a:r>
                <a:endParaRPr lang="fr-FR" sz="2400" dirty="0" smtClean="0"/>
              </a:p>
              <a:p>
                <a:pPr marL="0" indent="0" algn="just">
                  <a:buNone/>
                </a:pPr>
                <a:r>
                  <a:rPr lang="fr-FR" sz="2400" dirty="0" smtClean="0"/>
                  <a:t>e</a:t>
                </a:r>
                <a14:m>
                  <m:oMath xmlns:m="http://schemas.openxmlformats.org/officeDocument/2006/math">
                    <m:r>
                      <a:rPr lang="fr-FR" sz="2400">
                        <a:latin typeface="Cambria Math"/>
                      </a:rPr>
                      <m:t>=</m:t>
                    </m:r>
                    <m:r>
                      <a:rPr lang="fr-FR" sz="2400" i="1" dirty="0">
                        <a:latin typeface="Cambria Math"/>
                      </a:rPr>
                      <m:t>(</m:t>
                    </m:r>
                    <m:sSub>
                      <m:sSubPr>
                        <m:ctrlPr>
                          <a:rPr lang="fr-FR" sz="2400" i="1" dirty="0">
                            <a:latin typeface="Cambria Math"/>
                          </a:rPr>
                        </m:ctrlPr>
                      </m:sSubPr>
                      <m:e>
                        <m:r>
                          <a:rPr lang="fr-FR" sz="2400" b="0" i="1" dirty="0" smtClean="0">
                            <a:latin typeface="Cambria Math"/>
                          </a:rPr>
                          <m:t>𝑒</m:t>
                        </m:r>
                      </m:e>
                      <m:sub>
                        <m:r>
                          <a:rPr lang="fr-FR" sz="2400" i="1" dirty="0">
                            <a:latin typeface="Cambria Math"/>
                          </a:rPr>
                          <m:t>1</m:t>
                        </m:r>
                      </m:sub>
                    </m:sSub>
                  </m:oMath>
                </a14:m>
                <a:r>
                  <a:rPr lang="fr-FR" sz="2400" dirty="0"/>
                  <a:t>,…, </a:t>
                </a:r>
                <a14:m>
                  <m:oMath xmlns:m="http://schemas.openxmlformats.org/officeDocument/2006/math">
                    <m:sSub>
                      <m:sSubPr>
                        <m:ctrlPr>
                          <a:rPr lang="fr-FR" sz="2400" i="1" dirty="0">
                            <a:latin typeface="Cambria Math"/>
                          </a:rPr>
                        </m:ctrlPr>
                      </m:sSubPr>
                      <m:e>
                        <m:r>
                          <a:rPr lang="fr-FR" sz="2400" b="0" i="1" dirty="0" smtClean="0">
                            <a:latin typeface="Cambria Math"/>
                          </a:rPr>
                          <m:t>𝑒</m:t>
                        </m:r>
                      </m:e>
                      <m:sub>
                        <m:r>
                          <a:rPr lang="fr-FR" sz="2400" i="1" dirty="0">
                            <a:latin typeface="Cambria Math"/>
                          </a:rPr>
                          <m:t>𝐻</m:t>
                        </m:r>
                      </m:sub>
                    </m:sSub>
                  </m:oMath>
                </a14:m>
                <a:r>
                  <a:rPr lang="fr-FR" sz="2400" dirty="0"/>
                  <a:t>)</a:t>
                </a:r>
              </a:p>
              <a:p>
                <a:pPr>
                  <a:buFont typeface="Wingdings" pitchFamily="2" charset="2"/>
                  <a:buChar char="Ø"/>
                </a:pPr>
                <a:endParaRPr lang="fr-FR" dirty="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3"/>
                <a:stretch>
                  <a:fillRect l="-1024" t="-1091"/>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24</a:t>
            </a:fld>
            <a:endParaRPr lang="fr-FR"/>
          </a:p>
        </p:txBody>
      </p:sp>
    </p:spTree>
    <p:extLst>
      <p:ext uri="{BB962C8B-B14F-4D97-AF65-F5344CB8AC3E}">
        <p14:creationId xmlns:p14="http://schemas.microsoft.com/office/powerpoint/2010/main" val="187059790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smtClean="0"/>
              <a:t/>
            </a:r>
            <a:br>
              <a:rPr lang="fr-FR" dirty="0" smtClean="0"/>
            </a:br>
            <a:r>
              <a:rPr lang="fr-FR" dirty="0" smtClean="0"/>
              <a:t>APPROCHE </a:t>
            </a:r>
            <a:r>
              <a:rPr lang="fr-FR" dirty="0"/>
              <a:t>ECONOMIQUE: CAS DE PLUSIEURS MENAGES</a:t>
            </a:r>
            <a:br>
              <a:rPr lang="fr-FR" dirty="0"/>
            </a:br>
            <a:endParaRPr lang="fr-FR" dirty="0"/>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smtClean="0"/>
                  <a:t>Lorsque u</a:t>
                </a:r>
                <a14:m>
                  <m:oMath xmlns:m="http://schemas.openxmlformats.org/officeDocument/2006/math">
                    <m:r>
                      <a:rPr lang="fr-FR" sz="2400">
                        <a:latin typeface="Cambria Math"/>
                      </a:rPr>
                      <m:t>=</m:t>
                    </m:r>
                    <m:r>
                      <a:rPr lang="fr-FR" sz="2400" i="1" dirty="0">
                        <a:latin typeface="Cambria Math"/>
                      </a:rPr>
                      <m:t>(</m:t>
                    </m:r>
                    <m:sSubSup>
                      <m:sSubSupPr>
                        <m:ctrlPr>
                          <a:rPr lang="fr-FR" sz="2400" i="1" dirty="0" smtClean="0">
                            <a:latin typeface="Cambria Math"/>
                          </a:rPr>
                        </m:ctrlPr>
                      </m:sSubSupPr>
                      <m:e>
                        <m:r>
                          <a:rPr lang="fr-FR" sz="2400" b="0" i="1" dirty="0" smtClean="0">
                            <a:latin typeface="Cambria Math"/>
                          </a:rPr>
                          <m:t>𝑢</m:t>
                        </m:r>
                      </m:e>
                      <m:sub>
                        <m:r>
                          <a:rPr lang="fr-FR" sz="2400" b="0" i="1" dirty="0" smtClean="0">
                            <a:latin typeface="Cambria Math"/>
                          </a:rPr>
                          <m:t>1</m:t>
                        </m:r>
                      </m:sub>
                      <m:sup>
                        <m:r>
                          <a:rPr lang="fr-FR" sz="2400" b="0" i="1" dirty="0" smtClean="0">
                            <a:latin typeface="Cambria Math"/>
                          </a:rPr>
                          <m:t>0</m:t>
                        </m:r>
                      </m:sup>
                    </m:sSubSup>
                  </m:oMath>
                </a14:m>
                <a:r>
                  <a:rPr lang="fr-FR" sz="2400" dirty="0" smtClean="0"/>
                  <a:t>,…,</a:t>
                </a:r>
                <a:r>
                  <a:rPr lang="fr-FR" sz="2400" dirty="0"/>
                  <a:t> </a:t>
                </a:r>
                <a14:m>
                  <m:oMath xmlns:m="http://schemas.openxmlformats.org/officeDocument/2006/math">
                    <m:sSubSup>
                      <m:sSubSupPr>
                        <m:ctrlPr>
                          <a:rPr lang="fr-FR" sz="2400" i="1" dirty="0">
                            <a:latin typeface="Cambria Math"/>
                          </a:rPr>
                        </m:ctrlPr>
                      </m:sSubSupPr>
                      <m:e>
                        <m:r>
                          <a:rPr lang="fr-FR" sz="2400" i="1" dirty="0">
                            <a:latin typeface="Cambria Math"/>
                          </a:rPr>
                          <m:t>𝑢</m:t>
                        </m:r>
                      </m:e>
                      <m:sub>
                        <m:r>
                          <a:rPr lang="fr-FR" sz="2400" b="0" i="1" dirty="0" smtClean="0">
                            <a:latin typeface="Cambria Math"/>
                          </a:rPr>
                          <m:t>𝐻</m:t>
                        </m:r>
                      </m:sub>
                      <m:sup>
                        <m:r>
                          <a:rPr lang="fr-FR" sz="2400" i="1" dirty="0">
                            <a:latin typeface="Cambria Math"/>
                          </a:rPr>
                          <m:t>0</m:t>
                        </m:r>
                      </m:sup>
                    </m:sSubSup>
                  </m:oMath>
                </a14:m>
                <a:r>
                  <a:rPr lang="fr-FR" sz="2400" dirty="0" smtClean="0"/>
                  <a:t>)=</a:t>
                </a:r>
                <a14:m>
                  <m:oMath xmlns:m="http://schemas.openxmlformats.org/officeDocument/2006/math">
                    <m:sSup>
                      <m:sSupPr>
                        <m:ctrlPr>
                          <a:rPr lang="fr-FR" sz="2400" i="1" dirty="0" smtClean="0">
                            <a:latin typeface="Cambria Math"/>
                          </a:rPr>
                        </m:ctrlPr>
                      </m:sSupPr>
                      <m:e>
                        <m:r>
                          <a:rPr lang="fr-FR" sz="2400" b="0" i="1" dirty="0" smtClean="0">
                            <a:latin typeface="Cambria Math"/>
                          </a:rPr>
                          <m:t>𝑢</m:t>
                        </m:r>
                      </m:e>
                      <m:sup>
                        <m:r>
                          <a:rPr lang="fr-FR" sz="2400" b="0" i="1" dirty="0" smtClean="0">
                            <a:latin typeface="Cambria Math"/>
                          </a:rPr>
                          <m:t>𝑜</m:t>
                        </m:r>
                      </m:sup>
                    </m:sSup>
                  </m:oMath>
                </a14:m>
                <a:r>
                  <a:rPr lang="fr-FR" sz="2400" dirty="0" smtClean="0"/>
                  <a:t>, </a:t>
                </a:r>
                <a:r>
                  <a:rPr lang="fr-FR" sz="2400" dirty="0"/>
                  <a:t>e</a:t>
                </a:r>
                <a14:m>
                  <m:oMath xmlns:m="http://schemas.openxmlformats.org/officeDocument/2006/math">
                    <m:r>
                      <a:rPr lang="fr-FR" sz="2400">
                        <a:latin typeface="Cambria Math"/>
                      </a:rPr>
                      <m:t>=</m:t>
                    </m:r>
                    <m:r>
                      <a:rPr lang="fr-FR" sz="2400" i="1" dirty="0">
                        <a:latin typeface="Cambria Math"/>
                      </a:rPr>
                      <m:t>(</m:t>
                    </m:r>
                    <m:sSubSup>
                      <m:sSubSupPr>
                        <m:ctrlPr>
                          <a:rPr lang="fr-FR" sz="2400" i="1" dirty="0">
                            <a:latin typeface="Cambria Math"/>
                          </a:rPr>
                        </m:ctrlPr>
                      </m:sSubSupPr>
                      <m:e>
                        <m:r>
                          <a:rPr lang="fr-FR" sz="2400" b="0" i="1" dirty="0" smtClean="0">
                            <a:latin typeface="Cambria Math"/>
                          </a:rPr>
                          <m:t>𝑒</m:t>
                        </m:r>
                      </m:e>
                      <m:sub>
                        <m:r>
                          <a:rPr lang="fr-FR" sz="2400" i="1" dirty="0">
                            <a:latin typeface="Cambria Math"/>
                          </a:rPr>
                          <m:t>1</m:t>
                        </m:r>
                      </m:sub>
                      <m:sup>
                        <m:r>
                          <a:rPr lang="fr-FR" sz="2400" i="1" dirty="0">
                            <a:latin typeface="Cambria Math"/>
                          </a:rPr>
                          <m:t>0</m:t>
                        </m:r>
                      </m:sup>
                    </m:sSubSup>
                    <m:r>
                      <m:rPr>
                        <m:nor/>
                      </m:rPr>
                      <a:rPr lang="fr-FR" sz="2400" dirty="0"/>
                      <m:t>,…, </m:t>
                    </m:r>
                    <m:sSubSup>
                      <m:sSubSupPr>
                        <m:ctrlPr>
                          <a:rPr lang="fr-FR" sz="2400" i="1" dirty="0">
                            <a:latin typeface="Cambria Math"/>
                          </a:rPr>
                        </m:ctrlPr>
                      </m:sSubSupPr>
                      <m:e>
                        <m:r>
                          <a:rPr lang="fr-FR" sz="2400" b="0" i="1" dirty="0" smtClean="0">
                            <a:latin typeface="Cambria Math"/>
                          </a:rPr>
                          <m:t>𝑒</m:t>
                        </m:r>
                      </m:e>
                      <m:sub>
                        <m:r>
                          <a:rPr lang="fr-FR" sz="2400" i="1" dirty="0">
                            <a:latin typeface="Cambria Math"/>
                          </a:rPr>
                          <m:t>𝐻</m:t>
                        </m:r>
                      </m:sub>
                      <m:sup>
                        <m:r>
                          <a:rPr lang="fr-FR" sz="2400" i="1" dirty="0">
                            <a:latin typeface="Cambria Math"/>
                          </a:rPr>
                          <m:t>0</m:t>
                        </m:r>
                      </m:sup>
                    </m:sSubSup>
                  </m:oMath>
                </a14:m>
                <a:r>
                  <a:rPr lang="fr-FR" sz="2400" dirty="0"/>
                  <a:t>)</a:t>
                </a:r>
                <a:r>
                  <a:rPr lang="fr-FR" sz="2400" dirty="0" smtClean="0"/>
                  <a:t>=</a:t>
                </a:r>
                <a14:m>
                  <m:oMath xmlns:m="http://schemas.openxmlformats.org/officeDocument/2006/math">
                    <m:sSup>
                      <m:sSupPr>
                        <m:ctrlPr>
                          <a:rPr lang="fr-FR" sz="2400" i="1" dirty="0">
                            <a:latin typeface="Cambria Math"/>
                          </a:rPr>
                        </m:ctrlPr>
                      </m:sSupPr>
                      <m:e>
                        <m:r>
                          <a:rPr lang="fr-FR" sz="2400" b="0" i="1" dirty="0" smtClean="0">
                            <a:latin typeface="Cambria Math"/>
                          </a:rPr>
                          <m:t>𝑒</m:t>
                        </m:r>
                      </m:e>
                      <m:sup>
                        <m:r>
                          <a:rPr lang="fr-FR" sz="2400" i="1" dirty="0">
                            <a:latin typeface="Cambria Math"/>
                          </a:rPr>
                          <m:t>𝑜</m:t>
                        </m:r>
                      </m:sup>
                    </m:sSup>
                  </m:oMath>
                </a14:m>
                <a:r>
                  <a:rPr lang="fr-FR" sz="2400" dirty="0" smtClean="0"/>
                  <a:t>, on </a:t>
                </a:r>
                <a:r>
                  <a:rPr lang="fr-FR" sz="2400" dirty="0"/>
                  <a:t>obtient l’indice du coût de la vie de </a:t>
                </a:r>
                <a:r>
                  <a:rPr lang="fr-FR" sz="2400" dirty="0" err="1"/>
                  <a:t>Laspeyres</a:t>
                </a:r>
                <a:r>
                  <a:rPr lang="fr-FR" sz="2400" dirty="0"/>
                  <a:t>  ploutocratique </a:t>
                </a:r>
                <a:r>
                  <a:rPr lang="fr-FR" sz="2400" dirty="0" smtClean="0"/>
                  <a:t>conditionnel</a:t>
                </a:r>
              </a:p>
              <a:p>
                <a:pPr marL="0" indent="0" algn="just">
                  <a:buNone/>
                </a:pPr>
                <a14:m>
                  <m:oMath xmlns:m="http://schemas.openxmlformats.org/officeDocument/2006/math">
                    <m:sSub>
                      <m:sSubPr>
                        <m:ctrlPr>
                          <a:rPr lang="fr-FR" sz="2400" i="1">
                            <a:latin typeface="Cambria Math"/>
                          </a:rPr>
                        </m:ctrlPr>
                      </m:sSubPr>
                      <m:e>
                        <m:r>
                          <a:rPr lang="fr-FR" sz="2400" i="1">
                            <a:latin typeface="Cambria Math"/>
                          </a:rPr>
                          <m:t>𝐼</m:t>
                        </m:r>
                      </m:e>
                      <m:sub>
                        <m:r>
                          <a:rPr lang="fr-FR" sz="2400" b="0" i="1" smtClean="0">
                            <a:latin typeface="Cambria Math"/>
                          </a:rPr>
                          <m:t>𝐿</m:t>
                        </m:r>
                        <m:r>
                          <a:rPr lang="fr-FR" sz="2400" i="1">
                            <a:latin typeface="Cambria Math"/>
                          </a:rPr>
                          <m:t>𝑃𝐶</m:t>
                        </m:r>
                      </m:sub>
                    </m:sSub>
                    <m:d>
                      <m:dPr>
                        <m:begChr m:val="["/>
                        <m:endChr m:val="]"/>
                        <m:ctrlPr>
                          <a:rPr lang="fr-FR" sz="2400" i="1">
                            <a:latin typeface="Cambria Math"/>
                          </a:rPr>
                        </m:ctrlPr>
                      </m:dPr>
                      <m:e>
                        <m:sSup>
                          <m:sSupPr>
                            <m:ctrlPr>
                              <a:rPr lang="fr-FR" sz="2400" i="1">
                                <a:latin typeface="Cambria Math"/>
                              </a:rPr>
                            </m:ctrlPr>
                          </m:sSupPr>
                          <m:e>
                            <m:r>
                              <a:rPr lang="fr-FR" sz="2400" i="1">
                                <a:latin typeface="Cambria Math"/>
                              </a:rPr>
                              <m:t>𝑃</m:t>
                            </m:r>
                          </m:e>
                          <m:sup>
                            <m:r>
                              <a:rPr lang="fr-FR" sz="2400" i="1">
                                <a:latin typeface="Cambria Math"/>
                              </a:rPr>
                              <m:t>0</m:t>
                            </m:r>
                          </m:sup>
                        </m:sSup>
                        <m:r>
                          <a:rPr lang="fr-FR" sz="2400" i="1">
                            <a:latin typeface="Cambria Math"/>
                          </a:rPr>
                          <m:t>,</m:t>
                        </m:r>
                        <m:sSup>
                          <m:sSupPr>
                            <m:ctrlPr>
                              <a:rPr lang="fr-FR" sz="2400" i="1">
                                <a:latin typeface="Cambria Math"/>
                              </a:rPr>
                            </m:ctrlPr>
                          </m:sSupPr>
                          <m:e>
                            <m:r>
                              <a:rPr lang="fr-FR" sz="2400" i="1">
                                <a:latin typeface="Cambria Math"/>
                              </a:rPr>
                              <m:t>𝑃</m:t>
                            </m:r>
                          </m:e>
                          <m:sup>
                            <m:r>
                              <a:rPr lang="fr-FR" sz="2400" i="1">
                                <a:latin typeface="Cambria Math"/>
                              </a:rPr>
                              <m:t>1</m:t>
                            </m:r>
                          </m:sup>
                        </m:sSup>
                        <m:r>
                          <a:rPr lang="fr-FR" sz="2400" i="1">
                            <a:latin typeface="Cambria Math"/>
                          </a:rPr>
                          <m:t>,</m:t>
                        </m:r>
                        <m:sSup>
                          <m:sSupPr>
                            <m:ctrlPr>
                              <a:rPr lang="fr-FR" sz="2400" i="1" dirty="0">
                                <a:latin typeface="Cambria Math"/>
                              </a:rPr>
                            </m:ctrlPr>
                          </m:sSupPr>
                          <m:e>
                            <m:r>
                              <a:rPr lang="fr-FR" sz="2400" i="1" dirty="0">
                                <a:latin typeface="Cambria Math"/>
                              </a:rPr>
                              <m:t>𝑢</m:t>
                            </m:r>
                          </m:e>
                          <m:sup>
                            <m:r>
                              <a:rPr lang="fr-FR" sz="2400" i="1" dirty="0">
                                <a:latin typeface="Cambria Math"/>
                              </a:rPr>
                              <m:t>𝑜</m:t>
                            </m:r>
                          </m:sup>
                        </m:sSup>
                        <m:r>
                          <a:rPr lang="fr-FR" sz="2400" i="1">
                            <a:latin typeface="Cambria Math"/>
                          </a:rPr>
                          <m:t>,</m:t>
                        </m:r>
                        <m:sSup>
                          <m:sSupPr>
                            <m:ctrlPr>
                              <a:rPr lang="fr-FR" sz="2400" i="1" dirty="0">
                                <a:latin typeface="Cambria Math"/>
                              </a:rPr>
                            </m:ctrlPr>
                          </m:sSupPr>
                          <m:e>
                            <m:r>
                              <a:rPr lang="fr-FR" sz="2400" i="1" dirty="0">
                                <a:latin typeface="Cambria Math"/>
                              </a:rPr>
                              <m:t>𝑒</m:t>
                            </m:r>
                          </m:e>
                          <m:sup>
                            <m:r>
                              <a:rPr lang="fr-FR" sz="2400" i="1" dirty="0">
                                <a:latin typeface="Cambria Math"/>
                              </a:rPr>
                              <m:t>𝑜</m:t>
                            </m:r>
                          </m:sup>
                        </m:sSup>
                      </m:e>
                    </m:d>
                    <m:r>
                      <a:rPr lang="fr-FR" sz="2400" i="1">
                        <a:latin typeface="Cambria Math"/>
                      </a:rPr>
                      <m:t>=</m:t>
                    </m:r>
                    <m:f>
                      <m:fPr>
                        <m:ctrlPr>
                          <a:rPr lang="fr-FR" sz="2400" i="1">
                            <a:latin typeface="Cambria Math"/>
                          </a:rPr>
                        </m:ctrlPr>
                      </m:fPr>
                      <m:num>
                        <m:nary>
                          <m:naryPr>
                            <m:chr m:val="∑"/>
                            <m:ctrlPr>
                              <a:rPr lang="fr-FR" sz="2400" i="1">
                                <a:latin typeface="Cambria Math"/>
                              </a:rPr>
                            </m:ctrlPr>
                          </m:naryPr>
                          <m:sub>
                            <m:r>
                              <m:rPr>
                                <m:brk m:alnAt="23"/>
                              </m:rPr>
                              <a:rPr lang="fr-FR" sz="2400" i="1">
                                <a:latin typeface="Cambria Math"/>
                              </a:rPr>
                              <m:t>h</m:t>
                            </m:r>
                            <m:r>
                              <a:rPr lang="fr-FR" sz="2400" i="1">
                                <a:latin typeface="Cambria Math"/>
                              </a:rPr>
                              <m:t>=1</m:t>
                            </m:r>
                          </m:sub>
                          <m:sup>
                            <m:r>
                              <a:rPr lang="fr-FR" sz="2400" i="1">
                                <a:latin typeface="Cambria Math"/>
                              </a:rPr>
                              <m:t>𝐻</m:t>
                            </m:r>
                          </m:sup>
                          <m:e>
                            <m:sSup>
                              <m:sSupPr>
                                <m:ctrlPr>
                                  <a:rPr lang="fr-FR" sz="2400" i="1">
                                    <a:latin typeface="Cambria Math"/>
                                  </a:rPr>
                                </m:ctrlPr>
                              </m:sSupPr>
                              <m:e>
                                <m:r>
                                  <a:rPr lang="fr-FR" sz="2400" i="1">
                                    <a:latin typeface="Cambria Math"/>
                                  </a:rPr>
                                  <m:t>𝐶</m:t>
                                </m:r>
                              </m:e>
                              <m:sup>
                                <m:r>
                                  <a:rPr lang="fr-FR" sz="2400" i="1">
                                    <a:latin typeface="Cambria Math"/>
                                  </a:rPr>
                                  <m:t>h</m:t>
                                </m:r>
                              </m:sup>
                            </m:sSup>
                            <m:r>
                              <a:rPr lang="fr-FR" sz="2400" i="1">
                                <a:latin typeface="Cambria Math"/>
                              </a:rPr>
                              <m:t>(</m:t>
                            </m:r>
                            <m:sSubSup>
                              <m:sSubSupPr>
                                <m:ctrlPr>
                                  <a:rPr lang="fr-FR" sz="2400" i="1">
                                    <a:latin typeface="Cambria Math"/>
                                  </a:rPr>
                                </m:ctrlPr>
                              </m:sSubSupPr>
                              <m:e>
                                <m:r>
                                  <a:rPr lang="fr-FR" sz="2400" i="1">
                                    <a:latin typeface="Cambria Math"/>
                                  </a:rPr>
                                  <m:t>𝑢</m:t>
                                </m:r>
                              </m:e>
                              <m:sub>
                                <m:r>
                                  <a:rPr lang="fr-FR" sz="2400" b="0" i="1" smtClean="0">
                                    <a:latin typeface="Cambria Math"/>
                                  </a:rPr>
                                  <m:t>h</m:t>
                                </m:r>
                              </m:sub>
                              <m:sup>
                                <m:r>
                                  <a:rPr lang="fr-FR" sz="2400" b="0" i="1" smtClean="0">
                                    <a:latin typeface="Cambria Math"/>
                                  </a:rPr>
                                  <m:t>0</m:t>
                                </m:r>
                              </m:sup>
                            </m:sSubSup>
                            <m:r>
                              <m:rPr>
                                <m:nor/>
                              </m:rPr>
                              <a:rPr lang="fr-FR" sz="2400" dirty="0"/>
                              <m:t>, </m:t>
                            </m:r>
                            <m:sSubSup>
                              <m:sSubSupPr>
                                <m:ctrlPr>
                                  <a:rPr lang="fr-FR" sz="2400" i="1">
                                    <a:latin typeface="Cambria Math"/>
                                  </a:rPr>
                                </m:ctrlPr>
                              </m:sSubSupPr>
                              <m:e>
                                <m:r>
                                  <a:rPr lang="fr-FR" sz="2400" i="1">
                                    <a:latin typeface="Cambria Math"/>
                                  </a:rPr>
                                  <m:t>𝑒</m:t>
                                </m:r>
                              </m:e>
                              <m:sub>
                                <m:r>
                                  <a:rPr lang="fr-FR" sz="2400" b="0" i="1" smtClean="0">
                                    <a:latin typeface="Cambria Math"/>
                                  </a:rPr>
                                  <m:t>h</m:t>
                                </m:r>
                              </m:sub>
                              <m:sup>
                                <m:r>
                                  <a:rPr lang="fr-FR" sz="2400" b="0" i="1" smtClean="0">
                                    <a:latin typeface="Cambria Math"/>
                                  </a:rPr>
                                  <m:t>0</m:t>
                                </m:r>
                              </m:sup>
                            </m:sSubSup>
                            <m:r>
                              <m:rPr>
                                <m:nor/>
                              </m:rPr>
                              <a:rPr lang="fr-FR" sz="2400" dirty="0"/>
                              <m:t>, </m:t>
                            </m:r>
                            <m:sSubSup>
                              <m:sSubSupPr>
                                <m:ctrlPr>
                                  <a:rPr lang="fr-FR" sz="2400" i="1">
                                    <a:latin typeface="Cambria Math"/>
                                  </a:rPr>
                                </m:ctrlPr>
                              </m:sSubSupPr>
                              <m:e>
                                <m:r>
                                  <a:rPr lang="fr-FR" sz="2400" i="1">
                                    <a:latin typeface="Cambria Math"/>
                                  </a:rPr>
                                  <m:t>𝑃</m:t>
                                </m:r>
                              </m:e>
                              <m:sub>
                                <m:r>
                                  <a:rPr lang="fr-FR" sz="2400" i="1">
                                    <a:latin typeface="Cambria Math"/>
                                  </a:rPr>
                                  <m:t>h</m:t>
                                </m:r>
                              </m:sub>
                              <m:sup>
                                <m:r>
                                  <a:rPr lang="fr-FR" sz="2400" i="1">
                                    <a:latin typeface="Cambria Math"/>
                                  </a:rPr>
                                  <m:t>1</m:t>
                                </m:r>
                              </m:sup>
                            </m:sSubSup>
                            <m:r>
                              <m:rPr>
                                <m:nor/>
                              </m:rPr>
                              <a:rPr lang="fr-FR" sz="2400" dirty="0"/>
                              <m:t>)</m:t>
                            </m:r>
                          </m:e>
                        </m:nary>
                      </m:num>
                      <m:den>
                        <m:nary>
                          <m:naryPr>
                            <m:chr m:val="∑"/>
                            <m:ctrlPr>
                              <a:rPr lang="fr-FR" sz="2400" i="1">
                                <a:latin typeface="Cambria Math"/>
                              </a:rPr>
                            </m:ctrlPr>
                          </m:naryPr>
                          <m:sub>
                            <m:r>
                              <m:rPr>
                                <m:brk m:alnAt="23"/>
                              </m:rPr>
                              <a:rPr lang="fr-FR" sz="2400" i="1">
                                <a:latin typeface="Cambria Math"/>
                              </a:rPr>
                              <m:t>h</m:t>
                            </m:r>
                            <m:r>
                              <a:rPr lang="fr-FR" sz="2400" i="1">
                                <a:latin typeface="Cambria Math"/>
                              </a:rPr>
                              <m:t>=1</m:t>
                            </m:r>
                          </m:sub>
                          <m:sup>
                            <m:r>
                              <a:rPr lang="fr-FR" sz="2400" i="1">
                                <a:latin typeface="Cambria Math"/>
                              </a:rPr>
                              <m:t>𝐻</m:t>
                            </m:r>
                          </m:sup>
                          <m:e>
                            <m:sSup>
                              <m:sSupPr>
                                <m:ctrlPr>
                                  <a:rPr lang="fr-FR" sz="2400" i="1">
                                    <a:latin typeface="Cambria Math"/>
                                  </a:rPr>
                                </m:ctrlPr>
                              </m:sSupPr>
                              <m:e>
                                <m:r>
                                  <a:rPr lang="fr-FR" sz="2400" i="1">
                                    <a:latin typeface="Cambria Math"/>
                                  </a:rPr>
                                  <m:t>𝐶</m:t>
                                </m:r>
                              </m:e>
                              <m:sup>
                                <m:r>
                                  <a:rPr lang="fr-FR" sz="2400" i="1">
                                    <a:latin typeface="Cambria Math"/>
                                  </a:rPr>
                                  <m:t>h</m:t>
                                </m:r>
                              </m:sup>
                            </m:sSup>
                            <m:r>
                              <a:rPr lang="fr-FR" sz="2400" i="1">
                                <a:latin typeface="Cambria Math"/>
                              </a:rPr>
                              <m:t>(</m:t>
                            </m:r>
                            <m:sSubSup>
                              <m:sSubSupPr>
                                <m:ctrlPr>
                                  <a:rPr lang="fr-FR" sz="2400" i="1">
                                    <a:latin typeface="Cambria Math"/>
                                  </a:rPr>
                                </m:ctrlPr>
                              </m:sSubSupPr>
                              <m:e>
                                <m:r>
                                  <a:rPr lang="fr-FR" sz="2400" i="1">
                                    <a:latin typeface="Cambria Math"/>
                                  </a:rPr>
                                  <m:t>𝑢</m:t>
                                </m:r>
                              </m:e>
                              <m:sub>
                                <m:r>
                                  <a:rPr lang="fr-FR" sz="2400" i="1">
                                    <a:latin typeface="Cambria Math"/>
                                  </a:rPr>
                                  <m:t>h</m:t>
                                </m:r>
                              </m:sub>
                              <m:sup>
                                <m:r>
                                  <a:rPr lang="fr-FR" sz="2400" i="1">
                                    <a:latin typeface="Cambria Math"/>
                                  </a:rPr>
                                  <m:t>0</m:t>
                                </m:r>
                              </m:sup>
                            </m:sSubSup>
                            <m:r>
                              <m:rPr>
                                <m:nor/>
                              </m:rPr>
                              <a:rPr lang="fr-FR" sz="2400" dirty="0"/>
                              <m:t>, </m:t>
                            </m:r>
                            <m:sSubSup>
                              <m:sSubSupPr>
                                <m:ctrlPr>
                                  <a:rPr lang="fr-FR" sz="2400" i="1">
                                    <a:latin typeface="Cambria Math"/>
                                  </a:rPr>
                                </m:ctrlPr>
                              </m:sSubSupPr>
                              <m:e>
                                <m:r>
                                  <a:rPr lang="fr-FR" sz="2400" i="1">
                                    <a:latin typeface="Cambria Math"/>
                                  </a:rPr>
                                  <m:t>𝑒</m:t>
                                </m:r>
                              </m:e>
                              <m:sub>
                                <m:r>
                                  <a:rPr lang="fr-FR" sz="2400" i="1">
                                    <a:latin typeface="Cambria Math"/>
                                  </a:rPr>
                                  <m:t>h</m:t>
                                </m:r>
                              </m:sub>
                              <m:sup>
                                <m:r>
                                  <a:rPr lang="fr-FR" sz="2400" i="1">
                                    <a:latin typeface="Cambria Math"/>
                                  </a:rPr>
                                  <m:t>0</m:t>
                                </m:r>
                              </m:sup>
                            </m:sSubSup>
                            <m:r>
                              <m:rPr>
                                <m:nor/>
                              </m:rPr>
                              <a:rPr lang="fr-FR" sz="2400" dirty="0"/>
                              <m:t>, </m:t>
                            </m:r>
                            <m:sSubSup>
                              <m:sSubSupPr>
                                <m:ctrlPr>
                                  <a:rPr lang="fr-FR" sz="2400" i="1">
                                    <a:latin typeface="Cambria Math"/>
                                  </a:rPr>
                                </m:ctrlPr>
                              </m:sSubSupPr>
                              <m:e>
                                <m:r>
                                  <a:rPr lang="fr-FR" sz="2400" i="1">
                                    <a:latin typeface="Cambria Math"/>
                                  </a:rPr>
                                  <m:t>𝑃</m:t>
                                </m:r>
                              </m:e>
                              <m:sub>
                                <m:r>
                                  <a:rPr lang="fr-FR" sz="2400" i="1">
                                    <a:latin typeface="Cambria Math"/>
                                  </a:rPr>
                                  <m:t>h</m:t>
                                </m:r>
                              </m:sub>
                              <m:sup>
                                <m:r>
                                  <a:rPr lang="fr-FR" sz="2400" i="1">
                                    <a:latin typeface="Cambria Math"/>
                                  </a:rPr>
                                  <m:t>0</m:t>
                                </m:r>
                              </m:sup>
                            </m:sSubSup>
                            <m:r>
                              <m:rPr>
                                <m:nor/>
                              </m:rPr>
                              <a:rPr lang="fr-FR" sz="2400" dirty="0"/>
                              <m:t>)</m:t>
                            </m:r>
                          </m:e>
                        </m:nary>
                      </m:den>
                    </m:f>
                  </m:oMath>
                </a14:m>
                <a:r>
                  <a:rPr lang="fr-FR" sz="2400" dirty="0"/>
                  <a:t>*</a:t>
                </a:r>
                <a:r>
                  <a:rPr lang="fr-FR" sz="2400" dirty="0" smtClean="0"/>
                  <a:t>100</a:t>
                </a:r>
                <a14:m>
                  <m:oMath xmlns:m="http://schemas.openxmlformats.org/officeDocument/2006/math">
                    <m:r>
                      <a:rPr lang="fr-FR" sz="2400" i="1" dirty="0" smtClean="0">
                        <a:latin typeface="Cambria Math"/>
                        <a:ea typeface="Cambria Math"/>
                      </a:rPr>
                      <m:t>≤</m:t>
                    </m:r>
                    <m:sSub>
                      <m:sSubPr>
                        <m:ctrlPr>
                          <a:rPr lang="fr-FR" sz="2400" i="1">
                            <a:latin typeface="Cambria Math"/>
                          </a:rPr>
                        </m:ctrlPr>
                      </m:sSubPr>
                      <m:e>
                        <m:r>
                          <a:rPr lang="fr-FR" sz="2400" i="1">
                            <a:latin typeface="Cambria Math"/>
                          </a:rPr>
                          <m:t>𝐼</m:t>
                        </m:r>
                      </m:e>
                      <m:sub>
                        <m:r>
                          <a:rPr lang="fr-FR" sz="2400" i="1">
                            <a:latin typeface="Cambria Math"/>
                          </a:rPr>
                          <m:t>𝐿𝑃</m:t>
                        </m:r>
                      </m:sub>
                    </m:sSub>
                  </m:oMath>
                </a14:m>
                <a:endParaRPr lang="fr-FR" sz="2400" dirty="0" smtClean="0"/>
              </a:p>
              <a:p>
                <a:pPr marL="0" indent="0" algn="just">
                  <a:buNone/>
                </a:pPr>
                <a:r>
                  <a:rPr lang="fr-FR" sz="2400" dirty="0" smtClean="0"/>
                  <a:t>L’indice </a:t>
                </a:r>
                <a:r>
                  <a:rPr lang="fr-FR" sz="2400" dirty="0"/>
                  <a:t>de prix de </a:t>
                </a:r>
                <a:r>
                  <a:rPr lang="fr-FR" sz="2400" dirty="0" err="1"/>
                  <a:t>Laspeyres</a:t>
                </a:r>
                <a:r>
                  <a:rPr lang="fr-FR" sz="2400" dirty="0"/>
                  <a:t> ploutocratique ou désagrégé observable (en principe),</a:t>
                </a:r>
                <a14:m>
                  <m:oMath xmlns:m="http://schemas.openxmlformats.org/officeDocument/2006/math">
                    <m:sSub>
                      <m:sSubPr>
                        <m:ctrlPr>
                          <a:rPr lang="fr-FR" sz="2400" i="1">
                            <a:latin typeface="Cambria Math"/>
                          </a:rPr>
                        </m:ctrlPr>
                      </m:sSubPr>
                      <m:e>
                        <m:r>
                          <a:rPr lang="fr-FR" sz="2400" i="1">
                            <a:latin typeface="Cambria Math"/>
                          </a:rPr>
                          <m:t>𝐼</m:t>
                        </m:r>
                      </m:e>
                      <m:sub>
                        <m:r>
                          <a:rPr lang="fr-FR" sz="2400" i="1">
                            <a:latin typeface="Cambria Math"/>
                          </a:rPr>
                          <m:t>𝐿𝑃</m:t>
                        </m:r>
                      </m:sub>
                    </m:sSub>
                  </m:oMath>
                </a14:m>
                <a:r>
                  <a:rPr lang="fr-FR" sz="2400" dirty="0" smtClean="0"/>
                  <a:t>, </a:t>
                </a:r>
                <a:r>
                  <a:rPr lang="fr-FR" sz="2400" dirty="0"/>
                  <a:t>marque la limite supérieure de </a:t>
                </a:r>
                <a:r>
                  <a:rPr lang="fr-FR" sz="2400" dirty="0" smtClean="0"/>
                  <a:t>l’indice </a:t>
                </a:r>
                <a:r>
                  <a:rPr lang="fr-FR" sz="2400" dirty="0"/>
                  <a:t>du coût de la vie de </a:t>
                </a:r>
                <a:r>
                  <a:rPr lang="fr-FR" sz="2400" dirty="0" err="1"/>
                  <a:t>Laspeyres</a:t>
                </a:r>
                <a:r>
                  <a:rPr lang="fr-FR" sz="2400" dirty="0"/>
                  <a:t> conditionnel </a:t>
                </a:r>
                <a:r>
                  <a:rPr lang="fr-FR" sz="2400" dirty="0" smtClean="0"/>
                  <a:t>ploutocratique théorique</a:t>
                </a:r>
                <a:endParaRPr lang="fr-FR" sz="2400" dirty="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3"/>
                <a:stretch>
                  <a:fillRect l="-1024" t="-955" r="-1092"/>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25</a:t>
            </a:fld>
            <a:endParaRPr lang="fr-FR"/>
          </a:p>
        </p:txBody>
      </p:sp>
    </p:spTree>
    <p:extLst>
      <p:ext uri="{BB962C8B-B14F-4D97-AF65-F5344CB8AC3E}">
        <p14:creationId xmlns:p14="http://schemas.microsoft.com/office/powerpoint/2010/main" val="347716332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smtClean="0"/>
              <a:t/>
            </a:r>
            <a:br>
              <a:rPr lang="fr-FR" dirty="0" smtClean="0"/>
            </a:br>
            <a:r>
              <a:rPr lang="fr-FR" dirty="0" smtClean="0"/>
              <a:t>APPROCHE </a:t>
            </a:r>
            <a:r>
              <a:rPr lang="fr-FR" dirty="0"/>
              <a:t>ECONOMIQUE: CAS DE PLUSIEURS MENAGES</a:t>
            </a:r>
            <a:br>
              <a:rPr lang="fr-FR" dirty="0"/>
            </a:br>
            <a:endParaRPr lang="fr-FR" dirty="0"/>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endParaRPr lang="fr-FR" sz="2400" dirty="0" smtClean="0"/>
              </a:p>
              <a:p>
                <a:pPr marL="0" indent="0" algn="just">
                  <a:buNone/>
                </a:pPr>
                <a:r>
                  <a:rPr lang="fr-FR" sz="2400" dirty="0"/>
                  <a:t>Lorsque u</a:t>
                </a:r>
                <a14:m>
                  <m:oMath xmlns:m="http://schemas.openxmlformats.org/officeDocument/2006/math">
                    <m:r>
                      <a:rPr lang="fr-FR" sz="2400">
                        <a:latin typeface="Cambria Math"/>
                      </a:rPr>
                      <m:t>=</m:t>
                    </m:r>
                    <m:r>
                      <a:rPr lang="fr-FR" sz="2400" i="1" dirty="0">
                        <a:latin typeface="Cambria Math"/>
                      </a:rPr>
                      <m:t>(</m:t>
                    </m:r>
                    <m:sSubSup>
                      <m:sSubSupPr>
                        <m:ctrlPr>
                          <a:rPr lang="fr-FR" sz="2400" i="1" dirty="0">
                            <a:latin typeface="Cambria Math"/>
                          </a:rPr>
                        </m:ctrlPr>
                      </m:sSubSupPr>
                      <m:e>
                        <m:r>
                          <a:rPr lang="fr-FR" sz="2400" i="1" dirty="0">
                            <a:latin typeface="Cambria Math"/>
                          </a:rPr>
                          <m:t>𝑢</m:t>
                        </m:r>
                      </m:e>
                      <m:sub>
                        <m:r>
                          <a:rPr lang="fr-FR" sz="2400" i="1" dirty="0">
                            <a:latin typeface="Cambria Math"/>
                          </a:rPr>
                          <m:t>1</m:t>
                        </m:r>
                      </m:sub>
                      <m:sup>
                        <m:r>
                          <a:rPr lang="fr-FR" sz="2400" i="1" dirty="0">
                            <a:latin typeface="Cambria Math"/>
                          </a:rPr>
                          <m:t>1</m:t>
                        </m:r>
                      </m:sup>
                    </m:sSubSup>
                  </m:oMath>
                </a14:m>
                <a:r>
                  <a:rPr lang="fr-FR" sz="2400" dirty="0"/>
                  <a:t>,…, </a:t>
                </a:r>
                <a14:m>
                  <m:oMath xmlns:m="http://schemas.openxmlformats.org/officeDocument/2006/math">
                    <m:sSubSup>
                      <m:sSubSupPr>
                        <m:ctrlPr>
                          <a:rPr lang="fr-FR" sz="2400" i="1" dirty="0">
                            <a:latin typeface="Cambria Math"/>
                          </a:rPr>
                        </m:ctrlPr>
                      </m:sSubSupPr>
                      <m:e>
                        <m:r>
                          <a:rPr lang="fr-FR" sz="2400" i="1" dirty="0">
                            <a:latin typeface="Cambria Math"/>
                          </a:rPr>
                          <m:t>𝑢</m:t>
                        </m:r>
                      </m:e>
                      <m:sub>
                        <m:r>
                          <a:rPr lang="fr-FR" sz="2400" i="1" dirty="0">
                            <a:latin typeface="Cambria Math"/>
                          </a:rPr>
                          <m:t>𝐻</m:t>
                        </m:r>
                      </m:sub>
                      <m:sup>
                        <m:r>
                          <a:rPr lang="fr-FR" sz="2400" i="1" dirty="0">
                            <a:latin typeface="Cambria Math"/>
                          </a:rPr>
                          <m:t>1</m:t>
                        </m:r>
                      </m:sup>
                    </m:sSubSup>
                  </m:oMath>
                </a14:m>
                <a:r>
                  <a:rPr lang="fr-FR" sz="2400" dirty="0"/>
                  <a:t>)</a:t>
                </a:r>
                <a:r>
                  <a:rPr lang="fr-FR" sz="2400" dirty="0" smtClean="0"/>
                  <a:t>=</a:t>
                </a:r>
                <a14:m>
                  <m:oMath xmlns:m="http://schemas.openxmlformats.org/officeDocument/2006/math">
                    <m:sSup>
                      <m:sSupPr>
                        <m:ctrlPr>
                          <a:rPr lang="fr-FR" sz="2400" i="1" dirty="0">
                            <a:latin typeface="Cambria Math"/>
                          </a:rPr>
                        </m:ctrlPr>
                      </m:sSupPr>
                      <m:e>
                        <m:r>
                          <a:rPr lang="fr-FR" sz="2400" i="1" dirty="0">
                            <a:latin typeface="Cambria Math"/>
                          </a:rPr>
                          <m:t>𝑢</m:t>
                        </m:r>
                      </m:e>
                      <m:sup>
                        <m:r>
                          <a:rPr lang="fr-FR" sz="2400" b="0" i="1" dirty="0" smtClean="0">
                            <a:latin typeface="Cambria Math"/>
                          </a:rPr>
                          <m:t>1</m:t>
                        </m:r>
                      </m:sup>
                    </m:sSup>
                  </m:oMath>
                </a14:m>
                <a:r>
                  <a:rPr lang="fr-FR" sz="2400" dirty="0"/>
                  <a:t>, e</a:t>
                </a:r>
                <a14:m>
                  <m:oMath xmlns:m="http://schemas.openxmlformats.org/officeDocument/2006/math">
                    <m:r>
                      <a:rPr lang="fr-FR" sz="2400">
                        <a:latin typeface="Cambria Math"/>
                      </a:rPr>
                      <m:t>=</m:t>
                    </m:r>
                    <m:r>
                      <a:rPr lang="fr-FR" sz="2400" i="1" dirty="0">
                        <a:latin typeface="Cambria Math"/>
                      </a:rPr>
                      <m:t>(</m:t>
                    </m:r>
                    <m:sSubSup>
                      <m:sSubSupPr>
                        <m:ctrlPr>
                          <a:rPr lang="fr-FR" sz="2400" i="1" dirty="0">
                            <a:latin typeface="Cambria Math"/>
                          </a:rPr>
                        </m:ctrlPr>
                      </m:sSubSupPr>
                      <m:e>
                        <m:r>
                          <a:rPr lang="fr-FR" sz="2400" i="1" dirty="0">
                            <a:latin typeface="Cambria Math"/>
                          </a:rPr>
                          <m:t>𝑒</m:t>
                        </m:r>
                      </m:e>
                      <m:sub>
                        <m:r>
                          <a:rPr lang="fr-FR" sz="2400" i="1" dirty="0">
                            <a:latin typeface="Cambria Math"/>
                          </a:rPr>
                          <m:t>1</m:t>
                        </m:r>
                      </m:sub>
                      <m:sup>
                        <m:r>
                          <a:rPr lang="fr-FR" sz="2400" i="1" dirty="0">
                            <a:latin typeface="Cambria Math"/>
                          </a:rPr>
                          <m:t>1</m:t>
                        </m:r>
                      </m:sup>
                    </m:sSubSup>
                    <m:r>
                      <m:rPr>
                        <m:nor/>
                      </m:rPr>
                      <a:rPr lang="fr-FR" sz="2400" dirty="0"/>
                      <m:t>,…, </m:t>
                    </m:r>
                    <m:sSubSup>
                      <m:sSubSupPr>
                        <m:ctrlPr>
                          <a:rPr lang="fr-FR" sz="2400" i="1" dirty="0">
                            <a:latin typeface="Cambria Math"/>
                          </a:rPr>
                        </m:ctrlPr>
                      </m:sSubSupPr>
                      <m:e>
                        <m:r>
                          <a:rPr lang="fr-FR" sz="2400" i="1" dirty="0">
                            <a:latin typeface="Cambria Math"/>
                          </a:rPr>
                          <m:t>𝑒</m:t>
                        </m:r>
                      </m:e>
                      <m:sub>
                        <m:r>
                          <a:rPr lang="fr-FR" sz="2400" i="1" dirty="0">
                            <a:latin typeface="Cambria Math"/>
                          </a:rPr>
                          <m:t>𝐻</m:t>
                        </m:r>
                      </m:sub>
                      <m:sup>
                        <m:r>
                          <a:rPr lang="fr-FR" sz="2400" i="1" dirty="0">
                            <a:latin typeface="Cambria Math"/>
                          </a:rPr>
                          <m:t>1</m:t>
                        </m:r>
                      </m:sup>
                    </m:sSubSup>
                  </m:oMath>
                </a14:m>
                <a:r>
                  <a:rPr lang="fr-FR" sz="2400" dirty="0"/>
                  <a:t>)</a:t>
                </a:r>
                <a:r>
                  <a:rPr lang="fr-FR" sz="2400" dirty="0" smtClean="0"/>
                  <a:t>=</a:t>
                </a:r>
                <a14:m>
                  <m:oMath xmlns:m="http://schemas.openxmlformats.org/officeDocument/2006/math">
                    <m:sSup>
                      <m:sSupPr>
                        <m:ctrlPr>
                          <a:rPr lang="fr-FR" sz="2400" i="1" dirty="0">
                            <a:latin typeface="Cambria Math"/>
                          </a:rPr>
                        </m:ctrlPr>
                      </m:sSupPr>
                      <m:e>
                        <m:r>
                          <a:rPr lang="fr-FR" sz="2400" b="0" i="1" dirty="0" smtClean="0">
                            <a:latin typeface="Cambria Math"/>
                          </a:rPr>
                          <m:t>𝑒</m:t>
                        </m:r>
                      </m:e>
                      <m:sup>
                        <m:r>
                          <a:rPr lang="fr-FR" sz="2400" b="0" i="1" dirty="0" smtClean="0">
                            <a:latin typeface="Cambria Math"/>
                          </a:rPr>
                          <m:t>1</m:t>
                        </m:r>
                      </m:sup>
                    </m:sSup>
                  </m:oMath>
                </a14:m>
                <a:r>
                  <a:rPr lang="fr-FR" sz="2400" dirty="0"/>
                  <a:t>, on obtient l’indice du coût de la vie de </a:t>
                </a:r>
                <a:r>
                  <a:rPr lang="fr-FR" sz="2400" dirty="0" err="1"/>
                  <a:t>Paasche</a:t>
                </a:r>
                <a:r>
                  <a:rPr lang="fr-FR" sz="2400" dirty="0"/>
                  <a:t> ploutocratique conditionnel, </a:t>
                </a:r>
              </a:p>
              <a:p>
                <a:pPr marL="0" indent="0" algn="just">
                  <a:buNone/>
                </a:pPr>
                <a14:m>
                  <m:oMath xmlns:m="http://schemas.openxmlformats.org/officeDocument/2006/math">
                    <m:sSub>
                      <m:sSubPr>
                        <m:ctrlPr>
                          <a:rPr lang="fr-FR" sz="2400" i="1">
                            <a:latin typeface="Cambria Math"/>
                          </a:rPr>
                        </m:ctrlPr>
                      </m:sSubPr>
                      <m:e>
                        <m:r>
                          <a:rPr lang="fr-FR" sz="2400" i="1">
                            <a:latin typeface="Cambria Math"/>
                          </a:rPr>
                          <m:t>𝐼</m:t>
                        </m:r>
                      </m:e>
                      <m:sub>
                        <m:r>
                          <a:rPr lang="fr-FR" sz="2400" i="1">
                            <a:latin typeface="Cambria Math"/>
                          </a:rPr>
                          <m:t>𝑃𝑃𝐶</m:t>
                        </m:r>
                      </m:sub>
                    </m:sSub>
                    <m:d>
                      <m:dPr>
                        <m:begChr m:val="["/>
                        <m:endChr m:val="]"/>
                        <m:ctrlPr>
                          <a:rPr lang="fr-FR" sz="2400" i="1">
                            <a:latin typeface="Cambria Math"/>
                          </a:rPr>
                        </m:ctrlPr>
                      </m:dPr>
                      <m:e>
                        <m:sSup>
                          <m:sSupPr>
                            <m:ctrlPr>
                              <a:rPr lang="fr-FR" sz="2400" i="1">
                                <a:latin typeface="Cambria Math"/>
                              </a:rPr>
                            </m:ctrlPr>
                          </m:sSupPr>
                          <m:e>
                            <m:r>
                              <a:rPr lang="fr-FR" sz="2400" i="1">
                                <a:latin typeface="Cambria Math"/>
                              </a:rPr>
                              <m:t>𝑃</m:t>
                            </m:r>
                          </m:e>
                          <m:sup>
                            <m:r>
                              <a:rPr lang="fr-FR" sz="2400" i="1">
                                <a:latin typeface="Cambria Math"/>
                              </a:rPr>
                              <m:t>0</m:t>
                            </m:r>
                          </m:sup>
                        </m:sSup>
                        <m:r>
                          <a:rPr lang="fr-FR" sz="2400" i="1">
                            <a:latin typeface="Cambria Math"/>
                          </a:rPr>
                          <m:t>,</m:t>
                        </m:r>
                        <m:sSup>
                          <m:sSupPr>
                            <m:ctrlPr>
                              <a:rPr lang="fr-FR" sz="2400" i="1">
                                <a:latin typeface="Cambria Math"/>
                              </a:rPr>
                            </m:ctrlPr>
                          </m:sSupPr>
                          <m:e>
                            <m:r>
                              <a:rPr lang="fr-FR" sz="2400" i="1">
                                <a:latin typeface="Cambria Math"/>
                              </a:rPr>
                              <m:t>𝑃</m:t>
                            </m:r>
                          </m:e>
                          <m:sup>
                            <m:r>
                              <a:rPr lang="fr-FR" sz="2400" i="1">
                                <a:latin typeface="Cambria Math"/>
                              </a:rPr>
                              <m:t>1</m:t>
                            </m:r>
                          </m:sup>
                        </m:sSup>
                        <m:r>
                          <a:rPr lang="fr-FR" sz="2400" i="1">
                            <a:latin typeface="Cambria Math"/>
                          </a:rPr>
                          <m:t>,</m:t>
                        </m:r>
                        <m:sSup>
                          <m:sSupPr>
                            <m:ctrlPr>
                              <a:rPr lang="fr-FR" sz="2400" i="1" dirty="0">
                                <a:latin typeface="Cambria Math"/>
                              </a:rPr>
                            </m:ctrlPr>
                          </m:sSupPr>
                          <m:e>
                            <m:r>
                              <a:rPr lang="fr-FR" sz="2400" i="1" dirty="0">
                                <a:latin typeface="Cambria Math"/>
                              </a:rPr>
                              <m:t>𝑢</m:t>
                            </m:r>
                          </m:e>
                          <m:sup>
                            <m:r>
                              <a:rPr lang="fr-FR" sz="2400" i="1" dirty="0">
                                <a:latin typeface="Cambria Math"/>
                              </a:rPr>
                              <m:t>1</m:t>
                            </m:r>
                          </m:sup>
                        </m:sSup>
                        <m:r>
                          <a:rPr lang="fr-FR" sz="2400" i="1">
                            <a:latin typeface="Cambria Math"/>
                          </a:rPr>
                          <m:t>,</m:t>
                        </m:r>
                        <m:sSup>
                          <m:sSupPr>
                            <m:ctrlPr>
                              <a:rPr lang="fr-FR" sz="2400" i="1" dirty="0">
                                <a:latin typeface="Cambria Math"/>
                              </a:rPr>
                            </m:ctrlPr>
                          </m:sSupPr>
                          <m:e>
                            <m:r>
                              <a:rPr lang="fr-FR" sz="2400" i="1" dirty="0">
                                <a:latin typeface="Cambria Math"/>
                              </a:rPr>
                              <m:t>𝑒</m:t>
                            </m:r>
                          </m:e>
                          <m:sup>
                            <m:r>
                              <a:rPr lang="fr-FR" sz="2400" i="1" dirty="0">
                                <a:latin typeface="Cambria Math"/>
                              </a:rPr>
                              <m:t>1</m:t>
                            </m:r>
                          </m:sup>
                        </m:sSup>
                      </m:e>
                    </m:d>
                    <m:r>
                      <a:rPr lang="fr-FR" sz="2400" i="1">
                        <a:latin typeface="Cambria Math"/>
                      </a:rPr>
                      <m:t>=</m:t>
                    </m:r>
                    <m:f>
                      <m:fPr>
                        <m:ctrlPr>
                          <a:rPr lang="fr-FR" sz="2400" i="1">
                            <a:latin typeface="Cambria Math"/>
                          </a:rPr>
                        </m:ctrlPr>
                      </m:fPr>
                      <m:num>
                        <m:nary>
                          <m:naryPr>
                            <m:chr m:val="∑"/>
                            <m:ctrlPr>
                              <a:rPr lang="fr-FR" sz="2400" i="1">
                                <a:latin typeface="Cambria Math"/>
                              </a:rPr>
                            </m:ctrlPr>
                          </m:naryPr>
                          <m:sub>
                            <m:r>
                              <m:rPr>
                                <m:brk m:alnAt="23"/>
                              </m:rPr>
                              <a:rPr lang="fr-FR" sz="2400" i="1">
                                <a:latin typeface="Cambria Math"/>
                              </a:rPr>
                              <m:t>h</m:t>
                            </m:r>
                            <m:r>
                              <a:rPr lang="fr-FR" sz="2400" i="1">
                                <a:latin typeface="Cambria Math"/>
                              </a:rPr>
                              <m:t>=1</m:t>
                            </m:r>
                          </m:sub>
                          <m:sup>
                            <m:r>
                              <a:rPr lang="fr-FR" sz="2400" i="1">
                                <a:latin typeface="Cambria Math"/>
                              </a:rPr>
                              <m:t>𝐻</m:t>
                            </m:r>
                          </m:sup>
                          <m:e>
                            <m:sSup>
                              <m:sSupPr>
                                <m:ctrlPr>
                                  <a:rPr lang="fr-FR" sz="2400" i="1">
                                    <a:latin typeface="Cambria Math"/>
                                  </a:rPr>
                                </m:ctrlPr>
                              </m:sSupPr>
                              <m:e>
                                <m:r>
                                  <a:rPr lang="fr-FR" sz="2400" i="1">
                                    <a:latin typeface="Cambria Math"/>
                                  </a:rPr>
                                  <m:t>𝐶</m:t>
                                </m:r>
                              </m:e>
                              <m:sup>
                                <m:r>
                                  <a:rPr lang="fr-FR" sz="2400" i="1">
                                    <a:latin typeface="Cambria Math"/>
                                  </a:rPr>
                                  <m:t>h</m:t>
                                </m:r>
                              </m:sup>
                            </m:sSup>
                            <m:r>
                              <a:rPr lang="fr-FR" sz="2400" i="1">
                                <a:latin typeface="Cambria Math"/>
                              </a:rPr>
                              <m:t>(</m:t>
                            </m:r>
                            <m:sSubSup>
                              <m:sSubSupPr>
                                <m:ctrlPr>
                                  <a:rPr lang="fr-FR" sz="2400" i="1">
                                    <a:latin typeface="Cambria Math"/>
                                  </a:rPr>
                                </m:ctrlPr>
                              </m:sSubSupPr>
                              <m:e>
                                <m:r>
                                  <a:rPr lang="fr-FR" sz="2400" i="1">
                                    <a:latin typeface="Cambria Math"/>
                                  </a:rPr>
                                  <m:t>𝑢</m:t>
                                </m:r>
                              </m:e>
                              <m:sub>
                                <m:r>
                                  <a:rPr lang="fr-FR" sz="2400" i="1">
                                    <a:latin typeface="Cambria Math"/>
                                  </a:rPr>
                                  <m:t>h</m:t>
                                </m:r>
                              </m:sub>
                              <m:sup>
                                <m:r>
                                  <a:rPr lang="fr-FR" sz="2400" i="1">
                                    <a:latin typeface="Cambria Math"/>
                                  </a:rPr>
                                  <m:t>1</m:t>
                                </m:r>
                              </m:sup>
                            </m:sSubSup>
                            <m:r>
                              <m:rPr>
                                <m:nor/>
                              </m:rPr>
                              <a:rPr lang="fr-FR" sz="2400" dirty="0"/>
                              <m:t>, </m:t>
                            </m:r>
                            <m:sSubSup>
                              <m:sSubSupPr>
                                <m:ctrlPr>
                                  <a:rPr lang="fr-FR" sz="2400" i="1">
                                    <a:latin typeface="Cambria Math"/>
                                  </a:rPr>
                                </m:ctrlPr>
                              </m:sSubSupPr>
                              <m:e>
                                <m:r>
                                  <a:rPr lang="fr-FR" sz="2400" i="1">
                                    <a:latin typeface="Cambria Math"/>
                                  </a:rPr>
                                  <m:t>𝑒</m:t>
                                </m:r>
                              </m:e>
                              <m:sub>
                                <m:r>
                                  <a:rPr lang="fr-FR" sz="2400" i="1">
                                    <a:latin typeface="Cambria Math"/>
                                  </a:rPr>
                                  <m:t>h</m:t>
                                </m:r>
                              </m:sub>
                              <m:sup>
                                <m:r>
                                  <a:rPr lang="fr-FR" sz="2400" i="1">
                                    <a:latin typeface="Cambria Math"/>
                                  </a:rPr>
                                  <m:t>1</m:t>
                                </m:r>
                              </m:sup>
                            </m:sSubSup>
                            <m:r>
                              <m:rPr>
                                <m:nor/>
                              </m:rPr>
                              <a:rPr lang="fr-FR" sz="2400" dirty="0"/>
                              <m:t>, </m:t>
                            </m:r>
                            <m:sSubSup>
                              <m:sSubSupPr>
                                <m:ctrlPr>
                                  <a:rPr lang="fr-FR" sz="2400" i="1">
                                    <a:latin typeface="Cambria Math"/>
                                  </a:rPr>
                                </m:ctrlPr>
                              </m:sSubSupPr>
                              <m:e>
                                <m:r>
                                  <a:rPr lang="fr-FR" sz="2400" i="1">
                                    <a:latin typeface="Cambria Math"/>
                                  </a:rPr>
                                  <m:t>𝑃</m:t>
                                </m:r>
                              </m:e>
                              <m:sub>
                                <m:r>
                                  <a:rPr lang="fr-FR" sz="2400" i="1">
                                    <a:latin typeface="Cambria Math"/>
                                  </a:rPr>
                                  <m:t>h</m:t>
                                </m:r>
                              </m:sub>
                              <m:sup>
                                <m:r>
                                  <a:rPr lang="fr-FR" sz="2400" i="1">
                                    <a:latin typeface="Cambria Math"/>
                                  </a:rPr>
                                  <m:t>1</m:t>
                                </m:r>
                              </m:sup>
                            </m:sSubSup>
                            <m:r>
                              <m:rPr>
                                <m:nor/>
                              </m:rPr>
                              <a:rPr lang="fr-FR" sz="2400" dirty="0"/>
                              <m:t>)</m:t>
                            </m:r>
                          </m:e>
                        </m:nary>
                      </m:num>
                      <m:den>
                        <m:nary>
                          <m:naryPr>
                            <m:chr m:val="∑"/>
                            <m:ctrlPr>
                              <a:rPr lang="fr-FR" sz="2400" i="1">
                                <a:latin typeface="Cambria Math"/>
                              </a:rPr>
                            </m:ctrlPr>
                          </m:naryPr>
                          <m:sub>
                            <m:r>
                              <m:rPr>
                                <m:brk m:alnAt="23"/>
                              </m:rPr>
                              <a:rPr lang="fr-FR" sz="2400" i="1">
                                <a:latin typeface="Cambria Math"/>
                              </a:rPr>
                              <m:t>h</m:t>
                            </m:r>
                            <m:r>
                              <a:rPr lang="fr-FR" sz="2400" i="1">
                                <a:latin typeface="Cambria Math"/>
                              </a:rPr>
                              <m:t>=1</m:t>
                            </m:r>
                          </m:sub>
                          <m:sup>
                            <m:r>
                              <a:rPr lang="fr-FR" sz="2400" i="1">
                                <a:latin typeface="Cambria Math"/>
                              </a:rPr>
                              <m:t>𝐻</m:t>
                            </m:r>
                          </m:sup>
                          <m:e>
                            <m:sSup>
                              <m:sSupPr>
                                <m:ctrlPr>
                                  <a:rPr lang="fr-FR" sz="2400" i="1">
                                    <a:latin typeface="Cambria Math"/>
                                  </a:rPr>
                                </m:ctrlPr>
                              </m:sSupPr>
                              <m:e>
                                <m:r>
                                  <a:rPr lang="fr-FR" sz="2400" i="1">
                                    <a:latin typeface="Cambria Math"/>
                                  </a:rPr>
                                  <m:t>𝐶</m:t>
                                </m:r>
                              </m:e>
                              <m:sup>
                                <m:r>
                                  <a:rPr lang="fr-FR" sz="2400" i="1">
                                    <a:latin typeface="Cambria Math"/>
                                  </a:rPr>
                                  <m:t>h</m:t>
                                </m:r>
                              </m:sup>
                            </m:sSup>
                            <m:r>
                              <a:rPr lang="fr-FR" sz="2400" i="1">
                                <a:latin typeface="Cambria Math"/>
                              </a:rPr>
                              <m:t>(</m:t>
                            </m:r>
                            <m:sSubSup>
                              <m:sSubSupPr>
                                <m:ctrlPr>
                                  <a:rPr lang="fr-FR" sz="2400" i="1">
                                    <a:latin typeface="Cambria Math"/>
                                  </a:rPr>
                                </m:ctrlPr>
                              </m:sSubSupPr>
                              <m:e>
                                <m:r>
                                  <a:rPr lang="fr-FR" sz="2400" i="1">
                                    <a:latin typeface="Cambria Math"/>
                                  </a:rPr>
                                  <m:t>𝑢</m:t>
                                </m:r>
                              </m:e>
                              <m:sub>
                                <m:r>
                                  <a:rPr lang="fr-FR" sz="2400" i="1">
                                    <a:latin typeface="Cambria Math"/>
                                  </a:rPr>
                                  <m:t>h</m:t>
                                </m:r>
                              </m:sub>
                              <m:sup>
                                <m:r>
                                  <a:rPr lang="fr-FR" sz="2400" i="1">
                                    <a:latin typeface="Cambria Math"/>
                                  </a:rPr>
                                  <m:t>1</m:t>
                                </m:r>
                              </m:sup>
                            </m:sSubSup>
                            <m:r>
                              <m:rPr>
                                <m:nor/>
                              </m:rPr>
                              <a:rPr lang="fr-FR" sz="2400" dirty="0"/>
                              <m:t>, </m:t>
                            </m:r>
                            <m:sSubSup>
                              <m:sSubSupPr>
                                <m:ctrlPr>
                                  <a:rPr lang="fr-FR" sz="2400" i="1">
                                    <a:latin typeface="Cambria Math"/>
                                  </a:rPr>
                                </m:ctrlPr>
                              </m:sSubSupPr>
                              <m:e>
                                <m:r>
                                  <a:rPr lang="fr-FR" sz="2400" i="1">
                                    <a:latin typeface="Cambria Math"/>
                                  </a:rPr>
                                  <m:t>𝑒</m:t>
                                </m:r>
                              </m:e>
                              <m:sub>
                                <m:r>
                                  <a:rPr lang="fr-FR" sz="2400" i="1">
                                    <a:latin typeface="Cambria Math"/>
                                  </a:rPr>
                                  <m:t>h</m:t>
                                </m:r>
                              </m:sub>
                              <m:sup>
                                <m:r>
                                  <a:rPr lang="fr-FR" sz="2400" i="1">
                                    <a:latin typeface="Cambria Math"/>
                                  </a:rPr>
                                  <m:t>1</m:t>
                                </m:r>
                              </m:sup>
                            </m:sSubSup>
                            <m:r>
                              <m:rPr>
                                <m:nor/>
                              </m:rPr>
                              <a:rPr lang="fr-FR" sz="2400" dirty="0"/>
                              <m:t>, </m:t>
                            </m:r>
                            <m:sSubSup>
                              <m:sSubSupPr>
                                <m:ctrlPr>
                                  <a:rPr lang="fr-FR" sz="2400" i="1">
                                    <a:latin typeface="Cambria Math"/>
                                  </a:rPr>
                                </m:ctrlPr>
                              </m:sSubSupPr>
                              <m:e>
                                <m:r>
                                  <a:rPr lang="fr-FR" sz="2400" i="1">
                                    <a:latin typeface="Cambria Math"/>
                                  </a:rPr>
                                  <m:t>𝑃</m:t>
                                </m:r>
                              </m:e>
                              <m:sub>
                                <m:r>
                                  <a:rPr lang="fr-FR" sz="2400" i="1">
                                    <a:latin typeface="Cambria Math"/>
                                  </a:rPr>
                                  <m:t>h</m:t>
                                </m:r>
                              </m:sub>
                              <m:sup>
                                <m:r>
                                  <a:rPr lang="fr-FR" sz="2400" i="1">
                                    <a:latin typeface="Cambria Math"/>
                                  </a:rPr>
                                  <m:t>0</m:t>
                                </m:r>
                              </m:sup>
                            </m:sSubSup>
                            <m:r>
                              <m:rPr>
                                <m:nor/>
                              </m:rPr>
                              <a:rPr lang="fr-FR" sz="2400" dirty="0"/>
                              <m:t>)</m:t>
                            </m:r>
                          </m:e>
                        </m:nary>
                      </m:den>
                    </m:f>
                  </m:oMath>
                </a14:m>
                <a:r>
                  <a:rPr lang="fr-FR" sz="2400" dirty="0"/>
                  <a:t>*100</a:t>
                </a:r>
                <a14:m>
                  <m:oMath xmlns:m="http://schemas.openxmlformats.org/officeDocument/2006/math">
                    <m:r>
                      <a:rPr lang="fr-FR" sz="2400" i="1" dirty="0">
                        <a:latin typeface="Cambria Math"/>
                        <a:ea typeface="Cambria Math"/>
                      </a:rPr>
                      <m:t>≥</m:t>
                    </m:r>
                    <m:sSub>
                      <m:sSubPr>
                        <m:ctrlPr>
                          <a:rPr lang="fr-FR" sz="2400" i="1">
                            <a:latin typeface="Cambria Math"/>
                          </a:rPr>
                        </m:ctrlPr>
                      </m:sSubPr>
                      <m:e>
                        <m:r>
                          <a:rPr lang="fr-FR" sz="2400" i="1">
                            <a:latin typeface="Cambria Math"/>
                          </a:rPr>
                          <m:t>𝐼</m:t>
                        </m:r>
                      </m:e>
                      <m:sub>
                        <m:r>
                          <a:rPr lang="fr-FR" sz="2400" i="1">
                            <a:latin typeface="Cambria Math"/>
                          </a:rPr>
                          <m:t>𝑃𝑃</m:t>
                        </m:r>
                      </m:sub>
                    </m:sSub>
                  </m:oMath>
                </a14:m>
                <a:endParaRPr lang="fr-FR" sz="2400" dirty="0" smtClean="0"/>
              </a:p>
              <a:p>
                <a:pPr marL="0" indent="0" algn="just">
                  <a:buNone/>
                </a:pPr>
                <a:r>
                  <a:rPr lang="fr-FR" sz="2400" dirty="0" smtClean="0"/>
                  <a:t>L’indice </a:t>
                </a:r>
                <a:r>
                  <a:rPr lang="fr-FR" sz="2400" dirty="0"/>
                  <a:t>de prix de </a:t>
                </a:r>
                <a:r>
                  <a:rPr lang="fr-FR" sz="2400" dirty="0" err="1"/>
                  <a:t>Paasche</a:t>
                </a:r>
                <a:r>
                  <a:rPr lang="fr-FR" sz="2400" dirty="0"/>
                  <a:t> ploutocratique (ou désagrégé) observable, </a:t>
                </a:r>
                <a14:m>
                  <m:oMath xmlns:m="http://schemas.openxmlformats.org/officeDocument/2006/math">
                    <m:sSub>
                      <m:sSubPr>
                        <m:ctrlPr>
                          <a:rPr lang="fr-FR" sz="2400" i="1">
                            <a:latin typeface="Cambria Math"/>
                          </a:rPr>
                        </m:ctrlPr>
                      </m:sSubPr>
                      <m:e>
                        <m:r>
                          <a:rPr lang="fr-FR" sz="2400" i="1">
                            <a:latin typeface="Cambria Math"/>
                          </a:rPr>
                          <m:t>𝐼</m:t>
                        </m:r>
                      </m:e>
                      <m:sub>
                        <m:r>
                          <a:rPr lang="fr-FR" sz="2400" i="1">
                            <a:latin typeface="Cambria Math"/>
                          </a:rPr>
                          <m:t>𝑃𝑃</m:t>
                        </m:r>
                      </m:sub>
                    </m:sSub>
                  </m:oMath>
                </a14:m>
                <a:r>
                  <a:rPr lang="fr-FR" sz="2400" dirty="0" smtClean="0"/>
                  <a:t>, </a:t>
                </a:r>
                <a:r>
                  <a:rPr lang="fr-FR" sz="2400" dirty="0"/>
                  <a:t>marque la limite inférieure de l’indice du coût de la vie de </a:t>
                </a:r>
                <a:r>
                  <a:rPr lang="fr-FR" sz="2400" dirty="0" err="1"/>
                  <a:t>Paasche</a:t>
                </a:r>
                <a:r>
                  <a:rPr lang="fr-FR" sz="2400" dirty="0"/>
                  <a:t> conditionnel ploutocratique théorique</a:t>
                </a:r>
              </a:p>
              <a:p>
                <a:pPr marL="0" indent="0" algn="just">
                  <a:buNone/>
                </a:pPr>
                <a:r>
                  <a:rPr lang="fr-FR" sz="2400" dirty="0"/>
                  <a:t>On définit de même l’indice du coût de la vie de Fisher ploutocratique conditionnel</a:t>
                </a:r>
              </a:p>
              <a:p>
                <a:pPr>
                  <a:buFont typeface="Wingdings" pitchFamily="2" charset="2"/>
                  <a:buChar char="Ø"/>
                </a:pPr>
                <a:endParaRPr lang="fr-FR" sz="2400" dirty="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3"/>
                <a:stretch>
                  <a:fillRect l="-1024" r="-1092"/>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26</a:t>
            </a:fld>
            <a:endParaRPr lang="fr-FR"/>
          </a:p>
        </p:txBody>
      </p:sp>
    </p:spTree>
    <p:extLst>
      <p:ext uri="{BB962C8B-B14F-4D97-AF65-F5344CB8AC3E}">
        <p14:creationId xmlns:p14="http://schemas.microsoft.com/office/powerpoint/2010/main" val="58174274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p:sp>
        <p:nvSpPr>
          <p:cNvPr id="4099" name="Rectangle 7"/>
          <p:cNvSpPr>
            <a:spLocks noGrp="1"/>
          </p:cNvSpPr>
          <p:nvPr>
            <p:ph type="body" idx="1"/>
          </p:nvPr>
        </p:nvSpPr>
        <p:spPr>
          <a:xfrm>
            <a:off x="215008" y="1057300"/>
            <a:ext cx="8928992" cy="4464496"/>
          </a:xfrm>
        </p:spPr>
        <p:txBody>
          <a:bodyPr/>
          <a:lstStyle/>
          <a:p>
            <a:pPr marL="571500" indent="-571500">
              <a:buFont typeface="Calibri" pitchFamily="34" charset="0"/>
              <a:buAutoNum type="romanUcPeriod"/>
            </a:pPr>
            <a:r>
              <a:rPr lang="fr-FR" sz="2400" dirty="0">
                <a:solidFill>
                  <a:srgbClr val="FF0000"/>
                </a:solidFill>
              </a:rPr>
              <a:t>problèmes d’agrégation et de classification des agrégats élémentaires</a:t>
            </a:r>
          </a:p>
          <a:p>
            <a:pPr>
              <a:buFont typeface="Wingdings" pitchFamily="2" charset="2"/>
              <a:buChar char="Ø"/>
            </a:pPr>
            <a:r>
              <a:rPr lang="fr-FR" dirty="0"/>
              <a:t>Hawkes et </a:t>
            </a:r>
            <a:r>
              <a:rPr lang="fr-FR" dirty="0" err="1"/>
              <a:t>Piotrowski</a:t>
            </a:r>
            <a:r>
              <a:rPr lang="fr-FR" dirty="0"/>
              <a:t> (2003) font remarquer que la définition d’un agrégat élémentaire suppose une agrégation sur quatre dimensions </a:t>
            </a:r>
            <a:r>
              <a:rPr lang="fr-FR" dirty="0" smtClean="0"/>
              <a:t>possibles :</a:t>
            </a:r>
          </a:p>
          <a:p>
            <a:pPr>
              <a:buFont typeface="Wingdings" panose="05000000000000000000" pitchFamily="2" charset="2"/>
              <a:buChar char="§"/>
            </a:pPr>
            <a:r>
              <a:rPr lang="fr-FR" dirty="0" smtClean="0"/>
              <a:t> une </a:t>
            </a:r>
            <a:r>
              <a:rPr lang="fr-FR" dirty="0"/>
              <a:t>dimension temporelle </a:t>
            </a:r>
            <a:r>
              <a:rPr lang="fr-FR" dirty="0" smtClean="0"/>
              <a:t>;</a:t>
            </a:r>
          </a:p>
          <a:p>
            <a:pPr>
              <a:buFont typeface="Wingdings" panose="05000000000000000000" pitchFamily="2" charset="2"/>
              <a:buChar char="§"/>
            </a:pPr>
            <a:r>
              <a:rPr lang="fr-FR" dirty="0" smtClean="0"/>
              <a:t> </a:t>
            </a:r>
            <a:r>
              <a:rPr lang="fr-FR" dirty="0"/>
              <a:t>une dimension spatiale </a:t>
            </a:r>
            <a:r>
              <a:rPr lang="fr-FR" dirty="0" smtClean="0"/>
              <a:t>;</a:t>
            </a:r>
          </a:p>
          <a:p>
            <a:pPr>
              <a:buFont typeface="Wingdings" panose="05000000000000000000" pitchFamily="2" charset="2"/>
              <a:buChar char="§"/>
            </a:pPr>
            <a:r>
              <a:rPr lang="fr-FR" dirty="0"/>
              <a:t> </a:t>
            </a:r>
            <a:r>
              <a:rPr lang="fr-FR" dirty="0" smtClean="0"/>
              <a:t>une </a:t>
            </a:r>
            <a:r>
              <a:rPr lang="fr-FR" dirty="0"/>
              <a:t>dimension de </a:t>
            </a:r>
            <a:r>
              <a:rPr lang="fr-FR" dirty="0" smtClean="0"/>
              <a:t>produit</a:t>
            </a:r>
          </a:p>
          <a:p>
            <a:pPr>
              <a:buFont typeface="Wingdings" panose="05000000000000000000" pitchFamily="2" charset="2"/>
              <a:buChar char="§"/>
            </a:pPr>
            <a:r>
              <a:rPr lang="fr-FR" dirty="0" smtClean="0"/>
              <a:t> une </a:t>
            </a:r>
            <a:r>
              <a:rPr lang="fr-FR" dirty="0"/>
              <a:t>dimension sectorielle</a:t>
            </a:r>
          </a:p>
          <a:p>
            <a:pPr marL="0" indent="0">
              <a:buNone/>
            </a:pPr>
            <a:endParaRPr lang="fr-FR" dirty="0"/>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27</a:t>
            </a:fld>
            <a:endParaRPr lang="fr-FR"/>
          </a:p>
        </p:txBody>
      </p:sp>
    </p:spTree>
    <p:extLst>
      <p:ext uri="{BB962C8B-B14F-4D97-AF65-F5344CB8AC3E}">
        <p14:creationId xmlns:p14="http://schemas.microsoft.com/office/powerpoint/2010/main" val="320549436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p:sp>
        <p:nvSpPr>
          <p:cNvPr id="4099" name="Rectangle 7"/>
          <p:cNvSpPr>
            <a:spLocks noGrp="1"/>
          </p:cNvSpPr>
          <p:nvPr>
            <p:ph type="body" idx="1"/>
          </p:nvPr>
        </p:nvSpPr>
        <p:spPr>
          <a:xfrm>
            <a:off x="215008" y="1057300"/>
            <a:ext cx="8928992" cy="4464496"/>
          </a:xfrm>
        </p:spPr>
        <p:txBody>
          <a:bodyPr/>
          <a:lstStyle/>
          <a:p>
            <a:pPr marL="571500" indent="-571500">
              <a:buFont typeface="Calibri" pitchFamily="34" charset="0"/>
              <a:buAutoNum type="romanUcPeriod"/>
            </a:pPr>
            <a:r>
              <a:rPr lang="fr-FR" sz="2400" dirty="0">
                <a:solidFill>
                  <a:srgbClr val="FF0000"/>
                </a:solidFill>
              </a:rPr>
              <a:t>problèmes d’agrégation et de classification des agrégats élémentaires</a:t>
            </a:r>
          </a:p>
          <a:p>
            <a:pPr algn="just">
              <a:buFont typeface="Wingdings" pitchFamily="2" charset="2"/>
              <a:buChar char="Ø"/>
            </a:pPr>
            <a:r>
              <a:rPr lang="fr-FR" b="1" dirty="0" smtClean="0"/>
              <a:t>une </a:t>
            </a:r>
            <a:r>
              <a:rPr lang="fr-FR" b="1" dirty="0"/>
              <a:t>dimension temporelle </a:t>
            </a:r>
            <a:r>
              <a:rPr lang="fr-FR" dirty="0"/>
              <a:t>: la valeur unitaire d’un produit élémentaire peut être calculée pour toutes les transactions concernant ce produit sur un an, un mois, une semaine ou une journée; </a:t>
            </a:r>
            <a:endParaRPr lang="fr-FR" dirty="0" smtClean="0"/>
          </a:p>
          <a:p>
            <a:pPr marL="0" indent="0" algn="just">
              <a:buNone/>
            </a:pPr>
            <a:r>
              <a:rPr lang="fr-FR" dirty="0">
                <a:solidFill>
                  <a:srgbClr val="FF0000"/>
                </a:solidFill>
              </a:rPr>
              <a:t>lorsque les prix relevés au cours de semaines différentes sont traités comme des produits élémentaires </a:t>
            </a:r>
            <a:r>
              <a:rPr lang="fr-FR" dirty="0" smtClean="0">
                <a:solidFill>
                  <a:srgbClr val="FF0000"/>
                </a:solidFill>
              </a:rPr>
              <a:t>distincts, </a:t>
            </a:r>
            <a:r>
              <a:rPr lang="fr-FR" dirty="0">
                <a:solidFill>
                  <a:srgbClr val="FF0000"/>
                </a:solidFill>
              </a:rPr>
              <a:t>on accroît les données manquantes et les </a:t>
            </a:r>
            <a:r>
              <a:rPr lang="fr-FR" dirty="0" smtClean="0">
                <a:solidFill>
                  <a:srgbClr val="FF0000"/>
                </a:solidFill>
              </a:rPr>
              <a:t>imputations.</a:t>
            </a:r>
            <a:endParaRPr lang="fr-FR" dirty="0">
              <a:solidFill>
                <a:srgbClr val="FF0000"/>
              </a:solidFill>
            </a:endParaRPr>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28</a:t>
            </a:fld>
            <a:endParaRPr lang="fr-FR"/>
          </a:p>
        </p:txBody>
      </p:sp>
    </p:spTree>
    <p:extLst>
      <p:ext uri="{BB962C8B-B14F-4D97-AF65-F5344CB8AC3E}">
        <p14:creationId xmlns:p14="http://schemas.microsoft.com/office/powerpoint/2010/main" val="328218295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p:sp>
        <p:nvSpPr>
          <p:cNvPr id="4099" name="Rectangle 7"/>
          <p:cNvSpPr>
            <a:spLocks noGrp="1"/>
          </p:cNvSpPr>
          <p:nvPr>
            <p:ph type="body" idx="1"/>
          </p:nvPr>
        </p:nvSpPr>
        <p:spPr>
          <a:xfrm>
            <a:off x="215008" y="1057300"/>
            <a:ext cx="8928992" cy="4464496"/>
          </a:xfrm>
        </p:spPr>
        <p:txBody>
          <a:bodyPr/>
          <a:lstStyle/>
          <a:p>
            <a:pPr marL="571500" indent="-571500">
              <a:buFont typeface="Calibri" pitchFamily="34" charset="0"/>
              <a:buAutoNum type="romanUcPeriod"/>
            </a:pPr>
            <a:r>
              <a:rPr lang="fr-FR" sz="2400" dirty="0">
                <a:solidFill>
                  <a:srgbClr val="FF0000"/>
                </a:solidFill>
              </a:rPr>
              <a:t>problèmes d’agrégation et de classification des agrégats élémentaires</a:t>
            </a:r>
          </a:p>
          <a:p>
            <a:pPr algn="just">
              <a:buFont typeface="Wingdings" pitchFamily="2" charset="2"/>
              <a:buChar char="Ø"/>
            </a:pPr>
            <a:r>
              <a:rPr lang="fr-FR" dirty="0" smtClean="0"/>
              <a:t>une </a:t>
            </a:r>
            <a:r>
              <a:rPr lang="fr-FR" dirty="0"/>
              <a:t>dimension spatiale : la valeur unitaire d’un produit élémentaire peut être calculée pour toutes les transactions concernant ce produit dans un pays, une province (ou un État fédéré), une ville, un quartier, etc.; </a:t>
            </a:r>
            <a:endParaRPr lang="fr-FR" dirty="0" smtClean="0"/>
          </a:p>
          <a:p>
            <a:pPr marL="0" indent="0" algn="just">
              <a:buNone/>
            </a:pPr>
            <a:r>
              <a:rPr lang="fr-FR" dirty="0">
                <a:solidFill>
                  <a:srgbClr val="FF0000"/>
                </a:solidFill>
              </a:rPr>
              <a:t>Doit-on considérer les prix des produits élémentaires de chaque ville ou région comme des agrégats distincts ou convient-il de construire un agrégat de produits élémentaires à l’échelle nationale</a:t>
            </a:r>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29</a:t>
            </a:fld>
            <a:endParaRPr lang="fr-FR"/>
          </a:p>
        </p:txBody>
      </p:sp>
    </p:spTree>
    <p:extLst>
      <p:ext uri="{BB962C8B-B14F-4D97-AF65-F5344CB8AC3E}">
        <p14:creationId xmlns:p14="http://schemas.microsoft.com/office/powerpoint/2010/main" val="393431357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a:t>
            </a:r>
            <a:r>
              <a:rPr lang="fr-FR" dirty="0" smtClean="0"/>
              <a:t/>
            </a:r>
            <a:br>
              <a:rPr lang="fr-FR" dirty="0" smtClean="0"/>
            </a:br>
            <a:r>
              <a:rPr lang="fr-FR" dirty="0"/>
              <a:t> </a:t>
            </a:r>
            <a:r>
              <a:rPr lang="fr-FR" dirty="0" smtClean="0"/>
              <a:t>INTRODUCTION</a:t>
            </a:r>
            <a:r>
              <a:rPr lang="fr-FR" dirty="0"/>
              <a:t/>
            </a:r>
            <a:br>
              <a:rPr lang="fr-FR" dirty="0"/>
            </a:br>
            <a:endParaRPr lang="fr-FR" dirty="0">
              <a:solidFill>
                <a:schemeClr val="tx1"/>
              </a:solidFill>
            </a:endParaRPr>
          </a:p>
        </p:txBody>
      </p:sp>
      <p:sp>
        <p:nvSpPr>
          <p:cNvPr id="4099" name="Rectangle 7"/>
          <p:cNvSpPr>
            <a:spLocks noGrp="1"/>
          </p:cNvSpPr>
          <p:nvPr>
            <p:ph type="body" idx="1"/>
          </p:nvPr>
        </p:nvSpPr>
        <p:spPr>
          <a:xfrm>
            <a:off x="215008" y="1057300"/>
            <a:ext cx="8928992" cy="4464496"/>
          </a:xfrm>
        </p:spPr>
        <p:txBody>
          <a:bodyPr/>
          <a:lstStyle/>
          <a:p>
            <a:pPr marL="571500" indent="-571500">
              <a:buAutoNum type="romanUcPeriod"/>
            </a:pPr>
            <a:endParaRPr lang="fr-FR" sz="2400" b="1" cap="small" dirty="0">
              <a:solidFill>
                <a:srgbClr val="FF0000"/>
              </a:solidFill>
            </a:endParaRPr>
          </a:p>
          <a:p>
            <a:pPr algn="just">
              <a:buFont typeface="Wingdings" pitchFamily="2" charset="2"/>
              <a:buChar char="Ø"/>
            </a:pPr>
            <a:r>
              <a:rPr lang="fr-FR" sz="2000" dirty="0" smtClean="0"/>
              <a:t>Plusieurs approches de la théories des indices</a:t>
            </a:r>
          </a:p>
          <a:p>
            <a:pPr algn="just">
              <a:buFont typeface="Wingdings" pitchFamily="2" charset="2"/>
              <a:buChar char="Ø"/>
            </a:pPr>
            <a:r>
              <a:rPr lang="fr-FR" sz="2000" dirty="0" smtClean="0"/>
              <a:t>Théorie </a:t>
            </a:r>
            <a:r>
              <a:rPr lang="fr-FR" sz="2000" dirty="0" smtClean="0"/>
              <a:t>des indices: Rappel des indices à base fixe, indices chaîne, l’indice de Divisia</a:t>
            </a:r>
          </a:p>
          <a:p>
            <a:pPr algn="just">
              <a:buFont typeface="Wingdings" pitchFamily="2" charset="2"/>
              <a:buChar char="Ø"/>
            </a:pPr>
            <a:r>
              <a:rPr lang="fr-FR" sz="2000" dirty="0"/>
              <a:t>L’approche économique: Il convient de noter que, dans l’approche économique de la théorie des indices, on suppose que les ménages considèrent que les prix observés sont des variables données et que les quantités sont des solutions à divers problèmes d’optimisation </a:t>
            </a:r>
            <a:r>
              <a:rPr lang="fr-FR" sz="2000" dirty="0" smtClean="0"/>
              <a:t>économique</a:t>
            </a:r>
          </a:p>
          <a:p>
            <a:pPr algn="just">
              <a:buFont typeface="Wingdings" pitchFamily="2" charset="2"/>
              <a:buChar char="Ø"/>
            </a:pPr>
            <a:r>
              <a:rPr lang="fr-FR" sz="2000" dirty="0"/>
              <a:t>rappel de la théorie de l’indice du coût de la vie pour un consommateur ou un ménage unique, dont l’auteur est l’économiste russe A.A. </a:t>
            </a:r>
            <a:r>
              <a:rPr lang="fr-FR" sz="2000" dirty="0" err="1"/>
              <a:t>Konüs</a:t>
            </a:r>
            <a:r>
              <a:rPr lang="fr-FR" sz="2000" dirty="0"/>
              <a:t> (1924). La relation entre un indice du coût de la vie véritable (inobservable) et les indices observables de </a:t>
            </a:r>
            <a:r>
              <a:rPr lang="fr-FR" sz="2000" dirty="0" err="1"/>
              <a:t>Laspeyres</a:t>
            </a:r>
            <a:r>
              <a:rPr lang="fr-FR" sz="2000" dirty="0"/>
              <a:t> et de </a:t>
            </a:r>
            <a:r>
              <a:rPr lang="fr-FR" sz="2000" dirty="0" err="1"/>
              <a:t>Paasche</a:t>
            </a:r>
            <a:r>
              <a:rPr lang="fr-FR" sz="2000" dirty="0"/>
              <a:t> y sera expliquée</a:t>
            </a:r>
          </a:p>
          <a:p>
            <a:pPr algn="just">
              <a:buFont typeface="Wingdings" pitchFamily="2" charset="2"/>
              <a:buChar char="Ø"/>
            </a:pPr>
            <a:endParaRPr lang="fr-FR" sz="2000" dirty="0"/>
          </a:p>
          <a:p>
            <a:pPr>
              <a:buFont typeface="Wingdings" pitchFamily="2" charset="2"/>
              <a:buChar char="Ø"/>
            </a:pPr>
            <a:endParaRPr lang="fr-FR" dirty="0"/>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3</a:t>
            </a:fld>
            <a:endParaRPr lang="fr-FR"/>
          </a:p>
        </p:txBody>
      </p:sp>
    </p:spTree>
    <p:extLst>
      <p:ext uri="{BB962C8B-B14F-4D97-AF65-F5344CB8AC3E}">
        <p14:creationId xmlns:p14="http://schemas.microsoft.com/office/powerpoint/2010/main" val="3931557194"/>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p:sp>
        <p:nvSpPr>
          <p:cNvPr id="4099" name="Rectangle 7"/>
          <p:cNvSpPr>
            <a:spLocks noGrp="1"/>
          </p:cNvSpPr>
          <p:nvPr>
            <p:ph type="body" idx="1"/>
          </p:nvPr>
        </p:nvSpPr>
        <p:spPr>
          <a:xfrm>
            <a:off x="215008" y="1057300"/>
            <a:ext cx="8928992" cy="4464496"/>
          </a:xfrm>
        </p:spPr>
        <p:txBody>
          <a:bodyPr/>
          <a:lstStyle/>
          <a:p>
            <a:pPr marL="571500" indent="-571500">
              <a:buFont typeface="Calibri" pitchFamily="34" charset="0"/>
              <a:buAutoNum type="romanUcPeriod"/>
            </a:pPr>
            <a:r>
              <a:rPr lang="fr-FR" sz="2400" dirty="0">
                <a:solidFill>
                  <a:srgbClr val="FF0000"/>
                </a:solidFill>
              </a:rPr>
              <a:t>problèmes d’agrégation et de classification des agrégats élémentaires</a:t>
            </a:r>
          </a:p>
          <a:p>
            <a:pPr algn="just">
              <a:buFont typeface="Wingdings" pitchFamily="2" charset="2"/>
              <a:buChar char="Ø"/>
            </a:pPr>
            <a:r>
              <a:rPr lang="fr-FR" dirty="0" smtClean="0"/>
              <a:t>une </a:t>
            </a:r>
            <a:r>
              <a:rPr lang="fr-FR" dirty="0"/>
              <a:t>dimension de produit : la valeur unitaire d’un produit élémentaire peut être calculée pour toutes les transactions concernant ce produit dans une catégorie </a:t>
            </a:r>
            <a:r>
              <a:rPr lang="fr-FR" dirty="0" smtClean="0"/>
              <a:t>générale; </a:t>
            </a:r>
          </a:p>
          <a:p>
            <a:pPr marL="0" indent="0" algn="just">
              <a:buNone/>
            </a:pPr>
            <a:r>
              <a:rPr lang="fr-FR" sz="2400" dirty="0">
                <a:solidFill>
                  <a:srgbClr val="FF0000"/>
                </a:solidFill>
              </a:rPr>
              <a:t>on peut considérer tous les produits d’une </a:t>
            </a:r>
            <a:r>
              <a:rPr lang="fr-FR" sz="2400" dirty="0" smtClean="0">
                <a:solidFill>
                  <a:srgbClr val="FF0000"/>
                </a:solidFill>
              </a:rPr>
              <a:t>catégorie </a:t>
            </a:r>
            <a:r>
              <a:rPr lang="fr-FR" sz="2400" dirty="0">
                <a:solidFill>
                  <a:srgbClr val="FF0000"/>
                </a:solidFill>
              </a:rPr>
              <a:t>générale comme équivalents, mais on peut aussi ne considérer comme équivalents que les produits </a:t>
            </a:r>
            <a:r>
              <a:rPr lang="fr-FR" sz="2400" dirty="0" smtClean="0">
                <a:solidFill>
                  <a:srgbClr val="FF0000"/>
                </a:solidFill>
              </a:rPr>
              <a:t>conditionnés </a:t>
            </a:r>
            <a:r>
              <a:rPr lang="fr-FR" sz="2400" dirty="0">
                <a:solidFill>
                  <a:srgbClr val="FF0000"/>
                </a:solidFill>
              </a:rPr>
              <a:t>dans un emballage d’une dimension </a:t>
            </a:r>
            <a:r>
              <a:rPr lang="fr-FR" sz="2400" dirty="0" smtClean="0">
                <a:solidFill>
                  <a:srgbClr val="FF0000"/>
                </a:solidFill>
              </a:rPr>
              <a:t>donnée pour que les différences de qualité n’</a:t>
            </a:r>
            <a:r>
              <a:rPr lang="fr-FR" sz="2400" dirty="0" err="1" smtClean="0">
                <a:solidFill>
                  <a:srgbClr val="FF0000"/>
                </a:solidFill>
              </a:rPr>
              <a:t>obscurssissent</a:t>
            </a:r>
            <a:r>
              <a:rPr lang="fr-FR" sz="2400" dirty="0" smtClean="0">
                <a:solidFill>
                  <a:srgbClr val="FF0000"/>
                </a:solidFill>
              </a:rPr>
              <a:t> pas les comparaisons de prix d’une période à l’autre </a:t>
            </a:r>
            <a:endParaRPr lang="fr-FR" sz="2400" dirty="0">
              <a:solidFill>
                <a:srgbClr val="FF0000"/>
              </a:solidFill>
            </a:endParaRPr>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30</a:t>
            </a:fld>
            <a:endParaRPr lang="fr-FR"/>
          </a:p>
        </p:txBody>
      </p:sp>
    </p:spTree>
    <p:extLst>
      <p:ext uri="{BB962C8B-B14F-4D97-AF65-F5344CB8AC3E}">
        <p14:creationId xmlns:p14="http://schemas.microsoft.com/office/powerpoint/2010/main" val="236953074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p:sp>
        <p:nvSpPr>
          <p:cNvPr id="4099" name="Rectangle 7"/>
          <p:cNvSpPr>
            <a:spLocks noGrp="1"/>
          </p:cNvSpPr>
          <p:nvPr>
            <p:ph type="body" idx="1"/>
          </p:nvPr>
        </p:nvSpPr>
        <p:spPr>
          <a:xfrm>
            <a:off x="215008" y="1057300"/>
            <a:ext cx="8928992" cy="4464496"/>
          </a:xfrm>
        </p:spPr>
        <p:txBody>
          <a:bodyPr/>
          <a:lstStyle/>
          <a:p>
            <a:pPr marL="571500" indent="-571500">
              <a:buFont typeface="Calibri" pitchFamily="34" charset="0"/>
              <a:buAutoNum type="romanUcPeriod"/>
            </a:pPr>
            <a:r>
              <a:rPr lang="fr-FR" sz="2400" dirty="0">
                <a:solidFill>
                  <a:srgbClr val="FF0000"/>
                </a:solidFill>
              </a:rPr>
              <a:t>problèmes d’agrégation et de classification des agrégats élémentaires</a:t>
            </a:r>
          </a:p>
          <a:p>
            <a:pPr>
              <a:buFont typeface="Wingdings" pitchFamily="2" charset="2"/>
              <a:buChar char="Ø"/>
            </a:pPr>
            <a:r>
              <a:rPr lang="fr-FR" dirty="0"/>
              <a:t>• une dimension sectorielle (ou dimension relative aux entités ou agents économiques), la valeur unitaire d’un produit élémentaire étant alors calculée pour une classe donnée de ménages ou de points de vente</a:t>
            </a:r>
          </a:p>
          <a:p>
            <a:pPr marL="0" indent="0" algn="just">
              <a:buNone/>
            </a:pPr>
            <a:r>
              <a:rPr lang="fr-FR" dirty="0" smtClean="0">
                <a:solidFill>
                  <a:srgbClr val="FF0000"/>
                </a:solidFill>
              </a:rPr>
              <a:t>faut-il </a:t>
            </a:r>
            <a:r>
              <a:rPr lang="fr-FR" dirty="0">
                <a:solidFill>
                  <a:srgbClr val="FF0000"/>
                </a:solidFill>
              </a:rPr>
              <a:t>calculer la valeur unitaire d’un produit </a:t>
            </a:r>
            <a:r>
              <a:rPr lang="fr-FR" dirty="0" smtClean="0">
                <a:solidFill>
                  <a:srgbClr val="FF0000"/>
                </a:solidFill>
              </a:rPr>
              <a:t>élémentaire </a:t>
            </a:r>
            <a:r>
              <a:rPr lang="fr-FR" dirty="0">
                <a:solidFill>
                  <a:srgbClr val="FF0000"/>
                </a:solidFill>
              </a:rPr>
              <a:t>donné au niveau du ménage, du point de vente ou d’une classe de ménages ou de points de vente?</a:t>
            </a:r>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31</a:t>
            </a:fld>
            <a:endParaRPr lang="fr-FR"/>
          </a:p>
        </p:txBody>
      </p:sp>
    </p:spTree>
    <p:extLst>
      <p:ext uri="{BB962C8B-B14F-4D97-AF65-F5344CB8AC3E}">
        <p14:creationId xmlns:p14="http://schemas.microsoft.com/office/powerpoint/2010/main" val="3645481237"/>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571500" indent="-571500">
                  <a:buAutoNum type="romanUcPeriod"/>
                </a:pPr>
                <a:r>
                  <a:rPr lang="fr-FR" sz="2400" dirty="0">
                    <a:solidFill>
                      <a:srgbClr val="FF0000"/>
                    </a:solidFill>
                  </a:rPr>
                  <a:t>Indices d’agrégat élémentaire utilisés en pratique</a:t>
                </a:r>
                <a:endParaRPr lang="fr-FR" sz="2400" b="1" cap="small" dirty="0" smtClean="0">
                  <a:solidFill>
                    <a:srgbClr val="FF0000"/>
                  </a:solidFill>
                </a:endParaRPr>
              </a:p>
              <a:p>
                <a:pPr>
                  <a:buFont typeface="Wingdings" pitchFamily="2" charset="2"/>
                  <a:buChar char="Ø"/>
                </a:pPr>
                <a:r>
                  <a:rPr lang="fr-FR" dirty="0"/>
                  <a:t>Supposons qu’il existe N</a:t>
                </a:r>
                <a:r>
                  <a:rPr lang="fr-FR" dirty="0" smtClean="0"/>
                  <a:t> </a:t>
                </a:r>
                <a:r>
                  <a:rPr lang="fr-FR" dirty="0"/>
                  <a:t>produits </a:t>
                </a:r>
                <a:r>
                  <a:rPr lang="fr-FR" dirty="0" smtClean="0"/>
                  <a:t>élémentaires </a:t>
                </a:r>
                <a:r>
                  <a:rPr lang="fr-FR" dirty="0"/>
                  <a:t>au niveau d’agrégation le plus </a:t>
                </a:r>
                <a:r>
                  <a:rPr lang="fr-FR" dirty="0" smtClean="0"/>
                  <a:t>bas dans </a:t>
                </a:r>
                <a:r>
                  <a:rPr lang="fr-FR" dirty="0"/>
                  <a:t>la catégorie élémentaire choisie</a:t>
                </a:r>
                <a:r>
                  <a:rPr lang="fr-FR" dirty="0" smtClean="0"/>
                  <a:t>.</a:t>
                </a:r>
              </a:p>
              <a:p>
                <a:pPr>
                  <a:buFont typeface="Wingdings" pitchFamily="2" charset="2"/>
                  <a:buChar char="Ø"/>
                </a:pPr>
                <a:r>
                  <a:rPr lang="fr-FR" dirty="0" smtClean="0"/>
                  <a:t> </a:t>
                </a:r>
                <a:r>
                  <a:rPr lang="fr-FR" dirty="0"/>
                  <a:t>Soit </a:t>
                </a:r>
                <a14:m>
                  <m:oMath xmlns:m="http://schemas.openxmlformats.org/officeDocument/2006/math">
                    <m:sSubSup>
                      <m:sSubSupPr>
                        <m:ctrlPr>
                          <a:rPr lang="fr-FR" i="1" smtClean="0">
                            <a:latin typeface="Cambria Math"/>
                          </a:rPr>
                        </m:ctrlPr>
                      </m:sSubSupPr>
                      <m:e>
                        <m:r>
                          <a:rPr lang="fr-FR" b="0" i="1" smtClean="0">
                            <a:latin typeface="Cambria Math"/>
                          </a:rPr>
                          <m:t>𝑃</m:t>
                        </m:r>
                      </m:e>
                      <m:sub>
                        <m:r>
                          <a:rPr lang="fr-FR" b="0" i="1" smtClean="0">
                            <a:latin typeface="Cambria Math"/>
                          </a:rPr>
                          <m:t>𝑖</m:t>
                        </m:r>
                      </m:sub>
                      <m:sup>
                        <m:r>
                          <a:rPr lang="fr-FR" b="0" i="1" smtClean="0">
                            <a:latin typeface="Cambria Math"/>
                          </a:rPr>
                          <m:t>𝑡</m:t>
                        </m:r>
                      </m:sup>
                    </m:sSubSup>
                  </m:oMath>
                </a14:m>
                <a:r>
                  <a:rPr lang="fr-FR" dirty="0" smtClean="0"/>
                  <a:t> </a:t>
                </a:r>
                <a:r>
                  <a:rPr lang="fr-FR" dirty="0"/>
                  <a:t>le prix du produit élémentaire </a:t>
                </a:r>
                <a:r>
                  <a:rPr lang="fr-FR" dirty="0" smtClean="0"/>
                  <a:t>i </a:t>
                </a:r>
                <a:r>
                  <a:rPr lang="fr-FR" dirty="0"/>
                  <a:t>pendant la </a:t>
                </a:r>
                <a:r>
                  <a:rPr lang="fr-FR" dirty="0" smtClean="0"/>
                  <a:t>période </a:t>
                </a:r>
                <a:r>
                  <a:rPr lang="fr-FR" dirty="0"/>
                  <a:t>t pour t = 0,1 et pour les produits élémentaires </a:t>
                </a:r>
                <a:endParaRPr lang="fr-FR" dirty="0" smtClean="0"/>
              </a:p>
              <a:p>
                <a:pPr marL="0" indent="0">
                  <a:buNone/>
                </a:pPr>
                <a:r>
                  <a:rPr lang="fr-FR" dirty="0" smtClean="0"/>
                  <a:t>i </a:t>
                </a:r>
                <a:r>
                  <a:rPr lang="fr-FR" dirty="0"/>
                  <a:t>= 1,2,..., </a:t>
                </a:r>
                <a:r>
                  <a:rPr lang="fr-FR" dirty="0" smtClean="0"/>
                  <a:t>N. </a:t>
                </a:r>
              </a:p>
              <a:p>
                <a:pPr>
                  <a:buFont typeface="Wingdings" pitchFamily="2" charset="2"/>
                  <a:buChar char="Ø"/>
                </a:pPr>
                <a:r>
                  <a:rPr lang="fr-FR" dirty="0" smtClean="0"/>
                  <a:t>Soit </a:t>
                </a:r>
                <a:r>
                  <a:rPr lang="fr-FR" dirty="0"/>
                  <a:t>également </a:t>
                </a:r>
                <a14:m>
                  <m:oMath xmlns:m="http://schemas.openxmlformats.org/officeDocument/2006/math">
                    <m:sSup>
                      <m:sSupPr>
                        <m:ctrlPr>
                          <a:rPr lang="fr-FR" i="1" smtClean="0">
                            <a:latin typeface="Cambria Math"/>
                          </a:rPr>
                        </m:ctrlPr>
                      </m:sSupPr>
                      <m:e>
                        <m:r>
                          <a:rPr lang="fr-FR" b="0" i="1" smtClean="0">
                            <a:latin typeface="Cambria Math"/>
                          </a:rPr>
                          <m:t>𝑃</m:t>
                        </m:r>
                      </m:e>
                      <m:sup>
                        <m:r>
                          <a:rPr lang="fr-FR" b="0" i="1" smtClean="0">
                            <a:latin typeface="Cambria Math"/>
                          </a:rPr>
                          <m:t>𝑡</m:t>
                        </m:r>
                      </m:sup>
                    </m:sSup>
                    <m:r>
                      <a:rPr lang="fr-FR" b="0" i="1" smtClean="0">
                        <a:latin typeface="Cambria Math"/>
                      </a:rPr>
                      <m:t>=</m:t>
                    </m:r>
                    <m:d>
                      <m:dPr>
                        <m:begChr m:val="["/>
                        <m:endChr m:val="]"/>
                        <m:ctrlPr>
                          <a:rPr lang="fr-FR" b="0" i="1" smtClean="0">
                            <a:latin typeface="Cambria Math"/>
                          </a:rPr>
                        </m:ctrlPr>
                      </m:dPr>
                      <m:e>
                        <m:sSubSup>
                          <m:sSubSupPr>
                            <m:ctrlPr>
                              <a:rPr lang="fr-FR" b="0" i="1" smtClean="0">
                                <a:latin typeface="Cambria Math"/>
                              </a:rPr>
                            </m:ctrlPr>
                          </m:sSubSupPr>
                          <m:e>
                            <m:r>
                              <a:rPr lang="fr-FR" b="0" i="1" smtClean="0">
                                <a:latin typeface="Cambria Math"/>
                              </a:rPr>
                              <m:t>𝑃</m:t>
                            </m:r>
                          </m:e>
                          <m:sub>
                            <m:r>
                              <a:rPr lang="fr-FR" b="0" i="1" smtClean="0">
                                <a:latin typeface="Cambria Math"/>
                              </a:rPr>
                              <m:t>1</m:t>
                            </m:r>
                          </m:sub>
                          <m:sup>
                            <m:r>
                              <a:rPr lang="fr-FR" b="0" i="1" smtClean="0">
                                <a:latin typeface="Cambria Math"/>
                              </a:rPr>
                              <m:t>𝑡</m:t>
                            </m:r>
                          </m:sup>
                        </m:sSubSup>
                        <m:r>
                          <a:rPr lang="fr-FR" b="0" i="1" smtClean="0">
                            <a:latin typeface="Cambria Math"/>
                          </a:rPr>
                          <m:t>,</m:t>
                        </m:r>
                        <m:sSubSup>
                          <m:sSubSupPr>
                            <m:ctrlPr>
                              <a:rPr lang="fr-FR" i="1">
                                <a:latin typeface="Cambria Math"/>
                              </a:rPr>
                            </m:ctrlPr>
                          </m:sSubSupPr>
                          <m:e>
                            <m:r>
                              <a:rPr lang="fr-FR" i="1">
                                <a:latin typeface="Cambria Math"/>
                              </a:rPr>
                              <m:t>𝑃</m:t>
                            </m:r>
                          </m:e>
                          <m:sub>
                            <m:r>
                              <a:rPr lang="fr-FR" b="0" i="1" smtClean="0">
                                <a:latin typeface="Cambria Math"/>
                              </a:rPr>
                              <m:t>2</m:t>
                            </m:r>
                          </m:sub>
                          <m:sup>
                            <m:r>
                              <a:rPr lang="fr-FR" i="1">
                                <a:latin typeface="Cambria Math"/>
                              </a:rPr>
                              <m:t>𝑡</m:t>
                            </m:r>
                          </m:sup>
                        </m:sSubSup>
                        <m:r>
                          <a:rPr lang="fr-FR" b="0" i="1" smtClean="0">
                            <a:latin typeface="Cambria Math"/>
                          </a:rPr>
                          <m:t>,…,</m:t>
                        </m:r>
                        <m:sSubSup>
                          <m:sSubSupPr>
                            <m:ctrlPr>
                              <a:rPr lang="fr-FR" i="1">
                                <a:latin typeface="Cambria Math"/>
                              </a:rPr>
                            </m:ctrlPr>
                          </m:sSubSupPr>
                          <m:e>
                            <m:r>
                              <a:rPr lang="fr-FR" i="1">
                                <a:latin typeface="Cambria Math"/>
                              </a:rPr>
                              <m:t>𝑃</m:t>
                            </m:r>
                          </m:e>
                          <m:sub>
                            <m:r>
                              <a:rPr lang="fr-FR" b="0" i="1" smtClean="0">
                                <a:latin typeface="Cambria Math"/>
                              </a:rPr>
                              <m:t>𝑁</m:t>
                            </m:r>
                          </m:sub>
                          <m:sup>
                            <m:r>
                              <a:rPr lang="fr-FR" i="1">
                                <a:latin typeface="Cambria Math"/>
                              </a:rPr>
                              <m:t>𝑡</m:t>
                            </m:r>
                          </m:sup>
                        </m:sSubSup>
                      </m:e>
                    </m:d>
                  </m:oMath>
                </a14:m>
                <a:r>
                  <a:rPr lang="fr-FR" dirty="0" smtClean="0"/>
                  <a:t>= </a:t>
                </a:r>
                <a:r>
                  <a:rPr lang="fr-FR" dirty="0"/>
                  <a:t>pour t = 0,1 le vecteur de prix de la période t</a:t>
                </a:r>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365" t="-1228" r="-341"/>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32</a:t>
            </a:fld>
            <a:endParaRPr lang="fr-FR"/>
          </a:p>
        </p:txBody>
      </p:sp>
    </p:spTree>
    <p:extLst>
      <p:ext uri="{BB962C8B-B14F-4D97-AF65-F5344CB8AC3E}">
        <p14:creationId xmlns:p14="http://schemas.microsoft.com/office/powerpoint/2010/main" val="3833683202"/>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buNone/>
                </a:pPr>
                <a:r>
                  <a:rPr lang="fr-FR" sz="2400" dirty="0" smtClean="0"/>
                  <a:t>La première formule d’indice d’agrégat élémentaire </a:t>
                </a:r>
                <a:r>
                  <a:rPr lang="fr-FR" sz="2400" dirty="0"/>
                  <a:t>largement utilisée, attribuée à l’économiste français </a:t>
                </a:r>
                <a:r>
                  <a:rPr lang="fr-FR" sz="2400" dirty="0" err="1"/>
                  <a:t>Dutot</a:t>
                </a:r>
                <a:r>
                  <a:rPr lang="fr-FR" sz="2400" dirty="0"/>
                  <a:t> (1738), se présente comme </a:t>
                </a:r>
                <a:r>
                  <a:rPr lang="fr-FR" sz="2400" dirty="0" smtClean="0"/>
                  <a:t>suit:  </a:t>
                </a:r>
              </a:p>
              <a:p>
                <a:pPr marL="0" indent="0">
                  <a:buNone/>
                </a:pPr>
                <a14:m>
                  <m:oMath xmlns:m="http://schemas.openxmlformats.org/officeDocument/2006/math">
                    <m:sSub>
                      <m:sSubPr>
                        <m:ctrlPr>
                          <a:rPr lang="fr-FR" sz="2400" b="1" i="1" cap="small" smtClean="0">
                            <a:solidFill>
                              <a:srgbClr val="FF0000"/>
                            </a:solidFill>
                            <a:latin typeface="Cambria Math"/>
                          </a:rPr>
                        </m:ctrlPr>
                      </m:sSubPr>
                      <m:e>
                        <m:r>
                          <a:rPr lang="fr-FR" sz="2400" b="1" i="1" cap="small" smtClean="0">
                            <a:solidFill>
                              <a:srgbClr val="FF0000"/>
                            </a:solidFill>
                            <a:latin typeface="Cambria Math"/>
                          </a:rPr>
                          <m:t>𝑰</m:t>
                        </m:r>
                      </m:e>
                      <m:sub>
                        <m:r>
                          <a:rPr lang="fr-FR" sz="2400" b="1" i="1" cap="small" smtClean="0">
                            <a:solidFill>
                              <a:srgbClr val="FF0000"/>
                            </a:solidFill>
                            <a:latin typeface="Cambria Math"/>
                          </a:rPr>
                          <m:t>𝑫</m:t>
                        </m:r>
                      </m:sub>
                    </m:sSub>
                    <m:d>
                      <m:dPr>
                        <m:begChr m:val="["/>
                        <m:endChr m:val="]"/>
                        <m:ctrlPr>
                          <a:rPr lang="fr-FR" sz="2400" b="1" i="1" cap="small" smtClean="0">
                            <a:solidFill>
                              <a:srgbClr val="FF0000"/>
                            </a:solidFill>
                            <a:latin typeface="Cambria Math"/>
                          </a:rPr>
                        </m:ctrlPr>
                      </m:dPr>
                      <m:e>
                        <m:sSup>
                          <m:sSupPr>
                            <m:ctrlPr>
                              <a:rPr lang="fr-FR" sz="2400" b="1" i="1" cap="small" smtClean="0">
                                <a:solidFill>
                                  <a:srgbClr val="FF0000"/>
                                </a:solidFill>
                                <a:latin typeface="Cambria Math"/>
                              </a:rPr>
                            </m:ctrlPr>
                          </m:sSupPr>
                          <m:e>
                            <m:r>
                              <a:rPr lang="fr-FR" sz="2400" b="1" i="1" cap="small" smtClean="0">
                                <a:solidFill>
                                  <a:srgbClr val="FF0000"/>
                                </a:solidFill>
                                <a:latin typeface="Cambria Math"/>
                              </a:rPr>
                              <m:t>𝑷</m:t>
                            </m:r>
                          </m:e>
                          <m:sup>
                            <m:r>
                              <a:rPr lang="fr-FR" sz="2400" b="1" i="1" cap="small" smtClean="0">
                                <a:solidFill>
                                  <a:srgbClr val="FF0000"/>
                                </a:solidFill>
                                <a:latin typeface="Cambria Math"/>
                              </a:rPr>
                              <m:t>𝟎</m:t>
                            </m:r>
                          </m:sup>
                        </m:sSup>
                        <m:r>
                          <a:rPr lang="fr-FR" sz="2400" b="1" i="1" cap="small" smtClean="0">
                            <a:solidFill>
                              <a:srgbClr val="FF0000"/>
                            </a:solidFill>
                            <a:latin typeface="Cambria Math"/>
                          </a:rPr>
                          <m:t>,</m:t>
                        </m:r>
                        <m:sSup>
                          <m:sSupPr>
                            <m:ctrlPr>
                              <a:rPr lang="fr-FR" sz="2400" b="1" i="1" cap="small">
                                <a:solidFill>
                                  <a:srgbClr val="FF0000"/>
                                </a:solidFill>
                                <a:latin typeface="Cambria Math"/>
                              </a:rPr>
                            </m:ctrlPr>
                          </m:sSupPr>
                          <m:e>
                            <m:r>
                              <a:rPr lang="fr-FR" sz="2400" b="1" i="1" cap="small">
                                <a:solidFill>
                                  <a:srgbClr val="FF0000"/>
                                </a:solidFill>
                                <a:latin typeface="Cambria Math"/>
                              </a:rPr>
                              <m:t>𝑷</m:t>
                            </m:r>
                          </m:e>
                          <m:sup>
                            <m:r>
                              <a:rPr lang="fr-FR" sz="2400" b="1" i="1" cap="small" smtClean="0">
                                <a:solidFill>
                                  <a:srgbClr val="FF0000"/>
                                </a:solidFill>
                                <a:latin typeface="Cambria Math"/>
                              </a:rPr>
                              <m:t>𝟏</m:t>
                            </m:r>
                          </m:sup>
                        </m:sSup>
                      </m:e>
                    </m:d>
                    <m:r>
                      <a:rPr lang="fr-FR" sz="2400" b="1" i="1" cap="small" smtClean="0">
                        <a:solidFill>
                          <a:srgbClr val="FF0000"/>
                        </a:solidFill>
                        <a:latin typeface="Cambria Math"/>
                      </a:rPr>
                      <m:t>=</m:t>
                    </m:r>
                    <m:f>
                      <m:fPr>
                        <m:ctrlPr>
                          <a:rPr lang="fr-FR" sz="2400" b="1" i="1" cap="small" smtClean="0">
                            <a:solidFill>
                              <a:srgbClr val="FF0000"/>
                            </a:solidFill>
                            <a:latin typeface="Cambria Math"/>
                          </a:rPr>
                        </m:ctrlPr>
                      </m:fPr>
                      <m:num>
                        <m:nary>
                          <m:naryPr>
                            <m:chr m:val="∑"/>
                            <m:ctrlPr>
                              <a:rPr lang="fr-FR" sz="2400" b="1" i="1" cap="small" smtClean="0">
                                <a:solidFill>
                                  <a:srgbClr val="FF0000"/>
                                </a:solidFill>
                                <a:latin typeface="Cambria Math"/>
                              </a:rPr>
                            </m:ctrlPr>
                          </m:naryPr>
                          <m:sub>
                            <m:r>
                              <m:rPr>
                                <m:brk m:alnAt="23"/>
                              </m:rPr>
                              <a:rPr lang="fr-FR" sz="2400" b="1" i="1" cap="small" smtClean="0">
                                <a:solidFill>
                                  <a:srgbClr val="FF0000"/>
                                </a:solidFill>
                                <a:latin typeface="Cambria Math"/>
                              </a:rPr>
                              <m:t>𝒊</m:t>
                            </m:r>
                            <m:r>
                              <a:rPr lang="fr-FR" sz="2400" b="1" i="1" cap="small" smtClean="0">
                                <a:solidFill>
                                  <a:srgbClr val="FF0000"/>
                                </a:solidFill>
                                <a:latin typeface="Cambria Math"/>
                              </a:rPr>
                              <m:t>=</m:t>
                            </m:r>
                            <m:r>
                              <a:rPr lang="fr-FR" sz="2400" b="1" i="1" cap="small" smtClean="0">
                                <a:solidFill>
                                  <a:srgbClr val="FF0000"/>
                                </a:solidFill>
                                <a:latin typeface="Cambria Math"/>
                              </a:rPr>
                              <m:t>𝟏</m:t>
                            </m:r>
                          </m:sub>
                          <m:sup>
                            <m:r>
                              <a:rPr lang="fr-FR" sz="2400" b="1" i="1" cap="small" smtClean="0">
                                <a:solidFill>
                                  <a:srgbClr val="FF0000"/>
                                </a:solidFill>
                                <a:latin typeface="Cambria Math"/>
                              </a:rPr>
                              <m:t>𝑵</m:t>
                            </m:r>
                          </m:sup>
                          <m:e>
                            <m:f>
                              <m:fPr>
                                <m:ctrlPr>
                                  <a:rPr lang="fr-FR" sz="2400" b="1" i="1" cap="small" smtClean="0">
                                    <a:solidFill>
                                      <a:srgbClr val="FF0000"/>
                                    </a:solidFill>
                                    <a:latin typeface="Cambria Math"/>
                                  </a:rPr>
                                </m:ctrlPr>
                              </m:fPr>
                              <m:num>
                                <m:sSubSup>
                                  <m:sSubSupPr>
                                    <m:ctrlPr>
                                      <a:rPr lang="fr-FR" sz="2400" b="1" i="1" cap="small" smtClean="0">
                                        <a:solidFill>
                                          <a:srgbClr val="FF0000"/>
                                        </a:solidFill>
                                        <a:latin typeface="Cambria Math"/>
                                      </a:rPr>
                                    </m:ctrlPr>
                                  </m:sSubSupPr>
                                  <m:e>
                                    <m:r>
                                      <a:rPr lang="fr-FR" sz="2400" b="1" i="1" cap="small" smtClean="0">
                                        <a:solidFill>
                                          <a:srgbClr val="FF0000"/>
                                        </a:solidFill>
                                        <a:latin typeface="Cambria Math"/>
                                      </a:rPr>
                                      <m:t>𝑷</m:t>
                                    </m:r>
                                  </m:e>
                                  <m:sub>
                                    <m:r>
                                      <a:rPr lang="fr-FR" sz="2400" b="1" i="1" cap="small" smtClean="0">
                                        <a:solidFill>
                                          <a:srgbClr val="FF0000"/>
                                        </a:solidFill>
                                        <a:latin typeface="Cambria Math"/>
                                      </a:rPr>
                                      <m:t>𝒊</m:t>
                                    </m:r>
                                  </m:sub>
                                  <m:sup>
                                    <m:r>
                                      <a:rPr lang="fr-FR" sz="2400" b="1" i="1" cap="small" smtClean="0">
                                        <a:solidFill>
                                          <a:srgbClr val="FF0000"/>
                                        </a:solidFill>
                                        <a:latin typeface="Cambria Math"/>
                                      </a:rPr>
                                      <m:t>𝟏</m:t>
                                    </m:r>
                                  </m:sup>
                                </m:sSubSup>
                              </m:num>
                              <m:den>
                                <m:r>
                                  <a:rPr lang="fr-FR" sz="2400" b="1" i="1" cap="small" smtClean="0">
                                    <a:solidFill>
                                      <a:srgbClr val="FF0000"/>
                                    </a:solidFill>
                                    <a:latin typeface="Cambria Math"/>
                                  </a:rPr>
                                  <m:t>𝑵</m:t>
                                </m:r>
                              </m:den>
                            </m:f>
                          </m:e>
                        </m:nary>
                      </m:num>
                      <m:den>
                        <m:nary>
                          <m:naryPr>
                            <m:chr m:val="∑"/>
                            <m:ctrlPr>
                              <a:rPr lang="fr-FR" sz="2400" b="1" i="1" cap="small">
                                <a:solidFill>
                                  <a:srgbClr val="FF0000"/>
                                </a:solidFill>
                                <a:latin typeface="Cambria Math"/>
                              </a:rPr>
                            </m:ctrlPr>
                          </m:naryPr>
                          <m:sub>
                            <m:r>
                              <m:rPr>
                                <m:brk m:alnAt="23"/>
                              </m:rPr>
                              <a:rPr lang="fr-FR" sz="2400" b="1" i="1" cap="small">
                                <a:solidFill>
                                  <a:srgbClr val="FF0000"/>
                                </a:solidFill>
                                <a:latin typeface="Cambria Math"/>
                              </a:rPr>
                              <m:t>𝒊</m:t>
                            </m:r>
                            <m:r>
                              <a:rPr lang="fr-FR" sz="2400" b="1" i="1" cap="small">
                                <a:solidFill>
                                  <a:srgbClr val="FF0000"/>
                                </a:solidFill>
                                <a:latin typeface="Cambria Math"/>
                              </a:rPr>
                              <m:t>=</m:t>
                            </m:r>
                            <m:r>
                              <a:rPr lang="fr-FR" sz="2400" b="1" i="1" cap="small">
                                <a:solidFill>
                                  <a:srgbClr val="FF0000"/>
                                </a:solidFill>
                                <a:latin typeface="Cambria Math"/>
                              </a:rPr>
                              <m:t>𝟏</m:t>
                            </m:r>
                          </m:sub>
                          <m:sup>
                            <m:r>
                              <a:rPr lang="fr-FR" sz="2400" b="1" i="1" cap="small">
                                <a:solidFill>
                                  <a:srgbClr val="FF0000"/>
                                </a:solidFill>
                                <a:latin typeface="Cambria Math"/>
                              </a:rPr>
                              <m:t>𝑵</m:t>
                            </m:r>
                          </m:sup>
                          <m:e>
                            <m:f>
                              <m:fPr>
                                <m:ctrlPr>
                                  <a:rPr lang="fr-FR" sz="2400" b="1" i="1" cap="small">
                                    <a:solidFill>
                                      <a:srgbClr val="FF0000"/>
                                    </a:solidFill>
                                    <a:latin typeface="Cambria Math"/>
                                  </a:rPr>
                                </m:ctrlPr>
                              </m:fPr>
                              <m:num>
                                <m:sSubSup>
                                  <m:sSubSupPr>
                                    <m:ctrlPr>
                                      <a:rPr lang="fr-FR" sz="2400" b="1" i="1" cap="small">
                                        <a:solidFill>
                                          <a:srgbClr val="FF0000"/>
                                        </a:solidFill>
                                        <a:latin typeface="Cambria Math"/>
                                      </a:rPr>
                                    </m:ctrlPr>
                                  </m:sSubSupPr>
                                  <m:e>
                                    <m:r>
                                      <a:rPr lang="fr-FR" sz="2400" b="1" i="1" cap="small">
                                        <a:solidFill>
                                          <a:srgbClr val="FF0000"/>
                                        </a:solidFill>
                                        <a:latin typeface="Cambria Math"/>
                                      </a:rPr>
                                      <m:t>𝑷</m:t>
                                    </m:r>
                                  </m:e>
                                  <m:sub>
                                    <m:r>
                                      <a:rPr lang="fr-FR" sz="2400" b="1" i="1" cap="small">
                                        <a:solidFill>
                                          <a:srgbClr val="FF0000"/>
                                        </a:solidFill>
                                        <a:latin typeface="Cambria Math"/>
                                      </a:rPr>
                                      <m:t>𝒊</m:t>
                                    </m:r>
                                  </m:sub>
                                  <m:sup>
                                    <m:r>
                                      <a:rPr lang="fr-FR" sz="2400" b="1" i="1" cap="small" smtClean="0">
                                        <a:solidFill>
                                          <a:srgbClr val="FF0000"/>
                                        </a:solidFill>
                                        <a:latin typeface="Cambria Math"/>
                                      </a:rPr>
                                      <m:t>𝟎</m:t>
                                    </m:r>
                                  </m:sup>
                                </m:sSubSup>
                              </m:num>
                              <m:den>
                                <m:r>
                                  <a:rPr lang="fr-FR" sz="2400" b="1" i="1" cap="small">
                                    <a:solidFill>
                                      <a:srgbClr val="FF0000"/>
                                    </a:solidFill>
                                    <a:latin typeface="Cambria Math"/>
                                  </a:rPr>
                                  <m:t>𝑵</m:t>
                                </m:r>
                              </m:den>
                            </m:f>
                          </m:e>
                        </m:nary>
                      </m:den>
                    </m:f>
                  </m:oMath>
                </a14:m>
                <a:r>
                  <a:rPr lang="fr-FR" sz="2400" b="1" cap="small" dirty="0" smtClean="0">
                    <a:solidFill>
                      <a:srgbClr val="FF0000"/>
                    </a:solidFill>
                  </a:rPr>
                  <a:t>*100=</a:t>
                </a:r>
                <a14:m>
                  <m:oMath xmlns:m="http://schemas.openxmlformats.org/officeDocument/2006/math">
                    <m:f>
                      <m:fPr>
                        <m:ctrlPr>
                          <a:rPr lang="fr-FR" sz="2400" b="1" i="1" cap="small">
                            <a:solidFill>
                              <a:srgbClr val="FF0000"/>
                            </a:solidFill>
                            <a:latin typeface="Cambria Math"/>
                          </a:rPr>
                        </m:ctrlPr>
                      </m:fPr>
                      <m:num>
                        <m:nary>
                          <m:naryPr>
                            <m:chr m:val="∑"/>
                            <m:ctrlPr>
                              <a:rPr lang="fr-FR" sz="2400" b="1" i="1" cap="small">
                                <a:solidFill>
                                  <a:srgbClr val="FF0000"/>
                                </a:solidFill>
                                <a:latin typeface="Cambria Math"/>
                              </a:rPr>
                            </m:ctrlPr>
                          </m:naryPr>
                          <m:sub>
                            <m:r>
                              <m:rPr>
                                <m:brk m:alnAt="23"/>
                              </m:rPr>
                              <a:rPr lang="fr-FR" sz="2400" b="1" i="1" cap="small">
                                <a:solidFill>
                                  <a:srgbClr val="FF0000"/>
                                </a:solidFill>
                                <a:latin typeface="Cambria Math"/>
                              </a:rPr>
                              <m:t>𝒊</m:t>
                            </m:r>
                            <m:r>
                              <a:rPr lang="fr-FR" sz="2400" b="1" i="1" cap="small">
                                <a:solidFill>
                                  <a:srgbClr val="FF0000"/>
                                </a:solidFill>
                                <a:latin typeface="Cambria Math"/>
                              </a:rPr>
                              <m:t>=</m:t>
                            </m:r>
                            <m:r>
                              <a:rPr lang="fr-FR" sz="2400" b="1" i="1" cap="small">
                                <a:solidFill>
                                  <a:srgbClr val="FF0000"/>
                                </a:solidFill>
                                <a:latin typeface="Cambria Math"/>
                              </a:rPr>
                              <m:t>𝟏</m:t>
                            </m:r>
                          </m:sub>
                          <m:sup>
                            <m:r>
                              <a:rPr lang="fr-FR" sz="2400" b="1" i="1" cap="small">
                                <a:solidFill>
                                  <a:srgbClr val="FF0000"/>
                                </a:solidFill>
                                <a:latin typeface="Cambria Math"/>
                              </a:rPr>
                              <m:t>𝑵</m:t>
                            </m:r>
                          </m:sup>
                          <m:e>
                            <m:sSubSup>
                              <m:sSubSupPr>
                                <m:ctrlPr>
                                  <a:rPr lang="fr-FR" sz="2400" b="1" i="1" cap="small">
                                    <a:solidFill>
                                      <a:srgbClr val="FF0000"/>
                                    </a:solidFill>
                                    <a:latin typeface="Cambria Math"/>
                                  </a:rPr>
                                </m:ctrlPr>
                              </m:sSubSupPr>
                              <m:e>
                                <m:r>
                                  <a:rPr lang="fr-FR" sz="2400" b="1" i="1" cap="small">
                                    <a:solidFill>
                                      <a:srgbClr val="FF0000"/>
                                    </a:solidFill>
                                    <a:latin typeface="Cambria Math"/>
                                  </a:rPr>
                                  <m:t>𝑷</m:t>
                                </m:r>
                              </m:e>
                              <m:sub>
                                <m:r>
                                  <a:rPr lang="fr-FR" sz="2400" b="1" i="1" cap="small">
                                    <a:solidFill>
                                      <a:srgbClr val="FF0000"/>
                                    </a:solidFill>
                                    <a:latin typeface="Cambria Math"/>
                                  </a:rPr>
                                  <m:t>𝒊</m:t>
                                </m:r>
                              </m:sub>
                              <m:sup>
                                <m:r>
                                  <a:rPr lang="fr-FR" sz="2400" b="1" i="1" cap="small">
                                    <a:solidFill>
                                      <a:srgbClr val="FF0000"/>
                                    </a:solidFill>
                                    <a:latin typeface="Cambria Math"/>
                                  </a:rPr>
                                  <m:t>𝟏</m:t>
                                </m:r>
                              </m:sup>
                            </m:sSubSup>
                          </m:e>
                        </m:nary>
                      </m:num>
                      <m:den>
                        <m:nary>
                          <m:naryPr>
                            <m:chr m:val="∑"/>
                            <m:ctrlPr>
                              <a:rPr lang="fr-FR" sz="2400" b="1" i="1" cap="small">
                                <a:solidFill>
                                  <a:srgbClr val="FF0000"/>
                                </a:solidFill>
                                <a:latin typeface="Cambria Math"/>
                              </a:rPr>
                            </m:ctrlPr>
                          </m:naryPr>
                          <m:sub>
                            <m:r>
                              <m:rPr>
                                <m:brk m:alnAt="23"/>
                              </m:rPr>
                              <a:rPr lang="fr-FR" sz="2400" b="1" i="1" cap="small">
                                <a:solidFill>
                                  <a:srgbClr val="FF0000"/>
                                </a:solidFill>
                                <a:latin typeface="Cambria Math"/>
                              </a:rPr>
                              <m:t>𝒊</m:t>
                            </m:r>
                            <m:r>
                              <a:rPr lang="fr-FR" sz="2400" b="1" i="1" cap="small">
                                <a:solidFill>
                                  <a:srgbClr val="FF0000"/>
                                </a:solidFill>
                                <a:latin typeface="Cambria Math"/>
                              </a:rPr>
                              <m:t>=</m:t>
                            </m:r>
                            <m:r>
                              <a:rPr lang="fr-FR" sz="2400" b="1" i="1" cap="small">
                                <a:solidFill>
                                  <a:srgbClr val="FF0000"/>
                                </a:solidFill>
                                <a:latin typeface="Cambria Math"/>
                              </a:rPr>
                              <m:t>𝟏</m:t>
                            </m:r>
                          </m:sub>
                          <m:sup>
                            <m:r>
                              <a:rPr lang="fr-FR" sz="2400" b="1" i="1" cap="small">
                                <a:solidFill>
                                  <a:srgbClr val="FF0000"/>
                                </a:solidFill>
                                <a:latin typeface="Cambria Math"/>
                              </a:rPr>
                              <m:t>𝑵</m:t>
                            </m:r>
                          </m:sup>
                          <m:e>
                            <m:sSubSup>
                              <m:sSubSupPr>
                                <m:ctrlPr>
                                  <a:rPr lang="fr-FR" sz="2400" b="1" i="1" cap="small">
                                    <a:solidFill>
                                      <a:srgbClr val="FF0000"/>
                                    </a:solidFill>
                                    <a:latin typeface="Cambria Math"/>
                                  </a:rPr>
                                </m:ctrlPr>
                              </m:sSubSupPr>
                              <m:e>
                                <m:r>
                                  <a:rPr lang="fr-FR" sz="2400" b="1" i="1" cap="small">
                                    <a:solidFill>
                                      <a:srgbClr val="FF0000"/>
                                    </a:solidFill>
                                    <a:latin typeface="Cambria Math"/>
                                  </a:rPr>
                                  <m:t>𝑷</m:t>
                                </m:r>
                              </m:e>
                              <m:sub>
                                <m:r>
                                  <a:rPr lang="fr-FR" sz="2400" b="1" i="1" cap="small">
                                    <a:solidFill>
                                      <a:srgbClr val="FF0000"/>
                                    </a:solidFill>
                                    <a:latin typeface="Cambria Math"/>
                                  </a:rPr>
                                  <m:t>𝒊</m:t>
                                </m:r>
                              </m:sub>
                              <m:sup>
                                <m:r>
                                  <a:rPr lang="fr-FR" sz="2400" b="1" i="1" cap="small" smtClean="0">
                                    <a:solidFill>
                                      <a:srgbClr val="FF0000"/>
                                    </a:solidFill>
                                    <a:latin typeface="Cambria Math"/>
                                  </a:rPr>
                                  <m:t>𝟎</m:t>
                                </m:r>
                              </m:sup>
                            </m:sSubSup>
                          </m:e>
                        </m:nary>
                      </m:den>
                    </m:f>
                  </m:oMath>
                </a14:m>
                <a:r>
                  <a:rPr lang="fr-FR" sz="2400" b="1" cap="small" dirty="0" smtClean="0">
                    <a:solidFill>
                      <a:srgbClr val="FF0000"/>
                    </a:solidFill>
                  </a:rPr>
                  <a:t>*100</a:t>
                </a:r>
              </a:p>
              <a:p>
                <a:pPr marL="0" indent="0">
                  <a:buNone/>
                </a:pPr>
                <a:r>
                  <a:rPr lang="fr-FR" sz="2400" b="1" cap="small" dirty="0" smtClean="0">
                    <a:solidFill>
                      <a:srgbClr val="FF0000"/>
                    </a:solidFill>
                  </a:rPr>
                  <a:t>Indice de </a:t>
                </a:r>
                <a:r>
                  <a:rPr lang="fr-FR" sz="2400" b="1" cap="small" dirty="0" err="1" smtClean="0">
                    <a:solidFill>
                      <a:srgbClr val="FF0000"/>
                    </a:solidFill>
                  </a:rPr>
                  <a:t>Dutot</a:t>
                </a:r>
                <a:r>
                  <a:rPr lang="fr-FR" sz="2400" b="1" cap="small" dirty="0" smtClean="0">
                    <a:solidFill>
                      <a:srgbClr val="FF0000"/>
                    </a:solidFill>
                  </a:rPr>
                  <a:t>: rapport des moyennes arithmétiques</a:t>
                </a:r>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1502"/>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33</a:t>
            </a:fld>
            <a:endParaRPr lang="fr-FR"/>
          </a:p>
        </p:txBody>
      </p:sp>
    </p:spTree>
    <p:extLst>
      <p:ext uri="{BB962C8B-B14F-4D97-AF65-F5344CB8AC3E}">
        <p14:creationId xmlns:p14="http://schemas.microsoft.com/office/powerpoint/2010/main" val="1244621759"/>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buNone/>
                </a:pPr>
                <a:r>
                  <a:rPr lang="fr-FR" sz="2400" dirty="0" smtClean="0"/>
                  <a:t>La deuxième de ces formules d’indice d’agrégat élémentaire, attribuée à l’économiste italien </a:t>
                </a:r>
                <a:r>
                  <a:rPr lang="fr-FR" sz="2400" dirty="0" err="1"/>
                  <a:t>Carli</a:t>
                </a:r>
                <a:r>
                  <a:rPr lang="fr-FR" sz="2400" dirty="0"/>
                  <a:t> (1764), se présente comme suit :  </a:t>
                </a:r>
                <a:endParaRPr lang="fr-FR" sz="2400" dirty="0" smtClean="0"/>
              </a:p>
              <a:p>
                <a:pPr marL="0" indent="0">
                  <a:buNone/>
                </a:pPr>
                <a14:m>
                  <m:oMath xmlns:m="http://schemas.openxmlformats.org/officeDocument/2006/math">
                    <m:sSub>
                      <m:sSubPr>
                        <m:ctrlPr>
                          <a:rPr lang="fr-FR" sz="2400" b="1" i="1" cap="small" smtClean="0">
                            <a:solidFill>
                              <a:srgbClr val="FF0000"/>
                            </a:solidFill>
                            <a:latin typeface="Cambria Math"/>
                          </a:rPr>
                        </m:ctrlPr>
                      </m:sSubPr>
                      <m:e>
                        <m:r>
                          <a:rPr lang="fr-FR" sz="2400" b="1" i="1" cap="small" smtClean="0">
                            <a:solidFill>
                              <a:srgbClr val="FF0000"/>
                            </a:solidFill>
                            <a:latin typeface="Cambria Math"/>
                          </a:rPr>
                          <m:t>𝑰</m:t>
                        </m:r>
                      </m:e>
                      <m:sub>
                        <m:r>
                          <a:rPr lang="fr-FR" sz="2400" b="1" i="1" cap="small" smtClean="0">
                            <a:solidFill>
                              <a:srgbClr val="FF0000"/>
                            </a:solidFill>
                            <a:latin typeface="Cambria Math"/>
                          </a:rPr>
                          <m:t>𝑪</m:t>
                        </m:r>
                      </m:sub>
                    </m:sSub>
                    <m:d>
                      <m:dPr>
                        <m:begChr m:val="["/>
                        <m:endChr m:val="]"/>
                        <m:ctrlPr>
                          <a:rPr lang="fr-FR" sz="2400" b="1" i="1" cap="small" smtClean="0">
                            <a:solidFill>
                              <a:srgbClr val="FF0000"/>
                            </a:solidFill>
                            <a:latin typeface="Cambria Math"/>
                          </a:rPr>
                        </m:ctrlPr>
                      </m:dPr>
                      <m:e>
                        <m:sSup>
                          <m:sSupPr>
                            <m:ctrlPr>
                              <a:rPr lang="fr-FR" sz="2400" b="1" i="1" cap="small" smtClean="0">
                                <a:solidFill>
                                  <a:srgbClr val="FF0000"/>
                                </a:solidFill>
                                <a:latin typeface="Cambria Math"/>
                              </a:rPr>
                            </m:ctrlPr>
                          </m:sSupPr>
                          <m:e>
                            <m:r>
                              <a:rPr lang="fr-FR" sz="2400" b="1" i="1" cap="small" smtClean="0">
                                <a:solidFill>
                                  <a:srgbClr val="FF0000"/>
                                </a:solidFill>
                                <a:latin typeface="Cambria Math"/>
                              </a:rPr>
                              <m:t>𝑷</m:t>
                            </m:r>
                          </m:e>
                          <m:sup>
                            <m:r>
                              <a:rPr lang="fr-FR" sz="2400" b="1" i="1" cap="small" smtClean="0">
                                <a:solidFill>
                                  <a:srgbClr val="FF0000"/>
                                </a:solidFill>
                                <a:latin typeface="Cambria Math"/>
                              </a:rPr>
                              <m:t>𝟎</m:t>
                            </m:r>
                          </m:sup>
                        </m:sSup>
                        <m:r>
                          <a:rPr lang="fr-FR" sz="2400" b="1" i="1" cap="small" smtClean="0">
                            <a:solidFill>
                              <a:srgbClr val="FF0000"/>
                            </a:solidFill>
                            <a:latin typeface="Cambria Math"/>
                          </a:rPr>
                          <m:t>,</m:t>
                        </m:r>
                        <m:sSup>
                          <m:sSupPr>
                            <m:ctrlPr>
                              <a:rPr lang="fr-FR" sz="2400" b="1" i="1" cap="small">
                                <a:solidFill>
                                  <a:srgbClr val="FF0000"/>
                                </a:solidFill>
                                <a:latin typeface="Cambria Math"/>
                              </a:rPr>
                            </m:ctrlPr>
                          </m:sSupPr>
                          <m:e>
                            <m:r>
                              <a:rPr lang="fr-FR" sz="2400" b="1" i="1" cap="small">
                                <a:solidFill>
                                  <a:srgbClr val="FF0000"/>
                                </a:solidFill>
                                <a:latin typeface="Cambria Math"/>
                              </a:rPr>
                              <m:t>𝑷</m:t>
                            </m:r>
                          </m:e>
                          <m:sup>
                            <m:r>
                              <a:rPr lang="fr-FR" sz="2400" b="1" i="1" cap="small" smtClean="0">
                                <a:solidFill>
                                  <a:srgbClr val="FF0000"/>
                                </a:solidFill>
                                <a:latin typeface="Cambria Math"/>
                              </a:rPr>
                              <m:t>𝟏</m:t>
                            </m:r>
                          </m:sup>
                        </m:sSup>
                      </m:e>
                    </m:d>
                    <m:r>
                      <a:rPr lang="fr-FR" sz="2400" b="1" i="1" cap="small" smtClean="0">
                        <a:solidFill>
                          <a:srgbClr val="FF0000"/>
                        </a:solidFill>
                        <a:latin typeface="Cambria Math"/>
                      </a:rPr>
                      <m:t>=</m:t>
                    </m:r>
                    <m:f>
                      <m:fPr>
                        <m:ctrlPr>
                          <a:rPr lang="fr-FR" sz="2400" b="1" i="1" cap="small">
                            <a:solidFill>
                              <a:srgbClr val="FF0000"/>
                            </a:solidFill>
                            <a:latin typeface="Cambria Math"/>
                          </a:rPr>
                        </m:ctrlPr>
                      </m:fPr>
                      <m:num>
                        <m:nary>
                          <m:naryPr>
                            <m:chr m:val="∑"/>
                            <m:ctrlPr>
                              <a:rPr lang="fr-FR" sz="2400" b="1" i="1" cap="small">
                                <a:solidFill>
                                  <a:srgbClr val="FF0000"/>
                                </a:solidFill>
                                <a:latin typeface="Cambria Math"/>
                              </a:rPr>
                            </m:ctrlPr>
                          </m:naryPr>
                          <m:sub>
                            <m:r>
                              <m:rPr>
                                <m:brk m:alnAt="23"/>
                              </m:rPr>
                              <a:rPr lang="fr-FR" sz="2400" b="1" i="1" cap="small">
                                <a:solidFill>
                                  <a:srgbClr val="FF0000"/>
                                </a:solidFill>
                                <a:latin typeface="Cambria Math"/>
                              </a:rPr>
                              <m:t>𝒊</m:t>
                            </m:r>
                            <m:r>
                              <a:rPr lang="fr-FR" sz="2400" b="1" i="1" cap="small">
                                <a:solidFill>
                                  <a:srgbClr val="FF0000"/>
                                </a:solidFill>
                                <a:latin typeface="Cambria Math"/>
                              </a:rPr>
                              <m:t>=</m:t>
                            </m:r>
                            <m:r>
                              <a:rPr lang="fr-FR" sz="2400" b="1" i="1" cap="small">
                                <a:solidFill>
                                  <a:srgbClr val="FF0000"/>
                                </a:solidFill>
                                <a:latin typeface="Cambria Math"/>
                              </a:rPr>
                              <m:t>𝟏</m:t>
                            </m:r>
                          </m:sub>
                          <m:sup>
                            <m:r>
                              <a:rPr lang="fr-FR" sz="2400" b="1" i="1" cap="small">
                                <a:solidFill>
                                  <a:srgbClr val="FF0000"/>
                                </a:solidFill>
                                <a:latin typeface="Cambria Math"/>
                              </a:rPr>
                              <m:t>𝑵</m:t>
                            </m:r>
                          </m:sup>
                          <m:e>
                            <m:f>
                              <m:fPr>
                                <m:ctrlPr>
                                  <a:rPr lang="fr-FR" sz="2400" b="1" i="1" cap="small" smtClean="0">
                                    <a:solidFill>
                                      <a:srgbClr val="FF0000"/>
                                    </a:solidFill>
                                    <a:latin typeface="Cambria Math"/>
                                  </a:rPr>
                                </m:ctrlPr>
                              </m:fPr>
                              <m:num>
                                <m:sSubSup>
                                  <m:sSubSupPr>
                                    <m:ctrlPr>
                                      <a:rPr lang="fr-FR" sz="2400" b="1" i="1" cap="small">
                                        <a:solidFill>
                                          <a:srgbClr val="FF0000"/>
                                        </a:solidFill>
                                        <a:latin typeface="Cambria Math"/>
                                      </a:rPr>
                                    </m:ctrlPr>
                                  </m:sSubSupPr>
                                  <m:e>
                                    <m:r>
                                      <a:rPr lang="fr-FR" sz="2400" b="1" i="1" cap="small">
                                        <a:solidFill>
                                          <a:srgbClr val="FF0000"/>
                                        </a:solidFill>
                                        <a:latin typeface="Cambria Math"/>
                                      </a:rPr>
                                      <m:t>𝑷</m:t>
                                    </m:r>
                                  </m:e>
                                  <m:sub>
                                    <m:r>
                                      <a:rPr lang="fr-FR" sz="2400" b="1" i="1" cap="small">
                                        <a:solidFill>
                                          <a:srgbClr val="FF0000"/>
                                        </a:solidFill>
                                        <a:latin typeface="Cambria Math"/>
                                      </a:rPr>
                                      <m:t>𝒊</m:t>
                                    </m:r>
                                  </m:sub>
                                  <m:sup>
                                    <m:r>
                                      <a:rPr lang="fr-FR" sz="2400" b="1" i="1" cap="small">
                                        <a:solidFill>
                                          <a:srgbClr val="FF0000"/>
                                        </a:solidFill>
                                        <a:latin typeface="Cambria Math"/>
                                      </a:rPr>
                                      <m:t>𝟏</m:t>
                                    </m:r>
                                  </m:sup>
                                </m:sSubSup>
                              </m:num>
                              <m:den>
                                <m:sSubSup>
                                  <m:sSubSupPr>
                                    <m:ctrlPr>
                                      <a:rPr lang="fr-FR" sz="2400" b="1" i="1" cap="small">
                                        <a:solidFill>
                                          <a:srgbClr val="FF0000"/>
                                        </a:solidFill>
                                        <a:latin typeface="Cambria Math"/>
                                      </a:rPr>
                                    </m:ctrlPr>
                                  </m:sSubSupPr>
                                  <m:e>
                                    <m:r>
                                      <a:rPr lang="fr-FR" sz="2400" b="1" i="1" cap="small">
                                        <a:solidFill>
                                          <a:srgbClr val="FF0000"/>
                                        </a:solidFill>
                                        <a:latin typeface="Cambria Math"/>
                                      </a:rPr>
                                      <m:t>𝑷</m:t>
                                    </m:r>
                                  </m:e>
                                  <m:sub>
                                    <m:r>
                                      <a:rPr lang="fr-FR" sz="2400" b="1" i="1" cap="small">
                                        <a:solidFill>
                                          <a:srgbClr val="FF0000"/>
                                        </a:solidFill>
                                        <a:latin typeface="Cambria Math"/>
                                      </a:rPr>
                                      <m:t>𝒊</m:t>
                                    </m:r>
                                  </m:sub>
                                  <m:sup>
                                    <m:r>
                                      <a:rPr lang="fr-FR" sz="2400" b="1" i="1" cap="small" smtClean="0">
                                        <a:solidFill>
                                          <a:srgbClr val="FF0000"/>
                                        </a:solidFill>
                                        <a:latin typeface="Cambria Math"/>
                                      </a:rPr>
                                      <m:t>𝟎</m:t>
                                    </m:r>
                                  </m:sup>
                                </m:sSubSup>
                              </m:den>
                            </m:f>
                          </m:e>
                        </m:nary>
                      </m:num>
                      <m:den>
                        <m:r>
                          <a:rPr lang="fr-FR" sz="2400" b="1" i="1" cap="small" smtClean="0">
                            <a:solidFill>
                              <a:srgbClr val="FF0000"/>
                            </a:solidFill>
                            <a:latin typeface="Cambria Math"/>
                          </a:rPr>
                          <m:t>𝑵</m:t>
                        </m:r>
                      </m:den>
                    </m:f>
                  </m:oMath>
                </a14:m>
                <a:r>
                  <a:rPr lang="fr-FR" sz="2400" b="1" cap="small" dirty="0" smtClean="0">
                    <a:solidFill>
                      <a:srgbClr val="FF0000"/>
                    </a:solidFill>
                  </a:rPr>
                  <a:t>*100</a:t>
                </a:r>
              </a:p>
              <a:p>
                <a:pPr marL="0" indent="0">
                  <a:buNone/>
                </a:pPr>
                <a:r>
                  <a:rPr lang="fr-FR" sz="2400" b="1" cap="small" dirty="0" smtClean="0">
                    <a:solidFill>
                      <a:srgbClr val="FF0000"/>
                    </a:solidFill>
                  </a:rPr>
                  <a:t>Indice de </a:t>
                </a:r>
                <a:r>
                  <a:rPr lang="fr-FR" sz="2400" b="1" cap="small" dirty="0" err="1" smtClean="0">
                    <a:solidFill>
                      <a:srgbClr val="FF0000"/>
                    </a:solidFill>
                  </a:rPr>
                  <a:t>Carli</a:t>
                </a:r>
                <a:r>
                  <a:rPr lang="fr-FR" sz="2400" b="1" cap="small" dirty="0" smtClean="0">
                    <a:solidFill>
                      <a:srgbClr val="FF0000"/>
                    </a:solidFill>
                  </a:rPr>
                  <a:t>: moyenne arithmétique des rapports de prix</a:t>
                </a:r>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1229"/>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34</a:t>
            </a:fld>
            <a:endParaRPr lang="fr-FR"/>
          </a:p>
        </p:txBody>
      </p:sp>
    </p:spTree>
    <p:extLst>
      <p:ext uri="{BB962C8B-B14F-4D97-AF65-F5344CB8AC3E}">
        <p14:creationId xmlns:p14="http://schemas.microsoft.com/office/powerpoint/2010/main" val="913631789"/>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buNone/>
                </a:pPr>
                <a:r>
                  <a:rPr lang="fr-FR" sz="2400" dirty="0" smtClean="0"/>
                  <a:t>La troisième de ces formules d’indice d’agrégat </a:t>
                </a:r>
                <a:r>
                  <a:rPr lang="fr-FR" sz="2400" dirty="0"/>
                  <a:t>élémentaire, attribuée à l’économiste anglais Jevons (1863), se présente comme </a:t>
                </a:r>
                <a:r>
                  <a:rPr lang="fr-FR" sz="2400" dirty="0" smtClean="0"/>
                  <a:t>suit: </a:t>
                </a:r>
              </a:p>
              <a:p>
                <a:pPr marL="0" indent="0">
                  <a:buNone/>
                </a:pPr>
                <a14:m>
                  <m:oMath xmlns:m="http://schemas.openxmlformats.org/officeDocument/2006/math">
                    <m:sSub>
                      <m:sSubPr>
                        <m:ctrlPr>
                          <a:rPr lang="fr-FR" sz="2400" b="1" i="1" cap="small" smtClean="0">
                            <a:solidFill>
                              <a:srgbClr val="FF0000"/>
                            </a:solidFill>
                            <a:latin typeface="Cambria Math"/>
                          </a:rPr>
                        </m:ctrlPr>
                      </m:sSubPr>
                      <m:e>
                        <m:r>
                          <a:rPr lang="fr-FR" sz="2400" b="1" i="1" cap="small" smtClean="0">
                            <a:solidFill>
                              <a:srgbClr val="FF0000"/>
                            </a:solidFill>
                            <a:latin typeface="Cambria Math"/>
                          </a:rPr>
                          <m:t>𝑰</m:t>
                        </m:r>
                      </m:e>
                      <m:sub>
                        <m:r>
                          <a:rPr lang="fr-FR" sz="2400" b="1" i="1" cap="small" smtClean="0">
                            <a:solidFill>
                              <a:srgbClr val="FF0000"/>
                            </a:solidFill>
                            <a:latin typeface="Cambria Math"/>
                          </a:rPr>
                          <m:t>𝑱</m:t>
                        </m:r>
                      </m:sub>
                    </m:sSub>
                    <m:d>
                      <m:dPr>
                        <m:begChr m:val="["/>
                        <m:endChr m:val="]"/>
                        <m:ctrlPr>
                          <a:rPr lang="fr-FR" sz="2400" b="1" i="1" cap="small" smtClean="0">
                            <a:solidFill>
                              <a:srgbClr val="FF0000"/>
                            </a:solidFill>
                            <a:latin typeface="Cambria Math"/>
                          </a:rPr>
                        </m:ctrlPr>
                      </m:dPr>
                      <m:e>
                        <m:sSup>
                          <m:sSupPr>
                            <m:ctrlPr>
                              <a:rPr lang="fr-FR" sz="2400" b="1" i="1" cap="small" smtClean="0">
                                <a:solidFill>
                                  <a:srgbClr val="FF0000"/>
                                </a:solidFill>
                                <a:latin typeface="Cambria Math"/>
                              </a:rPr>
                            </m:ctrlPr>
                          </m:sSupPr>
                          <m:e>
                            <m:r>
                              <a:rPr lang="fr-FR" sz="2400" b="1" i="1" cap="small" smtClean="0">
                                <a:solidFill>
                                  <a:srgbClr val="FF0000"/>
                                </a:solidFill>
                                <a:latin typeface="Cambria Math"/>
                              </a:rPr>
                              <m:t>𝑷</m:t>
                            </m:r>
                          </m:e>
                          <m:sup>
                            <m:r>
                              <a:rPr lang="fr-FR" sz="2400" b="1" i="1" cap="small" smtClean="0">
                                <a:solidFill>
                                  <a:srgbClr val="FF0000"/>
                                </a:solidFill>
                                <a:latin typeface="Cambria Math"/>
                              </a:rPr>
                              <m:t>𝟎</m:t>
                            </m:r>
                          </m:sup>
                        </m:sSup>
                        <m:r>
                          <a:rPr lang="fr-FR" sz="2400" b="1" i="1" cap="small" smtClean="0">
                            <a:solidFill>
                              <a:srgbClr val="FF0000"/>
                            </a:solidFill>
                            <a:latin typeface="Cambria Math"/>
                          </a:rPr>
                          <m:t>,</m:t>
                        </m:r>
                        <m:sSup>
                          <m:sSupPr>
                            <m:ctrlPr>
                              <a:rPr lang="fr-FR" sz="2400" b="1" i="1" cap="small">
                                <a:solidFill>
                                  <a:srgbClr val="FF0000"/>
                                </a:solidFill>
                                <a:latin typeface="Cambria Math"/>
                              </a:rPr>
                            </m:ctrlPr>
                          </m:sSupPr>
                          <m:e>
                            <m:r>
                              <a:rPr lang="fr-FR" sz="2400" b="1" i="1" cap="small">
                                <a:solidFill>
                                  <a:srgbClr val="FF0000"/>
                                </a:solidFill>
                                <a:latin typeface="Cambria Math"/>
                              </a:rPr>
                              <m:t>𝑷</m:t>
                            </m:r>
                          </m:e>
                          <m:sup>
                            <m:r>
                              <a:rPr lang="fr-FR" sz="2400" b="1" i="1" cap="small" smtClean="0">
                                <a:solidFill>
                                  <a:srgbClr val="FF0000"/>
                                </a:solidFill>
                                <a:latin typeface="Cambria Math"/>
                              </a:rPr>
                              <m:t>𝟏</m:t>
                            </m:r>
                          </m:sup>
                        </m:sSup>
                      </m:e>
                    </m:d>
                    <m:r>
                      <a:rPr lang="fr-FR" sz="2400" b="1" i="1" cap="small" smtClean="0">
                        <a:solidFill>
                          <a:srgbClr val="FF0000"/>
                        </a:solidFill>
                        <a:latin typeface="Cambria Math"/>
                      </a:rPr>
                      <m:t>=</m:t>
                    </m:r>
                    <m:nary>
                      <m:naryPr>
                        <m:chr m:val="∏"/>
                        <m:ctrlPr>
                          <a:rPr lang="fr-FR" sz="2400" b="1" i="1" cap="small" smtClean="0">
                            <a:solidFill>
                              <a:srgbClr val="FF0000"/>
                            </a:solidFill>
                            <a:latin typeface="Cambria Math"/>
                          </a:rPr>
                        </m:ctrlPr>
                      </m:naryPr>
                      <m:sub>
                        <m:r>
                          <m:rPr>
                            <m:brk m:alnAt="23"/>
                          </m:rPr>
                          <a:rPr lang="fr-FR" sz="2400" b="1" i="1" cap="small" smtClean="0">
                            <a:solidFill>
                              <a:srgbClr val="FF0000"/>
                            </a:solidFill>
                            <a:latin typeface="Cambria Math"/>
                          </a:rPr>
                          <m:t>𝒊</m:t>
                        </m:r>
                        <m:r>
                          <a:rPr lang="fr-FR" sz="2400" b="1" i="1" cap="small" smtClean="0">
                            <a:solidFill>
                              <a:srgbClr val="FF0000"/>
                            </a:solidFill>
                            <a:latin typeface="Cambria Math"/>
                          </a:rPr>
                          <m:t>=</m:t>
                        </m:r>
                        <m:r>
                          <a:rPr lang="fr-FR" sz="2400" b="1" i="1" cap="small" smtClean="0">
                            <a:solidFill>
                              <a:srgbClr val="FF0000"/>
                            </a:solidFill>
                            <a:latin typeface="Cambria Math"/>
                          </a:rPr>
                          <m:t>𝟏</m:t>
                        </m:r>
                      </m:sub>
                      <m:sup>
                        <m:r>
                          <a:rPr lang="fr-FR" sz="2400" b="1" i="1" cap="small" smtClean="0">
                            <a:solidFill>
                              <a:srgbClr val="FF0000"/>
                            </a:solidFill>
                            <a:latin typeface="Cambria Math"/>
                          </a:rPr>
                          <m:t>𝑵</m:t>
                        </m:r>
                      </m:sup>
                      <m:e>
                        <m:rad>
                          <m:radPr>
                            <m:ctrlPr>
                              <a:rPr lang="fr-FR" sz="2400" b="1" i="1" cap="small" smtClean="0">
                                <a:solidFill>
                                  <a:srgbClr val="FF0000"/>
                                </a:solidFill>
                                <a:latin typeface="Cambria Math"/>
                              </a:rPr>
                            </m:ctrlPr>
                          </m:radPr>
                          <m:deg>
                            <m:r>
                              <m:rPr>
                                <m:brk m:alnAt="7"/>
                              </m:rPr>
                              <a:rPr lang="fr-FR" sz="2400" b="1" i="1" cap="small" smtClean="0">
                                <a:solidFill>
                                  <a:srgbClr val="FF0000"/>
                                </a:solidFill>
                                <a:latin typeface="Cambria Math"/>
                              </a:rPr>
                              <m:t>𝑵</m:t>
                            </m:r>
                          </m:deg>
                          <m:e>
                            <m:f>
                              <m:fPr>
                                <m:ctrlPr>
                                  <a:rPr lang="fr-FR" sz="2400" b="1" i="1" cap="small" smtClean="0">
                                    <a:solidFill>
                                      <a:srgbClr val="FF0000"/>
                                    </a:solidFill>
                                    <a:latin typeface="Cambria Math"/>
                                  </a:rPr>
                                </m:ctrlPr>
                              </m:fPr>
                              <m:num>
                                <m:sSubSup>
                                  <m:sSubSupPr>
                                    <m:ctrlPr>
                                      <a:rPr lang="fr-FR" sz="2400" b="1" i="1" cap="small" smtClean="0">
                                        <a:solidFill>
                                          <a:srgbClr val="FF0000"/>
                                        </a:solidFill>
                                        <a:latin typeface="Cambria Math"/>
                                      </a:rPr>
                                    </m:ctrlPr>
                                  </m:sSubSupPr>
                                  <m:e>
                                    <m:r>
                                      <a:rPr lang="fr-FR" sz="2400" b="1" i="1" cap="small" smtClean="0">
                                        <a:solidFill>
                                          <a:srgbClr val="FF0000"/>
                                        </a:solidFill>
                                        <a:latin typeface="Cambria Math"/>
                                      </a:rPr>
                                      <m:t>𝑷</m:t>
                                    </m:r>
                                  </m:e>
                                  <m:sub>
                                    <m:r>
                                      <a:rPr lang="fr-FR" sz="2400" b="1" i="1" cap="small" smtClean="0">
                                        <a:solidFill>
                                          <a:srgbClr val="FF0000"/>
                                        </a:solidFill>
                                        <a:latin typeface="Cambria Math"/>
                                      </a:rPr>
                                      <m:t>𝒊</m:t>
                                    </m:r>
                                  </m:sub>
                                  <m:sup>
                                    <m:r>
                                      <a:rPr lang="fr-FR" sz="2400" b="1" i="1" cap="small" smtClean="0">
                                        <a:solidFill>
                                          <a:srgbClr val="FF0000"/>
                                        </a:solidFill>
                                        <a:latin typeface="Cambria Math"/>
                                      </a:rPr>
                                      <m:t>𝟏</m:t>
                                    </m:r>
                                  </m:sup>
                                </m:sSubSup>
                              </m:num>
                              <m:den>
                                <m:sSubSup>
                                  <m:sSubSupPr>
                                    <m:ctrlPr>
                                      <a:rPr lang="fr-FR" sz="2400" b="1" i="1" cap="small">
                                        <a:solidFill>
                                          <a:srgbClr val="FF0000"/>
                                        </a:solidFill>
                                        <a:latin typeface="Cambria Math"/>
                                      </a:rPr>
                                    </m:ctrlPr>
                                  </m:sSubSupPr>
                                  <m:e>
                                    <m:r>
                                      <a:rPr lang="fr-FR" sz="2400" b="1" i="1" cap="small">
                                        <a:solidFill>
                                          <a:srgbClr val="FF0000"/>
                                        </a:solidFill>
                                        <a:latin typeface="Cambria Math"/>
                                      </a:rPr>
                                      <m:t>𝑷</m:t>
                                    </m:r>
                                  </m:e>
                                  <m:sub>
                                    <m:r>
                                      <a:rPr lang="fr-FR" sz="2400" b="1" i="1" cap="small">
                                        <a:solidFill>
                                          <a:srgbClr val="FF0000"/>
                                        </a:solidFill>
                                        <a:latin typeface="Cambria Math"/>
                                      </a:rPr>
                                      <m:t>𝒊</m:t>
                                    </m:r>
                                  </m:sub>
                                  <m:sup>
                                    <m:r>
                                      <a:rPr lang="fr-FR" sz="2400" b="1" i="1" cap="small" smtClean="0">
                                        <a:solidFill>
                                          <a:srgbClr val="FF0000"/>
                                        </a:solidFill>
                                        <a:latin typeface="Cambria Math"/>
                                      </a:rPr>
                                      <m:t>𝟎</m:t>
                                    </m:r>
                                  </m:sup>
                                </m:sSubSup>
                              </m:den>
                            </m:f>
                          </m:e>
                        </m:rad>
                      </m:e>
                    </m:nary>
                  </m:oMath>
                </a14:m>
                <a:r>
                  <a:rPr lang="fr-FR" sz="2400" b="1" cap="small" dirty="0" smtClean="0">
                    <a:solidFill>
                      <a:srgbClr val="FF0000"/>
                    </a:solidFill>
                  </a:rPr>
                  <a:t>*100</a:t>
                </a:r>
              </a:p>
              <a:p>
                <a:pPr marL="0" indent="0">
                  <a:buNone/>
                </a:pPr>
                <a:r>
                  <a:rPr lang="fr-FR" sz="2400" b="1" cap="small" dirty="0" smtClean="0">
                    <a:solidFill>
                      <a:srgbClr val="FF0000"/>
                    </a:solidFill>
                  </a:rPr>
                  <a:t>Indice de Jevons: moyenne géométrique des rapports de prix</a:t>
                </a:r>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614"/>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35</a:t>
            </a:fld>
            <a:endParaRPr lang="fr-FR"/>
          </a:p>
        </p:txBody>
      </p:sp>
    </p:spTree>
    <p:extLst>
      <p:ext uri="{BB962C8B-B14F-4D97-AF65-F5344CB8AC3E}">
        <p14:creationId xmlns:p14="http://schemas.microsoft.com/office/powerpoint/2010/main" val="401253849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buNone/>
                </a:pPr>
                <a:r>
                  <a:rPr lang="fr-FR" sz="2400" dirty="0" smtClean="0"/>
                  <a:t>La troisième de ces formules d’indice d’agrégat </a:t>
                </a:r>
                <a:r>
                  <a:rPr lang="fr-FR" sz="2400" dirty="0"/>
                  <a:t>élémentaire, attribuée à l’économiste anglais Jevons (1863), se présente comme </a:t>
                </a:r>
                <a:r>
                  <a:rPr lang="fr-FR" sz="2400" dirty="0" smtClean="0"/>
                  <a:t>suit:</a:t>
                </a:r>
              </a:p>
              <a:p>
                <a:pPr marL="0" indent="0">
                  <a:buNone/>
                </a:pPr>
                <a14:m>
                  <m:oMath xmlns:m="http://schemas.openxmlformats.org/officeDocument/2006/math">
                    <m:sSub>
                      <m:sSubPr>
                        <m:ctrlPr>
                          <a:rPr lang="fr-FR" sz="2400" b="1" i="1" cap="small" smtClean="0">
                            <a:solidFill>
                              <a:srgbClr val="FF0000"/>
                            </a:solidFill>
                            <a:latin typeface="Cambria Math"/>
                          </a:rPr>
                        </m:ctrlPr>
                      </m:sSubPr>
                      <m:e>
                        <m:r>
                          <a:rPr lang="fr-FR" sz="2400" b="1" i="1" cap="small" smtClean="0">
                            <a:solidFill>
                              <a:srgbClr val="FF0000"/>
                            </a:solidFill>
                            <a:latin typeface="Cambria Math"/>
                          </a:rPr>
                          <m:t>𝑰</m:t>
                        </m:r>
                      </m:e>
                      <m:sub>
                        <m:r>
                          <a:rPr lang="fr-FR" sz="2400" b="1" i="1" cap="small" smtClean="0">
                            <a:solidFill>
                              <a:srgbClr val="FF0000"/>
                            </a:solidFill>
                            <a:latin typeface="Cambria Math"/>
                          </a:rPr>
                          <m:t>𝑱</m:t>
                        </m:r>
                      </m:sub>
                    </m:sSub>
                    <m:d>
                      <m:dPr>
                        <m:begChr m:val="["/>
                        <m:endChr m:val="]"/>
                        <m:ctrlPr>
                          <a:rPr lang="fr-FR" sz="2400" b="1" i="1" cap="small" smtClean="0">
                            <a:solidFill>
                              <a:srgbClr val="FF0000"/>
                            </a:solidFill>
                            <a:latin typeface="Cambria Math"/>
                          </a:rPr>
                        </m:ctrlPr>
                      </m:dPr>
                      <m:e>
                        <m:sSup>
                          <m:sSupPr>
                            <m:ctrlPr>
                              <a:rPr lang="fr-FR" sz="2400" b="1" i="1" cap="small" smtClean="0">
                                <a:solidFill>
                                  <a:srgbClr val="FF0000"/>
                                </a:solidFill>
                                <a:latin typeface="Cambria Math"/>
                              </a:rPr>
                            </m:ctrlPr>
                          </m:sSupPr>
                          <m:e>
                            <m:r>
                              <a:rPr lang="fr-FR" sz="2400" b="1" i="1" cap="small" smtClean="0">
                                <a:solidFill>
                                  <a:srgbClr val="FF0000"/>
                                </a:solidFill>
                                <a:latin typeface="Cambria Math"/>
                              </a:rPr>
                              <m:t>𝑷</m:t>
                            </m:r>
                          </m:e>
                          <m:sup>
                            <m:r>
                              <a:rPr lang="fr-FR" sz="2400" b="1" i="1" cap="small" smtClean="0">
                                <a:solidFill>
                                  <a:srgbClr val="FF0000"/>
                                </a:solidFill>
                                <a:latin typeface="Cambria Math"/>
                              </a:rPr>
                              <m:t>𝟎</m:t>
                            </m:r>
                          </m:sup>
                        </m:sSup>
                        <m:r>
                          <a:rPr lang="fr-FR" sz="2400" b="1" i="1" cap="small" smtClean="0">
                            <a:solidFill>
                              <a:srgbClr val="FF0000"/>
                            </a:solidFill>
                            <a:latin typeface="Cambria Math"/>
                          </a:rPr>
                          <m:t>,</m:t>
                        </m:r>
                        <m:sSup>
                          <m:sSupPr>
                            <m:ctrlPr>
                              <a:rPr lang="fr-FR" sz="2400" b="1" i="1" cap="small">
                                <a:solidFill>
                                  <a:srgbClr val="FF0000"/>
                                </a:solidFill>
                                <a:latin typeface="Cambria Math"/>
                              </a:rPr>
                            </m:ctrlPr>
                          </m:sSupPr>
                          <m:e>
                            <m:r>
                              <a:rPr lang="fr-FR" sz="2400" b="1" i="1" cap="small">
                                <a:solidFill>
                                  <a:srgbClr val="FF0000"/>
                                </a:solidFill>
                                <a:latin typeface="Cambria Math"/>
                              </a:rPr>
                              <m:t>𝑷</m:t>
                            </m:r>
                          </m:e>
                          <m:sup>
                            <m:r>
                              <a:rPr lang="fr-FR" sz="2400" b="1" i="1" cap="small" smtClean="0">
                                <a:solidFill>
                                  <a:srgbClr val="FF0000"/>
                                </a:solidFill>
                                <a:latin typeface="Cambria Math"/>
                              </a:rPr>
                              <m:t>𝟏</m:t>
                            </m:r>
                          </m:sup>
                        </m:sSup>
                      </m:e>
                    </m:d>
                    <m:r>
                      <a:rPr lang="fr-FR" sz="2400" b="1" i="1" cap="small" smtClean="0">
                        <a:solidFill>
                          <a:srgbClr val="FF0000"/>
                        </a:solidFill>
                        <a:latin typeface="Cambria Math"/>
                      </a:rPr>
                      <m:t>=</m:t>
                    </m:r>
                    <m:nary>
                      <m:naryPr>
                        <m:chr m:val="∏"/>
                        <m:ctrlPr>
                          <a:rPr lang="fr-FR" sz="2400" b="1" i="1" cap="small" smtClean="0">
                            <a:solidFill>
                              <a:srgbClr val="FF0000"/>
                            </a:solidFill>
                            <a:latin typeface="Cambria Math"/>
                          </a:rPr>
                        </m:ctrlPr>
                      </m:naryPr>
                      <m:sub>
                        <m:r>
                          <m:rPr>
                            <m:brk m:alnAt="23"/>
                          </m:rPr>
                          <a:rPr lang="fr-FR" sz="2400" b="1" i="1" cap="small" smtClean="0">
                            <a:solidFill>
                              <a:srgbClr val="FF0000"/>
                            </a:solidFill>
                            <a:latin typeface="Cambria Math"/>
                          </a:rPr>
                          <m:t>𝒊</m:t>
                        </m:r>
                        <m:r>
                          <a:rPr lang="fr-FR" sz="2400" b="1" i="1" cap="small" smtClean="0">
                            <a:solidFill>
                              <a:srgbClr val="FF0000"/>
                            </a:solidFill>
                            <a:latin typeface="Cambria Math"/>
                          </a:rPr>
                          <m:t>=</m:t>
                        </m:r>
                        <m:r>
                          <a:rPr lang="fr-FR" sz="2400" b="1" i="1" cap="small" smtClean="0">
                            <a:solidFill>
                              <a:srgbClr val="FF0000"/>
                            </a:solidFill>
                            <a:latin typeface="Cambria Math"/>
                          </a:rPr>
                          <m:t>𝟏</m:t>
                        </m:r>
                      </m:sub>
                      <m:sup>
                        <m:r>
                          <a:rPr lang="fr-FR" sz="2400" b="1" i="1" cap="small" smtClean="0">
                            <a:solidFill>
                              <a:srgbClr val="FF0000"/>
                            </a:solidFill>
                            <a:latin typeface="Cambria Math"/>
                          </a:rPr>
                          <m:t>𝑵</m:t>
                        </m:r>
                      </m:sup>
                      <m:e>
                        <m:rad>
                          <m:radPr>
                            <m:ctrlPr>
                              <a:rPr lang="fr-FR" sz="2400" b="1" i="1" cap="small" smtClean="0">
                                <a:solidFill>
                                  <a:srgbClr val="FF0000"/>
                                </a:solidFill>
                                <a:latin typeface="Cambria Math"/>
                              </a:rPr>
                            </m:ctrlPr>
                          </m:radPr>
                          <m:deg>
                            <m:r>
                              <m:rPr>
                                <m:brk m:alnAt="7"/>
                              </m:rPr>
                              <a:rPr lang="fr-FR" sz="2400" b="1" i="1" cap="small" smtClean="0">
                                <a:solidFill>
                                  <a:srgbClr val="FF0000"/>
                                </a:solidFill>
                                <a:latin typeface="Cambria Math"/>
                              </a:rPr>
                              <m:t>𝑵</m:t>
                            </m:r>
                          </m:deg>
                          <m:e>
                            <m:f>
                              <m:fPr>
                                <m:ctrlPr>
                                  <a:rPr lang="fr-FR" sz="2400" b="1" i="1" cap="small" smtClean="0">
                                    <a:solidFill>
                                      <a:srgbClr val="FF0000"/>
                                    </a:solidFill>
                                    <a:latin typeface="Cambria Math"/>
                                  </a:rPr>
                                </m:ctrlPr>
                              </m:fPr>
                              <m:num>
                                <m:sSubSup>
                                  <m:sSubSupPr>
                                    <m:ctrlPr>
                                      <a:rPr lang="fr-FR" sz="2400" b="1" i="1" cap="small" smtClean="0">
                                        <a:solidFill>
                                          <a:srgbClr val="FF0000"/>
                                        </a:solidFill>
                                        <a:latin typeface="Cambria Math"/>
                                      </a:rPr>
                                    </m:ctrlPr>
                                  </m:sSubSupPr>
                                  <m:e>
                                    <m:r>
                                      <a:rPr lang="fr-FR" sz="2400" b="1" i="1" cap="small" smtClean="0">
                                        <a:solidFill>
                                          <a:srgbClr val="FF0000"/>
                                        </a:solidFill>
                                        <a:latin typeface="Cambria Math"/>
                                      </a:rPr>
                                      <m:t>𝑷</m:t>
                                    </m:r>
                                  </m:e>
                                  <m:sub>
                                    <m:r>
                                      <a:rPr lang="fr-FR" sz="2400" b="1" i="1" cap="small" smtClean="0">
                                        <a:solidFill>
                                          <a:srgbClr val="FF0000"/>
                                        </a:solidFill>
                                        <a:latin typeface="Cambria Math"/>
                                      </a:rPr>
                                      <m:t>𝒊</m:t>
                                    </m:r>
                                  </m:sub>
                                  <m:sup>
                                    <m:r>
                                      <a:rPr lang="fr-FR" sz="2400" b="1" i="1" cap="small" smtClean="0">
                                        <a:solidFill>
                                          <a:srgbClr val="FF0000"/>
                                        </a:solidFill>
                                        <a:latin typeface="Cambria Math"/>
                                      </a:rPr>
                                      <m:t>𝟏</m:t>
                                    </m:r>
                                  </m:sup>
                                </m:sSubSup>
                              </m:num>
                              <m:den>
                                <m:sSubSup>
                                  <m:sSubSupPr>
                                    <m:ctrlPr>
                                      <a:rPr lang="fr-FR" sz="2400" b="1" i="1" cap="small">
                                        <a:solidFill>
                                          <a:srgbClr val="FF0000"/>
                                        </a:solidFill>
                                        <a:latin typeface="Cambria Math"/>
                                      </a:rPr>
                                    </m:ctrlPr>
                                  </m:sSubSupPr>
                                  <m:e>
                                    <m:r>
                                      <a:rPr lang="fr-FR" sz="2400" b="1" i="1" cap="small">
                                        <a:solidFill>
                                          <a:srgbClr val="FF0000"/>
                                        </a:solidFill>
                                        <a:latin typeface="Cambria Math"/>
                                      </a:rPr>
                                      <m:t>𝑷</m:t>
                                    </m:r>
                                  </m:e>
                                  <m:sub>
                                    <m:r>
                                      <a:rPr lang="fr-FR" sz="2400" b="1" i="1" cap="small">
                                        <a:solidFill>
                                          <a:srgbClr val="FF0000"/>
                                        </a:solidFill>
                                        <a:latin typeface="Cambria Math"/>
                                      </a:rPr>
                                      <m:t>𝒊</m:t>
                                    </m:r>
                                  </m:sub>
                                  <m:sup>
                                    <m:r>
                                      <a:rPr lang="fr-FR" sz="2400" b="1" i="1" cap="small" smtClean="0">
                                        <a:solidFill>
                                          <a:srgbClr val="FF0000"/>
                                        </a:solidFill>
                                        <a:latin typeface="Cambria Math"/>
                                      </a:rPr>
                                      <m:t>𝟎</m:t>
                                    </m:r>
                                  </m:sup>
                                </m:sSubSup>
                              </m:den>
                            </m:f>
                          </m:e>
                        </m:rad>
                      </m:e>
                    </m:nary>
                  </m:oMath>
                </a14:m>
                <a:r>
                  <a:rPr lang="fr-FR" sz="2400" b="1" cap="small" dirty="0" smtClean="0">
                    <a:solidFill>
                      <a:srgbClr val="FF0000"/>
                    </a:solidFill>
                  </a:rPr>
                  <a:t>*100</a:t>
                </a:r>
              </a:p>
              <a:p>
                <a:pPr marL="0" indent="0">
                  <a:buNone/>
                </a:pPr>
                <a:r>
                  <a:rPr lang="fr-FR" sz="2400" b="1" cap="small" dirty="0" smtClean="0">
                    <a:solidFill>
                      <a:srgbClr val="FF0000"/>
                    </a:solidFill>
                  </a:rPr>
                  <a:t>Indice de Jevons: moyenne géométrique des rapports de prix</a:t>
                </a:r>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614"/>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36</a:t>
            </a:fld>
            <a:endParaRPr lang="fr-FR"/>
          </a:p>
        </p:txBody>
      </p:sp>
    </p:spTree>
    <p:extLst>
      <p:ext uri="{BB962C8B-B14F-4D97-AF65-F5344CB8AC3E}">
        <p14:creationId xmlns:p14="http://schemas.microsoft.com/office/powerpoint/2010/main" val="308124899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buNone/>
                </a:pPr>
                <a:r>
                  <a:rPr lang="fr-FR" sz="2400" dirty="0" smtClean="0"/>
                  <a:t>La </a:t>
                </a:r>
                <a:r>
                  <a:rPr lang="fr-FR" sz="2400" dirty="0"/>
                  <a:t>quatrième formule d’indice d’agrégat élémentaire </a:t>
                </a:r>
                <a:r>
                  <a:rPr lang="fr-FR" sz="2400" dirty="0" smtClean="0"/>
                  <a:t>est </a:t>
                </a:r>
                <a:r>
                  <a:rPr lang="fr-FR" sz="2400" dirty="0"/>
                  <a:t>la moyenne harmonique des </a:t>
                </a:r>
                <a:r>
                  <a:rPr lang="fr-FR" sz="2400" dirty="0" smtClean="0"/>
                  <a:t>rapports </a:t>
                </a:r>
                <a:r>
                  <a:rPr lang="fr-FR" sz="2400" dirty="0"/>
                  <a:t>de prix des </a:t>
                </a:r>
                <a:r>
                  <a:rPr lang="fr-FR" sz="2400" dirty="0" smtClean="0"/>
                  <a:t>N produits</a:t>
                </a:r>
                <a:r>
                  <a:rPr lang="fr-FR" sz="2400" dirty="0"/>
                  <a:t>.</a:t>
                </a:r>
                <a:endParaRPr lang="fr-FR" sz="2400" dirty="0" smtClean="0"/>
              </a:p>
              <a:p>
                <a:pPr marL="0" indent="0">
                  <a:buNone/>
                </a:pPr>
                <a14:m>
                  <m:oMath xmlns:m="http://schemas.openxmlformats.org/officeDocument/2006/math">
                    <m:sSub>
                      <m:sSubPr>
                        <m:ctrlPr>
                          <a:rPr lang="fr-FR" sz="2400" b="1" i="1" cap="small" smtClean="0">
                            <a:solidFill>
                              <a:srgbClr val="FF0000"/>
                            </a:solidFill>
                            <a:latin typeface="Cambria Math"/>
                          </a:rPr>
                        </m:ctrlPr>
                      </m:sSubPr>
                      <m:e>
                        <m:r>
                          <a:rPr lang="fr-FR" sz="2400" b="1" i="1" cap="small" smtClean="0">
                            <a:solidFill>
                              <a:srgbClr val="FF0000"/>
                            </a:solidFill>
                            <a:latin typeface="Cambria Math"/>
                          </a:rPr>
                          <m:t>𝑰</m:t>
                        </m:r>
                      </m:e>
                      <m:sub>
                        <m:r>
                          <a:rPr lang="fr-FR" sz="2400" b="1" i="1" cap="small" smtClean="0">
                            <a:solidFill>
                              <a:srgbClr val="FF0000"/>
                            </a:solidFill>
                            <a:latin typeface="Cambria Math"/>
                          </a:rPr>
                          <m:t>𝑯</m:t>
                        </m:r>
                      </m:sub>
                    </m:sSub>
                    <m:d>
                      <m:dPr>
                        <m:begChr m:val="["/>
                        <m:endChr m:val="]"/>
                        <m:ctrlPr>
                          <a:rPr lang="fr-FR" sz="2400" b="1" i="1" cap="small" smtClean="0">
                            <a:solidFill>
                              <a:srgbClr val="FF0000"/>
                            </a:solidFill>
                            <a:latin typeface="Cambria Math"/>
                          </a:rPr>
                        </m:ctrlPr>
                      </m:dPr>
                      <m:e>
                        <m:sSup>
                          <m:sSupPr>
                            <m:ctrlPr>
                              <a:rPr lang="fr-FR" sz="2400" b="1" i="1" cap="small" smtClean="0">
                                <a:solidFill>
                                  <a:srgbClr val="FF0000"/>
                                </a:solidFill>
                                <a:latin typeface="Cambria Math"/>
                              </a:rPr>
                            </m:ctrlPr>
                          </m:sSupPr>
                          <m:e>
                            <m:r>
                              <a:rPr lang="fr-FR" sz="2400" b="1" i="1" cap="small" smtClean="0">
                                <a:solidFill>
                                  <a:srgbClr val="FF0000"/>
                                </a:solidFill>
                                <a:latin typeface="Cambria Math"/>
                              </a:rPr>
                              <m:t>𝑷</m:t>
                            </m:r>
                          </m:e>
                          <m:sup>
                            <m:r>
                              <a:rPr lang="fr-FR" sz="2400" b="1" i="1" cap="small" smtClean="0">
                                <a:solidFill>
                                  <a:srgbClr val="FF0000"/>
                                </a:solidFill>
                                <a:latin typeface="Cambria Math"/>
                              </a:rPr>
                              <m:t>𝟎</m:t>
                            </m:r>
                          </m:sup>
                        </m:sSup>
                        <m:r>
                          <a:rPr lang="fr-FR" sz="2400" b="1" i="1" cap="small" smtClean="0">
                            <a:solidFill>
                              <a:srgbClr val="FF0000"/>
                            </a:solidFill>
                            <a:latin typeface="Cambria Math"/>
                          </a:rPr>
                          <m:t>,</m:t>
                        </m:r>
                        <m:sSup>
                          <m:sSupPr>
                            <m:ctrlPr>
                              <a:rPr lang="fr-FR" sz="2400" b="1" i="1" cap="small">
                                <a:solidFill>
                                  <a:srgbClr val="FF0000"/>
                                </a:solidFill>
                                <a:latin typeface="Cambria Math"/>
                              </a:rPr>
                            </m:ctrlPr>
                          </m:sSupPr>
                          <m:e>
                            <m:r>
                              <a:rPr lang="fr-FR" sz="2400" b="1" i="1" cap="small">
                                <a:solidFill>
                                  <a:srgbClr val="FF0000"/>
                                </a:solidFill>
                                <a:latin typeface="Cambria Math"/>
                              </a:rPr>
                              <m:t>𝑷</m:t>
                            </m:r>
                          </m:e>
                          <m:sup>
                            <m:r>
                              <a:rPr lang="fr-FR" sz="2400" b="1" i="1" cap="small" smtClean="0">
                                <a:solidFill>
                                  <a:srgbClr val="FF0000"/>
                                </a:solidFill>
                                <a:latin typeface="Cambria Math"/>
                              </a:rPr>
                              <m:t>𝟏</m:t>
                            </m:r>
                          </m:sup>
                        </m:sSup>
                      </m:e>
                    </m:d>
                    <m:r>
                      <a:rPr lang="fr-FR" sz="2400" b="1" i="1" cap="small" smtClean="0">
                        <a:solidFill>
                          <a:srgbClr val="FF0000"/>
                        </a:solidFill>
                        <a:latin typeface="Cambria Math"/>
                      </a:rPr>
                      <m:t>=</m:t>
                    </m:r>
                    <m:sSup>
                      <m:sSupPr>
                        <m:ctrlPr>
                          <a:rPr lang="fr-FR" sz="2400" b="1" i="1" cap="small" smtClean="0">
                            <a:solidFill>
                              <a:srgbClr val="FF0000"/>
                            </a:solidFill>
                            <a:latin typeface="Cambria Math"/>
                          </a:rPr>
                        </m:ctrlPr>
                      </m:sSupPr>
                      <m:e>
                        <m:d>
                          <m:dPr>
                            <m:begChr m:val="["/>
                            <m:endChr m:val="]"/>
                            <m:ctrlPr>
                              <a:rPr lang="fr-FR" sz="2400" b="1" i="1" cap="small" smtClean="0">
                                <a:solidFill>
                                  <a:srgbClr val="FF0000"/>
                                </a:solidFill>
                                <a:latin typeface="Cambria Math"/>
                              </a:rPr>
                            </m:ctrlPr>
                          </m:dPr>
                          <m:e>
                            <m:f>
                              <m:fPr>
                                <m:ctrlPr>
                                  <a:rPr lang="fr-FR" sz="2400" b="1" i="1" cap="small">
                                    <a:solidFill>
                                      <a:srgbClr val="FF0000"/>
                                    </a:solidFill>
                                    <a:latin typeface="Cambria Math"/>
                                  </a:rPr>
                                </m:ctrlPr>
                              </m:fPr>
                              <m:num>
                                <m:nary>
                                  <m:naryPr>
                                    <m:chr m:val="∑"/>
                                    <m:ctrlPr>
                                      <a:rPr lang="fr-FR" sz="2400" b="1" i="1" cap="small">
                                        <a:solidFill>
                                          <a:srgbClr val="FF0000"/>
                                        </a:solidFill>
                                        <a:latin typeface="Cambria Math"/>
                                      </a:rPr>
                                    </m:ctrlPr>
                                  </m:naryPr>
                                  <m:sub>
                                    <m:r>
                                      <m:rPr>
                                        <m:brk m:alnAt="23"/>
                                      </m:rPr>
                                      <a:rPr lang="fr-FR" sz="2400" b="1" i="1" cap="small">
                                        <a:solidFill>
                                          <a:srgbClr val="FF0000"/>
                                        </a:solidFill>
                                        <a:latin typeface="Cambria Math"/>
                                      </a:rPr>
                                      <m:t>𝒊</m:t>
                                    </m:r>
                                    <m:r>
                                      <a:rPr lang="fr-FR" sz="2400" b="1" i="1" cap="small">
                                        <a:solidFill>
                                          <a:srgbClr val="FF0000"/>
                                        </a:solidFill>
                                        <a:latin typeface="Cambria Math"/>
                                      </a:rPr>
                                      <m:t>=</m:t>
                                    </m:r>
                                    <m:r>
                                      <a:rPr lang="fr-FR" sz="2400" b="1" i="1" cap="small">
                                        <a:solidFill>
                                          <a:srgbClr val="FF0000"/>
                                        </a:solidFill>
                                        <a:latin typeface="Cambria Math"/>
                                      </a:rPr>
                                      <m:t>𝟏</m:t>
                                    </m:r>
                                  </m:sub>
                                  <m:sup>
                                    <m:r>
                                      <a:rPr lang="fr-FR" sz="2400" b="1" i="1" cap="small">
                                        <a:solidFill>
                                          <a:srgbClr val="FF0000"/>
                                        </a:solidFill>
                                        <a:latin typeface="Cambria Math"/>
                                      </a:rPr>
                                      <m:t>𝑵</m:t>
                                    </m:r>
                                  </m:sup>
                                  <m:e>
                                    <m:sSup>
                                      <m:sSupPr>
                                        <m:ctrlPr>
                                          <a:rPr lang="fr-FR" sz="2400" b="1" i="1" cap="small" smtClean="0">
                                            <a:solidFill>
                                              <a:srgbClr val="FF0000"/>
                                            </a:solidFill>
                                            <a:latin typeface="Cambria Math"/>
                                          </a:rPr>
                                        </m:ctrlPr>
                                      </m:sSupPr>
                                      <m:e>
                                        <m:d>
                                          <m:dPr>
                                            <m:begChr m:val="["/>
                                            <m:endChr m:val="]"/>
                                            <m:ctrlPr>
                                              <a:rPr lang="fr-FR" sz="2400" b="1" i="1" cap="small" smtClean="0">
                                                <a:solidFill>
                                                  <a:srgbClr val="FF0000"/>
                                                </a:solidFill>
                                                <a:latin typeface="Cambria Math"/>
                                              </a:rPr>
                                            </m:ctrlPr>
                                          </m:dPr>
                                          <m:e>
                                            <m:f>
                                              <m:fPr>
                                                <m:ctrlPr>
                                                  <a:rPr lang="fr-FR" sz="2400" b="1" i="1" cap="small">
                                                    <a:solidFill>
                                                      <a:srgbClr val="FF0000"/>
                                                    </a:solidFill>
                                                    <a:latin typeface="Cambria Math"/>
                                                  </a:rPr>
                                                </m:ctrlPr>
                                              </m:fPr>
                                              <m:num>
                                                <m:sSubSup>
                                                  <m:sSubSupPr>
                                                    <m:ctrlPr>
                                                      <a:rPr lang="fr-FR" sz="2400" b="1" i="1" cap="small">
                                                        <a:solidFill>
                                                          <a:srgbClr val="FF0000"/>
                                                        </a:solidFill>
                                                        <a:latin typeface="Cambria Math"/>
                                                      </a:rPr>
                                                    </m:ctrlPr>
                                                  </m:sSubSupPr>
                                                  <m:e>
                                                    <m:r>
                                                      <a:rPr lang="fr-FR" sz="2400" b="1" i="1" cap="small">
                                                        <a:solidFill>
                                                          <a:srgbClr val="FF0000"/>
                                                        </a:solidFill>
                                                        <a:latin typeface="Cambria Math"/>
                                                      </a:rPr>
                                                      <m:t>𝑷</m:t>
                                                    </m:r>
                                                  </m:e>
                                                  <m:sub>
                                                    <m:r>
                                                      <a:rPr lang="fr-FR" sz="2400" b="1" i="1" cap="small">
                                                        <a:solidFill>
                                                          <a:srgbClr val="FF0000"/>
                                                        </a:solidFill>
                                                        <a:latin typeface="Cambria Math"/>
                                                      </a:rPr>
                                                      <m:t>𝒊</m:t>
                                                    </m:r>
                                                  </m:sub>
                                                  <m:sup>
                                                    <m:r>
                                                      <a:rPr lang="fr-FR" sz="2400" b="1" i="1" cap="small">
                                                        <a:solidFill>
                                                          <a:srgbClr val="FF0000"/>
                                                        </a:solidFill>
                                                        <a:latin typeface="Cambria Math"/>
                                                      </a:rPr>
                                                      <m:t>𝟏</m:t>
                                                    </m:r>
                                                  </m:sup>
                                                </m:sSubSup>
                                              </m:num>
                                              <m:den>
                                                <m:sSubSup>
                                                  <m:sSubSupPr>
                                                    <m:ctrlPr>
                                                      <a:rPr lang="fr-FR" sz="2400" b="1" i="1" cap="small">
                                                        <a:solidFill>
                                                          <a:srgbClr val="FF0000"/>
                                                        </a:solidFill>
                                                        <a:latin typeface="Cambria Math"/>
                                                      </a:rPr>
                                                    </m:ctrlPr>
                                                  </m:sSubSupPr>
                                                  <m:e>
                                                    <m:r>
                                                      <a:rPr lang="fr-FR" sz="2400" b="1" i="1" cap="small">
                                                        <a:solidFill>
                                                          <a:srgbClr val="FF0000"/>
                                                        </a:solidFill>
                                                        <a:latin typeface="Cambria Math"/>
                                                      </a:rPr>
                                                      <m:t>𝑷</m:t>
                                                    </m:r>
                                                  </m:e>
                                                  <m:sub>
                                                    <m:r>
                                                      <a:rPr lang="fr-FR" sz="2400" b="1" i="1" cap="small">
                                                        <a:solidFill>
                                                          <a:srgbClr val="FF0000"/>
                                                        </a:solidFill>
                                                        <a:latin typeface="Cambria Math"/>
                                                      </a:rPr>
                                                      <m:t>𝒊</m:t>
                                                    </m:r>
                                                  </m:sub>
                                                  <m:sup>
                                                    <m:r>
                                                      <a:rPr lang="fr-FR" sz="2400" b="1" i="1" cap="small">
                                                        <a:solidFill>
                                                          <a:srgbClr val="FF0000"/>
                                                        </a:solidFill>
                                                        <a:latin typeface="Cambria Math"/>
                                                      </a:rPr>
                                                      <m:t>𝟎</m:t>
                                                    </m:r>
                                                  </m:sup>
                                                </m:sSubSup>
                                              </m:den>
                                            </m:f>
                                          </m:e>
                                        </m:d>
                                      </m:e>
                                      <m:sup>
                                        <m:r>
                                          <a:rPr lang="fr-FR" sz="2400" b="1" i="1" cap="small" smtClean="0">
                                            <a:solidFill>
                                              <a:srgbClr val="FF0000"/>
                                            </a:solidFill>
                                            <a:latin typeface="Cambria Math"/>
                                          </a:rPr>
                                          <m:t>−</m:t>
                                        </m:r>
                                        <m:r>
                                          <a:rPr lang="fr-FR" sz="2400" b="1" i="1" cap="small" smtClean="0">
                                            <a:solidFill>
                                              <a:srgbClr val="FF0000"/>
                                            </a:solidFill>
                                            <a:latin typeface="Cambria Math"/>
                                          </a:rPr>
                                          <m:t>𝟏</m:t>
                                        </m:r>
                                      </m:sup>
                                    </m:sSup>
                                  </m:e>
                                </m:nary>
                              </m:num>
                              <m:den>
                                <m:r>
                                  <a:rPr lang="fr-FR" sz="2400" b="1" i="1" cap="small">
                                    <a:solidFill>
                                      <a:srgbClr val="FF0000"/>
                                    </a:solidFill>
                                    <a:latin typeface="Cambria Math"/>
                                  </a:rPr>
                                  <m:t>𝑵</m:t>
                                </m:r>
                              </m:den>
                            </m:f>
                          </m:e>
                        </m:d>
                      </m:e>
                      <m:sup>
                        <m:r>
                          <a:rPr lang="fr-FR" sz="2400" b="1" i="1" cap="small" smtClean="0">
                            <a:solidFill>
                              <a:srgbClr val="FF0000"/>
                            </a:solidFill>
                            <a:latin typeface="Cambria Math"/>
                          </a:rPr>
                          <m:t>−</m:t>
                        </m:r>
                        <m:r>
                          <a:rPr lang="fr-FR" sz="2400" b="1" i="1" cap="small" smtClean="0">
                            <a:solidFill>
                              <a:srgbClr val="FF0000"/>
                            </a:solidFill>
                            <a:latin typeface="Cambria Math"/>
                          </a:rPr>
                          <m:t>𝟏</m:t>
                        </m:r>
                      </m:sup>
                    </m:sSup>
                  </m:oMath>
                </a14:m>
                <a:r>
                  <a:rPr lang="fr-FR" sz="2400" b="1" cap="small" dirty="0" smtClean="0">
                    <a:solidFill>
                      <a:srgbClr val="FF0000"/>
                    </a:solidFill>
                  </a:rPr>
                  <a:t>*100</a:t>
                </a:r>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37</a:t>
            </a:fld>
            <a:endParaRPr lang="fr-FR"/>
          </a:p>
        </p:txBody>
      </p:sp>
    </p:spTree>
    <p:extLst>
      <p:ext uri="{BB962C8B-B14F-4D97-AF65-F5344CB8AC3E}">
        <p14:creationId xmlns:p14="http://schemas.microsoft.com/office/powerpoint/2010/main" val="273604245"/>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INDICES NON PONDERES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buNone/>
                </a:pPr>
                <a:r>
                  <a:rPr lang="fr-FR" sz="2400" dirty="0" smtClean="0"/>
                  <a:t>Enfin, la cinquième formule d’indice d’agrégat </a:t>
                </a:r>
                <a:r>
                  <a:rPr lang="fr-FR" sz="2400" dirty="0"/>
                  <a:t>élémentaire est la moyenne géométrique de la </a:t>
                </a:r>
                <a:r>
                  <a:rPr lang="fr-FR" sz="2400" dirty="0" smtClean="0"/>
                  <a:t>formule </a:t>
                </a:r>
                <a:r>
                  <a:rPr lang="fr-FR" sz="2400" dirty="0"/>
                  <a:t>de </a:t>
                </a:r>
                <a:r>
                  <a:rPr lang="fr-FR" sz="2400" dirty="0" err="1"/>
                  <a:t>Carli</a:t>
                </a:r>
                <a:r>
                  <a:rPr lang="fr-FR" sz="2400" dirty="0"/>
                  <a:t> et de la formule harmonique : </a:t>
                </a:r>
                <a:r>
                  <a:rPr lang="fr-FR" sz="2400" dirty="0">
                    <a:solidFill>
                      <a:srgbClr val="FF0000"/>
                    </a:solidFill>
                  </a:rPr>
                  <a:t>autrement dit, c’est la moyenne </a:t>
                </a:r>
                <a:r>
                  <a:rPr lang="fr-FR" sz="2400" dirty="0" smtClean="0">
                    <a:solidFill>
                      <a:srgbClr val="FF0000"/>
                    </a:solidFill>
                  </a:rPr>
                  <a:t>géométrique ou la racine carrée </a:t>
                </a:r>
                <a:r>
                  <a:rPr lang="fr-FR" sz="2400" dirty="0">
                    <a:solidFill>
                      <a:srgbClr val="FF0000"/>
                    </a:solidFill>
                  </a:rPr>
                  <a:t>des moyennes </a:t>
                </a:r>
                <a:r>
                  <a:rPr lang="fr-FR" sz="2400" dirty="0" smtClean="0">
                    <a:solidFill>
                      <a:srgbClr val="FF0000"/>
                    </a:solidFill>
                  </a:rPr>
                  <a:t>arithmétique </a:t>
                </a:r>
                <a:r>
                  <a:rPr lang="fr-FR" sz="2400" dirty="0">
                    <a:solidFill>
                      <a:srgbClr val="FF0000"/>
                    </a:solidFill>
                  </a:rPr>
                  <a:t>et harmonique des rapports de prix des </a:t>
                </a:r>
                <a:r>
                  <a:rPr lang="fr-FR" sz="2400" dirty="0" smtClean="0">
                    <a:solidFill>
                      <a:srgbClr val="FF0000"/>
                    </a:solidFill>
                  </a:rPr>
                  <a:t>N produits </a:t>
                </a:r>
                <a:r>
                  <a:rPr lang="fr-FR" sz="2400" dirty="0">
                    <a:solidFill>
                      <a:srgbClr val="FF0000"/>
                    </a:solidFill>
                  </a:rPr>
                  <a:t>élémentaire</a:t>
                </a:r>
                <a:endParaRPr lang="fr-FR" sz="2400" dirty="0" smtClean="0">
                  <a:solidFill>
                    <a:srgbClr val="FF0000"/>
                  </a:solidFill>
                </a:endParaRPr>
              </a:p>
              <a:p>
                <a:pPr marL="0" indent="0">
                  <a:buNone/>
                </a:pPr>
                <a14:m>
                  <m:oMathPara xmlns:m="http://schemas.openxmlformats.org/officeDocument/2006/math">
                    <m:oMathParaPr>
                      <m:jc m:val="centerGroup"/>
                    </m:oMathParaPr>
                    <m:oMath xmlns:m="http://schemas.openxmlformats.org/officeDocument/2006/math">
                      <m:sSub>
                        <m:sSubPr>
                          <m:ctrlPr>
                            <a:rPr lang="fr-FR" sz="2400" b="1" i="1" cap="small" smtClean="0">
                              <a:solidFill>
                                <a:srgbClr val="FF0000"/>
                              </a:solidFill>
                              <a:latin typeface="Cambria Math"/>
                            </a:rPr>
                          </m:ctrlPr>
                        </m:sSubPr>
                        <m:e>
                          <m:r>
                            <a:rPr lang="fr-FR" sz="2400" b="1" i="1" cap="small" smtClean="0">
                              <a:solidFill>
                                <a:srgbClr val="FF0000"/>
                              </a:solidFill>
                              <a:latin typeface="Cambria Math"/>
                            </a:rPr>
                            <m:t>𝑰</m:t>
                          </m:r>
                        </m:e>
                        <m:sub/>
                      </m:sSub>
                      <m:d>
                        <m:dPr>
                          <m:begChr m:val="["/>
                          <m:endChr m:val="]"/>
                          <m:ctrlPr>
                            <a:rPr lang="fr-FR" sz="2400" b="1" i="1" cap="small" smtClean="0">
                              <a:solidFill>
                                <a:srgbClr val="FF0000"/>
                              </a:solidFill>
                              <a:latin typeface="Cambria Math"/>
                            </a:rPr>
                          </m:ctrlPr>
                        </m:dPr>
                        <m:e>
                          <m:sSup>
                            <m:sSupPr>
                              <m:ctrlPr>
                                <a:rPr lang="fr-FR" sz="2400" b="1" i="1" cap="small" smtClean="0">
                                  <a:solidFill>
                                    <a:srgbClr val="FF0000"/>
                                  </a:solidFill>
                                  <a:latin typeface="Cambria Math"/>
                                </a:rPr>
                              </m:ctrlPr>
                            </m:sSupPr>
                            <m:e>
                              <m:r>
                                <a:rPr lang="fr-FR" sz="2400" b="1" i="1" cap="small" smtClean="0">
                                  <a:solidFill>
                                    <a:srgbClr val="FF0000"/>
                                  </a:solidFill>
                                  <a:latin typeface="Cambria Math"/>
                                </a:rPr>
                                <m:t>𝑷</m:t>
                              </m:r>
                            </m:e>
                            <m:sup>
                              <m:r>
                                <a:rPr lang="fr-FR" sz="2400" b="1" i="1" cap="small" smtClean="0">
                                  <a:solidFill>
                                    <a:srgbClr val="FF0000"/>
                                  </a:solidFill>
                                  <a:latin typeface="Cambria Math"/>
                                </a:rPr>
                                <m:t>𝟎</m:t>
                              </m:r>
                            </m:sup>
                          </m:sSup>
                          <m:r>
                            <a:rPr lang="fr-FR" sz="2400" b="1" i="1" cap="small" smtClean="0">
                              <a:solidFill>
                                <a:srgbClr val="FF0000"/>
                              </a:solidFill>
                              <a:latin typeface="Cambria Math"/>
                            </a:rPr>
                            <m:t>,</m:t>
                          </m:r>
                          <m:sSup>
                            <m:sSupPr>
                              <m:ctrlPr>
                                <a:rPr lang="fr-FR" sz="2400" b="1" i="1" cap="small">
                                  <a:solidFill>
                                    <a:srgbClr val="FF0000"/>
                                  </a:solidFill>
                                  <a:latin typeface="Cambria Math"/>
                                </a:rPr>
                              </m:ctrlPr>
                            </m:sSupPr>
                            <m:e>
                              <m:r>
                                <a:rPr lang="fr-FR" sz="2400" b="1" i="1" cap="small">
                                  <a:solidFill>
                                    <a:srgbClr val="FF0000"/>
                                  </a:solidFill>
                                  <a:latin typeface="Cambria Math"/>
                                </a:rPr>
                                <m:t>𝑷</m:t>
                              </m:r>
                            </m:e>
                            <m:sup>
                              <m:r>
                                <a:rPr lang="fr-FR" sz="2400" b="1" i="1" cap="small" smtClean="0">
                                  <a:solidFill>
                                    <a:srgbClr val="FF0000"/>
                                  </a:solidFill>
                                  <a:latin typeface="Cambria Math"/>
                                </a:rPr>
                                <m:t>𝟏</m:t>
                              </m:r>
                            </m:sup>
                          </m:sSup>
                        </m:e>
                      </m:d>
                      <m:r>
                        <a:rPr lang="fr-FR" sz="2400" b="1" i="1" cap="small" smtClean="0">
                          <a:solidFill>
                            <a:srgbClr val="FF0000"/>
                          </a:solidFill>
                          <a:latin typeface="Cambria Math"/>
                        </a:rPr>
                        <m:t>=</m:t>
                      </m:r>
                      <m:rad>
                        <m:radPr>
                          <m:degHide m:val="on"/>
                          <m:ctrlPr>
                            <a:rPr lang="fr-FR" sz="2400" b="1" i="1" cap="small" smtClean="0">
                              <a:solidFill>
                                <a:srgbClr val="FF0000"/>
                              </a:solidFill>
                              <a:latin typeface="Cambria Math"/>
                            </a:rPr>
                          </m:ctrlPr>
                        </m:radPr>
                        <m:deg/>
                        <m:e>
                          <m:sSub>
                            <m:sSubPr>
                              <m:ctrlPr>
                                <a:rPr lang="fr-FR" sz="2400" b="1" i="1" cap="small">
                                  <a:solidFill>
                                    <a:srgbClr val="FF0000"/>
                                  </a:solidFill>
                                  <a:latin typeface="Cambria Math"/>
                                </a:rPr>
                              </m:ctrlPr>
                            </m:sSubPr>
                            <m:e>
                              <m:r>
                                <a:rPr lang="fr-FR" sz="2400" b="1" i="1" cap="small">
                                  <a:solidFill>
                                    <a:srgbClr val="FF0000"/>
                                  </a:solidFill>
                                  <a:latin typeface="Cambria Math"/>
                                </a:rPr>
                                <m:t>𝑰</m:t>
                              </m:r>
                            </m:e>
                            <m:sub>
                              <m:r>
                                <a:rPr lang="fr-FR" sz="2400" b="1" i="1" cap="small">
                                  <a:solidFill>
                                    <a:srgbClr val="FF0000"/>
                                  </a:solidFill>
                                  <a:latin typeface="Cambria Math"/>
                                </a:rPr>
                                <m:t>𝑪</m:t>
                              </m:r>
                            </m:sub>
                          </m:sSub>
                          <m:d>
                            <m:dPr>
                              <m:begChr m:val="["/>
                              <m:endChr m:val="]"/>
                              <m:ctrlPr>
                                <a:rPr lang="fr-FR" sz="2400" b="1" i="1" cap="small">
                                  <a:solidFill>
                                    <a:srgbClr val="FF0000"/>
                                  </a:solidFill>
                                  <a:latin typeface="Cambria Math"/>
                                </a:rPr>
                              </m:ctrlPr>
                            </m:dPr>
                            <m:e>
                              <m:sSup>
                                <m:sSupPr>
                                  <m:ctrlPr>
                                    <a:rPr lang="fr-FR" sz="2400" b="1" i="1" cap="small">
                                      <a:solidFill>
                                        <a:srgbClr val="FF0000"/>
                                      </a:solidFill>
                                      <a:latin typeface="Cambria Math"/>
                                    </a:rPr>
                                  </m:ctrlPr>
                                </m:sSupPr>
                                <m:e>
                                  <m:r>
                                    <a:rPr lang="fr-FR" sz="2400" b="1" i="1" cap="small">
                                      <a:solidFill>
                                        <a:srgbClr val="FF0000"/>
                                      </a:solidFill>
                                      <a:latin typeface="Cambria Math"/>
                                    </a:rPr>
                                    <m:t>𝑷</m:t>
                                  </m:r>
                                </m:e>
                                <m:sup>
                                  <m:r>
                                    <a:rPr lang="fr-FR" sz="2400" b="1" i="1" cap="small">
                                      <a:solidFill>
                                        <a:srgbClr val="FF0000"/>
                                      </a:solidFill>
                                      <a:latin typeface="Cambria Math"/>
                                    </a:rPr>
                                    <m:t>𝟎</m:t>
                                  </m:r>
                                </m:sup>
                              </m:sSup>
                              <m:r>
                                <a:rPr lang="fr-FR" sz="2400" b="1" i="1" cap="small">
                                  <a:solidFill>
                                    <a:srgbClr val="FF0000"/>
                                  </a:solidFill>
                                  <a:latin typeface="Cambria Math"/>
                                </a:rPr>
                                <m:t>,</m:t>
                              </m:r>
                              <m:sSup>
                                <m:sSupPr>
                                  <m:ctrlPr>
                                    <a:rPr lang="fr-FR" sz="2400" b="1" i="1" cap="small">
                                      <a:solidFill>
                                        <a:srgbClr val="FF0000"/>
                                      </a:solidFill>
                                      <a:latin typeface="Cambria Math"/>
                                    </a:rPr>
                                  </m:ctrlPr>
                                </m:sSupPr>
                                <m:e>
                                  <m:r>
                                    <a:rPr lang="fr-FR" sz="2400" b="1" i="1" cap="small">
                                      <a:solidFill>
                                        <a:srgbClr val="FF0000"/>
                                      </a:solidFill>
                                      <a:latin typeface="Cambria Math"/>
                                    </a:rPr>
                                    <m:t>𝑷</m:t>
                                  </m:r>
                                </m:e>
                                <m:sup>
                                  <m:r>
                                    <a:rPr lang="fr-FR" sz="2400" b="1" i="1" cap="small">
                                      <a:solidFill>
                                        <a:srgbClr val="FF0000"/>
                                      </a:solidFill>
                                      <a:latin typeface="Cambria Math"/>
                                    </a:rPr>
                                    <m:t>𝟏</m:t>
                                  </m:r>
                                </m:sup>
                              </m:sSup>
                            </m:e>
                          </m:d>
                          <m:sSub>
                            <m:sSubPr>
                              <m:ctrlPr>
                                <a:rPr lang="fr-FR" sz="2400" b="1" i="1" cap="small">
                                  <a:solidFill>
                                    <a:srgbClr val="FF0000"/>
                                  </a:solidFill>
                                  <a:latin typeface="Cambria Math"/>
                                </a:rPr>
                              </m:ctrlPr>
                            </m:sSubPr>
                            <m:e>
                              <m:r>
                                <a:rPr lang="fr-FR" sz="2400" b="1" i="1" cap="small">
                                  <a:solidFill>
                                    <a:srgbClr val="FF0000"/>
                                  </a:solidFill>
                                  <a:latin typeface="Cambria Math"/>
                                </a:rPr>
                                <m:t>𝑰</m:t>
                              </m:r>
                            </m:e>
                            <m:sub>
                              <m:r>
                                <a:rPr lang="fr-FR" sz="2400" b="1" i="1" cap="small" smtClean="0">
                                  <a:solidFill>
                                    <a:srgbClr val="FF0000"/>
                                  </a:solidFill>
                                  <a:latin typeface="Cambria Math"/>
                                </a:rPr>
                                <m:t>𝑯</m:t>
                              </m:r>
                            </m:sub>
                          </m:sSub>
                          <m:d>
                            <m:dPr>
                              <m:begChr m:val="["/>
                              <m:endChr m:val="]"/>
                              <m:ctrlPr>
                                <a:rPr lang="fr-FR" sz="2400" b="1" i="1" cap="small">
                                  <a:solidFill>
                                    <a:srgbClr val="FF0000"/>
                                  </a:solidFill>
                                  <a:latin typeface="Cambria Math"/>
                                </a:rPr>
                              </m:ctrlPr>
                            </m:dPr>
                            <m:e>
                              <m:sSup>
                                <m:sSupPr>
                                  <m:ctrlPr>
                                    <a:rPr lang="fr-FR" sz="2400" b="1" i="1" cap="small">
                                      <a:solidFill>
                                        <a:srgbClr val="FF0000"/>
                                      </a:solidFill>
                                      <a:latin typeface="Cambria Math"/>
                                    </a:rPr>
                                  </m:ctrlPr>
                                </m:sSupPr>
                                <m:e>
                                  <m:r>
                                    <a:rPr lang="fr-FR" sz="2400" b="1" i="1" cap="small">
                                      <a:solidFill>
                                        <a:srgbClr val="FF0000"/>
                                      </a:solidFill>
                                      <a:latin typeface="Cambria Math"/>
                                    </a:rPr>
                                    <m:t>𝑷</m:t>
                                  </m:r>
                                </m:e>
                                <m:sup>
                                  <m:r>
                                    <a:rPr lang="fr-FR" sz="2400" b="1" i="1" cap="small">
                                      <a:solidFill>
                                        <a:srgbClr val="FF0000"/>
                                      </a:solidFill>
                                      <a:latin typeface="Cambria Math"/>
                                    </a:rPr>
                                    <m:t>𝟎</m:t>
                                  </m:r>
                                </m:sup>
                              </m:sSup>
                              <m:r>
                                <a:rPr lang="fr-FR" sz="2400" b="1" i="1" cap="small">
                                  <a:solidFill>
                                    <a:srgbClr val="FF0000"/>
                                  </a:solidFill>
                                  <a:latin typeface="Cambria Math"/>
                                </a:rPr>
                                <m:t>,</m:t>
                              </m:r>
                              <m:sSup>
                                <m:sSupPr>
                                  <m:ctrlPr>
                                    <a:rPr lang="fr-FR" sz="2400" b="1" i="1" cap="small">
                                      <a:solidFill>
                                        <a:srgbClr val="FF0000"/>
                                      </a:solidFill>
                                      <a:latin typeface="Cambria Math"/>
                                    </a:rPr>
                                  </m:ctrlPr>
                                </m:sSupPr>
                                <m:e>
                                  <m:r>
                                    <a:rPr lang="fr-FR" sz="2400" b="1" i="1" cap="small">
                                      <a:solidFill>
                                        <a:srgbClr val="FF0000"/>
                                      </a:solidFill>
                                      <a:latin typeface="Cambria Math"/>
                                    </a:rPr>
                                    <m:t>𝑷</m:t>
                                  </m:r>
                                </m:e>
                                <m:sup>
                                  <m:r>
                                    <a:rPr lang="fr-FR" sz="2400" b="1" i="1" cap="small">
                                      <a:solidFill>
                                        <a:srgbClr val="FF0000"/>
                                      </a:solidFill>
                                      <a:latin typeface="Cambria Math"/>
                                    </a:rPr>
                                    <m:t>𝟏</m:t>
                                  </m:r>
                                </m:sup>
                              </m:sSup>
                            </m:e>
                          </m:d>
                        </m:e>
                      </m:rad>
                    </m:oMath>
                  </m:oMathPara>
                </a14:m>
                <a:endParaRPr lang="fr-FR" sz="2400" b="1" cap="small" dirty="0" smtClean="0">
                  <a:solidFill>
                    <a:srgbClr val="FF0000"/>
                  </a:solidFill>
                </a:endParaRPr>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1092"/>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38</a:t>
            </a:fld>
            <a:endParaRPr lang="fr-FR"/>
          </a:p>
        </p:txBody>
      </p:sp>
    </p:spTree>
    <p:extLst>
      <p:ext uri="{BB962C8B-B14F-4D97-AF65-F5344CB8AC3E}">
        <p14:creationId xmlns:p14="http://schemas.microsoft.com/office/powerpoint/2010/main" val="2232092559"/>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pPr marL="571500" indent="-571500"/>
            <a:r>
              <a:rPr lang="fr-FR" dirty="0"/>
              <a:t>     CONCLUSION</a:t>
            </a:r>
            <a:endParaRPr lang="fr-FR" cap="small" dirty="0"/>
          </a:p>
        </p:txBody>
      </p:sp>
      <p:sp>
        <p:nvSpPr>
          <p:cNvPr id="4099" name="Rectangle 7"/>
          <p:cNvSpPr>
            <a:spLocks noGrp="1"/>
          </p:cNvSpPr>
          <p:nvPr>
            <p:ph type="body" idx="1"/>
          </p:nvPr>
        </p:nvSpPr>
        <p:spPr>
          <a:xfrm>
            <a:off x="215008" y="1057300"/>
            <a:ext cx="8928992" cy="4464496"/>
          </a:xfrm>
        </p:spPr>
        <p:txBody>
          <a:bodyPr/>
          <a:lstStyle/>
          <a:p>
            <a:pPr marL="571500" indent="-571500">
              <a:buAutoNum type="romanUcPeriod"/>
            </a:pPr>
            <a:endParaRPr lang="fr-FR" sz="2400" b="1" cap="small" dirty="0">
              <a:solidFill>
                <a:srgbClr val="FF0000"/>
              </a:solidFill>
            </a:endParaRPr>
          </a:p>
          <a:p>
            <a:pPr algn="just">
              <a:buFont typeface="Wingdings" pitchFamily="2" charset="2"/>
              <a:buChar char="Ø"/>
            </a:pPr>
            <a:r>
              <a:rPr lang="fr-FR" sz="2400" dirty="0"/>
              <a:t>L’indice-chaîne est préféré à l’indice à base fixe car les situations comparées sont proches pour l’indice-chaîne tandis qu’elles sont éloignée pour l’indice à base fixe</a:t>
            </a:r>
          </a:p>
          <a:p>
            <a:pPr algn="just">
              <a:buFont typeface="Wingdings" pitchFamily="2" charset="2"/>
              <a:buChar char="Ø"/>
            </a:pPr>
            <a:r>
              <a:rPr lang="fr-FR" sz="2400" dirty="0"/>
              <a:t>Les indices de </a:t>
            </a:r>
            <a:r>
              <a:rPr lang="fr-FR" sz="2400" dirty="0" err="1"/>
              <a:t>Laspeyres</a:t>
            </a:r>
            <a:r>
              <a:rPr lang="fr-FR" sz="2400" dirty="0"/>
              <a:t> et de </a:t>
            </a:r>
            <a:r>
              <a:rPr lang="fr-FR" sz="2400" dirty="0" err="1"/>
              <a:t>Paasche</a:t>
            </a:r>
            <a:r>
              <a:rPr lang="fr-FR" sz="2400" dirty="0"/>
              <a:t>, </a:t>
            </a:r>
            <a:r>
              <a:rPr lang="fr-FR" sz="2400" dirty="0" smtClean="0"/>
              <a:t>sont des limites supérieures et inférieures </a:t>
            </a:r>
            <a:r>
              <a:rPr lang="fr-FR" sz="2400" dirty="0"/>
              <a:t>de l’indice véritable du coût de la vie</a:t>
            </a:r>
            <a:endParaRPr lang="fr-FR" sz="2400" dirty="0" smtClean="0"/>
          </a:p>
          <a:p>
            <a:pPr algn="just">
              <a:buFont typeface="Wingdings" pitchFamily="2" charset="2"/>
              <a:buChar char="Ø"/>
            </a:pPr>
            <a:r>
              <a:rPr lang="fr-FR" sz="2400" dirty="0" smtClean="0"/>
              <a:t>la </a:t>
            </a:r>
            <a:r>
              <a:rPr lang="fr-FR" sz="2400" dirty="0"/>
              <a:t>définition d’un agrégat élémentaire </a:t>
            </a:r>
            <a:r>
              <a:rPr lang="fr-FR" sz="2400" dirty="0" smtClean="0"/>
              <a:t>doit reposer </a:t>
            </a:r>
            <a:r>
              <a:rPr lang="fr-FR" sz="2400" dirty="0"/>
              <a:t>sur quatre dimensions possibles </a:t>
            </a:r>
            <a:r>
              <a:rPr lang="fr-FR" sz="2400" dirty="0" smtClean="0"/>
              <a:t>:une </a:t>
            </a:r>
            <a:r>
              <a:rPr lang="fr-FR" sz="2400" dirty="0"/>
              <a:t>dimension temporelle </a:t>
            </a:r>
            <a:r>
              <a:rPr lang="fr-FR" sz="2400" dirty="0" smtClean="0"/>
              <a:t>; une </a:t>
            </a:r>
            <a:r>
              <a:rPr lang="fr-FR" sz="2400" dirty="0"/>
              <a:t>dimension spatiale </a:t>
            </a:r>
            <a:r>
              <a:rPr lang="fr-FR" sz="2400" dirty="0" smtClean="0"/>
              <a:t>; une </a:t>
            </a:r>
            <a:r>
              <a:rPr lang="fr-FR" sz="2400" dirty="0"/>
              <a:t>dimension de </a:t>
            </a:r>
            <a:r>
              <a:rPr lang="fr-FR" sz="2400" dirty="0" smtClean="0"/>
              <a:t>produit; une </a:t>
            </a:r>
            <a:r>
              <a:rPr lang="fr-FR" sz="2400" dirty="0"/>
              <a:t>dimension </a:t>
            </a:r>
            <a:r>
              <a:rPr lang="fr-FR" sz="2400" dirty="0" smtClean="0"/>
              <a:t>sectorielle</a:t>
            </a:r>
          </a:p>
          <a:p>
            <a:pPr algn="just">
              <a:buFont typeface="Wingdings" pitchFamily="2" charset="2"/>
              <a:buChar char="Ø"/>
            </a:pPr>
            <a:r>
              <a:rPr lang="fr-FR" sz="2400" dirty="0" smtClean="0"/>
              <a:t>Si les produits sont homogènes, il est préférable d’utiliser la formule de </a:t>
            </a:r>
            <a:r>
              <a:rPr lang="fr-FR" sz="2400" dirty="0" err="1" smtClean="0"/>
              <a:t>Dutot</a:t>
            </a:r>
            <a:r>
              <a:rPr lang="fr-FR" sz="2400" dirty="0" smtClean="0"/>
              <a:t> pour avoir les indices d’agrégat élémentaires</a:t>
            </a:r>
          </a:p>
          <a:p>
            <a:pPr marL="0" indent="0" algn="just">
              <a:buNone/>
            </a:pPr>
            <a:r>
              <a:rPr lang="fr-FR" sz="2400" dirty="0" smtClean="0"/>
              <a:t> </a:t>
            </a:r>
          </a:p>
          <a:p>
            <a:pPr algn="just">
              <a:buFont typeface="Wingdings" pitchFamily="2" charset="2"/>
              <a:buChar char="Ø"/>
            </a:pPr>
            <a:endParaRPr lang="fr-FR" sz="2400" dirty="0"/>
          </a:p>
          <a:p>
            <a:pPr>
              <a:buFont typeface="Wingdings" pitchFamily="2" charset="2"/>
              <a:buChar char="Ø"/>
            </a:pPr>
            <a:endParaRPr lang="fr-FR" dirty="0"/>
          </a:p>
          <a:p>
            <a:pPr>
              <a:buFont typeface="Wingdings" pitchFamily="2" charset="2"/>
              <a:buChar char="Ø"/>
            </a:pPr>
            <a:endParaRPr lang="fr-FR" dirty="0"/>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39</a:t>
            </a:fld>
            <a:endParaRPr lang="fr-FR"/>
          </a:p>
        </p:txBody>
      </p:sp>
    </p:spTree>
    <p:extLst>
      <p:ext uri="{BB962C8B-B14F-4D97-AF65-F5344CB8AC3E}">
        <p14:creationId xmlns:p14="http://schemas.microsoft.com/office/powerpoint/2010/main" val="1484308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a:t>
            </a:r>
            <a:r>
              <a:rPr lang="fr-FR" dirty="0" smtClean="0"/>
              <a:t/>
            </a:r>
            <a:br>
              <a:rPr lang="fr-FR" dirty="0" smtClean="0"/>
            </a:br>
            <a:r>
              <a:rPr lang="fr-FR" dirty="0"/>
              <a:t> </a:t>
            </a:r>
            <a:r>
              <a:rPr lang="fr-FR" dirty="0" smtClean="0"/>
              <a:t>INTRODUCTION</a:t>
            </a:r>
            <a:r>
              <a:rPr lang="fr-FR" dirty="0"/>
              <a:t/>
            </a:r>
            <a:br>
              <a:rPr lang="fr-FR" dirty="0"/>
            </a:br>
            <a:endParaRPr lang="fr-FR" dirty="0">
              <a:solidFill>
                <a:schemeClr val="tx1"/>
              </a:solidFill>
            </a:endParaRPr>
          </a:p>
        </p:txBody>
      </p:sp>
      <p:sp>
        <p:nvSpPr>
          <p:cNvPr id="4099" name="Rectangle 7"/>
          <p:cNvSpPr>
            <a:spLocks noGrp="1"/>
          </p:cNvSpPr>
          <p:nvPr>
            <p:ph type="body" idx="1"/>
          </p:nvPr>
        </p:nvSpPr>
        <p:spPr>
          <a:xfrm>
            <a:off x="215008" y="1057300"/>
            <a:ext cx="8928992" cy="4464496"/>
          </a:xfrm>
        </p:spPr>
        <p:txBody>
          <a:bodyPr/>
          <a:lstStyle/>
          <a:p>
            <a:pPr marL="571500" indent="-571500">
              <a:buAutoNum type="romanUcPeriod"/>
            </a:pPr>
            <a:endParaRPr lang="fr-FR" sz="2400" b="1" cap="small" dirty="0">
              <a:solidFill>
                <a:srgbClr val="FF0000"/>
              </a:solidFill>
            </a:endParaRPr>
          </a:p>
          <a:p>
            <a:pPr algn="just">
              <a:buFont typeface="Wingdings" pitchFamily="2" charset="2"/>
              <a:buChar char="Ø"/>
            </a:pPr>
            <a:r>
              <a:rPr lang="fr-FR" sz="2000" dirty="0" smtClean="0"/>
              <a:t>L’approche économique; cas de plusieurs ménages: rappel des concepts d’indice ploutocratique et d’indice conditionnels</a:t>
            </a:r>
          </a:p>
          <a:p>
            <a:pPr algn="just">
              <a:buFont typeface="Wingdings" pitchFamily="2" charset="2"/>
              <a:buChar char="Ø"/>
            </a:pPr>
            <a:r>
              <a:rPr lang="fr-FR" sz="2000" dirty="0" smtClean="0"/>
              <a:t>Indices non pondérés: rappel des problèmes d’agrégation et de classification des agrégats élémentaires et Indices d’agrégat élémentaire utilisés en pratique</a:t>
            </a:r>
            <a:endParaRPr lang="fr-FR" sz="2000" cap="small" dirty="0" smtClean="0"/>
          </a:p>
          <a:p>
            <a:pPr algn="just">
              <a:buFont typeface="Wingdings" pitchFamily="2" charset="2"/>
              <a:buChar char="Ø"/>
            </a:pPr>
            <a:endParaRPr lang="fr-FR" dirty="0" smtClean="0">
              <a:solidFill>
                <a:srgbClr val="FF0000"/>
              </a:solidFill>
            </a:endParaRPr>
          </a:p>
          <a:p>
            <a:pPr algn="just">
              <a:buFont typeface="Wingdings" pitchFamily="2" charset="2"/>
              <a:buChar char="Ø"/>
            </a:pPr>
            <a:endParaRPr lang="fr-FR" dirty="0"/>
          </a:p>
          <a:p>
            <a:pPr>
              <a:buFont typeface="Wingdings" pitchFamily="2" charset="2"/>
              <a:buChar char="Ø"/>
            </a:pPr>
            <a:endParaRPr lang="fr-FR" dirty="0"/>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4</a:t>
            </a:fld>
            <a:endParaRPr lang="fr-FR"/>
          </a:p>
        </p:txBody>
      </p:sp>
    </p:spTree>
    <p:extLst>
      <p:ext uri="{BB962C8B-B14F-4D97-AF65-F5344CB8AC3E}">
        <p14:creationId xmlns:p14="http://schemas.microsoft.com/office/powerpoint/2010/main" val="1651888790"/>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p:cNvSpPr>
          <p:nvPr>
            <p:ph type="body" idx="1"/>
          </p:nvPr>
        </p:nvSpPr>
        <p:spPr/>
        <p:txBody>
          <a:bodyPr/>
          <a:lstStyle/>
          <a:p>
            <a:pPr>
              <a:buFont typeface="Wingdings" pitchFamily="2" charset="2"/>
              <a:buChar char="Ø"/>
            </a:pPr>
            <a:endParaRPr lang="fr-FR" dirty="0"/>
          </a:p>
          <a:p>
            <a:pPr marL="0" indent="0">
              <a:buNone/>
            </a:pPr>
            <a:endParaRPr lang="fr-FR" dirty="0"/>
          </a:p>
          <a:p>
            <a:pPr marL="0" indent="0" algn="ctr">
              <a:buNone/>
            </a:pPr>
            <a:r>
              <a:rPr lang="fr-FR" sz="4000" b="1" dirty="0"/>
              <a:t>Merci de votre aimable attention</a:t>
            </a:r>
          </a:p>
          <a:p>
            <a:pPr marL="0" indent="0" algn="ctr">
              <a:buNone/>
            </a:pPr>
            <a:r>
              <a:rPr lang="fr-FR" sz="4000" b="1" dirty="0"/>
              <a:t> </a:t>
            </a:r>
          </a:p>
          <a:p>
            <a:pPr marL="0" indent="0">
              <a:buNone/>
            </a:pPr>
            <a:endParaRPr lang="fr-FR" dirty="0"/>
          </a:p>
        </p:txBody>
      </p:sp>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40</a:t>
            </a:fld>
            <a:endParaRPr lang="fr-F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THEORIES DES INDICES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107504" y="1057300"/>
                <a:ext cx="9036496" cy="4657700"/>
              </a:xfrm>
            </p:spPr>
            <p:txBody>
              <a:bodyPr/>
              <a:lstStyle/>
              <a:p>
                <a:pPr marL="0" indent="0" algn="just">
                  <a:buNone/>
                </a:pPr>
                <a:r>
                  <a:rPr lang="fr-FR" sz="2400" b="1" cap="small" dirty="0">
                    <a:solidFill>
                      <a:srgbClr val="FF0000"/>
                    </a:solidFill>
                  </a:rPr>
                  <a:t>Indices à base fixe</a:t>
                </a:r>
              </a:p>
              <a:p>
                <a:pPr marL="0" indent="0" algn="just">
                  <a:buNone/>
                </a:pPr>
                <a:r>
                  <a:rPr lang="fr-FR" sz="2300" dirty="0" smtClean="0"/>
                  <a:t>Méthodes de détermination des </a:t>
                </a:r>
                <a:r>
                  <a:rPr lang="fr-FR" sz="2300" dirty="0"/>
                  <a:t>formules d’indice des prix</a:t>
                </a:r>
              </a:p>
              <a:p>
                <a:pPr marL="0" indent="0" algn="just">
                  <a:buNone/>
                </a:pPr>
                <a:r>
                  <a:rPr lang="fr-FR" sz="2300" dirty="0" smtClean="0"/>
                  <a:t>- L’une des façons les plus simples est </a:t>
                </a:r>
                <a:r>
                  <a:rPr lang="fr-FR" sz="2300" dirty="0"/>
                  <a:t>décrite en détail par Lowe (1823). </a:t>
                </a:r>
                <a:endParaRPr lang="fr-FR" sz="2300" dirty="0" smtClean="0"/>
              </a:p>
              <a:p>
                <a:pPr algn="just">
                  <a:buFontTx/>
                  <a:buChar char="-"/>
                </a:pPr>
                <a:r>
                  <a:rPr lang="fr-FR" sz="2300" dirty="0" smtClean="0"/>
                  <a:t>Elle </a:t>
                </a:r>
                <a:r>
                  <a:rPr lang="fr-FR" sz="2300" dirty="0"/>
                  <a:t>consiste à mesurer la variation des prix entre les périodes 0 et </a:t>
                </a:r>
                <a:r>
                  <a:rPr lang="fr-FR" sz="2300" dirty="0" smtClean="0"/>
                  <a:t>1</a:t>
                </a:r>
              </a:p>
              <a:p>
                <a:pPr algn="just">
                  <a:buFont typeface="Wingdings" panose="05000000000000000000" pitchFamily="2" charset="2"/>
                  <a:buChar char="q"/>
                </a:pPr>
                <a:r>
                  <a:rPr lang="fr-FR" sz="2300" dirty="0" smtClean="0"/>
                  <a:t>Par une spécification du </a:t>
                </a:r>
                <a:r>
                  <a:rPr lang="fr-FR" sz="2300" dirty="0"/>
                  <a:t>panier de produits </a:t>
                </a:r>
                <a:r>
                  <a:rPr lang="fr-FR" sz="2300" dirty="0" smtClean="0"/>
                  <a:t>représentatifs </a:t>
                </a:r>
                <a:r>
                  <a:rPr lang="fr-FR" sz="2300" dirty="0"/>
                  <a:t>approximatif, </a:t>
                </a:r>
                <a:r>
                  <a:rPr lang="fr-FR" sz="2300" dirty="0" smtClean="0"/>
                  <a:t>en </a:t>
                </a:r>
                <a:r>
                  <a:rPr lang="fr-FR" sz="2300" dirty="0"/>
                  <a:t>est un </a:t>
                </a:r>
                <a:r>
                  <a:rPr lang="fr-FR" sz="2300" dirty="0" smtClean="0"/>
                  <a:t>vecteur </a:t>
                </a:r>
                <a:r>
                  <a:rPr lang="fr-FR" sz="2300" dirty="0"/>
                  <a:t>des quantités </a:t>
                </a:r>
                <a14:m>
                  <m:oMath xmlns:m="http://schemas.openxmlformats.org/officeDocument/2006/math">
                    <m:r>
                      <a:rPr lang="fr-FR" sz="2300" b="0" i="1" smtClean="0">
                        <a:latin typeface="Cambria Math"/>
                      </a:rPr>
                      <m:t>𝑞</m:t>
                    </m:r>
                    <m:r>
                      <a:rPr lang="fr-FR" sz="2300" b="0" i="1" smtClean="0">
                        <a:latin typeface="Cambria Math"/>
                      </a:rPr>
                      <m:t>=</m:t>
                    </m:r>
                    <m:d>
                      <m:dPr>
                        <m:begChr m:val="["/>
                        <m:endChr m:val="]"/>
                        <m:ctrlPr>
                          <a:rPr lang="fr-FR" sz="2300" b="0" i="1" smtClean="0">
                            <a:latin typeface="Cambria Math"/>
                          </a:rPr>
                        </m:ctrlPr>
                      </m:dPr>
                      <m:e>
                        <m:sSub>
                          <m:sSubPr>
                            <m:ctrlPr>
                              <a:rPr lang="fr-FR" sz="2300" b="0" i="1" smtClean="0">
                                <a:latin typeface="Cambria Math"/>
                              </a:rPr>
                            </m:ctrlPr>
                          </m:sSubPr>
                          <m:e>
                            <m:r>
                              <a:rPr lang="fr-FR" sz="2300" b="0" i="1" smtClean="0">
                                <a:latin typeface="Cambria Math"/>
                              </a:rPr>
                              <m:t>𝑞</m:t>
                            </m:r>
                          </m:e>
                          <m:sub>
                            <m:r>
                              <a:rPr lang="fr-FR" sz="2300" b="0" i="1" smtClean="0">
                                <a:latin typeface="Cambria Math"/>
                              </a:rPr>
                              <m:t>1</m:t>
                            </m:r>
                          </m:sub>
                        </m:sSub>
                        <m:r>
                          <a:rPr lang="fr-FR" sz="2300" b="0" i="1" smtClean="0">
                            <a:latin typeface="Cambria Math"/>
                          </a:rPr>
                          <m:t>,</m:t>
                        </m:r>
                        <m:sSub>
                          <m:sSubPr>
                            <m:ctrlPr>
                              <a:rPr lang="fr-FR" sz="2300" i="1">
                                <a:latin typeface="Cambria Math"/>
                              </a:rPr>
                            </m:ctrlPr>
                          </m:sSubPr>
                          <m:e>
                            <m:r>
                              <a:rPr lang="fr-FR" sz="2300" i="1">
                                <a:latin typeface="Cambria Math"/>
                              </a:rPr>
                              <m:t>𝑞</m:t>
                            </m:r>
                          </m:e>
                          <m:sub>
                            <m:r>
                              <a:rPr lang="fr-FR" sz="2300" b="0" i="1" smtClean="0">
                                <a:latin typeface="Cambria Math"/>
                              </a:rPr>
                              <m:t>2</m:t>
                            </m:r>
                          </m:sub>
                        </m:sSub>
                        <m:r>
                          <a:rPr lang="fr-FR" sz="2300" b="0" i="1" smtClean="0">
                            <a:latin typeface="Cambria Math"/>
                          </a:rPr>
                          <m:t>, …,</m:t>
                        </m:r>
                        <m:sSub>
                          <m:sSubPr>
                            <m:ctrlPr>
                              <a:rPr lang="fr-FR" sz="2300" i="1">
                                <a:latin typeface="Cambria Math"/>
                              </a:rPr>
                            </m:ctrlPr>
                          </m:sSubPr>
                          <m:e>
                            <m:r>
                              <a:rPr lang="fr-FR" sz="2300" i="1">
                                <a:latin typeface="Cambria Math"/>
                              </a:rPr>
                              <m:t>𝑞</m:t>
                            </m:r>
                          </m:e>
                          <m:sub>
                            <m:r>
                              <a:rPr lang="fr-FR" sz="2300" b="0" i="1" smtClean="0">
                                <a:latin typeface="Cambria Math"/>
                              </a:rPr>
                              <m:t>𝑁</m:t>
                            </m:r>
                          </m:sub>
                        </m:sSub>
                      </m:e>
                    </m:d>
                  </m:oMath>
                </a14:m>
                <a:r>
                  <a:rPr lang="fr-FR" sz="2300" dirty="0" smtClean="0"/>
                  <a:t> </a:t>
                </a:r>
                <a:r>
                  <a:rPr lang="fr-FR" sz="2300" dirty="0"/>
                  <a:t>représentatif des achats effectués durant les deux périodes considérées</a:t>
                </a:r>
                <a:r>
                  <a:rPr lang="fr-FR" sz="2300" dirty="0" smtClean="0"/>
                  <a:t>, </a:t>
                </a:r>
              </a:p>
              <a:p>
                <a:pPr algn="just">
                  <a:buFont typeface="Wingdings" panose="05000000000000000000" pitchFamily="2" charset="2"/>
                  <a:buChar char="q"/>
                </a:pPr>
                <a:r>
                  <a:rPr lang="fr-FR" sz="2300" dirty="0"/>
                  <a:t>et de calculer ensuite le niveau des prix dans la période 1 par rapport à la période 0 sous la forme du rapport du coût du panier dans la période 1, </a:t>
                </a:r>
                <a14:m>
                  <m:oMath xmlns:m="http://schemas.openxmlformats.org/officeDocument/2006/math">
                    <m:nary>
                      <m:naryPr>
                        <m:chr m:val="∑"/>
                        <m:ctrlPr>
                          <a:rPr lang="fr-FR" sz="2300" i="1">
                            <a:latin typeface="Cambria Math"/>
                          </a:rPr>
                        </m:ctrlPr>
                      </m:naryPr>
                      <m:sub>
                        <m:r>
                          <m:rPr>
                            <m:brk m:alnAt="23"/>
                          </m:rPr>
                          <a:rPr lang="fr-FR" sz="2300" i="1">
                            <a:latin typeface="Cambria Math"/>
                          </a:rPr>
                          <m:t>𝑖</m:t>
                        </m:r>
                        <m:r>
                          <a:rPr lang="fr-FR" sz="2300" i="1">
                            <a:latin typeface="Cambria Math"/>
                          </a:rPr>
                          <m:t>=1</m:t>
                        </m:r>
                      </m:sub>
                      <m:sup>
                        <m:r>
                          <a:rPr lang="fr-FR" sz="2300" i="1">
                            <a:latin typeface="Cambria Math"/>
                          </a:rPr>
                          <m:t>𝑁</m:t>
                        </m:r>
                      </m:sup>
                      <m:e>
                        <m:sSubSup>
                          <m:sSubSupPr>
                            <m:ctrlPr>
                              <a:rPr lang="fr-FR" sz="2300" i="1">
                                <a:latin typeface="Cambria Math"/>
                              </a:rPr>
                            </m:ctrlPr>
                          </m:sSubSupPr>
                          <m:e>
                            <m:r>
                              <a:rPr lang="fr-FR" sz="2300" i="1">
                                <a:latin typeface="Cambria Math"/>
                              </a:rPr>
                              <m:t>𝑃</m:t>
                            </m:r>
                          </m:e>
                          <m:sub>
                            <m:r>
                              <a:rPr lang="fr-FR" sz="2300" i="1">
                                <a:latin typeface="Cambria Math"/>
                              </a:rPr>
                              <m:t>𝑖</m:t>
                            </m:r>
                          </m:sub>
                          <m:sup>
                            <m:r>
                              <a:rPr lang="fr-FR" sz="2300" i="1">
                                <a:latin typeface="Cambria Math"/>
                              </a:rPr>
                              <m:t>1</m:t>
                            </m:r>
                          </m:sup>
                        </m:sSubSup>
                        <m:sSub>
                          <m:sSubPr>
                            <m:ctrlPr>
                              <a:rPr lang="fr-FR" sz="2300" i="1">
                                <a:latin typeface="Cambria Math"/>
                              </a:rPr>
                            </m:ctrlPr>
                          </m:sSubPr>
                          <m:e>
                            <m:r>
                              <a:rPr lang="fr-FR" sz="2300" i="1">
                                <a:latin typeface="Cambria Math"/>
                              </a:rPr>
                              <m:t>𝑞</m:t>
                            </m:r>
                          </m:e>
                          <m:sub>
                            <m:r>
                              <a:rPr lang="fr-FR" sz="2300" i="1">
                                <a:latin typeface="Cambria Math"/>
                              </a:rPr>
                              <m:t>𝑖</m:t>
                            </m:r>
                          </m:sub>
                        </m:sSub>
                      </m:e>
                    </m:nary>
                  </m:oMath>
                </a14:m>
                <a:r>
                  <a:rPr lang="fr-FR" sz="2300" dirty="0"/>
                  <a:t> , au coût du panier dans la période 0, </a:t>
                </a:r>
                <a14:m>
                  <m:oMath xmlns:m="http://schemas.openxmlformats.org/officeDocument/2006/math">
                    <m:nary>
                      <m:naryPr>
                        <m:chr m:val="∑"/>
                        <m:ctrlPr>
                          <a:rPr lang="fr-FR" sz="2300" i="1">
                            <a:latin typeface="Cambria Math"/>
                          </a:rPr>
                        </m:ctrlPr>
                      </m:naryPr>
                      <m:sub>
                        <m:r>
                          <m:rPr>
                            <m:brk m:alnAt="23"/>
                          </m:rPr>
                          <a:rPr lang="fr-FR" sz="2300" i="1">
                            <a:latin typeface="Cambria Math"/>
                          </a:rPr>
                          <m:t>𝑖</m:t>
                        </m:r>
                        <m:r>
                          <a:rPr lang="fr-FR" sz="2300" i="1">
                            <a:latin typeface="Cambria Math"/>
                          </a:rPr>
                          <m:t>=1</m:t>
                        </m:r>
                      </m:sub>
                      <m:sup>
                        <m:r>
                          <a:rPr lang="fr-FR" sz="2300" i="1">
                            <a:latin typeface="Cambria Math"/>
                          </a:rPr>
                          <m:t>𝑁</m:t>
                        </m:r>
                      </m:sup>
                      <m:e>
                        <m:sSubSup>
                          <m:sSubSupPr>
                            <m:ctrlPr>
                              <a:rPr lang="fr-FR" sz="2300" i="1">
                                <a:latin typeface="Cambria Math"/>
                              </a:rPr>
                            </m:ctrlPr>
                          </m:sSubSupPr>
                          <m:e>
                            <m:r>
                              <a:rPr lang="fr-FR" sz="2300" i="1">
                                <a:latin typeface="Cambria Math"/>
                              </a:rPr>
                              <m:t>𝑃</m:t>
                            </m:r>
                          </m:e>
                          <m:sub>
                            <m:r>
                              <a:rPr lang="fr-FR" sz="2300" i="1">
                                <a:latin typeface="Cambria Math"/>
                              </a:rPr>
                              <m:t>𝑖</m:t>
                            </m:r>
                          </m:sub>
                          <m:sup>
                            <m:r>
                              <a:rPr lang="fr-FR" sz="2300" i="1">
                                <a:latin typeface="Cambria Math"/>
                              </a:rPr>
                              <m:t>0</m:t>
                            </m:r>
                          </m:sup>
                        </m:sSubSup>
                        <m:sSub>
                          <m:sSubPr>
                            <m:ctrlPr>
                              <a:rPr lang="fr-FR" sz="2300" i="1">
                                <a:latin typeface="Cambria Math"/>
                              </a:rPr>
                            </m:ctrlPr>
                          </m:sSubPr>
                          <m:e>
                            <m:r>
                              <a:rPr lang="fr-FR" sz="2300" i="1">
                                <a:latin typeface="Cambria Math"/>
                              </a:rPr>
                              <m:t>𝑞</m:t>
                            </m:r>
                          </m:e>
                          <m:sub>
                            <m:r>
                              <a:rPr lang="fr-FR" sz="2300" i="1">
                                <a:latin typeface="Cambria Math"/>
                              </a:rPr>
                              <m:t>𝑖</m:t>
                            </m:r>
                          </m:sub>
                        </m:sSub>
                      </m:e>
                    </m:nary>
                  </m:oMath>
                </a14:m>
                <a:r>
                  <a:rPr lang="fr-FR" sz="2300" dirty="0"/>
                  <a:t>.</a:t>
                </a:r>
                <a:endParaRPr lang="fr-FR" sz="2300" dirty="0" smtClean="0"/>
              </a:p>
              <a:p>
                <a:pPr marL="0" indent="0" algn="just">
                  <a:buNone/>
                </a:pPr>
                <a:r>
                  <a:rPr lang="fr-FR" sz="2000" dirty="0" smtClean="0"/>
                  <a:t>       </a:t>
                </a:r>
                <a14:m>
                  <m:oMath xmlns:m="http://schemas.openxmlformats.org/officeDocument/2006/math">
                    <m:sSup>
                      <m:sSupPr>
                        <m:ctrlPr>
                          <a:rPr lang="fr-FR" sz="2000" i="1">
                            <a:latin typeface="Cambria Math"/>
                          </a:rPr>
                        </m:ctrlPr>
                      </m:sSupPr>
                      <m:e>
                        <m:r>
                          <a:rPr lang="fr-FR" sz="2000" i="1">
                            <a:latin typeface="Cambria Math"/>
                          </a:rPr>
                          <m:t>𝑃</m:t>
                        </m:r>
                      </m:e>
                      <m:sup>
                        <m:r>
                          <a:rPr lang="fr-FR" sz="2000" i="1">
                            <a:latin typeface="Cambria Math"/>
                          </a:rPr>
                          <m:t>𝑡</m:t>
                        </m:r>
                      </m:sup>
                    </m:sSup>
                    <m:r>
                      <a:rPr lang="fr-FR" sz="2000" i="1">
                        <a:latin typeface="Cambria Math"/>
                      </a:rPr>
                      <m:t>=</m:t>
                    </m:r>
                    <m:d>
                      <m:dPr>
                        <m:begChr m:val="["/>
                        <m:endChr m:val="]"/>
                        <m:ctrlPr>
                          <a:rPr lang="fr-FR" sz="2000" i="1">
                            <a:latin typeface="Cambria Math"/>
                          </a:rPr>
                        </m:ctrlPr>
                      </m:dPr>
                      <m:e>
                        <m:sSubSup>
                          <m:sSubSupPr>
                            <m:ctrlPr>
                              <a:rPr lang="fr-FR" sz="2000" i="1">
                                <a:latin typeface="Cambria Math"/>
                              </a:rPr>
                            </m:ctrlPr>
                          </m:sSubSupPr>
                          <m:e>
                            <m:r>
                              <a:rPr lang="fr-FR" sz="2000" i="1">
                                <a:latin typeface="Cambria Math"/>
                              </a:rPr>
                              <m:t>𝑃</m:t>
                            </m:r>
                          </m:e>
                          <m:sub>
                            <m:r>
                              <a:rPr lang="fr-FR" sz="2000" i="1">
                                <a:latin typeface="Cambria Math"/>
                              </a:rPr>
                              <m:t>1</m:t>
                            </m:r>
                          </m:sub>
                          <m:sup>
                            <m:r>
                              <a:rPr lang="fr-FR" sz="2000" i="1">
                                <a:latin typeface="Cambria Math"/>
                              </a:rPr>
                              <m:t>𝑡</m:t>
                            </m:r>
                          </m:sup>
                        </m:sSubSup>
                        <m:r>
                          <a:rPr lang="fr-FR" sz="2000" i="1">
                            <a:latin typeface="Cambria Math"/>
                          </a:rPr>
                          <m:t>,</m:t>
                        </m:r>
                        <m:sSubSup>
                          <m:sSubSupPr>
                            <m:ctrlPr>
                              <a:rPr lang="fr-FR" sz="2000" i="1">
                                <a:latin typeface="Cambria Math"/>
                              </a:rPr>
                            </m:ctrlPr>
                          </m:sSubSupPr>
                          <m:e>
                            <m:r>
                              <a:rPr lang="fr-FR" sz="2000" i="1">
                                <a:latin typeface="Cambria Math"/>
                              </a:rPr>
                              <m:t>𝑃</m:t>
                            </m:r>
                          </m:e>
                          <m:sub>
                            <m:r>
                              <a:rPr lang="fr-FR" sz="2000" i="1">
                                <a:latin typeface="Cambria Math"/>
                              </a:rPr>
                              <m:t>2</m:t>
                            </m:r>
                          </m:sub>
                          <m:sup>
                            <m:r>
                              <a:rPr lang="fr-FR" sz="2000" i="1">
                                <a:latin typeface="Cambria Math"/>
                              </a:rPr>
                              <m:t>𝑡</m:t>
                            </m:r>
                          </m:sup>
                        </m:sSubSup>
                        <m:r>
                          <a:rPr lang="fr-FR" sz="2000" i="1">
                            <a:latin typeface="Cambria Math"/>
                          </a:rPr>
                          <m:t>,…,</m:t>
                        </m:r>
                        <m:sSubSup>
                          <m:sSubSupPr>
                            <m:ctrlPr>
                              <a:rPr lang="fr-FR" sz="2000" i="1">
                                <a:latin typeface="Cambria Math"/>
                              </a:rPr>
                            </m:ctrlPr>
                          </m:sSubSupPr>
                          <m:e>
                            <m:r>
                              <a:rPr lang="fr-FR" sz="2000" i="1">
                                <a:latin typeface="Cambria Math"/>
                              </a:rPr>
                              <m:t>𝑃</m:t>
                            </m:r>
                          </m:e>
                          <m:sub>
                            <m:r>
                              <a:rPr lang="fr-FR" sz="2000" i="1">
                                <a:latin typeface="Cambria Math"/>
                              </a:rPr>
                              <m:t>𝑁</m:t>
                            </m:r>
                          </m:sub>
                          <m:sup>
                            <m:r>
                              <a:rPr lang="fr-FR" sz="2000" i="1">
                                <a:latin typeface="Cambria Math"/>
                              </a:rPr>
                              <m:t>𝑡</m:t>
                            </m:r>
                          </m:sup>
                        </m:sSubSup>
                      </m:e>
                    </m:d>
                  </m:oMath>
                </a14:m>
                <a:r>
                  <a:rPr lang="fr-FR" sz="2000" dirty="0"/>
                  <a:t> pour t = 0,1 le vecteur de prix de la période t</a:t>
                </a:r>
                <a:endParaRPr lang="fr-FR" sz="2300" dirty="0"/>
              </a:p>
              <a:p>
                <a:pPr algn="just">
                  <a:buFont typeface="Wingdings" panose="05000000000000000000" pitchFamily="2" charset="2"/>
                  <a:buChar char="q"/>
                </a:pPr>
                <a:endParaRPr lang="fr-FR" sz="2400" dirty="0" smtClean="0"/>
              </a:p>
              <a:p>
                <a:pPr marL="0" indent="0" algn="just">
                  <a:buNone/>
                </a:pPr>
                <a:endParaRPr lang="fr-FR" sz="2400" b="1" cap="small" dirty="0">
                  <a:solidFill>
                    <a:srgbClr val="FF0000"/>
                  </a:solidFill>
                </a:endParaRPr>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107504" y="1057300"/>
                <a:ext cx="9036496" cy="4657700"/>
              </a:xfrm>
              <a:blipFill rotWithShape="1">
                <a:blip r:embed="rId2"/>
                <a:stretch>
                  <a:fillRect l="-1080" t="-1046" r="-945" b="-4052"/>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5</a:t>
            </a:fld>
            <a:endParaRPr lang="fr-FR"/>
          </a:p>
        </p:txBody>
      </p:sp>
    </p:spTree>
    <p:extLst>
      <p:ext uri="{BB962C8B-B14F-4D97-AF65-F5344CB8AC3E}">
        <p14:creationId xmlns:p14="http://schemas.microsoft.com/office/powerpoint/2010/main" val="147106337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THEORIES DES INDICES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b="1" cap="small" dirty="0" smtClean="0">
                    <a:solidFill>
                      <a:srgbClr val="FF0000"/>
                    </a:solidFill>
                  </a:rPr>
                  <a:t>Indices à base fixe</a:t>
                </a:r>
              </a:p>
              <a:p>
                <a:pPr marL="0" indent="0" algn="just">
                  <a:buNone/>
                </a:pPr>
                <a:r>
                  <a:rPr lang="fr-FR" sz="2400" dirty="0" smtClean="0"/>
                  <a:t>-  comment </a:t>
                </a:r>
                <a:r>
                  <a:rPr lang="fr-FR" sz="2400" dirty="0"/>
                  <a:t>le vecteur représentant le panier fixe q doit-il être choisi</a:t>
                </a:r>
                <a:r>
                  <a:rPr lang="fr-FR" sz="2400" dirty="0" smtClean="0"/>
                  <a:t>?</a:t>
                </a:r>
              </a:p>
              <a:p>
                <a:pPr marL="0" indent="0" algn="just">
                  <a:buNone/>
                </a:pPr>
                <a:r>
                  <a:rPr lang="fr-FR" sz="2400" dirty="0" smtClean="0"/>
                  <a:t>- Avec </a:t>
                </a:r>
                <a:r>
                  <a:rPr lang="fr-FR" sz="2400" dirty="0"/>
                  <a:t>le temps un peu plus de </a:t>
                </a:r>
                <a:r>
                  <a:rPr lang="fr-FR" sz="2400" dirty="0" smtClean="0"/>
                  <a:t>spécification </a:t>
                </a:r>
                <a:r>
                  <a:rPr lang="fr-FR" sz="2400" dirty="0"/>
                  <a:t>sur le vecteur des </a:t>
                </a:r>
                <a:r>
                  <a:rPr lang="fr-FR" sz="2400" dirty="0" smtClean="0"/>
                  <a:t>quantités   </a:t>
                </a:r>
                <a14:m>
                  <m:oMath xmlns:m="http://schemas.openxmlformats.org/officeDocument/2006/math">
                    <m:r>
                      <a:rPr lang="fr-FR" sz="2400" b="0" i="0" smtClean="0">
                        <a:latin typeface="Cambria Math"/>
                      </a:rPr>
                      <m:t>   </m:t>
                    </m:r>
                    <m:sSup>
                      <m:sSupPr>
                        <m:ctrlPr>
                          <a:rPr lang="fr-FR" sz="2400" i="1">
                            <a:latin typeface="Cambria Math"/>
                          </a:rPr>
                        </m:ctrlPr>
                      </m:sSupPr>
                      <m:e>
                        <m:r>
                          <a:rPr lang="fr-FR" sz="2400">
                            <a:latin typeface="Cambria Math"/>
                          </a:rPr>
                          <m:t>𝑞</m:t>
                        </m:r>
                      </m:e>
                      <m:sup>
                        <m:r>
                          <a:rPr lang="fr-FR" sz="2400">
                            <a:latin typeface="Cambria Math"/>
                          </a:rPr>
                          <m:t>𝑡</m:t>
                        </m:r>
                      </m:sup>
                    </m:sSup>
                    <m:r>
                      <a:rPr lang="fr-FR" sz="2400">
                        <a:latin typeface="Cambria Math"/>
                      </a:rPr>
                      <m:t>=</m:t>
                    </m:r>
                    <m:d>
                      <m:dPr>
                        <m:begChr m:val="["/>
                        <m:endChr m:val="]"/>
                        <m:ctrlPr>
                          <a:rPr lang="fr-FR" sz="2400" i="1">
                            <a:latin typeface="Cambria Math"/>
                          </a:rPr>
                        </m:ctrlPr>
                      </m:dPr>
                      <m:e>
                        <m:sSubSup>
                          <m:sSubSupPr>
                            <m:ctrlPr>
                              <a:rPr lang="fr-FR" sz="2400" i="1">
                                <a:latin typeface="Cambria Math"/>
                              </a:rPr>
                            </m:ctrlPr>
                          </m:sSubSupPr>
                          <m:e>
                            <m:r>
                              <a:rPr lang="fr-FR" sz="2400">
                                <a:latin typeface="Cambria Math"/>
                              </a:rPr>
                              <m:t>𝑞</m:t>
                            </m:r>
                          </m:e>
                          <m:sub>
                            <m:r>
                              <a:rPr lang="fr-FR" sz="2400">
                                <a:latin typeface="Cambria Math"/>
                              </a:rPr>
                              <m:t>1</m:t>
                            </m:r>
                          </m:sub>
                          <m:sup>
                            <m:r>
                              <a:rPr lang="fr-FR" sz="2400">
                                <a:latin typeface="Cambria Math"/>
                              </a:rPr>
                              <m:t>𝑡</m:t>
                            </m:r>
                          </m:sup>
                        </m:sSubSup>
                        <m:r>
                          <a:rPr lang="fr-FR" sz="2400">
                            <a:latin typeface="Cambria Math"/>
                          </a:rPr>
                          <m:t>,</m:t>
                        </m:r>
                        <m:sSubSup>
                          <m:sSubSupPr>
                            <m:ctrlPr>
                              <a:rPr lang="fr-FR" sz="2400" i="1">
                                <a:latin typeface="Cambria Math"/>
                              </a:rPr>
                            </m:ctrlPr>
                          </m:sSubSupPr>
                          <m:e>
                            <m:r>
                              <a:rPr lang="fr-FR" sz="2400">
                                <a:latin typeface="Cambria Math"/>
                              </a:rPr>
                              <m:t>𝑞</m:t>
                            </m:r>
                          </m:e>
                          <m:sub>
                            <m:r>
                              <a:rPr lang="fr-FR" sz="2400">
                                <a:latin typeface="Cambria Math"/>
                              </a:rPr>
                              <m:t>2</m:t>
                            </m:r>
                          </m:sub>
                          <m:sup>
                            <m:r>
                              <a:rPr lang="fr-FR" sz="2400">
                                <a:latin typeface="Cambria Math"/>
                              </a:rPr>
                              <m:t>𝑡</m:t>
                            </m:r>
                          </m:sup>
                        </m:sSubSup>
                        <m:r>
                          <a:rPr lang="fr-FR" sz="2400">
                            <a:latin typeface="Cambria Math"/>
                          </a:rPr>
                          <m:t>, …,</m:t>
                        </m:r>
                        <m:sSubSup>
                          <m:sSubSupPr>
                            <m:ctrlPr>
                              <a:rPr lang="fr-FR" sz="2400" i="1">
                                <a:latin typeface="Cambria Math"/>
                              </a:rPr>
                            </m:ctrlPr>
                          </m:sSubSupPr>
                          <m:e>
                            <m:r>
                              <a:rPr lang="fr-FR" sz="2400">
                                <a:latin typeface="Cambria Math"/>
                              </a:rPr>
                              <m:t>𝑞</m:t>
                            </m:r>
                          </m:e>
                          <m:sub>
                            <m:r>
                              <a:rPr lang="fr-FR" sz="2400">
                                <a:latin typeface="Cambria Math"/>
                              </a:rPr>
                              <m:t>𝑁</m:t>
                            </m:r>
                          </m:sub>
                          <m:sup>
                            <m:r>
                              <a:rPr lang="fr-FR" sz="2400">
                                <a:latin typeface="Cambria Math"/>
                              </a:rPr>
                              <m:t>𝑡</m:t>
                            </m:r>
                          </m:sup>
                        </m:sSubSup>
                      </m:e>
                    </m:d>
                  </m:oMath>
                </a14:m>
                <a:r>
                  <a:rPr lang="fr-FR" sz="2400" dirty="0"/>
                  <a:t>  </a:t>
                </a:r>
                <a:r>
                  <a:rPr lang="fr-FR" sz="2400" dirty="0" smtClean="0"/>
                  <a:t>t=0,1</a:t>
                </a:r>
              </a:p>
              <a:p>
                <a:pPr algn="just">
                  <a:buFontTx/>
                  <a:buChar char="-"/>
                </a:pPr>
                <a:r>
                  <a:rPr lang="fr-FR" sz="2400" dirty="0" smtClean="0"/>
                  <a:t>Ces </a:t>
                </a:r>
                <a:r>
                  <a:rPr lang="fr-FR" sz="2400" dirty="0"/>
                  <a:t>deux choix conduisent respectivement à l’indice de prix de </a:t>
                </a:r>
                <a:r>
                  <a:rPr lang="fr-FR" sz="2400" dirty="0" err="1"/>
                  <a:t>Laspeyres</a:t>
                </a:r>
                <a:r>
                  <a:rPr lang="fr-FR" sz="2400" dirty="0"/>
                  <a:t> (1871)  et à l’indice de prix de </a:t>
                </a:r>
                <a:r>
                  <a:rPr lang="fr-FR" sz="2400" dirty="0" err="1"/>
                  <a:t>Paasche</a:t>
                </a:r>
                <a:r>
                  <a:rPr lang="fr-FR" sz="2400" dirty="0"/>
                  <a:t> (1874</a:t>
                </a:r>
                <a:r>
                  <a:rPr lang="fr-FR" sz="2400" dirty="0" smtClean="0"/>
                  <a:t>)</a:t>
                </a:r>
              </a:p>
              <a:p>
                <a:pPr marL="0" indent="0" algn="just">
                  <a:buNone/>
                </a:pPr>
                <a14:m>
                  <m:oMath xmlns:m="http://schemas.openxmlformats.org/officeDocument/2006/math">
                    <m:sSub>
                      <m:sSubPr>
                        <m:ctrlPr>
                          <a:rPr lang="fr-FR" sz="2400" i="1">
                            <a:latin typeface="Cambria Math"/>
                          </a:rPr>
                        </m:ctrlPr>
                      </m:sSubPr>
                      <m:e>
                        <m:r>
                          <a:rPr lang="fr-FR" sz="2400" i="1">
                            <a:latin typeface="Cambria Math"/>
                          </a:rPr>
                          <m:t>𝐼</m:t>
                        </m:r>
                      </m:e>
                      <m:sub>
                        <m:r>
                          <a:rPr lang="fr-FR" sz="2400" i="1">
                            <a:latin typeface="Cambria Math"/>
                          </a:rPr>
                          <m:t>𝐿</m:t>
                        </m:r>
                      </m:sub>
                    </m:sSub>
                    <m:r>
                      <a:rPr lang="fr-FR" sz="2400" i="1">
                        <a:latin typeface="Cambria Math"/>
                      </a:rPr>
                      <m:t>=</m:t>
                    </m:r>
                    <m:f>
                      <m:fPr>
                        <m:ctrlPr>
                          <a:rPr lang="fr-FR" sz="2400" i="1">
                            <a:latin typeface="Cambria Math"/>
                          </a:rPr>
                        </m:ctrlPr>
                      </m:fPr>
                      <m:num>
                        <m:nary>
                          <m:naryPr>
                            <m:chr m:val="∑"/>
                            <m:ctrlPr>
                              <a:rPr lang="fr-FR" sz="2400" i="1">
                                <a:latin typeface="Cambria Math"/>
                              </a:rPr>
                            </m:ctrlPr>
                          </m:naryPr>
                          <m:sub>
                            <m:r>
                              <m:rPr>
                                <m:brk m:alnAt="23"/>
                              </m:rPr>
                              <a:rPr lang="fr-FR" sz="2400" i="1">
                                <a:latin typeface="Cambria Math"/>
                              </a:rPr>
                              <m:t>𝑖</m:t>
                            </m:r>
                            <m:r>
                              <a:rPr lang="fr-FR" sz="2400" i="1">
                                <a:latin typeface="Cambria Math"/>
                              </a:rPr>
                              <m:t>=1</m:t>
                            </m:r>
                          </m:sub>
                          <m:sup>
                            <m:r>
                              <a:rPr lang="fr-FR" sz="2400" i="1">
                                <a:latin typeface="Cambria Math"/>
                              </a:rPr>
                              <m:t>𝑁</m:t>
                            </m:r>
                          </m:sup>
                          <m:e>
                            <m:sSubSup>
                              <m:sSubSupPr>
                                <m:ctrlPr>
                                  <a:rPr lang="fr-FR" sz="2400" i="1">
                                    <a:latin typeface="Cambria Math"/>
                                  </a:rPr>
                                </m:ctrlPr>
                              </m:sSubSupPr>
                              <m:e>
                                <m:r>
                                  <a:rPr lang="fr-FR" sz="2400" i="1">
                                    <a:latin typeface="Cambria Math"/>
                                  </a:rPr>
                                  <m:t>𝑃</m:t>
                                </m:r>
                              </m:e>
                              <m:sub>
                                <m:r>
                                  <a:rPr lang="fr-FR" sz="2400" i="1">
                                    <a:latin typeface="Cambria Math"/>
                                  </a:rPr>
                                  <m:t>𝑖</m:t>
                                </m:r>
                              </m:sub>
                              <m:sup>
                                <m:r>
                                  <a:rPr lang="fr-FR" sz="2400" i="1">
                                    <a:latin typeface="Cambria Math"/>
                                  </a:rPr>
                                  <m:t>1</m:t>
                                </m:r>
                              </m:sup>
                            </m:sSubSup>
                            <m:sSubSup>
                              <m:sSubSupPr>
                                <m:ctrlPr>
                                  <a:rPr lang="fr-FR" sz="2400" i="1">
                                    <a:latin typeface="Cambria Math"/>
                                  </a:rPr>
                                </m:ctrlPr>
                              </m:sSubSupPr>
                              <m:e>
                                <m:r>
                                  <a:rPr lang="fr-FR" sz="2400" i="1">
                                    <a:latin typeface="Cambria Math"/>
                                  </a:rPr>
                                  <m:t>𝑞</m:t>
                                </m:r>
                              </m:e>
                              <m:sub>
                                <m:r>
                                  <a:rPr lang="fr-FR" sz="2400" i="1">
                                    <a:latin typeface="Cambria Math"/>
                                  </a:rPr>
                                  <m:t>𝑖</m:t>
                                </m:r>
                              </m:sub>
                              <m:sup>
                                <m:r>
                                  <a:rPr lang="fr-FR" sz="2400" i="1">
                                    <a:latin typeface="Cambria Math"/>
                                  </a:rPr>
                                  <m:t>0</m:t>
                                </m:r>
                              </m:sup>
                            </m:sSubSup>
                          </m:e>
                        </m:nary>
                      </m:num>
                      <m:den>
                        <m:nary>
                          <m:naryPr>
                            <m:chr m:val="∑"/>
                            <m:ctrlPr>
                              <a:rPr lang="fr-FR" sz="2400" i="1">
                                <a:latin typeface="Cambria Math"/>
                              </a:rPr>
                            </m:ctrlPr>
                          </m:naryPr>
                          <m:sub>
                            <m:r>
                              <m:rPr>
                                <m:brk m:alnAt="23"/>
                              </m:rPr>
                              <a:rPr lang="fr-FR" sz="2400" i="1">
                                <a:latin typeface="Cambria Math"/>
                              </a:rPr>
                              <m:t>𝑖</m:t>
                            </m:r>
                            <m:r>
                              <a:rPr lang="fr-FR" sz="2400" i="1">
                                <a:latin typeface="Cambria Math"/>
                              </a:rPr>
                              <m:t>=1</m:t>
                            </m:r>
                          </m:sub>
                          <m:sup>
                            <m:r>
                              <a:rPr lang="fr-FR" sz="2400" i="1">
                                <a:latin typeface="Cambria Math"/>
                              </a:rPr>
                              <m:t>𝑁</m:t>
                            </m:r>
                          </m:sup>
                          <m:e>
                            <m:sSubSup>
                              <m:sSubSupPr>
                                <m:ctrlPr>
                                  <a:rPr lang="fr-FR" sz="2400" i="1">
                                    <a:latin typeface="Cambria Math"/>
                                  </a:rPr>
                                </m:ctrlPr>
                              </m:sSubSupPr>
                              <m:e>
                                <m:r>
                                  <a:rPr lang="fr-FR" sz="2400" i="1">
                                    <a:latin typeface="Cambria Math"/>
                                  </a:rPr>
                                  <m:t>𝑃</m:t>
                                </m:r>
                              </m:e>
                              <m:sub>
                                <m:r>
                                  <a:rPr lang="fr-FR" sz="2400" i="1">
                                    <a:latin typeface="Cambria Math"/>
                                  </a:rPr>
                                  <m:t>𝑖</m:t>
                                </m:r>
                              </m:sub>
                              <m:sup>
                                <m:r>
                                  <a:rPr lang="fr-FR" sz="2400" i="1">
                                    <a:latin typeface="Cambria Math"/>
                                  </a:rPr>
                                  <m:t>0</m:t>
                                </m:r>
                              </m:sup>
                            </m:sSubSup>
                            <m:sSubSup>
                              <m:sSubSupPr>
                                <m:ctrlPr>
                                  <a:rPr lang="fr-FR" sz="2400" i="1">
                                    <a:latin typeface="Cambria Math"/>
                                  </a:rPr>
                                </m:ctrlPr>
                              </m:sSubSupPr>
                              <m:e>
                                <m:r>
                                  <a:rPr lang="fr-FR" sz="2400" i="1">
                                    <a:latin typeface="Cambria Math"/>
                                  </a:rPr>
                                  <m:t>𝑞</m:t>
                                </m:r>
                              </m:e>
                              <m:sub>
                                <m:r>
                                  <a:rPr lang="fr-FR" sz="2400" i="1">
                                    <a:latin typeface="Cambria Math"/>
                                  </a:rPr>
                                  <m:t>𝑖</m:t>
                                </m:r>
                              </m:sub>
                              <m:sup>
                                <m:r>
                                  <a:rPr lang="fr-FR" sz="2400" i="1">
                                    <a:latin typeface="Cambria Math"/>
                                  </a:rPr>
                                  <m:t>0</m:t>
                                </m:r>
                              </m:sup>
                            </m:sSubSup>
                          </m:e>
                        </m:nary>
                      </m:den>
                    </m:f>
                  </m:oMath>
                </a14:m>
                <a:r>
                  <a:rPr lang="fr-FR" sz="2400" dirty="0"/>
                  <a:t>*</a:t>
                </a:r>
                <a:r>
                  <a:rPr lang="fr-FR" sz="2400" dirty="0" smtClean="0"/>
                  <a:t>100</a:t>
                </a:r>
              </a:p>
              <a:p>
                <a:pPr marL="0" indent="0" algn="just">
                  <a:buNone/>
                </a:pPr>
                <a:r>
                  <a:rPr lang="fr-FR" sz="2400" dirty="0"/>
                  <a:t>L’IPC de </a:t>
                </a:r>
                <a:r>
                  <a:rPr lang="fr-FR" sz="2400" dirty="0" err="1"/>
                  <a:t>Laspeyres</a:t>
                </a:r>
                <a:r>
                  <a:rPr lang="fr-FR" sz="2400" dirty="0"/>
                  <a:t> peut donc être produit rapidement sans qu’il soit nécessaire de disposer d’informations sur les quantités pour la période en cours</a:t>
                </a:r>
              </a:p>
              <a:p>
                <a:pPr marL="0" indent="0" algn="just">
                  <a:buNone/>
                </a:pPr>
                <a:endParaRPr lang="fr-FR" sz="2400" dirty="0"/>
              </a:p>
              <a:p>
                <a:pPr algn="just">
                  <a:buFontTx/>
                  <a:buChar char="-"/>
                </a:pPr>
                <a:endParaRPr lang="fr-FR" sz="2400" dirty="0"/>
              </a:p>
              <a:p>
                <a:pPr marL="0" indent="0" algn="just">
                  <a:buNone/>
                </a:pPr>
                <a:endParaRPr lang="fr-FR" sz="2400" dirty="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1092" b="-3683"/>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6</a:t>
            </a:fld>
            <a:endParaRPr lang="fr-FR"/>
          </a:p>
        </p:txBody>
      </p:sp>
    </p:spTree>
    <p:extLst>
      <p:ext uri="{BB962C8B-B14F-4D97-AF65-F5344CB8AC3E}">
        <p14:creationId xmlns:p14="http://schemas.microsoft.com/office/powerpoint/2010/main" val="229006268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THEORIES DES INDICES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b="1" cap="small" dirty="0" smtClean="0">
                    <a:solidFill>
                      <a:srgbClr val="FF0000"/>
                    </a:solidFill>
                  </a:rPr>
                  <a:t>Indices à base fixe</a:t>
                </a:r>
              </a:p>
              <a:p>
                <a:pPr marL="0" indent="0" algn="just">
                  <a:buNone/>
                </a:pPr>
                <a14:m>
                  <m:oMath xmlns:m="http://schemas.openxmlformats.org/officeDocument/2006/math">
                    <m:sSub>
                      <m:sSubPr>
                        <m:ctrlPr>
                          <a:rPr lang="fr-FR" sz="2400" i="1">
                            <a:latin typeface="Cambria Math"/>
                          </a:rPr>
                        </m:ctrlPr>
                      </m:sSubPr>
                      <m:e>
                        <m:r>
                          <a:rPr lang="fr-FR" sz="2400" i="1">
                            <a:latin typeface="Cambria Math"/>
                          </a:rPr>
                          <m:t>𝐼</m:t>
                        </m:r>
                      </m:e>
                      <m:sub>
                        <m:r>
                          <a:rPr lang="fr-FR" sz="2400" i="1">
                            <a:latin typeface="Cambria Math"/>
                          </a:rPr>
                          <m:t>𝑃</m:t>
                        </m:r>
                      </m:sub>
                    </m:sSub>
                    <m:r>
                      <a:rPr lang="fr-FR" sz="2400" i="1">
                        <a:latin typeface="Cambria Math"/>
                      </a:rPr>
                      <m:t>=</m:t>
                    </m:r>
                    <m:f>
                      <m:fPr>
                        <m:ctrlPr>
                          <a:rPr lang="fr-FR" sz="2400" i="1">
                            <a:latin typeface="Cambria Math"/>
                          </a:rPr>
                        </m:ctrlPr>
                      </m:fPr>
                      <m:num>
                        <m:nary>
                          <m:naryPr>
                            <m:chr m:val="∑"/>
                            <m:ctrlPr>
                              <a:rPr lang="fr-FR" sz="2400" i="1">
                                <a:latin typeface="Cambria Math"/>
                              </a:rPr>
                            </m:ctrlPr>
                          </m:naryPr>
                          <m:sub>
                            <m:r>
                              <m:rPr>
                                <m:brk m:alnAt="23"/>
                              </m:rPr>
                              <a:rPr lang="fr-FR" sz="2400" i="1">
                                <a:latin typeface="Cambria Math"/>
                              </a:rPr>
                              <m:t>𝑖</m:t>
                            </m:r>
                            <m:r>
                              <a:rPr lang="fr-FR" sz="2400" i="1">
                                <a:latin typeface="Cambria Math"/>
                              </a:rPr>
                              <m:t>=1</m:t>
                            </m:r>
                          </m:sub>
                          <m:sup>
                            <m:r>
                              <a:rPr lang="fr-FR" sz="2400" i="1">
                                <a:latin typeface="Cambria Math"/>
                              </a:rPr>
                              <m:t>𝑁</m:t>
                            </m:r>
                          </m:sup>
                          <m:e>
                            <m:sSubSup>
                              <m:sSubSupPr>
                                <m:ctrlPr>
                                  <a:rPr lang="fr-FR" sz="2400" i="1">
                                    <a:latin typeface="Cambria Math"/>
                                  </a:rPr>
                                </m:ctrlPr>
                              </m:sSubSupPr>
                              <m:e>
                                <m:r>
                                  <a:rPr lang="fr-FR" sz="2400" i="1">
                                    <a:latin typeface="Cambria Math"/>
                                  </a:rPr>
                                  <m:t>𝑃</m:t>
                                </m:r>
                              </m:e>
                              <m:sub>
                                <m:r>
                                  <a:rPr lang="fr-FR" sz="2400" i="1">
                                    <a:latin typeface="Cambria Math"/>
                                  </a:rPr>
                                  <m:t>𝑖</m:t>
                                </m:r>
                              </m:sub>
                              <m:sup>
                                <m:r>
                                  <a:rPr lang="fr-FR" sz="2400" i="1">
                                    <a:latin typeface="Cambria Math"/>
                                  </a:rPr>
                                  <m:t>1</m:t>
                                </m:r>
                              </m:sup>
                            </m:sSubSup>
                            <m:sSubSup>
                              <m:sSubSupPr>
                                <m:ctrlPr>
                                  <a:rPr lang="fr-FR" sz="2400" i="1">
                                    <a:latin typeface="Cambria Math"/>
                                  </a:rPr>
                                </m:ctrlPr>
                              </m:sSubSupPr>
                              <m:e>
                                <m:r>
                                  <a:rPr lang="fr-FR" sz="2400" i="1">
                                    <a:latin typeface="Cambria Math"/>
                                  </a:rPr>
                                  <m:t>𝑞</m:t>
                                </m:r>
                              </m:e>
                              <m:sub>
                                <m:r>
                                  <a:rPr lang="fr-FR" sz="2400" i="1">
                                    <a:latin typeface="Cambria Math"/>
                                  </a:rPr>
                                  <m:t>𝑖</m:t>
                                </m:r>
                              </m:sub>
                              <m:sup>
                                <m:r>
                                  <a:rPr lang="fr-FR" sz="2400" i="1">
                                    <a:latin typeface="Cambria Math"/>
                                  </a:rPr>
                                  <m:t>1</m:t>
                                </m:r>
                              </m:sup>
                            </m:sSubSup>
                          </m:e>
                        </m:nary>
                      </m:num>
                      <m:den>
                        <m:nary>
                          <m:naryPr>
                            <m:chr m:val="∑"/>
                            <m:ctrlPr>
                              <a:rPr lang="fr-FR" sz="2400" i="1">
                                <a:latin typeface="Cambria Math"/>
                              </a:rPr>
                            </m:ctrlPr>
                          </m:naryPr>
                          <m:sub>
                            <m:r>
                              <m:rPr>
                                <m:brk m:alnAt="23"/>
                              </m:rPr>
                              <a:rPr lang="fr-FR" sz="2400" i="1">
                                <a:latin typeface="Cambria Math"/>
                              </a:rPr>
                              <m:t>𝑖</m:t>
                            </m:r>
                            <m:r>
                              <a:rPr lang="fr-FR" sz="2400" i="1">
                                <a:latin typeface="Cambria Math"/>
                              </a:rPr>
                              <m:t>=1</m:t>
                            </m:r>
                          </m:sub>
                          <m:sup>
                            <m:r>
                              <a:rPr lang="fr-FR" sz="2400" i="1">
                                <a:latin typeface="Cambria Math"/>
                              </a:rPr>
                              <m:t>𝑁</m:t>
                            </m:r>
                          </m:sup>
                          <m:e>
                            <m:sSubSup>
                              <m:sSubSupPr>
                                <m:ctrlPr>
                                  <a:rPr lang="fr-FR" sz="2400" i="1">
                                    <a:latin typeface="Cambria Math"/>
                                  </a:rPr>
                                </m:ctrlPr>
                              </m:sSubSupPr>
                              <m:e>
                                <m:r>
                                  <a:rPr lang="fr-FR" sz="2400" i="1">
                                    <a:latin typeface="Cambria Math"/>
                                  </a:rPr>
                                  <m:t>𝑃</m:t>
                                </m:r>
                              </m:e>
                              <m:sub>
                                <m:r>
                                  <a:rPr lang="fr-FR" sz="2400" i="1">
                                    <a:latin typeface="Cambria Math"/>
                                  </a:rPr>
                                  <m:t>𝑖</m:t>
                                </m:r>
                              </m:sub>
                              <m:sup>
                                <m:r>
                                  <a:rPr lang="fr-FR" sz="2400" i="1">
                                    <a:latin typeface="Cambria Math"/>
                                  </a:rPr>
                                  <m:t>0</m:t>
                                </m:r>
                              </m:sup>
                            </m:sSubSup>
                            <m:sSubSup>
                              <m:sSubSupPr>
                                <m:ctrlPr>
                                  <a:rPr lang="fr-FR" sz="2400" i="1">
                                    <a:latin typeface="Cambria Math"/>
                                  </a:rPr>
                                </m:ctrlPr>
                              </m:sSubSupPr>
                              <m:e>
                                <m:r>
                                  <a:rPr lang="fr-FR" sz="2400" i="1">
                                    <a:latin typeface="Cambria Math"/>
                                  </a:rPr>
                                  <m:t>𝑞</m:t>
                                </m:r>
                              </m:e>
                              <m:sub>
                                <m:r>
                                  <a:rPr lang="fr-FR" sz="2400" i="1">
                                    <a:latin typeface="Cambria Math"/>
                                  </a:rPr>
                                  <m:t>𝑖</m:t>
                                </m:r>
                              </m:sub>
                              <m:sup>
                                <m:r>
                                  <a:rPr lang="fr-FR" sz="2400" i="1">
                                    <a:latin typeface="Cambria Math"/>
                                  </a:rPr>
                                  <m:t>1</m:t>
                                </m:r>
                              </m:sup>
                            </m:sSubSup>
                          </m:e>
                        </m:nary>
                      </m:den>
                    </m:f>
                  </m:oMath>
                </a14:m>
                <a:r>
                  <a:rPr lang="fr-FR" sz="2400" dirty="0"/>
                  <a:t>*100</a:t>
                </a:r>
              </a:p>
              <a:p>
                <a:pPr marL="0" indent="0" algn="just">
                  <a:buNone/>
                </a:pPr>
                <a:endParaRPr lang="fr-FR" sz="2400" dirty="0" smtClean="0"/>
              </a:p>
              <a:p>
                <a:pPr marL="0" indent="0" algn="just">
                  <a:buNone/>
                </a:pPr>
                <a:r>
                  <a:rPr lang="fr-FR" sz="2400" dirty="0" smtClean="0"/>
                  <a:t>Le </a:t>
                </a:r>
                <a:r>
                  <a:rPr lang="fr-FR" sz="2400" dirty="0"/>
                  <a:t>manque </a:t>
                </a:r>
                <a:r>
                  <a:rPr lang="fr-FR" sz="2400" dirty="0" smtClean="0"/>
                  <a:t>d’informations </a:t>
                </a:r>
                <a:r>
                  <a:rPr lang="fr-FR" sz="2400" dirty="0"/>
                  <a:t>sur les quantités pour la période en cours empêche </a:t>
                </a:r>
                <a:r>
                  <a:rPr lang="fr-FR" sz="2400" dirty="0" smtClean="0"/>
                  <a:t>de </a:t>
                </a:r>
                <a:r>
                  <a:rPr lang="fr-FR" sz="2400" dirty="0"/>
                  <a:t>produire </a:t>
                </a:r>
                <a:r>
                  <a:rPr lang="fr-FR" sz="2400" dirty="0" smtClean="0"/>
                  <a:t>rapidement </a:t>
                </a:r>
                <a:r>
                  <a:rPr lang="fr-FR" sz="2400" dirty="0"/>
                  <a:t>des indices de </a:t>
                </a:r>
                <a:r>
                  <a:rPr lang="fr-FR" sz="2400" dirty="0" err="1"/>
                  <a:t>Paasche</a:t>
                </a:r>
                <a:endParaRPr lang="fr-FR" sz="2400" dirty="0" smtClean="0"/>
              </a:p>
              <a:p>
                <a:pPr marL="0" indent="0" algn="just">
                  <a:buNone/>
                </a:pPr>
                <a:endParaRPr lang="fr-FR" sz="2400" dirty="0"/>
              </a:p>
              <a:p>
                <a:pPr marL="0" indent="0" algn="just">
                  <a:buNone/>
                </a:pPr>
                <a:r>
                  <a:rPr lang="fr-FR" sz="2400" dirty="0" smtClean="0"/>
                  <a:t>Indice idéal de Fisher  (1922) : </a:t>
                </a:r>
                <a14:m>
                  <m:oMath xmlns:m="http://schemas.openxmlformats.org/officeDocument/2006/math">
                    <m:sSub>
                      <m:sSubPr>
                        <m:ctrlPr>
                          <a:rPr lang="fr-FR" sz="2400" i="1">
                            <a:latin typeface="Cambria Math"/>
                          </a:rPr>
                        </m:ctrlPr>
                      </m:sSubPr>
                      <m:e>
                        <m:r>
                          <a:rPr lang="fr-FR" sz="2400" i="1">
                            <a:latin typeface="Cambria Math"/>
                          </a:rPr>
                          <m:t>𝐼</m:t>
                        </m:r>
                      </m:e>
                      <m:sub>
                        <m:r>
                          <a:rPr lang="fr-FR" sz="2400" b="0" i="1" smtClean="0">
                            <a:latin typeface="Cambria Math"/>
                          </a:rPr>
                          <m:t>𝐹</m:t>
                        </m:r>
                      </m:sub>
                    </m:sSub>
                    <m:r>
                      <a:rPr lang="fr-FR" sz="2400" i="1">
                        <a:latin typeface="Cambria Math"/>
                      </a:rPr>
                      <m:t>=</m:t>
                    </m:r>
                    <m:rad>
                      <m:radPr>
                        <m:degHide m:val="on"/>
                        <m:ctrlPr>
                          <a:rPr lang="fr-FR" sz="2400" i="1" smtClean="0">
                            <a:latin typeface="Cambria Math"/>
                          </a:rPr>
                        </m:ctrlPr>
                      </m:radPr>
                      <m:deg/>
                      <m:e>
                        <m:sSub>
                          <m:sSubPr>
                            <m:ctrlPr>
                              <a:rPr lang="fr-FR" sz="2400" i="1">
                                <a:latin typeface="Cambria Math"/>
                              </a:rPr>
                            </m:ctrlPr>
                          </m:sSubPr>
                          <m:e>
                            <m:r>
                              <a:rPr lang="fr-FR" sz="2400" i="1">
                                <a:latin typeface="Cambria Math"/>
                              </a:rPr>
                              <m:t>𝐼</m:t>
                            </m:r>
                          </m:e>
                          <m:sub>
                            <m:r>
                              <a:rPr lang="fr-FR" sz="2400" b="0" i="1" smtClean="0">
                                <a:latin typeface="Cambria Math"/>
                              </a:rPr>
                              <m:t>𝐿</m:t>
                            </m:r>
                          </m:sub>
                        </m:sSub>
                        <m:sSub>
                          <m:sSubPr>
                            <m:ctrlPr>
                              <a:rPr lang="fr-FR" sz="2400" i="1">
                                <a:latin typeface="Cambria Math"/>
                              </a:rPr>
                            </m:ctrlPr>
                          </m:sSubPr>
                          <m:e>
                            <m:r>
                              <a:rPr lang="fr-FR" sz="2400" i="1">
                                <a:latin typeface="Cambria Math"/>
                              </a:rPr>
                              <m:t>𝐼</m:t>
                            </m:r>
                          </m:e>
                          <m:sub>
                            <m:r>
                              <a:rPr lang="fr-FR" sz="2400" b="0" i="1" smtClean="0">
                                <a:latin typeface="Cambria Math"/>
                              </a:rPr>
                              <m:t>𝑃</m:t>
                            </m:r>
                          </m:sub>
                        </m:sSub>
                      </m:e>
                    </m:rad>
                  </m:oMath>
                </a14:m>
                <a:endParaRPr lang="fr-FR" sz="2400" dirty="0" smtClean="0"/>
              </a:p>
              <a:p>
                <a:pPr marL="0" indent="0" algn="just">
                  <a:buNone/>
                </a:pPr>
                <a:r>
                  <a:rPr lang="fr-FR" sz="2400" dirty="0" smtClean="0"/>
                  <a:t>Indice de </a:t>
                </a:r>
                <a:r>
                  <a:rPr lang="fr-FR" sz="2400" dirty="0" err="1" smtClean="0"/>
                  <a:t>Drobisch</a:t>
                </a:r>
                <a:r>
                  <a:rPr lang="fr-FR" sz="2400" dirty="0" smtClean="0"/>
                  <a:t> : </a:t>
                </a:r>
                <a14:m>
                  <m:oMath xmlns:m="http://schemas.openxmlformats.org/officeDocument/2006/math">
                    <m:sSub>
                      <m:sSubPr>
                        <m:ctrlPr>
                          <a:rPr lang="fr-FR" sz="2400" i="1">
                            <a:latin typeface="Cambria Math"/>
                          </a:rPr>
                        </m:ctrlPr>
                      </m:sSubPr>
                      <m:e>
                        <m:r>
                          <a:rPr lang="fr-FR" sz="2400" i="1">
                            <a:latin typeface="Cambria Math"/>
                          </a:rPr>
                          <m:t>𝐼</m:t>
                        </m:r>
                      </m:e>
                      <m:sub>
                        <m:r>
                          <a:rPr lang="fr-FR" sz="2400" b="0" i="1" smtClean="0">
                            <a:latin typeface="Cambria Math"/>
                          </a:rPr>
                          <m:t>𝐷</m:t>
                        </m:r>
                      </m:sub>
                    </m:sSub>
                    <m:r>
                      <a:rPr lang="fr-FR" sz="2400" i="1">
                        <a:latin typeface="Cambria Math"/>
                      </a:rPr>
                      <m:t>=</m:t>
                    </m:r>
                    <m:f>
                      <m:fPr>
                        <m:ctrlPr>
                          <a:rPr lang="fr-FR" sz="2400" i="1" smtClean="0">
                            <a:latin typeface="Cambria Math"/>
                          </a:rPr>
                        </m:ctrlPr>
                      </m:fPr>
                      <m:num>
                        <m:sSub>
                          <m:sSubPr>
                            <m:ctrlPr>
                              <a:rPr lang="fr-FR" sz="2400" i="1">
                                <a:latin typeface="Cambria Math"/>
                              </a:rPr>
                            </m:ctrlPr>
                          </m:sSubPr>
                          <m:e>
                            <m:r>
                              <a:rPr lang="fr-FR" sz="2400" i="1">
                                <a:latin typeface="Cambria Math"/>
                              </a:rPr>
                              <m:t>𝐼</m:t>
                            </m:r>
                          </m:e>
                          <m:sub>
                            <m:r>
                              <a:rPr lang="fr-FR" sz="2400" i="1">
                                <a:latin typeface="Cambria Math"/>
                              </a:rPr>
                              <m:t>𝐿</m:t>
                            </m:r>
                          </m:sub>
                        </m:sSub>
                        <m:sSub>
                          <m:sSubPr>
                            <m:ctrlPr>
                              <a:rPr lang="fr-FR" sz="2400" i="1">
                                <a:latin typeface="Cambria Math"/>
                              </a:rPr>
                            </m:ctrlPr>
                          </m:sSubPr>
                          <m:e>
                            <m:r>
                              <a:rPr lang="fr-FR" sz="2400" b="0" i="1" smtClean="0">
                                <a:latin typeface="Cambria Math"/>
                              </a:rPr>
                              <m:t>+</m:t>
                            </m:r>
                            <m:r>
                              <a:rPr lang="fr-FR" sz="2400" i="1">
                                <a:latin typeface="Cambria Math"/>
                              </a:rPr>
                              <m:t>𝐼</m:t>
                            </m:r>
                          </m:e>
                          <m:sub>
                            <m:r>
                              <a:rPr lang="fr-FR" sz="2400" i="1">
                                <a:latin typeface="Cambria Math"/>
                              </a:rPr>
                              <m:t>𝑃</m:t>
                            </m:r>
                          </m:sub>
                        </m:sSub>
                      </m:num>
                      <m:den>
                        <m:r>
                          <a:rPr lang="fr-FR" sz="2400" b="0" i="1" smtClean="0">
                            <a:latin typeface="Cambria Math"/>
                          </a:rPr>
                          <m:t>2</m:t>
                        </m:r>
                      </m:den>
                    </m:f>
                  </m:oMath>
                </a14:m>
                <a:endParaRPr lang="fr-FR" sz="2400" dirty="0" smtClean="0"/>
              </a:p>
              <a:p>
                <a:pPr marL="0" indent="0" algn="just">
                  <a:buNone/>
                </a:pPr>
                <a:endParaRPr lang="fr-FR" sz="2400" dirty="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3"/>
                <a:stretch>
                  <a:fillRect l="-1024" t="-1091" r="-1092"/>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7</a:t>
            </a:fld>
            <a:endParaRPr lang="fr-FR"/>
          </a:p>
        </p:txBody>
      </p:sp>
    </p:spTree>
    <p:extLst>
      <p:ext uri="{BB962C8B-B14F-4D97-AF65-F5344CB8AC3E}">
        <p14:creationId xmlns:p14="http://schemas.microsoft.com/office/powerpoint/2010/main" val="24910206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THEORIES DES INDICES</a:t>
            </a:r>
            <a:br>
              <a:rPr lang="fr-FR" dirty="0"/>
            </a:br>
            <a:endParaRPr lang="fr-FR" dirty="0">
              <a:solidFill>
                <a:schemeClr val="tx1"/>
              </a:solidFill>
            </a:endParaRPr>
          </a:p>
        </p:txBody>
      </p:sp>
      <mc:AlternateContent xmlns:mc="http://schemas.openxmlformats.org/markup-compatibility/2006" xmlns:a14="http://schemas.microsoft.com/office/drawing/2010/main">
        <mc:Choice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b="1" cap="small" dirty="0" smtClean="0">
                    <a:solidFill>
                      <a:srgbClr val="FF0000"/>
                    </a:solidFill>
                  </a:rPr>
                  <a:t>Indices à base fixe</a:t>
                </a:r>
              </a:p>
              <a:p>
                <a:pPr marL="0" indent="0" algn="just">
                  <a:buNone/>
                </a:pPr>
                <a:r>
                  <a:rPr lang="fr-FR" sz="2400" dirty="0"/>
                  <a:t>Indice de panier type ou indice de prix </a:t>
                </a:r>
                <a:r>
                  <a:rPr lang="fr-FR" sz="2400" dirty="0" smtClean="0"/>
                  <a:t>purs appelé indice de LOWE</a:t>
                </a:r>
              </a:p>
              <a:p>
                <a:pPr marL="0" indent="0" algn="just">
                  <a:buNone/>
                </a:pPr>
                <a:r>
                  <a:rPr lang="fr-FR" sz="2400" dirty="0" smtClean="0"/>
                  <a:t> </a:t>
                </a:r>
                <a14:m>
                  <m:oMath xmlns:m="http://schemas.openxmlformats.org/officeDocument/2006/math">
                    <m:sSub>
                      <m:sSubPr>
                        <m:ctrlPr>
                          <a:rPr lang="fr-FR" sz="2400" i="1">
                            <a:latin typeface="Cambria Math"/>
                          </a:rPr>
                        </m:ctrlPr>
                      </m:sSubPr>
                      <m:e>
                        <m:r>
                          <a:rPr lang="fr-FR" sz="2400" i="1">
                            <a:latin typeface="Cambria Math"/>
                          </a:rPr>
                          <m:t>𝐼</m:t>
                        </m:r>
                      </m:e>
                      <m:sub>
                        <m:r>
                          <a:rPr lang="fr-FR" sz="2400" i="1">
                            <a:latin typeface="Cambria Math"/>
                          </a:rPr>
                          <m:t>𝐿</m:t>
                        </m:r>
                        <m:r>
                          <a:rPr lang="fr-FR" sz="2400" b="0" i="1" smtClean="0">
                            <a:latin typeface="Cambria Math"/>
                          </a:rPr>
                          <m:t>𝑜</m:t>
                        </m:r>
                      </m:sub>
                    </m:sSub>
                    <m:r>
                      <a:rPr lang="fr-FR" sz="2400" i="1">
                        <a:latin typeface="Cambria Math"/>
                      </a:rPr>
                      <m:t>=</m:t>
                    </m:r>
                    <m:f>
                      <m:fPr>
                        <m:ctrlPr>
                          <a:rPr lang="fr-FR" sz="2400" i="1">
                            <a:latin typeface="Cambria Math"/>
                          </a:rPr>
                        </m:ctrlPr>
                      </m:fPr>
                      <m:num>
                        <m:nary>
                          <m:naryPr>
                            <m:chr m:val="∑"/>
                            <m:ctrlPr>
                              <a:rPr lang="fr-FR" sz="2400" i="1">
                                <a:latin typeface="Cambria Math"/>
                              </a:rPr>
                            </m:ctrlPr>
                          </m:naryPr>
                          <m:sub>
                            <m:r>
                              <m:rPr>
                                <m:brk m:alnAt="23"/>
                              </m:rPr>
                              <a:rPr lang="fr-FR" sz="2400" i="1">
                                <a:latin typeface="Cambria Math"/>
                              </a:rPr>
                              <m:t>𝑖</m:t>
                            </m:r>
                            <m:r>
                              <a:rPr lang="fr-FR" sz="2400" i="1">
                                <a:latin typeface="Cambria Math"/>
                              </a:rPr>
                              <m:t>=1</m:t>
                            </m:r>
                          </m:sub>
                          <m:sup>
                            <m:r>
                              <a:rPr lang="fr-FR" sz="2400" i="1">
                                <a:latin typeface="Cambria Math"/>
                              </a:rPr>
                              <m:t>𝑁</m:t>
                            </m:r>
                          </m:sup>
                          <m:e>
                            <m:sSubSup>
                              <m:sSubSupPr>
                                <m:ctrlPr>
                                  <a:rPr lang="fr-FR" sz="2400" i="1">
                                    <a:latin typeface="Cambria Math"/>
                                  </a:rPr>
                                </m:ctrlPr>
                              </m:sSubSupPr>
                              <m:e>
                                <m:r>
                                  <a:rPr lang="fr-FR" sz="2400" i="1">
                                    <a:latin typeface="Cambria Math"/>
                                  </a:rPr>
                                  <m:t>𝑃</m:t>
                                </m:r>
                              </m:e>
                              <m:sub>
                                <m:r>
                                  <a:rPr lang="fr-FR" sz="2400" i="1">
                                    <a:latin typeface="Cambria Math"/>
                                  </a:rPr>
                                  <m:t>𝑖</m:t>
                                </m:r>
                              </m:sub>
                              <m:sup>
                                <m:r>
                                  <a:rPr lang="fr-FR" sz="2400" i="1">
                                    <a:latin typeface="Cambria Math"/>
                                  </a:rPr>
                                  <m:t>1</m:t>
                                </m:r>
                              </m:sup>
                            </m:sSubSup>
                            <m:sSubSup>
                              <m:sSubSupPr>
                                <m:ctrlPr>
                                  <a:rPr lang="fr-FR" sz="2400" i="1">
                                    <a:latin typeface="Cambria Math"/>
                                  </a:rPr>
                                </m:ctrlPr>
                              </m:sSubSupPr>
                              <m:e>
                                <m:r>
                                  <a:rPr lang="fr-FR" sz="2400" i="1">
                                    <a:latin typeface="Cambria Math"/>
                                  </a:rPr>
                                  <m:t>𝑞</m:t>
                                </m:r>
                              </m:e>
                              <m:sub>
                                <m:r>
                                  <a:rPr lang="fr-FR" sz="2400" i="1">
                                    <a:latin typeface="Cambria Math"/>
                                  </a:rPr>
                                  <m:t>𝑖</m:t>
                                </m:r>
                              </m:sub>
                              <m:sup/>
                            </m:sSubSup>
                          </m:e>
                        </m:nary>
                      </m:num>
                      <m:den>
                        <m:nary>
                          <m:naryPr>
                            <m:chr m:val="∑"/>
                            <m:ctrlPr>
                              <a:rPr lang="fr-FR" sz="2400" i="1">
                                <a:latin typeface="Cambria Math"/>
                              </a:rPr>
                            </m:ctrlPr>
                          </m:naryPr>
                          <m:sub>
                            <m:r>
                              <m:rPr>
                                <m:brk m:alnAt="23"/>
                              </m:rPr>
                              <a:rPr lang="fr-FR" sz="2400" i="1">
                                <a:latin typeface="Cambria Math"/>
                              </a:rPr>
                              <m:t>𝑖</m:t>
                            </m:r>
                            <m:r>
                              <a:rPr lang="fr-FR" sz="2400" i="1">
                                <a:latin typeface="Cambria Math"/>
                              </a:rPr>
                              <m:t>=1</m:t>
                            </m:r>
                          </m:sub>
                          <m:sup>
                            <m:r>
                              <a:rPr lang="fr-FR" sz="2400" i="1">
                                <a:latin typeface="Cambria Math"/>
                              </a:rPr>
                              <m:t>𝑁</m:t>
                            </m:r>
                          </m:sup>
                          <m:e>
                            <m:sSubSup>
                              <m:sSubSupPr>
                                <m:ctrlPr>
                                  <a:rPr lang="fr-FR" sz="2400" i="1">
                                    <a:latin typeface="Cambria Math"/>
                                  </a:rPr>
                                </m:ctrlPr>
                              </m:sSubSupPr>
                              <m:e>
                                <m:r>
                                  <a:rPr lang="fr-FR" sz="2400" i="1">
                                    <a:latin typeface="Cambria Math"/>
                                  </a:rPr>
                                  <m:t>𝑃</m:t>
                                </m:r>
                              </m:e>
                              <m:sub>
                                <m:r>
                                  <a:rPr lang="fr-FR" sz="2400" i="1">
                                    <a:latin typeface="Cambria Math"/>
                                  </a:rPr>
                                  <m:t>𝑖</m:t>
                                </m:r>
                              </m:sub>
                              <m:sup>
                                <m:r>
                                  <a:rPr lang="fr-FR" sz="2400" i="1">
                                    <a:latin typeface="Cambria Math"/>
                                  </a:rPr>
                                  <m:t>0</m:t>
                                </m:r>
                              </m:sup>
                            </m:sSubSup>
                            <m:sSubSup>
                              <m:sSubSupPr>
                                <m:ctrlPr>
                                  <a:rPr lang="fr-FR" sz="2400" i="1">
                                    <a:latin typeface="Cambria Math"/>
                                  </a:rPr>
                                </m:ctrlPr>
                              </m:sSubSupPr>
                              <m:e>
                                <m:r>
                                  <a:rPr lang="fr-FR" sz="2400" i="1">
                                    <a:latin typeface="Cambria Math"/>
                                  </a:rPr>
                                  <m:t>𝑞</m:t>
                                </m:r>
                              </m:e>
                              <m:sub>
                                <m:r>
                                  <a:rPr lang="fr-FR" sz="2400" i="1">
                                    <a:latin typeface="Cambria Math"/>
                                  </a:rPr>
                                  <m:t>𝑖</m:t>
                                </m:r>
                              </m:sub>
                              <m:sup/>
                            </m:sSubSup>
                          </m:e>
                        </m:nary>
                      </m:den>
                    </m:f>
                  </m:oMath>
                </a14:m>
                <a:r>
                  <a:rPr lang="fr-FR" sz="2400" dirty="0"/>
                  <a:t>*</a:t>
                </a:r>
                <a:r>
                  <a:rPr lang="fr-FR" sz="2400" dirty="0" smtClean="0"/>
                  <a:t>100 </a:t>
                </a:r>
              </a:p>
              <a:p>
                <a:pPr marL="0" indent="0" algn="just">
                  <a:buNone/>
                </a:pPr>
                <a:endParaRPr lang="fr-FR" sz="2400" dirty="0"/>
              </a:p>
              <a:p>
                <a:pPr marL="0" indent="0" algn="just">
                  <a:buNone/>
                </a:pPr>
                <a:r>
                  <a:rPr lang="fr-FR" sz="2400" dirty="0" smtClean="0"/>
                  <a:t>Indice de Walsh </a:t>
                </a:r>
                <a14:m>
                  <m:oMath xmlns:m="http://schemas.openxmlformats.org/officeDocument/2006/math">
                    <m:sSub>
                      <m:sSubPr>
                        <m:ctrlPr>
                          <a:rPr lang="fr-FR" sz="2400" i="1">
                            <a:latin typeface="Cambria Math"/>
                          </a:rPr>
                        </m:ctrlPr>
                      </m:sSubPr>
                      <m:e>
                        <m:r>
                          <a:rPr lang="fr-FR" sz="2400" i="1">
                            <a:latin typeface="Cambria Math"/>
                          </a:rPr>
                          <m:t>𝐼</m:t>
                        </m:r>
                      </m:e>
                      <m:sub>
                        <m:r>
                          <a:rPr lang="fr-FR" sz="2400" b="0" i="1" smtClean="0">
                            <a:latin typeface="Cambria Math"/>
                          </a:rPr>
                          <m:t>𝑊</m:t>
                        </m:r>
                      </m:sub>
                    </m:sSub>
                    <m:r>
                      <a:rPr lang="fr-FR" sz="2400" i="1">
                        <a:latin typeface="Cambria Math"/>
                      </a:rPr>
                      <m:t>=</m:t>
                    </m:r>
                    <m:f>
                      <m:fPr>
                        <m:ctrlPr>
                          <a:rPr lang="fr-FR" sz="2400" i="1">
                            <a:latin typeface="Cambria Math"/>
                          </a:rPr>
                        </m:ctrlPr>
                      </m:fPr>
                      <m:num>
                        <m:nary>
                          <m:naryPr>
                            <m:chr m:val="∑"/>
                            <m:ctrlPr>
                              <a:rPr lang="fr-FR" sz="2400" i="1">
                                <a:latin typeface="Cambria Math"/>
                              </a:rPr>
                            </m:ctrlPr>
                          </m:naryPr>
                          <m:sub>
                            <m:r>
                              <m:rPr>
                                <m:brk m:alnAt="23"/>
                              </m:rPr>
                              <a:rPr lang="fr-FR" sz="2400" i="1">
                                <a:latin typeface="Cambria Math"/>
                              </a:rPr>
                              <m:t>𝑖</m:t>
                            </m:r>
                            <m:r>
                              <a:rPr lang="fr-FR" sz="2400" i="1">
                                <a:latin typeface="Cambria Math"/>
                              </a:rPr>
                              <m:t>=1</m:t>
                            </m:r>
                          </m:sub>
                          <m:sup>
                            <m:r>
                              <a:rPr lang="fr-FR" sz="2400" i="1">
                                <a:latin typeface="Cambria Math"/>
                              </a:rPr>
                              <m:t>𝑁</m:t>
                            </m:r>
                          </m:sup>
                          <m:e>
                            <m:sSubSup>
                              <m:sSubSupPr>
                                <m:ctrlPr>
                                  <a:rPr lang="fr-FR" sz="2400" i="1">
                                    <a:latin typeface="Cambria Math"/>
                                  </a:rPr>
                                </m:ctrlPr>
                              </m:sSubSupPr>
                              <m:e>
                                <m:r>
                                  <a:rPr lang="fr-FR" sz="2400" i="1">
                                    <a:latin typeface="Cambria Math"/>
                                  </a:rPr>
                                  <m:t>𝑃</m:t>
                                </m:r>
                              </m:e>
                              <m:sub>
                                <m:r>
                                  <a:rPr lang="fr-FR" sz="2400" i="1">
                                    <a:latin typeface="Cambria Math"/>
                                  </a:rPr>
                                  <m:t>𝑖</m:t>
                                </m:r>
                              </m:sub>
                              <m:sup>
                                <m:r>
                                  <a:rPr lang="fr-FR" sz="2400" i="1">
                                    <a:latin typeface="Cambria Math"/>
                                  </a:rPr>
                                  <m:t>1</m:t>
                                </m:r>
                              </m:sup>
                            </m:sSubSup>
                            <m:rad>
                              <m:radPr>
                                <m:degHide m:val="on"/>
                                <m:ctrlPr>
                                  <a:rPr lang="fr-FR" sz="2400" i="1" smtClean="0">
                                    <a:latin typeface="Cambria Math"/>
                                  </a:rPr>
                                </m:ctrlPr>
                              </m:radPr>
                              <m:deg/>
                              <m:e>
                                <m:sSubSup>
                                  <m:sSubSupPr>
                                    <m:ctrlPr>
                                      <a:rPr lang="fr-FR" sz="2400" i="1">
                                        <a:latin typeface="Cambria Math"/>
                                      </a:rPr>
                                    </m:ctrlPr>
                                  </m:sSubSupPr>
                                  <m:e>
                                    <m:r>
                                      <a:rPr lang="fr-FR" sz="2400" i="1">
                                        <a:latin typeface="Cambria Math"/>
                                      </a:rPr>
                                      <m:t>𝑞</m:t>
                                    </m:r>
                                  </m:e>
                                  <m:sub>
                                    <m:r>
                                      <a:rPr lang="fr-FR" sz="2400" i="1">
                                        <a:latin typeface="Cambria Math"/>
                                      </a:rPr>
                                      <m:t>𝑖</m:t>
                                    </m:r>
                                  </m:sub>
                                  <m:sup>
                                    <m:r>
                                      <a:rPr lang="fr-FR" sz="2400" i="1">
                                        <a:latin typeface="Cambria Math"/>
                                      </a:rPr>
                                      <m:t>0</m:t>
                                    </m:r>
                                  </m:sup>
                                </m:sSubSup>
                                <m:sSubSup>
                                  <m:sSubSupPr>
                                    <m:ctrlPr>
                                      <a:rPr lang="fr-FR" sz="2400" i="1">
                                        <a:latin typeface="Cambria Math"/>
                                      </a:rPr>
                                    </m:ctrlPr>
                                  </m:sSubSupPr>
                                  <m:e>
                                    <m:r>
                                      <a:rPr lang="fr-FR" sz="2400" i="1">
                                        <a:latin typeface="Cambria Math"/>
                                      </a:rPr>
                                      <m:t>𝑞</m:t>
                                    </m:r>
                                  </m:e>
                                  <m:sub>
                                    <m:r>
                                      <a:rPr lang="fr-FR" sz="2400" i="1">
                                        <a:latin typeface="Cambria Math"/>
                                      </a:rPr>
                                      <m:t>𝑖</m:t>
                                    </m:r>
                                  </m:sub>
                                  <m:sup>
                                    <m:r>
                                      <a:rPr lang="fr-FR" sz="2400" b="0" i="1" smtClean="0">
                                        <a:latin typeface="Cambria Math"/>
                                      </a:rPr>
                                      <m:t>1</m:t>
                                    </m:r>
                                  </m:sup>
                                </m:sSubSup>
                              </m:e>
                            </m:rad>
                          </m:e>
                        </m:nary>
                      </m:num>
                      <m:den>
                        <m:nary>
                          <m:naryPr>
                            <m:chr m:val="∑"/>
                            <m:ctrlPr>
                              <a:rPr lang="fr-FR" sz="2400" i="1">
                                <a:latin typeface="Cambria Math"/>
                              </a:rPr>
                            </m:ctrlPr>
                          </m:naryPr>
                          <m:sub>
                            <m:r>
                              <m:rPr>
                                <m:brk m:alnAt="23"/>
                              </m:rPr>
                              <a:rPr lang="fr-FR" sz="2400" i="1">
                                <a:latin typeface="Cambria Math"/>
                              </a:rPr>
                              <m:t>𝑖</m:t>
                            </m:r>
                            <m:r>
                              <a:rPr lang="fr-FR" sz="2400" i="1">
                                <a:latin typeface="Cambria Math"/>
                              </a:rPr>
                              <m:t>=1</m:t>
                            </m:r>
                          </m:sub>
                          <m:sup>
                            <m:r>
                              <a:rPr lang="fr-FR" sz="2400" i="1">
                                <a:latin typeface="Cambria Math"/>
                              </a:rPr>
                              <m:t>𝑁</m:t>
                            </m:r>
                          </m:sup>
                          <m:e>
                            <m:sSubSup>
                              <m:sSubSupPr>
                                <m:ctrlPr>
                                  <a:rPr lang="fr-FR" sz="2400" i="1">
                                    <a:latin typeface="Cambria Math"/>
                                  </a:rPr>
                                </m:ctrlPr>
                              </m:sSubSupPr>
                              <m:e>
                                <m:r>
                                  <a:rPr lang="fr-FR" sz="2400" i="1">
                                    <a:latin typeface="Cambria Math"/>
                                  </a:rPr>
                                  <m:t>𝑃</m:t>
                                </m:r>
                              </m:e>
                              <m:sub>
                                <m:r>
                                  <a:rPr lang="fr-FR" sz="2400" i="1">
                                    <a:latin typeface="Cambria Math"/>
                                  </a:rPr>
                                  <m:t>𝑖</m:t>
                                </m:r>
                              </m:sub>
                              <m:sup>
                                <m:r>
                                  <a:rPr lang="fr-FR" sz="2400" b="0" i="1" smtClean="0">
                                    <a:latin typeface="Cambria Math"/>
                                  </a:rPr>
                                  <m:t>0</m:t>
                                </m:r>
                              </m:sup>
                            </m:sSubSup>
                            <m:rad>
                              <m:radPr>
                                <m:degHide m:val="on"/>
                                <m:ctrlPr>
                                  <a:rPr lang="fr-FR" sz="2400" i="1">
                                    <a:latin typeface="Cambria Math"/>
                                  </a:rPr>
                                </m:ctrlPr>
                              </m:radPr>
                              <m:deg/>
                              <m:e>
                                <m:sSubSup>
                                  <m:sSubSupPr>
                                    <m:ctrlPr>
                                      <a:rPr lang="fr-FR" sz="2400" i="1">
                                        <a:latin typeface="Cambria Math"/>
                                      </a:rPr>
                                    </m:ctrlPr>
                                  </m:sSubSupPr>
                                  <m:e>
                                    <m:r>
                                      <a:rPr lang="fr-FR" sz="2400" i="1">
                                        <a:latin typeface="Cambria Math"/>
                                      </a:rPr>
                                      <m:t>𝑞</m:t>
                                    </m:r>
                                  </m:e>
                                  <m:sub>
                                    <m:r>
                                      <a:rPr lang="fr-FR" sz="2400" i="1">
                                        <a:latin typeface="Cambria Math"/>
                                      </a:rPr>
                                      <m:t>𝑖</m:t>
                                    </m:r>
                                  </m:sub>
                                  <m:sup>
                                    <m:r>
                                      <a:rPr lang="fr-FR" sz="2400" i="1">
                                        <a:latin typeface="Cambria Math"/>
                                      </a:rPr>
                                      <m:t>0</m:t>
                                    </m:r>
                                  </m:sup>
                                </m:sSubSup>
                                <m:sSubSup>
                                  <m:sSubSupPr>
                                    <m:ctrlPr>
                                      <a:rPr lang="fr-FR" sz="2400" i="1">
                                        <a:latin typeface="Cambria Math"/>
                                      </a:rPr>
                                    </m:ctrlPr>
                                  </m:sSubSupPr>
                                  <m:e>
                                    <m:r>
                                      <a:rPr lang="fr-FR" sz="2400" i="1">
                                        <a:latin typeface="Cambria Math"/>
                                      </a:rPr>
                                      <m:t>𝑞</m:t>
                                    </m:r>
                                  </m:e>
                                  <m:sub>
                                    <m:r>
                                      <a:rPr lang="fr-FR" sz="2400" i="1">
                                        <a:latin typeface="Cambria Math"/>
                                      </a:rPr>
                                      <m:t>𝑖</m:t>
                                    </m:r>
                                  </m:sub>
                                  <m:sup>
                                    <m:r>
                                      <a:rPr lang="fr-FR" sz="2400" i="1">
                                        <a:latin typeface="Cambria Math"/>
                                      </a:rPr>
                                      <m:t>1</m:t>
                                    </m:r>
                                  </m:sup>
                                </m:sSubSup>
                              </m:e>
                            </m:rad>
                          </m:e>
                        </m:nary>
                      </m:den>
                    </m:f>
                  </m:oMath>
                </a14:m>
                <a:r>
                  <a:rPr lang="fr-FR" sz="2400" dirty="0"/>
                  <a:t>*100</a:t>
                </a:r>
              </a:p>
              <a:p>
                <a:pPr marL="0" indent="0" algn="just">
                  <a:buNone/>
                </a:pPr>
                <a:endParaRPr lang="fr-FR" sz="2400" dirty="0"/>
              </a:p>
              <a:p>
                <a:pPr marL="0" indent="0" algn="just">
                  <a:buNone/>
                </a:pPr>
                <a:endParaRPr lang="fr-FR" sz="2400" dirty="0"/>
              </a:p>
            </p:txBody>
          </p:sp>
        </mc:Choice>
        <mc:Fallback xmlns="">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8</a:t>
            </a:fld>
            <a:endParaRPr lang="fr-FR"/>
          </a:p>
        </p:txBody>
      </p:sp>
    </p:spTree>
    <p:extLst>
      <p:ext uri="{BB962C8B-B14F-4D97-AF65-F5344CB8AC3E}">
        <p14:creationId xmlns:p14="http://schemas.microsoft.com/office/powerpoint/2010/main" val="37353247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p:cNvSpPr>
          <p:nvPr>
            <p:ph type="title"/>
          </p:nvPr>
        </p:nvSpPr>
        <p:spPr/>
        <p:txBody>
          <a:bodyPr/>
          <a:lstStyle/>
          <a:p>
            <a:r>
              <a:rPr lang="fr-FR" dirty="0"/>
              <a:t>    THEORIES DES INDICES</a:t>
            </a:r>
            <a:br>
              <a:rPr lang="fr-FR" dirty="0"/>
            </a:br>
            <a:endParaRPr lang="fr-FR" dirty="0">
              <a:solidFill>
                <a:schemeClr val="tx1"/>
              </a:solidFill>
            </a:endParaRPr>
          </a:p>
        </p:txBody>
      </p:sp>
      <mc:AlternateContent xmlns:mc="http://schemas.openxmlformats.org/markup-compatibility/2006">
        <mc:Choice xmlns:a14="http://schemas.microsoft.com/office/drawing/2010/main" Requires="a14">
          <p:sp>
            <p:nvSpPr>
              <p:cNvPr id="4099" name="Rectangle 7"/>
              <p:cNvSpPr>
                <a:spLocks noGrp="1"/>
              </p:cNvSpPr>
              <p:nvPr>
                <p:ph type="body" idx="1"/>
              </p:nvPr>
            </p:nvSpPr>
            <p:spPr>
              <a:xfrm>
                <a:off x="215008" y="1057300"/>
                <a:ext cx="8928992" cy="4464496"/>
              </a:xfrm>
            </p:spPr>
            <p:txBody>
              <a:bodyPr/>
              <a:lstStyle/>
              <a:p>
                <a:pPr marL="0" indent="0" algn="just">
                  <a:buNone/>
                </a:pPr>
                <a:r>
                  <a:rPr lang="fr-FR" sz="2400" dirty="0" smtClean="0">
                    <a:solidFill>
                      <a:srgbClr val="FF0000"/>
                    </a:solidFill>
                  </a:rPr>
                  <a:t>Indices à base fixe</a:t>
                </a:r>
              </a:p>
              <a:p>
                <a:pPr marL="0" indent="0" algn="just">
                  <a:buNone/>
                </a:pPr>
                <a:r>
                  <a:rPr lang="fr-FR" sz="2400" b="1" dirty="0" smtClean="0"/>
                  <a:t>le </a:t>
                </a:r>
                <a:r>
                  <a:rPr lang="fr-FR" sz="2400" b="1" dirty="0"/>
                  <a:t>système des niveaux de prix à base fixe </a:t>
                </a:r>
                <a:r>
                  <a:rPr lang="fr-FR" sz="2400" b="1" dirty="0" smtClean="0"/>
                  <a:t>utilisant </a:t>
                </a:r>
                <a:r>
                  <a:rPr lang="fr-FR" sz="2400" b="1" dirty="0"/>
                  <a:t>la même formule </a:t>
                </a:r>
                <a:r>
                  <a:rPr lang="fr-FR" sz="2400" b="1" dirty="0" smtClean="0"/>
                  <a:t>d’indice </a:t>
                </a:r>
                <a:r>
                  <a:rPr lang="fr-FR" sz="2400" b="1" dirty="0" smtClean="0"/>
                  <a:t>I </a:t>
                </a:r>
                <a:r>
                  <a:rPr lang="fr-FR" sz="2400" dirty="0" smtClean="0"/>
                  <a:t>calcule </a:t>
                </a:r>
                <a:r>
                  <a:rPr lang="fr-FR" sz="2400" dirty="0"/>
                  <a:t>le niveau des prix à la période t par rapport à la période de référence 0, sous la forme </a:t>
                </a:r>
                <a14:m>
                  <m:oMath xmlns:m="http://schemas.openxmlformats.org/officeDocument/2006/math">
                    <m:r>
                      <a:rPr lang="fr-FR" sz="2400" i="1">
                        <a:latin typeface="Cambria Math"/>
                      </a:rPr>
                      <m:t>𝐼</m:t>
                    </m:r>
                    <m:d>
                      <m:dPr>
                        <m:begChr m:val="["/>
                        <m:endChr m:val="]"/>
                        <m:ctrlPr>
                          <a:rPr lang="fr-FR" sz="2400" i="1">
                            <a:latin typeface="Cambria Math"/>
                          </a:rPr>
                        </m:ctrlPr>
                      </m:dPr>
                      <m:e>
                        <m:sSup>
                          <m:sSupPr>
                            <m:ctrlPr>
                              <a:rPr lang="fr-FR" sz="2400" i="1">
                                <a:latin typeface="Cambria Math"/>
                              </a:rPr>
                            </m:ctrlPr>
                          </m:sSupPr>
                          <m:e>
                            <m:r>
                              <a:rPr lang="fr-FR" sz="2400" i="1">
                                <a:latin typeface="Cambria Math"/>
                              </a:rPr>
                              <m:t>𝑃</m:t>
                            </m:r>
                          </m:e>
                          <m:sup>
                            <m:r>
                              <a:rPr lang="fr-FR" sz="2400" i="1">
                                <a:latin typeface="Cambria Math"/>
                              </a:rPr>
                              <m:t>0</m:t>
                            </m:r>
                          </m:sup>
                        </m:sSup>
                        <m:r>
                          <a:rPr lang="fr-FR" sz="2400" i="1">
                            <a:latin typeface="Cambria Math"/>
                          </a:rPr>
                          <m:t>,</m:t>
                        </m:r>
                        <m:sSup>
                          <m:sSupPr>
                            <m:ctrlPr>
                              <a:rPr lang="fr-FR" sz="2400" i="1">
                                <a:latin typeface="Cambria Math"/>
                              </a:rPr>
                            </m:ctrlPr>
                          </m:sSupPr>
                          <m:e>
                            <m:r>
                              <a:rPr lang="fr-FR" sz="2400" i="1">
                                <a:latin typeface="Cambria Math"/>
                              </a:rPr>
                              <m:t>𝑃</m:t>
                            </m:r>
                          </m:e>
                          <m:sup>
                            <m:r>
                              <a:rPr lang="fr-FR" sz="2400" b="0" i="1" smtClean="0">
                                <a:latin typeface="Cambria Math"/>
                              </a:rPr>
                              <m:t>𝑡</m:t>
                            </m:r>
                          </m:sup>
                        </m:sSup>
                        <m:r>
                          <a:rPr lang="fr-FR" sz="2400" i="1">
                            <a:latin typeface="Cambria Math"/>
                          </a:rPr>
                          <m:t>,</m:t>
                        </m:r>
                        <m:sSup>
                          <m:sSupPr>
                            <m:ctrlPr>
                              <a:rPr lang="fr-FR" sz="2400" i="1">
                                <a:latin typeface="Cambria Math"/>
                              </a:rPr>
                            </m:ctrlPr>
                          </m:sSupPr>
                          <m:e>
                            <m:r>
                              <a:rPr lang="fr-FR" sz="2400" i="1">
                                <a:latin typeface="Cambria Math"/>
                              </a:rPr>
                              <m:t>𝑞</m:t>
                            </m:r>
                          </m:e>
                          <m:sup>
                            <m:r>
                              <a:rPr lang="fr-FR" sz="2400" i="1">
                                <a:latin typeface="Cambria Math"/>
                              </a:rPr>
                              <m:t>0</m:t>
                            </m:r>
                          </m:sup>
                        </m:sSup>
                        <m:r>
                          <a:rPr lang="fr-FR" sz="2400" i="1">
                            <a:latin typeface="Cambria Math"/>
                          </a:rPr>
                          <m:t>,</m:t>
                        </m:r>
                        <m:sSup>
                          <m:sSupPr>
                            <m:ctrlPr>
                              <a:rPr lang="fr-FR" sz="2400" i="1">
                                <a:latin typeface="Cambria Math"/>
                              </a:rPr>
                            </m:ctrlPr>
                          </m:sSupPr>
                          <m:e>
                            <m:r>
                              <a:rPr lang="fr-FR" sz="2400" i="1">
                                <a:latin typeface="Cambria Math"/>
                              </a:rPr>
                              <m:t>𝑞</m:t>
                            </m:r>
                          </m:e>
                          <m:sup>
                            <m:r>
                              <a:rPr lang="fr-FR" sz="2400" b="0" i="1" smtClean="0">
                                <a:latin typeface="Cambria Math"/>
                              </a:rPr>
                              <m:t>𝑡</m:t>
                            </m:r>
                          </m:sup>
                        </m:sSup>
                      </m:e>
                    </m:d>
                  </m:oMath>
                </a14:m>
                <a:r>
                  <a:rPr lang="fr-FR" sz="2400" dirty="0" smtClean="0"/>
                  <a:t>.</a:t>
                </a:r>
              </a:p>
              <a:p>
                <a:pPr algn="just">
                  <a:buFont typeface="Wingdings" panose="05000000000000000000" pitchFamily="2" charset="2"/>
                  <a:buChar char="§"/>
                </a:pPr>
                <a:r>
                  <a:rPr lang="fr-FR" sz="2400" dirty="0" smtClean="0"/>
                  <a:t>Difficulté de </a:t>
                </a:r>
                <a:r>
                  <a:rPr lang="fr-FR" sz="2400" dirty="0"/>
                  <a:t>recueillir des informations à jour sur les quantités (ou les dépenses) pour la période en cours, </a:t>
                </a:r>
              </a:p>
              <a:p>
                <a:pPr algn="just">
                  <a:buFont typeface="Wingdings" panose="05000000000000000000" pitchFamily="2" charset="2"/>
                  <a:buChar char="§"/>
                </a:pPr>
                <a:r>
                  <a:rPr lang="fr-FR" sz="2400" dirty="0" smtClean="0"/>
                  <a:t>intérêt d’examiner </a:t>
                </a:r>
                <a:r>
                  <a:rPr lang="fr-FR" sz="2400" dirty="0"/>
                  <a:t>certains des problèmes qui peuvent être liés à l’utilisation des indices de </a:t>
                </a:r>
                <a:r>
                  <a:rPr lang="fr-FR" sz="2400" dirty="0" err="1"/>
                  <a:t>Laspeyres</a:t>
                </a:r>
                <a:r>
                  <a:rPr lang="fr-FR" sz="2400" dirty="0"/>
                  <a:t> à base fixe. </a:t>
                </a:r>
              </a:p>
              <a:p>
                <a:pPr marL="0" indent="0" algn="just">
                  <a:buNone/>
                </a:pPr>
                <a:endParaRPr lang="fr-FR" sz="2400" b="1" cap="small" dirty="0">
                  <a:solidFill>
                    <a:srgbClr val="FF0000"/>
                  </a:solidFill>
                </a:endParaRPr>
              </a:p>
              <a:p>
                <a:pPr marL="0" indent="0" algn="just">
                  <a:buNone/>
                </a:pPr>
                <a:endParaRPr lang="fr-FR" sz="2400" dirty="0" smtClean="0"/>
              </a:p>
              <a:p>
                <a:pPr marL="0" indent="0" algn="just">
                  <a:buNone/>
                </a:pPr>
                <a:endParaRPr lang="fr-FR" sz="2400" b="1" cap="small" dirty="0">
                  <a:solidFill>
                    <a:srgbClr val="FF0000"/>
                  </a:solidFill>
                </a:endParaRPr>
              </a:p>
            </p:txBody>
          </p:sp>
        </mc:Choice>
        <mc:Fallback>
          <p:sp>
            <p:nvSpPr>
              <p:cNvPr id="4099" name="Rectangle 7"/>
              <p:cNvSpPr>
                <a:spLocks noGrp="1" noRot="1" noChangeAspect="1" noMove="1" noResize="1" noEditPoints="1" noAdjustHandles="1" noChangeArrowheads="1" noChangeShapeType="1" noTextEdit="1"/>
              </p:cNvSpPr>
              <p:nvPr>
                <p:ph type="body" idx="1"/>
              </p:nvPr>
            </p:nvSpPr>
            <p:spPr>
              <a:xfrm>
                <a:off x="215008" y="1057300"/>
                <a:ext cx="8928992" cy="4464496"/>
              </a:xfrm>
              <a:blipFill rotWithShape="1">
                <a:blip r:embed="rId2"/>
                <a:stretch>
                  <a:fillRect l="-1024" t="-1091" r="-1092"/>
                </a:stretch>
              </a:blipFill>
            </p:spPr>
            <p:txBody>
              <a:bodyPr/>
              <a:lstStyle/>
              <a:p>
                <a:r>
                  <a:rPr lang="fr-FR">
                    <a:noFill/>
                  </a:rPr>
                  <a:t> </a:t>
                </a:r>
              </a:p>
            </p:txBody>
          </p:sp>
        </mc:Fallback>
      </mc:AlternateContent>
      <p:sp>
        <p:nvSpPr>
          <p:cNvPr id="2" name="Espace réservé du numéro de diapositive 1"/>
          <p:cNvSpPr>
            <a:spLocks noGrp="1"/>
          </p:cNvSpPr>
          <p:nvPr>
            <p:ph type="sldNum" sz="quarter" idx="12"/>
          </p:nvPr>
        </p:nvSpPr>
        <p:spPr/>
        <p:txBody>
          <a:bodyPr/>
          <a:lstStyle/>
          <a:p>
            <a:pPr>
              <a:defRPr/>
            </a:pPr>
            <a:fld id="{A137E0C4-FCA3-41AC-BA4D-3D787B76FAC6}" type="slidenum">
              <a:rPr lang="fr-FR" smtClean="0"/>
              <a:pPr>
                <a:defRPr/>
              </a:pPr>
              <a:t>9</a:t>
            </a:fld>
            <a:endParaRPr lang="fr-FR"/>
          </a:p>
        </p:txBody>
      </p:sp>
    </p:spTree>
    <p:extLst>
      <p:ext uri="{BB962C8B-B14F-4D97-AF65-F5344CB8AC3E}">
        <p14:creationId xmlns:p14="http://schemas.microsoft.com/office/powerpoint/2010/main" val="107664920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fristat_new-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Afristat_new-1</Template>
  <TotalTime>49990</TotalTime>
  <Words>3972</Words>
  <Application>Microsoft Office PowerPoint</Application>
  <PresentationFormat>Affichage à l'écran (16:10)</PresentationFormat>
  <Paragraphs>257</Paragraphs>
  <Slides>40</Slides>
  <Notes>11</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Afristat_new-1</vt:lpstr>
      <vt:lpstr>Présentation PowerPoint</vt:lpstr>
      <vt:lpstr>     Plan de présentation</vt:lpstr>
      <vt:lpstr>       INTRODUCTION </vt:lpstr>
      <vt:lpstr>       INTRODUCTION </vt:lpstr>
      <vt:lpstr>    THEORIES DES INDICES </vt:lpstr>
      <vt:lpstr>    THEORIES DES INDICES </vt:lpstr>
      <vt:lpstr>    THEORIES DES INDICES </vt:lpstr>
      <vt:lpstr>    THEORIES DES INDICES </vt:lpstr>
      <vt:lpstr>    THEORIES DES INDICES </vt:lpstr>
      <vt:lpstr>    THEORIES DES INDICES </vt:lpstr>
      <vt:lpstr>    THEORIES DES INDICES </vt:lpstr>
      <vt:lpstr>    THEORIES DES INDICES </vt:lpstr>
      <vt:lpstr>    THEORIES DES INDICES </vt:lpstr>
      <vt:lpstr>APPROCHE ECONOMIQUE: CAS D’UN SEUL MENAGE</vt:lpstr>
      <vt:lpstr>APPROCHE ECONOMIQUE: CAS D’UN SEUL MENAGE</vt:lpstr>
      <vt:lpstr>APPROCHE ECONOMIQUE: CAS D’UN SEUL MENAGE</vt:lpstr>
      <vt:lpstr>APPROCHE ECONOMIQUE: CAS D’UN SEUL MENAGE</vt:lpstr>
      <vt:lpstr> APPROCHE ECONOMIQUE: CAS DE PLUSIEURS MENAGES </vt:lpstr>
      <vt:lpstr> APPROCHE ECONOMIQUE: CAS DE PLUSIEURS MENAGES </vt:lpstr>
      <vt:lpstr> APPROCHE ECONOMIQUE: CAS DE PLUSIEURS MENAGES </vt:lpstr>
      <vt:lpstr> APPROCHE ECONOMIQUE: CAS DE PLUSIEURS MENAGES </vt:lpstr>
      <vt:lpstr> APPROCHE ECONOMIQUE: CAS DE PLUSIEURS MENAGES </vt:lpstr>
      <vt:lpstr> APPROCHE ECONOMIQUE: CAS DE PLUSIEURS MENAGES </vt:lpstr>
      <vt:lpstr> APPROCHE ECONOMIQUE: CAS DE PLUSIEURS MENAGES </vt:lpstr>
      <vt:lpstr> APPROCHE ECONOMIQUE: CAS DE PLUSIEURS MENAGES </vt:lpstr>
      <vt:lpstr> APPROCHE ECONOMIQUE: CAS DE PLUSIEURS MENAGES </vt:lpstr>
      <vt:lpstr>    INDICES NON PONDERES </vt:lpstr>
      <vt:lpstr>    INDICES NON PONDERES </vt:lpstr>
      <vt:lpstr>    INDICES NON PONDERES </vt:lpstr>
      <vt:lpstr>    INDICES NON PONDERES </vt:lpstr>
      <vt:lpstr>    INDICES NON PONDERES </vt:lpstr>
      <vt:lpstr>    INDICES NON PONDERES </vt:lpstr>
      <vt:lpstr>    INDICES NON PONDERES </vt:lpstr>
      <vt:lpstr>    INDICES NON PONDERES </vt:lpstr>
      <vt:lpstr>    INDICES NON PONDERES </vt:lpstr>
      <vt:lpstr>    INDICES NON PONDERES </vt:lpstr>
      <vt:lpstr>    INDICES NON PONDERES </vt:lpstr>
      <vt:lpstr>    INDICES NON PONDERES </vt:lpstr>
      <vt:lpstr>     CONCLUSION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phnguema</dc:creator>
  <cp:lastModifiedBy>Bahaze-Dao</cp:lastModifiedBy>
  <cp:revision>668</cp:revision>
  <cp:lastPrinted>2021-05-18T08:07:22Z</cp:lastPrinted>
  <dcterms:created xsi:type="dcterms:W3CDTF">2013-04-17T09:48:32Z</dcterms:created>
  <dcterms:modified xsi:type="dcterms:W3CDTF">2021-11-08T14:37:49Z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TC300039761036</vt:lpwstr>
  </property>
</Properties>
</file>