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338" r:id="rId5"/>
    <p:sldId id="326" r:id="rId6"/>
    <p:sldId id="330" r:id="rId7"/>
    <p:sldId id="335" r:id="rId8"/>
    <p:sldId id="339" r:id="rId9"/>
    <p:sldId id="340" r:id="rId10"/>
    <p:sldId id="341" r:id="rId11"/>
    <p:sldId id="342" r:id="rId12"/>
    <p:sldId id="343" r:id="rId13"/>
    <p:sldId id="345" r:id="rId14"/>
    <p:sldId id="346" r:id="rId15"/>
    <p:sldId id="347" r:id="rId16"/>
    <p:sldId id="348" r:id="rId17"/>
    <p:sldId id="349" r:id="rId18"/>
    <p:sldId id="350" r:id="rId19"/>
    <p:sldId id="382" r:id="rId20"/>
    <p:sldId id="383" r:id="rId21"/>
    <p:sldId id="384"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5" r:id="rId36"/>
    <p:sldId id="366" r:id="rId37"/>
    <p:sldId id="367" r:id="rId38"/>
    <p:sldId id="368" r:id="rId39"/>
    <p:sldId id="369" r:id="rId40"/>
    <p:sldId id="370" r:id="rId41"/>
    <p:sldId id="371" r:id="rId42"/>
    <p:sldId id="375" r:id="rId43"/>
    <p:sldId id="376" r:id="rId44"/>
    <p:sldId id="377" r:id="rId45"/>
    <p:sldId id="378" r:id="rId46"/>
    <p:sldId id="379" r:id="rId47"/>
    <p:sldId id="37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1" autoAdjust="0"/>
    <p:restoredTop sz="92442" autoAdjust="0"/>
  </p:normalViewPr>
  <p:slideViewPr>
    <p:cSldViewPr snapToGrid="0">
      <p:cViewPr varScale="1">
        <p:scale>
          <a:sx n="63" d="100"/>
          <a:sy n="63" d="100"/>
        </p:scale>
        <p:origin x="13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D4D37-6B41-4839-94D4-A5BABBEDB290}" type="datetimeFigureOut">
              <a:rPr lang="en-US" smtClean="0"/>
              <a:t>8/4/2022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F7F34-3FC0-4109-B367-9831457883B5}" type="slidenum">
              <a:rPr lang="en-US" smtClean="0"/>
              <a:t>‹N°›</a:t>
            </a:fld>
            <a:endParaRPr lang="en-US"/>
          </a:p>
        </p:txBody>
      </p:sp>
    </p:spTree>
    <p:extLst>
      <p:ext uri="{BB962C8B-B14F-4D97-AF65-F5344CB8AC3E}">
        <p14:creationId xmlns:p14="http://schemas.microsoft.com/office/powerpoint/2010/main" val="339889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5CF7F34-3FC0-4109-B367-9831457883B5}" type="slidenum">
              <a:rPr lang="en-US" smtClean="0"/>
              <a:t>1</a:t>
            </a:fld>
            <a:endParaRPr lang="en-US"/>
          </a:p>
        </p:txBody>
      </p:sp>
    </p:spTree>
    <p:extLst>
      <p:ext uri="{BB962C8B-B14F-4D97-AF65-F5344CB8AC3E}">
        <p14:creationId xmlns:p14="http://schemas.microsoft.com/office/powerpoint/2010/main" val="93917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LID4096" dirty="0"/>
          </a:p>
        </p:txBody>
      </p:sp>
      <p:sp>
        <p:nvSpPr>
          <p:cNvPr id="4" name="Espace réservé du numéro de diapositive 3"/>
          <p:cNvSpPr>
            <a:spLocks noGrp="1"/>
          </p:cNvSpPr>
          <p:nvPr>
            <p:ph type="sldNum" sz="quarter" idx="5"/>
          </p:nvPr>
        </p:nvSpPr>
        <p:spPr/>
        <p:txBody>
          <a:bodyPr/>
          <a:lstStyle/>
          <a:p>
            <a:fld id="{15CF7F34-3FC0-4109-B367-9831457883B5}" type="slidenum">
              <a:rPr lang="en-US" smtClean="0"/>
              <a:t>10</a:t>
            </a:fld>
            <a:endParaRPr lang="en-US"/>
          </a:p>
        </p:txBody>
      </p:sp>
    </p:spTree>
    <p:extLst>
      <p:ext uri="{BB962C8B-B14F-4D97-AF65-F5344CB8AC3E}">
        <p14:creationId xmlns:p14="http://schemas.microsoft.com/office/powerpoint/2010/main" val="104990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ownership status of land is not considered – land rented in is included in the operated land if</a:t>
            </a:r>
            <a:r>
              <a:rPr lang="en-GB" baseline="0" dirty="0"/>
              <a:t> it falls in one of the three categories mentioned in the table. At the same time land owned but rented out is excluded from the computation</a:t>
            </a:r>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11</a:t>
            </a:fld>
            <a:endParaRPr lang="en-US"/>
          </a:p>
        </p:txBody>
      </p:sp>
    </p:spTree>
    <p:extLst>
      <p:ext uri="{BB962C8B-B14F-4D97-AF65-F5344CB8AC3E}">
        <p14:creationId xmlns:p14="http://schemas.microsoft.com/office/powerpoint/2010/main" val="24571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12</a:t>
            </a:fld>
            <a:endParaRPr lang="en-US"/>
          </a:p>
        </p:txBody>
      </p:sp>
    </p:spTree>
    <p:extLst>
      <p:ext uri="{BB962C8B-B14F-4D97-AF65-F5344CB8AC3E}">
        <p14:creationId xmlns:p14="http://schemas.microsoft.com/office/powerpoint/2010/main" val="246307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14</a:t>
            </a:fld>
            <a:endParaRPr lang="en-US"/>
          </a:p>
        </p:txBody>
      </p:sp>
    </p:spTree>
    <p:extLst>
      <p:ext uri="{BB962C8B-B14F-4D97-AF65-F5344CB8AC3E}">
        <p14:creationId xmlns:p14="http://schemas.microsoft.com/office/powerpoint/2010/main" val="165326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15</a:t>
            </a:fld>
            <a:endParaRPr lang="en-US"/>
          </a:p>
        </p:txBody>
      </p:sp>
    </p:spTree>
    <p:extLst>
      <p:ext uri="{BB962C8B-B14F-4D97-AF65-F5344CB8AC3E}">
        <p14:creationId xmlns:p14="http://schemas.microsoft.com/office/powerpoint/2010/main" val="9258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19</a:t>
            </a:fld>
            <a:endParaRPr lang="en-US"/>
          </a:p>
        </p:txBody>
      </p:sp>
    </p:spTree>
    <p:extLst>
      <p:ext uri="{BB962C8B-B14F-4D97-AF65-F5344CB8AC3E}">
        <p14:creationId xmlns:p14="http://schemas.microsoft.com/office/powerpoint/2010/main" val="134165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20</a:t>
            </a:fld>
            <a:endParaRPr lang="en-US"/>
          </a:p>
        </p:txBody>
      </p:sp>
    </p:spTree>
    <p:extLst>
      <p:ext uri="{BB962C8B-B14F-4D97-AF65-F5344CB8AC3E}">
        <p14:creationId xmlns:p14="http://schemas.microsoft.com/office/powerpoint/2010/main" val="393319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13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F7F34-3FC0-4109-B367-9831457883B5}" type="slidenum">
              <a:rPr lang="en-US" smtClean="0"/>
              <a:t>23</a:t>
            </a:fld>
            <a:endParaRPr lang="en-US"/>
          </a:p>
        </p:txBody>
      </p:sp>
    </p:spTree>
    <p:extLst>
      <p:ext uri="{BB962C8B-B14F-4D97-AF65-F5344CB8AC3E}">
        <p14:creationId xmlns:p14="http://schemas.microsoft.com/office/powerpoint/2010/main" val="103901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F7F34-3FC0-4109-B367-9831457883B5}" type="slidenum">
              <a:rPr lang="en-US" smtClean="0"/>
              <a:t>24</a:t>
            </a:fld>
            <a:endParaRPr lang="en-US"/>
          </a:p>
        </p:txBody>
      </p:sp>
    </p:spTree>
    <p:extLst>
      <p:ext uri="{BB962C8B-B14F-4D97-AF65-F5344CB8AC3E}">
        <p14:creationId xmlns:p14="http://schemas.microsoft.com/office/powerpoint/2010/main" val="233255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12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F7F34-3FC0-4109-B367-9831457883B5}" type="slidenum">
              <a:rPr lang="en-US" smtClean="0"/>
              <a:t>26</a:t>
            </a:fld>
            <a:endParaRPr lang="en-US"/>
          </a:p>
        </p:txBody>
      </p:sp>
    </p:spTree>
    <p:extLst>
      <p:ext uri="{BB962C8B-B14F-4D97-AF65-F5344CB8AC3E}">
        <p14:creationId xmlns:p14="http://schemas.microsoft.com/office/powerpoint/2010/main" val="18730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F7F34-3FC0-4109-B367-9831457883B5}" type="slidenum">
              <a:rPr lang="en-US" smtClean="0"/>
              <a:t>27</a:t>
            </a:fld>
            <a:endParaRPr lang="en-US"/>
          </a:p>
        </p:txBody>
      </p:sp>
    </p:spTree>
    <p:extLst>
      <p:ext uri="{BB962C8B-B14F-4D97-AF65-F5344CB8AC3E}">
        <p14:creationId xmlns:p14="http://schemas.microsoft.com/office/powerpoint/2010/main" val="3431545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F7F34-3FC0-4109-B367-9831457883B5}" type="slidenum">
              <a:rPr lang="en-US" smtClean="0"/>
              <a:t>28</a:t>
            </a:fld>
            <a:endParaRPr lang="en-US"/>
          </a:p>
        </p:txBody>
      </p:sp>
    </p:spTree>
    <p:extLst>
      <p:ext uri="{BB962C8B-B14F-4D97-AF65-F5344CB8AC3E}">
        <p14:creationId xmlns:p14="http://schemas.microsoft.com/office/powerpoint/2010/main" val="4095853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F7F34-3FC0-4109-B367-9831457883B5}" type="slidenum">
              <a:rPr lang="en-US" smtClean="0"/>
              <a:t>29</a:t>
            </a:fld>
            <a:endParaRPr lang="en-US"/>
          </a:p>
        </p:txBody>
      </p:sp>
    </p:spTree>
    <p:extLst>
      <p:ext uri="{BB962C8B-B14F-4D97-AF65-F5344CB8AC3E}">
        <p14:creationId xmlns:p14="http://schemas.microsoft.com/office/powerpoint/2010/main" val="1230443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the 17th ICLS concerning household income and expenditures, household income consists of all receipts whether monetary or in kind (good and services) that are received by the household or by individual members of the household at annual or more frequent intervals, but excludes windfall gains and other such irregular and typically onetime receipts. Household income receipts are available for current consumption and do not reduce the net worth of the household through a reduction of its cash, the disposal of its other financial assets or an increase in its liabilities.</a:t>
            </a:r>
          </a:p>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33</a:t>
            </a:fld>
            <a:endParaRPr lang="en-US"/>
          </a:p>
        </p:txBody>
      </p:sp>
    </p:spTree>
    <p:extLst>
      <p:ext uri="{BB962C8B-B14F-4D97-AF65-F5344CB8AC3E}">
        <p14:creationId xmlns:p14="http://schemas.microsoft.com/office/powerpoint/2010/main" val="1154585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the 17th ICLS concerning household income and expenditures, household income consists of all receipts whether monetary or in kind (good and services) that are received by the household or by individual members of the household at annual or more frequent intervals, but excludes windfall gains and other such irregular and typically onetime receipts. Household income receipts are available for current consumption and do not reduce the net worth of the household through a reduction of its cash, the disposal of its other financial assets or an increase in its liabilities.</a:t>
            </a:r>
          </a:p>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34</a:t>
            </a:fld>
            <a:endParaRPr lang="en-US"/>
          </a:p>
        </p:txBody>
      </p:sp>
    </p:spTree>
    <p:extLst>
      <p:ext uri="{BB962C8B-B14F-4D97-AF65-F5344CB8AC3E}">
        <p14:creationId xmlns:p14="http://schemas.microsoft.com/office/powerpoint/2010/main" val="232145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5CF7F34-3FC0-4109-B367-9831457883B5}" type="slidenum">
              <a:rPr lang="en-US" smtClean="0"/>
              <a:t>35</a:t>
            </a:fld>
            <a:endParaRPr lang="en-US"/>
          </a:p>
        </p:txBody>
      </p:sp>
    </p:spTree>
    <p:extLst>
      <p:ext uri="{BB962C8B-B14F-4D97-AF65-F5344CB8AC3E}">
        <p14:creationId xmlns:p14="http://schemas.microsoft.com/office/powerpoint/2010/main" val="3517361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39</a:t>
            </a:fld>
            <a:endParaRPr lang="en-US"/>
          </a:p>
        </p:txBody>
      </p:sp>
    </p:spTree>
    <p:extLst>
      <p:ext uri="{BB962C8B-B14F-4D97-AF65-F5344CB8AC3E}">
        <p14:creationId xmlns:p14="http://schemas.microsoft.com/office/powerpoint/2010/main" val="338185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Speaking</a:t>
            </a:r>
            <a:r>
              <a:rPr lang="en-GB" baseline="0" dirty="0" smtClean="0"/>
              <a:t> note:</a:t>
            </a:r>
          </a:p>
          <a:p>
            <a:endParaRPr lang="en-GB" baseline="0" dirty="0" smtClean="0"/>
          </a:p>
          <a:p>
            <a:pPr lvl="0"/>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With the adoption of the 2030 Agenda for Sustainable development, member states have pledge to leave no one behind and reach the furthest behind first.</a:t>
            </a: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adoption of the LNOB principle, which is a cross cutting focus of the SDG agenda, calls for more disaggregated data and statistics that what is produced by most countries and international organizations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 only some goals (such as the goals to eliminate poverty, hunger, achieve gender equality and reduce inequalities) are directly concerned with those currently left behind, but the whole SDG monitoring framework has at its core an overarching principle of data disaggregation according to which:  “SDG Indicators should be disaggregated, where relevant, by income, sex, age, race, ethnicity, migratory status, disability and geographic location, or other characteristics in accordance with the Fundamental Principles of Official Statistics.”</a:t>
            </a:r>
          </a:p>
        </p:txBody>
      </p:sp>
      <p:sp>
        <p:nvSpPr>
          <p:cNvPr id="4" name="Slide Number Placeholder 3"/>
          <p:cNvSpPr>
            <a:spLocks noGrp="1"/>
          </p:cNvSpPr>
          <p:nvPr>
            <p:ph type="sldNum" sz="quarter" idx="10"/>
          </p:nvPr>
        </p:nvSpPr>
        <p:spPr/>
        <p:txBody>
          <a:bodyPr/>
          <a:lstStyle/>
          <a:p>
            <a:fld id="{5FBB05C1-752A-4068-A831-CAFCA4591EF0}"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245864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B05C1-752A-4068-A831-CAFCA4591EF0}"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312294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09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reading the target and the titles</a:t>
            </a:r>
            <a:r>
              <a:rPr lang="en-GB" baseline="0" dirty="0" smtClean="0"/>
              <a:t> of the two indicators we can already get an idea of which are the mandatory dimensions of disaggregation (those included in the minimum disaggregation set).</a:t>
            </a:r>
          </a:p>
          <a:p>
            <a:endParaRPr lang="en-GB" baseline="0" dirty="0" smtClean="0"/>
          </a:p>
          <a:p>
            <a:r>
              <a:rPr lang="en-GB" baseline="0" dirty="0" smtClean="0"/>
              <a:t>Sex disaggregation – the target mention women</a:t>
            </a:r>
          </a:p>
          <a:p>
            <a:r>
              <a:rPr lang="en-GB" baseline="0" dirty="0" smtClean="0"/>
              <a:t>Disaggregation by indigenous status</a:t>
            </a:r>
          </a:p>
          <a:p>
            <a:r>
              <a:rPr lang="en-GB" baseline="0" dirty="0" smtClean="0"/>
              <a:t>Disaggregation by type of enterprise: e.g. farming, pastoral, forestry enterprises</a:t>
            </a:r>
          </a:p>
          <a:p>
            <a:r>
              <a:rPr lang="en-GB" baseline="0" dirty="0" smtClean="0"/>
              <a:t>Disaggregation by size of the enterprise: e.g. small versus non-small</a:t>
            </a:r>
          </a:p>
        </p:txBody>
      </p:sp>
      <p:sp>
        <p:nvSpPr>
          <p:cNvPr id="4" name="Slide Number Placeholder 3"/>
          <p:cNvSpPr>
            <a:spLocks noGrp="1"/>
          </p:cNvSpPr>
          <p:nvPr>
            <p:ph type="sldNum" sz="quarter" idx="10"/>
          </p:nvPr>
        </p:nvSpPr>
        <p:spPr/>
        <p:txBody>
          <a:bodyPr/>
          <a:lstStyle/>
          <a:p>
            <a:fld id="{5FBB05C1-752A-4068-A831-CAFCA4591EF0}"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1319507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dimensions in light grey are currently not feasible in most countries. In addition, the disaggregation by indigenous status may not be relevant in some context.</a:t>
            </a:r>
          </a:p>
          <a:p>
            <a:endParaRPr lang="en-GB" baseline="0" dirty="0" smtClean="0"/>
          </a:p>
          <a:p>
            <a:r>
              <a:rPr lang="en-GB" b="1" baseline="0" dirty="0" smtClean="0">
                <a:solidFill>
                  <a:srgbClr val="FF0000"/>
                </a:solidFill>
              </a:rPr>
              <a:t>Important to mention: the disaggregation dimensions that are currently included in the global database should be produced and transmitted to the FAO. Meaning that both indicators needs to be produced by sex of the head of household/holding and size of enterprise (both for small and non-small scale food producers).</a:t>
            </a:r>
          </a:p>
          <a:p>
            <a:endParaRPr lang="en-GB" baseline="0" dirty="0" smtClean="0"/>
          </a:p>
          <a:p>
            <a:r>
              <a:rPr lang="en-GB" baseline="0" dirty="0" smtClean="0"/>
              <a:t>When you mention the disaggregation at the sub-national level you could say that standard direct estimation techniques do not always allow to produce accurate estimates at the sub-national level. This is due to the limited size of samples in unplanned disaggregation domains. To overcome these issues, indirect estimation techniques can be implemented to increase the precision (i.e. reduce the variance) of direct estimates. </a:t>
            </a:r>
          </a:p>
        </p:txBody>
      </p:sp>
      <p:sp>
        <p:nvSpPr>
          <p:cNvPr id="4" name="Slide Number Placeholder 3"/>
          <p:cNvSpPr>
            <a:spLocks noGrp="1"/>
          </p:cNvSpPr>
          <p:nvPr>
            <p:ph type="sldNum" sz="quarter" idx="10"/>
          </p:nvPr>
        </p:nvSpPr>
        <p:spPr/>
        <p:txBody>
          <a:bodyPr/>
          <a:lstStyle/>
          <a:p>
            <a:fld id="{5FBB05C1-752A-4068-A831-CAFCA4591EF0}"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2048941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1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45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05C1-752A-4068-A831-CAFCA4591E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37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6</a:t>
            </a:fld>
            <a:endParaRPr lang="en-US"/>
          </a:p>
        </p:txBody>
      </p:sp>
    </p:spTree>
    <p:extLst>
      <p:ext uri="{BB962C8B-B14F-4D97-AF65-F5344CB8AC3E}">
        <p14:creationId xmlns:p14="http://schemas.microsoft.com/office/powerpoint/2010/main" val="210497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7</a:t>
            </a:fld>
            <a:endParaRPr lang="en-US"/>
          </a:p>
        </p:txBody>
      </p:sp>
    </p:spTree>
    <p:extLst>
      <p:ext uri="{BB962C8B-B14F-4D97-AF65-F5344CB8AC3E}">
        <p14:creationId xmlns:p14="http://schemas.microsoft.com/office/powerpoint/2010/main" val="211102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8</a:t>
            </a:fld>
            <a:endParaRPr lang="en-US"/>
          </a:p>
        </p:txBody>
      </p:sp>
    </p:spTree>
    <p:extLst>
      <p:ext uri="{BB962C8B-B14F-4D97-AF65-F5344CB8AC3E}">
        <p14:creationId xmlns:p14="http://schemas.microsoft.com/office/powerpoint/2010/main" val="8602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F7F34-3FC0-4109-B367-9831457883B5}" type="slidenum">
              <a:rPr lang="en-US" smtClean="0"/>
              <a:t>9</a:t>
            </a:fld>
            <a:endParaRPr lang="en-US"/>
          </a:p>
        </p:txBody>
      </p:sp>
    </p:spTree>
    <p:extLst>
      <p:ext uri="{BB962C8B-B14F-4D97-AF65-F5344CB8AC3E}">
        <p14:creationId xmlns:p14="http://schemas.microsoft.com/office/powerpoint/2010/main" val="2683350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279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23564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86576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8AF3-1326-496B-A0FE-391B7A8BB4A4}"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23571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8AF3-1326-496B-A0FE-391B7A8BB4A4}"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04785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E8AF3-1326-496B-A0FE-391B7A8BB4A4}"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83280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E8AF3-1326-496B-A0FE-391B7A8BB4A4}"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13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E8AF3-1326-496B-A0FE-391B7A8BB4A4}"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11374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E8AF3-1326-496B-A0FE-391B7A8BB4A4}"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02844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E8AF3-1326-496B-A0FE-391B7A8BB4A4}"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219791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E8AF3-1326-496B-A0FE-391B7A8BB4A4}"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23B8-5A68-4BA2-8BB9-6A4DFD1FF2C5}" type="slidenum">
              <a:rPr lang="en-US" smtClean="0"/>
              <a:t>‹N°›</a:t>
            </a:fld>
            <a:endParaRPr lang="en-US"/>
          </a:p>
        </p:txBody>
      </p:sp>
    </p:spTree>
    <p:extLst>
      <p:ext uri="{BB962C8B-B14F-4D97-AF65-F5344CB8AC3E}">
        <p14:creationId xmlns:p14="http://schemas.microsoft.com/office/powerpoint/2010/main" val="30189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E8AF3-1326-496B-A0FE-391B7A8BB4A4}" type="datetimeFigureOut">
              <a:rPr lang="en-US" smtClean="0"/>
              <a:t>8/4/2022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023B8-5A68-4BA2-8BB9-6A4DFD1FF2C5}" type="slidenum">
              <a:rPr lang="en-US" smtClean="0"/>
              <a:t>‹N°›</a:t>
            </a:fld>
            <a:endParaRPr lang="en-US"/>
          </a:p>
        </p:txBody>
      </p:sp>
    </p:spTree>
    <p:extLst>
      <p:ext uri="{BB962C8B-B14F-4D97-AF65-F5344CB8AC3E}">
        <p14:creationId xmlns:p14="http://schemas.microsoft.com/office/powerpoint/2010/main" val="412170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
            <a:ext cx="9144000" cy="6857999"/>
            <a:chOff x="0" y="0"/>
            <a:chExt cx="9144000" cy="6858002"/>
          </a:xfrm>
        </p:grpSpPr>
        <p:sp>
          <p:nvSpPr>
            <p:cNvPr id="6" name="Rectangle 5"/>
            <p:cNvSpPr/>
            <p:nvPr/>
          </p:nvSpPr>
          <p:spPr>
            <a:xfrm>
              <a:off x="1409700" y="0"/>
              <a:ext cx="1009650" cy="150878"/>
            </a:xfrm>
            <a:prstGeom prst="rect">
              <a:avLst/>
            </a:prstGeom>
            <a:solidFill>
              <a:srgbClr val="DDA63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7" name="Rectangle 6"/>
            <p:cNvSpPr/>
            <p:nvPr/>
          </p:nvSpPr>
          <p:spPr>
            <a:xfrm>
              <a:off x="2419350" y="0"/>
              <a:ext cx="1851388" cy="150878"/>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8" name="Rectangle 7"/>
            <p:cNvSpPr/>
            <p:nvPr/>
          </p:nvSpPr>
          <p:spPr>
            <a:xfrm>
              <a:off x="4270737" y="0"/>
              <a:ext cx="1453788" cy="150878"/>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9" name="Rectangle 8"/>
            <p:cNvSpPr/>
            <p:nvPr/>
          </p:nvSpPr>
          <p:spPr>
            <a:xfrm>
              <a:off x="5695950" y="0"/>
              <a:ext cx="2095500" cy="150878"/>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0" name="Rectangle 9"/>
            <p:cNvSpPr/>
            <p:nvPr/>
          </p:nvSpPr>
          <p:spPr>
            <a:xfrm>
              <a:off x="7791450" y="0"/>
              <a:ext cx="1352549" cy="150878"/>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1" name="Rectangle 10"/>
            <p:cNvSpPr/>
            <p:nvPr/>
          </p:nvSpPr>
          <p:spPr>
            <a:xfrm rot="5400000">
              <a:off x="8023225" y="974725"/>
              <a:ext cx="2095500" cy="146050"/>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2" name="Rectangle 11"/>
            <p:cNvSpPr/>
            <p:nvPr/>
          </p:nvSpPr>
          <p:spPr>
            <a:xfrm rot="5400000">
              <a:off x="8318500" y="2774950"/>
              <a:ext cx="1504950" cy="146049"/>
            </a:xfrm>
            <a:prstGeom prst="rect">
              <a:avLst/>
            </a:prstGeom>
            <a:solidFill>
              <a:srgbClr val="A219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3" name="Rectangle 12"/>
            <p:cNvSpPr/>
            <p:nvPr/>
          </p:nvSpPr>
          <p:spPr>
            <a:xfrm rot="5400000">
              <a:off x="7998365" y="4600036"/>
              <a:ext cx="2145219" cy="146050"/>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4" name="Rectangle 13"/>
            <p:cNvSpPr/>
            <p:nvPr/>
          </p:nvSpPr>
          <p:spPr>
            <a:xfrm rot="5400000">
              <a:off x="8506258" y="6220261"/>
              <a:ext cx="1129433" cy="146050"/>
            </a:xfrm>
            <a:prstGeom prst="rect">
              <a:avLst/>
            </a:prstGeom>
            <a:solidFill>
              <a:srgbClr val="DD136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5" name="Rectangle 14"/>
            <p:cNvSpPr/>
            <p:nvPr/>
          </p:nvSpPr>
          <p:spPr>
            <a:xfrm>
              <a:off x="6826248" y="6695730"/>
              <a:ext cx="2317751" cy="162270"/>
            </a:xfrm>
            <a:prstGeom prst="rect">
              <a:avLst/>
            </a:prstGeom>
            <a:solidFill>
              <a:srgbClr val="BF8B2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6" name="Rectangle 15"/>
            <p:cNvSpPr/>
            <p:nvPr/>
          </p:nvSpPr>
          <p:spPr>
            <a:xfrm>
              <a:off x="6324599" y="6695729"/>
              <a:ext cx="501649" cy="162271"/>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7" name="Rectangle 16"/>
            <p:cNvSpPr/>
            <p:nvPr/>
          </p:nvSpPr>
          <p:spPr>
            <a:xfrm>
              <a:off x="5016499" y="6695729"/>
              <a:ext cx="1349737" cy="162271"/>
            </a:xfrm>
            <a:prstGeom prst="rect">
              <a:avLst/>
            </a:prstGeom>
            <a:solidFill>
              <a:srgbClr val="0A97D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8" name="Rectangle 17"/>
            <p:cNvSpPr/>
            <p:nvPr/>
          </p:nvSpPr>
          <p:spPr>
            <a:xfrm>
              <a:off x="2273300" y="6695729"/>
              <a:ext cx="2773543" cy="162271"/>
            </a:xfrm>
            <a:prstGeom prst="rect">
              <a:avLst/>
            </a:prstGeom>
            <a:solidFill>
              <a:srgbClr val="00689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9" name="Rectangle 18"/>
            <p:cNvSpPr/>
            <p:nvPr/>
          </p:nvSpPr>
          <p:spPr>
            <a:xfrm>
              <a:off x="138293" y="6695729"/>
              <a:ext cx="2135007" cy="162271"/>
            </a:xfrm>
            <a:prstGeom prst="rect">
              <a:avLst/>
            </a:prstGeom>
            <a:solidFill>
              <a:srgbClr val="19486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0" name="Rectangle 19"/>
            <p:cNvSpPr/>
            <p:nvPr/>
          </p:nvSpPr>
          <p:spPr>
            <a:xfrm rot="16200000">
              <a:off x="-812742" y="812742"/>
              <a:ext cx="1763778" cy="138294"/>
            </a:xfrm>
            <a:prstGeom prst="rect">
              <a:avLst/>
            </a:prstGeom>
            <a:solidFill>
              <a:srgbClr val="26BDE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1" name="Rectangle 20"/>
            <p:cNvSpPr/>
            <p:nvPr/>
          </p:nvSpPr>
          <p:spPr>
            <a:xfrm rot="16200000">
              <a:off x="-361858" y="2033496"/>
              <a:ext cx="862012" cy="138295"/>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2" name="Rectangle 21"/>
            <p:cNvSpPr/>
            <p:nvPr/>
          </p:nvSpPr>
          <p:spPr>
            <a:xfrm rot="16200000">
              <a:off x="-680289" y="3143819"/>
              <a:ext cx="1498871" cy="138292"/>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3" name="Rectangle 22"/>
            <p:cNvSpPr/>
            <p:nvPr/>
          </p:nvSpPr>
          <p:spPr>
            <a:xfrm rot="16200000">
              <a:off x="-841877" y="4765502"/>
              <a:ext cx="1822047" cy="138291"/>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4" name="Rectangle 23"/>
            <p:cNvSpPr/>
            <p:nvPr/>
          </p:nvSpPr>
          <p:spPr>
            <a:xfrm rot="16200000">
              <a:off x="-487019" y="6232690"/>
              <a:ext cx="1112331" cy="138294"/>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5" name="Rectangle 24"/>
            <p:cNvSpPr/>
            <p:nvPr/>
          </p:nvSpPr>
          <p:spPr>
            <a:xfrm>
              <a:off x="0" y="0"/>
              <a:ext cx="1409700" cy="150878"/>
            </a:xfrm>
            <a:prstGeom prst="rect">
              <a:avLst/>
            </a:prstGeom>
            <a:solidFill>
              <a:srgbClr val="E524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grpSp>
      <p:sp>
        <p:nvSpPr>
          <p:cNvPr id="26" name="Title 1"/>
          <p:cNvSpPr txBox="1">
            <a:spLocks/>
          </p:cNvSpPr>
          <p:nvPr/>
        </p:nvSpPr>
        <p:spPr>
          <a:xfrm>
            <a:off x="308899" y="3864648"/>
            <a:ext cx="8411465" cy="1605263"/>
          </a:xfrm>
          <a:prstGeom prst="rect">
            <a:avLst/>
          </a:prstGeom>
        </p:spPr>
        <p:txBody>
          <a:bodyPr vert="horz" lIns="94211" tIns="47105" rIns="94211" bIns="4710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000" b="1" dirty="0">
              <a:latin typeface="Bahnschrift SemiBold" panose="020B0502040204020203" pitchFamily="34" charset="0"/>
              <a:cs typeface="Calibri" panose="020F0502020204030204" pitchFamily="34" charset="0"/>
            </a:endParaRPr>
          </a:p>
        </p:txBody>
      </p:sp>
      <p:sp>
        <p:nvSpPr>
          <p:cNvPr id="27" name="Subtitle 2"/>
          <p:cNvSpPr txBox="1">
            <a:spLocks/>
          </p:cNvSpPr>
          <p:nvPr/>
        </p:nvSpPr>
        <p:spPr>
          <a:xfrm>
            <a:off x="2404836" y="5461943"/>
            <a:ext cx="6369017" cy="787800"/>
          </a:xfrm>
          <a:prstGeom prst="rect">
            <a:avLst/>
          </a:prstGeom>
        </p:spPr>
        <p:txBody>
          <a:bodyPr vert="horz" lIns="94211" tIns="47105" rIns="94211" bIns="47105"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170000"/>
              </a:lnSpc>
            </a:pPr>
            <a:r>
              <a:rPr lang="en-US" sz="1648" dirty="0" smtClean="0">
                <a:solidFill>
                  <a:schemeClr val="tx1"/>
                </a:solidFill>
                <a:latin typeface="Bahnschrift SemiBold" panose="020B0502040204020203" pitchFamily="34" charset="0"/>
              </a:rPr>
              <a:t>O</a:t>
            </a:r>
            <a:endParaRPr lang="en-US" sz="1648" dirty="0">
              <a:solidFill>
                <a:schemeClr val="tx1"/>
              </a:solidFill>
              <a:latin typeface="Bahnschrift SemiBold" panose="020B0502040204020203" pitchFamily="34" charset="0"/>
            </a:endParaRPr>
          </a:p>
        </p:txBody>
      </p:sp>
      <p:sp>
        <p:nvSpPr>
          <p:cNvPr id="28" name="TextBox 27"/>
          <p:cNvSpPr txBox="1"/>
          <p:nvPr/>
        </p:nvSpPr>
        <p:spPr>
          <a:xfrm>
            <a:off x="94545" y="1614727"/>
            <a:ext cx="7926801" cy="1384995"/>
          </a:xfrm>
          <a:prstGeom prst="rect">
            <a:avLst/>
          </a:prstGeom>
          <a:noFill/>
        </p:spPr>
        <p:txBody>
          <a:bodyPr wrap="square" rtlCol="0">
            <a:spAutoFit/>
          </a:bodyPr>
          <a:lstStyle/>
          <a:p>
            <a:pPr algn="ctr"/>
            <a:r>
              <a:rPr lang="fr-FR" sz="2800" dirty="0" smtClean="0">
                <a:latin typeface="Bahnschrift" panose="020B0502040204020203" pitchFamily="34" charset="0"/>
              </a:rPr>
              <a:t>Revue </a:t>
            </a:r>
            <a:r>
              <a:rPr lang="fr-FR" sz="2800" dirty="0">
                <a:latin typeface="Bahnschrift" panose="020B0502040204020203" pitchFamily="34" charset="0"/>
              </a:rPr>
              <a:t>des définitions et de la méthodologie de calcul </a:t>
            </a:r>
            <a:endParaRPr lang="fr-FR" sz="2800" dirty="0" smtClean="0">
              <a:latin typeface="Bahnschrift" panose="020B0502040204020203" pitchFamily="34" charset="0"/>
            </a:endParaRPr>
          </a:p>
          <a:p>
            <a:pPr algn="ctr"/>
            <a:r>
              <a:rPr lang="fr-FR" sz="2800" dirty="0" smtClean="0">
                <a:latin typeface="Bahnschrift" panose="020B0502040204020203" pitchFamily="34" charset="0"/>
              </a:rPr>
              <a:t>des </a:t>
            </a:r>
            <a:r>
              <a:rPr lang="fr-FR" sz="2800" dirty="0">
                <a:latin typeface="Bahnschrift" panose="020B0502040204020203" pitchFamily="34" charset="0"/>
              </a:rPr>
              <a:t>ODD 2.3.1 et 2.3.2</a:t>
            </a:r>
            <a:endParaRPr lang="en-US" sz="2800" b="1" dirty="0">
              <a:latin typeface="Bahnschrift" panose="020B0502040204020203" pitchFamily="34" charset="0"/>
            </a:endParaRPr>
          </a:p>
        </p:txBody>
      </p:sp>
      <p:pic>
        <p:nvPicPr>
          <p:cNvPr id="29" name="Picture 2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50000"/>
          <a:stretch/>
        </p:blipFill>
        <p:spPr>
          <a:xfrm>
            <a:off x="7590971" y="407953"/>
            <a:ext cx="1396436" cy="2792872"/>
          </a:xfrm>
          <a:prstGeom prst="rect">
            <a:avLst/>
          </a:prstGeom>
        </p:spPr>
      </p:pic>
      <p:pic>
        <p:nvPicPr>
          <p:cNvPr id="31" name="Image 30">
            <a:extLst>
              <a:ext uri="{FF2B5EF4-FFF2-40B4-BE49-F238E27FC236}">
                <a16:creationId xmlns:a16="http://schemas.microsoft.com/office/drawing/2014/main" id="{B83F39F5-7444-43AB-BE21-B3BA4B3085C7}"/>
              </a:ext>
            </a:extLst>
          </p:cNvPr>
          <p:cNvPicPr>
            <a:picLocks noChangeAspect="1"/>
          </p:cNvPicPr>
          <p:nvPr/>
        </p:nvPicPr>
        <p:blipFill>
          <a:blip r:embed="rId4"/>
          <a:stretch>
            <a:fillRect/>
          </a:stretch>
        </p:blipFill>
        <p:spPr>
          <a:xfrm>
            <a:off x="423636" y="4834647"/>
            <a:ext cx="1790700" cy="1809750"/>
          </a:xfrm>
          <a:prstGeom prst="rect">
            <a:avLst/>
          </a:prstGeom>
        </p:spPr>
      </p:pic>
      <p:sp>
        <p:nvSpPr>
          <p:cNvPr id="30" name="ZoneTexte 29">
            <a:extLst>
              <a:ext uri="{FF2B5EF4-FFF2-40B4-BE49-F238E27FC236}">
                <a16:creationId xmlns:a16="http://schemas.microsoft.com/office/drawing/2014/main" id="{E1686EC4-7D67-41FC-89BC-96D355BDA78D}"/>
              </a:ext>
            </a:extLst>
          </p:cNvPr>
          <p:cNvSpPr txBox="1"/>
          <p:nvPr/>
        </p:nvSpPr>
        <p:spPr>
          <a:xfrm>
            <a:off x="1023808" y="3388097"/>
            <a:ext cx="6567163" cy="2031325"/>
          </a:xfrm>
          <a:prstGeom prst="rect">
            <a:avLst/>
          </a:prstGeom>
          <a:noFill/>
        </p:spPr>
        <p:txBody>
          <a:bodyPr wrap="square">
            <a:spAutoFit/>
          </a:bodyPr>
          <a:lstStyle/>
          <a:p>
            <a:pPr algn="ctr"/>
            <a:r>
              <a:rPr lang="fr-FR" sz="2000" i="1" dirty="0">
                <a:latin typeface="Bahnschrift" panose="020B0502040204020203" pitchFamily="34" charset="0"/>
              </a:rPr>
              <a:t>Atelier Virtuel de Formation de Groupe sur les ODG 2-3-1 et 2-3-2</a:t>
            </a:r>
            <a:r>
              <a:rPr lang="fr-FR" dirty="0"/>
              <a:t> </a:t>
            </a:r>
            <a:r>
              <a:rPr lang="fr-FR" dirty="0" smtClean="0"/>
              <a:t> pour les pays d’AFRISTAT</a:t>
            </a:r>
            <a:endParaRPr lang="en-US" dirty="0"/>
          </a:p>
          <a:p>
            <a:pPr algn="ctr">
              <a:lnSpc>
                <a:spcPct val="100000"/>
              </a:lnSpc>
            </a:pPr>
            <a:endParaRPr lang="en-US" altLang="zh-CN" sz="2400" b="1" i="1" dirty="0" smtClean="0">
              <a:solidFill>
                <a:srgbClr val="0070C0"/>
              </a:solidFill>
              <a:ea typeface="+mj-ea"/>
              <a:cs typeface="Calibri" panose="020F0502020204030204" pitchFamily="34" charset="0"/>
            </a:endParaRPr>
          </a:p>
          <a:p>
            <a:pPr algn="ctr"/>
            <a:r>
              <a:rPr lang="fr-FR" dirty="0"/>
              <a:t>Août</a:t>
            </a:r>
            <a:endParaRPr lang="en-US" dirty="0"/>
          </a:p>
          <a:p>
            <a:pPr algn="ctr">
              <a:lnSpc>
                <a:spcPct val="100000"/>
              </a:lnSpc>
            </a:pPr>
            <a:endParaRPr lang="en-US" altLang="zh-CN" sz="2400" b="1" i="1" dirty="0">
              <a:solidFill>
                <a:srgbClr val="0070C0"/>
              </a:solidFill>
              <a:ea typeface="+mj-ea"/>
              <a:cs typeface="Calibri" panose="020F0502020204030204" pitchFamily="34" charset="0"/>
            </a:endParaRPr>
          </a:p>
          <a:p>
            <a:pPr algn="ctr"/>
            <a:r>
              <a:rPr lang="en-US" sz="2000" i="1" dirty="0" smtClean="0">
                <a:solidFill>
                  <a:srgbClr val="0070C0"/>
                </a:solidFill>
              </a:rPr>
              <a:t>08, 09  &amp; 10</a:t>
            </a:r>
            <a:r>
              <a:rPr lang="en-US" sz="2000" i="1" dirty="0" smtClean="0">
                <a:solidFill>
                  <a:schemeClr val="accent1">
                    <a:lumMod val="75000"/>
                  </a:schemeClr>
                </a:solidFill>
              </a:rPr>
              <a:t> </a:t>
            </a:r>
            <a:r>
              <a:rPr lang="fr-FR" sz="2000" i="1" dirty="0" smtClean="0">
                <a:solidFill>
                  <a:schemeClr val="accent1">
                    <a:lumMod val="75000"/>
                  </a:schemeClr>
                </a:solidFill>
              </a:rPr>
              <a:t>Août </a:t>
            </a:r>
            <a:r>
              <a:rPr lang="en-US" sz="2000" i="1" dirty="0" smtClean="0">
                <a:solidFill>
                  <a:srgbClr val="0070C0"/>
                </a:solidFill>
              </a:rPr>
              <a:t>2022 </a:t>
            </a:r>
            <a:endParaRPr lang="fr-FR" sz="2000" b="1" i="1" dirty="0">
              <a:solidFill>
                <a:srgbClr val="0070C0"/>
              </a:solidFill>
              <a:ea typeface="+mj-ea"/>
              <a:cs typeface="Calibri" panose="020F0502020204030204" pitchFamily="34" charset="0"/>
            </a:endParaRPr>
          </a:p>
        </p:txBody>
      </p:sp>
      <p:pic>
        <p:nvPicPr>
          <p:cNvPr id="1026" name="Picture 1" descr="369522518@05032009-3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 y="180187"/>
            <a:ext cx="14287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7629" y="71120"/>
            <a:ext cx="2865179" cy="1001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544" y="1095491"/>
            <a:ext cx="4572000" cy="461665"/>
          </a:xfrm>
          <a:prstGeom prst="rect">
            <a:avLst/>
          </a:prstGeom>
        </p:spPr>
        <p:txBody>
          <a:bodyPr>
            <a:spAutoFit/>
          </a:bodyPr>
          <a:lstStyle/>
          <a:p>
            <a:r>
              <a:rPr lang="fr-FR" sz="1200" b="1" dirty="0">
                <a:latin typeface="Arial" panose="020B0604020202020204" pitchFamily="34" charset="0"/>
                <a:ea typeface="Calibri" panose="020F0502020204030204" pitchFamily="34" charset="0"/>
              </a:rPr>
              <a:t>Observatoire Économique et Statistique d’Afrique Subsaharienne</a:t>
            </a:r>
            <a:endParaRPr lang="en-US" sz="1200" dirty="0"/>
          </a:p>
        </p:txBody>
      </p:sp>
    </p:spTree>
    <p:extLst>
      <p:ext uri="{BB962C8B-B14F-4D97-AF65-F5344CB8AC3E}">
        <p14:creationId xmlns:p14="http://schemas.microsoft.com/office/powerpoint/2010/main" val="17014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endParaRPr lang="en-US" sz="3500" b="1" spc="94" dirty="0">
              <a:solidFill>
                <a:schemeClr val="bg1"/>
              </a:solidFill>
              <a:latin typeface="Tw Cen MT" panose="020B0602020104020603" pitchFamily="34" charset="0"/>
            </a:endParaRPr>
          </a:p>
          <a:p>
            <a:pPr defTabSz="854939"/>
            <a:r>
              <a:rPr lang="en-US" sz="3500" b="1" spc="94" dirty="0">
                <a:solidFill>
                  <a:schemeClr val="bg1"/>
                </a:solidFill>
                <a:latin typeface="Tw Cen MT" panose="020B0602020104020603" pitchFamily="34" charset="0"/>
              </a:rPr>
              <a:t>Trois </a:t>
            </a:r>
            <a:r>
              <a:rPr lang="en-US" sz="3500" b="1" spc="94" dirty="0" err="1">
                <a:solidFill>
                  <a:schemeClr val="bg1"/>
                </a:solidFill>
                <a:latin typeface="Tw Cen MT" panose="020B0602020104020603" pitchFamily="34" charset="0"/>
              </a:rPr>
              <a:t>composantes</a:t>
            </a:r>
            <a:r>
              <a:rPr lang="en-US" sz="3500" b="1" spc="94" dirty="0">
                <a:solidFill>
                  <a:schemeClr val="bg1"/>
                </a:solidFill>
                <a:latin typeface="Tw Cen MT" panose="020B0602020104020603" pitchFamily="34" charset="0"/>
              </a:rPr>
              <a:t> à </a:t>
            </a:r>
            <a:r>
              <a:rPr lang="en-US" sz="3500" b="1" spc="94" dirty="0" err="1">
                <a:solidFill>
                  <a:schemeClr val="bg1"/>
                </a:solidFill>
                <a:latin typeface="Tw Cen MT" panose="020B0602020104020603" pitchFamily="34" charset="0"/>
              </a:rPr>
              <a:t>définir</a:t>
            </a:r>
            <a:r>
              <a:rPr lang="en-US" sz="3500" b="1" spc="94" dirty="0">
                <a:solidFill>
                  <a:schemeClr val="bg1"/>
                </a:solidFill>
                <a:latin typeface="Tw Cen MT" panose="020B0602020104020603" pitchFamily="34" charset="0"/>
              </a:rPr>
              <a:t>
</a:t>
            </a:r>
            <a:endParaRPr lang="en-GB" sz="3500" b="1" spc="94" dirty="0">
              <a:solidFill>
                <a:schemeClr val="bg1"/>
              </a:solidFill>
              <a:latin typeface="Tw Cen MT" panose="020B0602020104020603" pitchFamily="34" charset="0"/>
            </a:endParaRPr>
          </a:p>
        </p:txBody>
      </p:sp>
      <p:sp>
        <p:nvSpPr>
          <p:cNvPr id="8" name="Rectangle 7"/>
          <p:cNvSpPr/>
          <p:nvPr/>
        </p:nvSpPr>
        <p:spPr>
          <a:xfrm>
            <a:off x="3213100" y="4038600"/>
            <a:ext cx="2362200" cy="1003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4294967295"/>
          </p:nvPr>
        </p:nvSpPr>
        <p:spPr>
          <a:xfrm>
            <a:off x="471170" y="1635919"/>
            <a:ext cx="8406130" cy="4805362"/>
          </a:xfrm>
        </p:spPr>
        <p:txBody>
          <a:bodyPr>
            <a:noAutofit/>
          </a:bodyPr>
          <a:lstStyle/>
          <a:p>
            <a:pPr marL="0" indent="0">
              <a:spcBef>
                <a:spcPts val="0"/>
              </a:spcBef>
              <a:spcAft>
                <a:spcPts val="510"/>
              </a:spcAft>
              <a:buNone/>
            </a:pPr>
            <a:r>
              <a:rPr lang="fr-FR" sz="2000" b="1" dirty="0">
                <a:latin typeface="Tw Cen MT" panose="020B0602020104020603" pitchFamily="34" charset="0"/>
                <a:cs typeface="Times New Roman" panose="02020603050405020304" pitchFamily="18" charset="0"/>
              </a:rPr>
              <a:t>Afin d’opérationnaliser la définition proposée, </a:t>
            </a:r>
            <a:r>
              <a:rPr lang="fr-FR" sz="2000" b="1" dirty="0">
                <a:solidFill>
                  <a:srgbClr val="FF0000"/>
                </a:solidFill>
                <a:latin typeface="Tw Cen MT" panose="020B0602020104020603" pitchFamily="34" charset="0"/>
                <a:cs typeface="Times New Roman" panose="02020603050405020304" pitchFamily="18" charset="0"/>
              </a:rPr>
              <a:t>trois composantes doivent être  </a:t>
            </a:r>
            <a:r>
              <a:rPr lang="fr-FR" sz="2000" b="1" dirty="0" smtClean="0">
                <a:solidFill>
                  <a:srgbClr val="FF0000"/>
                </a:solidFill>
                <a:latin typeface="Tw Cen MT" panose="020B0602020104020603" pitchFamily="34" charset="0"/>
                <a:cs typeface="Times New Roman" panose="02020603050405020304" pitchFamily="18" charset="0"/>
              </a:rPr>
              <a:t>définies et mesurées </a:t>
            </a:r>
            <a:r>
              <a:rPr lang="fr-FR" sz="2000" dirty="0">
                <a:latin typeface="Tw Cen MT" panose="020B0602020104020603" pitchFamily="34" charset="0"/>
                <a:cs typeface="Times New Roman" panose="02020603050405020304" pitchFamily="18" charset="0"/>
              </a:rPr>
              <a:t>:
</a:t>
            </a:r>
            <a:endParaRPr lang="en-US" sz="2000"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64529" y="2376780"/>
            <a:ext cx="7927312" cy="3619741"/>
          </a:xfrm>
          <a:prstGeom prst="rect">
            <a:avLst/>
          </a:prstGeom>
        </p:spPr>
      </p:pic>
      <p:sp>
        <p:nvSpPr>
          <p:cNvPr id="3" name="ZoneTexte 2">
            <a:extLst>
              <a:ext uri="{FF2B5EF4-FFF2-40B4-BE49-F238E27FC236}">
                <a16:creationId xmlns:a16="http://schemas.microsoft.com/office/drawing/2014/main" id="{82B60818-1989-4575-9B34-E7E1C258B512}"/>
              </a:ext>
            </a:extLst>
          </p:cNvPr>
          <p:cNvSpPr txBox="1"/>
          <p:nvPr/>
        </p:nvSpPr>
        <p:spPr>
          <a:xfrm>
            <a:off x="2459736" y="2530228"/>
            <a:ext cx="5715000" cy="1600438"/>
          </a:xfrm>
          <a:prstGeom prst="rect">
            <a:avLst/>
          </a:prstGeom>
          <a:solidFill>
            <a:schemeClr val="bg1"/>
          </a:solidFill>
        </p:spPr>
        <p:txBody>
          <a:bodyPr wrap="square" rtlCol="0">
            <a:spAutoFit/>
          </a:bodyPr>
          <a:lstStyle/>
          <a:p>
            <a:r>
              <a:rPr lang="fr-FR" b="1" dirty="0"/>
              <a:t>Taille physique de l’exploitation agricole</a:t>
            </a:r>
          </a:p>
          <a:p>
            <a:pPr marL="285750" indent="-285750">
              <a:buFont typeface="Arial" panose="020B0604020202020204" pitchFamily="34" charset="0"/>
              <a:buChar char="•"/>
            </a:pPr>
            <a:r>
              <a:rPr lang="fr-FR" sz="1600" dirty="0"/>
              <a:t>Superficie de terres - quels types de parcelles sont inclus ou exclus du calcul de la taille physique (terrain exploité)</a:t>
            </a:r>
          </a:p>
          <a:p>
            <a:pPr marL="285750" indent="-285750">
              <a:buFont typeface="Arial" panose="020B0604020202020204" pitchFamily="34" charset="0"/>
              <a:buChar char="•"/>
            </a:pPr>
            <a:r>
              <a:rPr lang="fr-FR" sz="1600" dirty="0"/>
              <a:t>Taille du troupeau - comment compter les têtes de bétail afin d’évaluer et de comparer la taille physique relative d’un troupeau</a:t>
            </a:r>
            <a:endParaRPr lang="LID4096" sz="1600" dirty="0"/>
          </a:p>
        </p:txBody>
      </p:sp>
      <p:sp>
        <p:nvSpPr>
          <p:cNvPr id="5" name="ZoneTexte 4">
            <a:extLst>
              <a:ext uri="{FF2B5EF4-FFF2-40B4-BE49-F238E27FC236}">
                <a16:creationId xmlns:a16="http://schemas.microsoft.com/office/drawing/2014/main" id="{7D128F53-5E98-43A7-A25C-BD8BB92B9719}"/>
              </a:ext>
            </a:extLst>
          </p:cNvPr>
          <p:cNvSpPr txBox="1"/>
          <p:nvPr/>
        </p:nvSpPr>
        <p:spPr>
          <a:xfrm>
            <a:off x="2459736" y="4745736"/>
            <a:ext cx="5641848" cy="1107996"/>
          </a:xfrm>
          <a:prstGeom prst="rect">
            <a:avLst/>
          </a:prstGeom>
          <a:solidFill>
            <a:schemeClr val="bg1"/>
          </a:solidFill>
        </p:spPr>
        <p:txBody>
          <a:bodyPr wrap="square" rtlCol="0">
            <a:spAutoFit/>
          </a:bodyPr>
          <a:lstStyle/>
          <a:p>
            <a:r>
              <a:rPr lang="fr-FR" b="1" dirty="0"/>
              <a:t>Taille économique de l’exploitation agricole</a:t>
            </a:r>
          </a:p>
          <a:p>
            <a:pPr marL="285750" indent="-285750">
              <a:buFont typeface="Arial" panose="020B0604020202020204" pitchFamily="34" charset="0"/>
              <a:buChar char="•"/>
            </a:pPr>
            <a:r>
              <a:rPr lang="fr-FR" sz="1600" dirty="0"/>
              <a:t>Total des revenus - une formule numérique pour calculer les revenus, en fonction du volume de production et du prix de vente constant</a:t>
            </a:r>
          </a:p>
        </p:txBody>
      </p:sp>
    </p:spTree>
    <p:extLst>
      <p:ext uri="{BB962C8B-B14F-4D97-AF65-F5344CB8AC3E}">
        <p14:creationId xmlns:p14="http://schemas.microsoft.com/office/powerpoint/2010/main" val="244603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err="1">
                <a:solidFill>
                  <a:schemeClr val="bg1"/>
                </a:solidFill>
                <a:latin typeface="Tw Cen MT" panose="020B0602020104020603" pitchFamily="34" charset="0"/>
              </a:rPr>
              <a:t>Superficie</a:t>
            </a:r>
            <a:r>
              <a:rPr lang="en-US" sz="3500" spc="94" dirty="0">
                <a:solidFill>
                  <a:schemeClr val="bg1"/>
                </a:solidFill>
                <a:latin typeface="Tw Cen MT" panose="020B0602020104020603" pitchFamily="34" charset="0"/>
              </a:rPr>
              <a:t> de </a:t>
            </a:r>
            <a:r>
              <a:rPr lang="en-US" sz="3500" spc="94" dirty="0" err="1">
                <a:solidFill>
                  <a:schemeClr val="bg1"/>
                </a:solidFill>
                <a:latin typeface="Tw Cen MT" panose="020B0602020104020603" pitchFamily="34" charset="0"/>
              </a:rPr>
              <a:t>terres</a:t>
            </a:r>
            <a:endParaRPr lang="en-GB" sz="3500" spc="94" dirty="0">
              <a:solidFill>
                <a:schemeClr val="bg1"/>
              </a:solidFill>
              <a:latin typeface="Tw Cen MT" panose="020B0602020104020603" pitchFamily="34" charset="0"/>
            </a:endParaRPr>
          </a:p>
        </p:txBody>
      </p:sp>
      <p:sp>
        <p:nvSpPr>
          <p:cNvPr id="7" name="Content Placeholder 2"/>
          <p:cNvSpPr>
            <a:spLocks noGrp="1"/>
          </p:cNvSpPr>
          <p:nvPr>
            <p:ph idx="4294967295"/>
          </p:nvPr>
        </p:nvSpPr>
        <p:spPr>
          <a:xfrm>
            <a:off x="471170" y="1635919"/>
            <a:ext cx="8406130" cy="4805362"/>
          </a:xfrm>
        </p:spPr>
        <p:txBody>
          <a:bodyPr>
            <a:noAutofit/>
          </a:bodyPr>
          <a:lstStyle/>
          <a:p>
            <a:pPr marL="0" indent="0">
              <a:spcBef>
                <a:spcPts val="0"/>
              </a:spcBef>
              <a:spcAft>
                <a:spcPts val="510"/>
              </a:spcAft>
              <a:buNone/>
            </a:pPr>
            <a:r>
              <a:rPr lang="fr-FR" sz="2000" dirty="0">
                <a:latin typeface="Tw Cen MT" panose="020B0602020104020603" pitchFamily="34" charset="0"/>
                <a:cs typeface="Times New Roman" panose="02020603050405020304" pitchFamily="18" charset="0"/>
              </a:rPr>
              <a:t>Superficie de terres définie en termes de </a:t>
            </a:r>
            <a:r>
              <a:rPr lang="fr-FR" sz="2000" b="1" dirty="0">
                <a:solidFill>
                  <a:srgbClr val="FF0000"/>
                </a:solidFill>
                <a:latin typeface="Tw Cen MT" panose="020B0602020104020603" pitchFamily="34" charset="0"/>
                <a:cs typeface="Times New Roman" panose="02020603050405020304" pitchFamily="18" charset="0"/>
              </a:rPr>
              <a:t>terres exploitées </a:t>
            </a:r>
            <a:r>
              <a:rPr lang="fr-FR" sz="2000" dirty="0">
                <a:latin typeface="Tw Cen MT" panose="020B0602020104020603" pitchFamily="34" charset="0"/>
                <a:cs typeface="Times New Roman" panose="02020603050405020304" pitchFamily="18" charset="0"/>
              </a:rPr>
              <a:t>– ne comprend que les parcelles qui sont réellement utilisées pour des activités agricoles
</a:t>
            </a:r>
            <a:endParaRPr lang="en-US" sz="2000" dirty="0">
              <a:cs typeface="Times New Roman" panose="02020603050405020304" pitchFamily="18" charset="0"/>
            </a:endParaRPr>
          </a:p>
        </p:txBody>
      </p:sp>
      <p:graphicFrame>
        <p:nvGraphicFramePr>
          <p:cNvPr id="9" name="Table 8"/>
          <p:cNvGraphicFramePr>
            <a:graphicFrameLocks noGrp="1"/>
          </p:cNvGraphicFramePr>
          <p:nvPr>
            <p:extLst/>
          </p:nvPr>
        </p:nvGraphicFramePr>
        <p:xfrm>
          <a:off x="635634" y="2719872"/>
          <a:ext cx="7785101" cy="2775588"/>
        </p:xfrm>
        <a:graphic>
          <a:graphicData uri="http://schemas.openxmlformats.org/drawingml/2006/table">
            <a:tbl>
              <a:tblPr/>
              <a:tblGrid>
                <a:gridCol w="4451993">
                  <a:extLst>
                    <a:ext uri="{9D8B030D-6E8A-4147-A177-3AD203B41FA5}">
                      <a16:colId xmlns:a16="http://schemas.microsoft.com/office/drawing/2014/main" val="20000"/>
                    </a:ext>
                  </a:extLst>
                </a:gridCol>
                <a:gridCol w="3333108">
                  <a:extLst>
                    <a:ext uri="{9D8B030D-6E8A-4147-A177-3AD203B41FA5}">
                      <a16:colId xmlns:a16="http://schemas.microsoft.com/office/drawing/2014/main" val="20001"/>
                    </a:ext>
                  </a:extLst>
                </a:gridCol>
              </a:tblGrid>
              <a:tr h="205580">
                <a:tc>
                  <a:txBody>
                    <a:bodyPr/>
                    <a:lstStyle/>
                    <a:p>
                      <a:pPr marL="85725" indent="0" algn="l" fontAlgn="b"/>
                      <a:r>
                        <a:rPr lang="en-US" sz="1800" b="1" kern="1200" dirty="0" err="1">
                          <a:solidFill>
                            <a:schemeClr val="bg1"/>
                          </a:solidFill>
                          <a:latin typeface="Tw Cen MT" panose="020B0602020104020603" pitchFamily="34" charset="0"/>
                          <a:ea typeface="+mn-ea"/>
                          <a:cs typeface="Times New Roman" panose="02020603050405020304" pitchFamily="18" charset="0"/>
                        </a:rPr>
                        <a:t>Inclus</a:t>
                      </a:r>
                      <a:endParaRPr lang="en-US" sz="1800" b="1" kern="1200" dirty="0">
                        <a:solidFill>
                          <a:schemeClr val="bg1"/>
                        </a:solidFill>
                        <a:latin typeface="Tw Cen MT" panose="020B0602020104020603" pitchFamily="34" charset="0"/>
                        <a:ea typeface="+mn-ea"/>
                        <a:cs typeface="Times New Roman" panose="02020603050405020304" pitchFamily="18" charset="0"/>
                      </a:endParaRPr>
                    </a:p>
                  </a:txBody>
                  <a:tcPr marL="8097" marR="8097" marT="8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85725" indent="0" algn="l" fontAlgn="b"/>
                      <a:r>
                        <a:rPr lang="en-US" sz="1800" kern="1200" dirty="0" err="1">
                          <a:solidFill>
                            <a:schemeClr val="bg1"/>
                          </a:solidFill>
                          <a:latin typeface="Tw Cen MT" panose="020B0602020104020603" pitchFamily="34" charset="0"/>
                          <a:ea typeface="+mn-ea"/>
                          <a:cs typeface="Times New Roman" panose="02020603050405020304" pitchFamily="18" charset="0"/>
                        </a:rPr>
                        <a:t>Exclus</a:t>
                      </a:r>
                      <a:endParaRPr lang="en-US" sz="1800" kern="1200" dirty="0">
                        <a:solidFill>
                          <a:schemeClr val="bg1"/>
                        </a:solidFill>
                        <a:latin typeface="Tw Cen MT" panose="020B0602020104020603" pitchFamily="34" charset="0"/>
                        <a:ea typeface="+mn-ea"/>
                        <a:cs typeface="Times New Roman" panose="02020603050405020304" pitchFamily="18" charset="0"/>
                      </a:endParaRPr>
                    </a:p>
                  </a:txBody>
                  <a:tcPr marL="8097" marR="8097" marT="8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07651">
                <a:tc>
                  <a:txBody>
                    <a:bodyPr/>
                    <a:lstStyle/>
                    <a:p>
                      <a:pPr marL="85725" indent="0" algn="l" fontAlgn="t"/>
                      <a:r>
                        <a:rPr lang="fr-FR" sz="1800" kern="1200" dirty="0">
                          <a:solidFill>
                            <a:schemeClr val="tx1"/>
                          </a:solidFill>
                          <a:latin typeface="Tw Cen MT" panose="020B0602020104020603" pitchFamily="34" charset="0"/>
                          <a:ea typeface="+mn-ea"/>
                          <a:cs typeface="Times New Roman" panose="02020603050405020304" pitchFamily="18" charset="0"/>
                        </a:rPr>
                        <a:t>Terres cultivées avec des cultures permanentes 
(y compris les terres louées au producteur)
</a:t>
                      </a:r>
                      <a:endParaRPr lang="en-US" sz="1800" kern="1200" dirty="0">
                        <a:solidFill>
                          <a:schemeClr val="tx1"/>
                        </a:solidFill>
                        <a:latin typeface="Tw Cen MT" panose="020B0602020104020603" pitchFamily="34" charset="0"/>
                        <a:ea typeface="+mn-ea"/>
                        <a:cs typeface="Times New Roman" panose="02020603050405020304" pitchFamily="18" charset="0"/>
                      </a:endParaRPr>
                    </a:p>
                  </a:txBody>
                  <a:tcPr marL="8097" marR="8097" marT="8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t"/>
                      <a:r>
                        <a:rPr lang="en-US" sz="1800" kern="1200" dirty="0" err="1">
                          <a:solidFill>
                            <a:schemeClr val="tx1"/>
                          </a:solidFill>
                          <a:latin typeface="Tw Cen MT" panose="020B0602020104020603" pitchFamily="34" charset="0"/>
                          <a:ea typeface="+mn-ea"/>
                          <a:cs typeface="Times New Roman" panose="02020603050405020304" pitchFamily="18" charset="0"/>
                        </a:rPr>
                        <a:t>Terres</a:t>
                      </a:r>
                      <a:r>
                        <a:rPr lang="en-US" sz="1800" kern="1200" dirty="0">
                          <a:solidFill>
                            <a:schemeClr val="tx1"/>
                          </a:solidFill>
                          <a:latin typeface="Tw Cen MT" panose="020B0602020104020603" pitchFamily="34" charset="0"/>
                          <a:ea typeface="+mn-ea"/>
                          <a:cs typeface="Times New Roman" panose="02020603050405020304" pitchFamily="18" charset="0"/>
                        </a:rPr>
                        <a:t> </a:t>
                      </a:r>
                      <a:r>
                        <a:rPr lang="en-US" sz="1800" kern="1200" dirty="0" err="1">
                          <a:solidFill>
                            <a:schemeClr val="tx1"/>
                          </a:solidFill>
                          <a:latin typeface="Tw Cen MT" panose="020B0602020104020603" pitchFamily="34" charset="0"/>
                          <a:ea typeface="+mn-ea"/>
                          <a:cs typeface="Times New Roman" panose="02020603050405020304" pitchFamily="18" charset="0"/>
                        </a:rPr>
                        <a:t>louées</a:t>
                      </a:r>
                      <a:r>
                        <a:rPr lang="en-US" sz="1800" kern="1200" dirty="0">
                          <a:solidFill>
                            <a:schemeClr val="tx1"/>
                          </a:solidFill>
                          <a:latin typeface="Tw Cen MT" panose="020B0602020104020603" pitchFamily="34" charset="0"/>
                          <a:ea typeface="+mn-ea"/>
                          <a:cs typeface="Times New Roman" panose="02020603050405020304" pitchFamily="18" charset="0"/>
                        </a:rPr>
                        <a:t> par le </a:t>
                      </a:r>
                      <a:r>
                        <a:rPr lang="en-US" sz="1800" kern="1200" dirty="0" err="1">
                          <a:solidFill>
                            <a:schemeClr val="tx1"/>
                          </a:solidFill>
                          <a:latin typeface="Tw Cen MT" panose="020B0602020104020603" pitchFamily="34" charset="0"/>
                          <a:ea typeface="+mn-ea"/>
                          <a:cs typeface="Times New Roman" panose="02020603050405020304" pitchFamily="18" charset="0"/>
                        </a:rPr>
                        <a:t>producteur</a:t>
                      </a:r>
                      <a:r>
                        <a:rPr lang="en-US" sz="1800" kern="1200" dirty="0">
                          <a:solidFill>
                            <a:schemeClr val="tx1"/>
                          </a:solidFill>
                          <a:latin typeface="Tw Cen MT" panose="020B0602020104020603" pitchFamily="34" charset="0"/>
                          <a:ea typeface="+mn-ea"/>
                          <a:cs typeface="Times New Roman" panose="02020603050405020304" pitchFamily="18" charset="0"/>
                        </a:rPr>
                        <a:t>
</a:t>
                      </a:r>
                    </a:p>
                  </a:txBody>
                  <a:tcPr marL="8097" marR="8097" marT="8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7651">
                <a:tc>
                  <a:txBody>
                    <a:bodyPr/>
                    <a:lstStyle/>
                    <a:p>
                      <a:pPr marL="85725" indent="0" algn="l" fontAlgn="t"/>
                      <a:r>
                        <a:rPr lang="fr-FR" sz="1800" kern="1200" dirty="0">
                          <a:solidFill>
                            <a:schemeClr val="tx1"/>
                          </a:solidFill>
                          <a:latin typeface="Tw Cen MT" panose="020B0602020104020603" pitchFamily="34" charset="0"/>
                          <a:ea typeface="+mn-ea"/>
                          <a:cs typeface="Times New Roman" panose="02020603050405020304" pitchFamily="18" charset="0"/>
                        </a:rPr>
                        <a:t>Terres cultivées avec des cultures temporaires 
(y compris les terres louées au producteur)
</a:t>
                      </a:r>
                      <a:endParaRPr lang="en-US" sz="1800" kern="1200" dirty="0">
                        <a:solidFill>
                          <a:schemeClr val="tx1"/>
                        </a:solidFill>
                        <a:latin typeface="Tw Cen MT" panose="020B0602020104020603" pitchFamily="34" charset="0"/>
                        <a:ea typeface="+mn-ea"/>
                        <a:cs typeface="Times New Roman" panose="02020603050405020304" pitchFamily="18" charset="0"/>
                      </a:endParaRPr>
                    </a:p>
                  </a:txBody>
                  <a:tcPr marL="8097" marR="8097" marT="8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t"/>
                      <a:r>
                        <a:rPr lang="en-US" sz="1800" kern="1200" dirty="0" err="1">
                          <a:solidFill>
                            <a:schemeClr val="tx1"/>
                          </a:solidFill>
                          <a:latin typeface="Tw Cen MT" panose="020B0602020104020603" pitchFamily="34" charset="0"/>
                          <a:ea typeface="+mn-ea"/>
                          <a:cs typeface="Times New Roman" panose="02020603050405020304" pitchFamily="18" charset="0"/>
                        </a:rPr>
                        <a:t>Terres</a:t>
                      </a:r>
                      <a:r>
                        <a:rPr lang="en-US" sz="1800" kern="1200" dirty="0">
                          <a:solidFill>
                            <a:schemeClr val="tx1"/>
                          </a:solidFill>
                          <a:latin typeface="Tw Cen MT" panose="020B0602020104020603" pitchFamily="34" charset="0"/>
                          <a:ea typeface="+mn-ea"/>
                          <a:cs typeface="Times New Roman" panose="02020603050405020304" pitchFamily="18" charset="0"/>
                        </a:rPr>
                        <a:t> </a:t>
                      </a:r>
                      <a:r>
                        <a:rPr lang="en-US" sz="1800" kern="1200" dirty="0" err="1">
                          <a:solidFill>
                            <a:schemeClr val="tx1"/>
                          </a:solidFill>
                          <a:latin typeface="Tw Cen MT" panose="020B0602020104020603" pitchFamily="34" charset="0"/>
                          <a:ea typeface="+mn-ea"/>
                          <a:cs typeface="Times New Roman" panose="02020603050405020304" pitchFamily="18" charset="0"/>
                        </a:rPr>
                        <a:t>forestières</a:t>
                      </a:r>
                      <a:r>
                        <a:rPr lang="en-US" sz="1800" kern="1200" dirty="0">
                          <a:solidFill>
                            <a:schemeClr val="tx1"/>
                          </a:solidFill>
                          <a:latin typeface="Tw Cen MT" panose="020B0602020104020603" pitchFamily="34" charset="0"/>
                          <a:ea typeface="+mn-ea"/>
                          <a:cs typeface="Times New Roman" panose="02020603050405020304" pitchFamily="18" charset="0"/>
                        </a:rPr>
                        <a:t>
</a:t>
                      </a:r>
                    </a:p>
                  </a:txBody>
                  <a:tcPr marL="8097" marR="8097" marT="8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7651">
                <a:tc>
                  <a:txBody>
                    <a:bodyPr/>
                    <a:lstStyle/>
                    <a:p>
                      <a:pPr marL="85725" indent="0" algn="l" fontAlgn="t"/>
                      <a:r>
                        <a:rPr lang="fr-FR" sz="1800" kern="1200" dirty="0">
                          <a:solidFill>
                            <a:schemeClr val="tx1"/>
                          </a:solidFill>
                          <a:latin typeface="Tw Cen MT" panose="020B0602020104020603" pitchFamily="34" charset="0"/>
                          <a:ea typeface="+mn-ea"/>
                          <a:cs typeface="Times New Roman" panose="02020603050405020304" pitchFamily="18" charset="0"/>
                        </a:rPr>
                        <a:t>Jachères (terres non emblavées et non dédiées au pâturage)
</a:t>
                      </a:r>
                      <a:endParaRPr lang="en-US" sz="1800" kern="1200" dirty="0">
                        <a:solidFill>
                          <a:schemeClr val="tx1"/>
                        </a:solidFill>
                        <a:latin typeface="Tw Cen MT" panose="020B0602020104020603" pitchFamily="34" charset="0"/>
                        <a:ea typeface="+mn-ea"/>
                        <a:cs typeface="Times New Roman" panose="02020603050405020304" pitchFamily="18" charset="0"/>
                      </a:endParaRPr>
                    </a:p>
                  </a:txBody>
                  <a:tcPr marL="8097" marR="8097" marT="8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l" fontAlgn="t"/>
                      <a:r>
                        <a:rPr lang="fr-FR" sz="1800" kern="1200" dirty="0">
                          <a:solidFill>
                            <a:schemeClr val="tx1"/>
                          </a:solidFill>
                          <a:latin typeface="Tw Cen MT" panose="020B0602020104020603" pitchFamily="34" charset="0"/>
                          <a:ea typeface="+mn-ea"/>
                          <a:cs typeface="Times New Roman" panose="02020603050405020304" pitchFamily="18" charset="0"/>
                        </a:rPr>
                        <a:t>Terres abandonnés avant la période de référence
</a:t>
                      </a:r>
                      <a:endParaRPr lang="en-US" sz="1800" kern="1200" dirty="0">
                        <a:solidFill>
                          <a:schemeClr val="tx1"/>
                        </a:solidFill>
                        <a:latin typeface="Tw Cen MT" panose="020B0602020104020603" pitchFamily="34" charset="0"/>
                        <a:ea typeface="+mn-ea"/>
                        <a:cs typeface="Times New Roman" panose="02020603050405020304" pitchFamily="18" charset="0"/>
                      </a:endParaRPr>
                    </a:p>
                  </a:txBody>
                  <a:tcPr marL="8097" marR="8097" marT="80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9720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a:solidFill>
                  <a:schemeClr val="bg1"/>
                </a:solidFill>
                <a:latin typeface="Tw Cen MT" panose="020B0602020104020603" pitchFamily="34" charset="0"/>
              </a:rPr>
              <a:t>Taille du </a:t>
            </a:r>
            <a:r>
              <a:rPr lang="en-US" sz="3500" spc="94" dirty="0" err="1">
                <a:solidFill>
                  <a:schemeClr val="bg1"/>
                </a:solidFill>
                <a:latin typeface="Tw Cen MT" panose="020B0602020104020603" pitchFamily="34" charset="0"/>
              </a:rPr>
              <a:t>troupeau</a:t>
            </a:r>
            <a:endParaRPr lang="en-GB" sz="3500" spc="94" dirty="0">
              <a:solidFill>
                <a:schemeClr val="bg1"/>
              </a:solidFill>
              <a:latin typeface="Tw Cen MT" panose="020B0602020104020603" pitchFamily="34" charset="0"/>
            </a:endParaRPr>
          </a:p>
        </p:txBody>
      </p:sp>
      <p:sp>
        <p:nvSpPr>
          <p:cNvPr id="7" name="Content Placeholder 2"/>
          <p:cNvSpPr>
            <a:spLocks noGrp="1"/>
          </p:cNvSpPr>
          <p:nvPr>
            <p:ph idx="4294967295"/>
          </p:nvPr>
        </p:nvSpPr>
        <p:spPr>
          <a:xfrm>
            <a:off x="162684" y="1447801"/>
            <a:ext cx="8905115" cy="4805362"/>
          </a:xfrm>
        </p:spPr>
        <p:txBody>
          <a:bodyPr>
            <a:noAutofit/>
          </a:bodyPr>
          <a:lstStyle/>
          <a:p>
            <a:pPr marL="0" indent="0" algn="just">
              <a:spcBef>
                <a:spcPts val="0"/>
              </a:spcBef>
              <a:spcAft>
                <a:spcPts val="510"/>
              </a:spcAft>
              <a:buNone/>
            </a:pPr>
            <a:r>
              <a:rPr lang="fr-FR" sz="1800" dirty="0">
                <a:latin typeface="Tw Cen MT" panose="020B0602020104020603" pitchFamily="34" charset="0"/>
                <a:cs typeface="Times New Roman" panose="02020603050405020304" pitchFamily="18" charset="0"/>
              </a:rPr>
              <a:t>Le </a:t>
            </a:r>
            <a:r>
              <a:rPr lang="fr-FR" sz="1800" b="1" dirty="0">
                <a:solidFill>
                  <a:srgbClr val="FF0000"/>
                </a:solidFill>
                <a:latin typeface="Tw Cen MT" panose="020B0602020104020603" pitchFamily="34" charset="0"/>
                <a:cs typeface="Times New Roman" panose="02020603050405020304" pitchFamily="18" charset="0"/>
              </a:rPr>
              <a:t>nombre de têtes de bétail </a:t>
            </a:r>
            <a:r>
              <a:rPr lang="fr-FR" sz="1800" dirty="0">
                <a:latin typeface="Tw Cen MT" panose="020B0602020104020603" pitchFamily="34" charset="0"/>
                <a:cs typeface="Times New Roman" panose="02020603050405020304" pitchFamily="18" charset="0"/>
              </a:rPr>
              <a:t>disponibles pour un producteur doit être considéré en termes </a:t>
            </a:r>
            <a:r>
              <a:rPr lang="fr-FR" sz="1800" b="1" dirty="0">
                <a:solidFill>
                  <a:srgbClr val="FF0000"/>
                </a:solidFill>
                <a:latin typeface="Tw Cen MT" panose="020B0602020104020603" pitchFamily="34" charset="0"/>
                <a:cs typeface="Times New Roman" panose="02020603050405020304" pitchFamily="18" charset="0"/>
              </a:rPr>
              <a:t>d’Unités de bétail tropicales (UBT)</a:t>
            </a:r>
            <a:r>
              <a:rPr lang="fr-FR" sz="1800" dirty="0">
                <a:latin typeface="Tw Cen MT" panose="020B0602020104020603" pitchFamily="34" charset="0"/>
                <a:cs typeface="Times New Roman" panose="02020603050405020304" pitchFamily="18" charset="0"/>
              </a:rPr>
              <a:t>. Cette unité de mesure normalise différents types de bétail en une seule mesure grâce à des facteurs de conversion valables pour des variétés de bétail spécifiques dans chaque région du monde.
</a:t>
            </a:r>
            <a:r>
              <a:rPr lang="fr-FR" sz="1800" b="1" dirty="0">
                <a:solidFill>
                  <a:srgbClr val="FF0000"/>
                </a:solidFill>
                <a:latin typeface="Tw Cen MT" panose="020B0602020104020603" pitchFamily="34" charset="0"/>
                <a:cs typeface="Times New Roman" panose="02020603050405020304" pitchFamily="18" charset="0"/>
              </a:rPr>
              <a:t>Tableau des facteurs de conversion UBT</a:t>
            </a:r>
            <a:r>
              <a:rPr lang="en-GB" sz="1800" b="1" dirty="0">
                <a:solidFill>
                  <a:srgbClr val="FF0000"/>
                </a:solidFill>
                <a:latin typeface="Tw Cen MT" panose="020B0602020104020603" pitchFamily="34" charset="0"/>
                <a:cs typeface="Times New Roman" panose="02020603050405020304" pitchFamily="18" charset="0"/>
              </a:rPr>
              <a:t>:</a:t>
            </a:r>
            <a:endParaRPr lang="en-US" sz="1800" b="1" dirty="0">
              <a:solidFill>
                <a:srgbClr val="FF0000"/>
              </a:solidFill>
              <a:latin typeface="Tw Cen MT" panose="020B0602020104020603"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515233" y="3001912"/>
            <a:ext cx="6200015" cy="3251251"/>
          </a:xfrm>
          <a:prstGeom prst="rect">
            <a:avLst/>
          </a:prstGeom>
        </p:spPr>
      </p:pic>
    </p:spTree>
    <p:extLst>
      <p:ext uri="{BB962C8B-B14F-4D97-AF65-F5344CB8AC3E}">
        <p14:creationId xmlns:p14="http://schemas.microsoft.com/office/powerpoint/2010/main" val="334951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a:solidFill>
                  <a:schemeClr val="bg1"/>
                </a:solidFill>
                <a:latin typeface="Tw Cen MT" panose="020B0602020104020603" pitchFamily="34" charset="0"/>
              </a:rPr>
              <a:t>Total des </a:t>
            </a:r>
            <a:r>
              <a:rPr lang="en-US" sz="3500" spc="94" dirty="0" err="1">
                <a:solidFill>
                  <a:schemeClr val="bg1"/>
                </a:solidFill>
                <a:latin typeface="Tw Cen MT" panose="020B0602020104020603" pitchFamily="34" charset="0"/>
              </a:rPr>
              <a:t>revenus</a:t>
            </a:r>
            <a:endParaRPr lang="en-GB" sz="3500" spc="94" dirty="0">
              <a:solidFill>
                <a:schemeClr val="bg1"/>
              </a:solidFill>
              <a:latin typeface="Tw Cen MT" panose="020B0602020104020603" pitchFamily="34" charset="0"/>
            </a:endParaRPr>
          </a:p>
        </p:txBody>
      </p:sp>
      <p:sp>
        <p:nvSpPr>
          <p:cNvPr id="7" name="Content Placeholder 2"/>
          <p:cNvSpPr>
            <a:spLocks noGrp="1"/>
          </p:cNvSpPr>
          <p:nvPr>
            <p:ph idx="4294967295"/>
          </p:nvPr>
        </p:nvSpPr>
        <p:spPr>
          <a:xfrm>
            <a:off x="471170" y="1635919"/>
            <a:ext cx="8406130" cy="4805362"/>
          </a:xfrm>
        </p:spPr>
        <p:txBody>
          <a:bodyPr>
            <a:noAutofit/>
          </a:bodyPr>
          <a:lstStyle/>
          <a:p>
            <a:pPr marL="0" indent="0">
              <a:spcBef>
                <a:spcPts val="0"/>
              </a:spcBef>
              <a:spcAft>
                <a:spcPts val="510"/>
              </a:spcAft>
              <a:buNone/>
            </a:pPr>
            <a:r>
              <a:rPr lang="fr-FR" sz="2000" dirty="0">
                <a:latin typeface="Tw Cen MT" panose="020B0602020104020603" pitchFamily="34" charset="0"/>
                <a:cs typeface="Times New Roman" panose="02020603050405020304" pitchFamily="18" charset="0"/>
              </a:rPr>
              <a:t>La taille économique d’une exploitation est exprimée en revenus totaux de la production agricole
</a:t>
            </a:r>
            <a:endParaRPr lang="en-US" sz="20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67511" y="2739372"/>
            <a:ext cx="7619048" cy="2912138"/>
          </a:xfrm>
          <a:prstGeom prst="rect">
            <a:avLst/>
          </a:prstGeom>
        </p:spPr>
      </p:pic>
      <p:sp>
        <p:nvSpPr>
          <p:cNvPr id="2" name="ZoneTexte 1">
            <a:extLst>
              <a:ext uri="{FF2B5EF4-FFF2-40B4-BE49-F238E27FC236}">
                <a16:creationId xmlns:a16="http://schemas.microsoft.com/office/drawing/2014/main" id="{222BE7F1-67E6-4954-99B7-9C2A732CEC12}"/>
              </a:ext>
            </a:extLst>
          </p:cNvPr>
          <p:cNvSpPr txBox="1"/>
          <p:nvPr/>
        </p:nvSpPr>
        <p:spPr>
          <a:xfrm>
            <a:off x="2852928" y="2752344"/>
            <a:ext cx="2340864" cy="523220"/>
          </a:xfrm>
          <a:prstGeom prst="rect">
            <a:avLst/>
          </a:prstGeom>
          <a:solidFill>
            <a:schemeClr val="bg1"/>
          </a:solidFill>
        </p:spPr>
        <p:txBody>
          <a:bodyPr wrap="square" rtlCol="0">
            <a:spAutoFit/>
          </a:bodyPr>
          <a:lstStyle/>
          <a:p>
            <a:r>
              <a:rPr lang="fr-FR" sz="1400" dirty="0">
                <a:latin typeface="Aharoni" panose="02010803020104030203" pitchFamily="2" charset="-79"/>
                <a:cs typeface="Aharoni" panose="02010803020104030203" pitchFamily="2" charset="-79"/>
              </a:rPr>
              <a:t>Volume de </a:t>
            </a:r>
          </a:p>
          <a:p>
            <a:r>
              <a:rPr lang="fr-FR" sz="1400" dirty="0">
                <a:latin typeface="Aharoni" panose="02010803020104030203" pitchFamily="2" charset="-79"/>
                <a:cs typeface="Aharoni" panose="02010803020104030203" pitchFamily="2" charset="-79"/>
              </a:rPr>
              <a:t>production</a:t>
            </a:r>
            <a:endParaRPr lang="LID4096" sz="1400" dirty="0">
              <a:latin typeface="Aharoni" panose="02010803020104030203" pitchFamily="2" charset="-79"/>
              <a:cs typeface="Aharoni" panose="02010803020104030203" pitchFamily="2" charset="-79"/>
            </a:endParaRPr>
          </a:p>
        </p:txBody>
      </p:sp>
      <p:sp>
        <p:nvSpPr>
          <p:cNvPr id="5" name="ZoneTexte 4">
            <a:extLst>
              <a:ext uri="{FF2B5EF4-FFF2-40B4-BE49-F238E27FC236}">
                <a16:creationId xmlns:a16="http://schemas.microsoft.com/office/drawing/2014/main" id="{F6A9553F-B14E-4B7D-8DDF-D1E136EC82B5}"/>
              </a:ext>
            </a:extLst>
          </p:cNvPr>
          <p:cNvSpPr txBox="1"/>
          <p:nvPr/>
        </p:nvSpPr>
        <p:spPr>
          <a:xfrm>
            <a:off x="5532119" y="2752344"/>
            <a:ext cx="1858327" cy="584775"/>
          </a:xfrm>
          <a:prstGeom prst="rect">
            <a:avLst/>
          </a:prstGeom>
          <a:solidFill>
            <a:schemeClr val="bg1"/>
          </a:solidFill>
        </p:spPr>
        <p:txBody>
          <a:bodyPr wrap="square" rtlCol="0">
            <a:spAutoFit/>
          </a:bodyPr>
          <a:lstStyle/>
          <a:p>
            <a:r>
              <a:rPr lang="fr-FR" sz="1600" dirty="0">
                <a:latin typeface="Aharoni" panose="02010803020104030203" pitchFamily="2" charset="-79"/>
                <a:cs typeface="Aharoni" panose="02010803020104030203" pitchFamily="2" charset="-79"/>
              </a:rPr>
              <a:t>Prix de vente constant</a:t>
            </a:r>
            <a:endParaRPr lang="LID4096" sz="1600" dirty="0">
              <a:latin typeface="Aharoni" panose="02010803020104030203" pitchFamily="2" charset="-79"/>
              <a:cs typeface="Aharoni" panose="02010803020104030203" pitchFamily="2" charset="-79"/>
            </a:endParaRPr>
          </a:p>
        </p:txBody>
      </p:sp>
      <p:sp>
        <p:nvSpPr>
          <p:cNvPr id="8" name="ZoneTexte 7">
            <a:extLst>
              <a:ext uri="{FF2B5EF4-FFF2-40B4-BE49-F238E27FC236}">
                <a16:creationId xmlns:a16="http://schemas.microsoft.com/office/drawing/2014/main" id="{17F29002-CF2E-42A5-B3C7-6A6C7AEFBD9D}"/>
              </a:ext>
            </a:extLst>
          </p:cNvPr>
          <p:cNvSpPr txBox="1"/>
          <p:nvPr/>
        </p:nvSpPr>
        <p:spPr>
          <a:xfrm>
            <a:off x="2203703" y="4852749"/>
            <a:ext cx="5980177" cy="738664"/>
          </a:xfrm>
          <a:prstGeom prst="rect">
            <a:avLst/>
          </a:prstGeom>
          <a:solidFill>
            <a:schemeClr val="bg1"/>
          </a:solidFill>
        </p:spPr>
        <p:txBody>
          <a:bodyPr wrap="square" rtlCol="0">
            <a:spAutoFit/>
          </a:bodyPr>
          <a:lstStyle/>
          <a:p>
            <a:r>
              <a:rPr lang="fr-FR" sz="1400" dirty="0">
                <a:latin typeface="Arial" panose="020B0604020202020204" pitchFamily="34" charset="0"/>
                <a:cs typeface="Arial" panose="020B0604020202020204" pitchFamily="34" charset="0"/>
              </a:rPr>
              <a:t>Avec cette composante (expliquée plus en détail sur la diapositive suivante), la même opération est répétée pour chaque produit, reflétant ainsi le revenu total de tous les produits.</a:t>
            </a:r>
            <a:endParaRPr lang="LID4096"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578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a:solidFill>
                  <a:schemeClr val="bg1"/>
                </a:solidFill>
                <a:latin typeface="Tw Cen MT" panose="020B0602020104020603" pitchFamily="34" charset="0"/>
              </a:rPr>
              <a:t>Total des </a:t>
            </a:r>
            <a:r>
              <a:rPr lang="en-US" sz="3500" spc="94" dirty="0" err="1">
                <a:solidFill>
                  <a:schemeClr val="bg1"/>
                </a:solidFill>
                <a:latin typeface="Tw Cen MT" panose="020B0602020104020603" pitchFamily="34" charset="0"/>
              </a:rPr>
              <a:t>revenus</a:t>
            </a:r>
            <a:r>
              <a:rPr lang="en-US" sz="3500" spc="94" dirty="0">
                <a:solidFill>
                  <a:schemeClr val="bg1"/>
                </a:solidFill>
                <a:latin typeface="Tw Cen MT" panose="020B0602020104020603" pitchFamily="34" charset="0"/>
              </a:rPr>
              <a:t> (2)</a:t>
            </a:r>
            <a:endParaRPr lang="en-GB" sz="3500" spc="94" dirty="0">
              <a:solidFill>
                <a:schemeClr val="bg1"/>
              </a:solidFill>
              <a:latin typeface="Tw Cen MT" panose="020B0602020104020603" pitchFamily="34" charset="0"/>
            </a:endParaRPr>
          </a:p>
        </p:txBody>
      </p:sp>
      <mc:AlternateContent xmlns:mc="http://schemas.openxmlformats.org/markup-compatibility/2006" xmlns:a14="http://schemas.microsoft.com/office/drawing/2010/main">
        <mc:Choice Requires="a14">
          <p:sp>
            <p:nvSpPr>
              <p:cNvPr id="7" name="Content Placeholder 2"/>
              <p:cNvSpPr>
                <a:spLocks noGrp="1"/>
              </p:cNvSpPr>
              <p:nvPr>
                <p:ph idx="4294967295"/>
              </p:nvPr>
            </p:nvSpPr>
            <p:spPr>
              <a:xfrm>
                <a:off x="96774" y="1522286"/>
                <a:ext cx="8406130" cy="4805362"/>
              </a:xfrm>
            </p:spPr>
            <p:txBody>
              <a:bodyPr>
                <a:noAutofit/>
              </a:bodyPr>
              <a:lstStyle/>
              <a:p>
                <a:pPr marL="342900" lvl="1" indent="-342900">
                  <a:spcBef>
                    <a:spcPts val="0"/>
                  </a:spcBef>
                </a:pPr>
                <a:r>
                  <a:rPr lang="fr-FR" sz="2000" dirty="0">
                    <a:latin typeface="Tw Cen MT" panose="020B0602020104020603" pitchFamily="34" charset="0"/>
                    <a:cs typeface="Times New Roman" panose="02020603050405020304" pitchFamily="18" charset="0"/>
                  </a:rPr>
                  <a:t>Revenus générés par : les cultures, l’élevage, </a:t>
                </a:r>
                <a:r>
                  <a:rPr lang="fr-FR" sz="2000" dirty="0">
                    <a:solidFill>
                      <a:srgbClr val="00B050"/>
                    </a:solidFill>
                    <a:latin typeface="Tw Cen MT" panose="020B0602020104020603" pitchFamily="34" charset="0"/>
                    <a:cs typeface="Times New Roman" panose="02020603050405020304" pitchFamily="18" charset="0"/>
                  </a:rPr>
                  <a:t>les pêches, l’aquaculture et la foresterie. </a:t>
                </a:r>
                <a:endParaRPr lang="en-US" sz="2000" dirty="0">
                  <a:solidFill>
                    <a:srgbClr val="00B050"/>
                  </a:solidFill>
                  <a:latin typeface="Tw Cen MT" panose="020B0602020104020603" pitchFamily="34" charset="0"/>
                  <a:cs typeface="Times New Roman" panose="02020603050405020304" pitchFamily="18" charset="0"/>
                </a:endParaRPr>
              </a:p>
              <a:p>
                <a:pPr marL="0" lvl="1" indent="0">
                  <a:spcBef>
                    <a:spcPts val="0"/>
                  </a:spcBef>
                  <a:buNone/>
                </a:pPr>
                <a:endParaRPr lang="fr-FR" sz="2000" dirty="0">
                  <a:latin typeface="Tw Cen MT" panose="020B0602020104020603" pitchFamily="34" charset="0"/>
                  <a:cs typeface="Times New Roman" panose="02020603050405020304" pitchFamily="18" charset="0"/>
                </a:endParaRPr>
              </a:p>
              <a:p>
                <a:pPr marL="0" lvl="1" indent="0">
                  <a:spcBef>
                    <a:spcPts val="0"/>
                  </a:spcBef>
                  <a:buNone/>
                </a:pPr>
                <a:r>
                  <a:rPr lang="fr-FR" sz="2000" dirty="0">
                    <a:latin typeface="Tw Cen MT" panose="020B0602020104020603" pitchFamily="34" charset="0"/>
                    <a:cs typeface="Times New Roman" panose="02020603050405020304" pitchFamily="18" charset="0"/>
                  </a:rPr>
                  <a:t>Considérant i activités agricoles, y compris les cultures, l’élevage, </a:t>
                </a:r>
                <a:r>
                  <a:rPr lang="fr-FR" sz="2000" dirty="0">
                    <a:solidFill>
                      <a:srgbClr val="00B050"/>
                    </a:solidFill>
                    <a:latin typeface="Tw Cen MT" panose="020B0602020104020603" pitchFamily="34" charset="0"/>
                    <a:cs typeface="Times New Roman" panose="02020603050405020304" pitchFamily="18" charset="0"/>
                  </a:rPr>
                  <a:t>la pêche et les activités forestières</a:t>
                </a:r>
                <a:r>
                  <a:rPr lang="fr-FR" sz="2000" dirty="0">
                    <a:latin typeface="Tw Cen MT" panose="020B0602020104020603" pitchFamily="34" charset="0"/>
                    <a:cs typeface="Times New Roman" panose="02020603050405020304" pitchFamily="18" charset="0"/>
                  </a:rPr>
                  <a:t>, pour chaque producteur k, les revenus peuvent être écrits comme suit : 
</a:t>
                </a:r>
                <a:endParaRPr lang="pt-BR" sz="2000" i="1" dirty="0">
                  <a:latin typeface="Tw Cen MT" panose="020B0602020104020603" pitchFamily="34" charset="0"/>
                  <a:cs typeface="Times New Roman" panose="02020603050405020304" pitchFamily="18" charset="0"/>
                </a:endParaRPr>
              </a:p>
              <a:p>
                <a:pPr marL="388600" lvl="1" indent="0">
                  <a:spcBef>
                    <a:spcPts val="0"/>
                  </a:spcBef>
                  <a:spcAft>
                    <a:spcPts val="0"/>
                  </a:spcAft>
                  <a:buNone/>
                </a:pPr>
                <a14:m>
                  <m:oMathPara xmlns:m="http://schemas.openxmlformats.org/officeDocument/2006/math">
                    <m:oMathParaPr>
                      <m:jc m:val="centerGroup"/>
                    </m:oMathParaPr>
                    <m:oMath xmlns:m="http://schemas.openxmlformats.org/officeDocument/2006/math">
                      <m:sSubSup>
                        <m:sSubSupPr>
                          <m:ctrlPr>
                            <a:rPr lang="pt-BR"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𝑘</m:t>
                          </m:r>
                        </m:sub>
                        <m:sup>
                          <m:r>
                            <a:rPr lang="en-US" sz="2000" i="1">
                              <a:latin typeface="Cambria Math" panose="02040503050406030204" pitchFamily="18" charset="0"/>
                              <a:cs typeface="Times New Roman" panose="02020603050405020304" pitchFamily="18" charset="0"/>
                            </a:rPr>
                            <m:t>𝑡</m:t>
                          </m:r>
                        </m:sup>
                      </m:sSubSup>
                      <m:r>
                        <a:rPr lang="pt-BR" sz="2000" i="1">
                          <a:latin typeface="Cambria Math" panose="02040503050406030204" pitchFamily="18" charset="0"/>
                          <a:cs typeface="Times New Roman" panose="02020603050405020304" pitchFamily="18" charset="0"/>
                        </a:rPr>
                        <m:t>=</m:t>
                      </m:r>
                      <m:nary>
                        <m:naryPr>
                          <m:chr m:val="∑"/>
                          <m:supHide m:val="on"/>
                          <m:ctrlPr>
                            <a:rPr lang="pt-BR" sz="2000" i="1">
                              <a:latin typeface="Cambria Math" panose="02040503050406030204" pitchFamily="18" charset="0"/>
                              <a:cs typeface="Times New Roman" panose="02020603050405020304" pitchFamily="18" charset="0"/>
                            </a:rPr>
                          </m:ctrlPr>
                        </m:naryPr>
                        <m:sub>
                          <m:r>
                            <m:rPr>
                              <m:brk m:alnAt="7"/>
                            </m:rPr>
                            <a:rPr lang="en-US" sz="2000" i="1">
                              <a:latin typeface="Cambria Math" panose="02040503050406030204" pitchFamily="18" charset="0"/>
                              <a:cs typeface="Times New Roman" panose="02020603050405020304" pitchFamily="18" charset="0"/>
                            </a:rPr>
                            <m:t>𝑘</m:t>
                          </m:r>
                        </m:sub>
                        <m:sup/>
                        <m:e>
                          <m:sSubSup>
                            <m:sSubSupPr>
                              <m:ctrlPr>
                                <a:rPr lang="pt-BR"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𝑉</m:t>
                              </m:r>
                            </m:e>
                            <m:sub>
                              <m:r>
                                <a:rPr lang="en-US" sz="2000" i="1">
                                  <a:latin typeface="Cambria Math" panose="02040503050406030204" pitchFamily="18" charset="0"/>
                                  <a:cs typeface="Times New Roman" panose="02020603050405020304" pitchFamily="18" charset="0"/>
                                </a:rPr>
                                <m:t>𝑖𝑘</m:t>
                              </m:r>
                            </m:sub>
                            <m:sup>
                              <m:r>
                                <a:rPr lang="en-US" sz="2000" i="1">
                                  <a:latin typeface="Cambria Math" panose="02040503050406030204" pitchFamily="18" charset="0"/>
                                  <a:cs typeface="Times New Roman" panose="02020603050405020304" pitchFamily="18" charset="0"/>
                                </a:rPr>
                                <m:t>𝑡</m:t>
                              </m:r>
                            </m:sup>
                          </m:sSubSup>
                          <m:sSubSup>
                            <m:sSubSupPr>
                              <m:ctrlPr>
                                <a:rPr lang="pt-BR"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𝑝</m:t>
                              </m:r>
                            </m:e>
                            <m:sub>
                              <m:r>
                                <a:rPr lang="en-US" sz="2000" i="1">
                                  <a:latin typeface="Cambria Math" panose="02040503050406030204" pitchFamily="18" charset="0"/>
                                  <a:cs typeface="Times New Roman" panose="02020603050405020304" pitchFamily="18" charset="0"/>
                                </a:rPr>
                                <m:t>𝑖𝑘</m:t>
                              </m:r>
                            </m:sub>
                            <m:sup>
                              <m:r>
                                <a:rPr lang="en-US" sz="2000" i="1">
                                  <a:latin typeface="Cambria Math" panose="02040503050406030204" pitchFamily="18" charset="0"/>
                                  <a:cs typeface="Times New Roman" panose="02020603050405020304" pitchFamily="18" charset="0"/>
                                </a:rPr>
                                <m:t>𝑡</m:t>
                              </m:r>
                            </m:sup>
                          </m:sSubSup>
                        </m:e>
                      </m:nary>
                    </m:oMath>
                  </m:oMathPara>
                </a14:m>
                <a:endParaRPr lang="en-US" sz="2000" i="1" dirty="0">
                  <a:latin typeface="Tw Cen MT" panose="020B0602020104020603" pitchFamily="34" charset="0"/>
                  <a:cs typeface="Times New Roman" panose="02020603050405020304" pitchFamily="18" charset="0"/>
                </a:endParaRPr>
              </a:p>
              <a:p>
                <a:pPr marL="388600" lvl="1" indent="0">
                  <a:spcBef>
                    <a:spcPts val="0"/>
                  </a:spcBef>
                  <a:spcAft>
                    <a:spcPts val="0"/>
                  </a:spcAft>
                  <a:buNone/>
                </a:pPr>
                <a:endParaRPr lang="en-US" sz="2000" i="1" dirty="0">
                  <a:latin typeface="Tw Cen MT" panose="020B0602020104020603" pitchFamily="34" charset="0"/>
                  <a:cs typeface="Times New Roman" panose="02020603050405020304" pitchFamily="18" charset="0"/>
                </a:endParaRPr>
              </a:p>
              <a:p>
                <a:pPr marL="342900" lvl="1" indent="-342900">
                  <a:spcBef>
                    <a:spcPts val="0"/>
                  </a:spcBef>
                  <a:spcAft>
                    <a:spcPts val="0"/>
                  </a:spcAft>
                  <a:buFont typeface="Wingdings" panose="05000000000000000000" pitchFamily="2" charset="2"/>
                  <a:buChar char="Ø"/>
                </a:pPr>
                <a14:m>
                  <m:oMath xmlns:m="http://schemas.openxmlformats.org/officeDocument/2006/math">
                    <m:sSubSup>
                      <m:sSubSupPr>
                        <m:ctrlPr>
                          <a:rPr lang="pt-BR" sz="2000" b="1" i="1" smtClean="0">
                            <a:solidFill>
                              <a:srgbClr val="FF0000"/>
                            </a:solidFill>
                            <a:latin typeface="Cambria Math" panose="02040503050406030204" pitchFamily="18" charset="0"/>
                            <a:cs typeface="Times New Roman" panose="02020603050405020304" pitchFamily="18" charset="0"/>
                          </a:rPr>
                        </m:ctrlPr>
                      </m:sSubSupPr>
                      <m:e>
                        <m:r>
                          <a:rPr lang="en-US" sz="2000" b="1" i="1">
                            <a:solidFill>
                              <a:srgbClr val="FF0000"/>
                            </a:solidFill>
                            <a:latin typeface="Cambria Math" panose="02040503050406030204" pitchFamily="18" charset="0"/>
                            <a:cs typeface="Times New Roman" panose="02020603050405020304" pitchFamily="18" charset="0"/>
                          </a:rPr>
                          <m:t>𝐕</m:t>
                        </m:r>
                      </m:e>
                      <m:sub>
                        <m:r>
                          <a:rPr lang="en-US" sz="2000" b="1" i="1">
                            <a:solidFill>
                              <a:srgbClr val="FF0000"/>
                            </a:solidFill>
                            <a:latin typeface="Cambria Math" panose="02040503050406030204" pitchFamily="18" charset="0"/>
                            <a:cs typeface="Times New Roman" panose="02020603050405020304" pitchFamily="18" charset="0"/>
                          </a:rPr>
                          <m:t>𝐢𝐤</m:t>
                        </m:r>
                      </m:sub>
                      <m:sup>
                        <m:r>
                          <a:rPr lang="en-US" sz="2000" b="1" i="1">
                            <a:solidFill>
                              <a:srgbClr val="FF0000"/>
                            </a:solidFill>
                            <a:latin typeface="Cambria Math" panose="02040503050406030204" pitchFamily="18" charset="0"/>
                            <a:cs typeface="Times New Roman" panose="02020603050405020304" pitchFamily="18" charset="0"/>
                          </a:rPr>
                          <m:t>𝐭</m:t>
                        </m:r>
                      </m:sup>
                    </m:sSubSup>
                  </m:oMath>
                </a14:m>
                <a:r>
                  <a:rPr lang="en-US" sz="2000" dirty="0">
                    <a:latin typeface="Tw Cen MT" panose="020B0602020104020603" pitchFamily="34" charset="0"/>
                    <a:cs typeface="Times New Roman" panose="02020603050405020304" pitchFamily="18" charset="0"/>
                  </a:rPr>
                  <a:t> </a:t>
                </a:r>
                <a:r>
                  <a:rPr lang="fr-FR" sz="2000" dirty="0">
                    <a:latin typeface="Tw Cen MT" panose="020B0602020104020603" pitchFamily="34" charset="0"/>
                    <a:cs typeface="Times New Roman" panose="02020603050405020304" pitchFamily="18" charset="0"/>
                  </a:rPr>
                  <a:t>est le volume physique du </a:t>
                </a:r>
                <a:r>
                  <a:rPr lang="fr-FR" sz="2000" b="1" dirty="0">
                    <a:solidFill>
                      <a:srgbClr val="FF0000"/>
                    </a:solidFill>
                    <a:latin typeface="Tw Cen MT" panose="020B0602020104020603" pitchFamily="34" charset="0"/>
                    <a:cs typeface="Times New Roman" panose="02020603050405020304" pitchFamily="18" charset="0"/>
                  </a:rPr>
                  <a:t>produit agricole i</a:t>
                </a:r>
                <a:r>
                  <a:rPr lang="fr-FR" sz="2000" b="1" dirty="0">
                    <a:latin typeface="Tw Cen MT" panose="020B0602020104020603" pitchFamily="34" charset="0"/>
                    <a:cs typeface="Times New Roman" panose="02020603050405020304" pitchFamily="18" charset="0"/>
                  </a:rPr>
                  <a:t> </a:t>
                </a:r>
                <a:r>
                  <a:rPr lang="fr-FR" sz="2000" dirty="0">
                    <a:latin typeface="Tw Cen MT" panose="020B0602020104020603" pitchFamily="34" charset="0"/>
                    <a:cs typeface="Times New Roman" panose="02020603050405020304" pitchFamily="18" charset="0"/>
                  </a:rPr>
                  <a:t>du </a:t>
                </a:r>
                <a:r>
                  <a:rPr lang="fr-FR" sz="2000" b="1" dirty="0">
                    <a:solidFill>
                      <a:srgbClr val="FF0000"/>
                    </a:solidFill>
                    <a:latin typeface="Tw Cen MT" panose="020B0602020104020603" pitchFamily="34" charset="0"/>
                    <a:cs typeface="Times New Roman" panose="02020603050405020304" pitchFamily="18" charset="0"/>
                  </a:rPr>
                  <a:t>producteur k</a:t>
                </a:r>
                <a:r>
                  <a:rPr lang="fr-FR" sz="2000" dirty="0">
                    <a:latin typeface="Tw Cen MT" panose="020B0602020104020603" pitchFamily="34" charset="0"/>
                    <a:cs typeface="Times New Roman" panose="02020603050405020304" pitchFamily="18" charset="0"/>
                  </a:rPr>
                  <a:t> au cours de </a:t>
                </a:r>
                <a:r>
                  <a:rPr lang="fr-FR" sz="2000" b="1" dirty="0">
                    <a:solidFill>
                      <a:srgbClr val="FF0000"/>
                    </a:solidFill>
                    <a:latin typeface="Tw Cen MT" panose="020B0602020104020603" pitchFamily="34" charset="0"/>
                    <a:cs typeface="Times New Roman" panose="02020603050405020304" pitchFamily="18" charset="0"/>
                  </a:rPr>
                  <a:t>l’année t</a:t>
                </a:r>
                <a:r>
                  <a:rPr lang="fr-FR" sz="2000" dirty="0">
                    <a:latin typeface="Tw Cen MT" panose="020B0602020104020603" pitchFamily="34" charset="0"/>
                    <a:cs typeface="Times New Roman" panose="02020603050405020304" pitchFamily="18" charset="0"/>
                  </a:rPr>
                  <a:t>.</a:t>
                </a:r>
              </a:p>
              <a:p>
                <a:pPr marL="0" lvl="1" indent="0">
                  <a:spcBef>
                    <a:spcPts val="0"/>
                  </a:spcBef>
                  <a:spcAft>
                    <a:spcPts val="0"/>
                  </a:spcAft>
                  <a:buNone/>
                </a:pPr>
                <a:endParaRPr lang="fr-FR" sz="2000" dirty="0">
                  <a:latin typeface="Tw Cen MT" panose="020B0602020104020603" pitchFamily="34" charset="0"/>
                  <a:cs typeface="Times New Roman" panose="02020603050405020304" pitchFamily="18" charset="0"/>
                </a:endParaRPr>
              </a:p>
              <a:p>
                <a:pPr marL="342900" lvl="1" indent="-342900">
                  <a:spcBef>
                    <a:spcPts val="0"/>
                  </a:spcBef>
                  <a:spcAft>
                    <a:spcPts val="0"/>
                  </a:spcAft>
                  <a:buFont typeface="Wingdings" panose="05000000000000000000" pitchFamily="2" charset="2"/>
                  <a:buChar char="Ø"/>
                </a:pPr>
                <a14:m>
                  <m:oMath xmlns:m="http://schemas.openxmlformats.org/officeDocument/2006/math">
                    <m:sSubSup>
                      <m:sSubSupPr>
                        <m:ctrlPr>
                          <a:rPr lang="pt-BR" sz="2000" b="1" i="1">
                            <a:solidFill>
                              <a:srgbClr val="FF0000"/>
                            </a:solidFill>
                            <a:latin typeface="Cambria Math" panose="02040503050406030204" pitchFamily="18" charset="0"/>
                            <a:cs typeface="Times New Roman" panose="02020603050405020304" pitchFamily="18" charset="0"/>
                          </a:rPr>
                        </m:ctrlPr>
                      </m:sSubSupPr>
                      <m:e>
                        <m:r>
                          <a:rPr lang="en-US" sz="2000" b="1" i="1">
                            <a:solidFill>
                              <a:srgbClr val="FF0000"/>
                            </a:solidFill>
                            <a:latin typeface="Cambria Math" panose="02040503050406030204" pitchFamily="18" charset="0"/>
                            <a:cs typeface="Times New Roman" panose="02020603050405020304" pitchFamily="18" charset="0"/>
                          </a:rPr>
                          <m:t>𝐩</m:t>
                        </m:r>
                      </m:e>
                      <m:sub>
                        <m:r>
                          <a:rPr lang="en-US" sz="2000" b="1" i="1">
                            <a:solidFill>
                              <a:srgbClr val="FF0000"/>
                            </a:solidFill>
                            <a:latin typeface="Cambria Math" panose="02040503050406030204" pitchFamily="18" charset="0"/>
                            <a:cs typeface="Times New Roman" panose="02020603050405020304" pitchFamily="18" charset="0"/>
                          </a:rPr>
                          <m:t>𝐢𝐤</m:t>
                        </m:r>
                      </m:sub>
                      <m:sup>
                        <m:r>
                          <a:rPr lang="en-US" sz="2000" b="1" i="1">
                            <a:solidFill>
                              <a:srgbClr val="FF0000"/>
                            </a:solidFill>
                            <a:latin typeface="Cambria Math" panose="02040503050406030204" pitchFamily="18" charset="0"/>
                            <a:cs typeface="Times New Roman" panose="02020603050405020304" pitchFamily="18" charset="0"/>
                          </a:rPr>
                          <m:t>𝐭</m:t>
                        </m:r>
                      </m:sup>
                    </m:sSubSup>
                  </m:oMath>
                </a14:m>
                <a:r>
                  <a:rPr lang="fr-FR" sz="2000" dirty="0">
                    <a:latin typeface="Tw Cen MT" panose="020B0602020104020603" pitchFamily="34" charset="0"/>
                    <a:cs typeface="Times New Roman" panose="02020603050405020304" pitchFamily="18" charset="0"/>
                  </a:rPr>
                  <a:t>est le prix de vente constant reçu par le producteur </a:t>
                </a:r>
                <a:r>
                  <a:rPr lang="fr-FR" sz="2000" b="1" dirty="0">
                    <a:solidFill>
                      <a:srgbClr val="FF0000"/>
                    </a:solidFill>
                    <a:latin typeface="Tw Cen MT" panose="020B0602020104020603" pitchFamily="34" charset="0"/>
                    <a:cs typeface="Times New Roman" panose="02020603050405020304" pitchFamily="18" charset="0"/>
                  </a:rPr>
                  <a:t>k</a:t>
                </a:r>
                <a:r>
                  <a:rPr lang="fr-FR" sz="2000" dirty="0">
                    <a:latin typeface="Tw Cen MT" panose="020B0602020104020603" pitchFamily="34" charset="0"/>
                    <a:cs typeface="Times New Roman" panose="02020603050405020304" pitchFamily="18" charset="0"/>
                  </a:rPr>
                  <a:t> pour le produit agricole </a:t>
                </a:r>
                <a:r>
                  <a:rPr lang="fr-FR" sz="2000" b="1" dirty="0">
                    <a:solidFill>
                      <a:srgbClr val="FF0000"/>
                    </a:solidFill>
                    <a:latin typeface="Tw Cen MT" panose="020B0602020104020603" pitchFamily="34" charset="0"/>
                    <a:cs typeface="Times New Roman" panose="02020603050405020304" pitchFamily="18" charset="0"/>
                  </a:rPr>
                  <a:t>i </a:t>
                </a:r>
                <a:r>
                  <a:rPr lang="fr-FR" sz="2000" dirty="0">
                    <a:latin typeface="Tw Cen MT" panose="020B0602020104020603" pitchFamily="34" charset="0"/>
                    <a:cs typeface="Times New Roman" panose="02020603050405020304" pitchFamily="18" charset="0"/>
                  </a:rPr>
                  <a:t>au cours de la même année </a:t>
                </a:r>
                <a:r>
                  <a:rPr lang="fr-FR" sz="2000" b="1" dirty="0">
                    <a:solidFill>
                      <a:srgbClr val="FF0000"/>
                    </a:solidFill>
                    <a:latin typeface="Tw Cen MT" panose="020B0602020104020603" pitchFamily="34" charset="0"/>
                    <a:cs typeface="Times New Roman" panose="02020603050405020304" pitchFamily="18" charset="0"/>
                  </a:rPr>
                  <a:t>t</a:t>
                </a:r>
                <a:r>
                  <a:rPr lang="fr-FR" sz="2000" dirty="0">
                    <a:latin typeface="Tw Cen MT" panose="020B0602020104020603" pitchFamily="34" charset="0"/>
                    <a:cs typeface="Times New Roman" panose="02020603050405020304" pitchFamily="18" charset="0"/>
                  </a:rPr>
                  <a:t>.</a:t>
                </a:r>
                <a:endParaRPr lang="en-US" sz="2000" dirty="0">
                  <a:cs typeface="Times New Roman" panose="02020603050405020304" pitchFamily="18" charset="0"/>
                </a:endParaRPr>
              </a:p>
            </p:txBody>
          </p:sp>
        </mc:Choice>
        <mc:Fallback xmlns="">
          <p:sp>
            <p:nvSpPr>
              <p:cNvPr id="7" name="Content Placeholder 2"/>
              <p:cNvSpPr>
                <a:spLocks noGrp="1" noRot="1" noChangeAspect="1" noMove="1" noResize="1" noEditPoints="1" noAdjustHandles="1" noChangeArrowheads="1" noChangeShapeType="1" noTextEdit="1"/>
              </p:cNvSpPr>
              <p:nvPr>
                <p:ph idx="4294967295"/>
              </p:nvPr>
            </p:nvSpPr>
            <p:spPr>
              <a:xfrm>
                <a:off x="96774" y="1522286"/>
                <a:ext cx="8406130" cy="4805362"/>
              </a:xfrm>
              <a:blipFill>
                <a:blip r:embed="rId3"/>
                <a:stretch>
                  <a:fillRect l="-798" t="-1396" r="-363"/>
                </a:stretch>
              </a:blipFill>
            </p:spPr>
            <p:txBody>
              <a:bodyPr/>
              <a:lstStyle/>
              <a:p>
                <a:r>
                  <a:rPr lang="en-US">
                    <a:noFill/>
                  </a:rPr>
                  <a:t> </a:t>
                </a:r>
              </a:p>
            </p:txBody>
          </p:sp>
        </mc:Fallback>
      </mc:AlternateContent>
    </p:spTree>
    <p:extLst>
      <p:ext uri="{BB962C8B-B14F-4D97-AF65-F5344CB8AC3E}">
        <p14:creationId xmlns:p14="http://schemas.microsoft.com/office/powerpoint/2010/main" val="106898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a:solidFill>
                  <a:schemeClr val="bg1"/>
                </a:solidFill>
                <a:latin typeface="Tw Cen MT" panose="020B0602020104020603" pitchFamily="34" charset="0"/>
              </a:rPr>
              <a:t>Total des </a:t>
            </a:r>
            <a:r>
              <a:rPr lang="en-US" sz="3500" spc="94" dirty="0" err="1">
                <a:solidFill>
                  <a:schemeClr val="bg1"/>
                </a:solidFill>
                <a:latin typeface="Tw Cen MT" panose="020B0602020104020603" pitchFamily="34" charset="0"/>
              </a:rPr>
              <a:t>revenus</a:t>
            </a:r>
            <a:r>
              <a:rPr lang="en-US" sz="3500" spc="94" dirty="0">
                <a:solidFill>
                  <a:schemeClr val="bg1"/>
                </a:solidFill>
                <a:latin typeface="Tw Cen MT" panose="020B0602020104020603" pitchFamily="34" charset="0"/>
              </a:rPr>
              <a:t> (3)</a:t>
            </a:r>
            <a:endParaRPr lang="en-GB" sz="3500" spc="94" dirty="0">
              <a:solidFill>
                <a:schemeClr val="bg1"/>
              </a:solidFill>
              <a:latin typeface="Tw Cen MT" panose="020B0602020104020603" pitchFamily="34" charset="0"/>
            </a:endParaRPr>
          </a:p>
        </p:txBody>
      </p:sp>
      <p:sp>
        <p:nvSpPr>
          <p:cNvPr id="7" name="Content Placeholder 2"/>
          <p:cNvSpPr>
            <a:spLocks noGrp="1"/>
          </p:cNvSpPr>
          <p:nvPr>
            <p:ph idx="4294967295"/>
          </p:nvPr>
        </p:nvSpPr>
        <p:spPr>
          <a:xfrm>
            <a:off x="110490" y="1564958"/>
            <a:ext cx="4865370" cy="4805362"/>
          </a:xfrm>
        </p:spPr>
        <p:txBody>
          <a:bodyPr>
            <a:noAutofit/>
          </a:bodyPr>
          <a:lstStyle/>
          <a:p>
            <a:pPr marL="0" lvl="1" indent="0" algn="just">
              <a:spcBef>
                <a:spcPts val="0"/>
              </a:spcBef>
              <a:buNone/>
            </a:pPr>
            <a:r>
              <a:rPr lang="fr-FR" sz="2000" b="1" dirty="0">
                <a:latin typeface="Tw Cen MT" panose="020B0602020104020603" pitchFamily="34" charset="0"/>
                <a:cs typeface="Times New Roman" panose="02020603050405020304" pitchFamily="18" charset="0"/>
              </a:rPr>
              <a:t>Ajustements des revenus : </a:t>
            </a:r>
            <a:r>
              <a:rPr lang="fr-FR" sz="2000" dirty="0">
                <a:latin typeface="Tw Cen MT" panose="020B0602020104020603" pitchFamily="34" charset="0"/>
                <a:cs typeface="Times New Roman" panose="02020603050405020304" pitchFamily="18" charset="0"/>
              </a:rPr>
              <a:t>pour obtenir des résultats comparables entre les pays, les revenus totaux sont exprimés en dollars américains </a:t>
            </a:r>
            <a:r>
              <a:rPr lang="fr-FR" sz="2000" b="1" dirty="0">
                <a:solidFill>
                  <a:srgbClr val="FF0000"/>
                </a:solidFill>
                <a:latin typeface="Tw Cen MT" panose="020B0602020104020603" pitchFamily="34" charset="0"/>
                <a:cs typeface="Times New Roman" panose="02020603050405020304" pitchFamily="18" charset="0"/>
              </a:rPr>
              <a:t>Parité de Pouvoir d’Achat (PPA)</a:t>
            </a:r>
            <a:r>
              <a:rPr lang="fr-FR" sz="2000" b="1" dirty="0">
                <a:latin typeface="Tw Cen MT" panose="020B0602020104020603" pitchFamily="34" charset="0"/>
                <a:cs typeface="Times New Roman" panose="02020603050405020304" pitchFamily="18" charset="0"/>
              </a:rPr>
              <a:t>
</a:t>
            </a:r>
            <a:endParaRPr lang="en-GB" sz="1800" dirty="0">
              <a:latin typeface="Tw Cen MT" panose="020B0602020104020603" pitchFamily="34" charset="0"/>
              <a:cs typeface="Times New Roman" panose="02020603050405020304" pitchFamily="18" charset="0"/>
            </a:endParaRPr>
          </a:p>
          <a:p>
            <a:pPr marL="342900" lvl="1" indent="-342900" algn="just">
              <a:spcBef>
                <a:spcPts val="0"/>
              </a:spcBef>
            </a:pPr>
            <a:r>
              <a:rPr lang="fr-FR" sz="1800" dirty="0">
                <a:latin typeface="Tw Cen MT" panose="020B0602020104020603" pitchFamily="34" charset="0"/>
                <a:cs typeface="Times New Roman" panose="02020603050405020304" pitchFamily="18" charset="0"/>
              </a:rPr>
              <a:t>La PPA est un indicateur qui permet de comparer le pouvoir d’achat respectif de deux pays en utilisant non seulement le taux de change, mais aussi le prix du marché d’un panier de biens, s’il était payé en dollars.</a:t>
            </a:r>
          </a:p>
          <a:p>
            <a:pPr marL="342900" lvl="1" indent="-342900" algn="just">
              <a:spcBef>
                <a:spcPts val="0"/>
              </a:spcBef>
            </a:pPr>
            <a:endParaRPr lang="en-GB" sz="2000" dirty="0">
              <a:latin typeface="Tw Cen MT" panose="020B0602020104020603" pitchFamily="34" charset="0"/>
              <a:cs typeface="Times New Roman" panose="02020603050405020304" pitchFamily="18" charset="0"/>
            </a:endParaRPr>
          </a:p>
          <a:p>
            <a:pPr marL="0" lvl="1" indent="0" algn="just">
              <a:spcBef>
                <a:spcPts val="0"/>
              </a:spcBef>
              <a:buNone/>
            </a:pPr>
            <a:r>
              <a:rPr lang="en-GB" sz="2000" b="1" dirty="0" err="1">
                <a:solidFill>
                  <a:srgbClr val="FF0000"/>
                </a:solidFill>
                <a:latin typeface="Tw Cen MT" panose="020B0602020104020603" pitchFamily="34" charset="0"/>
                <a:cs typeface="Times New Roman" panose="02020603050405020304" pitchFamily="18" charset="0"/>
              </a:rPr>
              <a:t>Facteurs</a:t>
            </a:r>
            <a:r>
              <a:rPr lang="en-GB" sz="2000" b="1" dirty="0">
                <a:solidFill>
                  <a:srgbClr val="FF0000"/>
                </a:solidFill>
                <a:latin typeface="Tw Cen MT" panose="020B0602020104020603" pitchFamily="34" charset="0"/>
                <a:cs typeface="Times New Roman" panose="02020603050405020304" pitchFamily="18" charset="0"/>
              </a:rPr>
              <a:t> de conversion :
</a:t>
            </a:r>
            <a:endParaRPr lang="en-GB" sz="2000" dirty="0">
              <a:latin typeface="Tw Cen MT" panose="020B0602020104020603" pitchFamily="34" charset="0"/>
              <a:cs typeface="Times New Roman" panose="02020603050405020304" pitchFamily="18" charset="0"/>
            </a:endParaRPr>
          </a:p>
          <a:p>
            <a:pPr marL="342900" lvl="1" indent="-342900" algn="just">
              <a:spcBef>
                <a:spcPts val="0"/>
              </a:spcBef>
            </a:pPr>
            <a:r>
              <a:rPr lang="fr-FR" sz="1800" dirty="0">
                <a:latin typeface="Tw Cen MT" panose="020B0602020104020603" pitchFamily="34" charset="0"/>
                <a:cs typeface="Times New Roman" panose="02020603050405020304" pitchFamily="18" charset="0"/>
              </a:rPr>
              <a:t>Sont fournis par le </a:t>
            </a:r>
            <a:r>
              <a:rPr lang="fr-FR" sz="1800" dirty="0">
                <a:latin typeface="Tw Cen MT" panose="020B0602020104020603" pitchFamily="34" charset="0"/>
                <a:cs typeface="Times New Roman" panose="02020603050405020304" pitchFamily="18" charset="0"/>
                <a:hlinkClick r:id="rId3"/>
              </a:rPr>
              <a:t>Projet de comparaison internationale de la Banque mondiale </a:t>
            </a:r>
            <a:r>
              <a:rPr lang="fr-FR" sz="1800" dirty="0">
                <a:latin typeface="Tw Cen MT" panose="020B0602020104020603" pitchFamily="34" charset="0"/>
                <a:cs typeface="Times New Roman" panose="02020603050405020304" pitchFamily="18" charset="0"/>
              </a:rPr>
              <a:t>
Peut être téléchargé à partir de</a:t>
            </a:r>
            <a:r>
              <a:rPr lang="en-GB" sz="1800" dirty="0">
                <a:latin typeface="Tw Cen MT" panose="020B0602020104020603" pitchFamily="34" charset="0"/>
                <a:cs typeface="Times New Roman" panose="02020603050405020304" pitchFamily="18" charset="0"/>
              </a:rPr>
              <a:t>: </a:t>
            </a:r>
            <a:r>
              <a:rPr lang="en-GB" sz="1800" dirty="0">
                <a:latin typeface="Tw Cen MT" panose="020B0602020104020603" pitchFamily="34" charset="0"/>
                <a:cs typeface="Times New Roman" panose="02020603050405020304" pitchFamily="18" charset="0"/>
                <a:hlinkClick r:id="rId3"/>
              </a:rPr>
              <a:t>https://data.worldbank.org/indicator/PA.NUS.PPP?locations=BD</a:t>
            </a:r>
            <a:r>
              <a:rPr lang="en-GB" sz="1800" dirty="0">
                <a:latin typeface="Tw Cen MT" panose="020B0602020104020603" pitchFamily="34" charset="0"/>
                <a:cs typeface="Times New Roman" panose="02020603050405020304" pitchFamily="18" charset="0"/>
              </a:rPr>
              <a:t> </a:t>
            </a:r>
            <a:endParaRPr lang="en-US" sz="1800" dirty="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5166360" y="1912620"/>
            <a:ext cx="3566160" cy="3009900"/>
          </a:xfrm>
          <a:prstGeom prst="rect">
            <a:avLst/>
          </a:prstGeom>
          <a:ln>
            <a:solidFill>
              <a:schemeClr val="tx1"/>
            </a:solidFill>
          </a:ln>
        </p:spPr>
      </p:pic>
    </p:spTree>
    <p:extLst>
      <p:ext uri="{BB962C8B-B14F-4D97-AF65-F5344CB8AC3E}">
        <p14:creationId xmlns:p14="http://schemas.microsoft.com/office/powerpoint/2010/main" val="3014242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9144000" cy="1076325"/>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8" tIns="35329" rIns="70658" bIns="35329" numCol="1" spcCol="0" rtlCol="0" fromWordArt="0" anchor="ctr" anchorCtr="0" forceAA="0" compatLnSpc="1">
            <a:prstTxWarp prst="textNoShape">
              <a:avLst/>
            </a:prstTxWarp>
            <a:noAutofit/>
          </a:bodyPr>
          <a:lstStyle/>
          <a:p>
            <a:pPr algn="ctr"/>
            <a:endParaRPr lang="en-US" sz="1391" dirty="0">
              <a:latin typeface="Bahnschrift" panose="020B0502040204020203" pitchFamily="34" charset="0"/>
            </a:endParaRPr>
          </a:p>
        </p:txBody>
      </p:sp>
      <p:sp>
        <p:nvSpPr>
          <p:cNvPr id="6" name="Title 1"/>
          <p:cNvSpPr txBox="1">
            <a:spLocks/>
          </p:cNvSpPr>
          <p:nvPr/>
        </p:nvSpPr>
        <p:spPr>
          <a:xfrm>
            <a:off x="71771" y="985377"/>
            <a:ext cx="8301369" cy="862474"/>
          </a:xfrm>
          <a:prstGeom prst="rect">
            <a:avLst/>
          </a:prstGeom>
        </p:spPr>
        <p:txBody>
          <a:bodyPr vert="horz" lIns="77724" tIns="38862" rIns="77724" bIns="3886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41204"/>
            <a:r>
              <a:rPr lang="en-US" sz="2800" spc="71" dirty="0" err="1">
                <a:solidFill>
                  <a:schemeClr val="bg1"/>
                </a:solidFill>
                <a:latin typeface="Bahnschrift SemiBold" panose="020B0502040204020203" pitchFamily="34" charset="0"/>
              </a:rPr>
              <a:t>Calcul</a:t>
            </a:r>
            <a:r>
              <a:rPr lang="en-US" sz="2800" spc="71" dirty="0">
                <a:solidFill>
                  <a:schemeClr val="bg1"/>
                </a:solidFill>
                <a:latin typeface="Bahnschrift SemiBold" panose="020B0502040204020203" pitchFamily="34" charset="0"/>
              </a:rPr>
              <a:t> </a:t>
            </a:r>
            <a:r>
              <a:rPr lang="en-US" sz="2800" spc="71" dirty="0" smtClean="0">
                <a:solidFill>
                  <a:schemeClr val="bg1"/>
                </a:solidFill>
                <a:latin typeface="Bahnschrift SemiBold" panose="020B0502040204020203" pitchFamily="34" charset="0"/>
              </a:rPr>
              <a:t>des </a:t>
            </a:r>
            <a:r>
              <a:rPr lang="en-US" sz="2800" spc="71" dirty="0" err="1" smtClean="0">
                <a:solidFill>
                  <a:schemeClr val="bg1"/>
                </a:solidFill>
                <a:latin typeface="Bahnschrift SemiBold" panose="020B0502040204020203" pitchFamily="34" charset="0"/>
              </a:rPr>
              <a:t>seuils</a:t>
            </a:r>
            <a:r>
              <a:rPr lang="en-US" sz="2800" spc="71" dirty="0" smtClean="0">
                <a:solidFill>
                  <a:schemeClr val="bg1"/>
                </a:solidFill>
                <a:latin typeface="Bahnschrift SemiBold" panose="020B0502040204020203" pitchFamily="34" charset="0"/>
              </a:rPr>
              <a:t> </a:t>
            </a:r>
            <a:r>
              <a:rPr lang="en-US" sz="2800" spc="71" dirty="0">
                <a:solidFill>
                  <a:schemeClr val="bg1"/>
                </a:solidFill>
                <a:latin typeface="Bahnschrift SemiBold" panose="020B0502040204020203" pitchFamily="34" charset="0"/>
              </a:rPr>
              <a:t>pour </a:t>
            </a:r>
            <a:r>
              <a:rPr lang="en-US" sz="2800" spc="71" dirty="0" err="1">
                <a:solidFill>
                  <a:schemeClr val="bg1"/>
                </a:solidFill>
                <a:latin typeface="Bahnschrift SemiBold" panose="020B0502040204020203" pitchFamily="34" charset="0"/>
              </a:rPr>
              <a:t>l’identification</a:t>
            </a:r>
            <a:r>
              <a:rPr lang="en-US" sz="2800" spc="71" dirty="0">
                <a:solidFill>
                  <a:schemeClr val="bg1"/>
                </a:solidFill>
                <a:latin typeface="Bahnschrift SemiBold" panose="020B0502040204020203" pitchFamily="34" charset="0"/>
              </a:rPr>
              <a:t> des </a:t>
            </a:r>
            <a:r>
              <a:rPr lang="en-US" sz="2800" spc="71" dirty="0" err="1">
                <a:solidFill>
                  <a:schemeClr val="bg1"/>
                </a:solidFill>
                <a:latin typeface="Bahnschrift SemiBold" panose="020B0502040204020203" pitchFamily="34" charset="0"/>
              </a:rPr>
              <a:t>petits</a:t>
            </a:r>
            <a:r>
              <a:rPr lang="en-US" sz="2800" spc="71" dirty="0">
                <a:solidFill>
                  <a:schemeClr val="bg1"/>
                </a:solidFill>
                <a:latin typeface="Bahnschrift SemiBold" panose="020B0502040204020203" pitchFamily="34" charset="0"/>
              </a:rPr>
              <a:t> </a:t>
            </a:r>
            <a:r>
              <a:rPr lang="en-US" sz="2800" spc="71" dirty="0" err="1">
                <a:solidFill>
                  <a:schemeClr val="bg1"/>
                </a:solidFill>
                <a:latin typeface="Bahnschrift SemiBold" panose="020B0502040204020203" pitchFamily="34" charset="0"/>
              </a:rPr>
              <a:t>producteurs</a:t>
            </a:r>
            <a:endParaRPr lang="en-US" sz="2800" spc="71" dirty="0">
              <a:solidFill>
                <a:schemeClr val="bg1"/>
              </a:solidFill>
              <a:latin typeface="Bahnschrift SemiBold" panose="020B0502040204020203" pitchFamily="34" charset="0"/>
            </a:endParaRPr>
          </a:p>
        </p:txBody>
      </p:sp>
      <p:sp>
        <p:nvSpPr>
          <p:cNvPr id="10" name="Title 4"/>
          <p:cNvSpPr txBox="1">
            <a:spLocks/>
          </p:cNvSpPr>
          <p:nvPr/>
        </p:nvSpPr>
        <p:spPr>
          <a:xfrm>
            <a:off x="4926184" y="5255265"/>
            <a:ext cx="2865266" cy="402586"/>
          </a:xfrm>
          <a:prstGeom prst="rect">
            <a:avLst/>
          </a:prstGeom>
        </p:spPr>
        <p:txBody>
          <a:bodyPr vert="horz" lIns="58293" tIns="29147" rIns="58293" bIns="2914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57175" indent="-257175" algn="l">
              <a:spcBef>
                <a:spcPct val="20000"/>
              </a:spcBef>
              <a:buClr>
                <a:srgbClr val="00B0F0"/>
              </a:buClr>
              <a:buFont typeface="Arial" panose="020B0604020202020204" pitchFamily="34" charset="0"/>
              <a:buChar char="•"/>
            </a:pPr>
            <a:endParaRPr lang="en-US" sz="1500" b="1" dirty="0">
              <a:latin typeface="+mn-lt"/>
              <a:ea typeface="+mn-ea"/>
              <a:cs typeface="Times New Roman" panose="02020603050405020304" pitchFamily="18" charset="0"/>
            </a:endParaRPr>
          </a:p>
        </p:txBody>
      </p:sp>
      <p:sp>
        <p:nvSpPr>
          <p:cNvPr id="8" name="TextBox 7">
            <a:extLst>
              <a:ext uri="{FF2B5EF4-FFF2-40B4-BE49-F238E27FC236}">
                <a16:creationId xmlns:a16="http://schemas.microsoft.com/office/drawing/2014/main" id="{3432CDAD-D8BF-4A67-AE91-D6916DF1B780}"/>
              </a:ext>
            </a:extLst>
          </p:cNvPr>
          <p:cNvSpPr txBox="1"/>
          <p:nvPr/>
        </p:nvSpPr>
        <p:spPr>
          <a:xfrm>
            <a:off x="325445" y="2061702"/>
            <a:ext cx="8521375" cy="3852465"/>
          </a:xfrm>
          <a:prstGeom prst="rect">
            <a:avLst/>
          </a:prstGeom>
          <a:noFill/>
        </p:spPr>
        <p:txBody>
          <a:bodyPr wrap="square">
            <a:spAutoFit/>
          </a:bodyPr>
          <a:lstStyle/>
          <a:p>
            <a:pPr>
              <a:lnSpc>
                <a:spcPct val="107000"/>
              </a:lnSpc>
              <a:spcBef>
                <a:spcPts val="150"/>
              </a:spcBef>
            </a:pPr>
            <a:r>
              <a:rPr lang="en-US" sz="2000" b="1" u="sng" dirty="0" err="1" smtClean="0">
                <a:solidFill>
                  <a:srgbClr val="000000"/>
                </a:solidFill>
                <a:ea typeface="Times New Roman" panose="02020603050405020304" pitchFamily="18" charset="0"/>
                <a:cs typeface="Times New Roman" panose="02020603050405020304" pitchFamily="18" charset="0"/>
              </a:rPr>
              <a:t>Seuil</a:t>
            </a:r>
            <a:r>
              <a:rPr lang="en-US" sz="2000" b="1" u="sng" dirty="0" smtClean="0">
                <a:solidFill>
                  <a:srgbClr val="000000"/>
                </a:solidFill>
                <a:ea typeface="Times New Roman" panose="02020603050405020304" pitchFamily="18" charset="0"/>
                <a:cs typeface="Times New Roman" panose="02020603050405020304" pitchFamily="18" charset="0"/>
              </a:rPr>
              <a:t> de </a:t>
            </a:r>
            <a:r>
              <a:rPr lang="en-US" sz="2000" b="1" u="sng" dirty="0" err="1" smtClean="0">
                <a:solidFill>
                  <a:srgbClr val="000000"/>
                </a:solidFill>
                <a:ea typeface="Times New Roman" panose="02020603050405020304" pitchFamily="18" charset="0"/>
                <a:cs typeface="Times New Roman" panose="02020603050405020304" pitchFamily="18" charset="0"/>
              </a:rPr>
              <a:t>superficie</a:t>
            </a:r>
            <a:endParaRPr lang="fr-FR" sz="2000" b="1" dirty="0">
              <a:solidFill>
                <a:srgbClr val="000000"/>
              </a:solidFill>
              <a:ea typeface="Times New Roman" panose="02020603050405020304" pitchFamily="18" charset="0"/>
              <a:cs typeface="Times New Roman" panose="02020603050405020304" pitchFamily="18" charset="0"/>
            </a:endParaRPr>
          </a:p>
          <a:p>
            <a:pPr>
              <a:lnSpc>
                <a:spcPct val="107000"/>
              </a:lnSpc>
              <a:spcAft>
                <a:spcPts val="600"/>
              </a:spcAft>
            </a:pPr>
            <a:r>
              <a:rPr lang="en-US" sz="2000"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Arial" panose="020B0604020202020204" pitchFamily="34" charset="0"/>
            </a:endParaRPr>
          </a:p>
          <a:p>
            <a:pPr>
              <a:lnSpc>
                <a:spcPct val="107000"/>
              </a:lnSpc>
              <a:spcAft>
                <a:spcPts val="600"/>
              </a:spcAft>
            </a:pPr>
            <a:r>
              <a:rPr lang="en-US" sz="2000" dirty="0" smtClean="0">
                <a:ea typeface="Calibri" panose="020F0502020204030204" pitchFamily="34" charset="0"/>
                <a:cs typeface="Times New Roman" panose="02020603050405020304" pitchFamily="18" charset="0"/>
              </a:rPr>
              <a:t>Le </a:t>
            </a:r>
            <a:r>
              <a:rPr lang="en-US" sz="2000" dirty="0" err="1" smtClean="0">
                <a:ea typeface="Calibri" panose="020F0502020204030204" pitchFamily="34" charset="0"/>
                <a:cs typeface="Times New Roman" panose="02020603050405020304" pitchFamily="18" charset="0"/>
              </a:rPr>
              <a:t>calcul</a:t>
            </a:r>
            <a:r>
              <a:rPr lang="en-US" sz="2000" dirty="0" smtClean="0">
                <a:ea typeface="Calibri" panose="020F0502020204030204" pitchFamily="34" charset="0"/>
                <a:cs typeface="Times New Roman" panose="02020603050405020304" pitchFamily="18" charset="0"/>
              </a:rPr>
              <a:t> du </a:t>
            </a:r>
            <a:r>
              <a:rPr lang="en-US" sz="2000" dirty="0" err="1" smtClean="0">
                <a:ea typeface="Calibri" panose="020F0502020204030204" pitchFamily="34" charset="0"/>
                <a:cs typeface="Times New Roman" panose="02020603050405020304" pitchFamily="18" charset="0"/>
              </a:rPr>
              <a:t>seuil</a:t>
            </a: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correspondant</a:t>
            </a:r>
            <a:r>
              <a:rPr lang="en-US" sz="2000" dirty="0" smtClean="0">
                <a:ea typeface="Calibri" panose="020F0502020204030204" pitchFamily="34" charset="0"/>
                <a:cs typeface="Times New Roman" panose="02020603050405020304" pitchFamily="18" charset="0"/>
              </a:rPr>
              <a:t> a 40</a:t>
            </a:r>
            <a:r>
              <a:rPr lang="en-US" sz="2000" dirty="0">
                <a:ea typeface="Calibri" panose="020F0502020204030204" pitchFamily="34" charset="0"/>
                <a:cs typeface="Times New Roman" panose="02020603050405020304" pitchFamily="18" charset="0"/>
              </a:rPr>
              <a:t>% </a:t>
            </a:r>
            <a:r>
              <a:rPr lang="en-US" sz="2000" dirty="0" smtClean="0">
                <a:ea typeface="Calibri" panose="020F0502020204030204" pitchFamily="34" charset="0"/>
                <a:cs typeface="Times New Roman" panose="02020603050405020304" pitchFamily="18" charset="0"/>
              </a:rPr>
              <a:t>de la distribution des superficies exploit</a:t>
            </a:r>
            <a:r>
              <a:rPr lang="fr-FR" sz="2000" dirty="0">
                <a:cs typeface="Times New Roman" panose="02020603050405020304" pitchFamily="18" charset="0"/>
              </a:rPr>
              <a:t>é</a:t>
            </a:r>
            <a:r>
              <a:rPr lang="en-US" sz="2000" dirty="0" err="1" smtClean="0">
                <a:ea typeface="Calibri" panose="020F0502020204030204" pitchFamily="34" charset="0"/>
                <a:cs typeface="Times New Roman" panose="02020603050405020304" pitchFamily="18" charset="0"/>
              </a:rPr>
              <a:t>es</a:t>
            </a: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est</a:t>
            </a: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effectu</a:t>
            </a:r>
            <a:r>
              <a:rPr lang="fr-FR" sz="2000" dirty="0" smtClean="0">
                <a:cs typeface="Times New Roman" panose="02020603050405020304" pitchFamily="18" charset="0"/>
              </a:rPr>
              <a:t>é</a:t>
            </a:r>
            <a:r>
              <a:rPr lang="en-US" sz="2000" dirty="0" smtClean="0">
                <a:ea typeface="Calibri" panose="020F0502020204030204" pitchFamily="34" charset="0"/>
                <a:cs typeface="Times New Roman" panose="02020603050405020304" pitchFamily="18" charset="0"/>
              </a:rPr>
              <a:t>e </a:t>
            </a:r>
            <a:r>
              <a:rPr lang="en-US" sz="2000" dirty="0" err="1" smtClean="0">
                <a:ea typeface="Calibri" panose="020F0502020204030204" pitchFamily="34" charset="0"/>
                <a:cs typeface="Times New Roman" panose="02020603050405020304" pitchFamily="18" charset="0"/>
              </a:rPr>
              <a:t>comme</a:t>
            </a:r>
            <a:r>
              <a:rPr lang="en-US" sz="2000" dirty="0" smtClean="0">
                <a:ea typeface="Calibri" panose="020F0502020204030204" pitchFamily="34" charset="0"/>
                <a:cs typeface="Times New Roman" panose="02020603050405020304" pitchFamily="18" charset="0"/>
              </a:rPr>
              <a:t> suit:</a:t>
            </a:r>
            <a:endParaRPr lang="fr-FR" sz="2000" dirty="0">
              <a:ea typeface="Calibri" panose="020F0502020204030204" pitchFamily="34" charset="0"/>
              <a:cs typeface="Arial" panose="020B0604020202020204" pitchFamily="34" charset="0"/>
            </a:endParaRPr>
          </a:p>
          <a:p>
            <a:pPr marL="342900">
              <a:lnSpc>
                <a:spcPct val="107000"/>
              </a:lnSpc>
            </a:pPr>
            <a:r>
              <a:rPr lang="en-US" sz="2000"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Arial" panose="020B0604020202020204" pitchFamily="34" charset="0"/>
            </a:endParaRPr>
          </a:p>
          <a:p>
            <a:pPr marL="257175" indent="-257175">
              <a:lnSpc>
                <a:spcPct val="107000"/>
              </a:lnSpc>
              <a:buFont typeface="+mj-lt"/>
              <a:buAutoNum type="arabicPeriod"/>
            </a:pPr>
            <a:r>
              <a:rPr lang="en-US" sz="2000" dirty="0" err="1" smtClean="0">
                <a:solidFill>
                  <a:srgbClr val="000000"/>
                </a:solidFill>
                <a:ea typeface="Calibri" panose="020F0502020204030204" pitchFamily="34" charset="0"/>
                <a:cs typeface="Times New Roman" panose="02020603050405020304" pitchFamily="18" charset="0"/>
              </a:rPr>
              <a:t>Ordonner</a:t>
            </a:r>
            <a:r>
              <a:rPr lang="en-US" sz="2000" dirty="0" smtClean="0">
                <a:solidFill>
                  <a:srgbClr val="000000"/>
                </a:solidFill>
                <a:ea typeface="Calibri" panose="020F0502020204030204" pitchFamily="34" charset="0"/>
                <a:cs typeface="Times New Roman" panose="02020603050405020304" pitchFamily="18" charset="0"/>
              </a:rPr>
              <a:t> </a:t>
            </a:r>
            <a:r>
              <a:rPr lang="en-US" sz="2000" dirty="0" err="1" smtClean="0">
                <a:solidFill>
                  <a:srgbClr val="000000"/>
                </a:solidFill>
                <a:ea typeface="Calibri" panose="020F0502020204030204" pitchFamily="34" charset="0"/>
                <a:cs typeface="Times New Roman" panose="02020603050405020304" pitchFamily="18" charset="0"/>
              </a:rPr>
              <a:t>dans</a:t>
            </a:r>
            <a:r>
              <a:rPr lang="en-US" sz="2000" dirty="0" smtClean="0">
                <a:solidFill>
                  <a:srgbClr val="000000"/>
                </a:solidFill>
                <a:ea typeface="Calibri" panose="020F0502020204030204" pitchFamily="34" charset="0"/>
                <a:cs typeface="Times New Roman" panose="02020603050405020304" pitchFamily="18" charset="0"/>
              </a:rPr>
              <a:t> un </a:t>
            </a:r>
            <a:r>
              <a:rPr lang="en-US" sz="2000" dirty="0" err="1" smtClean="0">
                <a:solidFill>
                  <a:srgbClr val="000000"/>
                </a:solidFill>
                <a:ea typeface="Calibri" panose="020F0502020204030204" pitchFamily="34" charset="0"/>
                <a:cs typeface="Times New Roman" panose="02020603050405020304" pitchFamily="18" charset="0"/>
              </a:rPr>
              <a:t>ordre</a:t>
            </a:r>
            <a:r>
              <a:rPr lang="en-US" sz="2000" dirty="0" smtClean="0">
                <a:solidFill>
                  <a:srgbClr val="000000"/>
                </a:solidFill>
                <a:ea typeface="Calibri" panose="020F0502020204030204" pitchFamily="34" charset="0"/>
                <a:cs typeface="Times New Roman" panose="02020603050405020304" pitchFamily="18" charset="0"/>
              </a:rPr>
              <a:t> croissant, la </a:t>
            </a:r>
            <a:r>
              <a:rPr lang="en-US" sz="2000" dirty="0" err="1" smtClean="0">
                <a:solidFill>
                  <a:srgbClr val="000000"/>
                </a:solidFill>
                <a:ea typeface="Calibri" panose="020F0502020204030204" pitchFamily="34" charset="0"/>
                <a:cs typeface="Times New Roman" panose="02020603050405020304" pitchFamily="18" charset="0"/>
              </a:rPr>
              <a:t>superficie</a:t>
            </a:r>
            <a:r>
              <a:rPr lang="en-US" sz="2000" dirty="0" smtClean="0">
                <a:solidFill>
                  <a:srgbClr val="000000"/>
                </a:solidFill>
                <a:ea typeface="Calibri" panose="020F0502020204030204" pitchFamily="34" charset="0"/>
                <a:cs typeface="Times New Roman" panose="02020603050405020304" pitchFamily="18" charset="0"/>
              </a:rPr>
              <a:t> de </a:t>
            </a:r>
            <a:r>
              <a:rPr lang="en-US" sz="2000" dirty="0" err="1" smtClean="0">
                <a:solidFill>
                  <a:srgbClr val="000000"/>
                </a:solidFill>
                <a:ea typeface="Calibri" panose="020F0502020204030204" pitchFamily="34" charset="0"/>
                <a:cs typeface="Times New Roman" panose="02020603050405020304" pitchFamily="18" charset="0"/>
              </a:rPr>
              <a:t>toutes</a:t>
            </a:r>
            <a:r>
              <a:rPr lang="en-US" sz="2000" dirty="0" smtClean="0">
                <a:solidFill>
                  <a:srgbClr val="000000"/>
                </a:solidFill>
                <a:ea typeface="Calibri" panose="020F0502020204030204" pitchFamily="34" charset="0"/>
                <a:cs typeface="Times New Roman" panose="02020603050405020304" pitchFamily="18" charset="0"/>
              </a:rPr>
              <a:t> les </a:t>
            </a:r>
            <a:r>
              <a:rPr lang="en-US" sz="2000" dirty="0" err="1" smtClean="0">
                <a:solidFill>
                  <a:srgbClr val="000000"/>
                </a:solidFill>
                <a:ea typeface="Calibri" panose="020F0502020204030204" pitchFamily="34" charset="0"/>
                <a:cs typeface="Times New Roman" panose="02020603050405020304" pitchFamily="18" charset="0"/>
              </a:rPr>
              <a:t>parcelles</a:t>
            </a:r>
            <a:r>
              <a:rPr lang="en-US" sz="2000" dirty="0" smtClean="0">
                <a:solidFill>
                  <a:srgbClr val="000000"/>
                </a:solidFill>
                <a:ea typeface="Calibri" panose="020F0502020204030204" pitchFamily="34" charset="0"/>
                <a:cs typeface="Times New Roman" panose="02020603050405020304" pitchFamily="18" charset="0"/>
              </a:rPr>
              <a:t> de </a:t>
            </a:r>
            <a:r>
              <a:rPr lang="en-US" sz="2000" dirty="0" err="1" smtClean="0">
                <a:solidFill>
                  <a:srgbClr val="000000"/>
                </a:solidFill>
                <a:ea typeface="Calibri" panose="020F0502020204030204" pitchFamily="34" charset="0"/>
                <a:cs typeface="Times New Roman" panose="02020603050405020304" pitchFamily="18" charset="0"/>
              </a:rPr>
              <a:t>chaque</a:t>
            </a:r>
            <a:r>
              <a:rPr lang="en-US" sz="2000" dirty="0" smtClean="0">
                <a:solidFill>
                  <a:srgbClr val="000000"/>
                </a:solidFill>
                <a:ea typeface="Calibri" panose="020F0502020204030204" pitchFamily="34" charset="0"/>
                <a:cs typeface="Times New Roman" panose="02020603050405020304" pitchFamily="18" charset="0"/>
              </a:rPr>
              <a:t> exploitation et </a:t>
            </a:r>
            <a:r>
              <a:rPr lang="en-US" sz="2000" dirty="0" err="1" smtClean="0">
                <a:solidFill>
                  <a:srgbClr val="000000"/>
                </a:solidFill>
                <a:ea typeface="Calibri" panose="020F0502020204030204" pitchFamily="34" charset="0"/>
                <a:cs typeface="Times New Roman" panose="02020603050405020304" pitchFamily="18" charset="0"/>
              </a:rPr>
              <a:t>calculer</a:t>
            </a:r>
            <a:r>
              <a:rPr lang="en-US" sz="2000" dirty="0" smtClean="0">
                <a:solidFill>
                  <a:srgbClr val="000000"/>
                </a:solidFill>
                <a:ea typeface="Calibri" panose="020F0502020204030204" pitchFamily="34" charset="0"/>
                <a:cs typeface="Times New Roman" panose="02020603050405020304" pitchFamily="18" charset="0"/>
              </a:rPr>
              <a:t> la distribution </a:t>
            </a:r>
            <a:r>
              <a:rPr lang="en-US" sz="2000" dirty="0" err="1" smtClean="0">
                <a:solidFill>
                  <a:srgbClr val="000000"/>
                </a:solidFill>
                <a:ea typeface="Calibri" panose="020F0502020204030204" pitchFamily="34" charset="0"/>
                <a:cs typeface="Times New Roman" panose="02020603050405020304" pitchFamily="18" charset="0"/>
              </a:rPr>
              <a:t>cumul</a:t>
            </a:r>
            <a:r>
              <a:rPr lang="fr-FR" sz="2000" dirty="0" smtClean="0">
                <a:cs typeface="Times New Roman" panose="02020603050405020304" pitchFamily="18" charset="0"/>
              </a:rPr>
              <a:t>é</a:t>
            </a:r>
            <a:r>
              <a:rPr lang="en-US" sz="2000" dirty="0" smtClean="0">
                <a:solidFill>
                  <a:srgbClr val="000000"/>
                </a:solidFill>
                <a:ea typeface="Calibri" panose="020F0502020204030204" pitchFamily="34" charset="0"/>
                <a:cs typeface="Times New Roman" panose="02020603050405020304" pitchFamily="18" charset="0"/>
              </a:rPr>
              <a:t>e. </a:t>
            </a:r>
            <a:r>
              <a:rPr lang="en-US" sz="2000" dirty="0" err="1" smtClean="0">
                <a:solidFill>
                  <a:srgbClr val="FF0000"/>
                </a:solidFill>
                <a:ea typeface="Calibri" panose="020F0502020204030204" pitchFamily="34" charset="0"/>
                <a:cs typeface="Times New Roman" panose="02020603050405020304" pitchFamily="18" charset="0"/>
              </a:rPr>
              <a:t>Chaque</a:t>
            </a:r>
            <a:r>
              <a:rPr lang="en-US" sz="2000" dirty="0" smtClean="0">
                <a:solidFill>
                  <a:srgbClr val="FF0000"/>
                </a:solidFill>
                <a:ea typeface="Calibri" panose="020F0502020204030204" pitchFamily="34" charset="0"/>
                <a:cs typeface="Times New Roman" panose="02020603050405020304" pitchFamily="18" charset="0"/>
              </a:rPr>
              <a:t> </a:t>
            </a:r>
            <a:r>
              <a:rPr lang="en-US" sz="2000" dirty="0" err="1" smtClean="0">
                <a:solidFill>
                  <a:srgbClr val="FF0000"/>
                </a:solidFill>
                <a:ea typeface="Calibri" panose="020F0502020204030204" pitchFamily="34" charset="0"/>
                <a:cs typeface="Times New Roman" panose="02020603050405020304" pitchFamily="18" charset="0"/>
              </a:rPr>
              <a:t>fr</a:t>
            </a:r>
            <a:r>
              <a:rPr lang="fr-FR" sz="2000" dirty="0" smtClean="0">
                <a:solidFill>
                  <a:srgbClr val="FF0000"/>
                </a:solidFill>
                <a:cs typeface="Times New Roman" panose="02020603050405020304" pitchFamily="18" charset="0"/>
              </a:rPr>
              <a:t>é</a:t>
            </a:r>
            <a:r>
              <a:rPr lang="en-US" sz="2000" dirty="0" err="1" smtClean="0">
                <a:solidFill>
                  <a:srgbClr val="FF0000"/>
                </a:solidFill>
                <a:ea typeface="Calibri" panose="020F0502020204030204" pitchFamily="34" charset="0"/>
                <a:cs typeface="Times New Roman" panose="02020603050405020304" pitchFamily="18" charset="0"/>
              </a:rPr>
              <a:t>quence</a:t>
            </a:r>
            <a:r>
              <a:rPr lang="en-US" sz="2000" dirty="0" smtClean="0">
                <a:solidFill>
                  <a:srgbClr val="FF0000"/>
                </a:solidFill>
                <a:ea typeface="Calibri" panose="020F0502020204030204" pitchFamily="34" charset="0"/>
                <a:cs typeface="Times New Roman" panose="02020603050405020304" pitchFamily="18" charset="0"/>
              </a:rPr>
              <a:t> </a:t>
            </a:r>
            <a:r>
              <a:rPr lang="en-US" sz="2000" dirty="0" err="1" smtClean="0">
                <a:solidFill>
                  <a:srgbClr val="FF0000"/>
                </a:solidFill>
                <a:ea typeface="Calibri" panose="020F0502020204030204" pitchFamily="34" charset="0"/>
                <a:cs typeface="Times New Roman" panose="02020603050405020304" pitchFamily="18" charset="0"/>
              </a:rPr>
              <a:t>doit</a:t>
            </a:r>
            <a:r>
              <a:rPr lang="en-US" sz="2000" dirty="0" smtClean="0">
                <a:solidFill>
                  <a:srgbClr val="FF0000"/>
                </a:solidFill>
                <a:ea typeface="Calibri" panose="020F0502020204030204" pitchFamily="34" charset="0"/>
                <a:cs typeface="Times New Roman" panose="02020603050405020304" pitchFamily="18" charset="0"/>
              </a:rPr>
              <a:t> </a:t>
            </a:r>
            <a:r>
              <a:rPr lang="en-US" sz="2000" dirty="0" err="1" smtClean="0">
                <a:solidFill>
                  <a:srgbClr val="FF0000"/>
                </a:solidFill>
                <a:ea typeface="Calibri" panose="020F0502020204030204" pitchFamily="34" charset="0"/>
                <a:cs typeface="Times New Roman" panose="02020603050405020304" pitchFamily="18" charset="0"/>
              </a:rPr>
              <a:t>etre</a:t>
            </a:r>
            <a:r>
              <a:rPr lang="en-US" sz="2000" dirty="0" smtClean="0">
                <a:solidFill>
                  <a:srgbClr val="FF0000"/>
                </a:solidFill>
                <a:ea typeface="Calibri" panose="020F0502020204030204" pitchFamily="34" charset="0"/>
                <a:cs typeface="Times New Roman" panose="02020603050405020304" pitchFamily="18" charset="0"/>
              </a:rPr>
              <a:t> </a:t>
            </a:r>
            <a:r>
              <a:rPr lang="en-US" sz="2000" dirty="0" err="1" smtClean="0">
                <a:solidFill>
                  <a:srgbClr val="FF0000"/>
                </a:solidFill>
                <a:ea typeface="Calibri" panose="020F0502020204030204" pitchFamily="34" charset="0"/>
                <a:cs typeface="Times New Roman" panose="02020603050405020304" pitchFamily="18" charset="0"/>
              </a:rPr>
              <a:t>multipli</a:t>
            </a:r>
            <a:r>
              <a:rPr lang="fr-FR" sz="2000" dirty="0" smtClean="0">
                <a:solidFill>
                  <a:srgbClr val="FF0000"/>
                </a:solidFill>
                <a:cs typeface="Times New Roman" panose="02020603050405020304" pitchFamily="18" charset="0"/>
              </a:rPr>
              <a:t>é</a:t>
            </a:r>
            <a:r>
              <a:rPr lang="en-US" sz="2000" dirty="0" smtClean="0">
                <a:solidFill>
                  <a:srgbClr val="FF0000"/>
                </a:solidFill>
                <a:ea typeface="Calibri" panose="020F0502020204030204" pitchFamily="34" charset="0"/>
                <a:cs typeface="Times New Roman" panose="02020603050405020304" pitchFamily="18" charset="0"/>
              </a:rPr>
              <a:t>e par le co</a:t>
            </a:r>
            <a:r>
              <a:rPr lang="fr-FR" sz="2000" dirty="0" smtClean="0">
                <a:solidFill>
                  <a:srgbClr val="FF0000"/>
                </a:solidFill>
                <a:cs typeface="Times New Roman" panose="02020603050405020304" pitchFamily="18" charset="0"/>
              </a:rPr>
              <a:t>é</a:t>
            </a:r>
            <a:r>
              <a:rPr lang="en-US" sz="2000" dirty="0" err="1" smtClean="0">
                <a:solidFill>
                  <a:srgbClr val="FF0000"/>
                </a:solidFill>
                <a:ea typeface="Calibri" panose="020F0502020204030204" pitchFamily="34" charset="0"/>
                <a:cs typeface="Times New Roman" panose="02020603050405020304" pitchFamily="18" charset="0"/>
              </a:rPr>
              <a:t>fficient</a:t>
            </a:r>
            <a:r>
              <a:rPr lang="en-US" sz="2000" dirty="0" smtClean="0">
                <a:solidFill>
                  <a:srgbClr val="FF0000"/>
                </a:solidFill>
                <a:ea typeface="Calibri" panose="020F0502020204030204" pitchFamily="34" charset="0"/>
                <a:cs typeface="Times New Roman" panose="02020603050405020304" pitchFamily="18" charset="0"/>
              </a:rPr>
              <a:t> </a:t>
            </a:r>
            <a:r>
              <a:rPr lang="en-US" sz="2000" dirty="0" err="1" smtClean="0">
                <a:solidFill>
                  <a:srgbClr val="FF0000"/>
                </a:solidFill>
                <a:ea typeface="Calibri" panose="020F0502020204030204" pitchFamily="34" charset="0"/>
                <a:cs typeface="Times New Roman" panose="02020603050405020304" pitchFamily="18" charset="0"/>
              </a:rPr>
              <a:t>d’extrapolation</a:t>
            </a:r>
            <a:r>
              <a:rPr lang="en-US" sz="2000" dirty="0" smtClean="0">
                <a:solidFill>
                  <a:srgbClr val="FF0000"/>
                </a:solidFill>
                <a:ea typeface="Calibri" panose="020F0502020204030204" pitchFamily="34" charset="0"/>
                <a:cs typeface="Times New Roman" panose="02020603050405020304" pitchFamily="18" charset="0"/>
              </a:rPr>
              <a:t> (CE)</a:t>
            </a:r>
            <a:endParaRPr lang="fr-FR" sz="2000" dirty="0">
              <a:solidFill>
                <a:srgbClr val="FF0000"/>
              </a:solidFill>
              <a:ea typeface="Calibri" panose="020F0502020204030204" pitchFamily="34" charset="0"/>
              <a:cs typeface="Arial" panose="020B0604020202020204" pitchFamily="34" charset="0"/>
            </a:endParaRPr>
          </a:p>
          <a:p>
            <a:pPr marL="257175" indent="-257175">
              <a:lnSpc>
                <a:spcPct val="107000"/>
              </a:lnSpc>
              <a:buFont typeface="+mj-lt"/>
              <a:buAutoNum type="arabicPeriod"/>
            </a:pPr>
            <a:r>
              <a:rPr lang="en-US" sz="2000" dirty="0" err="1" smtClean="0">
                <a:solidFill>
                  <a:srgbClr val="000000"/>
                </a:solidFill>
                <a:ea typeface="Calibri" panose="020F0502020204030204" pitchFamily="34" charset="0"/>
                <a:cs typeface="Times New Roman" panose="02020603050405020304" pitchFamily="18" charset="0"/>
              </a:rPr>
              <a:t>Calculer</a:t>
            </a:r>
            <a:r>
              <a:rPr lang="en-US" sz="2000" dirty="0" smtClean="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40% </a:t>
            </a:r>
            <a:r>
              <a:rPr lang="en-US" sz="2000" dirty="0" smtClean="0">
                <a:solidFill>
                  <a:srgbClr val="000000"/>
                </a:solidFill>
                <a:ea typeface="Calibri" panose="020F0502020204030204" pitchFamily="34" charset="0"/>
                <a:cs typeface="Times New Roman" panose="02020603050405020304" pitchFamily="18" charset="0"/>
              </a:rPr>
              <a:t>de la </a:t>
            </a:r>
            <a:r>
              <a:rPr lang="en-US" sz="2000" dirty="0" err="1" smtClean="0">
                <a:solidFill>
                  <a:srgbClr val="000000"/>
                </a:solidFill>
                <a:ea typeface="Calibri" panose="020F0502020204030204" pitchFamily="34" charset="0"/>
                <a:cs typeface="Times New Roman" panose="02020603050405020304" pitchFamily="18" charset="0"/>
              </a:rPr>
              <a:t>valeur</a:t>
            </a:r>
            <a:r>
              <a:rPr lang="en-US" sz="2000" dirty="0" smtClean="0">
                <a:solidFill>
                  <a:srgbClr val="000000"/>
                </a:solidFill>
                <a:ea typeface="Calibri" panose="020F0502020204030204" pitchFamily="34" charset="0"/>
                <a:cs typeface="Times New Roman" panose="02020603050405020304" pitchFamily="18" charset="0"/>
              </a:rPr>
              <a:t> </a:t>
            </a:r>
            <a:r>
              <a:rPr lang="en-US" sz="2000" dirty="0" err="1" smtClean="0">
                <a:solidFill>
                  <a:srgbClr val="000000"/>
                </a:solidFill>
                <a:ea typeface="Calibri" panose="020F0502020204030204" pitchFamily="34" charset="0"/>
                <a:cs typeface="Times New Roman" panose="02020603050405020304" pitchFamily="18" charset="0"/>
              </a:rPr>
              <a:t>maximale</a:t>
            </a:r>
            <a:r>
              <a:rPr lang="en-US" sz="2000" dirty="0" smtClean="0">
                <a:solidFill>
                  <a:srgbClr val="000000"/>
                </a:solidFill>
                <a:ea typeface="Calibri" panose="020F0502020204030204" pitchFamily="34" charset="0"/>
                <a:cs typeface="Times New Roman" panose="02020603050405020304" pitchFamily="18" charset="0"/>
              </a:rPr>
              <a:t> de la distribution </a:t>
            </a:r>
            <a:r>
              <a:rPr lang="en-US" sz="2000" dirty="0" err="1" smtClean="0">
                <a:solidFill>
                  <a:srgbClr val="000000"/>
                </a:solidFill>
                <a:ea typeface="Calibri" panose="020F0502020204030204" pitchFamily="34" charset="0"/>
                <a:cs typeface="Times New Roman" panose="02020603050405020304" pitchFamily="18" charset="0"/>
              </a:rPr>
              <a:t>cumul</a:t>
            </a:r>
            <a:r>
              <a:rPr lang="fr-FR" sz="2000" dirty="0" smtClean="0">
                <a:cs typeface="Times New Roman" panose="02020603050405020304" pitchFamily="18" charset="0"/>
              </a:rPr>
              <a:t>é</a:t>
            </a:r>
            <a:r>
              <a:rPr lang="en-US" sz="2000" dirty="0" smtClean="0">
                <a:solidFill>
                  <a:srgbClr val="000000"/>
                </a:solidFill>
                <a:ea typeface="Calibri" panose="020F0502020204030204" pitchFamily="34" charset="0"/>
                <a:cs typeface="Times New Roman" panose="02020603050405020304" pitchFamily="18" charset="0"/>
              </a:rPr>
              <a:t>e</a:t>
            </a:r>
            <a:endParaRPr lang="fr-FR" sz="2000" dirty="0">
              <a:solidFill>
                <a:srgbClr val="000000"/>
              </a:solidFill>
              <a:ea typeface="Calibri" panose="020F0502020204030204" pitchFamily="34" charset="0"/>
              <a:cs typeface="Arial" panose="020B0604020202020204" pitchFamily="34" charset="0"/>
            </a:endParaRPr>
          </a:p>
          <a:p>
            <a:pPr marL="257175" indent="-257175">
              <a:lnSpc>
                <a:spcPct val="107000"/>
              </a:lnSpc>
              <a:buFont typeface="+mj-lt"/>
              <a:buAutoNum type="arabicPeriod"/>
            </a:pPr>
            <a:r>
              <a:rPr lang="en-US" sz="2000" dirty="0" smtClean="0">
                <a:ea typeface="Calibri" panose="020F0502020204030204" pitchFamily="34" charset="0"/>
                <a:cs typeface="Times New Roman" panose="02020603050405020304" pitchFamily="18" charset="0"/>
              </a:rPr>
              <a:t>La </a:t>
            </a:r>
            <a:r>
              <a:rPr lang="en-US" sz="2000" dirty="0" err="1" smtClean="0">
                <a:ea typeface="Calibri" panose="020F0502020204030204" pitchFamily="34" charset="0"/>
                <a:cs typeface="Times New Roman" panose="02020603050405020304" pitchFamily="18" charset="0"/>
              </a:rPr>
              <a:t>superficie</a:t>
            </a: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correspondant</a:t>
            </a:r>
            <a:r>
              <a:rPr lang="en-US" sz="2000" dirty="0" smtClean="0">
                <a:ea typeface="Calibri" panose="020F0502020204030204" pitchFamily="34" charset="0"/>
                <a:cs typeface="Times New Roman" panose="02020603050405020304" pitchFamily="18" charset="0"/>
              </a:rPr>
              <a:t> aux 40</a:t>
            </a:r>
            <a:r>
              <a:rPr lang="en-US" sz="2000" dirty="0">
                <a:ea typeface="Calibri" panose="020F0502020204030204" pitchFamily="34" charset="0"/>
                <a:cs typeface="Times New Roman" panose="02020603050405020304" pitchFamily="18" charset="0"/>
              </a:rPr>
              <a:t>% </a:t>
            </a:r>
            <a:r>
              <a:rPr lang="en-US" sz="2000" dirty="0" smtClean="0">
                <a:ea typeface="Calibri" panose="020F0502020204030204" pitchFamily="34" charset="0"/>
                <a:cs typeface="Times New Roman" panose="02020603050405020304" pitchFamily="18" charset="0"/>
              </a:rPr>
              <a:t>de la distribution </a:t>
            </a:r>
            <a:r>
              <a:rPr lang="en-US" sz="2000" dirty="0" err="1" smtClean="0">
                <a:ea typeface="Calibri" panose="020F0502020204030204" pitchFamily="34" charset="0"/>
                <a:cs typeface="Times New Roman" panose="02020603050405020304" pitchFamily="18" charset="0"/>
              </a:rPr>
              <a:t>cumul</a:t>
            </a:r>
            <a:r>
              <a:rPr lang="fr-FR" sz="2000" dirty="0" smtClean="0">
                <a:cs typeface="Times New Roman" panose="02020603050405020304" pitchFamily="18" charset="0"/>
              </a:rPr>
              <a:t>é</a:t>
            </a:r>
            <a:r>
              <a:rPr lang="en-US" sz="2000" dirty="0" smtClean="0">
                <a:ea typeface="Calibri" panose="020F0502020204030204" pitchFamily="34" charset="0"/>
                <a:cs typeface="Times New Roman" panose="02020603050405020304" pitchFamily="18" charset="0"/>
              </a:rPr>
              <a:t>e </a:t>
            </a:r>
            <a:r>
              <a:rPr lang="en-US" sz="2000" dirty="0" err="1" smtClean="0">
                <a:ea typeface="Calibri" panose="020F0502020204030204" pitchFamily="34" charset="0"/>
                <a:cs typeface="Times New Roman" panose="02020603050405020304" pitchFamily="18" charset="0"/>
              </a:rPr>
              <a:t>est</a:t>
            </a: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identifi</a:t>
            </a:r>
            <a:r>
              <a:rPr lang="fr-FR" sz="2000" dirty="0" smtClean="0">
                <a:cs typeface="Times New Roman" panose="02020603050405020304" pitchFamily="18" charset="0"/>
              </a:rPr>
              <a:t>é</a:t>
            </a:r>
            <a:r>
              <a:rPr lang="en-US" sz="2000" dirty="0" smtClean="0">
                <a:ea typeface="Calibri" panose="020F0502020204030204" pitchFamily="34" charset="0"/>
                <a:cs typeface="Times New Roman" panose="02020603050405020304" pitchFamily="18" charset="0"/>
              </a:rPr>
              <a:t>e </a:t>
            </a:r>
            <a:r>
              <a:rPr lang="en-US" sz="2000" dirty="0" err="1" smtClean="0">
                <a:ea typeface="Calibri" panose="020F0502020204030204" pitchFamily="34" charset="0"/>
                <a:cs typeface="Times New Roman" panose="02020603050405020304" pitchFamily="18" charset="0"/>
              </a:rPr>
              <a:t>comme</a:t>
            </a:r>
            <a:r>
              <a:rPr lang="en-US" sz="2000" dirty="0" smtClean="0">
                <a:ea typeface="Calibri" panose="020F0502020204030204" pitchFamily="34" charset="0"/>
                <a:cs typeface="Times New Roman" panose="02020603050405020304" pitchFamily="18" charset="0"/>
              </a:rPr>
              <a:t> </a:t>
            </a:r>
            <a:r>
              <a:rPr lang="en-US" sz="2000" dirty="0" err="1" smtClean="0">
                <a:ea typeface="Calibri" panose="020F0502020204030204" pitchFamily="34" charset="0"/>
                <a:cs typeface="Times New Roman" panose="02020603050405020304" pitchFamily="18" charset="0"/>
              </a:rPr>
              <a:t>seuil</a:t>
            </a:r>
            <a:endParaRPr lang="fr-FR" sz="20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449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9144000" cy="1076325"/>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8" tIns="35329" rIns="70658" bIns="35329" numCol="1" spcCol="0" rtlCol="0" fromWordArt="0" anchor="ctr" anchorCtr="0" forceAA="0" compatLnSpc="1">
            <a:prstTxWarp prst="textNoShape">
              <a:avLst/>
            </a:prstTxWarp>
            <a:noAutofit/>
          </a:bodyPr>
          <a:lstStyle/>
          <a:p>
            <a:pPr algn="ctr"/>
            <a:endParaRPr lang="en-US" sz="1391" dirty="0">
              <a:latin typeface="Bahnschrift" panose="020B0502040204020203" pitchFamily="34" charset="0"/>
            </a:endParaRPr>
          </a:p>
        </p:txBody>
      </p:sp>
      <p:sp>
        <p:nvSpPr>
          <p:cNvPr id="6" name="Title 1"/>
          <p:cNvSpPr txBox="1">
            <a:spLocks/>
          </p:cNvSpPr>
          <p:nvPr/>
        </p:nvSpPr>
        <p:spPr>
          <a:xfrm>
            <a:off x="71771" y="985377"/>
            <a:ext cx="8301369" cy="862474"/>
          </a:xfrm>
          <a:prstGeom prst="rect">
            <a:avLst/>
          </a:prstGeom>
        </p:spPr>
        <p:txBody>
          <a:bodyPr vert="horz" lIns="77724" tIns="38862" rIns="77724" bIns="3886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41204"/>
            <a:r>
              <a:rPr lang="en-US" sz="2800" spc="71" dirty="0" err="1" smtClean="0">
                <a:solidFill>
                  <a:schemeClr val="bg1"/>
                </a:solidFill>
                <a:latin typeface="Bahnschrift SemiBold" panose="020B0502040204020203" pitchFamily="34" charset="0"/>
              </a:rPr>
              <a:t>Calcul</a:t>
            </a:r>
            <a:r>
              <a:rPr lang="en-US" sz="2800" spc="71" dirty="0" smtClean="0">
                <a:solidFill>
                  <a:schemeClr val="bg1"/>
                </a:solidFill>
                <a:latin typeface="Bahnschrift SemiBold" panose="020B0502040204020203" pitchFamily="34" charset="0"/>
              </a:rPr>
              <a:t> du </a:t>
            </a:r>
            <a:r>
              <a:rPr lang="en-US" sz="2800" spc="71" dirty="0" err="1" smtClean="0">
                <a:solidFill>
                  <a:schemeClr val="bg1"/>
                </a:solidFill>
                <a:latin typeface="Bahnschrift SemiBold" panose="020B0502040204020203" pitchFamily="34" charset="0"/>
              </a:rPr>
              <a:t>seuil</a:t>
            </a:r>
            <a:r>
              <a:rPr lang="en-US" sz="2800" spc="71" dirty="0" smtClean="0">
                <a:solidFill>
                  <a:schemeClr val="bg1"/>
                </a:solidFill>
                <a:latin typeface="Bahnschrift SemiBold" panose="020B0502040204020203" pitchFamily="34" charset="0"/>
              </a:rPr>
              <a:t> pour </a:t>
            </a:r>
            <a:r>
              <a:rPr lang="en-US" sz="2800" spc="71" dirty="0" err="1" smtClean="0">
                <a:solidFill>
                  <a:schemeClr val="bg1"/>
                </a:solidFill>
                <a:latin typeface="Bahnschrift SemiBold" panose="020B0502040204020203" pitchFamily="34" charset="0"/>
              </a:rPr>
              <a:t>l’identification</a:t>
            </a:r>
            <a:r>
              <a:rPr lang="en-US" sz="2800" spc="71" dirty="0" smtClean="0">
                <a:solidFill>
                  <a:schemeClr val="bg1"/>
                </a:solidFill>
                <a:latin typeface="Bahnschrift SemiBold" panose="020B0502040204020203" pitchFamily="34" charset="0"/>
              </a:rPr>
              <a:t> des </a:t>
            </a:r>
            <a:r>
              <a:rPr lang="en-US" sz="2800" spc="71" dirty="0" err="1" smtClean="0">
                <a:solidFill>
                  <a:schemeClr val="bg1"/>
                </a:solidFill>
                <a:latin typeface="Bahnschrift SemiBold" panose="020B0502040204020203" pitchFamily="34" charset="0"/>
              </a:rPr>
              <a:t>petits</a:t>
            </a:r>
            <a:r>
              <a:rPr lang="en-US" sz="2800" spc="71" dirty="0" smtClean="0">
                <a:solidFill>
                  <a:schemeClr val="bg1"/>
                </a:solidFill>
                <a:latin typeface="Bahnschrift SemiBold" panose="020B0502040204020203" pitchFamily="34" charset="0"/>
              </a:rPr>
              <a:t> </a:t>
            </a:r>
            <a:r>
              <a:rPr lang="en-US" sz="2800" spc="71" dirty="0" err="1" smtClean="0">
                <a:solidFill>
                  <a:schemeClr val="bg1"/>
                </a:solidFill>
                <a:latin typeface="Bahnschrift SemiBold" panose="020B0502040204020203" pitchFamily="34" charset="0"/>
              </a:rPr>
              <a:t>producteurs</a:t>
            </a:r>
            <a:endParaRPr lang="en-US" sz="2800" spc="71" dirty="0">
              <a:solidFill>
                <a:schemeClr val="bg1"/>
              </a:solidFill>
              <a:latin typeface="Bahnschrift SemiBold" panose="020B0502040204020203" pitchFamily="34" charset="0"/>
            </a:endParaRPr>
          </a:p>
        </p:txBody>
      </p:sp>
      <p:sp>
        <p:nvSpPr>
          <p:cNvPr id="10" name="Title 4"/>
          <p:cNvSpPr txBox="1">
            <a:spLocks/>
          </p:cNvSpPr>
          <p:nvPr/>
        </p:nvSpPr>
        <p:spPr>
          <a:xfrm>
            <a:off x="4926184" y="5255265"/>
            <a:ext cx="2865266" cy="402586"/>
          </a:xfrm>
          <a:prstGeom prst="rect">
            <a:avLst/>
          </a:prstGeom>
        </p:spPr>
        <p:txBody>
          <a:bodyPr vert="horz" lIns="58293" tIns="29147" rIns="58293" bIns="2914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57175" indent="-257175" algn="l">
              <a:spcBef>
                <a:spcPct val="20000"/>
              </a:spcBef>
              <a:buClr>
                <a:srgbClr val="00B0F0"/>
              </a:buClr>
              <a:buFont typeface="Arial" panose="020B0604020202020204" pitchFamily="34" charset="0"/>
              <a:buChar char="•"/>
            </a:pPr>
            <a:endParaRPr lang="en-US" sz="1500" b="1" dirty="0">
              <a:latin typeface="+mn-lt"/>
              <a:ea typeface="+mn-ea"/>
              <a:cs typeface="Times New Roman" panose="02020603050405020304" pitchFamily="18" charset="0"/>
            </a:endParaRPr>
          </a:p>
        </p:txBody>
      </p:sp>
      <p:sp>
        <p:nvSpPr>
          <p:cNvPr id="8" name="TextBox 7">
            <a:extLst>
              <a:ext uri="{FF2B5EF4-FFF2-40B4-BE49-F238E27FC236}">
                <a16:creationId xmlns:a16="http://schemas.microsoft.com/office/drawing/2014/main" id="{3432CDAD-D8BF-4A67-AE91-D6916DF1B780}"/>
              </a:ext>
            </a:extLst>
          </p:cNvPr>
          <p:cNvSpPr txBox="1"/>
          <p:nvPr/>
        </p:nvSpPr>
        <p:spPr>
          <a:xfrm>
            <a:off x="325445" y="2061702"/>
            <a:ext cx="8521375" cy="5118709"/>
          </a:xfrm>
          <a:prstGeom prst="rect">
            <a:avLst/>
          </a:prstGeom>
          <a:noFill/>
        </p:spPr>
        <p:txBody>
          <a:bodyPr wrap="square">
            <a:spAutoFit/>
          </a:bodyPr>
          <a:lstStyle/>
          <a:p>
            <a:pPr>
              <a:lnSpc>
                <a:spcPct val="107000"/>
              </a:lnSpc>
              <a:spcBef>
                <a:spcPts val="150"/>
              </a:spcBef>
            </a:pPr>
            <a:r>
              <a:rPr lang="en-US" sz="2400" b="1" u="sng" dirty="0" err="1" smtClean="0">
                <a:solidFill>
                  <a:srgbClr val="000000"/>
                </a:solidFill>
                <a:cs typeface="Times New Roman" panose="02020603050405020304" pitchFamily="18" charset="0"/>
              </a:rPr>
              <a:t>Seuil</a:t>
            </a:r>
            <a:r>
              <a:rPr lang="en-US" sz="2400" b="1" u="sng" dirty="0" smtClean="0">
                <a:solidFill>
                  <a:srgbClr val="000000"/>
                </a:solidFill>
                <a:cs typeface="Times New Roman" panose="02020603050405020304" pitchFamily="18" charset="0"/>
              </a:rPr>
              <a:t> de </a:t>
            </a:r>
            <a:r>
              <a:rPr lang="en-US" sz="2400" b="1" u="sng" dirty="0" err="1" smtClean="0">
                <a:solidFill>
                  <a:srgbClr val="000000"/>
                </a:solidFill>
                <a:cs typeface="Times New Roman" panose="02020603050405020304" pitchFamily="18" charset="0"/>
              </a:rPr>
              <a:t>l’effectif</a:t>
            </a:r>
            <a:r>
              <a:rPr lang="en-US" sz="2400" b="1" u="sng" dirty="0" smtClean="0">
                <a:solidFill>
                  <a:srgbClr val="000000"/>
                </a:solidFill>
                <a:cs typeface="Times New Roman" panose="02020603050405020304" pitchFamily="18" charset="0"/>
              </a:rPr>
              <a:t> du </a:t>
            </a:r>
            <a:r>
              <a:rPr lang="en-US" sz="2400" b="1" u="sng" dirty="0" err="1" smtClean="0">
                <a:solidFill>
                  <a:srgbClr val="000000"/>
                </a:solidFill>
                <a:cs typeface="Times New Roman" panose="02020603050405020304" pitchFamily="18" charset="0"/>
              </a:rPr>
              <a:t>cheptel</a:t>
            </a:r>
            <a:endParaRPr lang="en-US" sz="2400" b="1" u="sng" dirty="0">
              <a:solidFill>
                <a:srgbClr val="000000"/>
              </a:solidFill>
              <a:cs typeface="Times New Roman" panose="02020603050405020304" pitchFamily="18" charset="0"/>
            </a:endParaRPr>
          </a:p>
          <a:p>
            <a:pPr>
              <a:lnSpc>
                <a:spcPct val="107000"/>
              </a:lnSpc>
              <a:spcBef>
                <a:spcPts val="150"/>
              </a:spcBef>
            </a:pPr>
            <a:r>
              <a:rPr lang="en-US" sz="2400" dirty="0" smtClean="0">
                <a:solidFill>
                  <a:srgbClr val="000000"/>
                </a:solidFill>
                <a:cs typeface="Times New Roman" panose="02020603050405020304" pitchFamily="18" charset="0"/>
              </a:rPr>
              <a:t>Le meme </a:t>
            </a:r>
            <a:r>
              <a:rPr lang="en-US" sz="2400" dirty="0" err="1" smtClean="0">
                <a:solidFill>
                  <a:srgbClr val="000000"/>
                </a:solidFill>
                <a:cs typeface="Times New Roman" panose="02020603050405020304" pitchFamily="18" charset="0"/>
              </a:rPr>
              <a:t>processus</a:t>
            </a:r>
            <a:r>
              <a:rPr lang="en-US" sz="2400" dirty="0" smtClean="0">
                <a:solidFill>
                  <a:srgbClr val="000000"/>
                </a:solidFill>
                <a:cs typeface="Times New Roman" panose="02020603050405020304" pitchFamily="18" charset="0"/>
              </a:rPr>
              <a:t> </a:t>
            </a:r>
            <a:r>
              <a:rPr lang="en-US" sz="2400" dirty="0" err="1" smtClean="0">
                <a:solidFill>
                  <a:srgbClr val="000000"/>
                </a:solidFill>
                <a:cs typeface="Times New Roman" panose="02020603050405020304" pitchFamily="18" charset="0"/>
              </a:rPr>
              <a:t>comme</a:t>
            </a:r>
            <a:r>
              <a:rPr lang="en-US" sz="2400" dirty="0" smtClean="0">
                <a:solidFill>
                  <a:srgbClr val="000000"/>
                </a:solidFill>
                <a:cs typeface="Times New Roman" panose="02020603050405020304" pitchFamily="18" charset="0"/>
              </a:rPr>
              <a:t> pour les superficies </a:t>
            </a:r>
            <a:r>
              <a:rPr lang="en-US" sz="2400" dirty="0" err="1" smtClean="0">
                <a:solidFill>
                  <a:srgbClr val="000000"/>
                </a:solidFill>
                <a:cs typeface="Times New Roman" panose="02020603050405020304" pitchFamily="18" charset="0"/>
              </a:rPr>
              <a:t>est</a:t>
            </a:r>
            <a:r>
              <a:rPr lang="en-US" sz="2400" dirty="0" smtClean="0">
                <a:solidFill>
                  <a:srgbClr val="000000"/>
                </a:solidFill>
                <a:cs typeface="Times New Roman" panose="02020603050405020304" pitchFamily="18" charset="0"/>
              </a:rPr>
              <a:t> </a:t>
            </a:r>
            <a:r>
              <a:rPr lang="en-US" sz="2400" dirty="0" err="1" smtClean="0">
                <a:solidFill>
                  <a:srgbClr val="000000"/>
                </a:solidFill>
                <a:cs typeface="Times New Roman" panose="02020603050405020304" pitchFamily="18" charset="0"/>
              </a:rPr>
              <a:t>appliqu</a:t>
            </a:r>
            <a:r>
              <a:rPr lang="fr-FR" sz="2400" dirty="0" smtClean="0">
                <a:cs typeface="Times New Roman" panose="02020603050405020304" pitchFamily="18" charset="0"/>
              </a:rPr>
              <a:t>é</a:t>
            </a:r>
            <a:r>
              <a:rPr lang="en-US" sz="2400" dirty="0" smtClean="0">
                <a:solidFill>
                  <a:srgbClr val="000000"/>
                </a:solidFill>
                <a:cs typeface="Times New Roman" panose="02020603050405020304" pitchFamily="18" charset="0"/>
              </a:rPr>
              <a:t> aux </a:t>
            </a:r>
            <a:r>
              <a:rPr lang="fr-FR" sz="2400" dirty="0" smtClean="0">
                <a:cs typeface="Times New Roman" panose="02020603050405020304" pitchFamily="18" charset="0"/>
              </a:rPr>
              <a:t>é</a:t>
            </a:r>
            <a:r>
              <a:rPr lang="en-US" sz="2400" dirty="0" err="1" smtClean="0">
                <a:solidFill>
                  <a:srgbClr val="000000"/>
                </a:solidFill>
                <a:cs typeface="Times New Roman" panose="02020603050405020304" pitchFamily="18" charset="0"/>
              </a:rPr>
              <a:t>ffectifs</a:t>
            </a:r>
            <a:r>
              <a:rPr lang="en-US" sz="2400" dirty="0" smtClean="0">
                <a:solidFill>
                  <a:srgbClr val="000000"/>
                </a:solidFill>
                <a:cs typeface="Times New Roman" panose="02020603050405020304" pitchFamily="18" charset="0"/>
              </a:rPr>
              <a:t> </a:t>
            </a:r>
            <a:r>
              <a:rPr lang="en-US" sz="2400" dirty="0" err="1" smtClean="0">
                <a:solidFill>
                  <a:srgbClr val="000000"/>
                </a:solidFill>
                <a:cs typeface="Times New Roman" panose="02020603050405020304" pitchFamily="18" charset="0"/>
              </a:rPr>
              <a:t>totaux</a:t>
            </a:r>
            <a:r>
              <a:rPr lang="en-US" sz="2400" dirty="0" smtClean="0">
                <a:solidFill>
                  <a:srgbClr val="000000"/>
                </a:solidFill>
                <a:cs typeface="Times New Roman" panose="02020603050405020304" pitchFamily="18" charset="0"/>
              </a:rPr>
              <a:t> </a:t>
            </a:r>
            <a:r>
              <a:rPr lang="en-US" sz="2400" dirty="0" err="1" smtClean="0">
                <a:solidFill>
                  <a:srgbClr val="000000"/>
                </a:solidFill>
                <a:cs typeface="Times New Roman" panose="02020603050405020304" pitchFamily="18" charset="0"/>
              </a:rPr>
              <a:t>convertis</a:t>
            </a:r>
            <a:r>
              <a:rPr lang="en-US" sz="2400" dirty="0" smtClean="0">
                <a:solidFill>
                  <a:srgbClr val="000000"/>
                </a:solidFill>
                <a:cs typeface="Times New Roman" panose="02020603050405020304" pitchFamily="18" charset="0"/>
              </a:rPr>
              <a:t> </a:t>
            </a:r>
            <a:r>
              <a:rPr lang="en-US" sz="2400" dirty="0" err="1" smtClean="0">
                <a:solidFill>
                  <a:srgbClr val="000000"/>
                </a:solidFill>
                <a:cs typeface="Times New Roman" panose="02020603050405020304" pitchFamily="18" charset="0"/>
              </a:rPr>
              <a:t>en</a:t>
            </a:r>
            <a:r>
              <a:rPr lang="en-US" sz="2400" dirty="0" smtClean="0">
                <a:solidFill>
                  <a:srgbClr val="000000"/>
                </a:solidFill>
                <a:cs typeface="Times New Roman" panose="02020603050405020304" pitchFamily="18" charset="0"/>
              </a:rPr>
              <a:t> UBT</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a:p>
            <a:pPr>
              <a:lnSpc>
                <a:spcPct val="107000"/>
              </a:lnSpc>
              <a:spcBef>
                <a:spcPts val="150"/>
              </a:spcBef>
            </a:pPr>
            <a:r>
              <a:rPr lang="en-US" sz="2400" b="1" u="sng" dirty="0" err="1" smtClean="0">
                <a:solidFill>
                  <a:srgbClr val="000000"/>
                </a:solidFill>
                <a:cs typeface="Times New Roman" panose="02020603050405020304" pitchFamily="18" charset="0"/>
              </a:rPr>
              <a:t>Seuil</a:t>
            </a:r>
            <a:r>
              <a:rPr lang="en-US" sz="2400" b="1" u="sng" dirty="0" smtClean="0">
                <a:solidFill>
                  <a:srgbClr val="000000"/>
                </a:solidFill>
                <a:cs typeface="Times New Roman" panose="02020603050405020304" pitchFamily="18" charset="0"/>
              </a:rPr>
              <a:t> de </a:t>
            </a:r>
            <a:r>
              <a:rPr lang="en-US" sz="2400" b="1" u="sng" dirty="0" err="1" smtClean="0">
                <a:solidFill>
                  <a:srgbClr val="000000"/>
                </a:solidFill>
                <a:cs typeface="Times New Roman" panose="02020603050405020304" pitchFamily="18" charset="0"/>
              </a:rPr>
              <a:t>revenu</a:t>
            </a:r>
            <a:endParaRPr lang="en-US" sz="2400" b="1" u="sng" dirty="0">
              <a:solidFill>
                <a:srgbClr val="000000"/>
              </a:solidFill>
              <a:cs typeface="Times New Roman" panose="02020603050405020304" pitchFamily="18" charset="0"/>
            </a:endParaRPr>
          </a:p>
          <a:p>
            <a:pPr marL="257175" indent="-257175">
              <a:lnSpc>
                <a:spcPct val="107000"/>
              </a:lnSpc>
              <a:buFont typeface="+mj-lt"/>
              <a:buAutoNum type="arabicPeriod"/>
            </a:pPr>
            <a:r>
              <a:rPr lang="en-US" sz="2400" dirty="0" err="1" smtClean="0">
                <a:solidFill>
                  <a:srgbClr val="000000"/>
                </a:solidFill>
                <a:ea typeface="Calibri" panose="020F0502020204030204" pitchFamily="34" charset="0"/>
                <a:cs typeface="Times New Roman" panose="02020603050405020304" pitchFamily="18" charset="0"/>
              </a:rPr>
              <a:t>Ordonner</a:t>
            </a:r>
            <a:r>
              <a:rPr lang="en-US" sz="2400" dirty="0" smtClean="0">
                <a:solidFill>
                  <a:srgbClr val="000000"/>
                </a:solidFill>
                <a:ea typeface="Calibri" panose="020F0502020204030204" pitchFamily="34" charset="0"/>
                <a:cs typeface="Times New Roman" panose="02020603050405020304" pitchFamily="18" charset="0"/>
              </a:rPr>
              <a:t> </a:t>
            </a:r>
            <a:r>
              <a:rPr lang="en-US" sz="2400" dirty="0" err="1">
                <a:solidFill>
                  <a:srgbClr val="000000"/>
                </a:solidFill>
                <a:ea typeface="Calibri" panose="020F0502020204030204" pitchFamily="34" charset="0"/>
                <a:cs typeface="Times New Roman" panose="02020603050405020304" pitchFamily="18" charset="0"/>
              </a:rPr>
              <a:t>dans</a:t>
            </a:r>
            <a:r>
              <a:rPr lang="en-US" sz="2400" dirty="0">
                <a:solidFill>
                  <a:srgbClr val="000000"/>
                </a:solidFill>
                <a:ea typeface="Calibri" panose="020F0502020204030204" pitchFamily="34" charset="0"/>
                <a:cs typeface="Times New Roman" panose="02020603050405020304" pitchFamily="18" charset="0"/>
              </a:rPr>
              <a:t> un </a:t>
            </a:r>
            <a:r>
              <a:rPr lang="en-US" sz="2400" dirty="0" err="1">
                <a:solidFill>
                  <a:srgbClr val="000000"/>
                </a:solidFill>
                <a:ea typeface="Calibri" panose="020F0502020204030204" pitchFamily="34" charset="0"/>
                <a:cs typeface="Times New Roman" panose="02020603050405020304" pitchFamily="18" charset="0"/>
              </a:rPr>
              <a:t>ordre</a:t>
            </a:r>
            <a:r>
              <a:rPr lang="en-US" sz="2400" dirty="0">
                <a:solidFill>
                  <a:srgbClr val="000000"/>
                </a:solidFill>
                <a:ea typeface="Calibri" panose="020F0502020204030204" pitchFamily="34" charset="0"/>
                <a:cs typeface="Times New Roman" panose="02020603050405020304" pitchFamily="18" charset="0"/>
              </a:rPr>
              <a:t> croissant, </a:t>
            </a:r>
            <a:r>
              <a:rPr lang="en-US" sz="2400" dirty="0" smtClean="0">
                <a:solidFill>
                  <a:srgbClr val="000000"/>
                </a:solidFill>
                <a:ea typeface="Calibri" panose="020F0502020204030204" pitchFamily="34" charset="0"/>
                <a:cs typeface="Times New Roman" panose="02020603050405020304" pitchFamily="18" charset="0"/>
              </a:rPr>
              <a:t>le revenue total de </a:t>
            </a:r>
            <a:r>
              <a:rPr lang="en-US" sz="2400" dirty="0" err="1" smtClean="0">
                <a:solidFill>
                  <a:srgbClr val="000000"/>
                </a:solidFill>
                <a:ea typeface="Calibri" panose="020F0502020204030204" pitchFamily="34" charset="0"/>
                <a:cs typeface="Times New Roman" panose="02020603050405020304" pitchFamily="18" charset="0"/>
              </a:rPr>
              <a:t>chaque</a:t>
            </a:r>
            <a:r>
              <a:rPr lang="en-US" sz="2400" dirty="0" smtClean="0">
                <a:solidFill>
                  <a:srgbClr val="000000"/>
                </a:solidFill>
                <a:ea typeface="Calibri" panose="020F0502020204030204" pitchFamily="34" charset="0"/>
                <a:cs typeface="Times New Roman" panose="02020603050405020304" pitchFamily="18" charset="0"/>
              </a:rPr>
              <a:t> exploitation </a:t>
            </a:r>
            <a:r>
              <a:rPr lang="en-US" sz="2400" dirty="0" err="1" smtClean="0">
                <a:solidFill>
                  <a:srgbClr val="000000"/>
                </a:solidFill>
                <a:ea typeface="Calibri" panose="020F0502020204030204" pitchFamily="34" charset="0"/>
                <a:cs typeface="Times New Roman" panose="02020603050405020304" pitchFamily="18" charset="0"/>
              </a:rPr>
              <a:t>en</a:t>
            </a:r>
            <a:r>
              <a:rPr lang="en-US" sz="2400" dirty="0" smtClean="0">
                <a:solidFill>
                  <a:srgbClr val="000000"/>
                </a:solidFill>
                <a:ea typeface="Calibri" panose="020F0502020204030204" pitchFamily="34" charset="0"/>
                <a:cs typeface="Times New Roman" panose="02020603050405020304" pitchFamily="18" charset="0"/>
              </a:rPr>
              <a:t> PPP </a:t>
            </a:r>
            <a:r>
              <a:rPr lang="en-US" sz="2400" dirty="0">
                <a:solidFill>
                  <a:srgbClr val="000000"/>
                </a:solidFill>
                <a:ea typeface="Calibri" panose="020F0502020204030204" pitchFamily="34" charset="0"/>
                <a:cs typeface="Times New Roman" panose="02020603050405020304" pitchFamily="18" charset="0"/>
              </a:rPr>
              <a:t>et </a:t>
            </a:r>
            <a:r>
              <a:rPr lang="en-US" sz="2400" dirty="0" err="1">
                <a:solidFill>
                  <a:srgbClr val="000000"/>
                </a:solidFill>
                <a:ea typeface="Calibri" panose="020F0502020204030204" pitchFamily="34" charset="0"/>
                <a:cs typeface="Times New Roman" panose="02020603050405020304" pitchFamily="18" charset="0"/>
              </a:rPr>
              <a:t>calculer</a:t>
            </a:r>
            <a:r>
              <a:rPr lang="en-US" sz="2400" dirty="0">
                <a:solidFill>
                  <a:srgbClr val="000000"/>
                </a:solidFill>
                <a:ea typeface="Calibri" panose="020F0502020204030204" pitchFamily="34" charset="0"/>
                <a:cs typeface="Times New Roman" panose="02020603050405020304" pitchFamily="18" charset="0"/>
              </a:rPr>
              <a:t> la distribution </a:t>
            </a:r>
            <a:r>
              <a:rPr lang="en-US" sz="2400" dirty="0" err="1" smtClean="0">
                <a:solidFill>
                  <a:srgbClr val="000000"/>
                </a:solidFill>
                <a:ea typeface="Calibri" panose="020F0502020204030204" pitchFamily="34" charset="0"/>
                <a:cs typeface="Times New Roman" panose="02020603050405020304" pitchFamily="18" charset="0"/>
              </a:rPr>
              <a:t>cumul</a:t>
            </a:r>
            <a:r>
              <a:rPr lang="fr-FR" sz="2400" dirty="0" smtClean="0">
                <a:cs typeface="Times New Roman" panose="02020603050405020304" pitchFamily="18" charset="0"/>
              </a:rPr>
              <a:t>é</a:t>
            </a:r>
            <a:r>
              <a:rPr lang="en-US" sz="2400" dirty="0" smtClean="0">
                <a:solidFill>
                  <a:srgbClr val="000000"/>
                </a:solidFill>
                <a:ea typeface="Calibri" panose="020F0502020204030204" pitchFamily="34" charset="0"/>
                <a:cs typeface="Times New Roman" panose="02020603050405020304" pitchFamily="18" charset="0"/>
              </a:rPr>
              <a:t>e</a:t>
            </a:r>
            <a:r>
              <a:rPr lang="en-US" sz="2400" dirty="0">
                <a:solidFill>
                  <a:srgbClr val="00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Chaque</a:t>
            </a:r>
            <a:r>
              <a:rPr lang="en-US" sz="2400" dirty="0">
                <a:solidFill>
                  <a:srgbClr val="FF0000"/>
                </a:solidFill>
                <a:ea typeface="Calibri" panose="020F0502020204030204" pitchFamily="34" charset="0"/>
                <a:cs typeface="Times New Roman" panose="02020603050405020304" pitchFamily="18" charset="0"/>
              </a:rPr>
              <a:t> </a:t>
            </a:r>
            <a:r>
              <a:rPr lang="en-US" sz="2400" dirty="0" err="1" smtClean="0">
                <a:solidFill>
                  <a:srgbClr val="FF0000"/>
                </a:solidFill>
                <a:ea typeface="Calibri" panose="020F0502020204030204" pitchFamily="34" charset="0"/>
                <a:cs typeface="Times New Roman" panose="02020603050405020304" pitchFamily="18" charset="0"/>
              </a:rPr>
              <a:t>fr</a:t>
            </a:r>
            <a:r>
              <a:rPr lang="fr-FR" sz="2400" dirty="0" smtClean="0">
                <a:solidFill>
                  <a:srgbClr val="FF0000"/>
                </a:solidFill>
                <a:cs typeface="Times New Roman" panose="02020603050405020304" pitchFamily="18" charset="0"/>
              </a:rPr>
              <a:t>é</a:t>
            </a:r>
            <a:r>
              <a:rPr lang="en-US" sz="2400" dirty="0" err="1" smtClean="0">
                <a:solidFill>
                  <a:srgbClr val="FF0000"/>
                </a:solidFill>
                <a:ea typeface="Calibri" panose="020F0502020204030204" pitchFamily="34" charset="0"/>
                <a:cs typeface="Times New Roman" panose="02020603050405020304" pitchFamily="18" charset="0"/>
              </a:rPr>
              <a:t>quence</a:t>
            </a:r>
            <a:r>
              <a:rPr lang="en-US" sz="2400" dirty="0" smtClean="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doit</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etre</a:t>
            </a:r>
            <a:r>
              <a:rPr lang="en-US" sz="2400" dirty="0">
                <a:solidFill>
                  <a:srgbClr val="FF0000"/>
                </a:solidFill>
                <a:ea typeface="Calibri" panose="020F0502020204030204" pitchFamily="34" charset="0"/>
                <a:cs typeface="Times New Roman" panose="02020603050405020304" pitchFamily="18" charset="0"/>
              </a:rPr>
              <a:t> </a:t>
            </a:r>
            <a:r>
              <a:rPr lang="en-US" sz="2400" dirty="0" err="1" smtClean="0">
                <a:solidFill>
                  <a:srgbClr val="FF0000"/>
                </a:solidFill>
                <a:ea typeface="Calibri" panose="020F0502020204030204" pitchFamily="34" charset="0"/>
                <a:cs typeface="Times New Roman" panose="02020603050405020304" pitchFamily="18" charset="0"/>
              </a:rPr>
              <a:t>multipli</a:t>
            </a:r>
            <a:r>
              <a:rPr lang="fr-FR" sz="2400" dirty="0" smtClean="0">
                <a:solidFill>
                  <a:srgbClr val="FF0000"/>
                </a:solidFill>
                <a:cs typeface="Times New Roman" panose="02020603050405020304" pitchFamily="18" charset="0"/>
              </a:rPr>
              <a:t>é</a:t>
            </a:r>
            <a:r>
              <a:rPr lang="en-US" sz="2400" dirty="0" smtClean="0">
                <a:solidFill>
                  <a:srgbClr val="FF0000"/>
                </a:solidFill>
                <a:ea typeface="Calibri" panose="020F0502020204030204" pitchFamily="34" charset="0"/>
                <a:cs typeface="Times New Roman" panose="02020603050405020304" pitchFamily="18" charset="0"/>
              </a:rPr>
              <a:t>e </a:t>
            </a:r>
            <a:r>
              <a:rPr lang="en-US" sz="2400" dirty="0">
                <a:solidFill>
                  <a:srgbClr val="FF0000"/>
                </a:solidFill>
                <a:ea typeface="Calibri" panose="020F0502020204030204" pitchFamily="34" charset="0"/>
                <a:cs typeface="Times New Roman" panose="02020603050405020304" pitchFamily="18" charset="0"/>
              </a:rPr>
              <a:t>par le </a:t>
            </a:r>
            <a:r>
              <a:rPr lang="en-US" sz="2400" dirty="0" smtClean="0">
                <a:solidFill>
                  <a:srgbClr val="FF0000"/>
                </a:solidFill>
                <a:ea typeface="Calibri" panose="020F0502020204030204" pitchFamily="34" charset="0"/>
                <a:cs typeface="Times New Roman" panose="02020603050405020304" pitchFamily="18" charset="0"/>
              </a:rPr>
              <a:t>co</a:t>
            </a:r>
            <a:r>
              <a:rPr lang="fr-FR" sz="2400" dirty="0" smtClean="0">
                <a:solidFill>
                  <a:srgbClr val="FF0000"/>
                </a:solidFill>
                <a:cs typeface="Times New Roman" panose="02020603050405020304" pitchFamily="18" charset="0"/>
              </a:rPr>
              <a:t>é</a:t>
            </a:r>
            <a:r>
              <a:rPr lang="en-US" sz="2400" dirty="0" err="1" smtClean="0">
                <a:solidFill>
                  <a:srgbClr val="FF0000"/>
                </a:solidFill>
                <a:ea typeface="Calibri" panose="020F0502020204030204" pitchFamily="34" charset="0"/>
                <a:cs typeface="Times New Roman" panose="02020603050405020304" pitchFamily="18" charset="0"/>
              </a:rPr>
              <a:t>fficient</a:t>
            </a:r>
            <a:r>
              <a:rPr lang="en-US" sz="2400" dirty="0" smtClean="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d’extrapolation</a:t>
            </a:r>
            <a:r>
              <a:rPr lang="en-US" sz="2400" dirty="0">
                <a:solidFill>
                  <a:srgbClr val="FF0000"/>
                </a:solidFill>
                <a:ea typeface="Calibri" panose="020F0502020204030204" pitchFamily="34" charset="0"/>
                <a:cs typeface="Times New Roman" panose="02020603050405020304" pitchFamily="18" charset="0"/>
              </a:rPr>
              <a:t> (CE)</a:t>
            </a:r>
            <a:endParaRPr lang="fr-FR" sz="2400" dirty="0">
              <a:solidFill>
                <a:srgbClr val="FF0000"/>
              </a:solidFill>
              <a:ea typeface="Calibri" panose="020F0502020204030204" pitchFamily="34" charset="0"/>
              <a:cs typeface="Arial" panose="020B0604020202020204" pitchFamily="34" charset="0"/>
            </a:endParaRPr>
          </a:p>
          <a:p>
            <a:pPr marL="257175" indent="-257175">
              <a:lnSpc>
                <a:spcPct val="107000"/>
              </a:lnSpc>
              <a:buFont typeface="+mj-lt"/>
              <a:buAutoNum type="arabicPeriod"/>
            </a:pPr>
            <a:r>
              <a:rPr lang="en-US" sz="2400" dirty="0" err="1">
                <a:solidFill>
                  <a:srgbClr val="000000"/>
                </a:solidFill>
                <a:ea typeface="Calibri" panose="020F0502020204030204" pitchFamily="34" charset="0"/>
                <a:cs typeface="Times New Roman" panose="02020603050405020304" pitchFamily="18" charset="0"/>
              </a:rPr>
              <a:t>Calculer</a:t>
            </a:r>
            <a:r>
              <a:rPr lang="en-US" sz="2400" dirty="0">
                <a:solidFill>
                  <a:srgbClr val="000000"/>
                </a:solidFill>
                <a:ea typeface="Calibri" panose="020F0502020204030204" pitchFamily="34" charset="0"/>
                <a:cs typeface="Times New Roman" panose="02020603050405020304" pitchFamily="18" charset="0"/>
              </a:rPr>
              <a:t> 40% de la </a:t>
            </a:r>
            <a:r>
              <a:rPr lang="en-US" sz="2400" dirty="0" err="1">
                <a:solidFill>
                  <a:srgbClr val="000000"/>
                </a:solidFill>
                <a:ea typeface="Calibri" panose="020F0502020204030204" pitchFamily="34" charset="0"/>
                <a:cs typeface="Times New Roman" panose="02020603050405020304" pitchFamily="18" charset="0"/>
              </a:rPr>
              <a:t>valeur</a:t>
            </a:r>
            <a:r>
              <a:rPr lang="en-US" sz="2400" dirty="0">
                <a:solidFill>
                  <a:srgbClr val="000000"/>
                </a:solidFill>
                <a:ea typeface="Calibri" panose="020F0502020204030204" pitchFamily="34" charset="0"/>
                <a:cs typeface="Times New Roman" panose="02020603050405020304" pitchFamily="18" charset="0"/>
              </a:rPr>
              <a:t> </a:t>
            </a:r>
            <a:r>
              <a:rPr lang="en-US" sz="2400" dirty="0" err="1">
                <a:solidFill>
                  <a:srgbClr val="000000"/>
                </a:solidFill>
                <a:ea typeface="Calibri" panose="020F0502020204030204" pitchFamily="34" charset="0"/>
                <a:cs typeface="Times New Roman" panose="02020603050405020304" pitchFamily="18" charset="0"/>
              </a:rPr>
              <a:t>maximale</a:t>
            </a:r>
            <a:r>
              <a:rPr lang="en-US" sz="2400" dirty="0">
                <a:solidFill>
                  <a:srgbClr val="000000"/>
                </a:solidFill>
                <a:ea typeface="Calibri" panose="020F0502020204030204" pitchFamily="34" charset="0"/>
                <a:cs typeface="Times New Roman" panose="02020603050405020304" pitchFamily="18" charset="0"/>
              </a:rPr>
              <a:t> de la distribution </a:t>
            </a:r>
            <a:r>
              <a:rPr lang="en-US" sz="2400" dirty="0" err="1" smtClean="0">
                <a:solidFill>
                  <a:srgbClr val="000000"/>
                </a:solidFill>
                <a:ea typeface="Calibri" panose="020F0502020204030204" pitchFamily="34" charset="0"/>
                <a:cs typeface="Times New Roman" panose="02020603050405020304" pitchFamily="18" charset="0"/>
              </a:rPr>
              <a:t>cumul</a:t>
            </a:r>
            <a:r>
              <a:rPr lang="fr-FR" sz="2400" dirty="0" smtClean="0">
                <a:cs typeface="Times New Roman" panose="02020603050405020304" pitchFamily="18" charset="0"/>
              </a:rPr>
              <a:t>é</a:t>
            </a:r>
            <a:r>
              <a:rPr lang="en-US" sz="2400" dirty="0" smtClean="0">
                <a:solidFill>
                  <a:srgbClr val="000000"/>
                </a:solidFill>
                <a:ea typeface="Calibri" panose="020F0502020204030204" pitchFamily="34" charset="0"/>
                <a:cs typeface="Times New Roman" panose="02020603050405020304" pitchFamily="18" charset="0"/>
              </a:rPr>
              <a:t>e</a:t>
            </a:r>
            <a:endParaRPr lang="fr-FR" sz="2400" dirty="0">
              <a:solidFill>
                <a:srgbClr val="000000"/>
              </a:solidFill>
              <a:ea typeface="Calibri" panose="020F0502020204030204" pitchFamily="34" charset="0"/>
              <a:cs typeface="Arial" panose="020B0604020202020204" pitchFamily="34" charset="0"/>
            </a:endParaRPr>
          </a:p>
          <a:p>
            <a:pPr marL="257175" indent="-257175">
              <a:lnSpc>
                <a:spcPct val="107000"/>
              </a:lnSpc>
              <a:buFont typeface="+mj-lt"/>
              <a:buAutoNum type="arabicPeriod"/>
            </a:pPr>
            <a:r>
              <a:rPr lang="en-US" sz="2400" dirty="0" smtClean="0">
                <a:ea typeface="Calibri" panose="020F0502020204030204" pitchFamily="34" charset="0"/>
                <a:cs typeface="Times New Roman" panose="02020603050405020304" pitchFamily="18" charset="0"/>
              </a:rPr>
              <a:t>Le </a:t>
            </a:r>
            <a:r>
              <a:rPr lang="en-US" sz="2400" dirty="0" err="1" smtClean="0">
                <a:ea typeface="Calibri" panose="020F0502020204030204" pitchFamily="34" charset="0"/>
                <a:cs typeface="Times New Roman" panose="02020603050405020304" pitchFamily="18" charset="0"/>
              </a:rPr>
              <a:t>revenu</a:t>
            </a:r>
            <a:r>
              <a:rPr lang="en-US" sz="2400" dirty="0" smtClean="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correspondant</a:t>
            </a:r>
            <a:r>
              <a:rPr lang="en-US" sz="2400" dirty="0">
                <a:ea typeface="Calibri" panose="020F0502020204030204" pitchFamily="34" charset="0"/>
                <a:cs typeface="Times New Roman" panose="02020603050405020304" pitchFamily="18" charset="0"/>
              </a:rPr>
              <a:t> aux 40% de la distribution </a:t>
            </a:r>
            <a:r>
              <a:rPr lang="en-US" sz="2400" dirty="0" err="1" smtClean="0">
                <a:ea typeface="Calibri" panose="020F0502020204030204" pitchFamily="34" charset="0"/>
                <a:cs typeface="Times New Roman" panose="02020603050405020304" pitchFamily="18" charset="0"/>
              </a:rPr>
              <a:t>cumul</a:t>
            </a:r>
            <a:r>
              <a:rPr lang="fr-FR" sz="2400" dirty="0" smtClean="0">
                <a:cs typeface="Times New Roman" panose="02020603050405020304" pitchFamily="18" charset="0"/>
              </a:rPr>
              <a:t>é</a:t>
            </a:r>
            <a:r>
              <a:rPr lang="en-US" sz="2400" dirty="0" smtClean="0">
                <a:ea typeface="Calibri" panose="020F0502020204030204" pitchFamily="34" charset="0"/>
                <a:cs typeface="Times New Roman" panose="02020603050405020304" pitchFamily="18" charset="0"/>
              </a:rPr>
              <a:t>e </a:t>
            </a:r>
            <a:r>
              <a:rPr lang="en-US" sz="2400" dirty="0" err="1">
                <a:ea typeface="Calibri" panose="020F0502020204030204" pitchFamily="34" charset="0"/>
                <a:cs typeface="Times New Roman" panose="02020603050405020304" pitchFamily="18" charset="0"/>
              </a:rPr>
              <a:t>est</a:t>
            </a:r>
            <a:r>
              <a:rPr lang="en-US" sz="2400" dirty="0">
                <a:ea typeface="Calibri" panose="020F0502020204030204" pitchFamily="34" charset="0"/>
                <a:cs typeface="Times New Roman" panose="02020603050405020304" pitchFamily="18" charset="0"/>
              </a:rPr>
              <a:t> </a:t>
            </a:r>
            <a:r>
              <a:rPr lang="en-US" sz="2400" dirty="0" err="1" smtClean="0">
                <a:ea typeface="Calibri" panose="020F0502020204030204" pitchFamily="34" charset="0"/>
                <a:cs typeface="Times New Roman" panose="02020603050405020304" pitchFamily="18" charset="0"/>
              </a:rPr>
              <a:t>identifi</a:t>
            </a:r>
            <a:r>
              <a:rPr lang="fr-FR" sz="2400" dirty="0" smtClean="0">
                <a:cs typeface="Times New Roman" panose="02020603050405020304" pitchFamily="18" charset="0"/>
              </a:rPr>
              <a:t>é</a:t>
            </a:r>
            <a:r>
              <a:rPr lang="en-US" sz="2400" dirty="0" smtClean="0">
                <a:ea typeface="Calibri" panose="020F0502020204030204" pitchFamily="34" charset="0"/>
                <a:cs typeface="Times New Roman" panose="02020603050405020304" pitchFamily="18" charset="0"/>
              </a:rPr>
              <a:t>e </a:t>
            </a:r>
            <a:r>
              <a:rPr lang="en-US" sz="2400" dirty="0" err="1">
                <a:ea typeface="Calibri" panose="020F0502020204030204" pitchFamily="34" charset="0"/>
                <a:cs typeface="Times New Roman" panose="02020603050405020304" pitchFamily="18" charset="0"/>
              </a:rPr>
              <a:t>comme</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seuil</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Bef>
                <a:spcPts val="150"/>
              </a:spcBef>
            </a:pPr>
            <a:endParaRPr lang="fr-FR" sz="2400" dirty="0">
              <a:solidFill>
                <a:srgbClr val="000000"/>
              </a:solidFill>
              <a:latin typeface="Times New Roman" panose="02020603050405020304" pitchFamily="18" charset="0"/>
              <a:cs typeface="Times New Roman" panose="02020603050405020304" pitchFamily="18" charset="0"/>
            </a:endParaRPr>
          </a:p>
          <a:p>
            <a:pPr marL="342900">
              <a:lnSpc>
                <a:spcPct val="107000"/>
              </a:lnSpc>
            </a:pPr>
            <a:endParaRPr lang="fr-FR" sz="135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7029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9144000" cy="1076325"/>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8" tIns="35329" rIns="70658" bIns="35329" numCol="1" spcCol="0" rtlCol="0" fromWordArt="0" anchor="ctr" anchorCtr="0" forceAA="0" compatLnSpc="1">
            <a:prstTxWarp prst="textNoShape">
              <a:avLst/>
            </a:prstTxWarp>
            <a:noAutofit/>
          </a:bodyPr>
          <a:lstStyle/>
          <a:p>
            <a:pPr algn="ctr"/>
            <a:endParaRPr lang="en-US" sz="1391" dirty="0">
              <a:latin typeface="Bahnschrift" panose="020B0502040204020203" pitchFamily="34" charset="0"/>
            </a:endParaRPr>
          </a:p>
        </p:txBody>
      </p:sp>
      <p:sp>
        <p:nvSpPr>
          <p:cNvPr id="6" name="Title 1"/>
          <p:cNvSpPr txBox="1">
            <a:spLocks/>
          </p:cNvSpPr>
          <p:nvPr/>
        </p:nvSpPr>
        <p:spPr>
          <a:xfrm>
            <a:off x="71771" y="985377"/>
            <a:ext cx="8301369" cy="862474"/>
          </a:xfrm>
          <a:prstGeom prst="rect">
            <a:avLst/>
          </a:prstGeom>
        </p:spPr>
        <p:txBody>
          <a:bodyPr vert="horz" lIns="77724" tIns="38862" rIns="77724" bIns="3886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41204"/>
            <a:r>
              <a:rPr lang="en-US" sz="2800" spc="71" dirty="0">
                <a:solidFill>
                  <a:schemeClr val="bg1"/>
                </a:solidFill>
                <a:latin typeface="Bahnschrift SemiBold" panose="020B0502040204020203" pitchFamily="34" charset="0"/>
              </a:rPr>
              <a:t>I</a:t>
            </a:r>
            <a:r>
              <a:rPr lang="en-US" sz="2800" spc="71" dirty="0" smtClean="0">
                <a:solidFill>
                  <a:schemeClr val="bg1"/>
                </a:solidFill>
                <a:latin typeface="Bahnschrift SemiBold" panose="020B0502040204020203" pitchFamily="34" charset="0"/>
              </a:rPr>
              <a:t>dentification des </a:t>
            </a:r>
            <a:r>
              <a:rPr lang="en-US" sz="2800" spc="71" dirty="0" err="1" smtClean="0">
                <a:solidFill>
                  <a:schemeClr val="bg1"/>
                </a:solidFill>
                <a:latin typeface="Bahnschrift SemiBold" panose="020B0502040204020203" pitchFamily="34" charset="0"/>
              </a:rPr>
              <a:t>petits</a:t>
            </a:r>
            <a:r>
              <a:rPr lang="en-US" sz="2800" spc="71" dirty="0" smtClean="0">
                <a:solidFill>
                  <a:schemeClr val="bg1"/>
                </a:solidFill>
                <a:latin typeface="Bahnschrift SemiBold" panose="020B0502040204020203" pitchFamily="34" charset="0"/>
              </a:rPr>
              <a:t> </a:t>
            </a:r>
            <a:r>
              <a:rPr lang="en-US" sz="2800" spc="71" dirty="0" err="1" smtClean="0">
                <a:solidFill>
                  <a:schemeClr val="bg1"/>
                </a:solidFill>
                <a:latin typeface="Bahnschrift SemiBold" panose="020B0502040204020203" pitchFamily="34" charset="0"/>
              </a:rPr>
              <a:t>producteurs</a:t>
            </a:r>
            <a:endParaRPr lang="en-US" sz="2800" spc="71" dirty="0">
              <a:solidFill>
                <a:schemeClr val="bg1"/>
              </a:solidFill>
              <a:latin typeface="Bahnschrift SemiBold" panose="020B0502040204020203" pitchFamily="34" charset="0"/>
            </a:endParaRPr>
          </a:p>
        </p:txBody>
      </p:sp>
      <p:sp>
        <p:nvSpPr>
          <p:cNvPr id="10" name="Title 4"/>
          <p:cNvSpPr txBox="1">
            <a:spLocks/>
          </p:cNvSpPr>
          <p:nvPr/>
        </p:nvSpPr>
        <p:spPr>
          <a:xfrm>
            <a:off x="4926184" y="5255265"/>
            <a:ext cx="2865266" cy="402586"/>
          </a:xfrm>
          <a:prstGeom prst="rect">
            <a:avLst/>
          </a:prstGeom>
        </p:spPr>
        <p:txBody>
          <a:bodyPr vert="horz" lIns="58293" tIns="29147" rIns="58293" bIns="2914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57175" indent="-257175" algn="l">
              <a:spcBef>
                <a:spcPct val="20000"/>
              </a:spcBef>
              <a:buClr>
                <a:srgbClr val="00B0F0"/>
              </a:buClr>
              <a:buFont typeface="Arial" panose="020B0604020202020204" pitchFamily="34" charset="0"/>
              <a:buChar char="•"/>
            </a:pPr>
            <a:endParaRPr lang="en-US" sz="1500" b="1" dirty="0">
              <a:latin typeface="+mn-lt"/>
              <a:ea typeface="+mn-ea"/>
              <a:cs typeface="Times New Roman" panose="02020603050405020304" pitchFamily="18" charset="0"/>
            </a:endParaRPr>
          </a:p>
        </p:txBody>
      </p:sp>
      <p:sp>
        <p:nvSpPr>
          <p:cNvPr id="8" name="TextBox 7">
            <a:extLst>
              <a:ext uri="{FF2B5EF4-FFF2-40B4-BE49-F238E27FC236}">
                <a16:creationId xmlns:a16="http://schemas.microsoft.com/office/drawing/2014/main" id="{3432CDAD-D8BF-4A67-AE91-D6916DF1B780}"/>
              </a:ext>
            </a:extLst>
          </p:cNvPr>
          <p:cNvSpPr txBox="1"/>
          <p:nvPr/>
        </p:nvSpPr>
        <p:spPr>
          <a:xfrm>
            <a:off x="325445" y="2061702"/>
            <a:ext cx="8521375" cy="2118657"/>
          </a:xfrm>
          <a:prstGeom prst="rect">
            <a:avLst/>
          </a:prstGeom>
          <a:noFill/>
        </p:spPr>
        <p:txBody>
          <a:bodyPr wrap="square">
            <a:spAutoFit/>
          </a:bodyPr>
          <a:lstStyle/>
          <a:p>
            <a:pPr marL="342900">
              <a:lnSpc>
                <a:spcPct val="107000"/>
              </a:lnSpc>
            </a:pPr>
            <a:endParaRPr lang="en-US" sz="2100" dirty="0">
              <a:ea typeface="Calibri" panose="020F0502020204030204" pitchFamily="34" charset="0"/>
              <a:cs typeface="Times New Roman" panose="02020603050405020304" pitchFamily="18" charset="0"/>
            </a:endParaRPr>
          </a:p>
          <a:p>
            <a:pPr>
              <a:lnSpc>
                <a:spcPct val="107000"/>
              </a:lnSpc>
              <a:spcBef>
                <a:spcPts val="150"/>
              </a:spcBef>
            </a:pPr>
            <a:r>
              <a:rPr lang="en-US" sz="2100" dirty="0" smtClean="0">
                <a:solidFill>
                  <a:srgbClr val="000000"/>
                </a:solidFill>
                <a:cs typeface="Times New Roman" panose="02020603050405020304" pitchFamily="18" charset="0"/>
              </a:rPr>
              <a:t>Les exploitations </a:t>
            </a:r>
            <a:r>
              <a:rPr lang="en-US" sz="2100" dirty="0" err="1" smtClean="0">
                <a:solidFill>
                  <a:srgbClr val="000000"/>
                </a:solidFill>
                <a:cs typeface="Times New Roman" panose="02020603050405020304" pitchFamily="18" charset="0"/>
              </a:rPr>
              <a:t>en</a:t>
            </a:r>
            <a:r>
              <a:rPr lang="en-US" sz="2100" dirty="0" smtClean="0">
                <a:solidFill>
                  <a:srgbClr val="000000"/>
                </a:solidFill>
                <a:cs typeface="Times New Roman" panose="02020603050405020304" pitchFamily="18" charset="0"/>
              </a:rPr>
              <a:t> </a:t>
            </a:r>
            <a:r>
              <a:rPr lang="en-US" sz="2100" dirty="0" err="1" smtClean="0">
                <a:solidFill>
                  <a:srgbClr val="000000"/>
                </a:solidFill>
                <a:cs typeface="Times New Roman" panose="02020603050405020304" pitchFamily="18" charset="0"/>
              </a:rPr>
              <a:t>dessous</a:t>
            </a:r>
            <a:r>
              <a:rPr lang="en-US" sz="2100" dirty="0" smtClean="0">
                <a:solidFill>
                  <a:srgbClr val="000000"/>
                </a:solidFill>
                <a:cs typeface="Times New Roman" panose="02020603050405020304" pitchFamily="18" charset="0"/>
              </a:rPr>
              <a:t> des 3 </a:t>
            </a:r>
            <a:r>
              <a:rPr lang="en-US" sz="2100" dirty="0" err="1" smtClean="0">
                <a:solidFill>
                  <a:srgbClr val="000000"/>
                </a:solidFill>
                <a:cs typeface="Times New Roman" panose="02020603050405020304" pitchFamily="18" charset="0"/>
              </a:rPr>
              <a:t>seuils</a:t>
            </a:r>
            <a:r>
              <a:rPr lang="en-US" sz="2100" dirty="0" smtClean="0">
                <a:solidFill>
                  <a:srgbClr val="000000"/>
                </a:solidFill>
                <a:cs typeface="Times New Roman" panose="02020603050405020304" pitchFamily="18" charset="0"/>
              </a:rPr>
              <a:t> et </a:t>
            </a:r>
            <a:r>
              <a:rPr lang="en-US" sz="2100" dirty="0" err="1" smtClean="0">
                <a:solidFill>
                  <a:srgbClr val="000000"/>
                </a:solidFill>
                <a:cs typeface="Times New Roman" panose="02020603050405020304" pitchFamily="18" charset="0"/>
              </a:rPr>
              <a:t>en</a:t>
            </a:r>
            <a:r>
              <a:rPr lang="en-US" sz="2100" dirty="0" smtClean="0">
                <a:solidFill>
                  <a:srgbClr val="000000"/>
                </a:solidFill>
                <a:cs typeface="Times New Roman" panose="02020603050405020304" pitchFamily="18" charset="0"/>
              </a:rPr>
              <a:t> </a:t>
            </a:r>
            <a:r>
              <a:rPr lang="en-US" sz="2100" dirty="0" err="1" smtClean="0">
                <a:solidFill>
                  <a:srgbClr val="000000"/>
                </a:solidFill>
                <a:cs typeface="Times New Roman" panose="02020603050405020304" pitchFamily="18" charset="0"/>
              </a:rPr>
              <a:t>dessous</a:t>
            </a:r>
            <a:r>
              <a:rPr lang="en-US" sz="2100" dirty="0" smtClean="0">
                <a:solidFill>
                  <a:srgbClr val="000000"/>
                </a:solidFill>
                <a:cs typeface="Times New Roman" panose="02020603050405020304" pitchFamily="18" charset="0"/>
              </a:rPr>
              <a:t> d’un plafond </a:t>
            </a:r>
            <a:r>
              <a:rPr lang="en-US" sz="2100" dirty="0" err="1" smtClean="0">
                <a:solidFill>
                  <a:srgbClr val="000000"/>
                </a:solidFill>
                <a:cs typeface="Times New Roman" panose="02020603050405020304" pitchFamily="18" charset="0"/>
              </a:rPr>
              <a:t>additionnel</a:t>
            </a:r>
            <a:r>
              <a:rPr lang="en-US" sz="2100" dirty="0" smtClean="0">
                <a:solidFill>
                  <a:srgbClr val="000000"/>
                </a:solidFill>
                <a:cs typeface="Times New Roman" panose="02020603050405020304" pitchFamily="18" charset="0"/>
              </a:rPr>
              <a:t> (revenue </a:t>
            </a:r>
            <a:r>
              <a:rPr lang="en-US" sz="2100" dirty="0" err="1" smtClean="0">
                <a:solidFill>
                  <a:srgbClr val="000000"/>
                </a:solidFill>
                <a:cs typeface="Times New Roman" panose="02020603050405020304" pitchFamily="18" charset="0"/>
              </a:rPr>
              <a:t>inferieur</a:t>
            </a:r>
            <a:r>
              <a:rPr lang="en-US" sz="2100" dirty="0" smtClean="0">
                <a:solidFill>
                  <a:srgbClr val="000000"/>
                </a:solidFill>
                <a:cs typeface="Times New Roman" panose="02020603050405020304" pitchFamily="18" charset="0"/>
              </a:rPr>
              <a:t> a 34 </a:t>
            </a:r>
            <a:r>
              <a:rPr lang="en-US" sz="2100" dirty="0">
                <a:solidFill>
                  <a:srgbClr val="000000"/>
                </a:solidFill>
                <a:cs typeface="Times New Roman" panose="02020603050405020304" pitchFamily="18" charset="0"/>
              </a:rPr>
              <a:t>387 Purchasing Power Parity Dollars </a:t>
            </a:r>
            <a:r>
              <a:rPr lang="en-US" sz="2100" dirty="0" smtClean="0">
                <a:solidFill>
                  <a:srgbClr val="000000"/>
                </a:solidFill>
                <a:cs typeface="Times New Roman" panose="02020603050405020304" pitchFamily="18" charset="0"/>
              </a:rPr>
              <a:t>par an) </a:t>
            </a:r>
            <a:r>
              <a:rPr lang="en-US" sz="2100" dirty="0" err="1" smtClean="0">
                <a:solidFill>
                  <a:srgbClr val="000000"/>
                </a:solidFill>
                <a:cs typeface="Times New Roman" panose="02020603050405020304" pitchFamily="18" charset="0"/>
              </a:rPr>
              <a:t>sont</a:t>
            </a:r>
            <a:r>
              <a:rPr lang="en-US" sz="2100" dirty="0" smtClean="0">
                <a:solidFill>
                  <a:srgbClr val="000000"/>
                </a:solidFill>
                <a:cs typeface="Times New Roman" panose="02020603050405020304" pitchFamily="18" charset="0"/>
              </a:rPr>
              <a:t> </a:t>
            </a:r>
            <a:r>
              <a:rPr lang="en-US" sz="2100" dirty="0" err="1" smtClean="0">
                <a:solidFill>
                  <a:srgbClr val="000000"/>
                </a:solidFill>
                <a:cs typeface="Times New Roman" panose="02020603050405020304" pitchFamily="18" charset="0"/>
              </a:rPr>
              <a:t>consid</a:t>
            </a:r>
            <a:r>
              <a:rPr lang="fr-FR" sz="2100" dirty="0" smtClean="0">
                <a:cs typeface="Times New Roman" panose="02020603050405020304" pitchFamily="18" charset="0"/>
              </a:rPr>
              <a:t>é</a:t>
            </a:r>
            <a:r>
              <a:rPr lang="en-US" sz="2100" dirty="0" smtClean="0">
                <a:solidFill>
                  <a:srgbClr val="000000"/>
                </a:solidFill>
                <a:cs typeface="Times New Roman" panose="02020603050405020304" pitchFamily="18" charset="0"/>
              </a:rPr>
              <a:t>r</a:t>
            </a:r>
            <a:r>
              <a:rPr lang="fr-FR" sz="2100" dirty="0" smtClean="0">
                <a:cs typeface="Times New Roman" panose="02020603050405020304" pitchFamily="18" charset="0"/>
              </a:rPr>
              <a:t>é</a:t>
            </a:r>
            <a:r>
              <a:rPr lang="en-US" sz="2100" dirty="0" smtClean="0">
                <a:solidFill>
                  <a:srgbClr val="000000"/>
                </a:solidFill>
                <a:cs typeface="Times New Roman" panose="02020603050405020304" pitchFamily="18" charset="0"/>
              </a:rPr>
              <a:t>s </a:t>
            </a:r>
            <a:r>
              <a:rPr lang="en-US" sz="2100" dirty="0" err="1" smtClean="0">
                <a:solidFill>
                  <a:srgbClr val="000000"/>
                </a:solidFill>
                <a:cs typeface="Times New Roman" panose="02020603050405020304" pitchFamily="18" charset="0"/>
              </a:rPr>
              <a:t>comme</a:t>
            </a:r>
            <a:r>
              <a:rPr lang="en-US" sz="2100" dirty="0" smtClean="0">
                <a:solidFill>
                  <a:srgbClr val="000000"/>
                </a:solidFill>
                <a:cs typeface="Times New Roman" panose="02020603050405020304" pitchFamily="18" charset="0"/>
              </a:rPr>
              <a:t> </a:t>
            </a:r>
            <a:r>
              <a:rPr lang="en-US" sz="2100" dirty="0" err="1" smtClean="0">
                <a:solidFill>
                  <a:srgbClr val="000000"/>
                </a:solidFill>
                <a:cs typeface="Times New Roman" panose="02020603050405020304" pitchFamily="18" charset="0"/>
              </a:rPr>
              <a:t>petits</a:t>
            </a:r>
            <a:r>
              <a:rPr lang="en-US" sz="2100" dirty="0" smtClean="0">
                <a:solidFill>
                  <a:srgbClr val="000000"/>
                </a:solidFill>
                <a:cs typeface="Times New Roman" panose="02020603050405020304" pitchFamily="18" charset="0"/>
              </a:rPr>
              <a:t> </a:t>
            </a:r>
            <a:r>
              <a:rPr lang="en-US" sz="2100" dirty="0" err="1" smtClean="0">
                <a:solidFill>
                  <a:srgbClr val="000000"/>
                </a:solidFill>
                <a:cs typeface="Times New Roman" panose="02020603050405020304" pitchFamily="18" charset="0"/>
              </a:rPr>
              <a:t>producteurs</a:t>
            </a:r>
            <a:r>
              <a:rPr lang="en-US" sz="2100" dirty="0" smtClean="0">
                <a:solidFill>
                  <a:srgbClr val="000000"/>
                </a:solidFill>
                <a:cs typeface="Times New Roman" panose="02020603050405020304" pitchFamily="18" charset="0"/>
              </a:rPr>
              <a:t> et </a:t>
            </a:r>
            <a:r>
              <a:rPr lang="en-US" sz="2100" dirty="0" err="1" smtClean="0">
                <a:solidFill>
                  <a:srgbClr val="000000"/>
                </a:solidFill>
                <a:cs typeface="Times New Roman" panose="02020603050405020304" pitchFamily="18" charset="0"/>
              </a:rPr>
              <a:t>utilis</a:t>
            </a:r>
            <a:r>
              <a:rPr lang="fr-FR" sz="2100" dirty="0" smtClean="0">
                <a:cs typeface="Times New Roman" panose="02020603050405020304" pitchFamily="18" charset="0"/>
              </a:rPr>
              <a:t>é</a:t>
            </a:r>
            <a:r>
              <a:rPr lang="en-US" sz="2100" dirty="0" smtClean="0">
                <a:solidFill>
                  <a:srgbClr val="000000"/>
                </a:solidFill>
                <a:cs typeface="Times New Roman" panose="02020603050405020304" pitchFamily="18" charset="0"/>
              </a:rPr>
              <a:t>s pour </a:t>
            </a:r>
            <a:r>
              <a:rPr lang="en-US" sz="2100" dirty="0" err="1" smtClean="0">
                <a:solidFill>
                  <a:srgbClr val="000000"/>
                </a:solidFill>
                <a:cs typeface="Times New Roman" panose="02020603050405020304" pitchFamily="18" charset="0"/>
              </a:rPr>
              <a:t>calculer</a:t>
            </a:r>
            <a:r>
              <a:rPr lang="en-US" sz="2100" dirty="0" smtClean="0">
                <a:solidFill>
                  <a:srgbClr val="000000"/>
                </a:solidFill>
                <a:cs typeface="Times New Roman" panose="02020603050405020304" pitchFamily="18" charset="0"/>
              </a:rPr>
              <a:t> les </a:t>
            </a:r>
            <a:r>
              <a:rPr lang="en-US" sz="2100" dirty="0" err="1" smtClean="0">
                <a:solidFill>
                  <a:srgbClr val="000000"/>
                </a:solidFill>
                <a:cs typeface="Times New Roman" panose="02020603050405020304" pitchFamily="18" charset="0"/>
              </a:rPr>
              <a:t>indicateurs</a:t>
            </a:r>
            <a:r>
              <a:rPr lang="en-US" sz="2100" dirty="0" smtClean="0">
                <a:solidFill>
                  <a:srgbClr val="000000"/>
                </a:solidFill>
                <a:cs typeface="Times New Roman" panose="02020603050405020304" pitchFamily="18" charset="0"/>
              </a:rPr>
              <a:t> ODD </a:t>
            </a:r>
            <a:r>
              <a:rPr lang="en-US" sz="2100" dirty="0">
                <a:solidFill>
                  <a:srgbClr val="000000"/>
                </a:solidFill>
                <a:cs typeface="Times New Roman" panose="02020603050405020304" pitchFamily="18" charset="0"/>
              </a:rPr>
              <a:t>2.3.1 </a:t>
            </a:r>
            <a:r>
              <a:rPr lang="en-US" sz="2100" dirty="0" smtClean="0">
                <a:solidFill>
                  <a:srgbClr val="000000"/>
                </a:solidFill>
                <a:cs typeface="Times New Roman" panose="02020603050405020304" pitchFamily="18" charset="0"/>
              </a:rPr>
              <a:t>et </a:t>
            </a:r>
            <a:r>
              <a:rPr lang="en-US" sz="2100" dirty="0">
                <a:solidFill>
                  <a:srgbClr val="000000"/>
                </a:solidFill>
                <a:cs typeface="Times New Roman" panose="02020603050405020304" pitchFamily="18" charset="0"/>
              </a:rPr>
              <a:t>2.3.2</a:t>
            </a:r>
            <a:endParaRPr lang="fr-FR" sz="2100" dirty="0">
              <a:solidFill>
                <a:srgbClr val="000000"/>
              </a:solidFill>
              <a:cs typeface="Times New Roman" panose="02020603050405020304" pitchFamily="18" charset="0"/>
            </a:endParaRPr>
          </a:p>
          <a:p>
            <a:pPr marL="342900">
              <a:lnSpc>
                <a:spcPct val="107000"/>
              </a:lnSpc>
            </a:pPr>
            <a:endParaRPr lang="fr-FR" sz="1350" dirty="0">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8034AA2-C449-4C8A-A49E-1B83DF5068EF}"/>
              </a:ext>
            </a:extLst>
          </p:cNvPr>
          <p:cNvPicPr>
            <a:picLocks noChangeAspect="1"/>
          </p:cNvPicPr>
          <p:nvPr/>
        </p:nvPicPr>
        <p:blipFill>
          <a:blip r:embed="rId2"/>
          <a:stretch>
            <a:fillRect/>
          </a:stretch>
        </p:blipFill>
        <p:spPr>
          <a:xfrm>
            <a:off x="325445" y="4483652"/>
            <a:ext cx="8521375" cy="1945812"/>
          </a:xfrm>
          <a:prstGeom prst="rect">
            <a:avLst/>
          </a:prstGeom>
        </p:spPr>
      </p:pic>
    </p:spTree>
    <p:extLst>
      <p:ext uri="{BB962C8B-B14F-4D97-AF65-F5344CB8AC3E}">
        <p14:creationId xmlns:p14="http://schemas.microsoft.com/office/powerpoint/2010/main" val="3038523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err="1">
                <a:solidFill>
                  <a:schemeClr val="bg1"/>
                </a:solidFill>
                <a:latin typeface="Tw Cen MT" panose="020B0602020104020603" pitchFamily="34" charset="0"/>
              </a:rPr>
              <a:t>Revenus</a:t>
            </a:r>
            <a:r>
              <a:rPr lang="en-US" sz="3500" spc="94" dirty="0">
                <a:solidFill>
                  <a:schemeClr val="bg1"/>
                </a:solidFill>
                <a:latin typeface="Tw Cen MT" panose="020B0602020104020603" pitchFamily="34" charset="0"/>
              </a:rPr>
              <a:t> des cultures
</a:t>
            </a:r>
            <a:endParaRPr lang="en-GB" sz="3500" spc="94" dirty="0">
              <a:solidFill>
                <a:schemeClr val="bg1"/>
              </a:solidFill>
              <a:latin typeface="Tw Cen MT" panose="020B0602020104020603" pitchFamily="34" charset="0"/>
            </a:endParaRPr>
          </a:p>
        </p:txBody>
      </p:sp>
      <p:sp>
        <p:nvSpPr>
          <p:cNvPr id="7" name="Content Placeholder 2"/>
          <p:cNvSpPr>
            <a:spLocks noGrp="1"/>
          </p:cNvSpPr>
          <p:nvPr>
            <p:ph idx="4294967295"/>
          </p:nvPr>
        </p:nvSpPr>
        <p:spPr>
          <a:xfrm>
            <a:off x="110490" y="1397000"/>
            <a:ext cx="4865370" cy="5570728"/>
          </a:xfrm>
          <a:ln>
            <a:solidFill>
              <a:schemeClr val="tx1"/>
            </a:solidFill>
          </a:ln>
        </p:spPr>
        <p:txBody>
          <a:bodyPr>
            <a:noAutofit/>
          </a:bodyPr>
          <a:lstStyle/>
          <a:p>
            <a:pPr marL="0" indent="0" algn="just">
              <a:buNone/>
            </a:pPr>
            <a:r>
              <a:rPr lang="en-GB" sz="2400" b="1" dirty="0" err="1">
                <a:solidFill>
                  <a:srgbClr val="FF0000"/>
                </a:solidFill>
                <a:latin typeface="Tw Cen MT" panose="020B0602020104020603" pitchFamily="34" charset="0"/>
              </a:rPr>
              <a:t>Principaux</a:t>
            </a:r>
            <a:r>
              <a:rPr lang="en-GB" sz="2400" b="1" dirty="0">
                <a:solidFill>
                  <a:srgbClr val="FF0000"/>
                </a:solidFill>
                <a:latin typeface="Tw Cen MT" panose="020B0602020104020603" pitchFamily="34" charset="0"/>
              </a:rPr>
              <a:t> </a:t>
            </a:r>
            <a:r>
              <a:rPr lang="en-GB" sz="2400" b="1" dirty="0" err="1">
                <a:solidFill>
                  <a:srgbClr val="FF0000"/>
                </a:solidFill>
                <a:latin typeface="Tw Cen MT" panose="020B0602020104020603" pitchFamily="34" charset="0"/>
              </a:rPr>
              <a:t>composants</a:t>
            </a:r>
            <a:endParaRPr lang="en-GB" sz="2400" b="1" dirty="0">
              <a:solidFill>
                <a:srgbClr val="FF0000"/>
              </a:solidFill>
              <a:latin typeface="Tw Cen MT" panose="020B0602020104020603" pitchFamily="34" charset="0"/>
            </a:endParaRPr>
          </a:p>
          <a:p>
            <a:pPr algn="just"/>
            <a:r>
              <a:rPr lang="en-US" sz="1800" dirty="0" err="1">
                <a:latin typeface="Tw Cen MT" panose="020B0602020104020603" pitchFamily="34" charset="0"/>
              </a:rPr>
              <a:t>Récolte</a:t>
            </a:r>
            <a:r>
              <a:rPr lang="en-US" sz="1800" dirty="0">
                <a:latin typeface="Tw Cen MT" panose="020B0602020104020603" pitchFamily="34" charset="0"/>
              </a:rPr>
              <a:t> vendue
</a:t>
            </a:r>
            <a:r>
              <a:rPr lang="en-US" sz="1800" dirty="0" err="1">
                <a:latin typeface="Tw Cen MT" panose="020B0602020104020603" pitchFamily="34" charset="0"/>
              </a:rPr>
              <a:t>Récolte</a:t>
            </a:r>
            <a:r>
              <a:rPr lang="en-US" sz="1800" dirty="0">
                <a:latin typeface="Tw Cen MT" panose="020B0602020104020603" pitchFamily="34" charset="0"/>
              </a:rPr>
              <a:t> </a:t>
            </a:r>
            <a:r>
              <a:rPr lang="fr-FR" sz="1800" dirty="0">
                <a:latin typeface="Tw Cen MT" panose="020B0602020104020603" pitchFamily="34" charset="0"/>
              </a:rPr>
              <a:t>destinée à l’autoconsommation</a:t>
            </a:r>
            <a:endParaRPr lang="en-US" sz="1800" dirty="0">
              <a:latin typeface="Tw Cen MT" panose="020B0602020104020603" pitchFamily="34" charset="0"/>
            </a:endParaRPr>
          </a:p>
          <a:p>
            <a:pPr lvl="0" algn="just"/>
            <a:r>
              <a:rPr lang="fr-FR" sz="1800" dirty="0">
                <a:latin typeface="Tw Cen MT" panose="020B0602020104020603" pitchFamily="34" charset="0"/>
              </a:rPr>
              <a:t>Récolte utilisée pour l’alimentation animale
Récolte conservée sous forme de semences</a:t>
            </a:r>
            <a:endParaRPr lang="en-US" sz="1800" dirty="0">
              <a:latin typeface="Tw Cen MT" panose="020B0602020104020603" pitchFamily="34" charset="0"/>
            </a:endParaRPr>
          </a:p>
          <a:p>
            <a:pPr lvl="0" algn="just"/>
            <a:r>
              <a:rPr lang="en-US" sz="1800" dirty="0" err="1">
                <a:latin typeface="Tw Cen MT" panose="020B0602020104020603" pitchFamily="34" charset="0"/>
              </a:rPr>
              <a:t>Récolte</a:t>
            </a:r>
            <a:r>
              <a:rPr lang="en-US" sz="1800" dirty="0">
                <a:latin typeface="Tw Cen MT" panose="020B0602020104020603" pitchFamily="34" charset="0"/>
              </a:rPr>
              <a:t> </a:t>
            </a:r>
            <a:r>
              <a:rPr lang="en-US" sz="1800" dirty="0" err="1">
                <a:latin typeface="Tw Cen MT" panose="020B0602020104020603" pitchFamily="34" charset="0"/>
              </a:rPr>
              <a:t>stockée</a:t>
            </a:r>
            <a:r>
              <a:rPr lang="en-US" sz="1800" dirty="0">
                <a:latin typeface="Tw Cen MT" panose="020B0602020104020603" pitchFamily="34" charset="0"/>
              </a:rPr>
              <a:t>
</a:t>
            </a:r>
            <a:r>
              <a:rPr lang="en-US" sz="1800" dirty="0" err="1">
                <a:latin typeface="Tw Cen MT" panose="020B0602020104020603" pitchFamily="34" charset="0"/>
              </a:rPr>
              <a:t>Récolte</a:t>
            </a:r>
            <a:r>
              <a:rPr lang="fr-FR" sz="1800" dirty="0">
                <a:latin typeface="Tw Cen MT" panose="020B0602020104020603" pitchFamily="34" charset="0"/>
              </a:rPr>
              <a:t> utilisée pour les sous-produits</a:t>
            </a:r>
            <a:endParaRPr lang="en-US" sz="1800" dirty="0">
              <a:latin typeface="Tw Cen MT" panose="020B0602020104020603" pitchFamily="34" charset="0"/>
            </a:endParaRPr>
          </a:p>
          <a:p>
            <a:pPr lvl="0" algn="just"/>
            <a:r>
              <a:rPr lang="en-US" sz="1800" dirty="0" err="1">
                <a:latin typeface="Tw Cen MT" panose="020B0602020104020603" pitchFamily="34" charset="0"/>
              </a:rPr>
              <a:t>Récolte</a:t>
            </a:r>
            <a:r>
              <a:rPr lang="en-US" sz="1800" dirty="0">
                <a:latin typeface="Tw Cen MT" panose="020B0602020104020603" pitchFamily="34" charset="0"/>
              </a:rPr>
              <a:t> </a:t>
            </a:r>
            <a:r>
              <a:rPr lang="en-US" sz="1800" dirty="0" err="1">
                <a:latin typeface="Tw Cen MT" panose="020B0602020104020603" pitchFamily="34" charset="0"/>
              </a:rPr>
              <a:t>donnée</a:t>
            </a:r>
            <a:r>
              <a:rPr lang="en-US" sz="1800" dirty="0">
                <a:latin typeface="Tw Cen MT" panose="020B0602020104020603" pitchFamily="34" charset="0"/>
              </a:rPr>
              <a:t> </a:t>
            </a:r>
            <a:r>
              <a:rPr lang="en-US" sz="1800" dirty="0" err="1">
                <a:latin typeface="Tw Cen MT" panose="020B0602020104020603" pitchFamily="34" charset="0"/>
              </a:rPr>
              <a:t>en</a:t>
            </a:r>
            <a:r>
              <a:rPr lang="en-US" sz="1800" dirty="0">
                <a:latin typeface="Tw Cen MT" panose="020B0602020104020603" pitchFamily="34" charset="0"/>
              </a:rPr>
              <a:t> </a:t>
            </a:r>
            <a:r>
              <a:rPr lang="en-US" sz="1800" dirty="0" err="1">
                <a:latin typeface="Tw Cen MT" panose="020B0602020104020603" pitchFamily="34" charset="0"/>
              </a:rPr>
              <a:t>cadeau</a:t>
            </a:r>
            <a:r>
              <a:rPr lang="en-US" sz="1800" dirty="0">
                <a:latin typeface="Tw Cen MT" panose="020B0602020104020603" pitchFamily="34" charset="0"/>
              </a:rPr>
              <a:t>
</a:t>
            </a:r>
            <a:r>
              <a:rPr lang="en-US" sz="1800" dirty="0" err="1">
                <a:latin typeface="Tw Cen MT" panose="020B0602020104020603" pitchFamily="34" charset="0"/>
              </a:rPr>
              <a:t>Récolte</a:t>
            </a:r>
            <a:r>
              <a:rPr lang="fr-FR" sz="1800" dirty="0">
                <a:latin typeface="Tw Cen MT" panose="020B0602020104020603" pitchFamily="34" charset="0"/>
              </a:rPr>
              <a:t> utilisée pour payer la main-d’œuvre</a:t>
            </a:r>
            <a:endParaRPr lang="en-US" sz="1800" dirty="0">
              <a:latin typeface="Tw Cen MT" panose="020B0602020104020603" pitchFamily="34" charset="0"/>
            </a:endParaRPr>
          </a:p>
          <a:p>
            <a:pPr lvl="0" algn="just"/>
            <a:r>
              <a:rPr lang="fr-FR" sz="1800" dirty="0">
                <a:latin typeface="Tw Cen MT" panose="020B0602020104020603" pitchFamily="34" charset="0"/>
              </a:rPr>
              <a:t>Récolte utilisée pour payer le loyer et/ou les intrants
Récolte échangée dans le cadre d’un accord de </a:t>
            </a:r>
            <a:r>
              <a:rPr lang="fr-FR" sz="1800" dirty="0" smtClean="0">
                <a:latin typeface="Tw Cen MT" panose="020B0602020104020603" pitchFamily="34" charset="0"/>
              </a:rPr>
              <a:t>métayage</a:t>
            </a:r>
          </a:p>
          <a:p>
            <a:pPr lvl="0" algn="just"/>
            <a:r>
              <a:rPr lang="fr-FR" sz="1800" i="1" dirty="0" smtClean="0">
                <a:solidFill>
                  <a:srgbClr val="FF0000"/>
                </a:solidFill>
                <a:latin typeface="Tw Cen MT" panose="020B0602020104020603" pitchFamily="34" charset="0"/>
                <a:cs typeface="Times New Roman" panose="02020603050405020304" pitchFamily="18" charset="0"/>
              </a:rPr>
              <a:t>EN PRATIQUE, LA PRODUCTION TOTALE DU PRODUIT PEUT ETRE UTILISEE SI LE DETAIL DES COMPOSANTS N’EST PAS DISPONIBLE</a:t>
            </a:r>
            <a:endParaRPr lang="en-US" sz="1800" i="1" dirty="0">
              <a:solidFill>
                <a:srgbClr val="FF0000"/>
              </a:solidFill>
              <a:latin typeface="Tw Cen MT" panose="020B0602020104020603"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286375" y="1397000"/>
            <a:ext cx="3857625" cy="3790950"/>
          </a:xfrm>
          <a:prstGeom prst="rect">
            <a:avLst/>
          </a:prstGeom>
        </p:spPr>
      </p:pic>
    </p:spTree>
    <p:extLst>
      <p:ext uri="{BB962C8B-B14F-4D97-AF65-F5344CB8AC3E}">
        <p14:creationId xmlns:p14="http://schemas.microsoft.com/office/powerpoint/2010/main" val="345112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599" y="-179614"/>
            <a:ext cx="9144000" cy="2285525"/>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9" y="383181"/>
            <a:ext cx="8422106" cy="826911"/>
          </a:xfrm>
        </p:spPr>
        <p:txBody>
          <a:bodyPr>
            <a:normAutofit fontScale="90000"/>
          </a:bodyPr>
          <a:lstStyle/>
          <a:p>
            <a:r>
              <a:rPr lang="fr-FR" sz="3000" b="1" dirty="0" smtClean="0">
                <a:solidFill>
                  <a:schemeClr val="bg1"/>
                </a:solidFill>
                <a:latin typeface="Bahnschrift SemiBold" panose="020B0502040204020203" pitchFamily="34" charset="0"/>
              </a:rPr>
              <a:t/>
            </a:r>
            <a:br>
              <a:rPr lang="fr-FR" sz="3000" b="1" dirty="0" smtClean="0">
                <a:solidFill>
                  <a:schemeClr val="bg1"/>
                </a:solidFill>
                <a:latin typeface="Bahnschrift SemiBold" panose="020B0502040204020203" pitchFamily="34" charset="0"/>
              </a:rPr>
            </a:br>
            <a:r>
              <a:rPr lang="fr-FR" sz="3000" b="1" dirty="0" smtClean="0">
                <a:solidFill>
                  <a:schemeClr val="bg1"/>
                </a:solidFill>
                <a:latin typeface="Bahnschrift SemiBold" panose="020B0502040204020203" pitchFamily="34" charset="0"/>
              </a:rPr>
              <a:t>Objectif </a:t>
            </a:r>
            <a:r>
              <a:rPr lang="fr-FR" sz="3000" b="1" dirty="0">
                <a:solidFill>
                  <a:schemeClr val="bg1"/>
                </a:solidFill>
                <a:latin typeface="Bahnschrift SemiBold" panose="020B0502040204020203" pitchFamily="34" charset="0"/>
              </a:rPr>
              <a:t>2</a:t>
            </a:r>
            <a:br>
              <a:rPr lang="fr-FR" sz="3000" b="1" dirty="0">
                <a:solidFill>
                  <a:schemeClr val="bg1"/>
                </a:solidFill>
                <a:latin typeface="Bahnschrift SemiBold" panose="020B0502040204020203" pitchFamily="34" charset="0"/>
              </a:rPr>
            </a:br>
            <a:r>
              <a:rPr lang="fr-FR" sz="3000" b="1" dirty="0">
                <a:solidFill>
                  <a:schemeClr val="bg1"/>
                </a:solidFill>
                <a:latin typeface="Bahnschrift SemiBold" panose="020B0502040204020203" pitchFamily="34" charset="0"/>
              </a:rPr>
              <a:t>Éliminer la faim, assurer la sécurité alimentaire, améliorer la nutrition et promouvoir l’agriculture durable
</a:t>
            </a:r>
            <a:endParaRPr lang="en-GB" sz="3000" b="1" dirty="0">
              <a:solidFill>
                <a:schemeClr val="bg1"/>
              </a:solidFill>
              <a:latin typeface="Bahnschrift SemiBold" panose="020B0502040204020203" pitchFamily="34" charset="0"/>
            </a:endParaRPr>
          </a:p>
        </p:txBody>
      </p:sp>
      <p:sp>
        <p:nvSpPr>
          <p:cNvPr id="3" name="Content Placeholder 2"/>
          <p:cNvSpPr>
            <a:spLocks noGrp="1"/>
          </p:cNvSpPr>
          <p:nvPr>
            <p:ph idx="1"/>
          </p:nvPr>
        </p:nvSpPr>
        <p:spPr>
          <a:xfrm>
            <a:off x="562144" y="2410516"/>
            <a:ext cx="8220911" cy="4511317"/>
          </a:xfrm>
        </p:spPr>
        <p:txBody>
          <a:bodyPr>
            <a:normAutofit/>
          </a:bodyPr>
          <a:lstStyle/>
          <a:p>
            <a:pPr marL="1612939" indent="0" defTabSz="754398">
              <a:lnSpc>
                <a:spcPct val="110000"/>
              </a:lnSpc>
              <a:spcBef>
                <a:spcPts val="660"/>
              </a:spcBef>
              <a:spcAft>
                <a:spcPts val="660"/>
              </a:spcAft>
              <a:buNone/>
              <a:tabLst>
                <a:tab pos="1079526" algn="l"/>
                <a:tab pos="1790743" algn="l"/>
              </a:tabLst>
            </a:pPr>
            <a:r>
              <a:rPr lang="fr-FR" altLang="en-US" sz="2000" b="1" dirty="0"/>
              <a:t>Cible 2.3 : « </a:t>
            </a:r>
            <a:r>
              <a:rPr lang="fr-FR" altLang="en-US" sz="2000" b="1" dirty="0">
                <a:solidFill>
                  <a:srgbClr val="7030A0"/>
                </a:solidFill>
              </a:rPr>
              <a:t>D’ici à 2030, doubler la productivité agricole et les revenus des petits producteurs alimentaires</a:t>
            </a:r>
            <a:r>
              <a:rPr lang="fr-FR" altLang="en-US" sz="2000" b="1" dirty="0"/>
              <a:t>, en particulier les femmes, les peuples autochtones, les agriculteurs familiaux, les pasteurs et les pêcheurs, notamment grâce à un accès sûr et égal à la terre, aux autres ressources et intrants productifs, aux connaissances, aux services financiers, aux marchés et aux possibilités de création de valeur ajoutée et d’emploi non agricole »
</a:t>
            </a:r>
            <a:endParaRPr lang="en-US" altLang="en-US" sz="2182" b="1" dirty="0"/>
          </a:p>
          <a:p>
            <a:pPr>
              <a:lnSpc>
                <a:spcPct val="110000"/>
              </a:lnSpc>
              <a:spcBef>
                <a:spcPts val="600"/>
              </a:spcBef>
              <a:spcAft>
                <a:spcPts val="600"/>
              </a:spcAft>
              <a:buFont typeface="Wingdings" panose="05000000000000000000" pitchFamily="2" charset="2"/>
              <a:buChar char="§"/>
            </a:pPr>
            <a:endParaRPr lang="en-US" sz="2182" dirty="0"/>
          </a:p>
          <a:p>
            <a:pPr marL="269892" indent="-269892">
              <a:lnSpc>
                <a:spcPct val="110000"/>
              </a:lnSpc>
              <a:spcBef>
                <a:spcPts val="0"/>
              </a:spcBef>
              <a:spcAft>
                <a:spcPts val="600"/>
              </a:spcAft>
              <a:buFont typeface="Wingdings" panose="05000000000000000000" pitchFamily="2" charset="2"/>
              <a:buChar char="§"/>
            </a:pPr>
            <a:endParaRPr lang="en-GB" sz="1800" dirty="0">
              <a:solidFill>
                <a:prstClr val="black"/>
              </a:solidFill>
            </a:endParaRPr>
          </a:p>
          <a:p>
            <a:pPr marL="0" indent="0">
              <a:buNone/>
            </a:pPr>
            <a:endParaRPr lang="en-GB" sz="1800" dirty="0"/>
          </a:p>
        </p:txBody>
      </p:sp>
      <p:pic>
        <p:nvPicPr>
          <p:cNvPr id="5" name="Image 4">
            <a:extLst>
              <a:ext uri="{FF2B5EF4-FFF2-40B4-BE49-F238E27FC236}">
                <a16:creationId xmlns:a16="http://schemas.microsoft.com/office/drawing/2014/main" id="{B532C1B0-738F-47B8-A984-89D26EDD880E}"/>
              </a:ext>
            </a:extLst>
          </p:cNvPr>
          <p:cNvPicPr>
            <a:picLocks noChangeAspect="1"/>
          </p:cNvPicPr>
          <p:nvPr/>
        </p:nvPicPr>
        <p:blipFill>
          <a:blip r:embed="rId3"/>
          <a:stretch>
            <a:fillRect/>
          </a:stretch>
        </p:blipFill>
        <p:spPr>
          <a:xfrm>
            <a:off x="182082" y="2105911"/>
            <a:ext cx="1790700" cy="1809750"/>
          </a:xfrm>
          <a:prstGeom prst="rect">
            <a:avLst/>
          </a:prstGeom>
        </p:spPr>
      </p:pic>
    </p:spTree>
    <p:extLst>
      <p:ext uri="{BB962C8B-B14F-4D97-AF65-F5344CB8AC3E}">
        <p14:creationId xmlns:p14="http://schemas.microsoft.com/office/powerpoint/2010/main" val="274288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13970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471170" y="50801"/>
            <a:ext cx="8114030" cy="1282700"/>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en-US" sz="3500" spc="94" dirty="0" err="1">
                <a:solidFill>
                  <a:schemeClr val="bg1"/>
                </a:solidFill>
                <a:latin typeface="Tw Cen MT" panose="020B0602020104020603" pitchFamily="34" charset="0"/>
              </a:rPr>
              <a:t>Revenus</a:t>
            </a:r>
            <a:r>
              <a:rPr lang="en-US" sz="3500" spc="94" dirty="0">
                <a:solidFill>
                  <a:schemeClr val="bg1"/>
                </a:solidFill>
                <a:latin typeface="Tw Cen MT" panose="020B0602020104020603" pitchFamily="34" charset="0"/>
              </a:rPr>
              <a:t> de </a:t>
            </a:r>
            <a:r>
              <a:rPr lang="en-US" sz="3500" spc="94" dirty="0" err="1">
                <a:solidFill>
                  <a:schemeClr val="bg1"/>
                </a:solidFill>
                <a:latin typeface="Tw Cen MT" panose="020B0602020104020603" pitchFamily="34" charset="0"/>
              </a:rPr>
              <a:t>l’élevage</a:t>
            </a:r>
            <a:endParaRPr lang="en-GB" sz="3500" spc="94" dirty="0">
              <a:solidFill>
                <a:schemeClr val="bg1"/>
              </a:solidFill>
              <a:latin typeface="Tw Cen MT" panose="020B0602020104020603" pitchFamily="34" charset="0"/>
            </a:endParaRPr>
          </a:p>
        </p:txBody>
      </p:sp>
      <p:sp>
        <p:nvSpPr>
          <p:cNvPr id="7" name="Content Placeholder 2"/>
          <p:cNvSpPr>
            <a:spLocks noGrp="1"/>
          </p:cNvSpPr>
          <p:nvPr>
            <p:ph idx="4294967295"/>
          </p:nvPr>
        </p:nvSpPr>
        <p:spPr>
          <a:xfrm>
            <a:off x="110490" y="1564958"/>
            <a:ext cx="4865370" cy="5494210"/>
          </a:xfrm>
          <a:ln>
            <a:solidFill>
              <a:schemeClr val="tx1"/>
            </a:solidFill>
          </a:ln>
        </p:spPr>
        <p:txBody>
          <a:bodyPr>
            <a:noAutofit/>
          </a:bodyPr>
          <a:lstStyle/>
          <a:p>
            <a:pPr marL="0" lvl="0" indent="0" algn="just">
              <a:buNone/>
            </a:pPr>
            <a:r>
              <a:rPr lang="en-GB" sz="2400" b="1" dirty="0" err="1">
                <a:solidFill>
                  <a:srgbClr val="FF0000"/>
                </a:solidFill>
                <a:latin typeface="Tw Cen MT" panose="020B0602020104020603" pitchFamily="34" charset="0"/>
              </a:rPr>
              <a:t>Principaux</a:t>
            </a:r>
            <a:r>
              <a:rPr lang="en-GB" sz="2400" b="1" dirty="0">
                <a:solidFill>
                  <a:srgbClr val="FF0000"/>
                </a:solidFill>
                <a:latin typeface="Tw Cen MT" panose="020B0602020104020603" pitchFamily="34" charset="0"/>
              </a:rPr>
              <a:t> </a:t>
            </a:r>
            <a:r>
              <a:rPr lang="en-GB" sz="2400" b="1" dirty="0" err="1">
                <a:solidFill>
                  <a:srgbClr val="FF0000"/>
                </a:solidFill>
                <a:latin typeface="Tw Cen MT" panose="020B0602020104020603" pitchFamily="34" charset="0"/>
              </a:rPr>
              <a:t>composants</a:t>
            </a:r>
            <a:endParaRPr lang="en-GB" sz="2400" b="1" dirty="0">
              <a:solidFill>
                <a:srgbClr val="FF0000"/>
              </a:solidFill>
              <a:latin typeface="Tw Cen MT" panose="020B0602020104020603" pitchFamily="34" charset="0"/>
            </a:endParaRPr>
          </a:p>
          <a:p>
            <a:pPr algn="just"/>
            <a:r>
              <a:rPr lang="en-US" sz="2000" dirty="0" err="1">
                <a:latin typeface="Tw Cen MT" panose="020B0602020104020603" pitchFamily="34" charset="0"/>
              </a:rPr>
              <a:t>Bétail</a:t>
            </a:r>
            <a:r>
              <a:rPr lang="en-US" sz="2000" dirty="0">
                <a:latin typeface="Tw Cen MT" panose="020B0602020104020603" pitchFamily="34" charset="0"/>
              </a:rPr>
              <a:t> </a:t>
            </a:r>
            <a:r>
              <a:rPr lang="en-US" sz="2000" dirty="0" err="1">
                <a:latin typeface="Tw Cen MT" panose="020B0602020104020603" pitchFamily="34" charset="0"/>
              </a:rPr>
              <a:t>vendu</a:t>
            </a:r>
            <a:r>
              <a:rPr lang="en-US" sz="2000" dirty="0">
                <a:latin typeface="Tw Cen MT" panose="020B0602020104020603" pitchFamily="34" charset="0"/>
              </a:rPr>
              <a:t> (vivant)
</a:t>
            </a:r>
            <a:r>
              <a:rPr lang="en-GB" sz="2000" dirty="0" err="1">
                <a:latin typeface="Tw Cen MT" panose="020B0602020104020603" pitchFamily="34" charset="0"/>
              </a:rPr>
              <a:t>Bétail</a:t>
            </a:r>
            <a:r>
              <a:rPr lang="en-GB" sz="2000" dirty="0">
                <a:latin typeface="Tw Cen MT" panose="020B0602020104020603" pitchFamily="34" charset="0"/>
              </a:rPr>
              <a:t> </a:t>
            </a:r>
            <a:r>
              <a:rPr lang="en-GB" sz="2000" dirty="0" err="1">
                <a:latin typeface="Tw Cen MT" panose="020B0602020104020603" pitchFamily="34" charset="0"/>
              </a:rPr>
              <a:t>offert</a:t>
            </a:r>
            <a:r>
              <a:rPr lang="en-GB" sz="2000" dirty="0">
                <a:latin typeface="Tw Cen MT" panose="020B0602020104020603" pitchFamily="34" charset="0"/>
              </a:rPr>
              <a:t> </a:t>
            </a:r>
            <a:r>
              <a:rPr lang="en-GB" sz="2000" dirty="0" err="1">
                <a:latin typeface="Tw Cen MT" panose="020B0602020104020603" pitchFamily="34" charset="0"/>
              </a:rPr>
              <a:t>en</a:t>
            </a:r>
            <a:r>
              <a:rPr lang="en-GB" sz="2000" dirty="0">
                <a:latin typeface="Tw Cen MT" panose="020B0602020104020603" pitchFamily="34" charset="0"/>
              </a:rPr>
              <a:t> </a:t>
            </a:r>
            <a:r>
              <a:rPr lang="en-GB" sz="2000" dirty="0" err="1">
                <a:latin typeface="Tw Cen MT" panose="020B0602020104020603" pitchFamily="34" charset="0"/>
              </a:rPr>
              <a:t>cadeau</a:t>
            </a:r>
            <a:r>
              <a:rPr lang="en-GB" sz="2000" dirty="0">
                <a:latin typeface="Tw Cen MT" panose="020B0602020104020603" pitchFamily="34" charset="0"/>
              </a:rPr>
              <a:t>
</a:t>
            </a:r>
            <a:r>
              <a:rPr lang="fr-FR" sz="2000" dirty="0">
                <a:latin typeface="Tw Cen MT" panose="020B0602020104020603" pitchFamily="34" charset="0"/>
              </a:rPr>
              <a:t>Produits d’élevage (p. ex. viande) et sous-produits (p. ex. excréments) vendus</a:t>
            </a:r>
            <a:endParaRPr lang="en-GB" sz="2000" dirty="0">
              <a:latin typeface="Tw Cen MT" panose="020B0602020104020603" pitchFamily="34" charset="0"/>
            </a:endParaRPr>
          </a:p>
          <a:p>
            <a:pPr lvl="0" algn="just"/>
            <a:r>
              <a:rPr lang="fr-FR" sz="2000" dirty="0">
                <a:latin typeface="Tw Cen MT" panose="020B0602020104020603" pitchFamily="34" charset="0"/>
              </a:rPr>
              <a:t>Produits animaux utilisés pour l’autoconsommation
Produits et sous-produits de l’élevage utilisés comme paiement des intrants, de la main-d’œuvre ou comme remboursement de prêts</a:t>
            </a:r>
            <a:endParaRPr lang="en-GB" sz="2000" dirty="0">
              <a:latin typeface="Tw Cen MT" panose="020B0602020104020603" pitchFamily="34" charset="0"/>
            </a:endParaRPr>
          </a:p>
          <a:p>
            <a:pPr lvl="0" algn="just"/>
            <a:r>
              <a:rPr lang="fr-FR" sz="2000" dirty="0">
                <a:latin typeface="Tw Cen MT" panose="020B0602020104020603" pitchFamily="34" charset="0"/>
              </a:rPr>
              <a:t>Sous-produit du bétail auto-utilisé (également utilisé comme coût sous les cultures, par exemple le fumier utilisé comme engrais)</a:t>
            </a:r>
            <a:endParaRPr lang="en-US" sz="2000" dirty="0">
              <a:latin typeface="Tw Cen MT" panose="020B0602020104020603" pitchFamily="34" charset="0"/>
            </a:endParaRPr>
          </a:p>
          <a:p>
            <a:pPr marL="0" lvl="1" indent="0" algn="just">
              <a:spcBef>
                <a:spcPts val="0"/>
              </a:spcBef>
              <a:buNone/>
            </a:pPr>
            <a:endParaRPr lang="en-US" sz="2000" dirty="0">
              <a:latin typeface="Tw Cen MT" panose="020B0602020104020603"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162550" y="1397000"/>
            <a:ext cx="3981450" cy="3876675"/>
          </a:xfrm>
          <a:prstGeom prst="rect">
            <a:avLst/>
          </a:prstGeom>
        </p:spPr>
      </p:pic>
    </p:spTree>
    <p:extLst>
      <p:ext uri="{BB962C8B-B14F-4D97-AF65-F5344CB8AC3E}">
        <p14:creationId xmlns:p14="http://schemas.microsoft.com/office/powerpoint/2010/main" val="153156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9" y="383181"/>
            <a:ext cx="8422106" cy="1090019"/>
          </a:xfrm>
        </p:spPr>
        <p:txBody>
          <a:bodyPr>
            <a:normAutofit/>
          </a:bodyPr>
          <a:lstStyle/>
          <a:p>
            <a:r>
              <a:rPr lang="fr-FR" sz="3000" b="1" dirty="0">
                <a:solidFill>
                  <a:schemeClr val="bg1"/>
                </a:solidFill>
                <a:latin typeface="Tw Cen MT" panose="020B0602020104020603" pitchFamily="34" charset="0"/>
              </a:rPr>
              <a:t>Objectif 2 : Faim Zéro (2)
</a:t>
            </a:r>
            <a:endParaRPr lang="en-GB" sz="3000" b="1" dirty="0">
              <a:solidFill>
                <a:schemeClr val="bg1"/>
              </a:solidFill>
              <a:latin typeface="Tw Cen MT" panose="020B0602020104020603" pitchFamily="34" charset="0"/>
            </a:endParaRPr>
          </a:p>
        </p:txBody>
      </p:sp>
      <p:sp>
        <p:nvSpPr>
          <p:cNvPr id="3" name="Content Placeholder 2"/>
          <p:cNvSpPr>
            <a:spLocks noGrp="1"/>
          </p:cNvSpPr>
          <p:nvPr>
            <p:ph idx="1"/>
          </p:nvPr>
        </p:nvSpPr>
        <p:spPr>
          <a:xfrm>
            <a:off x="562144" y="2065716"/>
            <a:ext cx="8220911" cy="4511317"/>
          </a:xfrm>
        </p:spPr>
        <p:txBody>
          <a:bodyPr>
            <a:normAutofit/>
          </a:bodyPr>
          <a:lstStyle/>
          <a:p>
            <a:pPr algn="just" defTabSz="754398">
              <a:lnSpc>
                <a:spcPct val="110000"/>
              </a:lnSpc>
              <a:spcBef>
                <a:spcPts val="660"/>
              </a:spcBef>
              <a:spcAft>
                <a:spcPts val="660"/>
              </a:spcAft>
              <a:buClr>
                <a:srgbClr val="00B0F0"/>
              </a:buClr>
            </a:pPr>
            <a:r>
              <a:rPr lang="fr-FR" sz="2200" dirty="0">
                <a:latin typeface="Tw Cen MT" panose="020B0602020104020603" pitchFamily="34" charset="0"/>
              </a:rPr>
              <a:t>
La méthodologie proposée par la FAO couvre 3 domaines :
Identification de la population cible
</a:t>
            </a:r>
            <a:r>
              <a:rPr lang="fr-FR" sz="2200" b="1" dirty="0">
                <a:latin typeface="Tw Cen MT" panose="020B0602020104020603" pitchFamily="34" charset="0"/>
              </a:rPr>
              <a:t>Calcul de l’indicateur 2.3.1
Calcul de l’indicateur </a:t>
            </a:r>
            <a:r>
              <a:rPr lang="fr-FR" sz="2200" b="1" dirty="0" smtClean="0">
                <a:latin typeface="Tw Cen MT" panose="020B0602020104020603" pitchFamily="34" charset="0"/>
              </a:rPr>
              <a:t>2.3.2</a:t>
            </a:r>
            <a:endParaRPr lang="en-US" sz="2182" b="1" dirty="0"/>
          </a:p>
          <a:p>
            <a:pPr marL="0" indent="0">
              <a:lnSpc>
                <a:spcPct val="110000"/>
              </a:lnSpc>
              <a:spcBef>
                <a:spcPts val="0"/>
              </a:spcBef>
              <a:spcAft>
                <a:spcPts val="600"/>
              </a:spcAft>
              <a:buNone/>
            </a:pPr>
            <a:endParaRPr lang="en-GB" sz="1800" dirty="0">
              <a:solidFill>
                <a:prstClr val="black"/>
              </a:solidFill>
              <a:latin typeface="Tw Cen MT" panose="020B0602020104020603" pitchFamily="34" charset="0"/>
            </a:endParaRPr>
          </a:p>
          <a:p>
            <a:pPr marL="0" indent="0">
              <a:buNone/>
            </a:pPr>
            <a:r>
              <a:rPr lang="en-GB" sz="2200" dirty="0" smtClean="0">
                <a:latin typeface="Tw Cen MT" panose="020B0602020104020603" pitchFamily="34" charset="0"/>
              </a:rPr>
              <a:t>La suite de la </a:t>
            </a:r>
            <a:r>
              <a:rPr lang="en-GB" sz="2200" dirty="0" err="1" smtClean="0">
                <a:latin typeface="Tw Cen MT" panose="020B0602020104020603" pitchFamily="34" charset="0"/>
              </a:rPr>
              <a:t>pr</a:t>
            </a:r>
            <a:r>
              <a:rPr lang="fr-FR" sz="2200" dirty="0">
                <a:latin typeface="Tw Cen MT" panose="020B0602020104020603" pitchFamily="34" charset="0"/>
              </a:rPr>
              <a:t>é</a:t>
            </a:r>
            <a:r>
              <a:rPr lang="en-GB" sz="2200" dirty="0" err="1" smtClean="0">
                <a:latin typeface="Tw Cen MT" panose="020B0602020104020603" pitchFamily="34" charset="0"/>
              </a:rPr>
              <a:t>sentation</a:t>
            </a:r>
            <a:r>
              <a:rPr lang="en-GB" sz="2200" dirty="0" smtClean="0">
                <a:latin typeface="Tw Cen MT" panose="020B0602020104020603" pitchFamily="34" charset="0"/>
              </a:rPr>
              <a:t> </a:t>
            </a:r>
            <a:r>
              <a:rPr lang="en-GB" sz="2200" dirty="0" err="1" smtClean="0">
                <a:latin typeface="Tw Cen MT" panose="020B0602020104020603" pitchFamily="34" charset="0"/>
              </a:rPr>
              <a:t>portera</a:t>
            </a:r>
            <a:r>
              <a:rPr lang="en-GB" sz="2200" dirty="0" smtClean="0">
                <a:latin typeface="Tw Cen MT" panose="020B0602020104020603" pitchFamily="34" charset="0"/>
              </a:rPr>
              <a:t> sur le </a:t>
            </a:r>
            <a:r>
              <a:rPr lang="en-GB" sz="2200" dirty="0" err="1" smtClean="0">
                <a:latin typeface="Tw Cen MT" panose="020B0602020104020603" pitchFamily="34" charset="0"/>
              </a:rPr>
              <a:t>calcul</a:t>
            </a:r>
            <a:r>
              <a:rPr lang="en-GB" sz="2200" dirty="0" smtClean="0">
                <a:latin typeface="Tw Cen MT" panose="020B0602020104020603" pitchFamily="34" charset="0"/>
              </a:rPr>
              <a:t> des </a:t>
            </a:r>
            <a:r>
              <a:rPr lang="en-GB" sz="2200" dirty="0" err="1" smtClean="0">
                <a:latin typeface="Tw Cen MT" panose="020B0602020104020603" pitchFamily="34" charset="0"/>
              </a:rPr>
              <a:t>indicateurs</a:t>
            </a:r>
            <a:r>
              <a:rPr lang="en-GB" sz="2200" dirty="0" smtClean="0">
                <a:latin typeface="Tw Cen MT" panose="020B0602020104020603" pitchFamily="34" charset="0"/>
              </a:rPr>
              <a:t> 2.3.1 et 2.3.2</a:t>
            </a:r>
            <a:endParaRPr lang="en-GB" sz="2200" dirty="0">
              <a:latin typeface="Tw Cen MT" panose="020B0602020104020603" pitchFamily="34" charset="0"/>
            </a:endParaRPr>
          </a:p>
        </p:txBody>
      </p:sp>
      <p:sp>
        <p:nvSpPr>
          <p:cNvPr id="4" name="Rounded Rectangle 3"/>
          <p:cNvSpPr/>
          <p:nvPr/>
        </p:nvSpPr>
        <p:spPr>
          <a:xfrm>
            <a:off x="807199" y="3787724"/>
            <a:ext cx="5113867" cy="8844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921066" y="3896859"/>
            <a:ext cx="2023810" cy="3597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943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r="28703"/>
          <a:stretch/>
        </p:blipFill>
        <p:spPr>
          <a:xfrm flipH="1">
            <a:off x="0" y="-117763"/>
            <a:ext cx="9144000" cy="7065818"/>
          </a:xfrm>
          <a:prstGeom prst="rect">
            <a:avLst/>
          </a:prstGeom>
        </p:spPr>
      </p:pic>
      <p:sp>
        <p:nvSpPr>
          <p:cNvPr id="7" name="Rectangle 6"/>
          <p:cNvSpPr/>
          <p:nvPr/>
        </p:nvSpPr>
        <p:spPr>
          <a:xfrm>
            <a:off x="0" y="-130844"/>
            <a:ext cx="9144000" cy="7065818"/>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a:p>
        </p:txBody>
      </p:sp>
      <p:sp>
        <p:nvSpPr>
          <p:cNvPr id="8" name="Content Placeholder 3"/>
          <p:cNvSpPr>
            <a:spLocks noGrp="1"/>
          </p:cNvSpPr>
          <p:nvPr>
            <p:ph idx="1"/>
          </p:nvPr>
        </p:nvSpPr>
        <p:spPr>
          <a:xfrm>
            <a:off x="471055" y="4200236"/>
            <a:ext cx="7886700" cy="2187864"/>
          </a:xfrm>
        </p:spPr>
        <p:txBody>
          <a:bodyPr>
            <a:normAutofit fontScale="92500" lnSpcReduction="10000"/>
          </a:bodyPr>
          <a:lstStyle/>
          <a:p>
            <a:pPr marL="0" indent="0">
              <a:buNone/>
            </a:pPr>
            <a:r>
              <a:rPr lang="fr-FR" sz="3606" b="1" cap="all" dirty="0">
                <a:solidFill>
                  <a:schemeClr val="bg1"/>
                </a:solidFill>
                <a:latin typeface="Bahnschrift SemiBold" panose="020B0502040204020203" pitchFamily="34" charset="0"/>
                <a:ea typeface="+mj-ea"/>
                <a:cs typeface="+mj-cs"/>
              </a:rPr>
              <a:t>INDICATEUR 2.3.1 </a:t>
            </a:r>
            <a:r>
              <a:rPr lang="fr-FR" sz="3606" b="1" cap="all" dirty="0" smtClean="0">
                <a:solidFill>
                  <a:schemeClr val="bg1"/>
                </a:solidFill>
                <a:latin typeface="Bahnschrift SemiBold" panose="020B0502040204020203" pitchFamily="34" charset="0"/>
                <a:ea typeface="+mj-ea"/>
                <a:cs typeface="+mj-cs"/>
              </a:rPr>
              <a:t>:</a:t>
            </a:r>
            <a:r>
              <a:rPr lang="fr-FR" sz="3606" b="1" cap="all" dirty="0">
                <a:solidFill>
                  <a:schemeClr val="bg1"/>
                </a:solidFill>
                <a:latin typeface="Bahnschrift SemiBold" panose="020B0502040204020203" pitchFamily="34" charset="0"/>
                <a:ea typeface="+mj-ea"/>
                <a:cs typeface="+mj-cs"/>
              </a:rPr>
              <a:t>
Productivité du travail de 
Petits producteurs d’aliments
</a:t>
            </a:r>
            <a:endParaRPr lang="en-US" sz="3606" dirty="0">
              <a:solidFill>
                <a:schemeClr val="bg1"/>
              </a:solidFill>
              <a:latin typeface="Bahnschrift SemiBold" panose="020B05020402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434"/>
          <a:stretch/>
        </p:blipFill>
        <p:spPr>
          <a:xfrm rot="19120222">
            <a:off x="6760421" y="271209"/>
            <a:ext cx="1989949" cy="1942658"/>
          </a:xfrm>
          <a:prstGeom prst="rect">
            <a:avLst/>
          </a:prstGeom>
        </p:spPr>
      </p:pic>
      <p:pic>
        <p:nvPicPr>
          <p:cNvPr id="10" name="Picture 2" descr="Image result for sdg logos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75" y="2276329"/>
            <a:ext cx="1420476" cy="142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47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just"/>
            <a:endParaRPr lang="en-US" sz="1855" dirty="0">
              <a:latin typeface="Bahnschrift" panose="020B0502040204020203" pitchFamily="34" charset="0"/>
            </a:endParaRPr>
          </a:p>
        </p:txBody>
      </p:sp>
      <p:sp>
        <p:nvSpPr>
          <p:cNvPr id="3" name="Title 1"/>
          <p:cNvSpPr>
            <a:spLocks noGrp="1"/>
          </p:cNvSpPr>
          <p:nvPr>
            <p:ph type="title"/>
          </p:nvPr>
        </p:nvSpPr>
        <p:spPr>
          <a:xfrm>
            <a:off x="254001" y="170835"/>
            <a:ext cx="8712200" cy="1175365"/>
          </a:xfrm>
        </p:spPr>
        <p:txBody>
          <a:bodyPr vert="horz" lIns="103632" tIns="51816" rIns="103632" bIns="51816" rtlCol="0" anchor="ctr">
            <a:normAutofit/>
          </a:bodyPr>
          <a:lstStyle/>
          <a:p>
            <a:pPr lvl="1" algn="ctr" defTabSz="854939" rtl="0">
              <a:lnSpc>
                <a:spcPct val="90000"/>
              </a:lnSpc>
              <a:spcBef>
                <a:spcPct val="0"/>
              </a:spcBef>
            </a:pPr>
            <a:r>
              <a:rPr lang="en-US" sz="3000" spc="94" dirty="0">
                <a:solidFill>
                  <a:schemeClr val="bg1"/>
                </a:solidFill>
                <a:latin typeface="Bahnschrift SemiBold" panose="020B0502040204020203" pitchFamily="34" charset="0"/>
              </a:rPr>
              <a:t>SDG indicator 2.3.1 - </a:t>
            </a:r>
            <a:r>
              <a:rPr lang="en-US" sz="3000" spc="94" dirty="0" err="1" smtClean="0">
                <a:solidFill>
                  <a:schemeClr val="bg1"/>
                </a:solidFill>
                <a:latin typeface="Bahnschrift SemiBold" panose="020B0502040204020203" pitchFamily="34" charset="0"/>
              </a:rPr>
              <a:t>Calcul</a:t>
            </a:r>
            <a:endParaRPr lang="en-US" sz="3000" spc="94" dirty="0">
              <a:solidFill>
                <a:schemeClr val="bg1"/>
              </a:solidFill>
              <a:latin typeface="Tw Cen MT" panose="020B0602020104020603" pitchFamily="34" charset="0"/>
            </a:endParaRPr>
          </a:p>
        </p:txBody>
      </p:sp>
      <mc:AlternateContent xmlns:mc="http://schemas.openxmlformats.org/markup-compatibility/2006" xmlns:a14="http://schemas.microsoft.com/office/drawing/2010/main">
        <mc:Choice Requires="a14">
          <p:sp>
            <p:nvSpPr>
              <p:cNvPr id="6" name="Title 4"/>
              <p:cNvSpPr txBox="1">
                <a:spLocks/>
              </p:cNvSpPr>
              <p:nvPr/>
            </p:nvSpPr>
            <p:spPr>
              <a:xfrm>
                <a:off x="254002" y="1517035"/>
                <a:ext cx="8712200" cy="5399374"/>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p>
              <a:p>
                <a:pPr marL="342900" indent="-342900" algn="l">
                  <a:buClr>
                    <a:srgbClr val="00B0F0"/>
                  </a:buClr>
                  <a:buFont typeface="Arial" panose="020B0604020202020204" pitchFamily="34" charset="0"/>
                  <a:buChar char="•"/>
                </a:pPr>
                <a:r>
                  <a:rPr lang="fr-FR" sz="2400" dirty="0">
                    <a:latin typeface="Tw Cen MT" panose="020B0602020104020603" pitchFamily="34" charset="0"/>
                    <a:cs typeface="Times New Roman" panose="02020603050405020304" pitchFamily="18" charset="0"/>
                  </a:rPr>
                  <a:t>L’indicateur 2.3.1 </a:t>
                </a:r>
                <a:r>
                  <a:rPr lang="fr-FR" sz="2400" dirty="0" smtClean="0">
                    <a:latin typeface="Tw Cen MT" panose="020B0602020104020603" pitchFamily="34" charset="0"/>
                    <a:cs typeface="Times New Roman" panose="02020603050405020304" pitchFamily="18" charset="0"/>
                  </a:rPr>
                  <a:t>définit </a:t>
                </a:r>
                <a:r>
                  <a:rPr lang="fr-FR" sz="2400" dirty="0">
                    <a:latin typeface="Tw Cen MT" panose="020B0602020104020603" pitchFamily="34" charset="0"/>
                    <a:cs typeface="Times New Roman" panose="02020603050405020304" pitchFamily="18" charset="0"/>
                  </a:rPr>
                  <a:t>la productivité comme suit : </a:t>
                </a:r>
                <a:r>
                  <a:rPr lang="fr-FR" sz="2400" dirty="0">
                    <a:solidFill>
                      <a:srgbClr val="FF0000"/>
                    </a:solidFill>
                    <a:latin typeface="Tw Cen MT" panose="020B0602020104020603" pitchFamily="34" charset="0"/>
                    <a:cs typeface="Times New Roman" panose="02020603050405020304" pitchFamily="18" charset="0"/>
                  </a:rPr>
                  <a:t>« Le volume de production</a:t>
                </a:r>
                <a:r>
                  <a:rPr lang="fr-FR" sz="2400" dirty="0">
                    <a:latin typeface="Tw Cen MT" panose="020B0602020104020603" pitchFamily="34" charset="0"/>
                    <a:cs typeface="Times New Roman" panose="02020603050405020304" pitchFamily="18" charset="0"/>
                  </a:rPr>
                  <a:t> par </a:t>
                </a:r>
                <a:r>
                  <a:rPr lang="fr-FR" sz="2400" dirty="0">
                    <a:solidFill>
                      <a:srgbClr val="FF0000"/>
                    </a:solidFill>
                    <a:latin typeface="Tw Cen MT" panose="020B0602020104020603" pitchFamily="34" charset="0"/>
                    <a:cs typeface="Times New Roman" panose="02020603050405020304" pitchFamily="18" charset="0"/>
                  </a:rPr>
                  <a:t>unité de travail </a:t>
                </a:r>
                <a:r>
                  <a:rPr lang="fr-FR" sz="2400" dirty="0">
                    <a:latin typeface="Tw Cen MT" panose="020B0602020104020603" pitchFamily="34" charset="0"/>
                    <a:cs typeface="Times New Roman" panose="02020603050405020304" pitchFamily="18" charset="0"/>
                  </a:rPr>
                  <a:t>par catégorie de taille d’entreprise agricole, pastorale et forestière ». 
Il en résulte la formule suivante :</a:t>
                </a:r>
              </a:p>
              <a:p>
                <a:pPr marL="342900" indent="-342900" algn="l">
                  <a:buClr>
                    <a:srgbClr val="00B0F0"/>
                  </a:buClr>
                  <a:buFont typeface="Arial" panose="020B0604020202020204" pitchFamily="34" charset="0"/>
                  <a:buChar char="•"/>
                </a:pPr>
                <a:endParaRPr lang="fr-FR" sz="2400" dirty="0">
                  <a:latin typeface="Tw Cen MT" panose="020B0602020104020603" pitchFamily="34" charset="0"/>
                  <a:cs typeface="Times New Roman" panose="02020603050405020304" pitchFamily="18" charset="0"/>
                </a:endParaRPr>
              </a:p>
              <a:p>
                <a:pPr algn="l">
                  <a:buClr>
                    <a:srgbClr val="00B0F0"/>
                  </a:buClr>
                </a:pPr>
                <a:r>
                  <a:rPr lang="fr-FR" sz="2400" dirty="0">
                    <a:latin typeface="Tw Cen MT" panose="020B0602020104020603" pitchFamily="34" charset="0"/>
                    <a:cs typeface="Times New Roman" panose="02020603050405020304" pitchFamily="18" charset="0"/>
                  </a:rPr>
                  <a:t>	</a:t>
                </a:r>
                <a:r>
                  <a:rPr lang="fr-FR" sz="2400" dirty="0">
                    <a:solidFill>
                      <a:srgbClr val="FF0000"/>
                    </a:solidFill>
                    <a:latin typeface="Tw Cen MT" panose="020B0602020104020603" pitchFamily="34" charset="0"/>
                    <a:cs typeface="Times New Roman" panose="02020603050405020304" pitchFamily="18" charset="0"/>
                  </a:rPr>
                  <a:t>Productivité du travail agricole</a:t>
                </a:r>
                <a:r>
                  <a:rPr lang="fr-FR" sz="2400" dirty="0">
                    <a:latin typeface="Tw Cen MT" panose="020B0602020104020603" pitchFamily="34" charset="0"/>
                    <a:cs typeface="Times New Roman" panose="02020603050405020304" pitchFamily="18" charset="0"/>
                  </a:rPr>
                  <a:t>=</a:t>
                </a:r>
                <a:r>
                  <a:rPr lang="en-US" sz="2400" b="1" dirty="0">
                    <a:solidFill>
                      <a:srgbClr val="FF0000"/>
                    </a:solidFill>
                  </a:rPr>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 </m:t>
                        </m:r>
                        <m:r>
                          <a:rPr lang="en-US" sz="2400" b="1" i="1">
                            <a:solidFill>
                              <a:srgbClr val="FF0000"/>
                            </a:solidFill>
                            <a:latin typeface="Cambria Math" panose="02040503050406030204" pitchFamily="18" charset="0"/>
                          </a:rPr>
                          <m:t>𝑽𝒐𝒍𝒖𝒎𝒆</m:t>
                        </m:r>
                        <m:r>
                          <a:rPr lang="en-US" sz="2400" b="1" i="1">
                            <a:solidFill>
                              <a:srgbClr val="FF0000"/>
                            </a:solidFill>
                            <a:latin typeface="Cambria Math" panose="02040503050406030204" pitchFamily="18" charset="0"/>
                          </a:rPr>
                          <m:t> </m:t>
                        </m:r>
                        <m:r>
                          <a:rPr lang="it-IT" sz="2400" b="1" i="1" smtClean="0">
                            <a:solidFill>
                              <a:srgbClr val="FF0000"/>
                            </a:solidFill>
                            <a:latin typeface="Cambria Math" panose="02040503050406030204" pitchFamily="18" charset="0"/>
                          </a:rPr>
                          <m:t>𝒅𝒆</m:t>
                        </m:r>
                        <m:r>
                          <a:rPr lang="it-IT" sz="2400" b="1" i="1" smtClean="0">
                            <a:solidFill>
                              <a:srgbClr val="FF0000"/>
                            </a:solidFill>
                            <a:latin typeface="Cambria Math" panose="02040503050406030204" pitchFamily="18" charset="0"/>
                          </a:rPr>
                          <m:t> </m:t>
                        </m:r>
                        <m:r>
                          <a:rPr lang="en-US" sz="2400" b="1" i="1">
                            <a:solidFill>
                              <a:srgbClr val="FF0000"/>
                            </a:solidFill>
                            <a:latin typeface="Cambria Math" panose="02040503050406030204" pitchFamily="18" charset="0"/>
                          </a:rPr>
                          <m:t>𝑷𝒓𝒐𝒅𝒖𝒄𝒕𝒊𝒐𝒏</m:t>
                        </m:r>
                      </m:num>
                      <m:den>
                        <m:r>
                          <a:rPr lang="it-IT" sz="2400" b="1" i="1" smtClean="0">
                            <a:solidFill>
                              <a:srgbClr val="FF0000"/>
                            </a:solidFill>
                            <a:latin typeface="Cambria Math" panose="02040503050406030204" pitchFamily="18" charset="0"/>
                          </a:rPr>
                          <m:t>𝑴𝒂𝒊𝒏</m:t>
                        </m:r>
                        <m:r>
                          <a:rPr lang="it-IT" sz="2400" b="1" i="1" smtClean="0">
                            <a:solidFill>
                              <a:srgbClr val="FF0000"/>
                            </a:solidFill>
                            <a:latin typeface="Cambria Math" panose="02040503050406030204" pitchFamily="18" charset="0"/>
                          </a:rPr>
                          <m:t>−</m:t>
                        </m:r>
                        <m:sSup>
                          <m:sSupPr>
                            <m:ctrlPr>
                              <a:rPr lang="it-IT" sz="2400" b="1" i="1" smtClean="0">
                                <a:solidFill>
                                  <a:srgbClr val="FF0000"/>
                                </a:solidFill>
                                <a:latin typeface="Cambria Math" panose="02040503050406030204" pitchFamily="18" charset="0"/>
                              </a:rPr>
                            </m:ctrlPr>
                          </m:sSupPr>
                          <m:e>
                            <m:r>
                              <a:rPr lang="it-IT" sz="2400" b="1" i="1" smtClean="0">
                                <a:solidFill>
                                  <a:srgbClr val="FF0000"/>
                                </a:solidFill>
                                <a:latin typeface="Cambria Math" panose="02040503050406030204" pitchFamily="18" charset="0"/>
                              </a:rPr>
                              <m:t>𝒅</m:t>
                            </m:r>
                          </m:e>
                          <m:sup>
                            <m:r>
                              <a:rPr lang="it-IT" sz="2400" b="1" i="1" smtClean="0">
                                <a:solidFill>
                                  <a:srgbClr val="FF0000"/>
                                </a:solidFill>
                                <a:latin typeface="Cambria Math" panose="02040503050406030204" pitchFamily="18" charset="0"/>
                              </a:rPr>
                              <m:t>′</m:t>
                            </m:r>
                          </m:sup>
                        </m:sSup>
                        <m:r>
                          <a:rPr lang="it-IT" sz="2400" b="1" i="1" smtClean="0">
                            <a:solidFill>
                              <a:srgbClr val="FF0000"/>
                            </a:solidFill>
                            <a:latin typeface="Cambria Math" panose="02040503050406030204" pitchFamily="18" charset="0"/>
                          </a:rPr>
                          <m:t>𝒐𝒆𝒖𝒗𝒓𝒆</m:t>
                        </m:r>
                        <m:r>
                          <a:rPr lang="it-IT" sz="2400" b="1" i="1" smtClean="0">
                            <a:solidFill>
                              <a:srgbClr val="FF0000"/>
                            </a:solidFill>
                            <a:latin typeface="Cambria Math" panose="02040503050406030204" pitchFamily="18" charset="0"/>
                          </a:rPr>
                          <m:t> </m:t>
                        </m:r>
                      </m:den>
                    </m:f>
                  </m:oMath>
                </a14:m>
                <a:endParaRPr lang="it-IT" sz="2400" b="1" dirty="0">
                  <a:solidFill>
                    <a:srgbClr val="FF0000"/>
                  </a:solidFill>
                </a:endParaRPr>
              </a:p>
              <a:p>
                <a:pPr marL="342900" indent="-342900" algn="l">
                  <a:buClr>
                    <a:srgbClr val="00B0F0"/>
                  </a:buClr>
                  <a:buFont typeface="Arial" panose="020B0604020202020204" pitchFamily="34" charset="0"/>
                  <a:buChar char="•"/>
                </a:pPr>
                <a:endParaRPr lang="fr-FR" sz="2400" dirty="0">
                  <a:latin typeface="Tw Cen MT" panose="020B0602020104020603" pitchFamily="34" charset="0"/>
                  <a:cs typeface="Times New Roman" panose="02020603050405020304" pitchFamily="18" charset="0"/>
                </a:endParaRPr>
              </a:p>
              <a:p>
                <a:pPr marL="342900" indent="-342900" algn="l">
                  <a:buClr>
                    <a:srgbClr val="00B0F0"/>
                  </a:buClr>
                  <a:buFont typeface="Arial" panose="020B0604020202020204" pitchFamily="34" charset="0"/>
                  <a:buChar char="•"/>
                </a:pPr>
                <a:r>
                  <a:rPr lang="fr-FR" sz="2400" dirty="0">
                    <a:latin typeface="Tw Cen MT" panose="020B0602020104020603" pitchFamily="34" charset="0"/>
                    <a:cs typeface="Times New Roman" panose="02020603050405020304" pitchFamily="18" charset="0"/>
                  </a:rPr>
                  <a:t>Afin de normaliser et d’agréger les différentes activités agricoles, le volume de production est quantifié en prenant la valeur monétaire de la production agricole (revenus) exprimée en PPA constantes. 
</a:t>
                </a:r>
                <a:r>
                  <a:rPr lang="fr-FR" sz="2400" dirty="0">
                    <a:solidFill>
                      <a:schemeClr val="accent1">
                        <a:lumMod val="50000"/>
                      </a:schemeClr>
                    </a:solidFill>
                    <a:latin typeface="Tw Cen MT" panose="020B0602020104020603" pitchFamily="34" charset="0"/>
                    <a:cs typeface="Times New Roman" panose="02020603050405020304" pitchFamily="18" charset="0"/>
                  </a:rPr>
                  <a:t>Selon la source des données, différentes formules peuvent être utilisées pour calculer la productivité agricole</a:t>
                </a:r>
                <a:r>
                  <a:rPr lang="fr-FR" sz="2400" dirty="0">
                    <a:latin typeface="Tw Cen MT" panose="020B0602020104020603" pitchFamily="34" charset="0"/>
                    <a:cs typeface="Times New Roman" panose="02020603050405020304" pitchFamily="18" charset="0"/>
                  </a:rPr>
                  <a:t>.
</a:t>
                </a:r>
                <a:endParaRPr lang="en-GB" sz="2400" dirty="0">
                  <a:latin typeface="+mn-lt"/>
                  <a:cs typeface="Times New Roman" panose="02020603050405020304" pitchFamily="18" charset="0"/>
                </a:endParaRPr>
              </a:p>
            </p:txBody>
          </p:sp>
        </mc:Choice>
        <mc:Fallback xmlns="">
          <p:sp>
            <p:nvSpPr>
              <p:cNvPr id="6" name="Title 4"/>
              <p:cNvSpPr txBox="1">
                <a:spLocks noRot="1" noChangeAspect="1" noMove="1" noResize="1" noEditPoints="1" noAdjustHandles="1" noChangeArrowheads="1" noChangeShapeType="1" noTextEdit="1"/>
              </p:cNvSpPr>
              <p:nvPr/>
            </p:nvSpPr>
            <p:spPr>
              <a:xfrm>
                <a:off x="254002" y="1517035"/>
                <a:ext cx="8712200" cy="5399374"/>
              </a:xfrm>
              <a:prstGeom prst="rect">
                <a:avLst/>
              </a:prstGeom>
              <a:blipFill>
                <a:blip r:embed="rId3"/>
                <a:stretch>
                  <a:fillRect l="-1120" r="-2099" b="-5756"/>
                </a:stretch>
              </a:blipFill>
            </p:spPr>
            <p:txBody>
              <a:bodyPr/>
              <a:lstStyle/>
              <a:p>
                <a:r>
                  <a:rPr lang="en-US">
                    <a:noFill/>
                  </a:rPr>
                  <a:t> </a:t>
                </a:r>
              </a:p>
            </p:txBody>
          </p:sp>
        </mc:Fallback>
      </mc:AlternateContent>
    </p:spTree>
    <p:extLst>
      <p:ext uri="{BB962C8B-B14F-4D97-AF65-F5344CB8AC3E}">
        <p14:creationId xmlns:p14="http://schemas.microsoft.com/office/powerpoint/2010/main" val="944888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just"/>
            <a:endParaRPr lang="en-US" sz="1855" dirty="0">
              <a:latin typeface="Bahnschrift" panose="020B0502040204020203" pitchFamily="34" charset="0"/>
            </a:endParaRPr>
          </a:p>
        </p:txBody>
      </p:sp>
      <p:sp>
        <p:nvSpPr>
          <p:cNvPr id="3" name="Title 1"/>
          <p:cNvSpPr>
            <a:spLocks noGrp="1"/>
          </p:cNvSpPr>
          <p:nvPr>
            <p:ph type="title"/>
          </p:nvPr>
        </p:nvSpPr>
        <p:spPr>
          <a:xfrm>
            <a:off x="254001" y="170835"/>
            <a:ext cx="8712200" cy="1175365"/>
          </a:xfrm>
        </p:spPr>
        <p:txBody>
          <a:bodyPr vert="horz" lIns="103632" tIns="51816" rIns="103632" bIns="51816" rtlCol="0" anchor="ctr">
            <a:normAutofit fontScale="90000"/>
          </a:bodyPr>
          <a:lstStyle/>
          <a:p>
            <a:pPr lvl="1" algn="ctr" defTabSz="854939" rtl="0">
              <a:lnSpc>
                <a:spcPct val="90000"/>
              </a:lnSpc>
              <a:spcBef>
                <a:spcPct val="0"/>
              </a:spcBef>
            </a:pPr>
            <a:r>
              <a:rPr lang="fr-FR" sz="3000" spc="94" dirty="0">
                <a:solidFill>
                  <a:schemeClr val="bg1"/>
                </a:solidFill>
                <a:latin typeface="Bahnschrift SemiBold" panose="020B0502040204020203" pitchFamily="34" charset="0"/>
              </a:rPr>
              <a:t>Indicateur 2.3.1 des ODD – Calcul</a:t>
            </a:r>
            <a:br>
              <a:rPr lang="fr-FR" sz="3000" spc="94" dirty="0">
                <a:solidFill>
                  <a:schemeClr val="bg1"/>
                </a:solidFill>
                <a:latin typeface="Bahnschrift SemiBold" panose="020B0502040204020203" pitchFamily="34" charset="0"/>
              </a:rPr>
            </a:br>
            <a:r>
              <a:rPr lang="fr-FR" sz="3000" spc="94" dirty="0">
                <a:solidFill>
                  <a:schemeClr val="bg1"/>
                </a:solidFill>
                <a:latin typeface="Bahnschrift SemiBold" panose="020B0502040204020203" pitchFamily="34" charset="0"/>
              </a:rPr>
              <a:t/>
            </a:r>
            <a:br>
              <a:rPr lang="fr-FR" sz="3000" spc="94" dirty="0">
                <a:solidFill>
                  <a:schemeClr val="bg1"/>
                </a:solidFill>
                <a:latin typeface="Bahnschrift SemiBold" panose="020B0502040204020203" pitchFamily="34" charset="0"/>
              </a:rPr>
            </a:br>
            <a:r>
              <a:rPr lang="fr-FR" sz="3000" spc="94" dirty="0">
                <a:solidFill>
                  <a:srgbClr val="C00000"/>
                </a:solidFill>
                <a:latin typeface="Bahnschrift SemiBold" panose="020B0502040204020203" pitchFamily="34" charset="0"/>
              </a:rPr>
              <a:t>FORMULE SANS POIDS D’ÉCHANTILLONNAGE</a:t>
            </a:r>
            <a:r>
              <a:rPr lang="fr-FR" sz="3000" spc="94" dirty="0">
                <a:solidFill>
                  <a:schemeClr val="bg1"/>
                </a:solidFill>
                <a:latin typeface="Bahnschrift SemiBold" panose="020B0502040204020203" pitchFamily="34" charset="0"/>
              </a:rPr>
              <a:t>
</a:t>
            </a:r>
            <a:endParaRPr lang="en-US" sz="3000" spc="94" dirty="0">
              <a:solidFill>
                <a:srgbClr val="FF0000"/>
              </a:solidFill>
              <a:latin typeface="Tw Cen MT" panose="020B0602020104020603" pitchFamily="34" charset="0"/>
            </a:endParaRPr>
          </a:p>
        </p:txBody>
      </p:sp>
      <p:sp>
        <p:nvSpPr>
          <p:cNvPr id="6" name="Title 4"/>
          <p:cNvSpPr txBox="1">
            <a:spLocks/>
          </p:cNvSpPr>
          <p:nvPr/>
        </p:nvSpPr>
        <p:spPr>
          <a:xfrm>
            <a:off x="254001" y="1435100"/>
            <a:ext cx="8712199" cy="5310474"/>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mn-lt"/>
            </a:endParaRPr>
          </a:p>
          <a:p>
            <a:pPr algn="l"/>
            <a:r>
              <a:rPr lang="fr-FR" sz="2400" dirty="0">
                <a:latin typeface="Tw Cen MT" panose="020B0602020104020603" pitchFamily="34" charset="0"/>
              </a:rPr>
              <a:t>Cela s’applique lorsque les données sont collectées par le biais de :
</a:t>
            </a:r>
            <a:endParaRPr lang="en-US" sz="2400" dirty="0">
              <a:latin typeface="Tw Cen MT" panose="020B0602020104020603" pitchFamily="34" charset="0"/>
            </a:endParaRPr>
          </a:p>
          <a:p>
            <a:pPr marL="342900" lvl="0" indent="-342900" algn="l">
              <a:buFont typeface="Arial" panose="020B0604020202020204" pitchFamily="34" charset="0"/>
              <a:buChar char="•"/>
            </a:pPr>
            <a:r>
              <a:rPr lang="fr-FR" sz="2400" b="1" dirty="0">
                <a:latin typeface="Tw Cen MT" panose="020B0602020104020603" pitchFamily="34" charset="0"/>
              </a:rPr>
              <a:t>Recensement ou l’enquête de dénombrement exhaustif
Enquête par sondage utilisant un plan auto-pondéré</a:t>
            </a:r>
            <a:r>
              <a:rPr lang="en-GB" sz="2400" dirty="0">
                <a:latin typeface="Tw Cen MT" panose="020B0602020104020603" pitchFamily="34" charset="0"/>
              </a:rPr>
              <a:t>: </a:t>
            </a:r>
          </a:p>
          <a:p>
            <a:pPr marL="731520" lvl="0" indent="-342900" algn="l">
              <a:buFont typeface="Arial" panose="020B0604020202020204" pitchFamily="34" charset="0"/>
              <a:buChar char="•"/>
            </a:pPr>
            <a:r>
              <a:rPr lang="fr-FR" sz="2000" i="1" dirty="0">
                <a:latin typeface="Tw Cen MT" panose="020B0602020104020603" pitchFamily="34" charset="0"/>
              </a:rPr>
              <a:t>Par exemple, pour un sondage à deux degrés, l’auto-pondération est obtenue en sélectionnant des unités primaires (p. ex. zones de dénombrement) avec probabilité proportionnelle à la taille (PPT) à la première étape et à la deuxième étape, un nombre fixe d’unités (exploitations par exemple) au sein d’une unité primaire sélectionnée (p. ex., toujours sélectionner n = 5 à la 2e étape). 
</a:t>
            </a:r>
            <a:r>
              <a:rPr lang="fr-FR" sz="2400" dirty="0">
                <a:latin typeface="Tw Cen MT" panose="020B0602020104020603" pitchFamily="34" charset="0"/>
              </a:rPr>
              <a:t>Ce type de </a:t>
            </a:r>
            <a:r>
              <a:rPr lang="fr-FR" sz="2400" dirty="0" smtClean="0">
                <a:latin typeface="Tw Cen MT" panose="020B0602020104020603" pitchFamily="34" charset="0"/>
              </a:rPr>
              <a:t>sondage </a:t>
            </a:r>
            <a:r>
              <a:rPr lang="fr-FR" sz="2400" dirty="0">
                <a:latin typeface="Tw Cen MT" panose="020B0602020104020603" pitchFamily="34" charset="0"/>
              </a:rPr>
              <a:t>est fréquemment utilisé dans de nombreuses enquêtes agricoles dans les pays en développement.</a:t>
            </a:r>
            <a:endParaRPr lang="en-US" sz="2400" dirty="0">
              <a:latin typeface="Tw Cen MT" panose="020B0602020104020603" pitchFamily="34" charset="0"/>
            </a:endParaRPr>
          </a:p>
          <a:p>
            <a:pPr algn="just">
              <a:spcBef>
                <a:spcPts val="1360"/>
              </a:spcBef>
              <a:buClr>
                <a:srgbClr val="00B0F0"/>
              </a:buClr>
            </a:pPr>
            <a:endParaRPr lang="en-GB" sz="2400" dirty="0">
              <a:latin typeface="+mn-lt"/>
              <a:cs typeface="Times New Roman" panose="02020603050405020304" pitchFamily="18" charset="0"/>
            </a:endParaRPr>
          </a:p>
        </p:txBody>
      </p:sp>
    </p:spTree>
    <p:extLst>
      <p:ext uri="{BB962C8B-B14F-4D97-AF65-F5344CB8AC3E}">
        <p14:creationId xmlns:p14="http://schemas.microsoft.com/office/powerpoint/2010/main" val="955538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96" y="40967"/>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3" name="Title 1"/>
          <p:cNvSpPr>
            <a:spLocks noGrp="1"/>
          </p:cNvSpPr>
          <p:nvPr>
            <p:ph type="title"/>
          </p:nvPr>
        </p:nvSpPr>
        <p:spPr>
          <a:xfrm>
            <a:off x="337109" y="170835"/>
            <a:ext cx="8260791" cy="1175365"/>
          </a:xfrm>
        </p:spPr>
        <p:txBody>
          <a:bodyPr vert="horz" lIns="103632" tIns="51816" rIns="103632" bIns="51816" rtlCol="0" anchor="ctr">
            <a:normAutofit fontScale="90000"/>
          </a:bodyPr>
          <a:lstStyle/>
          <a:p>
            <a:pPr algn="ctr" defTabSz="854939"/>
            <a:r>
              <a:rPr lang="fr-FR" sz="3000" spc="94" dirty="0">
                <a:solidFill>
                  <a:schemeClr val="bg1"/>
                </a:solidFill>
                <a:latin typeface="Bahnschrift SemiBold" panose="020B0502040204020203" pitchFamily="34" charset="0"/>
              </a:rPr>
              <a:t>Indicateur 2.3.1 des ODD – Calcul</a:t>
            </a:r>
            <a:br>
              <a:rPr lang="fr-FR" sz="3000" spc="94" dirty="0">
                <a:solidFill>
                  <a:schemeClr val="bg1"/>
                </a:solidFill>
                <a:latin typeface="Bahnschrift SemiBold" panose="020B0502040204020203" pitchFamily="34" charset="0"/>
              </a:rPr>
            </a:b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3000" spc="94" dirty="0">
                <a:solidFill>
                  <a:srgbClr val="C00000"/>
                </a:solidFill>
                <a:latin typeface="Bahnschrift SemiBold" panose="020B0502040204020203" pitchFamily="34" charset="0"/>
              </a:rPr>
              <a:t>FORMULE SANS POIDS D’ÉCHANTILLONNAGE</a:t>
            </a:r>
          </a:p>
        </p:txBody>
      </p:sp>
      <p:sp>
        <p:nvSpPr>
          <p:cNvPr id="7" name="Rectangle 6"/>
          <p:cNvSpPr/>
          <p:nvPr/>
        </p:nvSpPr>
        <p:spPr>
          <a:xfrm>
            <a:off x="3375304" y="4724400"/>
            <a:ext cx="2362200" cy="1003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337109" y="1605935"/>
                <a:ext cx="8806891" cy="5112365"/>
              </a:xfrm>
            </p:spPr>
            <p:txBody>
              <a:bodyPr>
                <a:normAutofit/>
              </a:bodyPr>
              <a:lstStyle/>
              <a:p>
                <a:r>
                  <a:rPr lang="fr-FR" dirty="0">
                    <a:latin typeface="Tw Cen MT" panose="020B0602020104020603" pitchFamily="34" charset="0"/>
                  </a:rPr>
                  <a:t>Compte tenu des activités agricoles, y compris les cultures, l’élevage, la pêche et la production forestière, et des [1,...,n] petits producteurs d’aliments comme un sous-ensemble de tous les producteurs alimentaires N [1,...,k],</a:t>
                </a:r>
              </a:p>
              <a:p>
                <a:r>
                  <a:rPr lang="fr-FR" dirty="0">
                    <a:latin typeface="Tw Cen MT" panose="020B0602020104020603" pitchFamily="34" charset="0"/>
                  </a:rPr>
                  <a:t> L’indicateur 2.3.1 des ODD doit être calculé à l’aide de la formule suivante :
</a:t>
                </a:r>
                <a:endParaRPr lang="en-GB" sz="2040" dirty="0">
                  <a:solidFill>
                    <a:srgbClr val="0070C0"/>
                  </a:solidFill>
                  <a:latin typeface="Tw Cen MT" panose="020B0602020104020603" pitchFamily="34" charset="0"/>
                  <a:cs typeface="Times New Roman" panose="02020603050405020304" pitchFamily="18" charset="0"/>
                </a:endParaRPr>
              </a:p>
              <a:p>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it-IT" b="0" i="1" smtClean="0">
                            <a:solidFill>
                              <a:srgbClr val="FF0000"/>
                            </a:solidFill>
                            <a:latin typeface="Cambria Math" panose="02040503050406030204" pitchFamily="18" charset="0"/>
                          </a:rPr>
                          <m:t>𝑂𝐷𝐷</m:t>
                        </m:r>
                        <m:r>
                          <a:rPr lang="en-GB" i="1">
                            <a:solidFill>
                              <a:srgbClr val="FF0000"/>
                            </a:solidFill>
                            <a:latin typeface="Cambria Math" panose="02040503050406030204" pitchFamily="18" charset="0"/>
                          </a:rPr>
                          <m:t> 2.3.1=</m:t>
                        </m:r>
                        <m:r>
                          <a:rPr lang="en-GB" i="1">
                            <a:solidFill>
                              <a:srgbClr val="FF0000"/>
                            </a:solidFill>
                            <a:latin typeface="Cambria Math" panose="02040503050406030204" pitchFamily="18" charset="0"/>
                          </a:rPr>
                          <m:t>𝐼</m:t>
                        </m:r>
                      </m:e>
                      <m:sub>
                        <m:r>
                          <a:rPr lang="en-GB" i="1">
                            <a:solidFill>
                              <a:srgbClr val="FF0000"/>
                            </a:solidFill>
                            <a:latin typeface="Cambria Math" panose="02040503050406030204" pitchFamily="18" charset="0"/>
                          </a:rPr>
                          <m:t>2.3.1</m:t>
                        </m:r>
                      </m:sub>
                      <m:sup>
                        <m:r>
                          <a:rPr lang="en-GB" i="1">
                            <a:solidFill>
                              <a:srgbClr val="FF0000"/>
                            </a:solidFill>
                            <a:latin typeface="Cambria Math" panose="02040503050406030204" pitchFamily="18" charset="0"/>
                          </a:rPr>
                          <m:t>𝑡</m:t>
                        </m:r>
                      </m:sup>
                    </m:sSubSup>
                    <m:r>
                      <a:rPr lang="en-GB"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nary>
                          <m:naryPr>
                            <m:chr m:val="∑"/>
                            <m:limLoc m:val="undOvr"/>
                            <m:ctrlPr>
                              <a:rPr lang="en-US" i="1">
                                <a:solidFill>
                                  <a:srgbClr val="FF0000"/>
                                </a:solidFill>
                                <a:latin typeface="Cambria Math" panose="02040503050406030204" pitchFamily="18" charset="0"/>
                              </a:rPr>
                            </m:ctrlPr>
                          </m:naryPr>
                          <m:sub>
                            <m:r>
                              <a:rPr lang="en-GB" i="1">
                                <a:solidFill>
                                  <a:srgbClr val="FF0000"/>
                                </a:solidFill>
                                <a:latin typeface="Cambria Math" panose="02040503050406030204" pitchFamily="18" charset="0"/>
                              </a:rPr>
                              <m:t>𝑗</m:t>
                            </m:r>
                            <m:r>
                              <a:rPr lang="en-GB" i="1">
                                <a:solidFill>
                                  <a:srgbClr val="FF0000"/>
                                </a:solidFill>
                                <a:latin typeface="Cambria Math" panose="02040503050406030204" pitchFamily="18" charset="0"/>
                              </a:rPr>
                              <m:t>=1</m:t>
                            </m:r>
                          </m:sub>
                          <m:sup>
                            <m:r>
                              <a:rPr lang="en-GB" i="1">
                                <a:solidFill>
                                  <a:srgbClr val="FF0000"/>
                                </a:solidFill>
                                <a:latin typeface="Cambria Math" panose="02040503050406030204" pitchFamily="18" charset="0"/>
                              </a:rPr>
                              <m:t>𝑛</m:t>
                            </m:r>
                          </m:sup>
                          <m:e>
                            <m:r>
                              <a:rPr lang="en-GB"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nary>
                                  <m:naryPr>
                                    <m:chr m:val="∑"/>
                                    <m:limLoc m:val="undOvr"/>
                                    <m:supHide m:val="on"/>
                                    <m:ctrlPr>
                                      <a:rPr lang="en-US" i="1">
                                        <a:solidFill>
                                          <a:srgbClr val="FF0000"/>
                                        </a:solidFill>
                                        <a:latin typeface="Cambria Math" panose="02040503050406030204" pitchFamily="18" charset="0"/>
                                      </a:rPr>
                                    </m:ctrlPr>
                                  </m:naryPr>
                                  <m:sub>
                                    <m:r>
                                      <a:rPr lang="en-GB" i="1">
                                        <a:solidFill>
                                          <a:srgbClr val="FF0000"/>
                                        </a:solidFill>
                                        <a:latin typeface="Cambria Math" panose="02040503050406030204" pitchFamily="18" charset="0"/>
                                      </a:rPr>
                                      <m:t>𝑖</m:t>
                                    </m:r>
                                  </m:sub>
                                  <m:sup/>
                                  <m:e>
                                    <m:sSubSup>
                                      <m:sSubSupPr>
                                        <m:ctrlPr>
                                          <a:rPr lang="en-US"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𝑉</m:t>
                                        </m:r>
                                      </m:e>
                                      <m:sub>
                                        <m:r>
                                          <a:rPr lang="en-GB" i="1">
                                            <a:solidFill>
                                              <a:srgbClr val="FF0000"/>
                                            </a:solidFill>
                                            <a:latin typeface="Cambria Math" panose="02040503050406030204" pitchFamily="18" charset="0"/>
                                          </a:rPr>
                                          <m:t>𝑖𝑗</m:t>
                                        </m:r>
                                      </m:sub>
                                      <m:sup>
                                        <m:r>
                                          <a:rPr lang="en-GB" i="1">
                                            <a:solidFill>
                                              <a:srgbClr val="FF0000"/>
                                            </a:solidFill>
                                            <a:latin typeface="Cambria Math" panose="02040503050406030204" pitchFamily="18" charset="0"/>
                                          </a:rPr>
                                          <m:t>𝑡</m:t>
                                        </m:r>
                                      </m:sup>
                                    </m:sSubSup>
                                    <m:sSubSup>
                                      <m:sSubSupPr>
                                        <m:ctrlPr>
                                          <a:rPr lang="en-US"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𝑝</m:t>
                                        </m:r>
                                      </m:e>
                                      <m:sub>
                                        <m:r>
                                          <a:rPr lang="en-GB" i="1">
                                            <a:solidFill>
                                              <a:srgbClr val="FF0000"/>
                                            </a:solidFill>
                                            <a:latin typeface="Cambria Math" panose="02040503050406030204" pitchFamily="18" charset="0"/>
                                          </a:rPr>
                                          <m:t>𝑖𝑗</m:t>
                                        </m:r>
                                      </m:sub>
                                      <m:sup>
                                        <m:r>
                                          <a:rPr lang="en-GB" i="1">
                                            <a:solidFill>
                                              <a:srgbClr val="FF0000"/>
                                            </a:solidFill>
                                            <a:latin typeface="Cambria Math" panose="02040503050406030204" pitchFamily="18" charset="0"/>
                                          </a:rPr>
                                          <m:t>𝑡</m:t>
                                        </m:r>
                                      </m:sup>
                                    </m:sSubSup>
                                  </m:e>
                                </m:nary>
                              </m:num>
                              <m:den>
                                <m:sSubSup>
                                  <m:sSubSupPr>
                                    <m:ctrlPr>
                                      <a:rPr lang="en-US"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𝐿𝑑</m:t>
                                    </m:r>
                                  </m:e>
                                  <m:sub>
                                    <m:r>
                                      <a:rPr lang="en-GB" i="1">
                                        <a:solidFill>
                                          <a:srgbClr val="FF0000"/>
                                        </a:solidFill>
                                        <a:latin typeface="Cambria Math" panose="02040503050406030204" pitchFamily="18" charset="0"/>
                                      </a:rPr>
                                      <m:t>𝑗</m:t>
                                    </m:r>
                                  </m:sub>
                                  <m:sup>
                                    <m:r>
                                      <a:rPr lang="en-GB" i="1">
                                        <a:solidFill>
                                          <a:srgbClr val="FF0000"/>
                                        </a:solidFill>
                                        <a:latin typeface="Cambria Math" panose="02040503050406030204" pitchFamily="18" charset="0"/>
                                      </a:rPr>
                                      <m:t>𝑡</m:t>
                                    </m:r>
                                  </m:sup>
                                </m:sSubSup>
                              </m:den>
                            </m:f>
                            <m:r>
                              <a:rPr lang="en-GB" i="1">
                                <a:solidFill>
                                  <a:srgbClr val="FF0000"/>
                                </a:solidFill>
                                <a:latin typeface="Cambria Math" panose="02040503050406030204" pitchFamily="18" charset="0"/>
                              </a:rPr>
                              <m:t>)</m:t>
                            </m:r>
                          </m:e>
                        </m:nary>
                      </m:num>
                      <m:den>
                        <m:r>
                          <a:rPr lang="en-GB" i="1">
                            <a:solidFill>
                              <a:srgbClr val="FF0000"/>
                            </a:solidFill>
                            <a:latin typeface="Cambria Math" panose="02040503050406030204" pitchFamily="18" charset="0"/>
                          </a:rPr>
                          <m:t>𝑛</m:t>
                        </m:r>
                      </m:den>
                    </m:f>
                  </m:oMath>
                </a14:m>
                <a:endParaRPr lang="en-GB" sz="2040" dirty="0">
                  <a:solidFill>
                    <a:srgbClr val="FF0000"/>
                  </a:solidFill>
                  <a:latin typeface="Tw Cen MT" panose="020B0602020104020603" pitchFamily="34" charset="0"/>
                  <a:cs typeface="Times New Roman" panose="02020603050405020304" pitchFamily="18"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337109" y="1605935"/>
                <a:ext cx="8806891" cy="5112365"/>
              </a:xfrm>
              <a:blipFill>
                <a:blip r:embed="rId2"/>
                <a:stretch>
                  <a:fillRect l="-1246" t="-2026" r="-2007"/>
                </a:stretch>
              </a:blipFill>
            </p:spPr>
            <p:txBody>
              <a:bodyPr/>
              <a:lstStyle/>
              <a:p>
                <a:r>
                  <a:rPr lang="en-US">
                    <a:noFill/>
                  </a:rPr>
                  <a:t> </a:t>
                </a:r>
              </a:p>
            </p:txBody>
          </p:sp>
        </mc:Fallback>
      </mc:AlternateContent>
    </p:spTree>
    <p:extLst>
      <p:ext uri="{BB962C8B-B14F-4D97-AF65-F5344CB8AC3E}">
        <p14:creationId xmlns:p14="http://schemas.microsoft.com/office/powerpoint/2010/main" val="1609227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just"/>
            <a:endParaRPr lang="en-US" sz="1855" dirty="0">
              <a:latin typeface="Bahnschrift" panose="020B0502040204020203" pitchFamily="34" charset="0"/>
            </a:endParaRPr>
          </a:p>
        </p:txBody>
      </p:sp>
      <p:sp>
        <p:nvSpPr>
          <p:cNvPr id="3" name="Title 1"/>
          <p:cNvSpPr>
            <a:spLocks noGrp="1"/>
          </p:cNvSpPr>
          <p:nvPr>
            <p:ph type="title"/>
          </p:nvPr>
        </p:nvSpPr>
        <p:spPr>
          <a:xfrm>
            <a:off x="254001" y="170835"/>
            <a:ext cx="8712200" cy="1175365"/>
          </a:xfrm>
        </p:spPr>
        <p:txBody>
          <a:bodyPr vert="horz" lIns="103632" tIns="51816" rIns="103632" bIns="51816" rtlCol="0" anchor="ctr">
            <a:normAutofit fontScale="90000"/>
          </a:bodyPr>
          <a:lstStyle/>
          <a:p>
            <a:pPr lvl="1" algn="ctr" defTabSz="854939" rtl="0">
              <a:lnSpc>
                <a:spcPct val="90000"/>
              </a:lnSpc>
              <a:spcBef>
                <a:spcPct val="0"/>
              </a:spcBef>
            </a:pPr>
            <a:r>
              <a:rPr lang="fr-FR" sz="3000" spc="94" dirty="0">
                <a:solidFill>
                  <a:schemeClr val="bg1"/>
                </a:solidFill>
                <a:latin typeface="Bahnschrift SemiBold" panose="020B0502040204020203" pitchFamily="34" charset="0"/>
              </a:rPr>
              <a:t>Indicateur 2.3.1 des ODD – Calcul</a:t>
            </a: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2400" spc="94" dirty="0">
                <a:solidFill>
                  <a:srgbClr val="FF0000"/>
                </a:solidFill>
                <a:latin typeface="Bahnschrift SemiBold" panose="020B0502040204020203" pitchFamily="34" charset="0"/>
              </a:rPr>
              <a:t>FORMULE SANS POIDS D’ÉCHANTILLONNAGE</a:t>
            </a:r>
            <a:r>
              <a:rPr lang="en-US" sz="2400" dirty="0">
                <a:solidFill>
                  <a:srgbClr val="FF0000"/>
                </a:solidFill>
              </a:rPr>
              <a:t/>
            </a:r>
            <a:br>
              <a:rPr lang="en-US" sz="2400" dirty="0">
                <a:solidFill>
                  <a:srgbClr val="FF0000"/>
                </a:solidFill>
              </a:rPr>
            </a:br>
            <a:endParaRPr lang="en-US" sz="3000" spc="94" dirty="0">
              <a:solidFill>
                <a:srgbClr val="FF0000"/>
              </a:solidFill>
              <a:latin typeface="Tw Cen MT" panose="020B0602020104020603" pitchFamily="34" charset="0"/>
            </a:endParaRPr>
          </a:p>
        </p:txBody>
      </p:sp>
      <p:sp>
        <p:nvSpPr>
          <p:cNvPr id="6" name="Title 4"/>
          <p:cNvSpPr txBox="1">
            <a:spLocks/>
          </p:cNvSpPr>
          <p:nvPr/>
        </p:nvSpPr>
        <p:spPr>
          <a:xfrm>
            <a:off x="254001" y="1450089"/>
            <a:ext cx="8712199" cy="5228539"/>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endParaRPr lang="en-US" sz="3200" dirty="0"/>
          </a:p>
          <a:p>
            <a:pPr algn="just">
              <a:spcBef>
                <a:spcPts val="1360"/>
              </a:spcBef>
              <a:buClr>
                <a:srgbClr val="00B0F0"/>
              </a:buClr>
            </a:pPr>
            <a:endParaRPr lang="en-GB" sz="2400" dirty="0">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 y="1435100"/>
                <a:ext cx="8966200" cy="5311326"/>
              </a:xfrm>
              <a:prstGeom prst="rect">
                <a:avLst/>
              </a:prstGeom>
            </p:spPr>
            <p:txBody>
              <a:bodyPr wrap="square">
                <a:spAutoFit/>
              </a:bodyPr>
              <a:lstStyle/>
              <a:p>
                <a:pPr algn="just">
                  <a:lnSpc>
                    <a:spcPct val="107000"/>
                  </a:lnSpc>
                  <a:spcAft>
                    <a:spcPts val="800"/>
                  </a:spcAft>
                </a:pPr>
                <a:r>
                  <a:rPr lang="en-GB" sz="2800" dirty="0" err="1" smtClean="0">
                    <a:latin typeface="Tw Cen MT" panose="020B0602020104020603" pitchFamily="34" charset="0"/>
                    <a:ea typeface="Calibri" panose="020F0502020204030204" pitchFamily="34" charset="0"/>
                    <a:cs typeface="Arial" panose="020B0604020202020204" pitchFamily="34" charset="0"/>
                  </a:rPr>
                  <a:t>Ou</a:t>
                </a:r>
                <a:r>
                  <a:rPr lang="en-GB" sz="2800" dirty="0" smtClean="0">
                    <a:latin typeface="Tw Cen MT" panose="020B0602020104020603" pitchFamily="34" charset="0"/>
                    <a:ea typeface="Calibri" panose="020F0502020204030204" pitchFamily="34" charset="0"/>
                    <a:cs typeface="Arial" panose="020B0604020202020204" pitchFamily="34" charset="0"/>
                  </a:rPr>
                  <a:t>: </a:t>
                </a:r>
                <a:endParaRPr lang="en-US" sz="2800" dirty="0">
                  <a:effectLst/>
                  <a:latin typeface="Tw Cen MT" panose="020B0602020104020603" pitchFamily="34" charset="0"/>
                  <a:ea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14:m>
                  <m:oMath xmlns:m="http://schemas.openxmlformats.org/officeDocument/2006/math">
                    <m:sSubSup>
                      <m:sSubSupPr>
                        <m:ctrlPr>
                          <a:rPr lang="en-US" sz="2800" i="1">
                            <a:latin typeface="Cambria Math" panose="02040503050406030204" pitchFamily="18" charset="0"/>
                            <a:ea typeface="Calibri" panose="020F0502020204030204" pitchFamily="34" charset="0"/>
                          </a:rPr>
                        </m:ctrlPr>
                      </m:sSubSupPr>
                      <m:e>
                        <m:r>
                          <a:rPr lang="en-GB" sz="2800" i="1">
                            <a:latin typeface="Cambria Math" panose="02040503050406030204" pitchFamily="18" charset="0"/>
                            <a:ea typeface="Calibri" panose="020F0502020204030204" pitchFamily="34" charset="0"/>
                          </a:rPr>
                          <m:t>𝑉</m:t>
                        </m:r>
                      </m:e>
                      <m:sub>
                        <m:r>
                          <a:rPr lang="en-GB" sz="2800" i="1">
                            <a:latin typeface="Cambria Math" panose="02040503050406030204" pitchFamily="18" charset="0"/>
                            <a:ea typeface="Calibri" panose="020F0502020204030204" pitchFamily="34" charset="0"/>
                          </a:rPr>
                          <m:t>𝑖𝑗</m:t>
                        </m:r>
                      </m:sub>
                      <m:sup>
                        <m:r>
                          <a:rPr lang="en-GB" sz="2800" i="1">
                            <a:latin typeface="Cambria Math" panose="02040503050406030204" pitchFamily="18" charset="0"/>
                            <a:ea typeface="Calibri" panose="020F0502020204030204" pitchFamily="34" charset="0"/>
                          </a:rPr>
                          <m:t>𝑡</m:t>
                        </m:r>
                      </m:sup>
                    </m:sSubSup>
                  </m:oMath>
                </a14:m>
                <a:r>
                  <a:rPr lang="en-GB" sz="2800" dirty="0">
                    <a:latin typeface="Tw Cen MT" panose="020B0602020104020603" pitchFamily="34" charset="0"/>
                    <a:ea typeface="Calibri" panose="020F0502020204030204" pitchFamily="34" charset="0"/>
                    <a:cs typeface="Arial" panose="020B0604020202020204" pitchFamily="34" charset="0"/>
                  </a:rPr>
                  <a:t> </a:t>
                </a:r>
                <a:r>
                  <a:rPr lang="fr-FR" sz="2800" dirty="0">
                    <a:latin typeface="Tw Cen MT" panose="020B0602020104020603" pitchFamily="34" charset="0"/>
                    <a:ea typeface="Calibri" panose="020F0502020204030204" pitchFamily="34" charset="0"/>
                    <a:cs typeface="Arial" panose="020B0604020202020204" pitchFamily="34" charset="0"/>
                  </a:rPr>
                  <a:t>est le volume physique du produit agricole i produit par le petit producteur de denrées alimentaires j au cours de l’année t;</a:t>
                </a:r>
                <a:r>
                  <a:rPr lang="en-GB" sz="2800" dirty="0">
                    <a:latin typeface="Tw Cen MT" panose="020B0602020104020603" pitchFamily="34" charset="0"/>
                    <a:ea typeface="Calibri" panose="020F0502020204030204" pitchFamily="34" charset="0"/>
                    <a:cs typeface="Arial" panose="020B0604020202020204" pitchFamily="34" charset="0"/>
                  </a:rPr>
                  <a:t> </a:t>
                </a:r>
                <a:endParaRPr lang="en-US" sz="2800" dirty="0">
                  <a:effectLst/>
                  <a:latin typeface="Tw Cen MT" panose="020B0602020104020603" pitchFamily="34" charset="0"/>
                </a:endParaRPr>
              </a:p>
              <a:p>
                <a:pPr marL="342900" marR="0" lvl="0" indent="-342900" algn="just">
                  <a:lnSpc>
                    <a:spcPct val="107000"/>
                  </a:lnSpc>
                  <a:spcBef>
                    <a:spcPts val="0"/>
                  </a:spcBef>
                  <a:spcAft>
                    <a:spcPts val="800"/>
                  </a:spcAft>
                  <a:buFont typeface="Symbol" panose="05050102010706020507" pitchFamily="18" charset="2"/>
                  <a:buChar char=""/>
                </a:pPr>
                <a14:m>
                  <m:oMath xmlns:m="http://schemas.openxmlformats.org/officeDocument/2006/math">
                    <m:sSubSup>
                      <m:sSubSupPr>
                        <m:ctrlPr>
                          <a:rPr lang="en-US" sz="2800" i="1">
                            <a:latin typeface="Cambria Math" panose="02040503050406030204" pitchFamily="18" charset="0"/>
                            <a:ea typeface="SimSun" panose="02010600030101010101" pitchFamily="2" charset="-122"/>
                          </a:rPr>
                        </m:ctrlPr>
                      </m:sSubSupPr>
                      <m:e>
                        <m:r>
                          <a:rPr lang="en-GB" sz="2800" i="1">
                            <a:latin typeface="Cambria Math" panose="02040503050406030204" pitchFamily="18" charset="0"/>
                            <a:ea typeface="Calibri" panose="020F0502020204030204" pitchFamily="34" charset="0"/>
                          </a:rPr>
                          <m:t>𝑝</m:t>
                        </m:r>
                      </m:e>
                      <m:sub>
                        <m:r>
                          <a:rPr lang="en-GB" sz="2800" i="1">
                            <a:latin typeface="Cambria Math" panose="02040503050406030204" pitchFamily="18" charset="0"/>
                            <a:ea typeface="Calibri" panose="020F0502020204030204" pitchFamily="34" charset="0"/>
                          </a:rPr>
                          <m:t>𝑖𝑗</m:t>
                        </m:r>
                      </m:sub>
                      <m:sup>
                        <m:r>
                          <a:rPr lang="en-GB" sz="2800" i="1">
                            <a:latin typeface="Cambria Math" panose="02040503050406030204" pitchFamily="18" charset="0"/>
                            <a:ea typeface="Calibri" panose="020F0502020204030204" pitchFamily="34" charset="0"/>
                          </a:rPr>
                          <m:t>𝑡</m:t>
                        </m:r>
                      </m:sup>
                    </m:sSubSup>
                  </m:oMath>
                </a14:m>
                <a:r>
                  <a:rPr lang="en-GB" sz="2800" dirty="0">
                    <a:latin typeface="Tw Cen MT" panose="020B0602020104020603" pitchFamily="34" charset="0"/>
                    <a:ea typeface="SimSun" panose="02010600030101010101" pitchFamily="2" charset="-122"/>
                    <a:cs typeface="Arial" panose="020B0604020202020204" pitchFamily="34" charset="0"/>
                  </a:rPr>
                  <a:t> </a:t>
                </a:r>
                <a:r>
                  <a:rPr lang="fr-FR" sz="2800" dirty="0">
                    <a:latin typeface="Tw Cen MT" panose="020B0602020104020603" pitchFamily="34" charset="0"/>
                    <a:ea typeface="SimSun" panose="02010600030101010101" pitchFamily="2" charset="-122"/>
                    <a:cs typeface="Arial" panose="020B0604020202020204" pitchFamily="34" charset="0"/>
                  </a:rPr>
                  <a:t>est le prix de vente constant perçu par le petit producteur de denrées alimentaires j pour le produit agricole i au cours de la même année t; </a:t>
                </a:r>
                <a:endParaRPr lang="en-US" sz="2800" dirty="0">
                  <a:effectLst/>
                  <a:latin typeface="Tw Cen MT" panose="020B0602020104020603" pitchFamily="34" charset="0"/>
                </a:endParaRPr>
              </a:p>
              <a:p>
                <a:pPr marL="342900" marR="0" lvl="0" indent="-342900" algn="just">
                  <a:lnSpc>
                    <a:spcPct val="107000"/>
                  </a:lnSpc>
                  <a:spcBef>
                    <a:spcPts val="0"/>
                  </a:spcBef>
                  <a:spcAft>
                    <a:spcPts val="800"/>
                  </a:spcAft>
                  <a:buFont typeface="Symbol" panose="05050102010706020507" pitchFamily="18" charset="2"/>
                  <a:buChar char=""/>
                </a:pPr>
                <a14:m>
                  <m:oMath xmlns:m="http://schemas.openxmlformats.org/officeDocument/2006/math">
                    <m:sSubSup>
                      <m:sSubSupPr>
                        <m:ctrlPr>
                          <a:rPr lang="en-US" sz="2800" i="1">
                            <a:latin typeface="Cambria Math" panose="02040503050406030204" pitchFamily="18" charset="0"/>
                            <a:ea typeface="SimSun" panose="02010600030101010101" pitchFamily="2" charset="-122"/>
                          </a:rPr>
                        </m:ctrlPr>
                      </m:sSubSupPr>
                      <m:e>
                        <m:r>
                          <a:rPr lang="en-GB" sz="2800" i="1">
                            <a:latin typeface="Cambria Math" panose="02040503050406030204" pitchFamily="18" charset="0"/>
                            <a:ea typeface="Calibri" panose="020F0502020204030204" pitchFamily="34" charset="0"/>
                          </a:rPr>
                          <m:t>𝐿𝑑</m:t>
                        </m:r>
                      </m:e>
                      <m:sub>
                        <m:r>
                          <a:rPr lang="en-GB" sz="2800" i="1">
                            <a:latin typeface="Cambria Math" panose="02040503050406030204" pitchFamily="18" charset="0"/>
                            <a:ea typeface="Calibri" panose="020F0502020204030204" pitchFamily="34" charset="0"/>
                          </a:rPr>
                          <m:t>𝑗</m:t>
                        </m:r>
                      </m:sub>
                      <m:sup>
                        <m:r>
                          <a:rPr lang="en-GB" sz="2800" i="1">
                            <a:latin typeface="Cambria Math" panose="02040503050406030204" pitchFamily="18" charset="0"/>
                            <a:ea typeface="Calibri" panose="020F0502020204030204" pitchFamily="34" charset="0"/>
                          </a:rPr>
                          <m:t>𝑡</m:t>
                        </m:r>
                      </m:sup>
                    </m:sSubSup>
                  </m:oMath>
                </a14:m>
                <a:r>
                  <a:rPr lang="en-GB" sz="2800" dirty="0">
                    <a:latin typeface="Tw Cen MT" panose="020B0602020104020603" pitchFamily="34" charset="0"/>
                    <a:ea typeface="Calibri" panose="020F0502020204030204" pitchFamily="34" charset="0"/>
                    <a:cs typeface="Arial" panose="020B0604020202020204" pitchFamily="34" charset="0"/>
                  </a:rPr>
                  <a:t> </a:t>
                </a:r>
                <a:r>
                  <a:rPr lang="fr-FR" sz="2800" dirty="0">
                    <a:latin typeface="Tw Cen MT" panose="020B0602020104020603" pitchFamily="34" charset="0"/>
                    <a:ea typeface="Calibri" panose="020F0502020204030204" pitchFamily="34" charset="0"/>
                    <a:cs typeface="Arial" panose="020B0604020202020204" pitchFamily="34" charset="0"/>
                  </a:rPr>
                  <a:t>est le nombre de jours de travail utilisés par le petit producteur d’aliments j au cours de l’année t; </a:t>
                </a:r>
                <a:endParaRPr lang="en-US" sz="2800" dirty="0">
                  <a:latin typeface="Tw Cen MT" panose="020B0602020104020603" pitchFamily="34" charset="0"/>
                </a:endParaRPr>
              </a:p>
              <a:p>
                <a:pPr marL="342900" marR="0" lvl="0" indent="-342900" algn="just">
                  <a:lnSpc>
                    <a:spcPct val="107000"/>
                  </a:lnSpc>
                  <a:spcBef>
                    <a:spcPts val="0"/>
                  </a:spcBef>
                  <a:spcAft>
                    <a:spcPts val="800"/>
                  </a:spcAft>
                  <a:buFont typeface="Symbol" panose="05050102010706020507" pitchFamily="18" charset="2"/>
                  <a:buChar char=""/>
                </a:pPr>
                <a14:m>
                  <m:oMath xmlns:m="http://schemas.openxmlformats.org/officeDocument/2006/math">
                    <m:r>
                      <a:rPr lang="en-GB" sz="2800" i="1">
                        <a:latin typeface="Cambria Math" panose="02040503050406030204" pitchFamily="18" charset="0"/>
                        <a:ea typeface="Calibri" panose="020F0502020204030204" pitchFamily="34" charset="0"/>
                        <a:cs typeface="Arial" panose="020B0604020202020204" pitchFamily="34" charset="0"/>
                      </a:rPr>
                      <m:t>𝑛</m:t>
                    </m:r>
                    <m:r>
                      <a:rPr lang="en-GB" sz="2800" i="1">
                        <a:latin typeface="Cambria Math" panose="02040503050406030204" pitchFamily="18" charset="0"/>
                        <a:ea typeface="Calibri" panose="020F0502020204030204" pitchFamily="34" charset="0"/>
                        <a:cs typeface="Arial" panose="020B0604020202020204" pitchFamily="34" charset="0"/>
                      </a:rPr>
                      <m:t> </m:t>
                    </m:r>
                  </m:oMath>
                </a14:m>
                <a:r>
                  <a:rPr lang="fr-FR" sz="2800" dirty="0">
                    <a:latin typeface="Tw Cen MT" panose="020B0602020104020603" pitchFamily="34" charset="0"/>
                    <a:ea typeface="SimSun" panose="02010600030101010101" pitchFamily="2" charset="-122"/>
                    <a:cs typeface="Arial" panose="020B0604020202020204" pitchFamily="34" charset="0"/>
                  </a:rPr>
                  <a:t>est le nombre de petits producteurs d’aliments</a:t>
                </a:r>
                <a:endParaRPr lang="en-US" sz="2800" dirty="0">
                  <a:latin typeface="Tw Cen MT" panose="020B0602020104020603"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 y="1435100"/>
                <a:ext cx="8966200" cy="5311326"/>
              </a:xfrm>
              <a:prstGeom prst="rect">
                <a:avLst/>
              </a:prstGeom>
              <a:blipFill>
                <a:blip r:embed="rId3"/>
                <a:stretch>
                  <a:fillRect l="-1360" t="-1032" r="-1360" b="-2179"/>
                </a:stretch>
              </a:blipFill>
            </p:spPr>
            <p:txBody>
              <a:bodyPr/>
              <a:lstStyle/>
              <a:p>
                <a:r>
                  <a:rPr lang="en-US">
                    <a:noFill/>
                  </a:rPr>
                  <a:t> </a:t>
                </a:r>
              </a:p>
            </p:txBody>
          </p:sp>
        </mc:Fallback>
      </mc:AlternateContent>
    </p:spTree>
    <p:extLst>
      <p:ext uri="{BB962C8B-B14F-4D97-AF65-F5344CB8AC3E}">
        <p14:creationId xmlns:p14="http://schemas.microsoft.com/office/powerpoint/2010/main" val="1635820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just"/>
            <a:endParaRPr lang="en-US" sz="1855" dirty="0">
              <a:latin typeface="Bahnschrift" panose="020B0502040204020203" pitchFamily="34" charset="0"/>
            </a:endParaRPr>
          </a:p>
        </p:txBody>
      </p:sp>
      <p:sp>
        <p:nvSpPr>
          <p:cNvPr id="3" name="Title 1"/>
          <p:cNvSpPr>
            <a:spLocks noGrp="1"/>
          </p:cNvSpPr>
          <p:nvPr>
            <p:ph type="title"/>
          </p:nvPr>
        </p:nvSpPr>
        <p:spPr>
          <a:xfrm>
            <a:off x="254001" y="170835"/>
            <a:ext cx="8712200" cy="1175365"/>
          </a:xfrm>
        </p:spPr>
        <p:txBody>
          <a:bodyPr vert="horz" lIns="103632" tIns="51816" rIns="103632" bIns="51816" rtlCol="0" anchor="ctr">
            <a:normAutofit fontScale="90000"/>
          </a:bodyPr>
          <a:lstStyle/>
          <a:p>
            <a:pPr lvl="1" algn="ctr" defTabSz="854939" rtl="0">
              <a:lnSpc>
                <a:spcPct val="90000"/>
              </a:lnSpc>
              <a:spcBef>
                <a:spcPct val="0"/>
              </a:spcBef>
            </a:pPr>
            <a:r>
              <a:rPr lang="fr-FR" sz="3000" spc="94" dirty="0">
                <a:solidFill>
                  <a:schemeClr val="bg1"/>
                </a:solidFill>
                <a:latin typeface="Bahnschrift SemiBold" panose="020B0502040204020203" pitchFamily="34" charset="0"/>
              </a:rPr>
              <a:t>Indicateur 2.3.1 des ODD – Calcul</a:t>
            </a: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2400" dirty="0"/>
              <a:t/>
            </a:r>
            <a:br>
              <a:rPr lang="en-US" sz="2400" dirty="0"/>
            </a:br>
            <a:endParaRPr lang="en-US" sz="3000" spc="94" dirty="0">
              <a:solidFill>
                <a:schemeClr val="bg1"/>
              </a:solidFill>
              <a:latin typeface="Tw Cen MT" panose="020B0602020104020603" pitchFamily="34" charset="0"/>
            </a:endParaRPr>
          </a:p>
        </p:txBody>
      </p:sp>
      <p:sp>
        <p:nvSpPr>
          <p:cNvPr id="6" name="Title 4"/>
          <p:cNvSpPr txBox="1">
            <a:spLocks/>
          </p:cNvSpPr>
          <p:nvPr/>
        </p:nvSpPr>
        <p:spPr>
          <a:xfrm>
            <a:off x="254001" y="1450089"/>
            <a:ext cx="8712199" cy="5228539"/>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endParaRPr lang="en-US" sz="3200" dirty="0"/>
          </a:p>
          <a:p>
            <a:pPr algn="just">
              <a:spcBef>
                <a:spcPts val="1360"/>
              </a:spcBef>
              <a:buClr>
                <a:srgbClr val="00B0F0"/>
              </a:buClr>
            </a:pPr>
            <a:endParaRPr lang="en-GB" sz="2400" dirty="0">
              <a:latin typeface="+mn-lt"/>
              <a:cs typeface="Times New Roman" panose="02020603050405020304" pitchFamily="18" charset="0"/>
            </a:endParaRPr>
          </a:p>
        </p:txBody>
      </p:sp>
      <p:sp>
        <p:nvSpPr>
          <p:cNvPr id="2" name="Rectangle 1"/>
          <p:cNvSpPr/>
          <p:nvPr/>
        </p:nvSpPr>
        <p:spPr>
          <a:xfrm>
            <a:off x="254001" y="1453119"/>
            <a:ext cx="8712199" cy="5949770"/>
          </a:xfrm>
          <a:prstGeom prst="rect">
            <a:avLst/>
          </a:prstGeom>
        </p:spPr>
        <p:txBody>
          <a:bodyPr wrap="square">
            <a:spAutoFit/>
          </a:bodyPr>
          <a:lstStyle/>
          <a:p>
            <a:pPr marL="457200" indent="-457200">
              <a:buFont typeface="Arial" panose="020B0604020202020204" pitchFamily="34" charset="0"/>
              <a:buChar char="•"/>
            </a:pPr>
            <a:r>
              <a:rPr lang="fr-FR" sz="3200" dirty="0">
                <a:latin typeface="Tw Cen MT" panose="020B0602020104020603" pitchFamily="34" charset="0"/>
              </a:rPr>
              <a:t>Toutes les valeurs en unités de monnaie locale doivent être converties en dollars de parité de pouvoir d’achat (PPA $). </a:t>
            </a:r>
          </a:p>
          <a:p>
            <a:endParaRPr lang="fr-FR" sz="3200" dirty="0">
              <a:latin typeface="Tw Cen MT" panose="020B0602020104020603" pitchFamily="34" charset="0"/>
            </a:endParaRPr>
          </a:p>
          <a:p>
            <a:pPr marL="457200" indent="-457200">
              <a:buFont typeface="Arial" panose="020B0604020202020204" pitchFamily="34" charset="0"/>
              <a:buChar char="•"/>
            </a:pPr>
            <a:r>
              <a:rPr lang="fr-FR" sz="3200" dirty="0">
                <a:latin typeface="Tw Cen MT" panose="020B0602020104020603" pitchFamily="34" charset="0"/>
              </a:rPr>
              <a:t>Des informations sur les dollars PPA sont disponibles auprès des Indicateurs du développement dans le monde de la Banque mondiale, à l’adresse </a:t>
            </a:r>
            <a:r>
              <a:rPr lang="en-US" sz="3200" u="sng" dirty="0">
                <a:latin typeface="Tw Cen MT" panose="020B0602020104020603" pitchFamily="34" charset="0"/>
                <a:hlinkClick r:id="rId3"/>
              </a:rPr>
              <a:t>http://data.worldbank.org/indicator/PA.NUS.PPP</a:t>
            </a:r>
            <a:r>
              <a:rPr lang="en-GB" sz="3200" b="1" dirty="0">
                <a:latin typeface="Tw Cen MT" panose="020B0602020104020603" pitchFamily="34" charset="0"/>
              </a:rPr>
              <a:t> </a:t>
            </a:r>
            <a:endParaRPr lang="en-US" sz="3200" dirty="0">
              <a:latin typeface="Tw Cen MT" panose="020B0602020104020603" pitchFamily="34" charset="0"/>
            </a:endParaRPr>
          </a:p>
          <a:p>
            <a:pPr marL="457200" indent="-457200">
              <a:buFont typeface="Arial" panose="020B0604020202020204" pitchFamily="34" charset="0"/>
              <a:buChar char="•"/>
            </a:pPr>
            <a:endParaRPr lang="en-US" sz="3200" dirty="0"/>
          </a:p>
          <a:p>
            <a:pPr algn="just">
              <a:lnSpc>
                <a:spcPct val="107000"/>
              </a:lnSpc>
              <a:spcAft>
                <a:spcPts val="800"/>
              </a:spcAft>
            </a:pPr>
            <a:endParaRPr lang="en-US" sz="2800" dirty="0"/>
          </a:p>
        </p:txBody>
      </p:sp>
    </p:spTree>
    <p:extLst>
      <p:ext uri="{BB962C8B-B14F-4D97-AF65-F5344CB8AC3E}">
        <p14:creationId xmlns:p14="http://schemas.microsoft.com/office/powerpoint/2010/main" val="3744611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just"/>
            <a:endParaRPr lang="en-US" sz="1855" dirty="0">
              <a:latin typeface="Bahnschrift" panose="020B0502040204020203" pitchFamily="34" charset="0"/>
            </a:endParaRPr>
          </a:p>
        </p:txBody>
      </p:sp>
      <p:sp>
        <p:nvSpPr>
          <p:cNvPr id="3" name="Title 1"/>
          <p:cNvSpPr>
            <a:spLocks noGrp="1"/>
          </p:cNvSpPr>
          <p:nvPr>
            <p:ph type="title"/>
          </p:nvPr>
        </p:nvSpPr>
        <p:spPr>
          <a:xfrm>
            <a:off x="254001" y="170835"/>
            <a:ext cx="8712200" cy="1175365"/>
          </a:xfrm>
        </p:spPr>
        <p:txBody>
          <a:bodyPr vert="horz" lIns="103632" tIns="51816" rIns="103632" bIns="51816" rtlCol="0" anchor="ctr">
            <a:normAutofit fontScale="90000"/>
          </a:bodyPr>
          <a:lstStyle/>
          <a:p>
            <a:pPr lvl="1" algn="ctr" defTabSz="854939" rtl="0">
              <a:lnSpc>
                <a:spcPct val="90000"/>
              </a:lnSpc>
              <a:spcBef>
                <a:spcPct val="0"/>
              </a:spcBef>
            </a:pPr>
            <a:r>
              <a:rPr lang="fr-FR" sz="3000" spc="94" dirty="0">
                <a:solidFill>
                  <a:schemeClr val="bg1"/>
                </a:solidFill>
                <a:latin typeface="Bahnschrift SemiBold" panose="020B0502040204020203" pitchFamily="34" charset="0"/>
              </a:rPr>
              <a:t>Indicateur 2.3.1 des ODD – Calcul</a:t>
            </a:r>
            <a:r>
              <a:rPr lang="en-US" sz="3000" spc="94" dirty="0">
                <a:solidFill>
                  <a:srgbClr val="FF0000"/>
                </a:solidFill>
                <a:latin typeface="Bahnschrift SemiBold" panose="020B0502040204020203" pitchFamily="34" charset="0"/>
              </a:rPr>
              <a:t/>
            </a:r>
            <a:br>
              <a:rPr lang="en-US" sz="3000" spc="94" dirty="0">
                <a:solidFill>
                  <a:srgbClr val="FF0000"/>
                </a:solidFill>
                <a:latin typeface="Bahnschrift SemiBold" panose="020B0502040204020203" pitchFamily="34" charset="0"/>
              </a:rPr>
            </a:br>
            <a:r>
              <a:rPr lang="en-US" sz="3000" spc="94" dirty="0">
                <a:solidFill>
                  <a:srgbClr val="FF0000"/>
                </a:solidFill>
                <a:latin typeface="Bahnschrift SemiBold" panose="020B0502040204020203" pitchFamily="34" charset="0"/>
              </a:rPr>
              <a:t/>
            </a:r>
            <a:br>
              <a:rPr lang="en-US" sz="3000" spc="94" dirty="0">
                <a:solidFill>
                  <a:srgbClr val="FF0000"/>
                </a:solidFill>
                <a:latin typeface="Bahnschrift SemiBold" panose="020B0502040204020203" pitchFamily="34" charset="0"/>
              </a:rPr>
            </a:br>
            <a:r>
              <a:rPr lang="en-US" sz="2400" spc="94" dirty="0">
                <a:solidFill>
                  <a:srgbClr val="FF0000"/>
                </a:solidFill>
                <a:latin typeface="Bahnschrift SemiBold" panose="020B0502040204020203" pitchFamily="34" charset="0"/>
              </a:rPr>
              <a:t>AVEC POIDS D’ÉCHANTILLONNAGE</a:t>
            </a:r>
            <a:endParaRPr lang="en-US" sz="3000" spc="94" dirty="0">
              <a:solidFill>
                <a:srgbClr val="FF0000"/>
              </a:solidFill>
              <a:latin typeface="Tw Cen MT" panose="020B0602020104020603" pitchFamily="34" charset="0"/>
            </a:endParaRPr>
          </a:p>
        </p:txBody>
      </p:sp>
      <p:sp>
        <p:nvSpPr>
          <p:cNvPr id="6" name="Title 4"/>
          <p:cNvSpPr txBox="1">
            <a:spLocks/>
          </p:cNvSpPr>
          <p:nvPr/>
        </p:nvSpPr>
        <p:spPr>
          <a:xfrm>
            <a:off x="254001" y="1450089"/>
            <a:ext cx="8712199" cy="5228539"/>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endParaRPr lang="en-US" sz="3200" dirty="0"/>
          </a:p>
          <a:p>
            <a:pPr algn="just">
              <a:spcBef>
                <a:spcPts val="1360"/>
              </a:spcBef>
              <a:buClr>
                <a:srgbClr val="00B0F0"/>
              </a:buClr>
            </a:pPr>
            <a:endParaRPr lang="en-GB" sz="2400" dirty="0">
              <a:latin typeface="+mn-lt"/>
              <a:cs typeface="Times New Roman" panose="02020603050405020304" pitchFamily="18" charset="0"/>
            </a:endParaRPr>
          </a:p>
        </p:txBody>
      </p:sp>
      <p:sp>
        <p:nvSpPr>
          <p:cNvPr id="2" name="Rectangle 1"/>
          <p:cNvSpPr/>
          <p:nvPr/>
        </p:nvSpPr>
        <p:spPr>
          <a:xfrm>
            <a:off x="254002" y="1453119"/>
            <a:ext cx="8794306" cy="4589270"/>
          </a:xfrm>
          <a:prstGeom prst="rect">
            <a:avLst/>
          </a:prstGeom>
        </p:spPr>
        <p:txBody>
          <a:bodyPr wrap="square">
            <a:spAutoFit/>
          </a:bodyPr>
          <a:lstStyle/>
          <a:p>
            <a:pPr algn="just">
              <a:lnSpc>
                <a:spcPct val="107000"/>
              </a:lnSpc>
              <a:spcAft>
                <a:spcPts val="800"/>
              </a:spcAft>
            </a:pPr>
            <a:r>
              <a:rPr lang="fr-FR" sz="3200" dirty="0">
                <a:latin typeface="Tw Cen MT" panose="020B0602020104020603" pitchFamily="34" charset="0"/>
              </a:rPr>
              <a:t>Lorsque les données proviennent d’une enquête par sondage (</a:t>
            </a:r>
            <a:r>
              <a:rPr lang="fr-FR" sz="3200" dirty="0">
                <a:solidFill>
                  <a:srgbClr val="C00000"/>
                </a:solidFill>
                <a:latin typeface="Tw Cen MT" panose="020B0602020104020603" pitchFamily="34" charset="0"/>
              </a:rPr>
              <a:t>et non d’un plan auto-pondéré ou d’un dénombrement complet</a:t>
            </a:r>
            <a:r>
              <a:rPr lang="fr-FR" sz="3200" dirty="0">
                <a:latin typeface="Tw Cen MT" panose="020B0602020104020603" pitchFamily="34" charset="0"/>
              </a:rPr>
              <a:t>), le poids d’échantillonnage doit être pris en compte dans le calcul des indicateurs.
La formule à utiliser est la suivante :
</a:t>
            </a:r>
            <a:endParaRPr lang="en-US" sz="3200" dirty="0">
              <a:latin typeface="Tw Cen MT" panose="020B0602020104020603" pitchFamily="34" charset="0"/>
            </a:endParaRPr>
          </a:p>
          <a:p>
            <a:pPr algn="just">
              <a:lnSpc>
                <a:spcPct val="107000"/>
              </a:lnSpc>
              <a:spcAft>
                <a:spcPts val="800"/>
              </a:spcAft>
            </a:pPr>
            <a:endParaRPr lang="en-US" sz="3200" dirty="0">
              <a:latin typeface="Tw Cen MT" panose="020B0602020104020603" pitchFamily="34" charset="0"/>
            </a:endParaRPr>
          </a:p>
        </p:txBody>
      </p:sp>
      <p:pic>
        <p:nvPicPr>
          <p:cNvPr id="7" name="Picture 12">
            <a:extLst>
              <a:ext uri="{FF2B5EF4-FFF2-40B4-BE49-F238E27FC236}">
                <a16:creationId xmlns:a16="http://schemas.microsoft.com/office/drawing/2014/main" id="{AB33F7AD-7C1B-1946-8CC4-E40D67403BE5}"/>
              </a:ext>
            </a:extLst>
          </p:cNvPr>
          <p:cNvPicPr/>
          <p:nvPr/>
        </p:nvPicPr>
        <p:blipFill>
          <a:blip r:embed="rId3">
            <a:extLst>
              <a:ext uri="{28A0092B-C50C-407E-A947-70E740481C1C}">
                <a14:useLocalDpi xmlns:a14="http://schemas.microsoft.com/office/drawing/2010/main" val="0"/>
              </a:ext>
            </a:extLst>
          </a:blip>
          <a:stretch>
            <a:fillRect/>
          </a:stretch>
        </p:blipFill>
        <p:spPr>
          <a:xfrm>
            <a:off x="3204667" y="5061098"/>
            <a:ext cx="3483211" cy="1237031"/>
          </a:xfrm>
          <a:prstGeom prst="rect">
            <a:avLst/>
          </a:prstGeom>
        </p:spPr>
      </p:pic>
    </p:spTree>
    <p:extLst>
      <p:ext uri="{BB962C8B-B14F-4D97-AF65-F5344CB8AC3E}">
        <p14:creationId xmlns:p14="http://schemas.microsoft.com/office/powerpoint/2010/main" val="679590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just"/>
            <a:endParaRPr lang="en-US" sz="1855" dirty="0">
              <a:latin typeface="Bahnschrift" panose="020B0502040204020203" pitchFamily="34" charset="0"/>
            </a:endParaRPr>
          </a:p>
        </p:txBody>
      </p:sp>
      <p:sp>
        <p:nvSpPr>
          <p:cNvPr id="3" name="Title 1"/>
          <p:cNvSpPr>
            <a:spLocks noGrp="1"/>
          </p:cNvSpPr>
          <p:nvPr>
            <p:ph type="title"/>
          </p:nvPr>
        </p:nvSpPr>
        <p:spPr>
          <a:xfrm>
            <a:off x="254001" y="170835"/>
            <a:ext cx="8712200" cy="1175365"/>
          </a:xfrm>
        </p:spPr>
        <p:txBody>
          <a:bodyPr vert="horz" lIns="103632" tIns="51816" rIns="103632" bIns="51816" rtlCol="0" anchor="ctr">
            <a:normAutofit fontScale="90000"/>
          </a:bodyPr>
          <a:lstStyle/>
          <a:p>
            <a:pPr lvl="1" algn="ctr" defTabSz="854939" rtl="0">
              <a:lnSpc>
                <a:spcPct val="90000"/>
              </a:lnSpc>
              <a:spcBef>
                <a:spcPct val="0"/>
              </a:spcBef>
            </a:pPr>
            <a:r>
              <a:rPr lang="fr-FR" sz="3000" spc="94" dirty="0">
                <a:solidFill>
                  <a:schemeClr val="bg1"/>
                </a:solidFill>
                <a:latin typeface="Bahnschrift SemiBold" panose="020B0502040204020203" pitchFamily="34" charset="0"/>
              </a:rPr>
              <a:t>Indicateur 2.3.1 des ODD – Méthodologie</a:t>
            </a: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3000" spc="94" dirty="0">
                <a:solidFill>
                  <a:schemeClr val="bg1"/>
                </a:solidFill>
                <a:latin typeface="Bahnschrift SemiBold" panose="020B0502040204020203" pitchFamily="34" charset="0"/>
              </a:rPr>
              <a:t/>
            </a:r>
            <a:br>
              <a:rPr lang="en-US" sz="3000" spc="94" dirty="0">
                <a:solidFill>
                  <a:schemeClr val="bg1"/>
                </a:solidFill>
                <a:latin typeface="Bahnschrift SemiBold" panose="020B0502040204020203" pitchFamily="34" charset="0"/>
              </a:rPr>
            </a:br>
            <a:r>
              <a:rPr lang="en-US" sz="2400" spc="94" dirty="0">
                <a:solidFill>
                  <a:srgbClr val="FF0000"/>
                </a:solidFill>
                <a:latin typeface="Bahnschrift SemiBold" panose="020B0502040204020203" pitchFamily="34" charset="0"/>
              </a:rPr>
              <a:t>AVEC POIDS D’ÉCHANTILLONNAGE</a:t>
            </a:r>
            <a:r>
              <a:rPr lang="en-US" sz="2400" dirty="0"/>
              <a:t/>
            </a:r>
            <a:br>
              <a:rPr lang="en-US" sz="2400" dirty="0"/>
            </a:br>
            <a:endParaRPr lang="en-US" sz="3000" spc="94" dirty="0">
              <a:solidFill>
                <a:schemeClr val="bg1"/>
              </a:solidFill>
              <a:latin typeface="Tw Cen MT" panose="020B0602020104020603" pitchFamily="34" charset="0"/>
            </a:endParaRPr>
          </a:p>
        </p:txBody>
      </p:sp>
      <p:sp>
        <p:nvSpPr>
          <p:cNvPr id="6" name="Title 4"/>
          <p:cNvSpPr txBox="1">
            <a:spLocks/>
          </p:cNvSpPr>
          <p:nvPr/>
        </p:nvSpPr>
        <p:spPr>
          <a:xfrm>
            <a:off x="254001" y="1450089"/>
            <a:ext cx="8712199" cy="5228539"/>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endParaRPr lang="en-US" sz="3200" dirty="0"/>
          </a:p>
          <a:p>
            <a:pPr algn="just">
              <a:spcBef>
                <a:spcPts val="1360"/>
              </a:spcBef>
              <a:buClr>
                <a:srgbClr val="00B0F0"/>
              </a:buClr>
            </a:pPr>
            <a:endParaRPr lang="en-GB" sz="2400" dirty="0">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54001" y="1453119"/>
                <a:ext cx="8712199" cy="5372048"/>
              </a:xfrm>
              <a:prstGeom prst="rect">
                <a:avLst/>
              </a:prstGeom>
            </p:spPr>
            <p:txBody>
              <a:bodyPr wrap="square">
                <a:spAutoFit/>
              </a:bodyPr>
              <a:lstStyle/>
              <a:p>
                <a:pPr algn="just">
                  <a:lnSpc>
                    <a:spcPct val="107000"/>
                  </a:lnSpc>
                  <a:spcAft>
                    <a:spcPts val="800"/>
                  </a:spcAft>
                </a:pPr>
                <a:r>
                  <a:rPr lang="en-GB" sz="2800" dirty="0" err="1" smtClean="0">
                    <a:latin typeface="Tw Cen MT" panose="020B0602020104020603" pitchFamily="34" charset="0"/>
                    <a:ea typeface="Calibri" panose="020F0502020204030204" pitchFamily="34" charset="0"/>
                    <a:cs typeface="Arial" panose="020B0604020202020204" pitchFamily="34" charset="0"/>
                  </a:rPr>
                  <a:t>Ou</a:t>
                </a:r>
                <a:r>
                  <a:rPr lang="en-GB" sz="2800" dirty="0" smtClean="0">
                    <a:latin typeface="Tw Cen MT" panose="020B0602020104020603" pitchFamily="34" charset="0"/>
                    <a:ea typeface="Calibri" panose="020F0502020204030204" pitchFamily="34" charset="0"/>
                    <a:cs typeface="Arial" panose="020B0604020202020204" pitchFamily="34" charset="0"/>
                  </a:rPr>
                  <a:t>: </a:t>
                </a:r>
                <a:endParaRPr lang="en-US" sz="2800" dirty="0">
                  <a:effectLst/>
                  <a:latin typeface="Tw Cen MT" panose="020B0602020104020603" pitchFamily="34" charset="0"/>
                  <a:ea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14:m>
                  <m:oMath xmlns:m="http://schemas.openxmlformats.org/officeDocument/2006/math">
                    <m:sSubSup>
                      <m:sSubSupPr>
                        <m:ctrlPr>
                          <a:rPr lang="en-US" sz="2800" i="1">
                            <a:latin typeface="Cambria Math" panose="02040503050406030204" pitchFamily="18" charset="0"/>
                            <a:ea typeface="Calibri" panose="020F0502020204030204" pitchFamily="34" charset="0"/>
                          </a:rPr>
                        </m:ctrlPr>
                      </m:sSubSupPr>
                      <m:e>
                        <m:r>
                          <a:rPr lang="en-GB" sz="2800" i="1">
                            <a:latin typeface="Cambria Math" panose="02040503050406030204" pitchFamily="18" charset="0"/>
                            <a:ea typeface="Calibri" panose="020F0502020204030204" pitchFamily="34" charset="0"/>
                          </a:rPr>
                          <m:t>𝑉</m:t>
                        </m:r>
                      </m:e>
                      <m:sub>
                        <m:r>
                          <a:rPr lang="en-GB" sz="2800" i="1">
                            <a:latin typeface="Cambria Math" panose="02040503050406030204" pitchFamily="18" charset="0"/>
                            <a:ea typeface="Calibri" panose="020F0502020204030204" pitchFamily="34" charset="0"/>
                          </a:rPr>
                          <m:t>𝑖𝑗</m:t>
                        </m:r>
                      </m:sub>
                      <m:sup>
                        <m:r>
                          <a:rPr lang="en-GB" sz="2800" i="1">
                            <a:latin typeface="Cambria Math" panose="02040503050406030204" pitchFamily="18" charset="0"/>
                            <a:ea typeface="Calibri" panose="020F0502020204030204" pitchFamily="34" charset="0"/>
                          </a:rPr>
                          <m:t>𝑡</m:t>
                        </m:r>
                      </m:sup>
                    </m:sSubSup>
                  </m:oMath>
                </a14:m>
                <a:r>
                  <a:rPr lang="en-GB" sz="2800" dirty="0">
                    <a:latin typeface="Tw Cen MT" panose="020B0602020104020603" pitchFamily="34" charset="0"/>
                    <a:ea typeface="Calibri" panose="020F0502020204030204" pitchFamily="34" charset="0"/>
                    <a:cs typeface="Arial" panose="020B0604020202020204" pitchFamily="34" charset="0"/>
                  </a:rPr>
                  <a:t> </a:t>
                </a:r>
                <a:r>
                  <a:rPr lang="fr-FR" sz="2800" dirty="0">
                    <a:latin typeface="Tw Cen MT" panose="020B0602020104020603" pitchFamily="34" charset="0"/>
                    <a:ea typeface="Calibri" panose="020F0502020204030204" pitchFamily="34" charset="0"/>
                    <a:cs typeface="Arial" panose="020B0604020202020204" pitchFamily="34" charset="0"/>
                  </a:rPr>
                  <a:t>est le volume physique du produit agricole produit i par le petit producteur de denrées alimentaires j au cours de l’année t; 
</a:t>
                </a:r>
                <a14:m>
                  <m:oMath xmlns:m="http://schemas.openxmlformats.org/officeDocument/2006/math">
                    <m:sSubSup>
                      <m:sSubSupPr>
                        <m:ctrlPr>
                          <a:rPr lang="en-US" sz="2800" i="1">
                            <a:latin typeface="Cambria Math" panose="02040503050406030204" pitchFamily="18" charset="0"/>
                            <a:ea typeface="SimSun" panose="02010600030101010101" pitchFamily="2" charset="-122"/>
                          </a:rPr>
                        </m:ctrlPr>
                      </m:sSubSupPr>
                      <m:e>
                        <m:r>
                          <a:rPr lang="en-GB" sz="2800" i="1">
                            <a:latin typeface="Cambria Math" panose="02040503050406030204" pitchFamily="18" charset="0"/>
                            <a:ea typeface="Calibri" panose="020F0502020204030204" pitchFamily="34" charset="0"/>
                          </a:rPr>
                          <m:t>𝑝</m:t>
                        </m:r>
                      </m:e>
                      <m:sub>
                        <m:r>
                          <a:rPr lang="en-GB" sz="2800" i="1">
                            <a:latin typeface="Cambria Math" panose="02040503050406030204" pitchFamily="18" charset="0"/>
                            <a:ea typeface="Calibri" panose="020F0502020204030204" pitchFamily="34" charset="0"/>
                          </a:rPr>
                          <m:t>𝑖𝑗</m:t>
                        </m:r>
                      </m:sub>
                      <m:sup>
                        <m:r>
                          <a:rPr lang="en-GB" sz="2800" i="1">
                            <a:latin typeface="Cambria Math" panose="02040503050406030204" pitchFamily="18" charset="0"/>
                            <a:ea typeface="Calibri" panose="020F0502020204030204" pitchFamily="34" charset="0"/>
                          </a:rPr>
                          <m:t>𝑡</m:t>
                        </m:r>
                      </m:sup>
                    </m:sSubSup>
                  </m:oMath>
                </a14:m>
                <a:r>
                  <a:rPr lang="en-GB" sz="2800" dirty="0">
                    <a:latin typeface="Tw Cen MT" panose="020B0602020104020603" pitchFamily="34" charset="0"/>
                    <a:ea typeface="SimSun" panose="02010600030101010101" pitchFamily="2" charset="-122"/>
                    <a:cs typeface="Arial" panose="020B0604020202020204" pitchFamily="34" charset="0"/>
                  </a:rPr>
                  <a:t> </a:t>
                </a:r>
                <a:r>
                  <a:rPr lang="fr-FR" sz="2800" dirty="0">
                    <a:latin typeface="Tw Cen MT" panose="020B0602020104020603" pitchFamily="34" charset="0"/>
                    <a:ea typeface="SimSun" panose="02010600030101010101" pitchFamily="2" charset="-122"/>
                    <a:cs typeface="Arial" panose="020B0604020202020204" pitchFamily="34" charset="0"/>
                  </a:rPr>
                  <a:t>est le prix de vente constant perçu par le petit producteur de denrées alimentaires j pour le produit agricole i au cours de la même année t;  
</a:t>
                </a:r>
                <a14:m>
                  <m:oMath xmlns:m="http://schemas.openxmlformats.org/officeDocument/2006/math">
                    <m:sSubSup>
                      <m:sSubSupPr>
                        <m:ctrlPr>
                          <a:rPr lang="en-US" sz="2800" i="1">
                            <a:latin typeface="Cambria Math" panose="02040503050406030204" pitchFamily="18" charset="0"/>
                            <a:ea typeface="SimSun" panose="02010600030101010101" pitchFamily="2" charset="-122"/>
                          </a:rPr>
                        </m:ctrlPr>
                      </m:sSubSupPr>
                      <m:e>
                        <m:r>
                          <a:rPr lang="en-GB" sz="2800" i="1">
                            <a:latin typeface="Cambria Math" panose="02040503050406030204" pitchFamily="18" charset="0"/>
                            <a:ea typeface="Calibri" panose="020F0502020204030204" pitchFamily="34" charset="0"/>
                          </a:rPr>
                          <m:t>𝐿𝑑</m:t>
                        </m:r>
                      </m:e>
                      <m:sub>
                        <m:r>
                          <a:rPr lang="en-GB" sz="2800" i="1">
                            <a:latin typeface="Cambria Math" panose="02040503050406030204" pitchFamily="18" charset="0"/>
                            <a:ea typeface="Calibri" panose="020F0502020204030204" pitchFamily="34" charset="0"/>
                          </a:rPr>
                          <m:t>𝑗</m:t>
                        </m:r>
                      </m:sub>
                      <m:sup>
                        <m:r>
                          <a:rPr lang="en-GB" sz="2800" i="1">
                            <a:latin typeface="Cambria Math" panose="02040503050406030204" pitchFamily="18" charset="0"/>
                            <a:ea typeface="Calibri" panose="020F0502020204030204" pitchFamily="34" charset="0"/>
                          </a:rPr>
                          <m:t>𝑡</m:t>
                        </m:r>
                      </m:sup>
                    </m:sSubSup>
                  </m:oMath>
                </a14:m>
                <a:r>
                  <a:rPr lang="en-GB" sz="2800" dirty="0">
                    <a:latin typeface="Tw Cen MT" panose="020B0602020104020603" pitchFamily="34" charset="0"/>
                    <a:ea typeface="Calibri" panose="020F0502020204030204" pitchFamily="34" charset="0"/>
                    <a:cs typeface="Arial" panose="020B0604020202020204" pitchFamily="34" charset="0"/>
                  </a:rPr>
                  <a:t> </a:t>
                </a:r>
                <a:r>
                  <a:rPr lang="fr-FR" sz="2800" dirty="0">
                    <a:latin typeface="Tw Cen MT" panose="020B0602020104020603" pitchFamily="34" charset="0"/>
                    <a:ea typeface="Calibri" panose="020F0502020204030204" pitchFamily="34" charset="0"/>
                    <a:cs typeface="Arial" panose="020B0604020202020204" pitchFamily="34" charset="0"/>
                  </a:rPr>
                  <a:t>est le nombre de jours de travail utilisés par le petit producteur d’aliments j au cours de l’année t; </a:t>
                </a:r>
                <a:endParaRPr lang="en-US" sz="2800" dirty="0">
                  <a:latin typeface="Tw Cen MT" panose="020B0602020104020603" pitchFamily="34" charset="0"/>
                </a:endParaRPr>
              </a:p>
              <a:p>
                <a:pPr marL="342900" marR="0" lvl="0" indent="-342900" algn="just">
                  <a:lnSpc>
                    <a:spcPct val="107000"/>
                  </a:lnSpc>
                  <a:spcBef>
                    <a:spcPts val="0"/>
                  </a:spcBef>
                  <a:spcAft>
                    <a:spcPts val="800"/>
                  </a:spcAft>
                  <a:buFont typeface="Symbol" panose="05050102010706020507" pitchFamily="18" charset="2"/>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𝑗</m:t>
                        </m:r>
                      </m:sub>
                    </m:sSub>
                  </m:oMath>
                </a14:m>
                <a:r>
                  <a:rPr lang="fr-FR" sz="2800" dirty="0">
                    <a:latin typeface="Tw Cen MT" panose="020B0602020104020603" pitchFamily="34" charset="0"/>
                    <a:ea typeface="SimSun" panose="02010600030101010101" pitchFamily="2" charset="-122"/>
                    <a:cs typeface="Arial" panose="020B0604020202020204" pitchFamily="34" charset="0"/>
                  </a:rPr>
                  <a:t>est le poids d’échantillonnage du producteur j </a:t>
                </a:r>
                <a:endParaRPr lang="en-US" sz="2800" dirty="0">
                  <a:latin typeface="Tw Cen MT" panose="020B0602020104020603"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4001" y="1453119"/>
                <a:ext cx="8712199" cy="5372048"/>
              </a:xfrm>
              <a:prstGeom prst="rect">
                <a:avLst/>
              </a:prstGeom>
              <a:blipFill>
                <a:blip r:embed="rId3"/>
                <a:stretch>
                  <a:fillRect l="-1470" t="-1020" r="-1400" b="-1361"/>
                </a:stretch>
              </a:blipFill>
            </p:spPr>
            <p:txBody>
              <a:bodyPr/>
              <a:lstStyle/>
              <a:p>
                <a:r>
                  <a:rPr lang="en-US">
                    <a:noFill/>
                  </a:rPr>
                  <a:t> </a:t>
                </a:r>
              </a:p>
            </p:txBody>
          </p:sp>
        </mc:Fallback>
      </mc:AlternateContent>
    </p:spTree>
    <p:extLst>
      <p:ext uri="{BB962C8B-B14F-4D97-AF65-F5344CB8AC3E}">
        <p14:creationId xmlns:p14="http://schemas.microsoft.com/office/powerpoint/2010/main" val="3599891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909"/>
            <a:ext cx="9144000" cy="180109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9" y="383181"/>
            <a:ext cx="8422106" cy="826911"/>
          </a:xfrm>
        </p:spPr>
        <p:txBody>
          <a:bodyPr>
            <a:normAutofit/>
          </a:bodyPr>
          <a:lstStyle/>
          <a:p>
            <a:r>
              <a:rPr lang="en-US" sz="3000" b="1" dirty="0">
                <a:solidFill>
                  <a:schemeClr val="bg1"/>
                </a:solidFill>
                <a:latin typeface="Bahnschrift SemiBold" panose="020B0502040204020203" pitchFamily="34" charset="0"/>
              </a:rPr>
              <a:t>Les </a:t>
            </a:r>
            <a:r>
              <a:rPr lang="en-US" sz="3000" b="1" dirty="0" err="1">
                <a:solidFill>
                  <a:schemeClr val="bg1"/>
                </a:solidFill>
                <a:latin typeface="Bahnschrift SemiBold" panose="020B0502040204020203" pitchFamily="34" charset="0"/>
              </a:rPr>
              <a:t>Indicateurs</a:t>
            </a:r>
            <a:r>
              <a:rPr lang="en-US" sz="3000" b="1" dirty="0">
                <a:solidFill>
                  <a:schemeClr val="bg1"/>
                </a:solidFill>
                <a:latin typeface="Bahnschrift SemiBold" panose="020B0502040204020203" pitchFamily="34" charset="0"/>
              </a:rPr>
              <a:t> ODD 2.3.1 &amp; 2.3.2</a:t>
            </a:r>
            <a:endParaRPr lang="en-GB" sz="3000" b="1" dirty="0">
              <a:solidFill>
                <a:schemeClr val="bg1"/>
              </a:solidFill>
              <a:latin typeface="Bahnschrift SemiBold" panose="020B0502040204020203" pitchFamily="34" charset="0"/>
            </a:endParaRPr>
          </a:p>
        </p:txBody>
      </p:sp>
      <p:sp>
        <p:nvSpPr>
          <p:cNvPr id="3" name="Content Placeholder 2"/>
          <p:cNvSpPr>
            <a:spLocks noGrp="1"/>
          </p:cNvSpPr>
          <p:nvPr>
            <p:ph idx="1"/>
          </p:nvPr>
        </p:nvSpPr>
        <p:spPr>
          <a:xfrm>
            <a:off x="1528569" y="1801113"/>
            <a:ext cx="7432552" cy="4511317"/>
          </a:xfrm>
        </p:spPr>
        <p:txBody>
          <a:bodyPr>
            <a:normAutofit fontScale="70000" lnSpcReduction="20000"/>
          </a:bodyPr>
          <a:lstStyle/>
          <a:p>
            <a:pPr marL="1466360" indent="0">
              <a:lnSpc>
                <a:spcPct val="100000"/>
              </a:lnSpc>
              <a:spcBef>
                <a:spcPts val="600"/>
              </a:spcBef>
              <a:spcAft>
                <a:spcPts val="600"/>
              </a:spcAft>
              <a:buNone/>
              <a:tabLst>
                <a:tab pos="981422" algn="l"/>
                <a:tab pos="1628006" algn="l"/>
              </a:tabLst>
            </a:pPr>
            <a:endParaRPr lang="en-US" altLang="en-US" sz="2182" b="1" dirty="0"/>
          </a:p>
          <a:p>
            <a:pPr defTabSz="754398">
              <a:lnSpc>
                <a:spcPct val="110000"/>
              </a:lnSpc>
              <a:spcBef>
                <a:spcPts val="660"/>
              </a:spcBef>
              <a:spcAft>
                <a:spcPts val="660"/>
              </a:spcAft>
              <a:buClr>
                <a:srgbClr val="00B0F0"/>
              </a:buClr>
            </a:pPr>
            <a:r>
              <a:rPr lang="fr-FR" sz="2300" b="1" dirty="0"/>
              <a:t>Indicateur 2.3.1: </a:t>
            </a:r>
            <a:r>
              <a:rPr lang="fr-FR" sz="2300" dirty="0"/>
              <a:t>mesure le « volume de production par unité de travail par classe de taille d’exploitation agricole/pastorale/forestière ».</a:t>
            </a:r>
          </a:p>
          <a:p>
            <a:pPr lvl="1" defTabSz="754398">
              <a:lnSpc>
                <a:spcPct val="110000"/>
              </a:lnSpc>
              <a:spcBef>
                <a:spcPts val="660"/>
              </a:spcBef>
              <a:spcAft>
                <a:spcPts val="660"/>
              </a:spcAft>
              <a:buClr>
                <a:srgbClr val="00B0F0"/>
              </a:buClr>
            </a:pPr>
            <a:r>
              <a:rPr lang="fr-FR" sz="2300" dirty="0"/>
              <a:t>L’indicateur vise à mesurer le volume pouvant être produit par unité de travail (par exemple, une heure de travail par un seul agriculteur), c’est-à-dire la productivité moyenne du travail.</a:t>
            </a:r>
          </a:p>
          <a:p>
            <a:pPr defTabSz="754398">
              <a:lnSpc>
                <a:spcPct val="110000"/>
              </a:lnSpc>
              <a:spcBef>
                <a:spcPts val="660"/>
              </a:spcBef>
              <a:spcAft>
                <a:spcPts val="660"/>
              </a:spcAft>
              <a:buClr>
                <a:srgbClr val="00B0F0"/>
              </a:buClr>
            </a:pPr>
            <a:r>
              <a:rPr lang="fr-FR" sz="2300" b="1" dirty="0"/>
              <a:t>Indicateur 2.3.2 : </a:t>
            </a:r>
            <a:r>
              <a:rPr lang="fr-FR" sz="2300" dirty="0"/>
              <a:t>mesure le « revenu moyen des petits producteurs alimentaires, selon le sexe et le statut autochtone ».</a:t>
            </a:r>
          </a:p>
          <a:p>
            <a:pPr lvl="1" defTabSz="754398">
              <a:lnSpc>
                <a:spcPct val="110000"/>
              </a:lnSpc>
              <a:spcBef>
                <a:spcPts val="660"/>
              </a:spcBef>
              <a:spcAft>
                <a:spcPts val="660"/>
              </a:spcAft>
              <a:buClr>
                <a:srgbClr val="00B0F0"/>
              </a:buClr>
            </a:pPr>
            <a:r>
              <a:rPr lang="fr-FR" sz="2300" dirty="0"/>
              <a:t>Il s’agit du revenu net réel que les producteurs d’aliments tirent de leurs activités agricoles.
Cet indicateur vise également à surveiller avec précision qui reçoit le revenu pour s’assurer que « personne n’est laissée pour compte » et s’assurer que tous les petits producteurs alimentaires profitent des politiques de développement, en particulier les femmes et les communautés autochtones. </a:t>
            </a:r>
            <a:endParaRPr lang="en-US" sz="2300" dirty="0"/>
          </a:p>
          <a:p>
            <a:pPr marL="269892" indent="-269892">
              <a:lnSpc>
                <a:spcPct val="110000"/>
              </a:lnSpc>
              <a:spcBef>
                <a:spcPts val="0"/>
              </a:spcBef>
              <a:spcAft>
                <a:spcPts val="600"/>
              </a:spcAft>
              <a:buFont typeface="Wingdings" panose="05000000000000000000" pitchFamily="2" charset="2"/>
              <a:buChar char="§"/>
            </a:pPr>
            <a:endParaRPr lang="en-GB" sz="1800" dirty="0">
              <a:solidFill>
                <a:prstClr val="black"/>
              </a:solidFill>
            </a:endParaRPr>
          </a:p>
          <a:p>
            <a:pPr marL="0" indent="0">
              <a:buNone/>
            </a:pPr>
            <a:endParaRPr lang="en-GB" sz="1800" dirty="0"/>
          </a:p>
        </p:txBody>
      </p:sp>
      <p:pic>
        <p:nvPicPr>
          <p:cNvPr id="5" name="Image 4">
            <a:extLst>
              <a:ext uri="{FF2B5EF4-FFF2-40B4-BE49-F238E27FC236}">
                <a16:creationId xmlns:a16="http://schemas.microsoft.com/office/drawing/2014/main" id="{46CC7824-B777-4124-AF84-27C9A47F64A8}"/>
              </a:ext>
            </a:extLst>
          </p:cNvPr>
          <p:cNvPicPr>
            <a:picLocks noChangeAspect="1"/>
          </p:cNvPicPr>
          <p:nvPr/>
        </p:nvPicPr>
        <p:blipFill>
          <a:blip r:embed="rId3"/>
          <a:stretch>
            <a:fillRect/>
          </a:stretch>
        </p:blipFill>
        <p:spPr>
          <a:xfrm>
            <a:off x="0" y="2120087"/>
            <a:ext cx="1528569" cy="1558778"/>
          </a:xfrm>
          <a:prstGeom prst="rect">
            <a:avLst/>
          </a:prstGeom>
        </p:spPr>
      </p:pic>
    </p:spTree>
    <p:extLst>
      <p:ext uri="{BB962C8B-B14F-4D97-AF65-F5344CB8AC3E}">
        <p14:creationId xmlns:p14="http://schemas.microsoft.com/office/powerpoint/2010/main" val="316740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337109" y="170835"/>
            <a:ext cx="8260791" cy="1149965"/>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4939"/>
            <a:r>
              <a:rPr lang="en-US" sz="3000" spc="94" dirty="0">
                <a:solidFill>
                  <a:schemeClr val="bg1"/>
                </a:solidFill>
                <a:latin typeface="Bahnschrift SemiBold" panose="020B0502040204020203" pitchFamily="34" charset="0"/>
              </a:rPr>
              <a:t>VOLUME DE PRODUCTION DES </a:t>
            </a:r>
          </a:p>
          <a:p>
            <a:pPr algn="ctr" defTabSz="854939"/>
            <a:r>
              <a:rPr lang="en-US" sz="3000" spc="94" dirty="0">
                <a:solidFill>
                  <a:schemeClr val="bg1"/>
                </a:solidFill>
                <a:latin typeface="Bahnschrift SemiBold" panose="020B0502040204020203" pitchFamily="34" charset="0"/>
              </a:rPr>
              <a:t> </a:t>
            </a:r>
            <a:r>
              <a:rPr lang="en-US" sz="3000" spc="94" dirty="0">
                <a:solidFill>
                  <a:srgbClr val="FF0000"/>
                </a:solidFill>
                <a:latin typeface="Bahnschrift SemiBold" panose="020B0502040204020203" pitchFamily="34" charset="0"/>
              </a:rPr>
              <a:t>ACTIVITÉS AGRICOLES</a:t>
            </a:r>
          </a:p>
        </p:txBody>
      </p:sp>
      <p:sp>
        <p:nvSpPr>
          <p:cNvPr id="7" name="Title 4"/>
          <p:cNvSpPr txBox="1">
            <a:spLocks/>
          </p:cNvSpPr>
          <p:nvPr/>
        </p:nvSpPr>
        <p:spPr>
          <a:xfrm>
            <a:off x="337109" y="1644568"/>
            <a:ext cx="8527491" cy="550861"/>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88609" indent="-388609" algn="l">
              <a:spcBef>
                <a:spcPct val="20000"/>
              </a:spcBef>
              <a:buClr>
                <a:srgbClr val="00B0F0"/>
              </a:buClr>
              <a:buFont typeface="Arial" panose="020B0604020202020204" pitchFamily="34" charset="0"/>
              <a:buChar char="•"/>
            </a:pPr>
            <a:r>
              <a:rPr lang="fr-FR" sz="2000" dirty="0">
                <a:latin typeface="Tw Cen MT" panose="020B0602020104020603" pitchFamily="34" charset="0"/>
                <a:ea typeface="+mn-ea"/>
                <a:cs typeface="Times New Roman" panose="02020603050405020304" pitchFamily="18" charset="0"/>
              </a:rPr>
              <a:t>Les activités agricoles comprennent celles générées par les cultures, l’élevage, la pêche et la foresterie.
</a:t>
            </a:r>
            <a:endParaRPr lang="en-GB" sz="2000" dirty="0">
              <a:latin typeface="Tw Cen MT" panose="020B0602020104020603" pitchFamily="34" charset="0"/>
              <a:ea typeface="+mn-ea"/>
              <a:cs typeface="Times New Roman" panose="02020603050405020304" pitchFamily="18" charset="0"/>
            </a:endParaRPr>
          </a:p>
        </p:txBody>
      </p:sp>
      <p:graphicFrame>
        <p:nvGraphicFramePr>
          <p:cNvPr id="8" name="Table 7"/>
          <p:cNvGraphicFramePr>
            <a:graphicFrameLocks noGrp="1"/>
          </p:cNvGraphicFramePr>
          <p:nvPr>
            <p:extLst/>
          </p:nvPr>
        </p:nvGraphicFramePr>
        <p:xfrm>
          <a:off x="546100" y="2195429"/>
          <a:ext cx="4234891" cy="4544568"/>
        </p:xfrm>
        <a:graphic>
          <a:graphicData uri="http://schemas.openxmlformats.org/drawingml/2006/table">
            <a:tbl>
              <a:tblPr firstRow="1" bandRow="1">
                <a:tableStyleId>{93296810-A885-4BE3-A3E7-6D5BEEA58F35}</a:tableStyleId>
              </a:tblPr>
              <a:tblGrid>
                <a:gridCol w="4234891">
                  <a:extLst>
                    <a:ext uri="{9D8B030D-6E8A-4147-A177-3AD203B41FA5}">
                      <a16:colId xmlns:a16="http://schemas.microsoft.com/office/drawing/2014/main" val="20000"/>
                    </a:ext>
                  </a:extLst>
                </a:gridCol>
              </a:tblGrid>
              <a:tr h="405622">
                <a:tc>
                  <a:txBody>
                    <a:bodyPr/>
                    <a:lstStyle/>
                    <a:p>
                      <a:r>
                        <a:rPr lang="fr-FR" sz="1800" dirty="0">
                          <a:latin typeface="+mn-lt"/>
                          <a:cs typeface="Times New Roman" panose="02020603050405020304" pitchFamily="18" charset="0"/>
                        </a:rPr>
                        <a:t>PRODUITS VÉGÉTAUX (VALEUR EN PPA)
</a:t>
                      </a:r>
                      <a:endParaRPr lang="en-GB" sz="1800" dirty="0">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7316">
                <a:tc>
                  <a:txBody>
                    <a:bodyPr/>
                    <a:lstStyle/>
                    <a:p>
                      <a:pPr marL="171450" indent="-171450">
                        <a:buFont typeface="Wingdings" panose="05000000000000000000" pitchFamily="2" charset="2"/>
                        <a:buChar char="ü"/>
                      </a:pPr>
                      <a:r>
                        <a:rPr lang="fr-FR" sz="1800" dirty="0">
                          <a:solidFill>
                            <a:schemeClr val="accent1">
                              <a:lumMod val="50000"/>
                            </a:schemeClr>
                          </a:solidFill>
                          <a:latin typeface="+mn-lt"/>
                          <a:cs typeface="Times New Roman" panose="02020603050405020304" pitchFamily="18" charset="0"/>
                        </a:rPr>
                        <a:t>Récolte vendue
Cultures destinées à l’propre consommation
Culture utilisée pour l’alimentation animale
produits stockés
Cultures utilisées pour les sous-produits
Récolte donnée en cadeau
Récolte conservée pour les semences
Culture utilisée pour payer la main-d’œuvre
Culture utilisée pour payer le loyer et/ou les intrants
Récolte échangée en accord de métayage</a:t>
                      </a:r>
                      <a:endParaRPr lang="en-GB" sz="1800" dirty="0">
                        <a:solidFill>
                          <a:schemeClr val="accent1">
                            <a:lumMod val="50000"/>
                          </a:schemeClr>
                        </a:solidFill>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nvPr>
        </p:nvGraphicFramePr>
        <p:xfrm>
          <a:off x="4989982" y="2234840"/>
          <a:ext cx="3874618" cy="4727562"/>
        </p:xfrm>
        <a:graphic>
          <a:graphicData uri="http://schemas.openxmlformats.org/drawingml/2006/table">
            <a:tbl>
              <a:tblPr firstRow="1" bandRow="1">
                <a:tableStyleId>{93296810-A885-4BE3-A3E7-6D5BEEA58F35}</a:tableStyleId>
              </a:tblPr>
              <a:tblGrid>
                <a:gridCol w="3874618">
                  <a:extLst>
                    <a:ext uri="{9D8B030D-6E8A-4147-A177-3AD203B41FA5}">
                      <a16:colId xmlns:a16="http://schemas.microsoft.com/office/drawing/2014/main" val="20000"/>
                    </a:ext>
                  </a:extLst>
                </a:gridCol>
              </a:tblGrid>
              <a:tr h="77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anose="02020603050405020304" pitchFamily="18" charset="0"/>
                        </a:rPr>
                        <a:t>LIVESTOCK</a:t>
                      </a:r>
                      <a:r>
                        <a:rPr lang="en-US" sz="1800" baseline="0" dirty="0">
                          <a:latin typeface="+mn-lt"/>
                          <a:cs typeface="Times New Roman" panose="02020603050405020304" pitchFamily="18" charset="0"/>
                        </a:rPr>
                        <a:t> PRODUCTS (VALUE IN PPP).</a:t>
                      </a:r>
                      <a:endParaRPr lang="en-GB" sz="1800" dirty="0">
                        <a:latin typeface="+mn-lt"/>
                        <a:cs typeface="Times New Roman" panose="02020603050405020304" pitchFamily="18" charset="0"/>
                      </a:endParaRPr>
                    </a:p>
                    <a:p>
                      <a:endParaRPr lang="en-GB" sz="1800" dirty="0">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184971">
                <a:tc>
                  <a:txBody>
                    <a:bodyPr/>
                    <a:lstStyle/>
                    <a:p>
                      <a:pPr marL="285750" indent="-285750">
                        <a:buFont typeface="Wingdings" panose="05000000000000000000" pitchFamily="2" charset="2"/>
                        <a:buChar char="ü"/>
                      </a:pPr>
                      <a:r>
                        <a:rPr lang="fr-FR" sz="1800" dirty="0">
                          <a:solidFill>
                            <a:schemeClr val="accent1">
                              <a:lumMod val="50000"/>
                            </a:schemeClr>
                          </a:solidFill>
                          <a:latin typeface="+mn-lt"/>
                          <a:cs typeface="Times New Roman" panose="02020603050405020304" pitchFamily="18" charset="0"/>
                        </a:rPr>
                        <a:t>Cadeaux de bétail offerts
Produits d’élevage vendus
Produits animaux autoconsommés
Produits animaux auto-utilisés
Produits animaux utilisés comme produits de paye (pour d’autres biens par exemple)
Produits de l’élevage utilisés pour rembourser le crédit.</a:t>
                      </a:r>
                      <a:endParaRPr lang="en-GB" sz="1800" dirty="0">
                        <a:solidFill>
                          <a:schemeClr val="accent1">
                            <a:lumMod val="50000"/>
                          </a:schemeClr>
                        </a:solidFill>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02052">
                <a:tc>
                  <a:txBody>
                    <a:bodyPr/>
                    <a:lstStyle/>
                    <a:p>
                      <a:pPr marL="171450" indent="-171450">
                        <a:buFont typeface="Wingdings" panose="05000000000000000000" pitchFamily="2" charset="2"/>
                        <a:buChar char="ü"/>
                      </a:pPr>
                      <a:endParaRPr lang="en-GB" sz="1800" dirty="0">
                        <a:solidFill>
                          <a:schemeClr val="accent1">
                            <a:lumMod val="50000"/>
                          </a:schemeClr>
                        </a:solidFill>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2052">
                <a:tc>
                  <a:txBody>
                    <a:bodyPr/>
                    <a:lstStyle/>
                    <a:p>
                      <a:pPr marL="0" indent="0">
                        <a:buFont typeface="Wingdings" panose="05000000000000000000" pitchFamily="2" charset="2"/>
                        <a:buNone/>
                      </a:pPr>
                      <a:endParaRPr lang="en-GB" sz="1800" dirty="0">
                        <a:solidFill>
                          <a:schemeClr val="accent1">
                            <a:lumMod val="50000"/>
                          </a:schemeClr>
                        </a:solidFill>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2052">
                <a:tc>
                  <a:txBody>
                    <a:bodyPr/>
                    <a:lstStyle/>
                    <a:p>
                      <a:pPr marL="171450" indent="-171450">
                        <a:buFont typeface="Wingdings" panose="05000000000000000000" pitchFamily="2" charset="2"/>
                        <a:buChar char="ü"/>
                      </a:pPr>
                      <a:endParaRPr lang="en-GB" sz="1800" dirty="0">
                        <a:solidFill>
                          <a:schemeClr val="accent1">
                            <a:lumMod val="50000"/>
                          </a:schemeClr>
                        </a:solidFill>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02052">
                <a:tc>
                  <a:txBody>
                    <a:bodyPr/>
                    <a:lstStyle/>
                    <a:p>
                      <a:pPr marL="0" indent="0">
                        <a:buFont typeface="Wingdings" panose="05000000000000000000" pitchFamily="2" charset="2"/>
                        <a:buNone/>
                      </a:pPr>
                      <a:endParaRPr lang="en-GB" sz="1800" dirty="0">
                        <a:solidFill>
                          <a:schemeClr val="accent1">
                            <a:lumMod val="50000"/>
                          </a:schemeClr>
                        </a:solidFill>
                        <a:latin typeface="+mn-lt"/>
                        <a:cs typeface="Times New Roman" panose="02020603050405020304" pitchFamily="18" charset="0"/>
                      </a:endParaRPr>
                    </a:p>
                  </a:txBody>
                  <a:tcPr marL="77724" marR="77724" marT="38862" marB="38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0" name="Title 4"/>
          <p:cNvSpPr txBox="1">
            <a:spLocks/>
          </p:cNvSpPr>
          <p:nvPr/>
        </p:nvSpPr>
        <p:spPr>
          <a:xfrm>
            <a:off x="5044246" y="5864019"/>
            <a:ext cx="3820354" cy="536781"/>
          </a:xfrm>
          <a:prstGeom prst="rect">
            <a:avLst/>
          </a:prstGeom>
        </p:spPr>
        <p:txBody>
          <a:bodyPr vert="horz" lIns="77724" tIns="38862" rIns="77724" bIns="3886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spcBef>
                <a:spcPct val="20000"/>
              </a:spcBef>
              <a:buClr>
                <a:srgbClr val="00B0F0"/>
              </a:buClr>
              <a:buFont typeface="Arial" panose="020B0604020202020204" pitchFamily="34" charset="0"/>
              <a:buChar char="•"/>
            </a:pPr>
            <a:endParaRPr lang="en-US" sz="2000" b="1" dirty="0">
              <a:latin typeface="+mn-lt"/>
              <a:ea typeface="+mn-ea"/>
              <a:cs typeface="Times New Roman" panose="02020603050405020304" pitchFamily="18" charset="0"/>
            </a:endParaRPr>
          </a:p>
        </p:txBody>
      </p:sp>
    </p:spTree>
    <p:extLst>
      <p:ext uri="{BB962C8B-B14F-4D97-AF65-F5344CB8AC3E}">
        <p14:creationId xmlns:p14="http://schemas.microsoft.com/office/powerpoint/2010/main" val="244108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3" name="Title 1"/>
          <p:cNvSpPr>
            <a:spLocks noGrp="1"/>
          </p:cNvSpPr>
          <p:nvPr>
            <p:ph type="title"/>
          </p:nvPr>
        </p:nvSpPr>
        <p:spPr>
          <a:xfrm>
            <a:off x="337109" y="170835"/>
            <a:ext cx="8260791" cy="1175365"/>
          </a:xfrm>
        </p:spPr>
        <p:txBody>
          <a:bodyPr vert="horz" lIns="103632" tIns="51816" rIns="103632" bIns="51816" rtlCol="0" anchor="ctr">
            <a:normAutofit/>
          </a:bodyPr>
          <a:lstStyle/>
          <a:p>
            <a:pPr algn="ctr" defTabSz="854939"/>
            <a:r>
              <a:rPr lang="en-US" sz="3000" spc="94" dirty="0">
                <a:solidFill>
                  <a:schemeClr val="bg1"/>
                </a:solidFill>
                <a:latin typeface="Bahnschrift SemiBold" panose="020B0502040204020203" pitchFamily="34" charset="0"/>
              </a:rPr>
              <a:t>MAIN-D’ŒUVRE
</a:t>
            </a:r>
          </a:p>
        </p:txBody>
      </p:sp>
      <p:sp>
        <p:nvSpPr>
          <p:cNvPr id="8" name="Content Placeholder 2"/>
          <p:cNvSpPr>
            <a:spLocks noGrp="1"/>
          </p:cNvSpPr>
          <p:nvPr>
            <p:ph idx="1"/>
          </p:nvPr>
        </p:nvSpPr>
        <p:spPr>
          <a:xfrm>
            <a:off x="130629" y="1469571"/>
            <a:ext cx="8817428" cy="5633358"/>
          </a:xfrm>
        </p:spPr>
        <p:txBody>
          <a:bodyPr>
            <a:noAutofit/>
          </a:bodyPr>
          <a:lstStyle/>
          <a:p>
            <a:pPr marL="0" indent="0">
              <a:spcAft>
                <a:spcPts val="1360"/>
              </a:spcAft>
              <a:buClr>
                <a:srgbClr val="00B0F0"/>
              </a:buClr>
              <a:buNone/>
            </a:pPr>
            <a:r>
              <a:rPr lang="fr-FR" sz="3200" b="1" dirty="0">
                <a:latin typeface="Tw Cen MT" panose="020B0602020104020603" pitchFamily="34" charset="0"/>
                <a:cs typeface="Times New Roman" panose="02020603050405020304" pitchFamily="18" charset="0"/>
              </a:rPr>
              <a:t>Différents types de main-d’œuvre </a:t>
            </a:r>
            <a:r>
              <a:rPr lang="fr-FR" sz="3200" b="1" dirty="0" smtClean="0">
                <a:latin typeface="Tw Cen MT" panose="020B0602020104020603" pitchFamily="34" charset="0"/>
                <a:cs typeface="Times New Roman" panose="02020603050405020304" pitchFamily="18" charset="0"/>
              </a:rPr>
              <a:t>sont à </a:t>
            </a:r>
            <a:r>
              <a:rPr lang="fr-FR" sz="3200" b="1" dirty="0">
                <a:latin typeface="Tw Cen MT" panose="020B0602020104020603" pitchFamily="34" charset="0"/>
                <a:cs typeface="Times New Roman" panose="02020603050405020304" pitchFamily="18" charset="0"/>
              </a:rPr>
              <a:t>considérer: </a:t>
            </a:r>
            <a:r>
              <a:rPr lang="fr-FR" sz="3200" dirty="0">
                <a:latin typeface="Tw Cen MT" panose="020B0602020104020603" pitchFamily="34" charset="0"/>
                <a:cs typeface="Times New Roman" panose="02020603050405020304" pitchFamily="18" charset="0"/>
              </a:rPr>
              <a:t>toutes les formes de travail rémunéré et non rémunéré, y compris:</a:t>
            </a:r>
          </a:p>
          <a:p>
            <a:pPr>
              <a:spcAft>
                <a:spcPts val="1360"/>
              </a:spcAft>
              <a:buClr>
                <a:srgbClr val="00B0F0"/>
              </a:buClr>
            </a:pPr>
            <a:r>
              <a:rPr lang="fr-FR" sz="3200" dirty="0">
                <a:latin typeface="Tw Cen MT" panose="020B0602020104020603" pitchFamily="34" charset="0"/>
                <a:cs typeface="Times New Roman" panose="02020603050405020304" pitchFamily="18" charset="0"/>
              </a:rPr>
              <a:t>le travail familial, 
la main-d’œuvre embauchée (travailleurs temporaires et permanents) et 
</a:t>
            </a:r>
            <a:r>
              <a:rPr lang="fr-FR" sz="3200" dirty="0" smtClean="0">
                <a:latin typeface="Tw Cen MT" panose="020B0602020104020603" pitchFamily="34" charset="0"/>
                <a:cs typeface="Times New Roman" panose="02020603050405020304" pitchFamily="18" charset="0"/>
              </a:rPr>
              <a:t>l’entraide et les échanges </a:t>
            </a:r>
            <a:r>
              <a:rPr lang="fr-FR" sz="3200" dirty="0">
                <a:latin typeface="Tw Cen MT" panose="020B0602020104020603" pitchFamily="34" charset="0"/>
                <a:cs typeface="Times New Roman" panose="02020603050405020304" pitchFamily="18" charset="0"/>
              </a:rPr>
              <a:t>de la main-d’œuvre</a:t>
            </a:r>
            <a:r>
              <a:rPr lang="fr-FR" sz="3200" dirty="0" smtClean="0">
                <a:latin typeface="Tw Cen MT" panose="020B0602020104020603" pitchFamily="34" charset="0"/>
                <a:cs typeface="Times New Roman" panose="02020603050405020304" pitchFamily="18" charset="0"/>
              </a:rPr>
              <a:t>.</a:t>
            </a:r>
          </a:p>
          <a:p>
            <a:pPr>
              <a:spcAft>
                <a:spcPts val="1360"/>
              </a:spcAft>
              <a:buClr>
                <a:srgbClr val="00B0F0"/>
              </a:buClr>
            </a:pPr>
            <a:r>
              <a:rPr lang="fr-FR" sz="3200" dirty="0">
                <a:latin typeface="Tw Cen MT" panose="020B0602020104020603" pitchFamily="34" charset="0"/>
                <a:cs typeface="Times New Roman" panose="02020603050405020304" pitchFamily="18" charset="0"/>
              </a:rPr>
              <a:t>L</a:t>
            </a:r>
            <a:r>
              <a:rPr lang="fr-FR" sz="3200" dirty="0" smtClean="0">
                <a:latin typeface="Tw Cen MT" panose="020B0602020104020603" pitchFamily="34" charset="0"/>
                <a:cs typeface="Times New Roman" panose="02020603050405020304" pitchFamily="18" charset="0"/>
              </a:rPr>
              <a:t>es </a:t>
            </a:r>
            <a:r>
              <a:rPr lang="fr-FR" sz="3200" dirty="0">
                <a:latin typeface="Tw Cen MT" panose="020B0602020104020603" pitchFamily="34" charset="0"/>
                <a:cs typeface="Times New Roman" panose="02020603050405020304" pitchFamily="18" charset="0"/>
              </a:rPr>
              <a:t>problèmes de disponibilité des données font du </a:t>
            </a:r>
            <a:r>
              <a:rPr lang="fr-FR" sz="3200" dirty="0">
                <a:solidFill>
                  <a:srgbClr val="FF0000"/>
                </a:solidFill>
                <a:latin typeface="Tw Cen MT" panose="020B0602020104020603" pitchFamily="34" charset="0"/>
                <a:cs typeface="Times New Roman" panose="02020603050405020304" pitchFamily="18" charset="0"/>
              </a:rPr>
              <a:t>nombre de jours de tr</a:t>
            </a:r>
            <a:r>
              <a:rPr lang="it-IT" sz="3200" dirty="0">
                <a:solidFill>
                  <a:srgbClr val="FF0000"/>
                </a:solidFill>
                <a:latin typeface="Tw Cen MT" panose="020B0602020104020603" pitchFamily="34" charset="0"/>
                <a:cs typeface="Times New Roman" panose="02020603050405020304" pitchFamily="18" charset="0"/>
              </a:rPr>
              <a:t>availlé dans l’année</a:t>
            </a:r>
            <a:r>
              <a:rPr lang="fr-FR" sz="3200" dirty="0">
                <a:solidFill>
                  <a:srgbClr val="FF0000"/>
                </a:solidFill>
                <a:latin typeface="Tw Cen MT" panose="020B0602020104020603" pitchFamily="34" charset="0"/>
                <a:cs typeface="Times New Roman" panose="02020603050405020304" pitchFamily="18" charset="0"/>
              </a:rPr>
              <a:t> </a:t>
            </a:r>
            <a:r>
              <a:rPr lang="fr-FR" sz="3200" dirty="0">
                <a:latin typeface="Tw Cen MT" panose="020B0602020104020603" pitchFamily="34" charset="0"/>
                <a:cs typeface="Times New Roman" panose="02020603050405020304" pitchFamily="18" charset="0"/>
              </a:rPr>
              <a:t>l’option la plus viable.</a:t>
            </a:r>
            <a:endParaRPr lang="en-US" sz="3200" dirty="0">
              <a:cs typeface="Times New Roman" panose="02020603050405020304" pitchFamily="18" charset="0"/>
            </a:endParaRPr>
          </a:p>
        </p:txBody>
      </p:sp>
    </p:spTree>
    <p:extLst>
      <p:ext uri="{BB962C8B-B14F-4D97-AF65-F5344CB8AC3E}">
        <p14:creationId xmlns:p14="http://schemas.microsoft.com/office/powerpoint/2010/main" val="1729291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r="28703"/>
          <a:stretch/>
        </p:blipFill>
        <p:spPr>
          <a:xfrm flipH="1">
            <a:off x="0" y="-117763"/>
            <a:ext cx="9144000" cy="7065818"/>
          </a:xfrm>
          <a:prstGeom prst="rect">
            <a:avLst/>
          </a:prstGeom>
        </p:spPr>
      </p:pic>
      <p:sp>
        <p:nvSpPr>
          <p:cNvPr id="7" name="Rectangle 6"/>
          <p:cNvSpPr/>
          <p:nvPr/>
        </p:nvSpPr>
        <p:spPr>
          <a:xfrm>
            <a:off x="0" y="-130844"/>
            <a:ext cx="9144000" cy="7065818"/>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a:p>
        </p:txBody>
      </p:sp>
      <p:sp>
        <p:nvSpPr>
          <p:cNvPr id="8" name="Content Placeholder 3"/>
          <p:cNvSpPr>
            <a:spLocks noGrp="1"/>
          </p:cNvSpPr>
          <p:nvPr>
            <p:ph idx="1"/>
          </p:nvPr>
        </p:nvSpPr>
        <p:spPr>
          <a:xfrm>
            <a:off x="471054" y="4200236"/>
            <a:ext cx="8139545" cy="2187864"/>
          </a:xfrm>
        </p:spPr>
        <p:txBody>
          <a:bodyPr>
            <a:normAutofit fontScale="92500" lnSpcReduction="10000"/>
          </a:bodyPr>
          <a:lstStyle/>
          <a:p>
            <a:pPr marL="0" indent="0">
              <a:buNone/>
            </a:pPr>
            <a:r>
              <a:rPr lang="en-US" sz="3606" b="1" cap="all" dirty="0">
                <a:solidFill>
                  <a:schemeClr val="bg1"/>
                </a:solidFill>
                <a:latin typeface="Bahnschrift SemiBold" panose="020B0502040204020203" pitchFamily="34" charset="0"/>
                <a:ea typeface="+mj-ea"/>
                <a:cs typeface="+mj-cs"/>
              </a:rPr>
              <a:t>INDICATEUR DES ODD 2.3.2:</a:t>
            </a:r>
          </a:p>
          <a:p>
            <a:pPr marL="0" indent="0">
              <a:buNone/>
            </a:pPr>
            <a:endParaRPr lang="en-US" sz="3606" b="1" cap="all" dirty="0">
              <a:solidFill>
                <a:schemeClr val="bg1"/>
              </a:solidFill>
              <a:latin typeface="Bahnschrift SemiBold" panose="020B0502040204020203" pitchFamily="34" charset="0"/>
              <a:ea typeface="+mj-ea"/>
              <a:cs typeface="+mj-cs"/>
            </a:endParaRPr>
          </a:p>
          <a:p>
            <a:pPr marL="0" indent="0">
              <a:buNone/>
            </a:pPr>
            <a:r>
              <a:rPr lang="fr-FR" sz="3606" dirty="0">
                <a:solidFill>
                  <a:schemeClr val="bg1"/>
                </a:solidFill>
                <a:latin typeface="Bahnschrift SemiBold" panose="020B0502040204020203" pitchFamily="34" charset="0"/>
              </a:rPr>
              <a:t>Revenu des petits producteurs </a:t>
            </a:r>
            <a:r>
              <a:rPr lang="fr-FR" sz="3606" dirty="0" smtClean="0">
                <a:solidFill>
                  <a:schemeClr val="bg1"/>
                </a:solidFill>
                <a:latin typeface="Bahnschrift SemiBold" panose="020B0502040204020203" pitchFamily="34" charset="0"/>
              </a:rPr>
              <a:t>agricoles</a:t>
            </a:r>
            <a:r>
              <a:rPr lang="fr-FR" sz="3606" dirty="0">
                <a:solidFill>
                  <a:schemeClr val="bg1"/>
                </a:solidFill>
                <a:latin typeface="Bahnschrift SemiBold" panose="020B0502040204020203" pitchFamily="34" charset="0"/>
              </a:rPr>
              <a:t>
</a:t>
            </a:r>
            <a:endParaRPr lang="en-US" sz="3606" dirty="0">
              <a:solidFill>
                <a:schemeClr val="bg1"/>
              </a:solidFill>
              <a:latin typeface="Bahnschrift SemiBold" panose="020B05020402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434"/>
          <a:stretch/>
        </p:blipFill>
        <p:spPr>
          <a:xfrm rot="19120222">
            <a:off x="6760421" y="271209"/>
            <a:ext cx="1989949" cy="1942658"/>
          </a:xfrm>
          <a:prstGeom prst="rect">
            <a:avLst/>
          </a:prstGeom>
        </p:spPr>
      </p:pic>
      <p:pic>
        <p:nvPicPr>
          <p:cNvPr id="10" name="Picture 2" descr="Image result for sdg logos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75" y="2276329"/>
            <a:ext cx="1420476" cy="142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9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855" y="40967"/>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337109" y="170835"/>
            <a:ext cx="8260791" cy="1175365"/>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4939"/>
            <a:r>
              <a:rPr lang="fr-FR" sz="3000" spc="94" dirty="0">
                <a:solidFill>
                  <a:schemeClr val="bg1"/>
                </a:solidFill>
                <a:latin typeface="Bahnschrift SemiBold" panose="020B0502040204020203" pitchFamily="34" charset="0"/>
              </a:rPr>
              <a:t>Indicateur 2.3.2 des ODD - Méthodologie
</a:t>
            </a:r>
            <a:endParaRPr lang="en-US" sz="3000" spc="94" dirty="0">
              <a:solidFill>
                <a:schemeClr val="bg1"/>
              </a:solidFill>
              <a:latin typeface="Bahnschrift SemiBold" panose="020B0502040204020203" pitchFamily="34" charset="0"/>
            </a:endParaRPr>
          </a:p>
        </p:txBody>
      </p:sp>
      <p:sp>
        <p:nvSpPr>
          <p:cNvPr id="7" name="Content Placeholder 2"/>
          <p:cNvSpPr>
            <a:spLocks noGrp="1"/>
          </p:cNvSpPr>
          <p:nvPr>
            <p:ph idx="1"/>
          </p:nvPr>
        </p:nvSpPr>
        <p:spPr>
          <a:xfrm>
            <a:off x="337109" y="2000250"/>
            <a:ext cx="8451291" cy="4857750"/>
          </a:xfrm>
        </p:spPr>
        <p:txBody>
          <a:bodyPr>
            <a:normAutofit/>
          </a:bodyPr>
          <a:lstStyle/>
          <a:p>
            <a:pPr algn="just">
              <a:spcBef>
                <a:spcPts val="2040"/>
              </a:spcBef>
              <a:buClr>
                <a:srgbClr val="00B0F0"/>
              </a:buClr>
            </a:pPr>
            <a:r>
              <a:rPr lang="fr-FR" sz="2720" dirty="0">
                <a:latin typeface="Tw Cen MT" panose="020B0602020104020603" pitchFamily="34" charset="0"/>
                <a:cs typeface="Times New Roman" panose="02020603050405020304" pitchFamily="18" charset="0"/>
              </a:rPr>
              <a:t>L’indicateur 2.3.2 fait référence au « </a:t>
            </a:r>
            <a:r>
              <a:rPr lang="fr-FR" sz="2720" dirty="0">
                <a:solidFill>
                  <a:srgbClr val="FF0000"/>
                </a:solidFill>
                <a:latin typeface="Tw Cen MT" panose="020B0602020104020603" pitchFamily="34" charset="0"/>
                <a:cs typeface="Times New Roman" panose="02020603050405020304" pitchFamily="18" charset="0"/>
              </a:rPr>
              <a:t>revenu moyen des petits producteurs d’aliments, selon le sexe et le statut autochtone</a:t>
            </a:r>
            <a:r>
              <a:rPr lang="fr-FR" sz="2720" dirty="0">
                <a:latin typeface="Tw Cen MT" panose="020B0602020104020603" pitchFamily="34" charset="0"/>
                <a:cs typeface="Times New Roman" panose="02020603050405020304" pitchFamily="18" charset="0"/>
              </a:rPr>
              <a:t> ».
Le calcul du revenu agricole de l’exploitation agricole adopté par la FAO comprend: </a:t>
            </a:r>
            <a:endParaRPr lang="en-GB" sz="2720" dirty="0">
              <a:latin typeface="Tw Cen MT" panose="020B0602020104020603" pitchFamily="34" charset="0"/>
              <a:cs typeface="Times New Roman" panose="02020603050405020304" pitchFamily="18" charset="0"/>
            </a:endParaRPr>
          </a:p>
          <a:p>
            <a:pPr lvl="1">
              <a:spcBef>
                <a:spcPts val="2040"/>
              </a:spcBef>
              <a:buClr>
                <a:srgbClr val="00B0F0"/>
              </a:buClr>
              <a:buFont typeface="Wingdings" panose="05000000000000000000" pitchFamily="2" charset="2"/>
              <a:buChar char="ü"/>
            </a:pPr>
            <a:r>
              <a:rPr lang="fr-FR" sz="2267" dirty="0">
                <a:latin typeface="Tw Cen MT" panose="020B0602020104020603" pitchFamily="34" charset="0"/>
                <a:cs typeface="Times New Roman" panose="02020603050405020304" pitchFamily="18" charset="0"/>
              </a:rPr>
              <a:t>Revenus provenant des activités agricoles;
Revenus du bétail;
</a:t>
            </a:r>
            <a:r>
              <a:rPr lang="fr-FR" sz="2267" dirty="0">
                <a:solidFill>
                  <a:srgbClr val="00B050"/>
                </a:solidFill>
                <a:latin typeface="Tw Cen MT" panose="020B0602020104020603" pitchFamily="34" charset="0"/>
                <a:cs typeface="Times New Roman" panose="02020603050405020304" pitchFamily="18" charset="0"/>
              </a:rPr>
              <a:t>Revenus de la pêche; 
Revenus de la sylviculture</a:t>
            </a:r>
            <a:r>
              <a:rPr lang="fr-FR" sz="2267" dirty="0">
                <a:latin typeface="Tw Cen MT" panose="020B0602020104020603" pitchFamily="34" charset="0"/>
                <a:cs typeface="Times New Roman" panose="02020603050405020304" pitchFamily="18" charset="0"/>
              </a:rPr>
              <a:t>.</a:t>
            </a:r>
            <a:endParaRPr lang="en-US" sz="1813" dirty="0">
              <a:solidFill>
                <a:srgbClr val="0070C0"/>
              </a:solidFill>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738555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337109" y="170836"/>
            <a:ext cx="8260791" cy="1062542"/>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4939"/>
            <a:r>
              <a:rPr lang="fr-FR" sz="3000" spc="94" dirty="0">
                <a:solidFill>
                  <a:schemeClr val="bg1"/>
                </a:solidFill>
                <a:latin typeface="Bahnschrift SemiBold" panose="020B0502040204020203" pitchFamily="34" charset="0"/>
              </a:rPr>
              <a:t>Indicateur 2.3.2 des ODD - Méthodologie
</a:t>
            </a:r>
            <a:endParaRPr lang="en-US" sz="3000" spc="94" dirty="0">
              <a:solidFill>
                <a:schemeClr val="bg1"/>
              </a:solidFill>
              <a:latin typeface="Bahnschrift SemiBold" panose="020B0502040204020203" pitchFamily="34" charset="0"/>
            </a:endParaRPr>
          </a:p>
        </p:txBody>
      </p:sp>
      <p:sp>
        <p:nvSpPr>
          <p:cNvPr id="3" name="Rectangle 2"/>
          <p:cNvSpPr/>
          <p:nvPr/>
        </p:nvSpPr>
        <p:spPr>
          <a:xfrm>
            <a:off x="3289300" y="3429000"/>
            <a:ext cx="2400300" cy="647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337109" y="1642125"/>
                <a:ext cx="8425891" cy="4987275"/>
              </a:xfrm>
            </p:spPr>
            <p:txBody>
              <a:bodyPr>
                <a:normAutofit lnSpcReduction="10000"/>
              </a:bodyPr>
              <a:lstStyle/>
              <a:p>
                <a:pPr marL="342900" lvl="1" indent="-342900" algn="just">
                  <a:spcBef>
                    <a:spcPts val="510"/>
                  </a:spcBef>
                  <a:buClr>
                    <a:srgbClr val="00B0F0"/>
                  </a:buClr>
                </a:pPr>
                <a:endParaRPr lang="en-US" sz="2200" dirty="0">
                  <a:cs typeface="Times New Roman" panose="02020603050405020304" pitchFamily="18" charset="0"/>
                </a:endParaRPr>
              </a:p>
              <a:p>
                <a:pPr marL="388609" lvl="1" indent="-388609" algn="just">
                  <a:spcBef>
                    <a:spcPts val="510"/>
                  </a:spcBef>
                  <a:buClr>
                    <a:srgbClr val="00B0F0"/>
                  </a:buClr>
                </a:pPr>
                <a:r>
                  <a:rPr lang="fr-FR" sz="2200" dirty="0">
                    <a:latin typeface="Tw Cen MT" panose="020B0602020104020603" pitchFamily="34" charset="0"/>
                    <a:cs typeface="Times New Roman" panose="02020603050405020304" pitchFamily="18" charset="0"/>
                  </a:rPr>
                  <a:t>Ces composantes du revenu font référence au </a:t>
                </a:r>
                <a:r>
                  <a:rPr lang="fr-FR" sz="2200" dirty="0">
                    <a:solidFill>
                      <a:srgbClr val="FF0000"/>
                    </a:solidFill>
                    <a:latin typeface="Tw Cen MT" panose="020B0602020104020603" pitchFamily="34" charset="0"/>
                    <a:cs typeface="Times New Roman" panose="02020603050405020304" pitchFamily="18" charset="0"/>
                  </a:rPr>
                  <a:t>revenu brut (Y)</a:t>
                </a:r>
                <a:r>
                  <a:rPr lang="fr-FR" sz="2200" dirty="0">
                    <a:latin typeface="Tw Cen MT" panose="020B0602020104020603" pitchFamily="34" charset="0"/>
                    <a:cs typeface="Times New Roman" panose="02020603050405020304" pitchFamily="18" charset="0"/>
                  </a:rPr>
                  <a:t> qui est défini comme l’excédent d’exploitation (c.-à-d. </a:t>
                </a:r>
                <a:r>
                  <a:rPr lang="fr-FR" sz="2200" dirty="0">
                    <a:solidFill>
                      <a:srgbClr val="FF0000"/>
                    </a:solidFill>
                    <a:latin typeface="Tw Cen MT" panose="020B0602020104020603" pitchFamily="34" charset="0"/>
                    <a:cs typeface="Times New Roman" panose="02020603050405020304" pitchFamily="18" charset="0"/>
                  </a:rPr>
                  <a:t>les revenus (R) moins les coûts d’exploitation (C))</a:t>
                </a:r>
                <a:r>
                  <a:rPr lang="fr-FR" sz="2200" dirty="0">
                    <a:latin typeface="Tw Cen MT" panose="020B0602020104020603" pitchFamily="34" charset="0"/>
                    <a:cs typeface="Times New Roman" panose="02020603050405020304" pitchFamily="18" charset="0"/>
                  </a:rPr>
                  <a:t> sans tenir compte de l’amortissement des actifs, car ces renseignements ne sont généralement pas disponibles dans la plupart des sources de données. En formule :
</a:t>
                </a:r>
                <a:endParaRPr lang="en-US" sz="2200" dirty="0">
                  <a:latin typeface="Tw Cen MT" panose="020B0602020104020603" pitchFamily="34" charset="0"/>
                  <a:cs typeface="Times New Roman" panose="02020603050405020304" pitchFamily="18" charset="0"/>
                </a:endParaRPr>
              </a:p>
              <a:p>
                <a:pPr marL="0" lvl="1" indent="0" algn="just">
                  <a:spcBef>
                    <a:spcPts val="510"/>
                  </a:spcBef>
                  <a:buClr>
                    <a:srgbClr val="00B0F0"/>
                  </a:buClr>
                  <a:buNone/>
                </a:pPr>
                <a14:m>
                  <m:oMathPara xmlns:m="http://schemas.openxmlformats.org/officeDocument/2006/math">
                    <m:oMathParaPr>
                      <m:jc m:val="centerGroup"/>
                    </m:oMathParaPr>
                    <m:oMath xmlns:m="http://schemas.openxmlformats.org/officeDocument/2006/math">
                      <m:r>
                        <a:rPr lang="it-IT" sz="2200" i="1">
                          <a:latin typeface="Cambria Math" panose="02040503050406030204" pitchFamily="18" charset="0"/>
                          <a:cs typeface="Times New Roman" panose="02020603050405020304" pitchFamily="18" charset="0"/>
                        </a:rPr>
                        <m:t>𝒀</m:t>
                      </m:r>
                      <m:r>
                        <a:rPr lang="it-IT" sz="2200" i="1">
                          <a:latin typeface="Cambria Math" panose="02040503050406030204" pitchFamily="18" charset="0"/>
                          <a:cs typeface="Times New Roman" panose="02020603050405020304" pitchFamily="18" charset="0"/>
                        </a:rPr>
                        <m:t>=</m:t>
                      </m:r>
                      <m:r>
                        <a:rPr lang="it-IT" sz="2200" i="1">
                          <a:latin typeface="Cambria Math" panose="02040503050406030204" pitchFamily="18" charset="0"/>
                          <a:cs typeface="Times New Roman" panose="02020603050405020304" pitchFamily="18" charset="0"/>
                        </a:rPr>
                        <m:t>𝑹</m:t>
                      </m:r>
                      <m:r>
                        <a:rPr lang="it-IT" sz="2200" i="1">
                          <a:latin typeface="Cambria Math" panose="02040503050406030204" pitchFamily="18" charset="0"/>
                          <a:cs typeface="Times New Roman" panose="02020603050405020304" pitchFamily="18" charset="0"/>
                        </a:rPr>
                        <m:t>−</m:t>
                      </m:r>
                      <m:r>
                        <a:rPr lang="it-IT" sz="2200" i="1">
                          <a:latin typeface="Cambria Math" panose="02040503050406030204" pitchFamily="18" charset="0"/>
                          <a:cs typeface="Times New Roman" panose="02020603050405020304" pitchFamily="18" charset="0"/>
                        </a:rPr>
                        <m:t>𝑪</m:t>
                      </m:r>
                      <m:r>
                        <a:rPr lang="it-IT" sz="2200" i="1">
                          <a:latin typeface="Cambria Math" panose="02040503050406030204" pitchFamily="18" charset="0"/>
                          <a:cs typeface="Times New Roman" panose="02020603050405020304" pitchFamily="18" charset="0"/>
                        </a:rPr>
                        <m:t>+</m:t>
                      </m:r>
                      <m:r>
                        <a:rPr lang="it-IT" sz="2200" i="1" smtClean="0">
                          <a:solidFill>
                            <a:srgbClr val="FF0000"/>
                          </a:solidFill>
                          <a:latin typeface="Cambria Math" panose="02040503050406030204" pitchFamily="18" charset="0"/>
                          <a:cs typeface="Times New Roman" panose="02020603050405020304" pitchFamily="18" charset="0"/>
                        </a:rPr>
                        <m:t>𝚫</m:t>
                      </m:r>
                      <m:r>
                        <a:rPr lang="it-IT" sz="2200" i="1" smtClean="0">
                          <a:solidFill>
                            <a:srgbClr val="FF0000"/>
                          </a:solidFill>
                          <a:latin typeface="Cambria Math" panose="02040503050406030204" pitchFamily="18" charset="0"/>
                          <a:cs typeface="Times New Roman" panose="02020603050405020304" pitchFamily="18" charset="0"/>
                        </a:rPr>
                        <m:t>𝑺</m:t>
                      </m:r>
                    </m:oMath>
                  </m:oMathPara>
                </a14:m>
                <a:endParaRPr lang="en-US" sz="2200" i="1" dirty="0">
                  <a:solidFill>
                    <a:srgbClr val="FF0000"/>
                  </a:solidFill>
                  <a:latin typeface="Tw Cen MT" panose="020B0602020104020603" pitchFamily="34" charset="0"/>
                  <a:cs typeface="Times New Roman" panose="02020603050405020304" pitchFamily="18" charset="0"/>
                </a:endParaRPr>
              </a:p>
              <a:p>
                <a:pPr marL="0" lvl="1" indent="0" algn="just">
                  <a:spcBef>
                    <a:spcPts val="510"/>
                  </a:spcBef>
                  <a:buClr>
                    <a:srgbClr val="00B0F0"/>
                  </a:buClr>
                  <a:buNone/>
                </a:pPr>
                <a:endParaRPr lang="en-US" sz="2200" b="1" i="1" dirty="0">
                  <a:latin typeface="Tw Cen MT" panose="020B0602020104020603" pitchFamily="34" charset="0"/>
                  <a:cs typeface="Times New Roman" panose="02020603050405020304" pitchFamily="18" charset="0"/>
                </a:endParaRPr>
              </a:p>
              <a:p>
                <a:pPr marL="0" lvl="1" indent="0" algn="just">
                  <a:spcBef>
                    <a:spcPts val="510"/>
                  </a:spcBef>
                  <a:buClr>
                    <a:srgbClr val="00B0F0"/>
                  </a:buClr>
                  <a:buNone/>
                </a:pPr>
                <a:r>
                  <a:rPr lang="en-US" sz="2200" b="1" i="1" dirty="0">
                    <a:latin typeface="Tw Cen MT" panose="020B0602020104020603" pitchFamily="34" charset="0"/>
                    <a:cs typeface="Times New Roman" panose="02020603050405020304" pitchFamily="18" charset="0"/>
                  </a:rPr>
                  <a:t>i.e. </a:t>
                </a:r>
              </a:p>
              <a:p>
                <a:pPr marL="0" lvl="1" indent="0" algn="just">
                  <a:spcBef>
                    <a:spcPts val="510"/>
                  </a:spcBef>
                  <a:buClr>
                    <a:srgbClr val="00B0F0"/>
                  </a:buClr>
                  <a:buNone/>
                </a:pPr>
                <a:r>
                  <a:rPr lang="fr-FR" sz="2200" b="1" i="1" dirty="0">
                    <a:latin typeface="Tw Cen MT" panose="020B0602020104020603" pitchFamily="34" charset="0"/>
                    <a:cs typeface="Times New Roman" panose="02020603050405020304" pitchFamily="18" charset="0"/>
                  </a:rPr>
                  <a:t>Revenu brut = Revenus – Coûts + (Variation des stocks, si disponible)
</a:t>
                </a:r>
                <a:endParaRPr lang="en-US" sz="2200" dirty="0">
                  <a:latin typeface="Tw Cen MT" panose="020B0602020104020603" pitchFamily="34" charset="0"/>
                  <a:cs typeface="Times New Roman" panose="02020603050405020304" pitchFamily="18" charset="0"/>
                </a:endParaRPr>
              </a:p>
              <a:p>
                <a:pPr marL="388609" lvl="1" indent="-388609" algn="just">
                  <a:spcBef>
                    <a:spcPts val="510"/>
                  </a:spcBef>
                  <a:buClr>
                    <a:srgbClr val="00B0F0"/>
                  </a:buClr>
                </a:pPr>
                <a:r>
                  <a:rPr lang="fr-FR" sz="2200" dirty="0">
                    <a:latin typeface="Tw Cen MT" panose="020B0602020104020603" pitchFamily="34" charset="0"/>
                    <a:cs typeface="Times New Roman" panose="02020603050405020304" pitchFamily="18" charset="0"/>
                  </a:rPr>
                  <a:t>Toutes les variables monétaires doivent </a:t>
                </a:r>
                <a:r>
                  <a:rPr lang="fr-FR" sz="2200" b="1" dirty="0">
                    <a:latin typeface="Tw Cen MT" panose="020B0602020104020603" pitchFamily="34" charset="0"/>
                    <a:cs typeface="Times New Roman" panose="02020603050405020304" pitchFamily="18" charset="0"/>
                  </a:rPr>
                  <a:t>être exprimées en PPA constantes et déflatées.
</a:t>
                </a:r>
                <a:endParaRPr lang="en-US" sz="2200" b="1" dirty="0">
                  <a:latin typeface="Tw Cen MT" panose="020B0602020104020603" pitchFamily="34" charset="0"/>
                  <a:cs typeface="Times New Roman" panose="02020603050405020304" pitchFamily="18" charset="0"/>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337109" y="1642125"/>
                <a:ext cx="8425891" cy="4987275"/>
              </a:xfrm>
              <a:blipFill>
                <a:blip r:embed="rId3"/>
                <a:stretch>
                  <a:fillRect l="-940" r="-868"/>
                </a:stretch>
              </a:blipFill>
            </p:spPr>
            <p:txBody>
              <a:bodyPr/>
              <a:lstStyle/>
              <a:p>
                <a:r>
                  <a:rPr lang="en-US">
                    <a:noFill/>
                  </a:rPr>
                  <a:t> </a:t>
                </a:r>
              </a:p>
            </p:txBody>
          </p:sp>
        </mc:Fallback>
      </mc:AlternateContent>
    </p:spTree>
    <p:extLst>
      <p:ext uri="{BB962C8B-B14F-4D97-AF65-F5344CB8AC3E}">
        <p14:creationId xmlns:p14="http://schemas.microsoft.com/office/powerpoint/2010/main" val="2199712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32"/>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337109" y="170835"/>
            <a:ext cx="8260791" cy="1175365"/>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4939"/>
            <a:r>
              <a:rPr lang="fr-FR" sz="3000" spc="94" dirty="0">
                <a:solidFill>
                  <a:schemeClr val="bg1"/>
                </a:solidFill>
                <a:latin typeface="Bahnschrift SemiBold" panose="020B0502040204020203" pitchFamily="34" charset="0"/>
              </a:rPr>
              <a:t>Indicateur 2.3.2 des ODD – Calcul
</a:t>
            </a:r>
            <a:r>
              <a:rPr lang="en-US" sz="3000" spc="94" dirty="0">
                <a:solidFill>
                  <a:srgbClr val="FF0000"/>
                </a:solidFill>
                <a:latin typeface="Bahnschrift SemiBold" panose="020B0502040204020203" pitchFamily="34" charset="0"/>
              </a:rPr>
              <a:t>PAS DE POIDS D’ÉCHANTILLONNAGE </a:t>
            </a:r>
            <a:endParaRPr lang="en-US" sz="3000" spc="94" dirty="0">
              <a:solidFill>
                <a:schemeClr val="bg1"/>
              </a:solidFill>
              <a:latin typeface="Bahnschrift SemiBold" panose="020B0502040204020203" pitchFamily="34" charset="0"/>
            </a:endParaRPr>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337109" y="1695464"/>
                <a:ext cx="8260791" cy="5390097"/>
              </a:xfrm>
            </p:spPr>
            <p:txBody>
              <a:bodyPr>
                <a:noAutofit/>
              </a:bodyPr>
              <a:lstStyle/>
              <a:p>
                <a:pPr marL="342900" lvl="1" indent="-342900" algn="just">
                  <a:spcBef>
                    <a:spcPts val="510"/>
                  </a:spcBef>
                  <a:buClr>
                    <a:srgbClr val="00B0F0"/>
                  </a:buClr>
                </a:pPr>
                <a:r>
                  <a:rPr lang="fr-FR" sz="2000" dirty="0">
                    <a:latin typeface="Tw Cen MT" panose="020B0602020104020603" pitchFamily="34" charset="0"/>
                    <a:cs typeface="Times New Roman" panose="02020603050405020304" pitchFamily="18" charset="0"/>
                  </a:rPr>
                  <a:t>Soit i activités agricoles, y compris les cultures, le bétail, les activités de pêche et de foresterie, et,..., des petits producteurs d’aliments définis dans la première section comme un sous-ensemble de tous les producteurs d’aliments N [1,...,k], l’indicateur 2.3.2 des ODD doit être calculé à l’aide de la formule suivante: </a:t>
                </a:r>
                <a:endParaRPr lang="en-US" sz="2000" dirty="0">
                  <a:latin typeface="Tw Cen MT" panose="020B0602020104020603" pitchFamily="34" charset="0"/>
                  <a:cs typeface="Times New Roman" panose="02020603050405020304" pitchFamily="18" charset="0"/>
                </a:endParaRPr>
              </a:p>
              <a:p>
                <a:pPr marL="0" lvl="1" indent="0" algn="just">
                  <a:spcBef>
                    <a:spcPts val="510"/>
                  </a:spcBef>
                  <a:buClr>
                    <a:srgbClr val="00B0F0"/>
                  </a:buClr>
                  <a:buNone/>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𝑂𝐷𝐷</m:t>
                          </m:r>
                        </m:e>
                        <m:sub>
                          <m:r>
                            <a:rPr lang="it-IT" b="0" i="1" smtClean="0">
                              <a:latin typeface="Cambria Math" panose="02040503050406030204" pitchFamily="18" charset="0"/>
                            </a:rPr>
                            <m:t>2.3.1</m:t>
                          </m:r>
                        </m:sub>
                      </m:sSub>
                      <m:r>
                        <a:rPr lang="en-GB" i="1">
                          <a:latin typeface="Cambria Math" panose="02040503050406030204" pitchFamily="18" charset="0"/>
                        </a:rPr>
                        <m:t>=</m:t>
                      </m:r>
                      <m:f>
                        <m:fPr>
                          <m:ctrlPr>
                            <a:rPr lang="en-US" i="1">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𝑖𝑗</m:t>
                                      </m:r>
                                    </m:sub>
                                    <m:sup>
                                      <m:r>
                                        <a:rPr lang="en-US" i="1">
                                          <a:latin typeface="Cambria Math" panose="02040503050406030204" pitchFamily="18" charset="0"/>
                                        </a:rPr>
                                        <m:t>𝑡</m:t>
                                      </m:r>
                                    </m:sup>
                                  </m:sSubSup>
                                </m:e>
                              </m:nary>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𝑖𝑗</m:t>
                                  </m:r>
                                </m:sub>
                                <m:sup>
                                  <m:r>
                                    <a:rPr lang="en-US" i="1">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𝑖𝑗</m:t>
                                  </m:r>
                                </m:sub>
                                <m:sup>
                                  <m:r>
                                    <a:rPr lang="en-US" i="1">
                                      <a:latin typeface="Cambria Math" panose="02040503050406030204" pitchFamily="18" charset="0"/>
                                    </a:rPr>
                                    <m:t>𝑡</m:t>
                                  </m:r>
                                </m:sup>
                              </m:sSubSup>
                            </m:e>
                          </m:nary>
                        </m:num>
                        <m:den>
                          <m:r>
                            <a:rPr lang="it-IT" b="0" i="1" smtClean="0">
                              <a:latin typeface="Cambria Math" panose="02040503050406030204" pitchFamily="18" charset="0"/>
                            </a:rPr>
                            <m:t>𝑛</m:t>
                          </m:r>
                        </m:den>
                      </m:f>
                    </m:oMath>
                  </m:oMathPara>
                </a14:m>
                <a:endParaRPr lang="en-GB" sz="2000" dirty="0">
                  <a:latin typeface="Tw Cen MT" panose="020B0602020104020603" pitchFamily="34" charset="0"/>
                  <a:cs typeface="Times New Roman" panose="02020603050405020304" pitchFamily="18" charset="0"/>
                </a:endParaRPr>
              </a:p>
              <a:p>
                <a:pPr marL="0" lvl="1" indent="0" algn="just">
                  <a:spcBef>
                    <a:spcPts val="510"/>
                  </a:spcBef>
                  <a:buClr>
                    <a:srgbClr val="00B0F0"/>
                  </a:buClr>
                  <a:buNone/>
                </a:pPr>
                <a:r>
                  <a:rPr lang="en-US" sz="2000" dirty="0" err="1">
                    <a:latin typeface="Tw Cen MT" panose="020B0602020104020603" pitchFamily="34" charset="0"/>
                    <a:cs typeface="Times New Roman" panose="02020603050405020304" pitchFamily="18" charset="0"/>
                  </a:rPr>
                  <a:t>où</a:t>
                </a:r>
                <a:r>
                  <a:rPr lang="en-US" sz="2000" dirty="0">
                    <a:latin typeface="Tw Cen MT" panose="020B0602020104020603" pitchFamily="34" charset="0"/>
                    <a:cs typeface="Times New Roman" panose="02020603050405020304" pitchFamily="18" charset="0"/>
                  </a:rPr>
                  <a:t>: 
</a:t>
                </a:r>
              </a:p>
              <a:p>
                <a:pPr marL="388609" lvl="1" indent="-388609" algn="just">
                  <a:spcBef>
                    <a:spcPts val="510"/>
                  </a:spcBef>
                  <a:buClr>
                    <a:srgbClr val="00B0F0"/>
                  </a:buClr>
                </a:pPr>
                <a14:m>
                  <m:oMath xmlns:m="http://schemas.openxmlformats.org/officeDocument/2006/math">
                    <m:sSubSup>
                      <m:sSubSupPr>
                        <m:ctrlPr>
                          <a:rPr lang="pt-BR"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𝑉</m:t>
                        </m:r>
                      </m:e>
                      <m:sub>
                        <m:r>
                          <a:rPr lang="en-US" sz="2000" i="1">
                            <a:latin typeface="Cambria Math" panose="02040503050406030204" pitchFamily="18" charset="0"/>
                            <a:cs typeface="Times New Roman" panose="02020603050405020304" pitchFamily="18" charset="0"/>
                          </a:rPr>
                          <m:t>𝑖</m:t>
                        </m:r>
                        <m:r>
                          <a:rPr lang="en-GB" sz="2000" i="1">
                            <a:latin typeface="Cambria Math" panose="02040503050406030204" pitchFamily="18" charset="0"/>
                            <a:cs typeface="Times New Roman" panose="02020603050405020304" pitchFamily="18" charset="0"/>
                          </a:rPr>
                          <m:t>𝑗</m:t>
                        </m:r>
                      </m:sub>
                      <m:sup>
                        <m:r>
                          <a:rPr lang="en-US" sz="2000" i="1">
                            <a:latin typeface="Cambria Math" panose="02040503050406030204" pitchFamily="18" charset="0"/>
                            <a:cs typeface="Times New Roman" panose="02020603050405020304" pitchFamily="18" charset="0"/>
                          </a:rPr>
                          <m:t>𝑡</m:t>
                        </m:r>
                      </m:sup>
                    </m:sSubSup>
                    <m:r>
                      <a:rPr lang="en-GB" sz="2000" i="1">
                        <a:latin typeface="Cambria Math" panose="02040503050406030204" pitchFamily="18" charset="0"/>
                        <a:cs typeface="Times New Roman" panose="02020603050405020304" pitchFamily="18" charset="0"/>
                      </a:rPr>
                      <m:t> </m:t>
                    </m:r>
                  </m:oMath>
                </a14:m>
                <a:r>
                  <a:rPr lang="fr-FR" sz="2000" dirty="0">
                    <a:latin typeface="Tw Cen MT" panose="020B0602020104020603" pitchFamily="34" charset="0"/>
                    <a:cs typeface="Times New Roman" panose="02020603050405020304" pitchFamily="18" charset="0"/>
                  </a:rPr>
                  <a:t>est le volume physique du produit agricole i vendu par le petit producteur de denrées alimentaires j au cours de l’année t;  
</a:t>
                </a:r>
                <a14:m>
                  <m:oMath xmlns:m="http://schemas.openxmlformats.org/officeDocument/2006/math">
                    <m:sSubSup>
                      <m:sSubSupPr>
                        <m:ctrlPr>
                          <a:rPr lang="pt-BR" sz="2000" i="1">
                            <a:latin typeface="Cambria Math" panose="02040503050406030204" pitchFamily="18" charset="0"/>
                            <a:cs typeface="Times New Roman" panose="02020603050405020304" pitchFamily="18" charset="0"/>
                          </a:rPr>
                        </m:ctrlPr>
                      </m:sSubSupPr>
                      <m:e>
                        <m:r>
                          <a:rPr lang="en-US" sz="2000" i="1">
                            <a:latin typeface="Cambria Math" panose="02040503050406030204" pitchFamily="18" charset="0"/>
                            <a:cs typeface="Times New Roman" panose="02020603050405020304" pitchFamily="18" charset="0"/>
                          </a:rPr>
                          <m:t>𝑝</m:t>
                        </m:r>
                      </m:e>
                      <m:sub>
                        <m:r>
                          <a:rPr lang="en-US" sz="2000" i="1">
                            <a:latin typeface="Cambria Math" panose="02040503050406030204" pitchFamily="18" charset="0"/>
                            <a:cs typeface="Times New Roman" panose="02020603050405020304" pitchFamily="18" charset="0"/>
                          </a:rPr>
                          <m:t>𝑖</m:t>
                        </m:r>
                        <m:r>
                          <a:rPr lang="en-GB" sz="2000" i="1">
                            <a:latin typeface="Cambria Math" panose="02040503050406030204" pitchFamily="18" charset="0"/>
                            <a:cs typeface="Times New Roman" panose="02020603050405020304" pitchFamily="18" charset="0"/>
                          </a:rPr>
                          <m:t>𝑗</m:t>
                        </m:r>
                      </m:sub>
                      <m:sup>
                        <m:r>
                          <a:rPr lang="en-US" sz="2000" i="1">
                            <a:latin typeface="Cambria Math" panose="02040503050406030204" pitchFamily="18" charset="0"/>
                            <a:cs typeface="Times New Roman" panose="02020603050405020304" pitchFamily="18" charset="0"/>
                          </a:rPr>
                          <m:t>𝑡</m:t>
                        </m:r>
                      </m:sup>
                    </m:sSubSup>
                  </m:oMath>
                </a14:m>
                <a:r>
                  <a:rPr lang="en-US" sz="2000" dirty="0">
                    <a:latin typeface="Tw Cen MT" panose="020B0602020104020603" pitchFamily="34" charset="0"/>
                    <a:cs typeface="Times New Roman" panose="02020603050405020304" pitchFamily="18" charset="0"/>
                  </a:rPr>
                  <a:t> </a:t>
                </a:r>
                <a:r>
                  <a:rPr lang="fr-FR" sz="2000" dirty="0">
                    <a:latin typeface="Tw Cen MT" panose="020B0602020104020603" pitchFamily="34" charset="0"/>
                    <a:cs typeface="Times New Roman" panose="02020603050405020304" pitchFamily="18" charset="0"/>
                  </a:rPr>
                  <a:t>est le prix de vente constant perçu par le petit producteur j de denrées alimentaires j pour le produit agricole i au cours de l’année t; </a:t>
                </a:r>
                <a:endParaRPr lang="en-US" sz="2000" dirty="0">
                  <a:latin typeface="Tw Cen MT" panose="020B0602020104020603" pitchFamily="34" charset="0"/>
                  <a:cs typeface="Times New Roman" panose="02020603050405020304" pitchFamily="18" charset="0"/>
                </a:endParaRPr>
              </a:p>
              <a:p>
                <a:pPr marL="388609" lvl="1" indent="-388609" algn="just">
                  <a:spcBef>
                    <a:spcPts val="510"/>
                  </a:spcBef>
                  <a:buClr>
                    <a:srgbClr val="00B0F0"/>
                  </a:buClr>
                </a:pPr>
                <a14:m>
                  <m:oMath xmlns:m="http://schemas.openxmlformats.org/officeDocument/2006/math">
                    <m:sSubSup>
                      <m:sSubSupPr>
                        <m:ctrlPr>
                          <a:rPr lang="pt-BR" sz="2000" i="1">
                            <a:latin typeface="Cambria Math" panose="02040503050406030204" pitchFamily="18" charset="0"/>
                            <a:cs typeface="Times New Roman" panose="02020603050405020304" pitchFamily="18" charset="0"/>
                          </a:rPr>
                        </m:ctrlPr>
                      </m:sSubSupPr>
                      <m:e>
                        <m:r>
                          <a:rPr lang="en-GB" sz="2000" i="1">
                            <a:latin typeface="Cambria Math" panose="02040503050406030204" pitchFamily="18" charset="0"/>
                            <a:cs typeface="Times New Roman" panose="02020603050405020304" pitchFamily="18" charset="0"/>
                          </a:rPr>
                          <m:t>𝑐</m:t>
                        </m:r>
                      </m:e>
                      <m:sub>
                        <m:r>
                          <a:rPr lang="en-US" sz="2000" i="1">
                            <a:latin typeface="Cambria Math" panose="02040503050406030204" pitchFamily="18" charset="0"/>
                            <a:cs typeface="Times New Roman" panose="02020603050405020304" pitchFamily="18" charset="0"/>
                          </a:rPr>
                          <m:t>𝑖</m:t>
                        </m:r>
                        <m:r>
                          <a:rPr lang="en-GB" sz="2000" i="1">
                            <a:latin typeface="Cambria Math" panose="02040503050406030204" pitchFamily="18" charset="0"/>
                            <a:cs typeface="Times New Roman" panose="02020603050405020304" pitchFamily="18" charset="0"/>
                          </a:rPr>
                          <m:t>𝑗</m:t>
                        </m:r>
                      </m:sub>
                      <m:sup>
                        <m:r>
                          <a:rPr lang="en-US" sz="2000" i="1">
                            <a:latin typeface="Cambria Math" panose="02040503050406030204" pitchFamily="18" charset="0"/>
                            <a:cs typeface="Times New Roman" panose="02020603050405020304" pitchFamily="18" charset="0"/>
                          </a:rPr>
                          <m:t>𝑡</m:t>
                        </m:r>
                      </m:sup>
                    </m:sSubSup>
                  </m:oMath>
                </a14:m>
                <a:r>
                  <a:rPr lang="en-US" sz="2000" dirty="0">
                    <a:latin typeface="Tw Cen MT" panose="020B0602020104020603" pitchFamily="34" charset="0"/>
                    <a:cs typeface="Times New Roman" panose="02020603050405020304" pitchFamily="18" charset="0"/>
                  </a:rPr>
                  <a:t> </a:t>
                </a:r>
                <a:r>
                  <a:rPr lang="fr-FR" sz="2000" dirty="0">
                    <a:latin typeface="Tw Cen MT" panose="020B0602020104020603" pitchFamily="34" charset="0"/>
                    <a:cs typeface="Times New Roman" panose="02020603050405020304" pitchFamily="18" charset="0"/>
                  </a:rPr>
                  <a:t>est le coût de production du produit agricole i supporté par le petit producteur alimentaire j au cours de l’année t;  
</a:t>
                </a:r>
                <a:r>
                  <a:rPr lang="en-US" sz="2000" dirty="0">
                    <a:latin typeface="Tw Cen MT" panose="020B0602020104020603" pitchFamily="34" charset="0"/>
                    <a:cs typeface="Times New Roman" panose="02020603050405020304" pitchFamily="18" charset="0"/>
                  </a:rPr>
                  <a:t>𝑛 </a:t>
                </a:r>
                <a:r>
                  <a:rPr lang="fr-FR" sz="2000" dirty="0">
                    <a:latin typeface="Tw Cen MT" panose="020B0602020104020603" pitchFamily="34" charset="0"/>
                    <a:cs typeface="Times New Roman" panose="02020603050405020304" pitchFamily="18" charset="0"/>
                  </a:rPr>
                  <a:t>est le nombre de petits producteurs d’aliments. 
</a:t>
                </a:r>
                <a:endParaRPr lang="en-US" sz="2000" i="1" dirty="0">
                  <a:latin typeface="Tw Cen MT" panose="020B0602020104020603" pitchFamily="34" charset="0"/>
                  <a:cs typeface="Times New Roman" panose="02020603050405020304" pitchFamily="18" charset="0"/>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337109" y="1695464"/>
                <a:ext cx="8260791" cy="5390097"/>
              </a:xfrm>
              <a:blipFill>
                <a:blip r:embed="rId3"/>
                <a:stretch>
                  <a:fillRect l="-738" t="-1131" r="-812" b="-3281"/>
                </a:stretch>
              </a:blipFill>
            </p:spPr>
            <p:txBody>
              <a:bodyPr/>
              <a:lstStyle/>
              <a:p>
                <a:r>
                  <a:rPr lang="en-US">
                    <a:noFill/>
                  </a:rPr>
                  <a:t> </a:t>
                </a:r>
              </a:p>
            </p:txBody>
          </p:sp>
        </mc:Fallback>
      </mc:AlternateContent>
    </p:spTree>
    <p:extLst>
      <p:ext uri="{BB962C8B-B14F-4D97-AF65-F5344CB8AC3E}">
        <p14:creationId xmlns:p14="http://schemas.microsoft.com/office/powerpoint/2010/main" val="2785175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351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6" name="Title 1"/>
          <p:cNvSpPr txBox="1">
            <a:spLocks/>
          </p:cNvSpPr>
          <p:nvPr/>
        </p:nvSpPr>
        <p:spPr>
          <a:xfrm>
            <a:off x="337109" y="170835"/>
            <a:ext cx="8260791" cy="1175365"/>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4939"/>
            <a:r>
              <a:rPr lang="fr-FR" sz="3000" spc="94" dirty="0">
                <a:solidFill>
                  <a:schemeClr val="bg1"/>
                </a:solidFill>
                <a:latin typeface="Bahnschrift SemiBold" panose="020B0502040204020203" pitchFamily="34" charset="0"/>
              </a:rPr>
              <a:t>Indicateur 2.3.2 des ODD – Calcul</a:t>
            </a:r>
          </a:p>
          <a:p>
            <a:pPr algn="ctr" defTabSz="854939"/>
            <a:r>
              <a:rPr lang="fr-FR" sz="3000" spc="94" dirty="0">
                <a:solidFill>
                  <a:schemeClr val="bg1"/>
                </a:solidFill>
                <a:latin typeface="Bahnschrift SemiBold" panose="020B0502040204020203" pitchFamily="34" charset="0"/>
              </a:rPr>
              <a:t> </a:t>
            </a:r>
            <a:r>
              <a:rPr lang="en-US" sz="3000" spc="94" dirty="0">
                <a:solidFill>
                  <a:srgbClr val="FF0000"/>
                </a:solidFill>
                <a:latin typeface="Bahnschrift SemiBold" panose="020B0502040204020203" pitchFamily="34" charset="0"/>
              </a:rPr>
              <a:t>POIDS D’ÉCHANTILLONNAGE </a:t>
            </a:r>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337109" y="1605935"/>
                <a:ext cx="8551710" cy="4869293"/>
              </a:xfrm>
            </p:spPr>
            <p:txBody>
              <a:bodyPr>
                <a:noAutofit/>
              </a:bodyPr>
              <a:lstStyle/>
              <a:p>
                <a:pPr marL="342900" lvl="1" indent="-342900" algn="just">
                  <a:spcBef>
                    <a:spcPts val="510"/>
                  </a:spcBef>
                  <a:buClr>
                    <a:srgbClr val="00B0F0"/>
                  </a:buClr>
                </a:pPr>
                <a:r>
                  <a:rPr lang="fr-FR" dirty="0">
                    <a:latin typeface="Tw Cen MT" panose="020B0602020104020603" pitchFamily="34" charset="0"/>
                    <a:cs typeface="Times New Roman" panose="02020603050405020304" pitchFamily="18" charset="0"/>
                  </a:rPr>
                  <a:t>La formule suivante doit être utilisée : </a:t>
                </a:r>
              </a:p>
              <a:p>
                <a:pPr marL="342900" lvl="1" indent="-342900" algn="just">
                  <a:spcBef>
                    <a:spcPts val="510"/>
                  </a:spcBef>
                  <a:buClr>
                    <a:srgbClr val="00B0F0"/>
                  </a:buClr>
                </a:pPr>
                <a:endParaRPr lang="it-IT" sz="2800" b="0" i="1" dirty="0">
                  <a:solidFill>
                    <a:srgbClr val="FF0000"/>
                  </a:solidFill>
                  <a:latin typeface="Cambria Math" panose="02040503050406030204" pitchFamily="18" charset="0"/>
                </a:endParaRPr>
              </a:p>
              <a:p>
                <a:pPr marL="0" lvl="1" indent="0" algn="just">
                  <a:spcBef>
                    <a:spcPts val="510"/>
                  </a:spcBef>
                  <a:buClr>
                    <a:srgbClr val="00B0F0"/>
                  </a:buClr>
                  <a:buNone/>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it-IT" sz="2800" b="0" i="1" smtClean="0">
                              <a:solidFill>
                                <a:srgbClr val="FF0000"/>
                              </a:solidFill>
                              <a:latin typeface="Cambria Math" panose="02040503050406030204" pitchFamily="18" charset="0"/>
                            </a:rPr>
                            <m:t>𝑂𝐷𝐷</m:t>
                          </m:r>
                        </m:e>
                        <m:sub>
                          <m:r>
                            <a:rPr lang="it-IT" sz="2800" b="0" i="1" smtClean="0">
                              <a:solidFill>
                                <a:srgbClr val="FF0000"/>
                              </a:solidFill>
                              <a:latin typeface="Cambria Math" panose="02040503050406030204" pitchFamily="18" charset="0"/>
                            </a:rPr>
                            <m:t>2.3.2</m:t>
                          </m:r>
                        </m:sub>
                      </m:sSub>
                      <m:r>
                        <a:rPr lang="en-US" sz="2800" b="0" i="1" smtClean="0">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nary>
                            <m:naryPr>
                              <m:chr m:val="∑"/>
                              <m:limLoc m:val="undOvr"/>
                              <m:ctrlPr>
                                <a:rPr lang="en-US" sz="2800" i="1">
                                  <a:solidFill>
                                    <a:srgbClr val="FF0000"/>
                                  </a:solidFill>
                                  <a:latin typeface="Cambria Math" panose="02040503050406030204" pitchFamily="18" charset="0"/>
                                </a:rPr>
                              </m:ctrlPr>
                            </m:naryPr>
                            <m:sub>
                              <m:r>
                                <a:rPr lang="en-US" sz="2800" i="1">
                                  <a:solidFill>
                                    <a:srgbClr val="FF0000"/>
                                  </a:solidFill>
                                  <a:latin typeface="Cambria Math" panose="02040503050406030204" pitchFamily="18" charset="0"/>
                                </a:rPr>
                                <m:t>𝑗</m:t>
                              </m:r>
                              <m: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𝑛</m:t>
                              </m:r>
                            </m:sup>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𝑤</m:t>
                                  </m:r>
                                </m:e>
                                <m:sub>
                                  <m:r>
                                    <a:rPr lang="en-US" sz="2800" i="1">
                                      <a:solidFill>
                                        <a:srgbClr val="FF0000"/>
                                      </a:solidFill>
                                      <a:latin typeface="Cambria Math" panose="02040503050406030204" pitchFamily="18" charset="0"/>
                                    </a:rPr>
                                    <m:t>𝑗</m:t>
                                  </m:r>
                                </m:sub>
                              </m:sSub>
                              <m:r>
                                <a:rPr lang="en-US" sz="2800" b="0" i="1" smtClean="0">
                                  <a:solidFill>
                                    <a:srgbClr val="FF0000"/>
                                  </a:solidFill>
                                  <a:latin typeface="Cambria Math" panose="02040503050406030204" pitchFamily="18" charset="0"/>
                                </a:rPr>
                                <m:t>(</m:t>
                              </m:r>
                              <m:nary>
                                <m:naryPr>
                                  <m:chr m:val="∑"/>
                                  <m:limLoc m:val="undOvr"/>
                                  <m:supHide m:val="on"/>
                                  <m:ctrlPr>
                                    <a:rPr lang="en-US" sz="2800" i="1">
                                      <a:solidFill>
                                        <a:srgbClr val="FF0000"/>
                                      </a:solidFill>
                                      <a:latin typeface="Cambria Math" panose="02040503050406030204" pitchFamily="18" charset="0"/>
                                    </a:rPr>
                                  </m:ctrlPr>
                                </m:naryPr>
                                <m:sub>
                                  <m:r>
                                    <a:rPr lang="en-US" sz="2800" i="1">
                                      <a:solidFill>
                                        <a:srgbClr val="FF0000"/>
                                      </a:solidFill>
                                      <a:latin typeface="Cambria Math" panose="02040503050406030204" pitchFamily="18" charset="0"/>
                                    </a:rPr>
                                    <m:t>𝑖</m:t>
                                  </m:r>
                                </m:sub>
                                <m:sup/>
                                <m:e>
                                  <m:sSubSup>
                                    <m:sSubSupPr>
                                      <m:ctrlPr>
                                        <a:rPr lang="en-US" sz="2800" i="1">
                                          <a:solidFill>
                                            <a:srgbClr val="FF0000"/>
                                          </a:solidFill>
                                          <a:latin typeface="Cambria Math" panose="02040503050406030204" pitchFamily="18" charset="0"/>
                                        </a:rPr>
                                      </m:ctrlPr>
                                    </m:sSubSupPr>
                                    <m:e>
                                      <m:r>
                                        <a:rPr lang="en-US" sz="2800" i="1">
                                          <a:solidFill>
                                            <a:srgbClr val="FF0000"/>
                                          </a:solidFill>
                                          <a:latin typeface="Cambria Math" panose="02040503050406030204" pitchFamily="18" charset="0"/>
                                        </a:rPr>
                                        <m:t>𝑉</m:t>
                                      </m:r>
                                    </m:e>
                                    <m:sub>
                                      <m:r>
                                        <a:rPr lang="en-US" sz="2800" i="1">
                                          <a:solidFill>
                                            <a:srgbClr val="FF0000"/>
                                          </a:solidFill>
                                          <a:latin typeface="Cambria Math" panose="02040503050406030204" pitchFamily="18" charset="0"/>
                                        </a:rPr>
                                        <m:t>𝑖𝑗</m:t>
                                      </m:r>
                                    </m:sub>
                                    <m:sup>
                                      <m:r>
                                        <a:rPr lang="en-US" sz="2800" i="1">
                                          <a:solidFill>
                                            <a:srgbClr val="FF0000"/>
                                          </a:solidFill>
                                          <a:latin typeface="Cambria Math" panose="02040503050406030204" pitchFamily="18" charset="0"/>
                                        </a:rPr>
                                        <m:t>𝑡</m:t>
                                      </m:r>
                                    </m:sup>
                                  </m:sSubSup>
                                </m:e>
                              </m:nary>
                              <m:sSubSup>
                                <m:sSubSupPr>
                                  <m:ctrlPr>
                                    <a:rPr lang="en-US" sz="2800" i="1">
                                      <a:solidFill>
                                        <a:srgbClr val="FF0000"/>
                                      </a:solidFill>
                                      <a:latin typeface="Cambria Math" panose="02040503050406030204" pitchFamily="18" charset="0"/>
                                    </a:rPr>
                                  </m:ctrlPr>
                                </m:sSubSupPr>
                                <m:e>
                                  <m:r>
                                    <a:rPr lang="en-US" sz="2800" i="1">
                                      <a:solidFill>
                                        <a:srgbClr val="FF0000"/>
                                      </a:solidFill>
                                      <a:latin typeface="Cambria Math" panose="02040503050406030204" pitchFamily="18" charset="0"/>
                                    </a:rPr>
                                    <m:t>𝑝</m:t>
                                  </m:r>
                                </m:e>
                                <m:sub>
                                  <m:r>
                                    <a:rPr lang="en-US" sz="2800" i="1">
                                      <a:solidFill>
                                        <a:srgbClr val="FF0000"/>
                                      </a:solidFill>
                                      <a:latin typeface="Cambria Math" panose="02040503050406030204" pitchFamily="18" charset="0"/>
                                    </a:rPr>
                                    <m:t>𝑖𝑗</m:t>
                                  </m:r>
                                </m:sub>
                                <m:sup>
                                  <m:r>
                                    <a:rPr lang="en-US" sz="2800" i="1">
                                      <a:solidFill>
                                        <a:srgbClr val="FF0000"/>
                                      </a:solidFill>
                                      <a:latin typeface="Cambria Math" panose="02040503050406030204" pitchFamily="18" charset="0"/>
                                    </a:rPr>
                                    <m:t>𝑡</m:t>
                                  </m:r>
                                </m:sup>
                              </m:sSubSup>
                              <m:r>
                                <a:rPr lang="en-US" sz="2800" i="1">
                                  <a:solidFill>
                                    <a:srgbClr val="FF0000"/>
                                  </a:solidFill>
                                  <a:latin typeface="Cambria Math" panose="02040503050406030204" pitchFamily="18" charset="0"/>
                                </a:rPr>
                                <m:t>−</m:t>
                              </m:r>
                              <m:sSubSup>
                                <m:sSubSupPr>
                                  <m:ctrlPr>
                                    <a:rPr lang="en-US" sz="2800" i="1">
                                      <a:solidFill>
                                        <a:srgbClr val="FF0000"/>
                                      </a:solidFill>
                                      <a:latin typeface="Cambria Math" panose="02040503050406030204" pitchFamily="18" charset="0"/>
                                    </a:rPr>
                                  </m:ctrlPr>
                                </m:sSubSup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𝑖𝑗</m:t>
                                  </m:r>
                                </m:sub>
                                <m:sup>
                                  <m:r>
                                    <a:rPr lang="en-US" sz="2800" i="1">
                                      <a:solidFill>
                                        <a:srgbClr val="FF0000"/>
                                      </a:solidFill>
                                      <a:latin typeface="Cambria Math" panose="02040503050406030204" pitchFamily="18" charset="0"/>
                                    </a:rPr>
                                    <m:t>𝑡</m:t>
                                  </m:r>
                                </m:sup>
                              </m:sSubSup>
                              <m:r>
                                <a:rPr lang="en-US" sz="2800" b="0" i="1" smtClean="0">
                                  <a:solidFill>
                                    <a:srgbClr val="FF0000"/>
                                  </a:solidFill>
                                  <a:latin typeface="Cambria Math" panose="02040503050406030204" pitchFamily="18" charset="0"/>
                                </a:rPr>
                                <m:t>)</m:t>
                              </m:r>
                            </m:e>
                          </m:nary>
                        </m:num>
                        <m:den>
                          <m:nary>
                            <m:naryPr>
                              <m:chr m:val="∑"/>
                              <m:limLoc m:val="undOvr"/>
                              <m:ctrlPr>
                                <a:rPr lang="en-US" sz="2800" i="1">
                                  <a:solidFill>
                                    <a:srgbClr val="FF0000"/>
                                  </a:solidFill>
                                  <a:latin typeface="Cambria Math" panose="02040503050406030204" pitchFamily="18" charset="0"/>
                                </a:rPr>
                              </m:ctrlPr>
                            </m:naryPr>
                            <m:sub>
                              <m:r>
                                <a:rPr lang="en-US" sz="2800" i="1">
                                  <a:solidFill>
                                    <a:srgbClr val="FF0000"/>
                                  </a:solidFill>
                                  <a:latin typeface="Cambria Math" panose="02040503050406030204" pitchFamily="18" charset="0"/>
                                </a:rPr>
                                <m:t>𝑗</m:t>
                              </m:r>
                              <m: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𝑛</m:t>
                              </m:r>
                            </m:sup>
                            <m:e>
                              <m:sSub>
                                <m:sSubPr>
                                  <m:ctrlPr>
                                    <a:rPr lang="en-US" sz="280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𝑤</m:t>
                                  </m:r>
                                </m:e>
                                <m:sub>
                                  <m:r>
                                    <a:rPr lang="en-US" sz="2800" i="1">
                                      <a:solidFill>
                                        <a:srgbClr val="FF0000"/>
                                      </a:solidFill>
                                      <a:latin typeface="Cambria Math" panose="02040503050406030204" pitchFamily="18" charset="0"/>
                                    </a:rPr>
                                    <m:t>𝑗</m:t>
                                  </m:r>
                                </m:sub>
                              </m:sSub>
                            </m:e>
                          </m:nary>
                        </m:den>
                      </m:f>
                    </m:oMath>
                  </m:oMathPara>
                </a14:m>
                <a:endParaRPr lang="en-US" sz="2000" dirty="0">
                  <a:latin typeface="Tw Cen MT" panose="020B0602020104020603" pitchFamily="34" charset="0"/>
                  <a:cs typeface="Times New Roman" panose="02020603050405020304" pitchFamily="18" charset="0"/>
                </a:endParaRPr>
              </a:p>
              <a:p>
                <a:pPr marL="0" lvl="1" indent="0" algn="just">
                  <a:spcBef>
                    <a:spcPts val="510"/>
                  </a:spcBef>
                  <a:buClr>
                    <a:srgbClr val="00B0F0"/>
                  </a:buClr>
                  <a:buNone/>
                </a:pPr>
                <a:r>
                  <a:rPr lang="en-US" dirty="0">
                    <a:latin typeface="Tw Cen MT" panose="020B0602020104020603" pitchFamily="34" charset="0"/>
                    <a:cs typeface="Times New Roman" panose="02020603050405020304" pitchFamily="18" charset="0"/>
                  </a:rPr>
                  <a:t>where:  </a:t>
                </a:r>
              </a:p>
              <a:p>
                <a:pPr marL="388609" lvl="1" indent="-388609" algn="just">
                  <a:spcBef>
                    <a:spcPts val="510"/>
                  </a:spcBef>
                  <a:buClr>
                    <a:srgbClr val="00B0F0"/>
                  </a:buClr>
                </a:pPr>
                <a14:m>
                  <m:oMath xmlns:m="http://schemas.openxmlformats.org/officeDocument/2006/math">
                    <m:sSubSup>
                      <m:sSubSupPr>
                        <m:ctrlPr>
                          <a:rPr lang="pt-BR"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𝑉</m:t>
                        </m:r>
                      </m:e>
                      <m:sub>
                        <m:r>
                          <a:rPr lang="en-US" i="1">
                            <a:latin typeface="Cambria Math" panose="02040503050406030204" pitchFamily="18" charset="0"/>
                            <a:cs typeface="Times New Roman" panose="02020603050405020304" pitchFamily="18" charset="0"/>
                          </a:rPr>
                          <m:t>𝑖</m:t>
                        </m:r>
                        <m:r>
                          <a:rPr lang="en-GB" i="1">
                            <a:latin typeface="Cambria Math" panose="02040503050406030204" pitchFamily="18" charset="0"/>
                            <a:cs typeface="Times New Roman" panose="02020603050405020304" pitchFamily="18" charset="0"/>
                          </a:rPr>
                          <m:t>𝑗</m:t>
                        </m:r>
                      </m:sub>
                      <m:sup>
                        <m:r>
                          <a:rPr lang="en-US" i="1">
                            <a:latin typeface="Cambria Math" panose="02040503050406030204" pitchFamily="18" charset="0"/>
                            <a:cs typeface="Times New Roman" panose="02020603050405020304" pitchFamily="18" charset="0"/>
                          </a:rPr>
                          <m:t>𝑡</m:t>
                        </m:r>
                      </m:sup>
                    </m:sSubSup>
                    <m:r>
                      <a:rPr lang="en-GB" i="1">
                        <a:latin typeface="Cambria Math" panose="02040503050406030204" pitchFamily="18" charset="0"/>
                        <a:cs typeface="Times New Roman" panose="02020603050405020304" pitchFamily="18" charset="0"/>
                      </a:rPr>
                      <m:t> </m:t>
                    </m:r>
                  </m:oMath>
                </a14:m>
                <a:r>
                  <a:rPr lang="fr-FR" dirty="0">
                    <a:latin typeface="Tw Cen MT" panose="020B0602020104020603" pitchFamily="34" charset="0"/>
                    <a:cs typeface="Times New Roman" panose="02020603050405020304" pitchFamily="18" charset="0"/>
                  </a:rPr>
                  <a:t>est le volume physique du produit agricole i vendu par le petit producteur de denrées alimentaires j au cours de l’année t;  
</a:t>
                </a:r>
                <a14:m>
                  <m:oMath xmlns:m="http://schemas.openxmlformats.org/officeDocument/2006/math">
                    <m:sSubSup>
                      <m:sSubSupPr>
                        <m:ctrlPr>
                          <a:rPr lang="pt-BR"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𝑝</m:t>
                        </m:r>
                      </m:e>
                      <m:sub>
                        <m:r>
                          <a:rPr lang="en-US" i="1">
                            <a:latin typeface="Cambria Math" panose="02040503050406030204" pitchFamily="18" charset="0"/>
                            <a:cs typeface="Times New Roman" panose="02020603050405020304" pitchFamily="18" charset="0"/>
                          </a:rPr>
                          <m:t>𝑖</m:t>
                        </m:r>
                        <m:r>
                          <a:rPr lang="en-GB" i="1">
                            <a:latin typeface="Cambria Math" panose="02040503050406030204" pitchFamily="18" charset="0"/>
                            <a:cs typeface="Times New Roman" panose="02020603050405020304" pitchFamily="18" charset="0"/>
                          </a:rPr>
                          <m:t>𝑗</m:t>
                        </m:r>
                      </m:sub>
                      <m:sup>
                        <m:r>
                          <a:rPr lang="en-US" i="1">
                            <a:latin typeface="Cambria Math" panose="02040503050406030204" pitchFamily="18" charset="0"/>
                            <a:cs typeface="Times New Roman" panose="02020603050405020304" pitchFamily="18" charset="0"/>
                          </a:rPr>
                          <m:t>𝑡</m:t>
                        </m:r>
                      </m:sup>
                    </m:sSubSup>
                  </m:oMath>
                </a14:m>
                <a:r>
                  <a:rPr lang="en-US" dirty="0">
                    <a:latin typeface="Tw Cen MT" panose="020B0602020104020603" pitchFamily="34" charset="0"/>
                    <a:cs typeface="Times New Roman" panose="02020603050405020304" pitchFamily="18" charset="0"/>
                  </a:rPr>
                  <a:t> </a:t>
                </a:r>
                <a:r>
                  <a:rPr lang="fr-FR" dirty="0">
                    <a:latin typeface="Tw Cen MT" panose="020B0602020104020603" pitchFamily="34" charset="0"/>
                    <a:cs typeface="Times New Roman" panose="02020603050405020304" pitchFamily="18" charset="0"/>
                  </a:rPr>
                  <a:t>est le prix de vente constant perçu par le petit producteur de denrées alimentaires j pour le produit agricole i au cours de l’année t; 
</a:t>
                </a:r>
                <a14:m>
                  <m:oMath xmlns:m="http://schemas.openxmlformats.org/officeDocument/2006/math">
                    <m:sSubSup>
                      <m:sSubSupPr>
                        <m:ctrlPr>
                          <a:rPr lang="pt-BR" i="1">
                            <a:latin typeface="Cambria Math" panose="02040503050406030204" pitchFamily="18" charset="0"/>
                            <a:cs typeface="Times New Roman" panose="02020603050405020304" pitchFamily="18" charset="0"/>
                          </a:rPr>
                        </m:ctrlPr>
                      </m:sSubSupPr>
                      <m:e>
                        <m:r>
                          <a:rPr lang="en-GB" i="1">
                            <a:latin typeface="Cambria Math" panose="02040503050406030204" pitchFamily="18" charset="0"/>
                            <a:cs typeface="Times New Roman" panose="02020603050405020304" pitchFamily="18" charset="0"/>
                          </a:rPr>
                          <m:t>𝑐</m:t>
                        </m:r>
                      </m:e>
                      <m:sub>
                        <m:r>
                          <a:rPr lang="en-US" i="1">
                            <a:latin typeface="Cambria Math" panose="02040503050406030204" pitchFamily="18" charset="0"/>
                            <a:cs typeface="Times New Roman" panose="02020603050405020304" pitchFamily="18" charset="0"/>
                          </a:rPr>
                          <m:t>𝑖</m:t>
                        </m:r>
                        <m:r>
                          <a:rPr lang="en-GB" i="1">
                            <a:latin typeface="Cambria Math" panose="02040503050406030204" pitchFamily="18" charset="0"/>
                            <a:cs typeface="Times New Roman" panose="02020603050405020304" pitchFamily="18" charset="0"/>
                          </a:rPr>
                          <m:t>𝑗</m:t>
                        </m:r>
                      </m:sub>
                      <m:sup>
                        <m:r>
                          <a:rPr lang="en-US" i="1">
                            <a:latin typeface="Cambria Math" panose="02040503050406030204" pitchFamily="18" charset="0"/>
                            <a:cs typeface="Times New Roman" panose="02020603050405020304" pitchFamily="18" charset="0"/>
                          </a:rPr>
                          <m:t>𝑡</m:t>
                        </m:r>
                      </m:sup>
                    </m:sSubSup>
                  </m:oMath>
                </a14:m>
                <a:r>
                  <a:rPr lang="en-US" dirty="0">
                    <a:latin typeface="Tw Cen MT" panose="020B0602020104020603" pitchFamily="34" charset="0"/>
                    <a:cs typeface="Times New Roman" panose="02020603050405020304" pitchFamily="18" charset="0"/>
                  </a:rPr>
                  <a:t> </a:t>
                </a:r>
                <a:r>
                  <a:rPr lang="fr-FR" dirty="0">
                    <a:latin typeface="Tw Cen MT" panose="020B0602020104020603" pitchFamily="34" charset="0"/>
                    <a:cs typeface="Times New Roman" panose="02020603050405020304" pitchFamily="18" charset="0"/>
                  </a:rPr>
                  <a:t>est le coût de production du produit agricole i soutenu par le petit producteur alimentaire j au cours de l’année 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oMath>
                </a14:m>
                <a:r>
                  <a:rPr lang="fr-FR" dirty="0">
                    <a:latin typeface="Tw Cen MT" panose="020B0602020104020603" pitchFamily="34" charset="0"/>
                    <a:ea typeface="SimSun" panose="02010600030101010101" pitchFamily="2" charset="-122"/>
                    <a:cs typeface="Arial" panose="020B0604020202020204" pitchFamily="34" charset="0"/>
                  </a:rPr>
                  <a:t>est le poids d’échantillonnage du producteur j. </a:t>
                </a:r>
                <a:endParaRPr lang="en-US" sz="2000" i="1" dirty="0">
                  <a:cs typeface="Times New Roman" panose="02020603050405020304" pitchFamily="18" charset="0"/>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337109" y="1605935"/>
                <a:ext cx="8551710" cy="4869293"/>
              </a:xfrm>
              <a:blipFill>
                <a:blip r:embed="rId2"/>
                <a:stretch>
                  <a:fillRect l="-1069" t="-1752" r="-1140" b="-10763"/>
                </a:stretch>
              </a:blipFill>
            </p:spPr>
            <p:txBody>
              <a:bodyPr/>
              <a:lstStyle/>
              <a:p>
                <a:r>
                  <a:rPr lang="en-US">
                    <a:noFill/>
                  </a:rPr>
                  <a:t> </a:t>
                </a:r>
              </a:p>
            </p:txBody>
          </p:sp>
        </mc:Fallback>
      </mc:AlternateContent>
    </p:spTree>
    <p:extLst>
      <p:ext uri="{BB962C8B-B14F-4D97-AF65-F5344CB8AC3E}">
        <p14:creationId xmlns:p14="http://schemas.microsoft.com/office/powerpoint/2010/main" val="3492359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629587"/>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3" name="Title 1"/>
          <p:cNvSpPr>
            <a:spLocks noGrp="1"/>
          </p:cNvSpPr>
          <p:nvPr>
            <p:ph type="title"/>
          </p:nvPr>
        </p:nvSpPr>
        <p:spPr>
          <a:xfrm>
            <a:off x="337109" y="170835"/>
            <a:ext cx="8260791" cy="565765"/>
          </a:xfrm>
        </p:spPr>
        <p:txBody>
          <a:bodyPr vert="horz" lIns="103632" tIns="51816" rIns="103632" bIns="51816" rtlCol="0" anchor="ctr">
            <a:normAutofit fontScale="90000"/>
          </a:bodyPr>
          <a:lstStyle/>
          <a:p>
            <a:pPr algn="ctr" defTabSz="854939"/>
            <a:r>
              <a:rPr lang="en-US" sz="3000" spc="94" dirty="0" err="1">
                <a:solidFill>
                  <a:schemeClr val="bg1"/>
                </a:solidFill>
                <a:latin typeface="Bahnschrift SemiBold" panose="020B0502040204020203" pitchFamily="34" charset="0"/>
              </a:rPr>
              <a:t>Revenu</a:t>
            </a:r>
            <a:r>
              <a:rPr lang="en-US" sz="3000" spc="94" dirty="0">
                <a:solidFill>
                  <a:schemeClr val="bg1"/>
                </a:solidFill>
                <a:latin typeface="Bahnschrift SemiBold" panose="020B0502040204020203" pitchFamily="34" charset="0"/>
              </a:rPr>
              <a:t> des cultures
</a:t>
            </a:r>
          </a:p>
        </p:txBody>
      </p:sp>
      <p:graphicFrame>
        <p:nvGraphicFramePr>
          <p:cNvPr id="4" name="Table 3"/>
          <p:cNvGraphicFramePr>
            <a:graphicFrameLocks noGrp="1"/>
          </p:cNvGraphicFramePr>
          <p:nvPr>
            <p:extLst/>
          </p:nvPr>
        </p:nvGraphicFramePr>
        <p:xfrm>
          <a:off x="0" y="736599"/>
          <a:ext cx="8965875" cy="5856312"/>
        </p:xfrm>
        <a:graphic>
          <a:graphicData uri="http://schemas.openxmlformats.org/drawingml/2006/table">
            <a:tbl>
              <a:tblPr firstRow="1" firstCol="1" bandRow="1"/>
              <a:tblGrid>
                <a:gridCol w="4149495">
                  <a:extLst>
                    <a:ext uri="{9D8B030D-6E8A-4147-A177-3AD203B41FA5}">
                      <a16:colId xmlns:a16="http://schemas.microsoft.com/office/drawing/2014/main" val="20000"/>
                    </a:ext>
                  </a:extLst>
                </a:gridCol>
                <a:gridCol w="4816380">
                  <a:extLst>
                    <a:ext uri="{9D8B030D-6E8A-4147-A177-3AD203B41FA5}">
                      <a16:colId xmlns:a16="http://schemas.microsoft.com/office/drawing/2014/main" val="20001"/>
                    </a:ext>
                  </a:extLst>
                </a:gridCol>
              </a:tblGrid>
              <a:tr h="234751">
                <a:tc>
                  <a:txBody>
                    <a:bodyPr/>
                    <a:lstStyle/>
                    <a:p>
                      <a:pPr>
                        <a:lnSpc>
                          <a:spcPct val="107000"/>
                        </a:lnSpc>
                        <a:spcAft>
                          <a:spcPts val="80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Revenus</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80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Coûts</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234751">
                <a:tc gridSpan="2">
                  <a:txBody>
                    <a:bodyPr/>
                    <a:lstStyle/>
                    <a:p>
                      <a:pPr algn="ctr">
                        <a:lnSpc>
                          <a:spcPct val="107000"/>
                        </a:lnSpc>
                        <a:spcAft>
                          <a:spcPts val="800"/>
                        </a:spcAft>
                      </a:pPr>
                      <a:r>
                        <a:rPr lang="it-IT" sz="1400" b="1" dirty="0">
                          <a:solidFill>
                            <a:schemeClr val="accent1">
                              <a:lumMod val="75000"/>
                            </a:schemeClr>
                          </a:solidFill>
                          <a:effectLst/>
                          <a:latin typeface="+mn-lt"/>
                          <a:ea typeface="Times New Roman" panose="02020603050405020304" pitchFamily="18" charset="0"/>
                          <a:cs typeface="Times New Roman" panose="02020603050405020304" pitchFamily="18" charset="0"/>
                        </a:rPr>
                        <a:t>A. Production </a:t>
                      </a:r>
                      <a:r>
                        <a:rPr lang="it-IT" sz="1400" b="1" dirty="0" err="1">
                          <a:solidFill>
                            <a:schemeClr val="accent1">
                              <a:lumMod val="75000"/>
                            </a:schemeClr>
                          </a:solidFill>
                          <a:effectLst/>
                          <a:latin typeface="+mn-lt"/>
                          <a:ea typeface="Times New Roman" panose="02020603050405020304" pitchFamily="18" charset="0"/>
                          <a:cs typeface="Times New Roman" panose="02020603050405020304" pitchFamily="18" charset="0"/>
                        </a:rPr>
                        <a:t>végétale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10001"/>
                  </a:ext>
                </a:extLst>
              </a:tr>
              <a:tr h="234751">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Récolte</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vendue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Intrants</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payés</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en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espèces</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2"/>
                  </a:ext>
                </a:extLst>
              </a:tr>
              <a:tr h="234751">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Cultures destinées à l’propre consommation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Loyer</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du</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terrain</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3"/>
                  </a:ext>
                </a:extLst>
              </a:tr>
              <a:tr h="234751">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comme aliment pour animaux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Frais d’assistance technique/de vulgarisation</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4"/>
                  </a:ext>
                </a:extLst>
              </a:tr>
              <a:tr h="480366">
                <a:tc>
                  <a:txBody>
                    <a:bodyPr/>
                    <a:lstStyle/>
                    <a:p>
                      <a:pPr>
                        <a:lnSpc>
                          <a:spcPct val="107000"/>
                        </a:lnSpc>
                        <a:spcAft>
                          <a:spcPts val="0"/>
                        </a:spcAft>
                      </a:pP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Stock</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 conservée pour les semences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5"/>
                  </a:ext>
                </a:extLst>
              </a:tr>
              <a:tr h="480366">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pour les sous-produits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pour payer la main-d’œuvre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6"/>
                  </a:ext>
                </a:extLst>
              </a:tr>
              <a:tr h="234751">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Récolte</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donnée</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en cadeau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 utilisée pour payer le loyer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7"/>
                  </a:ext>
                </a:extLst>
              </a:tr>
              <a:tr h="234751">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 conservée pour les semences</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pour payer les intrants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8"/>
                  </a:ext>
                </a:extLst>
              </a:tr>
              <a:tr h="234751">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pour payer la main-d’œuvre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Récoltes cédées dans le cadre d’un accord de métayage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9"/>
                  </a:ext>
                </a:extLst>
              </a:tr>
              <a:tr h="234751">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 utilisée pour payer le loyer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Récolte</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gaspillée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0"/>
                  </a:ext>
                </a:extLst>
              </a:tr>
              <a:tr h="480366">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pour payer les intrants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en-US"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1"/>
                  </a:ext>
                </a:extLst>
              </a:tr>
              <a:tr h="234751">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Récoltes cédées dans le cadre d’un accord de métayage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en-US"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2"/>
                  </a:ext>
                </a:extLst>
              </a:tr>
              <a:tr h="234751">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Récolte</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gaspillée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en-US"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3"/>
                  </a:ext>
                </a:extLst>
              </a:tr>
              <a:tr h="226389">
                <a:tc gridSpan="2">
                  <a:txBody>
                    <a:bodyPr/>
                    <a:lstStyle/>
                    <a:p>
                      <a:pPr algn="ctr">
                        <a:lnSpc>
                          <a:spcPct val="107000"/>
                        </a:lnSpc>
                        <a:spcAft>
                          <a:spcPts val="0"/>
                        </a:spcAft>
                      </a:pPr>
                      <a:r>
                        <a:rPr lang="it-IT" sz="1400" b="1" dirty="0">
                          <a:solidFill>
                            <a:schemeClr val="accent1">
                              <a:lumMod val="75000"/>
                            </a:schemeClr>
                          </a:solidFill>
                          <a:effectLst/>
                          <a:latin typeface="+mn-lt"/>
                          <a:ea typeface="Times New Roman" panose="02020603050405020304" pitchFamily="18" charset="0"/>
                          <a:cs typeface="Times New Roman" panose="02020603050405020304" pitchFamily="18" charset="0"/>
                        </a:rPr>
                        <a:t>B. Production de </a:t>
                      </a:r>
                      <a:r>
                        <a:rPr lang="it-IT" sz="1400" b="1" dirty="0" err="1">
                          <a:solidFill>
                            <a:schemeClr val="accent1">
                              <a:lumMod val="75000"/>
                            </a:schemeClr>
                          </a:solidFill>
                          <a:effectLst/>
                          <a:latin typeface="+mn-lt"/>
                          <a:ea typeface="Times New Roman" panose="02020603050405020304" pitchFamily="18" charset="0"/>
                          <a:cs typeface="Times New Roman" panose="02020603050405020304" pitchFamily="18" charset="0"/>
                        </a:rPr>
                        <a:t>sous-produits</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10015"/>
                  </a:ext>
                </a:extLst>
              </a:tr>
              <a:tr h="226389">
                <a:tc>
                  <a:txBody>
                    <a:bodyPr/>
                    <a:lstStyle/>
                    <a:p>
                      <a:pPr>
                        <a:lnSpc>
                          <a:spcPct val="107000"/>
                        </a:lnSpc>
                        <a:spcAft>
                          <a:spcPts val="0"/>
                        </a:spcAft>
                      </a:pP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Sous-produit</a:t>
                      </a:r>
                      <a:r>
                        <a:rPr lang="it-IT"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it-IT"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vendu</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Culture utilisée pour les sous-produits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6"/>
                  </a:ext>
                </a:extLst>
              </a:tr>
              <a:tr h="463255">
                <a:tc>
                  <a:txBody>
                    <a:bodyPr/>
                    <a:lstStyle/>
                    <a:p>
                      <a:pPr>
                        <a:lnSpc>
                          <a:spcPct val="107000"/>
                        </a:lnSpc>
                        <a:spcAft>
                          <a:spcPts val="0"/>
                        </a:spcAft>
                      </a:pP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B</a:t>
                      </a: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y-produit utilisé pour le troc ou le paiement en nature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Valeur totale des intrants achetés, y compris remboursés en nature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7"/>
                  </a:ext>
                </a:extLst>
              </a:tr>
              <a:tr h="226389">
                <a:tc>
                  <a:txBody>
                    <a:bodyPr/>
                    <a:lstStyle/>
                    <a:p>
                      <a:pPr>
                        <a:lnSpc>
                          <a:spcPct val="107000"/>
                        </a:lnSpc>
                        <a:spcAft>
                          <a:spcPts val="0"/>
                        </a:spcAft>
                      </a:pP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Sous-</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produit</a:t>
                      </a: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utilisé</a:t>
                      </a: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pour </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l’autoconsommation</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nSpc>
                          <a:spcPct val="107000"/>
                        </a:lnSpc>
                        <a:spcAft>
                          <a:spcPts val="0"/>
                        </a:spcAft>
                      </a:pPr>
                      <a:r>
                        <a:rPr lang="en-US"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8"/>
                  </a:ext>
                </a:extLst>
              </a:tr>
              <a:tr h="226389">
                <a:tc gridSpan="2">
                  <a:txBody>
                    <a:bodyPr/>
                    <a:lstStyle/>
                    <a:p>
                      <a:pPr>
                        <a:lnSpc>
                          <a:spcPct val="107000"/>
                        </a:lnSpc>
                        <a:spcAft>
                          <a:spcPts val="0"/>
                        </a:spcAft>
                      </a:pP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Sous-</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produit</a:t>
                      </a: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offert</a:t>
                      </a: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en</a:t>
                      </a:r>
                      <a:r>
                        <a:rPr lang="en-GB"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a:t>
                      </a:r>
                      <a:r>
                        <a:rPr lang="en-GB"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cadeau</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19"/>
                  </a:ext>
                </a:extLst>
              </a:tr>
              <a:tr h="226389">
                <a:tc gridSpan="2">
                  <a:txBody>
                    <a:bodyPr/>
                    <a:lstStyle/>
                    <a:p>
                      <a:pPr algn="ctr">
                        <a:lnSpc>
                          <a:spcPct val="107000"/>
                        </a:lnSpc>
                        <a:spcAft>
                          <a:spcPts val="0"/>
                        </a:spcAft>
                      </a:pPr>
                      <a:r>
                        <a:rPr lang="it-IT" sz="1400" b="1" dirty="0" err="1">
                          <a:solidFill>
                            <a:schemeClr val="accent1">
                              <a:lumMod val="75000"/>
                            </a:schemeClr>
                          </a:solidFill>
                          <a:effectLst/>
                          <a:latin typeface="+mn-lt"/>
                          <a:ea typeface="Times New Roman" panose="02020603050405020304" pitchFamily="18" charset="0"/>
                          <a:cs typeface="Times New Roman" panose="02020603050405020304" pitchFamily="18" charset="0"/>
                        </a:rPr>
                        <a:t>Activités</a:t>
                      </a:r>
                      <a:r>
                        <a:rPr lang="it-IT" sz="1400" b="1" dirty="0">
                          <a:solidFill>
                            <a:schemeClr val="accent1">
                              <a:lumMod val="75000"/>
                            </a:schemeClr>
                          </a:solidFill>
                          <a:effectLst/>
                          <a:latin typeface="+mn-lt"/>
                          <a:ea typeface="Times New Roman" panose="02020603050405020304" pitchFamily="18" charset="0"/>
                          <a:cs typeface="Times New Roman" panose="02020603050405020304" pitchFamily="18" charset="0"/>
                        </a:rPr>
                        <a:t> de </a:t>
                      </a:r>
                      <a:r>
                        <a:rPr lang="it-IT" sz="1400" b="1" dirty="0" err="1">
                          <a:solidFill>
                            <a:schemeClr val="accent1">
                              <a:lumMod val="75000"/>
                            </a:schemeClr>
                          </a:solidFill>
                          <a:effectLst/>
                          <a:latin typeface="+mn-lt"/>
                          <a:ea typeface="Times New Roman" panose="02020603050405020304" pitchFamily="18" charset="0"/>
                          <a:cs typeface="Times New Roman" panose="02020603050405020304" pitchFamily="18" charset="0"/>
                        </a:rPr>
                        <a:t>métayage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10020"/>
                  </a:ext>
                </a:extLst>
              </a:tr>
              <a:tr h="226389">
                <a:tc gridSpan="2">
                  <a:txBody>
                    <a:bodyPr/>
                    <a:lstStyle/>
                    <a:p>
                      <a:pPr>
                        <a:lnSpc>
                          <a:spcPct val="107000"/>
                        </a:lnSpc>
                        <a:spcAft>
                          <a:spcPts val="0"/>
                        </a:spcAft>
                      </a:pP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Récolte reçue dans le </a:t>
                      </a:r>
                      <a:r>
                        <a:rPr lang="fr-FR" sz="1400" dirty="0" err="1">
                          <a:solidFill>
                            <a:schemeClr val="accent1">
                              <a:lumMod val="75000"/>
                            </a:schemeClr>
                          </a:solidFill>
                          <a:effectLst/>
                          <a:latin typeface="+mn-lt"/>
                          <a:ea typeface="Times New Roman" panose="02020603050405020304" pitchFamily="18" charset="0"/>
                          <a:cs typeface="Times New Roman" panose="02020603050405020304" pitchFamily="18" charset="0"/>
                        </a:rPr>
                        <a:t>le</a:t>
                      </a:r>
                      <a:r>
                        <a:rPr lang="fr-FR" sz="1400" dirty="0">
                          <a:solidFill>
                            <a:schemeClr val="accent1">
                              <a:lumMod val="75000"/>
                            </a:schemeClr>
                          </a:solidFill>
                          <a:effectLst/>
                          <a:latin typeface="+mn-lt"/>
                          <a:ea typeface="Times New Roman" panose="02020603050405020304" pitchFamily="18" charset="0"/>
                          <a:cs typeface="Times New Roman" panose="02020603050405020304" pitchFamily="18" charset="0"/>
                        </a:rPr>
                        <a:t> fait d’accords de métayage</a:t>
                      </a:r>
                      <a:endParaRPr lang="en-GB"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8293" marR="582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61702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0"/>
            <a:ext cx="9144000" cy="85090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7" name="Title 1"/>
          <p:cNvSpPr>
            <a:spLocks noGrp="1"/>
          </p:cNvSpPr>
          <p:nvPr>
            <p:ph type="title"/>
          </p:nvPr>
        </p:nvSpPr>
        <p:spPr>
          <a:xfrm>
            <a:off x="337109" y="170835"/>
            <a:ext cx="8260791" cy="565765"/>
          </a:xfrm>
        </p:spPr>
        <p:txBody>
          <a:bodyPr vert="horz" lIns="103632" tIns="51816" rIns="103632" bIns="51816" rtlCol="0" anchor="ctr">
            <a:normAutofit fontScale="90000"/>
          </a:bodyPr>
          <a:lstStyle/>
          <a:p>
            <a:pPr defTabSz="854939"/>
            <a:r>
              <a:rPr lang="en-US" sz="3000" spc="94" dirty="0" err="1">
                <a:solidFill>
                  <a:schemeClr val="bg1"/>
                </a:solidFill>
                <a:latin typeface="Bahnschrift SemiBold" panose="020B0502040204020203" pitchFamily="34" charset="0"/>
              </a:rPr>
              <a:t>Revenu</a:t>
            </a:r>
            <a:r>
              <a:rPr lang="en-US" sz="3000" spc="94" dirty="0">
                <a:solidFill>
                  <a:schemeClr val="bg1"/>
                </a:solidFill>
                <a:latin typeface="Bahnschrift SemiBold" panose="020B0502040204020203" pitchFamily="34" charset="0"/>
              </a:rPr>
              <a:t> de </a:t>
            </a:r>
            <a:r>
              <a:rPr lang="en-US" sz="3000" spc="94" dirty="0" err="1">
                <a:solidFill>
                  <a:schemeClr val="bg1"/>
                </a:solidFill>
                <a:latin typeface="Bahnschrift SemiBold" panose="020B0502040204020203" pitchFamily="34" charset="0"/>
              </a:rPr>
              <a:t>l’élevage</a:t>
            </a:r>
            <a:r>
              <a:rPr lang="en-US" sz="3000" spc="94" dirty="0">
                <a:solidFill>
                  <a:schemeClr val="bg1"/>
                </a:solidFill>
                <a:latin typeface="Bahnschrift SemiBold" panose="020B0502040204020203" pitchFamily="34" charset="0"/>
              </a:rPr>
              <a:t>
</a:t>
            </a:r>
          </a:p>
        </p:txBody>
      </p:sp>
      <p:graphicFrame>
        <p:nvGraphicFramePr>
          <p:cNvPr id="8" name="Table 7"/>
          <p:cNvGraphicFramePr>
            <a:graphicFrameLocks noGrp="1"/>
          </p:cNvGraphicFramePr>
          <p:nvPr>
            <p:extLst/>
          </p:nvPr>
        </p:nvGraphicFramePr>
        <p:xfrm>
          <a:off x="147211" y="1021735"/>
          <a:ext cx="8849577" cy="6528514"/>
        </p:xfrm>
        <a:graphic>
          <a:graphicData uri="http://schemas.openxmlformats.org/drawingml/2006/table">
            <a:tbl>
              <a:tblPr/>
              <a:tblGrid>
                <a:gridCol w="4118971">
                  <a:extLst>
                    <a:ext uri="{9D8B030D-6E8A-4147-A177-3AD203B41FA5}">
                      <a16:colId xmlns:a16="http://schemas.microsoft.com/office/drawing/2014/main" val="20000"/>
                    </a:ext>
                  </a:extLst>
                </a:gridCol>
                <a:gridCol w="4730606">
                  <a:extLst>
                    <a:ext uri="{9D8B030D-6E8A-4147-A177-3AD203B41FA5}">
                      <a16:colId xmlns:a16="http://schemas.microsoft.com/office/drawing/2014/main" val="20001"/>
                    </a:ext>
                  </a:extLst>
                </a:gridCol>
              </a:tblGrid>
              <a:tr h="378855">
                <a:tc>
                  <a:txBody>
                    <a:bodyPr/>
                    <a:lstStyle/>
                    <a:p>
                      <a:pPr algn="l" fontAlgn="ctr"/>
                      <a:r>
                        <a:rPr lang="it-IT" sz="1800" b="0" i="0" u="none" strike="noStrike" dirty="0" err="1">
                          <a:solidFill>
                            <a:schemeClr val="accent1">
                              <a:lumMod val="75000"/>
                            </a:schemeClr>
                          </a:solidFill>
                          <a:effectLst/>
                          <a:latin typeface="+mn-lt"/>
                        </a:rPr>
                        <a:t>Revenus</a:t>
                      </a:r>
                      <a:r>
                        <a:rPr lang="it-IT" sz="1800" b="0" i="0" u="none" strike="noStrike" dirty="0">
                          <a:solidFill>
                            <a:schemeClr val="accent1">
                              <a:lumMod val="75000"/>
                            </a:schemeClr>
                          </a:solidFill>
                          <a:effectLst/>
                          <a:latin typeface="+mn-lt"/>
                        </a:rPr>
                        <a:t> (+)
</a:t>
                      </a:r>
                      <a:endParaRPr lang="en-US" sz="1800" b="0"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it-IT" sz="1800" b="0" i="0" u="none" strike="noStrike" dirty="0" err="1">
                          <a:solidFill>
                            <a:schemeClr val="accent1">
                              <a:lumMod val="75000"/>
                            </a:schemeClr>
                          </a:solidFill>
                          <a:effectLst/>
                          <a:latin typeface="+mn-lt"/>
                        </a:rPr>
                        <a:t>Coûts</a:t>
                      </a:r>
                      <a:r>
                        <a:rPr lang="it-IT" sz="1800" b="0" i="0" u="none" strike="noStrike" dirty="0">
                          <a:solidFill>
                            <a:schemeClr val="accent1">
                              <a:lumMod val="75000"/>
                            </a:schemeClr>
                          </a:solidFill>
                          <a:effectLst/>
                          <a:latin typeface="+mn-lt"/>
                        </a:rPr>
                        <a:t>(-)
</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360815">
                <a:tc gridSpan="2">
                  <a:txBody>
                    <a:bodyPr/>
                    <a:lstStyle/>
                    <a:p>
                      <a:pPr algn="ctr" fontAlgn="ctr"/>
                      <a:r>
                        <a:rPr lang="fr-FR" sz="1800" b="1" i="0" u="none" strike="noStrike" dirty="0">
                          <a:solidFill>
                            <a:schemeClr val="accent1">
                              <a:lumMod val="75000"/>
                            </a:schemeClr>
                          </a:solidFill>
                          <a:effectLst/>
                          <a:latin typeface="+mn-lt"/>
                        </a:rPr>
                        <a:t>A. Activités d’élevage: variation de la valeur de rachat du stock au prix moyen
</a:t>
                      </a:r>
                      <a:endParaRPr lang="en-US" sz="1800" b="1"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1"/>
                  </a:ext>
                </a:extLst>
              </a:tr>
              <a:tr h="252000">
                <a:tc>
                  <a:txBody>
                    <a:bodyPr/>
                    <a:lstStyle/>
                    <a:p>
                      <a:pPr algn="l" fontAlgn="ctr"/>
                      <a:r>
                        <a:rPr lang="en-GB" sz="1800" b="0" i="0" u="none" strike="noStrike" dirty="0" err="1">
                          <a:solidFill>
                            <a:schemeClr val="accent1">
                              <a:lumMod val="75000"/>
                            </a:schemeClr>
                          </a:solidFill>
                          <a:effectLst/>
                          <a:latin typeface="+mn-lt"/>
                        </a:rPr>
                        <a:t>Animaux</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vendus</a:t>
                      </a:r>
                      <a:r>
                        <a:rPr lang="en-GB" sz="1800" b="0" i="0" u="none" strike="noStrike" dirty="0">
                          <a:solidFill>
                            <a:schemeClr val="accent1">
                              <a:lumMod val="75000"/>
                            </a:schemeClr>
                          </a:solidFill>
                          <a:effectLst/>
                          <a:latin typeface="+mn-lt"/>
                        </a:rPr>
                        <a:t> (vivant)</a:t>
                      </a:r>
                      <a:endParaRPr lang="en-US" sz="1800" b="0"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en-GB" sz="1800" b="0" i="0" u="none" strike="noStrike" dirty="0" err="1">
                          <a:solidFill>
                            <a:schemeClr val="accent1">
                              <a:lumMod val="75000"/>
                            </a:schemeClr>
                          </a:solidFill>
                          <a:effectLst/>
                          <a:latin typeface="+mn-lt"/>
                        </a:rPr>
                        <a:t>Animaux</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achet</a:t>
                      </a:r>
                      <a:r>
                        <a:rPr lang="it-IT" sz="1800" b="0" i="0" u="none" strike="noStrike" dirty="0" err="1">
                          <a:solidFill>
                            <a:schemeClr val="accent1">
                              <a:lumMod val="75000"/>
                            </a:schemeClr>
                          </a:solidFill>
                          <a:effectLst/>
                          <a:latin typeface="+mn-lt"/>
                        </a:rPr>
                        <a:t>é</a:t>
                      </a:r>
                      <a:r>
                        <a:rPr lang="en-GB" sz="1800" b="0" i="0" u="none" strike="noStrike" dirty="0">
                          <a:solidFill>
                            <a:schemeClr val="accent1">
                              <a:lumMod val="75000"/>
                            </a:schemeClr>
                          </a:solidFill>
                          <a:effectLst/>
                          <a:latin typeface="+mn-lt"/>
                        </a:rPr>
                        <a:t>s</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algn="l" fontAlgn="ctr"/>
                      <a:r>
                        <a:rPr lang="en-GB" sz="1800" b="0" i="0" u="none" strike="noStrike" dirty="0" err="1">
                          <a:solidFill>
                            <a:schemeClr val="accent1">
                              <a:lumMod val="75000"/>
                            </a:schemeClr>
                          </a:solidFill>
                          <a:effectLst/>
                          <a:latin typeface="+mn-lt"/>
                        </a:rPr>
                        <a:t>Animaux</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offerts</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en</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Cadeaux</a:t>
                      </a:r>
                      <a:r>
                        <a:rPr lang="en-GB" sz="1800" b="0" i="0" u="none" strike="noStrike" dirty="0">
                          <a:solidFill>
                            <a:schemeClr val="accent1">
                              <a:lumMod val="75000"/>
                            </a:schemeClr>
                          </a:solidFill>
                          <a:effectLst/>
                          <a:latin typeface="+mn-lt"/>
                        </a:rPr>
                        <a:t> </a:t>
                      </a:r>
                      <a:endParaRPr lang="en-US" sz="1800" b="0"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fr-FR" sz="1800" b="0" i="0" u="none" strike="noStrike" dirty="0">
                          <a:solidFill>
                            <a:schemeClr val="accent1">
                              <a:lumMod val="75000"/>
                            </a:schemeClr>
                          </a:solidFill>
                          <a:effectLst/>
                          <a:latin typeface="+mn-lt"/>
                        </a:rPr>
                        <a:t>Dépenses supplémentaires pour les animaux</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2000">
                <a:tc>
                  <a:txBody>
                    <a:bodyPr/>
                    <a:lstStyle/>
                    <a:p>
                      <a:pPr algn="l" fontAlgn="t"/>
                      <a:endParaRPr lang="en-US" sz="1800" b="0" i="0" u="none" strike="noStrike" dirty="0">
                        <a:solidFill>
                          <a:schemeClr val="accent1">
                            <a:lumMod val="75000"/>
                          </a:schemeClr>
                        </a:solidFill>
                        <a:effectLst/>
                        <a:latin typeface="+mn-lt"/>
                      </a:endParaRPr>
                    </a:p>
                  </a:txBody>
                  <a:tcPr marL="8097" marR="8097" marT="8097" marB="0">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fr-FR" sz="1800" b="0" i="0" u="none" strike="noStrike" dirty="0">
                          <a:solidFill>
                            <a:schemeClr val="accent1">
                              <a:lumMod val="75000"/>
                            </a:schemeClr>
                          </a:solidFill>
                          <a:effectLst/>
                          <a:latin typeface="+mn-lt"/>
                        </a:rPr>
                        <a:t>Culture utilisée comme aliment pour animaux</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algn="l" fontAlgn="t"/>
                      <a:endParaRPr lang="en-US" sz="1800" b="0" i="0" u="none" strike="noStrike" dirty="0">
                        <a:solidFill>
                          <a:schemeClr val="accent1">
                            <a:lumMod val="75000"/>
                          </a:schemeClr>
                        </a:solidFill>
                        <a:effectLst/>
                        <a:latin typeface="+mn-lt"/>
                      </a:endParaRPr>
                    </a:p>
                  </a:txBody>
                  <a:tcPr marL="8097" marR="8097" marT="8097" marB="0">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fr-FR" sz="1800" b="0" i="0" u="none" strike="noStrike" dirty="0">
                          <a:solidFill>
                            <a:schemeClr val="accent1">
                              <a:lumMod val="75000"/>
                            </a:schemeClr>
                          </a:solidFill>
                          <a:effectLst/>
                          <a:latin typeface="+mn-lt"/>
                        </a:rPr>
                        <a:t>Frais d’assistance technique/de vulgarisation</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5"/>
                  </a:ext>
                </a:extLst>
              </a:tr>
              <a:tr h="360815">
                <a:tc gridSpan="2">
                  <a:txBody>
                    <a:bodyPr/>
                    <a:lstStyle/>
                    <a:p>
                      <a:pPr algn="ctr" fontAlgn="ctr"/>
                      <a:r>
                        <a:rPr lang="fr-FR" sz="1800" b="1" i="0" u="none" strike="noStrike" dirty="0">
                          <a:solidFill>
                            <a:schemeClr val="accent1">
                              <a:lumMod val="75000"/>
                            </a:schemeClr>
                          </a:solidFill>
                          <a:effectLst/>
                          <a:latin typeface="+mn-lt"/>
                        </a:rPr>
                        <a:t>B. Production de produits animaux et de sous-produits
</a:t>
                      </a:r>
                      <a:endParaRPr lang="en-US" sz="1800" b="1"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6"/>
                  </a:ext>
                </a:extLst>
              </a:tr>
              <a:tr h="0">
                <a:tc>
                  <a:txBody>
                    <a:bodyPr/>
                    <a:lstStyle/>
                    <a:p>
                      <a:pPr algn="l" fontAlgn="ctr"/>
                      <a:r>
                        <a:rPr lang="en-GB" sz="1800" b="0" i="0" u="none" strike="noStrike" dirty="0" err="1">
                          <a:solidFill>
                            <a:schemeClr val="accent1">
                              <a:lumMod val="75000"/>
                            </a:schemeClr>
                          </a:solidFill>
                          <a:effectLst/>
                          <a:latin typeface="+mn-lt"/>
                        </a:rPr>
                        <a:t>Produits</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d’élevage</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vendus</a:t>
                      </a:r>
                      <a:endParaRPr lang="en-US" sz="1800" b="0"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fr-FR" sz="1800" b="0" i="0" u="none" strike="noStrike" dirty="0">
                          <a:solidFill>
                            <a:schemeClr val="accent1">
                              <a:lumMod val="75000"/>
                            </a:schemeClr>
                          </a:solidFill>
                          <a:effectLst/>
                          <a:latin typeface="+mn-lt"/>
                        </a:rPr>
                        <a:t>Dépenses supplémentaires pour les produits animaux </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fontAlgn="ctr"/>
                      <a:r>
                        <a:rPr lang="en-GB" sz="1800" b="0" i="0" u="none" strike="noStrike" dirty="0" err="1">
                          <a:solidFill>
                            <a:schemeClr val="accent1">
                              <a:lumMod val="75000"/>
                            </a:schemeClr>
                          </a:solidFill>
                          <a:effectLst/>
                          <a:latin typeface="+mn-lt"/>
                        </a:rPr>
                        <a:t>Produits</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animaux</a:t>
                      </a:r>
                      <a:r>
                        <a:rPr lang="en-GB" sz="1800" b="0" i="0" u="none" strike="noStrike" dirty="0">
                          <a:solidFill>
                            <a:schemeClr val="accent1">
                              <a:lumMod val="75000"/>
                            </a:schemeClr>
                          </a:solidFill>
                          <a:effectLst/>
                          <a:latin typeface="+mn-lt"/>
                        </a:rPr>
                        <a:t> </a:t>
                      </a:r>
                      <a:r>
                        <a:rPr lang="en-GB" sz="1800" b="0" i="0" u="none" strike="noStrike" dirty="0" err="1">
                          <a:solidFill>
                            <a:schemeClr val="accent1">
                              <a:lumMod val="75000"/>
                            </a:schemeClr>
                          </a:solidFill>
                          <a:effectLst/>
                          <a:latin typeface="+mn-lt"/>
                        </a:rPr>
                        <a:t>autoconsommés</a:t>
                      </a:r>
                      <a:endParaRPr lang="en-US" sz="1800" b="0"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fr-FR" sz="1800" b="0" i="0" u="none" strike="noStrike" dirty="0">
                          <a:solidFill>
                            <a:schemeClr val="accent1">
                              <a:lumMod val="75000"/>
                            </a:schemeClr>
                          </a:solidFill>
                          <a:effectLst/>
                          <a:latin typeface="+mn-lt"/>
                        </a:rPr>
                        <a:t>Produits animaux utilisés pour payer d’autres biens </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fontAlgn="ctr"/>
                      <a:r>
                        <a:rPr lang="fr-FR" sz="1800" b="0" i="0" u="none" strike="noStrike" dirty="0">
                          <a:solidFill>
                            <a:schemeClr val="accent1">
                              <a:lumMod val="75000"/>
                            </a:schemeClr>
                          </a:solidFill>
                          <a:effectLst/>
                          <a:latin typeface="+mn-lt"/>
                        </a:rPr>
                        <a:t>Produits animaux auto-utilisés [également un coût en culture, par exemple le fumier utilisé comme engrais]</a:t>
                      </a:r>
                      <a:endParaRPr lang="en-US" sz="1800" b="0"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fr-FR" sz="1800" b="0" i="0" u="none" strike="noStrike" dirty="0">
                          <a:solidFill>
                            <a:schemeClr val="accent1">
                              <a:lumMod val="75000"/>
                            </a:schemeClr>
                          </a:solidFill>
                          <a:effectLst/>
                          <a:latin typeface="+mn-lt"/>
                        </a:rPr>
                        <a:t>Produits animaux utilisés pour rembourser le crédit</a:t>
                      </a: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fontAlgn="b"/>
                      <a:r>
                        <a:rPr lang="fr-FR" sz="1800" b="0" i="0" u="none" strike="noStrike" dirty="0">
                          <a:solidFill>
                            <a:schemeClr val="accent1">
                              <a:lumMod val="75000"/>
                            </a:schemeClr>
                          </a:solidFill>
                          <a:effectLst/>
                          <a:latin typeface="+mn-lt"/>
                        </a:rPr>
                        <a:t>Produits animaux utilisés pour payer d’autres biens</a:t>
                      </a:r>
                      <a:endParaRPr lang="en-US" sz="1800" b="0" i="0" u="none" strike="noStrike" dirty="0">
                        <a:solidFill>
                          <a:schemeClr val="accent1">
                            <a:lumMod val="75000"/>
                          </a:schemeClr>
                        </a:solidFill>
                        <a:effectLst/>
                        <a:latin typeface="+mn-lt"/>
                      </a:endParaRPr>
                    </a:p>
                  </a:txBody>
                  <a:tcPr marL="8097" marR="8097" marT="8097" marB="0" anchor="b">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fontAlgn="b"/>
                      <a:r>
                        <a:rPr lang="fr-FR" sz="1800" b="0" i="0" u="none" strike="noStrike" dirty="0">
                          <a:solidFill>
                            <a:schemeClr val="accent1">
                              <a:lumMod val="75000"/>
                            </a:schemeClr>
                          </a:solidFill>
                          <a:effectLst/>
                          <a:latin typeface="+mn-lt"/>
                        </a:rPr>
                        <a:t>Produits animaux utilisés pour rembourser le crédit</a:t>
                      </a:r>
                      <a:endParaRPr lang="en-US" sz="1800" b="0" i="0" u="none" strike="noStrike" dirty="0">
                        <a:solidFill>
                          <a:schemeClr val="accent1">
                            <a:lumMod val="75000"/>
                          </a:schemeClr>
                        </a:solidFill>
                        <a:effectLst/>
                        <a:latin typeface="+mn-lt"/>
                      </a:endParaRPr>
                    </a:p>
                  </a:txBody>
                  <a:tcPr marL="8097" marR="8097" marT="8097" marB="0" anchor="b">
                    <a:lnL w="12700" cap="flat" cmpd="sng" algn="ctr">
                      <a:solidFill>
                        <a:schemeClr val="tx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endParaRPr lang="en-US" sz="1800" b="0" i="0" u="none" strike="noStrike" dirty="0">
                        <a:solidFill>
                          <a:schemeClr val="accent1">
                            <a:lumMod val="75000"/>
                          </a:schemeClr>
                        </a:solidFill>
                        <a:effectLst/>
                        <a:latin typeface="+mn-lt"/>
                      </a:endParaRPr>
                    </a:p>
                  </a:txBody>
                  <a:tcPr marL="8097" marR="8097" marT="8097" marB="0"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1"/>
                  </a:ext>
                </a:extLst>
              </a:tr>
              <a:tr h="670630">
                <a:tc gridSpan="2">
                  <a:txBody>
                    <a:bodyPr/>
                    <a:lstStyle/>
                    <a:p>
                      <a:pPr algn="l" fontAlgn="ctr"/>
                      <a:r>
                        <a:rPr lang="fr-FR" sz="1800" b="1" i="0" u="none" strike="noStrike" dirty="0">
                          <a:solidFill>
                            <a:schemeClr val="accent1">
                              <a:lumMod val="75000"/>
                            </a:schemeClr>
                          </a:solidFill>
                          <a:effectLst/>
                          <a:latin typeface="+mn-lt"/>
                        </a:rPr>
                        <a:t>C. Variation des stocks de bétail 
= Valeur de clôture/fin d’année – Valeur initiale/de début d’année (si disponible)</a:t>
                      </a:r>
                      <a:endParaRPr lang="en-US" sz="1800" b="1" i="0" u="none" strike="noStrike" dirty="0">
                        <a:solidFill>
                          <a:schemeClr val="accent1">
                            <a:lumMod val="75000"/>
                          </a:schemeClr>
                        </a:solidFill>
                        <a:effectLst/>
                        <a:latin typeface="+mn-lt"/>
                      </a:endParaRPr>
                    </a:p>
                  </a:txBody>
                  <a:tcPr marL="8097" marR="8097" marT="80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497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61" y="552253"/>
            <a:ext cx="3228085" cy="535708"/>
          </a:xfrm>
          <a:prstGeom prst="rect">
            <a:avLst/>
          </a:prstGeom>
        </p:spPr>
      </p:pic>
      <p:grpSp>
        <p:nvGrpSpPr>
          <p:cNvPr id="5" name="Group 4"/>
          <p:cNvGrpSpPr/>
          <p:nvPr/>
        </p:nvGrpSpPr>
        <p:grpSpPr>
          <a:xfrm>
            <a:off x="0" y="2"/>
            <a:ext cx="9144000" cy="6857999"/>
            <a:chOff x="0" y="0"/>
            <a:chExt cx="9144000" cy="6858002"/>
          </a:xfrm>
        </p:grpSpPr>
        <p:sp>
          <p:nvSpPr>
            <p:cNvPr id="6" name="Rectangle 5"/>
            <p:cNvSpPr/>
            <p:nvPr/>
          </p:nvSpPr>
          <p:spPr>
            <a:xfrm>
              <a:off x="1409700" y="0"/>
              <a:ext cx="1009650" cy="150878"/>
            </a:xfrm>
            <a:prstGeom prst="rect">
              <a:avLst/>
            </a:prstGeom>
            <a:solidFill>
              <a:srgbClr val="DDA63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7" name="Rectangle 6"/>
            <p:cNvSpPr/>
            <p:nvPr/>
          </p:nvSpPr>
          <p:spPr>
            <a:xfrm>
              <a:off x="2419350" y="0"/>
              <a:ext cx="1851388" cy="150878"/>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8" name="Rectangle 7"/>
            <p:cNvSpPr/>
            <p:nvPr/>
          </p:nvSpPr>
          <p:spPr>
            <a:xfrm>
              <a:off x="4270737" y="0"/>
              <a:ext cx="1453788" cy="150878"/>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9" name="Rectangle 8"/>
            <p:cNvSpPr/>
            <p:nvPr/>
          </p:nvSpPr>
          <p:spPr>
            <a:xfrm>
              <a:off x="5695950" y="0"/>
              <a:ext cx="2095500" cy="150878"/>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0" name="Rectangle 9"/>
            <p:cNvSpPr/>
            <p:nvPr/>
          </p:nvSpPr>
          <p:spPr>
            <a:xfrm>
              <a:off x="7791450" y="0"/>
              <a:ext cx="1352549" cy="150878"/>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1" name="Rectangle 10"/>
            <p:cNvSpPr/>
            <p:nvPr/>
          </p:nvSpPr>
          <p:spPr>
            <a:xfrm rot="5400000">
              <a:off x="8023225" y="974725"/>
              <a:ext cx="2095500" cy="146050"/>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2" name="Rectangle 11"/>
            <p:cNvSpPr/>
            <p:nvPr/>
          </p:nvSpPr>
          <p:spPr>
            <a:xfrm rot="5400000">
              <a:off x="8318500" y="2774950"/>
              <a:ext cx="1504950" cy="146049"/>
            </a:xfrm>
            <a:prstGeom prst="rect">
              <a:avLst/>
            </a:prstGeom>
            <a:solidFill>
              <a:srgbClr val="A219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3" name="Rectangle 12"/>
            <p:cNvSpPr/>
            <p:nvPr/>
          </p:nvSpPr>
          <p:spPr>
            <a:xfrm rot="5400000">
              <a:off x="7998365" y="4600036"/>
              <a:ext cx="2145219" cy="146050"/>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4" name="Rectangle 13"/>
            <p:cNvSpPr/>
            <p:nvPr/>
          </p:nvSpPr>
          <p:spPr>
            <a:xfrm rot="5400000">
              <a:off x="8506258" y="6220261"/>
              <a:ext cx="1129433" cy="146050"/>
            </a:xfrm>
            <a:prstGeom prst="rect">
              <a:avLst/>
            </a:prstGeom>
            <a:solidFill>
              <a:srgbClr val="DD136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5" name="Rectangle 14"/>
            <p:cNvSpPr/>
            <p:nvPr/>
          </p:nvSpPr>
          <p:spPr>
            <a:xfrm>
              <a:off x="6826248" y="6695730"/>
              <a:ext cx="2317751" cy="162270"/>
            </a:xfrm>
            <a:prstGeom prst="rect">
              <a:avLst/>
            </a:prstGeom>
            <a:solidFill>
              <a:srgbClr val="BF8B2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6" name="Rectangle 15"/>
            <p:cNvSpPr/>
            <p:nvPr/>
          </p:nvSpPr>
          <p:spPr>
            <a:xfrm>
              <a:off x="6324599" y="6695729"/>
              <a:ext cx="501649" cy="162271"/>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7" name="Rectangle 16"/>
            <p:cNvSpPr/>
            <p:nvPr/>
          </p:nvSpPr>
          <p:spPr>
            <a:xfrm>
              <a:off x="5016499" y="6695729"/>
              <a:ext cx="1349737" cy="162271"/>
            </a:xfrm>
            <a:prstGeom prst="rect">
              <a:avLst/>
            </a:prstGeom>
            <a:solidFill>
              <a:srgbClr val="0A97D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8" name="Rectangle 17"/>
            <p:cNvSpPr/>
            <p:nvPr/>
          </p:nvSpPr>
          <p:spPr>
            <a:xfrm>
              <a:off x="2273300" y="6695729"/>
              <a:ext cx="2773543" cy="162271"/>
            </a:xfrm>
            <a:prstGeom prst="rect">
              <a:avLst/>
            </a:prstGeom>
            <a:solidFill>
              <a:srgbClr val="00689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19" name="Rectangle 18"/>
            <p:cNvSpPr/>
            <p:nvPr/>
          </p:nvSpPr>
          <p:spPr>
            <a:xfrm>
              <a:off x="138293" y="6695729"/>
              <a:ext cx="2135007" cy="162271"/>
            </a:xfrm>
            <a:prstGeom prst="rect">
              <a:avLst/>
            </a:prstGeom>
            <a:solidFill>
              <a:srgbClr val="19486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0" name="Rectangle 19"/>
            <p:cNvSpPr/>
            <p:nvPr/>
          </p:nvSpPr>
          <p:spPr>
            <a:xfrm rot="16200000">
              <a:off x="-812742" y="812742"/>
              <a:ext cx="1763778" cy="138294"/>
            </a:xfrm>
            <a:prstGeom prst="rect">
              <a:avLst/>
            </a:prstGeom>
            <a:solidFill>
              <a:srgbClr val="26BDE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1" name="Rectangle 20"/>
            <p:cNvSpPr/>
            <p:nvPr/>
          </p:nvSpPr>
          <p:spPr>
            <a:xfrm rot="16200000">
              <a:off x="-361858" y="2033496"/>
              <a:ext cx="862012" cy="138295"/>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2" name="Rectangle 21"/>
            <p:cNvSpPr/>
            <p:nvPr/>
          </p:nvSpPr>
          <p:spPr>
            <a:xfrm rot="16200000">
              <a:off x="-680289" y="3143819"/>
              <a:ext cx="1498871" cy="138292"/>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3" name="Rectangle 22"/>
            <p:cNvSpPr/>
            <p:nvPr/>
          </p:nvSpPr>
          <p:spPr>
            <a:xfrm rot="16200000">
              <a:off x="-841877" y="4765502"/>
              <a:ext cx="1822047" cy="138291"/>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4" name="Rectangle 23"/>
            <p:cNvSpPr/>
            <p:nvPr/>
          </p:nvSpPr>
          <p:spPr>
            <a:xfrm rot="16200000">
              <a:off x="-487019" y="6232690"/>
              <a:ext cx="1112331" cy="138294"/>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sp>
          <p:nvSpPr>
            <p:cNvPr id="25" name="Rectangle 24"/>
            <p:cNvSpPr/>
            <p:nvPr/>
          </p:nvSpPr>
          <p:spPr>
            <a:xfrm>
              <a:off x="0" y="0"/>
              <a:ext cx="1409700" cy="150878"/>
            </a:xfrm>
            <a:prstGeom prst="rect">
              <a:avLst/>
            </a:prstGeom>
            <a:solidFill>
              <a:srgbClr val="E524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6772" tIns="53386" rIns="106772" bIns="53386" numCol="1" spcCol="0" rtlCol="0" fromWordArt="0" anchor="ctr" anchorCtr="0" forceAA="0" compatLnSpc="1">
              <a:prstTxWarp prst="textNoShape">
                <a:avLst/>
              </a:prstTxWarp>
              <a:noAutofit/>
            </a:bodyPr>
            <a:lstStyle/>
            <a:p>
              <a:pPr algn="ctr"/>
              <a:endParaRPr lang="en-US" sz="2102"/>
            </a:p>
          </p:txBody>
        </p:sp>
      </p:grpSp>
      <p:sp>
        <p:nvSpPr>
          <p:cNvPr id="26" name="Title 1"/>
          <p:cNvSpPr txBox="1">
            <a:spLocks/>
          </p:cNvSpPr>
          <p:nvPr/>
        </p:nvSpPr>
        <p:spPr>
          <a:xfrm>
            <a:off x="637937" y="1595562"/>
            <a:ext cx="6715363" cy="1676138"/>
          </a:xfrm>
          <a:prstGeom prst="rect">
            <a:avLst/>
          </a:prstGeom>
        </p:spPr>
        <p:txBody>
          <a:bodyPr vert="horz" lIns="94211" tIns="47105" rIns="94211" bIns="4710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3000" b="1" dirty="0" smtClean="0">
                <a:latin typeface="Bahnschrift" panose="020B0502040204020203" pitchFamily="34" charset="0"/>
              </a:rPr>
              <a:t>Dimensions de d</a:t>
            </a:r>
            <a:r>
              <a:rPr lang="fr-FR" sz="3200" dirty="0">
                <a:latin typeface="Bahnschrift" panose="020B0502040204020203" pitchFamily="34" charset="0"/>
              </a:rPr>
              <a:t>é</a:t>
            </a:r>
            <a:r>
              <a:rPr lang="en-US" altLang="zh-CN" sz="3000" b="1" dirty="0" err="1" smtClean="0">
                <a:latin typeface="Bahnschrift" panose="020B0502040204020203" pitchFamily="34" charset="0"/>
              </a:rPr>
              <a:t>sagr</a:t>
            </a:r>
            <a:r>
              <a:rPr lang="fr-FR" sz="3200" dirty="0" smtClean="0">
                <a:latin typeface="Bahnschrift" panose="020B0502040204020203" pitchFamily="34" charset="0"/>
              </a:rPr>
              <a:t>é</a:t>
            </a:r>
            <a:r>
              <a:rPr lang="en-US" altLang="zh-CN" sz="3000" b="1" dirty="0" err="1" smtClean="0">
                <a:latin typeface="Bahnschrift" panose="020B0502040204020203" pitchFamily="34" charset="0"/>
              </a:rPr>
              <a:t>gation</a:t>
            </a:r>
            <a:r>
              <a:rPr lang="en-US" altLang="zh-CN" sz="3000" b="1" dirty="0" smtClean="0">
                <a:latin typeface="Bahnschrift" panose="020B0502040204020203" pitchFamily="34" charset="0"/>
              </a:rPr>
              <a:t> </a:t>
            </a:r>
            <a:r>
              <a:rPr lang="en-US" altLang="zh-CN" sz="3000" b="1" dirty="0" smtClean="0">
                <a:latin typeface="Bahnschrift SemiBold" panose="020B0502040204020203" pitchFamily="34" charset="0"/>
              </a:rPr>
              <a:t>des ODD 2.3.1 and 2.32</a:t>
            </a:r>
            <a:endParaRPr lang="en-US" sz="3000" dirty="0">
              <a:latin typeface="Calibri" panose="020F0502020204030204" pitchFamily="34" charset="0"/>
              <a:cs typeface="Calibri" panose="020F0502020204030204" pitchFamily="34" charset="0"/>
            </a:endParaRPr>
          </a:p>
        </p:txBody>
      </p:sp>
      <p:pic>
        <p:nvPicPr>
          <p:cNvPr id="29" name="Picture 2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50000"/>
          <a:stretch/>
        </p:blipFill>
        <p:spPr>
          <a:xfrm>
            <a:off x="7590971" y="407953"/>
            <a:ext cx="1396436" cy="2792872"/>
          </a:xfrm>
          <a:prstGeom prst="rect">
            <a:avLst/>
          </a:prstGeom>
        </p:spPr>
      </p:pic>
      <p:pic>
        <p:nvPicPr>
          <p:cNvPr id="30" name="Picture 2" descr="Image result for sdg logos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37" y="4891167"/>
            <a:ext cx="1582723" cy="158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0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909"/>
            <a:ext cx="9144000" cy="1801091"/>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637" dirty="0">
              <a:latin typeface="Bahnschrift" panose="020B0502040204020203" pitchFamily="34" charset="0"/>
            </a:endParaRPr>
          </a:p>
        </p:txBody>
      </p:sp>
      <p:sp>
        <p:nvSpPr>
          <p:cNvPr id="2" name="Title 1"/>
          <p:cNvSpPr>
            <a:spLocks noGrp="1"/>
          </p:cNvSpPr>
          <p:nvPr>
            <p:ph type="title"/>
          </p:nvPr>
        </p:nvSpPr>
        <p:spPr>
          <a:xfrm>
            <a:off x="360948" y="383181"/>
            <a:ext cx="8783051" cy="826911"/>
          </a:xfrm>
        </p:spPr>
        <p:txBody>
          <a:bodyPr>
            <a:normAutofit fontScale="90000"/>
          </a:bodyPr>
          <a:lstStyle/>
          <a:p>
            <a:r>
              <a:rPr lang="fr-FR" sz="3000" b="1" dirty="0">
                <a:solidFill>
                  <a:schemeClr val="bg1"/>
                </a:solidFill>
                <a:latin typeface="Bahnschrift SemiBold" panose="020B0502040204020203" pitchFamily="34" charset="0"/>
              </a:rPr>
              <a:t>Quelle est la méthodologie pour informer sur la Cible 2.3?
</a:t>
            </a:r>
            <a:endParaRPr lang="en-GB" sz="3000" b="1" dirty="0">
              <a:solidFill>
                <a:schemeClr val="bg1"/>
              </a:solidFill>
              <a:latin typeface="Bahnschrift SemiBold" panose="020B0502040204020203" pitchFamily="34" charset="0"/>
            </a:endParaRPr>
          </a:p>
        </p:txBody>
      </p:sp>
      <p:sp>
        <p:nvSpPr>
          <p:cNvPr id="8" name="TextBox 7"/>
          <p:cNvSpPr txBox="1"/>
          <p:nvPr/>
        </p:nvSpPr>
        <p:spPr>
          <a:xfrm>
            <a:off x="296940" y="1812491"/>
            <a:ext cx="8259467" cy="1323439"/>
          </a:xfrm>
          <a:prstGeom prst="rect">
            <a:avLst/>
          </a:prstGeom>
          <a:noFill/>
        </p:spPr>
        <p:txBody>
          <a:bodyPr wrap="square" rtlCol="0">
            <a:spAutoFit/>
          </a:bodyPr>
          <a:lstStyle/>
          <a:p>
            <a:pPr marL="342900" indent="-342900">
              <a:buFont typeface="Arial" panose="020B0604020202020204" pitchFamily="34" charset="0"/>
              <a:buChar char="•"/>
            </a:pPr>
            <a:r>
              <a:rPr lang="fr-FR" sz="2000" dirty="0"/>
              <a:t>La production de rapports sur la cible 2.3 exige le suivi régulier des indicateurs 2.3.1 et 2.3.2. </a:t>
            </a:r>
          </a:p>
          <a:p>
            <a:pPr marL="342900" indent="-342900">
              <a:buFont typeface="Arial" panose="020B0604020202020204" pitchFamily="34" charset="0"/>
              <a:buChar char="•"/>
            </a:pPr>
            <a:r>
              <a:rPr lang="fr-FR" sz="2000" dirty="0"/>
              <a:t>Pour ce faire, la FAO a développé une méthodologie simple qui peut se décliner en trois étapes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3" y="3214201"/>
            <a:ext cx="8762534" cy="3533609"/>
          </a:xfrm>
          <a:prstGeom prst="rect">
            <a:avLst/>
          </a:prstGeom>
        </p:spPr>
      </p:pic>
      <p:sp>
        <p:nvSpPr>
          <p:cNvPr id="3" name="ZoneTexte 2">
            <a:extLst>
              <a:ext uri="{FF2B5EF4-FFF2-40B4-BE49-F238E27FC236}">
                <a16:creationId xmlns:a16="http://schemas.microsoft.com/office/drawing/2014/main" id="{56ACE95D-B8DA-4DF8-8BC7-B3D6F0825C88}"/>
              </a:ext>
            </a:extLst>
          </p:cNvPr>
          <p:cNvSpPr txBox="1"/>
          <p:nvPr/>
        </p:nvSpPr>
        <p:spPr>
          <a:xfrm>
            <a:off x="1354618" y="3843323"/>
            <a:ext cx="5879592" cy="523220"/>
          </a:xfrm>
          <a:prstGeom prst="rect">
            <a:avLst/>
          </a:prstGeom>
          <a:solidFill>
            <a:schemeClr val="bg1"/>
          </a:solidFill>
        </p:spPr>
        <p:txBody>
          <a:bodyPr wrap="square" rtlCol="0">
            <a:spAutoFit/>
          </a:bodyPr>
          <a:lstStyle/>
          <a:p>
            <a:r>
              <a:rPr lang="fr-FR" sz="1400" b="1" dirty="0">
                <a:cs typeface="Aharoni" panose="02010803020104030203" pitchFamily="2" charset="-79"/>
              </a:rPr>
              <a:t>Identification des petits producteurs alimentaires, c'est-à-dire de la population cible</a:t>
            </a:r>
            <a:r>
              <a:rPr lang="fr-FR" sz="1400" b="1" dirty="0" smtClean="0">
                <a:cs typeface="Aharoni" panose="02010803020104030203" pitchFamily="2" charset="-79"/>
              </a:rPr>
              <a:t>.</a:t>
            </a:r>
            <a:endParaRPr lang="fr-FR" sz="1400" b="1" dirty="0">
              <a:cs typeface="Aharoni" panose="02010803020104030203" pitchFamily="2" charset="-79"/>
            </a:endParaRPr>
          </a:p>
        </p:txBody>
      </p:sp>
      <p:sp>
        <p:nvSpPr>
          <p:cNvPr id="5" name="ZoneTexte 4">
            <a:extLst>
              <a:ext uri="{FF2B5EF4-FFF2-40B4-BE49-F238E27FC236}">
                <a16:creationId xmlns:a16="http://schemas.microsoft.com/office/drawing/2014/main" id="{0B2449DF-DCC2-4B1A-A7EE-EDECE044E248}"/>
              </a:ext>
            </a:extLst>
          </p:cNvPr>
          <p:cNvSpPr txBox="1"/>
          <p:nvPr/>
        </p:nvSpPr>
        <p:spPr>
          <a:xfrm>
            <a:off x="1632204" y="4796029"/>
            <a:ext cx="5879592" cy="523220"/>
          </a:xfrm>
          <a:prstGeom prst="rect">
            <a:avLst/>
          </a:prstGeom>
          <a:solidFill>
            <a:schemeClr val="bg1"/>
          </a:solidFill>
        </p:spPr>
        <p:txBody>
          <a:bodyPr wrap="square" rtlCol="0">
            <a:spAutoFit/>
          </a:bodyPr>
          <a:lstStyle/>
          <a:p>
            <a:r>
              <a:rPr lang="fr-FR" sz="1400" b="1" dirty="0">
                <a:cs typeface="Aharoni" panose="02010803020104030203" pitchFamily="2" charset="-79"/>
              </a:rPr>
              <a:t>Calcul de l'indicateur 2.3.1, c'est-à-dire la production par unité de travail.</a:t>
            </a:r>
          </a:p>
          <a:p>
            <a:r>
              <a:rPr lang="fr-FR" sz="1400" b="1" dirty="0">
                <a:cs typeface="Aharoni" panose="02010803020104030203" pitchFamily="2" charset="-79"/>
              </a:rPr>
              <a:t>"Par classes de taille d’exploitation agricole/pastorale/forestière."</a:t>
            </a:r>
            <a:endParaRPr lang="LID4096" sz="1400" b="1" dirty="0">
              <a:cs typeface="Aharoni" panose="02010803020104030203" pitchFamily="2" charset="-79"/>
            </a:endParaRPr>
          </a:p>
        </p:txBody>
      </p:sp>
      <p:sp>
        <p:nvSpPr>
          <p:cNvPr id="6" name="ZoneTexte 5">
            <a:extLst>
              <a:ext uri="{FF2B5EF4-FFF2-40B4-BE49-F238E27FC236}">
                <a16:creationId xmlns:a16="http://schemas.microsoft.com/office/drawing/2014/main" id="{8B03D646-52AB-482A-ACEF-4CD64F8A6CF8}"/>
              </a:ext>
            </a:extLst>
          </p:cNvPr>
          <p:cNvSpPr txBox="1"/>
          <p:nvPr/>
        </p:nvSpPr>
        <p:spPr>
          <a:xfrm>
            <a:off x="1517904" y="5669280"/>
            <a:ext cx="4343400" cy="738664"/>
          </a:xfrm>
          <a:prstGeom prst="rect">
            <a:avLst/>
          </a:prstGeom>
          <a:solidFill>
            <a:schemeClr val="bg1"/>
          </a:solidFill>
        </p:spPr>
        <p:txBody>
          <a:bodyPr wrap="square" rtlCol="0">
            <a:spAutoFit/>
          </a:bodyPr>
          <a:lstStyle/>
          <a:p>
            <a:r>
              <a:rPr lang="fr-FR" sz="1400" b="1" dirty="0"/>
              <a:t>Calcul de l'indicateur 2.3.2, c'est-à-dire le revenu moyen.</a:t>
            </a:r>
          </a:p>
          <a:p>
            <a:r>
              <a:rPr lang="fr-FR" sz="1400" b="1" dirty="0"/>
              <a:t>"Par sexe et statut autochtone"</a:t>
            </a:r>
            <a:endParaRPr lang="LID4096" sz="1400" b="1" dirty="0"/>
          </a:p>
        </p:txBody>
      </p:sp>
    </p:spTree>
    <p:extLst>
      <p:ext uri="{BB962C8B-B14F-4D97-AF65-F5344CB8AC3E}">
        <p14:creationId xmlns:p14="http://schemas.microsoft.com/office/powerpoint/2010/main" val="1885513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70182"/>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2" name="Title 1"/>
          <p:cNvSpPr>
            <a:spLocks noGrp="1"/>
          </p:cNvSpPr>
          <p:nvPr>
            <p:ph type="title" idx="4294967295"/>
          </p:nvPr>
        </p:nvSpPr>
        <p:spPr>
          <a:xfrm>
            <a:off x="360362" y="455685"/>
            <a:ext cx="8423275" cy="658812"/>
          </a:xfrm>
        </p:spPr>
        <p:txBody>
          <a:bodyPr>
            <a:noAutofit/>
          </a:bodyPr>
          <a:lstStyle/>
          <a:p>
            <a:r>
              <a:rPr lang="en-US" sz="3600" dirty="0" smtClean="0">
                <a:solidFill>
                  <a:schemeClr val="bg1"/>
                </a:solidFill>
                <a:latin typeface="Tw Cen MT" panose="020B0602020104020603" pitchFamily="34" charset="0"/>
              </a:rPr>
              <a:t>D</a:t>
            </a:r>
            <a:r>
              <a:rPr lang="fr-FR" sz="3600" dirty="0">
                <a:solidFill>
                  <a:schemeClr val="bg1"/>
                </a:solidFill>
                <a:latin typeface="Tw Cen MT" panose="020B0602020104020603" pitchFamily="34" charset="0"/>
              </a:rPr>
              <a:t>é</a:t>
            </a:r>
            <a:r>
              <a:rPr lang="en-US" sz="3600" dirty="0" err="1" smtClean="0">
                <a:solidFill>
                  <a:schemeClr val="bg1"/>
                </a:solidFill>
                <a:latin typeface="Tw Cen MT" panose="020B0602020104020603" pitchFamily="34" charset="0"/>
              </a:rPr>
              <a:t>sagr</a:t>
            </a:r>
            <a:r>
              <a:rPr lang="fr-FR" sz="3600" dirty="0">
                <a:solidFill>
                  <a:schemeClr val="bg1"/>
                </a:solidFill>
                <a:latin typeface="Tw Cen MT" panose="020B0602020104020603" pitchFamily="34" charset="0"/>
              </a:rPr>
              <a:t>é</a:t>
            </a:r>
            <a:r>
              <a:rPr lang="en-US" sz="3600" dirty="0" err="1" smtClean="0">
                <a:solidFill>
                  <a:schemeClr val="bg1"/>
                </a:solidFill>
                <a:latin typeface="Tw Cen MT" panose="020B0602020104020603" pitchFamily="34" charset="0"/>
              </a:rPr>
              <a:t>gation</a:t>
            </a:r>
            <a:r>
              <a:rPr lang="en-US" sz="3600" dirty="0" smtClean="0">
                <a:solidFill>
                  <a:schemeClr val="bg1"/>
                </a:solidFill>
                <a:latin typeface="Tw Cen MT" panose="020B0602020104020603" pitchFamily="34" charset="0"/>
              </a:rPr>
              <a:t> des </a:t>
            </a:r>
            <a:r>
              <a:rPr lang="en-US" sz="3600" dirty="0" err="1" smtClean="0">
                <a:solidFill>
                  <a:schemeClr val="bg1"/>
                </a:solidFill>
                <a:latin typeface="Tw Cen MT" panose="020B0602020104020603" pitchFamily="34" charset="0"/>
              </a:rPr>
              <a:t>donn</a:t>
            </a:r>
            <a:r>
              <a:rPr lang="fr-FR" sz="3600" dirty="0">
                <a:solidFill>
                  <a:schemeClr val="bg1"/>
                </a:solidFill>
                <a:latin typeface="Tw Cen MT" panose="020B0602020104020603" pitchFamily="34" charset="0"/>
              </a:rPr>
              <a:t>é</a:t>
            </a:r>
            <a:r>
              <a:rPr lang="en-US" sz="3600" dirty="0" err="1" smtClean="0">
                <a:solidFill>
                  <a:schemeClr val="bg1"/>
                </a:solidFill>
                <a:latin typeface="Tw Cen MT" panose="020B0602020104020603" pitchFamily="34" charset="0"/>
              </a:rPr>
              <a:t>es</a:t>
            </a:r>
            <a:r>
              <a:rPr lang="en-US" sz="3600" dirty="0" smtClean="0">
                <a:solidFill>
                  <a:schemeClr val="bg1"/>
                </a:solidFill>
                <a:latin typeface="Tw Cen MT" panose="020B0602020104020603" pitchFamily="34" charset="0"/>
              </a:rPr>
              <a:t> et ODD</a:t>
            </a:r>
            <a:endParaRPr lang="en-GB" sz="3600" cap="none" dirty="0">
              <a:solidFill>
                <a:schemeClr val="bg1"/>
              </a:solidFill>
              <a:latin typeface="Tw Cen MT" panose="020B0602020104020603" pitchFamily="34" charset="0"/>
            </a:endParaRPr>
          </a:p>
        </p:txBody>
      </p:sp>
      <p:sp>
        <p:nvSpPr>
          <p:cNvPr id="3" name="Content Placeholder 2"/>
          <p:cNvSpPr>
            <a:spLocks noGrp="1"/>
          </p:cNvSpPr>
          <p:nvPr>
            <p:ph idx="4294967295"/>
          </p:nvPr>
        </p:nvSpPr>
        <p:spPr>
          <a:xfrm>
            <a:off x="922338" y="1763713"/>
            <a:ext cx="8221662" cy="4244975"/>
          </a:xfrm>
        </p:spPr>
        <p:txBody>
          <a:bodyPr>
            <a:normAutofit/>
          </a:bodyPr>
          <a:lstStyle/>
          <a:p>
            <a:pPr marL="66675" lvl="1" indent="0">
              <a:spcBef>
                <a:spcPts val="375"/>
              </a:spcBef>
              <a:spcAft>
                <a:spcPts val="450"/>
              </a:spcAft>
              <a:buClr>
                <a:srgbClr val="1CADE4"/>
              </a:buClr>
              <a:buNone/>
            </a:pPr>
            <a:endParaRPr lang="en-GB" sz="1800" dirty="0">
              <a:solidFill>
                <a:prstClr val="black"/>
              </a:solidFill>
            </a:endParaRPr>
          </a:p>
          <a:p>
            <a:pPr marL="0" indent="0">
              <a:buNone/>
            </a:pPr>
            <a:endParaRPr lang="en-GB" sz="1800" dirty="0"/>
          </a:p>
        </p:txBody>
      </p:sp>
      <p:sp>
        <p:nvSpPr>
          <p:cNvPr id="7" name="Content Placeholder 2"/>
          <p:cNvSpPr txBox="1">
            <a:spLocks/>
          </p:cNvSpPr>
          <p:nvPr/>
        </p:nvSpPr>
        <p:spPr>
          <a:xfrm>
            <a:off x="207818" y="1958037"/>
            <a:ext cx="8673292" cy="37950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178" lvl="1" indent="-257175">
              <a:spcBef>
                <a:spcPts val="900"/>
              </a:spcBef>
              <a:spcAft>
                <a:spcPts val="900"/>
              </a:spcAft>
              <a:buClr>
                <a:srgbClr val="1CADE4"/>
              </a:buClr>
              <a:buFont typeface="Wingdings" panose="05000000000000000000" pitchFamily="2" charset="2"/>
              <a:buChar char="Ø"/>
            </a:pPr>
            <a:r>
              <a:rPr lang="fr-FR" sz="1800" dirty="0" smtClean="0">
                <a:latin typeface="Tw Cen MT" panose="020B0602020104020603" pitchFamily="34" charset="0"/>
              </a:rPr>
              <a:t>Avec </a:t>
            </a:r>
            <a:r>
              <a:rPr lang="fr-FR" sz="1800" dirty="0">
                <a:latin typeface="Tw Cen MT" panose="020B0602020104020603" pitchFamily="34" charset="0"/>
              </a:rPr>
              <a:t>l'adoption du </a:t>
            </a:r>
            <a:r>
              <a:rPr lang="fr-FR" sz="1800" dirty="0">
                <a:solidFill>
                  <a:srgbClr val="FF0000"/>
                </a:solidFill>
                <a:latin typeface="Tw Cen MT" panose="020B0602020104020603" pitchFamily="34" charset="0"/>
              </a:rPr>
              <a:t>Programme de développement durable à l'horizon 2030</a:t>
            </a:r>
            <a:r>
              <a:rPr lang="fr-FR" sz="1800" dirty="0">
                <a:latin typeface="Tw Cen MT" panose="020B0602020104020603" pitchFamily="34" charset="0"/>
              </a:rPr>
              <a:t>, les États membres se sont engagés à </a:t>
            </a:r>
            <a:r>
              <a:rPr lang="fr-FR" sz="1800" dirty="0">
                <a:solidFill>
                  <a:srgbClr val="FF0000"/>
                </a:solidFill>
                <a:latin typeface="Tw Cen MT" panose="020B0602020104020603" pitchFamily="34" charset="0"/>
              </a:rPr>
              <a:t>ne laisser personne de côté (LNOB)</a:t>
            </a:r>
            <a:r>
              <a:rPr lang="fr-FR" sz="1800" dirty="0">
                <a:latin typeface="Tw Cen MT" panose="020B0602020104020603" pitchFamily="34" charset="0"/>
              </a:rPr>
              <a:t> et à atteindre d'abord les plus éloignés </a:t>
            </a:r>
            <a:r>
              <a:rPr lang="fr-FR" dirty="0" smtClean="0"/>
              <a:t>:</a:t>
            </a:r>
            <a:endParaRPr lang="it-IT" sz="1500" dirty="0" smtClean="0">
              <a:latin typeface="Tw Cen MT" panose="020B0602020104020603" pitchFamily="34" charset="0"/>
            </a:endParaRPr>
          </a:p>
          <a:p>
            <a:pPr marL="630078" lvl="2" indent="-257175">
              <a:spcBef>
                <a:spcPts val="900"/>
              </a:spcBef>
              <a:spcAft>
                <a:spcPts val="900"/>
              </a:spcAft>
              <a:buClr>
                <a:srgbClr val="1CADE4"/>
              </a:buClr>
              <a:buFont typeface="Wingdings" panose="05000000000000000000" pitchFamily="2" charset="2"/>
              <a:buChar char="Ø"/>
            </a:pPr>
            <a:r>
              <a:rPr lang="fr-FR" sz="1800" dirty="0">
                <a:latin typeface="Tw Cen MT" panose="020B0602020104020603" pitchFamily="34" charset="0"/>
              </a:rPr>
              <a:t>Cela nécessite des </a:t>
            </a:r>
            <a:r>
              <a:rPr lang="fr-FR" sz="1800" dirty="0">
                <a:solidFill>
                  <a:srgbClr val="FF0000"/>
                </a:solidFill>
                <a:latin typeface="Tw Cen MT" panose="020B0602020104020603" pitchFamily="34" charset="0"/>
              </a:rPr>
              <a:t>données plus granulaires et désagrégées</a:t>
            </a:r>
            <a:r>
              <a:rPr lang="fr-FR" sz="1800" dirty="0">
                <a:latin typeface="Tw Cen MT" panose="020B0602020104020603" pitchFamily="34" charset="0"/>
              </a:rPr>
              <a:t> que celles actuellement disponibles dans la plupart des pays.</a:t>
            </a:r>
            <a:r>
              <a:rPr lang="en-US" sz="1800" dirty="0">
                <a:latin typeface="Tw Cen MT" panose="020B0602020104020603" pitchFamily="34" charset="0"/>
              </a:rPr>
              <a:t> </a:t>
            </a:r>
            <a:endParaRPr lang="en-US" sz="1500" dirty="0">
              <a:latin typeface="Tw Cen MT" panose="020B0602020104020603" pitchFamily="34" charset="0"/>
            </a:endParaRPr>
          </a:p>
          <a:p>
            <a:pPr marL="172878" lvl="1" indent="-257175">
              <a:spcBef>
                <a:spcPts val="900"/>
              </a:spcBef>
              <a:spcAft>
                <a:spcPts val="900"/>
              </a:spcAft>
              <a:buClr>
                <a:srgbClr val="1CADE4"/>
              </a:buClr>
              <a:buFont typeface="Wingdings" panose="05000000000000000000" pitchFamily="2" charset="2"/>
              <a:buChar char="Ø"/>
            </a:pPr>
            <a:r>
              <a:rPr lang="fr-FR" sz="1800" dirty="0" smtClean="0">
                <a:latin typeface="Tw Cen MT" panose="020B0602020104020603" pitchFamily="34" charset="0"/>
              </a:rPr>
              <a:t>Un </a:t>
            </a:r>
            <a:r>
              <a:rPr lang="fr-FR" sz="1800" dirty="0">
                <a:latin typeface="Tw Cen MT" panose="020B0602020104020603" pitchFamily="34" charset="0"/>
              </a:rPr>
              <a:t>principe fondamental de désagrégation des données est au cœur du cadre de suivi des ODD :</a:t>
            </a:r>
            <a:r>
              <a:rPr lang="en-US" sz="2200" dirty="0">
                <a:latin typeface="Tw Cen MT" panose="020B0602020104020603" pitchFamily="34" charset="0"/>
              </a:rPr>
              <a:t> </a:t>
            </a:r>
          </a:p>
          <a:p>
            <a:pPr marL="30003" lvl="1" indent="0">
              <a:spcBef>
                <a:spcPts val="900"/>
              </a:spcBef>
              <a:spcAft>
                <a:spcPts val="900"/>
              </a:spcAft>
              <a:buClr>
                <a:srgbClr val="1CADE4"/>
              </a:buClr>
              <a:buNone/>
            </a:pPr>
            <a:r>
              <a:rPr lang="fr-FR" sz="1800" i="1" dirty="0" smtClean="0">
                <a:latin typeface="Tw Cen MT" panose="020B0602020104020603" pitchFamily="34" charset="0"/>
              </a:rPr>
              <a:t>"</a:t>
            </a:r>
            <a:r>
              <a:rPr lang="fr-FR" sz="1800" i="1" dirty="0">
                <a:latin typeface="Tw Cen MT" panose="020B0602020104020603" pitchFamily="34" charset="0"/>
              </a:rPr>
              <a:t>Les indicateurs des ODD doivent être ventilés, le cas échéant, par revenu, sexe, âge, race, origine ethnique, statut migratoire, handicap et situation géographique, ou d'autres caractéristiques conformément aux Principes fondamentaux de la statistique officielle."</a:t>
            </a:r>
            <a:endParaRPr lang="en-US" sz="1800" i="1" dirty="0">
              <a:latin typeface="Tw Cen MT" panose="020B0602020104020603" pitchFamily="34" charset="0"/>
            </a:endParaRPr>
          </a:p>
          <a:p>
            <a:pPr marL="30003" lvl="1" indent="0">
              <a:spcBef>
                <a:spcPts val="900"/>
              </a:spcBef>
              <a:spcAft>
                <a:spcPts val="900"/>
              </a:spcAft>
              <a:buClr>
                <a:srgbClr val="1CADE4"/>
              </a:buClr>
              <a:buNone/>
            </a:pPr>
            <a:endParaRPr lang="it-IT" sz="1800" dirty="0">
              <a:latin typeface="Tw Cen MT" panose="020B0602020104020603" pitchFamily="34" charset="0"/>
            </a:endParaRPr>
          </a:p>
        </p:txBody>
      </p:sp>
      <p:pic>
        <p:nvPicPr>
          <p:cNvPr id="9" name="Picture 8"/>
          <p:cNvPicPr>
            <a:picLocks noChangeAspect="1"/>
          </p:cNvPicPr>
          <p:nvPr/>
        </p:nvPicPr>
        <p:blipFill>
          <a:blip r:embed="rId3"/>
          <a:stretch>
            <a:fillRect/>
          </a:stretch>
        </p:blipFill>
        <p:spPr>
          <a:xfrm>
            <a:off x="7381823" y="5303296"/>
            <a:ext cx="1426463" cy="1288194"/>
          </a:xfrm>
          <a:prstGeom prst="rect">
            <a:avLst/>
          </a:prstGeom>
        </p:spPr>
      </p:pic>
    </p:spTree>
    <p:extLst>
      <p:ext uri="{BB962C8B-B14F-4D97-AF65-F5344CB8AC3E}">
        <p14:creationId xmlns:p14="http://schemas.microsoft.com/office/powerpoint/2010/main" val="1635652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474470"/>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2" name="Title 1"/>
          <p:cNvSpPr>
            <a:spLocks noGrp="1"/>
          </p:cNvSpPr>
          <p:nvPr>
            <p:ph type="title" idx="4294967295"/>
          </p:nvPr>
        </p:nvSpPr>
        <p:spPr>
          <a:xfrm>
            <a:off x="360362" y="455685"/>
            <a:ext cx="8423275" cy="658812"/>
          </a:xfrm>
        </p:spPr>
        <p:txBody>
          <a:bodyPr>
            <a:noAutofit/>
          </a:bodyPr>
          <a:lstStyle/>
          <a:p>
            <a:r>
              <a:rPr lang="fr-FR" sz="3600" dirty="0">
                <a:solidFill>
                  <a:schemeClr val="bg1"/>
                </a:solidFill>
                <a:latin typeface="Tw Cen MT" panose="020B0602020104020603" pitchFamily="34" charset="0"/>
              </a:rPr>
              <a:t>L'ensemble de désagrégation minimum</a:t>
            </a:r>
            <a:endParaRPr lang="en-GB" sz="3600" cap="none" dirty="0">
              <a:solidFill>
                <a:schemeClr val="bg1"/>
              </a:solidFill>
              <a:latin typeface="Tw Cen MT" panose="020B0602020104020603" pitchFamily="34" charset="0"/>
            </a:endParaRPr>
          </a:p>
        </p:txBody>
      </p:sp>
      <p:sp>
        <p:nvSpPr>
          <p:cNvPr id="10" name="Content Placeholder 2"/>
          <p:cNvSpPr txBox="1">
            <a:spLocks/>
          </p:cNvSpPr>
          <p:nvPr/>
        </p:nvSpPr>
        <p:spPr>
          <a:xfrm>
            <a:off x="461168" y="5674659"/>
            <a:ext cx="8221662" cy="1072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904" lvl="1" indent="-342900" algn="just">
              <a:spcBef>
                <a:spcPts val="1200"/>
              </a:spcBef>
              <a:spcAft>
                <a:spcPts val="1200"/>
              </a:spcAft>
              <a:buClr>
                <a:srgbClr val="1CADE4"/>
              </a:buClr>
              <a:buFont typeface="Wingdings" panose="05000000000000000000" pitchFamily="2" charset="2"/>
              <a:buChar char="§"/>
            </a:pPr>
            <a:endParaRPr lang="en-US" sz="2200" dirty="0">
              <a:latin typeface="Tw Cen MT" panose="020B0602020104020603" pitchFamily="34" charset="0"/>
            </a:endParaRPr>
          </a:p>
        </p:txBody>
      </p:sp>
      <p:sp>
        <p:nvSpPr>
          <p:cNvPr id="7" name="Content Placeholder 2"/>
          <p:cNvSpPr txBox="1">
            <a:spLocks/>
          </p:cNvSpPr>
          <p:nvPr/>
        </p:nvSpPr>
        <p:spPr>
          <a:xfrm>
            <a:off x="360363" y="1714500"/>
            <a:ext cx="8423274" cy="462564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904" lvl="1" indent="-342900" algn="just">
              <a:spcBef>
                <a:spcPts val="1200"/>
              </a:spcBef>
              <a:spcAft>
                <a:spcPts val="1200"/>
              </a:spcAft>
              <a:buClr>
                <a:srgbClr val="1CADE4"/>
              </a:buClr>
              <a:buFont typeface="Wingdings" panose="05000000000000000000" pitchFamily="2" charset="2"/>
              <a:buChar char="§"/>
            </a:pPr>
            <a:r>
              <a:rPr lang="fr-FR" sz="2000" dirty="0" smtClean="0">
                <a:latin typeface="Tw Cen MT" panose="020B0602020104020603" pitchFamily="34" charset="0"/>
              </a:rPr>
              <a:t>Le </a:t>
            </a:r>
            <a:r>
              <a:rPr lang="fr-FR" sz="2000" dirty="0">
                <a:solidFill>
                  <a:srgbClr val="C00000"/>
                </a:solidFill>
                <a:latin typeface="Tw Cen MT" panose="020B0602020104020603" pitchFamily="34" charset="0"/>
              </a:rPr>
              <a:t>Commission Statistique des Nations Unies</a:t>
            </a:r>
            <a:r>
              <a:rPr lang="fr-FR" sz="2000" dirty="0">
                <a:latin typeface="Tw Cen MT" panose="020B0602020104020603" pitchFamily="34" charset="0"/>
              </a:rPr>
              <a:t> a souligné à plusieurs reprises l'importance de la désagrégation des données et a demandé au Groupe d’Experts Inter-Agence </a:t>
            </a:r>
            <a:r>
              <a:rPr lang="fr-FR" sz="2000" dirty="0">
                <a:solidFill>
                  <a:srgbClr val="C00000"/>
                </a:solidFill>
                <a:latin typeface="Tw Cen MT" panose="020B0602020104020603" pitchFamily="34" charset="0"/>
              </a:rPr>
              <a:t>(IAEG-SDG)</a:t>
            </a:r>
            <a:r>
              <a:rPr lang="fr-FR" sz="2000" dirty="0">
                <a:latin typeface="Tw Cen MT" panose="020B0602020104020603" pitchFamily="34" charset="0"/>
              </a:rPr>
              <a:t> de s'efforcer d'élaborer les normes et outils statistiques nécessaires et de renforcer les capacités en matière de désagrégation des données pour les ODD.</a:t>
            </a:r>
            <a:endParaRPr lang="en-US" sz="2000" dirty="0">
              <a:latin typeface="Tw Cen MT" panose="020B0602020104020603" pitchFamily="34" charset="0"/>
            </a:endParaRPr>
          </a:p>
          <a:p>
            <a:pPr marL="382904" lvl="1" indent="-342900" algn="just">
              <a:spcBef>
                <a:spcPts val="1200"/>
              </a:spcBef>
              <a:spcAft>
                <a:spcPts val="1200"/>
              </a:spcAft>
              <a:buClr>
                <a:srgbClr val="1CADE4"/>
              </a:buClr>
              <a:buFont typeface="Wingdings" panose="05000000000000000000" pitchFamily="2" charset="2"/>
              <a:buChar char="§"/>
            </a:pPr>
            <a:r>
              <a:rPr lang="fr-FR" sz="2000" dirty="0" smtClean="0">
                <a:latin typeface="Tw Cen MT" panose="020B0602020104020603" pitchFamily="34" charset="0"/>
              </a:rPr>
              <a:t>En </a:t>
            </a:r>
            <a:r>
              <a:rPr lang="fr-FR" sz="2000" dirty="0">
                <a:latin typeface="Tw Cen MT" panose="020B0602020104020603" pitchFamily="34" charset="0"/>
              </a:rPr>
              <a:t>réponse à ces demandes, l'IAEG-</a:t>
            </a:r>
            <a:r>
              <a:rPr lang="fr-FR" sz="2000" dirty="0" err="1">
                <a:latin typeface="Tw Cen MT" panose="020B0602020104020603" pitchFamily="34" charset="0"/>
              </a:rPr>
              <a:t>SDGs</a:t>
            </a:r>
            <a:r>
              <a:rPr lang="fr-FR" sz="2000" dirty="0">
                <a:latin typeface="Tw Cen MT" panose="020B0602020104020603" pitchFamily="34" charset="0"/>
              </a:rPr>
              <a:t> a créé </a:t>
            </a:r>
            <a:r>
              <a:rPr lang="fr-FR" sz="2000" dirty="0" smtClean="0">
                <a:latin typeface="Tw Cen MT" panose="020B0602020104020603" pitchFamily="34" charset="0"/>
              </a:rPr>
              <a:t>une </a:t>
            </a:r>
            <a:r>
              <a:rPr lang="fr-FR" sz="2000" dirty="0" smtClean="0">
                <a:solidFill>
                  <a:srgbClr val="FF0000"/>
                </a:solidFill>
                <a:latin typeface="Tw Cen MT" panose="020B0602020104020603" pitchFamily="34" charset="0"/>
              </a:rPr>
              <a:t>domaine de </a:t>
            </a:r>
            <a:r>
              <a:rPr lang="fr-FR" sz="2000" dirty="0">
                <a:solidFill>
                  <a:srgbClr val="FF0000"/>
                </a:solidFill>
                <a:latin typeface="Tw Cen MT" panose="020B0602020104020603" pitchFamily="34" charset="0"/>
              </a:rPr>
              <a:t>travail dédié à la désagrégation des données</a:t>
            </a:r>
            <a:r>
              <a:rPr lang="fr-FR" sz="2000" dirty="0">
                <a:latin typeface="Tw Cen MT" panose="020B0602020104020603" pitchFamily="34" charset="0"/>
              </a:rPr>
              <a:t>. Cela a conduit à divers résultats, y compris l'identification de ce que l'on appelle l'ensemble de désagrégation minimum.</a:t>
            </a:r>
            <a:endParaRPr lang="en-US" sz="2000" b="1" u="sng" dirty="0">
              <a:solidFill>
                <a:srgbClr val="FF0000"/>
              </a:solidFill>
              <a:latin typeface="Tw Cen MT" panose="020B0602020104020603" pitchFamily="34" charset="0"/>
            </a:endParaRPr>
          </a:p>
          <a:p>
            <a:pPr marL="382904" lvl="1" indent="-342900" algn="just">
              <a:spcBef>
                <a:spcPts val="1200"/>
              </a:spcBef>
              <a:spcAft>
                <a:spcPts val="1200"/>
              </a:spcAft>
              <a:buClr>
                <a:srgbClr val="1CADE4"/>
              </a:buClr>
              <a:buFont typeface="Wingdings" panose="05000000000000000000" pitchFamily="2" charset="2"/>
              <a:buChar char="§"/>
            </a:pPr>
            <a:r>
              <a:rPr lang="fr-FR" sz="2000" b="1" dirty="0" smtClean="0">
                <a:solidFill>
                  <a:srgbClr val="FF0000"/>
                </a:solidFill>
                <a:latin typeface="Tw Cen MT" panose="020B0602020104020603" pitchFamily="34" charset="0"/>
              </a:rPr>
              <a:t>Ensemble </a:t>
            </a:r>
            <a:r>
              <a:rPr lang="fr-FR" sz="2000" b="1" dirty="0">
                <a:solidFill>
                  <a:srgbClr val="FF0000"/>
                </a:solidFill>
                <a:latin typeface="Tw Cen MT" panose="020B0602020104020603" pitchFamily="34" charset="0"/>
              </a:rPr>
              <a:t>de désagrégation minimum</a:t>
            </a:r>
            <a:r>
              <a:rPr lang="fr-FR" sz="2000" dirty="0">
                <a:latin typeface="Tw Cen MT" panose="020B0602020104020603" pitchFamily="34" charset="0"/>
              </a:rPr>
              <a:t> : comprend toutes les dimensions obligatoires de désagrégation des données pour chaque indicateur ODD, c'est-à-dire toutes les dimensions de désagrégation qui sont explicitement mentionnées dans le nom de l'indicateur ou le texte décrivant la cible.</a:t>
            </a:r>
            <a:endParaRPr lang="en-GB" sz="2000" dirty="0" smtClean="0">
              <a:latin typeface="Tw Cen MT" panose="020B0602020104020603" pitchFamily="34" charset="0"/>
            </a:endParaRPr>
          </a:p>
          <a:p>
            <a:pPr marL="382904" lvl="1" indent="-342900" algn="just">
              <a:spcBef>
                <a:spcPts val="1200"/>
              </a:spcBef>
              <a:spcAft>
                <a:spcPts val="1200"/>
              </a:spcAft>
              <a:buClr>
                <a:srgbClr val="1CADE4"/>
              </a:buClr>
              <a:buFont typeface="Wingdings" panose="05000000000000000000" pitchFamily="2" charset="2"/>
              <a:buChar char="§"/>
            </a:pPr>
            <a:endParaRPr lang="en-US" sz="2000" dirty="0">
              <a:latin typeface="Tw Cen MT" panose="020B0602020104020603" pitchFamily="34" charset="0"/>
            </a:endParaRPr>
          </a:p>
        </p:txBody>
      </p:sp>
    </p:spTree>
    <p:extLst>
      <p:ext uri="{BB962C8B-B14F-4D97-AF65-F5344CB8AC3E}">
        <p14:creationId xmlns:p14="http://schemas.microsoft.com/office/powerpoint/2010/main" val="1079400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70182"/>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2" name="Title 1"/>
          <p:cNvSpPr>
            <a:spLocks noGrp="1"/>
          </p:cNvSpPr>
          <p:nvPr>
            <p:ph type="title" idx="4294967295"/>
          </p:nvPr>
        </p:nvSpPr>
        <p:spPr>
          <a:xfrm>
            <a:off x="360362" y="455684"/>
            <a:ext cx="8423275" cy="934203"/>
          </a:xfrm>
        </p:spPr>
        <p:txBody>
          <a:bodyPr>
            <a:noAutofit/>
          </a:bodyPr>
          <a:lstStyle/>
          <a:p>
            <a:r>
              <a:rPr lang="fr-FR" sz="3600" dirty="0">
                <a:solidFill>
                  <a:schemeClr val="bg1"/>
                </a:solidFill>
                <a:latin typeface="Tw Cen MT" panose="020B0602020104020603" pitchFamily="34" charset="0"/>
              </a:rPr>
              <a:t>Dimensions de désagrégation requises pour les indicateurs 2.3.1 et 2.3.2</a:t>
            </a:r>
            <a:endParaRPr lang="en-GB" sz="3600" cap="none" dirty="0">
              <a:solidFill>
                <a:schemeClr val="bg1"/>
              </a:solidFill>
              <a:latin typeface="Tw Cen MT" panose="020B0602020104020603" pitchFamily="34" charset="0"/>
            </a:endParaRPr>
          </a:p>
        </p:txBody>
      </p:sp>
      <p:sp>
        <p:nvSpPr>
          <p:cNvPr id="5" name="Content Placeholder 2"/>
          <p:cNvSpPr txBox="1">
            <a:spLocks/>
          </p:cNvSpPr>
          <p:nvPr/>
        </p:nvSpPr>
        <p:spPr>
          <a:xfrm>
            <a:off x="360362" y="1842454"/>
            <a:ext cx="8220911" cy="451131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2939" indent="0" algn="just" defTabSz="754398">
              <a:lnSpc>
                <a:spcPct val="110000"/>
              </a:lnSpc>
              <a:spcBef>
                <a:spcPts val="660"/>
              </a:spcBef>
              <a:spcAft>
                <a:spcPts val="660"/>
              </a:spcAft>
              <a:buNone/>
              <a:tabLst>
                <a:tab pos="1079526" algn="l"/>
                <a:tab pos="1790743" algn="l"/>
              </a:tabLst>
            </a:pPr>
            <a:r>
              <a:rPr lang="fr-FR" sz="2900" dirty="0" smtClean="0">
                <a:solidFill>
                  <a:srgbClr val="FF0000"/>
                </a:solidFill>
                <a:latin typeface="Tw Cen MT" panose="020B0602020104020603" pitchFamily="34" charset="0"/>
              </a:rPr>
              <a:t>Cible </a:t>
            </a:r>
            <a:r>
              <a:rPr lang="fr-FR" sz="2900" dirty="0">
                <a:solidFill>
                  <a:srgbClr val="FF0000"/>
                </a:solidFill>
                <a:latin typeface="Tw Cen MT" panose="020B0602020104020603" pitchFamily="34" charset="0"/>
              </a:rPr>
              <a:t>2.3</a:t>
            </a:r>
            <a:r>
              <a:rPr lang="fr-FR" sz="2900" dirty="0">
                <a:latin typeface="Tw Cen MT" panose="020B0602020104020603" pitchFamily="34" charset="0"/>
              </a:rPr>
              <a:t> : « D'ici 2030, doubler la productivité agricole et les revenus des petits producteurs alimentaires, en particulier </a:t>
            </a:r>
            <a:r>
              <a:rPr lang="fr-FR" sz="2900" u="sng" dirty="0">
                <a:latin typeface="Tw Cen MT" panose="020B0602020104020603" pitchFamily="34" charset="0"/>
              </a:rPr>
              <a:t>les femmes, les peuples autochtones, les agriculteurs familiaux, les éleveurs et les pêcheurs</a:t>
            </a:r>
            <a:r>
              <a:rPr lang="fr-FR" sz="2900" dirty="0">
                <a:latin typeface="Tw Cen MT" panose="020B0602020104020603" pitchFamily="34" charset="0"/>
              </a:rPr>
              <a:t>, notamment grâce à un accès sûr et égal à la terre, aux autres ressources productives et intrants, aux connaissances , les services financiers, les marchés et les opportunités de valeur ajoutée et d'emplois non agricoles »</a:t>
            </a:r>
            <a:endParaRPr lang="en-GB" sz="2900" b="1" dirty="0" smtClean="0">
              <a:latin typeface="Tw Cen MT" panose="020B0602020104020603" pitchFamily="34" charset="0"/>
            </a:endParaRPr>
          </a:p>
          <a:p>
            <a:pPr algn="just" defTabSz="754398">
              <a:lnSpc>
                <a:spcPct val="110000"/>
              </a:lnSpc>
              <a:spcBef>
                <a:spcPts val="660"/>
              </a:spcBef>
              <a:spcAft>
                <a:spcPts val="660"/>
              </a:spcAft>
              <a:buClr>
                <a:srgbClr val="00B0F0"/>
              </a:buClr>
            </a:pPr>
            <a:r>
              <a:rPr lang="fr-FR" sz="2600" dirty="0" smtClean="0">
                <a:solidFill>
                  <a:srgbClr val="FF0000"/>
                </a:solidFill>
                <a:latin typeface="Tw Cen MT" panose="020B0602020104020603" pitchFamily="34" charset="0"/>
              </a:rPr>
              <a:t>Indicateur </a:t>
            </a:r>
            <a:r>
              <a:rPr lang="fr-FR" sz="2600" dirty="0">
                <a:solidFill>
                  <a:srgbClr val="FF0000"/>
                </a:solidFill>
                <a:latin typeface="Tw Cen MT" panose="020B0602020104020603" pitchFamily="34" charset="0"/>
              </a:rPr>
              <a:t>2.3.1</a:t>
            </a:r>
            <a:r>
              <a:rPr lang="fr-FR" sz="2600" dirty="0">
                <a:latin typeface="Tw Cen MT" panose="020B0602020104020603" pitchFamily="34" charset="0"/>
              </a:rPr>
              <a:t> : Le volume de production </a:t>
            </a:r>
            <a:r>
              <a:rPr lang="fr-FR" sz="2600" u="sng" dirty="0">
                <a:latin typeface="Tw Cen MT" panose="020B0602020104020603" pitchFamily="34" charset="0"/>
              </a:rPr>
              <a:t>par unité de travail par classes de taille d'entreprise agricole/pastorale/forestière </a:t>
            </a:r>
            <a:endParaRPr lang="fr-FR" sz="2600" u="sng" dirty="0" smtClean="0">
              <a:latin typeface="Tw Cen MT" panose="020B0602020104020603" pitchFamily="34" charset="0"/>
            </a:endParaRPr>
          </a:p>
          <a:p>
            <a:pPr algn="just" defTabSz="754398">
              <a:lnSpc>
                <a:spcPct val="110000"/>
              </a:lnSpc>
              <a:spcBef>
                <a:spcPts val="660"/>
              </a:spcBef>
              <a:spcAft>
                <a:spcPts val="660"/>
              </a:spcAft>
              <a:buClr>
                <a:srgbClr val="00B0F0"/>
              </a:buClr>
            </a:pPr>
            <a:r>
              <a:rPr lang="fr-FR" sz="2600" dirty="0" smtClean="0">
                <a:solidFill>
                  <a:srgbClr val="FF0000"/>
                </a:solidFill>
                <a:latin typeface="Tw Cen MT" panose="020B0602020104020603" pitchFamily="34" charset="0"/>
              </a:rPr>
              <a:t>Indicateur </a:t>
            </a:r>
            <a:r>
              <a:rPr lang="fr-FR" sz="2600" dirty="0">
                <a:solidFill>
                  <a:srgbClr val="FF0000"/>
                </a:solidFill>
                <a:latin typeface="Tw Cen MT" panose="020B0602020104020603" pitchFamily="34" charset="0"/>
              </a:rPr>
              <a:t>2.3.2</a:t>
            </a:r>
            <a:r>
              <a:rPr lang="fr-FR" sz="2600" dirty="0">
                <a:latin typeface="Tw Cen MT" panose="020B0602020104020603" pitchFamily="34" charset="0"/>
              </a:rPr>
              <a:t>: Le revenu moyen des petits producteurs alimentaires, </a:t>
            </a:r>
            <a:r>
              <a:rPr lang="fr-FR" sz="2600" u="sng" dirty="0">
                <a:latin typeface="Tw Cen MT" panose="020B0602020104020603" pitchFamily="34" charset="0"/>
              </a:rPr>
              <a:t>par sexe et statut d'autochtone</a:t>
            </a:r>
            <a:endParaRPr lang="en-US" sz="2600" u="sng" dirty="0" smtClean="0">
              <a:latin typeface="Tw Cen MT" panose="020B0602020104020603" pitchFamily="34" charset="0"/>
            </a:endParaRPr>
          </a:p>
          <a:p>
            <a:pPr marL="269892" indent="-269892">
              <a:lnSpc>
                <a:spcPct val="110000"/>
              </a:lnSpc>
              <a:spcBef>
                <a:spcPts val="0"/>
              </a:spcBef>
              <a:spcAft>
                <a:spcPts val="600"/>
              </a:spcAft>
              <a:buFont typeface="Wingdings" panose="05000000000000000000" pitchFamily="2" charset="2"/>
              <a:buChar char="§"/>
            </a:pPr>
            <a:endParaRPr lang="en-GB" sz="1800" dirty="0" smtClean="0">
              <a:solidFill>
                <a:prstClr val="black"/>
              </a:solidFill>
              <a:latin typeface="Tw Cen MT" panose="020B0602020104020603" pitchFamily="34" charset="0"/>
            </a:endParaRPr>
          </a:p>
          <a:p>
            <a:pPr marL="0" indent="0">
              <a:buFont typeface="Arial" panose="020B0604020202020204" pitchFamily="34" charset="0"/>
              <a:buNone/>
            </a:pPr>
            <a:endParaRPr lang="en-GB" sz="1800" dirty="0">
              <a:latin typeface="Tw Cen MT" panose="020B0602020104020603" pitchFamily="34" charset="0"/>
            </a:endParaRPr>
          </a:p>
        </p:txBody>
      </p:sp>
      <p:pic>
        <p:nvPicPr>
          <p:cNvPr id="6" name="Picture 2" descr="Image result for sdg logos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49" y="1974273"/>
            <a:ext cx="1420476" cy="142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36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70182"/>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7" name="Rectangle 6"/>
          <p:cNvSpPr/>
          <p:nvPr/>
        </p:nvSpPr>
        <p:spPr>
          <a:xfrm>
            <a:off x="177034" y="1748815"/>
            <a:ext cx="8784086" cy="4201150"/>
          </a:xfrm>
          <a:prstGeom prst="rect">
            <a:avLst/>
          </a:prstGeom>
        </p:spPr>
        <p:txBody>
          <a:bodyPr wrap="square">
            <a:spAutoFit/>
          </a:bodyPr>
          <a:lstStyle/>
          <a:p>
            <a:r>
              <a:rPr lang="fr-FR" b="1" dirty="0" smtClean="0">
                <a:solidFill>
                  <a:srgbClr val="FF0000"/>
                </a:solidFill>
                <a:latin typeface="Tw Cen MT" panose="020B0602020104020603" pitchFamily="34" charset="0"/>
              </a:rPr>
              <a:t>Obligatoire</a:t>
            </a:r>
            <a:r>
              <a:rPr lang="fr-FR" b="1" dirty="0">
                <a:solidFill>
                  <a:srgbClr val="FF0000"/>
                </a:solidFill>
                <a:latin typeface="Tw Cen MT" panose="020B0602020104020603" pitchFamily="34" charset="0"/>
              </a:rPr>
              <a:t>: </a:t>
            </a:r>
            <a:endParaRPr lang="en-US" b="1" dirty="0">
              <a:solidFill>
                <a:srgbClr val="FF0000"/>
              </a:solidFill>
              <a:latin typeface="Tw Cen MT" panose="020B0602020104020603" pitchFamily="34" charset="0"/>
            </a:endParaRPr>
          </a:p>
          <a:p>
            <a:pPr marL="285750" indent="-285750">
              <a:buFont typeface="Arial" panose="020B0604020202020204" pitchFamily="34" charset="0"/>
              <a:buChar char="•"/>
            </a:pPr>
            <a:r>
              <a:rPr lang="fr-FR" b="1" u="sng" dirty="0">
                <a:latin typeface="Tw Cen MT" panose="020B0602020104020603" pitchFamily="34" charset="0"/>
              </a:rPr>
              <a:t>Sexe du chef d'exploitation/du ménage</a:t>
            </a:r>
            <a:r>
              <a:rPr lang="fr-FR" dirty="0">
                <a:latin typeface="Tw Cen MT" panose="020B0602020104020603" pitchFamily="34" charset="0"/>
              </a:rPr>
              <a:t> : Total, Masculin, Féminin </a:t>
            </a:r>
            <a:endParaRPr lang="en-US" dirty="0">
              <a:latin typeface="Tw Cen MT" panose="020B0602020104020603" pitchFamily="34" charset="0"/>
            </a:endParaRPr>
          </a:p>
          <a:p>
            <a:pPr marL="285750" indent="-285750">
              <a:buFont typeface="Arial" panose="020B0604020202020204" pitchFamily="34" charset="0"/>
              <a:buChar char="•"/>
            </a:pPr>
            <a:r>
              <a:rPr lang="fr-FR" b="1" u="sng" dirty="0">
                <a:latin typeface="Tw Cen MT" panose="020B0602020104020603" pitchFamily="34" charset="0"/>
              </a:rPr>
              <a:t>Type d'entreprise</a:t>
            </a:r>
            <a:r>
              <a:rPr lang="fr-FR" dirty="0">
                <a:latin typeface="Tw Cen MT" panose="020B0602020104020603" pitchFamily="34" charset="0"/>
              </a:rPr>
              <a:t> : Totale, Agricole, Pastorale, Forestière, Pêche </a:t>
            </a:r>
            <a:endParaRPr lang="en-US" dirty="0">
              <a:latin typeface="Tw Cen MT" panose="020B0602020104020603" pitchFamily="34" charset="0"/>
            </a:endParaRPr>
          </a:p>
          <a:p>
            <a:pPr marL="285750" indent="-285750">
              <a:buFont typeface="Arial" panose="020B0604020202020204" pitchFamily="34" charset="0"/>
              <a:buChar char="•"/>
            </a:pPr>
            <a:r>
              <a:rPr lang="fr-FR" b="1" u="sng" dirty="0">
                <a:latin typeface="Tw Cen MT" panose="020B0602020104020603" pitchFamily="34" charset="0"/>
              </a:rPr>
              <a:t>Taille de l'entreprise</a:t>
            </a:r>
            <a:r>
              <a:rPr lang="fr-FR" dirty="0">
                <a:latin typeface="Tw Cen MT" panose="020B0602020104020603" pitchFamily="34" charset="0"/>
              </a:rPr>
              <a:t> : Petite échelle, Non petite échelle </a:t>
            </a:r>
            <a:endParaRPr lang="en-US" dirty="0">
              <a:latin typeface="Tw Cen MT" panose="020B0602020104020603" pitchFamily="34" charset="0"/>
            </a:endParaRPr>
          </a:p>
          <a:p>
            <a:pPr marL="285750" indent="-285750">
              <a:buFont typeface="Arial" panose="020B0604020202020204" pitchFamily="34" charset="0"/>
              <a:buChar char="•"/>
            </a:pPr>
            <a:r>
              <a:rPr lang="fr-FR" b="1" u="sng" dirty="0">
                <a:latin typeface="Tw Cen MT" panose="020B0602020104020603" pitchFamily="34" charset="0"/>
              </a:rPr>
              <a:t>Statut autochtone </a:t>
            </a:r>
            <a:r>
              <a:rPr lang="fr-FR" dirty="0">
                <a:latin typeface="Tw Cen MT" panose="020B0602020104020603" pitchFamily="34" charset="0"/>
              </a:rPr>
              <a:t>: Total, autochtone, non autochtone </a:t>
            </a:r>
            <a:endParaRPr lang="en-US" dirty="0">
              <a:latin typeface="Tw Cen MT" panose="020B0602020104020603" pitchFamily="34" charset="0"/>
            </a:endParaRPr>
          </a:p>
          <a:p>
            <a:pPr marL="382904" lvl="1" indent="-342900" algn="just">
              <a:spcAft>
                <a:spcPts val="600"/>
              </a:spcAft>
              <a:buClr>
                <a:srgbClr val="1CADE4"/>
              </a:buClr>
              <a:buFont typeface="Arial" panose="020B0604020202020204" pitchFamily="34" charset="0"/>
              <a:buChar char="•"/>
            </a:pPr>
            <a:endParaRPr lang="en-US" dirty="0" smtClean="0">
              <a:solidFill>
                <a:schemeClr val="bg2">
                  <a:lumMod val="50000"/>
                </a:schemeClr>
              </a:solidFill>
              <a:latin typeface="Tw Cen MT" panose="020B0602020104020603" pitchFamily="34" charset="0"/>
            </a:endParaRPr>
          </a:p>
          <a:p>
            <a:r>
              <a:rPr lang="fr-FR" b="1" dirty="0" smtClean="0">
                <a:solidFill>
                  <a:srgbClr val="FF0000"/>
                </a:solidFill>
                <a:latin typeface="Tw Cen MT" panose="020B0602020104020603" pitchFamily="34" charset="0"/>
              </a:rPr>
              <a:t>Actuellement </a:t>
            </a:r>
            <a:r>
              <a:rPr lang="fr-FR" b="1" dirty="0">
                <a:solidFill>
                  <a:srgbClr val="FF0000"/>
                </a:solidFill>
                <a:latin typeface="Tw Cen MT" panose="020B0602020104020603" pitchFamily="34" charset="0"/>
              </a:rPr>
              <a:t>inclus dans la base de données mondiale : </a:t>
            </a:r>
            <a:endParaRPr lang="en-US" b="1" dirty="0">
              <a:solidFill>
                <a:srgbClr val="FF0000"/>
              </a:solidFill>
              <a:latin typeface="Tw Cen MT" panose="020B0602020104020603" pitchFamily="34" charset="0"/>
            </a:endParaRPr>
          </a:p>
          <a:p>
            <a:pPr marL="285750" indent="-285750">
              <a:buFont typeface="Arial" panose="020B0604020202020204" pitchFamily="34" charset="0"/>
              <a:buChar char="•"/>
            </a:pPr>
            <a:r>
              <a:rPr lang="fr-FR" u="sng" dirty="0">
                <a:latin typeface="Tw Cen MT" panose="020B0602020104020603" pitchFamily="34" charset="0"/>
              </a:rPr>
              <a:t>Sexe de l'exploitation/chef de ménage</a:t>
            </a:r>
            <a:r>
              <a:rPr lang="fr-FR" dirty="0">
                <a:latin typeface="Tw Cen MT" panose="020B0602020104020603" pitchFamily="34" charset="0"/>
              </a:rPr>
              <a:t> </a:t>
            </a:r>
            <a:endParaRPr lang="en-US" dirty="0">
              <a:latin typeface="Tw Cen MT" panose="020B0602020104020603" pitchFamily="34" charset="0"/>
            </a:endParaRPr>
          </a:p>
          <a:p>
            <a:pPr marL="285750" indent="-285750">
              <a:buFont typeface="Arial" panose="020B0604020202020204" pitchFamily="34" charset="0"/>
              <a:buChar char="•"/>
            </a:pPr>
            <a:r>
              <a:rPr lang="fr-FR" dirty="0">
                <a:latin typeface="Tw Cen MT" panose="020B0602020104020603" pitchFamily="34" charset="0"/>
              </a:rPr>
              <a:t>Taille de l'entreprise : basée sur la définition des petits producteurs alimentaires </a:t>
            </a:r>
            <a:endParaRPr lang="en-US" sz="2200" b="1" dirty="0">
              <a:solidFill>
                <a:srgbClr val="FF0000"/>
              </a:solidFill>
              <a:latin typeface="Tw Cen MT" panose="020B0602020104020603" pitchFamily="34" charset="0"/>
            </a:endParaRPr>
          </a:p>
          <a:p>
            <a:endParaRPr lang="fr-FR" b="1" dirty="0" smtClean="0">
              <a:solidFill>
                <a:srgbClr val="FF0000"/>
              </a:solidFill>
              <a:latin typeface="Tw Cen MT" panose="020B0602020104020603" pitchFamily="34" charset="0"/>
            </a:endParaRPr>
          </a:p>
          <a:p>
            <a:r>
              <a:rPr lang="fr-FR" b="1" dirty="0" smtClean="0">
                <a:solidFill>
                  <a:srgbClr val="FF0000"/>
                </a:solidFill>
                <a:latin typeface="Tw Cen MT" panose="020B0602020104020603" pitchFamily="34" charset="0"/>
              </a:rPr>
              <a:t>Dimensions </a:t>
            </a:r>
            <a:r>
              <a:rPr lang="fr-FR" b="1" dirty="0">
                <a:solidFill>
                  <a:srgbClr val="FF0000"/>
                </a:solidFill>
                <a:latin typeface="Tw Cen MT" panose="020B0602020104020603" pitchFamily="34" charset="0"/>
              </a:rPr>
              <a:t>de désagrégation supplémentaires qui pourraient être produites à l'avenir</a:t>
            </a:r>
            <a:r>
              <a:rPr lang="fr-FR" dirty="0"/>
              <a:t> : </a:t>
            </a:r>
            <a:endParaRPr lang="fr-FR" dirty="0" smtClean="0"/>
          </a:p>
          <a:p>
            <a:r>
              <a:rPr lang="fr-FR" u="sng" dirty="0" smtClean="0">
                <a:latin typeface="Tw Cen MT" panose="020B0602020104020603" pitchFamily="34" charset="0"/>
              </a:rPr>
              <a:t>Âge du chef d'exploitation/du ménage</a:t>
            </a:r>
            <a:r>
              <a:rPr lang="fr-FR" dirty="0">
                <a:latin typeface="Tw Cen MT" panose="020B0602020104020603" pitchFamily="34" charset="0"/>
              </a:rPr>
              <a:t> : classes d'âge à définir ; </a:t>
            </a:r>
            <a:endParaRPr lang="en-US" dirty="0">
              <a:latin typeface="Tw Cen MT" panose="020B0602020104020603" pitchFamily="34" charset="0"/>
            </a:endParaRPr>
          </a:p>
          <a:p>
            <a:r>
              <a:rPr lang="fr-FR" u="sng" dirty="0" smtClean="0">
                <a:latin typeface="Tw Cen MT" panose="020B0602020104020603" pitchFamily="34" charset="0"/>
              </a:rPr>
              <a:t>Localisation </a:t>
            </a:r>
            <a:r>
              <a:rPr lang="fr-FR" u="sng" dirty="0">
                <a:latin typeface="Tw Cen MT" panose="020B0602020104020603" pitchFamily="34" charset="0"/>
              </a:rPr>
              <a:t>géographique</a:t>
            </a:r>
            <a:r>
              <a:rPr lang="fr-FR" dirty="0">
                <a:latin typeface="Tw Cen MT" panose="020B0602020104020603" pitchFamily="34" charset="0"/>
              </a:rPr>
              <a:t> : Total, urbain, rural, niveau infranational</a:t>
            </a:r>
            <a:endParaRPr lang="en-US" dirty="0">
              <a:latin typeface="Tw Cen MT" panose="020B0602020104020603" pitchFamily="34" charset="0"/>
            </a:endParaRPr>
          </a:p>
          <a:p>
            <a:pPr marL="382904" lvl="1" indent="-342900" algn="just">
              <a:spcBef>
                <a:spcPts val="1200"/>
              </a:spcBef>
              <a:spcAft>
                <a:spcPts val="600"/>
              </a:spcAft>
              <a:buClr>
                <a:srgbClr val="1CADE4"/>
              </a:buClr>
              <a:buFont typeface="Arial" panose="020B0604020202020204" pitchFamily="34" charset="0"/>
              <a:buChar char="•"/>
            </a:pPr>
            <a:endParaRPr lang="en-GB" dirty="0">
              <a:latin typeface="Tw Cen MT" panose="020B0602020104020603" pitchFamily="34" charset="0"/>
            </a:endParaRPr>
          </a:p>
        </p:txBody>
      </p:sp>
      <p:sp>
        <p:nvSpPr>
          <p:cNvPr id="9" name="Title 1"/>
          <p:cNvSpPr txBox="1">
            <a:spLocks/>
          </p:cNvSpPr>
          <p:nvPr/>
        </p:nvSpPr>
        <p:spPr>
          <a:xfrm>
            <a:off x="360362" y="455684"/>
            <a:ext cx="8423275" cy="934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bg1"/>
                </a:solidFill>
                <a:latin typeface="Tw Cen MT" panose="020B0602020104020603" pitchFamily="34" charset="0"/>
              </a:rPr>
              <a:t>Dimensions de désagrégation requises pour les indicateurs 2.3.1 et </a:t>
            </a:r>
            <a:r>
              <a:rPr lang="fr-FR" sz="3600" dirty="0" smtClean="0">
                <a:solidFill>
                  <a:schemeClr val="bg1"/>
                </a:solidFill>
                <a:latin typeface="Tw Cen MT" panose="020B0602020104020603" pitchFamily="34" charset="0"/>
              </a:rPr>
              <a:t>2.3.2 (2)</a:t>
            </a:r>
            <a:endParaRPr lang="en-GB" sz="3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761393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506"/>
          <a:stretch/>
        </p:blipFill>
        <p:spPr>
          <a:xfrm>
            <a:off x="69146" y="44131"/>
            <a:ext cx="9074853" cy="6806132"/>
          </a:xfrm>
          <a:prstGeom prst="rect">
            <a:avLst/>
          </a:prstGeom>
        </p:spPr>
      </p:pic>
      <p:sp>
        <p:nvSpPr>
          <p:cNvPr id="7" name="Rectangle 6"/>
          <p:cNvSpPr/>
          <p:nvPr/>
        </p:nvSpPr>
        <p:spPr>
          <a:xfrm>
            <a:off x="-180625" y="-105854"/>
            <a:ext cx="9324623" cy="6872338"/>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2986356" y="3089859"/>
            <a:ext cx="3240432" cy="9640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altLang="ko-KR" sz="3200" b="1" dirty="0">
                <a:latin typeface="Bahnschrift" panose="020B0502040204020203" pitchFamily="34" charset="0"/>
              </a:rPr>
              <a:t>Merci
</a:t>
            </a:r>
            <a:endParaRPr lang="en-US" sz="3200" dirty="0">
              <a:latin typeface="Bahnschrift" panose="020B0502040204020203" pitchFamily="34" charset="0"/>
              <a:cs typeface="Calibri" panose="020F0502020204030204" pitchFamily="34" charset="0"/>
            </a:endParaRPr>
          </a:p>
        </p:txBody>
      </p:sp>
      <p:grpSp>
        <p:nvGrpSpPr>
          <p:cNvPr id="9" name="Group 8"/>
          <p:cNvGrpSpPr/>
          <p:nvPr/>
        </p:nvGrpSpPr>
        <p:grpSpPr>
          <a:xfrm>
            <a:off x="0" y="0"/>
            <a:ext cx="9144000" cy="6858000"/>
            <a:chOff x="0" y="0"/>
            <a:chExt cx="9144000" cy="6858002"/>
          </a:xfrm>
        </p:grpSpPr>
        <p:sp>
          <p:nvSpPr>
            <p:cNvPr id="10" name="Rectangle 9"/>
            <p:cNvSpPr/>
            <p:nvPr/>
          </p:nvSpPr>
          <p:spPr>
            <a:xfrm>
              <a:off x="1409700" y="0"/>
              <a:ext cx="1009650" cy="150878"/>
            </a:xfrm>
            <a:prstGeom prst="rect">
              <a:avLst/>
            </a:prstGeom>
            <a:solidFill>
              <a:srgbClr val="DDA6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19350" y="0"/>
              <a:ext cx="1851388" cy="150878"/>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270737" y="0"/>
              <a:ext cx="1453788" cy="150878"/>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695950" y="0"/>
              <a:ext cx="2095500" cy="150878"/>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91450" y="0"/>
              <a:ext cx="1352549" cy="150878"/>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8023225" y="974725"/>
              <a:ext cx="2095500" cy="146050"/>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5400000">
              <a:off x="8318500" y="2774950"/>
              <a:ext cx="1504950" cy="146049"/>
            </a:xfrm>
            <a:prstGeom prst="rect">
              <a:avLst/>
            </a:prstGeom>
            <a:solidFill>
              <a:srgbClr val="A219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5400000">
              <a:off x="7998365" y="4600036"/>
              <a:ext cx="2145219" cy="146050"/>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5400000">
              <a:off x="8506258" y="6220261"/>
              <a:ext cx="1129433" cy="146050"/>
            </a:xfrm>
            <a:prstGeom prst="rect">
              <a:avLst/>
            </a:prstGeom>
            <a:solidFill>
              <a:srgbClr val="DD1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826248" y="6695730"/>
              <a:ext cx="2317751" cy="162270"/>
            </a:xfrm>
            <a:prstGeom prst="rect">
              <a:avLst/>
            </a:prstGeom>
            <a:solidFill>
              <a:srgbClr val="BF8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599" y="6695729"/>
              <a:ext cx="501649" cy="162271"/>
            </a:xfrm>
            <a:prstGeom prst="rect">
              <a:avLst/>
            </a:prstGeom>
            <a:solidFill>
              <a:srgbClr val="3F7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016499" y="6695729"/>
              <a:ext cx="1349737" cy="162271"/>
            </a:xfrm>
            <a:prstGeom prst="rect">
              <a:avLst/>
            </a:prstGeom>
            <a:solidFill>
              <a:srgbClr val="0A9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273300" y="6695729"/>
              <a:ext cx="2773543" cy="162271"/>
            </a:xfrm>
            <a:prstGeom prst="rect">
              <a:avLst/>
            </a:prstGeom>
            <a:solidFill>
              <a:srgbClr val="0068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38293" y="6695729"/>
              <a:ext cx="2135007" cy="162271"/>
            </a:xfrm>
            <a:prstGeom prst="rect">
              <a:avLst/>
            </a:prstGeom>
            <a:solidFill>
              <a:srgbClr val="1948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6200000">
              <a:off x="-812742" y="812742"/>
              <a:ext cx="1763778" cy="138294"/>
            </a:xfrm>
            <a:prstGeom prst="rect">
              <a:avLst/>
            </a:prstGeom>
            <a:solidFill>
              <a:srgbClr val="26B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6200000">
              <a:off x="-361858" y="2033496"/>
              <a:ext cx="862012" cy="138295"/>
            </a:xfrm>
            <a:prstGeom prst="rect">
              <a:avLst/>
            </a:prstGeom>
            <a:solidFill>
              <a:srgbClr val="FD69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680289" y="3143819"/>
              <a:ext cx="1498871" cy="138292"/>
            </a:xfrm>
            <a:prstGeom prst="rect">
              <a:avLst/>
            </a:prstGeom>
            <a:solidFill>
              <a:srgbClr val="4C9F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841877" y="4765502"/>
              <a:ext cx="1822047" cy="138291"/>
            </a:xfrm>
            <a:prstGeom prst="rect">
              <a:avLst/>
            </a:prstGeom>
            <a:solidFill>
              <a:srgbClr val="FCC3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487019" y="6232690"/>
              <a:ext cx="1112331" cy="138294"/>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0" y="0"/>
              <a:ext cx="1409700" cy="150878"/>
            </a:xfrm>
            <a:prstGeom prst="rect">
              <a:avLst/>
            </a:prstGeom>
            <a:solidFill>
              <a:srgbClr val="E5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Content Placeholder 2"/>
          <p:cNvSpPr txBox="1">
            <a:spLocks/>
          </p:cNvSpPr>
          <p:nvPr/>
        </p:nvSpPr>
        <p:spPr>
          <a:xfrm>
            <a:off x="680120" y="4576331"/>
            <a:ext cx="7711405" cy="1811770"/>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pPr algn="ctr">
              <a:lnSpc>
                <a:spcPct val="100000"/>
              </a:lnSpc>
              <a:spcBef>
                <a:spcPts val="1200"/>
              </a:spcBef>
              <a:spcAft>
                <a:spcPts val="1200"/>
              </a:spcAft>
              <a:buFont typeface="Wingdings" panose="05000000000000000000" pitchFamily="2" charset="2"/>
              <a:buChar char="§"/>
            </a:pPr>
            <a:endParaRPr lang="fr-FR" sz="1800" b="1" dirty="0">
              <a:latin typeface="Calibri" panose="020F0502020204030204" pitchFamily="34" charset="0"/>
              <a:cs typeface="Calibri" panose="020F0502020204030204" pitchFamily="34" charset="0"/>
            </a:endParaRPr>
          </a:p>
          <a:p>
            <a:pPr marL="82296" indent="0" algn="ctr">
              <a:lnSpc>
                <a:spcPct val="100000"/>
              </a:lnSpc>
              <a:buNone/>
            </a:pPr>
            <a:r>
              <a:rPr lang="fr-FR" sz="1800" b="1" kern="0" dirty="0">
                <a:latin typeface="Calibri" panose="020F0502020204030204" pitchFamily="34" charset="0"/>
                <a:cs typeface="Calibri" panose="020F0502020204030204" pitchFamily="34" charset="0"/>
              </a:rPr>
              <a:t>Pour des informations plus détaillées sur les indicateurs 2.3.1 et 2.3.2
</a:t>
            </a:r>
            <a:r>
              <a:rPr lang="en-US" sz="1800" dirty="0">
                <a:hlinkClick r:id="rId4"/>
              </a:rPr>
              <a:t>http://www.fao.org/sustainable-development-goals/indicators/231/en/</a:t>
            </a:r>
            <a:endParaRPr lang="en-US" sz="1800" dirty="0"/>
          </a:p>
          <a:p>
            <a:pPr marL="72618" indent="0" algn="ctr">
              <a:buNone/>
            </a:pPr>
            <a:r>
              <a:rPr lang="en-US" sz="1800" dirty="0">
                <a:hlinkClick r:id="rId4"/>
              </a:rPr>
              <a:t>http://www.fao.org/sustainable-development-goals/indicators/232/en/</a:t>
            </a:r>
            <a:endParaRPr lang="en-US" sz="1800" b="1" dirty="0">
              <a:latin typeface="Calibri" panose="020F0502020204030204" pitchFamily="34" charset="0"/>
              <a:cs typeface="Calibri" panose="020F0502020204030204" pitchFamily="34" charset="0"/>
            </a:endParaRPr>
          </a:p>
          <a:p>
            <a:pPr algn="ctr">
              <a:lnSpc>
                <a:spcPct val="100000"/>
              </a:lnSpc>
              <a:buFont typeface="Wingdings" panose="05000000000000000000" pitchFamily="2" charset="2"/>
              <a:buChar char="§"/>
            </a:pPr>
            <a:endParaRPr lang="en-GB" sz="1800" b="1" dirty="0">
              <a:latin typeface="Calibri" panose="020F0502020204030204" pitchFamily="34" charset="0"/>
              <a:cs typeface="Calibri" panose="020F0502020204030204" pitchFamily="34" charset="0"/>
            </a:endParaRPr>
          </a:p>
        </p:txBody>
      </p:sp>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2434"/>
          <a:stretch/>
        </p:blipFill>
        <p:spPr>
          <a:xfrm>
            <a:off x="3838339" y="1625332"/>
            <a:ext cx="1467321" cy="1432451"/>
          </a:xfrm>
          <a:prstGeom prst="rect">
            <a:avLst/>
          </a:prstGeom>
        </p:spPr>
      </p:pic>
    </p:spTree>
    <p:extLst>
      <p:ext uri="{BB962C8B-B14F-4D97-AF65-F5344CB8AC3E}">
        <p14:creationId xmlns:p14="http://schemas.microsoft.com/office/powerpoint/2010/main" val="2845058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0949" y="383181"/>
            <a:ext cx="8422106" cy="1090019"/>
          </a:xfrm>
        </p:spPr>
        <p:txBody>
          <a:bodyPr>
            <a:normAutofit/>
          </a:bodyPr>
          <a:lstStyle/>
          <a:p>
            <a:r>
              <a:rPr lang="en-US" sz="3000" b="1" dirty="0">
                <a:solidFill>
                  <a:schemeClr val="bg1"/>
                </a:solidFill>
                <a:latin typeface="Tw Cen MT" panose="020B0602020104020603" pitchFamily="34" charset="0"/>
              </a:rPr>
              <a:t>Goal 2: Zero Hunger (2)</a:t>
            </a:r>
            <a:endParaRPr lang="en-GB" sz="3000" b="1" dirty="0">
              <a:solidFill>
                <a:schemeClr val="bg1"/>
              </a:solidFill>
              <a:latin typeface="Tw Cen MT" panose="020B0602020104020603" pitchFamily="34" charset="0"/>
            </a:endParaRPr>
          </a:p>
        </p:txBody>
      </p:sp>
      <p:sp>
        <p:nvSpPr>
          <p:cNvPr id="3" name="Content Placeholder 2"/>
          <p:cNvSpPr>
            <a:spLocks noGrp="1"/>
          </p:cNvSpPr>
          <p:nvPr>
            <p:ph idx="1"/>
          </p:nvPr>
        </p:nvSpPr>
        <p:spPr>
          <a:xfrm>
            <a:off x="544824" y="1974276"/>
            <a:ext cx="8220911" cy="4511317"/>
          </a:xfrm>
        </p:spPr>
        <p:txBody>
          <a:bodyPr>
            <a:normAutofit/>
          </a:bodyPr>
          <a:lstStyle/>
          <a:p>
            <a:pPr algn="just" defTabSz="754398">
              <a:lnSpc>
                <a:spcPct val="110000"/>
              </a:lnSpc>
              <a:spcBef>
                <a:spcPts val="660"/>
              </a:spcBef>
              <a:spcAft>
                <a:spcPts val="660"/>
              </a:spcAft>
              <a:buClr>
                <a:srgbClr val="00B0F0"/>
              </a:buClr>
            </a:pPr>
            <a:r>
              <a:rPr lang="en-GB" sz="2200" dirty="0" err="1" smtClean="0">
                <a:latin typeface="Tw Cen MT" panose="020B0602020104020603" pitchFamily="34" charset="0"/>
              </a:rPr>
              <a:t>En</a:t>
            </a:r>
            <a:r>
              <a:rPr lang="en-GB" sz="2200" dirty="0" smtClean="0">
                <a:latin typeface="Tw Cen MT" panose="020B0602020104020603" pitchFamily="34" charset="0"/>
              </a:rPr>
              <a:t> </a:t>
            </a:r>
            <a:r>
              <a:rPr lang="en-GB" sz="2200" dirty="0" err="1" smtClean="0">
                <a:latin typeface="Tw Cen MT" panose="020B0602020104020603" pitchFamily="34" charset="0"/>
              </a:rPr>
              <a:t>resum</a:t>
            </a:r>
            <a:r>
              <a:rPr lang="fr-FR" sz="2200" dirty="0"/>
              <a:t>é</a:t>
            </a:r>
            <a:r>
              <a:rPr lang="en-GB" sz="2200" dirty="0" smtClean="0">
                <a:latin typeface="Tw Cen MT" panose="020B0602020104020603" pitchFamily="34" charset="0"/>
              </a:rPr>
              <a:t>, la M</a:t>
            </a:r>
            <a:r>
              <a:rPr lang="fr-FR" sz="2200" dirty="0"/>
              <a:t>é</a:t>
            </a:r>
            <a:r>
              <a:rPr lang="en-GB" sz="2200" dirty="0" err="1" smtClean="0">
                <a:latin typeface="Tw Cen MT" panose="020B0602020104020603" pitchFamily="34" charset="0"/>
              </a:rPr>
              <a:t>thodologie</a:t>
            </a:r>
            <a:r>
              <a:rPr lang="en-GB" sz="2200" dirty="0" smtClean="0">
                <a:latin typeface="Tw Cen MT" panose="020B0602020104020603" pitchFamily="34" charset="0"/>
              </a:rPr>
              <a:t> propos</a:t>
            </a:r>
            <a:r>
              <a:rPr lang="fr-FR" sz="2200" dirty="0"/>
              <a:t>é</a:t>
            </a:r>
            <a:r>
              <a:rPr lang="en-GB" sz="2200" dirty="0" smtClean="0">
                <a:latin typeface="Tw Cen MT" panose="020B0602020104020603" pitchFamily="34" charset="0"/>
              </a:rPr>
              <a:t>e par la FAO </a:t>
            </a:r>
            <a:r>
              <a:rPr lang="en-GB" sz="2200" dirty="0" err="1" smtClean="0">
                <a:latin typeface="Tw Cen MT" panose="020B0602020104020603" pitchFamily="34" charset="0"/>
              </a:rPr>
              <a:t>couvre</a:t>
            </a:r>
            <a:r>
              <a:rPr lang="en-GB" sz="2200" dirty="0" smtClean="0">
                <a:latin typeface="Tw Cen MT" panose="020B0602020104020603" pitchFamily="34" charset="0"/>
              </a:rPr>
              <a:t> 3 </a:t>
            </a:r>
            <a:r>
              <a:rPr lang="en-GB" sz="2200" dirty="0" err="1" smtClean="0">
                <a:latin typeface="Tw Cen MT" panose="020B0602020104020603" pitchFamily="34" charset="0"/>
              </a:rPr>
              <a:t>domaines</a:t>
            </a:r>
            <a:r>
              <a:rPr lang="en-GB" sz="2200" dirty="0" smtClean="0">
                <a:latin typeface="Tw Cen MT" panose="020B0602020104020603" pitchFamily="34" charset="0"/>
              </a:rPr>
              <a:t>:</a:t>
            </a:r>
            <a:endParaRPr lang="en-GB" sz="2200" dirty="0">
              <a:latin typeface="Tw Cen MT" panose="020B0602020104020603" pitchFamily="34" charset="0"/>
            </a:endParaRPr>
          </a:p>
          <a:p>
            <a:pPr lvl="1" algn="just" defTabSz="754398">
              <a:lnSpc>
                <a:spcPct val="110000"/>
              </a:lnSpc>
              <a:spcBef>
                <a:spcPts val="660"/>
              </a:spcBef>
              <a:spcAft>
                <a:spcPts val="660"/>
              </a:spcAft>
              <a:buClr>
                <a:srgbClr val="00B0F0"/>
              </a:buClr>
            </a:pPr>
            <a:r>
              <a:rPr lang="en-GB" sz="2200" b="1" dirty="0">
                <a:latin typeface="Tw Cen MT" panose="020B0602020104020603" pitchFamily="34" charset="0"/>
              </a:rPr>
              <a:t>Identification </a:t>
            </a:r>
            <a:r>
              <a:rPr lang="en-GB" sz="2200" b="1" dirty="0" smtClean="0">
                <a:latin typeface="Tw Cen MT" panose="020B0602020104020603" pitchFamily="34" charset="0"/>
              </a:rPr>
              <a:t>de la population </a:t>
            </a:r>
            <a:r>
              <a:rPr lang="en-GB" sz="2200" b="1" dirty="0" err="1" smtClean="0">
                <a:latin typeface="Tw Cen MT" panose="020B0602020104020603" pitchFamily="34" charset="0"/>
              </a:rPr>
              <a:t>cible</a:t>
            </a:r>
            <a:endParaRPr lang="en-GB" sz="2200" b="1" dirty="0">
              <a:latin typeface="Tw Cen MT" panose="020B0602020104020603" pitchFamily="34" charset="0"/>
            </a:endParaRPr>
          </a:p>
          <a:p>
            <a:pPr lvl="1" algn="just" defTabSz="754398">
              <a:lnSpc>
                <a:spcPct val="110000"/>
              </a:lnSpc>
              <a:spcBef>
                <a:spcPts val="660"/>
              </a:spcBef>
              <a:spcAft>
                <a:spcPts val="660"/>
              </a:spcAft>
              <a:buClr>
                <a:srgbClr val="00B0F0"/>
              </a:buClr>
            </a:pPr>
            <a:r>
              <a:rPr lang="en-GB" sz="2200" dirty="0" err="1" smtClean="0">
                <a:latin typeface="Tw Cen MT" panose="020B0602020104020603" pitchFamily="34" charset="0"/>
              </a:rPr>
              <a:t>Calcul</a:t>
            </a:r>
            <a:r>
              <a:rPr lang="en-GB" sz="2200" dirty="0" smtClean="0">
                <a:latin typeface="Tw Cen MT" panose="020B0602020104020603" pitchFamily="34" charset="0"/>
              </a:rPr>
              <a:t> de </a:t>
            </a:r>
            <a:r>
              <a:rPr lang="en-GB" sz="2200" dirty="0" err="1" smtClean="0">
                <a:latin typeface="Tw Cen MT" panose="020B0602020104020603" pitchFamily="34" charset="0"/>
              </a:rPr>
              <a:t>l’indicateur</a:t>
            </a:r>
            <a:r>
              <a:rPr lang="en-GB" sz="2200" dirty="0" smtClean="0">
                <a:latin typeface="Tw Cen MT" panose="020B0602020104020603" pitchFamily="34" charset="0"/>
              </a:rPr>
              <a:t>  </a:t>
            </a:r>
            <a:r>
              <a:rPr lang="en-GB" sz="2200" dirty="0">
                <a:latin typeface="Tw Cen MT" panose="020B0602020104020603" pitchFamily="34" charset="0"/>
              </a:rPr>
              <a:t>2.3.1</a:t>
            </a:r>
          </a:p>
          <a:p>
            <a:pPr lvl="1" algn="just" defTabSz="754398">
              <a:lnSpc>
                <a:spcPct val="110000"/>
              </a:lnSpc>
              <a:spcBef>
                <a:spcPts val="660"/>
              </a:spcBef>
              <a:spcAft>
                <a:spcPts val="660"/>
              </a:spcAft>
              <a:buClr>
                <a:srgbClr val="00B0F0"/>
              </a:buClr>
            </a:pPr>
            <a:r>
              <a:rPr lang="en-GB" sz="2200" dirty="0" err="1" smtClean="0">
                <a:latin typeface="Tw Cen MT" panose="020B0602020104020603" pitchFamily="34" charset="0"/>
              </a:rPr>
              <a:t>Calcul</a:t>
            </a:r>
            <a:r>
              <a:rPr lang="en-GB" sz="2200" dirty="0" smtClean="0">
                <a:latin typeface="Tw Cen MT" panose="020B0602020104020603" pitchFamily="34" charset="0"/>
              </a:rPr>
              <a:t> de </a:t>
            </a:r>
            <a:r>
              <a:rPr lang="en-GB" sz="2200" dirty="0" err="1" smtClean="0">
                <a:latin typeface="Tw Cen MT" panose="020B0602020104020603" pitchFamily="34" charset="0"/>
              </a:rPr>
              <a:t>l’indicateur</a:t>
            </a:r>
            <a:r>
              <a:rPr lang="en-GB" sz="2200" dirty="0" smtClean="0">
                <a:latin typeface="Tw Cen MT" panose="020B0602020104020603" pitchFamily="34" charset="0"/>
              </a:rPr>
              <a:t> </a:t>
            </a:r>
            <a:r>
              <a:rPr lang="en-GB" sz="2200" dirty="0">
                <a:latin typeface="Tw Cen MT" panose="020B0602020104020603" pitchFamily="34" charset="0"/>
              </a:rPr>
              <a:t>2.3.2</a:t>
            </a:r>
          </a:p>
          <a:p>
            <a:pPr marL="0" indent="0">
              <a:lnSpc>
                <a:spcPct val="110000"/>
              </a:lnSpc>
              <a:spcBef>
                <a:spcPts val="600"/>
              </a:spcBef>
              <a:spcAft>
                <a:spcPts val="600"/>
              </a:spcAft>
              <a:buNone/>
            </a:pPr>
            <a:endParaRPr lang="en-US" sz="2182" dirty="0"/>
          </a:p>
          <a:p>
            <a:pPr marL="0" indent="0">
              <a:lnSpc>
                <a:spcPct val="110000"/>
              </a:lnSpc>
              <a:spcBef>
                <a:spcPts val="0"/>
              </a:spcBef>
              <a:spcAft>
                <a:spcPts val="600"/>
              </a:spcAft>
              <a:buNone/>
            </a:pPr>
            <a:endParaRPr lang="en-GB" sz="1800" dirty="0">
              <a:solidFill>
                <a:prstClr val="black"/>
              </a:solidFill>
            </a:endParaRPr>
          </a:p>
          <a:p>
            <a:pPr marL="0" indent="0">
              <a:buNone/>
            </a:pPr>
            <a:endParaRPr lang="en-GB" sz="1800" dirty="0"/>
          </a:p>
        </p:txBody>
      </p:sp>
      <p:sp>
        <p:nvSpPr>
          <p:cNvPr id="4" name="Rounded Rectangle 3"/>
          <p:cNvSpPr/>
          <p:nvPr/>
        </p:nvSpPr>
        <p:spPr>
          <a:xfrm>
            <a:off x="891418" y="2400300"/>
            <a:ext cx="5113867" cy="567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6351879" y="2535766"/>
            <a:ext cx="1049867" cy="29633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56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28703"/>
          <a:stretch/>
        </p:blipFill>
        <p:spPr>
          <a:xfrm flipH="1">
            <a:off x="0" y="-117763"/>
            <a:ext cx="9144000" cy="7065818"/>
          </a:xfrm>
          <a:prstGeom prst="rect">
            <a:avLst/>
          </a:prstGeom>
        </p:spPr>
      </p:pic>
      <p:sp>
        <p:nvSpPr>
          <p:cNvPr id="7" name="Rectangle 6"/>
          <p:cNvSpPr/>
          <p:nvPr/>
        </p:nvSpPr>
        <p:spPr>
          <a:xfrm>
            <a:off x="0" y="-130844"/>
            <a:ext cx="9144000" cy="7065818"/>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a:p>
        </p:txBody>
      </p:sp>
      <p:sp>
        <p:nvSpPr>
          <p:cNvPr id="8" name="Content Placeholder 3"/>
          <p:cNvSpPr>
            <a:spLocks noGrp="1"/>
          </p:cNvSpPr>
          <p:nvPr>
            <p:ph idx="1"/>
          </p:nvPr>
        </p:nvSpPr>
        <p:spPr>
          <a:xfrm>
            <a:off x="471055" y="4200236"/>
            <a:ext cx="7886700" cy="1929053"/>
          </a:xfrm>
        </p:spPr>
        <p:txBody>
          <a:bodyPr>
            <a:normAutofit/>
          </a:bodyPr>
          <a:lstStyle/>
          <a:p>
            <a:pPr marL="0" indent="0">
              <a:buNone/>
            </a:pPr>
            <a:r>
              <a:rPr lang="fr-FR" sz="3606" b="1" cap="all" dirty="0" smtClean="0">
                <a:solidFill>
                  <a:schemeClr val="bg1"/>
                </a:solidFill>
                <a:latin typeface="Bahnschrift SemiBold" panose="020B0502040204020203" pitchFamily="34" charset="0"/>
                <a:ea typeface="+mj-ea"/>
                <a:cs typeface="+mj-cs"/>
              </a:rPr>
              <a:t>définition ET IDENTIFICATION des </a:t>
            </a:r>
            <a:r>
              <a:rPr lang="fr-FR" sz="3606" b="1" cap="all" dirty="0">
                <a:solidFill>
                  <a:schemeClr val="bg1"/>
                </a:solidFill>
                <a:latin typeface="Bahnschrift SemiBold" panose="020B0502040204020203" pitchFamily="34" charset="0"/>
                <a:ea typeface="+mj-ea"/>
                <a:cs typeface="+mj-cs"/>
              </a:rPr>
              <a:t>petits producteurs </a:t>
            </a:r>
            <a:r>
              <a:rPr lang="fr-FR" sz="3606" b="1" cap="all" dirty="0" smtClean="0">
                <a:solidFill>
                  <a:schemeClr val="bg1"/>
                </a:solidFill>
                <a:latin typeface="Bahnschrift SemiBold" panose="020B0502040204020203" pitchFamily="34" charset="0"/>
                <a:ea typeface="+mj-ea"/>
                <a:cs typeface="+mj-cs"/>
              </a:rPr>
              <a:t>alimentaires (FAO)</a:t>
            </a:r>
            <a:endParaRPr lang="en-US" sz="3606" dirty="0">
              <a:solidFill>
                <a:schemeClr val="bg1"/>
              </a:solidFill>
              <a:latin typeface="Bahnschrift SemiBold" panose="020B0502040204020203"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2434"/>
          <a:stretch/>
        </p:blipFill>
        <p:spPr>
          <a:xfrm rot="19120222">
            <a:off x="6760421" y="271209"/>
            <a:ext cx="1989949" cy="1942658"/>
          </a:xfrm>
          <a:prstGeom prst="rect">
            <a:avLst/>
          </a:prstGeom>
        </p:spPr>
      </p:pic>
      <p:pic>
        <p:nvPicPr>
          <p:cNvPr id="11" name="Image 10">
            <a:extLst>
              <a:ext uri="{FF2B5EF4-FFF2-40B4-BE49-F238E27FC236}">
                <a16:creationId xmlns:a16="http://schemas.microsoft.com/office/drawing/2014/main" id="{4099A4E6-06E9-4F39-8E80-6411DAF2F5A7}"/>
              </a:ext>
            </a:extLst>
          </p:cNvPr>
          <p:cNvPicPr>
            <a:picLocks noChangeAspect="1"/>
          </p:cNvPicPr>
          <p:nvPr/>
        </p:nvPicPr>
        <p:blipFill>
          <a:blip r:embed="rId5"/>
          <a:stretch>
            <a:fillRect/>
          </a:stretch>
        </p:blipFill>
        <p:spPr>
          <a:xfrm>
            <a:off x="497345" y="1975332"/>
            <a:ext cx="1790700" cy="1809750"/>
          </a:xfrm>
          <a:prstGeom prst="rect">
            <a:avLst/>
          </a:prstGeom>
        </p:spPr>
      </p:pic>
    </p:spTree>
    <p:extLst>
      <p:ext uri="{BB962C8B-B14F-4D97-AF65-F5344CB8AC3E}">
        <p14:creationId xmlns:p14="http://schemas.microsoft.com/office/powerpoint/2010/main" val="260098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3933"/>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3" name="Title 1"/>
          <p:cNvSpPr>
            <a:spLocks noGrp="1"/>
          </p:cNvSpPr>
          <p:nvPr>
            <p:ph type="title"/>
          </p:nvPr>
        </p:nvSpPr>
        <p:spPr>
          <a:xfrm>
            <a:off x="337109" y="170835"/>
            <a:ext cx="8260791" cy="1048365"/>
          </a:xfrm>
        </p:spPr>
        <p:txBody>
          <a:bodyPr vert="horz" lIns="103632" tIns="51816" rIns="103632" bIns="51816" rtlCol="0" anchor="ctr">
            <a:normAutofit/>
          </a:bodyPr>
          <a:lstStyle/>
          <a:p>
            <a:pPr defTabSz="854939"/>
            <a:r>
              <a:rPr lang="fr-FR" sz="3000" spc="94" dirty="0">
                <a:solidFill>
                  <a:schemeClr val="bg1"/>
                </a:solidFill>
                <a:latin typeface="Bahnschrift SemiBold" panose="020B0502040204020203" pitchFamily="34" charset="0"/>
              </a:rPr>
              <a:t>Critères adoptés par la FAO
</a:t>
            </a:r>
            <a:endParaRPr lang="en-US" sz="3000" spc="94" dirty="0">
              <a:solidFill>
                <a:schemeClr val="bg1"/>
              </a:solidFill>
              <a:latin typeface="Bahnschrift SemiBold" panose="020B0502040204020203" pitchFamily="34" charset="0"/>
            </a:endParaRPr>
          </a:p>
        </p:txBody>
      </p:sp>
      <p:sp>
        <p:nvSpPr>
          <p:cNvPr id="5" name="Content Placeholder 2"/>
          <p:cNvSpPr>
            <a:spLocks noGrp="1"/>
          </p:cNvSpPr>
          <p:nvPr>
            <p:ph idx="1"/>
          </p:nvPr>
        </p:nvSpPr>
        <p:spPr>
          <a:xfrm>
            <a:off x="224367" y="1737937"/>
            <a:ext cx="8153399" cy="4239529"/>
          </a:xfrm>
        </p:spPr>
        <p:txBody>
          <a:bodyPr>
            <a:noAutofit/>
          </a:bodyPr>
          <a:lstStyle/>
          <a:p>
            <a:pPr marL="0" indent="0">
              <a:buNone/>
            </a:pPr>
            <a:r>
              <a:rPr lang="fr-FR" sz="2000" dirty="0">
                <a:cs typeface="Times New Roman" panose="02020603050405020304" pitchFamily="18" charset="0"/>
              </a:rPr>
              <a:t>La FAO a opté pour la combinaison de deux </a:t>
            </a:r>
            <a:r>
              <a:rPr lang="fr-FR" sz="2000" dirty="0" smtClean="0">
                <a:cs typeface="Times New Roman" panose="02020603050405020304" pitchFamily="18" charset="0"/>
              </a:rPr>
              <a:t>critères pour définir les petits producteurs </a:t>
            </a:r>
            <a:r>
              <a:rPr lang="fr-FR" sz="2000" dirty="0">
                <a:cs typeface="Times New Roman" panose="02020603050405020304" pitchFamily="18" charset="0"/>
              </a:rPr>
              <a:t>:
</a:t>
            </a:r>
            <a:endParaRPr lang="en-GB" sz="2000" dirty="0">
              <a:cs typeface="Times New Roman" panose="02020603050405020304" pitchFamily="18" charset="0"/>
            </a:endParaRPr>
          </a:p>
          <a:p>
            <a:pPr marL="0" indent="0">
              <a:buNone/>
            </a:pPr>
            <a:endParaRPr lang="en-GB" sz="2000"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37109" y="2450769"/>
            <a:ext cx="5174691" cy="3114123"/>
          </a:xfrm>
          <a:prstGeom prst="rect">
            <a:avLst/>
          </a:prstGeom>
        </p:spPr>
      </p:pic>
      <p:sp>
        <p:nvSpPr>
          <p:cNvPr id="7" name="ZoneTexte 6">
            <a:extLst>
              <a:ext uri="{FF2B5EF4-FFF2-40B4-BE49-F238E27FC236}">
                <a16:creationId xmlns:a16="http://schemas.microsoft.com/office/drawing/2014/main" id="{D3346720-5A21-4F77-AC14-125B9B297C87}"/>
              </a:ext>
            </a:extLst>
          </p:cNvPr>
          <p:cNvSpPr txBox="1"/>
          <p:nvPr/>
        </p:nvSpPr>
        <p:spPr>
          <a:xfrm>
            <a:off x="2724912" y="2807501"/>
            <a:ext cx="2704592" cy="1200329"/>
          </a:xfrm>
          <a:prstGeom prst="rect">
            <a:avLst/>
          </a:prstGeom>
          <a:solidFill>
            <a:schemeClr val="bg1"/>
          </a:solidFill>
        </p:spPr>
        <p:txBody>
          <a:bodyPr wrap="square" rtlCol="0">
            <a:spAutoFit/>
          </a:bodyPr>
          <a:lstStyle/>
          <a:p>
            <a:r>
              <a:rPr lang="fr-FR" b="1" dirty="0"/>
              <a:t>Taille physique de l’exploitation agricole</a:t>
            </a:r>
          </a:p>
          <a:p>
            <a:pPr marL="285750" indent="-285750">
              <a:buFont typeface="Arial" panose="020B0604020202020204" pitchFamily="34" charset="0"/>
              <a:buChar char="•"/>
            </a:pPr>
            <a:r>
              <a:rPr lang="fr-FR" dirty="0"/>
              <a:t>Superficie de terres</a:t>
            </a:r>
          </a:p>
          <a:p>
            <a:pPr marL="285750" indent="-285750">
              <a:buFont typeface="Arial" panose="020B0604020202020204" pitchFamily="34" charset="0"/>
              <a:buChar char="•"/>
            </a:pPr>
            <a:r>
              <a:rPr lang="fr-FR" dirty="0"/>
              <a:t>Taille du troupeau</a:t>
            </a:r>
            <a:endParaRPr lang="LID4096" dirty="0"/>
          </a:p>
        </p:txBody>
      </p:sp>
      <p:sp>
        <p:nvSpPr>
          <p:cNvPr id="8" name="ZoneTexte 7">
            <a:extLst>
              <a:ext uri="{FF2B5EF4-FFF2-40B4-BE49-F238E27FC236}">
                <a16:creationId xmlns:a16="http://schemas.microsoft.com/office/drawing/2014/main" id="{392005B5-F9E5-4CD9-93C8-07CCD9D6AD7E}"/>
              </a:ext>
            </a:extLst>
          </p:cNvPr>
          <p:cNvSpPr txBox="1"/>
          <p:nvPr/>
        </p:nvSpPr>
        <p:spPr>
          <a:xfrm>
            <a:off x="2724912" y="4480560"/>
            <a:ext cx="2633472" cy="923330"/>
          </a:xfrm>
          <a:prstGeom prst="rect">
            <a:avLst/>
          </a:prstGeom>
          <a:solidFill>
            <a:schemeClr val="bg1"/>
          </a:solidFill>
        </p:spPr>
        <p:txBody>
          <a:bodyPr wrap="square" rtlCol="0">
            <a:spAutoFit/>
          </a:bodyPr>
          <a:lstStyle/>
          <a:p>
            <a:r>
              <a:rPr lang="fr-FR" b="1" dirty="0"/>
              <a:t>Taille économique de l’exploitation agricole</a:t>
            </a:r>
          </a:p>
          <a:p>
            <a:pPr marL="285750" indent="-285750">
              <a:buFont typeface="Arial" panose="020B0604020202020204" pitchFamily="34" charset="0"/>
              <a:buChar char="•"/>
            </a:pPr>
            <a:r>
              <a:rPr lang="fr-FR" dirty="0"/>
              <a:t>Total des revenus</a:t>
            </a:r>
            <a:endParaRPr lang="LID4096" dirty="0"/>
          </a:p>
        </p:txBody>
      </p:sp>
    </p:spTree>
    <p:extLst>
      <p:ext uri="{BB962C8B-B14F-4D97-AF65-F5344CB8AC3E}">
        <p14:creationId xmlns:p14="http://schemas.microsoft.com/office/powerpoint/2010/main" val="216957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41236"/>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3" name="Title 1"/>
          <p:cNvSpPr>
            <a:spLocks noGrp="1"/>
          </p:cNvSpPr>
          <p:nvPr>
            <p:ph type="title"/>
          </p:nvPr>
        </p:nvSpPr>
        <p:spPr>
          <a:xfrm>
            <a:off x="337109" y="170835"/>
            <a:ext cx="8260791" cy="1699565"/>
          </a:xfrm>
        </p:spPr>
        <p:txBody>
          <a:bodyPr vert="horz" lIns="103632" tIns="51816" rIns="103632" bIns="51816" rtlCol="0" anchor="ctr">
            <a:normAutofit/>
          </a:bodyPr>
          <a:lstStyle/>
          <a:p>
            <a:pPr defTabSz="854939"/>
            <a:r>
              <a:rPr lang="fr-FR" sz="3000" spc="94" dirty="0">
                <a:solidFill>
                  <a:schemeClr val="bg1"/>
                </a:solidFill>
                <a:latin typeface="Bahnschrift SemiBold" panose="020B0502040204020203" pitchFamily="34" charset="0"/>
              </a:rPr>
              <a:t>Définition de la FAO des petits producteurs alimentaires
</a:t>
            </a:r>
            <a:endParaRPr lang="en-US" sz="3000" spc="94" dirty="0">
              <a:solidFill>
                <a:schemeClr val="bg1"/>
              </a:solidFill>
              <a:latin typeface="Bahnschrift SemiBold" panose="020B0502040204020203" pitchFamily="34" charset="0"/>
            </a:endParaRPr>
          </a:p>
        </p:txBody>
      </p:sp>
      <p:sp>
        <p:nvSpPr>
          <p:cNvPr id="5" name="Content Placeholder 2"/>
          <p:cNvSpPr>
            <a:spLocks noGrp="1"/>
          </p:cNvSpPr>
          <p:nvPr>
            <p:ph idx="1"/>
          </p:nvPr>
        </p:nvSpPr>
        <p:spPr>
          <a:xfrm>
            <a:off x="198777" y="2212071"/>
            <a:ext cx="8783177" cy="4239529"/>
          </a:xfrm>
        </p:spPr>
        <p:txBody>
          <a:bodyPr>
            <a:noAutofit/>
          </a:bodyPr>
          <a:lstStyle/>
          <a:p>
            <a:pPr marL="0" indent="0" algn="just">
              <a:buNone/>
            </a:pPr>
            <a:r>
              <a:rPr lang="fr-FR" sz="2000" dirty="0">
                <a:latin typeface="Tw Cen MT" panose="020B0602020104020603" pitchFamily="34" charset="0"/>
                <a:cs typeface="Times New Roman" panose="02020603050405020304" pitchFamily="18" charset="0"/>
              </a:rPr>
              <a:t>En utilisant </a:t>
            </a:r>
            <a:r>
              <a:rPr lang="fr-FR" sz="2000" b="1" dirty="0">
                <a:latin typeface="Tw Cen MT" panose="020B0602020104020603" pitchFamily="34" charset="0"/>
                <a:cs typeface="Times New Roman" panose="02020603050405020304" pitchFamily="18" charset="0"/>
              </a:rPr>
              <a:t>une approche relative</a:t>
            </a:r>
            <a:r>
              <a:rPr lang="fr-FR" sz="2000" dirty="0">
                <a:latin typeface="Tw Cen MT" panose="020B0602020104020603" pitchFamily="34" charset="0"/>
                <a:cs typeface="Times New Roman" panose="02020603050405020304" pitchFamily="18" charset="0"/>
              </a:rPr>
              <a:t>, la définition statistique proposée par la FAO définit les petits producteurs alimentaires en utilisant l’intersection de deux critères</a:t>
            </a:r>
            <a:r>
              <a:rPr lang="fr-FR" sz="2000" dirty="0" smtClean="0">
                <a:latin typeface="Tw Cen MT" panose="020B0602020104020603" pitchFamily="34" charset="0"/>
                <a:cs typeface="Times New Roman" panose="02020603050405020304" pitchFamily="18" charset="0"/>
              </a:rPr>
              <a:t>:</a:t>
            </a:r>
            <a:endParaRPr lang="en-GB" sz="2000" dirty="0">
              <a:latin typeface="Tw Cen MT" panose="020B0602020104020603" pitchFamily="34" charset="0"/>
              <a:cs typeface="Times New Roman" panose="02020603050405020304" pitchFamily="18" charset="0"/>
            </a:endParaRPr>
          </a:p>
          <a:p>
            <a:pPr marL="437175" indent="-437175" algn="just">
              <a:buFont typeface="+mj-lt"/>
              <a:buAutoNum type="arabicPeriod"/>
            </a:pPr>
            <a:r>
              <a:rPr lang="fr-FR" sz="2000" b="1" dirty="0">
                <a:solidFill>
                  <a:srgbClr val="FF0000"/>
                </a:solidFill>
                <a:latin typeface="Tw Cen MT" panose="020B0602020104020603" pitchFamily="34" charset="0"/>
                <a:cs typeface="Times New Roman" panose="02020603050405020304" pitchFamily="18" charset="0"/>
              </a:rPr>
              <a:t>Taille physique de l’exploitation agricole, </a:t>
            </a:r>
            <a:r>
              <a:rPr lang="fr-FR" sz="2000" dirty="0">
                <a:latin typeface="Tw Cen MT" panose="020B0602020104020603" pitchFamily="34" charset="0"/>
                <a:cs typeface="Times New Roman" panose="02020603050405020304" pitchFamily="18" charset="0"/>
              </a:rPr>
              <a:t>exprimée par</a:t>
            </a:r>
            <a:r>
              <a:rPr lang="en-US" sz="2000" dirty="0">
                <a:latin typeface="Tw Cen MT" panose="020B0602020104020603" pitchFamily="34" charset="0"/>
                <a:cs typeface="Times New Roman" panose="02020603050405020304" pitchFamily="18" charset="0"/>
              </a:rPr>
              <a:t>:</a:t>
            </a:r>
          </a:p>
          <a:p>
            <a:pPr marL="777198" lvl="1" indent="-437175" algn="just">
              <a:buFont typeface="+mj-lt"/>
              <a:buAutoNum type="alphaLcPeriod"/>
            </a:pPr>
            <a:r>
              <a:rPr lang="fr-FR" sz="2000" b="1" dirty="0">
                <a:latin typeface="Tw Cen MT" panose="020B0602020104020603" pitchFamily="34" charset="0"/>
                <a:cs typeface="Times New Roman" panose="02020603050405020304" pitchFamily="18" charset="0"/>
              </a:rPr>
              <a:t>Superficie de terres : </a:t>
            </a:r>
            <a:r>
              <a:rPr lang="fr-FR" sz="2000" dirty="0">
                <a:latin typeface="Tw Cen MT" panose="020B0602020104020603" pitchFamily="34" charset="0"/>
                <a:cs typeface="Times New Roman" panose="02020603050405020304" pitchFamily="18" charset="0"/>
              </a:rPr>
              <a:t>les producteurs se situant dans les 40 pour cent inférieurs de la répartition cumulée de la superficie des terres, en hectares</a:t>
            </a:r>
            <a:r>
              <a:rPr lang="en-US" sz="2000" dirty="0">
                <a:latin typeface="Tw Cen MT" panose="020B0602020104020603" pitchFamily="34" charset="0"/>
                <a:cs typeface="Times New Roman" panose="02020603050405020304" pitchFamily="18" charset="0"/>
              </a:rPr>
              <a:t>;</a:t>
            </a:r>
          </a:p>
          <a:p>
            <a:pPr marL="777198" lvl="1" indent="-437175" algn="just">
              <a:buFont typeface="+mj-lt"/>
              <a:buAutoNum type="alphaLcPeriod"/>
            </a:pPr>
            <a:r>
              <a:rPr lang="fr-FR" sz="2000" b="1" dirty="0">
                <a:latin typeface="Tw Cen MT" panose="020B0602020104020603" pitchFamily="34" charset="0"/>
                <a:cs typeface="Times New Roman" panose="02020603050405020304" pitchFamily="18" charset="0"/>
              </a:rPr>
              <a:t>Bétail : </a:t>
            </a:r>
            <a:r>
              <a:rPr lang="fr-FR" sz="2000" dirty="0">
                <a:latin typeface="Tw Cen MT" panose="020B0602020104020603" pitchFamily="34" charset="0"/>
                <a:cs typeface="Times New Roman" panose="02020603050405020304" pitchFamily="18" charset="0"/>
              </a:rPr>
              <a:t>les producteurs se situant dans les 40 pour cent inférieurs de la répartition cumulée de l’effectif total du bétail</a:t>
            </a:r>
            <a:endParaRPr lang="fr-FR" sz="2000" b="1" dirty="0">
              <a:latin typeface="Tw Cen MT" panose="020B0602020104020603" pitchFamily="34" charset="0"/>
              <a:cs typeface="Times New Roman" panose="02020603050405020304" pitchFamily="18" charset="0"/>
            </a:endParaRPr>
          </a:p>
          <a:p>
            <a:pPr marL="777198" lvl="1" indent="-437175" algn="just">
              <a:buFont typeface="+mj-lt"/>
              <a:buAutoNum type="alphaLcPeriod"/>
            </a:pPr>
            <a:endParaRPr lang="en-US" sz="2000" dirty="0">
              <a:latin typeface="Tw Cen MT" panose="020B0602020104020603" pitchFamily="34" charset="0"/>
              <a:cs typeface="Times New Roman" panose="02020603050405020304" pitchFamily="18" charset="0"/>
            </a:endParaRPr>
          </a:p>
          <a:p>
            <a:pPr marL="437175" indent="-437175" algn="just">
              <a:buFont typeface="+mj-lt"/>
              <a:buAutoNum type="arabicPeriod"/>
            </a:pPr>
            <a:r>
              <a:rPr lang="fr-FR" sz="2000" b="1" dirty="0">
                <a:solidFill>
                  <a:srgbClr val="FF0000"/>
                </a:solidFill>
                <a:latin typeface="Tw Cen MT" panose="020B0602020104020603" pitchFamily="34" charset="0"/>
                <a:cs typeface="Times New Roman" panose="02020603050405020304" pitchFamily="18" charset="0"/>
              </a:rPr>
              <a:t>Taille économique de l’exploitation, </a:t>
            </a:r>
            <a:r>
              <a:rPr lang="fr-FR" sz="2000" dirty="0">
                <a:latin typeface="Tw Cen MT" panose="020B0602020104020603" pitchFamily="34" charset="0"/>
                <a:cs typeface="Times New Roman" panose="02020603050405020304" pitchFamily="18" charset="0"/>
              </a:rPr>
              <a:t>exprimée par les 40 % inférieurs de la répartition cumulée des revenus totaux mesurés en </a:t>
            </a:r>
            <a:r>
              <a:rPr lang="fr-FR" sz="2000" b="1" dirty="0">
                <a:latin typeface="Tw Cen MT" panose="020B0602020104020603" pitchFamily="34" charset="0"/>
                <a:cs typeface="Times New Roman" panose="02020603050405020304" pitchFamily="18" charset="0"/>
              </a:rPr>
              <a:t>PPA</a:t>
            </a:r>
            <a:r>
              <a:rPr lang="fr-FR" sz="2000" dirty="0">
                <a:latin typeface="Tw Cen MT" panose="020B0602020104020603" pitchFamily="34" charset="0"/>
                <a:cs typeface="Times New Roman" panose="02020603050405020304" pitchFamily="18" charset="0"/>
              </a:rPr>
              <a:t>, avec un plafond de 34 387 $PPP</a:t>
            </a:r>
            <a:r>
              <a:rPr lang="fr-FR" sz="2000" b="1" dirty="0">
                <a:solidFill>
                  <a:srgbClr val="FF0000"/>
                </a:solidFill>
                <a:latin typeface="Tw Cen MT" panose="020B0602020104020603" pitchFamily="34" charset="0"/>
                <a:cs typeface="Times New Roman" panose="02020603050405020304" pitchFamily="18" charset="0"/>
              </a:rPr>
              <a:t>
</a:t>
            </a:r>
            <a:r>
              <a:rPr lang="fr-FR" sz="2000" b="1" u="sng" dirty="0">
                <a:solidFill>
                  <a:srgbClr val="FF0000"/>
                </a:solidFill>
                <a:latin typeface="Tw Cen MT" panose="020B0602020104020603" pitchFamily="34" charset="0"/>
                <a:cs typeface="Times New Roman" panose="02020603050405020304" pitchFamily="18" charset="0"/>
              </a:rPr>
              <a:t>Nécessité de satisfaire à toutes les conditions (1,a, 1.b et 2 + plafond absolu) pour être classé comme petit producteur.</a:t>
            </a:r>
            <a:endParaRPr lang="en-GB" sz="2000" b="1" u="sng" dirty="0">
              <a:solidFill>
                <a:srgbClr val="FF0000"/>
              </a:solidFill>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21397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41236"/>
          </a:xfrm>
          <a:prstGeom prst="rect">
            <a:avLst/>
          </a:prstGeom>
          <a:gradFill flip="none" rotWithShape="1">
            <a:gsLst>
              <a:gs pos="100000">
                <a:srgbClr val="2EB1E6"/>
              </a:gs>
              <a:gs pos="0">
                <a:srgbClr val="1798C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11" tIns="47105" rIns="94211" bIns="47105" numCol="1" spcCol="0" rtlCol="0" fromWordArt="0" anchor="ctr" anchorCtr="0" forceAA="0" compatLnSpc="1">
            <a:prstTxWarp prst="textNoShape">
              <a:avLst/>
            </a:prstTxWarp>
            <a:noAutofit/>
          </a:bodyPr>
          <a:lstStyle/>
          <a:p>
            <a:pPr algn="ctr"/>
            <a:endParaRPr lang="en-US" sz="1855" dirty="0">
              <a:latin typeface="Bahnschrift" panose="020B0502040204020203" pitchFamily="34" charset="0"/>
            </a:endParaRPr>
          </a:p>
        </p:txBody>
      </p:sp>
      <p:sp>
        <p:nvSpPr>
          <p:cNvPr id="3" name="Title 1"/>
          <p:cNvSpPr>
            <a:spLocks noGrp="1"/>
          </p:cNvSpPr>
          <p:nvPr>
            <p:ph type="title"/>
          </p:nvPr>
        </p:nvSpPr>
        <p:spPr>
          <a:xfrm>
            <a:off x="337109" y="170835"/>
            <a:ext cx="8260791" cy="1699565"/>
          </a:xfrm>
        </p:spPr>
        <p:txBody>
          <a:bodyPr vert="horz" lIns="103632" tIns="51816" rIns="103632" bIns="51816" rtlCol="0" anchor="ctr">
            <a:normAutofit/>
          </a:bodyPr>
          <a:lstStyle/>
          <a:p>
            <a:pPr defTabSz="854939"/>
            <a:r>
              <a:rPr lang="fr-FR" sz="3000" spc="94" dirty="0">
                <a:solidFill>
                  <a:schemeClr val="bg1"/>
                </a:solidFill>
                <a:latin typeface="Bahnschrift SemiBold" panose="020B0502040204020203" pitchFamily="34" charset="0"/>
              </a:rPr>
              <a:t>Définition de la FAO des petits producteurs alimentaires</a:t>
            </a:r>
            <a:endParaRPr lang="en-US" sz="3000" spc="94" dirty="0">
              <a:solidFill>
                <a:schemeClr val="bg1"/>
              </a:solidFill>
              <a:latin typeface="Bahnschrift SemiBold" panose="020B0502040204020203" pitchFamily="34" charset="0"/>
            </a:endParaRPr>
          </a:p>
        </p:txBody>
      </p:sp>
      <p:sp>
        <p:nvSpPr>
          <p:cNvPr id="2" name="Rectangle 1"/>
          <p:cNvSpPr/>
          <p:nvPr/>
        </p:nvSpPr>
        <p:spPr>
          <a:xfrm>
            <a:off x="165100" y="2212071"/>
            <a:ext cx="8788400" cy="45062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14031" y="2332347"/>
            <a:ext cx="4265675" cy="4265675"/>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22524" y="2338295"/>
            <a:ext cx="4265675" cy="4265675"/>
          </a:xfrm>
          <a:prstGeom prst="ellipse">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05600" y="2338295"/>
            <a:ext cx="2157353" cy="1200329"/>
          </a:xfrm>
          <a:prstGeom prst="rect">
            <a:avLst/>
          </a:prstGeom>
          <a:noFill/>
        </p:spPr>
        <p:txBody>
          <a:bodyPr wrap="square" rtlCol="0">
            <a:spAutoFit/>
          </a:bodyPr>
          <a:lstStyle/>
          <a:p>
            <a:pPr algn="r"/>
            <a:r>
              <a:rPr lang="en-US" sz="2400" b="1" dirty="0"/>
              <a:t>Ensemble des </a:t>
            </a:r>
            <a:r>
              <a:rPr lang="en-US" sz="2400" b="1" dirty="0" err="1"/>
              <a:t>producteurs</a:t>
            </a:r>
            <a:r>
              <a:rPr lang="en-US" sz="2400" b="1" dirty="0"/>
              <a:t>
</a:t>
            </a:r>
          </a:p>
        </p:txBody>
      </p:sp>
      <p:sp>
        <p:nvSpPr>
          <p:cNvPr id="8" name="TextBox 7"/>
          <p:cNvSpPr txBox="1"/>
          <p:nvPr/>
        </p:nvSpPr>
        <p:spPr>
          <a:xfrm>
            <a:off x="882377" y="3793537"/>
            <a:ext cx="1949724" cy="2246769"/>
          </a:xfrm>
          <a:prstGeom prst="rect">
            <a:avLst/>
          </a:prstGeom>
          <a:noFill/>
        </p:spPr>
        <p:txBody>
          <a:bodyPr wrap="square" rtlCol="0">
            <a:spAutoFit/>
          </a:bodyPr>
          <a:lstStyle/>
          <a:p>
            <a:r>
              <a:rPr lang="fr-FR" sz="2000" b="1" dirty="0">
                <a:solidFill>
                  <a:schemeClr val="bg1"/>
                </a:solidFill>
                <a:cs typeface="Times New Roman" panose="02020603050405020304" pitchFamily="18" charset="0"/>
              </a:rPr>
              <a:t>Producteurs dans les 40 % inférieurs de la distribution cumulée de la </a:t>
            </a:r>
            <a:r>
              <a:rPr lang="fr-FR" sz="2000" b="1" dirty="0">
                <a:solidFill>
                  <a:srgbClr val="FF0000"/>
                </a:solidFill>
                <a:cs typeface="Times New Roman" panose="02020603050405020304" pitchFamily="18" charset="0"/>
              </a:rPr>
              <a:t>taille physique</a:t>
            </a:r>
            <a:r>
              <a:rPr lang="fr-FR" sz="2000" b="1" dirty="0">
                <a:solidFill>
                  <a:schemeClr val="bg1"/>
                </a:solidFill>
                <a:cs typeface="Times New Roman" panose="02020603050405020304" pitchFamily="18" charset="0"/>
              </a:rPr>
              <a:t>
</a:t>
            </a:r>
            <a:endParaRPr lang="en-US" sz="2000" b="1" dirty="0">
              <a:solidFill>
                <a:srgbClr val="C00000"/>
              </a:solidFill>
              <a:cs typeface="Times New Roman" panose="02020603050405020304" pitchFamily="18" charset="0"/>
            </a:endParaRPr>
          </a:p>
        </p:txBody>
      </p:sp>
      <p:sp>
        <p:nvSpPr>
          <p:cNvPr id="9" name="TextBox 8"/>
          <p:cNvSpPr txBox="1"/>
          <p:nvPr/>
        </p:nvSpPr>
        <p:spPr>
          <a:xfrm>
            <a:off x="5020086" y="3833738"/>
            <a:ext cx="2034859" cy="2246769"/>
          </a:xfrm>
          <a:prstGeom prst="rect">
            <a:avLst/>
          </a:prstGeom>
          <a:noFill/>
        </p:spPr>
        <p:txBody>
          <a:bodyPr wrap="square" rtlCol="0">
            <a:spAutoFit/>
          </a:bodyPr>
          <a:lstStyle/>
          <a:p>
            <a:r>
              <a:rPr lang="fr-FR" sz="2000" b="1" dirty="0">
                <a:solidFill>
                  <a:schemeClr val="bg1"/>
                </a:solidFill>
                <a:cs typeface="Times New Roman" panose="02020603050405020304" pitchFamily="18" charset="0"/>
              </a:rPr>
              <a:t>Producteurs dans les 40 % inférieurs de la distribution cumulée des </a:t>
            </a:r>
            <a:r>
              <a:rPr lang="fr-FR" sz="2000" b="1" dirty="0">
                <a:solidFill>
                  <a:srgbClr val="FF0000"/>
                </a:solidFill>
                <a:cs typeface="Times New Roman" panose="02020603050405020304" pitchFamily="18" charset="0"/>
              </a:rPr>
              <a:t>revenus totaux</a:t>
            </a:r>
            <a:r>
              <a:rPr lang="fr-FR" sz="2000" b="1" dirty="0">
                <a:solidFill>
                  <a:schemeClr val="bg1"/>
                </a:solidFill>
                <a:cs typeface="Times New Roman" panose="02020603050405020304" pitchFamily="18" charset="0"/>
              </a:rPr>
              <a:t>
</a:t>
            </a:r>
            <a:endParaRPr lang="en-US" sz="2000" b="1" dirty="0">
              <a:solidFill>
                <a:srgbClr val="C00000"/>
              </a:solidFill>
              <a:cs typeface="Times New Roman" panose="02020603050405020304" pitchFamily="18" charset="0"/>
            </a:endParaRPr>
          </a:p>
        </p:txBody>
      </p:sp>
      <p:sp>
        <p:nvSpPr>
          <p:cNvPr id="10" name="TextBox 9"/>
          <p:cNvSpPr txBox="1"/>
          <p:nvPr/>
        </p:nvSpPr>
        <p:spPr>
          <a:xfrm>
            <a:off x="2707921" y="3567807"/>
            <a:ext cx="2386388" cy="1191095"/>
          </a:xfrm>
          <a:prstGeom prst="rect">
            <a:avLst/>
          </a:prstGeom>
          <a:noFill/>
        </p:spPr>
        <p:txBody>
          <a:bodyPr wrap="square" rtlCol="0">
            <a:spAutoFit/>
          </a:bodyPr>
          <a:lstStyle/>
          <a:p>
            <a:pPr algn="ctr"/>
            <a:r>
              <a:rPr lang="en-US" sz="2380" b="1" dirty="0">
                <a:solidFill>
                  <a:schemeClr val="accent4">
                    <a:lumMod val="20000"/>
                    <a:lumOff val="80000"/>
                  </a:schemeClr>
                </a:solidFill>
                <a:cs typeface="Times New Roman" panose="02020603050405020304" pitchFamily="18" charset="0"/>
              </a:rPr>
              <a:t>Petits </a:t>
            </a:r>
            <a:r>
              <a:rPr lang="en-US" sz="2380" b="1" dirty="0" err="1">
                <a:solidFill>
                  <a:schemeClr val="accent4">
                    <a:lumMod val="20000"/>
                    <a:lumOff val="80000"/>
                  </a:schemeClr>
                </a:solidFill>
                <a:cs typeface="Times New Roman" panose="02020603050405020304" pitchFamily="18" charset="0"/>
              </a:rPr>
              <a:t>producteurs</a:t>
            </a:r>
            <a:r>
              <a:rPr lang="en-US" sz="2380" b="1" dirty="0">
                <a:solidFill>
                  <a:schemeClr val="accent4">
                    <a:lumMod val="20000"/>
                    <a:lumOff val="80000"/>
                  </a:schemeClr>
                </a:solidFill>
                <a:cs typeface="Times New Roman" panose="02020603050405020304" pitchFamily="18" charset="0"/>
              </a:rPr>
              <a:t> </a:t>
            </a:r>
            <a:r>
              <a:rPr lang="en-US" sz="2380" b="1" dirty="0" err="1">
                <a:solidFill>
                  <a:schemeClr val="accent4">
                    <a:lumMod val="20000"/>
                    <a:lumOff val="80000"/>
                  </a:schemeClr>
                </a:solidFill>
                <a:cs typeface="Times New Roman" panose="02020603050405020304" pitchFamily="18" charset="0"/>
              </a:rPr>
              <a:t>alimentaires</a:t>
            </a:r>
            <a:endParaRPr lang="en-US" sz="2380" b="1" dirty="0">
              <a:solidFill>
                <a:schemeClr val="accent4">
                  <a:lumMod val="20000"/>
                  <a:lumOff val="80000"/>
                </a:schemeClr>
              </a:solidFill>
              <a:cs typeface="Times New Roman" panose="02020603050405020304" pitchFamily="18" charset="0"/>
            </a:endParaRPr>
          </a:p>
        </p:txBody>
      </p:sp>
    </p:spTree>
    <p:extLst>
      <p:ext uri="{BB962C8B-B14F-4D97-AF65-F5344CB8AC3E}">
        <p14:creationId xmlns:p14="http://schemas.microsoft.com/office/powerpoint/2010/main" val="14355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d472429-288a-4376-94bc-5efba0ecd2b6" xsi:nil="true"/>
    <lcf76f155ced4ddcb4097134ff3c332f xmlns="bd472429-288a-4376-94bc-5efba0ecd2b6">
      <Terms xmlns="http://schemas.microsoft.com/office/infopath/2007/PartnerControls"/>
    </lcf76f155ced4ddcb4097134ff3c332f>
    <TaxCatchAll xmlns="b6a3b5e8-9a5d-48de-8dd4-71f80e1de3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CCB8F1658BF9489F0AF55D06554132" ma:contentTypeVersion="17" ma:contentTypeDescription="Create a new document." ma:contentTypeScope="" ma:versionID="7d9af73aa0d78aac96939790fe1ad33e">
  <xsd:schema xmlns:xsd="http://www.w3.org/2001/XMLSchema" xmlns:xs="http://www.w3.org/2001/XMLSchema" xmlns:p="http://schemas.microsoft.com/office/2006/metadata/properties" xmlns:ns2="bd472429-288a-4376-94bc-5efba0ecd2b6" xmlns:ns3="b6a3b5e8-9a5d-48de-8dd4-71f80e1de32d" targetNamespace="http://schemas.microsoft.com/office/2006/metadata/properties" ma:root="true" ma:fieldsID="6b05a0221ddba5a49b82ec0e45580803" ns2:_="" ns3:_="">
    <xsd:import namespace="bd472429-288a-4376-94bc-5efba0ecd2b6"/>
    <xsd:import namespace="b6a3b5e8-9a5d-48de-8dd4-71f80e1de3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_Flow_SignoffStatu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72429-288a-4376-94bc-5efba0ecd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_Flow_SignoffStatus" ma:index="13"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a3b5e8-9a5d-48de-8dd4-71f80e1de3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af5e386-9031-43d7-9be7-90668a9bdae4}" ma:internalName="TaxCatchAll" ma:showField="CatchAllData" ma:web="b6a3b5e8-9a5d-48de-8dd4-71f80e1de3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6E464-D8B4-4AF7-BE66-A0C37C19CA8C}">
  <ds:schemaRefs>
    <ds:schemaRef ds:uri="b6a3b5e8-9a5d-48de-8dd4-71f80e1de32d"/>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d472429-288a-4376-94bc-5efba0ecd2b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592E1C-9FBD-44FE-A66A-8B424E7E2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72429-288a-4376-94bc-5efba0ecd2b6"/>
    <ds:schemaRef ds:uri="b6a3b5e8-9a5d-48de-8dd4-71f80e1de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152A6E-9D2E-4AC4-935F-C84F74DBF7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8912</TotalTime>
  <Words>2825</Words>
  <Application>Microsoft Office PowerPoint</Application>
  <PresentationFormat>Affichage à l'écran (4:3)</PresentationFormat>
  <Paragraphs>347</Paragraphs>
  <Slides>44</Slides>
  <Notes>32</Notes>
  <HiddenSlides>6</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44</vt:i4>
      </vt:variant>
    </vt:vector>
  </HeadingPairs>
  <TitlesOfParts>
    <vt:vector size="59" baseType="lpstr">
      <vt:lpstr>Malgun Gothic</vt:lpstr>
      <vt:lpstr>SimSun</vt:lpstr>
      <vt:lpstr>Aharoni</vt:lpstr>
      <vt:lpstr>Arial</vt:lpstr>
      <vt:lpstr>Bahnschrift</vt:lpstr>
      <vt:lpstr>Bahnschrift SemiBold</vt:lpstr>
      <vt:lpstr>Calibri</vt:lpstr>
      <vt:lpstr>Calibri Light</vt:lpstr>
      <vt:lpstr>Cambria Math</vt:lpstr>
      <vt:lpstr>等线 Light</vt:lpstr>
      <vt:lpstr>Symbol</vt:lpstr>
      <vt:lpstr>Times New Roman</vt:lpstr>
      <vt:lpstr>Tw Cen MT</vt:lpstr>
      <vt:lpstr>Wingdings</vt:lpstr>
      <vt:lpstr>Office Theme</vt:lpstr>
      <vt:lpstr>Présentation PowerPoint</vt:lpstr>
      <vt:lpstr> Objectif 2 Éliminer la faim, assurer la sécurité alimentaire, améliorer la nutrition et promouvoir l’agriculture durable
</vt:lpstr>
      <vt:lpstr>Les Indicateurs ODD 2.3.1 &amp; 2.3.2</vt:lpstr>
      <vt:lpstr>Quelle est la méthodologie pour informer sur la Cible 2.3?
</vt:lpstr>
      <vt:lpstr>Goal 2: Zero Hunger (2)</vt:lpstr>
      <vt:lpstr>Présentation PowerPoint</vt:lpstr>
      <vt:lpstr>Critères adoptés par la FAO
</vt:lpstr>
      <vt:lpstr>Définition de la FAO des petits producteurs alimentaires
</vt:lpstr>
      <vt:lpstr>Définition de la FAO des petits producteurs alimentaires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Objectif 2 : Faim Zéro (2)
</vt:lpstr>
      <vt:lpstr>Présentation PowerPoint</vt:lpstr>
      <vt:lpstr>SDG indicator 2.3.1 - Calcul</vt:lpstr>
      <vt:lpstr>Indicateur 2.3.1 des ODD – Calcul  FORMULE SANS POIDS D’ÉCHANTILLONNAGE
</vt:lpstr>
      <vt:lpstr>Indicateur 2.3.1 des ODD – Calcul  FORMULE SANS POIDS D’ÉCHANTILLONNAGE</vt:lpstr>
      <vt:lpstr>Indicateur 2.3.1 des ODD – Calcul  FORMULE SANS POIDS D’ÉCHANTILLONNAGE </vt:lpstr>
      <vt:lpstr>Indicateur 2.3.1 des ODD – Calcul   </vt:lpstr>
      <vt:lpstr>Indicateur 2.3.1 des ODD – Calcul  AVEC POIDS D’ÉCHANTILLONNAGE</vt:lpstr>
      <vt:lpstr>Indicateur 2.3.1 des ODD – Méthodologie  AVEC POIDS D’ÉCHANTILLONNAGE </vt:lpstr>
      <vt:lpstr>Présentation PowerPoint</vt:lpstr>
      <vt:lpstr>MAIN-D’ŒUVRE
</vt:lpstr>
      <vt:lpstr>Présentation PowerPoint</vt:lpstr>
      <vt:lpstr>Présentation PowerPoint</vt:lpstr>
      <vt:lpstr>Présentation PowerPoint</vt:lpstr>
      <vt:lpstr>Présentation PowerPoint</vt:lpstr>
      <vt:lpstr>Présentation PowerPoint</vt:lpstr>
      <vt:lpstr>Revenu des cultures
</vt:lpstr>
      <vt:lpstr>Revenu de l’élevage
</vt:lpstr>
      <vt:lpstr>Présentation PowerPoint</vt:lpstr>
      <vt:lpstr>Désagrégation des données et ODD</vt:lpstr>
      <vt:lpstr>L'ensemble de désagrégation minimum</vt:lpstr>
      <vt:lpstr>Dimensions de désagrégation requises pour les indicateurs 2.3.1 et 2.3.2</vt:lpstr>
      <vt:lpstr>Présentation PowerPoint</vt:lpstr>
      <vt:lpstr>Présentation PowerPoint</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Seo, Sangmin (OCS)</dc:creator>
  <cp:lastModifiedBy>Naman Keita</cp:lastModifiedBy>
  <cp:revision>61</cp:revision>
  <dcterms:created xsi:type="dcterms:W3CDTF">2019-09-16T13:42:25Z</dcterms:created>
  <dcterms:modified xsi:type="dcterms:W3CDTF">2022-08-04T16:04:58Z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0x0101008CCCB8F1658BF9489F0AF55D06554132</vt:lpwstr>
  </property>
</Properties>
</file>