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23"/>
  </p:notesMasterIdLst>
  <p:sldIdLst>
    <p:sldId id="257" r:id="rId2"/>
    <p:sldId id="319" r:id="rId3"/>
    <p:sldId id="317" r:id="rId4"/>
    <p:sldId id="318" r:id="rId5"/>
    <p:sldId id="320" r:id="rId6"/>
    <p:sldId id="264" r:id="rId7"/>
    <p:sldId id="321" r:id="rId8"/>
    <p:sldId id="327" r:id="rId9"/>
    <p:sldId id="322" r:id="rId10"/>
    <p:sldId id="323" r:id="rId11"/>
    <p:sldId id="325" r:id="rId12"/>
    <p:sldId id="326" r:id="rId13"/>
    <p:sldId id="328" r:id="rId14"/>
    <p:sldId id="259" r:id="rId15"/>
    <p:sldId id="263" r:id="rId16"/>
    <p:sldId id="329" r:id="rId17"/>
    <p:sldId id="330" r:id="rId18"/>
    <p:sldId id="266" r:id="rId19"/>
    <p:sldId id="261" r:id="rId20"/>
    <p:sldId id="262" r:id="rId21"/>
    <p:sldId id="265" r:id="rId22"/>
    <p:sldId id="268" r:id="rId23"/>
    <p:sldId id="345" r:id="rId24"/>
    <p:sldId id="347" r:id="rId25"/>
    <p:sldId id="348" r:id="rId26"/>
    <p:sldId id="349" r:id="rId27"/>
    <p:sldId id="269" r:id="rId28"/>
    <p:sldId id="331" r:id="rId29"/>
    <p:sldId id="332" r:id="rId30"/>
    <p:sldId id="270" r:id="rId31"/>
    <p:sldId id="271" r:id="rId32"/>
    <p:sldId id="272" r:id="rId33"/>
    <p:sldId id="273" r:id="rId34"/>
    <p:sldId id="333" r:id="rId35"/>
    <p:sldId id="275" r:id="rId36"/>
    <p:sldId id="337" r:id="rId37"/>
    <p:sldId id="334" r:id="rId38"/>
    <p:sldId id="335" r:id="rId39"/>
    <p:sldId id="336" r:id="rId40"/>
    <p:sldId id="338" r:id="rId41"/>
    <p:sldId id="339" r:id="rId42"/>
    <p:sldId id="267" r:id="rId43"/>
    <p:sldId id="340" r:id="rId44"/>
    <p:sldId id="342" r:id="rId45"/>
    <p:sldId id="341" r:id="rId46"/>
    <p:sldId id="343" r:id="rId47"/>
    <p:sldId id="350" r:id="rId48"/>
    <p:sldId id="351" r:id="rId49"/>
    <p:sldId id="352" r:id="rId50"/>
    <p:sldId id="353" r:id="rId51"/>
    <p:sldId id="354" r:id="rId52"/>
    <p:sldId id="384" r:id="rId53"/>
    <p:sldId id="385" r:id="rId54"/>
    <p:sldId id="386" r:id="rId55"/>
    <p:sldId id="346" r:id="rId56"/>
    <p:sldId id="387" r:id="rId57"/>
    <p:sldId id="388" r:id="rId58"/>
    <p:sldId id="389" r:id="rId59"/>
    <p:sldId id="390" r:id="rId60"/>
    <p:sldId id="391" r:id="rId61"/>
    <p:sldId id="392" r:id="rId62"/>
    <p:sldId id="393" r:id="rId63"/>
    <p:sldId id="394" r:id="rId64"/>
    <p:sldId id="355" r:id="rId65"/>
    <p:sldId id="356" r:id="rId66"/>
    <p:sldId id="357" r:id="rId67"/>
    <p:sldId id="358" r:id="rId68"/>
    <p:sldId id="359" r:id="rId69"/>
    <p:sldId id="360" r:id="rId70"/>
    <p:sldId id="361" r:id="rId71"/>
    <p:sldId id="362" r:id="rId72"/>
    <p:sldId id="363" r:id="rId73"/>
    <p:sldId id="364" r:id="rId74"/>
    <p:sldId id="365" r:id="rId75"/>
    <p:sldId id="366" r:id="rId76"/>
    <p:sldId id="367" r:id="rId77"/>
    <p:sldId id="369" r:id="rId78"/>
    <p:sldId id="368" r:id="rId79"/>
    <p:sldId id="370" r:id="rId80"/>
    <p:sldId id="371" r:id="rId81"/>
    <p:sldId id="372" r:id="rId82"/>
    <p:sldId id="373" r:id="rId83"/>
    <p:sldId id="374" r:id="rId84"/>
    <p:sldId id="375" r:id="rId85"/>
    <p:sldId id="376" r:id="rId86"/>
    <p:sldId id="377" r:id="rId87"/>
    <p:sldId id="378" r:id="rId88"/>
    <p:sldId id="379" r:id="rId89"/>
    <p:sldId id="380" r:id="rId90"/>
    <p:sldId id="381" r:id="rId91"/>
    <p:sldId id="395" r:id="rId92"/>
    <p:sldId id="396" r:id="rId93"/>
    <p:sldId id="397" r:id="rId94"/>
    <p:sldId id="398" r:id="rId95"/>
    <p:sldId id="399" r:id="rId96"/>
    <p:sldId id="400" r:id="rId97"/>
    <p:sldId id="401" r:id="rId98"/>
    <p:sldId id="402" r:id="rId99"/>
    <p:sldId id="403" r:id="rId100"/>
    <p:sldId id="404" r:id="rId101"/>
    <p:sldId id="405" r:id="rId102"/>
    <p:sldId id="406" r:id="rId103"/>
    <p:sldId id="407" r:id="rId104"/>
    <p:sldId id="408" r:id="rId105"/>
    <p:sldId id="409" r:id="rId106"/>
    <p:sldId id="410" r:id="rId107"/>
    <p:sldId id="411" r:id="rId108"/>
    <p:sldId id="412" r:id="rId109"/>
    <p:sldId id="413" r:id="rId110"/>
    <p:sldId id="414" r:id="rId111"/>
    <p:sldId id="415" r:id="rId112"/>
    <p:sldId id="416" r:id="rId113"/>
    <p:sldId id="417" r:id="rId114"/>
    <p:sldId id="418" r:id="rId115"/>
    <p:sldId id="419" r:id="rId116"/>
    <p:sldId id="420" r:id="rId117"/>
    <p:sldId id="421" r:id="rId118"/>
    <p:sldId id="422" r:id="rId119"/>
    <p:sldId id="423" r:id="rId120"/>
    <p:sldId id="424" r:id="rId121"/>
    <p:sldId id="344" r:id="rId122"/>
  </p:sldIdLst>
  <p:sldSz cx="9144000" cy="5715000" type="screen16x10"/>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0" d="100"/>
          <a:sy n="120" d="100"/>
        </p:scale>
        <p:origin x="570" y="-24"/>
      </p:cViewPr>
      <p:guideLst>
        <p:guide orient="horz" pos="180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notesMaster" Target="notesMasters/notes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presProps" Target="pres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232B8CA1-C016-4880-8508-A5BA94E0ACDC}" type="datetimeFigureOut">
              <a:rPr lang="fr-FR"/>
              <a:pPr>
                <a:defRPr/>
              </a:pPr>
              <a:t>06/03/2023</a:t>
            </a:fld>
            <a:endParaRPr lang="fr-FR"/>
          </a:p>
        </p:txBody>
      </p:sp>
      <p:sp>
        <p:nvSpPr>
          <p:cNvPr id="4" name="Espace réservé de l'image des diapositives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A3345D2-13FC-4F94-8C4D-EB0B5FD0DE11}" type="slidenum">
              <a:rPr lang="fr-FR"/>
              <a:pPr>
                <a:defRPr/>
              </a:pPr>
              <a:t>‹N°›</a:t>
            </a:fld>
            <a:endParaRPr lang="fr-FR"/>
          </a:p>
        </p:txBody>
      </p:sp>
    </p:spTree>
    <p:extLst>
      <p:ext uri="{BB962C8B-B14F-4D97-AF65-F5344CB8AC3E}">
        <p14:creationId xmlns:p14="http://schemas.microsoft.com/office/powerpoint/2010/main" val="41705455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a:defRPr/>
            </a:pPr>
            <a:fld id="{FA3345D2-13FC-4F94-8C4D-EB0B5FD0DE11}" type="slidenum">
              <a:rPr lang="fr-FR" smtClean="0"/>
              <a:pPr>
                <a:defRPr/>
              </a:pPr>
              <a:t>30</a:t>
            </a:fld>
            <a:endParaRPr lang="fr-FR"/>
          </a:p>
        </p:txBody>
      </p:sp>
    </p:spTree>
    <p:extLst>
      <p:ext uri="{BB962C8B-B14F-4D97-AF65-F5344CB8AC3E}">
        <p14:creationId xmlns:p14="http://schemas.microsoft.com/office/powerpoint/2010/main" val="14612784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Diapositive de titr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Forme libre 3"/>
          <p:cNvSpPr/>
          <p:nvPr/>
        </p:nvSpPr>
        <p:spPr>
          <a:xfrm>
            <a:off x="-12700" y="2636838"/>
            <a:ext cx="9156700" cy="2111375"/>
          </a:xfrm>
          <a:custGeom>
            <a:avLst/>
            <a:gdLst>
              <a:gd name="connsiteX0" fmla="*/ 0 w 9169758"/>
              <a:gd name="connsiteY0" fmla="*/ 0 h 2474890"/>
              <a:gd name="connsiteX1" fmla="*/ 2923504 w 9169758"/>
              <a:gd name="connsiteY1" fmla="*/ 2292439 h 2474890"/>
              <a:gd name="connsiteX2" fmla="*/ 9169758 w 9169758"/>
              <a:gd name="connsiteY2" fmla="*/ 1094704 h 2474890"/>
            </a:gdLst>
            <a:ahLst/>
            <a:cxnLst>
              <a:cxn ang="0">
                <a:pos x="connsiteX0" y="connsiteY0"/>
              </a:cxn>
              <a:cxn ang="0">
                <a:pos x="connsiteX1" y="connsiteY1"/>
              </a:cxn>
              <a:cxn ang="0">
                <a:pos x="connsiteX2" y="connsiteY2"/>
              </a:cxn>
            </a:cxnLst>
            <a:rect l="l" t="t" r="r" b="b"/>
            <a:pathLst>
              <a:path w="9169758" h="2474890">
                <a:moveTo>
                  <a:pt x="0" y="0"/>
                </a:moveTo>
                <a:cubicBezTo>
                  <a:pt x="697605" y="1054994"/>
                  <a:pt x="1395211" y="2109988"/>
                  <a:pt x="2923504" y="2292439"/>
                </a:cubicBezTo>
                <a:cubicBezTo>
                  <a:pt x="4451797" y="2474890"/>
                  <a:pt x="6810777" y="1784797"/>
                  <a:pt x="9169758" y="1094704"/>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sp>
        <p:nvSpPr>
          <p:cNvPr id="5" name="Forme libre 4"/>
          <p:cNvSpPr/>
          <p:nvPr/>
        </p:nvSpPr>
        <p:spPr>
          <a:xfrm>
            <a:off x="2889250" y="3627438"/>
            <a:ext cx="6254750" cy="2087562"/>
          </a:xfrm>
          <a:custGeom>
            <a:avLst/>
            <a:gdLst>
              <a:gd name="connsiteX0" fmla="*/ 1064654 w 6138930"/>
              <a:gd name="connsiteY0" fmla="*/ 2511380 h 2511380"/>
              <a:gd name="connsiteX1" fmla="*/ 845713 w 6138930"/>
              <a:gd name="connsiteY1" fmla="*/ 1596980 h 2511380"/>
              <a:gd name="connsiteX2" fmla="*/ 6138930 w 6138930"/>
              <a:gd name="connsiteY2" fmla="*/ 0 h 2511380"/>
            </a:gdLst>
            <a:ahLst/>
            <a:cxnLst>
              <a:cxn ang="0">
                <a:pos x="connsiteX0" y="connsiteY0"/>
              </a:cxn>
              <a:cxn ang="0">
                <a:pos x="connsiteX1" y="connsiteY1"/>
              </a:cxn>
              <a:cxn ang="0">
                <a:pos x="connsiteX2" y="connsiteY2"/>
              </a:cxn>
            </a:cxnLst>
            <a:rect l="l" t="t" r="r" b="b"/>
            <a:pathLst>
              <a:path w="6138930" h="2511380">
                <a:moveTo>
                  <a:pt x="1064654" y="2511380"/>
                </a:moveTo>
                <a:cubicBezTo>
                  <a:pt x="532327" y="2263461"/>
                  <a:pt x="0" y="2015543"/>
                  <a:pt x="845713" y="1596980"/>
                </a:cubicBezTo>
                <a:cubicBezTo>
                  <a:pt x="1691426" y="1178417"/>
                  <a:pt x="3915178" y="589208"/>
                  <a:pt x="6138930" y="0"/>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sp>
        <p:nvSpPr>
          <p:cNvPr id="6" name="Forme libre 5"/>
          <p:cNvSpPr/>
          <p:nvPr/>
        </p:nvSpPr>
        <p:spPr>
          <a:xfrm>
            <a:off x="0" y="3649663"/>
            <a:ext cx="9144000" cy="1728787"/>
          </a:xfrm>
          <a:custGeom>
            <a:avLst/>
            <a:gdLst>
              <a:gd name="connsiteX0" fmla="*/ 0 w 9144000"/>
              <a:gd name="connsiteY0" fmla="*/ 2073499 h 2073499"/>
              <a:gd name="connsiteX1" fmla="*/ 3760631 w 9144000"/>
              <a:gd name="connsiteY1" fmla="*/ 1390919 h 2073499"/>
              <a:gd name="connsiteX2" fmla="*/ 9144000 w 9144000"/>
              <a:gd name="connsiteY2" fmla="*/ 0 h 2073499"/>
            </a:gdLst>
            <a:ahLst/>
            <a:cxnLst>
              <a:cxn ang="0">
                <a:pos x="connsiteX0" y="connsiteY0"/>
              </a:cxn>
              <a:cxn ang="0">
                <a:pos x="connsiteX1" y="connsiteY1"/>
              </a:cxn>
              <a:cxn ang="0">
                <a:pos x="connsiteX2" y="connsiteY2"/>
              </a:cxn>
            </a:cxnLst>
            <a:rect l="l" t="t" r="r" b="b"/>
            <a:pathLst>
              <a:path w="9144000" h="2073499">
                <a:moveTo>
                  <a:pt x="0" y="2073499"/>
                </a:moveTo>
                <a:cubicBezTo>
                  <a:pt x="1118315" y="1905000"/>
                  <a:pt x="2236631" y="1736502"/>
                  <a:pt x="3760631" y="1390919"/>
                </a:cubicBezTo>
                <a:cubicBezTo>
                  <a:pt x="5284631" y="1045336"/>
                  <a:pt x="7214315" y="522668"/>
                  <a:pt x="9144000" y="0"/>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sp>
        <p:nvSpPr>
          <p:cNvPr id="7" name="Forme libre 6"/>
          <p:cNvSpPr/>
          <p:nvPr/>
        </p:nvSpPr>
        <p:spPr>
          <a:xfrm>
            <a:off x="5076825" y="3695700"/>
            <a:ext cx="4067175" cy="2019300"/>
          </a:xfrm>
          <a:custGeom>
            <a:avLst/>
            <a:gdLst>
              <a:gd name="connsiteX0" fmla="*/ 3668332 w 3964546"/>
              <a:gd name="connsiteY0" fmla="*/ 2446986 h 2446986"/>
              <a:gd name="connsiteX1" fmla="*/ 49369 w 3964546"/>
              <a:gd name="connsiteY1" fmla="*/ 1262129 h 2446986"/>
              <a:gd name="connsiteX2" fmla="*/ 3964546 w 3964546"/>
              <a:gd name="connsiteY2" fmla="*/ 0 h 2446986"/>
            </a:gdLst>
            <a:ahLst/>
            <a:cxnLst>
              <a:cxn ang="0">
                <a:pos x="connsiteX0" y="connsiteY0"/>
              </a:cxn>
              <a:cxn ang="0">
                <a:pos x="connsiteX1" y="connsiteY1"/>
              </a:cxn>
              <a:cxn ang="0">
                <a:pos x="connsiteX2" y="connsiteY2"/>
              </a:cxn>
            </a:cxnLst>
            <a:rect l="l" t="t" r="r" b="b"/>
            <a:pathLst>
              <a:path w="3964546" h="2446986">
                <a:moveTo>
                  <a:pt x="3668332" y="2446986"/>
                </a:moveTo>
                <a:cubicBezTo>
                  <a:pt x="1834166" y="2058473"/>
                  <a:pt x="0" y="1669960"/>
                  <a:pt x="49369" y="1262129"/>
                </a:cubicBezTo>
                <a:cubicBezTo>
                  <a:pt x="98738" y="854298"/>
                  <a:pt x="2031642" y="427149"/>
                  <a:pt x="3964546" y="0"/>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pic>
        <p:nvPicPr>
          <p:cNvPr id="8" name="Picture 13" descr="Logo-AFRISTA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19475" y="193675"/>
            <a:ext cx="2303463" cy="149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6" name="Espace réservé du titre 1"/>
          <p:cNvSpPr>
            <a:spLocks noGrp="1"/>
          </p:cNvSpPr>
          <p:nvPr>
            <p:ph type="ctrTitle"/>
          </p:nvPr>
        </p:nvSpPr>
        <p:spPr>
          <a:xfrm>
            <a:off x="685800" y="1992313"/>
            <a:ext cx="7772400" cy="1225550"/>
          </a:xfrm>
        </p:spPr>
        <p:txBody>
          <a:bodyPr/>
          <a:lstStyle>
            <a:lvl1pPr algn="ctr">
              <a:defRPr smtClean="0"/>
            </a:lvl1pPr>
          </a:lstStyle>
          <a:p>
            <a:pPr lvl="0"/>
            <a:r>
              <a:rPr lang="fr-FR" noProof="0"/>
              <a:t>Modifiez le style du titre</a:t>
            </a:r>
          </a:p>
        </p:txBody>
      </p:sp>
      <p:sp>
        <p:nvSpPr>
          <p:cNvPr id="26627" name="Espace réservé du texte 2"/>
          <p:cNvSpPr>
            <a:spLocks noGrp="1"/>
          </p:cNvSpPr>
          <p:nvPr>
            <p:ph type="subTitle" idx="1"/>
          </p:nvPr>
        </p:nvSpPr>
        <p:spPr>
          <a:xfrm>
            <a:off x="1371600" y="3362325"/>
            <a:ext cx="6400800" cy="1460500"/>
          </a:xfrm>
        </p:spPr>
        <p:txBody>
          <a:bodyPr/>
          <a:lstStyle>
            <a:lvl1pPr marL="0" indent="0" algn="ctr">
              <a:buFont typeface="Calibri" pitchFamily="34" charset="0"/>
              <a:buNone/>
              <a:defRPr smtClean="0"/>
            </a:lvl1pPr>
          </a:lstStyle>
          <a:p>
            <a:pPr lvl="0"/>
            <a:r>
              <a:rPr lang="fr-FR" noProof="0"/>
              <a:t>Modifiez le style des sous-titres du masque</a:t>
            </a:r>
          </a:p>
        </p:txBody>
      </p:sp>
    </p:spTree>
    <p:extLst>
      <p:ext uri="{BB962C8B-B14F-4D97-AF65-F5344CB8AC3E}">
        <p14:creationId xmlns:p14="http://schemas.microsoft.com/office/powerpoint/2010/main" val="2744479279"/>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000500"/>
            <a:ext cx="5486400" cy="472282"/>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510646"/>
            <a:ext cx="5486400" cy="3429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p>
        </p:txBody>
      </p:sp>
      <p:sp>
        <p:nvSpPr>
          <p:cNvPr id="4" name="Espace réservé du texte 3"/>
          <p:cNvSpPr>
            <a:spLocks noGrp="1"/>
          </p:cNvSpPr>
          <p:nvPr>
            <p:ph type="body" sz="half" idx="2"/>
          </p:nvPr>
        </p:nvSpPr>
        <p:spPr>
          <a:xfrm>
            <a:off x="1792288" y="4472782"/>
            <a:ext cx="5486400" cy="6707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8F7F916C-8D85-4738-8980-E4C06B1D3407}" type="datetimeFigureOut">
              <a:rPr lang="fr-FR"/>
              <a:pPr>
                <a:defRPr/>
              </a:pPr>
              <a:t>06/03/2023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9EB39CE5-B2D3-4326-817D-79C26F344E78}" type="slidenum">
              <a:rPr lang="fr-FR"/>
              <a:pPr>
                <a:defRPr/>
              </a:pPr>
              <a:t>‹N°›</a:t>
            </a:fld>
            <a:endParaRPr lang="fr-FR"/>
          </a:p>
        </p:txBody>
      </p:sp>
    </p:spTree>
    <p:extLst>
      <p:ext uri="{BB962C8B-B14F-4D97-AF65-F5344CB8AC3E}">
        <p14:creationId xmlns:p14="http://schemas.microsoft.com/office/powerpoint/2010/main" val="403274881"/>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B2BAF178-9F0E-40A5-A408-BC633B115C7D}" type="datetimeFigureOut">
              <a:rPr lang="fr-FR"/>
              <a:pPr>
                <a:defRPr/>
              </a:pPr>
              <a:t>06/03/2023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5C86AE7E-F660-4C97-908D-D2446E74E175}" type="slidenum">
              <a:rPr lang="fr-FR"/>
              <a:pPr>
                <a:defRPr/>
              </a:pPr>
              <a:t>‹N°›</a:t>
            </a:fld>
            <a:endParaRPr lang="fr-FR"/>
          </a:p>
        </p:txBody>
      </p:sp>
    </p:spTree>
    <p:extLst>
      <p:ext uri="{BB962C8B-B14F-4D97-AF65-F5344CB8AC3E}">
        <p14:creationId xmlns:p14="http://schemas.microsoft.com/office/powerpoint/2010/main" val="2780001598"/>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28866"/>
            <a:ext cx="2057400" cy="4876271"/>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28866"/>
            <a:ext cx="6019800" cy="4876271"/>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4DCFACE7-BB48-432A-B0E2-3FF5078C1BDC}" type="datetimeFigureOut">
              <a:rPr lang="fr-FR"/>
              <a:pPr>
                <a:defRPr/>
              </a:pPr>
              <a:t>06/03/2023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EB269F51-BF1B-4FA3-B7D4-D2872EAF0087}" type="slidenum">
              <a:rPr lang="fr-FR"/>
              <a:pPr>
                <a:defRPr/>
              </a:pPr>
              <a:t>‹N°›</a:t>
            </a:fld>
            <a:endParaRPr lang="fr-FR"/>
          </a:p>
        </p:txBody>
      </p:sp>
    </p:spTree>
    <p:extLst>
      <p:ext uri="{BB962C8B-B14F-4D97-AF65-F5344CB8AC3E}">
        <p14:creationId xmlns:p14="http://schemas.microsoft.com/office/powerpoint/2010/main" val="1338785467"/>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775355"/>
            <a:ext cx="7772400" cy="1225021"/>
          </a:xfrm>
        </p:spPr>
        <p:txBody>
          <a:bodyPr/>
          <a:lstStyle/>
          <a:p>
            <a:r>
              <a:rPr lang="fr-FR"/>
              <a:t>Modifiez le style du titre</a:t>
            </a:r>
          </a:p>
        </p:txBody>
      </p:sp>
      <p:sp>
        <p:nvSpPr>
          <p:cNvPr id="3" name="Sous-titr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30FC18C6-1E68-4764-B984-85BF181032A9}" type="datetimeFigureOut">
              <a:rPr lang="fr-FR"/>
              <a:pPr>
                <a:defRPr/>
              </a:pPr>
              <a:t>06/03/2023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D964C270-BBFE-4B20-9E4D-89AD2386B75F}" type="slidenum">
              <a:rPr lang="fr-FR"/>
              <a:pPr>
                <a:defRPr/>
              </a:pPr>
              <a:t>‹N°›</a:t>
            </a:fld>
            <a:endParaRPr lang="fr-FR"/>
          </a:p>
        </p:txBody>
      </p:sp>
    </p:spTree>
    <p:extLst>
      <p:ext uri="{BB962C8B-B14F-4D97-AF65-F5344CB8AC3E}">
        <p14:creationId xmlns:p14="http://schemas.microsoft.com/office/powerpoint/2010/main" val="1620038120"/>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FBA1B08D-074E-41D4-A2E8-1D5E0D3EB70E}" type="datetimeFigureOut">
              <a:rPr lang="fr-FR"/>
              <a:pPr>
                <a:defRPr/>
              </a:pPr>
              <a:t>06/03/2023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09BA275-53B5-47B8-BB85-120AAE85E698}" type="slidenum">
              <a:rPr lang="fr-FR"/>
              <a:pPr>
                <a:defRPr/>
              </a:pPr>
              <a:t>‹N°›</a:t>
            </a:fld>
            <a:endParaRPr lang="fr-FR"/>
          </a:p>
        </p:txBody>
      </p:sp>
    </p:spTree>
    <p:extLst>
      <p:ext uri="{BB962C8B-B14F-4D97-AF65-F5344CB8AC3E}">
        <p14:creationId xmlns:p14="http://schemas.microsoft.com/office/powerpoint/2010/main" val="819975298"/>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3672418"/>
            <a:ext cx="7772400" cy="1135062"/>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AB0238FD-9CEC-4502-9041-067AA2197B59}" type="datetimeFigureOut">
              <a:rPr lang="fr-FR"/>
              <a:pPr>
                <a:defRPr/>
              </a:pPr>
              <a:t>06/03/2023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9B1C6629-2AB5-42D4-A390-03344DC6587F}" type="slidenum">
              <a:rPr lang="fr-FR"/>
              <a:pPr>
                <a:defRPr/>
              </a:pPr>
              <a:t>‹N°›</a:t>
            </a:fld>
            <a:endParaRPr lang="fr-FR"/>
          </a:p>
        </p:txBody>
      </p:sp>
    </p:spTree>
    <p:extLst>
      <p:ext uri="{BB962C8B-B14F-4D97-AF65-F5344CB8AC3E}">
        <p14:creationId xmlns:p14="http://schemas.microsoft.com/office/powerpoint/2010/main" val="2742054927"/>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333501"/>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333501"/>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5DBCE1C7-A6F3-4121-AD1A-35835FE6A45E}" type="datetimeFigureOut">
              <a:rPr lang="fr-FR"/>
              <a:pPr>
                <a:defRPr/>
              </a:pPr>
              <a:t>06/03/2023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4CC359A1-5857-4E13-B3C2-D3355CCF55C8}" type="slidenum">
              <a:rPr lang="fr-FR"/>
              <a:pPr>
                <a:defRPr/>
              </a:pPr>
              <a:t>‹N°›</a:t>
            </a:fld>
            <a:endParaRPr lang="fr-FR"/>
          </a:p>
        </p:txBody>
      </p:sp>
    </p:spTree>
    <p:extLst>
      <p:ext uri="{BB962C8B-B14F-4D97-AF65-F5344CB8AC3E}">
        <p14:creationId xmlns:p14="http://schemas.microsoft.com/office/powerpoint/2010/main" val="3721914455"/>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279261"/>
            <a:ext cx="4040188" cy="5331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7" y="1279261"/>
            <a:ext cx="4041775" cy="5331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7"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17746679-8809-4676-8292-9DA53CC05A32}" type="datetimeFigureOut">
              <a:rPr lang="fr-FR"/>
              <a:pPr>
                <a:defRPr/>
              </a:pPr>
              <a:t>06/03/2023</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D0FAD5D2-B9AB-48F1-AF8A-ABC8057843B2}" type="slidenum">
              <a:rPr lang="fr-FR"/>
              <a:pPr>
                <a:defRPr/>
              </a:pPr>
              <a:t>‹N°›</a:t>
            </a:fld>
            <a:endParaRPr lang="fr-FR"/>
          </a:p>
        </p:txBody>
      </p:sp>
    </p:spTree>
    <p:extLst>
      <p:ext uri="{BB962C8B-B14F-4D97-AF65-F5344CB8AC3E}">
        <p14:creationId xmlns:p14="http://schemas.microsoft.com/office/powerpoint/2010/main" val="1512036233"/>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p:cNvSpPr>
            <a:spLocks noGrp="1"/>
          </p:cNvSpPr>
          <p:nvPr>
            <p:ph type="dt" sz="half" idx="10"/>
          </p:nvPr>
        </p:nvSpPr>
        <p:spPr/>
        <p:txBody>
          <a:bodyPr/>
          <a:lstStyle>
            <a:lvl1pPr>
              <a:defRPr/>
            </a:lvl1pPr>
          </a:lstStyle>
          <a:p>
            <a:pPr>
              <a:defRPr/>
            </a:pPr>
            <a:fld id="{541BA870-B7D3-4249-9718-08190171505B}" type="datetimeFigureOut">
              <a:rPr lang="fr-FR"/>
              <a:pPr>
                <a:defRPr/>
              </a:pPr>
              <a:t>06/03/2023</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38B450F0-D94D-44D9-9105-1BAA46B6FEA8}" type="slidenum">
              <a:rPr lang="fr-FR"/>
              <a:pPr>
                <a:defRPr/>
              </a:pPr>
              <a:t>‹N°›</a:t>
            </a:fld>
            <a:endParaRPr lang="fr-FR"/>
          </a:p>
        </p:txBody>
      </p:sp>
    </p:spTree>
    <p:extLst>
      <p:ext uri="{BB962C8B-B14F-4D97-AF65-F5344CB8AC3E}">
        <p14:creationId xmlns:p14="http://schemas.microsoft.com/office/powerpoint/2010/main" val="2129265678"/>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84AF1611-07CD-4A1B-AD90-9E6A6E9BAD63}" type="datetimeFigureOut">
              <a:rPr lang="fr-FR"/>
              <a:pPr>
                <a:defRPr/>
              </a:pPr>
              <a:t>06/03/2023</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ECCC4DDA-2A8A-499F-8D63-351F7570C59E}" type="slidenum">
              <a:rPr lang="fr-FR"/>
              <a:pPr>
                <a:defRPr/>
              </a:pPr>
              <a:t>‹N°›</a:t>
            </a:fld>
            <a:endParaRPr lang="fr-FR"/>
          </a:p>
        </p:txBody>
      </p:sp>
    </p:spTree>
    <p:extLst>
      <p:ext uri="{BB962C8B-B14F-4D97-AF65-F5344CB8AC3E}">
        <p14:creationId xmlns:p14="http://schemas.microsoft.com/office/powerpoint/2010/main" val="427141451"/>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2" y="227541"/>
            <a:ext cx="3008313" cy="968376"/>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27543"/>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2" y="1195918"/>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236D20DE-C355-4298-8D1E-4C5498A4C400}" type="datetimeFigureOut">
              <a:rPr lang="fr-FR"/>
              <a:pPr>
                <a:defRPr/>
              </a:pPr>
              <a:t>06/03/2023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FF473138-163D-4197-A659-56D1D72C135A}" type="slidenum">
              <a:rPr lang="fr-FR"/>
              <a:pPr>
                <a:defRPr/>
              </a:pPr>
              <a:t>‹N°›</a:t>
            </a:fld>
            <a:endParaRPr lang="fr-FR"/>
          </a:p>
        </p:txBody>
      </p:sp>
    </p:spTree>
    <p:extLst>
      <p:ext uri="{BB962C8B-B14F-4D97-AF65-F5344CB8AC3E}">
        <p14:creationId xmlns:p14="http://schemas.microsoft.com/office/powerpoint/2010/main" val="2436215469"/>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0070C0">
                <a:alpha val="87000"/>
              </a:srgbClr>
            </a:gs>
            <a:gs pos="22000">
              <a:schemeClr val="accent1">
                <a:tint val="23500"/>
                <a:satMod val="160000"/>
                <a:alpha val="67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1908175" y="228600"/>
            <a:ext cx="6778625"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1027" name="Espace réservé du texte 2"/>
          <p:cNvSpPr>
            <a:spLocks noGrp="1"/>
          </p:cNvSpPr>
          <p:nvPr>
            <p:ph type="body" idx="1"/>
          </p:nvPr>
        </p:nvSpPr>
        <p:spPr bwMode="auto">
          <a:xfrm>
            <a:off x="457200" y="1333500"/>
            <a:ext cx="8229600"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0" y="5437188"/>
            <a:ext cx="1619250" cy="303212"/>
          </a:xfrm>
          <a:prstGeom prst="rect">
            <a:avLst/>
          </a:prstGeom>
        </p:spPr>
        <p:txBody>
          <a:bodyPr vert="horz" wrap="square" lIns="91440" tIns="45720" rIns="91440" bIns="45720" numCol="1" anchor="ctr" anchorCtr="0" compatLnSpc="1">
            <a:prstTxWarp prst="textNoShape">
              <a:avLst/>
            </a:prstTxWarp>
          </a:bodyPr>
          <a:lstStyle>
            <a:lvl1pPr>
              <a:defRPr sz="1000" b="1" smtClean="0">
                <a:solidFill>
                  <a:srgbClr val="4D4D4D"/>
                </a:solidFill>
                <a:latin typeface="Calibri" pitchFamily="34" charset="0"/>
              </a:defRPr>
            </a:lvl1pPr>
          </a:lstStyle>
          <a:p>
            <a:pPr>
              <a:defRPr/>
            </a:pPr>
            <a:fld id="{C75F7150-A9F9-434C-8415-A3C6BA0F0B67}" type="datetimeFigureOut">
              <a:rPr lang="fr-FR"/>
              <a:pPr>
                <a:defRPr/>
              </a:pPr>
              <a:t>06/03/2023</a:t>
            </a:fld>
            <a:endParaRPr lang="fr-FR"/>
          </a:p>
        </p:txBody>
      </p:sp>
      <p:sp>
        <p:nvSpPr>
          <p:cNvPr id="5" name="Espace réservé du pied de page 4"/>
          <p:cNvSpPr>
            <a:spLocks noGrp="1"/>
          </p:cNvSpPr>
          <p:nvPr>
            <p:ph type="ftr" sz="quarter" idx="3"/>
          </p:nvPr>
        </p:nvSpPr>
        <p:spPr>
          <a:xfrm>
            <a:off x="1908175" y="5411788"/>
            <a:ext cx="6119813" cy="303212"/>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8316913" y="5411788"/>
            <a:ext cx="909637" cy="303212"/>
          </a:xfrm>
          <a:prstGeom prst="rect">
            <a:avLst/>
          </a:prstGeom>
        </p:spPr>
        <p:txBody>
          <a:bodyPr vert="horz" wrap="square" lIns="91440" tIns="45720" rIns="91440" bIns="45720" numCol="1" anchor="ctr" anchorCtr="0" compatLnSpc="1">
            <a:prstTxWarp prst="textNoShape">
              <a:avLst/>
            </a:prstTxWarp>
          </a:bodyPr>
          <a:lstStyle>
            <a:lvl1pPr algn="r">
              <a:defRPr sz="1000" b="1" smtClean="0">
                <a:solidFill>
                  <a:srgbClr val="4D4D4D"/>
                </a:solidFill>
                <a:latin typeface="Calibri" pitchFamily="34" charset="0"/>
              </a:defRPr>
            </a:lvl1pPr>
          </a:lstStyle>
          <a:p>
            <a:pPr>
              <a:defRPr/>
            </a:pPr>
            <a:fld id="{E8C02E31-B92B-468E-B56B-5BECE985B378}" type="slidenum">
              <a:rPr lang="fr-FR"/>
              <a:pPr>
                <a:defRPr/>
              </a:pPr>
              <a:t>‹N°›</a:t>
            </a:fld>
            <a:endParaRPr lang="fr-FR"/>
          </a:p>
        </p:txBody>
      </p:sp>
      <p:grpSp>
        <p:nvGrpSpPr>
          <p:cNvPr id="1031" name="Groupe 3"/>
          <p:cNvGrpSpPr>
            <a:grpSpLocks/>
          </p:cNvGrpSpPr>
          <p:nvPr/>
        </p:nvGrpSpPr>
        <p:grpSpPr bwMode="auto">
          <a:xfrm>
            <a:off x="215900" y="4010025"/>
            <a:ext cx="9182100" cy="1946275"/>
            <a:chOff x="-12879" y="4494727"/>
            <a:chExt cx="9182637" cy="2335369"/>
          </a:xfrm>
        </p:grpSpPr>
        <p:sp>
          <p:nvSpPr>
            <p:cNvPr id="2" name="Forme libre 4"/>
            <p:cNvSpPr/>
            <p:nvPr/>
          </p:nvSpPr>
          <p:spPr>
            <a:xfrm>
              <a:off x="-12879" y="4494727"/>
              <a:ext cx="9157236" cy="2156311"/>
            </a:xfrm>
            <a:custGeom>
              <a:avLst/>
              <a:gdLst>
                <a:gd name="connsiteX0" fmla="*/ 0 w 9156879"/>
                <a:gd name="connsiteY0" fmla="*/ 1429555 h 2157211"/>
                <a:gd name="connsiteX1" fmla="*/ 5859887 w 9156879"/>
                <a:gd name="connsiteY1" fmla="*/ 1918952 h 2157211"/>
                <a:gd name="connsiteX2" fmla="*/ 9156879 w 9156879"/>
                <a:gd name="connsiteY2" fmla="*/ 0 h 2157211"/>
              </a:gdLst>
              <a:ahLst/>
              <a:cxnLst>
                <a:cxn ang="0">
                  <a:pos x="connsiteX0" y="connsiteY0"/>
                </a:cxn>
                <a:cxn ang="0">
                  <a:pos x="connsiteX1" y="connsiteY1"/>
                </a:cxn>
                <a:cxn ang="0">
                  <a:pos x="connsiteX2" y="connsiteY2"/>
                </a:cxn>
              </a:cxnLst>
              <a:rect l="l" t="t" r="r" b="b"/>
              <a:pathLst>
                <a:path w="9156879" h="2157211">
                  <a:moveTo>
                    <a:pt x="0" y="1429555"/>
                  </a:moveTo>
                  <a:cubicBezTo>
                    <a:pt x="2166870" y="1793383"/>
                    <a:pt x="4333741" y="2157211"/>
                    <a:pt x="5859887" y="1918952"/>
                  </a:cubicBezTo>
                  <a:cubicBezTo>
                    <a:pt x="7386033" y="1680693"/>
                    <a:pt x="8271456" y="840346"/>
                    <a:pt x="9156879" y="0"/>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sp>
          <p:nvSpPr>
            <p:cNvPr id="3" name="Forme libre 5"/>
            <p:cNvSpPr/>
            <p:nvPr/>
          </p:nvSpPr>
          <p:spPr>
            <a:xfrm>
              <a:off x="-178" y="5898616"/>
              <a:ext cx="9169936" cy="931480"/>
            </a:xfrm>
            <a:custGeom>
              <a:avLst/>
              <a:gdLst>
                <a:gd name="connsiteX0" fmla="*/ 0 w 9169758"/>
                <a:gd name="connsiteY0" fmla="*/ 0 h 931572"/>
                <a:gd name="connsiteX1" fmla="*/ 4739425 w 9169758"/>
                <a:gd name="connsiteY1" fmla="*/ 875763 h 931572"/>
                <a:gd name="connsiteX2" fmla="*/ 9169758 w 9169758"/>
                <a:gd name="connsiteY2" fmla="*/ 334851 h 931572"/>
              </a:gdLst>
              <a:ahLst/>
              <a:cxnLst>
                <a:cxn ang="0">
                  <a:pos x="connsiteX0" y="connsiteY0"/>
                </a:cxn>
                <a:cxn ang="0">
                  <a:pos x="connsiteX1" y="connsiteY1"/>
                </a:cxn>
                <a:cxn ang="0">
                  <a:pos x="connsiteX2" y="connsiteY2"/>
                </a:cxn>
              </a:cxnLst>
              <a:rect l="l" t="t" r="r" b="b"/>
              <a:pathLst>
                <a:path w="9169758" h="931572">
                  <a:moveTo>
                    <a:pt x="0" y="0"/>
                  </a:moveTo>
                  <a:cubicBezTo>
                    <a:pt x="1605566" y="409977"/>
                    <a:pt x="3211132" y="819954"/>
                    <a:pt x="4739425" y="875763"/>
                  </a:cubicBezTo>
                  <a:cubicBezTo>
                    <a:pt x="6267718" y="931572"/>
                    <a:pt x="7718738" y="633211"/>
                    <a:pt x="9169758" y="334851"/>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grpSp>
      <p:pic>
        <p:nvPicPr>
          <p:cNvPr id="1032" name="Picture 11" descr="Logo-AFRISTAT-simple"/>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07950" y="174625"/>
            <a:ext cx="1547813" cy="1027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3"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med">
    <p:fade/>
  </p:transition>
  <p:txStyles>
    <p:titleStyle>
      <a:lvl1pPr algn="l" rtl="0" eaLnBrk="1" fontAlgn="base" hangingPunct="1">
        <a:spcBef>
          <a:spcPct val="0"/>
        </a:spcBef>
        <a:spcAft>
          <a:spcPct val="0"/>
        </a:spcAft>
        <a:defRPr sz="3200" b="1" kern="1200">
          <a:solidFill>
            <a:schemeClr val="bg1"/>
          </a:solidFill>
          <a:latin typeface="+mj-lt"/>
          <a:ea typeface="+mj-ea"/>
          <a:cs typeface="+mj-cs"/>
        </a:defRPr>
      </a:lvl1pPr>
      <a:lvl2pPr algn="l" rtl="0" eaLnBrk="1" fontAlgn="base" hangingPunct="1">
        <a:spcBef>
          <a:spcPct val="0"/>
        </a:spcBef>
        <a:spcAft>
          <a:spcPct val="0"/>
        </a:spcAft>
        <a:defRPr sz="3200" b="1">
          <a:solidFill>
            <a:schemeClr val="bg1"/>
          </a:solidFill>
          <a:latin typeface="Calibri" pitchFamily="34" charset="0"/>
        </a:defRPr>
      </a:lvl2pPr>
      <a:lvl3pPr algn="l" rtl="0" eaLnBrk="1" fontAlgn="base" hangingPunct="1">
        <a:spcBef>
          <a:spcPct val="0"/>
        </a:spcBef>
        <a:spcAft>
          <a:spcPct val="0"/>
        </a:spcAft>
        <a:defRPr sz="3200" b="1">
          <a:solidFill>
            <a:schemeClr val="bg1"/>
          </a:solidFill>
          <a:latin typeface="Calibri" pitchFamily="34" charset="0"/>
        </a:defRPr>
      </a:lvl3pPr>
      <a:lvl4pPr algn="l" rtl="0" eaLnBrk="1" fontAlgn="base" hangingPunct="1">
        <a:spcBef>
          <a:spcPct val="0"/>
        </a:spcBef>
        <a:spcAft>
          <a:spcPct val="0"/>
        </a:spcAft>
        <a:defRPr sz="3200" b="1">
          <a:solidFill>
            <a:schemeClr val="bg1"/>
          </a:solidFill>
          <a:latin typeface="Calibri" pitchFamily="34" charset="0"/>
        </a:defRPr>
      </a:lvl4pPr>
      <a:lvl5pPr algn="l" rtl="0" eaLnBrk="1" fontAlgn="base" hangingPunct="1">
        <a:spcBef>
          <a:spcPct val="0"/>
        </a:spcBef>
        <a:spcAft>
          <a:spcPct val="0"/>
        </a:spcAft>
        <a:defRPr sz="3200" b="1">
          <a:solidFill>
            <a:schemeClr val="bg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Calibri" pitchFamily="34" charset="0"/>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SzPct val="80000"/>
        <a:buFont typeface="Calibri" pitchFamily="34" charset="0"/>
        <a:buChar char="•"/>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Calibri" pitchFamily="34" charset="0"/>
        <a:buChar char="»"/>
        <a:defRPr sz="2000" kern="1200">
          <a:solidFill>
            <a:schemeClr val="tx1"/>
          </a:solidFill>
          <a:latin typeface="+mn-lt"/>
          <a:ea typeface="+mn-ea"/>
          <a:cs typeface="+mn-cs"/>
        </a:defRPr>
      </a:lvl3pPr>
      <a:lvl4pPr marL="1600200" indent="-228600" algn="l" rtl="0" eaLnBrk="1" fontAlgn="base" hangingPunct="1">
        <a:spcBef>
          <a:spcPct val="20000"/>
        </a:spcBef>
        <a:spcAft>
          <a:spcPct val="0"/>
        </a:spcAft>
        <a:buSzPct val="80000"/>
        <a:buFont typeface="Arial" charset="0"/>
        <a:buChar char="•"/>
        <a:defRPr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2" Type="http://schemas.openxmlformats.org/officeDocument/2006/relationships/hyperlink" Target="Se%20pr&#233;munir%20contre%20l&#8217;inflation_comment%20faire%20-Prix_8-9%20nov%202021.docx" TargetMode="External"/><Relationship Id="rId1" Type="http://schemas.openxmlformats.org/officeDocument/2006/relationships/slideLayout" Target="../slideLayouts/slideLayout3.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2" Type="http://schemas.openxmlformats.org/officeDocument/2006/relationships/hyperlink" Target="Conclusion%20g&#233;n&#233;rale%20de%20la%20formation%20sur%20l'inflation.docx" TargetMode="External"/><Relationship Id="rId1" Type="http://schemas.openxmlformats.org/officeDocument/2006/relationships/slideLayout" Target="../slideLayouts/slideLayout3.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_ftn1"/><Relationship Id="rId1" Type="http://schemas.openxmlformats.org/officeDocument/2006/relationships/slideLayout" Target="../slideLayouts/slideLayout3.xml"/><Relationship Id="rId5" Type="http://schemas.openxmlformats.org/officeDocument/2006/relationships/hyperlink" Target="https://es.slideshare.net/chandrashekharkalamdhad7/hyperinflation-in-zimbabwe-20448628?nomobile=true&amp;smtNoRedir=1" TargetMode="External"/><Relationship Id="rId4" Type="http://schemas.openxmlformats.org/officeDocument/2006/relationships/hyperlink" Target="#_ftnref1"/></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hyperlink" Target="Feuille%20Excel%20de%20correction%20des%20Quizz_calcul%20inflation%20et%20graphiques.xlsx" TargetMode="Externa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3" Type="http://schemas.openxmlformats.org/officeDocument/2006/relationships/hyperlink" Target="Feuille%20Excel%20de%20correction%20des%20Quizz_calcul%20inflation%20et%20graphiques.xlsx" TargetMode="External"/><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3" Type="http://schemas.openxmlformats.org/officeDocument/2006/relationships/hyperlink" Target="Feuille%20Excel%20de%20correction%20des%20Quizz_calcul%20inflation%20et%20graphiques.xlsx" TargetMode="External"/><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3" Type="http://schemas.openxmlformats.org/officeDocument/2006/relationships/hyperlink" Target="https://fr.wikipedia.org/wiki/R%C3%A9volution_%C3%A9gyptienne_de_2011" TargetMode="External"/><Relationship Id="rId2" Type="http://schemas.openxmlformats.org/officeDocument/2006/relationships/image" Target="../media/image5.png"/><Relationship Id="rId1" Type="http://schemas.openxmlformats.org/officeDocument/2006/relationships/slideLayout" Target="../slideLayouts/slideLayout3.xml"/><Relationship Id="rId4" Type="http://schemas.openxmlformats.org/officeDocument/2006/relationships/hyperlink" Target="https://fr.wikipedia.org/wiki/R%C3%A9volution_tunisienne"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p:cNvSpPr>
          <p:nvPr>
            <p:ph type="title"/>
          </p:nvPr>
        </p:nvSpPr>
        <p:spPr>
          <a:xfrm>
            <a:off x="1908175" y="228600"/>
            <a:ext cx="6778625" cy="2412876"/>
          </a:xfrm>
        </p:spPr>
        <p:txBody>
          <a:bodyPr/>
          <a:lstStyle/>
          <a:p>
            <a:pPr algn="ctr"/>
            <a:r>
              <a:rPr lang="fr-FR" dirty="0"/>
              <a:t> </a:t>
            </a:r>
            <a:r>
              <a:rPr lang="fr-FR" sz="2800" dirty="0">
                <a:effectLst/>
                <a:latin typeface="Arial" panose="020B0604020202020204" pitchFamily="34" charset="0"/>
                <a:ea typeface="Calibri" panose="020F0502020204030204" pitchFamily="34" charset="0"/>
                <a:cs typeface="Arial" panose="020B0604020202020204" pitchFamily="34" charset="0"/>
              </a:rPr>
              <a:t>Atelier de formation des statisticiens en charge de l’élaboration de l’IHPC de l’UEMOA sur la production et l’analyse des indices de prix à la consommation</a:t>
            </a:r>
            <a:br>
              <a:rPr lang="fr-FR" sz="2800" dirty="0">
                <a:effectLst/>
                <a:latin typeface="Arial" panose="020B0604020202020204" pitchFamily="34" charset="0"/>
                <a:ea typeface="Calibri" panose="020F0502020204030204" pitchFamily="34" charset="0"/>
                <a:cs typeface="Arial" panose="020B0604020202020204" pitchFamily="34" charset="0"/>
              </a:rPr>
            </a:br>
            <a:r>
              <a:rPr lang="fr-FR" sz="2800" dirty="0">
                <a:effectLst/>
                <a:latin typeface="Arial" panose="020B0604020202020204" pitchFamily="34" charset="0"/>
                <a:ea typeface="Calibri" panose="020F0502020204030204" pitchFamily="34" charset="0"/>
                <a:cs typeface="Arial" panose="020B0604020202020204" pitchFamily="34" charset="0"/>
              </a:rPr>
              <a:t>Bamako (Mali), 8 au 19 novembre 2021</a:t>
            </a:r>
            <a:endParaRPr lang="fr-FR" sz="2800" dirty="0">
              <a:latin typeface="Arial" panose="020B0604020202020204" pitchFamily="34" charset="0"/>
              <a:cs typeface="Arial" panose="020B0604020202020204" pitchFamily="34" charset="0"/>
            </a:endParaRPr>
          </a:p>
        </p:txBody>
      </p:sp>
      <p:sp>
        <p:nvSpPr>
          <p:cNvPr id="3075" name="Rectangle 7"/>
          <p:cNvSpPr>
            <a:spLocks noGrp="1"/>
          </p:cNvSpPr>
          <p:nvPr>
            <p:ph type="body" idx="1"/>
          </p:nvPr>
        </p:nvSpPr>
        <p:spPr>
          <a:xfrm>
            <a:off x="457200" y="2641476"/>
            <a:ext cx="8229600" cy="2463924"/>
          </a:xfrm>
        </p:spPr>
        <p:txBody>
          <a:bodyPr/>
          <a:lstStyle/>
          <a:p>
            <a:pPr marL="0" indent="0">
              <a:buNone/>
            </a:pPr>
            <a:endParaRPr lang="fr-FR" sz="1400" dirty="0"/>
          </a:p>
          <a:p>
            <a:pPr marL="0" indent="0" algn="ctr">
              <a:buNone/>
            </a:pPr>
            <a:r>
              <a:rPr lang="fr-FR" sz="5400" dirty="0"/>
              <a:t>L’INFLATION</a:t>
            </a: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pPr algn="ctr"/>
            <a:r>
              <a:rPr lang="fr-FR" dirty="0"/>
              <a:t>L’analyse keynésienne</a:t>
            </a:r>
          </a:p>
        </p:txBody>
      </p:sp>
      <p:sp>
        <p:nvSpPr>
          <p:cNvPr id="4099" name="Rectangle 7"/>
          <p:cNvSpPr>
            <a:spLocks noGrp="1"/>
          </p:cNvSpPr>
          <p:nvPr>
            <p:ph type="body" idx="1"/>
          </p:nvPr>
        </p:nvSpPr>
        <p:spPr>
          <a:xfrm>
            <a:off x="467544" y="1201316"/>
            <a:ext cx="8229600" cy="3771900"/>
          </a:xfrm>
        </p:spPr>
        <p:txBody>
          <a:bodyPr/>
          <a:lstStyle/>
          <a:p>
            <a:pPr marL="0" indent="0" algn="just">
              <a:lnSpc>
                <a:spcPct val="115000"/>
              </a:lnSpc>
              <a:spcAft>
                <a:spcPts val="800"/>
              </a:spcAft>
              <a:buNone/>
            </a:pPr>
            <a:r>
              <a:rPr lang="fr-FR"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sym typeface="Wingdings" panose="05000000000000000000" pitchFamily="2" charset="2"/>
              </a:rPr>
              <a:t> </a:t>
            </a:r>
            <a:r>
              <a:rPr lang="fr-FR"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Cette approche prône un interventionnisme monétaire et politique visant à corriger les excès du libéralisme économique. </a:t>
            </a:r>
          </a:p>
          <a:p>
            <a:pPr algn="just">
              <a:lnSpc>
                <a:spcPct val="115000"/>
              </a:lnSpc>
              <a:spcAft>
                <a:spcPts val="800"/>
              </a:spcAft>
              <a:buFont typeface="Arial" panose="020B0604020202020204" pitchFamily="34" charset="0"/>
              <a:buChar char="•"/>
            </a:pPr>
            <a:r>
              <a:rPr lang="fr-FR" sz="2200" i="1" dirty="0">
                <a:effectLst/>
                <a:latin typeface="Arial" panose="020B0604020202020204" pitchFamily="34" charset="0"/>
                <a:ea typeface="Calibri" panose="020F0502020204030204" pitchFamily="34" charset="0"/>
                <a:cs typeface="Times New Roman" panose="02020603050405020304" pitchFamily="18" charset="0"/>
              </a:rPr>
              <a:t>L’inflation, sous contrôle étant considérée en elle-même comme un outil de régulation socio-économique à part entière.</a:t>
            </a:r>
            <a:endParaRPr lang="fr-FR" sz="2200" i="1" dirty="0">
              <a:effectLst/>
              <a:latin typeface="Calibri" panose="020F0502020204030204" pitchFamily="34" charset="0"/>
              <a:ea typeface="Calibri" panose="020F0502020204030204" pitchFamily="34" charset="0"/>
              <a:cs typeface="Times New Roman" panose="02020603050405020304" pitchFamily="18" charset="0"/>
            </a:endParaRPr>
          </a:p>
          <a:p>
            <a:pPr algn="just">
              <a:buFont typeface="Wingdings" panose="05000000000000000000" pitchFamily="2" charset="2"/>
              <a:buChar char="Ø"/>
            </a:pPr>
            <a:r>
              <a:rPr lang="fr-FR" sz="2200" dirty="0">
                <a:effectLst/>
                <a:latin typeface="Arial" panose="020B0604020202020204" pitchFamily="34" charset="0"/>
                <a:ea typeface="Times New Roman" panose="02020603050405020304" pitchFamily="18" charset="0"/>
              </a:rPr>
              <a:t>Selon cette approche, la monnaie n’est pas désirable seulement pour se procurer des biens disponibles sur le marché. </a:t>
            </a:r>
          </a:p>
          <a:p>
            <a:pPr algn="just">
              <a:buFont typeface="Arial" panose="020B0604020202020204" pitchFamily="34" charset="0"/>
              <a:buChar char="•"/>
            </a:pPr>
            <a:r>
              <a:rPr lang="fr-FR" sz="2200" i="1" dirty="0">
                <a:solidFill>
                  <a:srgbClr val="7030A0"/>
                </a:solidFill>
                <a:effectLst/>
                <a:latin typeface="Arial" panose="020B0604020202020204" pitchFamily="34" charset="0"/>
                <a:ea typeface="Times New Roman" panose="02020603050405020304" pitchFamily="18" charset="0"/>
              </a:rPr>
              <a:t>De nombreux cas historiques montrent que la circulation monétaire a souvent augmenté sans entraîner de changements notables dans l’activité économique. </a:t>
            </a:r>
          </a:p>
          <a:p>
            <a:pPr marL="0" indent="0">
              <a:buNone/>
            </a:pPr>
            <a:endParaRPr lang="fr-FR" sz="2000" dirty="0">
              <a:solidFill>
                <a:srgbClr val="FF0000"/>
              </a:solidFill>
            </a:endParaRPr>
          </a:p>
        </p:txBody>
      </p:sp>
    </p:spTree>
    <p:extLst>
      <p:ext uri="{BB962C8B-B14F-4D97-AF65-F5344CB8AC3E}">
        <p14:creationId xmlns:p14="http://schemas.microsoft.com/office/powerpoint/2010/main" val="2545462474"/>
      </p:ext>
    </p:extLst>
  </p:cSld>
  <p:clrMapOvr>
    <a:masterClrMapping/>
  </p:clrMapOvr>
  <p:transition spd="med">
    <p:fade/>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br>
              <a:rPr lang="fr-FR" sz="2800" dirty="0">
                <a:latin typeface="Arial" panose="020B0604020202020204" pitchFamily="34" charset="0"/>
              </a:rPr>
            </a:br>
            <a:r>
              <a:rPr lang="fr-FR" sz="2800" dirty="0">
                <a:latin typeface="Arial" panose="020B0604020202020204" pitchFamily="34" charset="0"/>
              </a:rPr>
              <a:t>2- Les politiques économiques de lutte contre l’inflation</a:t>
            </a:r>
            <a:br>
              <a:rPr lang="fr-FR" sz="1800" b="1" dirty="0">
                <a:effectLst/>
                <a:latin typeface="Times New Roman" panose="02020603050405020304" pitchFamily="18" charset="0"/>
                <a:ea typeface="Times New Roman" panose="02020603050405020304" pitchFamily="18" charset="0"/>
              </a:rPr>
            </a:br>
            <a:br>
              <a:rPr lang="fr-FR" sz="1800" b="1" dirty="0">
                <a:effectLst/>
                <a:latin typeface="Times New Roman" panose="02020603050405020304" pitchFamily="18" charset="0"/>
                <a:ea typeface="Times New Roman" panose="02020603050405020304" pitchFamily="18" charset="0"/>
              </a:rPr>
            </a:br>
            <a:endParaRPr lang="fr-FR" sz="2800" dirty="0">
              <a:latin typeface="Arial" panose="020B0604020202020204" pitchFamily="34" charset="0"/>
            </a:endParaRPr>
          </a:p>
        </p:txBody>
      </p:sp>
      <p:sp>
        <p:nvSpPr>
          <p:cNvPr id="4099" name="Rectangle 7"/>
          <p:cNvSpPr>
            <a:spLocks noGrp="1"/>
          </p:cNvSpPr>
          <p:nvPr>
            <p:ph type="body" idx="1"/>
          </p:nvPr>
        </p:nvSpPr>
        <p:spPr>
          <a:xfrm>
            <a:off x="474092" y="1155700"/>
            <a:ext cx="8229600" cy="4150072"/>
          </a:xfrm>
        </p:spPr>
        <p:txBody>
          <a:bodyPr/>
          <a:lstStyle/>
          <a:p>
            <a:pPr marL="0" lvl="0" indent="0">
              <a:lnSpc>
                <a:spcPct val="107000"/>
              </a:lnSpc>
              <a:spcBef>
                <a:spcPts val="200"/>
              </a:spcBef>
              <a:buNone/>
            </a:pPr>
            <a:r>
              <a:rPr lang="fr-FR" sz="1800" b="1" i="1" dirty="0">
                <a:solidFill>
                  <a:srgbClr val="1F4D78"/>
                </a:solidFill>
                <a:effectLst/>
                <a:latin typeface="Arial" panose="020B0604020202020204" pitchFamily="34" charset="0"/>
                <a:ea typeface="Times New Roman" panose="02020603050405020304" pitchFamily="18" charset="0"/>
                <a:cs typeface="Times New Roman" panose="02020603050405020304" pitchFamily="18" charset="0"/>
              </a:rPr>
              <a:t>B. Les politiques structurelles de lutte contre l'inflation</a:t>
            </a:r>
            <a:endParaRPr lang="fr-FR" sz="1800" b="1" dirty="0">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indent="0" algn="just">
              <a:lnSpc>
                <a:spcPct val="115000"/>
              </a:lnSpc>
              <a:spcBef>
                <a:spcPts val="600"/>
              </a:spcBef>
              <a:spcAft>
                <a:spcPts val="600"/>
              </a:spcAft>
              <a:buNone/>
            </a:pPr>
            <a:r>
              <a:rPr lang="fr-FR" sz="1800" b="1" dirty="0">
                <a:effectLst/>
                <a:latin typeface="Arial" panose="020B0604020202020204" pitchFamily="34" charset="0"/>
                <a:ea typeface="Calibri" panose="020F0502020204030204" pitchFamily="34" charset="0"/>
                <a:cs typeface="Times New Roman" panose="02020603050405020304" pitchFamily="18" charset="0"/>
              </a:rPr>
              <a:t>Les principales mesures sont la déréglementation, l’amélioration de la régulation économique et du fonctionnement des structures.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600"/>
              </a:spcBef>
              <a:spcAft>
                <a:spcPts val="600"/>
              </a:spcAft>
              <a:buFont typeface="Symbol" panose="05050102010706020507" pitchFamily="18" charset="2"/>
              <a:buChar char=""/>
            </a:pPr>
            <a:r>
              <a:rPr lang="fr-FR" sz="1800" dirty="0">
                <a:effectLst/>
                <a:latin typeface="Arial" panose="020B0604020202020204" pitchFamily="34" charset="0"/>
                <a:ea typeface="Calibri" panose="020F0502020204030204" pitchFamily="34" charset="0"/>
                <a:cs typeface="Times New Roman" panose="02020603050405020304" pitchFamily="18" charset="0"/>
              </a:rPr>
              <a:t>Des marchés : concurrence, transparence et flexibilité</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60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politique de lutte contre l’inflation très interventionniste : </a:t>
            </a:r>
            <a:r>
              <a:rPr lang="fr-FR" sz="1800" dirty="0">
                <a:latin typeface="Arial" panose="020B0604020202020204" pitchFamily="34" charset="0"/>
                <a:ea typeface="Calibri" panose="020F0502020204030204" pitchFamily="34" charset="0"/>
                <a:cs typeface="Times New Roman" panose="02020603050405020304" pitchFamily="18" charset="0"/>
              </a:rPr>
              <a:t>V</a:t>
            </a:r>
            <a:r>
              <a:rPr lang="fr-FR" sz="1800" dirty="0">
                <a:effectLst/>
                <a:latin typeface="Arial" panose="020B0604020202020204" pitchFamily="34" charset="0"/>
                <a:ea typeface="Calibri" panose="020F0502020204030204" pitchFamily="34" charset="0"/>
                <a:cs typeface="Times New Roman" panose="02020603050405020304" pitchFamily="18" charset="0"/>
              </a:rPr>
              <a:t>eiller sur l’existence d’une concurrence (lutte contre les oligopoles, les monopoles, les ententes, les abus de position dominante entre autres).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600"/>
              </a:spcBef>
              <a:spcAft>
                <a:spcPts val="600"/>
              </a:spcAft>
              <a:buFont typeface="Symbol" panose="05050102010706020507" pitchFamily="18" charset="2"/>
              <a:buChar char=""/>
            </a:pPr>
            <a:r>
              <a:rPr lang="fr-FR" sz="1800" dirty="0">
                <a:effectLst/>
                <a:latin typeface="Arial" panose="020B0604020202020204" pitchFamily="34" charset="0"/>
                <a:ea typeface="Calibri" panose="020F0502020204030204" pitchFamily="34" charset="0"/>
                <a:cs typeface="Times New Roman" panose="02020603050405020304" pitchFamily="18" charset="0"/>
              </a:rPr>
              <a:t>Des entreprises : Mettre en place à moyen ou à long terme des mesures leur permettant de rétablir ou d’améliorer la compétitivité.</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600"/>
              </a:spcBef>
              <a:spcAft>
                <a:spcPts val="600"/>
              </a:spcAft>
              <a:buFont typeface="Symbol" panose="05050102010706020507" pitchFamily="18" charset="2"/>
              <a:buChar char=""/>
            </a:pPr>
            <a:r>
              <a:rPr lang="fr-FR" sz="1800" dirty="0">
                <a:effectLst/>
                <a:latin typeface="Arial" panose="020B0604020202020204" pitchFamily="34" charset="0"/>
                <a:ea typeface="Calibri" panose="020F0502020204030204" pitchFamily="34" charset="0"/>
                <a:cs typeface="Times New Roman" panose="02020603050405020304" pitchFamily="18" charset="0"/>
              </a:rPr>
              <a:t>Infrastructures routières et de communication : désenclavement des zones intérieures de production de cultures vivrières, qui permette de maintenir l’offre en toute saison etc.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Bef>
                <a:spcPts val="600"/>
              </a:spcBef>
              <a:spcAft>
                <a:spcPts val="600"/>
              </a:spcAft>
              <a:buNone/>
            </a:pPr>
            <a:endParaRPr lang="fr-FR" sz="20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4093892"/>
      </p:ext>
    </p:extLst>
  </p:cSld>
  <p:clrMapOvr>
    <a:masterClrMapping/>
  </p:clrMapOvr>
  <p:transition spd="med">
    <p:fade/>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br>
              <a:rPr lang="fr-FR" sz="2800" dirty="0">
                <a:latin typeface="Arial" panose="020B0604020202020204" pitchFamily="34" charset="0"/>
              </a:rPr>
            </a:br>
            <a:r>
              <a:rPr lang="fr-FR" sz="2800" dirty="0">
                <a:latin typeface="Arial" panose="020B0604020202020204" pitchFamily="34" charset="0"/>
              </a:rPr>
              <a:t>2- Les politiques économiques de lutte contre l’inflation</a:t>
            </a:r>
            <a:br>
              <a:rPr lang="fr-FR" sz="1800" b="1" dirty="0">
                <a:effectLst/>
                <a:latin typeface="Times New Roman" panose="02020603050405020304" pitchFamily="18" charset="0"/>
                <a:ea typeface="Times New Roman" panose="02020603050405020304" pitchFamily="18" charset="0"/>
              </a:rPr>
            </a:br>
            <a:br>
              <a:rPr lang="fr-FR" sz="1800" b="1" dirty="0">
                <a:effectLst/>
                <a:latin typeface="Times New Roman" panose="02020603050405020304" pitchFamily="18" charset="0"/>
                <a:ea typeface="Times New Roman" panose="02020603050405020304" pitchFamily="18" charset="0"/>
              </a:rPr>
            </a:br>
            <a:endParaRPr lang="fr-FR" sz="2800" dirty="0">
              <a:latin typeface="Arial" panose="020B0604020202020204" pitchFamily="34" charset="0"/>
            </a:endParaRPr>
          </a:p>
        </p:txBody>
      </p:sp>
      <p:sp>
        <p:nvSpPr>
          <p:cNvPr id="4099" name="Rectangle 7"/>
          <p:cNvSpPr>
            <a:spLocks noGrp="1"/>
          </p:cNvSpPr>
          <p:nvPr>
            <p:ph type="body" idx="1"/>
          </p:nvPr>
        </p:nvSpPr>
        <p:spPr>
          <a:xfrm>
            <a:off x="474092" y="1155700"/>
            <a:ext cx="8229600" cy="4150072"/>
          </a:xfrm>
        </p:spPr>
        <p:txBody>
          <a:bodyPr/>
          <a:lstStyle/>
          <a:p>
            <a:pPr marL="0" lvl="0" indent="0">
              <a:lnSpc>
                <a:spcPct val="107000"/>
              </a:lnSpc>
              <a:spcBef>
                <a:spcPts val="600"/>
              </a:spcBef>
              <a:spcAft>
                <a:spcPts val="600"/>
              </a:spcAft>
              <a:buNone/>
            </a:pPr>
            <a:r>
              <a:rPr lang="fr-FR" sz="1800" b="1" i="1" dirty="0">
                <a:solidFill>
                  <a:srgbClr val="1F4D78"/>
                </a:solidFill>
                <a:effectLst/>
                <a:latin typeface="Arial" panose="020B0604020202020204" pitchFamily="34" charset="0"/>
                <a:ea typeface="Times New Roman" panose="02020603050405020304" pitchFamily="18" charset="0"/>
                <a:cs typeface="Times New Roman" panose="02020603050405020304" pitchFamily="18" charset="0"/>
              </a:rPr>
              <a:t>C. Le cas particulier de l’hyper-inflation</a:t>
            </a:r>
            <a:endParaRPr lang="fr-FR" sz="1800" b="1" dirty="0">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800"/>
              </a:spcAft>
              <a:buNone/>
            </a:pPr>
            <a:r>
              <a:rPr lang="fr-FR" sz="1800" dirty="0">
                <a:effectLst/>
                <a:latin typeface="Arial" panose="020B0604020202020204" pitchFamily="34" charset="0"/>
                <a:ea typeface="Times New Roman" panose="02020603050405020304" pitchFamily="18" charset="0"/>
                <a:cs typeface="Times New Roman" panose="02020603050405020304" pitchFamily="18" charset="0"/>
              </a:rPr>
              <a:t>L’hyper-inflation est la forme la plus redoutée de l’inflation : plus de 50% d’augmentation mensuelle du niveau de l’IPC. La monnaie perd toute sa valeur et il est pratiquement impossible de rétablir sa crédibilité. Les pays qui ont subi une crise hyper-inflationniste changent généralement de monnaie.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600"/>
              </a:spcAft>
            </a:pPr>
            <a:r>
              <a:rPr lang="fr-FR" sz="1800" dirty="0">
                <a:effectLst/>
                <a:latin typeface="Arial" panose="020B0604020202020204" pitchFamily="34" charset="0"/>
                <a:ea typeface="Times New Roman" panose="02020603050405020304" pitchFamily="18" charset="0"/>
                <a:cs typeface="Times New Roman" panose="02020603050405020304" pitchFamily="18" charset="0"/>
              </a:rPr>
              <a:t>Le lancement de la nouvelle monnaie s’accompagne de réformes économiques drastiques (austérité budgétaire, indépendance de la banque centrale…) visant à empêcher le financement du déficit public par la création monétaire.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Bef>
                <a:spcPts val="600"/>
              </a:spcBef>
              <a:spcAft>
                <a:spcPts val="600"/>
              </a:spcAft>
              <a:buNone/>
            </a:pPr>
            <a:endParaRPr lang="fr-FR" sz="20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9631112"/>
      </p:ext>
    </p:extLst>
  </p:cSld>
  <p:clrMapOvr>
    <a:masterClrMapping/>
  </p:clrMapOvr>
  <p:transition spd="med">
    <p:fade/>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br>
              <a:rPr lang="fr-FR" sz="2800" dirty="0">
                <a:latin typeface="Arial" panose="020B0604020202020204" pitchFamily="34" charset="0"/>
              </a:rPr>
            </a:br>
            <a:r>
              <a:rPr lang="fr-FR" sz="2800" dirty="0">
                <a:latin typeface="Arial" panose="020B0604020202020204" pitchFamily="34" charset="0"/>
              </a:rPr>
              <a:t>2- Les politiques économiques de lutte contre l’inflation</a:t>
            </a:r>
            <a:br>
              <a:rPr lang="fr-FR" sz="1800" b="1" dirty="0">
                <a:effectLst/>
                <a:latin typeface="Times New Roman" panose="02020603050405020304" pitchFamily="18" charset="0"/>
                <a:ea typeface="Times New Roman" panose="02020603050405020304" pitchFamily="18" charset="0"/>
              </a:rPr>
            </a:br>
            <a:br>
              <a:rPr lang="fr-FR" sz="1800" b="1" dirty="0">
                <a:effectLst/>
                <a:latin typeface="Times New Roman" panose="02020603050405020304" pitchFamily="18" charset="0"/>
                <a:ea typeface="Times New Roman" panose="02020603050405020304" pitchFamily="18" charset="0"/>
              </a:rPr>
            </a:br>
            <a:endParaRPr lang="fr-FR" sz="2800" dirty="0">
              <a:latin typeface="Arial" panose="020B0604020202020204" pitchFamily="34" charset="0"/>
            </a:endParaRPr>
          </a:p>
        </p:txBody>
      </p:sp>
      <p:sp>
        <p:nvSpPr>
          <p:cNvPr id="4099" name="Rectangle 7"/>
          <p:cNvSpPr>
            <a:spLocks noGrp="1"/>
          </p:cNvSpPr>
          <p:nvPr>
            <p:ph type="body" idx="1"/>
          </p:nvPr>
        </p:nvSpPr>
        <p:spPr>
          <a:xfrm>
            <a:off x="474092" y="1155700"/>
            <a:ext cx="8229600" cy="4150072"/>
          </a:xfrm>
        </p:spPr>
        <p:txBody>
          <a:bodyPr/>
          <a:lstStyle/>
          <a:p>
            <a:pPr marL="0" lvl="0" indent="0">
              <a:lnSpc>
                <a:spcPct val="107000"/>
              </a:lnSpc>
              <a:spcBef>
                <a:spcPts val="600"/>
              </a:spcBef>
              <a:spcAft>
                <a:spcPts val="600"/>
              </a:spcAft>
              <a:buNone/>
            </a:pPr>
            <a:r>
              <a:rPr lang="fr-FR" sz="1800" b="1" i="1" dirty="0">
                <a:solidFill>
                  <a:srgbClr val="1F4D78"/>
                </a:solidFill>
                <a:effectLst/>
                <a:latin typeface="Arial" panose="020B0604020202020204" pitchFamily="34" charset="0"/>
                <a:ea typeface="Times New Roman" panose="02020603050405020304" pitchFamily="18" charset="0"/>
                <a:cs typeface="Times New Roman" panose="02020603050405020304" pitchFamily="18" charset="0"/>
              </a:rPr>
              <a:t>C. Le cas particulier de l’hyper-inflation</a:t>
            </a:r>
            <a:endParaRPr lang="fr-FR" sz="1800" b="1" dirty="0">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800"/>
              </a:spcAft>
              <a:buNone/>
            </a:pPr>
            <a:r>
              <a:rPr lang="fr-FR" sz="1800"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L’hyper-inflation est la forme la plus redoutée de l’inflation : plus de 50% d’augmentation mensuelle du niveau de l’IPC</a:t>
            </a:r>
            <a:r>
              <a:rPr lang="fr-FR" sz="1800" dirty="0">
                <a:effectLst/>
                <a:latin typeface="Arial" panose="020B0604020202020204" pitchFamily="34" charset="0"/>
                <a:ea typeface="Times New Roman" panose="02020603050405020304" pitchFamily="18" charset="0"/>
                <a:cs typeface="Times New Roman" panose="02020603050405020304" pitchFamily="18" charset="0"/>
              </a:rPr>
              <a:t>. La monnaie perd toute sa valeur et il est pratiquement impossible de rétablir sa crédibilité.</a:t>
            </a:r>
          </a:p>
          <a:p>
            <a:pPr algn="just">
              <a:lnSpc>
                <a:spcPct val="115000"/>
              </a:lnSpc>
              <a:spcBef>
                <a:spcPts val="600"/>
              </a:spcBef>
              <a:spcAft>
                <a:spcPts val="600"/>
              </a:spcAft>
              <a:buFont typeface="Wingdings" panose="05000000000000000000" pitchFamily="2" charset="2"/>
              <a:buChar char="§"/>
            </a:pPr>
            <a:r>
              <a:rPr lang="fr-FR" sz="1800" b="1" dirty="0">
                <a:latin typeface="Arial" panose="020B0604020202020204" pitchFamily="34" charset="0"/>
                <a:cs typeface="Times New Roman" panose="02020603050405020304" pitchFamily="18" charset="0"/>
              </a:rPr>
              <a:t>Les pays qui ont subi une crise hyper-inflationniste changent généralement de monnaie.</a:t>
            </a:r>
          </a:p>
          <a:p>
            <a:pPr algn="just">
              <a:lnSpc>
                <a:spcPct val="115000"/>
              </a:lnSpc>
              <a:spcBef>
                <a:spcPts val="600"/>
              </a:spcBef>
              <a:spcAft>
                <a:spcPts val="600"/>
              </a:spcAft>
              <a:buFont typeface="Wingdings" panose="05000000000000000000" pitchFamily="2" charset="2"/>
              <a:buChar char="§"/>
            </a:pPr>
            <a:r>
              <a:rPr lang="fr-FR" sz="1800" b="1" dirty="0">
                <a:effectLst/>
                <a:latin typeface="Arial" panose="020B0604020202020204" pitchFamily="34" charset="0"/>
                <a:ea typeface="Times New Roman" panose="02020603050405020304" pitchFamily="18" charset="0"/>
                <a:cs typeface="Times New Roman" panose="02020603050405020304" pitchFamily="18" charset="0"/>
              </a:rPr>
              <a:t>Le lancement de la nouvelle monnaie s’accompagne de réformes économiques drastiques (austérité budgétaire, indépendance de la banque centrale…) visant à empêcher le financement du déficit public par la création monétaire.</a:t>
            </a:r>
            <a:endParaRPr lang="fr-FR"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Bef>
                <a:spcPts val="600"/>
              </a:spcBef>
              <a:spcAft>
                <a:spcPts val="600"/>
              </a:spcAft>
              <a:buNone/>
            </a:pPr>
            <a:endParaRPr lang="fr-FR" sz="20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4629188"/>
      </p:ext>
    </p:extLst>
  </p:cSld>
  <p:clrMapOvr>
    <a:masterClrMapping/>
  </p:clrMapOvr>
  <p:transition spd="med">
    <p:fade/>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br>
              <a:rPr lang="fr-FR" sz="2800" dirty="0">
                <a:latin typeface="Arial" panose="020B0604020202020204" pitchFamily="34" charset="0"/>
              </a:rPr>
            </a:br>
            <a:r>
              <a:rPr lang="fr-FR" sz="2800" dirty="0">
                <a:latin typeface="Arial" panose="020B0604020202020204" pitchFamily="34" charset="0"/>
              </a:rPr>
              <a:t>2- Les politiques économiques de lutte contre l’inflation</a:t>
            </a:r>
            <a:br>
              <a:rPr lang="fr-FR" sz="1800" b="1" dirty="0">
                <a:effectLst/>
                <a:latin typeface="Times New Roman" panose="02020603050405020304" pitchFamily="18" charset="0"/>
                <a:ea typeface="Times New Roman" panose="02020603050405020304" pitchFamily="18" charset="0"/>
              </a:rPr>
            </a:br>
            <a:br>
              <a:rPr lang="fr-FR" sz="1800" b="1" dirty="0">
                <a:effectLst/>
                <a:latin typeface="Times New Roman" panose="02020603050405020304" pitchFamily="18" charset="0"/>
                <a:ea typeface="Times New Roman" panose="02020603050405020304" pitchFamily="18" charset="0"/>
              </a:rPr>
            </a:br>
            <a:endParaRPr lang="fr-FR" sz="2800" dirty="0">
              <a:latin typeface="Arial" panose="020B0604020202020204" pitchFamily="34" charset="0"/>
            </a:endParaRPr>
          </a:p>
        </p:txBody>
      </p:sp>
      <p:sp>
        <p:nvSpPr>
          <p:cNvPr id="4099" name="Rectangle 7"/>
          <p:cNvSpPr>
            <a:spLocks noGrp="1"/>
          </p:cNvSpPr>
          <p:nvPr>
            <p:ph type="body" idx="1"/>
          </p:nvPr>
        </p:nvSpPr>
        <p:spPr>
          <a:xfrm>
            <a:off x="474092" y="1155700"/>
            <a:ext cx="8229600" cy="4150072"/>
          </a:xfrm>
        </p:spPr>
        <p:txBody>
          <a:bodyPr/>
          <a:lstStyle/>
          <a:p>
            <a:pPr marL="0" lvl="0" indent="0">
              <a:lnSpc>
                <a:spcPct val="107000"/>
              </a:lnSpc>
              <a:spcBef>
                <a:spcPts val="600"/>
              </a:spcBef>
              <a:spcAft>
                <a:spcPts val="600"/>
              </a:spcAft>
              <a:buNone/>
            </a:pPr>
            <a:r>
              <a:rPr lang="fr-FR" sz="1800" b="1" i="1" dirty="0">
                <a:solidFill>
                  <a:srgbClr val="1F4D78"/>
                </a:solidFill>
                <a:latin typeface="Arial" panose="020B0604020202020204" pitchFamily="34" charset="0"/>
                <a:ea typeface="Times New Roman" panose="02020603050405020304" pitchFamily="18" charset="0"/>
                <a:cs typeface="Times New Roman" panose="02020603050405020304" pitchFamily="18" charset="0"/>
              </a:rPr>
              <a:t>D</a:t>
            </a:r>
            <a:r>
              <a:rPr lang="fr-FR" sz="1800" b="1" i="1" dirty="0">
                <a:solidFill>
                  <a:srgbClr val="1F4D78"/>
                </a:solidFill>
                <a:effectLst/>
                <a:latin typeface="Arial" panose="020B0604020202020204" pitchFamily="34" charset="0"/>
                <a:ea typeface="Times New Roman" panose="02020603050405020304" pitchFamily="18" charset="0"/>
                <a:cs typeface="Times New Roman" panose="02020603050405020304" pitchFamily="18" charset="0"/>
              </a:rPr>
              <a:t>. Le cas particulier de la stagflation</a:t>
            </a:r>
            <a:endParaRPr lang="fr-FR" sz="1800" b="1" dirty="0">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indent="0" algn="just">
              <a:lnSpc>
                <a:spcPct val="115000"/>
              </a:lnSpc>
              <a:spcBef>
                <a:spcPts val="600"/>
              </a:spcBef>
              <a:spcAft>
                <a:spcPts val="600"/>
              </a:spcAft>
              <a:buNone/>
            </a:pPr>
            <a:r>
              <a:rPr lang="fr-FR" sz="2000" i="1" dirty="0">
                <a:effectLst/>
                <a:latin typeface="Arial" panose="020B0604020202020204" pitchFamily="34" charset="0"/>
                <a:ea typeface="Times New Roman" panose="02020603050405020304" pitchFamily="18" charset="0"/>
                <a:cs typeface="Arial" panose="020B0604020202020204" pitchFamily="34" charset="0"/>
              </a:rPr>
              <a:t>Rappel : La stagflation est une expression économique pour désigner une période avec une croissance molle ou nulle et une forte inflation. Pour que l'on puisse parler de stagflation, il faut que la hausse des prix et le ralentissement économique soit durable.</a:t>
            </a:r>
            <a:endParaRPr lang="fr-FR" sz="2000" i="1"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Bef>
                <a:spcPts val="600"/>
              </a:spcBef>
              <a:spcAft>
                <a:spcPts val="600"/>
              </a:spcAft>
              <a:buFont typeface="Wingdings" panose="05000000000000000000" pitchFamily="2" charset="2"/>
              <a:buChar char="q"/>
            </a:pPr>
            <a:r>
              <a:rPr lang="fr-FR" sz="2000" b="1" dirty="0">
                <a:effectLst/>
                <a:latin typeface="Arial" panose="020B0604020202020204" pitchFamily="34" charset="0"/>
                <a:ea typeface="Times New Roman" panose="02020603050405020304" pitchFamily="18" charset="0"/>
                <a:cs typeface="Arial" panose="020B0604020202020204" pitchFamily="34" charset="0"/>
              </a:rPr>
              <a:t>Généralement, pour sortir d'une période de stagflation, la banque centrale intensifie les mécanismes de la création monétaire (technique de la planche à billets) pour tenter de se sortir de la croissance molle. Le problème, c'est que cela continue d'alimenter la hausse des prix...</a:t>
            </a:r>
            <a:endParaRPr lang="fr-FR" sz="2000" b="1" dirty="0">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15000"/>
              </a:lnSpc>
              <a:spcBef>
                <a:spcPts val="600"/>
              </a:spcBef>
              <a:spcAft>
                <a:spcPts val="600"/>
              </a:spcAft>
              <a:buNone/>
            </a:pPr>
            <a:endParaRPr lang="fr-FR" sz="20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7916407"/>
      </p:ext>
    </p:extLst>
  </p:cSld>
  <p:clrMapOvr>
    <a:masterClrMapping/>
  </p:clrMapOvr>
  <p:transition spd="med">
    <p:fade/>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br>
              <a:rPr lang="fr-FR" sz="2800" dirty="0">
                <a:latin typeface="Arial" panose="020B0604020202020204" pitchFamily="34" charset="0"/>
              </a:rPr>
            </a:br>
            <a:r>
              <a:rPr lang="fr-FR" sz="2800" dirty="0">
                <a:latin typeface="Arial" panose="020B0604020202020204" pitchFamily="34" charset="0"/>
              </a:rPr>
              <a:t>3- Les politiques monétaires de régulation de l’inflation</a:t>
            </a:r>
            <a:br>
              <a:rPr lang="fr-FR" sz="1800" b="1" dirty="0">
                <a:effectLst/>
                <a:latin typeface="Times New Roman" panose="02020603050405020304" pitchFamily="18" charset="0"/>
                <a:ea typeface="Times New Roman" panose="02020603050405020304" pitchFamily="18" charset="0"/>
              </a:rPr>
            </a:br>
            <a:br>
              <a:rPr lang="fr-FR" sz="1800" b="1" dirty="0">
                <a:effectLst/>
                <a:latin typeface="Times New Roman" panose="02020603050405020304" pitchFamily="18" charset="0"/>
                <a:ea typeface="Times New Roman" panose="02020603050405020304" pitchFamily="18" charset="0"/>
              </a:rPr>
            </a:br>
            <a:endParaRPr lang="fr-FR" sz="2800" dirty="0">
              <a:latin typeface="Arial" panose="020B0604020202020204" pitchFamily="34" charset="0"/>
            </a:endParaRPr>
          </a:p>
        </p:txBody>
      </p:sp>
      <p:sp>
        <p:nvSpPr>
          <p:cNvPr id="4099" name="Rectangle 7"/>
          <p:cNvSpPr>
            <a:spLocks noGrp="1"/>
          </p:cNvSpPr>
          <p:nvPr>
            <p:ph type="body" idx="1"/>
          </p:nvPr>
        </p:nvSpPr>
        <p:spPr>
          <a:xfrm>
            <a:off x="474092" y="1155700"/>
            <a:ext cx="8229600" cy="4150072"/>
          </a:xfrm>
        </p:spPr>
        <p:txBody>
          <a:bodyPr/>
          <a:lstStyle/>
          <a:p>
            <a:pPr algn="just">
              <a:lnSpc>
                <a:spcPct val="115000"/>
              </a:lnSpc>
              <a:spcBef>
                <a:spcPts val="600"/>
              </a:spcBef>
              <a:spcAft>
                <a:spcPts val="600"/>
              </a:spcAft>
              <a:buFont typeface="Wingdings" panose="05000000000000000000" pitchFamily="2" charset="2"/>
              <a:buChar char="Ø"/>
            </a:pPr>
            <a:r>
              <a:rPr lang="fr-FR" sz="2400" dirty="0">
                <a:effectLst/>
                <a:latin typeface="Arial" panose="020B0604020202020204" pitchFamily="34" charset="0"/>
                <a:ea typeface="Calibri" panose="020F0502020204030204" pitchFamily="34" charset="0"/>
                <a:cs typeface="Arial" panose="020B0604020202020204" pitchFamily="34" charset="0"/>
              </a:rPr>
              <a:t>La politique monétaire est placée sous la responsabilité des banques centrales. </a:t>
            </a:r>
          </a:p>
          <a:p>
            <a:pPr algn="just">
              <a:lnSpc>
                <a:spcPct val="115000"/>
              </a:lnSpc>
              <a:spcBef>
                <a:spcPts val="600"/>
              </a:spcBef>
              <a:spcAft>
                <a:spcPts val="600"/>
              </a:spcAft>
              <a:buFont typeface="Wingdings" panose="05000000000000000000" pitchFamily="2" charset="2"/>
              <a:buChar char="Ø"/>
            </a:pPr>
            <a:r>
              <a:rPr lang="fr-FR" sz="2400" dirty="0">
                <a:effectLst/>
                <a:latin typeface="Arial" panose="020B0604020202020204" pitchFamily="34" charset="0"/>
                <a:ea typeface="Calibri" panose="020F0502020204030204" pitchFamily="34" charset="0"/>
                <a:cs typeface="Arial" panose="020B0604020202020204" pitchFamily="34" charset="0"/>
              </a:rPr>
              <a:t>Dans les communautés économiques, cette politique est assurée au niveau de la Banque centrale communautaire et non au niveau des Etats.</a:t>
            </a:r>
          </a:p>
          <a:p>
            <a:pPr algn="just">
              <a:lnSpc>
                <a:spcPct val="115000"/>
              </a:lnSpc>
              <a:spcBef>
                <a:spcPts val="600"/>
              </a:spcBef>
              <a:spcAft>
                <a:spcPts val="600"/>
              </a:spcAft>
              <a:buFont typeface="Wingdings" panose="05000000000000000000" pitchFamily="2" charset="2"/>
              <a:buChar char="Ø"/>
            </a:pPr>
            <a:r>
              <a:rPr lang="fr-FR" sz="2400" dirty="0">
                <a:effectLst/>
                <a:latin typeface="Arial" panose="020B0604020202020204" pitchFamily="34" charset="0"/>
                <a:ea typeface="Calibri" panose="020F0502020204030204" pitchFamily="34" charset="0"/>
                <a:cs typeface="Arial" panose="020B0604020202020204" pitchFamily="34" charset="0"/>
              </a:rPr>
              <a:t>Le rôle de la politique monétaire est de veiller à la stabilité monétaire et financière :  </a:t>
            </a:r>
            <a:r>
              <a:rPr lang="fr-FR" sz="2400" dirty="0">
                <a:solidFill>
                  <a:srgbClr val="FF0000"/>
                </a:solidFill>
                <a:effectLst/>
                <a:latin typeface="Arial" panose="020B0604020202020204" pitchFamily="34" charset="0"/>
                <a:ea typeface="Calibri" panose="020F0502020204030204" pitchFamily="34" charset="0"/>
                <a:cs typeface="Arial" panose="020B0604020202020204" pitchFamily="34" charset="0"/>
              </a:rPr>
              <a:t>fournir les liquidités nécessaires à la croissance économique tout en garantissant la stabilité de la monnaie. </a:t>
            </a:r>
          </a:p>
          <a:p>
            <a:pPr marL="0" indent="0" algn="just">
              <a:lnSpc>
                <a:spcPct val="115000"/>
              </a:lnSpc>
              <a:spcBef>
                <a:spcPts val="600"/>
              </a:spcBef>
              <a:spcAft>
                <a:spcPts val="600"/>
              </a:spcAft>
              <a:buNone/>
            </a:pPr>
            <a:endParaRPr lang="fr-FR" sz="20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3226409"/>
      </p:ext>
    </p:extLst>
  </p:cSld>
  <p:clrMapOvr>
    <a:masterClrMapping/>
  </p:clrMapOvr>
  <p:transition spd="med">
    <p:fade/>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br>
              <a:rPr lang="fr-FR" sz="2800" dirty="0">
                <a:latin typeface="Arial" panose="020B0604020202020204" pitchFamily="34" charset="0"/>
              </a:rPr>
            </a:br>
            <a:r>
              <a:rPr lang="fr-FR" sz="2800" dirty="0">
                <a:latin typeface="Arial" panose="020B0604020202020204" pitchFamily="34" charset="0"/>
              </a:rPr>
              <a:t>3- Les politiques monétaires de régulation de l’inflation</a:t>
            </a:r>
            <a:br>
              <a:rPr lang="fr-FR" sz="1800" b="1" dirty="0">
                <a:effectLst/>
                <a:latin typeface="Times New Roman" panose="02020603050405020304" pitchFamily="18" charset="0"/>
                <a:ea typeface="Times New Roman" panose="02020603050405020304" pitchFamily="18" charset="0"/>
              </a:rPr>
            </a:br>
            <a:br>
              <a:rPr lang="fr-FR" sz="1800" b="1" dirty="0">
                <a:effectLst/>
                <a:latin typeface="Times New Roman" panose="02020603050405020304" pitchFamily="18" charset="0"/>
                <a:ea typeface="Times New Roman" panose="02020603050405020304" pitchFamily="18" charset="0"/>
              </a:rPr>
            </a:br>
            <a:endParaRPr lang="fr-FR" sz="2800" dirty="0">
              <a:latin typeface="Arial" panose="020B0604020202020204" pitchFamily="34" charset="0"/>
            </a:endParaRPr>
          </a:p>
        </p:txBody>
      </p:sp>
      <p:sp>
        <p:nvSpPr>
          <p:cNvPr id="4099" name="Rectangle 7"/>
          <p:cNvSpPr>
            <a:spLocks noGrp="1"/>
          </p:cNvSpPr>
          <p:nvPr>
            <p:ph type="body" idx="1"/>
          </p:nvPr>
        </p:nvSpPr>
        <p:spPr>
          <a:xfrm>
            <a:off x="474092" y="1155700"/>
            <a:ext cx="8229600" cy="4150072"/>
          </a:xfrm>
        </p:spPr>
        <p:txBody>
          <a:bodyPr/>
          <a:lstStyle/>
          <a:p>
            <a:pPr marL="342900" lvl="0" indent="-342900">
              <a:lnSpc>
                <a:spcPct val="107000"/>
              </a:lnSpc>
              <a:spcBef>
                <a:spcPts val="600"/>
              </a:spcBef>
              <a:spcAft>
                <a:spcPts val="600"/>
              </a:spcAft>
              <a:buFont typeface="+mj-lt"/>
              <a:buAutoNum type="alphaUcPeriod"/>
            </a:pPr>
            <a:r>
              <a:rPr lang="fr-FR" sz="2400" b="1" dirty="0">
                <a:solidFill>
                  <a:srgbClr val="1F4D78"/>
                </a:solidFill>
                <a:effectLst/>
                <a:latin typeface="Arial" panose="020B0604020202020204" pitchFamily="34" charset="0"/>
                <a:ea typeface="Times New Roman" panose="02020603050405020304" pitchFamily="18" charset="0"/>
                <a:cs typeface="Times New Roman" panose="02020603050405020304" pitchFamily="18" charset="0"/>
              </a:rPr>
              <a:t>La régulation de la création monétaire par la banque centrale</a:t>
            </a:r>
            <a:endParaRPr lang="fr-FR" sz="2400" b="1" dirty="0">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07000"/>
              </a:lnSpc>
              <a:spcBef>
                <a:spcPts val="600"/>
              </a:spcBef>
              <a:spcAft>
                <a:spcPts val="600"/>
              </a:spcAft>
              <a:buFont typeface="Wingdings" panose="05000000000000000000" pitchFamily="2" charset="2"/>
              <a:buChar char="§"/>
            </a:pPr>
            <a:r>
              <a:rPr lang="fr-FR" sz="2300" b="1" dirty="0">
                <a:solidFill>
                  <a:srgbClr val="1F4D78"/>
                </a:solidFill>
                <a:effectLst/>
                <a:latin typeface="Arial" panose="020B0604020202020204" pitchFamily="34" charset="0"/>
                <a:ea typeface="Times New Roman" panose="02020603050405020304" pitchFamily="18" charset="0"/>
                <a:cs typeface="Arial" panose="020B0604020202020204" pitchFamily="34" charset="0"/>
              </a:rPr>
              <a:t>Augmentation du montant des réserves obligatoires (déjà mentionnée plus haut)</a:t>
            </a:r>
          </a:p>
          <a:p>
            <a:pPr>
              <a:lnSpc>
                <a:spcPct val="107000"/>
              </a:lnSpc>
              <a:spcBef>
                <a:spcPts val="200"/>
              </a:spcBef>
              <a:buFont typeface="Wingdings" panose="05000000000000000000" pitchFamily="2" charset="2"/>
              <a:buChar char="§"/>
            </a:pPr>
            <a:r>
              <a:rPr lang="fr-FR" sz="2300" b="1" dirty="0">
                <a:solidFill>
                  <a:srgbClr val="1F4D78"/>
                </a:solidFill>
                <a:effectLst/>
                <a:latin typeface="Arial" panose="020B0604020202020204" pitchFamily="34" charset="0"/>
                <a:ea typeface="Times New Roman" panose="02020603050405020304" pitchFamily="18" charset="0"/>
                <a:cs typeface="Arial" panose="020B0604020202020204" pitchFamily="34" charset="0"/>
              </a:rPr>
              <a:t>Encadrement du crédit : </a:t>
            </a:r>
            <a:r>
              <a:rPr lang="fr-FR" sz="2300" b="1" dirty="0">
                <a:effectLst/>
                <a:latin typeface="Arial" panose="020B0604020202020204" pitchFamily="34" charset="0"/>
                <a:ea typeface="Calibri" panose="020F0502020204030204" pitchFamily="34" charset="0"/>
                <a:cs typeface="Arial" panose="020B0604020202020204" pitchFamily="34" charset="0"/>
              </a:rPr>
              <a:t>presque plus utilisé car il est jugé trop « autoritaire ». </a:t>
            </a:r>
          </a:p>
          <a:p>
            <a:pPr>
              <a:lnSpc>
                <a:spcPct val="107000"/>
              </a:lnSpc>
              <a:spcBef>
                <a:spcPts val="200"/>
              </a:spcBef>
              <a:buFont typeface="Wingdings" panose="05000000000000000000" pitchFamily="2" charset="2"/>
              <a:buChar char="§"/>
            </a:pPr>
            <a:r>
              <a:rPr lang="fr-FR" sz="2300" b="1" dirty="0">
                <a:solidFill>
                  <a:srgbClr val="1F4D78"/>
                </a:solidFill>
                <a:effectLst/>
                <a:latin typeface="Arial" panose="020B0604020202020204" pitchFamily="34" charset="0"/>
                <a:ea typeface="Times New Roman" panose="02020603050405020304" pitchFamily="18" charset="0"/>
                <a:cs typeface="Arial" panose="020B0604020202020204" pitchFamily="34" charset="0"/>
              </a:rPr>
              <a:t>Open </a:t>
            </a:r>
            <a:r>
              <a:rPr lang="fr-FR" sz="2300" b="1" dirty="0" err="1">
                <a:solidFill>
                  <a:srgbClr val="1F4D78"/>
                </a:solidFill>
                <a:effectLst/>
                <a:latin typeface="Arial" panose="020B0604020202020204" pitchFamily="34" charset="0"/>
                <a:ea typeface="Times New Roman" panose="02020603050405020304" pitchFamily="18" charset="0"/>
                <a:cs typeface="Arial" panose="020B0604020202020204" pitchFamily="34" charset="0"/>
              </a:rPr>
              <a:t>market</a:t>
            </a:r>
            <a:r>
              <a:rPr lang="fr-FR" sz="2300" b="1" dirty="0">
                <a:solidFill>
                  <a:srgbClr val="1F4D78"/>
                </a:solidFill>
                <a:effectLst/>
                <a:latin typeface="Arial" panose="020B0604020202020204" pitchFamily="34" charset="0"/>
                <a:ea typeface="Times New Roman" panose="02020603050405020304" pitchFamily="18" charset="0"/>
                <a:cs typeface="Arial" panose="020B0604020202020204" pitchFamily="34" charset="0"/>
              </a:rPr>
              <a:t> : </a:t>
            </a:r>
            <a:r>
              <a:rPr lang="fr-FR" sz="2300" b="1" dirty="0">
                <a:effectLst/>
                <a:latin typeface="Arial" panose="020B0604020202020204" pitchFamily="34" charset="0"/>
                <a:ea typeface="Calibri" panose="020F0502020204030204" pitchFamily="34" charset="0"/>
                <a:cs typeface="Arial" panose="020B0604020202020204" pitchFamily="34" charset="0"/>
              </a:rPr>
              <a:t>C’est l’instrument le plus utilisé. La banque centrale intervient directement sur le marché monétaire pour accroître ou restreindre la quantité de liquidités disponible, ce qui se répercute sur le prix de l’argent, c’est-à-dire le taux d’intérêt.</a:t>
            </a:r>
          </a:p>
          <a:p>
            <a:pPr marL="0" indent="0" algn="just">
              <a:lnSpc>
                <a:spcPct val="115000"/>
              </a:lnSpc>
              <a:spcBef>
                <a:spcPts val="600"/>
              </a:spcBef>
              <a:spcAft>
                <a:spcPts val="600"/>
              </a:spcAft>
              <a:buNone/>
            </a:pPr>
            <a:endParaRPr lang="fr-FR" sz="20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8928624"/>
      </p:ext>
    </p:extLst>
  </p:cSld>
  <p:clrMapOvr>
    <a:masterClrMapping/>
  </p:clrMapOvr>
  <p:transition spd="med">
    <p:fade/>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br>
              <a:rPr lang="fr-FR" sz="2800" dirty="0">
                <a:latin typeface="Arial" panose="020B0604020202020204" pitchFamily="34" charset="0"/>
              </a:rPr>
            </a:br>
            <a:r>
              <a:rPr lang="fr-FR" sz="2800" dirty="0">
                <a:latin typeface="Arial" panose="020B0604020202020204" pitchFamily="34" charset="0"/>
              </a:rPr>
              <a:t>3- Les politiques monétaires de régulation de l’inflation</a:t>
            </a:r>
            <a:br>
              <a:rPr lang="fr-FR" sz="1800" b="1" dirty="0">
                <a:effectLst/>
                <a:latin typeface="Times New Roman" panose="02020603050405020304" pitchFamily="18" charset="0"/>
                <a:ea typeface="Times New Roman" panose="02020603050405020304" pitchFamily="18" charset="0"/>
              </a:rPr>
            </a:br>
            <a:br>
              <a:rPr lang="fr-FR" sz="1800" b="1" dirty="0">
                <a:effectLst/>
                <a:latin typeface="Times New Roman" panose="02020603050405020304" pitchFamily="18" charset="0"/>
                <a:ea typeface="Times New Roman" panose="02020603050405020304" pitchFamily="18" charset="0"/>
              </a:rPr>
            </a:br>
            <a:endParaRPr lang="fr-FR" sz="2800" dirty="0">
              <a:latin typeface="Arial" panose="020B0604020202020204" pitchFamily="34" charset="0"/>
            </a:endParaRPr>
          </a:p>
        </p:txBody>
      </p:sp>
      <p:sp>
        <p:nvSpPr>
          <p:cNvPr id="4099" name="Rectangle 7"/>
          <p:cNvSpPr>
            <a:spLocks noGrp="1"/>
          </p:cNvSpPr>
          <p:nvPr>
            <p:ph type="body" idx="1"/>
          </p:nvPr>
        </p:nvSpPr>
        <p:spPr>
          <a:xfrm>
            <a:off x="474092" y="1155700"/>
            <a:ext cx="8229600" cy="4150072"/>
          </a:xfrm>
        </p:spPr>
        <p:txBody>
          <a:bodyPr/>
          <a:lstStyle/>
          <a:p>
            <a:pPr marL="0" lvl="0" indent="0">
              <a:lnSpc>
                <a:spcPct val="107000"/>
              </a:lnSpc>
              <a:spcBef>
                <a:spcPts val="600"/>
              </a:spcBef>
              <a:spcAft>
                <a:spcPts val="600"/>
              </a:spcAft>
              <a:buNone/>
            </a:pPr>
            <a:r>
              <a:rPr lang="fr-FR" sz="1800" b="1" dirty="0">
                <a:solidFill>
                  <a:srgbClr val="1F4D78"/>
                </a:solidFill>
                <a:effectLst/>
                <a:latin typeface="Arial" panose="020B0604020202020204" pitchFamily="34" charset="0"/>
                <a:ea typeface="Times New Roman" panose="02020603050405020304" pitchFamily="18" charset="0"/>
                <a:cs typeface="Times New Roman" panose="02020603050405020304" pitchFamily="18" charset="0"/>
              </a:rPr>
              <a:t>B. </a:t>
            </a:r>
            <a:r>
              <a:rPr lang="fr-FR" sz="2300" b="1" dirty="0">
                <a:solidFill>
                  <a:srgbClr val="1F4D78"/>
                </a:solidFill>
                <a:latin typeface="Arial" panose="020B0604020202020204" pitchFamily="34" charset="0"/>
                <a:cs typeface="Arial" panose="020B0604020202020204" pitchFamily="34" charset="0"/>
              </a:rPr>
              <a:t>La politique de ciblage de l’inflation (1)</a:t>
            </a:r>
          </a:p>
          <a:p>
            <a:pPr marL="0" indent="0" algn="just">
              <a:lnSpc>
                <a:spcPct val="107000"/>
              </a:lnSpc>
              <a:spcAft>
                <a:spcPts val="800"/>
              </a:spcAft>
              <a:buNone/>
            </a:pPr>
            <a:r>
              <a:rPr lang="fr-FR" sz="2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Le ciblage d'inflation est un cadre d'application de la politique monétaire en liberté surveillée. </a:t>
            </a:r>
            <a:r>
              <a:rPr lang="fr-FR" sz="24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Il s’agit d’une stratégie de la politique monétaire qui s’articule autour de cinq caractéristiques : </a:t>
            </a:r>
            <a:endParaRPr lang="fr-FR" sz="24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buFont typeface="Wingdings" panose="05000000000000000000" pitchFamily="2" charset="2"/>
              <a:buChar char=""/>
            </a:pPr>
            <a:r>
              <a:rPr lang="fr-FR" sz="2000" i="1" dirty="0">
                <a:effectLst/>
                <a:latin typeface="Arial" panose="020B0604020202020204" pitchFamily="34" charset="0"/>
                <a:ea typeface="Times New Roman" panose="02020603050405020304" pitchFamily="18" charset="0"/>
                <a:cs typeface="Arial" panose="020B0604020202020204" pitchFamily="34" charset="0"/>
              </a:rPr>
              <a:t>l'annonce publique d'une cible numérique d'inflation à moyen terme ;</a:t>
            </a:r>
            <a:endParaRPr lang="fr-FR" sz="2000" i="1"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buFont typeface="Wingdings" panose="05000000000000000000" pitchFamily="2" charset="2"/>
              <a:buChar char=""/>
            </a:pPr>
            <a:r>
              <a:rPr lang="fr-FR" sz="2000" i="1" dirty="0">
                <a:effectLst/>
                <a:latin typeface="Arial" panose="020B0604020202020204" pitchFamily="34" charset="0"/>
                <a:ea typeface="Times New Roman" panose="02020603050405020304" pitchFamily="18" charset="0"/>
                <a:cs typeface="Arial" panose="020B0604020202020204" pitchFamily="34" charset="0"/>
              </a:rPr>
              <a:t>la mise en place d’un engagement institutionnel de la stabilité des prix comme étant le principal objectif de la politique monétaire, auquel les autres objectifs sont subordonnés ; </a:t>
            </a:r>
            <a:endParaRPr lang="fr-FR" sz="2000" i="1" dirty="0">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15000"/>
              </a:lnSpc>
              <a:spcBef>
                <a:spcPts val="600"/>
              </a:spcBef>
              <a:spcAft>
                <a:spcPts val="600"/>
              </a:spcAft>
              <a:buNone/>
            </a:pPr>
            <a:endParaRPr lang="fr-FR" sz="20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0042822"/>
      </p:ext>
    </p:extLst>
  </p:cSld>
  <p:clrMapOvr>
    <a:masterClrMapping/>
  </p:clrMapOvr>
  <p:transition spd="med">
    <p:fade/>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br>
              <a:rPr lang="fr-FR" sz="2800" dirty="0">
                <a:latin typeface="Arial" panose="020B0604020202020204" pitchFamily="34" charset="0"/>
              </a:rPr>
            </a:br>
            <a:r>
              <a:rPr lang="fr-FR" sz="2800" dirty="0">
                <a:latin typeface="Arial" panose="020B0604020202020204" pitchFamily="34" charset="0"/>
              </a:rPr>
              <a:t>3- Les politiques monétaires de régulation de l’inflation</a:t>
            </a:r>
            <a:br>
              <a:rPr lang="fr-FR" sz="1800" b="1" dirty="0">
                <a:effectLst/>
                <a:latin typeface="Times New Roman" panose="02020603050405020304" pitchFamily="18" charset="0"/>
                <a:ea typeface="Times New Roman" panose="02020603050405020304" pitchFamily="18" charset="0"/>
              </a:rPr>
            </a:br>
            <a:br>
              <a:rPr lang="fr-FR" sz="1800" b="1" dirty="0">
                <a:effectLst/>
                <a:latin typeface="Times New Roman" panose="02020603050405020304" pitchFamily="18" charset="0"/>
                <a:ea typeface="Times New Roman" panose="02020603050405020304" pitchFamily="18" charset="0"/>
              </a:rPr>
            </a:br>
            <a:endParaRPr lang="fr-FR" sz="2800" dirty="0">
              <a:latin typeface="Arial" panose="020B0604020202020204" pitchFamily="34" charset="0"/>
            </a:endParaRPr>
          </a:p>
        </p:txBody>
      </p:sp>
      <p:sp>
        <p:nvSpPr>
          <p:cNvPr id="4099" name="Rectangle 7"/>
          <p:cNvSpPr>
            <a:spLocks noGrp="1"/>
          </p:cNvSpPr>
          <p:nvPr>
            <p:ph type="body" idx="1"/>
          </p:nvPr>
        </p:nvSpPr>
        <p:spPr>
          <a:xfrm>
            <a:off x="474092" y="1155700"/>
            <a:ext cx="8229600" cy="4150072"/>
          </a:xfrm>
        </p:spPr>
        <p:txBody>
          <a:bodyPr/>
          <a:lstStyle/>
          <a:p>
            <a:pPr marL="0" lvl="0" indent="0">
              <a:lnSpc>
                <a:spcPct val="107000"/>
              </a:lnSpc>
              <a:spcBef>
                <a:spcPts val="600"/>
              </a:spcBef>
              <a:spcAft>
                <a:spcPts val="600"/>
              </a:spcAft>
              <a:buNone/>
            </a:pPr>
            <a:r>
              <a:rPr lang="fr-FR" sz="1800" b="1" dirty="0">
                <a:solidFill>
                  <a:srgbClr val="1F4D78"/>
                </a:solidFill>
                <a:effectLst/>
                <a:latin typeface="Arial" panose="020B0604020202020204" pitchFamily="34" charset="0"/>
                <a:ea typeface="Times New Roman" panose="02020603050405020304" pitchFamily="18" charset="0"/>
                <a:cs typeface="Times New Roman" panose="02020603050405020304" pitchFamily="18" charset="0"/>
              </a:rPr>
              <a:t>B. </a:t>
            </a:r>
            <a:r>
              <a:rPr lang="fr-FR" sz="2300" b="1" dirty="0">
                <a:solidFill>
                  <a:srgbClr val="1F4D78"/>
                </a:solidFill>
                <a:latin typeface="Arial" panose="020B0604020202020204" pitchFamily="34" charset="0"/>
                <a:cs typeface="Arial" panose="020B0604020202020204" pitchFamily="34" charset="0"/>
              </a:rPr>
              <a:t>La politique de ciblage de l’inflation (2)</a:t>
            </a:r>
          </a:p>
          <a:p>
            <a:pPr marL="342900" lvl="0" indent="-342900" algn="just">
              <a:lnSpc>
                <a:spcPct val="115000"/>
              </a:lnSpc>
              <a:buFont typeface="Wingdings" panose="05000000000000000000" pitchFamily="2" charset="2"/>
              <a:buChar char=""/>
            </a:pPr>
            <a:r>
              <a:rPr lang="fr-FR" sz="2000" i="1" dirty="0">
                <a:effectLst/>
                <a:latin typeface="Arial" panose="020B0604020202020204" pitchFamily="34" charset="0"/>
                <a:ea typeface="Times New Roman" panose="02020603050405020304" pitchFamily="18" charset="0"/>
                <a:cs typeface="Times New Roman" panose="02020603050405020304" pitchFamily="18" charset="0"/>
              </a:rPr>
              <a:t>l’utilisation d’une stratégie informationnelle axée sur plusieurs variables en plus des agrégats monétaires ou du taux de change pour décider des instruments de la politique monétaire ; </a:t>
            </a:r>
            <a:endParaRPr lang="fr-FR" sz="2000" i="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Wingdings" panose="05000000000000000000" pitchFamily="2" charset="2"/>
              <a:buChar char=""/>
            </a:pPr>
            <a:r>
              <a:rPr lang="fr-FR" sz="2000" i="1" dirty="0">
                <a:effectLst/>
                <a:latin typeface="Arial" panose="020B0604020202020204" pitchFamily="34" charset="0"/>
                <a:ea typeface="Times New Roman" panose="02020603050405020304" pitchFamily="18" charset="0"/>
                <a:cs typeface="Times New Roman" panose="02020603050405020304" pitchFamily="18" charset="0"/>
              </a:rPr>
              <a:t>l'accroissement de la transparence de la stratégie de la politique monétaire à travers la communication avec le public sur le plan d'action, les objectifs et les décisions des autorités monétaires et l'augmentation du degré de responsabilité de la banque centrale pour atteindre ses objectifs en matière d'inflation</a:t>
            </a:r>
            <a:r>
              <a:rPr lang="fr-FR" sz="2000" i="1" dirty="0">
                <a:effectLst/>
                <a:latin typeface="Arial" panose="020B0604020202020204" pitchFamily="34" charset="0"/>
                <a:ea typeface="Calibri" panose="020F0502020204030204" pitchFamily="34" charset="0"/>
                <a:cs typeface="Times New Roman" panose="02020603050405020304" pitchFamily="18" charset="0"/>
              </a:rPr>
              <a:t>.  </a:t>
            </a:r>
            <a:endParaRPr lang="fr-FR" sz="2000" i="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Bef>
                <a:spcPts val="600"/>
              </a:spcBef>
              <a:spcAft>
                <a:spcPts val="600"/>
              </a:spcAft>
              <a:buNone/>
            </a:pPr>
            <a:endParaRPr lang="fr-FR" sz="20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0067230"/>
      </p:ext>
    </p:extLst>
  </p:cSld>
  <p:clrMapOvr>
    <a:masterClrMapping/>
  </p:clrMapOvr>
  <p:transition spd="med">
    <p:fade/>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br>
              <a:rPr lang="fr-FR" sz="2800" dirty="0">
                <a:latin typeface="Arial" panose="020B0604020202020204" pitchFamily="34" charset="0"/>
              </a:rPr>
            </a:br>
            <a:r>
              <a:rPr lang="fr-FR" sz="2800" dirty="0">
                <a:latin typeface="Arial" panose="020B0604020202020204" pitchFamily="34" charset="0"/>
              </a:rPr>
              <a:t>3- Les politiques monétaires de régulation de l’inflation</a:t>
            </a:r>
            <a:br>
              <a:rPr lang="fr-FR" sz="1800" b="1" dirty="0">
                <a:effectLst/>
                <a:latin typeface="Times New Roman" panose="02020603050405020304" pitchFamily="18" charset="0"/>
                <a:ea typeface="Times New Roman" panose="02020603050405020304" pitchFamily="18" charset="0"/>
              </a:rPr>
            </a:br>
            <a:br>
              <a:rPr lang="fr-FR" sz="1800" b="1" dirty="0">
                <a:effectLst/>
                <a:latin typeface="Times New Roman" panose="02020603050405020304" pitchFamily="18" charset="0"/>
                <a:ea typeface="Times New Roman" panose="02020603050405020304" pitchFamily="18" charset="0"/>
              </a:rPr>
            </a:br>
            <a:endParaRPr lang="fr-FR" sz="2800" dirty="0">
              <a:latin typeface="Arial" panose="020B0604020202020204" pitchFamily="34" charset="0"/>
            </a:endParaRPr>
          </a:p>
        </p:txBody>
      </p:sp>
      <p:sp>
        <p:nvSpPr>
          <p:cNvPr id="4099" name="Rectangle 7"/>
          <p:cNvSpPr>
            <a:spLocks noGrp="1"/>
          </p:cNvSpPr>
          <p:nvPr>
            <p:ph type="body" idx="1"/>
          </p:nvPr>
        </p:nvSpPr>
        <p:spPr>
          <a:xfrm>
            <a:off x="474092" y="1155700"/>
            <a:ext cx="8229600" cy="4150072"/>
          </a:xfrm>
        </p:spPr>
        <p:txBody>
          <a:bodyPr/>
          <a:lstStyle/>
          <a:p>
            <a:pPr marL="0" lvl="0" indent="0">
              <a:lnSpc>
                <a:spcPct val="107000"/>
              </a:lnSpc>
              <a:spcBef>
                <a:spcPts val="600"/>
              </a:spcBef>
              <a:spcAft>
                <a:spcPts val="600"/>
              </a:spcAft>
              <a:buNone/>
            </a:pPr>
            <a:r>
              <a:rPr lang="fr-FR" sz="2000" b="1" dirty="0">
                <a:solidFill>
                  <a:srgbClr val="1F4D78"/>
                </a:solidFill>
                <a:effectLst/>
                <a:latin typeface="Arial" panose="020B0604020202020204" pitchFamily="34" charset="0"/>
                <a:ea typeface="Times New Roman" panose="02020603050405020304" pitchFamily="18" charset="0"/>
                <a:cs typeface="Arial" panose="020B0604020202020204" pitchFamily="34" charset="0"/>
              </a:rPr>
              <a:t>Le ciblage de l’inflation dans le monde </a:t>
            </a:r>
          </a:p>
          <a:p>
            <a:pPr algn="just">
              <a:lnSpc>
                <a:spcPct val="115000"/>
              </a:lnSpc>
              <a:spcAft>
                <a:spcPts val="800"/>
              </a:spcAft>
              <a:buFont typeface="Wingdings" panose="05000000000000000000" pitchFamily="2" charset="2"/>
              <a:buChar char="§"/>
            </a:pPr>
            <a:r>
              <a:rPr lang="fr-FR" sz="1800" b="1" dirty="0">
                <a:effectLst/>
                <a:latin typeface="Arial" panose="020B0604020202020204" pitchFamily="34" charset="0"/>
                <a:ea typeface="Calibri" panose="020F0502020204030204" pitchFamily="34" charset="0"/>
                <a:cs typeface="Times New Roman" panose="02020603050405020304" pitchFamily="18" charset="0"/>
              </a:rPr>
              <a:t>De plus en plus donnent à leur banque centrale l’indépendance institutionnelle et le mandat statutaire d’appliquer une politique monétaire axée avant tout sur une forme quelconque de stabilité des prix. </a:t>
            </a:r>
          </a:p>
          <a:p>
            <a:pPr algn="just">
              <a:lnSpc>
                <a:spcPct val="115000"/>
              </a:lnSpc>
              <a:spcAft>
                <a:spcPts val="800"/>
              </a:spcAft>
              <a:buFont typeface="Wingdings" panose="05000000000000000000" pitchFamily="2" charset="2"/>
              <a:buChar char="§"/>
            </a:pPr>
            <a:r>
              <a:rPr lang="fr-FR" sz="1800" b="1" dirty="0">
                <a:effectLst/>
                <a:latin typeface="Arial" panose="020B0604020202020204" pitchFamily="34" charset="0"/>
                <a:ea typeface="Calibri" panose="020F0502020204030204" pitchFamily="34" charset="0"/>
                <a:cs typeface="Times New Roman" panose="02020603050405020304" pitchFamily="18" charset="0"/>
              </a:rPr>
              <a:t>Selon FMI, cette approche de régulation de l’inflation a contribué dans une large mesure au maintien de la stabilité des prix dans les pays industrialisés. </a:t>
            </a:r>
          </a:p>
          <a:p>
            <a:pPr algn="just">
              <a:lnSpc>
                <a:spcPct val="115000"/>
              </a:lnSpc>
              <a:spcAft>
                <a:spcPts val="800"/>
              </a:spcAft>
              <a:buFont typeface="Wingdings" panose="05000000000000000000" pitchFamily="2" charset="2"/>
              <a:buChar char="§"/>
            </a:pPr>
            <a:r>
              <a:rPr lang="fr-FR" sz="1800" b="1" dirty="0">
                <a:effectLst/>
                <a:latin typeface="Arial" panose="020B0604020202020204" pitchFamily="34" charset="0"/>
                <a:ea typeface="Calibri" panose="020F0502020204030204" pitchFamily="34" charset="0"/>
                <a:cs typeface="Times New Roman" panose="02020603050405020304" pitchFamily="18" charset="0"/>
              </a:rPr>
              <a:t>Le FMI estime qu’elle accroit la transparence et pousse les responsables à approfondir les réformes. Elle semble prometteur pour les pays en développement</a:t>
            </a:r>
            <a:endParaRPr lang="fr-FR" sz="20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3569521"/>
      </p:ext>
    </p:extLst>
  </p:cSld>
  <p:clrMapOvr>
    <a:masterClrMapping/>
  </p:clrMapOvr>
  <p:transition spd="med">
    <p:fade/>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br>
              <a:rPr lang="fr-FR" sz="2800" dirty="0">
                <a:latin typeface="Arial" panose="020B0604020202020204" pitchFamily="34" charset="0"/>
              </a:rPr>
            </a:br>
            <a:r>
              <a:rPr lang="fr-FR" sz="2800" dirty="0">
                <a:latin typeface="Arial" panose="020B0604020202020204" pitchFamily="34" charset="0"/>
              </a:rPr>
              <a:t>3- Les politiques monétaires de régulation de l’inflation</a:t>
            </a:r>
            <a:br>
              <a:rPr lang="fr-FR" sz="1800" b="1" dirty="0">
                <a:effectLst/>
                <a:latin typeface="Times New Roman" panose="02020603050405020304" pitchFamily="18" charset="0"/>
                <a:ea typeface="Times New Roman" panose="02020603050405020304" pitchFamily="18" charset="0"/>
              </a:rPr>
            </a:br>
            <a:br>
              <a:rPr lang="fr-FR" sz="1800" b="1" dirty="0">
                <a:effectLst/>
                <a:latin typeface="Times New Roman" panose="02020603050405020304" pitchFamily="18" charset="0"/>
                <a:ea typeface="Times New Roman" panose="02020603050405020304" pitchFamily="18" charset="0"/>
              </a:rPr>
            </a:br>
            <a:endParaRPr lang="fr-FR" sz="2800" dirty="0">
              <a:latin typeface="Arial" panose="020B0604020202020204" pitchFamily="34" charset="0"/>
            </a:endParaRPr>
          </a:p>
        </p:txBody>
      </p:sp>
      <p:sp>
        <p:nvSpPr>
          <p:cNvPr id="4099" name="Rectangle 7"/>
          <p:cNvSpPr>
            <a:spLocks noGrp="1"/>
          </p:cNvSpPr>
          <p:nvPr>
            <p:ph type="body" idx="1"/>
          </p:nvPr>
        </p:nvSpPr>
        <p:spPr>
          <a:xfrm>
            <a:off x="474092" y="1155700"/>
            <a:ext cx="8229600" cy="4150072"/>
          </a:xfrm>
        </p:spPr>
        <p:txBody>
          <a:bodyPr/>
          <a:lstStyle/>
          <a:p>
            <a:pPr marL="0" lvl="0" indent="0">
              <a:lnSpc>
                <a:spcPct val="107000"/>
              </a:lnSpc>
              <a:spcBef>
                <a:spcPts val="600"/>
              </a:spcBef>
              <a:spcAft>
                <a:spcPts val="600"/>
              </a:spcAft>
              <a:buNone/>
            </a:pPr>
            <a:r>
              <a:rPr lang="fr-FR" sz="1800"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Exemple en Afrique : l’objectif de la stabilité des prix dans les Etats membres de l’UEMOA</a:t>
            </a:r>
            <a:endParaRPr lang="fr-FR" sz="1800" b="1" dirty="0">
              <a:solidFill>
                <a:srgbClr val="FF0000"/>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buFont typeface="Wingdings" panose="05000000000000000000" pitchFamily="2" charset="2"/>
              <a:buChar char="v"/>
            </a:pPr>
            <a:r>
              <a:rPr lang="fr-FR" sz="1800" b="1" dirty="0">
                <a:effectLst/>
                <a:latin typeface="Arial" panose="020B0604020202020204" pitchFamily="34" charset="0"/>
                <a:ea typeface="Calibri" panose="020F0502020204030204" pitchFamily="34" charset="0"/>
                <a:cs typeface="Times New Roman" panose="02020603050405020304" pitchFamily="18" charset="0"/>
              </a:rPr>
              <a:t>La réforme institutionnelle de l’UEMOA et de la BCEAO entrée en vigueur le 1</a:t>
            </a:r>
            <a:r>
              <a:rPr lang="fr-FR" sz="1800" b="1" baseline="30000" dirty="0">
                <a:effectLst/>
                <a:latin typeface="Arial" panose="020B0604020202020204" pitchFamily="34" charset="0"/>
                <a:ea typeface="Calibri" panose="020F0502020204030204" pitchFamily="34" charset="0"/>
                <a:cs typeface="Times New Roman" panose="02020603050405020304" pitchFamily="18" charset="0"/>
              </a:rPr>
              <a:t>er</a:t>
            </a:r>
            <a:r>
              <a:rPr lang="fr-FR" sz="1800" b="1" dirty="0">
                <a:effectLst/>
                <a:latin typeface="Arial" panose="020B0604020202020204" pitchFamily="34" charset="0"/>
                <a:ea typeface="Calibri" panose="020F0502020204030204" pitchFamily="34" charset="0"/>
                <a:cs typeface="Times New Roman" panose="02020603050405020304" pitchFamily="18" charset="0"/>
              </a:rPr>
              <a:t> avril 2010 a fixé pour la banque centrale un objectif explicite de stabilité des prix. </a:t>
            </a:r>
          </a:p>
          <a:p>
            <a:pPr algn="just">
              <a:lnSpc>
                <a:spcPct val="115000"/>
              </a:lnSpc>
              <a:spcAft>
                <a:spcPts val="800"/>
              </a:spcAft>
              <a:buFont typeface="Wingdings" panose="05000000000000000000" pitchFamily="2" charset="2"/>
              <a:buChar char="v"/>
            </a:pPr>
            <a:r>
              <a:rPr lang="fr-FR" sz="1800" b="1" dirty="0">
                <a:effectLst/>
                <a:latin typeface="Arial" panose="020B0604020202020204" pitchFamily="34" charset="0"/>
                <a:ea typeface="Calibri" panose="020F0502020204030204" pitchFamily="34" charset="0"/>
                <a:cs typeface="Times New Roman" panose="02020603050405020304" pitchFamily="18" charset="0"/>
              </a:rPr>
              <a:t>Le cadre mis en œuvre en vue d’atteindre cet objectif se décline en trois composantes : une définition de la stabilité des prix comme une variation annuelle de l’indice harmonisé des prix à la consommation (IHPC) comprise entre 1 et 3 %, l’utilisation de la prévision de l’inflation comme principal indicateur pour la conduite de la politique monétaire et l’adoption par le Comité de politique monétaire, sur une périodicité trimestrielle, des mesures nécessaires à la réalisation de l’objectif.</a:t>
            </a:r>
            <a:endParaRPr lang="fr-FR"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64243513"/>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pPr algn="ctr"/>
            <a:r>
              <a:rPr lang="fr-FR" dirty="0"/>
              <a:t>L’analyse </a:t>
            </a:r>
            <a:r>
              <a:rPr lang="fr-FR" dirty="0" err="1"/>
              <a:t>post-keynésienne</a:t>
            </a:r>
            <a:endParaRPr lang="fr-FR" dirty="0"/>
          </a:p>
        </p:txBody>
      </p:sp>
      <p:sp>
        <p:nvSpPr>
          <p:cNvPr id="4099" name="Rectangle 7"/>
          <p:cNvSpPr>
            <a:spLocks noGrp="1"/>
          </p:cNvSpPr>
          <p:nvPr>
            <p:ph type="body" idx="1"/>
          </p:nvPr>
        </p:nvSpPr>
        <p:spPr>
          <a:xfrm>
            <a:off x="467544" y="1201316"/>
            <a:ext cx="8229600" cy="4176464"/>
          </a:xfrm>
        </p:spPr>
        <p:txBody>
          <a:bodyPr/>
          <a:lstStyle/>
          <a:p>
            <a:pPr algn="just">
              <a:lnSpc>
                <a:spcPct val="115000"/>
              </a:lnSpc>
              <a:spcAft>
                <a:spcPts val="800"/>
              </a:spcAft>
              <a:buFont typeface="Wingdings" panose="05000000000000000000" pitchFamily="2" charset="2"/>
              <a:buChar char="è"/>
            </a:pPr>
            <a:r>
              <a:rPr lang="fr-FR" sz="24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Cette approche considère que l'inflation est indépendante de la création monétaire. </a:t>
            </a:r>
          </a:p>
          <a:p>
            <a:pPr algn="just">
              <a:lnSpc>
                <a:spcPct val="115000"/>
              </a:lnSpc>
              <a:spcAft>
                <a:spcPts val="800"/>
              </a:spcAft>
              <a:buFont typeface="Arial" panose="020B0604020202020204" pitchFamily="34" charset="0"/>
              <a:buChar char="•"/>
            </a:pPr>
            <a:r>
              <a:rPr lang="fr-FR" sz="1800" i="1" dirty="0">
                <a:effectLst/>
                <a:latin typeface="Arial" panose="020B0604020202020204" pitchFamily="34" charset="0"/>
                <a:ea typeface="Times New Roman" panose="02020603050405020304" pitchFamily="18" charset="0"/>
                <a:cs typeface="Times New Roman" panose="02020603050405020304" pitchFamily="18" charset="0"/>
              </a:rPr>
              <a:t>Selon cette approche, l'inflation provient d'une tension sur le partage des revenus. Lors d'une hausse des coûts de production : qui entre les salariés et les actionnaires va payer ? </a:t>
            </a:r>
            <a:endParaRPr lang="fr-FR" sz="1800" i="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buFont typeface="Wingdings" panose="05000000000000000000" pitchFamily="2" charset="2"/>
              <a:buChar char="è"/>
            </a:pPr>
            <a:r>
              <a:rPr lang="fr-FR" sz="1800" dirty="0">
                <a:latin typeface="Arial" panose="020B0604020202020204" pitchFamily="34" charset="0"/>
                <a:cs typeface="Times New Roman" panose="02020603050405020304" pitchFamily="18" charset="0"/>
              </a:rPr>
              <a:t>Les entreprises peuvent augmenter leurs prix pour conserver leurs marges. L'inflation s'avive quand la croissance s'accélère et que le chômage baisse. Les salariés sont alors en mesure de mieux négocier leurs salaires. </a:t>
            </a:r>
          </a:p>
          <a:p>
            <a:pPr algn="just">
              <a:lnSpc>
                <a:spcPct val="115000"/>
              </a:lnSpc>
              <a:spcAft>
                <a:spcPts val="800"/>
              </a:spcAft>
              <a:buFont typeface="Arial" panose="020B0604020202020204" pitchFamily="34" charset="0"/>
              <a:buChar char="•"/>
            </a:pPr>
            <a:r>
              <a:rPr lang="fr-FR" sz="1800" i="1" dirty="0">
                <a:latin typeface="Arial" panose="020B0604020202020204" pitchFamily="34" charset="0"/>
                <a:cs typeface="Times New Roman" panose="02020603050405020304" pitchFamily="18" charset="0"/>
              </a:rPr>
              <a:t>Dans un tel contexte, l'ajustement ne se fait plus par les quantités mais par les prix sur le marché du travail. </a:t>
            </a:r>
          </a:p>
          <a:p>
            <a:pPr marL="0" indent="0">
              <a:buNone/>
            </a:pPr>
            <a:endParaRPr lang="fr-FR" sz="2000" dirty="0">
              <a:solidFill>
                <a:srgbClr val="FF0000"/>
              </a:solidFill>
            </a:endParaRPr>
          </a:p>
        </p:txBody>
      </p:sp>
    </p:spTree>
    <p:extLst>
      <p:ext uri="{BB962C8B-B14F-4D97-AF65-F5344CB8AC3E}">
        <p14:creationId xmlns:p14="http://schemas.microsoft.com/office/powerpoint/2010/main" val="3397327330"/>
      </p:ext>
    </p:extLst>
  </p:cSld>
  <p:clrMapOvr>
    <a:masterClrMapping/>
  </p:clrMapOvr>
  <p:transition spd="med">
    <p:fade/>
  </p:transition>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br>
              <a:rPr lang="fr-FR" sz="2800" dirty="0">
                <a:latin typeface="Arial" panose="020B0604020202020204" pitchFamily="34" charset="0"/>
              </a:rPr>
            </a:br>
            <a:br>
              <a:rPr lang="fr-FR" sz="2800" dirty="0">
                <a:latin typeface="Arial" panose="020B0604020202020204" pitchFamily="34" charset="0"/>
              </a:rPr>
            </a:br>
            <a:r>
              <a:rPr lang="fr-FR" sz="2800" dirty="0">
                <a:latin typeface="Arial" panose="020B0604020202020204" pitchFamily="34" charset="0"/>
              </a:rPr>
              <a:t>4- Se prémunir contre l’inflation : comment faire ?</a:t>
            </a:r>
            <a:br>
              <a:rPr lang="fr-FR" sz="1800" b="1" dirty="0">
                <a:effectLst/>
                <a:latin typeface="Times New Roman" panose="02020603050405020304" pitchFamily="18" charset="0"/>
                <a:ea typeface="Times New Roman" panose="02020603050405020304" pitchFamily="18" charset="0"/>
              </a:rPr>
            </a:br>
            <a:br>
              <a:rPr lang="fr-FR" sz="1800" b="1" dirty="0">
                <a:effectLst/>
                <a:latin typeface="Times New Roman" panose="02020603050405020304" pitchFamily="18" charset="0"/>
                <a:ea typeface="Times New Roman" panose="02020603050405020304" pitchFamily="18" charset="0"/>
              </a:rPr>
            </a:br>
            <a:br>
              <a:rPr lang="fr-FR" sz="1800" b="1" dirty="0">
                <a:effectLst/>
                <a:latin typeface="Times New Roman" panose="02020603050405020304" pitchFamily="18" charset="0"/>
                <a:ea typeface="Times New Roman" panose="02020603050405020304" pitchFamily="18" charset="0"/>
              </a:rPr>
            </a:br>
            <a:endParaRPr lang="fr-FR" sz="2800" dirty="0">
              <a:latin typeface="Arial" panose="020B0604020202020204" pitchFamily="34" charset="0"/>
            </a:endParaRPr>
          </a:p>
        </p:txBody>
      </p:sp>
      <p:sp>
        <p:nvSpPr>
          <p:cNvPr id="4099" name="Rectangle 7"/>
          <p:cNvSpPr>
            <a:spLocks noGrp="1"/>
          </p:cNvSpPr>
          <p:nvPr>
            <p:ph type="body" idx="1"/>
          </p:nvPr>
        </p:nvSpPr>
        <p:spPr>
          <a:xfrm>
            <a:off x="474092" y="1155700"/>
            <a:ext cx="8229600" cy="4150072"/>
          </a:xfrm>
        </p:spPr>
        <p:txBody>
          <a:bodyPr/>
          <a:lstStyle/>
          <a:p>
            <a:pPr marL="342900" lvl="0" indent="-342900">
              <a:lnSpc>
                <a:spcPct val="107000"/>
              </a:lnSpc>
              <a:spcBef>
                <a:spcPts val="600"/>
              </a:spcBef>
              <a:spcAft>
                <a:spcPts val="600"/>
              </a:spcAft>
              <a:buFont typeface="+mj-lt"/>
              <a:buAutoNum type="alphaUcPeriod"/>
            </a:pPr>
            <a:r>
              <a:rPr lang="fr-FR" sz="1800" b="1" dirty="0">
                <a:solidFill>
                  <a:srgbClr val="1F4D78"/>
                </a:solidFill>
                <a:effectLst/>
                <a:latin typeface="Arial" panose="020B0604020202020204" pitchFamily="34" charset="0"/>
                <a:ea typeface="Times New Roman" panose="02020603050405020304" pitchFamily="18" charset="0"/>
                <a:cs typeface="Times New Roman" panose="02020603050405020304" pitchFamily="18" charset="0"/>
              </a:rPr>
              <a:t>Synthèse des effets défavorables de l’inflation sur le pouvoir d’achat</a:t>
            </a:r>
          </a:p>
          <a:p>
            <a:pPr marL="342900" lvl="0" indent="-342900">
              <a:lnSpc>
                <a:spcPct val="107000"/>
              </a:lnSpc>
              <a:spcBef>
                <a:spcPts val="600"/>
              </a:spcBef>
              <a:spcAft>
                <a:spcPts val="600"/>
              </a:spcAft>
              <a:buFont typeface="+mj-lt"/>
              <a:buAutoNum type="alphaUcPeriod"/>
            </a:pPr>
            <a:endParaRPr lang="fr-FR" sz="1800" b="1" dirty="0">
              <a:solidFill>
                <a:srgbClr val="1F4D78"/>
              </a:solidFill>
              <a:latin typeface="Arial" panose="020B0604020202020204" pitchFamily="34" charset="0"/>
              <a:ea typeface="Times New Roman" panose="02020603050405020304" pitchFamily="18" charset="0"/>
              <a:cs typeface="Times New Roman" panose="02020603050405020304" pitchFamily="18" charset="0"/>
            </a:endParaRPr>
          </a:p>
          <a:p>
            <a:pPr marL="0" lvl="0" indent="0">
              <a:lnSpc>
                <a:spcPct val="107000"/>
              </a:lnSpc>
              <a:spcBef>
                <a:spcPts val="600"/>
              </a:spcBef>
              <a:spcAft>
                <a:spcPts val="600"/>
              </a:spcAft>
              <a:buNone/>
            </a:pPr>
            <a:r>
              <a:rPr lang="fr-FR" sz="1800" b="1" dirty="0">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hlinkClick r:id="rId2" action="ppaction://hlinkfile"/>
              </a:rPr>
              <a:t>Se prémunir contre l’</a:t>
            </a:r>
            <a:r>
              <a:rPr lang="fr-FR" sz="1800" b="1" dirty="0" err="1">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hlinkClick r:id="rId2" action="ppaction://hlinkfile"/>
              </a:rPr>
              <a:t>inflation_comment</a:t>
            </a:r>
            <a:r>
              <a:rPr lang="fr-FR" sz="1800" b="1" dirty="0">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hlinkClick r:id="rId2" action="ppaction://hlinkfile"/>
              </a:rPr>
              <a:t> faire -Prix_8-9 </a:t>
            </a:r>
            <a:r>
              <a:rPr lang="fr-FR" sz="1800" b="1" dirty="0" err="1">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hlinkClick r:id="rId2" action="ppaction://hlinkfile"/>
              </a:rPr>
              <a:t>nov</a:t>
            </a:r>
            <a:r>
              <a:rPr lang="fr-FR" sz="1800" b="1" dirty="0">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hlinkClick r:id="rId2" action="ppaction://hlinkfile"/>
              </a:rPr>
              <a:t> 2021.docx</a:t>
            </a:r>
            <a:endParaRPr lang="fr-FR" sz="1800" b="1" dirty="0">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7908621"/>
      </p:ext>
    </p:extLst>
  </p:cSld>
  <p:clrMapOvr>
    <a:masterClrMapping/>
  </p:clrMapOvr>
  <p:transition spd="med">
    <p:fade/>
  </p:transition>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br>
              <a:rPr lang="fr-FR" sz="2800" dirty="0">
                <a:latin typeface="Arial" panose="020B0604020202020204" pitchFamily="34" charset="0"/>
              </a:rPr>
            </a:br>
            <a:br>
              <a:rPr lang="fr-FR" sz="1800" b="1" dirty="0">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rPr>
            </a:br>
            <a:br>
              <a:rPr lang="fr-FR" sz="1800" b="1" dirty="0">
                <a:effectLst/>
                <a:latin typeface="Times New Roman" panose="02020603050405020304" pitchFamily="18" charset="0"/>
                <a:ea typeface="Times New Roman" panose="02020603050405020304" pitchFamily="18" charset="0"/>
              </a:rPr>
            </a:br>
            <a:br>
              <a:rPr lang="fr-FR" sz="1800" b="1" dirty="0">
                <a:effectLst/>
                <a:latin typeface="Times New Roman" panose="02020603050405020304" pitchFamily="18" charset="0"/>
                <a:ea typeface="Times New Roman" panose="02020603050405020304" pitchFamily="18" charset="0"/>
              </a:rPr>
            </a:br>
            <a:endParaRPr lang="fr-FR" sz="2800" dirty="0">
              <a:latin typeface="Arial" panose="020B0604020202020204" pitchFamily="34" charset="0"/>
            </a:endParaRPr>
          </a:p>
        </p:txBody>
      </p:sp>
      <p:sp>
        <p:nvSpPr>
          <p:cNvPr id="4099" name="Rectangle 7"/>
          <p:cNvSpPr>
            <a:spLocks noGrp="1"/>
          </p:cNvSpPr>
          <p:nvPr>
            <p:ph type="body" idx="1"/>
          </p:nvPr>
        </p:nvSpPr>
        <p:spPr>
          <a:xfrm>
            <a:off x="474092" y="1155700"/>
            <a:ext cx="8229600" cy="4150072"/>
          </a:xfrm>
        </p:spPr>
        <p:txBody>
          <a:bodyPr/>
          <a:lstStyle/>
          <a:p>
            <a:pPr marL="0" lvl="0" indent="0">
              <a:lnSpc>
                <a:spcPct val="107000"/>
              </a:lnSpc>
              <a:spcBef>
                <a:spcPts val="600"/>
              </a:spcBef>
              <a:spcAft>
                <a:spcPts val="600"/>
              </a:spcAft>
              <a:buNone/>
            </a:pPr>
            <a:r>
              <a:rPr lang="fr-FR" sz="1800" b="1" dirty="0">
                <a:solidFill>
                  <a:srgbClr val="FF0000"/>
                </a:solidFill>
                <a:latin typeface="Arial" panose="020B0604020202020204" pitchFamily="34" charset="0"/>
              </a:rPr>
              <a:t>Y a-t-il moyen de se protéger contre l’inflation ? </a:t>
            </a:r>
          </a:p>
          <a:p>
            <a:pPr marL="0" lvl="0" indent="0">
              <a:lnSpc>
                <a:spcPct val="107000"/>
              </a:lnSpc>
              <a:spcBef>
                <a:spcPts val="600"/>
              </a:spcBef>
              <a:spcAft>
                <a:spcPts val="600"/>
              </a:spcAft>
              <a:buNone/>
            </a:pPr>
            <a:r>
              <a:rPr lang="fr-FR" sz="1800" b="1" dirty="0">
                <a:effectLst/>
                <a:latin typeface="Arial" panose="020B0604020202020204" pitchFamily="34" charset="0"/>
                <a:ea typeface="Calibri" panose="020F0502020204030204" pitchFamily="34" charset="0"/>
                <a:cs typeface="Times New Roman" panose="02020603050405020304" pitchFamily="18" charset="0"/>
              </a:rPr>
              <a:t>La réforme institutionnelle de l’UEMOA et de la BCEAO entrée en vigueur le 1</a:t>
            </a:r>
            <a:r>
              <a:rPr lang="fr-FR" sz="1800" b="1" baseline="30000" dirty="0">
                <a:effectLst/>
                <a:latin typeface="Arial" panose="020B0604020202020204" pitchFamily="34" charset="0"/>
                <a:ea typeface="Calibri" panose="020F0502020204030204" pitchFamily="34" charset="0"/>
                <a:cs typeface="Times New Roman" panose="02020603050405020304" pitchFamily="18" charset="0"/>
              </a:rPr>
              <a:t>er</a:t>
            </a:r>
            <a:r>
              <a:rPr lang="fr-FR" sz="1800" b="1" dirty="0">
                <a:effectLst/>
                <a:latin typeface="Arial" panose="020B0604020202020204" pitchFamily="34" charset="0"/>
                <a:ea typeface="Calibri" panose="020F0502020204030204" pitchFamily="34" charset="0"/>
                <a:cs typeface="Times New Roman" panose="02020603050405020304" pitchFamily="18" charset="0"/>
              </a:rPr>
              <a:t> avril 2010 a fixé pour la banque centrale un objectif explicite de stabilité des prix. </a:t>
            </a:r>
          </a:p>
          <a:p>
            <a:pPr algn="just">
              <a:lnSpc>
                <a:spcPct val="115000"/>
              </a:lnSpc>
              <a:spcAft>
                <a:spcPts val="800"/>
              </a:spcAft>
              <a:buFont typeface="Wingdings" panose="05000000000000000000" pitchFamily="2" charset="2"/>
              <a:buChar char="v"/>
            </a:pPr>
            <a:r>
              <a:rPr lang="fr-FR" sz="1800" b="1" dirty="0">
                <a:effectLst/>
                <a:latin typeface="Arial" panose="020B0604020202020204" pitchFamily="34" charset="0"/>
                <a:ea typeface="Calibri" panose="020F0502020204030204" pitchFamily="34" charset="0"/>
                <a:cs typeface="Times New Roman" panose="02020603050405020304" pitchFamily="18" charset="0"/>
              </a:rPr>
              <a:t>Le cadre mis en œuvre en vue d’atteindre cet objectif se décline en trois composantes : une définition de la stabilité des prix comme une variation annuelle de l’indice harmonisé des prix à la consommation (IHPC) comprise entre 1 et 3 %, l’utilisation de la prévision de l’inflation comme principal indicateur pour la conduite de la politique monétaire et l’adoption par le Comité de politique monétaire, sur une périodicité trimestrielle, des mesures nécessaires à la réalisation de l’objectif.</a:t>
            </a:r>
            <a:endParaRPr lang="fr-FR"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ZoneTexte 4">
            <a:extLst>
              <a:ext uri="{FF2B5EF4-FFF2-40B4-BE49-F238E27FC236}">
                <a16:creationId xmlns:a16="http://schemas.microsoft.com/office/drawing/2014/main" id="{1B5258E5-C57E-464B-AF30-927774C4ED95}"/>
              </a:ext>
            </a:extLst>
          </p:cNvPr>
          <p:cNvSpPr txBox="1"/>
          <p:nvPr/>
        </p:nvSpPr>
        <p:spPr>
          <a:xfrm>
            <a:off x="2195736" y="204074"/>
            <a:ext cx="5472608" cy="830997"/>
          </a:xfrm>
          <a:prstGeom prst="rect">
            <a:avLst/>
          </a:prstGeom>
          <a:noFill/>
        </p:spPr>
        <p:txBody>
          <a:bodyPr wrap="square">
            <a:spAutoFit/>
          </a:bodyPr>
          <a:lstStyle/>
          <a:p>
            <a:r>
              <a:rPr lang="fr-FR" sz="2400" b="1" dirty="0">
                <a:solidFill>
                  <a:schemeClr val="bg1"/>
                </a:solidFill>
                <a:latin typeface="Arial" panose="020B0604020202020204" pitchFamily="34" charset="0"/>
              </a:rPr>
              <a:t>4- Se prémunir contre l’inflation : comment faire ?</a:t>
            </a:r>
            <a:endParaRPr lang="fr-FR" sz="2400" b="1" dirty="0">
              <a:solidFill>
                <a:schemeClr val="bg1"/>
              </a:solidFill>
            </a:endParaRPr>
          </a:p>
        </p:txBody>
      </p:sp>
    </p:spTree>
    <p:extLst>
      <p:ext uri="{BB962C8B-B14F-4D97-AF65-F5344CB8AC3E}">
        <p14:creationId xmlns:p14="http://schemas.microsoft.com/office/powerpoint/2010/main" val="573286449"/>
      </p:ext>
    </p:extLst>
  </p:cSld>
  <p:clrMapOvr>
    <a:masterClrMapping/>
  </p:clrMapOvr>
  <p:transition spd="med">
    <p:fade/>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br>
              <a:rPr lang="fr-FR" sz="2800" dirty="0">
                <a:latin typeface="Arial" panose="020B0604020202020204" pitchFamily="34" charset="0"/>
              </a:rPr>
            </a:br>
            <a:br>
              <a:rPr lang="fr-FR" sz="1800" b="1" dirty="0">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rPr>
            </a:br>
            <a:br>
              <a:rPr lang="fr-FR" sz="1800" b="1" dirty="0">
                <a:effectLst/>
                <a:latin typeface="Times New Roman" panose="02020603050405020304" pitchFamily="18" charset="0"/>
                <a:ea typeface="Times New Roman" panose="02020603050405020304" pitchFamily="18" charset="0"/>
              </a:rPr>
            </a:br>
            <a:br>
              <a:rPr lang="fr-FR" sz="1800" b="1" dirty="0">
                <a:effectLst/>
                <a:latin typeface="Times New Roman" panose="02020603050405020304" pitchFamily="18" charset="0"/>
                <a:ea typeface="Times New Roman" panose="02020603050405020304" pitchFamily="18" charset="0"/>
              </a:rPr>
            </a:br>
            <a:endParaRPr lang="fr-FR" sz="2800" dirty="0">
              <a:latin typeface="Arial" panose="020B0604020202020204" pitchFamily="34" charset="0"/>
            </a:endParaRPr>
          </a:p>
        </p:txBody>
      </p:sp>
      <p:sp>
        <p:nvSpPr>
          <p:cNvPr id="4099" name="Rectangle 7"/>
          <p:cNvSpPr>
            <a:spLocks noGrp="1"/>
          </p:cNvSpPr>
          <p:nvPr>
            <p:ph type="body" idx="1"/>
          </p:nvPr>
        </p:nvSpPr>
        <p:spPr>
          <a:xfrm>
            <a:off x="474092" y="1155700"/>
            <a:ext cx="8229600" cy="4150072"/>
          </a:xfrm>
        </p:spPr>
        <p:txBody>
          <a:bodyPr/>
          <a:lstStyle/>
          <a:p>
            <a:pPr marL="0" lvl="0" indent="0">
              <a:lnSpc>
                <a:spcPct val="107000"/>
              </a:lnSpc>
              <a:spcBef>
                <a:spcPts val="600"/>
              </a:spcBef>
              <a:spcAft>
                <a:spcPts val="600"/>
              </a:spcAft>
              <a:buNone/>
            </a:pPr>
            <a:r>
              <a:rPr lang="fr-FR" sz="1800" b="1" dirty="0">
                <a:solidFill>
                  <a:srgbClr val="FF0000"/>
                </a:solidFill>
                <a:latin typeface="Arial" panose="020B0604020202020204" pitchFamily="34" charset="0"/>
              </a:rPr>
              <a:t>Y a-t-il moyen de se protéger contre l’inflation ? </a:t>
            </a:r>
          </a:p>
          <a:p>
            <a:pPr algn="just">
              <a:lnSpc>
                <a:spcPct val="115000"/>
              </a:lnSpc>
              <a:spcAft>
                <a:spcPts val="800"/>
              </a:spcAft>
            </a:pPr>
            <a:r>
              <a:rPr lang="fr-FR" sz="1800" b="1" dirty="0">
                <a:effectLst/>
                <a:latin typeface="Arial" panose="020B0604020202020204" pitchFamily="34" charset="0"/>
                <a:ea typeface="Calibri" panose="020F0502020204030204" pitchFamily="34" charset="0"/>
                <a:cs typeface="Times New Roman" panose="02020603050405020304" pitchFamily="18" charset="0"/>
              </a:rPr>
              <a:t>Pas de recette miracle pour se prémunir contre l'inflation. Disposer des actifs (actions, biens, avoirs, capitaux, etc.) semblent constituer la meilleure ou en tout cas la moins mauvaise option. Le livret d’épargne n’offre pas de garantie suffisante, les taux d’intérêt servis étant le plus souvent inférieurs au taux d’inflation. </a:t>
            </a:r>
          </a:p>
          <a:p>
            <a:pPr algn="just">
              <a:lnSpc>
                <a:spcPct val="115000"/>
              </a:lnSpc>
              <a:spcAft>
                <a:spcPts val="800"/>
              </a:spcAft>
            </a:pPr>
            <a:r>
              <a:rPr lang="fr-FR" sz="1800" b="1" dirty="0">
                <a:effectLst/>
                <a:latin typeface="Arial" panose="020B0604020202020204" pitchFamily="34" charset="0"/>
                <a:ea typeface="Calibri" panose="020F0502020204030204" pitchFamily="34" charset="0"/>
                <a:cs typeface="Times New Roman" panose="02020603050405020304" pitchFamily="18" charset="0"/>
              </a:rPr>
              <a:t>La meilleure option consiste à investir dans des placements offrant un rendement potentiel supérieur à celui du compte d'épargne. Une telle stratégie d'investissement est optimale pour se prémunir contre l'inflation. En échange de cette protection, l’on doit toutefois accepter un degré de risque supérieur.</a:t>
            </a:r>
            <a:endParaRPr lang="fr-FR"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ZoneTexte 4">
            <a:extLst>
              <a:ext uri="{FF2B5EF4-FFF2-40B4-BE49-F238E27FC236}">
                <a16:creationId xmlns:a16="http://schemas.microsoft.com/office/drawing/2014/main" id="{1B5258E5-C57E-464B-AF30-927774C4ED95}"/>
              </a:ext>
            </a:extLst>
          </p:cNvPr>
          <p:cNvSpPr txBox="1"/>
          <p:nvPr/>
        </p:nvSpPr>
        <p:spPr>
          <a:xfrm>
            <a:off x="2195736" y="204074"/>
            <a:ext cx="5472608" cy="830997"/>
          </a:xfrm>
          <a:prstGeom prst="rect">
            <a:avLst/>
          </a:prstGeom>
          <a:noFill/>
        </p:spPr>
        <p:txBody>
          <a:bodyPr wrap="square">
            <a:spAutoFit/>
          </a:bodyPr>
          <a:lstStyle/>
          <a:p>
            <a:r>
              <a:rPr lang="fr-FR" sz="2400" b="1" dirty="0">
                <a:solidFill>
                  <a:schemeClr val="bg1"/>
                </a:solidFill>
                <a:latin typeface="Arial" panose="020B0604020202020204" pitchFamily="34" charset="0"/>
              </a:rPr>
              <a:t>4- Se prémunir contre l’inflation : comment faire ?</a:t>
            </a:r>
            <a:endParaRPr lang="fr-FR" sz="2400" b="1" dirty="0">
              <a:solidFill>
                <a:schemeClr val="bg1"/>
              </a:solidFill>
            </a:endParaRPr>
          </a:p>
        </p:txBody>
      </p:sp>
    </p:spTree>
    <p:extLst>
      <p:ext uri="{BB962C8B-B14F-4D97-AF65-F5344CB8AC3E}">
        <p14:creationId xmlns:p14="http://schemas.microsoft.com/office/powerpoint/2010/main" val="576076814"/>
      </p:ext>
    </p:extLst>
  </p:cSld>
  <p:clrMapOvr>
    <a:masterClrMapping/>
  </p:clrMapOvr>
  <p:transition spd="med">
    <p:fade/>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br>
              <a:rPr lang="fr-FR" sz="2800" dirty="0">
                <a:latin typeface="Arial" panose="020B0604020202020204" pitchFamily="34" charset="0"/>
              </a:rPr>
            </a:br>
            <a:br>
              <a:rPr lang="fr-FR" sz="1800" b="1" dirty="0">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rPr>
            </a:br>
            <a:br>
              <a:rPr lang="fr-FR" sz="1800" b="1" dirty="0">
                <a:effectLst/>
                <a:latin typeface="Times New Roman" panose="02020603050405020304" pitchFamily="18" charset="0"/>
                <a:ea typeface="Times New Roman" panose="02020603050405020304" pitchFamily="18" charset="0"/>
              </a:rPr>
            </a:br>
            <a:br>
              <a:rPr lang="fr-FR" sz="1800" b="1" dirty="0">
                <a:effectLst/>
                <a:latin typeface="Times New Roman" panose="02020603050405020304" pitchFamily="18" charset="0"/>
                <a:ea typeface="Times New Roman" panose="02020603050405020304" pitchFamily="18" charset="0"/>
              </a:rPr>
            </a:br>
            <a:endParaRPr lang="fr-FR" sz="2800" dirty="0">
              <a:latin typeface="Arial" panose="020B0604020202020204" pitchFamily="34" charset="0"/>
            </a:endParaRPr>
          </a:p>
        </p:txBody>
      </p:sp>
      <p:sp>
        <p:nvSpPr>
          <p:cNvPr id="4099" name="Rectangle 7"/>
          <p:cNvSpPr>
            <a:spLocks noGrp="1"/>
          </p:cNvSpPr>
          <p:nvPr>
            <p:ph type="body" idx="1"/>
          </p:nvPr>
        </p:nvSpPr>
        <p:spPr>
          <a:xfrm>
            <a:off x="474092" y="1155700"/>
            <a:ext cx="8229600" cy="4150072"/>
          </a:xfrm>
        </p:spPr>
        <p:txBody>
          <a:bodyPr/>
          <a:lstStyle/>
          <a:p>
            <a:pPr marL="0" lvl="0" indent="0">
              <a:lnSpc>
                <a:spcPct val="107000"/>
              </a:lnSpc>
              <a:spcBef>
                <a:spcPts val="600"/>
              </a:spcBef>
              <a:spcAft>
                <a:spcPts val="600"/>
              </a:spcAft>
              <a:buNone/>
            </a:pPr>
            <a:r>
              <a:rPr lang="fr-FR" sz="1800" b="1" dirty="0">
                <a:solidFill>
                  <a:srgbClr val="FF0000"/>
                </a:solidFill>
                <a:latin typeface="Arial" panose="020B0604020202020204" pitchFamily="34" charset="0"/>
              </a:rPr>
              <a:t>Y a-t-il moyen de se protéger contre l’inflation ? </a:t>
            </a:r>
          </a:p>
          <a:p>
            <a:pPr marL="0" indent="0" algn="just">
              <a:lnSpc>
                <a:spcPct val="115000"/>
              </a:lnSpc>
              <a:spcAft>
                <a:spcPts val="800"/>
              </a:spcAft>
              <a:buNone/>
            </a:pPr>
            <a:r>
              <a:rPr lang="fr-FR" sz="1800" b="1" dirty="0">
                <a:effectLst/>
                <a:latin typeface="Arial" panose="020B0604020202020204" pitchFamily="34" charset="0"/>
                <a:ea typeface="Calibri" panose="020F0502020204030204" pitchFamily="34" charset="0"/>
                <a:cs typeface="Times New Roman" panose="02020603050405020304" pitchFamily="18" charset="0"/>
              </a:rPr>
              <a:t>Pas de recette miracle pour se prémunir contre l'inflation. </a:t>
            </a:r>
          </a:p>
          <a:p>
            <a:pPr algn="just">
              <a:lnSpc>
                <a:spcPct val="115000"/>
              </a:lnSpc>
              <a:spcAft>
                <a:spcPts val="800"/>
              </a:spcAft>
              <a:buFont typeface="Wingdings" panose="05000000000000000000" pitchFamily="2" charset="2"/>
              <a:buChar char="§"/>
            </a:pPr>
            <a:r>
              <a:rPr lang="fr-FR" sz="1800" b="1" dirty="0">
                <a:effectLst/>
                <a:latin typeface="Arial" panose="020B0604020202020204" pitchFamily="34" charset="0"/>
                <a:ea typeface="Calibri" panose="020F0502020204030204" pitchFamily="34" charset="0"/>
                <a:cs typeface="Times New Roman" panose="02020603050405020304" pitchFamily="18" charset="0"/>
              </a:rPr>
              <a:t>Disposer des actifs (actions, biens immobiliers, avoirs, capitaux, etc.) semblent constituer la meilleure ou la moins mauvaise option. </a:t>
            </a:r>
          </a:p>
          <a:p>
            <a:pPr algn="just">
              <a:lnSpc>
                <a:spcPct val="115000"/>
              </a:lnSpc>
              <a:spcAft>
                <a:spcPts val="800"/>
              </a:spcAft>
              <a:buFont typeface="Wingdings" panose="05000000000000000000" pitchFamily="2" charset="2"/>
              <a:buChar char="§"/>
            </a:pPr>
            <a:r>
              <a:rPr lang="fr-FR" sz="1800" b="1" dirty="0">
                <a:effectLst/>
                <a:latin typeface="Arial" panose="020B0604020202020204" pitchFamily="34" charset="0"/>
                <a:ea typeface="Calibri" panose="020F0502020204030204" pitchFamily="34" charset="0"/>
                <a:cs typeface="Times New Roman" panose="02020603050405020304" pitchFamily="18" charset="0"/>
              </a:rPr>
              <a:t>Le livret d’épargne n’offre pas de garantie suffisante, les taux d’intérêt servis étant le plus souvent inférieurs au taux d’inflation. </a:t>
            </a:r>
          </a:p>
          <a:p>
            <a:pPr algn="just">
              <a:lnSpc>
                <a:spcPct val="115000"/>
              </a:lnSpc>
              <a:spcAft>
                <a:spcPts val="800"/>
              </a:spcAft>
              <a:buFont typeface="Wingdings" panose="05000000000000000000" pitchFamily="2" charset="2"/>
              <a:buChar char="§"/>
            </a:pPr>
            <a:r>
              <a:rPr lang="fr-FR" sz="1800" b="1" dirty="0">
                <a:effectLst/>
                <a:latin typeface="Arial" panose="020B0604020202020204" pitchFamily="34" charset="0"/>
                <a:ea typeface="Calibri" panose="020F0502020204030204" pitchFamily="34" charset="0"/>
                <a:cs typeface="Times New Roman" panose="02020603050405020304" pitchFamily="18" charset="0"/>
              </a:rPr>
              <a:t>La meilleure option consiste à investir dans des placements offrant un rendement potentiel supérieur à celui du compte d'épargne. Une telle stratégie d'investissement est optimale pour se prémunir contre l'inflation. En échange de cette protection, l’on doit toutefois accepter un degré de risque supérieur.</a:t>
            </a:r>
            <a:endParaRPr lang="fr-FR"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ZoneTexte 4">
            <a:extLst>
              <a:ext uri="{FF2B5EF4-FFF2-40B4-BE49-F238E27FC236}">
                <a16:creationId xmlns:a16="http://schemas.microsoft.com/office/drawing/2014/main" id="{1B5258E5-C57E-464B-AF30-927774C4ED95}"/>
              </a:ext>
            </a:extLst>
          </p:cNvPr>
          <p:cNvSpPr txBox="1"/>
          <p:nvPr/>
        </p:nvSpPr>
        <p:spPr>
          <a:xfrm>
            <a:off x="2195736" y="204074"/>
            <a:ext cx="5472608" cy="830997"/>
          </a:xfrm>
          <a:prstGeom prst="rect">
            <a:avLst/>
          </a:prstGeom>
          <a:noFill/>
        </p:spPr>
        <p:txBody>
          <a:bodyPr wrap="square">
            <a:spAutoFit/>
          </a:bodyPr>
          <a:lstStyle/>
          <a:p>
            <a:r>
              <a:rPr lang="fr-FR" sz="2400" b="1" dirty="0">
                <a:solidFill>
                  <a:schemeClr val="bg1"/>
                </a:solidFill>
                <a:latin typeface="Arial" panose="020B0604020202020204" pitchFamily="34" charset="0"/>
              </a:rPr>
              <a:t>4- Se prémunir contre l’inflation : comment faire ?</a:t>
            </a:r>
            <a:endParaRPr lang="fr-FR" sz="2400" b="1" dirty="0">
              <a:solidFill>
                <a:schemeClr val="bg1"/>
              </a:solidFill>
            </a:endParaRPr>
          </a:p>
        </p:txBody>
      </p:sp>
    </p:spTree>
    <p:extLst>
      <p:ext uri="{BB962C8B-B14F-4D97-AF65-F5344CB8AC3E}">
        <p14:creationId xmlns:p14="http://schemas.microsoft.com/office/powerpoint/2010/main" val="2370267052"/>
      </p:ext>
    </p:extLst>
  </p:cSld>
  <p:clrMapOvr>
    <a:masterClrMapping/>
  </p:clrMapOvr>
  <p:transition spd="med">
    <p:fade/>
  </p:transition>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br>
              <a:rPr lang="fr-FR" sz="2800" dirty="0">
                <a:latin typeface="Arial" panose="020B0604020202020204" pitchFamily="34" charset="0"/>
              </a:rPr>
            </a:br>
            <a:br>
              <a:rPr lang="fr-FR" sz="1800" b="1" dirty="0">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rPr>
            </a:br>
            <a:br>
              <a:rPr lang="fr-FR" sz="1800" b="1" dirty="0">
                <a:effectLst/>
                <a:latin typeface="Times New Roman" panose="02020603050405020304" pitchFamily="18" charset="0"/>
                <a:ea typeface="Times New Roman" panose="02020603050405020304" pitchFamily="18" charset="0"/>
              </a:rPr>
            </a:br>
            <a:br>
              <a:rPr lang="fr-FR" sz="1800" b="1" dirty="0">
                <a:effectLst/>
                <a:latin typeface="Times New Roman" panose="02020603050405020304" pitchFamily="18" charset="0"/>
                <a:ea typeface="Times New Roman" panose="02020603050405020304" pitchFamily="18" charset="0"/>
              </a:rPr>
            </a:br>
            <a:endParaRPr lang="fr-FR" sz="2800" dirty="0">
              <a:latin typeface="Arial" panose="020B0604020202020204" pitchFamily="34" charset="0"/>
            </a:endParaRPr>
          </a:p>
        </p:txBody>
      </p:sp>
      <p:sp>
        <p:nvSpPr>
          <p:cNvPr id="4099" name="Rectangle 7"/>
          <p:cNvSpPr>
            <a:spLocks noGrp="1"/>
          </p:cNvSpPr>
          <p:nvPr>
            <p:ph type="body" idx="1"/>
          </p:nvPr>
        </p:nvSpPr>
        <p:spPr>
          <a:xfrm>
            <a:off x="474092" y="1155700"/>
            <a:ext cx="8229600" cy="4150072"/>
          </a:xfrm>
        </p:spPr>
        <p:txBody>
          <a:bodyPr/>
          <a:lstStyle/>
          <a:p>
            <a:pPr marL="0" lvl="0" indent="0">
              <a:lnSpc>
                <a:spcPct val="107000"/>
              </a:lnSpc>
              <a:spcBef>
                <a:spcPts val="600"/>
              </a:spcBef>
              <a:spcAft>
                <a:spcPts val="600"/>
              </a:spcAft>
              <a:buNone/>
            </a:pPr>
            <a:r>
              <a:rPr lang="fr-FR" sz="1800" b="1" dirty="0">
                <a:solidFill>
                  <a:srgbClr val="FF0000"/>
                </a:solidFill>
                <a:latin typeface="Arial" panose="020B0604020202020204" pitchFamily="34" charset="0"/>
              </a:rPr>
              <a:t>Y a-t-il moyen de se protéger contre l’inflation ? </a:t>
            </a:r>
          </a:p>
          <a:p>
            <a:pPr algn="just">
              <a:lnSpc>
                <a:spcPct val="115000"/>
              </a:lnSpc>
              <a:spcAft>
                <a:spcPts val="800"/>
              </a:spcAft>
              <a:buFont typeface="Wingdings" panose="05000000000000000000" pitchFamily="2" charset="2"/>
              <a:buChar char="§"/>
            </a:pPr>
            <a:r>
              <a:rPr lang="fr-FR" sz="1800" b="1" dirty="0">
                <a:effectLst/>
                <a:latin typeface="Arial" panose="020B0604020202020204" pitchFamily="34" charset="0"/>
                <a:ea typeface="Calibri" panose="020F0502020204030204" pitchFamily="34" charset="0"/>
                <a:cs typeface="Times New Roman" panose="02020603050405020304" pitchFamily="18" charset="0"/>
              </a:rPr>
              <a:t>Se prémunir de l’inflation pour un individu ou un ménage pourrait amener à modifier les habitudes de consommation. </a:t>
            </a:r>
          </a:p>
          <a:p>
            <a:pPr algn="just">
              <a:lnSpc>
                <a:spcPct val="115000"/>
              </a:lnSpc>
              <a:spcAft>
                <a:spcPts val="800"/>
              </a:spcAft>
              <a:buFont typeface="Wingdings" panose="05000000000000000000" pitchFamily="2" charset="2"/>
              <a:buChar char="§"/>
            </a:pPr>
            <a:r>
              <a:rPr lang="fr-FR" sz="1800" b="1" dirty="0">
                <a:effectLst/>
                <a:latin typeface="Arial" panose="020B0604020202020204" pitchFamily="34" charset="0"/>
                <a:ea typeface="Calibri" panose="020F0502020204030204" pitchFamily="34" charset="0"/>
                <a:cs typeface="Times New Roman" panose="02020603050405020304" pitchFamily="18" charset="0"/>
              </a:rPr>
              <a:t>A utilité plus ou moins similaire, substituer, si possible, les produits les plus touchés par la hausse des prix par ceux qui le sont moins. L’on peut par exemple substituer par exemple l’usage des transports publics ou la marche-à-pied à une partie au moins des déplacements par voiture personnelle ; etc.</a:t>
            </a:r>
            <a:endParaRPr lang="fr-FR"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ZoneTexte 4">
            <a:extLst>
              <a:ext uri="{FF2B5EF4-FFF2-40B4-BE49-F238E27FC236}">
                <a16:creationId xmlns:a16="http://schemas.microsoft.com/office/drawing/2014/main" id="{1B5258E5-C57E-464B-AF30-927774C4ED95}"/>
              </a:ext>
            </a:extLst>
          </p:cNvPr>
          <p:cNvSpPr txBox="1"/>
          <p:nvPr/>
        </p:nvSpPr>
        <p:spPr>
          <a:xfrm>
            <a:off x="2195736" y="204074"/>
            <a:ext cx="5472608" cy="830997"/>
          </a:xfrm>
          <a:prstGeom prst="rect">
            <a:avLst/>
          </a:prstGeom>
          <a:noFill/>
        </p:spPr>
        <p:txBody>
          <a:bodyPr wrap="square">
            <a:spAutoFit/>
          </a:bodyPr>
          <a:lstStyle/>
          <a:p>
            <a:r>
              <a:rPr lang="fr-FR" sz="2400" b="1" dirty="0">
                <a:solidFill>
                  <a:schemeClr val="bg1"/>
                </a:solidFill>
                <a:latin typeface="Arial" panose="020B0604020202020204" pitchFamily="34" charset="0"/>
              </a:rPr>
              <a:t>4- Se prémunir contre l’inflation : comment faire ?</a:t>
            </a:r>
            <a:endParaRPr lang="fr-FR" sz="2400" b="1" dirty="0">
              <a:solidFill>
                <a:schemeClr val="bg1"/>
              </a:solidFill>
            </a:endParaRPr>
          </a:p>
        </p:txBody>
      </p:sp>
    </p:spTree>
    <p:extLst>
      <p:ext uri="{BB962C8B-B14F-4D97-AF65-F5344CB8AC3E}">
        <p14:creationId xmlns:p14="http://schemas.microsoft.com/office/powerpoint/2010/main" val="2475044666"/>
      </p:ext>
    </p:extLst>
  </p:cSld>
  <p:clrMapOvr>
    <a:masterClrMapping/>
  </p:clrMapOvr>
  <p:transition spd="med">
    <p:fade/>
  </p:transition>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br>
              <a:rPr lang="fr-FR" sz="2800" dirty="0">
                <a:latin typeface="Arial" panose="020B0604020202020204" pitchFamily="34" charset="0"/>
              </a:rPr>
            </a:br>
            <a:br>
              <a:rPr lang="fr-FR" sz="1800" b="1" dirty="0">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rPr>
            </a:br>
            <a:br>
              <a:rPr lang="fr-FR" sz="1800" b="1" dirty="0">
                <a:effectLst/>
                <a:latin typeface="Times New Roman" panose="02020603050405020304" pitchFamily="18" charset="0"/>
                <a:ea typeface="Times New Roman" panose="02020603050405020304" pitchFamily="18" charset="0"/>
              </a:rPr>
            </a:br>
            <a:br>
              <a:rPr lang="fr-FR" sz="1800" b="1" dirty="0">
                <a:effectLst/>
                <a:latin typeface="Times New Roman" panose="02020603050405020304" pitchFamily="18" charset="0"/>
                <a:ea typeface="Times New Roman" panose="02020603050405020304" pitchFamily="18" charset="0"/>
              </a:rPr>
            </a:br>
            <a:endParaRPr lang="fr-FR" sz="2800" dirty="0">
              <a:latin typeface="Arial" panose="020B0604020202020204" pitchFamily="34" charset="0"/>
            </a:endParaRPr>
          </a:p>
        </p:txBody>
      </p:sp>
      <p:sp>
        <p:nvSpPr>
          <p:cNvPr id="4099" name="Rectangle 7"/>
          <p:cNvSpPr>
            <a:spLocks noGrp="1"/>
          </p:cNvSpPr>
          <p:nvPr>
            <p:ph type="body" idx="1"/>
          </p:nvPr>
        </p:nvSpPr>
        <p:spPr>
          <a:xfrm>
            <a:off x="474092" y="1155700"/>
            <a:ext cx="8229600" cy="4150072"/>
          </a:xfrm>
        </p:spPr>
        <p:txBody>
          <a:bodyPr/>
          <a:lstStyle/>
          <a:p>
            <a:pPr marL="0" lvl="0" indent="0">
              <a:lnSpc>
                <a:spcPct val="107000"/>
              </a:lnSpc>
              <a:spcBef>
                <a:spcPts val="600"/>
              </a:spcBef>
              <a:spcAft>
                <a:spcPts val="600"/>
              </a:spcAft>
              <a:buNone/>
            </a:pPr>
            <a:r>
              <a:rPr lang="fr-FR" sz="1800" b="1" dirty="0">
                <a:solidFill>
                  <a:srgbClr val="FF0000"/>
                </a:solidFill>
                <a:latin typeface="Arial" panose="020B0604020202020204" pitchFamily="34" charset="0"/>
              </a:rPr>
              <a:t>Y a-t-il moyen de se protéger contre l’inflation ? </a:t>
            </a:r>
          </a:p>
          <a:p>
            <a:pPr algn="just">
              <a:buFont typeface="Wingdings" panose="05000000000000000000" pitchFamily="2" charset="2"/>
              <a:buChar char="§"/>
            </a:pPr>
            <a:r>
              <a:rPr lang="fr-FR" sz="2200" b="1" dirty="0">
                <a:effectLst/>
                <a:latin typeface="Arial" panose="020B0604020202020204" pitchFamily="34" charset="0"/>
                <a:ea typeface="Calibri" panose="020F0502020204030204" pitchFamily="34" charset="0"/>
              </a:rPr>
              <a:t>En période d’inflation, l’on devrait faire plus attention à ce que l’on achète en établissant de bonnes priorités. Il s’agit de ne pas tomber dans le piège de l’illusion monétaire qui </a:t>
            </a:r>
            <a:r>
              <a:rPr lang="fr-FR" sz="2200" b="1" dirty="0">
                <a:effectLst/>
                <a:latin typeface="Arial" panose="020B0604020202020204" pitchFamily="34" charset="0"/>
                <a:ea typeface="Times New Roman" panose="02020603050405020304" pitchFamily="18" charset="0"/>
              </a:rPr>
              <a:t>consiste à raisonner en monnaie courante, sans tenir compte de l'inflation. </a:t>
            </a:r>
          </a:p>
          <a:p>
            <a:pPr algn="just">
              <a:buFont typeface="Wingdings" panose="05000000000000000000" pitchFamily="2" charset="2"/>
              <a:buChar char="§"/>
            </a:pPr>
            <a:r>
              <a:rPr lang="fr-FR" sz="2200" b="1" dirty="0">
                <a:latin typeface="Arial" panose="020B0604020202020204" pitchFamily="34" charset="0"/>
              </a:rPr>
              <a:t>L’une des premières habitudes à acquérir est celle des « budgets » individuel ou de famille, et de faire les courses sur la base d’une liste préalablement établie et qui tienne compte des priorités du moment. </a:t>
            </a:r>
          </a:p>
          <a:p>
            <a:pPr algn="just">
              <a:buFont typeface="Wingdings" panose="05000000000000000000" pitchFamily="2" charset="2"/>
              <a:buChar char="§"/>
            </a:pPr>
            <a:endParaRPr lang="fr-FR"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ZoneTexte 4">
            <a:extLst>
              <a:ext uri="{FF2B5EF4-FFF2-40B4-BE49-F238E27FC236}">
                <a16:creationId xmlns:a16="http://schemas.microsoft.com/office/drawing/2014/main" id="{1B5258E5-C57E-464B-AF30-927774C4ED95}"/>
              </a:ext>
            </a:extLst>
          </p:cNvPr>
          <p:cNvSpPr txBox="1"/>
          <p:nvPr/>
        </p:nvSpPr>
        <p:spPr>
          <a:xfrm>
            <a:off x="2195736" y="204074"/>
            <a:ext cx="5472608" cy="830997"/>
          </a:xfrm>
          <a:prstGeom prst="rect">
            <a:avLst/>
          </a:prstGeom>
          <a:noFill/>
        </p:spPr>
        <p:txBody>
          <a:bodyPr wrap="square">
            <a:spAutoFit/>
          </a:bodyPr>
          <a:lstStyle/>
          <a:p>
            <a:r>
              <a:rPr lang="fr-FR" sz="2400" b="1" dirty="0">
                <a:solidFill>
                  <a:schemeClr val="bg1"/>
                </a:solidFill>
                <a:latin typeface="Arial" panose="020B0604020202020204" pitchFamily="34" charset="0"/>
              </a:rPr>
              <a:t>4- Se prémunir contre l’inflation : comment faire ?</a:t>
            </a:r>
            <a:endParaRPr lang="fr-FR" sz="2400" b="1" dirty="0">
              <a:solidFill>
                <a:schemeClr val="bg1"/>
              </a:solidFill>
            </a:endParaRPr>
          </a:p>
        </p:txBody>
      </p:sp>
    </p:spTree>
    <p:extLst>
      <p:ext uri="{BB962C8B-B14F-4D97-AF65-F5344CB8AC3E}">
        <p14:creationId xmlns:p14="http://schemas.microsoft.com/office/powerpoint/2010/main" val="890736657"/>
      </p:ext>
    </p:extLst>
  </p:cSld>
  <p:clrMapOvr>
    <a:masterClrMapping/>
  </p:clrMapOvr>
  <p:transition spd="med">
    <p:fade/>
  </p:transition>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br>
              <a:rPr lang="fr-FR" sz="2800" dirty="0">
                <a:latin typeface="Arial" panose="020B0604020202020204" pitchFamily="34" charset="0"/>
              </a:rPr>
            </a:br>
            <a:br>
              <a:rPr lang="fr-FR" sz="1800" b="1" dirty="0">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rPr>
            </a:br>
            <a:br>
              <a:rPr lang="fr-FR" sz="1800" b="1" dirty="0">
                <a:effectLst/>
                <a:latin typeface="Times New Roman" panose="02020603050405020304" pitchFamily="18" charset="0"/>
                <a:ea typeface="Times New Roman" panose="02020603050405020304" pitchFamily="18" charset="0"/>
              </a:rPr>
            </a:br>
            <a:br>
              <a:rPr lang="fr-FR" sz="1800" b="1" dirty="0">
                <a:effectLst/>
                <a:latin typeface="Times New Roman" panose="02020603050405020304" pitchFamily="18" charset="0"/>
                <a:ea typeface="Times New Roman" panose="02020603050405020304" pitchFamily="18" charset="0"/>
              </a:rPr>
            </a:br>
            <a:endParaRPr lang="fr-FR" sz="2800" dirty="0">
              <a:latin typeface="Arial" panose="020B0604020202020204" pitchFamily="34" charset="0"/>
            </a:endParaRPr>
          </a:p>
        </p:txBody>
      </p:sp>
      <p:sp>
        <p:nvSpPr>
          <p:cNvPr id="4099" name="Rectangle 7"/>
          <p:cNvSpPr>
            <a:spLocks noGrp="1"/>
          </p:cNvSpPr>
          <p:nvPr>
            <p:ph type="body" idx="1"/>
          </p:nvPr>
        </p:nvSpPr>
        <p:spPr>
          <a:xfrm>
            <a:off x="474092" y="1155700"/>
            <a:ext cx="8229600" cy="4150072"/>
          </a:xfrm>
        </p:spPr>
        <p:txBody>
          <a:bodyPr/>
          <a:lstStyle/>
          <a:p>
            <a:pPr algn="just">
              <a:lnSpc>
                <a:spcPct val="115000"/>
              </a:lnSpc>
              <a:spcAft>
                <a:spcPts val="800"/>
              </a:spcAft>
              <a:buFont typeface="Wingdings" panose="05000000000000000000" pitchFamily="2" charset="2"/>
              <a:buChar char="§"/>
            </a:pPr>
            <a:r>
              <a:rPr lang="fr-FR" sz="2000" b="1" dirty="0">
                <a:effectLst/>
                <a:latin typeface="Arial" panose="020B0604020202020204" pitchFamily="34" charset="0"/>
                <a:ea typeface="Calibri" panose="020F0502020204030204" pitchFamily="34" charset="0"/>
                <a:cs typeface="Times New Roman" panose="02020603050405020304" pitchFamily="18" charset="0"/>
              </a:rPr>
              <a:t>Globalement, après des siècles de mise en œuvre de politiques de lutte contre l’inflation et de sa régulation, le monde semble maîtriser le phénomène. </a:t>
            </a:r>
          </a:p>
          <a:p>
            <a:pPr algn="just">
              <a:lnSpc>
                <a:spcPct val="115000"/>
              </a:lnSpc>
              <a:spcAft>
                <a:spcPts val="800"/>
              </a:spcAft>
              <a:buFont typeface="Wingdings" panose="05000000000000000000" pitchFamily="2" charset="2"/>
              <a:buChar char="§"/>
            </a:pPr>
            <a:r>
              <a:rPr lang="fr-FR" sz="2000" b="1" dirty="0">
                <a:effectLst/>
                <a:latin typeface="Arial" panose="020B0604020202020204" pitchFamily="34" charset="0"/>
                <a:ea typeface="Calibri" panose="020F0502020204030204" pitchFamily="34" charset="0"/>
                <a:cs typeface="Times New Roman" panose="02020603050405020304" pitchFamily="18" charset="0"/>
              </a:rPr>
              <a:t>Les pays développés en première ligne, mais également les pays en développement. Pour les pays de l’OCDE en particulier, l’on parle de l’heure de la grande modération. </a:t>
            </a:r>
          </a:p>
          <a:p>
            <a:pPr algn="just">
              <a:lnSpc>
                <a:spcPct val="115000"/>
              </a:lnSpc>
              <a:spcAft>
                <a:spcPts val="800"/>
              </a:spcAft>
              <a:buFont typeface="Wingdings" panose="05000000000000000000" pitchFamily="2" charset="2"/>
              <a:buChar char="§"/>
            </a:pPr>
            <a:r>
              <a:rPr lang="fr-FR" sz="2000" b="1" dirty="0">
                <a:effectLst/>
                <a:latin typeface="Arial" panose="020B0604020202020204" pitchFamily="34" charset="0"/>
                <a:ea typeface="Times New Roman" panose="02020603050405020304" pitchFamily="18" charset="0"/>
                <a:cs typeface="Times New Roman" panose="02020603050405020304" pitchFamily="18" charset="0"/>
              </a:rPr>
              <a:t>Aujourd’hui, Internet permet de mieux suivre ou contrôler les marchés. Les gouvernements peuvent réagir plus rapidement qu’hier pour se prémunir d’éventuelle distorsions des marchés. </a:t>
            </a:r>
            <a:endParaRPr lang="fr-FR" sz="20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ZoneTexte 4">
            <a:extLst>
              <a:ext uri="{FF2B5EF4-FFF2-40B4-BE49-F238E27FC236}">
                <a16:creationId xmlns:a16="http://schemas.microsoft.com/office/drawing/2014/main" id="{1B5258E5-C57E-464B-AF30-927774C4ED95}"/>
              </a:ext>
            </a:extLst>
          </p:cNvPr>
          <p:cNvSpPr txBox="1"/>
          <p:nvPr/>
        </p:nvSpPr>
        <p:spPr>
          <a:xfrm>
            <a:off x="2195736" y="204074"/>
            <a:ext cx="5472608" cy="461665"/>
          </a:xfrm>
          <a:prstGeom prst="rect">
            <a:avLst/>
          </a:prstGeom>
          <a:noFill/>
        </p:spPr>
        <p:txBody>
          <a:bodyPr wrap="square">
            <a:spAutoFit/>
          </a:bodyPr>
          <a:lstStyle/>
          <a:p>
            <a:r>
              <a:rPr lang="fr-FR" sz="2400" b="1" dirty="0">
                <a:solidFill>
                  <a:schemeClr val="bg1"/>
                </a:solidFill>
                <a:latin typeface="Arial" panose="020B0604020202020204" pitchFamily="34" charset="0"/>
              </a:rPr>
              <a:t>4- Conclusion partielle 4 (1)</a:t>
            </a:r>
            <a:endParaRPr lang="fr-FR" sz="2400" b="1" dirty="0">
              <a:solidFill>
                <a:schemeClr val="bg1"/>
              </a:solidFill>
            </a:endParaRPr>
          </a:p>
        </p:txBody>
      </p:sp>
    </p:spTree>
    <p:extLst>
      <p:ext uri="{BB962C8B-B14F-4D97-AF65-F5344CB8AC3E}">
        <p14:creationId xmlns:p14="http://schemas.microsoft.com/office/powerpoint/2010/main" val="3427661052"/>
      </p:ext>
    </p:extLst>
  </p:cSld>
  <p:clrMapOvr>
    <a:masterClrMapping/>
  </p:clrMapOvr>
  <p:transition spd="med">
    <p:fade/>
  </p:transition>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br>
              <a:rPr lang="fr-FR" sz="2800" dirty="0">
                <a:latin typeface="Arial" panose="020B0604020202020204" pitchFamily="34" charset="0"/>
              </a:rPr>
            </a:br>
            <a:br>
              <a:rPr lang="fr-FR" sz="1800" b="1" dirty="0">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rPr>
            </a:br>
            <a:br>
              <a:rPr lang="fr-FR" sz="1800" b="1" dirty="0">
                <a:effectLst/>
                <a:latin typeface="Times New Roman" panose="02020603050405020304" pitchFamily="18" charset="0"/>
                <a:ea typeface="Times New Roman" panose="02020603050405020304" pitchFamily="18" charset="0"/>
              </a:rPr>
            </a:br>
            <a:br>
              <a:rPr lang="fr-FR" sz="1800" b="1" dirty="0">
                <a:effectLst/>
                <a:latin typeface="Times New Roman" panose="02020603050405020304" pitchFamily="18" charset="0"/>
                <a:ea typeface="Times New Roman" panose="02020603050405020304" pitchFamily="18" charset="0"/>
              </a:rPr>
            </a:br>
            <a:endParaRPr lang="fr-FR" sz="2800" dirty="0">
              <a:latin typeface="Arial" panose="020B0604020202020204" pitchFamily="34" charset="0"/>
            </a:endParaRPr>
          </a:p>
        </p:txBody>
      </p:sp>
      <p:sp>
        <p:nvSpPr>
          <p:cNvPr id="4099" name="Rectangle 7"/>
          <p:cNvSpPr>
            <a:spLocks noGrp="1"/>
          </p:cNvSpPr>
          <p:nvPr>
            <p:ph type="body" idx="1"/>
          </p:nvPr>
        </p:nvSpPr>
        <p:spPr>
          <a:xfrm>
            <a:off x="474092" y="1155700"/>
            <a:ext cx="8229600" cy="4150072"/>
          </a:xfrm>
        </p:spPr>
        <p:txBody>
          <a:bodyPr/>
          <a:lstStyle/>
          <a:p>
            <a:pPr algn="just">
              <a:lnSpc>
                <a:spcPct val="115000"/>
              </a:lnSpc>
              <a:spcAft>
                <a:spcPts val="800"/>
              </a:spcAft>
              <a:buFont typeface="Wingdings" panose="05000000000000000000" pitchFamily="2" charset="2"/>
              <a:buChar char="§"/>
            </a:pPr>
            <a:r>
              <a:rPr lang="fr-FR" sz="2200" b="1" dirty="0">
                <a:effectLst/>
                <a:latin typeface="Arial" panose="020B0604020202020204" pitchFamily="34" charset="0"/>
                <a:ea typeface="Times New Roman" panose="02020603050405020304" pitchFamily="18" charset="0"/>
                <a:cs typeface="Arial" panose="020B0604020202020204" pitchFamily="34" charset="0"/>
              </a:rPr>
              <a:t>Le laisser-faire libéral n’est vraiment plus à la mode en ce qui concerne l’inflation. </a:t>
            </a:r>
            <a:r>
              <a:rPr lang="fr-FR" sz="2200" b="1" dirty="0">
                <a:effectLst/>
                <a:latin typeface="Arial" panose="020B0604020202020204" pitchFamily="34" charset="0"/>
                <a:ea typeface="Calibri" panose="020F0502020204030204" pitchFamily="34" charset="0"/>
                <a:cs typeface="Arial" panose="020B0604020202020204" pitchFamily="34" charset="0"/>
              </a:rPr>
              <a:t>Au-delà des politiques, les Etats et les banques centrale</a:t>
            </a:r>
            <a:r>
              <a:rPr lang="fr-FR" sz="2200" b="1" dirty="0">
                <a:effectLst/>
                <a:latin typeface="Arial" panose="020B0604020202020204" pitchFamily="34" charset="0"/>
                <a:ea typeface="Times New Roman" panose="02020603050405020304" pitchFamily="18" charset="0"/>
                <a:cs typeface="Arial" panose="020B0604020202020204" pitchFamily="34" charset="0"/>
              </a:rPr>
              <a:t>s choisissent de mettre en place un système de régulation de l’inflation. </a:t>
            </a:r>
          </a:p>
          <a:p>
            <a:pPr algn="just">
              <a:lnSpc>
                <a:spcPct val="115000"/>
              </a:lnSpc>
              <a:spcAft>
                <a:spcPts val="800"/>
              </a:spcAft>
              <a:buFont typeface="Wingdings" panose="05000000000000000000" pitchFamily="2" charset="2"/>
              <a:buChar char="§"/>
            </a:pPr>
            <a:r>
              <a:rPr lang="fr-FR" sz="2200" b="1" dirty="0">
                <a:effectLst/>
                <a:latin typeface="Arial" panose="020B0604020202020204" pitchFamily="34" charset="0"/>
                <a:ea typeface="Calibri" panose="020F0502020204030204" pitchFamily="34" charset="0"/>
                <a:cs typeface="Arial" panose="020B0604020202020204" pitchFamily="34" charset="0"/>
              </a:rPr>
              <a:t>De plus en plus de pays font d’un certain taux d’inflation le principal objectif de leur politique monétaire, et les résultats sont pertinents. </a:t>
            </a:r>
          </a:p>
          <a:p>
            <a:pPr algn="just">
              <a:lnSpc>
                <a:spcPct val="115000"/>
              </a:lnSpc>
              <a:spcAft>
                <a:spcPts val="800"/>
              </a:spcAft>
              <a:buFont typeface="Wingdings" panose="05000000000000000000" pitchFamily="2" charset="2"/>
              <a:buChar char="§"/>
            </a:pPr>
            <a:r>
              <a:rPr lang="fr-FR" sz="2200" b="1" dirty="0">
                <a:effectLst/>
                <a:latin typeface="Arial" panose="020B0604020202020204" pitchFamily="34" charset="0"/>
                <a:ea typeface="Calibri" panose="020F0502020204030204" pitchFamily="34" charset="0"/>
                <a:cs typeface="Arial" panose="020B0604020202020204" pitchFamily="34" charset="0"/>
              </a:rPr>
              <a:t>Même l’utilisation massive de « la planche à billet » dans la présente conjoncture de Covid 19 ne semble pas modifier sensiblement cette tendance. </a:t>
            </a:r>
          </a:p>
        </p:txBody>
      </p:sp>
      <p:sp>
        <p:nvSpPr>
          <p:cNvPr id="5" name="ZoneTexte 4">
            <a:extLst>
              <a:ext uri="{FF2B5EF4-FFF2-40B4-BE49-F238E27FC236}">
                <a16:creationId xmlns:a16="http://schemas.microsoft.com/office/drawing/2014/main" id="{1B5258E5-C57E-464B-AF30-927774C4ED95}"/>
              </a:ext>
            </a:extLst>
          </p:cNvPr>
          <p:cNvSpPr txBox="1"/>
          <p:nvPr/>
        </p:nvSpPr>
        <p:spPr>
          <a:xfrm>
            <a:off x="2195736" y="204074"/>
            <a:ext cx="5472608" cy="461665"/>
          </a:xfrm>
          <a:prstGeom prst="rect">
            <a:avLst/>
          </a:prstGeom>
          <a:noFill/>
        </p:spPr>
        <p:txBody>
          <a:bodyPr wrap="square">
            <a:spAutoFit/>
          </a:bodyPr>
          <a:lstStyle/>
          <a:p>
            <a:r>
              <a:rPr lang="fr-FR" sz="2400" b="1" dirty="0">
                <a:solidFill>
                  <a:schemeClr val="bg1"/>
                </a:solidFill>
                <a:latin typeface="Arial" panose="020B0604020202020204" pitchFamily="34" charset="0"/>
              </a:rPr>
              <a:t>4- Conclusion partielle 4 (2)</a:t>
            </a:r>
            <a:endParaRPr lang="fr-FR" sz="2400" b="1" dirty="0">
              <a:solidFill>
                <a:schemeClr val="bg1"/>
              </a:solidFill>
            </a:endParaRPr>
          </a:p>
        </p:txBody>
      </p:sp>
    </p:spTree>
    <p:extLst>
      <p:ext uri="{BB962C8B-B14F-4D97-AF65-F5344CB8AC3E}">
        <p14:creationId xmlns:p14="http://schemas.microsoft.com/office/powerpoint/2010/main" val="3196602819"/>
      </p:ext>
    </p:extLst>
  </p:cSld>
  <p:clrMapOvr>
    <a:masterClrMapping/>
  </p:clrMapOvr>
  <p:transition spd="med">
    <p:fade/>
  </p:transition>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br>
              <a:rPr lang="fr-FR" sz="2800" dirty="0">
                <a:latin typeface="Arial" panose="020B0604020202020204" pitchFamily="34" charset="0"/>
              </a:rPr>
            </a:br>
            <a:br>
              <a:rPr lang="fr-FR" sz="1800" b="1" dirty="0">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rPr>
            </a:br>
            <a:br>
              <a:rPr lang="fr-FR" sz="1800" b="1" dirty="0">
                <a:effectLst/>
                <a:latin typeface="Times New Roman" panose="02020603050405020304" pitchFamily="18" charset="0"/>
                <a:ea typeface="Times New Roman" panose="02020603050405020304" pitchFamily="18" charset="0"/>
              </a:rPr>
            </a:br>
            <a:br>
              <a:rPr lang="fr-FR" sz="1800" b="1" dirty="0">
                <a:effectLst/>
                <a:latin typeface="Times New Roman" panose="02020603050405020304" pitchFamily="18" charset="0"/>
                <a:ea typeface="Times New Roman" panose="02020603050405020304" pitchFamily="18" charset="0"/>
              </a:rPr>
            </a:br>
            <a:endParaRPr lang="fr-FR" sz="2800" dirty="0">
              <a:latin typeface="Arial" panose="020B0604020202020204" pitchFamily="34" charset="0"/>
            </a:endParaRPr>
          </a:p>
        </p:txBody>
      </p:sp>
      <p:sp>
        <p:nvSpPr>
          <p:cNvPr id="4099" name="Rectangle 7"/>
          <p:cNvSpPr>
            <a:spLocks noGrp="1"/>
          </p:cNvSpPr>
          <p:nvPr>
            <p:ph type="body" idx="1"/>
          </p:nvPr>
        </p:nvSpPr>
        <p:spPr>
          <a:xfrm>
            <a:off x="474092" y="1155700"/>
            <a:ext cx="8229600" cy="4150072"/>
          </a:xfrm>
        </p:spPr>
        <p:txBody>
          <a:bodyPr/>
          <a:lstStyle/>
          <a:p>
            <a:pPr algn="just">
              <a:lnSpc>
                <a:spcPct val="115000"/>
              </a:lnSpc>
              <a:spcAft>
                <a:spcPts val="800"/>
              </a:spcAft>
              <a:buFont typeface="Wingdings" panose="05000000000000000000" pitchFamily="2" charset="2"/>
              <a:buChar char="§"/>
            </a:pPr>
            <a:r>
              <a:rPr lang="fr-FR" sz="1800" dirty="0">
                <a:effectLst/>
                <a:latin typeface="Arial" panose="020B0604020202020204" pitchFamily="34" charset="0"/>
                <a:ea typeface="Calibri" panose="020F0502020204030204" pitchFamily="34" charset="0"/>
              </a:rPr>
              <a:t>Dans tous les pays, la maîtrise de l’inflation est un objectif prioritaire de l’action des banques centrales. </a:t>
            </a:r>
            <a:r>
              <a:rPr lang="fr-FR" sz="1800" dirty="0">
                <a:latin typeface="Arial" panose="020B0604020202020204" pitchFamily="34" charset="0"/>
                <a:ea typeface="Times New Roman" panose="02020603050405020304" pitchFamily="18" charset="0"/>
                <a:cs typeface="Times New Roman" panose="02020603050405020304" pitchFamily="18" charset="0"/>
              </a:rPr>
              <a:t>A ce jour, la plupart des pays dans le monde pratiquent le ciblage d'inflation.</a:t>
            </a:r>
            <a:r>
              <a:rPr lang="fr-FR" sz="1800" dirty="0">
                <a:latin typeface="Arial" panose="020B0604020202020204" pitchFamily="34" charset="0"/>
                <a:ea typeface="Calibri" panose="020F0502020204030204" pitchFamily="34" charset="0"/>
                <a:cs typeface="Times New Roman" panose="02020603050405020304" pitchFamily="18" charset="0"/>
              </a:rPr>
              <a:t> </a:t>
            </a:r>
            <a:endParaRPr lang="fr-FR" sz="1800" dirty="0">
              <a:effectLst/>
              <a:latin typeface="Arial" panose="020B0604020202020204" pitchFamily="34" charset="0"/>
              <a:ea typeface="Calibri" panose="020F0502020204030204" pitchFamily="34" charset="0"/>
            </a:endParaRPr>
          </a:p>
          <a:p>
            <a:pPr algn="just">
              <a:lnSpc>
                <a:spcPct val="115000"/>
              </a:lnSpc>
              <a:spcAft>
                <a:spcPts val="80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La </a:t>
            </a:r>
            <a:r>
              <a:rPr lang="fr-FR" sz="1800" dirty="0">
                <a:effectLst/>
                <a:latin typeface="Arial" panose="020B0604020202020204" pitchFamily="34" charset="0"/>
                <a:ea typeface="Times New Roman" panose="02020603050405020304" pitchFamily="18" charset="0"/>
                <a:cs typeface="Times New Roman" panose="02020603050405020304" pitchFamily="18" charset="0"/>
              </a:rPr>
              <a:t>corrélation du phénomène avec le chômage est tellement à prendre au sérieux que </a:t>
            </a:r>
            <a:r>
              <a:rPr lang="fr-FR" sz="1800" i="1" dirty="0">
                <a:effectLst/>
                <a:latin typeface="Arial" panose="020B0604020202020204" pitchFamily="34" charset="0"/>
                <a:ea typeface="Times New Roman" panose="02020603050405020304" pitchFamily="18" charset="0"/>
                <a:cs typeface="Times New Roman" panose="02020603050405020304" pitchFamily="18" charset="0"/>
              </a:rPr>
              <a:t>« </a:t>
            </a:r>
            <a:r>
              <a:rPr lang="fr-FR" sz="1800" i="1" dirty="0">
                <a:effectLst/>
                <a:latin typeface="Arial" panose="020B0604020202020204" pitchFamily="34" charset="0"/>
                <a:ea typeface="Calibri" panose="020F0502020204030204" pitchFamily="34" charset="0"/>
                <a:cs typeface="Times New Roman" panose="02020603050405020304" pitchFamily="18" charset="0"/>
              </a:rPr>
              <a:t>La Réserve fédérale américaine (Fed), la banque centrale la plus puissante du monde, veille à la stratégie monétaire des Etats-Unis tout en étant chargée de favoriser la croissance, l'emploi et la stabilité des prix. » </a:t>
            </a:r>
            <a:r>
              <a:rPr lang="fr-FR" sz="1800" dirty="0">
                <a:effectLst/>
                <a:latin typeface="Arial" panose="020B0604020202020204" pitchFamily="34" charset="0"/>
                <a:ea typeface="Calibri" panose="020F0502020204030204" pitchFamily="34" charset="0"/>
                <a:cs typeface="Times New Roman" panose="02020603050405020304" pitchFamily="18" charset="0"/>
              </a:rPr>
              <a:t>Le Bureau international du Travail (BIT) organise des réunions biannuelles sur l’IPC à Genève.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Est-ce pour autant que tout danger est écarté ? Bien sûr que non. Au contraire ! Le calme peut préparer la tempête.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endParaRPr lang="fr-FR" sz="2200" b="1" dirty="0">
              <a:effectLst/>
              <a:latin typeface="Arial" panose="020B0604020202020204" pitchFamily="34" charset="0"/>
              <a:ea typeface="Calibri" panose="020F0502020204030204" pitchFamily="34" charset="0"/>
              <a:cs typeface="Arial" panose="020B0604020202020204" pitchFamily="34" charset="0"/>
            </a:endParaRPr>
          </a:p>
        </p:txBody>
      </p:sp>
      <p:sp>
        <p:nvSpPr>
          <p:cNvPr id="5" name="ZoneTexte 4">
            <a:extLst>
              <a:ext uri="{FF2B5EF4-FFF2-40B4-BE49-F238E27FC236}">
                <a16:creationId xmlns:a16="http://schemas.microsoft.com/office/drawing/2014/main" id="{1B5258E5-C57E-464B-AF30-927774C4ED95}"/>
              </a:ext>
            </a:extLst>
          </p:cNvPr>
          <p:cNvSpPr txBox="1"/>
          <p:nvPr/>
        </p:nvSpPr>
        <p:spPr>
          <a:xfrm>
            <a:off x="2195736" y="204074"/>
            <a:ext cx="5472608" cy="461665"/>
          </a:xfrm>
          <a:prstGeom prst="rect">
            <a:avLst/>
          </a:prstGeom>
          <a:noFill/>
        </p:spPr>
        <p:txBody>
          <a:bodyPr wrap="square">
            <a:spAutoFit/>
          </a:bodyPr>
          <a:lstStyle/>
          <a:p>
            <a:r>
              <a:rPr lang="fr-FR" sz="2400" b="1" dirty="0">
                <a:solidFill>
                  <a:schemeClr val="bg1"/>
                </a:solidFill>
                <a:latin typeface="Arial" panose="020B0604020202020204" pitchFamily="34" charset="0"/>
              </a:rPr>
              <a:t>4- Conclusion partielle 4 (3)</a:t>
            </a:r>
            <a:endParaRPr lang="fr-FR" sz="2400" b="1" dirty="0">
              <a:solidFill>
                <a:schemeClr val="bg1"/>
              </a:solidFill>
            </a:endParaRPr>
          </a:p>
        </p:txBody>
      </p:sp>
    </p:spTree>
    <p:extLst>
      <p:ext uri="{BB962C8B-B14F-4D97-AF65-F5344CB8AC3E}">
        <p14:creationId xmlns:p14="http://schemas.microsoft.com/office/powerpoint/2010/main" val="318562116"/>
      </p:ext>
    </p:extLst>
  </p:cSld>
  <p:clrMapOvr>
    <a:masterClrMapping/>
  </p:clrMapOvr>
  <p:transition spd="med">
    <p:fade/>
  </p:transition>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br>
              <a:rPr lang="fr-FR" sz="2800" dirty="0">
                <a:latin typeface="Arial" panose="020B0604020202020204" pitchFamily="34" charset="0"/>
              </a:rPr>
            </a:br>
            <a:br>
              <a:rPr lang="fr-FR" sz="1800" b="1" dirty="0">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rPr>
            </a:br>
            <a:br>
              <a:rPr lang="fr-FR" sz="1800" b="1" dirty="0">
                <a:effectLst/>
                <a:latin typeface="Times New Roman" panose="02020603050405020304" pitchFamily="18" charset="0"/>
                <a:ea typeface="Times New Roman" panose="02020603050405020304" pitchFamily="18" charset="0"/>
              </a:rPr>
            </a:br>
            <a:br>
              <a:rPr lang="fr-FR" sz="1800" b="1" dirty="0">
                <a:effectLst/>
                <a:latin typeface="Times New Roman" panose="02020603050405020304" pitchFamily="18" charset="0"/>
                <a:ea typeface="Times New Roman" panose="02020603050405020304" pitchFamily="18" charset="0"/>
              </a:rPr>
            </a:br>
            <a:endParaRPr lang="fr-FR" sz="2800" dirty="0">
              <a:latin typeface="Arial" panose="020B0604020202020204" pitchFamily="34" charset="0"/>
            </a:endParaRPr>
          </a:p>
        </p:txBody>
      </p:sp>
      <p:sp>
        <p:nvSpPr>
          <p:cNvPr id="4099" name="Rectangle 7"/>
          <p:cNvSpPr>
            <a:spLocks noGrp="1"/>
          </p:cNvSpPr>
          <p:nvPr>
            <p:ph type="body" idx="1"/>
          </p:nvPr>
        </p:nvSpPr>
        <p:spPr>
          <a:xfrm>
            <a:off x="474092" y="1155700"/>
            <a:ext cx="8229600" cy="4150072"/>
          </a:xfrm>
        </p:spPr>
        <p:txBody>
          <a:bodyPr/>
          <a:lstStyle/>
          <a:p>
            <a:pPr algn="just">
              <a:lnSpc>
                <a:spcPct val="115000"/>
              </a:lnSpc>
              <a:spcAft>
                <a:spcPts val="800"/>
              </a:spcAft>
            </a:pPr>
            <a:r>
              <a:rPr lang="fr-FR" sz="1800" b="1" i="1" dirty="0">
                <a:effectLst/>
                <a:latin typeface="Arial" panose="020B0604020202020204" pitchFamily="34" charset="0"/>
                <a:ea typeface="Calibri" panose="020F0502020204030204" pitchFamily="34" charset="0"/>
                <a:cs typeface="Times New Roman" panose="02020603050405020304" pitchFamily="18" charset="0"/>
              </a:rPr>
              <a:t>Premièrement </a:t>
            </a:r>
            <a:r>
              <a:rPr lang="fr-FR" sz="1800" i="1" dirty="0">
                <a:effectLst/>
                <a:latin typeface="Arial" panose="020B0604020202020204" pitchFamily="34" charset="0"/>
                <a:ea typeface="Calibri" panose="020F0502020204030204" pitchFamily="34" charset="0"/>
                <a:cs typeface="Times New Roman" panose="02020603050405020304" pitchFamily="18" charset="0"/>
              </a:rPr>
              <a:t>:« Les coûts associés à une inflation durablement basse sont multiples. Entre autre, une baisse durable de l’inflation réduit les marges de manœuvre de la politique monétaire conventionnelle lorsque les taux d’intérêt directeurs se situent déjà à un niveau bas, ce qui est le cas aujourd’hui. »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i="1" dirty="0">
                <a:effectLst/>
                <a:latin typeface="Arial" panose="020B0604020202020204" pitchFamily="34" charset="0"/>
                <a:ea typeface="Calibri" panose="020F0502020204030204" pitchFamily="34" charset="0"/>
                <a:cs typeface="Times New Roman" panose="02020603050405020304" pitchFamily="18" charset="0"/>
              </a:rPr>
              <a:t>Deuxièmement</a:t>
            </a:r>
            <a:r>
              <a:rPr lang="fr-FR" sz="1800" i="1" dirty="0">
                <a:effectLst/>
                <a:latin typeface="Arial" panose="020B0604020202020204" pitchFamily="34" charset="0"/>
                <a:ea typeface="Calibri" panose="020F0502020204030204" pitchFamily="34" charset="0"/>
                <a:cs typeface="Times New Roman" panose="02020603050405020304" pitchFamily="18" charset="0"/>
              </a:rPr>
              <a:t> : L</a:t>
            </a:r>
            <a:r>
              <a:rPr lang="fr-FR" sz="1800" i="1" dirty="0">
                <a:effectLst/>
                <a:latin typeface="Arial" panose="020B0604020202020204" pitchFamily="34" charset="0"/>
                <a:ea typeface="Times New Roman" panose="02020603050405020304" pitchFamily="18" charset="0"/>
                <a:cs typeface="Times New Roman" panose="02020603050405020304" pitchFamily="18" charset="0"/>
              </a:rPr>
              <a:t>es bulles peuvent prendre une ampleur considérable, puisque les prix ne font plus référence qu’à eux-mêmes (n’importe quel prix paraît bas tant qu’on pense pouvoir revendre plus cher ensuite).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i="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Une bulle (par nature) finit toujours par éclater</a:t>
            </a:r>
            <a:r>
              <a:rPr lang="fr-FR" sz="1800" i="1" dirty="0">
                <a:effectLst/>
                <a:latin typeface="Arial" panose="020B0604020202020204" pitchFamily="34" charset="0"/>
                <a:ea typeface="Times New Roman" panose="02020603050405020304" pitchFamily="18" charset="0"/>
                <a:cs typeface="Times New Roman" panose="02020603050405020304" pitchFamily="18" charset="0"/>
              </a:rPr>
              <a:t>… L’endettement permet d’élargir la demande pendant un temps et de repousser la chute, mais il y a risque qu’elle n’en soit que plus brutale.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ZoneTexte 4">
            <a:extLst>
              <a:ext uri="{FF2B5EF4-FFF2-40B4-BE49-F238E27FC236}">
                <a16:creationId xmlns:a16="http://schemas.microsoft.com/office/drawing/2014/main" id="{1B5258E5-C57E-464B-AF30-927774C4ED95}"/>
              </a:ext>
            </a:extLst>
          </p:cNvPr>
          <p:cNvSpPr txBox="1"/>
          <p:nvPr/>
        </p:nvSpPr>
        <p:spPr>
          <a:xfrm>
            <a:off x="2195736" y="204074"/>
            <a:ext cx="5472608" cy="461665"/>
          </a:xfrm>
          <a:prstGeom prst="rect">
            <a:avLst/>
          </a:prstGeom>
          <a:noFill/>
        </p:spPr>
        <p:txBody>
          <a:bodyPr wrap="square">
            <a:spAutoFit/>
          </a:bodyPr>
          <a:lstStyle/>
          <a:p>
            <a:r>
              <a:rPr lang="fr-FR" sz="2400" b="1" dirty="0">
                <a:solidFill>
                  <a:schemeClr val="bg1"/>
                </a:solidFill>
                <a:latin typeface="Arial" panose="020B0604020202020204" pitchFamily="34" charset="0"/>
              </a:rPr>
              <a:t>4- Conclusion partielle 4 (4)</a:t>
            </a:r>
            <a:endParaRPr lang="fr-FR" sz="2400" b="1" dirty="0">
              <a:solidFill>
                <a:schemeClr val="bg1"/>
              </a:solidFill>
            </a:endParaRPr>
          </a:p>
        </p:txBody>
      </p:sp>
    </p:spTree>
    <p:extLst>
      <p:ext uri="{BB962C8B-B14F-4D97-AF65-F5344CB8AC3E}">
        <p14:creationId xmlns:p14="http://schemas.microsoft.com/office/powerpoint/2010/main" val="1921268516"/>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pPr algn="ctr"/>
            <a:r>
              <a:rPr lang="fr-FR" dirty="0"/>
              <a:t>L’analyse de la synthèse néo-keynésienne</a:t>
            </a:r>
          </a:p>
        </p:txBody>
      </p:sp>
      <p:sp>
        <p:nvSpPr>
          <p:cNvPr id="4099" name="Rectangle 7"/>
          <p:cNvSpPr>
            <a:spLocks noGrp="1"/>
          </p:cNvSpPr>
          <p:nvPr>
            <p:ph type="body" idx="1"/>
          </p:nvPr>
        </p:nvSpPr>
        <p:spPr>
          <a:xfrm>
            <a:off x="467544" y="1201316"/>
            <a:ext cx="8229600" cy="4176464"/>
          </a:xfrm>
        </p:spPr>
        <p:txBody>
          <a:bodyPr/>
          <a:lstStyle/>
          <a:p>
            <a:pPr marL="0" indent="0" algn="just">
              <a:lnSpc>
                <a:spcPct val="115000"/>
              </a:lnSpc>
              <a:spcAft>
                <a:spcPts val="800"/>
              </a:spcAft>
              <a:buNone/>
            </a:pPr>
            <a:r>
              <a:rPr lang="fr-FR" sz="2400"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sym typeface="Wingdings" panose="05000000000000000000" pitchFamily="2" charset="2"/>
              </a:rPr>
              <a:t> </a:t>
            </a:r>
            <a:r>
              <a:rPr lang="fr-FR" sz="2400"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Pour les néo-keynésiens il y a un lien entre la croissance, le chômage, la politique monétaire et l’inflation. </a:t>
            </a:r>
          </a:p>
          <a:p>
            <a:pPr algn="just">
              <a:lnSpc>
                <a:spcPct val="115000"/>
              </a:lnSpc>
              <a:spcAft>
                <a:spcPts val="800"/>
              </a:spcAft>
              <a:buFont typeface="Arial" panose="020B0604020202020204" pitchFamily="34" charset="0"/>
              <a:buChar char="•"/>
            </a:pPr>
            <a:r>
              <a:rPr lang="fr-FR" sz="1800" i="1" dirty="0">
                <a:effectLst/>
                <a:latin typeface="Arial" panose="020B0604020202020204" pitchFamily="34" charset="0"/>
                <a:ea typeface="Times New Roman" panose="02020603050405020304" pitchFamily="18" charset="0"/>
                <a:cs typeface="Times New Roman" panose="02020603050405020304" pitchFamily="18" charset="0"/>
              </a:rPr>
              <a:t>Cette approche a p</a:t>
            </a:r>
            <a:r>
              <a:rPr lang="fr-FR" sz="1800" i="1" dirty="0">
                <a:latin typeface="Arial" panose="020B0604020202020204" pitchFamily="34" charset="0"/>
                <a:ea typeface="Times New Roman" panose="02020603050405020304" pitchFamily="18" charset="0"/>
                <a:cs typeface="Times New Roman" panose="02020603050405020304" pitchFamily="18" charset="0"/>
              </a:rPr>
              <a:t>lus ou moins permis d’</a:t>
            </a:r>
            <a:r>
              <a:rPr lang="fr-FR" sz="1800" i="1" dirty="0">
                <a:effectLst/>
                <a:latin typeface="Arial" panose="020B0604020202020204" pitchFamily="34" charset="0"/>
                <a:ea typeface="Times New Roman" panose="02020603050405020304" pitchFamily="18" charset="0"/>
                <a:cs typeface="Times New Roman" panose="02020603050405020304" pitchFamily="18" charset="0"/>
              </a:rPr>
              <a:t>expliquer les variations de l'emploi durant les années 1960 et de mener des politiques monétaires inflationnistes qui ont fait diminuer le chômage. On parle d'un </a:t>
            </a:r>
            <a:r>
              <a:rPr lang="fr-FR" sz="1800" b="1" i="1" dirty="0">
                <a:effectLst/>
                <a:latin typeface="Arial" panose="020B0604020202020204" pitchFamily="34" charset="0"/>
                <a:ea typeface="Times New Roman" panose="02020603050405020304" pitchFamily="18" charset="0"/>
                <a:cs typeface="Times New Roman" panose="02020603050405020304" pitchFamily="18" charset="0"/>
              </a:rPr>
              <a:t>arbitrage entre inflation et chômage. </a:t>
            </a:r>
            <a:endParaRPr lang="fr-FR" sz="1800" i="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800"/>
              </a:spcAft>
              <a:buNone/>
            </a:pPr>
            <a:r>
              <a:rPr lang="fr-FR" sz="2000" dirty="0">
                <a:effectLst/>
                <a:latin typeface="Arial" panose="020B0604020202020204" pitchFamily="34" charset="0"/>
                <a:ea typeface="Times New Roman" panose="02020603050405020304" pitchFamily="18" charset="0"/>
                <a:cs typeface="Times New Roman" panose="02020603050405020304" pitchFamily="18" charset="0"/>
                <a:sym typeface="Wingdings" panose="05000000000000000000" pitchFamily="2" charset="2"/>
              </a:rPr>
              <a:t> </a:t>
            </a:r>
            <a:r>
              <a:rPr lang="fr-FR" sz="2000" dirty="0">
                <a:latin typeface="Arial" panose="020B0604020202020204" pitchFamily="34" charset="0"/>
                <a:cs typeface="Times New Roman" panose="02020603050405020304" pitchFamily="18" charset="0"/>
              </a:rPr>
              <a:t>Elle montrera toutefois ses limites avec les chocs pétroliers, l'application des préconisations keynésiennes ne faisant qu'augmenter encore plus le chômage. </a:t>
            </a:r>
          </a:p>
          <a:p>
            <a:pPr marL="0" indent="0">
              <a:buNone/>
            </a:pPr>
            <a:endParaRPr lang="fr-FR" sz="2000" dirty="0">
              <a:solidFill>
                <a:srgbClr val="FF0000"/>
              </a:solidFill>
            </a:endParaRPr>
          </a:p>
        </p:txBody>
      </p:sp>
    </p:spTree>
    <p:extLst>
      <p:ext uri="{BB962C8B-B14F-4D97-AF65-F5344CB8AC3E}">
        <p14:creationId xmlns:p14="http://schemas.microsoft.com/office/powerpoint/2010/main" val="4210867055"/>
      </p:ext>
    </p:extLst>
  </p:cSld>
  <p:clrMapOvr>
    <a:masterClrMapping/>
  </p:clrMapOvr>
  <p:transition spd="med">
    <p:fade/>
  </p:transition>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br>
              <a:rPr lang="fr-FR" sz="2800" dirty="0">
                <a:latin typeface="Arial" panose="020B0604020202020204" pitchFamily="34" charset="0"/>
              </a:rPr>
            </a:br>
            <a:br>
              <a:rPr lang="fr-FR" sz="1800" b="1" dirty="0">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rPr>
            </a:br>
            <a:br>
              <a:rPr lang="fr-FR" sz="1800" b="1" dirty="0">
                <a:effectLst/>
                <a:latin typeface="Times New Roman" panose="02020603050405020304" pitchFamily="18" charset="0"/>
                <a:ea typeface="Times New Roman" panose="02020603050405020304" pitchFamily="18" charset="0"/>
              </a:rPr>
            </a:br>
            <a:br>
              <a:rPr lang="fr-FR" sz="1800" b="1" dirty="0">
                <a:effectLst/>
                <a:latin typeface="Times New Roman" panose="02020603050405020304" pitchFamily="18" charset="0"/>
                <a:ea typeface="Times New Roman" panose="02020603050405020304" pitchFamily="18" charset="0"/>
              </a:rPr>
            </a:br>
            <a:endParaRPr lang="fr-FR" sz="2800" dirty="0">
              <a:latin typeface="Arial" panose="020B0604020202020204" pitchFamily="34" charset="0"/>
            </a:endParaRPr>
          </a:p>
        </p:txBody>
      </p:sp>
      <p:sp>
        <p:nvSpPr>
          <p:cNvPr id="4099" name="Rectangle 7"/>
          <p:cNvSpPr>
            <a:spLocks noGrp="1"/>
          </p:cNvSpPr>
          <p:nvPr>
            <p:ph type="body" idx="1"/>
          </p:nvPr>
        </p:nvSpPr>
        <p:spPr>
          <a:xfrm>
            <a:off x="474092" y="1155700"/>
            <a:ext cx="8229600" cy="4150072"/>
          </a:xfrm>
        </p:spPr>
        <p:txBody>
          <a:bodyPr/>
          <a:lstStyle/>
          <a:p>
            <a:pPr algn="just">
              <a:lnSpc>
                <a:spcPct val="115000"/>
              </a:lnSpc>
              <a:spcAft>
                <a:spcPts val="800"/>
              </a:spcAft>
              <a:buFont typeface="Wingdings" panose="05000000000000000000" pitchFamily="2" charset="2"/>
              <a:buChar char="§"/>
            </a:pPr>
            <a:r>
              <a:rPr lang="fr-FR" sz="2200" b="1" dirty="0">
                <a:effectLst/>
                <a:latin typeface="Arial" panose="020B0604020202020204" pitchFamily="34" charset="0"/>
                <a:ea typeface="Calibri" panose="020F0502020204030204" pitchFamily="34" charset="0"/>
                <a:cs typeface="Arial" panose="020B0604020202020204" pitchFamily="34" charset="0"/>
                <a:hlinkClick r:id="rId2" action="ppaction://hlinkfile"/>
              </a:rPr>
              <a:t>Conclusion générale de la formation sur l'inflation.docx</a:t>
            </a:r>
            <a:endParaRPr lang="fr-FR" sz="2200" b="1" dirty="0">
              <a:effectLst/>
              <a:latin typeface="Arial" panose="020B0604020202020204" pitchFamily="34" charset="0"/>
              <a:ea typeface="Calibri" panose="020F0502020204030204" pitchFamily="34" charset="0"/>
              <a:cs typeface="Arial" panose="020B0604020202020204" pitchFamily="34" charset="0"/>
            </a:endParaRPr>
          </a:p>
        </p:txBody>
      </p:sp>
      <p:sp>
        <p:nvSpPr>
          <p:cNvPr id="5" name="ZoneTexte 4">
            <a:extLst>
              <a:ext uri="{FF2B5EF4-FFF2-40B4-BE49-F238E27FC236}">
                <a16:creationId xmlns:a16="http://schemas.microsoft.com/office/drawing/2014/main" id="{1B5258E5-C57E-464B-AF30-927774C4ED95}"/>
              </a:ext>
            </a:extLst>
          </p:cNvPr>
          <p:cNvSpPr txBox="1"/>
          <p:nvPr/>
        </p:nvSpPr>
        <p:spPr>
          <a:xfrm>
            <a:off x="2195736" y="204074"/>
            <a:ext cx="5472608" cy="461665"/>
          </a:xfrm>
          <a:prstGeom prst="rect">
            <a:avLst/>
          </a:prstGeom>
          <a:noFill/>
        </p:spPr>
        <p:txBody>
          <a:bodyPr wrap="square">
            <a:spAutoFit/>
          </a:bodyPr>
          <a:lstStyle/>
          <a:p>
            <a:r>
              <a:rPr lang="fr-FR" sz="2400" b="1" dirty="0">
                <a:solidFill>
                  <a:schemeClr val="bg1"/>
                </a:solidFill>
                <a:latin typeface="Arial" panose="020B0604020202020204" pitchFamily="34" charset="0"/>
              </a:rPr>
              <a:t>Conclusion</a:t>
            </a:r>
            <a:endParaRPr lang="fr-FR" sz="2400" b="1" dirty="0">
              <a:solidFill>
                <a:schemeClr val="bg1"/>
              </a:solidFill>
            </a:endParaRPr>
          </a:p>
        </p:txBody>
      </p:sp>
    </p:spTree>
    <p:extLst>
      <p:ext uri="{BB962C8B-B14F-4D97-AF65-F5344CB8AC3E}">
        <p14:creationId xmlns:p14="http://schemas.microsoft.com/office/powerpoint/2010/main" val="1228497273"/>
      </p:ext>
    </p:extLst>
  </p:cSld>
  <p:clrMapOvr>
    <a:masterClrMapping/>
  </p:clrMapOvr>
  <p:transition spd="med">
    <p:fade/>
  </p:transition>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p:cNvSpPr>
          <p:nvPr>
            <p:ph type="title"/>
          </p:nvPr>
        </p:nvSpPr>
        <p:spPr>
          <a:xfrm>
            <a:off x="1908175" y="228600"/>
            <a:ext cx="6912297" cy="756692"/>
          </a:xfrm>
        </p:spPr>
        <p:txBody>
          <a:bodyPr/>
          <a:lstStyle/>
          <a:p>
            <a:pPr lvl="0"/>
            <a:br>
              <a:rPr lang="fr-FR" sz="2800" spc="200" dirty="0">
                <a:effectLst>
                  <a:outerShdw blurRad="50800" dist="38100" dir="10800000" algn="r" rotWithShape="0">
                    <a:prstClr val="black">
                      <a:alpha val="40000"/>
                    </a:prstClr>
                  </a:outerShdw>
                </a:effectLst>
                <a:latin typeface="Arial" panose="020B0604020202020204" pitchFamily="34" charset="0"/>
                <a:cs typeface="Arial" panose="020B0604020202020204" pitchFamily="34" charset="0"/>
              </a:rPr>
            </a:br>
            <a:endParaRPr lang="fr-FR" sz="2800" spc="200" dirty="0">
              <a:effectLst>
                <a:outerShdw blurRad="50800" dist="38100" dir="10800000" algn="r" rotWithShape="0">
                  <a:prstClr val="black">
                    <a:alpha val="40000"/>
                  </a:prstClr>
                </a:outerShdw>
              </a:effectLst>
              <a:latin typeface="Arial" panose="020B0604020202020204" pitchFamily="34" charset="0"/>
              <a:cs typeface="Arial" panose="020B0604020202020204" pitchFamily="34" charset="0"/>
            </a:endParaRPr>
          </a:p>
        </p:txBody>
      </p:sp>
      <p:sp>
        <p:nvSpPr>
          <p:cNvPr id="7171" name="Rectangle 7"/>
          <p:cNvSpPr>
            <a:spLocks noGrp="1"/>
          </p:cNvSpPr>
          <p:nvPr>
            <p:ph type="body" idx="1"/>
          </p:nvPr>
        </p:nvSpPr>
        <p:spPr>
          <a:xfrm>
            <a:off x="457200" y="1345332"/>
            <a:ext cx="8229600" cy="4104456"/>
          </a:xfrm>
        </p:spPr>
        <p:txBody>
          <a:bodyPr/>
          <a:lstStyle/>
          <a:p>
            <a:pPr algn="ctr" eaLnBrk="1" hangingPunct="1">
              <a:lnSpc>
                <a:spcPct val="90000"/>
              </a:lnSpc>
              <a:buFontTx/>
              <a:buNone/>
            </a:pPr>
            <a:endParaRPr lang="fr-FR" altLang="fr-FR" sz="2800" dirty="0"/>
          </a:p>
          <a:p>
            <a:pPr algn="ctr" eaLnBrk="1" hangingPunct="1">
              <a:lnSpc>
                <a:spcPct val="90000"/>
              </a:lnSpc>
              <a:buFontTx/>
              <a:buNone/>
            </a:pPr>
            <a:r>
              <a:rPr lang="fr-FR" altLang="fr-FR" sz="3600" b="1" dirty="0">
                <a:solidFill>
                  <a:srgbClr val="00B050"/>
                </a:solidFill>
                <a:latin typeface="Arial" panose="020B0604020202020204" pitchFamily="34" charset="0"/>
                <a:cs typeface="Arial" panose="020B0604020202020204" pitchFamily="34" charset="0"/>
              </a:rPr>
              <a:t>MERCI  POUR VOTRE AIMABLE ATTENTION</a:t>
            </a:r>
          </a:p>
          <a:p>
            <a:pPr algn="ctr" eaLnBrk="1" hangingPunct="1">
              <a:lnSpc>
                <a:spcPct val="90000"/>
              </a:lnSpc>
              <a:buFontTx/>
              <a:buNone/>
            </a:pPr>
            <a:r>
              <a:rPr lang="fr-FR" altLang="fr-FR" sz="3600" b="1" dirty="0">
                <a:solidFill>
                  <a:srgbClr val="00B050"/>
                </a:solidFill>
                <a:latin typeface="Arial" panose="020B0604020202020204" pitchFamily="34" charset="0"/>
                <a:cs typeface="Arial" panose="020B0604020202020204" pitchFamily="34" charset="0"/>
              </a:rPr>
              <a:t>-----------------o-------------------</a:t>
            </a:r>
          </a:p>
          <a:p>
            <a:pPr algn="ctr" eaLnBrk="1" hangingPunct="1">
              <a:lnSpc>
                <a:spcPct val="90000"/>
              </a:lnSpc>
              <a:buFontTx/>
              <a:buNone/>
            </a:pPr>
            <a:r>
              <a:rPr lang="fr-FR" altLang="fr-FR" sz="3600" b="1" dirty="0">
                <a:solidFill>
                  <a:srgbClr val="00B050"/>
                </a:solidFill>
                <a:latin typeface="Arial" panose="020B0604020202020204" pitchFamily="34" charset="0"/>
                <a:cs typeface="Arial" panose="020B0604020202020204" pitchFamily="34" charset="0"/>
              </a:rPr>
              <a:t>QUESTIONS/COMMENTAIRES ??</a:t>
            </a:r>
          </a:p>
          <a:p>
            <a:pPr algn="ctr" eaLnBrk="1" hangingPunct="1">
              <a:lnSpc>
                <a:spcPct val="90000"/>
              </a:lnSpc>
              <a:buFontTx/>
              <a:buNone/>
            </a:pPr>
            <a:r>
              <a:rPr lang="fr-FR" altLang="fr-FR" sz="3600" b="1" dirty="0">
                <a:solidFill>
                  <a:srgbClr val="00B050"/>
                </a:solidFill>
                <a:latin typeface="Arial" panose="020B0604020202020204" pitchFamily="34" charset="0"/>
                <a:cs typeface="Arial" panose="020B0604020202020204" pitchFamily="34" charset="0"/>
              </a:rPr>
              <a:t>-----------------o-------------------</a:t>
            </a:r>
          </a:p>
          <a:p>
            <a:pPr algn="ctr" eaLnBrk="1" hangingPunct="1">
              <a:lnSpc>
                <a:spcPct val="90000"/>
              </a:lnSpc>
              <a:buFontTx/>
              <a:buNone/>
            </a:pPr>
            <a:endParaRPr lang="fr-FR" dirty="0"/>
          </a:p>
        </p:txBody>
      </p:sp>
    </p:spTree>
    <p:extLst>
      <p:ext uri="{BB962C8B-B14F-4D97-AF65-F5344CB8AC3E}">
        <p14:creationId xmlns:p14="http://schemas.microsoft.com/office/powerpoint/2010/main" val="2258637098"/>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1908175" y="2137420"/>
            <a:ext cx="5544616" cy="1440160"/>
          </a:xfrm>
          <a:gradFill flip="none" rotWithShape="1">
            <a:path path="rect">
              <a:fillToRect l="100000" t="100000"/>
            </a:path>
            <a:tileRect r="-100000" b="-100000"/>
          </a:gradFill>
        </p:spPr>
        <p:style>
          <a:lnRef idx="1">
            <a:schemeClr val="accent2"/>
          </a:lnRef>
          <a:fillRef idx="2">
            <a:schemeClr val="accent2"/>
          </a:fillRef>
          <a:effectRef idx="1">
            <a:schemeClr val="accent2"/>
          </a:effectRef>
          <a:fontRef idx="minor">
            <a:schemeClr val="dk1"/>
          </a:fontRef>
        </p:style>
        <p:txBody>
          <a:bodyPr/>
          <a:lstStyle/>
          <a:p>
            <a:pPr marL="0" indent="0" algn="ctr">
              <a:buNone/>
            </a:pPr>
            <a:endParaRPr lang="fr-FR" sz="1600" dirty="0"/>
          </a:p>
          <a:p>
            <a:pPr marL="0" indent="0" algn="ctr">
              <a:buNone/>
            </a:pPr>
            <a:r>
              <a:rPr lang="fr-FR" b="1" dirty="0"/>
              <a:t>II-</a:t>
            </a:r>
            <a:r>
              <a:rPr lang="fr-FR" dirty="0"/>
              <a:t> </a:t>
            </a:r>
            <a:r>
              <a:rPr lang="fr-FR" b="1" dirty="0"/>
              <a:t>LES PRINCIPALES UTILISATIONS DE L’IPC</a:t>
            </a:r>
            <a:endParaRPr lang="fr-FR" b="1" spc="200" dirty="0">
              <a:effectLst>
                <a:outerShdw blurRad="50800" dist="38100" dir="10800000" algn="r" rotWithShape="0">
                  <a:prstClr val="black">
                    <a:alpha val="40000"/>
                  </a:prstClr>
                </a:outerShdw>
              </a:effectLst>
              <a:latin typeface="Arial Black" pitchFamily="34" charset="0"/>
            </a:endParaRPr>
          </a:p>
        </p:txBody>
      </p:sp>
    </p:spTree>
    <p:extLst>
      <p:ext uri="{BB962C8B-B14F-4D97-AF65-F5344CB8AC3E}">
        <p14:creationId xmlns:p14="http://schemas.microsoft.com/office/powerpoint/2010/main" val="4175664814"/>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p:cNvSpPr>
          <p:nvPr>
            <p:ph type="title"/>
          </p:nvPr>
        </p:nvSpPr>
        <p:spPr/>
        <p:txBody>
          <a:bodyPr/>
          <a:lstStyle/>
          <a:p>
            <a:r>
              <a:rPr lang="fr-FR" dirty="0"/>
              <a:t>Définition de l’IPC</a:t>
            </a:r>
          </a:p>
        </p:txBody>
      </p:sp>
      <p:sp>
        <p:nvSpPr>
          <p:cNvPr id="5123" name="Rectangle 7"/>
          <p:cNvSpPr>
            <a:spLocks noGrp="1"/>
          </p:cNvSpPr>
          <p:nvPr>
            <p:ph type="body" idx="1"/>
          </p:nvPr>
        </p:nvSpPr>
        <p:spPr>
          <a:xfrm>
            <a:off x="457200" y="1333500"/>
            <a:ext cx="8229600" cy="4116288"/>
          </a:xfrm>
        </p:spPr>
        <p:txBody>
          <a:bodyPr/>
          <a:lstStyle/>
          <a:p>
            <a:pPr marL="0" indent="0" algn="just">
              <a:lnSpc>
                <a:spcPct val="115000"/>
              </a:lnSpc>
              <a:spcAft>
                <a:spcPts val="800"/>
              </a:spcAft>
              <a:buNone/>
            </a:pPr>
            <a:r>
              <a:rPr lang="fr-FR" sz="29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L’indice des prix à la consommation ou IPC mesure les changements des prix des biens et des services acquis par les ménages. C’est une statistique officielle construite pour mesurer </a:t>
            </a:r>
            <a:r>
              <a:rPr lang="fr-FR" sz="2900" b="1" dirty="0">
                <a:solidFill>
                  <a:srgbClr val="231F20"/>
                </a:solidFill>
                <a:effectLst/>
                <a:latin typeface="Arial" panose="020B0604020202020204" pitchFamily="34" charset="0"/>
                <a:ea typeface="Calibri" panose="020F0502020204030204" pitchFamily="34" charset="0"/>
                <a:cs typeface="Times New Roman" panose="02020603050405020304" pitchFamily="18" charset="0"/>
              </a:rPr>
              <a:t>la </a:t>
            </a:r>
            <a:r>
              <a:rPr lang="fr-FR" sz="29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variation pure de prix »</a:t>
            </a:r>
            <a:r>
              <a:rPr lang="fr-FR" sz="2900" b="1" dirty="0">
                <a:solidFill>
                  <a:srgbClr val="231F20"/>
                </a:solidFill>
                <a:effectLst/>
                <a:latin typeface="Arial" panose="020B0604020202020204" pitchFamily="34" charset="0"/>
                <a:ea typeface="Calibri" panose="020F0502020204030204" pitchFamily="34" charset="0"/>
                <a:cs typeface="Times New Roman" panose="02020603050405020304" pitchFamily="18" charset="0"/>
              </a:rPr>
              <a:t> </a:t>
            </a:r>
            <a:r>
              <a:rPr lang="fr-FR" sz="2900" b="1" dirty="0">
                <a:effectLst/>
                <a:latin typeface="Arial" panose="020B0604020202020204" pitchFamily="34" charset="0"/>
                <a:ea typeface="Calibri" panose="020F0502020204030204" pitchFamily="34" charset="0"/>
                <a:cs typeface="Times New Roman" panose="02020603050405020304" pitchFamily="18" charset="0"/>
              </a:rPr>
              <a:t>c’est-à-dire à l’exclusion de toute variation liée notamment à la quantité ou à la qualité</a:t>
            </a:r>
            <a:r>
              <a:rPr lang="fr-FR" sz="2900" b="1" dirty="0">
                <a:solidFill>
                  <a:srgbClr val="231F20"/>
                </a:solidFill>
                <a:effectLst/>
                <a:latin typeface="Arial" panose="020B0604020202020204" pitchFamily="34" charset="0"/>
                <a:ea typeface="Calibri" panose="020F0502020204030204" pitchFamily="34" charset="0"/>
                <a:cs typeface="Times New Roman" panose="02020603050405020304" pitchFamily="18" charset="0"/>
              </a:rPr>
              <a:t>.</a:t>
            </a:r>
            <a:endParaRPr lang="fr-FR" sz="2900" b="1" dirty="0">
              <a:effectLst/>
              <a:latin typeface="Calibri" panose="020F0502020204030204" pitchFamily="34" charset="0"/>
              <a:ea typeface="Calibri" panose="020F0502020204030204" pitchFamily="34" charset="0"/>
              <a:cs typeface="Times New Roman" panose="02020603050405020304" pitchFamily="18" charset="0"/>
            </a:endParaRPr>
          </a:p>
          <a:p>
            <a:pPr marL="0" lvl="1" indent="0">
              <a:buSzTx/>
              <a:buNone/>
            </a:pPr>
            <a:endParaRPr lang="fr-FR" sz="2800" dirty="0"/>
          </a:p>
          <a:p>
            <a:pPr marL="400050" lvl="1" indent="-400050">
              <a:buSzTx/>
              <a:buFont typeface="Calibri" pitchFamily="34" charset="0"/>
              <a:buAutoNum type="romanLcParenR"/>
            </a:pPr>
            <a:endParaRPr lang="fr-FR" sz="1800" dirty="0"/>
          </a:p>
          <a:p>
            <a:pPr marL="400050" lvl="1" indent="-400050">
              <a:buSzTx/>
              <a:buAutoNum type="romanLcParenR"/>
            </a:pPr>
            <a:endParaRPr lang="fr-FR" sz="1800" b="1" dirty="0">
              <a:solidFill>
                <a:srgbClr val="FF0000"/>
              </a:solidFill>
            </a:endParaRPr>
          </a:p>
          <a:p>
            <a:pPr marL="0" lvl="1" indent="0">
              <a:buSzTx/>
              <a:buNone/>
            </a:pPr>
            <a:endParaRPr lang="fr-FR" sz="1800" b="1" dirty="0">
              <a:solidFill>
                <a:srgbClr val="FF0000"/>
              </a:solidFill>
            </a:endParaRPr>
          </a:p>
          <a:p>
            <a:pPr marL="0" indent="0">
              <a:buNone/>
            </a:pPr>
            <a:r>
              <a:rPr lang="fr-FR" dirty="0"/>
              <a:t> </a:t>
            </a:r>
          </a:p>
          <a:p>
            <a:pPr>
              <a:buFont typeface="Wingdings" pitchFamily="2" charset="2"/>
              <a:buChar char="Ø"/>
            </a:pPr>
            <a:endParaRPr lang="fr-FR" dirty="0"/>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p:cNvSpPr>
          <p:nvPr>
            <p:ph type="title"/>
          </p:nvPr>
        </p:nvSpPr>
        <p:spPr/>
        <p:txBody>
          <a:bodyPr/>
          <a:lstStyle/>
          <a:p>
            <a:r>
              <a:rPr lang="fr-FR" dirty="0"/>
              <a:t>Rappel de ce qu’est l’inflation</a:t>
            </a:r>
          </a:p>
        </p:txBody>
      </p:sp>
      <p:sp>
        <p:nvSpPr>
          <p:cNvPr id="5123" name="Rectangle 7"/>
          <p:cNvSpPr>
            <a:spLocks noGrp="1"/>
          </p:cNvSpPr>
          <p:nvPr>
            <p:ph type="body" idx="1"/>
          </p:nvPr>
        </p:nvSpPr>
        <p:spPr>
          <a:xfrm>
            <a:off x="457200" y="1181100"/>
            <a:ext cx="8229600" cy="4116288"/>
          </a:xfrm>
        </p:spPr>
        <p:txBody>
          <a:bodyPr/>
          <a:lstStyle/>
          <a:p>
            <a:pPr marL="342900" lvl="0" indent="-342900" algn="just">
              <a:lnSpc>
                <a:spcPct val="115000"/>
              </a:lnSpc>
              <a:spcBef>
                <a:spcPts val="600"/>
              </a:spcBef>
              <a:spcAft>
                <a:spcPts val="600"/>
              </a:spcAft>
              <a:buSzPts val="1200"/>
              <a:buFont typeface="Symbol" panose="05050102010706020507" pitchFamily="18" charset="2"/>
              <a:buChar char=""/>
              <a:tabLst>
                <a:tab pos="457200" algn="l"/>
              </a:tabLst>
            </a:pPr>
            <a:r>
              <a:rPr lang="fr-FR" sz="2400" dirty="0">
                <a:effectLst/>
                <a:latin typeface="Arial" panose="020B0604020202020204" pitchFamily="34" charset="0"/>
                <a:ea typeface="Calibri" panose="020F0502020204030204" pitchFamily="34" charset="0"/>
                <a:cs typeface="Arial" panose="020B0604020202020204" pitchFamily="34" charset="0"/>
              </a:rPr>
              <a:t>La hausse du niveau général des prix (et non la hausse du prix de quelques produits).</a:t>
            </a:r>
          </a:p>
          <a:p>
            <a:pPr marL="342900" lvl="0" indent="-342900" algn="just">
              <a:lnSpc>
                <a:spcPct val="115000"/>
              </a:lnSpc>
              <a:spcBef>
                <a:spcPts val="600"/>
              </a:spcBef>
              <a:spcAft>
                <a:spcPts val="600"/>
              </a:spcAft>
              <a:buSzPts val="1200"/>
              <a:buFont typeface="Symbol" panose="05050102010706020507" pitchFamily="18" charset="2"/>
              <a:buChar char=""/>
              <a:tabLst>
                <a:tab pos="457200" algn="l"/>
              </a:tabLst>
            </a:pPr>
            <a:r>
              <a:rPr lang="fr-FR" sz="2400" dirty="0">
                <a:effectLst/>
                <a:latin typeface="Arial" panose="020B0604020202020204" pitchFamily="34" charset="0"/>
                <a:ea typeface="Calibri" panose="020F0502020204030204" pitchFamily="34" charset="0"/>
                <a:cs typeface="Arial" panose="020B0604020202020204" pitchFamily="34" charset="0"/>
              </a:rPr>
              <a:t>Un phénomène auto-entretenu de hausse de prix (une hausse en entraîne d’autres) et non un phénomène isolé et accidentel.</a:t>
            </a:r>
          </a:p>
          <a:p>
            <a:pPr marL="342900" lvl="0" indent="-342900" algn="just">
              <a:lnSpc>
                <a:spcPct val="115000"/>
              </a:lnSpc>
              <a:spcBef>
                <a:spcPts val="600"/>
              </a:spcBef>
              <a:spcAft>
                <a:spcPts val="600"/>
              </a:spcAft>
              <a:buSzPts val="1200"/>
              <a:buFont typeface="Symbol" panose="05050102010706020507" pitchFamily="18" charset="2"/>
              <a:buChar char=""/>
              <a:tabLst>
                <a:tab pos="457200" algn="l"/>
              </a:tabLst>
            </a:pPr>
            <a:r>
              <a:rPr lang="fr-FR" sz="2400" dirty="0">
                <a:effectLst/>
                <a:latin typeface="Arial" panose="020B0604020202020204" pitchFamily="34" charset="0"/>
                <a:ea typeface="Calibri" panose="020F0502020204030204" pitchFamily="34" charset="0"/>
                <a:cs typeface="Arial" panose="020B0604020202020204" pitchFamily="34" charset="0"/>
              </a:rPr>
              <a:t>Une hausse des prix fondée sur des mécanismes macro-économiques, mettant en jeu l’interdépendance entre toutes les parties et tous les mécanismes de l’économie : répartition, formation des prix, système de distribution, etc.</a:t>
            </a:r>
          </a:p>
          <a:p>
            <a:pPr marL="400050" lvl="1" indent="-400050">
              <a:buSzTx/>
              <a:buFont typeface="Calibri" pitchFamily="34" charset="0"/>
              <a:buAutoNum type="romanLcParenR"/>
            </a:pPr>
            <a:endParaRPr lang="fr-FR" sz="1800" dirty="0"/>
          </a:p>
          <a:p>
            <a:pPr marL="400050" lvl="1" indent="-400050">
              <a:buSzTx/>
              <a:buFont typeface="Calibri" pitchFamily="34" charset="0"/>
              <a:buAutoNum type="romanLcParenR"/>
            </a:pPr>
            <a:endParaRPr lang="fr-FR" sz="1800" dirty="0"/>
          </a:p>
          <a:p>
            <a:pPr marL="400050" lvl="1" indent="-400050">
              <a:buSzTx/>
              <a:buAutoNum type="romanLcParenR"/>
            </a:pPr>
            <a:endParaRPr lang="fr-FR" sz="1800" b="1" dirty="0">
              <a:solidFill>
                <a:srgbClr val="FF0000"/>
              </a:solidFill>
            </a:endParaRPr>
          </a:p>
          <a:p>
            <a:pPr marL="0" lvl="1" indent="0">
              <a:buSzTx/>
              <a:buNone/>
            </a:pPr>
            <a:endParaRPr lang="fr-FR" sz="1800" b="1" dirty="0">
              <a:solidFill>
                <a:srgbClr val="FF0000"/>
              </a:solidFill>
            </a:endParaRPr>
          </a:p>
          <a:p>
            <a:pPr marL="0" indent="0">
              <a:buNone/>
            </a:pPr>
            <a:r>
              <a:rPr lang="fr-FR" dirty="0"/>
              <a:t> </a:t>
            </a:r>
          </a:p>
          <a:p>
            <a:pPr>
              <a:buFont typeface="Wingdings" pitchFamily="2" charset="2"/>
              <a:buChar char="Ø"/>
            </a:pPr>
            <a:endParaRPr lang="fr-FR" dirty="0"/>
          </a:p>
        </p:txBody>
      </p:sp>
    </p:spTree>
    <p:extLst>
      <p:ext uri="{BB962C8B-B14F-4D97-AF65-F5344CB8AC3E}">
        <p14:creationId xmlns:p14="http://schemas.microsoft.com/office/powerpoint/2010/main" val="2357178160"/>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p:cNvSpPr>
          <p:nvPr>
            <p:ph type="title"/>
          </p:nvPr>
        </p:nvSpPr>
        <p:spPr/>
        <p:txBody>
          <a:bodyPr/>
          <a:lstStyle/>
          <a:p>
            <a:r>
              <a:rPr lang="fr-FR" dirty="0"/>
              <a:t>IPC : mesure principal de l’inflation</a:t>
            </a:r>
          </a:p>
        </p:txBody>
      </p:sp>
      <p:sp>
        <p:nvSpPr>
          <p:cNvPr id="5123" name="Rectangle 7"/>
          <p:cNvSpPr>
            <a:spLocks noGrp="1"/>
          </p:cNvSpPr>
          <p:nvPr>
            <p:ph type="body" idx="1"/>
          </p:nvPr>
        </p:nvSpPr>
        <p:spPr>
          <a:xfrm>
            <a:off x="457200" y="1333500"/>
            <a:ext cx="8229600" cy="4116288"/>
          </a:xfrm>
        </p:spPr>
        <p:txBody>
          <a:bodyPr/>
          <a:lstStyle/>
          <a:p>
            <a:pPr marL="0" indent="0" algn="just">
              <a:lnSpc>
                <a:spcPct val="115000"/>
              </a:lnSpc>
              <a:spcAft>
                <a:spcPts val="800"/>
              </a:spcAft>
              <a:buNone/>
            </a:pPr>
            <a:r>
              <a:rPr lang="fr-FR" b="1"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L’inflation dans sa définition théorique est un phénomène global de hausse, bien qu’il soit usuel de la mesurer par l’IPC. </a:t>
            </a:r>
          </a:p>
          <a:p>
            <a:pPr marL="0" indent="0" algn="just">
              <a:lnSpc>
                <a:spcPct val="115000"/>
              </a:lnSpc>
              <a:spcAft>
                <a:spcPts val="800"/>
              </a:spcAft>
              <a:buNone/>
            </a:pPr>
            <a:r>
              <a:rPr lang="fr-FR" b="1" dirty="0">
                <a:solidFill>
                  <a:srgbClr val="C00000"/>
                </a:solidFill>
                <a:latin typeface="Arial" panose="020B0604020202020204" pitchFamily="34" charset="0"/>
                <a:ea typeface="Calibri" panose="020F0502020204030204" pitchFamily="34" charset="0"/>
                <a:cs typeface="Times New Roman" panose="02020603050405020304" pitchFamily="18" charset="0"/>
                <a:sym typeface="Wingdings" panose="05000000000000000000" pitchFamily="2" charset="2"/>
              </a:rPr>
              <a:t></a:t>
            </a:r>
            <a:r>
              <a:rPr lang="fr-FR" b="1"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 </a:t>
            </a:r>
            <a:r>
              <a:rPr lang="fr-FR" dirty="0">
                <a:latin typeface="Arial" panose="020B0604020202020204" pitchFamily="34" charset="0"/>
                <a:ea typeface="Calibri" panose="020F0502020204030204" pitchFamily="34" charset="0"/>
                <a:cs typeface="Arial" panose="020B0604020202020204" pitchFamily="34" charset="0"/>
              </a:rPr>
              <a:t>De ce fait, l’IPC figure parmi les indicateurs socio-économiques les plus populaires. </a:t>
            </a:r>
          </a:p>
          <a:p>
            <a:pPr marL="0" indent="0" algn="just">
              <a:lnSpc>
                <a:spcPct val="115000"/>
              </a:lnSpc>
              <a:spcAft>
                <a:spcPts val="800"/>
              </a:spcAft>
              <a:buNone/>
            </a:pPr>
            <a:r>
              <a:rPr lang="fr-FR" sz="2400" i="1" dirty="0">
                <a:latin typeface="Arial" panose="020B0604020202020204" pitchFamily="34" charset="0"/>
                <a:ea typeface="Calibri" panose="020F0502020204030204" pitchFamily="34" charset="0"/>
                <a:cs typeface="Arial" panose="020B0604020202020204" pitchFamily="34" charset="0"/>
              </a:rPr>
              <a:t>Dans l</a:t>
            </a:r>
            <a:r>
              <a:rPr lang="fr-FR" sz="2400" i="1" dirty="0">
                <a:effectLst/>
                <a:latin typeface="Arial" panose="020B0604020202020204" pitchFamily="34" charset="0"/>
                <a:ea typeface="Calibri" panose="020F0502020204030204" pitchFamily="34" charset="0"/>
                <a:cs typeface="Arial" panose="020B0604020202020204" pitchFamily="34" charset="0"/>
              </a:rPr>
              <a:t>a réalité, il n’existe pas un, mais plusieurs indicateurs d’évolution des prix et il sera certainement nécessaire d’en construire de plus en plus avec le temps.</a:t>
            </a:r>
            <a:endParaRPr lang="fr-FR" sz="2400" i="1" dirty="0">
              <a:latin typeface="Arial" panose="020B0604020202020204" pitchFamily="34" charset="0"/>
              <a:cs typeface="Arial" panose="020B0604020202020204" pitchFamily="34" charset="0"/>
            </a:endParaRPr>
          </a:p>
          <a:p>
            <a:pPr marL="400050" lvl="1" indent="-400050">
              <a:buSzTx/>
              <a:buFont typeface="Calibri" pitchFamily="34" charset="0"/>
              <a:buAutoNum type="romanLcParenR"/>
            </a:pPr>
            <a:endParaRPr lang="fr-FR" sz="1800" dirty="0"/>
          </a:p>
          <a:p>
            <a:pPr marL="400050" lvl="1" indent="-400050">
              <a:buSzTx/>
              <a:buAutoNum type="romanLcParenR"/>
            </a:pPr>
            <a:endParaRPr lang="fr-FR" sz="1800" b="1" dirty="0">
              <a:solidFill>
                <a:srgbClr val="FF0000"/>
              </a:solidFill>
            </a:endParaRPr>
          </a:p>
          <a:p>
            <a:pPr marL="0" lvl="1" indent="0">
              <a:buSzTx/>
              <a:buNone/>
            </a:pPr>
            <a:endParaRPr lang="fr-FR" sz="1800" b="1" dirty="0">
              <a:solidFill>
                <a:srgbClr val="FF0000"/>
              </a:solidFill>
            </a:endParaRPr>
          </a:p>
          <a:p>
            <a:pPr marL="0" indent="0">
              <a:buNone/>
            </a:pPr>
            <a:r>
              <a:rPr lang="fr-FR" dirty="0"/>
              <a:t> </a:t>
            </a:r>
          </a:p>
          <a:p>
            <a:pPr>
              <a:buFont typeface="Wingdings" pitchFamily="2" charset="2"/>
              <a:buChar char="Ø"/>
            </a:pPr>
            <a:endParaRPr lang="fr-FR" dirty="0"/>
          </a:p>
        </p:txBody>
      </p:sp>
    </p:spTree>
    <p:extLst>
      <p:ext uri="{BB962C8B-B14F-4D97-AF65-F5344CB8AC3E}">
        <p14:creationId xmlns:p14="http://schemas.microsoft.com/office/powerpoint/2010/main" val="4221265352"/>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p:cNvSpPr>
          <p:nvPr>
            <p:ph type="title"/>
          </p:nvPr>
        </p:nvSpPr>
        <p:spPr/>
        <p:txBody>
          <a:bodyPr/>
          <a:lstStyle/>
          <a:p>
            <a:r>
              <a:rPr lang="fr-FR" dirty="0"/>
              <a:t>Les principaux utilisateurs de l’IPC</a:t>
            </a:r>
          </a:p>
        </p:txBody>
      </p:sp>
      <p:sp>
        <p:nvSpPr>
          <p:cNvPr id="5123" name="Rectangle 7"/>
          <p:cNvSpPr>
            <a:spLocks noGrp="1"/>
          </p:cNvSpPr>
          <p:nvPr>
            <p:ph type="body" idx="1"/>
          </p:nvPr>
        </p:nvSpPr>
        <p:spPr>
          <a:xfrm>
            <a:off x="457200" y="1333500"/>
            <a:ext cx="8229600" cy="4116288"/>
          </a:xfrm>
        </p:spPr>
        <p:txBody>
          <a:bodyPr/>
          <a:lstStyle/>
          <a:p>
            <a:pPr algn="just">
              <a:lnSpc>
                <a:spcPct val="107000"/>
              </a:lnSpc>
              <a:spcAft>
                <a:spcPts val="600"/>
              </a:spcAft>
              <a:buFont typeface="Wingdings" panose="05000000000000000000" pitchFamily="2" charset="2"/>
              <a:buChar char="§"/>
            </a:pPr>
            <a:r>
              <a:rPr lang="fr-FR" sz="2200" dirty="0">
                <a:solidFill>
                  <a:srgbClr val="000000"/>
                </a:solidFill>
                <a:effectLst/>
                <a:latin typeface="Arial" panose="020B0604020202020204" pitchFamily="34" charset="0"/>
                <a:ea typeface="Calibri" panose="020F0502020204030204" pitchFamily="34" charset="0"/>
                <a:cs typeface="Arial" panose="020B0604020202020204" pitchFamily="34" charset="0"/>
              </a:rPr>
              <a:t>l'Etat pour des mesures de distribution ou de redistribution des revenus </a:t>
            </a:r>
            <a:endParaRPr lang="fr-FR" sz="22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600"/>
              </a:spcAft>
              <a:buFont typeface="Wingdings" panose="05000000000000000000" pitchFamily="2" charset="2"/>
              <a:buChar char="§"/>
            </a:pPr>
            <a:r>
              <a:rPr lang="fr-FR" sz="2200" dirty="0">
                <a:solidFill>
                  <a:srgbClr val="000000"/>
                </a:solidFill>
                <a:effectLst/>
                <a:latin typeface="Arial" panose="020B0604020202020204" pitchFamily="34" charset="0"/>
                <a:ea typeface="Calibri" panose="020F0502020204030204" pitchFamily="34" charset="0"/>
                <a:cs typeface="Arial" panose="020B0604020202020204" pitchFamily="34" charset="0"/>
              </a:rPr>
              <a:t>la Banque Centrale dans la politique monétaire </a:t>
            </a:r>
            <a:endParaRPr lang="fr-FR" sz="22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600"/>
              </a:spcAft>
              <a:buFont typeface="Wingdings" panose="05000000000000000000" pitchFamily="2" charset="2"/>
              <a:buChar char="§"/>
            </a:pPr>
            <a:r>
              <a:rPr lang="fr-FR" sz="2200" dirty="0">
                <a:solidFill>
                  <a:srgbClr val="000000"/>
                </a:solidFill>
                <a:effectLst/>
                <a:latin typeface="Arial" panose="020B0604020202020204" pitchFamily="34" charset="0"/>
                <a:ea typeface="Calibri" panose="020F0502020204030204" pitchFamily="34" charset="0"/>
                <a:cs typeface="Arial" panose="020B0604020202020204" pitchFamily="34" charset="0"/>
              </a:rPr>
              <a:t>les syndicats et les entreprises dans les négociations salariales</a:t>
            </a:r>
            <a:endParaRPr lang="fr-FR" sz="22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600"/>
              </a:spcAft>
              <a:buFont typeface="Wingdings" panose="05000000000000000000" pitchFamily="2" charset="2"/>
              <a:buChar char="§"/>
            </a:pPr>
            <a:r>
              <a:rPr lang="fr-FR" sz="2200" dirty="0">
                <a:solidFill>
                  <a:srgbClr val="000000"/>
                </a:solidFill>
                <a:effectLst/>
                <a:latin typeface="Arial" panose="020B0604020202020204" pitchFamily="34" charset="0"/>
                <a:ea typeface="Calibri" panose="020F0502020204030204" pitchFamily="34" charset="0"/>
                <a:cs typeface="Arial" panose="020B0604020202020204" pitchFamily="34" charset="0"/>
              </a:rPr>
              <a:t>les ménages dans la gestion de leur budget </a:t>
            </a:r>
            <a:r>
              <a:rPr lang="fr-FR" sz="2200" dirty="0">
                <a:solidFill>
                  <a:srgbClr val="000000"/>
                </a:solidFill>
                <a:latin typeface="Arial" panose="020B0604020202020204" pitchFamily="34" charset="0"/>
                <a:cs typeface="Arial" panose="020B0604020202020204" pitchFamily="34" charset="0"/>
              </a:rPr>
              <a:t>de </a:t>
            </a:r>
            <a:r>
              <a:rPr lang="fr-FR" sz="2200" dirty="0">
                <a:solidFill>
                  <a:srgbClr val="000000"/>
                </a:solidFill>
                <a:latin typeface="Arial" panose="020B0604020202020204" pitchFamily="34" charset="0"/>
                <a:ea typeface="Calibri" panose="020F0502020204030204" pitchFamily="34" charset="0"/>
                <a:cs typeface="Arial" panose="020B0604020202020204" pitchFamily="34" charset="0"/>
              </a:rPr>
              <a:t>consommation</a:t>
            </a:r>
          </a:p>
          <a:p>
            <a:pPr algn="just">
              <a:lnSpc>
                <a:spcPct val="107000"/>
              </a:lnSpc>
              <a:spcAft>
                <a:spcPts val="600"/>
              </a:spcAft>
              <a:buFont typeface="Wingdings" panose="05000000000000000000" pitchFamily="2" charset="2"/>
              <a:buChar char="§"/>
            </a:pPr>
            <a:r>
              <a:rPr lang="fr-FR" sz="2200" dirty="0">
                <a:solidFill>
                  <a:srgbClr val="000000"/>
                </a:solidFill>
                <a:latin typeface="Arial" panose="020B0604020202020204" pitchFamily="34" charset="0"/>
                <a:cs typeface="Arial" panose="020B0604020202020204" pitchFamily="34" charset="0"/>
              </a:rPr>
              <a:t>les partenaires ou concurrents du pays </a:t>
            </a:r>
          </a:p>
          <a:p>
            <a:pPr algn="just">
              <a:lnSpc>
                <a:spcPct val="107000"/>
              </a:lnSpc>
              <a:spcAft>
                <a:spcPts val="600"/>
              </a:spcAft>
              <a:buFont typeface="Wingdings" panose="05000000000000000000" pitchFamily="2" charset="2"/>
              <a:buChar char="§"/>
            </a:pPr>
            <a:r>
              <a:rPr lang="fr-FR" sz="2200" dirty="0">
                <a:solidFill>
                  <a:srgbClr val="000000"/>
                </a:solidFill>
                <a:latin typeface="Arial" panose="020B0604020202020204" pitchFamily="34" charset="0"/>
                <a:cs typeface="Arial" panose="020B0604020202020204" pitchFamily="34" charset="0"/>
              </a:rPr>
              <a:t>les économistes et autres chercheurs</a:t>
            </a:r>
          </a:p>
          <a:p>
            <a:pPr algn="just">
              <a:lnSpc>
                <a:spcPct val="107000"/>
              </a:lnSpc>
              <a:spcAft>
                <a:spcPts val="600"/>
              </a:spcAft>
              <a:buFont typeface="Wingdings" panose="05000000000000000000" pitchFamily="2" charset="2"/>
              <a:buChar char="§"/>
            </a:pPr>
            <a:r>
              <a:rPr lang="fr-FR" sz="2200" dirty="0">
                <a:solidFill>
                  <a:srgbClr val="000000"/>
                </a:solidFill>
                <a:latin typeface="Arial" panose="020B0604020202020204" pitchFamily="34" charset="0"/>
                <a:cs typeface="Arial" panose="020B0604020202020204" pitchFamily="34" charset="0"/>
              </a:rPr>
              <a:t>Etc</a:t>
            </a:r>
            <a:r>
              <a:rPr lang="fr-FR" sz="2200" dirty="0">
                <a:solidFill>
                  <a:srgbClr val="000000"/>
                </a:solidFill>
                <a:latin typeface="Arial" panose="020B0604020202020204" pitchFamily="34" charset="0"/>
                <a:cs typeface="Times New Roman" panose="02020603050405020304" pitchFamily="18" charset="0"/>
              </a:rPr>
              <a:t>.</a:t>
            </a:r>
          </a:p>
          <a:p>
            <a:pPr marL="400050" lvl="1" indent="-400050">
              <a:buSzTx/>
              <a:buAutoNum type="romanLcParenR"/>
            </a:pPr>
            <a:endParaRPr lang="fr-FR" sz="1800" b="1" dirty="0">
              <a:solidFill>
                <a:srgbClr val="FF0000"/>
              </a:solidFill>
            </a:endParaRPr>
          </a:p>
          <a:p>
            <a:pPr marL="0" lvl="1" indent="0">
              <a:buSzTx/>
              <a:buNone/>
            </a:pPr>
            <a:endParaRPr lang="fr-FR" sz="1800" b="1" dirty="0">
              <a:solidFill>
                <a:srgbClr val="FF0000"/>
              </a:solidFill>
            </a:endParaRPr>
          </a:p>
          <a:p>
            <a:pPr marL="0" indent="0">
              <a:buNone/>
            </a:pPr>
            <a:r>
              <a:rPr lang="fr-FR" dirty="0"/>
              <a:t> </a:t>
            </a:r>
          </a:p>
          <a:p>
            <a:pPr>
              <a:buFont typeface="Wingdings" pitchFamily="2" charset="2"/>
              <a:buChar char="Ø"/>
            </a:pPr>
            <a:endParaRPr lang="fr-FR" dirty="0"/>
          </a:p>
        </p:txBody>
      </p:sp>
    </p:spTree>
    <p:extLst>
      <p:ext uri="{BB962C8B-B14F-4D97-AF65-F5344CB8AC3E}">
        <p14:creationId xmlns:p14="http://schemas.microsoft.com/office/powerpoint/2010/main" val="963271683"/>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1115616" y="2137420"/>
            <a:ext cx="6480720" cy="2520280"/>
          </a:xfrm>
          <a:gradFill flip="none" rotWithShape="1">
            <a:path path="rect">
              <a:fillToRect l="100000" t="100000"/>
            </a:path>
            <a:tileRect r="-100000" b="-100000"/>
          </a:gradFill>
        </p:spPr>
        <p:style>
          <a:lnRef idx="1">
            <a:schemeClr val="accent2"/>
          </a:lnRef>
          <a:fillRef idx="2">
            <a:schemeClr val="accent2"/>
          </a:fillRef>
          <a:effectRef idx="1">
            <a:schemeClr val="accent2"/>
          </a:effectRef>
          <a:fontRef idx="minor">
            <a:schemeClr val="dk1"/>
          </a:fontRef>
        </p:style>
        <p:txBody>
          <a:bodyPr/>
          <a:lstStyle/>
          <a:p>
            <a:pPr marL="0" indent="0" algn="ctr">
              <a:buNone/>
            </a:pPr>
            <a:endParaRPr lang="fr-FR" sz="1600" dirty="0"/>
          </a:p>
          <a:p>
            <a:pPr marL="0" indent="0" algn="ctr">
              <a:buNone/>
            </a:pPr>
            <a:r>
              <a:rPr lang="fr-FR" sz="4400" spc="200" dirty="0">
                <a:effectLst>
                  <a:outerShdw blurRad="50800" dist="38100" dir="10800000" algn="r" rotWithShape="0">
                    <a:prstClr val="black">
                      <a:alpha val="40000"/>
                    </a:prstClr>
                  </a:outerShdw>
                </a:effectLst>
                <a:latin typeface="Arial Black" pitchFamily="34" charset="0"/>
              </a:rPr>
              <a:t>III-1- LES CAUSES DE L’INFLATION</a:t>
            </a:r>
          </a:p>
        </p:txBody>
      </p:sp>
    </p:spTree>
    <p:extLst>
      <p:ext uri="{BB962C8B-B14F-4D97-AF65-F5344CB8AC3E}">
        <p14:creationId xmlns:p14="http://schemas.microsoft.com/office/powerpoint/2010/main" val="1820181128"/>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p:cNvSpPr>
          <p:nvPr>
            <p:ph type="title"/>
          </p:nvPr>
        </p:nvSpPr>
        <p:spPr>
          <a:xfrm>
            <a:off x="1908175" y="228600"/>
            <a:ext cx="6984305" cy="952500"/>
          </a:xfrm>
        </p:spPr>
        <p:txBody>
          <a:bodyPr/>
          <a:lstStyle/>
          <a:p>
            <a:r>
              <a:rPr lang="fr-FR" dirty="0"/>
              <a:t>1- Les causes de l’inflation</a:t>
            </a:r>
          </a:p>
        </p:txBody>
      </p:sp>
      <p:sp>
        <p:nvSpPr>
          <p:cNvPr id="7171" name="Rectangle 7"/>
          <p:cNvSpPr>
            <a:spLocks noGrp="1"/>
          </p:cNvSpPr>
          <p:nvPr>
            <p:ph type="body" idx="1"/>
          </p:nvPr>
        </p:nvSpPr>
        <p:spPr>
          <a:xfrm>
            <a:off x="457200" y="1333500"/>
            <a:ext cx="8229600" cy="4116288"/>
          </a:xfrm>
        </p:spPr>
        <p:txBody>
          <a:bodyPr/>
          <a:lstStyle/>
          <a:p>
            <a:pPr algn="just">
              <a:lnSpc>
                <a:spcPct val="115000"/>
              </a:lnSpc>
              <a:spcAft>
                <a:spcPts val="800"/>
              </a:spcAft>
              <a:buFont typeface="Wingdings" panose="05000000000000000000" pitchFamily="2" charset="2"/>
              <a:buChar char="v"/>
            </a:pPr>
            <a:r>
              <a:rPr lang="fr-FR" sz="2500" b="1" dirty="0">
                <a:effectLst/>
                <a:latin typeface="Arial" panose="020B0604020202020204" pitchFamily="34" charset="0"/>
                <a:ea typeface="Calibri" panose="020F0502020204030204" pitchFamily="34" charset="0"/>
                <a:cs typeface="Arial" panose="020B0604020202020204" pitchFamily="34" charset="0"/>
              </a:rPr>
              <a:t>L’inflation caractérise une économie où la demande totale de biens et de services est excessive par rapport aux ressources existantes. </a:t>
            </a:r>
          </a:p>
          <a:p>
            <a:pPr algn="just">
              <a:lnSpc>
                <a:spcPct val="115000"/>
              </a:lnSpc>
              <a:spcAft>
                <a:spcPts val="800"/>
              </a:spcAft>
              <a:buFont typeface="Wingdings" panose="05000000000000000000" pitchFamily="2" charset="2"/>
              <a:buChar char="v"/>
            </a:pPr>
            <a:r>
              <a:rPr lang="fr-FR" sz="2500" b="1" dirty="0">
                <a:latin typeface="Arial" panose="020B0604020202020204" pitchFamily="34" charset="0"/>
                <a:cs typeface="Arial" panose="020B0604020202020204" pitchFamily="34" charset="0"/>
              </a:rPr>
              <a:t>Pour l’explication économique du phénomène, l’on retient en général quatre grands types d’inflation.</a:t>
            </a:r>
          </a:p>
          <a:p>
            <a:pPr algn="just">
              <a:lnSpc>
                <a:spcPct val="115000"/>
              </a:lnSpc>
              <a:spcAft>
                <a:spcPts val="800"/>
              </a:spcAft>
              <a:buFont typeface="Wingdings" panose="05000000000000000000" pitchFamily="2" charset="2"/>
              <a:buChar char="v"/>
            </a:pPr>
            <a:r>
              <a:rPr lang="fr-FR" sz="2500" b="1" dirty="0">
                <a:latin typeface="Arial" panose="020B0604020202020204" pitchFamily="34" charset="0"/>
                <a:cs typeface="Arial" panose="020B0604020202020204" pitchFamily="34" charset="0"/>
              </a:rPr>
              <a:t> Aujourd’hui, cependant, l’on ne peut plus ignorer le rôle de la concurrence internationale.</a:t>
            </a:r>
          </a:p>
          <a:p>
            <a:pPr marL="0" indent="0">
              <a:buNone/>
            </a:pP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endParaRPr lang="fr-FR" dirty="0"/>
          </a:p>
          <a:p>
            <a:pPr>
              <a:buFont typeface="Wingdings" pitchFamily="2" charset="2"/>
              <a:buChar char="Ø"/>
            </a:pPr>
            <a:endParaRPr lang="fr-FR" dirty="0"/>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p:cNvSpPr>
          <p:nvPr>
            <p:ph type="title"/>
          </p:nvPr>
        </p:nvSpPr>
        <p:spPr>
          <a:xfrm>
            <a:off x="1908175" y="228600"/>
            <a:ext cx="6778625" cy="756692"/>
          </a:xfrm>
        </p:spPr>
        <p:txBody>
          <a:bodyPr/>
          <a:lstStyle/>
          <a:p>
            <a:pPr algn="ctr"/>
            <a:r>
              <a:rPr lang="fr-FR" dirty="0"/>
              <a:t> </a:t>
            </a:r>
            <a:r>
              <a:rPr lang="fr-FR" sz="2800" dirty="0">
                <a:effectLst/>
                <a:latin typeface="Arial" panose="020B0604020202020204" pitchFamily="34" charset="0"/>
                <a:ea typeface="Calibri" panose="020F0502020204030204" pitchFamily="34" charset="0"/>
                <a:cs typeface="Arial" panose="020B0604020202020204" pitchFamily="34" charset="0"/>
              </a:rPr>
              <a:t>Plan de présentation</a:t>
            </a:r>
            <a:endParaRPr lang="fr-FR" sz="2800" dirty="0">
              <a:latin typeface="Arial" panose="020B0604020202020204" pitchFamily="34" charset="0"/>
              <a:cs typeface="Arial" panose="020B0604020202020204" pitchFamily="34" charset="0"/>
            </a:endParaRPr>
          </a:p>
        </p:txBody>
      </p:sp>
      <p:sp>
        <p:nvSpPr>
          <p:cNvPr id="3075" name="Rectangle 7"/>
          <p:cNvSpPr>
            <a:spLocks noGrp="1"/>
          </p:cNvSpPr>
          <p:nvPr>
            <p:ph type="body" idx="1"/>
          </p:nvPr>
        </p:nvSpPr>
        <p:spPr>
          <a:xfrm>
            <a:off x="457200" y="1489348"/>
            <a:ext cx="8229600" cy="3616052"/>
          </a:xfrm>
        </p:spPr>
        <p:txBody>
          <a:bodyPr/>
          <a:lstStyle/>
          <a:p>
            <a:pPr marL="0" indent="0" algn="just">
              <a:lnSpc>
                <a:spcPct val="115000"/>
              </a:lnSpc>
              <a:spcAft>
                <a:spcPts val="800"/>
              </a:spcAft>
              <a:buNone/>
            </a:pPr>
            <a:r>
              <a:rPr lang="fr-FR" sz="2200" b="1" dirty="0">
                <a:effectLst/>
                <a:latin typeface="Arial" panose="020B0604020202020204" pitchFamily="34" charset="0"/>
                <a:ea typeface="Calibri" panose="020F0502020204030204" pitchFamily="34" charset="0"/>
                <a:cs typeface="Times New Roman" panose="02020603050405020304" pitchFamily="18" charset="0"/>
              </a:rPr>
              <a:t>Introduction</a:t>
            </a:r>
            <a:endParaRPr lang="fr-FR" sz="22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fr-FR" sz="2200" b="1" i="1" dirty="0">
                <a:effectLst/>
                <a:latin typeface="Arial" panose="020B0604020202020204" pitchFamily="34" charset="0"/>
                <a:ea typeface="Calibri" panose="020F0502020204030204" pitchFamily="34" charset="0"/>
                <a:cs typeface="Arial" panose="020B0604020202020204" pitchFamily="34" charset="0"/>
              </a:rPr>
              <a:t>Les principales approches théoriques de l’inflation </a:t>
            </a:r>
            <a:endParaRPr lang="fr-FR" sz="2200" b="1"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buFont typeface="+mj-lt"/>
              <a:buAutoNum type="arabicPeriod"/>
            </a:pPr>
            <a:r>
              <a:rPr lang="fr-FR" sz="2200" b="1" i="1" dirty="0">
                <a:effectLst/>
                <a:latin typeface="Arial" panose="020B0604020202020204" pitchFamily="34" charset="0"/>
                <a:ea typeface="Calibri" panose="020F0502020204030204" pitchFamily="34" charset="0"/>
                <a:cs typeface="Arial" panose="020B0604020202020204" pitchFamily="34" charset="0"/>
              </a:rPr>
              <a:t>L’utilisation des indices des prix à la consommation </a:t>
            </a:r>
            <a:endParaRPr lang="fr-FR" sz="2200" b="1"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buFont typeface="+mj-lt"/>
              <a:buAutoNum type="arabicPeriod"/>
            </a:pPr>
            <a:r>
              <a:rPr lang="fr-FR" sz="2200" b="1" i="1" dirty="0">
                <a:effectLst/>
                <a:latin typeface="Arial" panose="020B0604020202020204" pitchFamily="34" charset="0"/>
                <a:ea typeface="Calibri" panose="020F0502020204030204" pitchFamily="34" charset="0"/>
                <a:cs typeface="Arial" panose="020B0604020202020204" pitchFamily="34" charset="0"/>
              </a:rPr>
              <a:t>Les causes et les mécanismes de transmission de l’inflation </a:t>
            </a:r>
            <a:endParaRPr lang="fr-FR" sz="2200" b="1"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buFont typeface="+mj-lt"/>
              <a:buAutoNum type="arabicPeriod"/>
            </a:pPr>
            <a:r>
              <a:rPr lang="fr-FR" sz="2200" b="1" i="1" dirty="0">
                <a:effectLst/>
                <a:latin typeface="Arial" panose="020B0604020202020204" pitchFamily="34" charset="0"/>
                <a:ea typeface="Calibri" panose="020F0502020204030204" pitchFamily="34" charset="0"/>
                <a:cs typeface="Arial" panose="020B0604020202020204" pitchFamily="34" charset="0"/>
              </a:rPr>
              <a:t>Les effets de l'inflation sur l'économie </a:t>
            </a:r>
            <a:endParaRPr lang="fr-FR" sz="2200" b="1"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buFont typeface="+mj-lt"/>
              <a:buAutoNum type="arabicPeriod"/>
            </a:pPr>
            <a:r>
              <a:rPr lang="fr-FR" sz="2200" b="1" i="1" dirty="0">
                <a:effectLst/>
                <a:latin typeface="Arial" panose="020B0604020202020204" pitchFamily="34" charset="0"/>
                <a:ea typeface="Calibri" panose="020F0502020204030204" pitchFamily="34" charset="0"/>
                <a:cs typeface="Arial" panose="020B0604020202020204" pitchFamily="34" charset="0"/>
              </a:rPr>
              <a:t>Les relations entre l’inflation et le chômage </a:t>
            </a:r>
            <a:endParaRPr lang="fr-FR" sz="2200" b="1"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Aft>
                <a:spcPts val="800"/>
              </a:spcAft>
              <a:buFont typeface="+mj-lt"/>
              <a:buAutoNum type="arabicPeriod"/>
            </a:pPr>
            <a:r>
              <a:rPr lang="fr-FR" sz="2200" b="1" i="1" dirty="0">
                <a:effectLst/>
                <a:latin typeface="Arial" panose="020B0604020202020204" pitchFamily="34" charset="0"/>
                <a:ea typeface="Calibri" panose="020F0502020204030204" pitchFamily="34" charset="0"/>
                <a:cs typeface="Arial" panose="020B0604020202020204" pitchFamily="34" charset="0"/>
              </a:rPr>
              <a:t>Les politiques et moyens de régulation de l'inflation.</a:t>
            </a:r>
            <a:endParaRPr lang="fr-FR" sz="2200" b="1"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fr-FR" sz="1400" dirty="0"/>
          </a:p>
        </p:txBody>
      </p:sp>
    </p:spTree>
    <p:extLst>
      <p:ext uri="{BB962C8B-B14F-4D97-AF65-F5344CB8AC3E}">
        <p14:creationId xmlns:p14="http://schemas.microsoft.com/office/powerpoint/2010/main" val="4180912132"/>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p:cNvSpPr>
          <p:nvPr>
            <p:ph type="title"/>
          </p:nvPr>
        </p:nvSpPr>
        <p:spPr/>
        <p:txBody>
          <a:bodyPr/>
          <a:lstStyle/>
          <a:p>
            <a:pPr marL="342900" lvl="0" indent="-342900">
              <a:lnSpc>
                <a:spcPct val="115000"/>
              </a:lnSpc>
              <a:spcBef>
                <a:spcPts val="200"/>
              </a:spcBef>
              <a:buFont typeface="+mj-lt"/>
              <a:buAutoNum type="alphaLcParenR"/>
            </a:pPr>
            <a:r>
              <a:rPr lang="fr-FR" b="1" dirty="0">
                <a:effectLst/>
                <a:latin typeface="Arial" panose="020B0604020202020204" pitchFamily="34" charset="0"/>
                <a:ea typeface="Times New Roman" panose="02020603050405020304" pitchFamily="18" charset="0"/>
                <a:cs typeface="Times New Roman" panose="02020603050405020304" pitchFamily="18" charset="0"/>
              </a:rPr>
              <a:t>L’inflation monétaire</a:t>
            </a:r>
            <a:endParaRPr lang="fr-FR" b="1" dirty="0">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7171" name="Rectangle 7"/>
          <p:cNvSpPr>
            <a:spLocks noGrp="1"/>
          </p:cNvSpPr>
          <p:nvPr>
            <p:ph type="body" idx="1"/>
          </p:nvPr>
        </p:nvSpPr>
        <p:spPr>
          <a:xfrm>
            <a:off x="457200" y="1333500"/>
            <a:ext cx="8229600" cy="4116288"/>
          </a:xfrm>
        </p:spPr>
        <p:txBody>
          <a:bodyPr/>
          <a:lstStyle/>
          <a:p>
            <a:pPr marL="0" indent="0" algn="just">
              <a:lnSpc>
                <a:spcPct val="115000"/>
              </a:lnSpc>
              <a:spcAft>
                <a:spcPts val="800"/>
              </a:spcAft>
              <a:buNone/>
            </a:pPr>
            <a:r>
              <a:rPr lang="fr-FR" sz="1800" b="1" dirty="0">
                <a:latin typeface="Arial" panose="020B0604020202020204" pitchFamily="34" charset="0"/>
                <a:ea typeface="Calibri" panose="020F0502020204030204" pitchFamily="34" charset="0"/>
                <a:cs typeface="Times New Roman" panose="02020603050405020304" pitchFamily="18" charset="0"/>
                <a:sym typeface="Wingdings" panose="05000000000000000000" pitchFamily="2" charset="2"/>
              </a:rPr>
              <a:t></a:t>
            </a:r>
            <a:r>
              <a:rPr lang="fr-FR" sz="2400" b="1" dirty="0">
                <a:latin typeface="Arial" panose="020B0604020202020204" pitchFamily="34" charset="0"/>
                <a:ea typeface="Calibri" panose="020F0502020204030204" pitchFamily="34" charset="0"/>
                <a:cs typeface="Times New Roman" panose="02020603050405020304" pitchFamily="18" charset="0"/>
              </a:rPr>
              <a:t>L</a:t>
            </a:r>
            <a:r>
              <a:rPr lang="fr-FR" sz="2400" b="1" dirty="0">
                <a:effectLst/>
                <a:latin typeface="Arial" panose="020B0604020202020204" pitchFamily="34" charset="0"/>
                <a:ea typeface="Calibri" panose="020F0502020204030204" pitchFamily="34" charset="0"/>
                <a:cs typeface="Times New Roman" panose="02020603050405020304" pitchFamily="18" charset="0"/>
              </a:rPr>
              <a:t>’on qualifie l’inflation d’origine monétaire lorsqu’elle est provoquée par un excès de monnaie relativement à la production des biens et services. </a:t>
            </a:r>
          </a:p>
          <a:p>
            <a:pPr marL="0" indent="0" algn="just">
              <a:lnSpc>
                <a:spcPct val="115000"/>
              </a:lnSpc>
              <a:spcAft>
                <a:spcPts val="800"/>
              </a:spcAft>
              <a:buNone/>
            </a:pPr>
            <a:r>
              <a:rPr lang="fr-FR" dirty="0">
                <a:effectLst/>
                <a:latin typeface="Arial" panose="020B0604020202020204" pitchFamily="34" charset="0"/>
                <a:ea typeface="Calibri" panose="020F0502020204030204" pitchFamily="34" charset="0"/>
                <a:cs typeface="Times New Roman" panose="02020603050405020304" pitchFamily="18" charset="0"/>
              </a:rPr>
              <a:t>Cet excès de création monétaire est souvent le fait des banques commerciales ou de financements du déficit public par la banque centrale </a:t>
            </a:r>
            <a:r>
              <a:rPr lang="fr-FR" sz="2000" i="1" dirty="0">
                <a:effectLst/>
                <a:latin typeface="Arial" panose="020B0604020202020204" pitchFamily="34" charset="0"/>
                <a:ea typeface="Calibri" panose="020F0502020204030204" pitchFamily="34" charset="0"/>
                <a:cs typeface="Times New Roman" panose="02020603050405020304" pitchFamily="18" charset="0"/>
              </a:rPr>
              <a:t>(ce que l’on dénomme souvent par l’expression « faire fonctionner la planche à billets »). </a:t>
            </a:r>
          </a:p>
        </p:txBody>
      </p:sp>
    </p:spTree>
    <p:extLst>
      <p:ext uri="{BB962C8B-B14F-4D97-AF65-F5344CB8AC3E}">
        <p14:creationId xmlns:p14="http://schemas.microsoft.com/office/powerpoint/2010/main" val="4052745627"/>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p:cNvSpPr>
          <p:nvPr>
            <p:ph type="title"/>
          </p:nvPr>
        </p:nvSpPr>
        <p:spPr/>
        <p:txBody>
          <a:bodyPr/>
          <a:lstStyle/>
          <a:p>
            <a:pPr lvl="1"/>
            <a:r>
              <a:rPr lang="fr-FR" dirty="0"/>
              <a:t>b) L’inflation par la demande</a:t>
            </a:r>
          </a:p>
        </p:txBody>
      </p:sp>
      <p:sp>
        <p:nvSpPr>
          <p:cNvPr id="7171" name="Rectangle 7"/>
          <p:cNvSpPr>
            <a:spLocks noGrp="1"/>
          </p:cNvSpPr>
          <p:nvPr>
            <p:ph type="body" idx="1"/>
          </p:nvPr>
        </p:nvSpPr>
        <p:spPr>
          <a:xfrm>
            <a:off x="457200" y="1333500"/>
            <a:ext cx="8229600" cy="4116288"/>
          </a:xfrm>
        </p:spPr>
        <p:txBody>
          <a:bodyPr/>
          <a:lstStyle/>
          <a:p>
            <a:pPr marL="0" indent="0" algn="just">
              <a:lnSpc>
                <a:spcPct val="115000"/>
              </a:lnSpc>
              <a:spcAft>
                <a:spcPts val="800"/>
              </a:spcAft>
              <a:buNone/>
            </a:pPr>
            <a:r>
              <a:rPr lang="fr-FR" sz="26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Elle survient lorsque la demande globale est supérieure à l’offre globale de biens et services disponibles. </a:t>
            </a:r>
          </a:p>
          <a:p>
            <a:pPr marL="0" indent="0" algn="just">
              <a:lnSpc>
                <a:spcPct val="115000"/>
              </a:lnSpc>
              <a:spcAft>
                <a:spcPts val="800"/>
              </a:spcAft>
              <a:buNone/>
            </a:pPr>
            <a:r>
              <a:rPr lang="fr-FR" sz="2600" b="1" dirty="0">
                <a:effectLst/>
                <a:latin typeface="Arial" panose="020B0604020202020204" pitchFamily="34" charset="0"/>
                <a:ea typeface="Calibri" panose="020F0502020204030204" pitchFamily="34" charset="0"/>
                <a:cs typeface="Times New Roman" panose="02020603050405020304" pitchFamily="18" charset="0"/>
              </a:rPr>
              <a:t>La demande de produits ou de services s’accroît mais l’offre n’arrive pas à s’adapter à ce surcroît de demande et les prix sont poussés à la hausse.</a:t>
            </a:r>
          </a:p>
          <a:p>
            <a:pPr marL="0" indent="0" algn="just">
              <a:lnSpc>
                <a:spcPct val="115000"/>
              </a:lnSpc>
              <a:spcAft>
                <a:spcPts val="800"/>
              </a:spcAft>
              <a:buNone/>
            </a:pPr>
            <a:r>
              <a:rPr lang="fr-FR" sz="2400" b="1" i="1" dirty="0">
                <a:solidFill>
                  <a:srgbClr val="002060"/>
                </a:solidFill>
                <a:effectLst/>
                <a:latin typeface="Arial" panose="020B0604020202020204" pitchFamily="34" charset="0"/>
                <a:ea typeface="Calibri" panose="020F0502020204030204" pitchFamily="34" charset="0"/>
                <a:sym typeface="Wingdings" panose="05000000000000000000" pitchFamily="2" charset="2"/>
              </a:rPr>
              <a:t></a:t>
            </a:r>
            <a:r>
              <a:rPr lang="fr-FR" sz="2400" b="1" i="1" dirty="0">
                <a:solidFill>
                  <a:srgbClr val="002060"/>
                </a:solidFill>
                <a:effectLst/>
                <a:latin typeface="Arial" panose="020B0604020202020204" pitchFamily="34" charset="0"/>
                <a:ea typeface="Calibri" panose="020F0502020204030204" pitchFamily="34" charset="0"/>
              </a:rPr>
              <a:t>Situation typique d’une économie qui sort d’une phase prolongée de faible croissance ou d’une récession. </a:t>
            </a:r>
            <a:endParaRPr lang="fr-FR" sz="24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84834667"/>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p:cNvSpPr>
          <p:nvPr>
            <p:ph type="title"/>
          </p:nvPr>
        </p:nvSpPr>
        <p:spPr/>
        <p:txBody>
          <a:bodyPr/>
          <a:lstStyle/>
          <a:p>
            <a:pPr lvl="1"/>
            <a:r>
              <a:rPr lang="fr-FR" dirty="0"/>
              <a:t>C) L’inflation par les coûts (1)</a:t>
            </a:r>
          </a:p>
        </p:txBody>
      </p:sp>
      <p:sp>
        <p:nvSpPr>
          <p:cNvPr id="7171" name="Rectangle 7"/>
          <p:cNvSpPr>
            <a:spLocks noGrp="1"/>
          </p:cNvSpPr>
          <p:nvPr>
            <p:ph type="body" idx="1"/>
          </p:nvPr>
        </p:nvSpPr>
        <p:spPr>
          <a:xfrm>
            <a:off x="457200" y="1273324"/>
            <a:ext cx="8229600" cy="4116288"/>
          </a:xfrm>
        </p:spPr>
        <p:txBody>
          <a:bodyPr/>
          <a:lstStyle/>
          <a:p>
            <a:pPr marL="0" indent="0" algn="just">
              <a:lnSpc>
                <a:spcPct val="115000"/>
              </a:lnSpc>
              <a:spcAft>
                <a:spcPts val="800"/>
              </a:spcAft>
              <a:buNone/>
            </a:pPr>
            <a:r>
              <a:rPr lang="fr-FR" sz="36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Le déséquilibre entre l'offre et la demande de biens et services dans une économie peut provenir d'un choc du côté de l'offre au travers de l’augmentation des coûts de production. </a:t>
            </a:r>
            <a:endParaRPr lang="fr-FR" sz="36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457200" lvl="1" indent="0">
              <a:buNone/>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buNone/>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buNone/>
            </a:pPr>
            <a:endParaRPr lang="fr-FR" sz="2800" dirty="0"/>
          </a:p>
          <a:p>
            <a:pPr marL="0" indent="0">
              <a:buNone/>
            </a:pPr>
            <a:endParaRPr lang="fr-FR" dirty="0"/>
          </a:p>
        </p:txBody>
      </p:sp>
    </p:spTree>
    <p:extLst>
      <p:ext uri="{BB962C8B-B14F-4D97-AF65-F5344CB8AC3E}">
        <p14:creationId xmlns:p14="http://schemas.microsoft.com/office/powerpoint/2010/main" val="1895432027"/>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p:cNvSpPr>
          <p:nvPr>
            <p:ph type="title"/>
          </p:nvPr>
        </p:nvSpPr>
        <p:spPr/>
        <p:txBody>
          <a:bodyPr/>
          <a:lstStyle/>
          <a:p>
            <a:pPr lvl="1"/>
            <a:r>
              <a:rPr lang="fr-FR" dirty="0"/>
              <a:t>C) L’inflation par les coûts (2)</a:t>
            </a:r>
          </a:p>
        </p:txBody>
      </p:sp>
      <p:sp>
        <p:nvSpPr>
          <p:cNvPr id="7171" name="Rectangle 7"/>
          <p:cNvSpPr>
            <a:spLocks noGrp="1"/>
          </p:cNvSpPr>
          <p:nvPr>
            <p:ph type="body" idx="1"/>
          </p:nvPr>
        </p:nvSpPr>
        <p:spPr>
          <a:xfrm>
            <a:off x="457200" y="1273324"/>
            <a:ext cx="8229600" cy="4116288"/>
          </a:xfrm>
        </p:spPr>
        <p:txBody>
          <a:bodyPr/>
          <a:lstStyle/>
          <a:p>
            <a:pPr lvl="1">
              <a:buFont typeface="Wingdings" panose="05000000000000000000" pitchFamily="2" charset="2"/>
              <a:buChar char="Ø"/>
            </a:pPr>
            <a:r>
              <a:rPr lang="fr-FR" b="1" i="1" dirty="0">
                <a:solidFill>
                  <a:srgbClr val="FF0000"/>
                </a:solidFill>
                <a:effectLst/>
                <a:latin typeface="Arial" panose="020B0604020202020204" pitchFamily="34" charset="0"/>
                <a:ea typeface="Calibri" panose="020F0502020204030204" pitchFamily="34" charset="0"/>
                <a:cs typeface="Arial" panose="020B0604020202020204" pitchFamily="34" charset="0"/>
              </a:rPr>
              <a:t>Le coût du facteur travail</a:t>
            </a:r>
          </a:p>
          <a:p>
            <a:pPr algn="just">
              <a:lnSpc>
                <a:spcPct val="107000"/>
              </a:lnSpc>
              <a:spcAft>
                <a:spcPts val="800"/>
              </a:spcAft>
            </a:pPr>
            <a:r>
              <a:rPr lang="fr-FR" sz="2400" b="1" dirty="0">
                <a:effectLst/>
                <a:latin typeface="Arial" panose="020B0604020202020204" pitchFamily="34" charset="0"/>
                <a:ea typeface="Calibri" panose="020F0502020204030204" pitchFamily="34" charset="0"/>
                <a:cs typeface="Times New Roman" panose="02020603050405020304" pitchFamily="18" charset="0"/>
              </a:rPr>
              <a:t>La hausse du coût du facteur travail suite à la pression syndicale. </a:t>
            </a:r>
          </a:p>
          <a:p>
            <a:pPr algn="just">
              <a:lnSpc>
                <a:spcPct val="107000"/>
              </a:lnSpc>
              <a:spcAft>
                <a:spcPts val="800"/>
              </a:spcAft>
            </a:pPr>
            <a:r>
              <a:rPr lang="fr-FR" sz="2400" b="1" dirty="0">
                <a:effectLst/>
                <a:latin typeface="Arial" panose="020B0604020202020204" pitchFamily="34" charset="0"/>
                <a:ea typeface="Times New Roman" panose="02020603050405020304" pitchFamily="18" charset="0"/>
                <a:cs typeface="Times New Roman" panose="02020603050405020304" pitchFamily="18" charset="0"/>
              </a:rPr>
              <a:t>Faiblesse du chômage </a:t>
            </a:r>
            <a:r>
              <a:rPr lang="fr-FR" sz="2400" b="1" dirty="0">
                <a:effectLst/>
                <a:latin typeface="Arial" panose="020B0604020202020204" pitchFamily="34" charset="0"/>
                <a:ea typeface="Times New Roman" panose="02020603050405020304" pitchFamily="18" charset="0"/>
                <a:cs typeface="Times New Roman" panose="02020603050405020304" pitchFamily="18" charset="0"/>
                <a:sym typeface="Wingdings" panose="05000000000000000000" pitchFamily="2" charset="2"/>
              </a:rPr>
              <a:t></a:t>
            </a:r>
            <a:r>
              <a:rPr lang="fr-FR" sz="2400" b="1" dirty="0">
                <a:effectLst/>
                <a:latin typeface="Arial" panose="020B0604020202020204" pitchFamily="34" charset="0"/>
                <a:ea typeface="Times New Roman" panose="02020603050405020304" pitchFamily="18" charset="0"/>
                <a:cs typeface="Times New Roman" panose="02020603050405020304" pitchFamily="18" charset="0"/>
              </a:rPr>
              <a:t>les entreprises doivent augmenter les salaires pour pouvoir attirer de nouveaux employés. </a:t>
            </a:r>
          </a:p>
          <a:p>
            <a:pPr algn="just">
              <a:lnSpc>
                <a:spcPct val="107000"/>
              </a:lnSpc>
              <a:spcAft>
                <a:spcPts val="800"/>
              </a:spcAft>
            </a:pPr>
            <a:r>
              <a:rPr lang="fr-FR" sz="2400" b="1" dirty="0">
                <a:effectLst/>
                <a:latin typeface="Arial" panose="020B0604020202020204" pitchFamily="34" charset="0"/>
                <a:ea typeface="Calibri" panose="020F0502020204030204" pitchFamily="34" charset="0"/>
                <a:cs typeface="Times New Roman" panose="02020603050405020304" pitchFamily="18" charset="0"/>
              </a:rPr>
              <a:t>Les charges patronales peuvent également évoluer à la hausse pour une raison ou une autre. </a:t>
            </a:r>
          </a:p>
          <a:p>
            <a:pPr marL="0" indent="0" algn="just">
              <a:lnSpc>
                <a:spcPct val="107000"/>
              </a:lnSpc>
              <a:spcAft>
                <a:spcPts val="800"/>
              </a:spcAft>
              <a:buNone/>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buNone/>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buNone/>
            </a:pPr>
            <a:endParaRPr lang="fr-FR" sz="2800" dirty="0"/>
          </a:p>
          <a:p>
            <a:pPr marL="0" indent="0">
              <a:buNone/>
            </a:pPr>
            <a:endParaRPr lang="fr-FR" dirty="0"/>
          </a:p>
        </p:txBody>
      </p:sp>
    </p:spTree>
    <p:extLst>
      <p:ext uri="{BB962C8B-B14F-4D97-AF65-F5344CB8AC3E}">
        <p14:creationId xmlns:p14="http://schemas.microsoft.com/office/powerpoint/2010/main" val="3556328633"/>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p:cNvSpPr>
          <p:nvPr>
            <p:ph type="title"/>
          </p:nvPr>
        </p:nvSpPr>
        <p:spPr/>
        <p:txBody>
          <a:bodyPr/>
          <a:lstStyle/>
          <a:p>
            <a:pPr lvl="1"/>
            <a:r>
              <a:rPr lang="fr-FR" dirty="0"/>
              <a:t>C) L’inflation par les coûts (3)</a:t>
            </a:r>
          </a:p>
        </p:txBody>
      </p:sp>
      <p:sp>
        <p:nvSpPr>
          <p:cNvPr id="7171" name="Rectangle 7"/>
          <p:cNvSpPr>
            <a:spLocks noGrp="1"/>
          </p:cNvSpPr>
          <p:nvPr>
            <p:ph type="body" idx="1"/>
          </p:nvPr>
        </p:nvSpPr>
        <p:spPr>
          <a:xfrm>
            <a:off x="457200" y="1273324"/>
            <a:ext cx="8229600" cy="4116288"/>
          </a:xfrm>
        </p:spPr>
        <p:txBody>
          <a:bodyPr/>
          <a:lstStyle/>
          <a:p>
            <a:pPr lvl="1">
              <a:buFont typeface="Wingdings" panose="05000000000000000000" pitchFamily="2" charset="2"/>
              <a:buChar char="Ø"/>
            </a:pPr>
            <a:r>
              <a:rPr lang="fr-FR" sz="3600" b="1" i="1" dirty="0">
                <a:solidFill>
                  <a:srgbClr val="FF0000"/>
                </a:solidFill>
                <a:effectLst/>
                <a:latin typeface="Arial" panose="020B0604020202020204" pitchFamily="34" charset="0"/>
                <a:ea typeface="Calibri" panose="020F0502020204030204" pitchFamily="34" charset="0"/>
                <a:cs typeface="Arial" panose="020B0604020202020204" pitchFamily="34" charset="0"/>
              </a:rPr>
              <a:t>Le coût du capital</a:t>
            </a:r>
          </a:p>
          <a:p>
            <a:pPr algn="just">
              <a:lnSpc>
                <a:spcPct val="150000"/>
              </a:lnSpc>
              <a:spcAft>
                <a:spcPts val="800"/>
              </a:spcAft>
              <a:buFont typeface="Wingdings" panose="05000000000000000000" pitchFamily="2" charset="2"/>
              <a:buChar char="§"/>
            </a:pPr>
            <a:r>
              <a:rPr lang="fr-FR" b="1" dirty="0">
                <a:effectLst/>
                <a:latin typeface="Arial" panose="020B0604020202020204" pitchFamily="34" charset="0"/>
                <a:ea typeface="Calibri" panose="020F0502020204030204" pitchFamily="34" charset="0"/>
                <a:cs typeface="Times New Roman" panose="02020603050405020304" pitchFamily="18" charset="0"/>
              </a:rPr>
              <a:t>Ce coût est déterminé par le rythme d’amortissement des investissements. </a:t>
            </a:r>
          </a:p>
          <a:p>
            <a:pPr algn="just">
              <a:lnSpc>
                <a:spcPct val="150000"/>
              </a:lnSpc>
              <a:spcAft>
                <a:spcPts val="800"/>
              </a:spcAft>
              <a:buFont typeface="Wingdings" panose="05000000000000000000" pitchFamily="2" charset="2"/>
              <a:buChar char="§"/>
            </a:pPr>
            <a:r>
              <a:rPr lang="fr-FR" b="1" dirty="0">
                <a:latin typeface="Arial" panose="020B0604020202020204" pitchFamily="34" charset="0"/>
                <a:cs typeface="Times New Roman" panose="02020603050405020304" pitchFamily="18" charset="0"/>
              </a:rPr>
              <a:t>Il dépend aussi des vagues de progrès techniques et des interventions de l’Etat.</a:t>
            </a:r>
          </a:p>
          <a:p>
            <a:pPr marL="457200" lvl="1" indent="0">
              <a:lnSpc>
                <a:spcPct val="150000"/>
              </a:lnSpc>
              <a:buNone/>
            </a:pPr>
            <a:endParaRPr lang="fr-FR" sz="2800" b="1"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buNone/>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buNone/>
            </a:pPr>
            <a:endParaRPr lang="fr-FR" sz="2800" dirty="0"/>
          </a:p>
          <a:p>
            <a:pPr marL="0" indent="0">
              <a:buNone/>
            </a:pPr>
            <a:endParaRPr lang="fr-FR" dirty="0"/>
          </a:p>
        </p:txBody>
      </p:sp>
    </p:spTree>
    <p:extLst>
      <p:ext uri="{BB962C8B-B14F-4D97-AF65-F5344CB8AC3E}">
        <p14:creationId xmlns:p14="http://schemas.microsoft.com/office/powerpoint/2010/main" val="1719639351"/>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p:cNvSpPr>
          <p:nvPr>
            <p:ph type="title"/>
          </p:nvPr>
        </p:nvSpPr>
        <p:spPr/>
        <p:txBody>
          <a:bodyPr/>
          <a:lstStyle/>
          <a:p>
            <a:pPr lvl="1"/>
            <a:r>
              <a:rPr lang="fr-FR" dirty="0"/>
              <a:t>C) L’inflation par les coûts (3)</a:t>
            </a:r>
          </a:p>
        </p:txBody>
      </p:sp>
      <p:sp>
        <p:nvSpPr>
          <p:cNvPr id="7171" name="Rectangle 7"/>
          <p:cNvSpPr>
            <a:spLocks noGrp="1"/>
          </p:cNvSpPr>
          <p:nvPr>
            <p:ph type="body" idx="1"/>
          </p:nvPr>
        </p:nvSpPr>
        <p:spPr>
          <a:xfrm>
            <a:off x="457200" y="1273324"/>
            <a:ext cx="8229600" cy="4116288"/>
          </a:xfrm>
        </p:spPr>
        <p:txBody>
          <a:bodyPr/>
          <a:lstStyle/>
          <a:p>
            <a:pPr lvl="1">
              <a:buFont typeface="Wingdings" panose="05000000000000000000" pitchFamily="2" charset="2"/>
              <a:buChar char="Ø"/>
            </a:pPr>
            <a:r>
              <a:rPr lang="fr-FR" b="1" i="1" dirty="0">
                <a:effectLst/>
                <a:latin typeface="Arial" panose="020B0604020202020204" pitchFamily="34" charset="0"/>
                <a:ea typeface="Calibri" panose="020F0502020204030204" pitchFamily="34" charset="0"/>
                <a:cs typeface="Arial" panose="020B0604020202020204" pitchFamily="34" charset="0"/>
              </a:rPr>
              <a:t>Le coût des matières premières</a:t>
            </a:r>
            <a:endParaRPr lang="fr-FR"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800"/>
              </a:spcAft>
            </a:pPr>
            <a:r>
              <a:rPr lang="fr-FR" sz="20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Lorsque les prix des matières premières s’accroissent</a:t>
            </a:r>
            <a:r>
              <a:rPr lang="fr-FR" sz="2000" b="1"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a:effectLst/>
                <a:latin typeface="Arial" panose="020B0604020202020204" pitchFamily="34" charset="0"/>
                <a:ea typeface="Calibri" panose="020F0502020204030204" pitchFamily="34" charset="0"/>
                <a:cs typeface="Arial" panose="020B0604020202020204" pitchFamily="34" charset="0"/>
              </a:rPr>
              <a:t>en particulier s'il s'agit de matières premières dont le poids est significatif dans les coûts</a:t>
            </a:r>
            <a:r>
              <a:rPr lang="fr-FR" sz="2000" b="1" dirty="0">
                <a:effectLst/>
                <a:latin typeface="Arial" panose="020B0604020202020204" pitchFamily="34" charset="0"/>
                <a:ea typeface="Calibri" panose="020F0502020204030204" pitchFamily="34" charset="0"/>
                <a:cs typeface="Arial" panose="020B0604020202020204" pitchFamily="34" charset="0"/>
              </a:rPr>
              <a:t>. </a:t>
            </a:r>
            <a:r>
              <a:rPr lang="fr-FR" sz="20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L’on parlera d’inflation importée si la grande partie est importée.</a:t>
            </a:r>
            <a:endParaRPr lang="fr-FR" sz="2000" b="1" dirty="0">
              <a:solidFill>
                <a:srgbClr val="FF0000"/>
              </a:solidFill>
              <a:latin typeface="Arial" panose="020B0604020202020204" pitchFamily="34" charset="0"/>
              <a:ea typeface="Calibri" panose="020F0502020204030204" pitchFamily="34" charset="0"/>
              <a:cs typeface="Arial" panose="020B0604020202020204" pitchFamily="34" charset="0"/>
            </a:endParaRPr>
          </a:p>
          <a:p>
            <a:pPr marL="0" indent="0" algn="just">
              <a:lnSpc>
                <a:spcPct val="115000"/>
              </a:lnSpc>
              <a:spcAft>
                <a:spcPts val="800"/>
              </a:spcAft>
              <a:buNone/>
            </a:pPr>
            <a:r>
              <a:rPr lang="fr-FR" sz="2000" i="1" dirty="0">
                <a:effectLst/>
                <a:latin typeface="Arial" panose="020B0604020202020204" pitchFamily="34" charset="0"/>
                <a:ea typeface="Calibri" panose="020F0502020204030204" pitchFamily="34" charset="0"/>
                <a:cs typeface="Arial" panose="020B0604020202020204" pitchFamily="34" charset="0"/>
              </a:rPr>
              <a:t>C’est ce qui s’est passé par exemple en 2007 et 2008 à l’échelle mondiale avec l’inflation des prix alimentaires et énergétiques. Le renchérissement brutal des produits alimentaires et de l’énergie s’est alors propagé d’un pays à l’autre par la voie du commerce international. </a:t>
            </a:r>
            <a:endParaRPr lang="fr-FR" sz="2000" dirty="0">
              <a:effectLst/>
              <a:latin typeface="Arial" panose="020B0604020202020204" pitchFamily="34" charset="0"/>
              <a:ea typeface="Calibri" panose="020F0502020204030204" pitchFamily="34" charset="0"/>
              <a:cs typeface="Arial" panose="020B0604020202020204" pitchFamily="34" charset="0"/>
            </a:endParaRPr>
          </a:p>
          <a:p>
            <a:pPr marL="457200" lvl="1" indent="0">
              <a:buNone/>
            </a:pPr>
            <a:endParaRPr lang="fr-FR" sz="2800" dirty="0"/>
          </a:p>
          <a:p>
            <a:pPr marL="0" indent="0">
              <a:buNone/>
            </a:pPr>
            <a:endParaRPr lang="fr-FR" dirty="0"/>
          </a:p>
        </p:txBody>
      </p:sp>
    </p:spTree>
    <p:extLst>
      <p:ext uri="{BB962C8B-B14F-4D97-AF65-F5344CB8AC3E}">
        <p14:creationId xmlns:p14="http://schemas.microsoft.com/office/powerpoint/2010/main" val="178552245"/>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p:cNvSpPr>
          <p:nvPr>
            <p:ph type="title"/>
          </p:nvPr>
        </p:nvSpPr>
        <p:spPr/>
        <p:txBody>
          <a:bodyPr/>
          <a:lstStyle/>
          <a:p>
            <a:pPr lvl="1"/>
            <a:r>
              <a:rPr lang="fr-FR" dirty="0"/>
              <a:t>C) L’inflation par les coûts (3)</a:t>
            </a:r>
          </a:p>
        </p:txBody>
      </p:sp>
      <p:sp>
        <p:nvSpPr>
          <p:cNvPr id="7171" name="Rectangle 7"/>
          <p:cNvSpPr>
            <a:spLocks noGrp="1"/>
          </p:cNvSpPr>
          <p:nvPr>
            <p:ph type="body" idx="1"/>
          </p:nvPr>
        </p:nvSpPr>
        <p:spPr>
          <a:xfrm>
            <a:off x="457200" y="1273324"/>
            <a:ext cx="8229600" cy="4116288"/>
          </a:xfrm>
        </p:spPr>
        <p:txBody>
          <a:bodyPr/>
          <a:lstStyle/>
          <a:p>
            <a:pPr lvl="1">
              <a:buFont typeface="Wingdings" panose="05000000000000000000" pitchFamily="2" charset="2"/>
              <a:buChar char="Ø"/>
            </a:pPr>
            <a:r>
              <a:rPr lang="fr-FR" b="1" i="1" dirty="0">
                <a:effectLst/>
                <a:latin typeface="Arial" panose="020B0604020202020204" pitchFamily="34" charset="0"/>
                <a:ea typeface="Calibri" panose="020F0502020204030204" pitchFamily="34" charset="0"/>
                <a:cs typeface="Arial" panose="020B0604020202020204" pitchFamily="34" charset="0"/>
              </a:rPr>
              <a:t>Les coûts des interventions publiques</a:t>
            </a:r>
            <a:endParaRPr lang="fr-FR" dirty="0">
              <a:effectLst/>
              <a:latin typeface="Arial" panose="020B0604020202020204" pitchFamily="34" charset="0"/>
              <a:ea typeface="Calibri" panose="020F0502020204030204" pitchFamily="34" charset="0"/>
              <a:cs typeface="Arial" panose="020B0604020202020204" pitchFamily="34" charset="0"/>
            </a:endParaRPr>
          </a:p>
          <a:p>
            <a:pPr lvl="1">
              <a:lnSpc>
                <a:spcPct val="150000"/>
              </a:lnSpc>
              <a:buFont typeface="Wingdings" panose="05000000000000000000" pitchFamily="2" charset="2"/>
              <a:buChar char="§"/>
            </a:pPr>
            <a:r>
              <a:rPr lang="fr-FR" sz="2000" b="1" dirty="0">
                <a:effectLst/>
                <a:latin typeface="Arial" panose="020B0604020202020204" pitchFamily="34" charset="0"/>
                <a:ea typeface="Calibri" panose="020F0502020204030204" pitchFamily="34" charset="0"/>
                <a:cs typeface="Times New Roman" panose="02020603050405020304" pitchFamily="18" charset="0"/>
              </a:rPr>
              <a:t>Le rôle régulateur des pouvoirs publics peut se justifier théoriquement par l’existence de défaillances divers qui empêchent le marché d’aboutir à une solution optimale en termes de bien-être pour la société.</a:t>
            </a:r>
          </a:p>
          <a:p>
            <a:pPr lvl="1">
              <a:lnSpc>
                <a:spcPct val="150000"/>
              </a:lnSpc>
              <a:buFont typeface="Wingdings" panose="05000000000000000000" pitchFamily="2" charset="2"/>
              <a:buChar char="§"/>
            </a:pPr>
            <a:r>
              <a:rPr lang="fr-FR" sz="2000" b="1" dirty="0">
                <a:latin typeface="Arial" panose="020B0604020202020204" pitchFamily="34" charset="0"/>
                <a:cs typeface="Times New Roman" panose="02020603050405020304" pitchFamily="18" charset="0"/>
              </a:rPr>
              <a:t>L’Etat influence généralement les coûts par le biais de la fiscalité ou par sa politique tarifaire. </a:t>
            </a:r>
            <a:endParaRPr lang="fr-FR" sz="1800" b="1"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buNone/>
            </a:pPr>
            <a:endParaRPr lang="fr-FR" sz="2800" dirty="0"/>
          </a:p>
          <a:p>
            <a:pPr marL="0" indent="0">
              <a:buNone/>
            </a:pPr>
            <a:endParaRPr lang="fr-FR" dirty="0"/>
          </a:p>
        </p:txBody>
      </p:sp>
    </p:spTree>
    <p:extLst>
      <p:ext uri="{BB962C8B-B14F-4D97-AF65-F5344CB8AC3E}">
        <p14:creationId xmlns:p14="http://schemas.microsoft.com/office/powerpoint/2010/main" val="1093484456"/>
      </p:ext>
    </p:extLst>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p:cNvSpPr>
          <p:nvPr>
            <p:ph type="title"/>
          </p:nvPr>
        </p:nvSpPr>
        <p:spPr/>
        <p:txBody>
          <a:bodyPr/>
          <a:lstStyle/>
          <a:p>
            <a:pPr lvl="1"/>
            <a:r>
              <a:rPr lang="fr-FR" sz="2400" b="1" dirty="0">
                <a:effectLst/>
                <a:latin typeface="Arial" panose="020B0604020202020204" pitchFamily="34" charset="0"/>
                <a:ea typeface="Calibri" panose="020F0502020204030204" pitchFamily="34" charset="0"/>
              </a:rPr>
              <a:t>D) </a:t>
            </a:r>
            <a:r>
              <a:rPr lang="fr-FR" sz="2800" b="1" dirty="0">
                <a:effectLst/>
                <a:latin typeface="Arial" panose="020B0604020202020204" pitchFamily="34" charset="0"/>
                <a:ea typeface="Calibri" panose="020F0502020204030204" pitchFamily="34" charset="0"/>
              </a:rPr>
              <a:t>L’inflation induite par des dysfonctionnements structurels et/ou infrastructurels (1)</a:t>
            </a:r>
            <a:endParaRPr lang="fr-FR" sz="2800" dirty="0"/>
          </a:p>
        </p:txBody>
      </p:sp>
      <p:sp>
        <p:nvSpPr>
          <p:cNvPr id="7171" name="Rectangle 7"/>
          <p:cNvSpPr>
            <a:spLocks noGrp="1"/>
          </p:cNvSpPr>
          <p:nvPr>
            <p:ph type="body" idx="1"/>
          </p:nvPr>
        </p:nvSpPr>
        <p:spPr>
          <a:xfrm>
            <a:off x="457200" y="1333500"/>
            <a:ext cx="8229600" cy="4116288"/>
          </a:xfrm>
        </p:spPr>
        <p:txBody>
          <a:bodyPr/>
          <a:lstStyle/>
          <a:p>
            <a:pPr>
              <a:buFont typeface="Wingdings" panose="05000000000000000000" pitchFamily="2" charset="2"/>
              <a:buChar char="v"/>
            </a:pPr>
            <a:r>
              <a:rPr lang="fr-FR" sz="3200" b="1" i="1" dirty="0">
                <a:effectLst/>
                <a:latin typeface="Arial" panose="020B0604020202020204" pitchFamily="34" charset="0"/>
                <a:ea typeface="Calibri" panose="020F0502020204030204" pitchFamily="34" charset="0"/>
                <a:cs typeface="Arial" panose="020B0604020202020204" pitchFamily="34" charset="0"/>
              </a:rPr>
              <a:t>Entraves aux lois du marché : monopoles, oligopoles, </a:t>
            </a:r>
            <a:r>
              <a:rPr lang="fr-FR" sz="3200" b="1" i="1" dirty="0">
                <a:latin typeface="Arial" panose="020B0604020202020204" pitchFamily="34" charset="0"/>
                <a:ea typeface="Calibri" panose="020F0502020204030204" pitchFamily="34" charset="0"/>
                <a:cs typeface="Arial" panose="020B0604020202020204" pitchFamily="34" charset="0"/>
              </a:rPr>
              <a:t>ententes, etc.</a:t>
            </a:r>
            <a:endParaRPr lang="fr-FR" sz="3200" dirty="0">
              <a:latin typeface="Arial" panose="020B0604020202020204" pitchFamily="34" charset="0"/>
              <a:ea typeface="Calibri" panose="020F0502020204030204" pitchFamily="34" charset="0"/>
              <a:cs typeface="Arial" panose="020B0604020202020204" pitchFamily="34" charset="0"/>
            </a:endParaRPr>
          </a:p>
          <a:p>
            <a:pPr>
              <a:buFont typeface="Wingdings" panose="05000000000000000000" pitchFamily="2" charset="2"/>
              <a:buChar char="v"/>
            </a:pPr>
            <a:r>
              <a:rPr lang="fr-FR" sz="3200" b="1" i="1" dirty="0">
                <a:effectLst/>
                <a:latin typeface="Arial" panose="020B0604020202020204" pitchFamily="34" charset="0"/>
                <a:ea typeface="Calibri" panose="020F0502020204030204" pitchFamily="34" charset="0"/>
                <a:cs typeface="Arial" panose="020B0604020202020204" pitchFamily="34" charset="0"/>
              </a:rPr>
              <a:t> Compétitivité stagnante ou insuffisante des prix des entreprises </a:t>
            </a:r>
            <a:endParaRPr lang="fr-FR" sz="3200" dirty="0">
              <a:effectLst/>
              <a:latin typeface="Arial" panose="020B0604020202020204" pitchFamily="34" charset="0"/>
              <a:ea typeface="Calibri" panose="020F0502020204030204" pitchFamily="34" charset="0"/>
              <a:cs typeface="Arial" panose="020B0604020202020204" pitchFamily="34" charset="0"/>
            </a:endParaRPr>
          </a:p>
          <a:p>
            <a:pPr>
              <a:buFont typeface="Wingdings" panose="05000000000000000000" pitchFamily="2" charset="2"/>
              <a:buChar char="v"/>
            </a:pPr>
            <a:r>
              <a:rPr lang="fr-FR" sz="3200" b="1" i="1" dirty="0">
                <a:effectLst/>
                <a:latin typeface="Arial" panose="020B0604020202020204" pitchFamily="34" charset="0"/>
                <a:ea typeface="Calibri" panose="020F0502020204030204" pitchFamily="34" charset="0"/>
                <a:cs typeface="Arial" panose="020B0604020202020204" pitchFamily="34" charset="0"/>
              </a:rPr>
              <a:t>Les interventions de l’Etat (prix administrés, lutte contre les inégalités sociales)</a:t>
            </a:r>
            <a:endParaRPr lang="fr-FR" sz="32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fr-FR" dirty="0"/>
          </a:p>
        </p:txBody>
      </p:sp>
    </p:spTree>
    <p:extLst>
      <p:ext uri="{BB962C8B-B14F-4D97-AF65-F5344CB8AC3E}">
        <p14:creationId xmlns:p14="http://schemas.microsoft.com/office/powerpoint/2010/main" val="962851198"/>
      </p:ext>
    </p:extLst>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p:cNvSpPr>
          <p:nvPr>
            <p:ph type="title"/>
          </p:nvPr>
        </p:nvSpPr>
        <p:spPr/>
        <p:txBody>
          <a:bodyPr/>
          <a:lstStyle/>
          <a:p>
            <a:pPr lvl="1"/>
            <a:r>
              <a:rPr lang="fr-FR" sz="2400" b="1" dirty="0">
                <a:effectLst/>
                <a:latin typeface="Arial" panose="020B0604020202020204" pitchFamily="34" charset="0"/>
                <a:ea typeface="Calibri" panose="020F0502020204030204" pitchFamily="34" charset="0"/>
              </a:rPr>
              <a:t>D) </a:t>
            </a:r>
            <a:r>
              <a:rPr lang="fr-FR" sz="2800" b="1" dirty="0">
                <a:effectLst/>
                <a:latin typeface="Arial" panose="020B0604020202020204" pitchFamily="34" charset="0"/>
                <a:ea typeface="Calibri" panose="020F0502020204030204" pitchFamily="34" charset="0"/>
              </a:rPr>
              <a:t>L’inflation induite par des dysfonctionnements structurels et/ou infrastructurels (</a:t>
            </a:r>
            <a:r>
              <a:rPr lang="fr-FR" sz="2800" dirty="0">
                <a:latin typeface="Arial" panose="020B0604020202020204" pitchFamily="34" charset="0"/>
                <a:ea typeface="Calibri" panose="020F0502020204030204" pitchFamily="34" charset="0"/>
              </a:rPr>
              <a:t>2</a:t>
            </a:r>
            <a:r>
              <a:rPr lang="fr-FR" sz="2800" b="1" dirty="0">
                <a:effectLst/>
                <a:latin typeface="Arial" panose="020B0604020202020204" pitchFamily="34" charset="0"/>
                <a:ea typeface="Calibri" panose="020F0502020204030204" pitchFamily="34" charset="0"/>
              </a:rPr>
              <a:t>)</a:t>
            </a:r>
            <a:endParaRPr lang="fr-FR" sz="2800" dirty="0"/>
          </a:p>
        </p:txBody>
      </p:sp>
      <p:sp>
        <p:nvSpPr>
          <p:cNvPr id="7171" name="Rectangle 7"/>
          <p:cNvSpPr>
            <a:spLocks noGrp="1"/>
          </p:cNvSpPr>
          <p:nvPr>
            <p:ph type="body" idx="1"/>
          </p:nvPr>
        </p:nvSpPr>
        <p:spPr>
          <a:xfrm>
            <a:off x="457200" y="1333500"/>
            <a:ext cx="8229600" cy="4116288"/>
          </a:xfrm>
        </p:spPr>
        <p:txBody>
          <a:bodyPr/>
          <a:lstStyle/>
          <a:p>
            <a:pPr>
              <a:buFont typeface="Wingdings" panose="05000000000000000000" pitchFamily="2" charset="2"/>
              <a:buChar char="v"/>
            </a:pPr>
            <a:r>
              <a:rPr lang="fr-FR" sz="3200" b="1" i="1" dirty="0">
                <a:effectLst/>
                <a:latin typeface="Arial" panose="020B0604020202020204" pitchFamily="34" charset="0"/>
                <a:ea typeface="Calibri" panose="020F0502020204030204" pitchFamily="34" charset="0"/>
                <a:cs typeface="Arial" panose="020B0604020202020204" pitchFamily="34" charset="0"/>
              </a:rPr>
              <a:t>La lutte pour le partage de la Valeur ajoutée (VA)</a:t>
            </a:r>
          </a:p>
          <a:p>
            <a:pPr marL="0" indent="0">
              <a:buNone/>
            </a:pPr>
            <a:r>
              <a:rPr lang="fr-FR" sz="2400" i="1" dirty="0">
                <a:effectLst/>
                <a:latin typeface="Arial" panose="020B0604020202020204" pitchFamily="34" charset="0"/>
                <a:ea typeface="Times New Roman" panose="02020603050405020304" pitchFamily="18" charset="0"/>
              </a:rPr>
              <a:t>L’inflation peut résulter d’une augmentation du pouvoir de négociation des travailleurs face aux entreprises. </a:t>
            </a:r>
            <a:endParaRPr lang="fr-FR" sz="2400" b="1" i="1" dirty="0">
              <a:effectLst/>
              <a:latin typeface="Arial" panose="020B0604020202020204" pitchFamily="34" charset="0"/>
              <a:ea typeface="Calibri" panose="020F0502020204030204" pitchFamily="34" charset="0"/>
              <a:cs typeface="Arial" panose="020B0604020202020204" pitchFamily="34" charset="0"/>
            </a:endParaRPr>
          </a:p>
          <a:p>
            <a:pPr>
              <a:buFont typeface="Wingdings" panose="05000000000000000000" pitchFamily="2" charset="2"/>
              <a:buChar char="v"/>
            </a:pPr>
            <a:r>
              <a:rPr lang="fr-FR" sz="3200" b="1" i="1" dirty="0">
                <a:effectLst/>
                <a:latin typeface="Arial" panose="020B0604020202020204" pitchFamily="34" charset="0"/>
                <a:ea typeface="Calibri" panose="020F0502020204030204" pitchFamily="34" charset="0"/>
                <a:cs typeface="Arial" panose="020B0604020202020204" pitchFamily="34" charset="0"/>
              </a:rPr>
              <a:t> Les catastrophes naturelles, guerres, conditions </a:t>
            </a:r>
            <a:r>
              <a:rPr lang="fr-FR" sz="3200" b="1" i="1" dirty="0">
                <a:latin typeface="Arial" panose="020B0604020202020204" pitchFamily="34" charset="0"/>
                <a:cs typeface="Arial" panose="020B0604020202020204" pitchFamily="34" charset="0"/>
              </a:rPr>
              <a:t>climatiques, etc.</a:t>
            </a:r>
          </a:p>
          <a:p>
            <a:pPr marL="0" indent="0">
              <a:buNone/>
            </a:pPr>
            <a:r>
              <a:rPr lang="fr-FR" sz="2400" i="1" dirty="0">
                <a:latin typeface="Arial" panose="020B0604020202020204" pitchFamily="34" charset="0"/>
              </a:rPr>
              <a:t>Tout choc qui perturbe l’offre dans une économie est susceptible d’avoir un impact sur les prix à la consommation, surtout lorsqu’il engendre des pénuries. </a:t>
            </a:r>
          </a:p>
          <a:p>
            <a:pPr marL="0" indent="0">
              <a:buNone/>
            </a:pPr>
            <a:endParaRPr lang="fr-FR" dirty="0"/>
          </a:p>
        </p:txBody>
      </p:sp>
    </p:spTree>
    <p:extLst>
      <p:ext uri="{BB962C8B-B14F-4D97-AF65-F5344CB8AC3E}">
        <p14:creationId xmlns:p14="http://schemas.microsoft.com/office/powerpoint/2010/main" val="2574152933"/>
      </p:ext>
    </p:extLst>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1115616" y="2137420"/>
            <a:ext cx="6480720" cy="1872208"/>
          </a:xfrm>
          <a:gradFill flip="none" rotWithShape="1">
            <a:path path="rect">
              <a:fillToRect l="100000" t="100000"/>
            </a:path>
            <a:tileRect r="-100000" b="-100000"/>
          </a:gradFill>
        </p:spPr>
        <p:style>
          <a:lnRef idx="1">
            <a:schemeClr val="accent2"/>
          </a:lnRef>
          <a:fillRef idx="2">
            <a:schemeClr val="accent2"/>
          </a:fillRef>
          <a:effectRef idx="1">
            <a:schemeClr val="accent2"/>
          </a:effectRef>
          <a:fontRef idx="minor">
            <a:schemeClr val="dk1"/>
          </a:fontRef>
        </p:style>
        <p:txBody>
          <a:bodyPr/>
          <a:lstStyle/>
          <a:p>
            <a:pPr marL="0" indent="0" algn="ctr">
              <a:buNone/>
            </a:pPr>
            <a:endParaRPr lang="fr-FR" sz="1600" dirty="0"/>
          </a:p>
          <a:p>
            <a:pPr marL="0" indent="0" algn="ctr">
              <a:buNone/>
            </a:pPr>
            <a:r>
              <a:rPr lang="fr-FR" sz="3200" spc="200" dirty="0">
                <a:effectLst>
                  <a:outerShdw blurRad="50800" dist="38100" dir="10800000" algn="r" rotWithShape="0">
                    <a:prstClr val="black">
                      <a:alpha val="40000"/>
                    </a:prstClr>
                  </a:outerShdw>
                </a:effectLst>
                <a:latin typeface="Arial Black" pitchFamily="34" charset="0"/>
              </a:rPr>
              <a:t>III-2 - LES MECANISMES DE TRANSMISSION DE L’INFLATION</a:t>
            </a:r>
          </a:p>
        </p:txBody>
      </p:sp>
    </p:spTree>
    <p:extLst>
      <p:ext uri="{BB962C8B-B14F-4D97-AF65-F5344CB8AC3E}">
        <p14:creationId xmlns:p14="http://schemas.microsoft.com/office/powerpoint/2010/main" val="553360615"/>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p:cNvSpPr>
          <p:nvPr>
            <p:ph type="title"/>
          </p:nvPr>
        </p:nvSpPr>
        <p:spPr>
          <a:xfrm>
            <a:off x="1908175" y="228600"/>
            <a:ext cx="6778625" cy="972716"/>
          </a:xfrm>
        </p:spPr>
        <p:txBody>
          <a:bodyPr/>
          <a:lstStyle/>
          <a:p>
            <a:pPr>
              <a:lnSpc>
                <a:spcPct val="107000"/>
              </a:lnSpc>
              <a:spcBef>
                <a:spcPts val="600"/>
              </a:spcBef>
              <a:spcAft>
                <a:spcPts val="600"/>
              </a:spcAft>
            </a:pPr>
            <a:r>
              <a:rPr lang="fr-FR" sz="2800" b="1" kern="0" dirty="0">
                <a:effectLst/>
                <a:latin typeface="Arial" panose="020B0604020202020204" pitchFamily="34" charset="0"/>
                <a:ea typeface="Times New Roman" panose="02020603050405020304" pitchFamily="18" charset="0"/>
                <a:cs typeface="Times New Roman" panose="02020603050405020304" pitchFamily="18" charset="0"/>
              </a:rPr>
              <a:t>Introduction : Quel est le problème avec l’inflation ?</a:t>
            </a:r>
            <a:endParaRPr lang="fr-FR" sz="2800" b="1" kern="0" dirty="0">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075" name="Rectangle 7"/>
          <p:cNvSpPr>
            <a:spLocks noGrp="1"/>
          </p:cNvSpPr>
          <p:nvPr>
            <p:ph type="body" idx="1"/>
          </p:nvPr>
        </p:nvSpPr>
        <p:spPr>
          <a:xfrm>
            <a:off x="809916" y="3313584"/>
            <a:ext cx="7656559" cy="3400028"/>
          </a:xfrm>
        </p:spPr>
        <p:txBody>
          <a:bodyPr/>
          <a:lstStyle/>
          <a:p>
            <a:pPr marL="0" indent="0">
              <a:buNone/>
            </a:pPr>
            <a:endParaRPr lang="fr-FR" sz="1400" dirty="0"/>
          </a:p>
          <a:p>
            <a:pPr marL="0" indent="0" algn="ctr">
              <a:buNone/>
            </a:pPr>
            <a:endParaRPr lang="fr-FR" sz="5400" dirty="0"/>
          </a:p>
        </p:txBody>
      </p:sp>
      <p:sp>
        <p:nvSpPr>
          <p:cNvPr id="2" name="Rectangle 2">
            <a:extLst>
              <a:ext uri="{FF2B5EF4-FFF2-40B4-BE49-F238E27FC236}">
                <a16:creationId xmlns:a16="http://schemas.microsoft.com/office/drawing/2014/main" id="{4DEFCC11-0E43-4704-A885-BA4C760F0B53}"/>
              </a:ext>
            </a:extLst>
          </p:cNvPr>
          <p:cNvSpPr>
            <a:spLocks noChangeArrowheads="1"/>
          </p:cNvSpPr>
          <p:nvPr/>
        </p:nvSpPr>
        <p:spPr bwMode="auto">
          <a:xfrm>
            <a:off x="179512" y="1513647"/>
            <a:ext cx="850728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Prix d’un œuf au Zimbabwe en 2008</a:t>
            </a:r>
            <a:r>
              <a:rPr kumimoji="0" lang="fr-FR" altLang="fr-FR" b="0" i="0" u="sng" strike="noStrike" cap="none" normalizeH="0" baseline="30000" dirty="0">
                <a:ln>
                  <a:noFill/>
                </a:ln>
                <a:solidFill>
                  <a:srgbClr val="954F72"/>
                </a:solidFill>
                <a:effectLst/>
                <a:latin typeface="Arial" panose="020B0604020202020204" pitchFamily="34" charset="0"/>
                <a:ea typeface="Calibri" panose="020F0502020204030204" pitchFamily="34" charset="0"/>
                <a:cs typeface="Arial" panose="020B0604020202020204" pitchFamily="34" charset="0"/>
                <a:hlinkClick r:id="rId2"/>
              </a:rPr>
              <a:t>[</a:t>
            </a:r>
            <a:r>
              <a:rPr kumimoji="0" lang="fr-FR" altLang="fr-FR" b="0" i="0" u="sng" strike="noStrike" cap="none" normalizeH="0" baseline="30000" dirty="0" bmk="">
                <a:ln>
                  <a:noFill/>
                </a:ln>
                <a:solidFill>
                  <a:srgbClr val="954F72"/>
                </a:solidFill>
                <a:effectLst/>
                <a:latin typeface="Arial" panose="020B0604020202020204" pitchFamily="34" charset="0"/>
                <a:ea typeface="Calibri" panose="020F0502020204030204" pitchFamily="34" charset="0"/>
                <a:cs typeface="Arial" panose="020B0604020202020204" pitchFamily="34" charset="0"/>
                <a:hlinkClick r:id="rId2"/>
              </a:rPr>
              <a:t>1</a:t>
            </a:r>
            <a:r>
              <a:rPr kumimoji="0" lang="fr-FR" altLang="fr-FR" sz="1200" b="0" i="0" u="sng" strike="noStrike" cap="none" normalizeH="0" baseline="30000" dirty="0" bmk="">
                <a:ln>
                  <a:noFill/>
                </a:ln>
                <a:solidFill>
                  <a:srgbClr val="954F72"/>
                </a:solidFill>
                <a:effectLst/>
                <a:latin typeface="Arial" panose="020B0604020202020204" pitchFamily="34" charset="0"/>
                <a:ea typeface="Calibri" panose="020F0502020204030204" pitchFamily="34" charset="0"/>
                <a:cs typeface="Arial" panose="020B0604020202020204" pitchFamily="34" charset="0"/>
                <a:hlinkClick r:id="rId2"/>
              </a:rPr>
              <a:t>]</a:t>
            </a:r>
            <a:endParaRPr kumimoji="0" lang="fr-FR" altLang="fr-FR"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pic>
        <p:nvPicPr>
          <p:cNvPr id="1025" name="Image 5">
            <a:extLst>
              <a:ext uri="{FF2B5EF4-FFF2-40B4-BE49-F238E27FC236}">
                <a16:creationId xmlns:a16="http://schemas.microsoft.com/office/drawing/2014/main" id="{54BBB1AD-8305-4FF1-93B5-78B30D42EC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2796" y="1989148"/>
            <a:ext cx="6480720" cy="323289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extLst>
              <a:ext uri="{FF2B5EF4-FFF2-40B4-BE49-F238E27FC236}">
                <a16:creationId xmlns:a16="http://schemas.microsoft.com/office/drawing/2014/main" id="{1FEDE185-EFCF-4EF4-9011-AB6D0142C81D}"/>
              </a:ext>
            </a:extLst>
          </p:cNvPr>
          <p:cNvSpPr>
            <a:spLocks noChangeArrowheads="1"/>
          </p:cNvSpPr>
          <p:nvPr/>
        </p:nvSpPr>
        <p:spPr bwMode="auto">
          <a:xfrm>
            <a:off x="179512" y="4714047"/>
            <a:ext cx="850728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fr-FR" altLang="fr-FR" sz="1800" b="0" i="0" u="none" strike="noStrike" cap="none" normalizeH="0" baseline="0">
                <a:ln>
                  <a:noFill/>
                </a:ln>
                <a:solidFill>
                  <a:schemeClr val="tx1"/>
                </a:solidFill>
                <a:effectLst/>
                <a:latin typeface="Arial" panose="020B0604020202020204" pitchFamily="34" charset="0"/>
              </a:rPr>
            </a:b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4" name="Rectangle 4">
            <a:extLst>
              <a:ext uri="{FF2B5EF4-FFF2-40B4-BE49-F238E27FC236}">
                <a16:creationId xmlns:a16="http://schemas.microsoft.com/office/drawing/2014/main" id="{F3514EDE-583B-40F9-97B6-73681C66C1FB}"/>
              </a:ext>
            </a:extLst>
          </p:cNvPr>
          <p:cNvSpPr>
            <a:spLocks noChangeArrowheads="1"/>
          </p:cNvSpPr>
          <p:nvPr/>
        </p:nvSpPr>
        <p:spPr bwMode="auto">
          <a:xfrm>
            <a:off x="1339917" y="5037212"/>
            <a:ext cx="2807701" cy="7938"/>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fr-FR"/>
          </a:p>
        </p:txBody>
      </p:sp>
      <p:sp>
        <p:nvSpPr>
          <p:cNvPr id="5" name="Rectangle 5">
            <a:extLst>
              <a:ext uri="{FF2B5EF4-FFF2-40B4-BE49-F238E27FC236}">
                <a16:creationId xmlns:a16="http://schemas.microsoft.com/office/drawing/2014/main" id="{E9F6EFB3-558B-462D-BC26-325B7DA8E997}"/>
              </a:ext>
            </a:extLst>
          </p:cNvPr>
          <p:cNvSpPr>
            <a:spLocks noChangeArrowheads="1"/>
          </p:cNvSpPr>
          <p:nvPr/>
        </p:nvSpPr>
        <p:spPr bwMode="auto">
          <a:xfrm>
            <a:off x="179512" y="4786438"/>
            <a:ext cx="8507288" cy="9746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100" b="0" i="0" u="sng" strike="noStrike" cap="none" normalizeH="0" baseline="30000" dirty="0">
              <a:ln>
                <a:noFill/>
              </a:ln>
              <a:solidFill>
                <a:srgbClr val="954F72"/>
              </a:solidFill>
              <a:effectLst/>
              <a:latin typeface="Calibri" panose="020F0502020204030204" pitchFamily="34" charset="0"/>
              <a:ea typeface="Calibri" panose="020F0502020204030204" pitchFamily="34" charset="0"/>
              <a:cs typeface="Times New Roman" panose="02020603050405020304" pitchFamily="18" charset="0"/>
              <a:hlinkClick r:id="rId4"/>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1100" u="sng" baseline="30000" dirty="0">
              <a:solidFill>
                <a:srgbClr val="954F72"/>
              </a:solidFill>
              <a:latin typeface="Calibri" panose="020F0502020204030204" pitchFamily="34" charset="0"/>
              <a:ea typeface="Calibri" panose="020F0502020204030204" pitchFamily="34" charset="0"/>
              <a:cs typeface="Times New Roman" panose="02020603050405020304" pitchFamily="18" charset="0"/>
              <a:hlinkClick r:id="rId4"/>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100" b="0" i="0" u="sng" strike="noStrike" cap="none" normalizeH="0" baseline="30000" dirty="0">
              <a:ln>
                <a:noFill/>
              </a:ln>
              <a:solidFill>
                <a:srgbClr val="954F72"/>
              </a:solidFill>
              <a:effectLst/>
              <a:latin typeface="Calibri" panose="020F0502020204030204" pitchFamily="34" charset="0"/>
              <a:ea typeface="Calibri" panose="020F0502020204030204" pitchFamily="34" charset="0"/>
              <a:cs typeface="Times New Roman" panose="02020603050405020304" pitchFamily="18" charset="0"/>
              <a:hlinkClick r:id="rId4"/>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1100" u="sng" baseline="30000" dirty="0">
              <a:solidFill>
                <a:srgbClr val="954F72"/>
              </a:solidFill>
              <a:latin typeface="Calibri" panose="020F0502020204030204" pitchFamily="34" charset="0"/>
              <a:ea typeface="Calibri" panose="020F0502020204030204" pitchFamily="34" charset="0"/>
              <a:cs typeface="Times New Roman" panose="02020603050405020304" pitchFamily="18" charset="0"/>
              <a:hlinkClick r:id="rId4"/>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b="0" i="0" u="sng" strike="noStrike" cap="none" normalizeH="0" baseline="30000" dirty="0">
                <a:ln>
                  <a:noFill/>
                </a:ln>
                <a:solidFill>
                  <a:srgbClr val="954F72"/>
                </a:solidFill>
                <a:effectLst/>
                <a:latin typeface="Calibri" panose="020F0502020204030204" pitchFamily="34" charset="0"/>
                <a:ea typeface="Calibri" panose="020F0502020204030204" pitchFamily="34" charset="0"/>
                <a:cs typeface="Times New Roman" panose="02020603050405020304" pitchFamily="18" charset="0"/>
                <a:hlinkClick r:id="rId4"/>
              </a:rPr>
              <a:t>[</a:t>
            </a:r>
            <a:r>
              <a:rPr kumimoji="0" lang="fr-FR" altLang="fr-FR" sz="1100" b="0" i="0" u="sng" strike="noStrike" cap="none" normalizeH="0" baseline="30000" dirty="0" bmk="">
                <a:ln>
                  <a:noFill/>
                </a:ln>
                <a:solidFill>
                  <a:srgbClr val="954F72"/>
                </a:solidFill>
                <a:effectLst/>
                <a:latin typeface="Calibri" panose="020F0502020204030204" pitchFamily="34" charset="0"/>
                <a:ea typeface="Calibri" panose="020F0502020204030204" pitchFamily="34" charset="0"/>
                <a:cs typeface="Times New Roman" panose="02020603050405020304" pitchFamily="18" charset="0"/>
                <a:hlinkClick r:id="rId4"/>
              </a:rPr>
              <a:t>1]</a:t>
            </a:r>
            <a:r>
              <a:rPr kumimoji="0" lang="fr-FR" altLang="fr-FR" sz="1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5"/>
              </a:rPr>
              <a:t>https://es.slideshare.net/chandrashekharkalamdhad7/hyperinflation-in-zimbabwe-20448628?nomobile=true&amp;smtNoRedir=1</a:t>
            </a:r>
            <a:endParaRPr kumimoji="0" lang="fr-FR" altLang="fr-FR"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04755076"/>
      </p:ext>
    </p:extLst>
  </p:cSld>
  <p:clrMapOvr>
    <a:masterClrMapping/>
  </p:clrMapOvr>
  <p:transition spd="med">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p:cNvSpPr>
          <p:nvPr>
            <p:ph type="title"/>
          </p:nvPr>
        </p:nvSpPr>
        <p:spPr/>
        <p:txBody>
          <a:bodyPr/>
          <a:lstStyle/>
          <a:p>
            <a:pPr marL="342900" lvl="0" indent="-342900">
              <a:lnSpc>
                <a:spcPct val="107000"/>
              </a:lnSpc>
              <a:spcBef>
                <a:spcPts val="600"/>
              </a:spcBef>
              <a:spcAft>
                <a:spcPts val="600"/>
              </a:spcAft>
              <a:buFont typeface="Symbol" panose="05050102010706020507" pitchFamily="18" charset="2"/>
              <a:buBlip>
                <a:blip r:embed="rId3"/>
              </a:buBlip>
            </a:pPr>
            <a:r>
              <a:rPr lang="fr-FR" sz="2800" b="1" i="1" dirty="0">
                <a:effectLst/>
                <a:latin typeface="Arial" panose="020B0604020202020204" pitchFamily="34" charset="0"/>
                <a:ea typeface="Times New Roman" panose="02020603050405020304" pitchFamily="18" charset="0"/>
                <a:cs typeface="Times New Roman" panose="02020603050405020304" pitchFamily="18" charset="0"/>
              </a:rPr>
              <a:t>La course poursuite salaires-coûts-prix ou spirale salaires-prix</a:t>
            </a:r>
            <a:endParaRPr lang="fr-FR" sz="2800" b="1" dirty="0">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7171" name="Rectangle 7"/>
          <p:cNvSpPr>
            <a:spLocks noGrp="1"/>
          </p:cNvSpPr>
          <p:nvPr>
            <p:ph type="body" idx="1"/>
          </p:nvPr>
        </p:nvSpPr>
        <p:spPr>
          <a:xfrm>
            <a:off x="457200" y="1181100"/>
            <a:ext cx="8229600" cy="4268688"/>
          </a:xfrm>
        </p:spPr>
        <p:txBody>
          <a:bodyPr/>
          <a:lstStyle/>
          <a:p>
            <a:pPr marL="0" indent="0" algn="just">
              <a:lnSpc>
                <a:spcPct val="115000"/>
              </a:lnSpc>
              <a:spcBef>
                <a:spcPts val="600"/>
              </a:spcBef>
              <a:spcAft>
                <a:spcPts val="600"/>
              </a:spcAft>
              <a:buNone/>
            </a:pPr>
            <a:r>
              <a:rPr lang="fr-FR" sz="27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sym typeface="Wingdings" panose="05000000000000000000" pitchFamily="2" charset="2"/>
              </a:rPr>
              <a:t> L</a:t>
            </a:r>
            <a:r>
              <a:rPr lang="fr-FR" sz="27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’inflation apparaît comme le résultat d’un effort pour repousser vers d’autres la baisse de pouvoir d’achat liée à un choc externe.  </a:t>
            </a:r>
          </a:p>
          <a:p>
            <a:pPr algn="just">
              <a:lnSpc>
                <a:spcPct val="115000"/>
              </a:lnSpc>
              <a:spcBef>
                <a:spcPts val="600"/>
              </a:spcBef>
              <a:spcAft>
                <a:spcPts val="600"/>
              </a:spcAft>
              <a:buFont typeface="Wingdings" panose="05000000000000000000" pitchFamily="2" charset="2"/>
              <a:buChar char="v"/>
            </a:pPr>
            <a:r>
              <a:rPr lang="fr-FR" dirty="0">
                <a:effectLst/>
                <a:latin typeface="Arial" panose="020B0604020202020204" pitchFamily="34" charset="0"/>
                <a:ea typeface="Calibri" panose="020F0502020204030204" pitchFamily="34" charset="0"/>
                <a:cs typeface="Arial" panose="020B0604020202020204" pitchFamily="34" charset="0"/>
              </a:rPr>
              <a:t>Le problème majeur avec l'inflation par les coûts tient à son caractère auto-entretenu et cumulatif. Les causes peuvent se combiner,  s’entretenir pour donner naissance à « des spirales inflationnistes » dont la plus connue est </a:t>
            </a:r>
            <a:r>
              <a:rPr lang="fr-FR" i="1" dirty="0">
                <a:solidFill>
                  <a:srgbClr val="002060"/>
                </a:solidFill>
                <a:effectLst/>
                <a:latin typeface="Arial" panose="020B0604020202020204" pitchFamily="34" charset="0"/>
                <a:ea typeface="Calibri" panose="020F0502020204030204" pitchFamily="34" charset="0"/>
                <a:cs typeface="Arial" panose="020B0604020202020204" pitchFamily="34" charset="0"/>
              </a:rPr>
              <a:t>la boucle salaires-prix.</a:t>
            </a:r>
          </a:p>
          <a:p>
            <a:pPr marL="0" indent="0" algn="just">
              <a:lnSpc>
                <a:spcPct val="115000"/>
              </a:lnSpc>
              <a:spcBef>
                <a:spcPts val="600"/>
              </a:spcBef>
              <a:spcAft>
                <a:spcPts val="600"/>
              </a:spcAft>
              <a:buNone/>
            </a:pPr>
            <a:endParaRPr lang="fr-FR" sz="18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15000"/>
              </a:lnSpc>
              <a:spcBef>
                <a:spcPts val="600"/>
              </a:spcBef>
              <a:spcAft>
                <a:spcPts val="600"/>
              </a:spcAft>
              <a:buNone/>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2841125378"/>
      </p:ext>
    </p:extLst>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p:cNvSpPr>
          <p:nvPr>
            <p:ph type="title"/>
          </p:nvPr>
        </p:nvSpPr>
        <p:spPr>
          <a:xfrm>
            <a:off x="1908175" y="228600"/>
            <a:ext cx="6778625" cy="828700"/>
          </a:xfrm>
        </p:spPr>
        <p:txBody>
          <a:bodyPr/>
          <a:lstStyle/>
          <a:p>
            <a:pPr marL="342900" lvl="0" indent="-342900">
              <a:lnSpc>
                <a:spcPct val="107000"/>
              </a:lnSpc>
              <a:spcBef>
                <a:spcPts val="600"/>
              </a:spcBef>
              <a:spcAft>
                <a:spcPts val="600"/>
              </a:spcAft>
              <a:buFont typeface="Symbol" panose="05050102010706020507" pitchFamily="18" charset="2"/>
              <a:buBlip>
                <a:blip r:embed="rId2"/>
              </a:buBlip>
            </a:pPr>
            <a:r>
              <a:rPr lang="fr-FR" sz="2800" b="1" i="1" dirty="0">
                <a:effectLst/>
                <a:latin typeface="Arial" panose="020B0604020202020204" pitchFamily="34" charset="0"/>
                <a:ea typeface="Times New Roman" panose="02020603050405020304" pitchFamily="18" charset="0"/>
                <a:cs typeface="Times New Roman" panose="02020603050405020304" pitchFamily="18" charset="0"/>
              </a:rPr>
              <a:t>L’indexation automatique des salaires sur les prix</a:t>
            </a:r>
            <a:endParaRPr lang="fr-FR" sz="2800" b="1" dirty="0">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7171" name="Rectangle 7"/>
          <p:cNvSpPr>
            <a:spLocks noGrp="1"/>
          </p:cNvSpPr>
          <p:nvPr>
            <p:ph type="body" idx="1"/>
          </p:nvPr>
        </p:nvSpPr>
        <p:spPr>
          <a:xfrm>
            <a:off x="457200" y="1201316"/>
            <a:ext cx="8229600" cy="4285084"/>
          </a:xfrm>
        </p:spPr>
        <p:txBody>
          <a:bodyPr/>
          <a:lstStyle/>
          <a:p>
            <a:pPr algn="just">
              <a:lnSpc>
                <a:spcPct val="115000"/>
              </a:lnSpc>
              <a:spcBef>
                <a:spcPts val="600"/>
              </a:spcBef>
              <a:spcAft>
                <a:spcPts val="600"/>
              </a:spcAft>
              <a:buFont typeface="Wingdings" panose="05000000000000000000" pitchFamily="2" charset="2"/>
              <a:buChar char="Ø"/>
            </a:pPr>
            <a:r>
              <a:rPr lang="fr-FR" sz="2200" dirty="0">
                <a:effectLst/>
                <a:latin typeface="Arial" panose="020B0604020202020204" pitchFamily="34" charset="0"/>
                <a:ea typeface="Calibri" panose="020F0502020204030204" pitchFamily="34" charset="0"/>
                <a:cs typeface="Arial" panose="020B0604020202020204" pitchFamily="34" charset="0"/>
              </a:rPr>
              <a:t>Les salaires indexés automatiquement au taux d’inflation, augmentent au même rythme que l’inflation.</a:t>
            </a:r>
          </a:p>
          <a:p>
            <a:pPr algn="just">
              <a:lnSpc>
                <a:spcPct val="115000"/>
              </a:lnSpc>
              <a:spcBef>
                <a:spcPts val="600"/>
              </a:spcBef>
              <a:spcAft>
                <a:spcPts val="600"/>
              </a:spcAft>
              <a:buFont typeface="Wingdings" panose="05000000000000000000" pitchFamily="2" charset="2"/>
              <a:buChar char="Ø"/>
            </a:pPr>
            <a:r>
              <a:rPr lang="fr-FR" sz="2200" dirty="0">
                <a:effectLst/>
                <a:latin typeface="Arial" panose="020B0604020202020204" pitchFamily="34" charset="0"/>
                <a:ea typeface="Calibri" panose="020F0502020204030204" pitchFamily="34" charset="0"/>
                <a:cs typeface="Arial" panose="020B0604020202020204" pitchFamily="34" charset="0"/>
              </a:rPr>
              <a:t> </a:t>
            </a:r>
            <a:r>
              <a:rPr lang="fr-FR" sz="2200" dirty="0">
                <a:latin typeface="Arial" panose="020B0604020202020204" pitchFamily="34" charset="0"/>
                <a:cs typeface="Arial" panose="020B0604020202020204" pitchFamily="34" charset="0"/>
              </a:rPr>
              <a:t>Cette augmentation régulière peut aboutir finalement à des coûts de production supérieurs au gain de productivité. </a:t>
            </a:r>
          </a:p>
          <a:p>
            <a:pPr algn="just">
              <a:lnSpc>
                <a:spcPct val="115000"/>
              </a:lnSpc>
              <a:spcBef>
                <a:spcPts val="600"/>
              </a:spcBef>
              <a:spcAft>
                <a:spcPts val="600"/>
              </a:spcAft>
              <a:buFont typeface="Wingdings" panose="05000000000000000000" pitchFamily="2" charset="2"/>
              <a:buChar char="Ø"/>
            </a:pPr>
            <a:r>
              <a:rPr lang="fr-FR" sz="2200" dirty="0">
                <a:effectLst/>
                <a:latin typeface="Arial" panose="020B0604020202020204" pitchFamily="34" charset="0"/>
                <a:ea typeface="Calibri" panose="020F0502020204030204" pitchFamily="34" charset="0"/>
                <a:cs typeface="Arial" panose="020B0604020202020204" pitchFamily="34" charset="0"/>
              </a:rPr>
              <a:t>Pour ne pas léser le capital, l’on répercute cette hausse sur les coûts de production et les prix évoluent encore à la hausse. </a:t>
            </a:r>
          </a:p>
          <a:p>
            <a:pPr marL="0" indent="0" algn="just">
              <a:lnSpc>
                <a:spcPct val="115000"/>
              </a:lnSpc>
              <a:spcBef>
                <a:spcPts val="600"/>
              </a:spcBef>
              <a:spcAft>
                <a:spcPts val="600"/>
              </a:spcAft>
              <a:buNone/>
            </a:pPr>
            <a:r>
              <a:rPr lang="fr-FR" sz="2200" i="1" dirty="0">
                <a:effectLst/>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r>
              <a:rPr lang="fr-FR" sz="2200" i="1" dirty="0">
                <a:solidFill>
                  <a:srgbClr val="FF0000"/>
                </a:solidFill>
                <a:effectLst/>
                <a:latin typeface="Arial" panose="020B0604020202020204" pitchFamily="34" charset="0"/>
                <a:ea typeface="Calibri" panose="020F0502020204030204" pitchFamily="34" charset="0"/>
                <a:cs typeface="Arial" panose="020B0604020202020204" pitchFamily="34" charset="0"/>
              </a:rPr>
              <a:t>Dans un tel scénario, c’est une mesure administrative qui est indiquée pour mettre fin à cette spirale qui autrement pourrait conduire à l’hyper-inflation.  </a:t>
            </a:r>
            <a:endParaRPr lang="fr-FR" sz="22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fr-FR" dirty="0"/>
          </a:p>
        </p:txBody>
      </p:sp>
    </p:spTree>
    <p:extLst>
      <p:ext uri="{BB962C8B-B14F-4D97-AF65-F5344CB8AC3E}">
        <p14:creationId xmlns:p14="http://schemas.microsoft.com/office/powerpoint/2010/main" val="682139576"/>
      </p:ext>
    </p:extLst>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p:cNvSpPr>
          <p:nvPr>
            <p:ph type="title"/>
          </p:nvPr>
        </p:nvSpPr>
        <p:spPr/>
        <p:txBody>
          <a:bodyPr/>
          <a:lstStyle/>
          <a:p>
            <a:pPr marL="342900" lvl="0" indent="-342900">
              <a:lnSpc>
                <a:spcPct val="107000"/>
              </a:lnSpc>
              <a:spcBef>
                <a:spcPts val="200"/>
              </a:spcBef>
              <a:spcAft>
                <a:spcPts val="600"/>
              </a:spcAft>
              <a:buFont typeface="Symbol" panose="05050102010706020507" pitchFamily="18" charset="2"/>
              <a:buBlip>
                <a:blip r:embed="rId2"/>
              </a:buBlip>
            </a:pPr>
            <a:r>
              <a:rPr lang="fr-FR" sz="2400" b="1" i="1" dirty="0">
                <a:effectLst/>
                <a:latin typeface="Arial" panose="020B0604020202020204" pitchFamily="34" charset="0"/>
                <a:ea typeface="Times New Roman" panose="02020603050405020304" pitchFamily="18" charset="0"/>
                <a:cs typeface="Times New Roman" panose="02020603050405020304" pitchFamily="18" charset="0"/>
              </a:rPr>
              <a:t>La répercussion automatique des hausses de coût sur les prix</a:t>
            </a:r>
            <a:endParaRPr lang="fr-FR" sz="2400" b="1" dirty="0">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7171" name="Rectangle 7"/>
          <p:cNvSpPr>
            <a:spLocks noGrp="1"/>
          </p:cNvSpPr>
          <p:nvPr>
            <p:ph type="body" idx="1"/>
          </p:nvPr>
        </p:nvSpPr>
        <p:spPr>
          <a:xfrm>
            <a:off x="457200" y="1333500"/>
            <a:ext cx="8229600" cy="4116288"/>
          </a:xfrm>
        </p:spPr>
        <p:txBody>
          <a:bodyPr/>
          <a:lstStyle/>
          <a:p>
            <a:pPr marL="0" indent="0" algn="just">
              <a:lnSpc>
                <a:spcPct val="115000"/>
              </a:lnSpc>
              <a:spcAft>
                <a:spcPts val="800"/>
              </a:spcAft>
              <a:buNone/>
            </a:pPr>
            <a:r>
              <a:rPr lang="fr-FR" sz="2000" i="1" dirty="0">
                <a:effectLst/>
                <a:latin typeface="Arial" panose="020B0604020202020204" pitchFamily="34" charset="0"/>
                <a:ea typeface="Times New Roman" panose="02020603050405020304" pitchFamily="18" charset="0"/>
                <a:cs typeface="Times New Roman" panose="02020603050405020304" pitchFamily="18" charset="0"/>
              </a:rPr>
              <a:t>Supposons que les entreprises de l’économie utilisent des produits importés dans leur production, comme le pétrole par exemple. </a:t>
            </a:r>
          </a:p>
          <a:p>
            <a:pPr algn="just">
              <a:lnSpc>
                <a:spcPct val="115000"/>
              </a:lnSpc>
              <a:spcAft>
                <a:spcPts val="800"/>
              </a:spcAft>
              <a:buFont typeface="Wingdings" panose="05000000000000000000" pitchFamily="2" charset="2"/>
              <a:buChar char="Ø"/>
            </a:pPr>
            <a:r>
              <a:rPr lang="fr-FR" sz="22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Une hausse des prix du pétrole peut entraîner une spirale salaires-prix :</a:t>
            </a:r>
          </a:p>
          <a:p>
            <a:pPr marL="0" indent="0" algn="just">
              <a:lnSpc>
                <a:spcPct val="115000"/>
              </a:lnSpc>
              <a:spcAft>
                <a:spcPts val="800"/>
              </a:spcAft>
              <a:buNone/>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Les entreprises augmentent leurs prix de façon à protéger leurs marges de profit lorsque le coût du pétrole augmente. Cette augmentation des prix satisfait les entreprises, mais la baisse des salaires réels correspondante ne satisfait pas les salariés… et</a:t>
            </a:r>
            <a:r>
              <a:rPr lang="fr-FR" sz="2200" i="1" dirty="0">
                <a:effectLst/>
                <a:latin typeface="Arial" panose="020B0604020202020204" pitchFamily="34" charset="0"/>
                <a:ea typeface="Times New Roman" panose="02020603050405020304" pitchFamily="18" charset="0"/>
                <a:cs typeface="Times New Roman" panose="02020603050405020304" pitchFamily="18" charset="0"/>
              </a:rPr>
              <a:t> l’on est parti pour une spirale salaire-prix.</a:t>
            </a:r>
            <a:endParaRPr lang="fr-FR"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49089481"/>
      </p:ext>
    </p:extLst>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p:cNvSpPr>
          <p:nvPr>
            <p:ph type="title"/>
          </p:nvPr>
        </p:nvSpPr>
        <p:spPr>
          <a:xfrm>
            <a:off x="1927895" y="265212"/>
            <a:ext cx="6778625" cy="1152128"/>
          </a:xfrm>
        </p:spPr>
        <p:txBody>
          <a:bodyPr/>
          <a:lstStyle/>
          <a:p>
            <a:pPr marL="342900" lvl="0" indent="-342900">
              <a:lnSpc>
                <a:spcPct val="107000"/>
              </a:lnSpc>
              <a:spcBef>
                <a:spcPts val="600"/>
              </a:spcBef>
              <a:spcAft>
                <a:spcPts val="600"/>
              </a:spcAft>
              <a:buFont typeface="Symbol" panose="05050102010706020507" pitchFamily="18" charset="2"/>
              <a:buBlip>
                <a:blip r:embed="rId2"/>
              </a:buBlip>
            </a:pPr>
            <a:r>
              <a:rPr lang="fr-FR" sz="2400" b="1" i="1" dirty="0">
                <a:effectLst/>
                <a:latin typeface="Arial" panose="020B0604020202020204" pitchFamily="34" charset="0"/>
                <a:ea typeface="Calibri" panose="020F0502020204030204" pitchFamily="34" charset="0"/>
              </a:rPr>
              <a:t>Les anticipations inflationnistes des agents économiques</a:t>
            </a:r>
            <a:br>
              <a:rPr lang="fr-FR" sz="1800" b="1" dirty="0">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rPr>
            </a:br>
            <a:br>
              <a:rPr lang="fr-FR" sz="1800" dirty="0">
                <a:effectLst/>
                <a:latin typeface="Calibri" panose="020F0502020204030204" pitchFamily="34" charset="0"/>
                <a:ea typeface="Calibri" panose="020F0502020204030204" pitchFamily="34" charset="0"/>
                <a:cs typeface="Times New Roman" panose="02020603050405020304" pitchFamily="18" charset="0"/>
              </a:rPr>
            </a:br>
            <a:r>
              <a:rPr lang="fr-FR" sz="1800" dirty="0">
                <a:effectLst/>
                <a:latin typeface="Arial" panose="020B0604020202020204" pitchFamily="34" charset="0"/>
                <a:ea typeface="Calibri" panose="020F0502020204030204" pitchFamily="34" charset="0"/>
                <a:cs typeface="Times New Roman" panose="02020603050405020304" pitchFamily="18" charset="0"/>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171" name="Rectangle 7"/>
          <p:cNvSpPr>
            <a:spLocks noGrp="1"/>
          </p:cNvSpPr>
          <p:nvPr>
            <p:ph type="body" idx="1"/>
          </p:nvPr>
        </p:nvSpPr>
        <p:spPr>
          <a:xfrm>
            <a:off x="457200" y="1201316"/>
            <a:ext cx="8229600" cy="4248472"/>
          </a:xfrm>
        </p:spPr>
        <p:txBody>
          <a:bodyPr/>
          <a:lstStyle/>
          <a:p>
            <a:pPr marL="0" indent="0" algn="just">
              <a:lnSpc>
                <a:spcPct val="115000"/>
              </a:lnSpc>
              <a:spcAft>
                <a:spcPts val="800"/>
              </a:spcAft>
              <a:buNone/>
            </a:pPr>
            <a:r>
              <a:rPr lang="fr-FR" sz="1800" i="1" dirty="0">
                <a:effectLst/>
                <a:latin typeface="Arial" panose="020B0604020202020204" pitchFamily="34" charset="0"/>
                <a:ea typeface="Calibri" panose="020F0502020204030204" pitchFamily="34" charset="0"/>
                <a:cs typeface="Times New Roman" panose="02020603050405020304" pitchFamily="18" charset="0"/>
              </a:rPr>
              <a:t>Les individus fonctionnent de façon prospective, prenant des mesures aujourd’hui par anticipation des événements auxquels ils s’attendent demain. </a:t>
            </a:r>
            <a:r>
              <a:rPr lang="fr-FR" sz="1800" i="1"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L</a:t>
            </a:r>
            <a:r>
              <a:rPr lang="fr-FR" sz="1800" i="1" dirty="0">
                <a:solidFill>
                  <a:srgbClr val="7030A0"/>
                </a:solidFill>
                <a:latin typeface="Arial" panose="020B0604020202020204" pitchFamily="34" charset="0"/>
                <a:cs typeface="Times New Roman" panose="02020603050405020304" pitchFamily="18" charset="0"/>
              </a:rPr>
              <a:t>es changements des prix sont ainsi perçus comme des signaux indiquant ce qui se passera dans le futur, tout comme les gens traitent une accumulation de nuages comme une prévision de pluie et sortent avec un parapluie. </a:t>
            </a:r>
          </a:p>
          <a:p>
            <a:pPr algn="just">
              <a:lnSpc>
                <a:spcPct val="115000"/>
              </a:lnSpc>
              <a:spcAft>
                <a:spcPts val="800"/>
              </a:spcAft>
              <a:buFont typeface="Courier New" panose="02070309020205020404" pitchFamily="49" charset="0"/>
              <a:buChar char="o"/>
            </a:pPr>
            <a:r>
              <a:rPr lang="fr-FR" sz="1800" dirty="0">
                <a:latin typeface="Arial" panose="020B0604020202020204" pitchFamily="34" charset="0"/>
                <a:cs typeface="Times New Roman" panose="02020603050405020304" pitchFamily="18" charset="0"/>
              </a:rPr>
              <a:t>l’opinion que se font les agents économiques qui fixent les salaires et les prix sur le niveau de l’inflation à la période suivante peut ainsi influencer sur le sens de son évolution. </a:t>
            </a:r>
            <a:r>
              <a:rPr lang="fr-FR" sz="1800" dirty="0">
                <a:solidFill>
                  <a:srgbClr val="FF0000"/>
                </a:solidFill>
                <a:latin typeface="Arial" panose="020B0604020202020204" pitchFamily="34" charset="0"/>
                <a:cs typeface="Times New Roman" panose="02020603050405020304" pitchFamily="18" charset="0"/>
              </a:rPr>
              <a:t>A une phase d’expansion est généralement associée une inflation plus élevée. </a:t>
            </a:r>
          </a:p>
          <a:p>
            <a:pPr algn="just">
              <a:lnSpc>
                <a:spcPct val="115000"/>
              </a:lnSpc>
              <a:spcAft>
                <a:spcPts val="800"/>
              </a:spcAft>
              <a:buFont typeface="Courier New" panose="02070309020205020404" pitchFamily="49" charset="0"/>
              <a:buChar char="o"/>
            </a:pPr>
            <a:r>
              <a:rPr lang="fr-FR" sz="1800" dirty="0">
                <a:latin typeface="Arial" panose="020B0604020202020204" pitchFamily="34" charset="0"/>
                <a:cs typeface="Times New Roman" panose="02020603050405020304" pitchFamily="18" charset="0"/>
              </a:rPr>
              <a:t>Si de plus, les anticipations s’ajustent à l’inflation passée, on pourrait observer une accélération de l’inflation qui peut devenir « hyper-inflation ». </a:t>
            </a:r>
          </a:p>
        </p:txBody>
      </p:sp>
    </p:spTree>
    <p:extLst>
      <p:ext uri="{BB962C8B-B14F-4D97-AF65-F5344CB8AC3E}">
        <p14:creationId xmlns:p14="http://schemas.microsoft.com/office/powerpoint/2010/main" val="235849413"/>
      </p:ext>
    </p:extLst>
  </p:cSld>
  <p:clrMapOvr>
    <a:masterClrMapping/>
  </p:clrMapOvr>
  <p:transition spd="med">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1115616" y="2137420"/>
            <a:ext cx="6480720" cy="1872208"/>
          </a:xfrm>
          <a:gradFill flip="none" rotWithShape="1">
            <a:path path="rect">
              <a:fillToRect l="100000" t="100000"/>
            </a:path>
            <a:tileRect r="-100000" b="-100000"/>
          </a:gradFill>
        </p:spPr>
        <p:style>
          <a:lnRef idx="1">
            <a:schemeClr val="accent2"/>
          </a:lnRef>
          <a:fillRef idx="2">
            <a:schemeClr val="accent2"/>
          </a:fillRef>
          <a:effectRef idx="1">
            <a:schemeClr val="accent2"/>
          </a:effectRef>
          <a:fontRef idx="minor">
            <a:schemeClr val="dk1"/>
          </a:fontRef>
        </p:style>
        <p:txBody>
          <a:bodyPr/>
          <a:lstStyle/>
          <a:p>
            <a:pPr marL="0" indent="0" algn="ctr">
              <a:buNone/>
            </a:pPr>
            <a:endParaRPr lang="fr-FR" sz="1600" dirty="0"/>
          </a:p>
          <a:p>
            <a:pPr marL="0" indent="0" algn="ctr">
              <a:buNone/>
            </a:pPr>
            <a:r>
              <a:rPr lang="fr-FR" sz="2400" spc="200" dirty="0">
                <a:effectLst>
                  <a:outerShdw blurRad="50800" dist="38100" dir="10800000" algn="r" rotWithShape="0">
                    <a:prstClr val="black">
                      <a:alpha val="40000"/>
                    </a:prstClr>
                  </a:outerShdw>
                </a:effectLst>
                <a:latin typeface="Arial" panose="020B0604020202020204" pitchFamily="34" charset="0"/>
                <a:cs typeface="Arial" panose="020B0604020202020204" pitchFamily="34" charset="0"/>
              </a:rPr>
              <a:t>III-3 - </a:t>
            </a:r>
            <a:r>
              <a:rPr lang="fr-FR" sz="2400" b="1" dirty="0">
                <a:effectLst/>
                <a:latin typeface="Arial" panose="020B0604020202020204" pitchFamily="34" charset="0"/>
                <a:ea typeface="Times New Roman" panose="02020603050405020304" pitchFamily="18" charset="0"/>
                <a:cs typeface="Arial" panose="020B0604020202020204" pitchFamily="34" charset="0"/>
              </a:rPr>
              <a:t>L’inflation et la concurrence internationale</a:t>
            </a:r>
          </a:p>
          <a:p>
            <a:pPr marL="0" indent="0" algn="ctr">
              <a:buNone/>
            </a:pPr>
            <a:r>
              <a:rPr lang="fr-FR" sz="2400" spc="200" dirty="0">
                <a:effectLst>
                  <a:outerShdw blurRad="50800" dist="38100" dir="10800000" algn="r" rotWithShape="0">
                    <a:prstClr val="black">
                      <a:alpha val="40000"/>
                    </a:prstClr>
                  </a:outerShdw>
                </a:effectLst>
                <a:latin typeface="Arial" panose="020B0604020202020204" pitchFamily="34" charset="0"/>
                <a:cs typeface="Arial" panose="020B0604020202020204" pitchFamily="34" charset="0"/>
              </a:rPr>
              <a:t>III-4 - </a:t>
            </a:r>
            <a:r>
              <a:rPr lang="fr-FR" sz="2400" b="1" spc="200" dirty="0">
                <a:effectLst>
                  <a:outerShdw blurRad="50800" dist="38100" dir="10800000" algn="r" rotWithShape="0">
                    <a:prstClr val="black">
                      <a:alpha val="40000"/>
                    </a:prstClr>
                  </a:outerShdw>
                </a:effectLst>
                <a:latin typeface="Arial" panose="020B0604020202020204" pitchFamily="34" charset="0"/>
                <a:cs typeface="Arial" panose="020B0604020202020204" pitchFamily="34" charset="0"/>
              </a:rPr>
              <a:t>I</a:t>
            </a:r>
            <a:r>
              <a:rPr lang="fr-FR" sz="2400" b="1" dirty="0">
                <a:latin typeface="Arial" panose="020B0604020202020204" pitchFamily="34" charset="0"/>
                <a:cs typeface="Arial" panose="020B0604020202020204" pitchFamily="34" charset="0"/>
              </a:rPr>
              <a:t>nflation des prix des actifs et inflation des biens</a:t>
            </a:r>
          </a:p>
          <a:p>
            <a:pPr marL="0" indent="0" algn="ctr">
              <a:buNone/>
            </a:pPr>
            <a:endParaRPr lang="fr-FR" sz="2400" b="1"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949691885"/>
      </p:ext>
    </p:extLst>
  </p:cSld>
  <p:clrMapOvr>
    <a:masterClrMapping/>
  </p:clrMapOvr>
  <p:transition spd="med">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p:cNvSpPr>
          <p:nvPr>
            <p:ph type="title"/>
          </p:nvPr>
        </p:nvSpPr>
        <p:spPr/>
        <p:txBody>
          <a:bodyPr/>
          <a:lstStyle/>
          <a:p>
            <a:pPr marL="0" indent="0" algn="ctr">
              <a:buNone/>
            </a:pPr>
            <a:r>
              <a:rPr lang="fr-FR" sz="3200" b="1" dirty="0">
                <a:effectLst/>
                <a:latin typeface="Arial" panose="020B0604020202020204" pitchFamily="34" charset="0"/>
                <a:ea typeface="Times New Roman" panose="02020603050405020304" pitchFamily="18" charset="0"/>
                <a:cs typeface="Arial" panose="020B0604020202020204" pitchFamily="34" charset="0"/>
              </a:rPr>
              <a:t>L’inflation et la concurrence internationale (1)</a:t>
            </a:r>
          </a:p>
        </p:txBody>
      </p:sp>
      <p:sp>
        <p:nvSpPr>
          <p:cNvPr id="7171" name="Rectangle 7"/>
          <p:cNvSpPr>
            <a:spLocks noGrp="1"/>
          </p:cNvSpPr>
          <p:nvPr>
            <p:ph type="body" idx="1"/>
          </p:nvPr>
        </p:nvSpPr>
        <p:spPr>
          <a:xfrm>
            <a:off x="457200" y="1273324"/>
            <a:ext cx="8229600" cy="4176464"/>
          </a:xfrm>
        </p:spPr>
        <p:txBody>
          <a:bodyPr/>
          <a:lstStyle/>
          <a:p>
            <a:pPr algn="just">
              <a:lnSpc>
                <a:spcPct val="115000"/>
              </a:lnSpc>
              <a:spcAft>
                <a:spcPts val="600"/>
              </a:spcAft>
              <a:buFont typeface="Wingdings" panose="05000000000000000000" pitchFamily="2" charset="2"/>
              <a:buChar char="Ø"/>
            </a:pPr>
            <a:r>
              <a:rPr lang="fr-FR" sz="2000" dirty="0">
                <a:effectLst/>
                <a:latin typeface="Arial" panose="020B0604020202020204" pitchFamily="34" charset="0"/>
                <a:ea typeface="Calibri" panose="020F0502020204030204" pitchFamily="34" charset="0"/>
                <a:cs typeface="Times New Roman" panose="02020603050405020304" pitchFamily="18" charset="0"/>
              </a:rPr>
              <a:t>La mondialisation ou encore globalisation tend à réduire dans tous les pays du monde le nombre de</a:t>
            </a:r>
            <a:r>
              <a:rPr lang="fr-FR" sz="2000" dirty="0">
                <a:effectLst/>
                <a:latin typeface="Arial" panose="020B0604020202020204" pitchFamily="34" charset="0"/>
                <a:ea typeface="Times New Roman" panose="02020603050405020304" pitchFamily="18" charset="0"/>
                <a:cs typeface="Times New Roman" panose="02020603050405020304" pitchFamily="18" charset="0"/>
              </a:rPr>
              <a:t> secteurs économiques à l’écart de la </a:t>
            </a:r>
            <a:r>
              <a:rPr lang="fr-FR" sz="2000" dirty="0">
                <a:effectLst/>
                <a:latin typeface="Arial" panose="020B0604020202020204" pitchFamily="34" charset="0"/>
                <a:ea typeface="Calibri" panose="020F0502020204030204" pitchFamily="34" charset="0"/>
                <a:cs typeface="Times New Roman" panose="02020603050405020304" pitchFamily="18" charset="0"/>
              </a:rPr>
              <a:t>concurrence. </a:t>
            </a:r>
          </a:p>
          <a:p>
            <a:pPr algn="just">
              <a:lnSpc>
                <a:spcPct val="115000"/>
              </a:lnSpc>
              <a:spcAft>
                <a:spcPts val="600"/>
              </a:spcAft>
              <a:buFont typeface="Wingdings" panose="05000000000000000000" pitchFamily="2" charset="2"/>
              <a:buChar char="Ø"/>
            </a:pPr>
            <a:r>
              <a:rPr lang="fr-FR" sz="2000" dirty="0">
                <a:effectLst/>
                <a:latin typeface="Arial" panose="020B0604020202020204" pitchFamily="34" charset="0"/>
                <a:ea typeface="Calibri" panose="020F0502020204030204" pitchFamily="34" charset="0"/>
                <a:cs typeface="Times New Roman" panose="02020603050405020304" pitchFamily="18" charset="0"/>
              </a:rPr>
              <a:t>Il n’est pas toujours possible pour les entreprises de répercuter sur leurs prix les hausses de coûts qu’elles subissent.  </a:t>
            </a:r>
          </a:p>
          <a:p>
            <a:pPr algn="just">
              <a:lnSpc>
                <a:spcPct val="115000"/>
              </a:lnSpc>
              <a:spcAft>
                <a:spcPts val="600"/>
              </a:spcAft>
              <a:buFont typeface="Wingdings" panose="05000000000000000000" pitchFamily="2" charset="2"/>
              <a:buChar char="Ø"/>
            </a:pPr>
            <a:r>
              <a:rPr lang="fr-FR" sz="2000" dirty="0">
                <a:effectLst/>
                <a:latin typeface="Arial" panose="020B0604020202020204" pitchFamily="34" charset="0"/>
                <a:ea typeface="Calibri" panose="020F0502020204030204" pitchFamily="34" charset="0"/>
                <a:cs typeface="Times New Roman" panose="02020603050405020304" pitchFamily="18" charset="0"/>
              </a:rPr>
              <a:t>L’accès au crédit étant libéralisé, il devient possible de concilier stagnation des revenus salariaux et hausse de la consommation. </a:t>
            </a:r>
          </a:p>
          <a:p>
            <a:pPr algn="just">
              <a:lnSpc>
                <a:spcPct val="115000"/>
              </a:lnSpc>
              <a:spcAft>
                <a:spcPts val="600"/>
              </a:spcAft>
              <a:buFont typeface="Wingdings" panose="05000000000000000000" pitchFamily="2" charset="2"/>
              <a:buChar char="Ø"/>
            </a:pPr>
            <a:r>
              <a:rPr lang="fr-FR" sz="2000" dirty="0">
                <a:latin typeface="Arial" panose="020B0604020202020204" pitchFamily="34" charset="0"/>
                <a:cs typeface="Times New Roman" panose="02020603050405020304" pitchFamily="18" charset="0"/>
              </a:rPr>
              <a:t>Les Etats ne peuvent plus vraiment compter sur la hausse des prix pour réduire la valeur des dettes publiques comme cela a pu être le cas par le passé.</a:t>
            </a:r>
          </a:p>
        </p:txBody>
      </p:sp>
    </p:spTree>
    <p:extLst>
      <p:ext uri="{BB962C8B-B14F-4D97-AF65-F5344CB8AC3E}">
        <p14:creationId xmlns:p14="http://schemas.microsoft.com/office/powerpoint/2010/main" val="2460189323"/>
      </p:ext>
    </p:extLst>
  </p:cSld>
  <p:clrMapOvr>
    <a:masterClrMapping/>
  </p:clrMapOvr>
  <p:transition spd="med">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p:cNvSpPr>
          <p:nvPr>
            <p:ph type="title"/>
          </p:nvPr>
        </p:nvSpPr>
        <p:spPr/>
        <p:txBody>
          <a:bodyPr/>
          <a:lstStyle/>
          <a:p>
            <a:pPr marL="0" indent="0" algn="ctr">
              <a:buNone/>
            </a:pPr>
            <a:r>
              <a:rPr lang="fr-FR" sz="3200" b="1" dirty="0">
                <a:effectLst/>
                <a:latin typeface="Arial" panose="020B0604020202020204" pitchFamily="34" charset="0"/>
                <a:ea typeface="Times New Roman" panose="02020603050405020304" pitchFamily="18" charset="0"/>
                <a:cs typeface="Arial" panose="020B0604020202020204" pitchFamily="34" charset="0"/>
              </a:rPr>
              <a:t>L’inflation et la concurrence internationale (2)</a:t>
            </a:r>
          </a:p>
        </p:txBody>
      </p:sp>
      <p:sp>
        <p:nvSpPr>
          <p:cNvPr id="7171" name="Rectangle 7"/>
          <p:cNvSpPr>
            <a:spLocks noGrp="1"/>
          </p:cNvSpPr>
          <p:nvPr>
            <p:ph type="body" idx="1"/>
          </p:nvPr>
        </p:nvSpPr>
        <p:spPr>
          <a:xfrm>
            <a:off x="457200" y="1273324"/>
            <a:ext cx="8229600" cy="4176464"/>
          </a:xfrm>
        </p:spPr>
        <p:txBody>
          <a:bodyPr/>
          <a:lstStyle/>
          <a:p>
            <a:pPr algn="just">
              <a:lnSpc>
                <a:spcPct val="115000"/>
              </a:lnSpc>
              <a:spcAft>
                <a:spcPts val="600"/>
              </a:spcAft>
              <a:buFont typeface="Wingdings" panose="05000000000000000000" pitchFamily="2" charset="2"/>
              <a:buChar char="Ø"/>
            </a:pPr>
            <a:r>
              <a:rPr lang="fr-FR" sz="2400" dirty="0">
                <a:effectLst/>
                <a:latin typeface="Arial" panose="020B0604020202020204" pitchFamily="34" charset="0"/>
                <a:ea typeface="Times New Roman" panose="02020603050405020304" pitchFamily="18" charset="0"/>
              </a:rPr>
              <a:t>La capacité des salariés à imposer une hausse des salaires est réduite par l’arrivée sur le marché du travail mondial de millions de salariés potentiels. </a:t>
            </a:r>
            <a:r>
              <a:rPr lang="fr-FR" sz="2400" b="1" dirty="0">
                <a:effectLst/>
                <a:latin typeface="Arial" panose="020B0604020202020204" pitchFamily="34" charset="0"/>
                <a:ea typeface="Times New Roman" panose="02020603050405020304" pitchFamily="18" charset="0"/>
              </a:rPr>
              <a:t>Confrontés à la désyndicalisation, au chômage et à la concurrence entre territoires, les salariés ont perdu une grande partie de leur " pouvoir de marché ". Eux aussi absorbent les chocs de prix sans pouvoir les répercuter sur d’autres.</a:t>
            </a:r>
            <a:endParaRPr lang="fr-FR" sz="2400" dirty="0">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4157286773"/>
      </p:ext>
    </p:extLst>
  </p:cSld>
  <p:clrMapOvr>
    <a:masterClrMapping/>
  </p:clrMapOvr>
  <p:transition spd="med">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p:cNvSpPr>
          <p:nvPr>
            <p:ph type="title"/>
          </p:nvPr>
        </p:nvSpPr>
        <p:spPr/>
        <p:txBody>
          <a:bodyPr/>
          <a:lstStyle/>
          <a:p>
            <a:pPr marL="0" indent="0" algn="ctr">
              <a:buNone/>
            </a:pPr>
            <a:r>
              <a:rPr lang="fr-FR" sz="3200" b="1" dirty="0">
                <a:effectLst/>
                <a:latin typeface="Arial" panose="020B0604020202020204" pitchFamily="34" charset="0"/>
                <a:ea typeface="Times New Roman" panose="02020603050405020304" pitchFamily="18" charset="0"/>
                <a:cs typeface="Arial" panose="020B0604020202020204" pitchFamily="34" charset="0"/>
              </a:rPr>
              <a:t>L’inflation et la concurrence internationale (3)</a:t>
            </a:r>
          </a:p>
        </p:txBody>
      </p:sp>
      <p:sp>
        <p:nvSpPr>
          <p:cNvPr id="7171" name="Rectangle 7"/>
          <p:cNvSpPr>
            <a:spLocks noGrp="1"/>
          </p:cNvSpPr>
          <p:nvPr>
            <p:ph type="body" idx="1"/>
          </p:nvPr>
        </p:nvSpPr>
        <p:spPr>
          <a:xfrm>
            <a:off x="457200" y="1273324"/>
            <a:ext cx="8229600" cy="4176464"/>
          </a:xfrm>
        </p:spPr>
        <p:txBody>
          <a:bodyPr/>
          <a:lstStyle/>
          <a:p>
            <a:pPr marL="0" indent="0" algn="just">
              <a:lnSpc>
                <a:spcPct val="115000"/>
              </a:lnSpc>
              <a:spcAft>
                <a:spcPts val="600"/>
              </a:spcAft>
              <a:buNone/>
            </a:pPr>
            <a:r>
              <a:rPr lang="fr-FR" b="1" dirty="0">
                <a:solidFill>
                  <a:srgbClr val="FF0000"/>
                </a:solidFill>
                <a:effectLst/>
                <a:latin typeface="Arial" panose="020B0604020202020204" pitchFamily="34" charset="0"/>
                <a:ea typeface="Times New Roman" panose="02020603050405020304" pitchFamily="18" charset="0"/>
              </a:rPr>
              <a:t>Cette évolution a mis l’économie mondiale à l’abri d’un nouveau choc pétrolier.</a:t>
            </a:r>
          </a:p>
          <a:p>
            <a:pPr marL="0" indent="0" algn="just">
              <a:lnSpc>
                <a:spcPct val="115000"/>
              </a:lnSpc>
              <a:spcAft>
                <a:spcPts val="600"/>
              </a:spcAft>
              <a:buNone/>
            </a:pPr>
            <a:r>
              <a:rPr lang="fr-FR" i="1" dirty="0">
                <a:effectLst/>
                <a:latin typeface="Arial" panose="020B0604020202020204" pitchFamily="34" charset="0"/>
                <a:ea typeface="Times New Roman" panose="02020603050405020304" pitchFamily="18" charset="0"/>
              </a:rPr>
              <a:t>Quand le prix du pétrole passe de 25 dollars le baril au début des années 2000 à près de 150 dollars en 2008, cette multiplication par six, bien plus importante que le choc pétrolier de 1973 qui avait cassé la croissance mondiale, n’a provoqué aucune poussée d’inflation. </a:t>
            </a:r>
            <a:endParaRPr lang="fr-FR" i="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9194096"/>
      </p:ext>
    </p:extLst>
  </p:cSld>
  <p:clrMapOvr>
    <a:masterClrMapping/>
  </p:clrMapOvr>
  <p:transition spd="med">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p:cNvSpPr>
          <p:nvPr>
            <p:ph type="title"/>
          </p:nvPr>
        </p:nvSpPr>
        <p:spPr/>
        <p:txBody>
          <a:bodyPr/>
          <a:lstStyle/>
          <a:p>
            <a:pPr marL="0" indent="0" algn="ctr">
              <a:buNone/>
            </a:pPr>
            <a:r>
              <a:rPr lang="fr-FR" dirty="0">
                <a:latin typeface="Arial" panose="020B0604020202020204" pitchFamily="34" charset="0"/>
                <a:cs typeface="Arial" panose="020B0604020202020204" pitchFamily="34" charset="0"/>
              </a:rPr>
              <a:t>I</a:t>
            </a:r>
            <a:r>
              <a:rPr lang="fr-FR" sz="3200" b="1" dirty="0">
                <a:latin typeface="Arial" panose="020B0604020202020204" pitchFamily="34" charset="0"/>
                <a:cs typeface="Arial" panose="020B0604020202020204" pitchFamily="34" charset="0"/>
              </a:rPr>
              <a:t>nflation des prix des actifs et inflation des biens (1)</a:t>
            </a:r>
          </a:p>
        </p:txBody>
      </p:sp>
      <p:sp>
        <p:nvSpPr>
          <p:cNvPr id="7171" name="Rectangle 7"/>
          <p:cNvSpPr>
            <a:spLocks noGrp="1"/>
          </p:cNvSpPr>
          <p:nvPr>
            <p:ph type="body" idx="1"/>
          </p:nvPr>
        </p:nvSpPr>
        <p:spPr>
          <a:xfrm>
            <a:off x="457200" y="1273324"/>
            <a:ext cx="8229600" cy="4176464"/>
          </a:xfrm>
        </p:spPr>
        <p:txBody>
          <a:bodyPr/>
          <a:lstStyle/>
          <a:p>
            <a:pPr marL="0" indent="0" algn="just">
              <a:lnSpc>
                <a:spcPct val="115000"/>
              </a:lnSpc>
              <a:spcAft>
                <a:spcPts val="800"/>
              </a:spcAft>
              <a:buNone/>
            </a:pPr>
            <a:r>
              <a:rPr lang="fr-FR" sz="2400" dirty="0">
                <a:effectLst/>
                <a:latin typeface="Arial" panose="020B0604020202020204" pitchFamily="34" charset="0"/>
                <a:ea typeface="Calibri" panose="020F0502020204030204" pitchFamily="34" charset="0"/>
                <a:cs typeface="Times New Roman" panose="02020603050405020304" pitchFamily="18" charset="0"/>
              </a:rPr>
              <a:t>Une bulle économique, bulle de prix, bulle financière, ou encore bulle spéculative, est un niveau de prix d'échanges sur un marché (marché d'actifs financiers : actions, obligations, marché des changes, marché immobilier, marché des matières premières, etc.). La bulle est alimentée par des </a:t>
            </a:r>
            <a:r>
              <a:rPr lang="fr-FR" sz="2400" b="1" dirty="0">
                <a:effectLst/>
                <a:latin typeface="Arial" panose="020B0604020202020204" pitchFamily="34" charset="0"/>
                <a:ea typeface="Calibri" panose="020F0502020204030204" pitchFamily="34" charset="0"/>
                <a:cs typeface="Times New Roman" panose="02020603050405020304" pitchFamily="18" charset="0"/>
              </a:rPr>
              <a:t>comportements spéculatifs</a:t>
            </a:r>
            <a:r>
              <a:rPr lang="fr-FR" sz="2400" dirty="0">
                <a:effectLst/>
                <a:latin typeface="Arial" panose="020B0604020202020204" pitchFamily="34" charset="0"/>
                <a:ea typeface="Calibri" panose="020F0502020204030204" pitchFamily="34" charset="0"/>
                <a:cs typeface="Times New Roman" panose="02020603050405020304" pitchFamily="18" charset="0"/>
              </a:rPr>
              <a:t> : des individus investissent dans des actifs dont ils anticipent, de façon exagérément optimiste, que les prix vont continuer d’augmenter.  </a:t>
            </a:r>
          </a:p>
          <a:p>
            <a:pPr algn="just">
              <a:lnSpc>
                <a:spcPct val="115000"/>
              </a:lnSpc>
              <a:spcAft>
                <a:spcPts val="800"/>
              </a:spcAft>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38115217"/>
      </p:ext>
    </p:extLst>
  </p:cSld>
  <p:clrMapOvr>
    <a:masterClrMapping/>
  </p:clrMapOvr>
  <p:transition spd="med">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p:cNvSpPr>
          <p:nvPr>
            <p:ph type="title"/>
          </p:nvPr>
        </p:nvSpPr>
        <p:spPr/>
        <p:txBody>
          <a:bodyPr/>
          <a:lstStyle/>
          <a:p>
            <a:pPr marL="0" indent="0" algn="ctr">
              <a:buNone/>
            </a:pPr>
            <a:r>
              <a:rPr lang="fr-FR" dirty="0">
                <a:latin typeface="Arial" panose="020B0604020202020204" pitchFamily="34" charset="0"/>
                <a:cs typeface="Arial" panose="020B0604020202020204" pitchFamily="34" charset="0"/>
              </a:rPr>
              <a:t>I</a:t>
            </a:r>
            <a:r>
              <a:rPr lang="fr-FR" sz="3200" b="1" dirty="0">
                <a:latin typeface="Arial" panose="020B0604020202020204" pitchFamily="34" charset="0"/>
                <a:cs typeface="Arial" panose="020B0604020202020204" pitchFamily="34" charset="0"/>
              </a:rPr>
              <a:t>nflation des prix des actifs et inflation des biens (2)</a:t>
            </a:r>
          </a:p>
        </p:txBody>
      </p:sp>
      <p:sp>
        <p:nvSpPr>
          <p:cNvPr id="7171" name="Rectangle 7"/>
          <p:cNvSpPr>
            <a:spLocks noGrp="1"/>
          </p:cNvSpPr>
          <p:nvPr>
            <p:ph type="body" idx="1"/>
          </p:nvPr>
        </p:nvSpPr>
        <p:spPr>
          <a:xfrm>
            <a:off x="457200" y="1171724"/>
            <a:ext cx="8229600" cy="4176464"/>
          </a:xfrm>
        </p:spPr>
        <p:txBody>
          <a:bodyPr/>
          <a:lstStyle/>
          <a:p>
            <a:pPr algn="just">
              <a:lnSpc>
                <a:spcPct val="115000"/>
              </a:lnSpc>
              <a:spcAft>
                <a:spcPts val="800"/>
              </a:spcAft>
              <a:buFont typeface="Arial" panose="020B0604020202020204" pitchFamily="34" charset="0"/>
              <a:buChar char="•"/>
            </a:pPr>
            <a:r>
              <a:rPr lang="fr-FR" sz="2400" dirty="0">
                <a:latin typeface="Arial" panose="020B0604020202020204" pitchFamily="34" charset="0"/>
                <a:ea typeface="Times New Roman" panose="02020603050405020304" pitchFamily="18" charset="0"/>
                <a:cs typeface="Arial" panose="020B0604020202020204" pitchFamily="34" charset="0"/>
              </a:rPr>
              <a:t>Leurs prix ne font plus référence qu’à eux-mêmes (n’importe quel prix paraît bas tant qu’on pense pouvoir revendre plus cher ensuite) et</a:t>
            </a:r>
            <a:r>
              <a:rPr lang="fr-FR" sz="2400" dirty="0">
                <a:effectLst/>
                <a:latin typeface="Arial" panose="020B0604020202020204" pitchFamily="34" charset="0"/>
                <a:ea typeface="Times New Roman" panose="02020603050405020304" pitchFamily="18" charset="0"/>
                <a:cs typeface="Arial" panose="020B0604020202020204" pitchFamily="34" charset="0"/>
              </a:rPr>
              <a:t> peuvent prendre une ampleur considérable, … L’exemple typique est la bulle immobilière américaine, qui s’est achevée avec la crise des </a:t>
            </a:r>
            <a:r>
              <a:rPr lang="fr-FR" sz="2400" i="1" dirty="0" err="1">
                <a:effectLst/>
                <a:latin typeface="Arial" panose="020B0604020202020204" pitchFamily="34" charset="0"/>
                <a:ea typeface="Times New Roman" panose="02020603050405020304" pitchFamily="18" charset="0"/>
                <a:cs typeface="Arial" panose="020B0604020202020204" pitchFamily="34" charset="0"/>
              </a:rPr>
              <a:t>subprime</a:t>
            </a:r>
            <a:r>
              <a:rPr lang="fr-FR" sz="2400" dirty="0">
                <a:effectLst/>
                <a:latin typeface="Arial" panose="020B0604020202020204" pitchFamily="34" charset="0"/>
                <a:ea typeface="Times New Roman" panose="02020603050405020304" pitchFamily="18" charset="0"/>
                <a:cs typeface="Arial" panose="020B0604020202020204" pitchFamily="34" charset="0"/>
              </a:rPr>
              <a:t> en 2008.</a:t>
            </a:r>
            <a:endParaRPr lang="fr-FR" sz="2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800"/>
              </a:spcAft>
              <a:buFont typeface="Arial" panose="020B0604020202020204" pitchFamily="34" charset="0"/>
              <a:buChar char="•"/>
            </a:pPr>
            <a:r>
              <a:rPr lang="fr-FR" sz="2400" dirty="0">
                <a:effectLst/>
                <a:latin typeface="Arial" panose="020B0604020202020204" pitchFamily="34" charset="0"/>
                <a:ea typeface="Times New Roman" panose="02020603050405020304" pitchFamily="18" charset="0"/>
                <a:cs typeface="Arial" panose="020B0604020202020204" pitchFamily="34" charset="0"/>
              </a:rPr>
              <a:t>Depuis un quart de siècle, les bulles de crédits n’alimentent plus l’inflation des prix à la consommation, mais provoquent une hausse du prix des actifs </a:t>
            </a:r>
            <a:r>
              <a:rPr lang="fr-FR" sz="1400" i="1" dirty="0">
                <a:effectLst/>
                <a:latin typeface="Arial" panose="020B0604020202020204" pitchFamily="34" charset="0"/>
                <a:ea typeface="Times New Roman" panose="02020603050405020304" pitchFamily="18" charset="0"/>
                <a:cs typeface="Arial" panose="020B0604020202020204" pitchFamily="34" charset="0"/>
              </a:rPr>
              <a:t>(tous les biens qui peuvent servir de réserve de valeur: marché immobilier, sur le marché des actions, sur certains marchés de matières premières, voire sur le marché de l’art).</a:t>
            </a:r>
            <a:endParaRPr lang="fr-FR" sz="1400" i="1" dirty="0">
              <a:effectLst/>
              <a:latin typeface="Arial" panose="020B0604020202020204" pitchFamily="34" charset="0"/>
              <a:ea typeface="Calibri" panose="020F0502020204030204" pitchFamily="34" charset="0"/>
              <a:cs typeface="Arial" panose="020B0604020202020204" pitchFamily="34" charset="0"/>
            </a:endParaRPr>
          </a:p>
          <a:p>
            <a:pPr algn="just"/>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24767060"/>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p:cNvSpPr>
          <p:nvPr>
            <p:ph type="title"/>
          </p:nvPr>
        </p:nvSpPr>
        <p:spPr>
          <a:xfrm>
            <a:off x="1908175" y="228600"/>
            <a:ext cx="6778625" cy="972716"/>
          </a:xfrm>
        </p:spPr>
        <p:txBody>
          <a:bodyPr/>
          <a:lstStyle/>
          <a:p>
            <a:pPr>
              <a:lnSpc>
                <a:spcPct val="107000"/>
              </a:lnSpc>
              <a:spcBef>
                <a:spcPts val="600"/>
              </a:spcBef>
              <a:spcAft>
                <a:spcPts val="600"/>
              </a:spcAft>
            </a:pPr>
            <a:r>
              <a:rPr lang="fr-FR" sz="2800" b="1" kern="0" dirty="0">
                <a:effectLst/>
                <a:latin typeface="Arial" panose="020B0604020202020204" pitchFamily="34" charset="0"/>
                <a:ea typeface="Times New Roman" panose="02020603050405020304" pitchFamily="18" charset="0"/>
                <a:cs typeface="Times New Roman" panose="02020603050405020304" pitchFamily="18" charset="0"/>
              </a:rPr>
              <a:t>Introduction : Quel est le problème avec l’inflation ?</a:t>
            </a:r>
            <a:endParaRPr lang="fr-FR" sz="2800" b="1" kern="0" dirty="0">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075" name="Rectangle 7"/>
          <p:cNvSpPr>
            <a:spLocks noGrp="1"/>
          </p:cNvSpPr>
          <p:nvPr>
            <p:ph type="body" idx="1"/>
          </p:nvPr>
        </p:nvSpPr>
        <p:spPr>
          <a:xfrm>
            <a:off x="809916" y="3313584"/>
            <a:ext cx="7656559" cy="3400028"/>
          </a:xfrm>
        </p:spPr>
        <p:txBody>
          <a:bodyPr/>
          <a:lstStyle/>
          <a:p>
            <a:pPr marL="0" indent="0">
              <a:buNone/>
            </a:pPr>
            <a:endParaRPr lang="fr-FR" sz="1400" dirty="0"/>
          </a:p>
          <a:p>
            <a:pPr marL="0" indent="0" algn="ctr">
              <a:buNone/>
            </a:pPr>
            <a:endParaRPr lang="fr-FR" sz="5400" dirty="0"/>
          </a:p>
        </p:txBody>
      </p:sp>
      <p:sp>
        <p:nvSpPr>
          <p:cNvPr id="2" name="Rectangle 2">
            <a:extLst>
              <a:ext uri="{FF2B5EF4-FFF2-40B4-BE49-F238E27FC236}">
                <a16:creationId xmlns:a16="http://schemas.microsoft.com/office/drawing/2014/main" id="{4DEFCC11-0E43-4704-A885-BA4C760F0B53}"/>
              </a:ext>
            </a:extLst>
          </p:cNvPr>
          <p:cNvSpPr>
            <a:spLocks noChangeArrowheads="1"/>
          </p:cNvSpPr>
          <p:nvPr/>
        </p:nvSpPr>
        <p:spPr bwMode="auto">
          <a:xfrm>
            <a:off x="971600" y="1240464"/>
            <a:ext cx="7339002"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lvl="0" indent="-285750" eaLnBrk="0" hangingPunct="0">
              <a:buFont typeface="Wingdings" panose="05000000000000000000" pitchFamily="2" charset="2"/>
              <a:buChar char="q"/>
            </a:pPr>
            <a:r>
              <a:rPr lang="fr-FR" sz="2200" b="1" dirty="0">
                <a:solidFill>
                  <a:srgbClr val="FF0000"/>
                </a:solidFill>
                <a:effectLst/>
                <a:latin typeface="Arial" panose="020B0604020202020204" pitchFamily="34" charset="0"/>
                <a:ea typeface="Calibri" panose="020F0502020204030204" pitchFamily="34" charset="0"/>
              </a:rPr>
              <a:t>L’inflation décrit une situation de </a:t>
            </a:r>
            <a:r>
              <a:rPr lang="fr-FR" sz="2200" b="1" i="1" dirty="0">
                <a:solidFill>
                  <a:srgbClr val="FF0000"/>
                </a:solidFill>
                <a:effectLst/>
                <a:latin typeface="Arial" panose="020B0604020202020204" pitchFamily="34" charset="0"/>
                <a:ea typeface="Calibri" panose="020F0502020204030204" pitchFamily="34" charset="0"/>
              </a:rPr>
              <a:t>hausse généralisée et durable</a:t>
            </a:r>
            <a:r>
              <a:rPr lang="fr-FR" sz="2200" b="1" dirty="0">
                <a:solidFill>
                  <a:srgbClr val="FF0000"/>
                </a:solidFill>
                <a:effectLst/>
                <a:latin typeface="Arial" panose="020B0604020202020204" pitchFamily="34" charset="0"/>
                <a:ea typeface="Calibri" panose="020F0502020204030204" pitchFamily="34" charset="0"/>
              </a:rPr>
              <a:t> des prix des biens et des services</a:t>
            </a:r>
            <a:endParaRPr lang="fr-FR" sz="2200" b="1" dirty="0">
              <a:solidFill>
                <a:srgbClr val="FF0000"/>
              </a:solidFill>
            </a:endParaRPr>
          </a:p>
          <a:p>
            <a:pPr lvl="0" eaLnBrk="0" hangingPunct="0"/>
            <a:endParaRPr lang="fr-FR" sz="2200" dirty="0"/>
          </a:p>
          <a:p>
            <a:pPr marL="285750" indent="-285750" eaLnBrk="0" hangingPunct="0">
              <a:buFont typeface="Wingdings" panose="05000000000000000000" pitchFamily="2" charset="2"/>
              <a:buChar char="q"/>
            </a:pPr>
            <a:r>
              <a:rPr lang="fr-FR" sz="2200" dirty="0">
                <a:latin typeface="Arial" panose="020B0604020202020204" pitchFamily="34" charset="0"/>
              </a:rPr>
              <a:t>L’indicateur officielle de l’inflation dans la plupart des pays dans le monde est le taux annuel de variation du niveau général des prix, habituellement mesuré par l’indice des prix à la consommation (IPC). </a:t>
            </a:r>
          </a:p>
          <a:p>
            <a:pPr lvl="0" eaLnBrk="0" hangingPunct="0"/>
            <a:endParaRPr lang="fr-FR" sz="2200" dirty="0"/>
          </a:p>
          <a:p>
            <a:pPr marL="285750" lvl="0" indent="-285750" eaLnBrk="0" hangingPunct="0">
              <a:buFont typeface="Wingdings" panose="05000000000000000000" pitchFamily="2" charset="2"/>
              <a:buChar char="q"/>
            </a:pPr>
            <a:r>
              <a:rPr lang="fr-FR" sz="2200" dirty="0">
                <a:latin typeface="Arial" panose="020B0604020202020204" pitchFamily="34" charset="0"/>
              </a:rPr>
              <a:t>Les bases théoriques de l’inflation sont par conséquence les mêmes pour l’IPC qui en est le principal indicateur.</a:t>
            </a:r>
            <a:endParaRPr lang="fr-FR" altLang="fr-FR" sz="2200" dirty="0">
              <a:latin typeface="Arial" panose="020B0604020202020204" pitchFamily="34" charset="0"/>
            </a:endParaRPr>
          </a:p>
        </p:txBody>
      </p:sp>
      <p:sp>
        <p:nvSpPr>
          <p:cNvPr id="3" name="Rectangle 3">
            <a:extLst>
              <a:ext uri="{FF2B5EF4-FFF2-40B4-BE49-F238E27FC236}">
                <a16:creationId xmlns:a16="http://schemas.microsoft.com/office/drawing/2014/main" id="{1FEDE185-EFCF-4EF4-9011-AB6D0142C81D}"/>
              </a:ext>
            </a:extLst>
          </p:cNvPr>
          <p:cNvSpPr>
            <a:spLocks noChangeArrowheads="1"/>
          </p:cNvSpPr>
          <p:nvPr/>
        </p:nvSpPr>
        <p:spPr bwMode="auto">
          <a:xfrm>
            <a:off x="179512" y="4714047"/>
            <a:ext cx="850728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fr-FR" altLang="fr-FR" sz="1800" b="0" i="0" u="none" strike="noStrike" cap="none" normalizeH="0" baseline="0">
                <a:ln>
                  <a:noFill/>
                </a:ln>
                <a:solidFill>
                  <a:schemeClr val="tx1"/>
                </a:solidFill>
                <a:effectLst/>
                <a:latin typeface="Arial" panose="020B0604020202020204" pitchFamily="34" charset="0"/>
              </a:rPr>
            </a:br>
            <a:endParaRPr kumimoji="0" lang="fr-FR" altLang="fr-F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751764"/>
      </p:ext>
    </p:extLst>
  </p:cSld>
  <p:clrMapOvr>
    <a:masterClrMapping/>
  </p:clrMapOvr>
  <p:transition spd="med">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p:cNvSpPr>
          <p:nvPr>
            <p:ph type="title"/>
          </p:nvPr>
        </p:nvSpPr>
        <p:spPr/>
        <p:txBody>
          <a:bodyPr/>
          <a:lstStyle/>
          <a:p>
            <a:pPr marL="0" indent="0" algn="ctr">
              <a:buNone/>
            </a:pPr>
            <a:r>
              <a:rPr lang="fr-FR" dirty="0">
                <a:latin typeface="Arial" panose="020B0604020202020204" pitchFamily="34" charset="0"/>
                <a:cs typeface="Arial" panose="020B0604020202020204" pitchFamily="34" charset="0"/>
              </a:rPr>
              <a:t>I</a:t>
            </a:r>
            <a:r>
              <a:rPr lang="fr-FR" sz="3200" b="1" dirty="0">
                <a:latin typeface="Arial" panose="020B0604020202020204" pitchFamily="34" charset="0"/>
                <a:cs typeface="Arial" panose="020B0604020202020204" pitchFamily="34" charset="0"/>
              </a:rPr>
              <a:t>nflation des prix des actifs et inflation des biens (3)</a:t>
            </a:r>
          </a:p>
        </p:txBody>
      </p:sp>
      <p:sp>
        <p:nvSpPr>
          <p:cNvPr id="7171" name="Rectangle 7"/>
          <p:cNvSpPr>
            <a:spLocks noGrp="1"/>
          </p:cNvSpPr>
          <p:nvPr>
            <p:ph type="body" idx="1"/>
          </p:nvPr>
        </p:nvSpPr>
        <p:spPr>
          <a:xfrm>
            <a:off x="457200" y="1171724"/>
            <a:ext cx="8229600" cy="4176464"/>
          </a:xfrm>
        </p:spPr>
        <p:txBody>
          <a:bodyPr/>
          <a:lstStyle/>
          <a:p>
            <a:pPr algn="just">
              <a:lnSpc>
                <a:spcPct val="115000"/>
              </a:lnSpc>
              <a:spcAft>
                <a:spcPts val="800"/>
              </a:spcAft>
              <a:buFont typeface="Arial" panose="020B0604020202020204" pitchFamily="34" charset="0"/>
              <a:buChar char="•"/>
            </a:pPr>
            <a:r>
              <a:rPr lang="fr-FR" sz="3600" dirty="0">
                <a:latin typeface="Arial" panose="020B0604020202020204" pitchFamily="34" charset="0"/>
                <a:cs typeface="Arial" panose="020B0604020202020204" pitchFamily="34" charset="0"/>
              </a:rPr>
              <a:t>L’impact de ces bulles sur les prix à la consommation est variable et demeure limité, du fait que le nombre d’actionnaires est généralement faible et parce que l’augmentation de la richesse induites par les actifs demeure virtuelle.</a:t>
            </a:r>
          </a:p>
        </p:txBody>
      </p:sp>
    </p:spTree>
    <p:extLst>
      <p:ext uri="{BB962C8B-B14F-4D97-AF65-F5344CB8AC3E}">
        <p14:creationId xmlns:p14="http://schemas.microsoft.com/office/powerpoint/2010/main" val="1978276644"/>
      </p:ext>
    </p:extLst>
  </p:cSld>
  <p:clrMapOvr>
    <a:masterClrMapping/>
  </p:clrMapOvr>
  <p:transition spd="med">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p:cNvSpPr>
          <p:nvPr>
            <p:ph type="title"/>
          </p:nvPr>
        </p:nvSpPr>
        <p:spPr/>
        <p:txBody>
          <a:bodyPr/>
          <a:lstStyle/>
          <a:p>
            <a:pPr marL="0" indent="0" algn="ctr">
              <a:buNone/>
            </a:pPr>
            <a:r>
              <a:rPr lang="fr-FR" dirty="0">
                <a:latin typeface="Arial" panose="020B0604020202020204" pitchFamily="34" charset="0"/>
                <a:cs typeface="Arial" panose="020B0604020202020204" pitchFamily="34" charset="0"/>
              </a:rPr>
              <a:t>I</a:t>
            </a:r>
            <a:r>
              <a:rPr lang="fr-FR" sz="3200" b="1" dirty="0">
                <a:latin typeface="Arial" panose="020B0604020202020204" pitchFamily="34" charset="0"/>
                <a:cs typeface="Arial" panose="020B0604020202020204" pitchFamily="34" charset="0"/>
              </a:rPr>
              <a:t>nflation des prix des actifs et inflation des biens (4)</a:t>
            </a:r>
          </a:p>
        </p:txBody>
      </p:sp>
      <p:sp>
        <p:nvSpPr>
          <p:cNvPr id="7171" name="Rectangle 7"/>
          <p:cNvSpPr>
            <a:spLocks noGrp="1"/>
          </p:cNvSpPr>
          <p:nvPr>
            <p:ph type="body" idx="1"/>
          </p:nvPr>
        </p:nvSpPr>
        <p:spPr>
          <a:xfrm>
            <a:off x="457200" y="1171724"/>
            <a:ext cx="8229600" cy="4176464"/>
          </a:xfrm>
        </p:spPr>
        <p:txBody>
          <a:bodyPr/>
          <a:lstStyle/>
          <a:p>
            <a:pPr algn="just">
              <a:lnSpc>
                <a:spcPct val="115000"/>
              </a:lnSpc>
              <a:spcAft>
                <a:spcPts val="800"/>
              </a:spcAft>
              <a:buFont typeface="Arial" panose="020B0604020202020204" pitchFamily="34" charset="0"/>
              <a:buChar char="•"/>
            </a:pPr>
            <a:r>
              <a:rPr lang="fr-FR" sz="2400" dirty="0">
                <a:solidFill>
                  <a:srgbClr val="FF0000"/>
                </a:solidFill>
                <a:latin typeface="Arial" panose="020B0604020202020204" pitchFamily="34" charset="0"/>
                <a:cs typeface="Arial" panose="020B0604020202020204" pitchFamily="34" charset="0"/>
              </a:rPr>
              <a:t>Mais prudence ! Une bulle par définition finit toujours par éclater ! </a:t>
            </a:r>
            <a:r>
              <a:rPr lang="fr-FR" sz="2400" dirty="0">
                <a:latin typeface="Arial" panose="020B0604020202020204" pitchFamily="34" charset="0"/>
                <a:cs typeface="Arial" panose="020B0604020202020204" pitchFamily="34" charset="0"/>
              </a:rPr>
              <a:t>Il faut en permanence de nouveaux acheteurs pour alimenter l’inflation des prix des actifs et que le nombre d’acheteurs est fini. L’endettement permet d’élargir la demande pendant un temps et de repousser la chute, mais celle-ci n’en est que plus brutale.</a:t>
            </a:r>
          </a:p>
          <a:p>
            <a:pPr marL="0" indent="0" algn="just">
              <a:lnSpc>
                <a:spcPct val="115000"/>
              </a:lnSpc>
              <a:spcAft>
                <a:spcPts val="800"/>
              </a:spcAft>
              <a:buNone/>
            </a:pPr>
            <a:r>
              <a:rPr lang="fr-FR" sz="2400"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sym typeface="Wingdings" panose="05000000000000000000" pitchFamily="2" charset="2"/>
              </a:rPr>
              <a:t></a:t>
            </a:r>
            <a:r>
              <a:rPr lang="fr-FR" sz="2400" b="1" dirty="0">
                <a:solidFill>
                  <a:srgbClr val="FF0000"/>
                </a:solidFill>
                <a:latin typeface="Arial" panose="020B0604020202020204" pitchFamily="34" charset="0"/>
                <a:cs typeface="Arial" panose="020B0604020202020204" pitchFamily="34" charset="0"/>
              </a:rPr>
              <a:t>L’économie mondiale est donc entraînée dans une succession de boums et de krachs par les bulles spéculatives.</a:t>
            </a:r>
          </a:p>
        </p:txBody>
      </p:sp>
    </p:spTree>
    <p:extLst>
      <p:ext uri="{BB962C8B-B14F-4D97-AF65-F5344CB8AC3E}">
        <p14:creationId xmlns:p14="http://schemas.microsoft.com/office/powerpoint/2010/main" val="3317366614"/>
      </p:ext>
    </p:extLst>
  </p:cSld>
  <p:clrMapOvr>
    <a:masterClrMapping/>
  </p:clrMapOvr>
  <p:transition spd="med">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1763688" y="2317440"/>
            <a:ext cx="5904656" cy="1080120"/>
          </a:xfrm>
          <a:gradFill flip="none" rotWithShape="1">
            <a:path path="rect">
              <a:fillToRect l="100000" t="100000"/>
            </a:path>
            <a:tileRect r="-100000" b="-100000"/>
          </a:gradFill>
        </p:spPr>
        <p:style>
          <a:lnRef idx="1">
            <a:schemeClr val="accent2"/>
          </a:lnRef>
          <a:fillRef idx="2">
            <a:schemeClr val="accent2"/>
          </a:fillRef>
          <a:effectRef idx="1">
            <a:schemeClr val="accent2"/>
          </a:effectRef>
          <a:fontRef idx="minor">
            <a:schemeClr val="dk1"/>
          </a:fontRef>
        </p:style>
        <p:txBody>
          <a:bodyPr/>
          <a:lstStyle/>
          <a:p>
            <a:pPr marL="0" indent="0" algn="ctr">
              <a:buNone/>
            </a:pPr>
            <a:endParaRPr lang="fr-FR" sz="1600" dirty="0"/>
          </a:p>
          <a:p>
            <a:pPr marL="0" indent="0" algn="ctr">
              <a:buNone/>
            </a:pPr>
            <a:r>
              <a:rPr lang="fr-FR" sz="2700" spc="200" dirty="0">
                <a:effectLst>
                  <a:outerShdw blurRad="50800" dist="38100" dir="10800000" algn="r" rotWithShape="0">
                    <a:prstClr val="black">
                      <a:alpha val="40000"/>
                    </a:prstClr>
                  </a:outerShdw>
                </a:effectLst>
                <a:latin typeface="Arial Black" pitchFamily="34" charset="0"/>
              </a:rPr>
              <a:t>CONCLUSION PARTIELLE 1</a:t>
            </a:r>
          </a:p>
        </p:txBody>
      </p:sp>
    </p:spTree>
    <p:extLst>
      <p:ext uri="{BB962C8B-B14F-4D97-AF65-F5344CB8AC3E}">
        <p14:creationId xmlns:p14="http://schemas.microsoft.com/office/powerpoint/2010/main" val="2245720357"/>
      </p:ext>
    </p:extLst>
  </p:cSld>
  <p:clrMapOvr>
    <a:masterClrMapping/>
  </p:clrMapOvr>
  <p:transition spd="med">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p:cNvSpPr>
          <p:nvPr>
            <p:ph type="title"/>
          </p:nvPr>
        </p:nvSpPr>
        <p:spPr/>
        <p:txBody>
          <a:bodyPr/>
          <a:lstStyle/>
          <a:p>
            <a:br>
              <a:rPr lang="fr-FR" sz="2800" spc="200" dirty="0">
                <a:effectLst>
                  <a:outerShdw blurRad="50800" dist="38100" dir="10800000" algn="r" rotWithShape="0">
                    <a:prstClr val="black">
                      <a:alpha val="40000"/>
                    </a:prstClr>
                  </a:outerShdw>
                </a:effectLst>
                <a:latin typeface="Arial" panose="020B0604020202020204" pitchFamily="34" charset="0"/>
                <a:cs typeface="Arial" panose="020B0604020202020204" pitchFamily="34" charset="0"/>
              </a:rPr>
            </a:br>
            <a:r>
              <a:rPr lang="fr-FR" sz="2800" spc="200" dirty="0">
                <a:effectLst>
                  <a:outerShdw blurRad="50800" dist="38100" dir="10800000" algn="r" rotWithShape="0">
                    <a:prstClr val="black">
                      <a:alpha val="40000"/>
                    </a:prstClr>
                  </a:outerShdw>
                </a:effectLst>
                <a:latin typeface="Arial" panose="020B0604020202020204" pitchFamily="34" charset="0"/>
                <a:cs typeface="Arial" panose="020B0604020202020204" pitchFamily="34" charset="0"/>
              </a:rPr>
              <a:t>Grands traits de la conjoncture internationale actuelle en relation avec l’inflation (1)</a:t>
            </a:r>
            <a:br>
              <a:rPr lang="fr-FR" sz="1800" spc="200" dirty="0">
                <a:effectLst>
                  <a:outerShdw blurRad="50800" dist="38100" dir="10800000" algn="r" rotWithShape="0">
                    <a:prstClr val="black">
                      <a:alpha val="40000"/>
                    </a:prstClr>
                  </a:outerShdw>
                </a:effectLst>
                <a:latin typeface="Arial Black" pitchFamily="34" charset="0"/>
              </a:rPr>
            </a:br>
            <a:endParaRPr lang="fr-FR" sz="1800" dirty="0"/>
          </a:p>
        </p:txBody>
      </p:sp>
      <p:sp>
        <p:nvSpPr>
          <p:cNvPr id="7171" name="Rectangle 7"/>
          <p:cNvSpPr>
            <a:spLocks noGrp="1"/>
          </p:cNvSpPr>
          <p:nvPr>
            <p:ph type="body" idx="1"/>
          </p:nvPr>
        </p:nvSpPr>
        <p:spPr>
          <a:xfrm>
            <a:off x="457200" y="1417340"/>
            <a:ext cx="8229600" cy="4032448"/>
          </a:xfrm>
        </p:spPr>
        <p:txBody>
          <a:bodyPr/>
          <a:lstStyle/>
          <a:p>
            <a:pPr algn="just">
              <a:lnSpc>
                <a:spcPct val="115000"/>
              </a:lnSpc>
              <a:spcBef>
                <a:spcPts val="600"/>
              </a:spcBef>
              <a:spcAft>
                <a:spcPts val="600"/>
              </a:spcAft>
              <a:buFont typeface="Wingdings" panose="05000000000000000000" pitchFamily="2" charset="2"/>
              <a:buChar char="q"/>
            </a:pPr>
            <a:r>
              <a:rPr lang="fr-FR" dirty="0">
                <a:effectLst/>
                <a:latin typeface="Arial" panose="020B0604020202020204" pitchFamily="34" charset="0"/>
                <a:ea typeface="Calibri" panose="020F0502020204030204" pitchFamily="34" charset="0"/>
                <a:cs typeface="Times New Roman" panose="02020603050405020304" pitchFamily="18" charset="0"/>
              </a:rPr>
              <a:t>Aucune des causes de l’inflation décrites ci-dessus n’est susceptible d’en constituer à elle seule l’explication dans une économie donnée. </a:t>
            </a:r>
          </a:p>
          <a:p>
            <a:pPr algn="just">
              <a:lnSpc>
                <a:spcPct val="115000"/>
              </a:lnSpc>
              <a:spcBef>
                <a:spcPts val="600"/>
              </a:spcBef>
              <a:spcAft>
                <a:spcPts val="600"/>
              </a:spcAft>
              <a:buFont typeface="Wingdings" panose="05000000000000000000" pitchFamily="2" charset="2"/>
              <a:buChar char="q"/>
            </a:pPr>
            <a:r>
              <a:rPr lang="fr-FR" dirty="0">
                <a:latin typeface="Arial" panose="020B0604020202020204" pitchFamily="34" charset="0"/>
                <a:cs typeface="Times New Roman" panose="02020603050405020304" pitchFamily="18" charset="0"/>
              </a:rPr>
              <a:t>Les causes diverses aussi bien que les mécanismes de transmission peuvent se combiner pour donner naissance aux développements cumulatifs (ou spirales inflationnistes). </a:t>
            </a:r>
          </a:p>
          <a:p>
            <a:pPr marL="0" indent="0">
              <a:buNone/>
            </a:pPr>
            <a:r>
              <a:rPr lang="fr-FR" i="1" dirty="0"/>
              <a:t> </a:t>
            </a:r>
            <a:endParaRPr lang="fr-FR" dirty="0"/>
          </a:p>
        </p:txBody>
      </p:sp>
    </p:spTree>
    <p:extLst>
      <p:ext uri="{BB962C8B-B14F-4D97-AF65-F5344CB8AC3E}">
        <p14:creationId xmlns:p14="http://schemas.microsoft.com/office/powerpoint/2010/main" val="2830236905"/>
      </p:ext>
    </p:extLst>
  </p:cSld>
  <p:clrMapOvr>
    <a:masterClrMapping/>
  </p:clrMapOvr>
  <p:transition spd="med">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p:cNvSpPr>
          <p:nvPr>
            <p:ph type="title"/>
          </p:nvPr>
        </p:nvSpPr>
        <p:spPr>
          <a:xfrm>
            <a:off x="1929631" y="185440"/>
            <a:ext cx="6778625" cy="1231900"/>
          </a:xfrm>
        </p:spPr>
        <p:txBody>
          <a:bodyPr/>
          <a:lstStyle/>
          <a:p>
            <a:pPr lvl="0"/>
            <a:r>
              <a:rPr lang="fr-FR" sz="2800" spc="200" dirty="0">
                <a:effectLst>
                  <a:outerShdw blurRad="50800" dist="38100" dir="10800000" algn="r" rotWithShape="0">
                    <a:prstClr val="black">
                      <a:alpha val="40000"/>
                    </a:prstClr>
                  </a:outerShdw>
                </a:effectLst>
                <a:latin typeface="Arial" panose="020B0604020202020204" pitchFamily="34" charset="0"/>
                <a:cs typeface="Arial" panose="020B0604020202020204" pitchFamily="34" charset="0"/>
              </a:rPr>
              <a:t>Grands traits de la conjoncture internationale actuelle en relation avec l’inflation (2)</a:t>
            </a:r>
          </a:p>
        </p:txBody>
      </p:sp>
      <p:sp>
        <p:nvSpPr>
          <p:cNvPr id="7171" name="Rectangle 7"/>
          <p:cNvSpPr>
            <a:spLocks noGrp="1"/>
          </p:cNvSpPr>
          <p:nvPr>
            <p:ph type="body" idx="1"/>
          </p:nvPr>
        </p:nvSpPr>
        <p:spPr>
          <a:xfrm>
            <a:off x="457200" y="1417340"/>
            <a:ext cx="8229600" cy="4032448"/>
          </a:xfrm>
        </p:spPr>
        <p:txBody>
          <a:bodyPr/>
          <a:lstStyle/>
          <a:p>
            <a:pPr algn="just">
              <a:lnSpc>
                <a:spcPct val="115000"/>
              </a:lnSpc>
              <a:spcBef>
                <a:spcPts val="600"/>
              </a:spcBef>
              <a:spcAft>
                <a:spcPts val="600"/>
              </a:spcAft>
              <a:buFont typeface="Wingdings" panose="05000000000000000000" pitchFamily="2" charset="2"/>
              <a:buChar char="q"/>
            </a:pPr>
            <a:r>
              <a:rPr lang="fr-FR" sz="2200" dirty="0">
                <a:latin typeface="Arial" panose="020B0604020202020204" pitchFamily="34" charset="0"/>
                <a:cs typeface="Times New Roman" panose="02020603050405020304" pitchFamily="18" charset="0"/>
              </a:rPr>
              <a:t>Les principales approches théoriques de l’analyse de l’inflation montrent des limites dans le contexte international actuel profondément modifié par le phénomène de la mondialisation qui s’est accéléré entre 1990-2000, et, plus récemment par la crise du Covid 19. </a:t>
            </a:r>
          </a:p>
          <a:p>
            <a:pPr algn="just">
              <a:lnSpc>
                <a:spcPct val="115000"/>
              </a:lnSpc>
              <a:spcBef>
                <a:spcPts val="600"/>
              </a:spcBef>
              <a:spcAft>
                <a:spcPts val="600"/>
              </a:spcAft>
              <a:buFont typeface="Wingdings" panose="05000000000000000000" pitchFamily="2" charset="2"/>
              <a:buChar char="q"/>
            </a:pPr>
            <a:r>
              <a:rPr lang="fr-FR" sz="2200" dirty="0">
                <a:latin typeface="Arial" panose="020B0604020202020204" pitchFamily="34" charset="0"/>
                <a:cs typeface="Times New Roman" panose="02020603050405020304" pitchFamily="18" charset="0"/>
              </a:rPr>
              <a:t>La crise du Covid 19 est marquée par une quasi généralisation de « l’usage de la planche à billets » pour financer les déficits budgétaires. </a:t>
            </a:r>
          </a:p>
          <a:p>
            <a:pPr algn="just">
              <a:lnSpc>
                <a:spcPct val="115000"/>
              </a:lnSpc>
              <a:spcBef>
                <a:spcPts val="600"/>
              </a:spcBef>
              <a:spcAft>
                <a:spcPts val="600"/>
              </a:spcAft>
              <a:buFont typeface="Wingdings" panose="05000000000000000000" pitchFamily="2" charset="2"/>
              <a:buChar char="q"/>
            </a:pPr>
            <a:r>
              <a:rPr lang="fr-FR" sz="2200" dirty="0">
                <a:latin typeface="Arial" panose="020B0604020202020204" pitchFamily="34" charset="0"/>
                <a:cs typeface="Times New Roman" panose="02020603050405020304" pitchFamily="18" charset="0"/>
              </a:rPr>
              <a:t>La menace inflationniste actuelle dans plusieurs pays paraît plus liée au risque de pénuries ou de manque de production. </a:t>
            </a:r>
            <a:endParaRPr lang="fr-FR" sz="2200" i="1" dirty="0">
              <a:latin typeface="Arial" panose="020B0604020202020204" pitchFamily="34" charset="0"/>
              <a:cs typeface="Times New Roman" panose="02020603050405020304" pitchFamily="18" charset="0"/>
            </a:endParaRPr>
          </a:p>
          <a:p>
            <a:pPr marL="0" indent="0">
              <a:buNone/>
            </a:pPr>
            <a:r>
              <a:rPr lang="fr-FR" i="1" dirty="0"/>
              <a:t> </a:t>
            </a:r>
            <a:endParaRPr lang="fr-FR" dirty="0"/>
          </a:p>
        </p:txBody>
      </p:sp>
    </p:spTree>
    <p:extLst>
      <p:ext uri="{BB962C8B-B14F-4D97-AF65-F5344CB8AC3E}">
        <p14:creationId xmlns:p14="http://schemas.microsoft.com/office/powerpoint/2010/main" val="3471309190"/>
      </p:ext>
    </p:extLst>
  </p:cSld>
  <p:clrMapOvr>
    <a:masterClrMapping/>
  </p:clrMapOvr>
  <p:transition spd="med">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p:cNvSpPr>
          <p:nvPr>
            <p:ph type="title"/>
          </p:nvPr>
        </p:nvSpPr>
        <p:spPr>
          <a:xfrm>
            <a:off x="1908175" y="228600"/>
            <a:ext cx="6912297" cy="756692"/>
          </a:xfrm>
        </p:spPr>
        <p:txBody>
          <a:bodyPr/>
          <a:lstStyle/>
          <a:p>
            <a:pPr lvl="0"/>
            <a:br>
              <a:rPr lang="fr-FR" sz="2800" spc="200" dirty="0">
                <a:effectLst>
                  <a:outerShdw blurRad="50800" dist="38100" dir="10800000" algn="r" rotWithShape="0">
                    <a:prstClr val="black">
                      <a:alpha val="40000"/>
                    </a:prstClr>
                  </a:outerShdw>
                </a:effectLst>
                <a:latin typeface="Arial" panose="020B0604020202020204" pitchFamily="34" charset="0"/>
                <a:cs typeface="Arial" panose="020B0604020202020204" pitchFamily="34" charset="0"/>
              </a:rPr>
            </a:br>
            <a:r>
              <a:rPr lang="fr-FR" sz="2800" spc="200" dirty="0">
                <a:effectLst>
                  <a:outerShdw blurRad="50800" dist="38100" dir="10800000" algn="r" rotWithShape="0">
                    <a:prstClr val="black">
                      <a:alpha val="40000"/>
                    </a:prstClr>
                  </a:outerShdw>
                </a:effectLst>
                <a:latin typeface="Arial" panose="020B0604020202020204" pitchFamily="34" charset="0"/>
                <a:cs typeface="Arial" panose="020B0604020202020204" pitchFamily="34" charset="0"/>
              </a:rPr>
              <a:t>Grands traits de la conjoncture internationale actuelle en relation avec l’inflation (3)</a:t>
            </a:r>
          </a:p>
        </p:txBody>
      </p:sp>
      <p:sp>
        <p:nvSpPr>
          <p:cNvPr id="7171" name="Rectangle 7"/>
          <p:cNvSpPr>
            <a:spLocks noGrp="1"/>
          </p:cNvSpPr>
          <p:nvPr>
            <p:ph type="body" idx="1"/>
          </p:nvPr>
        </p:nvSpPr>
        <p:spPr>
          <a:xfrm>
            <a:off x="457200" y="1345332"/>
            <a:ext cx="8229600" cy="4104456"/>
          </a:xfrm>
        </p:spPr>
        <p:txBody>
          <a:bodyPr/>
          <a:lstStyle/>
          <a:p>
            <a:pPr algn="just">
              <a:lnSpc>
                <a:spcPct val="115000"/>
              </a:lnSpc>
              <a:spcBef>
                <a:spcPts val="600"/>
              </a:spcBef>
              <a:spcAft>
                <a:spcPts val="600"/>
              </a:spcAft>
              <a:buFont typeface="Wingdings" panose="05000000000000000000" pitchFamily="2" charset="2"/>
              <a:buChar char="§"/>
            </a:pPr>
            <a:r>
              <a:rPr lang="fr-FR" sz="3000" dirty="0">
                <a:effectLst/>
                <a:latin typeface="Arial" panose="020B0604020202020204" pitchFamily="34" charset="0"/>
                <a:ea typeface="Calibri" panose="020F0502020204030204" pitchFamily="34" charset="0"/>
                <a:cs typeface="Arial" panose="020B0604020202020204" pitchFamily="34" charset="0"/>
              </a:rPr>
              <a:t>Parce qu’elle accentue la concurrence internationale, le phénomène de la mondialisation a profondément changé la donne en matière d’inflation. </a:t>
            </a:r>
          </a:p>
          <a:p>
            <a:pPr algn="just">
              <a:lnSpc>
                <a:spcPct val="115000"/>
              </a:lnSpc>
              <a:spcBef>
                <a:spcPts val="600"/>
              </a:spcBef>
              <a:spcAft>
                <a:spcPts val="600"/>
              </a:spcAft>
              <a:buFont typeface="Wingdings" panose="05000000000000000000" pitchFamily="2" charset="2"/>
              <a:buChar char="§"/>
            </a:pPr>
            <a:r>
              <a:rPr lang="fr-FR" sz="3000" dirty="0">
                <a:effectLst/>
                <a:latin typeface="Arial" panose="020B0604020202020204" pitchFamily="34" charset="0"/>
                <a:ea typeface="Calibri" panose="020F0502020204030204" pitchFamily="34" charset="0"/>
                <a:cs typeface="Arial" panose="020B0604020202020204" pitchFamily="34" charset="0"/>
              </a:rPr>
              <a:t>De moins en moins de secteurs économiques des nations du monde sont à l’abris de la concurrence internationale. </a:t>
            </a:r>
          </a:p>
          <a:p>
            <a:pPr marL="0" indent="0">
              <a:buNone/>
            </a:pPr>
            <a:r>
              <a:rPr lang="fr-FR" i="1" dirty="0"/>
              <a:t> </a:t>
            </a:r>
            <a:endParaRPr lang="fr-FR" dirty="0"/>
          </a:p>
        </p:txBody>
      </p:sp>
    </p:spTree>
    <p:extLst>
      <p:ext uri="{BB962C8B-B14F-4D97-AF65-F5344CB8AC3E}">
        <p14:creationId xmlns:p14="http://schemas.microsoft.com/office/powerpoint/2010/main" val="3365779983"/>
      </p:ext>
    </p:extLst>
  </p:cSld>
  <p:clrMapOvr>
    <a:masterClrMapping/>
  </p:clrMapOvr>
  <p:transition spd="med">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p:cNvSpPr>
          <p:nvPr>
            <p:ph type="title"/>
          </p:nvPr>
        </p:nvSpPr>
        <p:spPr>
          <a:xfrm>
            <a:off x="1908175" y="228600"/>
            <a:ext cx="6912297" cy="756692"/>
          </a:xfrm>
        </p:spPr>
        <p:txBody>
          <a:bodyPr/>
          <a:lstStyle/>
          <a:p>
            <a:pPr lvl="0"/>
            <a:br>
              <a:rPr lang="fr-FR" sz="2800" spc="200" dirty="0">
                <a:effectLst>
                  <a:outerShdw blurRad="50800" dist="38100" dir="10800000" algn="r" rotWithShape="0">
                    <a:prstClr val="black">
                      <a:alpha val="40000"/>
                    </a:prstClr>
                  </a:outerShdw>
                </a:effectLst>
                <a:latin typeface="Arial" panose="020B0604020202020204" pitchFamily="34" charset="0"/>
                <a:cs typeface="Arial" panose="020B0604020202020204" pitchFamily="34" charset="0"/>
              </a:rPr>
            </a:br>
            <a:r>
              <a:rPr lang="fr-FR" sz="2800" spc="200" dirty="0">
                <a:effectLst>
                  <a:outerShdw blurRad="50800" dist="38100" dir="10800000" algn="r" rotWithShape="0">
                    <a:prstClr val="black">
                      <a:alpha val="40000"/>
                    </a:prstClr>
                  </a:outerShdw>
                </a:effectLst>
                <a:latin typeface="Arial" panose="020B0604020202020204" pitchFamily="34" charset="0"/>
                <a:cs typeface="Arial" panose="020B0604020202020204" pitchFamily="34" charset="0"/>
              </a:rPr>
              <a:t>Grands traits de la conjoncture internationale actuelle en relation avec l’inflation (4)</a:t>
            </a:r>
          </a:p>
        </p:txBody>
      </p:sp>
      <p:sp>
        <p:nvSpPr>
          <p:cNvPr id="7171" name="Rectangle 7"/>
          <p:cNvSpPr>
            <a:spLocks noGrp="1"/>
          </p:cNvSpPr>
          <p:nvPr>
            <p:ph type="body" idx="1"/>
          </p:nvPr>
        </p:nvSpPr>
        <p:spPr>
          <a:xfrm>
            <a:off x="457200" y="1345332"/>
            <a:ext cx="8229600" cy="4104456"/>
          </a:xfrm>
        </p:spPr>
        <p:txBody>
          <a:bodyPr/>
          <a:lstStyle/>
          <a:p>
            <a:pPr algn="just">
              <a:lnSpc>
                <a:spcPct val="115000"/>
              </a:lnSpc>
              <a:spcBef>
                <a:spcPts val="600"/>
              </a:spcBef>
              <a:spcAft>
                <a:spcPts val="600"/>
              </a:spcAft>
              <a:buFont typeface="Wingdings" panose="05000000000000000000" pitchFamily="2" charset="2"/>
              <a:buChar char="§"/>
            </a:pPr>
            <a:r>
              <a:rPr lang="fr-FR" sz="2700" dirty="0">
                <a:effectLst/>
                <a:latin typeface="Arial" panose="020B0604020202020204" pitchFamily="34" charset="0"/>
                <a:ea typeface="Calibri" panose="020F0502020204030204" pitchFamily="34" charset="0"/>
                <a:cs typeface="Arial" panose="020B0604020202020204" pitchFamily="34" charset="0"/>
              </a:rPr>
              <a:t>La possibilité pour les entreprises de répercuter sur leurs prix les hausses de coûts qu’elles subissent est de plus en plus limitée</a:t>
            </a:r>
          </a:p>
          <a:p>
            <a:pPr algn="just">
              <a:lnSpc>
                <a:spcPct val="115000"/>
              </a:lnSpc>
              <a:spcBef>
                <a:spcPts val="600"/>
              </a:spcBef>
              <a:spcAft>
                <a:spcPts val="600"/>
              </a:spcAft>
              <a:buFont typeface="Wingdings" panose="05000000000000000000" pitchFamily="2" charset="2"/>
              <a:buChar char="§"/>
            </a:pPr>
            <a:r>
              <a:rPr lang="fr-FR" sz="2700" dirty="0">
                <a:effectLst/>
                <a:latin typeface="Arial" panose="020B0604020202020204" pitchFamily="34" charset="0"/>
                <a:ea typeface="Calibri" panose="020F0502020204030204" pitchFamily="34" charset="0"/>
                <a:cs typeface="Arial" panose="020B0604020202020204" pitchFamily="34" charset="0"/>
              </a:rPr>
              <a:t>La capacité des salariés à imposer une hausse des salaires est réduite par l’arrivée du travail mondial sur le marché et la possibilité de concilier stagnation des revenus salariaux et hausse de la consommation qu’offre la quasi libéralisation de l’accès au crédit. </a:t>
            </a:r>
          </a:p>
          <a:p>
            <a:pPr marL="0" indent="0">
              <a:buNone/>
            </a:pPr>
            <a:r>
              <a:rPr lang="fr-FR" i="1" dirty="0"/>
              <a:t> </a:t>
            </a:r>
            <a:endParaRPr lang="fr-FR" dirty="0"/>
          </a:p>
        </p:txBody>
      </p:sp>
    </p:spTree>
    <p:extLst>
      <p:ext uri="{BB962C8B-B14F-4D97-AF65-F5344CB8AC3E}">
        <p14:creationId xmlns:p14="http://schemas.microsoft.com/office/powerpoint/2010/main" val="2848275811"/>
      </p:ext>
    </p:extLst>
  </p:cSld>
  <p:clrMapOvr>
    <a:masterClrMapping/>
  </p:clrMapOvr>
  <p:transition spd="med">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p:cNvSpPr>
          <p:nvPr>
            <p:ph type="title"/>
          </p:nvPr>
        </p:nvSpPr>
        <p:spPr>
          <a:xfrm>
            <a:off x="1908175" y="228600"/>
            <a:ext cx="6778625" cy="2412876"/>
          </a:xfrm>
        </p:spPr>
        <p:txBody>
          <a:bodyPr/>
          <a:lstStyle/>
          <a:p>
            <a:pPr algn="ctr"/>
            <a:r>
              <a:rPr lang="fr-FR" dirty="0"/>
              <a:t> </a:t>
            </a:r>
            <a:r>
              <a:rPr lang="fr-FR" sz="2800" dirty="0">
                <a:effectLst/>
                <a:latin typeface="Arial" panose="020B0604020202020204" pitchFamily="34" charset="0"/>
                <a:ea typeface="Calibri" panose="020F0502020204030204" pitchFamily="34" charset="0"/>
                <a:cs typeface="Arial" panose="020B0604020202020204" pitchFamily="34" charset="0"/>
              </a:rPr>
              <a:t>Atelier de formation des statisticiens en charge de l’élaboration de l’IHPC de l’UEMOA sur la production et l’analyse des indices de prix à la consommation</a:t>
            </a:r>
            <a:br>
              <a:rPr lang="fr-FR" sz="2800" dirty="0">
                <a:effectLst/>
                <a:latin typeface="Arial" panose="020B0604020202020204" pitchFamily="34" charset="0"/>
                <a:ea typeface="Calibri" panose="020F0502020204030204" pitchFamily="34" charset="0"/>
                <a:cs typeface="Arial" panose="020B0604020202020204" pitchFamily="34" charset="0"/>
              </a:rPr>
            </a:br>
            <a:r>
              <a:rPr lang="fr-FR" sz="2800" dirty="0">
                <a:effectLst/>
                <a:latin typeface="Arial" panose="020B0604020202020204" pitchFamily="34" charset="0"/>
                <a:ea typeface="Calibri" panose="020F0502020204030204" pitchFamily="34" charset="0"/>
                <a:cs typeface="Arial" panose="020B0604020202020204" pitchFamily="34" charset="0"/>
              </a:rPr>
              <a:t>Bamako (Mali), 8 au 19 novembre 2021</a:t>
            </a:r>
            <a:endParaRPr lang="fr-FR" sz="2800" dirty="0">
              <a:latin typeface="Arial" panose="020B0604020202020204" pitchFamily="34" charset="0"/>
              <a:cs typeface="Arial" panose="020B0604020202020204" pitchFamily="34" charset="0"/>
            </a:endParaRPr>
          </a:p>
        </p:txBody>
      </p:sp>
      <p:sp>
        <p:nvSpPr>
          <p:cNvPr id="3075" name="Rectangle 7"/>
          <p:cNvSpPr>
            <a:spLocks noGrp="1"/>
          </p:cNvSpPr>
          <p:nvPr>
            <p:ph type="body" idx="1"/>
          </p:nvPr>
        </p:nvSpPr>
        <p:spPr>
          <a:xfrm>
            <a:off x="457200" y="2641476"/>
            <a:ext cx="8229600" cy="2463924"/>
          </a:xfrm>
        </p:spPr>
        <p:txBody>
          <a:bodyPr/>
          <a:lstStyle/>
          <a:p>
            <a:pPr marL="0" indent="0">
              <a:buNone/>
            </a:pPr>
            <a:endParaRPr lang="fr-FR" sz="1400" dirty="0"/>
          </a:p>
          <a:p>
            <a:pPr marL="0" indent="0" algn="ctr">
              <a:buNone/>
            </a:pPr>
            <a:r>
              <a:rPr lang="fr-FR" sz="5400" dirty="0"/>
              <a:t>L’INFLATION</a:t>
            </a:r>
          </a:p>
        </p:txBody>
      </p:sp>
    </p:spTree>
    <p:extLst>
      <p:ext uri="{BB962C8B-B14F-4D97-AF65-F5344CB8AC3E}">
        <p14:creationId xmlns:p14="http://schemas.microsoft.com/office/powerpoint/2010/main" val="518184017"/>
      </p:ext>
    </p:extLst>
  </p:cSld>
  <p:clrMapOvr>
    <a:masterClrMapping/>
  </p:clrMapOvr>
  <p:transition spd="med">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p:cNvSpPr>
          <p:nvPr>
            <p:ph type="title"/>
          </p:nvPr>
        </p:nvSpPr>
        <p:spPr>
          <a:xfrm>
            <a:off x="1908175" y="228600"/>
            <a:ext cx="6778625" cy="756692"/>
          </a:xfrm>
        </p:spPr>
        <p:txBody>
          <a:bodyPr/>
          <a:lstStyle/>
          <a:p>
            <a:pPr algn="ctr"/>
            <a:r>
              <a:rPr lang="fr-FR" dirty="0"/>
              <a:t> </a:t>
            </a:r>
            <a:r>
              <a:rPr lang="fr-FR" sz="2800" dirty="0">
                <a:effectLst/>
                <a:latin typeface="Arial" panose="020B0604020202020204" pitchFamily="34" charset="0"/>
                <a:ea typeface="Calibri" panose="020F0502020204030204" pitchFamily="34" charset="0"/>
                <a:cs typeface="Arial" panose="020B0604020202020204" pitchFamily="34" charset="0"/>
              </a:rPr>
              <a:t>Plan de présentation</a:t>
            </a:r>
            <a:endParaRPr lang="fr-FR" sz="2800" dirty="0">
              <a:latin typeface="Arial" panose="020B0604020202020204" pitchFamily="34" charset="0"/>
              <a:cs typeface="Arial" panose="020B0604020202020204" pitchFamily="34" charset="0"/>
            </a:endParaRPr>
          </a:p>
        </p:txBody>
      </p:sp>
      <p:sp>
        <p:nvSpPr>
          <p:cNvPr id="3075" name="Rectangle 7"/>
          <p:cNvSpPr>
            <a:spLocks noGrp="1"/>
          </p:cNvSpPr>
          <p:nvPr>
            <p:ph type="body" idx="1"/>
          </p:nvPr>
        </p:nvSpPr>
        <p:spPr>
          <a:xfrm>
            <a:off x="457200" y="1489348"/>
            <a:ext cx="8229600" cy="3616052"/>
          </a:xfrm>
        </p:spPr>
        <p:txBody>
          <a:bodyPr/>
          <a:lstStyle/>
          <a:p>
            <a:pPr marL="0" indent="0" algn="just">
              <a:lnSpc>
                <a:spcPct val="115000"/>
              </a:lnSpc>
              <a:spcAft>
                <a:spcPts val="800"/>
              </a:spcAft>
              <a:buNone/>
            </a:pPr>
            <a:r>
              <a:rPr lang="fr-FR" sz="2200" b="1" dirty="0">
                <a:effectLst/>
                <a:latin typeface="Arial" panose="020B0604020202020204" pitchFamily="34" charset="0"/>
                <a:ea typeface="Calibri" panose="020F0502020204030204" pitchFamily="34" charset="0"/>
                <a:cs typeface="Times New Roman" panose="02020603050405020304" pitchFamily="18" charset="0"/>
              </a:rPr>
              <a:t>Introduction</a:t>
            </a:r>
            <a:endParaRPr lang="fr-FR" sz="22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fr-FR" sz="2200" b="1" i="1" dirty="0">
                <a:effectLst/>
                <a:latin typeface="Arial" panose="020B0604020202020204" pitchFamily="34" charset="0"/>
                <a:ea typeface="Calibri" panose="020F0502020204030204" pitchFamily="34" charset="0"/>
                <a:cs typeface="Arial" panose="020B0604020202020204" pitchFamily="34" charset="0"/>
              </a:rPr>
              <a:t>Les principales approches théoriques de l’inflation </a:t>
            </a:r>
            <a:endParaRPr lang="fr-FR" sz="2200" b="1"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buFont typeface="+mj-lt"/>
              <a:buAutoNum type="arabicPeriod"/>
            </a:pPr>
            <a:r>
              <a:rPr lang="fr-FR" sz="2200" b="1" i="1" dirty="0">
                <a:effectLst/>
                <a:latin typeface="Arial" panose="020B0604020202020204" pitchFamily="34" charset="0"/>
                <a:ea typeface="Calibri" panose="020F0502020204030204" pitchFamily="34" charset="0"/>
                <a:cs typeface="Arial" panose="020B0604020202020204" pitchFamily="34" charset="0"/>
              </a:rPr>
              <a:t>L’utilisation des indices des prix à la consommation </a:t>
            </a:r>
            <a:endParaRPr lang="fr-FR" sz="2200" b="1"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buFont typeface="+mj-lt"/>
              <a:buAutoNum type="arabicPeriod"/>
            </a:pPr>
            <a:r>
              <a:rPr lang="fr-FR" sz="2200" b="1" i="1" dirty="0">
                <a:effectLst/>
                <a:latin typeface="Arial" panose="020B0604020202020204" pitchFamily="34" charset="0"/>
                <a:ea typeface="Calibri" panose="020F0502020204030204" pitchFamily="34" charset="0"/>
                <a:cs typeface="Arial" panose="020B0604020202020204" pitchFamily="34" charset="0"/>
              </a:rPr>
              <a:t>Les causes et les mécanismes de transmission de l’inflation </a:t>
            </a:r>
            <a:endParaRPr lang="fr-FR" sz="2200" b="1"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buFont typeface="+mj-lt"/>
              <a:buAutoNum type="arabicPeriod"/>
            </a:pPr>
            <a:r>
              <a:rPr lang="fr-FR" sz="2200" b="1" i="1" dirty="0">
                <a:effectLst/>
                <a:latin typeface="Arial" panose="020B0604020202020204" pitchFamily="34" charset="0"/>
                <a:ea typeface="Calibri" panose="020F0502020204030204" pitchFamily="34" charset="0"/>
                <a:cs typeface="Arial" panose="020B0604020202020204" pitchFamily="34" charset="0"/>
              </a:rPr>
              <a:t>Les effets de l'inflation sur l'économie </a:t>
            </a:r>
            <a:endParaRPr lang="fr-FR" sz="2200" b="1"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buFont typeface="+mj-lt"/>
              <a:buAutoNum type="arabicPeriod"/>
            </a:pPr>
            <a:r>
              <a:rPr lang="fr-FR" sz="2200" b="1" i="1" dirty="0">
                <a:effectLst/>
                <a:latin typeface="Arial" panose="020B0604020202020204" pitchFamily="34" charset="0"/>
                <a:ea typeface="Calibri" panose="020F0502020204030204" pitchFamily="34" charset="0"/>
                <a:cs typeface="Arial" panose="020B0604020202020204" pitchFamily="34" charset="0"/>
              </a:rPr>
              <a:t>Les relations entre l’inflation et le chômage </a:t>
            </a:r>
            <a:endParaRPr lang="fr-FR" sz="2200" b="1"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Aft>
                <a:spcPts val="800"/>
              </a:spcAft>
              <a:buFont typeface="+mj-lt"/>
              <a:buAutoNum type="arabicPeriod"/>
            </a:pPr>
            <a:r>
              <a:rPr lang="fr-FR" sz="2200" b="1" i="1" dirty="0">
                <a:effectLst/>
                <a:latin typeface="Arial" panose="020B0604020202020204" pitchFamily="34" charset="0"/>
                <a:ea typeface="Calibri" panose="020F0502020204030204" pitchFamily="34" charset="0"/>
                <a:cs typeface="Arial" panose="020B0604020202020204" pitchFamily="34" charset="0"/>
              </a:rPr>
              <a:t>Les politiques et moyens de régulation de l'inflation.</a:t>
            </a:r>
            <a:endParaRPr lang="fr-FR" sz="2200" b="1"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fr-FR" sz="1400" dirty="0"/>
          </a:p>
        </p:txBody>
      </p:sp>
    </p:spTree>
    <p:extLst>
      <p:ext uri="{BB962C8B-B14F-4D97-AF65-F5344CB8AC3E}">
        <p14:creationId xmlns:p14="http://schemas.microsoft.com/office/powerpoint/2010/main" val="28242707"/>
      </p:ext>
    </p:extLst>
  </p:cSld>
  <p:clrMapOvr>
    <a:masterClrMapping/>
  </p:clrMapOvr>
  <p:transition spd="med">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1908175" y="2137420"/>
            <a:ext cx="5544616" cy="1440160"/>
          </a:xfrm>
          <a:gradFill flip="none" rotWithShape="1">
            <a:path path="rect">
              <a:fillToRect l="100000" t="100000"/>
            </a:path>
            <a:tileRect r="-100000" b="-100000"/>
          </a:gradFill>
        </p:spPr>
        <p:style>
          <a:lnRef idx="1">
            <a:schemeClr val="accent2"/>
          </a:lnRef>
          <a:fillRef idx="2">
            <a:schemeClr val="accent2"/>
          </a:fillRef>
          <a:effectRef idx="1">
            <a:schemeClr val="accent2"/>
          </a:effectRef>
          <a:fontRef idx="minor">
            <a:schemeClr val="dk1"/>
          </a:fontRef>
        </p:style>
        <p:txBody>
          <a:bodyPr/>
          <a:lstStyle/>
          <a:p>
            <a:pPr marL="0" indent="0" algn="ctr">
              <a:buNone/>
            </a:pPr>
            <a:r>
              <a:rPr lang="fr-FR" b="1" dirty="0"/>
              <a:t>IV-</a:t>
            </a:r>
            <a:r>
              <a:rPr lang="fr-FR" dirty="0"/>
              <a:t> </a:t>
            </a:r>
            <a:r>
              <a:rPr lang="fr-FR" sz="2800" b="1" dirty="0">
                <a:effectLst/>
                <a:latin typeface="Arial" panose="020B0604020202020204" pitchFamily="34" charset="0"/>
                <a:ea typeface="Calibri" panose="020F0502020204030204" pitchFamily="34" charset="0"/>
                <a:cs typeface="Arial" panose="020B0604020202020204" pitchFamily="34" charset="0"/>
              </a:rPr>
              <a:t>LES EFFETS DE L'INFLATION SUR L'ÉCONOMIE </a:t>
            </a:r>
          </a:p>
        </p:txBody>
      </p:sp>
    </p:spTree>
    <p:extLst>
      <p:ext uri="{BB962C8B-B14F-4D97-AF65-F5344CB8AC3E}">
        <p14:creationId xmlns:p14="http://schemas.microsoft.com/office/powerpoint/2010/main" val="797688906"/>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1908175" y="2137420"/>
            <a:ext cx="5544616" cy="1440160"/>
          </a:xfrm>
          <a:gradFill flip="none" rotWithShape="1">
            <a:path path="rect">
              <a:fillToRect l="100000" t="100000"/>
            </a:path>
            <a:tileRect r="-100000" b="-100000"/>
          </a:gradFill>
        </p:spPr>
        <p:style>
          <a:lnRef idx="1">
            <a:schemeClr val="accent2"/>
          </a:lnRef>
          <a:fillRef idx="2">
            <a:schemeClr val="accent2"/>
          </a:fillRef>
          <a:effectRef idx="1">
            <a:schemeClr val="accent2"/>
          </a:effectRef>
          <a:fontRef idx="minor">
            <a:schemeClr val="dk1"/>
          </a:fontRef>
        </p:style>
        <p:txBody>
          <a:bodyPr/>
          <a:lstStyle/>
          <a:p>
            <a:pPr marL="0" indent="0" algn="ctr">
              <a:buNone/>
            </a:pPr>
            <a:endParaRPr lang="fr-FR" sz="1600" dirty="0"/>
          </a:p>
          <a:p>
            <a:pPr marL="0" indent="0" algn="ctr">
              <a:buNone/>
            </a:pPr>
            <a:r>
              <a:rPr lang="fr-FR" b="1" dirty="0"/>
              <a:t>I-</a:t>
            </a:r>
            <a:r>
              <a:rPr lang="fr-FR" dirty="0"/>
              <a:t> </a:t>
            </a:r>
            <a:r>
              <a:rPr lang="fr-FR" b="1" dirty="0"/>
              <a:t>LES PRINCIPALES APPROCHES THÉORIQUES DE L’INFLATION</a:t>
            </a:r>
            <a:endParaRPr lang="fr-FR" b="1" spc="200" dirty="0">
              <a:effectLst>
                <a:outerShdw blurRad="50800" dist="38100" dir="10800000" algn="r" rotWithShape="0">
                  <a:prstClr val="black">
                    <a:alpha val="40000"/>
                  </a:prstClr>
                </a:outerShdw>
              </a:effectLst>
              <a:latin typeface="Arial Black" pitchFamily="34" charset="0"/>
            </a:endParaRPr>
          </a:p>
        </p:txBody>
      </p:sp>
    </p:spTree>
    <p:extLst>
      <p:ext uri="{BB962C8B-B14F-4D97-AF65-F5344CB8AC3E}">
        <p14:creationId xmlns:p14="http://schemas.microsoft.com/office/powerpoint/2010/main" val="4110535001"/>
      </p:ext>
    </p:extLst>
  </p:cSld>
  <p:clrMapOvr>
    <a:masterClrMapping/>
  </p:clrMapOvr>
  <p:transition spd="med">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p:cNvSpPr>
          <p:nvPr>
            <p:ph type="title"/>
          </p:nvPr>
        </p:nvSpPr>
        <p:spPr>
          <a:xfrm>
            <a:off x="1908175" y="228600"/>
            <a:ext cx="6778625" cy="828700"/>
          </a:xfrm>
        </p:spPr>
        <p:txBody>
          <a:bodyPr/>
          <a:lstStyle/>
          <a:p>
            <a:pPr marL="0" lvl="0" indent="0" algn="ctr">
              <a:lnSpc>
                <a:spcPct val="107000"/>
              </a:lnSpc>
              <a:spcBef>
                <a:spcPts val="600"/>
              </a:spcBef>
              <a:spcAft>
                <a:spcPts val="600"/>
              </a:spcAft>
              <a:buNone/>
            </a:pPr>
            <a:r>
              <a:rPr lang="fr-FR" b="1" kern="0" dirty="0">
                <a:effectLst/>
                <a:latin typeface="Arial" panose="020B0604020202020204" pitchFamily="34" charset="0"/>
                <a:ea typeface="Times New Roman" panose="02020603050405020304" pitchFamily="18" charset="0"/>
                <a:cs typeface="Arial" panose="020B0604020202020204" pitchFamily="34" charset="0"/>
              </a:rPr>
              <a:t>Bon à savoir !</a:t>
            </a:r>
          </a:p>
        </p:txBody>
      </p:sp>
      <p:sp>
        <p:nvSpPr>
          <p:cNvPr id="6147" name="Rectangle 7"/>
          <p:cNvSpPr>
            <a:spLocks noGrp="1"/>
          </p:cNvSpPr>
          <p:nvPr>
            <p:ph type="body" idx="1"/>
          </p:nvPr>
        </p:nvSpPr>
        <p:spPr>
          <a:xfrm>
            <a:off x="467544" y="1201316"/>
            <a:ext cx="8229600" cy="4032448"/>
          </a:xfrm>
        </p:spPr>
        <p:txBody>
          <a:bodyPr/>
          <a:lstStyle/>
          <a:p>
            <a:pPr algn="just">
              <a:lnSpc>
                <a:spcPct val="115000"/>
              </a:lnSpc>
              <a:spcAft>
                <a:spcPts val="600"/>
              </a:spcAft>
              <a:buFont typeface="Wingdings" panose="05000000000000000000" pitchFamily="2" charset="2"/>
              <a:buChar char="v"/>
            </a:pPr>
            <a:r>
              <a:rPr lang="fr-FR" sz="3200" b="1" dirty="0">
                <a:latin typeface="Arial" panose="020B0604020202020204" pitchFamily="34" charset="0"/>
                <a:ea typeface="Calibri" panose="020F0502020204030204" pitchFamily="34" charset="0"/>
                <a:cs typeface="Arial" panose="020B0604020202020204" pitchFamily="34" charset="0"/>
              </a:rPr>
              <a:t>En dépit de son caractère redoutable, les politiques économiques et monétaires ne visent </a:t>
            </a:r>
            <a:r>
              <a:rPr lang="fr-FR" sz="3200" b="1" dirty="0">
                <a:effectLst/>
                <a:latin typeface="Arial" panose="020B0604020202020204" pitchFamily="34" charset="0"/>
                <a:ea typeface="Calibri" panose="020F0502020204030204" pitchFamily="34" charset="0"/>
                <a:cs typeface="Arial" panose="020B0604020202020204" pitchFamily="34" charset="0"/>
              </a:rPr>
              <a:t>pas comme cible une inflation zéro. </a:t>
            </a:r>
          </a:p>
          <a:p>
            <a:pPr algn="just">
              <a:lnSpc>
                <a:spcPct val="115000"/>
              </a:lnSpc>
              <a:spcAft>
                <a:spcPts val="600"/>
              </a:spcAft>
              <a:buFont typeface="Wingdings" panose="05000000000000000000" pitchFamily="2" charset="2"/>
              <a:buChar char="v"/>
            </a:pPr>
            <a:r>
              <a:rPr lang="fr-FR" sz="3200" b="1" dirty="0">
                <a:effectLst/>
                <a:latin typeface="Arial" panose="020B0604020202020204" pitchFamily="34" charset="0"/>
                <a:ea typeface="Calibri" panose="020F0502020204030204" pitchFamily="34" charset="0"/>
                <a:cs typeface="Arial" panose="020B0604020202020204" pitchFamily="34" charset="0"/>
              </a:rPr>
              <a:t>Dans réalité, la déflation qui est l’opposée de l’inflation s’avère plus dangereuse que l’inflation.</a:t>
            </a:r>
          </a:p>
          <a:p>
            <a:pPr>
              <a:buClr>
                <a:schemeClr val="tx1"/>
              </a:buClr>
            </a:pPr>
            <a:endParaRPr lang="fr-FR" sz="2400" b="0" dirty="0"/>
          </a:p>
          <a:p>
            <a:pPr>
              <a:buFont typeface="Wingdings" pitchFamily="2" charset="2"/>
              <a:buChar char="Ø"/>
            </a:pPr>
            <a:endParaRPr lang="fr-FR" dirty="0"/>
          </a:p>
        </p:txBody>
      </p:sp>
    </p:spTree>
    <p:extLst>
      <p:ext uri="{BB962C8B-B14F-4D97-AF65-F5344CB8AC3E}">
        <p14:creationId xmlns:p14="http://schemas.microsoft.com/office/powerpoint/2010/main" val="4018144843"/>
      </p:ext>
    </p:extLst>
  </p:cSld>
  <p:clrMapOvr>
    <a:masterClrMapping/>
  </p:clrMapOvr>
  <p:transition spd="med">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pPr lvl="0"/>
            <a:r>
              <a:rPr lang="fr-FR" dirty="0">
                <a:latin typeface="Arial" panose="020B0604020202020204" pitchFamily="34" charset="0"/>
              </a:rPr>
              <a:t>Inflation et taux de croissance réelle du PIB </a:t>
            </a:r>
          </a:p>
        </p:txBody>
      </p:sp>
      <p:sp>
        <p:nvSpPr>
          <p:cNvPr id="4099" name="Rectangle 7"/>
          <p:cNvSpPr>
            <a:spLocks noGrp="1"/>
          </p:cNvSpPr>
          <p:nvPr>
            <p:ph type="body" idx="1"/>
          </p:nvPr>
        </p:nvSpPr>
        <p:spPr>
          <a:xfrm>
            <a:off x="474092" y="1155700"/>
            <a:ext cx="8229600" cy="3771900"/>
          </a:xfrm>
        </p:spPr>
        <p:txBody>
          <a:bodyPr/>
          <a:lstStyle/>
          <a:p>
            <a:pPr marL="0" indent="0" algn="just">
              <a:lnSpc>
                <a:spcPct val="115000"/>
              </a:lnSpc>
              <a:spcAft>
                <a:spcPts val="600"/>
              </a:spcAft>
              <a:buNone/>
            </a:pPr>
            <a:r>
              <a:rPr lang="fr-FR" sz="2400" dirty="0">
                <a:solidFill>
                  <a:srgbClr val="FF0000"/>
                </a:solidFill>
                <a:latin typeface="Arial" panose="020B0604020202020204" pitchFamily="34" charset="0"/>
                <a:ea typeface="Calibri" panose="020F0502020204030204" pitchFamily="34" charset="0"/>
                <a:cs typeface="Times New Roman" panose="02020603050405020304" pitchFamily="18" charset="0"/>
                <a:sym typeface="Wingdings" panose="05000000000000000000" pitchFamily="2" charset="2"/>
              </a:rPr>
              <a:t> </a:t>
            </a:r>
            <a:r>
              <a:rPr lang="fr-FR" sz="2000" b="1" dirty="0">
                <a:solidFill>
                  <a:srgbClr val="FF0000"/>
                </a:solidFill>
                <a:effectLst/>
                <a:latin typeface="Arial" panose="020B0604020202020204" pitchFamily="34" charset="0"/>
                <a:ea typeface="Times New Roman" panose="02020603050405020304" pitchFamily="18" charset="0"/>
              </a:rPr>
              <a:t>Bien que l’inflation porte uniquement sur les biens et services de consommation des ménages par construction, parce que cette consommation constitue une composante importante du PIB, elle peut conduire, lorsqu’elle est forte, à un ralentissement de la croissance économique.</a:t>
            </a:r>
            <a:endParaRPr lang="fr-FR" sz="20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0" indent="0">
              <a:lnSpc>
                <a:spcPct val="150000"/>
              </a:lnSpc>
              <a:buNone/>
            </a:pPr>
            <a:r>
              <a:rPr lang="fr-FR" sz="1800" i="1" u="sng" dirty="0">
                <a:effectLst/>
                <a:latin typeface="Arial" panose="020B0604020202020204" pitchFamily="34" charset="0"/>
                <a:ea typeface="Times New Roman" panose="02020603050405020304" pitchFamily="18" charset="0"/>
                <a:cs typeface="Arial" panose="020B0604020202020204" pitchFamily="34" charset="0"/>
              </a:rPr>
              <a:t>Exemple et exercice illustratifs</a:t>
            </a:r>
            <a:r>
              <a:rPr lang="fr-FR" sz="1800" dirty="0">
                <a:effectLst/>
                <a:latin typeface="Arial" panose="020B0604020202020204" pitchFamily="34" charset="0"/>
                <a:ea typeface="Times New Roman" panose="02020603050405020304" pitchFamily="18" charset="0"/>
                <a:cs typeface="Arial" panose="020B0604020202020204" pitchFamily="34" charset="0"/>
              </a:rPr>
              <a:t>  : Compléter les données pour l’année 7 et commenter en sachant que les 3 dernières années sont inflationnistes</a:t>
            </a:r>
            <a:endParaRPr lang="fr-FR" sz="18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r>
              <a:rPr lang="fr-FR" sz="2000" dirty="0">
                <a:solidFill>
                  <a:srgbClr val="FF0000"/>
                </a:solidFill>
                <a:hlinkClick r:id="rId2" action="ppaction://hlinkfile"/>
              </a:rPr>
              <a:t>Feuille Excel de correction des </a:t>
            </a:r>
            <a:r>
              <a:rPr lang="fr-FR" sz="2000" dirty="0" err="1">
                <a:solidFill>
                  <a:srgbClr val="FF0000"/>
                </a:solidFill>
                <a:hlinkClick r:id="rId2" action="ppaction://hlinkfile"/>
              </a:rPr>
              <a:t>Quizz_calcul</a:t>
            </a:r>
            <a:r>
              <a:rPr lang="fr-FR" sz="2000" dirty="0">
                <a:solidFill>
                  <a:srgbClr val="FF0000"/>
                </a:solidFill>
                <a:hlinkClick r:id="rId2" action="ppaction://hlinkfile"/>
              </a:rPr>
              <a:t> inflation et graphiques.xlsx</a:t>
            </a:r>
            <a:endParaRPr lang="fr-FR" sz="2000" dirty="0">
              <a:solidFill>
                <a:srgbClr val="FF0000"/>
              </a:solidFill>
            </a:endParaRPr>
          </a:p>
        </p:txBody>
      </p:sp>
    </p:spTree>
    <p:extLst>
      <p:ext uri="{BB962C8B-B14F-4D97-AF65-F5344CB8AC3E}">
        <p14:creationId xmlns:p14="http://schemas.microsoft.com/office/powerpoint/2010/main" val="966907837"/>
      </p:ext>
    </p:extLst>
  </p:cSld>
  <p:clrMapOvr>
    <a:masterClrMapping/>
  </p:clrMapOvr>
  <p:transition spd="med">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pPr lvl="0"/>
            <a:r>
              <a:rPr lang="fr-FR" b="1" dirty="0">
                <a:effectLst/>
                <a:latin typeface="Arial" panose="020B0604020202020204" pitchFamily="34" charset="0"/>
                <a:ea typeface="Times New Roman" panose="02020603050405020304" pitchFamily="18" charset="0"/>
              </a:rPr>
              <a:t>L’inflation et la compétitivité de l’économie nationale</a:t>
            </a:r>
            <a:endParaRPr lang="fr-FR" b="1" dirty="0">
              <a:effectLst/>
              <a:latin typeface="Times New Roman" panose="02020603050405020304" pitchFamily="18" charset="0"/>
              <a:ea typeface="Times New Roman" panose="02020603050405020304" pitchFamily="18" charset="0"/>
            </a:endParaRPr>
          </a:p>
        </p:txBody>
      </p:sp>
      <p:sp>
        <p:nvSpPr>
          <p:cNvPr id="4099" name="Rectangle 7"/>
          <p:cNvSpPr>
            <a:spLocks noGrp="1"/>
          </p:cNvSpPr>
          <p:nvPr>
            <p:ph type="body" idx="1"/>
          </p:nvPr>
        </p:nvSpPr>
        <p:spPr>
          <a:xfrm>
            <a:off x="474092" y="1155700"/>
            <a:ext cx="8229600" cy="3771900"/>
          </a:xfrm>
        </p:spPr>
        <p:txBody>
          <a:bodyPr/>
          <a:lstStyle/>
          <a:p>
            <a:pPr algn="just">
              <a:lnSpc>
                <a:spcPct val="115000"/>
              </a:lnSpc>
              <a:spcAft>
                <a:spcPts val="600"/>
              </a:spcAft>
              <a:buFont typeface="Wingdings" panose="05000000000000000000" pitchFamily="2" charset="2"/>
              <a:buChar char="è"/>
            </a:pPr>
            <a:r>
              <a:rPr lang="fr-FR" sz="1800"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Une inflation nationale plus forte qu’à l’étranger réduit la compétitivité de l’économie nationale. Les prix des produits locaux renchérissent. Ce qui tend à détériorer le solde commercial. Car les ménages choisissent de préférence les biens importés s’ils en ont la possibilité. </a:t>
            </a:r>
          </a:p>
          <a:p>
            <a:pPr algn="just">
              <a:lnSpc>
                <a:spcPct val="115000"/>
              </a:lnSpc>
              <a:spcAft>
                <a:spcPts val="800"/>
              </a:spcAft>
            </a:pPr>
            <a:r>
              <a:rPr lang="fr-FR" sz="1800" i="1" u="sng" dirty="0">
                <a:effectLst/>
                <a:latin typeface="Arial" panose="020B0604020202020204" pitchFamily="34" charset="0"/>
                <a:ea typeface="Times New Roman" panose="02020603050405020304" pitchFamily="18" charset="0"/>
                <a:cs typeface="Times New Roman" panose="02020603050405020304" pitchFamily="18" charset="0"/>
              </a:rPr>
              <a:t>Exemple illustratif</a:t>
            </a:r>
            <a:r>
              <a:rPr lang="fr-FR" sz="1800" i="1" dirty="0">
                <a:effectLst/>
                <a:latin typeface="Arial" panose="020B0604020202020204" pitchFamily="34" charset="0"/>
                <a:ea typeface="Times New Roman" panose="02020603050405020304" pitchFamily="18" charset="0"/>
                <a:cs typeface="Times New Roman" panose="02020603050405020304" pitchFamily="18" charset="0"/>
              </a:rPr>
              <a:t> : Cas simple de 2 pays A et B d’une même communauté monétaire. A l’année n+1 l’inflation est de 10% dans le pays A contre 2% dans le pays B. Prenons un bien X qui coûte 100000. Le tableau ci-dessous donne le prix</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sz="1800" i="1"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fr-FR" sz="1800" i="1" dirty="0">
                <a:effectLst/>
                <a:latin typeface="Arial" panose="020B0604020202020204" pitchFamily="34" charset="0"/>
                <a:ea typeface="Times New Roman" panose="02020603050405020304" pitchFamily="18" charset="0"/>
                <a:cs typeface="Times New Roman" panose="02020603050405020304" pitchFamily="18" charset="0"/>
              </a:rPr>
              <a:t>Ceux qui en ont la possibilité (ce qui est le cas des personnes résidant dans les zones frontalières), préfèreront en cette année2, payer le bien X dans le pays B.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sz="2000" dirty="0">
              <a:solidFill>
                <a:srgbClr val="FF0000"/>
              </a:solidFill>
            </a:endParaRPr>
          </a:p>
        </p:txBody>
      </p:sp>
      <p:graphicFrame>
        <p:nvGraphicFramePr>
          <p:cNvPr id="4" name="Tableau 3">
            <a:extLst>
              <a:ext uri="{FF2B5EF4-FFF2-40B4-BE49-F238E27FC236}">
                <a16:creationId xmlns:a16="http://schemas.microsoft.com/office/drawing/2014/main" id="{C2D15E78-D372-4BA1-92A8-34DED735AA21}"/>
              </a:ext>
            </a:extLst>
          </p:cNvPr>
          <p:cNvGraphicFramePr>
            <a:graphicFrameLocks noGrp="1"/>
          </p:cNvGraphicFramePr>
          <p:nvPr>
            <p:extLst>
              <p:ext uri="{D42A27DB-BD31-4B8C-83A1-F6EECF244321}">
                <p14:modId xmlns:p14="http://schemas.microsoft.com/office/powerpoint/2010/main" val="2122475406"/>
              </p:ext>
            </p:extLst>
          </p:nvPr>
        </p:nvGraphicFramePr>
        <p:xfrm>
          <a:off x="2843808" y="3600450"/>
          <a:ext cx="3168352" cy="769218"/>
        </p:xfrm>
        <a:graphic>
          <a:graphicData uri="http://schemas.openxmlformats.org/drawingml/2006/table">
            <a:tbl>
              <a:tblPr firstRow="1" firstCol="1" bandRow="1">
                <a:tableStyleId>{5C22544A-7EE6-4342-B048-85BDC9FD1C3A}</a:tableStyleId>
              </a:tblPr>
              <a:tblGrid>
                <a:gridCol w="814661">
                  <a:extLst>
                    <a:ext uri="{9D8B030D-6E8A-4147-A177-3AD203B41FA5}">
                      <a16:colId xmlns:a16="http://schemas.microsoft.com/office/drawing/2014/main" val="3620564879"/>
                    </a:ext>
                  </a:extLst>
                </a:gridCol>
                <a:gridCol w="1202983">
                  <a:extLst>
                    <a:ext uri="{9D8B030D-6E8A-4147-A177-3AD203B41FA5}">
                      <a16:colId xmlns:a16="http://schemas.microsoft.com/office/drawing/2014/main" val="3258139927"/>
                    </a:ext>
                  </a:extLst>
                </a:gridCol>
                <a:gridCol w="1150708">
                  <a:extLst>
                    <a:ext uri="{9D8B030D-6E8A-4147-A177-3AD203B41FA5}">
                      <a16:colId xmlns:a16="http://schemas.microsoft.com/office/drawing/2014/main" val="1306853637"/>
                    </a:ext>
                  </a:extLst>
                </a:gridCol>
              </a:tblGrid>
              <a:tr h="256406">
                <a:tc>
                  <a:txBody>
                    <a:bodyPr/>
                    <a:lstStyle/>
                    <a:p>
                      <a:pPr>
                        <a:lnSpc>
                          <a:spcPct val="107000"/>
                        </a:lnSpc>
                      </a:pPr>
                      <a:endParaRPr lang="fr-FR" sz="1100">
                        <a:effectLst/>
                        <a:latin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800"/>
                        </a:spcAft>
                      </a:pPr>
                      <a:r>
                        <a:rPr lang="fr-FR" sz="1200">
                          <a:effectLst/>
                        </a:rPr>
                        <a:t>Pays A</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800"/>
                        </a:spcAft>
                      </a:pPr>
                      <a:r>
                        <a:rPr lang="fr-FR" sz="1200">
                          <a:effectLst/>
                        </a:rPr>
                        <a:t>Pays B</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620868293"/>
                  </a:ext>
                </a:extLst>
              </a:tr>
              <a:tr h="256406">
                <a:tc>
                  <a:txBody>
                    <a:bodyPr/>
                    <a:lstStyle/>
                    <a:p>
                      <a:pPr>
                        <a:lnSpc>
                          <a:spcPct val="107000"/>
                        </a:lnSpc>
                        <a:spcAft>
                          <a:spcPts val="800"/>
                        </a:spcAft>
                      </a:pPr>
                      <a:r>
                        <a:rPr lang="fr-FR" sz="1200">
                          <a:effectLst/>
                        </a:rPr>
                        <a:t>Année1</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800"/>
                        </a:spcAft>
                      </a:pPr>
                      <a:r>
                        <a:rPr lang="fr-FR" sz="1200">
                          <a:effectLst/>
                        </a:rPr>
                        <a:t>         100 000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800"/>
                        </a:spcAft>
                      </a:pPr>
                      <a:r>
                        <a:rPr lang="fr-FR" sz="1200">
                          <a:effectLst/>
                        </a:rPr>
                        <a:t>         100 000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203238469"/>
                  </a:ext>
                </a:extLst>
              </a:tr>
              <a:tr h="256406">
                <a:tc>
                  <a:txBody>
                    <a:bodyPr/>
                    <a:lstStyle/>
                    <a:p>
                      <a:pPr>
                        <a:lnSpc>
                          <a:spcPct val="107000"/>
                        </a:lnSpc>
                        <a:spcAft>
                          <a:spcPts val="800"/>
                        </a:spcAft>
                      </a:pPr>
                      <a:r>
                        <a:rPr lang="fr-FR" sz="1200">
                          <a:effectLst/>
                        </a:rPr>
                        <a:t>Année2</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800"/>
                        </a:spcAft>
                      </a:pPr>
                      <a:r>
                        <a:rPr lang="fr-FR" sz="1200">
                          <a:effectLst/>
                        </a:rPr>
                        <a:t>         110 000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800"/>
                        </a:spcAft>
                      </a:pPr>
                      <a:r>
                        <a:rPr lang="fr-FR" sz="1200" dirty="0">
                          <a:effectLst/>
                        </a:rPr>
                        <a:t>         102 000</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085316510"/>
                  </a:ext>
                </a:extLst>
              </a:tr>
            </a:tbl>
          </a:graphicData>
        </a:graphic>
      </p:graphicFrame>
    </p:spTree>
    <p:extLst>
      <p:ext uri="{BB962C8B-B14F-4D97-AF65-F5344CB8AC3E}">
        <p14:creationId xmlns:p14="http://schemas.microsoft.com/office/powerpoint/2010/main" val="3883741845"/>
      </p:ext>
    </p:extLst>
  </p:cSld>
  <p:clrMapOvr>
    <a:masterClrMapping/>
  </p:clrMapOvr>
  <p:transition spd="med">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a:xfrm>
            <a:off x="1908175" y="228600"/>
            <a:ext cx="6264225" cy="952500"/>
          </a:xfrm>
        </p:spPr>
        <p:txBody>
          <a:bodyPr/>
          <a:lstStyle/>
          <a:p>
            <a:pPr lvl="0"/>
            <a:r>
              <a:rPr lang="fr-FR" b="1" dirty="0">
                <a:effectLst/>
                <a:latin typeface="Arial" panose="020B0604020202020204" pitchFamily="34" charset="0"/>
                <a:ea typeface="Times New Roman" panose="02020603050405020304" pitchFamily="18" charset="0"/>
              </a:rPr>
              <a:t>L’inflation et la monnaie</a:t>
            </a:r>
            <a:br>
              <a:rPr lang="fr-FR" b="1" dirty="0">
                <a:effectLst/>
                <a:latin typeface="Arial" panose="020B0604020202020204" pitchFamily="34" charset="0"/>
                <a:ea typeface="Times New Roman" panose="02020603050405020304" pitchFamily="18" charset="0"/>
              </a:rPr>
            </a:br>
            <a:r>
              <a:rPr lang="fr-FR" b="1" dirty="0">
                <a:effectLst/>
                <a:latin typeface="Arial" panose="020B0604020202020204" pitchFamily="34" charset="0"/>
                <a:ea typeface="Times New Roman" panose="02020603050405020304" pitchFamily="18" charset="0"/>
              </a:rPr>
              <a:t> nationale</a:t>
            </a:r>
            <a:endParaRPr lang="fr-FR" b="1" dirty="0">
              <a:effectLst/>
              <a:latin typeface="Times New Roman" panose="02020603050405020304" pitchFamily="18" charset="0"/>
              <a:ea typeface="Times New Roman" panose="02020603050405020304" pitchFamily="18" charset="0"/>
            </a:endParaRPr>
          </a:p>
        </p:txBody>
      </p:sp>
      <p:sp>
        <p:nvSpPr>
          <p:cNvPr id="4099" name="Rectangle 7"/>
          <p:cNvSpPr>
            <a:spLocks noGrp="1"/>
          </p:cNvSpPr>
          <p:nvPr>
            <p:ph type="body" idx="1"/>
          </p:nvPr>
        </p:nvSpPr>
        <p:spPr>
          <a:xfrm>
            <a:off x="474092" y="1155700"/>
            <a:ext cx="8229600" cy="3771900"/>
          </a:xfrm>
        </p:spPr>
        <p:txBody>
          <a:bodyPr/>
          <a:lstStyle/>
          <a:p>
            <a:pPr marL="0" indent="0" algn="just">
              <a:lnSpc>
                <a:spcPct val="115000"/>
              </a:lnSpc>
              <a:spcAft>
                <a:spcPts val="600"/>
              </a:spcAft>
              <a:buNone/>
            </a:pPr>
            <a:r>
              <a:rPr lang="fr-FR" sz="2000" b="1" dirty="0">
                <a:effectLst/>
                <a:latin typeface="Arial" panose="020B0604020202020204" pitchFamily="34" charset="0"/>
                <a:ea typeface="Calibri" panose="020F0502020204030204" pitchFamily="34" charset="0"/>
                <a:cs typeface="Arial" panose="020B0604020202020204" pitchFamily="34" charset="0"/>
              </a:rPr>
              <a:t>L</a:t>
            </a:r>
            <a:r>
              <a:rPr lang="fr-FR" sz="2000" b="1" dirty="0">
                <a:effectLst/>
                <a:latin typeface="Arial" panose="020B0604020202020204" pitchFamily="34" charset="0"/>
                <a:ea typeface="Times New Roman" panose="02020603050405020304" pitchFamily="18" charset="0"/>
                <a:cs typeface="Arial" panose="020B0604020202020204" pitchFamily="34" charset="0"/>
              </a:rPr>
              <a:t>’inflation est aussi assimilée à « la perte du pouvoir d’achat de la monnaie ».</a:t>
            </a:r>
            <a:endParaRPr lang="fr-FR" sz="2000" b="1"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600"/>
              </a:spcAft>
              <a:buFont typeface="Wingdings" panose="05000000000000000000" pitchFamily="2" charset="2"/>
              <a:buChar char="q"/>
            </a:pPr>
            <a:r>
              <a:rPr lang="fr-FR" sz="2000" b="1" dirty="0">
                <a:effectLst/>
                <a:latin typeface="Arial" panose="020B0604020202020204" pitchFamily="34" charset="0"/>
                <a:ea typeface="Calibri" panose="020F0502020204030204" pitchFamily="34" charset="0"/>
                <a:cs typeface="Arial" panose="020B0604020202020204" pitchFamily="34" charset="0"/>
              </a:rPr>
              <a:t>Le gros problème se pose sur la monnaie lorsque l'inflation atteint un niveau où elle est qualifiée de galopante par exemple </a:t>
            </a:r>
            <a:r>
              <a:rPr lang="fr-FR" sz="2000" b="1" i="1" dirty="0">
                <a:effectLst/>
                <a:latin typeface="Arial" panose="020B0604020202020204" pitchFamily="34" charset="0"/>
                <a:ea typeface="Calibri" panose="020F0502020204030204" pitchFamily="34" charset="0"/>
                <a:cs typeface="Arial" panose="020B0604020202020204" pitchFamily="34" charset="0"/>
              </a:rPr>
              <a:t>(quand le taux de la hausse mensuelle des prix comporte deux ou trois chiffres)</a:t>
            </a:r>
            <a:r>
              <a:rPr lang="fr-FR" sz="2000" b="1" dirty="0">
                <a:effectLst/>
                <a:latin typeface="Arial" panose="020B0604020202020204" pitchFamily="34" charset="0"/>
                <a:ea typeface="Calibri" panose="020F0502020204030204" pitchFamily="34" charset="0"/>
                <a:cs typeface="Arial" panose="020B0604020202020204" pitchFamily="34" charset="0"/>
              </a:rPr>
              <a:t>. Les agents économiques ne souhaitent plus détenir de la monnaie nationale tant sa valeur diminue rapidement. </a:t>
            </a:r>
          </a:p>
          <a:p>
            <a:pPr algn="just">
              <a:lnSpc>
                <a:spcPct val="115000"/>
              </a:lnSpc>
              <a:spcAft>
                <a:spcPts val="600"/>
              </a:spcAft>
              <a:buFont typeface="Wingdings" panose="05000000000000000000" pitchFamily="2" charset="2"/>
              <a:buChar char="q"/>
            </a:pPr>
            <a:r>
              <a:rPr lang="fr-FR" sz="2000" b="1" dirty="0">
                <a:effectLst/>
                <a:latin typeface="Arial" panose="020B0604020202020204" pitchFamily="34" charset="0"/>
                <a:ea typeface="Calibri" panose="020F0502020204030204" pitchFamily="34" charset="0"/>
                <a:cs typeface="Arial" panose="020B0604020202020204" pitchFamily="34" charset="0"/>
              </a:rPr>
              <a:t>Une telle situation peut conduire à procéder à des ajustements monétaires, voire la dévaluation de la monnaie nationale</a:t>
            </a:r>
            <a:r>
              <a:rPr lang="fr-FR" sz="1800" b="1" dirty="0">
                <a:effectLst/>
                <a:latin typeface="Arial" panose="020B0604020202020204" pitchFamily="34" charset="0"/>
                <a:ea typeface="Calibri" panose="020F0502020204030204" pitchFamily="34" charset="0"/>
                <a:cs typeface="Times New Roman" panose="02020603050405020304" pitchFamily="18" charset="0"/>
              </a:rPr>
              <a:t>. </a:t>
            </a:r>
            <a:endParaRPr lang="fr-FR"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sz="2000" dirty="0">
              <a:solidFill>
                <a:srgbClr val="FF0000"/>
              </a:solidFill>
            </a:endParaRPr>
          </a:p>
        </p:txBody>
      </p:sp>
    </p:spTree>
    <p:extLst>
      <p:ext uri="{BB962C8B-B14F-4D97-AF65-F5344CB8AC3E}">
        <p14:creationId xmlns:p14="http://schemas.microsoft.com/office/powerpoint/2010/main" val="664317605"/>
      </p:ext>
    </p:extLst>
  </p:cSld>
  <p:clrMapOvr>
    <a:masterClrMapping/>
  </p:clrMapOvr>
  <p:transition spd="med">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sz="2800" dirty="0">
                <a:latin typeface="Arial" panose="020B0604020202020204" pitchFamily="34" charset="0"/>
              </a:rPr>
              <a:t>Pourquoi les banques centrales ne visent-elles pas l’inflation zéro ?</a:t>
            </a:r>
            <a:endParaRPr lang="fr-FR" b="1" dirty="0">
              <a:effectLst/>
              <a:latin typeface="Times New Roman" panose="02020603050405020304" pitchFamily="18" charset="0"/>
              <a:ea typeface="Times New Roman" panose="02020603050405020304" pitchFamily="18" charset="0"/>
            </a:endParaRPr>
          </a:p>
        </p:txBody>
      </p:sp>
      <p:sp>
        <p:nvSpPr>
          <p:cNvPr id="4099" name="Rectangle 7"/>
          <p:cNvSpPr>
            <a:spLocks noGrp="1"/>
          </p:cNvSpPr>
          <p:nvPr>
            <p:ph type="body" idx="1"/>
          </p:nvPr>
        </p:nvSpPr>
        <p:spPr>
          <a:xfrm>
            <a:off x="474092" y="1155700"/>
            <a:ext cx="8229600" cy="4150072"/>
          </a:xfrm>
        </p:spPr>
        <p:txBody>
          <a:bodyPr/>
          <a:lstStyle/>
          <a:p>
            <a:pPr marL="0" indent="0" algn="just">
              <a:lnSpc>
                <a:spcPct val="115000"/>
              </a:lnSpc>
              <a:spcAft>
                <a:spcPts val="600"/>
              </a:spcAft>
              <a:buNone/>
            </a:pPr>
            <a:r>
              <a:rPr lang="fr-FR" sz="2200" dirty="0">
                <a:solidFill>
                  <a:srgbClr val="FF0000"/>
                </a:solidFill>
                <a:latin typeface="Arial" panose="020B0604020202020204" pitchFamily="34" charset="0"/>
                <a:ea typeface="Calibri" panose="020F0502020204030204" pitchFamily="34" charset="0"/>
                <a:cs typeface="Times New Roman" panose="02020603050405020304" pitchFamily="18" charset="0"/>
                <a:sym typeface="Wingdings" panose="05000000000000000000" pitchFamily="2" charset="2"/>
              </a:rPr>
              <a:t> </a:t>
            </a:r>
            <a:r>
              <a:rPr lang="fr-FR" sz="2200" b="1" dirty="0">
                <a:solidFill>
                  <a:srgbClr val="FF0000"/>
                </a:solidFill>
                <a:latin typeface="Arial" panose="020B0604020202020204" pitchFamily="34" charset="0"/>
                <a:cs typeface="Arial" panose="020B0604020202020204" pitchFamily="34" charset="0"/>
                <a:sym typeface="Wingdings" panose="05000000000000000000" pitchFamily="2" charset="2"/>
              </a:rPr>
              <a:t>L</a:t>
            </a:r>
            <a:r>
              <a:rPr lang="fr-FR" sz="2200" b="1" dirty="0">
                <a:solidFill>
                  <a:srgbClr val="FF0000"/>
                </a:solidFill>
                <a:latin typeface="Arial" panose="020B0604020202020204" pitchFamily="34" charset="0"/>
                <a:cs typeface="Arial" panose="020B0604020202020204" pitchFamily="34" charset="0"/>
              </a:rPr>
              <a:t>’objectif d’une inflation nulle comporte un taux de sacrifice très élevé pour la population. </a:t>
            </a:r>
            <a:endParaRPr lang="fr-FR" sz="1800" i="1" dirty="0">
              <a:effectLst/>
              <a:latin typeface="Arial" panose="020B0604020202020204" pitchFamily="34" charset="0"/>
              <a:ea typeface="Calibri" panose="020F0502020204030204" pitchFamily="34" charset="0"/>
              <a:cs typeface="Times New Roman" panose="02020603050405020304" pitchFamily="18" charset="0"/>
            </a:endParaRPr>
          </a:p>
          <a:p>
            <a:pPr lvl="0" algn="just">
              <a:lnSpc>
                <a:spcPct val="115000"/>
              </a:lnSpc>
              <a:spcBef>
                <a:spcPts val="600"/>
              </a:spcBef>
              <a:spcAft>
                <a:spcPts val="600"/>
              </a:spcAft>
              <a:buFont typeface="Arial" panose="020B0604020202020204" pitchFamily="34" charset="0"/>
              <a:buChar char="•"/>
            </a:pPr>
            <a:r>
              <a:rPr lang="fr-FR" sz="2200" b="1" dirty="0">
                <a:effectLst/>
                <a:latin typeface="Arial" panose="020B0604020202020204" pitchFamily="34" charset="0"/>
                <a:ea typeface="Calibri" panose="020F0502020204030204" pitchFamily="34" charset="0"/>
                <a:cs typeface="Times New Roman" panose="02020603050405020304" pitchFamily="18" charset="0"/>
              </a:rPr>
              <a:t>L’inflation nulle augmente les inégalités sociales  </a:t>
            </a:r>
          </a:p>
          <a:p>
            <a:pPr marL="0" lvl="0" indent="0" algn="just">
              <a:lnSpc>
                <a:spcPct val="115000"/>
              </a:lnSpc>
              <a:spcBef>
                <a:spcPts val="0"/>
              </a:spcBef>
              <a:spcAft>
                <a:spcPts val="600"/>
              </a:spcAft>
              <a:buNone/>
            </a:pPr>
            <a:r>
              <a:rPr lang="fr-FR" sz="2000" i="1" dirty="0">
                <a:effectLst/>
                <a:latin typeface="Arial" panose="020B0604020202020204" pitchFamily="34" charset="0"/>
                <a:ea typeface="Calibri" panose="020F0502020204030204" pitchFamily="34" charset="0"/>
                <a:cs typeface="Times New Roman" panose="02020603050405020304" pitchFamily="18" charset="0"/>
              </a:rPr>
              <a:t>Des calculs d’experts estiment par exemple que réduire l’inflation de 4% à 0% requiert que l’on renonce à 20% du PIB annuel, soit une récession ! </a:t>
            </a:r>
            <a:r>
              <a:rPr lang="fr-FR" sz="2200" dirty="0">
                <a:latin typeface="Arial" panose="020B0604020202020204" pitchFamily="34" charset="0"/>
                <a:ea typeface="Calibri" panose="020F0502020204030204" pitchFamily="34" charset="0"/>
                <a:cs typeface="Times New Roman" panose="02020603050405020304" pitchFamily="18" charset="0"/>
              </a:rPr>
              <a:t>Les </a:t>
            </a:r>
            <a:r>
              <a:rPr lang="fr-FR" sz="2200" dirty="0">
                <a:effectLst/>
                <a:latin typeface="Arial" panose="020B0604020202020204" pitchFamily="34" charset="0"/>
                <a:ea typeface="Calibri" panose="020F0502020204030204" pitchFamily="34" charset="0"/>
                <a:cs typeface="Times New Roman" panose="02020603050405020304" pitchFamily="18" charset="0"/>
              </a:rPr>
              <a:t>individus les moins éduqués ayant peu de compétences, moins d’expérience, et des salaires faibles, sont les plus touchés dans une telle conjoncture. </a:t>
            </a:r>
            <a:endParaRPr lang="fr-FR" sz="22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600"/>
              </a:spcAft>
              <a:buFont typeface="Arial" panose="020B0604020202020204" pitchFamily="34" charset="0"/>
              <a:buChar char="•"/>
            </a:pPr>
            <a:r>
              <a:rPr lang="fr-FR" sz="2200" b="1" dirty="0">
                <a:latin typeface="Arial" panose="020B0604020202020204" pitchFamily="34" charset="0"/>
                <a:cs typeface="Times New Roman" panose="02020603050405020304" pitchFamily="18" charset="0"/>
              </a:rPr>
              <a:t>L’inflation nulle accroit le niveau du taux d’intérêt réel</a:t>
            </a:r>
          </a:p>
          <a:p>
            <a:pPr algn="just">
              <a:lnSpc>
                <a:spcPct val="115000"/>
              </a:lnSpc>
              <a:spcBef>
                <a:spcPts val="600"/>
              </a:spcBef>
              <a:spcAft>
                <a:spcPts val="600"/>
              </a:spcAft>
              <a:buFont typeface="Arial" panose="020B0604020202020204" pitchFamily="34" charset="0"/>
              <a:buChar char="•"/>
            </a:pPr>
            <a:endParaRPr lang="fr-FR" sz="2200" b="1" dirty="0">
              <a:latin typeface="Arial" panose="020B0604020202020204" pitchFamily="34" charset="0"/>
              <a:cs typeface="Times New Roman" panose="02020603050405020304" pitchFamily="18" charset="0"/>
            </a:endParaRPr>
          </a:p>
          <a:p>
            <a:pPr algn="just">
              <a:lnSpc>
                <a:spcPct val="115000"/>
              </a:lnSpc>
              <a:spcBef>
                <a:spcPts val="600"/>
              </a:spcBef>
              <a:spcAft>
                <a:spcPts val="600"/>
              </a:spcAft>
              <a:buFont typeface="Arial" panose="020B0604020202020204" pitchFamily="34" charset="0"/>
              <a:buChar char="•"/>
            </a:pPr>
            <a:endParaRPr lang="fr-FR" sz="2200" b="1" dirty="0">
              <a:latin typeface="Arial" panose="020B0604020202020204" pitchFamily="34" charset="0"/>
              <a:cs typeface="Times New Roman" panose="02020603050405020304" pitchFamily="18" charset="0"/>
            </a:endParaRPr>
          </a:p>
          <a:p>
            <a:pPr marL="0" indent="0" algn="just">
              <a:lnSpc>
                <a:spcPct val="115000"/>
              </a:lnSpc>
              <a:spcBef>
                <a:spcPts val="600"/>
              </a:spcBef>
              <a:spcAft>
                <a:spcPts val="600"/>
              </a:spcAft>
              <a:buNone/>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sz="2000" dirty="0">
              <a:solidFill>
                <a:srgbClr val="FF0000"/>
              </a:solidFill>
            </a:endParaRPr>
          </a:p>
        </p:txBody>
      </p:sp>
    </p:spTree>
    <p:extLst>
      <p:ext uri="{BB962C8B-B14F-4D97-AF65-F5344CB8AC3E}">
        <p14:creationId xmlns:p14="http://schemas.microsoft.com/office/powerpoint/2010/main" val="1529042032"/>
      </p:ext>
    </p:extLst>
  </p:cSld>
  <p:clrMapOvr>
    <a:masterClrMapping/>
  </p:clrMapOvr>
  <p:transition spd="med">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sz="2800" dirty="0">
                <a:latin typeface="Arial" panose="020B0604020202020204" pitchFamily="34" charset="0"/>
              </a:rPr>
              <a:t>Les effets de l’inflation sur les agents économiques (1)</a:t>
            </a:r>
            <a:endParaRPr lang="fr-FR" b="1" dirty="0">
              <a:effectLst/>
              <a:latin typeface="Times New Roman" panose="02020603050405020304" pitchFamily="18" charset="0"/>
              <a:ea typeface="Times New Roman" panose="02020603050405020304" pitchFamily="18" charset="0"/>
            </a:endParaRPr>
          </a:p>
        </p:txBody>
      </p:sp>
      <p:sp>
        <p:nvSpPr>
          <p:cNvPr id="4099" name="Rectangle 7"/>
          <p:cNvSpPr>
            <a:spLocks noGrp="1"/>
          </p:cNvSpPr>
          <p:nvPr>
            <p:ph type="body" idx="1"/>
          </p:nvPr>
        </p:nvSpPr>
        <p:spPr>
          <a:xfrm>
            <a:off x="474092" y="1155700"/>
            <a:ext cx="8229600" cy="4150072"/>
          </a:xfrm>
        </p:spPr>
        <p:txBody>
          <a:bodyPr/>
          <a:lstStyle/>
          <a:p>
            <a:pPr algn="just">
              <a:lnSpc>
                <a:spcPct val="115000"/>
              </a:lnSpc>
              <a:spcAft>
                <a:spcPts val="600"/>
              </a:spcAft>
              <a:buFont typeface="Wingdings" panose="05000000000000000000" pitchFamily="2" charset="2"/>
              <a:buChar char="ü"/>
            </a:pPr>
            <a:r>
              <a:rPr lang="fr-FR" sz="2200" dirty="0">
                <a:effectLst/>
                <a:latin typeface="Arial" panose="020B0604020202020204" pitchFamily="34" charset="0"/>
                <a:ea typeface="Calibri" panose="020F0502020204030204" pitchFamily="34" charset="0"/>
              </a:rPr>
              <a:t>Les effets de l’inflation sont plus ou moins prononcés selon qu’elle est forte ou modérée, selon le secteur d’activité et selon la structure de la consommation lorsqu’il s’agit des ménages. </a:t>
            </a:r>
          </a:p>
          <a:p>
            <a:pPr algn="just">
              <a:lnSpc>
                <a:spcPct val="115000"/>
              </a:lnSpc>
              <a:spcAft>
                <a:spcPts val="600"/>
              </a:spcAft>
              <a:buFont typeface="Wingdings" panose="05000000000000000000" pitchFamily="2" charset="2"/>
              <a:buChar char="ü"/>
            </a:pPr>
            <a:r>
              <a:rPr lang="fr-FR" sz="2200" dirty="0">
                <a:effectLst/>
                <a:latin typeface="Arial" panose="020B0604020202020204" pitchFamily="34" charset="0"/>
                <a:ea typeface="Calibri" panose="020F0502020204030204" pitchFamily="34" charset="0"/>
              </a:rPr>
              <a:t>Parce qu’elle indique l’évolution moyenne des prix dans le pays, tout le monde n’est pas touché de la même manière. </a:t>
            </a:r>
          </a:p>
          <a:p>
            <a:pPr algn="just">
              <a:lnSpc>
                <a:spcPct val="115000"/>
              </a:lnSpc>
              <a:spcAft>
                <a:spcPts val="600"/>
              </a:spcAft>
              <a:buFont typeface="Wingdings" panose="05000000000000000000" pitchFamily="2" charset="2"/>
              <a:buChar char="ü"/>
            </a:pPr>
            <a:r>
              <a:rPr lang="fr-FR" sz="2200" dirty="0">
                <a:effectLst/>
                <a:latin typeface="Arial" panose="020B0604020202020204" pitchFamily="34" charset="0"/>
                <a:ea typeface="Calibri" panose="020F0502020204030204" pitchFamily="34" charset="0"/>
              </a:rPr>
              <a:t>Tous ne pouvant pas faire évoluer leurs revenus à la même vitesse, </a:t>
            </a:r>
            <a:r>
              <a:rPr lang="fr-FR" sz="2200" dirty="0">
                <a:latin typeface="Arial" panose="020B0604020202020204" pitchFamily="34" charset="0"/>
                <a:ea typeface="Calibri" panose="020F0502020204030204" pitchFamily="34" charset="0"/>
              </a:rPr>
              <a:t>lorsqu’elle l’inflation est chronique, elle perturbe la répartition des revenus entre les agents économiques</a:t>
            </a:r>
            <a:endParaRPr lang="fr-FR" sz="2200" b="1" dirty="0">
              <a:latin typeface="Arial" panose="020B0604020202020204" pitchFamily="34" charset="0"/>
              <a:cs typeface="Times New Roman" panose="02020603050405020304" pitchFamily="18" charset="0"/>
            </a:endParaRPr>
          </a:p>
          <a:p>
            <a:pPr algn="just">
              <a:lnSpc>
                <a:spcPct val="115000"/>
              </a:lnSpc>
              <a:spcBef>
                <a:spcPts val="600"/>
              </a:spcBef>
              <a:spcAft>
                <a:spcPts val="600"/>
              </a:spcAft>
              <a:buFont typeface="Arial" panose="020B0604020202020204" pitchFamily="34" charset="0"/>
              <a:buChar char="•"/>
            </a:pPr>
            <a:endParaRPr lang="fr-FR" sz="2200" b="1" dirty="0">
              <a:latin typeface="Arial" panose="020B0604020202020204" pitchFamily="34" charset="0"/>
              <a:cs typeface="Times New Roman" panose="02020603050405020304" pitchFamily="18" charset="0"/>
            </a:endParaRPr>
          </a:p>
          <a:p>
            <a:pPr marL="0" indent="0" algn="just">
              <a:lnSpc>
                <a:spcPct val="115000"/>
              </a:lnSpc>
              <a:spcBef>
                <a:spcPts val="600"/>
              </a:spcBef>
              <a:spcAft>
                <a:spcPts val="600"/>
              </a:spcAft>
              <a:buNone/>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sz="2000" dirty="0">
              <a:solidFill>
                <a:srgbClr val="FF0000"/>
              </a:solidFill>
            </a:endParaRPr>
          </a:p>
        </p:txBody>
      </p:sp>
    </p:spTree>
    <p:extLst>
      <p:ext uri="{BB962C8B-B14F-4D97-AF65-F5344CB8AC3E}">
        <p14:creationId xmlns:p14="http://schemas.microsoft.com/office/powerpoint/2010/main" val="4073237823"/>
      </p:ext>
    </p:extLst>
  </p:cSld>
  <p:clrMapOvr>
    <a:masterClrMapping/>
  </p:clrMapOvr>
  <p:transition spd="med">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sz="2800" dirty="0">
                <a:latin typeface="Arial" panose="020B0604020202020204" pitchFamily="34" charset="0"/>
              </a:rPr>
              <a:t>Les effets de l’inflation sur les agents économiques (2)</a:t>
            </a:r>
            <a:endParaRPr lang="fr-FR" b="1" dirty="0">
              <a:effectLst/>
              <a:latin typeface="Times New Roman" panose="02020603050405020304" pitchFamily="18" charset="0"/>
              <a:ea typeface="Times New Roman" panose="02020603050405020304" pitchFamily="18" charset="0"/>
            </a:endParaRPr>
          </a:p>
        </p:txBody>
      </p:sp>
      <p:sp>
        <p:nvSpPr>
          <p:cNvPr id="4099" name="Rectangle 7"/>
          <p:cNvSpPr>
            <a:spLocks noGrp="1"/>
          </p:cNvSpPr>
          <p:nvPr>
            <p:ph type="body" idx="1"/>
          </p:nvPr>
        </p:nvSpPr>
        <p:spPr>
          <a:xfrm>
            <a:off x="474092" y="1155700"/>
            <a:ext cx="8229600" cy="4150072"/>
          </a:xfrm>
        </p:spPr>
        <p:txBody>
          <a:bodyPr/>
          <a:lstStyle/>
          <a:p>
            <a:pPr marL="342900" lvl="0" indent="-342900">
              <a:lnSpc>
                <a:spcPct val="107000"/>
              </a:lnSpc>
              <a:spcBef>
                <a:spcPts val="600"/>
              </a:spcBef>
              <a:spcAft>
                <a:spcPts val="600"/>
              </a:spcAft>
              <a:buFont typeface="Symbol" panose="05050102010706020507" pitchFamily="18" charset="2"/>
              <a:buBlip>
                <a:blip r:embed="rId2"/>
              </a:buBlip>
            </a:pPr>
            <a:r>
              <a:rPr lang="fr-FR" b="1" dirty="0">
                <a:solidFill>
                  <a:srgbClr val="1F4D78"/>
                </a:solidFill>
                <a:effectLst/>
                <a:latin typeface="Arial" panose="020B0604020202020204" pitchFamily="34" charset="0"/>
                <a:ea typeface="Times New Roman" panose="02020603050405020304" pitchFamily="18" charset="0"/>
                <a:cs typeface="Arial" panose="020B0604020202020204" pitchFamily="34" charset="0"/>
              </a:rPr>
              <a:t>Sur le niveau de vie des ménages : </a:t>
            </a:r>
            <a:r>
              <a:rPr lang="fr-FR"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perte du pouvoir d’achat </a:t>
            </a:r>
            <a:endParaRPr lang="fr-FR"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15000"/>
              </a:lnSpc>
              <a:spcBef>
                <a:spcPts val="600"/>
              </a:spcBef>
              <a:spcAft>
                <a:spcPts val="600"/>
              </a:spcAft>
              <a:buNone/>
            </a:pPr>
            <a:r>
              <a:rPr lang="fr-FR" sz="2400" i="1" dirty="0">
                <a:effectLst/>
                <a:latin typeface="Arial" panose="020B0604020202020204" pitchFamily="34" charset="0"/>
                <a:ea typeface="Times New Roman" panose="02020603050405020304" pitchFamily="18" charset="0"/>
                <a:cs typeface="Arial" panose="020B0604020202020204" pitchFamily="34" charset="0"/>
              </a:rPr>
              <a:t>L’on distingue le revenu « nominal » du revenu « réel » qui se calcule en « déflatant » le revenu nominal par le taux de variation de l’IPC. </a:t>
            </a:r>
          </a:p>
          <a:p>
            <a:pPr marL="0" indent="0" algn="just">
              <a:lnSpc>
                <a:spcPct val="115000"/>
              </a:lnSpc>
              <a:spcBef>
                <a:spcPts val="600"/>
              </a:spcBef>
              <a:spcAft>
                <a:spcPts val="600"/>
              </a:spcAft>
              <a:buNone/>
            </a:pPr>
            <a:r>
              <a:rPr lang="fr-FR" sz="2700" dirty="0">
                <a:effectLst/>
                <a:latin typeface="Arial" panose="020B0604020202020204" pitchFamily="34" charset="0"/>
                <a:ea typeface="Times New Roman" panose="02020603050405020304" pitchFamily="18" charset="0"/>
                <a:cs typeface="Arial" panose="020B0604020202020204" pitchFamily="34" charset="0"/>
              </a:rPr>
              <a:t>À revenu donné, le pouvoir d'achat des ménages baisse en période d'inflation. C’est-à-dire qu'avec la hausse des prix la même quantité de monnaie permettra d'acheter moins de choses.</a:t>
            </a:r>
            <a:endParaRPr lang="fr-FR" sz="27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Bef>
                <a:spcPts val="600"/>
              </a:spcBef>
              <a:spcAft>
                <a:spcPts val="600"/>
              </a:spcAft>
              <a:buFont typeface="Arial" panose="020B0604020202020204" pitchFamily="34" charset="0"/>
              <a:buChar char="•"/>
            </a:pPr>
            <a:endParaRPr lang="fr-FR" sz="2200" b="1" dirty="0">
              <a:latin typeface="Arial" panose="020B0604020202020204" pitchFamily="34" charset="0"/>
              <a:cs typeface="Times New Roman" panose="02020603050405020304" pitchFamily="18" charset="0"/>
            </a:endParaRPr>
          </a:p>
          <a:p>
            <a:pPr marL="0" indent="0" algn="just">
              <a:lnSpc>
                <a:spcPct val="115000"/>
              </a:lnSpc>
              <a:spcBef>
                <a:spcPts val="600"/>
              </a:spcBef>
              <a:spcAft>
                <a:spcPts val="600"/>
              </a:spcAft>
              <a:buNone/>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sz="2000" dirty="0">
              <a:solidFill>
                <a:srgbClr val="FF0000"/>
              </a:solidFill>
            </a:endParaRPr>
          </a:p>
        </p:txBody>
      </p:sp>
    </p:spTree>
    <p:extLst>
      <p:ext uri="{BB962C8B-B14F-4D97-AF65-F5344CB8AC3E}">
        <p14:creationId xmlns:p14="http://schemas.microsoft.com/office/powerpoint/2010/main" val="2617599094"/>
      </p:ext>
    </p:extLst>
  </p:cSld>
  <p:clrMapOvr>
    <a:masterClrMapping/>
  </p:clrMapOvr>
  <p:transition spd="med">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sz="2800" dirty="0">
                <a:latin typeface="Arial" panose="020B0604020202020204" pitchFamily="34" charset="0"/>
              </a:rPr>
              <a:t>Les effets de l’inflation sur les agents économiques (3)</a:t>
            </a:r>
            <a:endParaRPr lang="fr-FR" b="1" dirty="0">
              <a:effectLst/>
              <a:latin typeface="Times New Roman" panose="02020603050405020304" pitchFamily="18" charset="0"/>
              <a:ea typeface="Times New Roman" panose="02020603050405020304" pitchFamily="18" charset="0"/>
            </a:endParaRPr>
          </a:p>
        </p:txBody>
      </p:sp>
      <p:sp>
        <p:nvSpPr>
          <p:cNvPr id="4099" name="Rectangle 7"/>
          <p:cNvSpPr>
            <a:spLocks noGrp="1"/>
          </p:cNvSpPr>
          <p:nvPr>
            <p:ph type="body" idx="1"/>
          </p:nvPr>
        </p:nvSpPr>
        <p:spPr>
          <a:xfrm>
            <a:off x="474092" y="1155700"/>
            <a:ext cx="8229600" cy="4150072"/>
          </a:xfrm>
        </p:spPr>
        <p:txBody>
          <a:bodyPr/>
          <a:lstStyle/>
          <a:p>
            <a:pPr marL="342900" lvl="0" indent="-342900">
              <a:lnSpc>
                <a:spcPct val="107000"/>
              </a:lnSpc>
              <a:spcBef>
                <a:spcPts val="600"/>
              </a:spcBef>
              <a:spcAft>
                <a:spcPts val="600"/>
              </a:spcAft>
              <a:buFont typeface="Symbol" panose="05050102010706020507" pitchFamily="18" charset="2"/>
              <a:buBlip>
                <a:blip r:embed="rId2"/>
              </a:buBlip>
            </a:pPr>
            <a:r>
              <a:rPr lang="fr-FR" b="1" dirty="0">
                <a:solidFill>
                  <a:srgbClr val="1F4D78"/>
                </a:solidFill>
                <a:latin typeface="Arial" panose="020B0604020202020204" pitchFamily="34" charset="0"/>
                <a:cs typeface="Arial" panose="020B0604020202020204" pitchFamily="34" charset="0"/>
              </a:rPr>
              <a:t>Ceux que l’inflation pénalise (1)</a:t>
            </a:r>
          </a:p>
          <a:p>
            <a:pPr marL="342900" lvl="0" indent="-342900" algn="just">
              <a:lnSpc>
                <a:spcPct val="115000"/>
              </a:lnSpc>
              <a:spcAft>
                <a:spcPts val="800"/>
              </a:spcAft>
              <a:buFont typeface="Wingdings" panose="05000000000000000000" pitchFamily="2" charset="2"/>
              <a:buChar char=""/>
            </a:pPr>
            <a:r>
              <a:rPr lang="fr-FR" sz="2400" b="1" dirty="0">
                <a:effectLst/>
                <a:latin typeface="Arial" panose="020B0604020202020204" pitchFamily="34" charset="0"/>
                <a:ea typeface="Times New Roman" panose="02020603050405020304" pitchFamily="18" charset="0"/>
                <a:cs typeface="Arial" panose="020B0604020202020204" pitchFamily="34" charset="0"/>
              </a:rPr>
              <a:t>Ceux qui perçoivent des revenus fixes : pension retraite, salaire, loyer de maison non indexé sur l’inflation </a:t>
            </a:r>
          </a:p>
          <a:p>
            <a:pPr marL="342900" lvl="0" indent="-342900" algn="just">
              <a:lnSpc>
                <a:spcPct val="115000"/>
              </a:lnSpc>
              <a:spcAft>
                <a:spcPts val="800"/>
              </a:spcAft>
              <a:buFont typeface="Wingdings" panose="05000000000000000000" pitchFamily="2" charset="2"/>
              <a:buChar char=""/>
            </a:pPr>
            <a:r>
              <a:rPr lang="fr-FR" sz="2400" b="1" dirty="0">
                <a:effectLst/>
                <a:latin typeface="Arial" panose="020B0604020202020204" pitchFamily="34" charset="0"/>
                <a:ea typeface="Times New Roman" panose="02020603050405020304" pitchFamily="18" charset="0"/>
                <a:cs typeface="Arial" panose="020B0604020202020204" pitchFamily="34" charset="0"/>
              </a:rPr>
              <a:t>Les créditeurs qui n'ont pas réussi à se prémunir contre l'inflation</a:t>
            </a:r>
            <a:r>
              <a:rPr lang="fr-FR" sz="2400" dirty="0">
                <a:effectLst/>
                <a:latin typeface="Arial" panose="020B0604020202020204" pitchFamily="34" charset="0"/>
                <a:ea typeface="Times New Roman" panose="02020603050405020304" pitchFamily="18" charset="0"/>
              </a:rPr>
              <a:t> </a:t>
            </a:r>
          </a:p>
          <a:p>
            <a:pPr marL="0" indent="0" algn="just">
              <a:lnSpc>
                <a:spcPct val="115000"/>
              </a:lnSpc>
              <a:spcAft>
                <a:spcPts val="800"/>
              </a:spcAft>
              <a:buNone/>
            </a:pPr>
            <a:r>
              <a:rPr lang="fr-FR" sz="1800" i="1" dirty="0">
                <a:effectLst/>
                <a:latin typeface="Arial" panose="020B0604020202020204" pitchFamily="34" charset="0"/>
                <a:ea typeface="Times New Roman" panose="02020603050405020304" pitchFamily="18" charset="0"/>
              </a:rPr>
              <a:t>Il est important de noter qu’en dehors des entreprises financières, à quelques exceptions près, toutes les entreprises privées sont des débiteurs nets alors que les autorités publiques en général, les ménages dans leur ensemble, sont des prêteurs nets</a:t>
            </a:r>
            <a:endParaRPr lang="fr-FR" sz="1800" b="1" i="1"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15000"/>
              </a:lnSpc>
              <a:spcAft>
                <a:spcPts val="800"/>
              </a:spcAft>
              <a:buNone/>
            </a:pPr>
            <a:endParaRPr lang="fr-FR" sz="2400" b="1" dirty="0">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15000"/>
              </a:lnSpc>
              <a:spcBef>
                <a:spcPts val="600"/>
              </a:spcBef>
              <a:spcAft>
                <a:spcPts val="600"/>
              </a:spcAft>
              <a:buNone/>
            </a:pPr>
            <a:endParaRPr lang="fr-FR" sz="2200" b="1" dirty="0">
              <a:latin typeface="Arial" panose="020B0604020202020204" pitchFamily="34" charset="0"/>
              <a:cs typeface="Times New Roman" panose="02020603050405020304" pitchFamily="18" charset="0"/>
            </a:endParaRPr>
          </a:p>
          <a:p>
            <a:pPr marL="0" indent="0" algn="just">
              <a:lnSpc>
                <a:spcPct val="115000"/>
              </a:lnSpc>
              <a:spcBef>
                <a:spcPts val="600"/>
              </a:spcBef>
              <a:spcAft>
                <a:spcPts val="600"/>
              </a:spcAft>
              <a:buNone/>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sz="2000" dirty="0">
              <a:solidFill>
                <a:srgbClr val="FF0000"/>
              </a:solidFill>
            </a:endParaRPr>
          </a:p>
        </p:txBody>
      </p:sp>
    </p:spTree>
    <p:extLst>
      <p:ext uri="{BB962C8B-B14F-4D97-AF65-F5344CB8AC3E}">
        <p14:creationId xmlns:p14="http://schemas.microsoft.com/office/powerpoint/2010/main" val="391313845"/>
      </p:ext>
    </p:extLst>
  </p:cSld>
  <p:clrMapOvr>
    <a:masterClrMapping/>
  </p:clrMapOvr>
  <p:transition spd="med">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sz="2800" dirty="0">
                <a:latin typeface="Arial" panose="020B0604020202020204" pitchFamily="34" charset="0"/>
              </a:rPr>
              <a:t>Les effets de l’inflation sur les agents économiques (3)</a:t>
            </a:r>
            <a:endParaRPr lang="fr-FR" b="1" dirty="0">
              <a:effectLst/>
              <a:latin typeface="Times New Roman" panose="02020603050405020304" pitchFamily="18" charset="0"/>
              <a:ea typeface="Times New Roman" panose="02020603050405020304" pitchFamily="18" charset="0"/>
            </a:endParaRPr>
          </a:p>
        </p:txBody>
      </p:sp>
      <p:sp>
        <p:nvSpPr>
          <p:cNvPr id="4099" name="Rectangle 7"/>
          <p:cNvSpPr>
            <a:spLocks noGrp="1"/>
          </p:cNvSpPr>
          <p:nvPr>
            <p:ph type="body" idx="1"/>
          </p:nvPr>
        </p:nvSpPr>
        <p:spPr>
          <a:xfrm>
            <a:off x="474092" y="1155700"/>
            <a:ext cx="8229600" cy="4150072"/>
          </a:xfrm>
        </p:spPr>
        <p:txBody>
          <a:bodyPr/>
          <a:lstStyle/>
          <a:p>
            <a:pPr marL="342900" lvl="0" indent="-342900">
              <a:lnSpc>
                <a:spcPct val="107000"/>
              </a:lnSpc>
              <a:spcBef>
                <a:spcPts val="600"/>
              </a:spcBef>
              <a:spcAft>
                <a:spcPts val="600"/>
              </a:spcAft>
              <a:buFont typeface="Symbol" panose="05050102010706020507" pitchFamily="18" charset="2"/>
              <a:buBlip>
                <a:blip r:embed="rId2"/>
              </a:buBlip>
            </a:pPr>
            <a:r>
              <a:rPr lang="fr-FR" b="1" dirty="0">
                <a:solidFill>
                  <a:srgbClr val="1F4D78"/>
                </a:solidFill>
                <a:latin typeface="Arial" panose="020B0604020202020204" pitchFamily="34" charset="0"/>
                <a:cs typeface="Arial" panose="020B0604020202020204" pitchFamily="34" charset="0"/>
              </a:rPr>
              <a:t>Ceux que l’inflation pénalise (2)</a:t>
            </a:r>
          </a:p>
          <a:p>
            <a:pPr algn="just">
              <a:lnSpc>
                <a:spcPct val="115000"/>
              </a:lnSpc>
              <a:spcBef>
                <a:spcPts val="600"/>
              </a:spcBef>
              <a:spcAft>
                <a:spcPts val="600"/>
              </a:spcAft>
              <a:buFont typeface="Wingdings" panose="05000000000000000000" pitchFamily="2" charset="2"/>
              <a:buChar char=""/>
            </a:pPr>
            <a:r>
              <a:rPr lang="fr-FR" sz="2400" b="1" dirty="0">
                <a:latin typeface="Arial" panose="020B0604020202020204" pitchFamily="34" charset="0"/>
                <a:cs typeface="Arial" panose="020B0604020202020204" pitchFamily="34" charset="0"/>
              </a:rPr>
              <a:t>Les détenteurs de monnaie y compris ceux qui thésaurisent au travers d’un trou creusé dans le sol ou d’un coffre-fort</a:t>
            </a:r>
          </a:p>
          <a:p>
            <a:pPr marL="342900" lvl="0" indent="-342900" algn="just">
              <a:lnSpc>
                <a:spcPct val="115000"/>
              </a:lnSpc>
              <a:spcBef>
                <a:spcPts val="600"/>
              </a:spcBef>
              <a:spcAft>
                <a:spcPts val="600"/>
              </a:spcAft>
              <a:buFont typeface="Wingdings" panose="05000000000000000000" pitchFamily="2" charset="2"/>
              <a:buChar char=""/>
            </a:pPr>
            <a:r>
              <a:rPr lang="fr-FR" sz="2400" b="1" dirty="0">
                <a:effectLst/>
                <a:latin typeface="Arial" panose="020B0604020202020204" pitchFamily="34" charset="0"/>
                <a:ea typeface="Times New Roman" panose="02020603050405020304" pitchFamily="18" charset="0"/>
                <a:cs typeface="Arial" panose="020B0604020202020204" pitchFamily="34" charset="0"/>
              </a:rPr>
              <a:t>Les rentiers</a:t>
            </a:r>
            <a:endParaRPr lang="fr-FR" sz="2400" b="1" dirty="0">
              <a:latin typeface="Arial" panose="020B0604020202020204" pitchFamily="34" charset="0"/>
              <a:ea typeface="Times New Roman" panose="02020603050405020304" pitchFamily="18" charset="0"/>
              <a:cs typeface="Arial" panose="020B0604020202020204" pitchFamily="34" charset="0"/>
            </a:endParaRPr>
          </a:p>
          <a:p>
            <a:pPr marL="0" lvl="0" indent="0" algn="just">
              <a:lnSpc>
                <a:spcPct val="115000"/>
              </a:lnSpc>
              <a:spcBef>
                <a:spcPts val="600"/>
              </a:spcBef>
              <a:spcAft>
                <a:spcPts val="600"/>
              </a:spcAft>
              <a:buNone/>
            </a:pPr>
            <a:r>
              <a:rPr lang="fr-FR" sz="1800" i="1" dirty="0">
                <a:effectLst/>
                <a:latin typeface="Arial" panose="020B0604020202020204" pitchFamily="34" charset="0"/>
                <a:ea typeface="Calibri" panose="020F0502020204030204" pitchFamily="34" charset="0"/>
                <a:cs typeface="Times New Roman" panose="02020603050405020304" pitchFamily="18" charset="0"/>
              </a:rPr>
              <a:t>Une </a:t>
            </a:r>
            <a:r>
              <a:rPr lang="fr-FR" sz="1800" b="1" i="1" dirty="0">
                <a:effectLst/>
                <a:latin typeface="Arial" panose="020B0604020202020204" pitchFamily="34" charset="0"/>
                <a:ea typeface="Calibri" panose="020F0502020204030204" pitchFamily="34" charset="0"/>
                <a:cs typeface="Times New Roman" panose="02020603050405020304" pitchFamily="18" charset="0"/>
              </a:rPr>
              <a:t>rente</a:t>
            </a:r>
            <a:r>
              <a:rPr lang="fr-FR" sz="1800" i="1" dirty="0">
                <a:effectLst/>
                <a:latin typeface="Arial" panose="020B0604020202020204" pitchFamily="34" charset="0"/>
                <a:ea typeface="Calibri" panose="020F0502020204030204" pitchFamily="34" charset="0"/>
                <a:cs typeface="Times New Roman" panose="02020603050405020304" pitchFamily="18" charset="0"/>
              </a:rPr>
              <a:t> est, pour un particulier, une somme fixée à l'avance reçue périodiquement, pour une durée fixée d'avance ou, éventuellement, pour le reste de sa vie. Une rente est également définie de façon plus générale comme le revenu provenant d'un patrimoine. </a:t>
            </a:r>
            <a:r>
              <a:rPr lang="fr-FR" sz="1000" b="1" dirty="0">
                <a:effectLst/>
                <a:latin typeface="Arial" panose="020B0604020202020204" pitchFamily="34" charset="0"/>
                <a:ea typeface="Times New Roman" panose="02020603050405020304" pitchFamily="18" charset="0"/>
                <a:cs typeface="Arial" panose="020B0604020202020204" pitchFamily="34" charset="0"/>
                <a:hlinkClick r:id="rId3" action="ppaction://hlinkfile"/>
              </a:rPr>
              <a:t>Feuille Excel de correction des </a:t>
            </a:r>
            <a:r>
              <a:rPr lang="fr-FR" sz="1000" b="1" dirty="0" err="1">
                <a:effectLst/>
                <a:latin typeface="Arial" panose="020B0604020202020204" pitchFamily="34" charset="0"/>
                <a:ea typeface="Times New Roman" panose="02020603050405020304" pitchFamily="18" charset="0"/>
                <a:cs typeface="Arial" panose="020B0604020202020204" pitchFamily="34" charset="0"/>
                <a:hlinkClick r:id="rId3" action="ppaction://hlinkfile"/>
              </a:rPr>
              <a:t>Quizz_calcul</a:t>
            </a:r>
            <a:r>
              <a:rPr lang="fr-FR" sz="1000" b="1" dirty="0">
                <a:effectLst/>
                <a:latin typeface="Arial" panose="020B0604020202020204" pitchFamily="34" charset="0"/>
                <a:ea typeface="Times New Roman" panose="02020603050405020304" pitchFamily="18" charset="0"/>
                <a:cs typeface="Arial" panose="020B0604020202020204" pitchFamily="34" charset="0"/>
                <a:hlinkClick r:id="rId3" action="ppaction://hlinkfile"/>
              </a:rPr>
              <a:t> inflation et graphiques.xlsx</a:t>
            </a:r>
            <a:endParaRPr lang="fr-FR" sz="1000" b="1" dirty="0">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15000"/>
              </a:lnSpc>
              <a:spcBef>
                <a:spcPts val="600"/>
              </a:spcBef>
              <a:spcAft>
                <a:spcPts val="600"/>
              </a:spcAft>
              <a:buNone/>
            </a:pPr>
            <a:endParaRPr lang="fr-FR" sz="2200" b="1" dirty="0">
              <a:latin typeface="Arial" panose="020B0604020202020204" pitchFamily="34" charset="0"/>
              <a:cs typeface="Times New Roman" panose="02020603050405020304" pitchFamily="18" charset="0"/>
            </a:endParaRPr>
          </a:p>
          <a:p>
            <a:pPr marL="0" indent="0" algn="just">
              <a:lnSpc>
                <a:spcPct val="115000"/>
              </a:lnSpc>
              <a:spcBef>
                <a:spcPts val="600"/>
              </a:spcBef>
              <a:spcAft>
                <a:spcPts val="600"/>
              </a:spcAft>
              <a:buNone/>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sz="2000" dirty="0">
              <a:solidFill>
                <a:srgbClr val="FF0000"/>
              </a:solidFill>
            </a:endParaRPr>
          </a:p>
        </p:txBody>
      </p:sp>
    </p:spTree>
    <p:extLst>
      <p:ext uri="{BB962C8B-B14F-4D97-AF65-F5344CB8AC3E}">
        <p14:creationId xmlns:p14="http://schemas.microsoft.com/office/powerpoint/2010/main" val="3308084347"/>
      </p:ext>
    </p:extLst>
  </p:cSld>
  <p:clrMapOvr>
    <a:masterClrMapping/>
  </p:clrMapOvr>
  <p:transition spd="med">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sz="2800" dirty="0">
                <a:latin typeface="Arial" panose="020B0604020202020204" pitchFamily="34" charset="0"/>
              </a:rPr>
              <a:t>Les effets de l’inflation sur les agents économiques (3)</a:t>
            </a:r>
            <a:endParaRPr lang="fr-FR" b="1" dirty="0">
              <a:effectLst/>
              <a:latin typeface="Times New Roman" panose="02020603050405020304" pitchFamily="18" charset="0"/>
              <a:ea typeface="Times New Roman" panose="02020603050405020304" pitchFamily="18" charset="0"/>
            </a:endParaRPr>
          </a:p>
        </p:txBody>
      </p:sp>
      <p:sp>
        <p:nvSpPr>
          <p:cNvPr id="4099" name="Rectangle 7"/>
          <p:cNvSpPr>
            <a:spLocks noGrp="1"/>
          </p:cNvSpPr>
          <p:nvPr>
            <p:ph type="body" idx="1"/>
          </p:nvPr>
        </p:nvSpPr>
        <p:spPr>
          <a:xfrm>
            <a:off x="474092" y="1155700"/>
            <a:ext cx="8229600" cy="4150072"/>
          </a:xfrm>
        </p:spPr>
        <p:txBody>
          <a:bodyPr/>
          <a:lstStyle/>
          <a:p>
            <a:pPr marL="342900" lvl="0" indent="-342900">
              <a:lnSpc>
                <a:spcPct val="107000"/>
              </a:lnSpc>
              <a:spcBef>
                <a:spcPts val="600"/>
              </a:spcBef>
              <a:spcAft>
                <a:spcPts val="600"/>
              </a:spcAft>
              <a:buFont typeface="Symbol" panose="05050102010706020507" pitchFamily="18" charset="2"/>
              <a:buBlip>
                <a:blip r:embed="rId2"/>
              </a:buBlip>
            </a:pPr>
            <a:r>
              <a:rPr lang="fr-FR" b="1" dirty="0">
                <a:solidFill>
                  <a:srgbClr val="1F4D78"/>
                </a:solidFill>
                <a:latin typeface="Arial" panose="020B0604020202020204" pitchFamily="34" charset="0"/>
                <a:cs typeface="Arial" panose="020B0604020202020204" pitchFamily="34" charset="0"/>
              </a:rPr>
              <a:t>Ceux que l’inflation pénalise (3)</a:t>
            </a:r>
          </a:p>
          <a:p>
            <a:pPr marL="342900" lvl="0" indent="-342900" algn="just">
              <a:lnSpc>
                <a:spcPct val="115000"/>
              </a:lnSpc>
              <a:spcBef>
                <a:spcPts val="600"/>
              </a:spcBef>
              <a:spcAft>
                <a:spcPts val="600"/>
              </a:spcAft>
              <a:buFont typeface="Wingdings" panose="05000000000000000000" pitchFamily="2" charset="2"/>
              <a:buChar char=""/>
            </a:pPr>
            <a:r>
              <a:rPr lang="fr-FR" sz="2400" b="1" dirty="0">
                <a:effectLst/>
                <a:latin typeface="Arial" panose="020B0604020202020204" pitchFamily="34" charset="0"/>
                <a:ea typeface="Times New Roman" panose="02020603050405020304" pitchFamily="18" charset="0"/>
                <a:cs typeface="Arial" panose="020B0604020202020204" pitchFamily="34" charset="0"/>
              </a:rPr>
              <a:t>Les exportateurs et leurs fournisseurs</a:t>
            </a:r>
            <a:endParaRPr lang="fr-FR" sz="2400" b="1"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Bef>
                <a:spcPts val="600"/>
              </a:spcBef>
              <a:spcAft>
                <a:spcPts val="600"/>
              </a:spcAft>
              <a:buFont typeface="Wingdings" panose="05000000000000000000" pitchFamily="2" charset="2"/>
              <a:buChar char=""/>
            </a:pPr>
            <a:r>
              <a:rPr lang="fr-FR" sz="2400" b="1" dirty="0">
                <a:effectLst/>
                <a:latin typeface="Arial" panose="020B0604020202020204" pitchFamily="34" charset="0"/>
                <a:ea typeface="Times New Roman" panose="02020603050405020304" pitchFamily="18" charset="0"/>
                <a:cs typeface="Arial" panose="020B0604020202020204" pitchFamily="34" charset="0"/>
              </a:rPr>
              <a:t>Les agents économiques victimes de l’illusion monétaire </a:t>
            </a:r>
            <a:endParaRPr lang="fr-FR" sz="2400" b="1" dirty="0">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15000"/>
              </a:lnSpc>
              <a:spcBef>
                <a:spcPts val="0"/>
              </a:spcBef>
              <a:spcAft>
                <a:spcPts val="0"/>
              </a:spcAft>
              <a:buNone/>
            </a:pPr>
            <a:r>
              <a:rPr lang="fr-FR" sz="1600" i="1" dirty="0">
                <a:effectLst/>
                <a:latin typeface="Arial" panose="020B0604020202020204" pitchFamily="34" charset="0"/>
                <a:ea typeface="Times New Roman" panose="02020603050405020304" pitchFamily="18" charset="0"/>
                <a:cs typeface="Arial" panose="020B0604020202020204" pitchFamily="34" charset="0"/>
              </a:rPr>
              <a:t>L'illusion monétaire consiste à raisonner en monnaie courante. Ce comportement conduira par exemple : </a:t>
            </a:r>
            <a:endParaRPr lang="fr-FR" sz="1600" i="1"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Bef>
                <a:spcPts val="0"/>
              </a:spcBef>
              <a:spcAft>
                <a:spcPts val="0"/>
              </a:spcAft>
              <a:buFont typeface="Wingdings" panose="05000000000000000000" pitchFamily="2" charset="2"/>
              <a:buChar char=""/>
            </a:pPr>
            <a:r>
              <a:rPr lang="fr-FR" sz="1600" i="1" dirty="0">
                <a:effectLst/>
                <a:latin typeface="Arial" panose="020B0604020202020204" pitchFamily="34" charset="0"/>
                <a:ea typeface="Times New Roman" panose="02020603050405020304" pitchFamily="18" charset="0"/>
                <a:cs typeface="Arial" panose="020B0604020202020204" pitchFamily="34" charset="0"/>
              </a:rPr>
              <a:t>à surestimer la hausse du prix des biens qui ne font que suivre l'inflation  </a:t>
            </a:r>
          </a:p>
          <a:p>
            <a:pPr marL="342900" lvl="0" indent="-342900" algn="just">
              <a:lnSpc>
                <a:spcPct val="115000"/>
              </a:lnSpc>
              <a:spcBef>
                <a:spcPts val="0"/>
              </a:spcBef>
              <a:spcAft>
                <a:spcPts val="0"/>
              </a:spcAft>
              <a:buFont typeface="Wingdings" panose="05000000000000000000" pitchFamily="2" charset="2"/>
              <a:buChar char=""/>
            </a:pPr>
            <a:r>
              <a:rPr lang="fr-FR" sz="1600" i="1" dirty="0">
                <a:effectLst/>
                <a:latin typeface="Arial" panose="020B0604020202020204" pitchFamily="34" charset="0"/>
                <a:ea typeface="Times New Roman" panose="02020603050405020304" pitchFamily="18" charset="0"/>
                <a:cs typeface="Arial" panose="020B0604020202020204" pitchFamily="34" charset="0"/>
              </a:rPr>
              <a:t>à négliger la baisse réelle du prix d'un bien dont le prix nominal est resté identique dans une période d'inflation</a:t>
            </a:r>
            <a:endParaRPr lang="fr-FR" sz="1600" i="1"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Bef>
                <a:spcPts val="0"/>
              </a:spcBef>
              <a:spcAft>
                <a:spcPts val="0"/>
              </a:spcAft>
              <a:buFont typeface="Wingdings" panose="05000000000000000000" pitchFamily="2" charset="2"/>
              <a:buChar char=""/>
            </a:pPr>
            <a:r>
              <a:rPr lang="fr-FR" sz="1600" i="1" dirty="0">
                <a:effectLst/>
                <a:latin typeface="Arial" panose="020B0604020202020204" pitchFamily="34" charset="0"/>
                <a:ea typeface="Times New Roman" panose="02020603050405020304" pitchFamily="18" charset="0"/>
                <a:cs typeface="Arial" panose="020B0604020202020204" pitchFamily="34" charset="0"/>
              </a:rPr>
              <a:t>et inversement dans une période où les prix sont en baisse</a:t>
            </a:r>
            <a:r>
              <a:rPr lang="fr-FR" sz="1600" i="1" dirty="0">
                <a:effectLst/>
                <a:latin typeface="Arial" panose="020B0604020202020204" pitchFamily="34" charset="0"/>
                <a:ea typeface="Times New Roman" panose="02020603050405020304" pitchFamily="18" charset="0"/>
                <a:cs typeface="Times New Roman" panose="02020603050405020304" pitchFamily="18" charset="0"/>
              </a:rPr>
              <a:t>.</a:t>
            </a:r>
            <a:endParaRPr lang="fr-FR" sz="1600" i="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Bef>
                <a:spcPts val="600"/>
              </a:spcBef>
              <a:spcAft>
                <a:spcPts val="600"/>
              </a:spcAft>
              <a:buNone/>
            </a:pPr>
            <a:endParaRPr lang="fr-FR" sz="2200" b="1" dirty="0">
              <a:latin typeface="Arial" panose="020B0604020202020204" pitchFamily="34" charset="0"/>
              <a:cs typeface="Times New Roman" panose="02020603050405020304" pitchFamily="18" charset="0"/>
            </a:endParaRPr>
          </a:p>
          <a:p>
            <a:pPr marL="0" indent="0" algn="just">
              <a:lnSpc>
                <a:spcPct val="115000"/>
              </a:lnSpc>
              <a:spcBef>
                <a:spcPts val="600"/>
              </a:spcBef>
              <a:spcAft>
                <a:spcPts val="600"/>
              </a:spcAft>
              <a:buNone/>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sz="2000" dirty="0">
              <a:solidFill>
                <a:srgbClr val="FF0000"/>
              </a:solidFill>
            </a:endParaRPr>
          </a:p>
        </p:txBody>
      </p:sp>
    </p:spTree>
    <p:extLst>
      <p:ext uri="{BB962C8B-B14F-4D97-AF65-F5344CB8AC3E}">
        <p14:creationId xmlns:p14="http://schemas.microsoft.com/office/powerpoint/2010/main" val="2081476737"/>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p:cNvSpPr>
          <p:nvPr>
            <p:ph type="title"/>
          </p:nvPr>
        </p:nvSpPr>
        <p:spPr>
          <a:xfrm>
            <a:off x="1908175" y="228600"/>
            <a:ext cx="6778625" cy="828700"/>
          </a:xfrm>
        </p:spPr>
        <p:txBody>
          <a:bodyPr/>
          <a:lstStyle/>
          <a:p>
            <a:pPr algn="ctr"/>
            <a:r>
              <a:rPr lang="fr-FR" dirty="0"/>
              <a:t>Préliminaires</a:t>
            </a:r>
          </a:p>
        </p:txBody>
      </p:sp>
      <p:sp>
        <p:nvSpPr>
          <p:cNvPr id="6147" name="Rectangle 7"/>
          <p:cNvSpPr>
            <a:spLocks noGrp="1"/>
          </p:cNvSpPr>
          <p:nvPr>
            <p:ph type="body" idx="1"/>
          </p:nvPr>
        </p:nvSpPr>
        <p:spPr>
          <a:xfrm>
            <a:off x="467544" y="1201316"/>
            <a:ext cx="8229600" cy="4032448"/>
          </a:xfrm>
        </p:spPr>
        <p:txBody>
          <a:bodyPr/>
          <a:lstStyle/>
          <a:p>
            <a:pPr marL="0" indent="0">
              <a:buClr>
                <a:schemeClr val="tx1"/>
              </a:buClr>
              <a:buNone/>
            </a:pPr>
            <a:r>
              <a:rPr lang="fr-FR" sz="3200" dirty="0">
                <a:effectLst/>
                <a:latin typeface="Arial" panose="020B0604020202020204" pitchFamily="34" charset="0"/>
                <a:ea typeface="Times New Roman" panose="02020603050405020304" pitchFamily="18" charset="0"/>
                <a:cs typeface="Arial" panose="020B0604020202020204" pitchFamily="34" charset="0"/>
              </a:rPr>
              <a:t>L’accélération de la mondialisation dans les années 1990-2000 a complexifié l’analyse du phénomène de l’inflation et plus principalement ses causes, ses conséquences aussi bien que les mesures à prendre pour les contenir. L’unanimité dans ce domaine est plutôt rare s’agissant des approches théoriques. </a:t>
            </a:r>
            <a:endParaRPr lang="fr-FR" sz="3200" b="0" dirty="0">
              <a:latin typeface="Arial" panose="020B0604020202020204" pitchFamily="34" charset="0"/>
              <a:cs typeface="Arial" panose="020B0604020202020204" pitchFamily="34" charset="0"/>
            </a:endParaRPr>
          </a:p>
          <a:p>
            <a:pPr>
              <a:buClr>
                <a:schemeClr val="tx1"/>
              </a:buClr>
            </a:pPr>
            <a:endParaRPr lang="fr-FR" sz="2400" b="0" dirty="0"/>
          </a:p>
          <a:p>
            <a:pPr>
              <a:buFont typeface="Wingdings" pitchFamily="2" charset="2"/>
              <a:buChar char="Ø"/>
            </a:pPr>
            <a:endParaRPr lang="fr-FR" dirty="0"/>
          </a:p>
        </p:txBody>
      </p:sp>
    </p:spTree>
    <p:extLst>
      <p:ext uri="{BB962C8B-B14F-4D97-AF65-F5344CB8AC3E}">
        <p14:creationId xmlns:p14="http://schemas.microsoft.com/office/powerpoint/2010/main" val="3876485672"/>
      </p:ext>
    </p:extLst>
  </p:cSld>
  <p:clrMapOvr>
    <a:masterClrMapping/>
  </p:clrMapOvr>
  <p:transition spd="med">
    <p:fad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sz="2800" dirty="0">
                <a:latin typeface="Arial" panose="020B0604020202020204" pitchFamily="34" charset="0"/>
              </a:rPr>
              <a:t>Les effets de l’inflation sur les agents économiques (4)</a:t>
            </a:r>
            <a:endParaRPr lang="fr-FR" b="1" dirty="0">
              <a:effectLst/>
              <a:latin typeface="Times New Roman" panose="02020603050405020304" pitchFamily="18" charset="0"/>
              <a:ea typeface="Times New Roman" panose="02020603050405020304" pitchFamily="18" charset="0"/>
            </a:endParaRPr>
          </a:p>
        </p:txBody>
      </p:sp>
      <p:sp>
        <p:nvSpPr>
          <p:cNvPr id="4099" name="Rectangle 7"/>
          <p:cNvSpPr>
            <a:spLocks noGrp="1"/>
          </p:cNvSpPr>
          <p:nvPr>
            <p:ph type="body" idx="1"/>
          </p:nvPr>
        </p:nvSpPr>
        <p:spPr>
          <a:xfrm>
            <a:off x="474092" y="1155700"/>
            <a:ext cx="8229600" cy="4150072"/>
          </a:xfrm>
        </p:spPr>
        <p:txBody>
          <a:bodyPr/>
          <a:lstStyle/>
          <a:p>
            <a:pPr marL="342900" lvl="0" indent="-342900">
              <a:lnSpc>
                <a:spcPct val="107000"/>
              </a:lnSpc>
              <a:spcBef>
                <a:spcPts val="600"/>
              </a:spcBef>
              <a:spcAft>
                <a:spcPts val="600"/>
              </a:spcAft>
              <a:buFont typeface="Symbol" panose="05050102010706020507" pitchFamily="18" charset="2"/>
              <a:buBlip>
                <a:blip r:embed="rId2"/>
              </a:buBlip>
            </a:pPr>
            <a:r>
              <a:rPr lang="fr-FR" b="1" dirty="0">
                <a:solidFill>
                  <a:srgbClr val="1F4D78"/>
                </a:solidFill>
                <a:latin typeface="Arial" panose="020B0604020202020204" pitchFamily="34" charset="0"/>
                <a:cs typeface="Arial" panose="020B0604020202020204" pitchFamily="34" charset="0"/>
              </a:rPr>
              <a:t>Ceux que l’inflation favorise (1)</a:t>
            </a:r>
          </a:p>
          <a:p>
            <a:pPr marL="342900" lvl="0" indent="-342900" algn="just">
              <a:lnSpc>
                <a:spcPct val="115000"/>
              </a:lnSpc>
              <a:spcAft>
                <a:spcPts val="800"/>
              </a:spcAft>
              <a:buFont typeface="Wingdings" panose="05000000000000000000" pitchFamily="2" charset="2"/>
              <a:buChar char=""/>
            </a:pPr>
            <a:r>
              <a:rPr lang="fr-FR" sz="2000" b="1" dirty="0">
                <a:effectLst/>
                <a:latin typeface="Arial" panose="020B0604020202020204" pitchFamily="34" charset="0"/>
                <a:ea typeface="Times New Roman" panose="02020603050405020304" pitchFamily="18" charset="0"/>
                <a:cs typeface="Arial" panose="020B0604020202020204" pitchFamily="34" charset="0"/>
              </a:rPr>
              <a:t>les débiteurs : L’inflation diminue le coût réel de l’endettement en fonction de la différence entre le niveau des taux d’intérêt nominaux et le niveau général des prix. </a:t>
            </a:r>
            <a:r>
              <a:rPr lang="fr-FR" sz="1000" b="1" dirty="0">
                <a:effectLst/>
                <a:latin typeface="Arial" panose="020B0604020202020204" pitchFamily="34" charset="0"/>
                <a:ea typeface="Times New Roman" panose="02020603050405020304" pitchFamily="18" charset="0"/>
                <a:cs typeface="Arial" panose="020B0604020202020204" pitchFamily="34" charset="0"/>
                <a:hlinkClick r:id="rId3" action="ppaction://hlinkfile"/>
              </a:rPr>
              <a:t>Feuille Excel de correction des </a:t>
            </a:r>
            <a:r>
              <a:rPr lang="fr-FR" sz="1000" b="1" dirty="0" err="1">
                <a:effectLst/>
                <a:latin typeface="Arial" panose="020B0604020202020204" pitchFamily="34" charset="0"/>
                <a:ea typeface="Times New Roman" panose="02020603050405020304" pitchFamily="18" charset="0"/>
                <a:cs typeface="Arial" panose="020B0604020202020204" pitchFamily="34" charset="0"/>
                <a:hlinkClick r:id="rId3" action="ppaction://hlinkfile"/>
              </a:rPr>
              <a:t>Quizz_calcul</a:t>
            </a:r>
            <a:r>
              <a:rPr lang="fr-FR" sz="1000" b="1" dirty="0">
                <a:effectLst/>
                <a:latin typeface="Arial" panose="020B0604020202020204" pitchFamily="34" charset="0"/>
                <a:ea typeface="Times New Roman" panose="02020603050405020304" pitchFamily="18" charset="0"/>
                <a:cs typeface="Arial" panose="020B0604020202020204" pitchFamily="34" charset="0"/>
                <a:hlinkClick r:id="rId3" action="ppaction://hlinkfile"/>
              </a:rPr>
              <a:t> inflation et graphiques.xlsx</a:t>
            </a:r>
            <a:endParaRPr lang="fr-FR" sz="1000" b="1"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15000"/>
              </a:lnSpc>
              <a:spcAft>
                <a:spcPts val="600"/>
              </a:spcAft>
              <a:buFont typeface="Wingdings" panose="05000000000000000000" pitchFamily="2" charset="2"/>
              <a:buChar char=""/>
            </a:pPr>
            <a:r>
              <a:rPr lang="fr-FR" sz="2000" b="1" dirty="0">
                <a:effectLst/>
                <a:latin typeface="Arial" panose="020B0604020202020204" pitchFamily="34" charset="0"/>
                <a:ea typeface="Times New Roman" panose="02020603050405020304" pitchFamily="18" charset="0"/>
                <a:cs typeface="Arial" panose="020B0604020202020204" pitchFamily="34" charset="0"/>
              </a:rPr>
              <a:t>Les détenteurs de patrimoines physiques  :Il y a a</a:t>
            </a:r>
            <a:r>
              <a:rPr lang="fr-FR" sz="2000" b="1" dirty="0">
                <a:effectLst/>
                <a:latin typeface="Arial" panose="020B0604020202020204" pitchFamily="34" charset="0"/>
                <a:ea typeface="Calibri" panose="020F0502020204030204" pitchFamily="34" charset="0"/>
                <a:cs typeface="Arial" panose="020B0604020202020204" pitchFamily="34" charset="0"/>
              </a:rPr>
              <a:t>ugmentation de la valeur des patrimoines physiques (immobilier, par exemple).</a:t>
            </a:r>
          </a:p>
          <a:p>
            <a:pPr marL="342900" lvl="0" indent="-342900" algn="just">
              <a:lnSpc>
                <a:spcPct val="115000"/>
              </a:lnSpc>
              <a:spcAft>
                <a:spcPts val="800"/>
              </a:spcAft>
              <a:buFont typeface="Wingdings" panose="05000000000000000000" pitchFamily="2" charset="2"/>
              <a:buChar char=""/>
            </a:pPr>
            <a:r>
              <a:rPr lang="fr-FR" sz="2000" b="1" dirty="0">
                <a:effectLst/>
                <a:latin typeface="Arial" panose="020B0604020202020204" pitchFamily="34" charset="0"/>
                <a:ea typeface="Times New Roman" panose="02020603050405020304" pitchFamily="18" charset="0"/>
                <a:cs typeface="Arial" panose="020B0604020202020204" pitchFamily="34" charset="0"/>
              </a:rPr>
              <a:t>l’Etat :  l'inflation diminue le poids de la dette pour les États. Elle a parfois été délibérément utilisée à cette fin. </a:t>
            </a:r>
            <a:r>
              <a:rPr lang="fr-FR" sz="2000" b="1" dirty="0">
                <a:effectLst/>
                <a:latin typeface="Arial" panose="020B0604020202020204" pitchFamily="34" charset="0"/>
                <a:ea typeface="Calibri" panose="020F0502020204030204" pitchFamily="34" charset="0"/>
                <a:cs typeface="Arial" panose="020B0604020202020204" pitchFamily="34" charset="0"/>
              </a:rPr>
              <a:t>Plus l’inflation est forte plus le PIB en valeur augmente, ce qui tend à faire baisser le ratio dette / PIB.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Bef>
                <a:spcPts val="600"/>
              </a:spcBef>
              <a:spcAft>
                <a:spcPts val="600"/>
              </a:spcAft>
              <a:buNone/>
            </a:pPr>
            <a:endParaRPr lang="fr-FR" sz="2200" b="1" dirty="0">
              <a:latin typeface="Arial" panose="020B0604020202020204" pitchFamily="34" charset="0"/>
              <a:cs typeface="Times New Roman" panose="02020603050405020304" pitchFamily="18" charset="0"/>
            </a:endParaRPr>
          </a:p>
          <a:p>
            <a:pPr marL="0" indent="0" algn="just">
              <a:lnSpc>
                <a:spcPct val="115000"/>
              </a:lnSpc>
              <a:spcBef>
                <a:spcPts val="600"/>
              </a:spcBef>
              <a:spcAft>
                <a:spcPts val="600"/>
              </a:spcAft>
              <a:buNone/>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sz="2000" dirty="0">
              <a:solidFill>
                <a:srgbClr val="FF0000"/>
              </a:solidFill>
            </a:endParaRPr>
          </a:p>
        </p:txBody>
      </p:sp>
    </p:spTree>
    <p:extLst>
      <p:ext uri="{BB962C8B-B14F-4D97-AF65-F5344CB8AC3E}">
        <p14:creationId xmlns:p14="http://schemas.microsoft.com/office/powerpoint/2010/main" val="4222335083"/>
      </p:ext>
    </p:extLst>
  </p:cSld>
  <p:clrMapOvr>
    <a:masterClrMapping/>
  </p:clrMapOvr>
  <p:transition spd="med">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sz="2800" dirty="0">
                <a:latin typeface="Arial" panose="020B0604020202020204" pitchFamily="34" charset="0"/>
              </a:rPr>
              <a:t>Les effets de l’inflation sur les agents économiques (4)</a:t>
            </a:r>
            <a:endParaRPr lang="fr-FR" b="1" dirty="0">
              <a:effectLst/>
              <a:latin typeface="Times New Roman" panose="02020603050405020304" pitchFamily="18" charset="0"/>
              <a:ea typeface="Times New Roman" panose="02020603050405020304" pitchFamily="18" charset="0"/>
            </a:endParaRPr>
          </a:p>
        </p:txBody>
      </p:sp>
      <p:sp>
        <p:nvSpPr>
          <p:cNvPr id="4099" name="Rectangle 7"/>
          <p:cNvSpPr>
            <a:spLocks noGrp="1"/>
          </p:cNvSpPr>
          <p:nvPr>
            <p:ph type="body" idx="1"/>
          </p:nvPr>
        </p:nvSpPr>
        <p:spPr>
          <a:xfrm>
            <a:off x="474092" y="1155700"/>
            <a:ext cx="8229600" cy="4150072"/>
          </a:xfrm>
        </p:spPr>
        <p:txBody>
          <a:bodyPr/>
          <a:lstStyle/>
          <a:p>
            <a:pPr marL="342900" lvl="0" indent="-342900">
              <a:lnSpc>
                <a:spcPct val="107000"/>
              </a:lnSpc>
              <a:spcBef>
                <a:spcPts val="600"/>
              </a:spcBef>
              <a:spcAft>
                <a:spcPts val="600"/>
              </a:spcAft>
              <a:buFont typeface="Symbol" panose="05050102010706020507" pitchFamily="18" charset="2"/>
              <a:buBlip>
                <a:blip r:embed="rId2"/>
              </a:buBlip>
            </a:pPr>
            <a:r>
              <a:rPr lang="fr-FR" b="1" dirty="0">
                <a:solidFill>
                  <a:srgbClr val="1F4D78"/>
                </a:solidFill>
                <a:latin typeface="Arial" panose="020B0604020202020204" pitchFamily="34" charset="0"/>
                <a:cs typeface="Arial" panose="020B0604020202020204" pitchFamily="34" charset="0"/>
              </a:rPr>
              <a:t>Ceux que l’inflation favorise (1)</a:t>
            </a:r>
          </a:p>
          <a:p>
            <a:pPr algn="just">
              <a:lnSpc>
                <a:spcPct val="115000"/>
              </a:lnSpc>
              <a:spcAft>
                <a:spcPts val="600"/>
              </a:spcAft>
            </a:pPr>
            <a:r>
              <a:rPr lang="fr-FR" sz="1800" i="1" u="sng" dirty="0">
                <a:effectLst/>
                <a:latin typeface="Arial" panose="020B0604020202020204" pitchFamily="34" charset="0"/>
                <a:ea typeface="Calibri" panose="020F0502020204030204" pitchFamily="34" charset="0"/>
                <a:cs typeface="Times New Roman" panose="02020603050405020304" pitchFamily="18" charset="0"/>
              </a:rPr>
              <a:t>Exemple illustratif </a:t>
            </a:r>
            <a:r>
              <a:rPr lang="fr-FR" sz="1800" i="1" dirty="0">
                <a:effectLst/>
                <a:latin typeface="Arial" panose="020B0604020202020204" pitchFamily="34" charset="0"/>
                <a:ea typeface="Calibri" panose="020F0502020204030204" pitchFamily="34" charset="0"/>
                <a:cs typeface="Times New Roman" panose="02020603050405020304" pitchFamily="18" charset="0"/>
              </a:rPr>
              <a:t> : sur l’impact positif de l’inflation sur le poids de la dette des Etats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600"/>
              </a:spcAft>
            </a:pPr>
            <a:r>
              <a:rPr lang="fr-FR" sz="2000" i="1" dirty="0">
                <a:effectLst/>
                <a:latin typeface="Arial" panose="020B0604020202020204" pitchFamily="34" charset="0"/>
                <a:ea typeface="Calibri" panose="020F0502020204030204" pitchFamily="34" charset="0"/>
                <a:cs typeface="Arial" panose="020B0604020202020204" pitchFamily="34" charset="0"/>
              </a:rPr>
              <a:t>Prenons une dette D</a:t>
            </a:r>
            <a:r>
              <a:rPr lang="fr-FR" sz="2000" i="1" baseline="-25000" dirty="0">
                <a:effectLst/>
                <a:latin typeface="Arial" panose="020B0604020202020204" pitchFamily="34" charset="0"/>
                <a:ea typeface="Calibri" panose="020F0502020204030204" pitchFamily="34" charset="0"/>
                <a:cs typeface="Arial" panose="020B0604020202020204" pitchFamily="34" charset="0"/>
              </a:rPr>
              <a:t>o</a:t>
            </a:r>
            <a:r>
              <a:rPr lang="fr-FR" sz="2000" i="1" dirty="0">
                <a:effectLst/>
                <a:latin typeface="Arial" panose="020B0604020202020204" pitchFamily="34" charset="0"/>
                <a:ea typeface="Calibri" panose="020F0502020204030204" pitchFamily="34" charset="0"/>
                <a:cs typeface="Arial" panose="020B0604020202020204" pitchFamily="34" charset="0"/>
              </a:rPr>
              <a:t> = 1000 milliards au temps t</a:t>
            </a:r>
            <a:r>
              <a:rPr lang="fr-FR" sz="2000" i="1" baseline="-25000" dirty="0">
                <a:effectLst/>
                <a:latin typeface="Arial" panose="020B0604020202020204" pitchFamily="34" charset="0"/>
                <a:ea typeface="Calibri" panose="020F0502020204030204" pitchFamily="34" charset="0"/>
                <a:cs typeface="Arial" panose="020B0604020202020204" pitchFamily="34" charset="0"/>
              </a:rPr>
              <a:t>o </a:t>
            </a:r>
            <a:r>
              <a:rPr lang="fr-FR" sz="2000" i="1" dirty="0">
                <a:effectLst/>
                <a:latin typeface="Arial" panose="020B0604020202020204" pitchFamily="34" charset="0"/>
                <a:ea typeface="Calibri" panose="020F0502020204030204" pitchFamily="34" charset="0"/>
                <a:cs typeface="Arial" panose="020B0604020202020204" pitchFamily="34" charset="0"/>
              </a:rPr>
              <a:t>avec le </a:t>
            </a:r>
            <a:r>
              <a:rPr lang="fr-FR" sz="2000" i="1" dirty="0" err="1">
                <a:effectLst/>
                <a:latin typeface="Arial" panose="020B0604020202020204" pitchFamily="34" charset="0"/>
                <a:ea typeface="Calibri" panose="020F0502020204030204" pitchFamily="34" charset="0"/>
                <a:cs typeface="Arial" panose="020B0604020202020204" pitchFamily="34" charset="0"/>
              </a:rPr>
              <a:t>PIB</a:t>
            </a:r>
            <a:r>
              <a:rPr lang="fr-FR" sz="2000" i="1" baseline="-25000" dirty="0" err="1">
                <a:effectLst/>
                <a:latin typeface="Arial" panose="020B0604020202020204" pitchFamily="34" charset="0"/>
                <a:ea typeface="Calibri" panose="020F0502020204030204" pitchFamily="34" charset="0"/>
                <a:cs typeface="Arial" panose="020B0604020202020204" pitchFamily="34" charset="0"/>
              </a:rPr>
              <a:t>o</a:t>
            </a:r>
            <a:r>
              <a:rPr lang="fr-FR" sz="2000" i="1" dirty="0">
                <a:effectLst/>
                <a:latin typeface="Arial" panose="020B0604020202020204" pitchFamily="34" charset="0"/>
                <a:ea typeface="Calibri" panose="020F0502020204030204" pitchFamily="34" charset="0"/>
                <a:cs typeface="Arial" panose="020B0604020202020204" pitchFamily="34" charset="0"/>
              </a:rPr>
              <a:t> = 4 milliards et un taux de 3% l’an mais à partir de la 3</a:t>
            </a:r>
            <a:r>
              <a:rPr lang="fr-FR" sz="2000" i="1" baseline="30000" dirty="0">
                <a:effectLst/>
                <a:latin typeface="Arial" panose="020B0604020202020204" pitchFamily="34" charset="0"/>
                <a:ea typeface="Calibri" panose="020F0502020204030204" pitchFamily="34" charset="0"/>
                <a:cs typeface="Arial" panose="020B0604020202020204" pitchFamily="34" charset="0"/>
              </a:rPr>
              <a:t>ème</a:t>
            </a:r>
            <a:r>
              <a:rPr lang="fr-FR" sz="2000" i="1" dirty="0">
                <a:effectLst/>
                <a:latin typeface="Arial" panose="020B0604020202020204" pitchFamily="34" charset="0"/>
                <a:ea typeface="Calibri" panose="020F0502020204030204" pitchFamily="34" charset="0"/>
                <a:cs typeface="Arial" panose="020B0604020202020204" pitchFamily="34" charset="0"/>
              </a:rPr>
              <a:t> année. </a:t>
            </a:r>
          </a:p>
          <a:p>
            <a:pPr algn="just">
              <a:lnSpc>
                <a:spcPct val="115000"/>
              </a:lnSpc>
              <a:spcAft>
                <a:spcPts val="600"/>
              </a:spcAft>
            </a:pPr>
            <a:r>
              <a:rPr lang="fr-FR" sz="2000" i="1" dirty="0">
                <a:effectLst/>
                <a:latin typeface="Arial" panose="020B0604020202020204" pitchFamily="34" charset="0"/>
                <a:ea typeface="Calibri" panose="020F0502020204030204" pitchFamily="34" charset="0"/>
                <a:cs typeface="Arial" panose="020B0604020202020204" pitchFamily="34" charset="0"/>
              </a:rPr>
              <a:t>Le ratio D</a:t>
            </a:r>
            <a:r>
              <a:rPr lang="fr-FR" sz="2000" i="1" baseline="-25000" dirty="0">
                <a:effectLst/>
                <a:latin typeface="Arial" panose="020B0604020202020204" pitchFamily="34" charset="0"/>
                <a:ea typeface="Calibri" panose="020F0502020204030204" pitchFamily="34" charset="0"/>
                <a:cs typeface="Arial" panose="020B0604020202020204" pitchFamily="34" charset="0"/>
              </a:rPr>
              <a:t>o</a:t>
            </a:r>
            <a:r>
              <a:rPr lang="fr-FR" sz="2000" i="1" dirty="0">
                <a:effectLst/>
                <a:latin typeface="Arial" panose="020B0604020202020204" pitchFamily="34" charset="0"/>
                <a:ea typeface="Calibri" panose="020F0502020204030204" pitchFamily="34" charset="0"/>
                <a:cs typeface="Arial" panose="020B0604020202020204" pitchFamily="34" charset="0"/>
              </a:rPr>
              <a:t> / </a:t>
            </a:r>
            <a:r>
              <a:rPr lang="fr-FR" sz="2000" i="1" dirty="0" err="1">
                <a:effectLst/>
                <a:latin typeface="Arial" panose="020B0604020202020204" pitchFamily="34" charset="0"/>
                <a:ea typeface="Calibri" panose="020F0502020204030204" pitchFamily="34" charset="0"/>
                <a:cs typeface="Arial" panose="020B0604020202020204" pitchFamily="34" charset="0"/>
              </a:rPr>
              <a:t>PIB</a:t>
            </a:r>
            <a:r>
              <a:rPr lang="fr-FR" sz="2000" i="1" baseline="-25000" dirty="0" err="1">
                <a:effectLst/>
                <a:latin typeface="Arial" panose="020B0604020202020204" pitchFamily="34" charset="0"/>
                <a:ea typeface="Calibri" panose="020F0502020204030204" pitchFamily="34" charset="0"/>
                <a:cs typeface="Arial" panose="020B0604020202020204" pitchFamily="34" charset="0"/>
              </a:rPr>
              <a:t>o</a:t>
            </a:r>
            <a:r>
              <a:rPr lang="fr-FR" sz="2000" i="1" baseline="-25000" dirty="0">
                <a:effectLst/>
                <a:latin typeface="Arial" panose="020B0604020202020204" pitchFamily="34" charset="0"/>
                <a:ea typeface="Calibri" panose="020F0502020204030204" pitchFamily="34" charset="0"/>
                <a:cs typeface="Arial" panose="020B0604020202020204" pitchFamily="34" charset="0"/>
              </a:rPr>
              <a:t> </a:t>
            </a:r>
            <a:r>
              <a:rPr lang="fr-FR" sz="2000" i="1" dirty="0">
                <a:effectLst/>
                <a:latin typeface="Arial" panose="020B0604020202020204" pitchFamily="34" charset="0"/>
                <a:ea typeface="Calibri" panose="020F0502020204030204" pitchFamily="34" charset="0"/>
                <a:cs typeface="Arial" panose="020B0604020202020204" pitchFamily="34" charset="0"/>
              </a:rPr>
              <a:t>= 1000/4000= 25%. Supposons qu’à l’année 1 le taux d’inflation soit de 5%. </a:t>
            </a:r>
          </a:p>
          <a:p>
            <a:pPr algn="just">
              <a:lnSpc>
                <a:spcPct val="115000"/>
              </a:lnSpc>
              <a:spcAft>
                <a:spcPts val="600"/>
              </a:spcAft>
            </a:pPr>
            <a:r>
              <a:rPr lang="fr-FR" sz="2000" i="1" dirty="0">
                <a:effectLst/>
                <a:latin typeface="Arial" panose="020B0604020202020204" pitchFamily="34" charset="0"/>
                <a:ea typeface="Calibri" panose="020F0502020204030204" pitchFamily="34" charset="0"/>
                <a:cs typeface="Arial" panose="020B0604020202020204" pitchFamily="34" charset="0"/>
              </a:rPr>
              <a:t>A niveau d’activité constant, le PIB augmente de 5%, le PIB</a:t>
            </a:r>
            <a:r>
              <a:rPr lang="fr-FR" sz="2000" i="1" baseline="-25000" dirty="0">
                <a:effectLst/>
                <a:latin typeface="Arial" panose="020B0604020202020204" pitchFamily="34" charset="0"/>
                <a:ea typeface="Calibri" panose="020F0502020204030204" pitchFamily="34" charset="0"/>
                <a:cs typeface="Arial" panose="020B0604020202020204" pitchFamily="34" charset="0"/>
              </a:rPr>
              <a:t>1</a:t>
            </a:r>
            <a:r>
              <a:rPr lang="fr-FR" sz="2000" i="1" dirty="0">
                <a:effectLst/>
                <a:latin typeface="Arial" panose="020B0604020202020204" pitchFamily="34" charset="0"/>
                <a:ea typeface="Calibri" panose="020F0502020204030204" pitchFamily="34" charset="0"/>
                <a:cs typeface="Arial" panose="020B0604020202020204" pitchFamily="34" charset="0"/>
              </a:rPr>
              <a:t> = 4000 x (1+0,05) = 4200 et le ratio dette/endettement = 1000/4200 baisse à 24,8%.</a:t>
            </a:r>
            <a:endParaRPr lang="fr-FR" sz="2000" dirty="0">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15000"/>
              </a:lnSpc>
              <a:spcBef>
                <a:spcPts val="600"/>
              </a:spcBef>
              <a:spcAft>
                <a:spcPts val="600"/>
              </a:spcAft>
              <a:buNone/>
            </a:pPr>
            <a:endParaRPr lang="fr-FR" sz="2200" b="1" dirty="0">
              <a:latin typeface="Arial" panose="020B0604020202020204" pitchFamily="34" charset="0"/>
              <a:cs typeface="Times New Roman" panose="02020603050405020304" pitchFamily="18" charset="0"/>
            </a:endParaRPr>
          </a:p>
          <a:p>
            <a:pPr marL="0" indent="0" algn="just">
              <a:lnSpc>
                <a:spcPct val="115000"/>
              </a:lnSpc>
              <a:spcBef>
                <a:spcPts val="600"/>
              </a:spcBef>
              <a:spcAft>
                <a:spcPts val="600"/>
              </a:spcAft>
              <a:buNone/>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sz="2000" dirty="0">
              <a:solidFill>
                <a:srgbClr val="FF0000"/>
              </a:solidFill>
            </a:endParaRPr>
          </a:p>
        </p:txBody>
      </p:sp>
    </p:spTree>
    <p:extLst>
      <p:ext uri="{BB962C8B-B14F-4D97-AF65-F5344CB8AC3E}">
        <p14:creationId xmlns:p14="http://schemas.microsoft.com/office/powerpoint/2010/main" val="1005398309"/>
      </p:ext>
    </p:extLst>
  </p:cSld>
  <p:clrMapOvr>
    <a:masterClrMapping/>
  </p:clrMapOvr>
  <p:transition spd="med">
    <p:fad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sz="2800" dirty="0">
                <a:latin typeface="Arial" panose="020B0604020202020204" pitchFamily="34" charset="0"/>
              </a:rPr>
              <a:t>Les effets de l’inflation sur les agents économiques (4)</a:t>
            </a:r>
            <a:endParaRPr lang="fr-FR" b="1" dirty="0">
              <a:effectLst/>
              <a:latin typeface="Times New Roman" panose="02020603050405020304" pitchFamily="18" charset="0"/>
              <a:ea typeface="Times New Roman" panose="02020603050405020304" pitchFamily="18" charset="0"/>
            </a:endParaRPr>
          </a:p>
        </p:txBody>
      </p:sp>
      <p:sp>
        <p:nvSpPr>
          <p:cNvPr id="4099" name="Rectangle 7"/>
          <p:cNvSpPr>
            <a:spLocks noGrp="1"/>
          </p:cNvSpPr>
          <p:nvPr>
            <p:ph type="body" idx="1"/>
          </p:nvPr>
        </p:nvSpPr>
        <p:spPr>
          <a:xfrm>
            <a:off x="474092" y="1155700"/>
            <a:ext cx="8229600" cy="4150072"/>
          </a:xfrm>
        </p:spPr>
        <p:txBody>
          <a:bodyPr/>
          <a:lstStyle/>
          <a:p>
            <a:pPr marL="342900" lvl="0" indent="-342900">
              <a:lnSpc>
                <a:spcPct val="107000"/>
              </a:lnSpc>
              <a:spcBef>
                <a:spcPts val="600"/>
              </a:spcBef>
              <a:spcAft>
                <a:spcPts val="600"/>
              </a:spcAft>
              <a:buFont typeface="Symbol" panose="05050102010706020507" pitchFamily="18" charset="2"/>
              <a:buBlip>
                <a:blip r:embed="rId2"/>
              </a:buBlip>
            </a:pPr>
            <a:r>
              <a:rPr lang="fr-FR" b="1" dirty="0">
                <a:solidFill>
                  <a:srgbClr val="1F4D78"/>
                </a:solidFill>
                <a:latin typeface="Arial" panose="020B0604020202020204" pitchFamily="34" charset="0"/>
                <a:cs typeface="Arial" panose="020B0604020202020204" pitchFamily="34" charset="0"/>
              </a:rPr>
              <a:t>Ceux que l’inflation favorise (2)</a:t>
            </a:r>
          </a:p>
          <a:p>
            <a:pPr lvl="0" algn="just">
              <a:lnSpc>
                <a:spcPct val="115000"/>
              </a:lnSpc>
              <a:spcAft>
                <a:spcPts val="800"/>
              </a:spcAft>
              <a:buFont typeface="Wingdings" panose="05000000000000000000" pitchFamily="2" charset="2"/>
              <a:buChar char=""/>
            </a:pPr>
            <a:r>
              <a:rPr lang="fr-FR" sz="2400" b="1" dirty="0">
                <a:latin typeface="Arial" panose="020B0604020202020204" pitchFamily="34" charset="0"/>
                <a:ea typeface="Times New Roman" panose="02020603050405020304" pitchFamily="18" charset="0"/>
                <a:cs typeface="Times New Roman" panose="02020603050405020304" pitchFamily="18" charset="0"/>
              </a:rPr>
              <a:t>L</a:t>
            </a:r>
            <a:r>
              <a:rPr lang="fr-FR" sz="2400" b="1" dirty="0">
                <a:effectLst/>
                <a:latin typeface="Arial" panose="020B0604020202020204" pitchFamily="34" charset="0"/>
                <a:ea typeface="Times New Roman" panose="02020603050405020304" pitchFamily="18" charset="0"/>
                <a:cs typeface="Times New Roman" panose="02020603050405020304" pitchFamily="18" charset="0"/>
              </a:rPr>
              <a:t>es entreprises : </a:t>
            </a:r>
            <a:r>
              <a:rPr lang="fr-FR" sz="2400" b="1" dirty="0">
                <a:latin typeface="Arial" panose="020B0604020202020204" pitchFamily="34" charset="0"/>
                <a:ea typeface="Calibri" panose="020F0502020204030204" pitchFamily="34" charset="0"/>
                <a:cs typeface="Times New Roman" panose="02020603050405020304" pitchFamily="18" charset="0"/>
              </a:rPr>
              <a:t>L’inflation améliore la rentabilité financière des entreprises; elles sont incitées à recourir au financement externe car les taux de profit internes sont supérieurs au taux d’intérêt des capitaux empruntés.  </a:t>
            </a:r>
          </a:p>
          <a:p>
            <a:pPr marL="0" lvl="0" indent="0" algn="just">
              <a:lnSpc>
                <a:spcPct val="115000"/>
              </a:lnSpc>
              <a:spcAft>
                <a:spcPts val="800"/>
              </a:spcAft>
              <a:buNone/>
            </a:pPr>
            <a:r>
              <a:rPr lang="fr-FR" sz="1400" i="1" dirty="0">
                <a:latin typeface="Arial" panose="020B0604020202020204" pitchFamily="34" charset="0"/>
                <a:ea typeface="Calibri" panose="020F0502020204030204" pitchFamily="34" charset="0"/>
                <a:cs typeface="Times New Roman" panose="02020603050405020304" pitchFamily="18" charset="0"/>
              </a:rPr>
              <a:t>L</a:t>
            </a:r>
            <a:r>
              <a:rPr lang="fr-FR" sz="1400" i="1" dirty="0">
                <a:effectLst/>
                <a:latin typeface="Arial" panose="020B0604020202020204" pitchFamily="34" charset="0"/>
                <a:ea typeface="Calibri" panose="020F0502020204030204" pitchFamily="34" charset="0"/>
                <a:cs typeface="Times New Roman" panose="02020603050405020304" pitchFamily="18" charset="0"/>
              </a:rPr>
              <a:t>'</a:t>
            </a:r>
            <a:r>
              <a:rPr lang="fr-FR" sz="1400" b="1" i="1" dirty="0">
                <a:effectLst/>
                <a:latin typeface="Arial" panose="020B0604020202020204" pitchFamily="34" charset="0"/>
                <a:ea typeface="Calibri" panose="020F0502020204030204" pitchFamily="34" charset="0"/>
                <a:cs typeface="Times New Roman" panose="02020603050405020304" pitchFamily="18" charset="0"/>
              </a:rPr>
              <a:t>effet de levier </a:t>
            </a:r>
            <a:r>
              <a:rPr lang="fr-FR" sz="1400" i="1" dirty="0">
                <a:effectLst/>
                <a:latin typeface="Arial" panose="020B0604020202020204" pitchFamily="34" charset="0"/>
                <a:ea typeface="Calibri" panose="020F0502020204030204" pitchFamily="34" charset="0"/>
                <a:cs typeface="Times New Roman" panose="02020603050405020304" pitchFamily="18" charset="0"/>
              </a:rPr>
              <a:t>désigne l'utilisation de l'endettement pour augmenter la capacité d'investissement et l'impact de cette utilisation sur la rentabilité des capitaux propres investis. </a:t>
            </a:r>
          </a:p>
          <a:p>
            <a:pPr marL="0" lvl="0" indent="0" algn="just">
              <a:lnSpc>
                <a:spcPct val="115000"/>
              </a:lnSpc>
              <a:spcAft>
                <a:spcPts val="800"/>
              </a:spcAft>
              <a:buNone/>
            </a:pPr>
            <a:r>
              <a:rPr lang="fr-FR" sz="1400" i="1" dirty="0">
                <a:effectLst/>
                <a:latin typeface="Arial" panose="020B0604020202020204" pitchFamily="34" charset="0"/>
                <a:ea typeface="Calibri" panose="020F0502020204030204" pitchFamily="34" charset="0"/>
                <a:cs typeface="Times New Roman" panose="02020603050405020304" pitchFamily="18" charset="0"/>
              </a:rPr>
              <a:t>Il y a augmentation de l’investissement et de la rentabilité financière des entreprises en raison d’un allègement des dettes parce que le taux d’intérêt nominal est diminué du taux d’inflation. </a:t>
            </a:r>
            <a:endParaRPr lang="fr-FR" sz="1400" i="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sz="2000" dirty="0">
              <a:solidFill>
                <a:srgbClr val="FF0000"/>
              </a:solidFill>
            </a:endParaRPr>
          </a:p>
        </p:txBody>
      </p:sp>
    </p:spTree>
    <p:extLst>
      <p:ext uri="{BB962C8B-B14F-4D97-AF65-F5344CB8AC3E}">
        <p14:creationId xmlns:p14="http://schemas.microsoft.com/office/powerpoint/2010/main" val="3750560700"/>
      </p:ext>
    </p:extLst>
  </p:cSld>
  <p:clrMapOvr>
    <a:masterClrMapping/>
  </p:clrMapOvr>
  <p:transition spd="med">
    <p:fad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sz="2800" dirty="0">
                <a:latin typeface="Arial" panose="020B0604020202020204" pitchFamily="34" charset="0"/>
              </a:rPr>
              <a:t>Les effets de l’inflation sur les agents économiques (4)</a:t>
            </a:r>
            <a:endParaRPr lang="fr-FR" b="1" dirty="0">
              <a:effectLst/>
              <a:latin typeface="Times New Roman" panose="02020603050405020304" pitchFamily="18" charset="0"/>
              <a:ea typeface="Times New Roman" panose="02020603050405020304" pitchFamily="18" charset="0"/>
            </a:endParaRPr>
          </a:p>
        </p:txBody>
      </p:sp>
      <p:sp>
        <p:nvSpPr>
          <p:cNvPr id="4099" name="Rectangle 7"/>
          <p:cNvSpPr>
            <a:spLocks noGrp="1"/>
          </p:cNvSpPr>
          <p:nvPr>
            <p:ph type="body" idx="1"/>
          </p:nvPr>
        </p:nvSpPr>
        <p:spPr>
          <a:xfrm>
            <a:off x="474092" y="1155700"/>
            <a:ext cx="8229600" cy="4150072"/>
          </a:xfrm>
        </p:spPr>
        <p:txBody>
          <a:bodyPr/>
          <a:lstStyle/>
          <a:p>
            <a:pPr marL="342900" lvl="0" indent="-342900">
              <a:lnSpc>
                <a:spcPct val="107000"/>
              </a:lnSpc>
              <a:spcBef>
                <a:spcPts val="600"/>
              </a:spcBef>
              <a:spcAft>
                <a:spcPts val="600"/>
              </a:spcAft>
              <a:buFont typeface="Symbol" panose="05050102010706020507" pitchFamily="18" charset="2"/>
              <a:buBlip>
                <a:blip r:embed="rId2"/>
              </a:buBlip>
            </a:pPr>
            <a:r>
              <a:rPr lang="fr-FR" b="1" dirty="0">
                <a:solidFill>
                  <a:srgbClr val="1F4D78"/>
                </a:solidFill>
                <a:latin typeface="Arial" panose="020B0604020202020204" pitchFamily="34" charset="0"/>
                <a:cs typeface="Arial" panose="020B0604020202020204" pitchFamily="34" charset="0"/>
              </a:rPr>
              <a:t>Ceux que l’inflation favorise (3)</a:t>
            </a:r>
          </a:p>
          <a:p>
            <a:pPr marL="342900" lvl="0" indent="-342900" algn="just">
              <a:lnSpc>
                <a:spcPct val="115000"/>
              </a:lnSpc>
              <a:spcBef>
                <a:spcPts val="600"/>
              </a:spcBef>
              <a:spcAft>
                <a:spcPts val="600"/>
              </a:spcAft>
              <a:buFont typeface="Wingdings" panose="05000000000000000000" pitchFamily="2" charset="2"/>
              <a:buChar char=""/>
            </a:pPr>
            <a:r>
              <a:rPr lang="fr-FR" b="1" dirty="0">
                <a:effectLst/>
                <a:latin typeface="Arial" panose="020B0604020202020204" pitchFamily="34" charset="0"/>
                <a:ea typeface="Times New Roman" panose="02020603050405020304" pitchFamily="18" charset="0"/>
                <a:cs typeface="Arial" panose="020B0604020202020204" pitchFamily="34" charset="0"/>
              </a:rPr>
              <a:t>les créditeurs qui ont réussi à se surprotéger contre l'inflation : en exigeant des contreparties du prêt peu sensibles à l'inflation ou un taux de remboursement indexé sur l'inflation (prêt à taux variable). </a:t>
            </a:r>
            <a:endParaRPr lang="fr-FR" b="1"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Bef>
                <a:spcPts val="600"/>
              </a:spcBef>
              <a:spcAft>
                <a:spcPts val="600"/>
              </a:spcAft>
              <a:buFont typeface="Wingdings" panose="05000000000000000000" pitchFamily="2" charset="2"/>
              <a:buChar char=""/>
            </a:pPr>
            <a:r>
              <a:rPr lang="fr-FR" b="1" dirty="0">
                <a:latin typeface="Arial" panose="020B0604020202020204" pitchFamily="34" charset="0"/>
                <a:cs typeface="Arial" panose="020B0604020202020204" pitchFamily="34" charset="0"/>
              </a:rPr>
              <a:t>les détenteurs d'actifs (par opposition aux détenteurs de monnaie)</a:t>
            </a:r>
          </a:p>
          <a:p>
            <a:pPr marL="0" indent="0">
              <a:buNone/>
            </a:pPr>
            <a:endParaRPr lang="fr-FR" sz="2000" dirty="0">
              <a:solidFill>
                <a:srgbClr val="FF0000"/>
              </a:solidFill>
            </a:endParaRPr>
          </a:p>
        </p:txBody>
      </p:sp>
    </p:spTree>
    <p:extLst>
      <p:ext uri="{BB962C8B-B14F-4D97-AF65-F5344CB8AC3E}">
        <p14:creationId xmlns:p14="http://schemas.microsoft.com/office/powerpoint/2010/main" val="821581967"/>
      </p:ext>
    </p:extLst>
  </p:cSld>
  <p:clrMapOvr>
    <a:masterClrMapping/>
  </p:clrMapOvr>
  <p:transition spd="med">
    <p:fad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sz="2800" dirty="0">
                <a:latin typeface="Arial" panose="020B0604020202020204" pitchFamily="34" charset="0"/>
              </a:rPr>
              <a:t>Les effets de l’inflation sur les agents économiques (4)</a:t>
            </a:r>
            <a:endParaRPr lang="fr-FR" b="1" dirty="0">
              <a:effectLst/>
              <a:latin typeface="Times New Roman" panose="02020603050405020304" pitchFamily="18" charset="0"/>
              <a:ea typeface="Times New Roman" panose="02020603050405020304" pitchFamily="18" charset="0"/>
            </a:endParaRPr>
          </a:p>
        </p:txBody>
      </p:sp>
      <p:sp>
        <p:nvSpPr>
          <p:cNvPr id="4099" name="Rectangle 7"/>
          <p:cNvSpPr>
            <a:spLocks noGrp="1"/>
          </p:cNvSpPr>
          <p:nvPr>
            <p:ph type="body" idx="1"/>
          </p:nvPr>
        </p:nvSpPr>
        <p:spPr>
          <a:xfrm>
            <a:off x="474092" y="1155700"/>
            <a:ext cx="8229600" cy="4150072"/>
          </a:xfrm>
        </p:spPr>
        <p:txBody>
          <a:bodyPr/>
          <a:lstStyle/>
          <a:p>
            <a:pPr marL="342900" lvl="0" indent="-342900">
              <a:lnSpc>
                <a:spcPct val="107000"/>
              </a:lnSpc>
              <a:spcBef>
                <a:spcPts val="600"/>
              </a:spcBef>
              <a:spcAft>
                <a:spcPts val="600"/>
              </a:spcAft>
              <a:buFont typeface="Symbol" panose="05050102010706020507" pitchFamily="18" charset="2"/>
              <a:buBlip>
                <a:blip r:embed="rId2"/>
              </a:buBlip>
            </a:pPr>
            <a:r>
              <a:rPr lang="fr-FR" b="1" dirty="0">
                <a:solidFill>
                  <a:srgbClr val="1F4D78"/>
                </a:solidFill>
                <a:latin typeface="Arial" panose="020B0604020202020204" pitchFamily="34" charset="0"/>
                <a:cs typeface="Arial" panose="020B0604020202020204" pitchFamily="34" charset="0"/>
              </a:rPr>
              <a:t>Ceux que l’inflation favorise (4)</a:t>
            </a:r>
          </a:p>
          <a:p>
            <a:pPr marL="342900" lvl="0" indent="-342900" algn="just">
              <a:lnSpc>
                <a:spcPct val="115000"/>
              </a:lnSpc>
              <a:buFont typeface="Wingdings" panose="05000000000000000000" pitchFamily="2" charset="2"/>
              <a:buChar char=""/>
            </a:pPr>
            <a:r>
              <a:rPr lang="fr-FR" sz="2400" b="1" dirty="0">
                <a:effectLst/>
                <a:latin typeface="Arial" panose="020B0604020202020204" pitchFamily="34" charset="0"/>
                <a:ea typeface="Times New Roman" panose="02020603050405020304" pitchFamily="18" charset="0"/>
                <a:cs typeface="Arial" panose="020B0604020202020204" pitchFamily="34" charset="0"/>
              </a:rPr>
              <a:t>les détenteurs de stocks lorsque ceux-ci ont été achetés avant ou en début de hausse des prix et qui peuvent pratiqué des taux bien au-dessus de la marge habituelle</a:t>
            </a:r>
            <a:endParaRPr lang="fr-FR" sz="2400" b="1"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Aft>
                <a:spcPts val="800"/>
              </a:spcAft>
              <a:buFont typeface="Wingdings" panose="05000000000000000000" pitchFamily="2" charset="2"/>
              <a:buChar char=""/>
            </a:pPr>
            <a:r>
              <a:rPr lang="fr-FR" sz="2400" b="1" dirty="0">
                <a:effectLst/>
                <a:latin typeface="Arial" panose="020B0604020202020204" pitchFamily="34" charset="0"/>
                <a:ea typeface="Times New Roman" panose="02020603050405020304" pitchFamily="18" charset="0"/>
                <a:cs typeface="Arial" panose="020B0604020202020204" pitchFamily="34" charset="0"/>
              </a:rPr>
              <a:t>les importateurs qui vendront plus facilement les produits étrangers dont le prix n'a pas de raison d'augmenter autant et leurs clients qui dépenseront moins, en terme réel, pour le même produit</a:t>
            </a:r>
            <a:endParaRPr lang="fr-FR" sz="2400" b="1"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fr-FR" sz="2000" dirty="0">
              <a:solidFill>
                <a:srgbClr val="FF0000"/>
              </a:solidFill>
            </a:endParaRPr>
          </a:p>
        </p:txBody>
      </p:sp>
    </p:spTree>
    <p:extLst>
      <p:ext uri="{BB962C8B-B14F-4D97-AF65-F5344CB8AC3E}">
        <p14:creationId xmlns:p14="http://schemas.microsoft.com/office/powerpoint/2010/main" val="1789069803"/>
      </p:ext>
    </p:extLst>
  </p:cSld>
  <p:clrMapOvr>
    <a:masterClrMapping/>
  </p:clrMapOvr>
  <p:transition spd="med">
    <p:fad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sz="2800" dirty="0">
                <a:latin typeface="Arial" panose="020B0604020202020204" pitchFamily="34" charset="0"/>
              </a:rPr>
              <a:t>Les effets de l’inflation sur les agents économiques (4)</a:t>
            </a:r>
            <a:endParaRPr lang="fr-FR" b="1" dirty="0">
              <a:effectLst/>
              <a:latin typeface="Times New Roman" panose="02020603050405020304" pitchFamily="18" charset="0"/>
              <a:ea typeface="Times New Roman" panose="02020603050405020304" pitchFamily="18" charset="0"/>
            </a:endParaRPr>
          </a:p>
        </p:txBody>
      </p:sp>
      <p:sp>
        <p:nvSpPr>
          <p:cNvPr id="4099" name="Rectangle 7"/>
          <p:cNvSpPr>
            <a:spLocks noGrp="1"/>
          </p:cNvSpPr>
          <p:nvPr>
            <p:ph type="body" idx="1"/>
          </p:nvPr>
        </p:nvSpPr>
        <p:spPr>
          <a:xfrm>
            <a:off x="474092" y="1155700"/>
            <a:ext cx="8229600" cy="4150072"/>
          </a:xfrm>
        </p:spPr>
        <p:txBody>
          <a:bodyPr/>
          <a:lstStyle/>
          <a:p>
            <a:pPr>
              <a:lnSpc>
                <a:spcPct val="107000"/>
              </a:lnSpc>
              <a:spcBef>
                <a:spcPts val="600"/>
              </a:spcBef>
              <a:spcAft>
                <a:spcPts val="600"/>
              </a:spcAft>
              <a:buBlip>
                <a:blip r:embed="rId2"/>
              </a:buBlip>
            </a:pPr>
            <a:r>
              <a:rPr lang="fr-FR" b="1" dirty="0">
                <a:solidFill>
                  <a:srgbClr val="1F4D78"/>
                </a:solidFill>
                <a:latin typeface="Arial" panose="020B0604020202020204" pitchFamily="34" charset="0"/>
                <a:cs typeface="Arial" panose="020B0604020202020204" pitchFamily="34" charset="0"/>
              </a:rPr>
              <a:t>L’inflation est relativement neutre pour </a:t>
            </a:r>
          </a:p>
          <a:p>
            <a:pPr marL="342900" lvl="0" indent="-342900" algn="just">
              <a:lnSpc>
                <a:spcPct val="115000"/>
              </a:lnSpc>
              <a:buFont typeface="Wingdings" panose="05000000000000000000" pitchFamily="2" charset="2"/>
              <a:buChar char=""/>
            </a:pPr>
            <a:r>
              <a:rPr lang="fr-FR" sz="3200" dirty="0">
                <a:effectLst/>
                <a:latin typeface="Arial" panose="020B0604020202020204" pitchFamily="34" charset="0"/>
                <a:ea typeface="Times New Roman" panose="02020603050405020304" pitchFamily="18" charset="0"/>
                <a:cs typeface="Arial" panose="020B0604020202020204" pitchFamily="34" charset="0"/>
              </a:rPr>
              <a:t>les détenteurs de revenus indexés sur l'inflation</a:t>
            </a:r>
            <a:endParaRPr lang="fr-FR" sz="32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Aft>
                <a:spcPts val="800"/>
              </a:spcAft>
              <a:buFont typeface="Wingdings" panose="05000000000000000000" pitchFamily="2" charset="2"/>
              <a:buChar char=""/>
            </a:pPr>
            <a:r>
              <a:rPr lang="fr-FR" sz="3200" dirty="0">
                <a:effectLst/>
                <a:latin typeface="Arial" panose="020B0604020202020204" pitchFamily="34" charset="0"/>
                <a:ea typeface="Times New Roman" panose="02020603050405020304" pitchFamily="18" charset="0"/>
                <a:cs typeface="Arial" panose="020B0604020202020204" pitchFamily="34" charset="0"/>
              </a:rPr>
              <a:t>les créditeurs qui se sont correctement protégés au travers de système de garanties divers</a:t>
            </a:r>
            <a:endParaRPr lang="fr-FR" sz="32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fr-FR" sz="2000" dirty="0">
              <a:solidFill>
                <a:srgbClr val="FF0000"/>
              </a:solidFill>
            </a:endParaRPr>
          </a:p>
        </p:txBody>
      </p:sp>
    </p:spTree>
    <p:extLst>
      <p:ext uri="{BB962C8B-B14F-4D97-AF65-F5344CB8AC3E}">
        <p14:creationId xmlns:p14="http://schemas.microsoft.com/office/powerpoint/2010/main" val="1245774585"/>
      </p:ext>
    </p:extLst>
  </p:cSld>
  <p:clrMapOvr>
    <a:masterClrMapping/>
  </p:clrMapOvr>
  <p:transition spd="med">
    <p:fad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sz="2800" dirty="0">
                <a:latin typeface="Arial" panose="020B0604020202020204" pitchFamily="34" charset="0"/>
              </a:rPr>
              <a:t>Les effets de l’inflation sur les agents économiques (5)</a:t>
            </a:r>
            <a:endParaRPr lang="fr-FR" b="1" dirty="0">
              <a:effectLst/>
              <a:latin typeface="Times New Roman" panose="02020603050405020304" pitchFamily="18" charset="0"/>
              <a:ea typeface="Times New Roman" panose="02020603050405020304" pitchFamily="18" charset="0"/>
            </a:endParaRPr>
          </a:p>
        </p:txBody>
      </p:sp>
      <p:sp>
        <p:nvSpPr>
          <p:cNvPr id="4099" name="Rectangle 7"/>
          <p:cNvSpPr>
            <a:spLocks noGrp="1"/>
          </p:cNvSpPr>
          <p:nvPr>
            <p:ph type="body" idx="1"/>
          </p:nvPr>
        </p:nvSpPr>
        <p:spPr>
          <a:xfrm>
            <a:off x="474092" y="1155700"/>
            <a:ext cx="8229600" cy="4150072"/>
          </a:xfrm>
        </p:spPr>
        <p:txBody>
          <a:bodyPr/>
          <a:lstStyle/>
          <a:p>
            <a:pPr>
              <a:lnSpc>
                <a:spcPct val="107000"/>
              </a:lnSpc>
              <a:spcBef>
                <a:spcPts val="600"/>
              </a:spcBef>
              <a:spcAft>
                <a:spcPts val="600"/>
              </a:spcAft>
              <a:buBlip>
                <a:blip r:embed="rId2"/>
              </a:buBlip>
            </a:pPr>
            <a:r>
              <a:rPr lang="fr-FR" b="1" dirty="0">
                <a:solidFill>
                  <a:srgbClr val="1F4D78"/>
                </a:solidFill>
                <a:latin typeface="Arial" panose="020B0604020202020204" pitchFamily="34" charset="0"/>
                <a:cs typeface="Arial" panose="020B0604020202020204" pitchFamily="34" charset="0"/>
              </a:rPr>
              <a:t>L’inflation provoque des adaptations </a:t>
            </a:r>
          </a:p>
          <a:p>
            <a:pPr marL="342900" lvl="0" indent="-342900" algn="just">
              <a:lnSpc>
                <a:spcPct val="115000"/>
              </a:lnSpc>
              <a:buFont typeface="Wingdings" panose="05000000000000000000" pitchFamily="2" charset="2"/>
              <a:buChar char=""/>
            </a:pPr>
            <a:r>
              <a:rPr lang="fr-FR" sz="1800" b="1" dirty="0">
                <a:effectLst/>
                <a:latin typeface="Arial" panose="020B0604020202020204" pitchFamily="34" charset="0"/>
                <a:ea typeface="Times New Roman" panose="02020603050405020304" pitchFamily="18" charset="0"/>
                <a:cs typeface="Arial" panose="020B0604020202020204" pitchFamily="34" charset="0"/>
              </a:rPr>
              <a:t>pression accrue en faveur de l'indexation des revenus sur l'inflation</a:t>
            </a:r>
            <a:endParaRPr lang="fr-FR" sz="1800" b="1"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buFont typeface="Wingdings" panose="05000000000000000000" pitchFamily="2" charset="2"/>
              <a:buChar char=""/>
            </a:pPr>
            <a:r>
              <a:rPr lang="fr-FR" sz="1800" b="1" dirty="0">
                <a:effectLst/>
                <a:latin typeface="Arial" panose="020B0604020202020204" pitchFamily="34" charset="0"/>
                <a:ea typeface="Times New Roman" panose="02020603050405020304" pitchFamily="18" charset="0"/>
                <a:cs typeface="Arial" panose="020B0604020202020204" pitchFamily="34" charset="0"/>
              </a:rPr>
              <a:t>hausse de l'endettement puisqu'il est plus avantageux d'être débiteur que créancier</a:t>
            </a:r>
            <a:endParaRPr lang="fr-FR" sz="1800" b="1"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buFont typeface="Wingdings" panose="05000000000000000000" pitchFamily="2" charset="2"/>
              <a:buChar char=""/>
            </a:pPr>
            <a:r>
              <a:rPr lang="fr-FR" sz="1800" b="1" dirty="0">
                <a:effectLst/>
                <a:latin typeface="Arial" panose="020B0604020202020204" pitchFamily="34" charset="0"/>
                <a:ea typeface="Times New Roman" panose="02020603050405020304" pitchFamily="18" charset="0"/>
                <a:cs typeface="Arial" panose="020B0604020202020204" pitchFamily="34" charset="0"/>
              </a:rPr>
              <a:t>incitation à investir : arbitrage en faveur des actifs productifs et de l'endettement, au détriment de la détention de monnaie et la situation de créancier</a:t>
            </a:r>
            <a:endParaRPr lang="fr-FR" sz="1800" b="1"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buFont typeface="Wingdings" panose="05000000000000000000" pitchFamily="2" charset="2"/>
              <a:buChar char=""/>
            </a:pPr>
            <a:r>
              <a:rPr lang="fr-FR" sz="1800" b="1" dirty="0">
                <a:effectLst/>
                <a:latin typeface="Arial" panose="020B0604020202020204" pitchFamily="34" charset="0"/>
                <a:ea typeface="Times New Roman" panose="02020603050405020304" pitchFamily="18" charset="0"/>
                <a:cs typeface="Arial" panose="020B0604020202020204" pitchFamily="34" charset="0"/>
              </a:rPr>
              <a:t>hausses préventives des prix, des loyers, des taux de crédits, etc.</a:t>
            </a:r>
            <a:endParaRPr lang="fr-FR" sz="1800" b="1"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Aft>
                <a:spcPts val="800"/>
              </a:spcAft>
              <a:buFont typeface="Wingdings" panose="05000000000000000000" pitchFamily="2" charset="2"/>
              <a:buChar char=""/>
            </a:pPr>
            <a:r>
              <a:rPr lang="fr-FR" sz="1800" b="1" dirty="0">
                <a:effectLst/>
                <a:latin typeface="Arial" panose="020B0604020202020204" pitchFamily="34" charset="0"/>
                <a:ea typeface="Times New Roman" panose="02020603050405020304" pitchFamily="18" charset="0"/>
                <a:cs typeface="Arial" panose="020B0604020202020204" pitchFamily="34" charset="0"/>
              </a:rPr>
              <a:t>révision des anticipations : accréditation de l'idée qu'un nombre croissant d'agents économiques agissent ou vont agir pour se prémunir de l'inflation</a:t>
            </a:r>
            <a:endParaRPr lang="fr-FR" sz="1800" b="1"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fr-FR" sz="2000" dirty="0">
              <a:solidFill>
                <a:srgbClr val="FF0000"/>
              </a:solidFill>
            </a:endParaRPr>
          </a:p>
        </p:txBody>
      </p:sp>
    </p:spTree>
    <p:extLst>
      <p:ext uri="{BB962C8B-B14F-4D97-AF65-F5344CB8AC3E}">
        <p14:creationId xmlns:p14="http://schemas.microsoft.com/office/powerpoint/2010/main" val="2815103466"/>
      </p:ext>
    </p:extLst>
  </p:cSld>
  <p:clrMapOvr>
    <a:masterClrMapping/>
  </p:clrMapOvr>
  <p:transition spd="med">
    <p:fad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sz="2800" dirty="0">
                <a:latin typeface="Arial" panose="020B0604020202020204" pitchFamily="34" charset="0"/>
              </a:rPr>
              <a:t>Les effets de l’inflation sur les agents économiques (6)</a:t>
            </a:r>
            <a:endParaRPr lang="fr-FR" b="1" dirty="0">
              <a:effectLst/>
              <a:latin typeface="Times New Roman" panose="02020603050405020304" pitchFamily="18" charset="0"/>
              <a:ea typeface="Times New Roman" panose="02020603050405020304" pitchFamily="18" charset="0"/>
            </a:endParaRPr>
          </a:p>
        </p:txBody>
      </p:sp>
      <p:sp>
        <p:nvSpPr>
          <p:cNvPr id="4099" name="Rectangle 7"/>
          <p:cNvSpPr>
            <a:spLocks noGrp="1"/>
          </p:cNvSpPr>
          <p:nvPr>
            <p:ph type="body" idx="1"/>
          </p:nvPr>
        </p:nvSpPr>
        <p:spPr>
          <a:xfrm>
            <a:off x="474092" y="1155700"/>
            <a:ext cx="8229600" cy="4150072"/>
          </a:xfrm>
        </p:spPr>
        <p:txBody>
          <a:bodyPr/>
          <a:lstStyle/>
          <a:p>
            <a:pPr>
              <a:lnSpc>
                <a:spcPct val="107000"/>
              </a:lnSpc>
              <a:spcBef>
                <a:spcPts val="600"/>
              </a:spcBef>
              <a:spcAft>
                <a:spcPts val="600"/>
              </a:spcAft>
              <a:buBlip>
                <a:blip r:embed="rId2"/>
              </a:buBlip>
            </a:pPr>
            <a:r>
              <a:rPr lang="fr-FR" b="1" dirty="0">
                <a:solidFill>
                  <a:srgbClr val="1F4D78"/>
                </a:solidFill>
                <a:latin typeface="Arial" panose="020B0604020202020204" pitchFamily="34" charset="0"/>
                <a:cs typeface="Arial" panose="020B0604020202020204" pitchFamily="34" charset="0"/>
              </a:rPr>
              <a:t>Emetteurs versus détenteurs de monnaie</a:t>
            </a:r>
          </a:p>
          <a:p>
            <a:pPr marL="0" indent="0" algn="just">
              <a:lnSpc>
                <a:spcPct val="115000"/>
              </a:lnSpc>
              <a:spcAft>
                <a:spcPts val="800"/>
              </a:spcAft>
              <a:buNone/>
            </a:pPr>
            <a:r>
              <a:rPr lang="fr-FR" sz="2400" b="1" dirty="0">
                <a:effectLst/>
                <a:latin typeface="Arial" panose="020B0604020202020204" pitchFamily="34" charset="0"/>
                <a:ea typeface="Times New Roman" panose="02020603050405020304" pitchFamily="18" charset="0"/>
                <a:cs typeface="Arial" panose="020B0604020202020204" pitchFamily="34" charset="0"/>
              </a:rPr>
              <a:t>Lorsqu’elle est due à une création </a:t>
            </a:r>
            <a:r>
              <a:rPr lang="fr-FR" sz="2400" b="1" i="1" dirty="0">
                <a:effectLst/>
                <a:latin typeface="Arial" panose="020B0604020202020204" pitchFamily="34" charset="0"/>
                <a:ea typeface="Times New Roman" panose="02020603050405020304" pitchFamily="18" charset="0"/>
                <a:cs typeface="Arial" panose="020B0604020202020204" pitchFamily="34" charset="0"/>
              </a:rPr>
              <a:t>ex nihilo</a:t>
            </a:r>
            <a:r>
              <a:rPr lang="fr-FR" sz="2400" b="1" dirty="0">
                <a:effectLst/>
                <a:latin typeface="Arial" panose="020B0604020202020204" pitchFamily="34" charset="0"/>
                <a:ea typeface="Times New Roman" panose="02020603050405020304" pitchFamily="18" charset="0"/>
                <a:cs typeface="Arial" panose="020B0604020202020204" pitchFamily="34" charset="0"/>
              </a:rPr>
              <a:t> de monnaie, l'émetteur de monnaie, État, système bancaire ou faux-monnayeur, s'enrichit (il peut acheter plus de choses qu'avant). Mais c'est aux dépens des autres détenteurs de monnaie ou des vendeurs. </a:t>
            </a:r>
          </a:p>
          <a:p>
            <a:pPr marL="0" indent="0" algn="just">
              <a:lnSpc>
                <a:spcPct val="115000"/>
              </a:lnSpc>
              <a:spcAft>
                <a:spcPts val="800"/>
              </a:spcAft>
              <a:buNone/>
            </a:pPr>
            <a:r>
              <a:rPr lang="fr-FR" sz="2000" i="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C’est l’une des raisons pour lesquelles les faux-monnayeurs sont ou devraient être sévèrement pénalisés.</a:t>
            </a:r>
            <a:endParaRPr lang="fr-FR" sz="20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fr-FR" sz="2000" dirty="0">
              <a:solidFill>
                <a:srgbClr val="FF0000"/>
              </a:solidFill>
            </a:endParaRPr>
          </a:p>
        </p:txBody>
      </p:sp>
    </p:spTree>
    <p:extLst>
      <p:ext uri="{BB962C8B-B14F-4D97-AF65-F5344CB8AC3E}">
        <p14:creationId xmlns:p14="http://schemas.microsoft.com/office/powerpoint/2010/main" val="1162327289"/>
      </p:ext>
    </p:extLst>
  </p:cSld>
  <p:clrMapOvr>
    <a:masterClrMapping/>
  </p:clrMapOvr>
  <p:transition spd="med">
    <p:fad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sz="2800" dirty="0">
                <a:latin typeface="Arial" panose="020B0604020202020204" pitchFamily="34" charset="0"/>
              </a:rPr>
              <a:t>Les effets de l’inflation sur les agents économiques (7)</a:t>
            </a:r>
            <a:endParaRPr lang="fr-FR" b="1" dirty="0">
              <a:effectLst/>
              <a:latin typeface="Times New Roman" panose="02020603050405020304" pitchFamily="18" charset="0"/>
              <a:ea typeface="Times New Roman" panose="02020603050405020304" pitchFamily="18" charset="0"/>
            </a:endParaRPr>
          </a:p>
        </p:txBody>
      </p:sp>
      <p:sp>
        <p:nvSpPr>
          <p:cNvPr id="4099" name="Rectangle 7"/>
          <p:cNvSpPr>
            <a:spLocks noGrp="1"/>
          </p:cNvSpPr>
          <p:nvPr>
            <p:ph type="body" idx="1"/>
          </p:nvPr>
        </p:nvSpPr>
        <p:spPr>
          <a:xfrm>
            <a:off x="474092" y="1155700"/>
            <a:ext cx="8229600" cy="4150072"/>
          </a:xfrm>
        </p:spPr>
        <p:txBody>
          <a:bodyPr/>
          <a:lstStyle/>
          <a:p>
            <a:pPr lvl="0">
              <a:lnSpc>
                <a:spcPct val="107000"/>
              </a:lnSpc>
              <a:spcBef>
                <a:spcPts val="600"/>
              </a:spcBef>
              <a:spcAft>
                <a:spcPts val="600"/>
              </a:spcAft>
              <a:buBlip>
                <a:blip r:embed="rId2"/>
              </a:buBlip>
            </a:pPr>
            <a:r>
              <a:rPr lang="fr-FR" sz="2400" b="1" dirty="0">
                <a:solidFill>
                  <a:srgbClr val="1F4D78"/>
                </a:solidFill>
                <a:latin typeface="Arial" panose="020B0604020202020204" pitchFamily="34" charset="0"/>
                <a:cs typeface="Arial" panose="020B0604020202020204" pitchFamily="34" charset="0"/>
              </a:rPr>
              <a:t>Inflation, revenus du travail et troubles sociaux (1)</a:t>
            </a:r>
          </a:p>
          <a:p>
            <a:pPr marL="342900" lvl="0" indent="-342900" algn="just">
              <a:lnSpc>
                <a:spcPct val="115000"/>
              </a:lnSpc>
              <a:spcBef>
                <a:spcPts val="600"/>
              </a:spcBef>
              <a:spcAft>
                <a:spcPts val="600"/>
              </a:spcAft>
              <a:buFont typeface="Symbol" panose="05050102010706020507" pitchFamily="18" charset="2"/>
              <a:buChar char=""/>
            </a:pPr>
            <a:r>
              <a:rPr lang="fr-FR" sz="2300" b="1" i="1" dirty="0">
                <a:effectLst/>
                <a:latin typeface="Arial" panose="020B0604020202020204" pitchFamily="34" charset="0"/>
                <a:ea typeface="Times New Roman" panose="02020603050405020304" pitchFamily="18" charset="0"/>
                <a:cs typeface="Arial" panose="020B0604020202020204" pitchFamily="34" charset="0"/>
              </a:rPr>
              <a:t>L'inflation réduit les revenus du travail pour deux raisons </a:t>
            </a:r>
            <a:endParaRPr lang="fr-FR" sz="2300" b="1"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buFont typeface="+mj-lt"/>
              <a:buAutoNum type="romanLcParenR"/>
            </a:pPr>
            <a:r>
              <a:rPr lang="fr-FR" sz="2300" b="1" dirty="0">
                <a:effectLst/>
                <a:latin typeface="Arial" panose="020B0604020202020204" pitchFamily="34" charset="0"/>
                <a:ea typeface="Times New Roman" panose="02020603050405020304" pitchFamily="18" charset="0"/>
                <a:cs typeface="Arial" panose="020B0604020202020204" pitchFamily="34" charset="0"/>
              </a:rPr>
              <a:t>ils sont très généralement perçus </a:t>
            </a:r>
            <a:r>
              <a:rPr lang="fr-FR" sz="2300" b="1" i="1" dirty="0">
                <a:effectLst/>
                <a:latin typeface="Arial" panose="020B0604020202020204" pitchFamily="34" charset="0"/>
                <a:ea typeface="Times New Roman" panose="02020603050405020304" pitchFamily="18" charset="0"/>
                <a:cs typeface="Arial" panose="020B0604020202020204" pitchFamily="34" charset="0"/>
              </a:rPr>
              <a:t>après</a:t>
            </a:r>
            <a:r>
              <a:rPr lang="fr-FR" sz="2300" b="1" dirty="0">
                <a:effectLst/>
                <a:latin typeface="Arial" panose="020B0604020202020204" pitchFamily="34" charset="0"/>
                <a:ea typeface="Times New Roman" panose="02020603050405020304" pitchFamily="18" charset="0"/>
                <a:cs typeface="Arial" panose="020B0604020202020204" pitchFamily="34" charset="0"/>
              </a:rPr>
              <a:t> l'exécution du travail, ce qui fait du travailleur un créancier (or, l'inflation est défavorable au créancier).</a:t>
            </a:r>
            <a:endParaRPr lang="fr-FR" sz="2300" b="1"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buFont typeface="+mj-lt"/>
              <a:buAutoNum type="romanLcParenR"/>
            </a:pPr>
            <a:r>
              <a:rPr lang="fr-FR" sz="2300" b="1" dirty="0">
                <a:effectLst/>
                <a:latin typeface="Arial" panose="020B0604020202020204" pitchFamily="34" charset="0"/>
                <a:ea typeface="Times New Roman" panose="02020603050405020304" pitchFamily="18" charset="0"/>
                <a:cs typeface="Arial" panose="020B0604020202020204" pitchFamily="34" charset="0"/>
              </a:rPr>
              <a:t>leur montant est souvent fixé à l'avance pour plusieurs périodes successives ; en l'absence de mécanisme compensateur qui rehausse la somme à verser, le pouvoir d'achat du travailleur est réduit.</a:t>
            </a:r>
            <a:endParaRPr lang="fr-FR" sz="2300" b="1"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fr-FR" sz="2000" dirty="0">
              <a:solidFill>
                <a:srgbClr val="FF0000"/>
              </a:solidFill>
            </a:endParaRPr>
          </a:p>
        </p:txBody>
      </p:sp>
    </p:spTree>
    <p:extLst>
      <p:ext uri="{BB962C8B-B14F-4D97-AF65-F5344CB8AC3E}">
        <p14:creationId xmlns:p14="http://schemas.microsoft.com/office/powerpoint/2010/main" val="1588376413"/>
      </p:ext>
    </p:extLst>
  </p:cSld>
  <p:clrMapOvr>
    <a:masterClrMapping/>
  </p:clrMapOvr>
  <p:transition spd="med">
    <p:fad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sz="2800" dirty="0">
                <a:latin typeface="Arial" panose="020B0604020202020204" pitchFamily="34" charset="0"/>
              </a:rPr>
              <a:t>Les effets de l’inflation sur les agents économiques (7)</a:t>
            </a:r>
            <a:endParaRPr lang="fr-FR" b="1" dirty="0">
              <a:effectLst/>
              <a:latin typeface="Times New Roman" panose="02020603050405020304" pitchFamily="18" charset="0"/>
              <a:ea typeface="Times New Roman" panose="02020603050405020304" pitchFamily="18" charset="0"/>
            </a:endParaRPr>
          </a:p>
        </p:txBody>
      </p:sp>
      <p:sp>
        <p:nvSpPr>
          <p:cNvPr id="4099" name="Rectangle 7"/>
          <p:cNvSpPr>
            <a:spLocks noGrp="1"/>
          </p:cNvSpPr>
          <p:nvPr>
            <p:ph type="body" idx="1"/>
          </p:nvPr>
        </p:nvSpPr>
        <p:spPr>
          <a:xfrm>
            <a:off x="474092" y="1155700"/>
            <a:ext cx="8229600" cy="4150072"/>
          </a:xfrm>
        </p:spPr>
        <p:txBody>
          <a:bodyPr/>
          <a:lstStyle/>
          <a:p>
            <a:pPr lvl="0">
              <a:lnSpc>
                <a:spcPct val="107000"/>
              </a:lnSpc>
              <a:spcBef>
                <a:spcPts val="600"/>
              </a:spcBef>
              <a:spcAft>
                <a:spcPts val="600"/>
              </a:spcAft>
              <a:buBlip>
                <a:blip r:embed="rId2"/>
              </a:buBlip>
            </a:pPr>
            <a:r>
              <a:rPr lang="fr-FR" sz="2400" b="1" dirty="0">
                <a:solidFill>
                  <a:srgbClr val="1F4D78"/>
                </a:solidFill>
                <a:latin typeface="Arial" panose="020B0604020202020204" pitchFamily="34" charset="0"/>
                <a:cs typeface="Arial" panose="020B0604020202020204" pitchFamily="34" charset="0"/>
              </a:rPr>
              <a:t>Inflation, revenus du travail et troubles sociaux (2)</a:t>
            </a:r>
          </a:p>
          <a:p>
            <a:pPr marL="342900" lvl="0" indent="-342900" algn="just">
              <a:lnSpc>
                <a:spcPct val="115000"/>
              </a:lnSpc>
              <a:spcAft>
                <a:spcPts val="800"/>
              </a:spcAft>
              <a:buFont typeface="Symbol" panose="05050102010706020507" pitchFamily="18" charset="2"/>
              <a:buChar char=""/>
            </a:pPr>
            <a:r>
              <a:rPr lang="fr-FR" sz="2400" b="1" i="1" dirty="0">
                <a:effectLst/>
                <a:latin typeface="Arial" panose="020B0604020202020204" pitchFamily="34" charset="0"/>
                <a:ea typeface="Times New Roman" panose="02020603050405020304" pitchFamily="18" charset="0"/>
                <a:cs typeface="Times New Roman" panose="02020603050405020304" pitchFamily="18" charset="0"/>
              </a:rPr>
              <a:t>L’inflation peut engendrer ou accentuer des troubles sociaux </a:t>
            </a:r>
            <a:endParaRPr lang="fr-FR" sz="24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800"/>
              </a:spcAft>
              <a:buNone/>
            </a:pPr>
            <a:r>
              <a:rPr lang="fr-FR" sz="2400" b="1" dirty="0">
                <a:effectLst/>
                <a:latin typeface="Arial" panose="020B0604020202020204" pitchFamily="34" charset="0"/>
                <a:ea typeface="Times New Roman" panose="02020603050405020304" pitchFamily="18" charset="0"/>
                <a:cs typeface="Times New Roman" panose="02020603050405020304" pitchFamily="18" charset="0"/>
              </a:rPr>
              <a:t>Lorsque leur baisse de pouvoir d'achat devient sensible, les travailleurs exigent des corrections. </a:t>
            </a:r>
            <a:r>
              <a:rPr lang="fr-FR" sz="2400" b="1" i="1" dirty="0">
                <a:effectLst/>
                <a:latin typeface="Arial" panose="020B0604020202020204" pitchFamily="34" charset="0"/>
                <a:ea typeface="Times New Roman" panose="02020603050405020304" pitchFamily="18" charset="0"/>
                <a:cs typeface="Times New Roman" panose="02020603050405020304" pitchFamily="18" charset="0"/>
              </a:rPr>
              <a:t>L'inflation est considérée comme une des raisons ayant poussé la population dans la rue lors de la </a:t>
            </a:r>
            <a:r>
              <a:rPr lang="fr-FR" sz="2400" b="1" i="1" u="sng"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hlinkClick r:id="rId3" tooltip="Révolution égyptienne de 2011"/>
              </a:rPr>
              <a:t>révolution égyptienne de 2011</a:t>
            </a:r>
            <a:r>
              <a:rPr lang="fr-FR" sz="2400" b="1" i="1" dirty="0">
                <a:effectLst/>
                <a:latin typeface="Arial" panose="020B0604020202020204" pitchFamily="34" charset="0"/>
                <a:ea typeface="Times New Roman" panose="02020603050405020304" pitchFamily="18" charset="0"/>
                <a:cs typeface="Times New Roman" panose="02020603050405020304" pitchFamily="18" charset="0"/>
              </a:rPr>
              <a:t> et lors de la </a:t>
            </a:r>
            <a:r>
              <a:rPr lang="fr-FR" sz="2400" b="1" i="1" u="sng"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hlinkClick r:id="rId4" tooltip="Révolution tunisienne"/>
              </a:rPr>
              <a:t>révolution tunisienne de 2011</a:t>
            </a:r>
            <a:r>
              <a:rPr lang="fr-FR" sz="2400" b="1" i="1" dirty="0">
                <a:effectLst/>
                <a:latin typeface="Arial" panose="020B0604020202020204" pitchFamily="34" charset="0"/>
                <a:ea typeface="Times New Roman" panose="02020603050405020304" pitchFamily="18" charset="0"/>
                <a:cs typeface="Times New Roman" panose="02020603050405020304" pitchFamily="18" charset="0"/>
              </a:rPr>
              <a:t>.</a:t>
            </a:r>
            <a:r>
              <a:rPr lang="fr-FR" sz="24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24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sz="2000" dirty="0">
              <a:solidFill>
                <a:srgbClr val="FF0000"/>
              </a:solidFill>
            </a:endParaRPr>
          </a:p>
        </p:txBody>
      </p:sp>
    </p:spTree>
    <p:extLst>
      <p:ext uri="{BB962C8B-B14F-4D97-AF65-F5344CB8AC3E}">
        <p14:creationId xmlns:p14="http://schemas.microsoft.com/office/powerpoint/2010/main" val="2734885258"/>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pPr algn="ctr"/>
            <a:r>
              <a:rPr lang="fr-FR" dirty="0"/>
              <a:t>L’approche ou la théorie classique (I)</a:t>
            </a:r>
          </a:p>
        </p:txBody>
      </p:sp>
      <p:sp>
        <p:nvSpPr>
          <p:cNvPr id="4099" name="Rectangle 7"/>
          <p:cNvSpPr>
            <a:spLocks noGrp="1"/>
          </p:cNvSpPr>
          <p:nvPr>
            <p:ph type="body" idx="1"/>
          </p:nvPr>
        </p:nvSpPr>
        <p:spPr>
          <a:xfrm>
            <a:off x="467544" y="1201316"/>
            <a:ext cx="8229600" cy="3771900"/>
          </a:xfrm>
        </p:spPr>
        <p:txBody>
          <a:bodyPr/>
          <a:lstStyle/>
          <a:p>
            <a:pPr marL="0" indent="0" algn="just">
              <a:lnSpc>
                <a:spcPct val="115000"/>
              </a:lnSpc>
              <a:spcAft>
                <a:spcPts val="800"/>
              </a:spcAft>
              <a:buNone/>
            </a:pPr>
            <a:r>
              <a:rPr lang="fr-FR" sz="2000" dirty="0">
                <a:solidFill>
                  <a:srgbClr val="FF0000"/>
                </a:solidFill>
                <a:latin typeface="Arial" panose="020B0604020202020204" pitchFamily="34" charset="0"/>
                <a:ea typeface="Calibri" panose="020F0502020204030204" pitchFamily="34" charset="0"/>
                <a:cs typeface="Times New Roman" panose="02020603050405020304" pitchFamily="18" charset="0"/>
                <a:sym typeface="Wingdings" panose="05000000000000000000" pitchFamily="2" charset="2"/>
              </a:rPr>
              <a:t> </a:t>
            </a:r>
            <a:r>
              <a:rPr lang="fr-FR"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corrélation effective entre la valeur de la monnaie et celle des actifs, l’inflation ou la déflation sanctionnant alors un déséquilibre entre ces deux valeurs</a:t>
            </a:r>
            <a:r>
              <a:rPr lang="fr-FR" sz="2000" dirty="0">
                <a:effectLst/>
                <a:latin typeface="Arial" panose="020B0604020202020204" pitchFamily="34" charset="0"/>
                <a:ea typeface="Calibri" panose="020F0502020204030204" pitchFamily="34" charset="0"/>
                <a:cs typeface="Times New Roman" panose="02020603050405020304" pitchFamily="18" charset="0"/>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Wingdings" panose="05000000000000000000" pitchFamily="2" charset="2"/>
              <a:buChar char=""/>
            </a:pPr>
            <a:r>
              <a:rPr lang="fr-FR" sz="1800" b="1" dirty="0">
                <a:effectLst/>
                <a:latin typeface="Arial" panose="020B0604020202020204" pitchFamily="34" charset="0"/>
                <a:ea typeface="Times New Roman" panose="02020603050405020304" pitchFamily="18" charset="0"/>
                <a:cs typeface="Times New Roman" panose="02020603050405020304" pitchFamily="18" charset="0"/>
              </a:rPr>
              <a:t>La théorie mercantiliste pour laquelle l</a:t>
            </a:r>
            <a:r>
              <a:rPr lang="fr-FR" sz="1800" dirty="0">
                <a:effectLst/>
                <a:latin typeface="Arial" panose="020B0604020202020204" pitchFamily="34" charset="0"/>
                <a:ea typeface="Times New Roman" panose="02020603050405020304" pitchFamily="18" charset="0"/>
                <a:cs typeface="Times New Roman" panose="02020603050405020304" pitchFamily="18" charset="0"/>
              </a:rPr>
              <a:t>a monnaie repose sur un système de parité avec l’or. </a:t>
            </a:r>
            <a:r>
              <a:rPr lang="fr-FR" sz="1800" dirty="0">
                <a:latin typeface="Arial" panose="020B0604020202020204" pitchFamily="34" charset="0"/>
                <a:ea typeface="Times New Roman" panose="02020603050405020304" pitchFamily="18" charset="0"/>
                <a:cs typeface="Times New Roman" panose="02020603050405020304" pitchFamily="18" charset="0"/>
              </a:rPr>
              <a:t>Q</a:t>
            </a:r>
            <a:r>
              <a:rPr lang="fr-FR" sz="1800" dirty="0">
                <a:effectLst/>
                <a:latin typeface="Arial" panose="020B0604020202020204" pitchFamily="34" charset="0"/>
                <a:ea typeface="Times New Roman" panose="02020603050405020304" pitchFamily="18" charset="0"/>
                <a:cs typeface="Times New Roman" panose="02020603050405020304" pitchFamily="18" charset="0"/>
              </a:rPr>
              <a:t>uand la quantité d'or augmente, son prix et donc la valeur des pièces d'or </a:t>
            </a:r>
            <a:r>
              <a:rPr lang="fr-FR" sz="1800" i="1" dirty="0">
                <a:effectLst/>
                <a:latin typeface="Arial" panose="020B0604020202020204" pitchFamily="34" charset="0"/>
                <a:ea typeface="Times New Roman" panose="02020603050405020304" pitchFamily="18" charset="0"/>
                <a:cs typeface="Times New Roman" panose="02020603050405020304" pitchFamily="18" charset="0"/>
              </a:rPr>
              <a:t>de l'époque </a:t>
            </a:r>
            <a:r>
              <a:rPr lang="fr-FR" sz="1800" dirty="0">
                <a:effectLst/>
                <a:latin typeface="Arial" panose="020B0604020202020204" pitchFamily="34" charset="0"/>
                <a:ea typeface="Times New Roman" panose="02020603050405020304" pitchFamily="18" charset="0"/>
                <a:cs typeface="Times New Roman" panose="02020603050405020304" pitchFamily="18" charset="0"/>
              </a:rPr>
              <a:t>diminue : c'est la première observation de </a:t>
            </a:r>
            <a:r>
              <a:rPr lang="fr-FR" sz="1800" b="1" dirty="0">
                <a:effectLst/>
                <a:latin typeface="Arial" panose="020B0604020202020204" pitchFamily="34" charset="0"/>
                <a:ea typeface="Times New Roman" panose="02020603050405020304" pitchFamily="18" charset="0"/>
                <a:cs typeface="Times New Roman" panose="02020603050405020304" pitchFamily="18" charset="0"/>
              </a:rPr>
              <a:t>l'inflation</a:t>
            </a:r>
            <a:r>
              <a:rPr lang="fr-FR" sz="1800" dirty="0">
                <a:effectLst/>
                <a:latin typeface="Arial" panose="020B0604020202020204" pitchFamily="34" charset="0"/>
                <a:ea typeface="Times New Roman" panose="02020603050405020304" pitchFamily="18" charset="0"/>
                <a:cs typeface="Times New Roman" panose="02020603050405020304" pitchFamily="18" charset="0"/>
              </a:rPr>
              <a:t>.</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Wingdings" panose="05000000000000000000" pitchFamily="2" charset="2"/>
              <a:buChar char=""/>
            </a:pPr>
            <a:r>
              <a:rPr lang="fr-FR" sz="1800" b="1" dirty="0">
                <a:effectLst/>
                <a:latin typeface="Arial" panose="020B0604020202020204" pitchFamily="34" charset="0"/>
                <a:ea typeface="Times New Roman" panose="02020603050405020304" pitchFamily="18" charset="0"/>
                <a:cs typeface="Times New Roman" panose="02020603050405020304" pitchFamily="18" charset="0"/>
              </a:rPr>
              <a:t>La doctrine des effets réels : </a:t>
            </a:r>
            <a:r>
              <a:rPr lang="fr-FR" sz="1800" dirty="0">
                <a:effectLst/>
                <a:latin typeface="Arial" panose="020B0604020202020204" pitchFamily="34" charset="0"/>
                <a:ea typeface="Times New Roman" panose="02020603050405020304" pitchFamily="18" charset="0"/>
                <a:cs typeface="Times New Roman" panose="02020603050405020304" pitchFamily="18" charset="0"/>
              </a:rPr>
              <a:t>la valeur de la monnaie est dépendante de la valeur des actifs qui sont utilisés comme garantie pour l'émission monétaire, et </a:t>
            </a:r>
            <a:r>
              <a:rPr lang="fr-FR" sz="1800" b="1" dirty="0">
                <a:effectLst/>
                <a:latin typeface="Arial" panose="020B0604020202020204" pitchFamily="34" charset="0"/>
                <a:ea typeface="Times New Roman" panose="02020603050405020304" pitchFamily="18" charset="0"/>
                <a:cs typeface="Times New Roman" panose="02020603050405020304" pitchFamily="18" charset="0"/>
              </a:rPr>
              <a:t>il y a inflation ou déflation</a:t>
            </a:r>
            <a:r>
              <a:rPr lang="fr-FR" sz="1800" dirty="0">
                <a:effectLst/>
                <a:latin typeface="Arial" panose="020B0604020202020204" pitchFamily="34" charset="0"/>
                <a:ea typeface="Times New Roman" panose="02020603050405020304" pitchFamily="18" charset="0"/>
                <a:cs typeface="Times New Roman" panose="02020603050405020304" pitchFamily="18" charset="0"/>
              </a:rPr>
              <a:t> lorsque la quantité de monnaie émise ne correspond plus à la valeur réelle des actifs sous-jacents.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sz="2000" dirty="0">
              <a:solidFill>
                <a:srgbClr val="FF0000"/>
              </a:solidFill>
            </a:endParaRPr>
          </a:p>
        </p:txBody>
      </p:sp>
    </p:spTree>
    <p:extLst>
      <p:ext uri="{BB962C8B-B14F-4D97-AF65-F5344CB8AC3E}">
        <p14:creationId xmlns:p14="http://schemas.microsoft.com/office/powerpoint/2010/main" val="3399884236"/>
      </p:ext>
    </p:extLst>
  </p:cSld>
  <p:clrMapOvr>
    <a:masterClrMapping/>
  </p:clrMapOvr>
  <p:transition spd="med">
    <p:fade/>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sz="2800" dirty="0">
                <a:latin typeface="Arial" panose="020B0604020202020204" pitchFamily="34" charset="0"/>
              </a:rPr>
              <a:t>Les effets de l’inflation sur les agents économiques (8)</a:t>
            </a:r>
            <a:endParaRPr lang="fr-FR" b="1" dirty="0">
              <a:effectLst/>
              <a:latin typeface="Times New Roman" panose="02020603050405020304" pitchFamily="18" charset="0"/>
              <a:ea typeface="Times New Roman" panose="02020603050405020304" pitchFamily="18" charset="0"/>
            </a:endParaRPr>
          </a:p>
        </p:txBody>
      </p:sp>
      <p:sp>
        <p:nvSpPr>
          <p:cNvPr id="4099" name="Rectangle 7"/>
          <p:cNvSpPr>
            <a:spLocks noGrp="1"/>
          </p:cNvSpPr>
          <p:nvPr>
            <p:ph type="body" idx="1"/>
          </p:nvPr>
        </p:nvSpPr>
        <p:spPr>
          <a:xfrm>
            <a:off x="474092" y="1155700"/>
            <a:ext cx="8229600" cy="4150072"/>
          </a:xfrm>
        </p:spPr>
        <p:txBody>
          <a:bodyPr/>
          <a:lstStyle/>
          <a:p>
            <a:pPr lvl="0">
              <a:lnSpc>
                <a:spcPct val="107000"/>
              </a:lnSpc>
              <a:spcBef>
                <a:spcPts val="600"/>
              </a:spcBef>
              <a:spcAft>
                <a:spcPts val="600"/>
              </a:spcAft>
              <a:buBlip>
                <a:blip r:embed="rId2"/>
              </a:buBlip>
            </a:pPr>
            <a:r>
              <a:rPr lang="fr-FR" sz="2400" b="1" dirty="0">
                <a:solidFill>
                  <a:srgbClr val="1F4D78"/>
                </a:solidFill>
                <a:latin typeface="Arial" panose="020B0604020202020204" pitchFamily="34" charset="0"/>
                <a:cs typeface="Arial" panose="020B0604020202020204" pitchFamily="34" charset="0"/>
              </a:rPr>
              <a:t>Inflation et allocation des ressources</a:t>
            </a:r>
          </a:p>
          <a:p>
            <a:pPr algn="just">
              <a:lnSpc>
                <a:spcPct val="115000"/>
              </a:lnSpc>
              <a:spcAft>
                <a:spcPts val="800"/>
              </a:spcAft>
              <a:buFont typeface="Wingdings" panose="05000000000000000000" pitchFamily="2" charset="2"/>
              <a:buChar char="§"/>
            </a:pPr>
            <a:r>
              <a:rPr lang="fr-FR" sz="2400"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Pour l'ensemble de l'économie, les coûts de </a:t>
            </a:r>
            <a:r>
              <a:rPr lang="fr-FR" sz="2400" b="1"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l’inflation sont liés </a:t>
            </a:r>
            <a:r>
              <a:rPr lang="fr-FR" sz="2400"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à des difficultés d'allocation efficace des ressources et aussi des gains en raison de l'irrationalité sur les marchés financiers. </a:t>
            </a:r>
          </a:p>
          <a:p>
            <a:pPr marL="0" indent="0" algn="just">
              <a:lnSpc>
                <a:spcPct val="115000"/>
              </a:lnSpc>
              <a:spcAft>
                <a:spcPts val="800"/>
              </a:spcAft>
              <a:buNone/>
            </a:pPr>
            <a:r>
              <a:rPr lang="fr-FR" sz="1800" b="1" i="1" dirty="0">
                <a:effectLst/>
                <a:latin typeface="Arial" panose="020B0604020202020204" pitchFamily="34" charset="0"/>
                <a:ea typeface="Times New Roman" panose="02020603050405020304" pitchFamily="18" charset="0"/>
                <a:cs typeface="Times New Roman" panose="02020603050405020304" pitchFamily="18" charset="0"/>
              </a:rPr>
              <a:t>Cette irrationnalité se traduit dans le fait que la plupart de temps le cours observé s’écarte durablement de la valeur réelle des entreprises, encore appelée  « valeur fondamentale ». Ce qui conduit les agents à acheter ou vendre dépend étroitement de ce qu’ils pensent que les autres feront. Le rôle du mimétisme y est alors essentiel.</a:t>
            </a:r>
            <a:endParaRPr lang="fr-FR" sz="1800" b="1" i="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endParaRPr lang="fr-FR" sz="2000" dirty="0">
              <a:solidFill>
                <a:srgbClr val="FF0000"/>
              </a:solidFill>
            </a:endParaRPr>
          </a:p>
        </p:txBody>
      </p:sp>
    </p:spTree>
    <p:extLst>
      <p:ext uri="{BB962C8B-B14F-4D97-AF65-F5344CB8AC3E}">
        <p14:creationId xmlns:p14="http://schemas.microsoft.com/office/powerpoint/2010/main" val="907442799"/>
      </p:ext>
    </p:extLst>
  </p:cSld>
  <p:clrMapOvr>
    <a:masterClrMapping/>
  </p:clrMapOvr>
  <p:transition spd="med">
    <p:fad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sz="2800" dirty="0">
                <a:latin typeface="Arial" panose="020B0604020202020204" pitchFamily="34" charset="0"/>
              </a:rPr>
              <a:t>Les effets de l’inflation sur les agents économiques (9)</a:t>
            </a:r>
            <a:endParaRPr lang="fr-FR" b="1" dirty="0">
              <a:effectLst/>
              <a:latin typeface="Times New Roman" panose="02020603050405020304" pitchFamily="18" charset="0"/>
              <a:ea typeface="Times New Roman" panose="02020603050405020304" pitchFamily="18" charset="0"/>
            </a:endParaRPr>
          </a:p>
        </p:txBody>
      </p:sp>
      <p:sp>
        <p:nvSpPr>
          <p:cNvPr id="4099" name="Rectangle 7"/>
          <p:cNvSpPr>
            <a:spLocks noGrp="1"/>
          </p:cNvSpPr>
          <p:nvPr>
            <p:ph type="body" idx="1"/>
          </p:nvPr>
        </p:nvSpPr>
        <p:spPr>
          <a:xfrm>
            <a:off x="474092" y="1155700"/>
            <a:ext cx="8229600" cy="4150072"/>
          </a:xfrm>
        </p:spPr>
        <p:txBody>
          <a:bodyPr/>
          <a:lstStyle/>
          <a:p>
            <a:pPr>
              <a:lnSpc>
                <a:spcPct val="107000"/>
              </a:lnSpc>
              <a:spcBef>
                <a:spcPts val="600"/>
              </a:spcBef>
              <a:spcAft>
                <a:spcPts val="600"/>
              </a:spcAft>
              <a:buBlip>
                <a:blip r:embed="rId2"/>
              </a:buBlip>
            </a:pPr>
            <a:r>
              <a:rPr lang="fr-FR" sz="2400" b="1" dirty="0">
                <a:solidFill>
                  <a:srgbClr val="1F4D78"/>
                </a:solidFill>
                <a:latin typeface="Arial" panose="020B0604020202020204" pitchFamily="34" charset="0"/>
                <a:cs typeface="Arial" panose="020B0604020202020204" pitchFamily="34" charset="0"/>
              </a:rPr>
              <a:t>Inflation et incertitude</a:t>
            </a:r>
          </a:p>
          <a:p>
            <a:pPr marL="0" indent="0" algn="just">
              <a:lnSpc>
                <a:spcPct val="115000"/>
              </a:lnSpc>
              <a:spcBef>
                <a:spcPts val="600"/>
              </a:spcBef>
              <a:spcAft>
                <a:spcPts val="600"/>
              </a:spcAft>
              <a:buNone/>
            </a:pPr>
            <a:r>
              <a:rPr lang="fr-FR" b="1" dirty="0">
                <a:effectLst/>
                <a:latin typeface="Arial" panose="020B0604020202020204" pitchFamily="34" charset="0"/>
                <a:ea typeface="Times New Roman" panose="02020603050405020304" pitchFamily="18" charset="0"/>
                <a:cs typeface="Times New Roman" panose="02020603050405020304" pitchFamily="18" charset="0"/>
              </a:rPr>
              <a:t>Parce que l'inflation dépend souvent de décisions discrétionnaires que les agents peuvent difficilement anticiper correctement elle fait peser un risque sur toute décision d'investissement ou de prêt, réduisant les incitations à des investissements productifs. </a:t>
            </a:r>
          </a:p>
          <a:p>
            <a:pPr marL="0" indent="0">
              <a:buNone/>
            </a:pP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endParaRPr lang="fr-FR" sz="2000" dirty="0">
              <a:solidFill>
                <a:srgbClr val="FF0000"/>
              </a:solidFill>
            </a:endParaRPr>
          </a:p>
        </p:txBody>
      </p:sp>
    </p:spTree>
    <p:extLst>
      <p:ext uri="{BB962C8B-B14F-4D97-AF65-F5344CB8AC3E}">
        <p14:creationId xmlns:p14="http://schemas.microsoft.com/office/powerpoint/2010/main" val="1319610600"/>
      </p:ext>
    </p:extLst>
  </p:cSld>
  <p:clrMapOvr>
    <a:masterClrMapping/>
  </p:clrMapOvr>
  <p:transition spd="med">
    <p:fad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sz="2800" dirty="0">
                <a:latin typeface="Arial" panose="020B0604020202020204" pitchFamily="34" charset="0"/>
              </a:rPr>
              <a:t>Les effets de l’inflation sur les agents économiques (10)</a:t>
            </a:r>
            <a:endParaRPr lang="fr-FR" b="1" dirty="0">
              <a:effectLst/>
              <a:latin typeface="Times New Roman" panose="02020603050405020304" pitchFamily="18" charset="0"/>
              <a:ea typeface="Times New Roman" panose="02020603050405020304" pitchFamily="18" charset="0"/>
            </a:endParaRPr>
          </a:p>
        </p:txBody>
      </p:sp>
      <p:sp>
        <p:nvSpPr>
          <p:cNvPr id="4099" name="Rectangle 7"/>
          <p:cNvSpPr>
            <a:spLocks noGrp="1"/>
          </p:cNvSpPr>
          <p:nvPr>
            <p:ph type="body" idx="1"/>
          </p:nvPr>
        </p:nvSpPr>
        <p:spPr>
          <a:xfrm>
            <a:off x="474092" y="1155700"/>
            <a:ext cx="8229600" cy="4150072"/>
          </a:xfrm>
        </p:spPr>
        <p:txBody>
          <a:bodyPr/>
          <a:lstStyle/>
          <a:p>
            <a:pPr lvl="0">
              <a:lnSpc>
                <a:spcPct val="107000"/>
              </a:lnSpc>
              <a:spcBef>
                <a:spcPts val="600"/>
              </a:spcBef>
              <a:spcAft>
                <a:spcPts val="600"/>
              </a:spcAft>
              <a:buBlip>
                <a:blip r:embed="rId2"/>
              </a:buBlip>
            </a:pPr>
            <a:r>
              <a:rPr lang="fr-FR" sz="2400" b="1" dirty="0">
                <a:solidFill>
                  <a:srgbClr val="1F4D78"/>
                </a:solidFill>
                <a:latin typeface="Arial" panose="020B0604020202020204" pitchFamily="34" charset="0"/>
                <a:cs typeface="Arial" panose="020B0604020202020204" pitchFamily="34" charset="0"/>
              </a:rPr>
              <a:t>Inflation et friction </a:t>
            </a:r>
          </a:p>
          <a:p>
            <a:pPr marL="0" indent="0" algn="just">
              <a:lnSpc>
                <a:spcPct val="115000"/>
              </a:lnSpc>
              <a:spcBef>
                <a:spcPts val="0"/>
              </a:spcBef>
              <a:spcAft>
                <a:spcPts val="0"/>
              </a:spcAft>
              <a:buNone/>
            </a:pPr>
            <a:r>
              <a:rPr lang="fr-FR" sz="2400"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Le mot friction fait référence aux inconséquences de ce que, certains agents, pour une raison ou une autre, peuvent s’ajuster avec quelque retard à la conjoncture. </a:t>
            </a:r>
            <a:endParaRPr lang="fr-FR"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Bef>
                <a:spcPts val="600"/>
              </a:spcBef>
              <a:spcAft>
                <a:spcPts val="600"/>
              </a:spcAft>
              <a:buNone/>
            </a:pPr>
            <a:r>
              <a:rPr lang="fr-FR" sz="2000" i="1" dirty="0">
                <a:latin typeface="Arial" panose="020B0604020202020204" pitchFamily="34" charset="0"/>
                <a:ea typeface="Times New Roman" panose="02020603050405020304" pitchFamily="18" charset="0"/>
                <a:cs typeface="Times New Roman" panose="02020603050405020304" pitchFamily="18" charset="0"/>
              </a:rPr>
              <a:t>L</a:t>
            </a:r>
            <a:r>
              <a:rPr lang="fr-FR" sz="2000" i="1" dirty="0">
                <a:effectLst/>
                <a:latin typeface="Arial" panose="020B0604020202020204" pitchFamily="34" charset="0"/>
                <a:ea typeface="Times New Roman" panose="02020603050405020304" pitchFamily="18" charset="0"/>
                <a:cs typeface="Times New Roman" panose="02020603050405020304" pitchFamily="18" charset="0"/>
              </a:rPr>
              <a:t>es agents peuvent hésiter à ajuster systématiquement leurs prix face à l'inflation lorsque cela a un coût, même très faible, pour eux </a:t>
            </a:r>
            <a:r>
              <a:rPr lang="fr-FR" sz="2000" i="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(par exemple le coût de changement des étiquettes des prix qu'il faut faire réimprimer)</a:t>
            </a:r>
            <a:r>
              <a:rPr lang="fr-FR" sz="2000" i="1" dirty="0">
                <a:effectLst/>
                <a:latin typeface="Arial" panose="020B0604020202020204" pitchFamily="34" charset="0"/>
                <a:ea typeface="Times New Roman" panose="02020603050405020304" pitchFamily="18" charset="0"/>
                <a:cs typeface="Times New Roman" panose="02020603050405020304" pitchFamily="18" charset="0"/>
              </a:rPr>
              <a:t>. Les agents n'ajustent alors l'allocation de leurs ressources qu'avec un retard. Ce qui peut avoir des conséquences importantes sur l'allocation d'ensemble des facteurs, pouvant conduire à d'importantes inefficacités. </a:t>
            </a:r>
            <a:endParaRPr lang="fr-FR" sz="2000" i="1" dirty="0">
              <a:solidFill>
                <a:srgbClr val="FF0000"/>
              </a:solidFill>
            </a:endParaRPr>
          </a:p>
        </p:txBody>
      </p:sp>
    </p:spTree>
    <p:extLst>
      <p:ext uri="{BB962C8B-B14F-4D97-AF65-F5344CB8AC3E}">
        <p14:creationId xmlns:p14="http://schemas.microsoft.com/office/powerpoint/2010/main" val="536105900"/>
      </p:ext>
    </p:extLst>
  </p:cSld>
  <p:clrMapOvr>
    <a:masterClrMapping/>
  </p:clrMapOvr>
  <p:transition spd="med">
    <p:fad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sz="2800" dirty="0">
                <a:latin typeface="Arial" panose="020B0604020202020204" pitchFamily="34" charset="0"/>
              </a:rPr>
              <a:t>Les effets de l’inflation sur les agents économiques (11)</a:t>
            </a:r>
            <a:endParaRPr lang="fr-FR" b="1" dirty="0">
              <a:effectLst/>
              <a:latin typeface="Times New Roman" panose="02020603050405020304" pitchFamily="18" charset="0"/>
              <a:ea typeface="Times New Roman" panose="02020603050405020304" pitchFamily="18" charset="0"/>
            </a:endParaRPr>
          </a:p>
        </p:txBody>
      </p:sp>
      <p:sp>
        <p:nvSpPr>
          <p:cNvPr id="4099" name="Rectangle 7"/>
          <p:cNvSpPr>
            <a:spLocks noGrp="1"/>
          </p:cNvSpPr>
          <p:nvPr>
            <p:ph type="body" idx="1"/>
          </p:nvPr>
        </p:nvSpPr>
        <p:spPr>
          <a:xfrm>
            <a:off x="474092" y="1155700"/>
            <a:ext cx="8229600" cy="4150072"/>
          </a:xfrm>
        </p:spPr>
        <p:txBody>
          <a:bodyPr/>
          <a:lstStyle/>
          <a:p>
            <a:pPr>
              <a:lnSpc>
                <a:spcPct val="107000"/>
              </a:lnSpc>
              <a:spcBef>
                <a:spcPts val="600"/>
              </a:spcBef>
              <a:spcAft>
                <a:spcPts val="600"/>
              </a:spcAft>
              <a:buBlip>
                <a:blip r:embed="rId2"/>
              </a:buBlip>
            </a:pPr>
            <a:r>
              <a:rPr lang="fr-FR" sz="2400" b="1" dirty="0">
                <a:solidFill>
                  <a:srgbClr val="1F4D78"/>
                </a:solidFill>
                <a:latin typeface="Arial" panose="020B0604020202020204" pitchFamily="34" charset="0"/>
                <a:cs typeface="Arial" panose="020B0604020202020204" pitchFamily="34" charset="0"/>
              </a:rPr>
              <a:t>De l’inflation à l’hyper-inflation</a:t>
            </a:r>
          </a:p>
          <a:p>
            <a:pPr marL="0" indent="0" algn="just">
              <a:lnSpc>
                <a:spcPct val="115000"/>
              </a:lnSpc>
              <a:spcBef>
                <a:spcPts val="0"/>
              </a:spcBef>
              <a:spcAft>
                <a:spcPts val="0"/>
              </a:spcAft>
              <a:buNone/>
            </a:pPr>
            <a:r>
              <a:rPr lang="fr-FR" sz="1800" dirty="0">
                <a:effectLst/>
                <a:latin typeface="Arial" panose="020B0604020202020204" pitchFamily="34" charset="0"/>
                <a:ea typeface="Times New Roman" panose="02020603050405020304" pitchFamily="18" charset="0"/>
                <a:cs typeface="Times New Roman" panose="02020603050405020304" pitchFamily="18" charset="0"/>
              </a:rPr>
              <a:t>Globalement, l'économie d'un pays fonctionne à très </a:t>
            </a:r>
            <a:r>
              <a:rPr lang="fr-FR" sz="1800" dirty="0" err="1">
                <a:effectLst/>
                <a:latin typeface="Arial" panose="020B0604020202020204" pitchFamily="34" charset="0"/>
                <a:ea typeface="Times New Roman" panose="02020603050405020304" pitchFamily="18" charset="0"/>
                <a:cs typeface="Times New Roman" panose="02020603050405020304" pitchFamily="18" charset="0"/>
              </a:rPr>
              <a:t>très</a:t>
            </a:r>
            <a:r>
              <a:rPr lang="fr-FR" sz="1800" dirty="0">
                <a:effectLst/>
                <a:latin typeface="Arial" panose="020B0604020202020204" pitchFamily="34" charset="0"/>
                <a:ea typeface="Times New Roman" panose="02020603050405020304" pitchFamily="18" charset="0"/>
                <a:cs typeface="Times New Roman" panose="02020603050405020304" pitchFamily="18" charset="0"/>
              </a:rPr>
              <a:t> court terme en hyperinflation (bien moins d’une année). </a:t>
            </a:r>
          </a:p>
          <a:p>
            <a:pPr algn="just">
              <a:lnSpc>
                <a:spcPct val="115000"/>
              </a:lnSpc>
              <a:buFont typeface="Wingdings" panose="05000000000000000000" pitchFamily="2" charset="2"/>
              <a:buChar char=""/>
            </a:pPr>
            <a:r>
              <a:rPr lang="fr-FR" sz="1800" b="1" dirty="0">
                <a:latin typeface="Arial" panose="020B0604020202020204" pitchFamily="34" charset="0"/>
                <a:cs typeface="Times New Roman" panose="02020603050405020304" pitchFamily="18" charset="0"/>
              </a:rPr>
              <a:t>les entrepreneurs tendent à s'intéresser plus à la gestion de leur trésorerie qu'aux décisions de production et d'investissement ;</a:t>
            </a:r>
          </a:p>
          <a:p>
            <a:pPr marL="342900" lvl="0" indent="-342900" algn="just">
              <a:lnSpc>
                <a:spcPct val="115000"/>
              </a:lnSpc>
              <a:buFont typeface="Wingdings" panose="05000000000000000000" pitchFamily="2" charset="2"/>
              <a:buChar char=""/>
            </a:pPr>
            <a:r>
              <a:rPr lang="fr-FR" sz="1800" b="1" dirty="0">
                <a:effectLst/>
                <a:latin typeface="Arial" panose="020B0604020202020204" pitchFamily="34" charset="0"/>
                <a:ea typeface="Times New Roman" panose="02020603050405020304" pitchFamily="18" charset="0"/>
                <a:cs typeface="Times New Roman" panose="02020603050405020304" pitchFamily="18" charset="0"/>
              </a:rPr>
              <a:t>l'impact sur le coût des produits alimentaires, ou de première nécessité, entraîne une rupture des chaînes de production et affecte l'équilibre économique ;</a:t>
            </a:r>
            <a:endParaRPr lang="fr-FR" sz="1800" b="1"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15000"/>
              </a:lnSpc>
              <a:spcAft>
                <a:spcPts val="800"/>
              </a:spcAft>
              <a:buFont typeface="Wingdings" panose="05000000000000000000" pitchFamily="2" charset="2"/>
              <a:buChar char=""/>
            </a:pPr>
            <a:r>
              <a:rPr lang="fr-FR" sz="1800" b="1" dirty="0">
                <a:effectLst/>
                <a:latin typeface="Arial" panose="020B0604020202020204" pitchFamily="34" charset="0"/>
                <a:ea typeface="Times New Roman" panose="02020603050405020304" pitchFamily="18" charset="0"/>
                <a:cs typeface="Times New Roman" panose="02020603050405020304" pitchFamily="18" charset="0"/>
              </a:rPr>
              <a:t>Le système fiscal </a:t>
            </a:r>
            <a:r>
              <a:rPr lang="fr-FR" sz="1800" b="1" dirty="0">
                <a:latin typeface="Arial" panose="020B0604020202020204" pitchFamily="34" charset="0"/>
                <a:ea typeface="Times New Roman" panose="02020603050405020304" pitchFamily="18" charset="0"/>
                <a:cs typeface="Times New Roman" panose="02020603050405020304" pitchFamily="18" charset="0"/>
              </a:rPr>
              <a:t>s’</a:t>
            </a:r>
            <a:r>
              <a:rPr lang="fr-FR" sz="1800" b="1" dirty="0">
                <a:effectLst/>
                <a:latin typeface="Arial" panose="020B0604020202020204" pitchFamily="34" charset="0"/>
                <a:ea typeface="Times New Roman" panose="02020603050405020304" pitchFamily="18" charset="0"/>
                <a:cs typeface="Times New Roman" panose="02020603050405020304" pitchFamily="18" charset="0"/>
              </a:rPr>
              <a:t>affaiblit : entre le moment où l'impôt est payé et le moment où il entre dans les caisses de l'État, sa valeur tend rapidement vers 0</a:t>
            </a:r>
            <a:endParaRPr lang="fr-FR"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3192686"/>
      </p:ext>
    </p:extLst>
  </p:cSld>
  <p:clrMapOvr>
    <a:masterClrMapping/>
  </p:clrMapOvr>
  <p:transition spd="med">
    <p:fad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sz="2800" dirty="0">
                <a:latin typeface="Arial" panose="020B0604020202020204" pitchFamily="34" charset="0"/>
              </a:rPr>
              <a:t>Inflation versus déflation : qui est le pire adversaire de l’économie ? (1)</a:t>
            </a:r>
          </a:p>
        </p:txBody>
      </p:sp>
      <p:sp>
        <p:nvSpPr>
          <p:cNvPr id="4099" name="Rectangle 7"/>
          <p:cNvSpPr>
            <a:spLocks noGrp="1"/>
          </p:cNvSpPr>
          <p:nvPr>
            <p:ph type="body" idx="1"/>
          </p:nvPr>
        </p:nvSpPr>
        <p:spPr>
          <a:xfrm>
            <a:off x="474092" y="1155700"/>
            <a:ext cx="8229600" cy="4150072"/>
          </a:xfrm>
        </p:spPr>
        <p:txBody>
          <a:bodyPr/>
          <a:lstStyle/>
          <a:p>
            <a:pPr algn="just">
              <a:lnSpc>
                <a:spcPct val="115000"/>
              </a:lnSpc>
              <a:spcBef>
                <a:spcPts val="600"/>
              </a:spcBef>
              <a:spcAft>
                <a:spcPts val="600"/>
              </a:spcAft>
              <a:buFont typeface="Wingdings" panose="05000000000000000000" pitchFamily="2" charset="2"/>
              <a:buChar char="q"/>
            </a:pPr>
            <a:r>
              <a:rPr lang="fr-FR" sz="2200" dirty="0">
                <a:effectLst/>
                <a:latin typeface="Arial" panose="020B0604020202020204" pitchFamily="34" charset="0"/>
                <a:ea typeface="Calibri" panose="020F0502020204030204" pitchFamily="34" charset="0"/>
                <a:cs typeface="Arial" panose="020B0604020202020204" pitchFamily="34" charset="0"/>
              </a:rPr>
              <a:t>La déflation résulte structurellement d’un déséquilibre durable entre l’offre et la demande, la première étant supérieure à la seconde. </a:t>
            </a:r>
          </a:p>
          <a:p>
            <a:pPr algn="just">
              <a:lnSpc>
                <a:spcPct val="115000"/>
              </a:lnSpc>
              <a:spcBef>
                <a:spcPts val="600"/>
              </a:spcBef>
              <a:spcAft>
                <a:spcPts val="600"/>
              </a:spcAft>
              <a:buFont typeface="Wingdings" panose="05000000000000000000" pitchFamily="2" charset="2"/>
              <a:buChar char="q"/>
            </a:pPr>
            <a:r>
              <a:rPr lang="fr-FR" sz="2200" dirty="0">
                <a:effectLst/>
                <a:latin typeface="Arial" panose="020B0604020202020204" pitchFamily="34" charset="0"/>
                <a:ea typeface="Calibri" panose="020F0502020204030204" pitchFamily="34" charset="0"/>
                <a:cs typeface="Arial" panose="020B0604020202020204" pitchFamily="34" charset="0"/>
              </a:rPr>
              <a:t>La déflation semble à priori être une bonne chose : parce que les prix baissent, le pouvoir d’achat des consommateurs est augmenté. Cela stimule la consommation, et redonne du travail aux entreprises. </a:t>
            </a:r>
            <a:r>
              <a:rPr lang="fr-FR" sz="2200" i="1" dirty="0">
                <a:effectLst/>
                <a:latin typeface="Arial" panose="020B0604020202020204" pitchFamily="34" charset="0"/>
                <a:ea typeface="Calibri" panose="020F0502020204030204" pitchFamily="34" charset="0"/>
                <a:cs typeface="Arial" panose="020B0604020202020204" pitchFamily="34" charset="0"/>
              </a:rPr>
              <a:t>C’est le scénario libéral</a:t>
            </a:r>
            <a:r>
              <a:rPr lang="fr-FR" sz="2200" dirty="0">
                <a:effectLst/>
                <a:latin typeface="Arial" panose="020B0604020202020204" pitchFamily="34" charset="0"/>
                <a:ea typeface="Calibri" panose="020F0502020204030204" pitchFamily="34" charset="0"/>
                <a:cs typeface="Arial" panose="020B0604020202020204" pitchFamily="34" charset="0"/>
              </a:rPr>
              <a:t>. </a:t>
            </a:r>
          </a:p>
          <a:p>
            <a:pPr marL="0" indent="0" algn="just">
              <a:lnSpc>
                <a:spcPct val="115000"/>
              </a:lnSpc>
              <a:spcBef>
                <a:spcPts val="600"/>
              </a:spcBef>
              <a:spcAft>
                <a:spcPts val="600"/>
              </a:spcAft>
              <a:buNone/>
            </a:pPr>
            <a:r>
              <a:rPr lang="fr-FR" sz="24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Mais le problème de la déflation, c’est le poids supplémentaire qu’elle fait peser sur les agents endettés.</a:t>
            </a:r>
            <a:endParaRPr lang="fr-FR"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83178899"/>
      </p:ext>
    </p:extLst>
  </p:cSld>
  <p:clrMapOvr>
    <a:masterClrMapping/>
  </p:clrMapOvr>
  <p:transition spd="med">
    <p:fad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sz="2800" dirty="0">
                <a:latin typeface="Arial" panose="020B0604020202020204" pitchFamily="34" charset="0"/>
              </a:rPr>
              <a:t>Inflation versus déflation : qui est le pire adversaire de l’économie ? (2)</a:t>
            </a:r>
          </a:p>
        </p:txBody>
      </p:sp>
      <p:sp>
        <p:nvSpPr>
          <p:cNvPr id="4099" name="Rectangle 7"/>
          <p:cNvSpPr>
            <a:spLocks noGrp="1"/>
          </p:cNvSpPr>
          <p:nvPr>
            <p:ph type="body" idx="1"/>
          </p:nvPr>
        </p:nvSpPr>
        <p:spPr>
          <a:xfrm>
            <a:off x="474092" y="1155700"/>
            <a:ext cx="8229600" cy="4150072"/>
          </a:xfrm>
        </p:spPr>
        <p:txBody>
          <a:bodyPr/>
          <a:lstStyle/>
          <a:p>
            <a:pPr algn="just">
              <a:lnSpc>
                <a:spcPct val="115000"/>
              </a:lnSpc>
              <a:spcBef>
                <a:spcPts val="600"/>
              </a:spcBef>
              <a:spcAft>
                <a:spcPts val="600"/>
              </a:spcAft>
              <a:buFont typeface="Wingdings" panose="05000000000000000000" pitchFamily="2" charset="2"/>
              <a:buChar char="Ø"/>
            </a:pPr>
            <a:r>
              <a:rPr lang="fr-FR" sz="1900" b="1" dirty="0">
                <a:effectLst/>
                <a:latin typeface="Arial" panose="020B0604020202020204" pitchFamily="34" charset="0"/>
                <a:ea typeface="Calibri" panose="020F0502020204030204" pitchFamily="34" charset="0"/>
                <a:cs typeface="Times New Roman" panose="02020603050405020304" pitchFamily="18" charset="0"/>
              </a:rPr>
              <a:t>En situation de déflation, les entreprises voient leurs multiples charges fixes et d’emprunt peser beaucoup plus lourd du fait de la baisse du prix de ce qu’elles vendent. Leurs résultats sont diminués d’autant, ce qui multiplie faillites et licenciements. </a:t>
            </a:r>
            <a:r>
              <a:rPr lang="fr-FR" sz="1900" b="1" i="1" dirty="0">
                <a:effectLst/>
                <a:latin typeface="Arial" panose="020B0604020202020204" pitchFamily="34" charset="0"/>
                <a:ea typeface="Calibri" panose="020F0502020204030204" pitchFamily="34" charset="0"/>
                <a:cs typeface="Times New Roman" panose="02020603050405020304" pitchFamily="18" charset="0"/>
              </a:rPr>
              <a:t>D’où l’accroissement du taux de chômage.</a:t>
            </a:r>
            <a:endParaRPr lang="fr-FR" sz="19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600"/>
              </a:spcAft>
              <a:buFont typeface="Wingdings" panose="05000000000000000000" pitchFamily="2" charset="2"/>
              <a:buChar char="Ø"/>
            </a:pPr>
            <a:r>
              <a:rPr lang="fr-FR" sz="1900" b="1" dirty="0">
                <a:effectLst/>
                <a:latin typeface="Arial" panose="020B0604020202020204" pitchFamily="34" charset="0"/>
                <a:ea typeface="Calibri" panose="020F0502020204030204" pitchFamily="34" charset="0"/>
                <a:cs typeface="Times New Roman" panose="02020603050405020304" pitchFamily="18" charset="0"/>
              </a:rPr>
              <a:t>Tandis que l’inflation pousse au crédit, la déflation pousse au désendettement. Or la croissance économique, </a:t>
            </a:r>
            <a:r>
              <a:rPr lang="fr-FR" sz="1900" b="1" i="1" dirty="0">
                <a:effectLst/>
                <a:latin typeface="Arial" panose="020B0604020202020204" pitchFamily="34" charset="0"/>
                <a:ea typeface="Calibri" panose="020F0502020204030204" pitchFamily="34" charset="0"/>
                <a:cs typeface="Times New Roman" panose="02020603050405020304" pitchFamily="18" charset="0"/>
              </a:rPr>
              <a:t>c’est du crédit, encore du crédit, toujours du crédit</a:t>
            </a:r>
            <a:r>
              <a:rPr lang="fr-FR" sz="1900" b="1" dirty="0">
                <a:effectLst/>
                <a:latin typeface="Arial" panose="020B0604020202020204" pitchFamily="34" charset="0"/>
                <a:ea typeface="Calibri" panose="020F0502020204030204" pitchFamily="34" charset="0"/>
                <a:cs typeface="Times New Roman" panose="02020603050405020304" pitchFamily="18" charset="0"/>
              </a:rPr>
              <a:t>. Le désendettement généralisé, c’est la contraction du crédit, la dépression et le chômage de masse. </a:t>
            </a:r>
          </a:p>
          <a:p>
            <a:pPr marL="0" indent="0" algn="just">
              <a:lnSpc>
                <a:spcPct val="115000"/>
              </a:lnSpc>
              <a:spcBef>
                <a:spcPts val="600"/>
              </a:spcBef>
              <a:spcAft>
                <a:spcPts val="600"/>
              </a:spcAft>
              <a:buNone/>
            </a:pPr>
            <a:r>
              <a:rPr lang="fr-FR" sz="24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sym typeface="Wingdings" panose="05000000000000000000" pitchFamily="2" charset="2"/>
              </a:rPr>
              <a:t></a:t>
            </a:r>
            <a:r>
              <a:rPr lang="fr-FR" sz="24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Voilà pourquoi la déflation fait si peur aux pouvoirs publics. </a:t>
            </a:r>
            <a:endParaRPr lang="fr-FR"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7367624"/>
      </p:ext>
    </p:extLst>
  </p:cSld>
  <p:clrMapOvr>
    <a:masterClrMapping/>
  </p:clrMapOvr>
  <p:transition spd="med">
    <p:fad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sz="2800" dirty="0">
                <a:latin typeface="Arial" panose="020B0604020202020204" pitchFamily="34" charset="0"/>
              </a:rPr>
              <a:t>Inflation versus déflation : qui est le pire adversaire de l’économie ? (3)</a:t>
            </a:r>
          </a:p>
        </p:txBody>
      </p:sp>
      <p:sp>
        <p:nvSpPr>
          <p:cNvPr id="4099" name="Rectangle 7"/>
          <p:cNvSpPr>
            <a:spLocks noGrp="1"/>
          </p:cNvSpPr>
          <p:nvPr>
            <p:ph type="body" idx="1"/>
          </p:nvPr>
        </p:nvSpPr>
        <p:spPr>
          <a:xfrm>
            <a:off x="474092" y="1155700"/>
            <a:ext cx="8229600" cy="4150072"/>
          </a:xfrm>
        </p:spPr>
        <p:txBody>
          <a:bodyPr/>
          <a:lstStyle/>
          <a:p>
            <a:pPr algn="just">
              <a:lnSpc>
                <a:spcPct val="115000"/>
              </a:lnSpc>
              <a:spcBef>
                <a:spcPts val="600"/>
              </a:spcBef>
              <a:spcAft>
                <a:spcPts val="600"/>
              </a:spcAft>
              <a:buFont typeface="Wingdings" panose="05000000000000000000" pitchFamily="2" charset="2"/>
              <a:buChar char="§"/>
            </a:pPr>
            <a:r>
              <a:rPr lang="fr-FR" sz="2300" b="1" dirty="0">
                <a:effectLst/>
                <a:latin typeface="Arial" panose="020B0604020202020204" pitchFamily="34" charset="0"/>
                <a:ea typeface="Calibri" panose="020F0502020204030204" pitchFamily="34" charset="0"/>
                <a:cs typeface="Times New Roman" panose="02020603050405020304" pitchFamily="18" charset="0"/>
              </a:rPr>
              <a:t>Toutefois, la principale raison pour laquelle la déflation fait paniquer les Etats et les banquiers centraux, c’est parce que si elle s’enclenche, il est très difficile de l’arrêter.</a:t>
            </a:r>
            <a:r>
              <a:rPr lang="fr-FR" sz="2300" dirty="0">
                <a:effectLst/>
                <a:latin typeface="Arial" panose="020B0604020202020204" pitchFamily="34" charset="0"/>
                <a:ea typeface="Calibri" panose="020F0502020204030204" pitchFamily="34" charset="0"/>
                <a:cs typeface="Times New Roman" panose="02020603050405020304" pitchFamily="18" charset="0"/>
              </a:rPr>
              <a:t> </a:t>
            </a:r>
            <a:r>
              <a:rPr lang="fr-FR" sz="2300" i="1" dirty="0">
                <a:effectLst/>
                <a:latin typeface="Arial" panose="020B0604020202020204" pitchFamily="34" charset="0"/>
                <a:ea typeface="Calibri" panose="020F0502020204030204" pitchFamily="34" charset="0"/>
                <a:cs typeface="Times New Roman" panose="02020603050405020304" pitchFamily="18" charset="0"/>
              </a:rPr>
              <a:t>Pour stopper l’inflation il suffit d’accroître fortement les taux d’intérêt. </a:t>
            </a:r>
          </a:p>
          <a:p>
            <a:pPr algn="just">
              <a:lnSpc>
                <a:spcPct val="115000"/>
              </a:lnSpc>
              <a:spcBef>
                <a:spcPts val="600"/>
              </a:spcBef>
              <a:spcAft>
                <a:spcPts val="600"/>
              </a:spcAft>
              <a:buFont typeface="Wingdings" panose="05000000000000000000" pitchFamily="2" charset="2"/>
              <a:buChar char="§"/>
            </a:pPr>
            <a:r>
              <a:rPr lang="fr-FR" sz="2300" dirty="0">
                <a:effectLst/>
                <a:latin typeface="Arial" panose="020B0604020202020204" pitchFamily="34" charset="0"/>
                <a:ea typeface="Calibri" panose="020F0502020204030204" pitchFamily="34" charset="0"/>
              </a:rPr>
              <a:t>On ne peut pas faire la même chose avec la déflation. Pour pouvoir agir contre la baisse des prix, il faudrait décourager complètement l’épargne, en instaurant des taux d’intérêt négatifs : vous “placez” 100 000 à la banque, et on vous rend seulement 95000 à la fin de l’année par exemple. </a:t>
            </a:r>
            <a:endParaRPr lang="fr-FR" sz="23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72069359"/>
      </p:ext>
    </p:extLst>
  </p:cSld>
  <p:clrMapOvr>
    <a:masterClrMapping/>
  </p:clrMapOvr>
  <p:transition spd="med">
    <p:fade/>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sz="2800" dirty="0">
                <a:latin typeface="Arial" panose="020B0604020202020204" pitchFamily="34" charset="0"/>
              </a:rPr>
              <a:t>Conclusion partielle  2 (1)</a:t>
            </a:r>
          </a:p>
        </p:txBody>
      </p:sp>
      <p:sp>
        <p:nvSpPr>
          <p:cNvPr id="4099" name="Rectangle 7"/>
          <p:cNvSpPr>
            <a:spLocks noGrp="1"/>
          </p:cNvSpPr>
          <p:nvPr>
            <p:ph type="body" idx="1"/>
          </p:nvPr>
        </p:nvSpPr>
        <p:spPr>
          <a:xfrm>
            <a:off x="474092" y="1155700"/>
            <a:ext cx="8229600" cy="4150072"/>
          </a:xfrm>
        </p:spPr>
        <p:txBody>
          <a:bodyPr/>
          <a:lstStyle/>
          <a:p>
            <a:pPr algn="just">
              <a:lnSpc>
                <a:spcPct val="115000"/>
              </a:lnSpc>
              <a:spcAft>
                <a:spcPts val="600"/>
              </a:spcAft>
            </a:pPr>
            <a:r>
              <a:rPr lang="fr-FR" sz="2000" b="1" dirty="0">
                <a:effectLst/>
                <a:latin typeface="Arial" panose="020B0604020202020204" pitchFamily="34" charset="0"/>
                <a:ea typeface="Calibri" panose="020F0502020204030204" pitchFamily="34" charset="0"/>
                <a:cs typeface="Arial" panose="020B0604020202020204" pitchFamily="34" charset="0"/>
              </a:rPr>
              <a:t>Mauvaise ou bonne ? Ce qui paraît évident est que les Etats ont besoin d’un peu d’inflation s’ils ne veulent pas que leur économie stagne. L’inflation accompagne normalement les économies en croissance.</a:t>
            </a:r>
          </a:p>
          <a:p>
            <a:pPr algn="just">
              <a:lnSpc>
                <a:spcPct val="115000"/>
              </a:lnSpc>
              <a:spcBef>
                <a:spcPts val="600"/>
              </a:spcBef>
              <a:spcAft>
                <a:spcPts val="600"/>
              </a:spcAft>
            </a:pPr>
            <a:r>
              <a:rPr lang="fr-FR" sz="2000" b="1" dirty="0">
                <a:effectLst/>
                <a:latin typeface="Arial" panose="020B0604020202020204" pitchFamily="34" charset="0"/>
                <a:ea typeface="Times New Roman" panose="02020603050405020304" pitchFamily="18" charset="0"/>
                <a:cs typeface="Arial" panose="020B0604020202020204" pitchFamily="34" charset="0"/>
              </a:rPr>
              <a:t>Une hausse régulière mais modérée du niveau général des prix est l’objectif principal des politiques monétaires conduites par les Gouvernements et les banques centrales.</a:t>
            </a:r>
            <a:r>
              <a:rPr lang="fr-FR" sz="2000" b="1" dirty="0">
                <a:effectLst/>
                <a:latin typeface="Arial" panose="020B0604020202020204" pitchFamily="34" charset="0"/>
                <a:ea typeface="Calibri" panose="020F0502020204030204" pitchFamily="34" charset="0"/>
                <a:cs typeface="Arial" panose="020B0604020202020204" pitchFamily="34" charset="0"/>
              </a:rPr>
              <a:t> </a:t>
            </a:r>
          </a:p>
          <a:p>
            <a:pPr algn="just">
              <a:lnSpc>
                <a:spcPct val="115000"/>
              </a:lnSpc>
              <a:spcBef>
                <a:spcPts val="600"/>
              </a:spcBef>
              <a:spcAft>
                <a:spcPts val="600"/>
              </a:spcAft>
            </a:pPr>
            <a:r>
              <a:rPr lang="fr-FR" sz="2000" b="1" dirty="0">
                <a:effectLst/>
                <a:latin typeface="Arial" panose="020B0604020202020204" pitchFamily="34" charset="0"/>
                <a:ea typeface="Calibri" panose="020F0502020204030204" pitchFamily="34" charset="0"/>
                <a:cs typeface="Arial" panose="020B0604020202020204" pitchFamily="34" charset="0"/>
              </a:rPr>
              <a:t>Cela permet aux entreprises </a:t>
            </a:r>
            <a:r>
              <a:rPr lang="fr-FR" sz="2000" b="1" dirty="0">
                <a:effectLst/>
                <a:latin typeface="Arial" panose="020B0604020202020204" pitchFamily="34" charset="0"/>
                <a:ea typeface="Times New Roman" panose="02020603050405020304" pitchFamily="18" charset="0"/>
                <a:cs typeface="Arial" panose="020B0604020202020204" pitchFamily="34" charset="0"/>
              </a:rPr>
              <a:t>d’ancrer leurs anticipations de hausses des prix</a:t>
            </a:r>
            <a:r>
              <a:rPr lang="fr-FR" sz="2000" b="1" dirty="0">
                <a:effectLst/>
                <a:latin typeface="Arial" panose="020B0604020202020204" pitchFamily="34" charset="0"/>
                <a:ea typeface="Calibri" panose="020F0502020204030204" pitchFamily="34" charset="0"/>
                <a:cs typeface="Arial" panose="020B0604020202020204" pitchFamily="34" charset="0"/>
              </a:rPr>
              <a:t> à moyen et long terme. Le caractère prévisible de ces dernières est favorable à la prise de décision d’investir car il réduit l’incertitude sur les revenus futurs engendrés par l’investissement.</a:t>
            </a:r>
          </a:p>
          <a:p>
            <a:pPr marL="0" indent="0">
              <a:buNone/>
            </a:pP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984954865"/>
      </p:ext>
    </p:extLst>
  </p:cSld>
  <p:clrMapOvr>
    <a:masterClrMapping/>
  </p:clrMapOvr>
  <p:transition spd="med">
    <p:fade/>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sz="2800" dirty="0">
                <a:latin typeface="Arial" panose="020B0604020202020204" pitchFamily="34" charset="0"/>
              </a:rPr>
              <a:t>Conclusion partielle  2 (2)</a:t>
            </a:r>
          </a:p>
        </p:txBody>
      </p:sp>
      <p:sp>
        <p:nvSpPr>
          <p:cNvPr id="4099" name="Rectangle 7"/>
          <p:cNvSpPr>
            <a:spLocks noGrp="1"/>
          </p:cNvSpPr>
          <p:nvPr>
            <p:ph type="body" idx="1"/>
          </p:nvPr>
        </p:nvSpPr>
        <p:spPr>
          <a:xfrm>
            <a:off x="474092" y="1155700"/>
            <a:ext cx="8229600" cy="4150072"/>
          </a:xfrm>
        </p:spPr>
        <p:txBody>
          <a:bodyPr/>
          <a:lstStyle/>
          <a:p>
            <a:pPr marL="0" indent="0" algn="just">
              <a:lnSpc>
                <a:spcPct val="115000"/>
              </a:lnSpc>
              <a:spcBef>
                <a:spcPts val="600"/>
              </a:spcBef>
              <a:spcAft>
                <a:spcPts val="600"/>
              </a:spcAft>
              <a:buNone/>
            </a:pPr>
            <a:r>
              <a:rPr lang="fr-FR" sz="3200" b="1" dirty="0">
                <a:effectLst/>
                <a:latin typeface="Arial" panose="020B0604020202020204" pitchFamily="34" charset="0"/>
                <a:ea typeface="Calibri" panose="020F0502020204030204" pitchFamily="34" charset="0"/>
                <a:cs typeface="Arial" panose="020B0604020202020204" pitchFamily="34" charset="0"/>
              </a:rPr>
              <a:t>Tout l'enjeu pour les Etats et les autorités monétaires consiste à agir préventivement afin de ne pas tomber dans la déflation ou dans l’hyperinflation qui constituent les deux vrais dangers pour une économie. La première citée l’étant plus que la seconde qui est une inflation galopante.</a:t>
            </a:r>
            <a:endParaRPr lang="fr-FR" sz="3200" dirty="0">
              <a:effectLst/>
              <a:latin typeface="Arial" panose="020B0604020202020204" pitchFamily="34" charset="0"/>
              <a:ea typeface="Calibri" panose="020F0502020204030204" pitchFamily="34" charset="0"/>
              <a:cs typeface="Arial" panose="020B0604020202020204" pitchFamily="34" charset="0"/>
            </a:endParaRPr>
          </a:p>
          <a:p>
            <a:r>
              <a:rPr lang="fr-FR" sz="18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826808912"/>
      </p:ext>
    </p:extLst>
  </p:cSld>
  <p:clrMapOvr>
    <a:masterClrMapping/>
  </p:clrMapOvr>
  <p:transition spd="med">
    <p:fade/>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1691680" y="2281436"/>
            <a:ext cx="5544616" cy="1440160"/>
          </a:xfrm>
          <a:gradFill flip="none" rotWithShape="1">
            <a:path path="rect">
              <a:fillToRect l="100000" t="100000"/>
            </a:path>
            <a:tileRect r="-100000" b="-100000"/>
          </a:gradFill>
        </p:spPr>
        <p:style>
          <a:lnRef idx="1">
            <a:schemeClr val="accent2"/>
          </a:lnRef>
          <a:fillRef idx="2">
            <a:schemeClr val="accent2"/>
          </a:fillRef>
          <a:effectRef idx="1">
            <a:schemeClr val="accent2"/>
          </a:effectRef>
          <a:fontRef idx="minor">
            <a:schemeClr val="dk1"/>
          </a:fontRef>
        </p:style>
        <p:txBody>
          <a:bodyPr/>
          <a:lstStyle/>
          <a:p>
            <a:pPr marL="0" indent="0" algn="ctr">
              <a:buNone/>
            </a:pPr>
            <a:r>
              <a:rPr lang="fr-FR" b="1" dirty="0"/>
              <a:t>V-</a:t>
            </a:r>
            <a:r>
              <a:rPr lang="fr-FR" dirty="0"/>
              <a:t> </a:t>
            </a:r>
            <a:r>
              <a:rPr lang="fr-FR" b="1" dirty="0">
                <a:latin typeface="Arial" panose="020B0604020202020204" pitchFamily="34" charset="0"/>
                <a:cs typeface="Arial" panose="020B0604020202020204" pitchFamily="34" charset="0"/>
              </a:rPr>
              <a:t>L’INFLATION : QUEL RAPPORT AVEC LE CHÔMAGE ? </a:t>
            </a:r>
          </a:p>
        </p:txBody>
      </p:sp>
    </p:spTree>
    <p:extLst>
      <p:ext uri="{BB962C8B-B14F-4D97-AF65-F5344CB8AC3E}">
        <p14:creationId xmlns:p14="http://schemas.microsoft.com/office/powerpoint/2010/main" val="3613292428"/>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pPr algn="ctr"/>
            <a:r>
              <a:rPr lang="fr-FR" dirty="0"/>
              <a:t>L’approche ou la théorie classique (II)</a:t>
            </a:r>
          </a:p>
        </p:txBody>
      </p:sp>
      <p:sp>
        <p:nvSpPr>
          <p:cNvPr id="4099" name="Rectangle 7"/>
          <p:cNvSpPr>
            <a:spLocks noGrp="1"/>
          </p:cNvSpPr>
          <p:nvPr>
            <p:ph type="body" idx="1"/>
          </p:nvPr>
        </p:nvSpPr>
        <p:spPr>
          <a:xfrm>
            <a:off x="467544" y="1201316"/>
            <a:ext cx="8229600" cy="3771900"/>
          </a:xfrm>
        </p:spPr>
        <p:txBody>
          <a:bodyPr/>
          <a:lstStyle/>
          <a:p>
            <a:pPr marL="342900" lvl="0" indent="-342900" algn="just">
              <a:lnSpc>
                <a:spcPct val="115000"/>
              </a:lnSpc>
              <a:spcAft>
                <a:spcPts val="800"/>
              </a:spcAft>
              <a:buFont typeface="Wingdings" panose="05000000000000000000" pitchFamily="2" charset="2"/>
              <a:buChar char=""/>
            </a:pPr>
            <a:r>
              <a:rPr lang="fr-FR" sz="2000" dirty="0">
                <a:effectLst/>
                <a:latin typeface="Arial" panose="020B0604020202020204" pitchFamily="34" charset="0"/>
                <a:ea typeface="Times New Roman" panose="02020603050405020304" pitchFamily="18" charset="0"/>
                <a:cs typeface="Times New Roman" panose="02020603050405020304" pitchFamily="18" charset="0"/>
              </a:rPr>
              <a:t>La doctrine des effets réels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800"/>
              </a:spcAft>
              <a:buNone/>
            </a:pPr>
            <a:r>
              <a:rPr lang="fr-FR" sz="20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sym typeface="Wingdings" panose="05000000000000000000" pitchFamily="2" charset="2"/>
              </a:rPr>
              <a:t> </a:t>
            </a:r>
            <a:r>
              <a:rPr lang="fr-FR" sz="20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Cette école considère que toute monnaie est représentative d'actifs, qui ne sont pas nécessairement que l'or ou l'argent-métal comme ci-dessus, mais peuvent être n'importe quelle valeur financière suffisamment liquide</a:t>
            </a:r>
          </a:p>
          <a:p>
            <a:pPr algn="just">
              <a:lnSpc>
                <a:spcPct val="115000"/>
              </a:lnSpc>
              <a:spcAft>
                <a:spcPts val="800"/>
              </a:spcAft>
              <a:buFont typeface="Arial" panose="020B0604020202020204" pitchFamily="34" charset="0"/>
              <a:buChar char="•"/>
            </a:pPr>
            <a:r>
              <a:rPr lang="fr-FR" sz="1800" i="1" dirty="0">
                <a:effectLst/>
                <a:latin typeface="Arial" panose="020B0604020202020204" pitchFamily="34" charset="0"/>
                <a:ea typeface="Times New Roman" panose="02020603050405020304" pitchFamily="18" charset="0"/>
                <a:cs typeface="Times New Roman" panose="02020603050405020304" pitchFamily="18" charset="0"/>
              </a:rPr>
              <a:t>Dans ces conditions la valeur de la monnaie est dépendante de la valeur des actifs (stock de marchandises, actions ou obligations, etc.). qui sont utilisés comme garantie pour l'émission monétaire, et </a:t>
            </a:r>
            <a:r>
              <a:rPr lang="fr-FR" sz="1800" b="1" i="1" dirty="0">
                <a:effectLst/>
                <a:latin typeface="Arial" panose="020B0604020202020204" pitchFamily="34" charset="0"/>
                <a:ea typeface="Times New Roman" panose="02020603050405020304" pitchFamily="18" charset="0"/>
                <a:cs typeface="Times New Roman" panose="02020603050405020304" pitchFamily="18" charset="0"/>
              </a:rPr>
              <a:t>il y a inflation ou déflation</a:t>
            </a:r>
            <a:r>
              <a:rPr lang="fr-FR" sz="1800" i="1" dirty="0">
                <a:effectLst/>
                <a:latin typeface="Arial" panose="020B0604020202020204" pitchFamily="34" charset="0"/>
                <a:ea typeface="Times New Roman" panose="02020603050405020304" pitchFamily="18" charset="0"/>
                <a:cs typeface="Times New Roman" panose="02020603050405020304" pitchFamily="18" charset="0"/>
              </a:rPr>
              <a:t> lorsque la quantité de monnaie émise ne correspond plus à la valeur réelle des actifs sous-jacents. </a:t>
            </a:r>
            <a:endParaRPr lang="fr-FR" sz="1800" i="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36800640"/>
      </p:ext>
    </p:extLst>
  </p:cSld>
  <p:clrMapOvr>
    <a:masterClrMapping/>
  </p:clrMapOvr>
  <p:transition spd="med">
    <p:fade/>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sz="2800" dirty="0">
                <a:latin typeface="Arial" panose="020B0604020202020204" pitchFamily="34" charset="0"/>
              </a:rPr>
              <a:t>Problématique</a:t>
            </a:r>
          </a:p>
        </p:txBody>
      </p:sp>
      <p:sp>
        <p:nvSpPr>
          <p:cNvPr id="4099" name="Rectangle 7"/>
          <p:cNvSpPr>
            <a:spLocks noGrp="1"/>
          </p:cNvSpPr>
          <p:nvPr>
            <p:ph type="body" idx="1"/>
          </p:nvPr>
        </p:nvSpPr>
        <p:spPr>
          <a:xfrm>
            <a:off x="474092" y="1155700"/>
            <a:ext cx="8229600" cy="4150072"/>
          </a:xfrm>
        </p:spPr>
        <p:txBody>
          <a:bodyPr/>
          <a:lstStyle/>
          <a:p>
            <a:pPr marL="0" indent="0" algn="just">
              <a:lnSpc>
                <a:spcPct val="115000"/>
              </a:lnSpc>
              <a:spcBef>
                <a:spcPts val="600"/>
              </a:spcBef>
              <a:spcAft>
                <a:spcPts val="600"/>
              </a:spcAft>
              <a:buNone/>
            </a:pPr>
            <a:r>
              <a:rPr lang="fr-FR" sz="2400" dirty="0">
                <a:effectLst/>
                <a:latin typeface="Arial" panose="020B0604020202020204" pitchFamily="34" charset="0"/>
                <a:ea typeface="Times New Roman" panose="02020603050405020304" pitchFamily="18" charset="0"/>
                <a:cs typeface="Arial" panose="020B0604020202020204" pitchFamily="34" charset="0"/>
              </a:rPr>
              <a:t>Le chômage et l’inflation constituent les deux principales mesures des performances économiques d’un gouvernement en relation avec le bien-être de sa population. La première étant mieux connue des populations que la deuxième. </a:t>
            </a:r>
            <a:endParaRPr lang="fr-FR" sz="24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r>
              <a:rPr lang="fr-FR" sz="2400" dirty="0">
                <a:effectLst/>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r>
              <a:rPr lang="fr-FR" sz="2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Les exposés précédents permettent de répondre par l’affirmative à la question de savoir s’il </a:t>
            </a:r>
            <a:r>
              <a:rPr lang="fr-FR" sz="2400" b="1" dirty="0">
                <a:solidFill>
                  <a:srgbClr val="FF0000"/>
                </a:solidFill>
                <a:latin typeface="Arial" panose="020B0604020202020204" pitchFamily="34" charset="0"/>
                <a:ea typeface="Calibri" panose="020F0502020204030204" pitchFamily="34" charset="0"/>
                <a:cs typeface="Arial" panose="020B0604020202020204" pitchFamily="34" charset="0"/>
              </a:rPr>
              <a:t>existe un rapport entre le chômage et l’inflation. </a:t>
            </a:r>
            <a:r>
              <a:rPr lang="fr-FR" sz="2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Mais de quel type et dans quelle mesure ?  </a:t>
            </a:r>
          </a:p>
        </p:txBody>
      </p:sp>
    </p:spTree>
    <p:extLst>
      <p:ext uri="{BB962C8B-B14F-4D97-AF65-F5344CB8AC3E}">
        <p14:creationId xmlns:p14="http://schemas.microsoft.com/office/powerpoint/2010/main" val="4073302340"/>
      </p:ext>
    </p:extLst>
  </p:cSld>
  <p:clrMapOvr>
    <a:masterClrMapping/>
  </p:clrMapOvr>
  <p:transition spd="med">
    <p:fade/>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sz="2800" dirty="0">
                <a:latin typeface="Arial" panose="020B0604020202020204" pitchFamily="34" charset="0"/>
              </a:rPr>
              <a:t>Définition du taux de chômage</a:t>
            </a:r>
          </a:p>
        </p:txBody>
      </p:sp>
      <p:sp>
        <p:nvSpPr>
          <p:cNvPr id="4099" name="Rectangle 7"/>
          <p:cNvSpPr>
            <a:spLocks noGrp="1"/>
          </p:cNvSpPr>
          <p:nvPr>
            <p:ph type="body" idx="1"/>
          </p:nvPr>
        </p:nvSpPr>
        <p:spPr>
          <a:xfrm>
            <a:off x="474092" y="1155700"/>
            <a:ext cx="8229600" cy="4150072"/>
          </a:xfrm>
        </p:spPr>
        <p:txBody>
          <a:bodyPr/>
          <a:lstStyle/>
          <a:p>
            <a:pPr marL="0" indent="0" algn="just">
              <a:lnSpc>
                <a:spcPct val="115000"/>
              </a:lnSpc>
              <a:spcAft>
                <a:spcPts val="800"/>
              </a:spcAft>
              <a:buNone/>
            </a:pPr>
            <a:r>
              <a:rPr lang="fr-FR" sz="2400" dirty="0">
                <a:effectLst/>
                <a:latin typeface="Arial" panose="020B0604020202020204" pitchFamily="34" charset="0"/>
                <a:ea typeface="Calibri" panose="020F0502020204030204" pitchFamily="34" charset="0"/>
                <a:cs typeface="Arial" panose="020B0604020202020204" pitchFamily="34" charset="0"/>
              </a:rPr>
              <a:t>Pour faire plus simple, « </a:t>
            </a:r>
            <a:r>
              <a:rPr lang="fr-FR" sz="2400" b="1" dirty="0">
                <a:effectLst/>
                <a:latin typeface="Arial" panose="020B0604020202020204" pitchFamily="34" charset="0"/>
                <a:ea typeface="Calibri" panose="020F0502020204030204" pitchFamily="34" charset="0"/>
                <a:cs typeface="Arial" panose="020B0604020202020204" pitchFamily="34" charset="0"/>
              </a:rPr>
              <a:t>le chômage</a:t>
            </a:r>
            <a:r>
              <a:rPr lang="fr-FR" sz="2400" dirty="0">
                <a:effectLst/>
                <a:latin typeface="Arial" panose="020B0604020202020204" pitchFamily="34" charset="0"/>
                <a:ea typeface="Calibri" panose="020F0502020204030204" pitchFamily="34" charset="0"/>
                <a:cs typeface="Arial" panose="020B0604020202020204" pitchFamily="34" charset="0"/>
              </a:rPr>
              <a:t> représente l'ensemble des personnes de 15 ans et plus, privées d'emploi et en recherche d’un »</a:t>
            </a:r>
            <a:r>
              <a:rPr lang="fr-FR" sz="2400" baseline="30000" dirty="0">
                <a:effectLst/>
                <a:latin typeface="Arial" panose="020B0604020202020204" pitchFamily="34" charset="0"/>
                <a:ea typeface="Calibri" panose="020F0502020204030204" pitchFamily="34" charset="0"/>
                <a:cs typeface="Arial" panose="020B0604020202020204" pitchFamily="34" charset="0"/>
              </a:rPr>
              <a:t> </a:t>
            </a:r>
            <a:r>
              <a:rPr lang="fr-FR" sz="2400" dirty="0">
                <a:effectLst/>
                <a:latin typeface="Arial" panose="020B0604020202020204" pitchFamily="34" charset="0"/>
                <a:ea typeface="Calibri" panose="020F0502020204030204" pitchFamily="34" charset="0"/>
                <a:cs typeface="Arial" panose="020B0604020202020204" pitchFamily="34" charset="0"/>
              </a:rPr>
              <a:t>. </a:t>
            </a:r>
            <a:r>
              <a:rPr lang="fr-FR" sz="2400" b="1" dirty="0">
                <a:effectLst/>
                <a:latin typeface="Arial" panose="020B0604020202020204" pitchFamily="34" charset="0"/>
                <a:ea typeface="Calibri" panose="020F0502020204030204" pitchFamily="34" charset="0"/>
                <a:cs typeface="Arial" panose="020B0604020202020204" pitchFamily="34" charset="0"/>
              </a:rPr>
              <a:t>La population active</a:t>
            </a:r>
            <a:r>
              <a:rPr lang="fr-FR" sz="2400" dirty="0">
                <a:effectLst/>
                <a:latin typeface="Arial" panose="020B0604020202020204" pitchFamily="34" charset="0"/>
                <a:ea typeface="Calibri" panose="020F0502020204030204" pitchFamily="34" charset="0"/>
                <a:cs typeface="Arial" panose="020B0604020202020204" pitchFamily="34" charset="0"/>
              </a:rPr>
              <a:t> regroupe la population active occupée (appelée aussi « population active ayant un emploi ») et les chômeurs.</a:t>
            </a:r>
          </a:p>
          <a:p>
            <a:pPr marL="0" indent="0">
              <a:buNone/>
            </a:pPr>
            <a:r>
              <a:rPr lang="fr-FR" sz="3600" dirty="0">
                <a:solidFill>
                  <a:srgbClr val="FF0000"/>
                </a:solidFill>
                <a:effectLst/>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r>
              <a:rPr lang="fr-FR" sz="36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Le taux de chômage est la proportion du nombre de chômeurs dans la population active.</a:t>
            </a:r>
            <a:r>
              <a:rPr lang="fr-FR" sz="3600" dirty="0">
                <a:solidFill>
                  <a:srgbClr val="FF0000"/>
                </a:solidFill>
                <a:effectLst/>
                <a:latin typeface="Arial" panose="020B0604020202020204" pitchFamily="34" charset="0"/>
                <a:cs typeface="Arial" panose="020B0604020202020204" pitchFamily="34" charset="0"/>
              </a:rPr>
              <a:t> </a:t>
            </a:r>
            <a:endParaRPr lang="fr-FR" sz="36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55895870"/>
      </p:ext>
    </p:extLst>
  </p:cSld>
  <p:clrMapOvr>
    <a:masterClrMapping/>
  </p:clrMapOvr>
  <p:transition spd="med">
    <p:fade/>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sz="2800" dirty="0">
                <a:latin typeface="Arial" panose="020B0604020202020204" pitchFamily="34" charset="0"/>
              </a:rPr>
              <a:t>La courbe de Phillips (1)</a:t>
            </a:r>
            <a:br>
              <a:rPr lang="fr-FR" sz="1800" b="1" dirty="0">
                <a:effectLst/>
                <a:latin typeface="Times New Roman" panose="02020603050405020304" pitchFamily="18" charset="0"/>
                <a:ea typeface="Times New Roman" panose="02020603050405020304" pitchFamily="18" charset="0"/>
              </a:rPr>
            </a:br>
            <a:endParaRPr lang="fr-FR" sz="2800" dirty="0">
              <a:latin typeface="Arial" panose="020B0604020202020204" pitchFamily="34" charset="0"/>
            </a:endParaRPr>
          </a:p>
        </p:txBody>
      </p:sp>
      <p:sp>
        <p:nvSpPr>
          <p:cNvPr id="4099" name="Rectangle 7"/>
          <p:cNvSpPr>
            <a:spLocks noGrp="1"/>
          </p:cNvSpPr>
          <p:nvPr>
            <p:ph type="body" idx="1"/>
          </p:nvPr>
        </p:nvSpPr>
        <p:spPr>
          <a:xfrm>
            <a:off x="474092" y="1155700"/>
            <a:ext cx="8229600" cy="4150072"/>
          </a:xfrm>
        </p:spPr>
        <p:txBody>
          <a:bodyPr/>
          <a:lstStyle/>
          <a:p>
            <a:pPr marL="0" indent="0" algn="just">
              <a:lnSpc>
                <a:spcPct val="115000"/>
              </a:lnSpc>
              <a:spcAft>
                <a:spcPts val="800"/>
              </a:spcAft>
              <a:buNone/>
            </a:pPr>
            <a:r>
              <a:rPr lang="fr-FR" sz="3200" dirty="0">
                <a:effectLst/>
                <a:latin typeface="Arial" panose="020B0604020202020204" pitchFamily="34" charset="0"/>
                <a:ea typeface="Calibri" panose="020F0502020204030204" pitchFamily="34" charset="0"/>
              </a:rPr>
              <a:t>C’est en 1958 que l'économiste néo-zélandais Alban Phillips théorise la relation entre taux d'inflation et taux de chômage : lorsque le taux de chômage diminue, les salaires montent, et les entreprises haussent les prix pour rétablir leurs marges ; inversement, les prix baissent quand le chômage augmente</a:t>
            </a:r>
            <a:endParaRPr lang="fr-FR" sz="32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88681909"/>
      </p:ext>
    </p:extLst>
  </p:cSld>
  <p:clrMapOvr>
    <a:masterClrMapping/>
  </p:clrMapOvr>
  <p:transition spd="med">
    <p:fade/>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sz="2800" dirty="0">
                <a:latin typeface="Arial" panose="020B0604020202020204" pitchFamily="34" charset="0"/>
              </a:rPr>
              <a:t>La courbe de Phillips (2)</a:t>
            </a:r>
            <a:br>
              <a:rPr lang="fr-FR" sz="1800" b="1" dirty="0">
                <a:effectLst/>
                <a:latin typeface="Times New Roman" panose="02020603050405020304" pitchFamily="18" charset="0"/>
                <a:ea typeface="Times New Roman" panose="02020603050405020304" pitchFamily="18" charset="0"/>
              </a:rPr>
            </a:br>
            <a:endParaRPr lang="fr-FR" sz="2800" dirty="0">
              <a:latin typeface="Arial" panose="020B0604020202020204" pitchFamily="34" charset="0"/>
            </a:endParaRPr>
          </a:p>
        </p:txBody>
      </p:sp>
      <p:sp>
        <p:nvSpPr>
          <p:cNvPr id="4099" name="Rectangle 7"/>
          <p:cNvSpPr>
            <a:spLocks noGrp="1"/>
          </p:cNvSpPr>
          <p:nvPr>
            <p:ph type="body" idx="1"/>
          </p:nvPr>
        </p:nvSpPr>
        <p:spPr>
          <a:xfrm>
            <a:off x="474092" y="1155700"/>
            <a:ext cx="8229600" cy="4150072"/>
          </a:xfrm>
        </p:spPr>
        <p:txBody>
          <a:bodyPr/>
          <a:lstStyle/>
          <a:p>
            <a:pPr marL="0" indent="0" algn="just">
              <a:lnSpc>
                <a:spcPct val="115000"/>
              </a:lnSpc>
              <a:spcAft>
                <a:spcPts val="800"/>
              </a:spcAft>
              <a:buNone/>
            </a:pPr>
            <a:r>
              <a:rPr lang="fr-FR" sz="3200" dirty="0">
                <a:effectLst/>
                <a:latin typeface="Arial" panose="020B0604020202020204" pitchFamily="34" charset="0"/>
                <a:ea typeface="Calibri" panose="020F0502020204030204" pitchFamily="34" charset="0"/>
              </a:rPr>
              <a:t>C’est en 1958 que l'économiste néo-zélandais Alban Phillips théorise la relation entre taux d'inflation et taux de chômage : lorsque le taux de chômage diminue, les salaires montent, et les entreprises haussent les prix pour rétablir leurs marges ; inversement, les prix baissent quand le chômage augmente</a:t>
            </a:r>
            <a:endParaRPr lang="fr-FR" sz="32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57842426"/>
      </p:ext>
    </p:extLst>
  </p:cSld>
  <p:clrMapOvr>
    <a:masterClrMapping/>
  </p:clrMapOvr>
  <p:transition spd="med">
    <p:fade/>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sz="2800" dirty="0">
                <a:latin typeface="Arial" panose="020B0604020202020204" pitchFamily="34" charset="0"/>
              </a:rPr>
              <a:t>Ecart de négociation et inflation</a:t>
            </a:r>
            <a:br>
              <a:rPr lang="fr-FR" sz="1800" b="1" dirty="0">
                <a:effectLst/>
                <a:latin typeface="Times New Roman" panose="02020603050405020304" pitchFamily="18" charset="0"/>
                <a:ea typeface="Times New Roman" panose="02020603050405020304" pitchFamily="18" charset="0"/>
              </a:rPr>
            </a:br>
            <a:endParaRPr lang="fr-FR" sz="2800" dirty="0">
              <a:latin typeface="Arial" panose="020B0604020202020204" pitchFamily="34" charset="0"/>
            </a:endParaRPr>
          </a:p>
        </p:txBody>
      </p:sp>
      <p:sp>
        <p:nvSpPr>
          <p:cNvPr id="4099" name="Rectangle 7"/>
          <p:cNvSpPr>
            <a:spLocks noGrp="1"/>
          </p:cNvSpPr>
          <p:nvPr>
            <p:ph type="body" idx="1"/>
          </p:nvPr>
        </p:nvSpPr>
        <p:spPr>
          <a:xfrm>
            <a:off x="474092" y="1155700"/>
            <a:ext cx="8229600" cy="4150072"/>
          </a:xfrm>
        </p:spPr>
        <p:txBody>
          <a:bodyPr/>
          <a:lstStyle/>
          <a:p>
            <a:pPr marL="0" indent="0" algn="just">
              <a:lnSpc>
                <a:spcPct val="107000"/>
              </a:lnSpc>
              <a:spcBef>
                <a:spcPts val="600"/>
              </a:spcBef>
              <a:spcAft>
                <a:spcPts val="600"/>
              </a:spcAft>
              <a:buNone/>
            </a:pPr>
            <a:r>
              <a:rPr lang="fr-FR" i="1" dirty="0">
                <a:solidFill>
                  <a:srgbClr val="FF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a:t>
            </a:r>
            <a:r>
              <a:rPr lang="fr-FR" i="1" dirty="0">
                <a:solidFill>
                  <a:srgbClr val="FF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La notion d’écart de négociation</a:t>
            </a:r>
            <a:endParaRPr lang="fr-FR"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15000"/>
              </a:lnSpc>
              <a:spcBef>
                <a:spcPts val="600"/>
              </a:spcBef>
              <a:spcAft>
                <a:spcPts val="600"/>
              </a:spcAft>
              <a:buNone/>
            </a:pPr>
            <a:r>
              <a:rPr lang="fr-FR" dirty="0">
                <a:effectLst/>
                <a:latin typeface="Arial" panose="020B0604020202020204" pitchFamily="34" charset="0"/>
                <a:ea typeface="Times New Roman" panose="02020603050405020304" pitchFamily="18" charset="0"/>
                <a:cs typeface="Arial" panose="020B0604020202020204" pitchFamily="34" charset="0"/>
              </a:rPr>
              <a:t>L’écart de négociation est la différence entre, d’une part, le salaire réel que les entreprises souhaitent offrir afin de donner aux travailleurs des incitations à travailler et, d’autre part, le salaire réel qui permet aux entreprises d’obtenir la marge sur les coûts qui maximise les profits étant donné le degré de concurrence.</a:t>
            </a:r>
            <a:endParaRPr lang="fr-FR"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47825813"/>
      </p:ext>
    </p:extLst>
  </p:cSld>
  <p:clrMapOvr>
    <a:masterClrMapping/>
  </p:clrMapOvr>
  <p:transition spd="med">
    <p:fade/>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sz="2800" dirty="0">
                <a:latin typeface="Arial" panose="020B0604020202020204" pitchFamily="34" charset="0"/>
              </a:rPr>
              <a:t>Ecart de négociation et inflation</a:t>
            </a:r>
            <a:br>
              <a:rPr lang="fr-FR" sz="1800" b="1" dirty="0">
                <a:effectLst/>
                <a:latin typeface="Times New Roman" panose="02020603050405020304" pitchFamily="18" charset="0"/>
                <a:ea typeface="Times New Roman" panose="02020603050405020304" pitchFamily="18" charset="0"/>
              </a:rPr>
            </a:br>
            <a:endParaRPr lang="fr-FR" sz="2800" dirty="0">
              <a:latin typeface="Arial" panose="020B0604020202020204" pitchFamily="34" charset="0"/>
            </a:endParaRPr>
          </a:p>
        </p:txBody>
      </p:sp>
      <p:sp>
        <p:nvSpPr>
          <p:cNvPr id="4099" name="Rectangle 7"/>
          <p:cNvSpPr>
            <a:spLocks noGrp="1"/>
          </p:cNvSpPr>
          <p:nvPr>
            <p:ph type="body" idx="1"/>
          </p:nvPr>
        </p:nvSpPr>
        <p:spPr>
          <a:xfrm>
            <a:off x="474092" y="1155700"/>
            <a:ext cx="8229600" cy="4150072"/>
          </a:xfrm>
        </p:spPr>
        <p:txBody>
          <a:bodyPr/>
          <a:lstStyle/>
          <a:p>
            <a:pPr marL="0" indent="0" algn="just">
              <a:lnSpc>
                <a:spcPct val="107000"/>
              </a:lnSpc>
              <a:spcBef>
                <a:spcPts val="600"/>
              </a:spcBef>
              <a:spcAft>
                <a:spcPts val="600"/>
              </a:spcAft>
              <a:buNone/>
            </a:pPr>
            <a:r>
              <a:rPr lang="fr-FR" i="1" dirty="0">
                <a:solidFill>
                  <a:srgbClr val="FF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a:t>
            </a:r>
            <a:r>
              <a:rPr lang="fr-FR" dirty="0">
                <a:solidFill>
                  <a:srgbClr val="FF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La notion d’écart de négociation</a:t>
            </a:r>
            <a:endParaRPr lang="fr-FR"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buFont typeface="Symbol" panose="05050102010706020507" pitchFamily="18" charset="2"/>
              <a:buChar char=""/>
            </a:pPr>
            <a:r>
              <a:rPr lang="fr-FR" sz="2400" dirty="0">
                <a:effectLst/>
                <a:latin typeface="Arial" panose="020B0604020202020204" pitchFamily="34" charset="0"/>
                <a:ea typeface="Times New Roman" panose="02020603050405020304" pitchFamily="18" charset="0"/>
                <a:cs typeface="Arial" panose="020B0604020202020204" pitchFamily="34" charset="0"/>
              </a:rPr>
              <a:t>Une augmentation du pouvoir de négociation des entreprises face aux consommateurs due généralement à une moindre concurrence leur permet de fixer une marge plus élevée. </a:t>
            </a:r>
            <a:endParaRPr lang="fr-FR" sz="24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Aft>
                <a:spcPts val="800"/>
              </a:spcAft>
              <a:buFont typeface="Symbol" panose="05050102010706020507" pitchFamily="18" charset="2"/>
              <a:buChar char=""/>
            </a:pPr>
            <a:r>
              <a:rPr lang="fr-FR" sz="2400" dirty="0">
                <a:effectLst/>
                <a:latin typeface="Arial" panose="020B0604020202020204" pitchFamily="34" charset="0"/>
                <a:ea typeface="Times New Roman" panose="02020603050405020304" pitchFamily="18" charset="0"/>
                <a:cs typeface="Arial" panose="020B0604020202020204" pitchFamily="34" charset="0"/>
              </a:rPr>
              <a:t>Une augmentation du pouvoir de négociation des travailleurs face aux entreprises leur permet d’obtenir un salaire plus élevé en échange de leur grande implication dans leur travail.</a:t>
            </a:r>
            <a:endParaRPr lang="fr-FR" sz="2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81170127"/>
      </p:ext>
    </p:extLst>
  </p:cSld>
  <p:clrMapOvr>
    <a:masterClrMapping/>
  </p:clrMapOvr>
  <p:transition spd="med">
    <p:fade/>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sz="2800" b="1" dirty="0">
                <a:effectLst/>
                <a:latin typeface="Arial" panose="020B0604020202020204" pitchFamily="34" charset="0"/>
                <a:ea typeface="Times New Roman" panose="02020603050405020304" pitchFamily="18" charset="0"/>
              </a:rPr>
              <a:t>Chômage versus inflation (1)</a:t>
            </a:r>
            <a:br>
              <a:rPr lang="fr-FR" sz="1800" b="1" dirty="0">
                <a:effectLst/>
                <a:latin typeface="Times New Roman" panose="02020603050405020304" pitchFamily="18" charset="0"/>
                <a:ea typeface="Times New Roman" panose="02020603050405020304" pitchFamily="18" charset="0"/>
              </a:rPr>
            </a:br>
            <a:endParaRPr lang="fr-FR" sz="2800" dirty="0">
              <a:latin typeface="Arial" panose="020B0604020202020204" pitchFamily="34" charset="0"/>
            </a:endParaRPr>
          </a:p>
        </p:txBody>
      </p:sp>
      <p:sp>
        <p:nvSpPr>
          <p:cNvPr id="4099" name="Rectangle 7"/>
          <p:cNvSpPr>
            <a:spLocks noGrp="1"/>
          </p:cNvSpPr>
          <p:nvPr>
            <p:ph type="body" idx="1"/>
          </p:nvPr>
        </p:nvSpPr>
        <p:spPr>
          <a:xfrm>
            <a:off x="474092" y="1155700"/>
            <a:ext cx="8229600" cy="4150072"/>
          </a:xfrm>
        </p:spPr>
        <p:txBody>
          <a:bodyPr/>
          <a:lstStyle/>
          <a:p>
            <a:pPr algn="just">
              <a:lnSpc>
                <a:spcPct val="115000"/>
              </a:lnSpc>
              <a:spcAft>
                <a:spcPts val="800"/>
              </a:spcAft>
            </a:pPr>
            <a:r>
              <a:rPr lang="fr-FR" sz="2400" dirty="0">
                <a:effectLst/>
                <a:latin typeface="Arial" panose="020B0604020202020204" pitchFamily="34" charset="0"/>
                <a:ea typeface="Calibri" panose="020F0502020204030204" pitchFamily="34" charset="0"/>
                <a:cs typeface="Times New Roman" panose="02020603050405020304" pitchFamily="18" charset="0"/>
              </a:rPr>
              <a:t>La courbe de Phillips tend à montrer qu’il existe un taux de chômage « naturel ». Il est défini comme le </a:t>
            </a:r>
            <a:r>
              <a:rPr lang="fr-FR" sz="2400" b="1" dirty="0">
                <a:effectLst/>
                <a:latin typeface="Arial" panose="020B0604020202020204" pitchFamily="34" charset="0"/>
                <a:ea typeface="Calibri" panose="020F0502020204030204" pitchFamily="34" charset="0"/>
                <a:cs typeface="Times New Roman" panose="02020603050405020304" pitchFamily="18" charset="0"/>
              </a:rPr>
              <a:t>« </a:t>
            </a:r>
            <a:r>
              <a:rPr lang="fr-FR" sz="24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taux de chômage d'équilibre vers lequel le chômage converge, en l'absence de chocs d'offre temporaires, une fois que le processus d'ajustement dynamique de l'inflation est achevé »</a:t>
            </a:r>
            <a:r>
              <a:rPr lang="fr-FR" sz="2400" b="1" dirty="0">
                <a:effectLst/>
                <a:latin typeface="Arial" panose="020B0604020202020204" pitchFamily="34" charset="0"/>
                <a:ea typeface="Calibri" panose="020F0502020204030204" pitchFamily="34" charset="0"/>
                <a:cs typeface="Times New Roman" panose="02020603050405020304" pitchFamily="18" charset="0"/>
              </a:rPr>
              <a:t>,</a:t>
            </a:r>
            <a:r>
              <a:rPr lang="fr-FR" sz="2400" baseline="30000" dirty="0">
                <a:effectLst/>
                <a:latin typeface="Arial" panose="020B0604020202020204" pitchFamily="34" charset="0"/>
                <a:ea typeface="Calibri" panose="020F0502020204030204" pitchFamily="34" charset="0"/>
                <a:cs typeface="Times New Roman" panose="02020603050405020304" pitchFamily="18" charset="0"/>
              </a:rPr>
              <a:t> </a:t>
            </a:r>
            <a:r>
              <a:rPr lang="fr-FR" sz="2400" dirty="0">
                <a:effectLst/>
                <a:latin typeface="Arial" panose="020B0604020202020204" pitchFamily="34" charset="0"/>
                <a:ea typeface="Calibri" panose="020F0502020204030204" pitchFamily="34" charset="0"/>
                <a:cs typeface="Times New Roman" panose="02020603050405020304" pitchFamily="18" charset="0"/>
              </a:rPr>
              <a:t>qui est compatible avec une inflation modérée stable . </a:t>
            </a:r>
          </a:p>
          <a:p>
            <a:pPr marL="0" indent="0" algn="just">
              <a:lnSpc>
                <a:spcPct val="115000"/>
              </a:lnSpc>
              <a:spcAft>
                <a:spcPts val="800"/>
              </a:spcAft>
              <a:buNone/>
            </a:pPr>
            <a:r>
              <a:rPr lang="fr-FR" sz="1800" i="1" dirty="0">
                <a:effectLst/>
                <a:latin typeface="Arial" panose="020B0604020202020204" pitchFamily="34" charset="0"/>
                <a:ea typeface="Times New Roman" panose="02020603050405020304" pitchFamily="18" charset="0"/>
                <a:cs typeface="Times New Roman" panose="02020603050405020304" pitchFamily="18" charset="0"/>
              </a:rPr>
              <a:t>Taux de chômage naturel = inadaptation de certains individus + chômage frictionnel + chômage volontaire. Le chômage naturel est aussi parfois considéré comme synonyme du </a:t>
            </a:r>
            <a:r>
              <a:rPr lang="fr-FR" sz="1800" b="1" i="1" dirty="0">
                <a:effectLst/>
                <a:latin typeface="Arial" panose="020B0604020202020204" pitchFamily="34" charset="0"/>
                <a:ea typeface="Calibri" panose="020F0502020204030204" pitchFamily="34" charset="0"/>
                <a:cs typeface="Times New Roman" panose="02020603050405020304" pitchFamily="18" charset="0"/>
              </a:rPr>
              <a:t>NAIRU</a:t>
            </a:r>
            <a:r>
              <a:rPr lang="fr-FR" sz="1800" i="1" dirty="0">
                <a:effectLst/>
                <a:latin typeface="Arial" panose="020B0604020202020204" pitchFamily="34" charset="0"/>
                <a:ea typeface="Times New Roman" panose="02020603050405020304" pitchFamily="18" charset="0"/>
                <a:cs typeface="Times New Roman" panose="02020603050405020304" pitchFamily="18" charset="0"/>
              </a:rPr>
              <a:t> (Non </a:t>
            </a:r>
            <a:r>
              <a:rPr lang="fr-FR" sz="1800" i="1" dirty="0" err="1">
                <a:effectLst/>
                <a:latin typeface="Arial" panose="020B0604020202020204" pitchFamily="34" charset="0"/>
                <a:ea typeface="Times New Roman" panose="02020603050405020304" pitchFamily="18" charset="0"/>
                <a:cs typeface="Times New Roman" panose="02020603050405020304" pitchFamily="18" charset="0"/>
              </a:rPr>
              <a:t>Accelerating</a:t>
            </a:r>
            <a:r>
              <a:rPr lang="fr-FR" sz="1800" i="1" dirty="0">
                <a:effectLst/>
                <a:latin typeface="Arial" panose="020B0604020202020204" pitchFamily="34" charset="0"/>
                <a:ea typeface="Times New Roman" panose="02020603050405020304" pitchFamily="18" charset="0"/>
                <a:cs typeface="Times New Roman" panose="02020603050405020304" pitchFamily="18" charset="0"/>
              </a:rPr>
              <a:t> Inflation Rate of </a:t>
            </a:r>
            <a:r>
              <a:rPr lang="fr-FR" sz="1800" i="1" dirty="0" err="1">
                <a:effectLst/>
                <a:latin typeface="Arial" panose="020B0604020202020204" pitchFamily="34" charset="0"/>
                <a:ea typeface="Times New Roman" panose="02020603050405020304" pitchFamily="18" charset="0"/>
                <a:cs typeface="Times New Roman" panose="02020603050405020304" pitchFamily="18" charset="0"/>
              </a:rPr>
              <a:t>Unemployment</a:t>
            </a:r>
            <a:r>
              <a:rPr lang="fr-FR" sz="1800" i="1"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800" i="1" dirty="0">
              <a:effectLst/>
              <a:latin typeface="Calibri" panose="020F0502020204030204" pitchFamily="34" charset="0"/>
              <a:ea typeface="Calibri" panose="020F0502020204030204" pitchFamily="34" charset="0"/>
              <a:cs typeface="Times New Roman" panose="02020603050405020304" pitchFamily="18" charset="0"/>
            </a:endParaRPr>
          </a:p>
          <a:p>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00952813"/>
      </p:ext>
    </p:extLst>
  </p:cSld>
  <p:clrMapOvr>
    <a:masterClrMapping/>
  </p:clrMapOvr>
  <p:transition spd="med">
    <p:fade/>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sz="2800" b="1" dirty="0">
                <a:effectLst/>
                <a:latin typeface="Arial" panose="020B0604020202020204" pitchFamily="34" charset="0"/>
                <a:ea typeface="Times New Roman" panose="02020603050405020304" pitchFamily="18" charset="0"/>
              </a:rPr>
              <a:t>Chômage versus inflation (2)</a:t>
            </a:r>
            <a:br>
              <a:rPr lang="fr-FR" sz="1800" b="1" dirty="0">
                <a:effectLst/>
                <a:latin typeface="Times New Roman" panose="02020603050405020304" pitchFamily="18" charset="0"/>
                <a:ea typeface="Times New Roman" panose="02020603050405020304" pitchFamily="18" charset="0"/>
              </a:rPr>
            </a:br>
            <a:endParaRPr lang="fr-FR" sz="2800" dirty="0">
              <a:latin typeface="Arial" panose="020B0604020202020204" pitchFamily="34" charset="0"/>
            </a:endParaRPr>
          </a:p>
        </p:txBody>
      </p:sp>
      <p:sp>
        <p:nvSpPr>
          <p:cNvPr id="4099" name="Rectangle 7"/>
          <p:cNvSpPr>
            <a:spLocks noGrp="1"/>
          </p:cNvSpPr>
          <p:nvPr>
            <p:ph type="body" idx="1"/>
          </p:nvPr>
        </p:nvSpPr>
        <p:spPr>
          <a:xfrm>
            <a:off x="474092" y="1155700"/>
            <a:ext cx="8229600" cy="4150072"/>
          </a:xfrm>
        </p:spPr>
        <p:txBody>
          <a:bodyPr/>
          <a:lstStyle/>
          <a:p>
            <a:pPr marL="0" indent="0" algn="just">
              <a:lnSpc>
                <a:spcPct val="115000"/>
              </a:lnSpc>
              <a:spcAft>
                <a:spcPts val="800"/>
              </a:spcAft>
              <a:buNone/>
            </a:pPr>
            <a:r>
              <a:rPr lang="fr-FR" sz="2400" b="1" dirty="0">
                <a:solidFill>
                  <a:srgbClr val="FF0000"/>
                </a:solidFill>
                <a:effectLst/>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 </a:t>
            </a:r>
            <a:r>
              <a:rPr lang="fr-FR" sz="2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A partir </a:t>
            </a:r>
            <a:r>
              <a:rPr lang="fr-FR" sz="2400" b="1" i="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NAIRU </a:t>
            </a:r>
            <a:r>
              <a:rPr lang="fr-FR" sz="2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a:t>
            </a:r>
          </a:p>
          <a:p>
            <a:pPr marL="342900" lvl="0" indent="-342900" algn="just">
              <a:lnSpc>
                <a:spcPct val="115000"/>
              </a:lnSpc>
              <a:buFont typeface="Symbol" panose="05050102010706020507" pitchFamily="18" charset="2"/>
              <a:buChar char=""/>
            </a:pPr>
            <a:r>
              <a:rPr lang="fr-FR" sz="2400" b="1" i="1" dirty="0">
                <a:effectLst/>
                <a:latin typeface="Arial" panose="020B0604020202020204" pitchFamily="34" charset="0"/>
                <a:ea typeface="Times New Roman" panose="02020603050405020304" pitchFamily="18" charset="0"/>
                <a:cs typeface="Arial" panose="020B0604020202020204" pitchFamily="34" charset="0"/>
              </a:rPr>
              <a:t>Si le chômage est plus bas que le niveau à l’équilibre : il y a un écart de négociation positif et inflation.</a:t>
            </a:r>
            <a:endParaRPr lang="fr-FR" sz="2400" b="1"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buFont typeface="Symbol" panose="05050102010706020507" pitchFamily="18" charset="2"/>
              <a:buChar char=""/>
            </a:pPr>
            <a:r>
              <a:rPr lang="fr-FR" sz="2400" b="1" i="1" dirty="0">
                <a:effectLst/>
                <a:latin typeface="Arial" panose="020B0604020202020204" pitchFamily="34" charset="0"/>
                <a:ea typeface="Times New Roman" panose="02020603050405020304" pitchFamily="18" charset="0"/>
                <a:cs typeface="Arial" panose="020B0604020202020204" pitchFamily="34" charset="0"/>
              </a:rPr>
              <a:t>Si le chômage est plus élevé que le niveau à l’équilibre :</a:t>
            </a:r>
            <a:r>
              <a:rPr lang="fr-FR" sz="2400" b="1" dirty="0">
                <a:effectLst/>
                <a:latin typeface="Arial" panose="020B0604020202020204" pitchFamily="34" charset="0"/>
                <a:ea typeface="Times New Roman" panose="02020603050405020304" pitchFamily="18" charset="0"/>
                <a:cs typeface="Arial" panose="020B0604020202020204" pitchFamily="34" charset="0"/>
              </a:rPr>
              <a:t> il y a un écart de négociation négatif et déflation.</a:t>
            </a:r>
            <a:endParaRPr lang="fr-FR" sz="2400" b="1"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Aft>
                <a:spcPts val="800"/>
              </a:spcAft>
              <a:buFont typeface="Symbol" panose="05050102010706020507" pitchFamily="18" charset="2"/>
              <a:buChar char=""/>
            </a:pPr>
            <a:r>
              <a:rPr lang="fr-FR" sz="2400" b="1" i="1" dirty="0">
                <a:effectLst/>
                <a:latin typeface="Arial" panose="020B0604020202020204" pitchFamily="34" charset="0"/>
                <a:ea typeface="Times New Roman" panose="02020603050405020304" pitchFamily="18" charset="0"/>
                <a:cs typeface="Arial" panose="020B0604020202020204" pitchFamily="34" charset="0"/>
              </a:rPr>
              <a:t>Si le marché du travail est à l’équilibre :</a:t>
            </a:r>
            <a:r>
              <a:rPr lang="fr-FR" sz="2400" b="1" dirty="0">
                <a:effectLst/>
                <a:latin typeface="Arial" panose="020B0604020202020204" pitchFamily="34" charset="0"/>
                <a:ea typeface="Times New Roman" panose="02020603050405020304" pitchFamily="18" charset="0"/>
                <a:cs typeface="Arial" panose="020B0604020202020204" pitchFamily="34" charset="0"/>
              </a:rPr>
              <a:t> il n’y a pas d’écart de négociation et le niveau des prix est constant.</a:t>
            </a:r>
            <a:endParaRPr lang="fr-FR" sz="2400" b="1"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46228272"/>
      </p:ext>
    </p:extLst>
  </p:cSld>
  <p:clrMapOvr>
    <a:masterClrMapping/>
  </p:clrMapOvr>
  <p:transition spd="med">
    <p:fade/>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sz="2800" b="1" dirty="0">
                <a:effectLst/>
                <a:latin typeface="Arial" panose="020B0604020202020204" pitchFamily="34" charset="0"/>
                <a:ea typeface="Times New Roman" panose="02020603050405020304" pitchFamily="18" charset="0"/>
              </a:rPr>
              <a:t>Chômage versus inflation (3)</a:t>
            </a:r>
            <a:br>
              <a:rPr lang="fr-FR" sz="1800" b="1" dirty="0">
                <a:effectLst/>
                <a:latin typeface="Times New Roman" panose="02020603050405020304" pitchFamily="18" charset="0"/>
                <a:ea typeface="Times New Roman" panose="02020603050405020304" pitchFamily="18" charset="0"/>
              </a:rPr>
            </a:br>
            <a:endParaRPr lang="fr-FR" sz="2800" dirty="0">
              <a:latin typeface="Arial" panose="020B0604020202020204" pitchFamily="34" charset="0"/>
            </a:endParaRPr>
          </a:p>
        </p:txBody>
      </p:sp>
      <p:sp>
        <p:nvSpPr>
          <p:cNvPr id="4099" name="Rectangle 7"/>
          <p:cNvSpPr>
            <a:spLocks noGrp="1"/>
          </p:cNvSpPr>
          <p:nvPr>
            <p:ph type="body" idx="1"/>
          </p:nvPr>
        </p:nvSpPr>
        <p:spPr>
          <a:xfrm>
            <a:off x="474092" y="1155700"/>
            <a:ext cx="8229600" cy="4150072"/>
          </a:xfrm>
        </p:spPr>
        <p:txBody>
          <a:bodyPr/>
          <a:lstStyle/>
          <a:p>
            <a:pPr marL="0" indent="0" algn="just">
              <a:lnSpc>
                <a:spcPct val="115000"/>
              </a:lnSpc>
              <a:spcBef>
                <a:spcPts val="600"/>
              </a:spcBef>
              <a:spcAft>
                <a:spcPts val="600"/>
              </a:spcAft>
              <a:buNone/>
            </a:pPr>
            <a:r>
              <a:rPr lang="fr-FR" sz="2400" b="1" dirty="0">
                <a:effectLst/>
                <a:latin typeface="Arial" panose="020B0604020202020204" pitchFamily="34" charset="0"/>
                <a:ea typeface="Times New Roman" panose="02020603050405020304" pitchFamily="18" charset="0"/>
                <a:cs typeface="Arial" panose="020B0604020202020204" pitchFamily="34" charset="0"/>
              </a:rPr>
              <a:t>La relation « négative » entre le chômage et l’inflation signifie qu'au-delà d'un certain niveau de chômage, les salariés ne sont plus en position de force pour exiger une hausse de salaire.</a:t>
            </a:r>
            <a:r>
              <a:rPr lang="fr-FR" sz="2400" dirty="0">
                <a:effectLst/>
                <a:latin typeface="Arial" panose="020B0604020202020204" pitchFamily="34" charset="0"/>
                <a:ea typeface="Times New Roman" panose="02020603050405020304" pitchFamily="18" charset="0"/>
                <a:cs typeface="Arial" panose="020B0604020202020204" pitchFamily="34" charset="0"/>
              </a:rPr>
              <a:t> Le partage des gains de productivité s'effectue alors en faveur de l'entreprise. </a:t>
            </a:r>
          </a:p>
          <a:p>
            <a:pPr marL="0" indent="0" algn="just">
              <a:lnSpc>
                <a:spcPct val="115000"/>
              </a:lnSpc>
              <a:spcBef>
                <a:spcPts val="600"/>
              </a:spcBef>
              <a:spcAft>
                <a:spcPts val="600"/>
              </a:spcAft>
              <a:buNone/>
            </a:pPr>
            <a:r>
              <a:rPr lang="fr-FR" sz="2400" dirty="0">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a:t>
            </a:r>
            <a:r>
              <a:rPr lang="fr-FR" sz="2400" dirty="0">
                <a:effectLst/>
                <a:latin typeface="Arial" panose="020B0604020202020204" pitchFamily="34" charset="0"/>
                <a:ea typeface="Times New Roman" panose="02020603050405020304" pitchFamily="18" charset="0"/>
                <a:cs typeface="Arial" panose="020B0604020202020204" pitchFamily="34" charset="0"/>
              </a:rPr>
              <a:t>les salariés ont théoriquement plus de pouvoir quand il y a un faible taux de chômage. </a:t>
            </a:r>
            <a:r>
              <a:rPr lang="fr-FR" sz="2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Un taux d’inflation modérée et stable a un effet positif sur l’emploi. Il est reconnu aujourd’hui</a:t>
            </a:r>
            <a:r>
              <a:rPr lang="fr-FR" sz="24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qu’un peu d’inflation est une bonne chose, tant qu’elle demeure constante. </a:t>
            </a:r>
            <a:endParaRPr lang="fr-FR" sz="24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0" indent="0">
              <a:buNone/>
            </a:pP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079038263"/>
      </p:ext>
    </p:extLst>
  </p:cSld>
  <p:clrMapOvr>
    <a:masterClrMapping/>
  </p:clrMapOvr>
  <p:transition spd="med">
    <p:fade/>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sz="2800" b="1" dirty="0">
                <a:effectLst/>
                <a:latin typeface="Arial" panose="020B0604020202020204" pitchFamily="34" charset="0"/>
                <a:ea typeface="Times New Roman" panose="02020603050405020304" pitchFamily="18" charset="0"/>
              </a:rPr>
              <a:t>Conclusion partielle 3 (1)</a:t>
            </a:r>
            <a:br>
              <a:rPr lang="fr-FR" sz="1800" b="1" dirty="0">
                <a:effectLst/>
                <a:latin typeface="Times New Roman" panose="02020603050405020304" pitchFamily="18" charset="0"/>
                <a:ea typeface="Times New Roman" panose="02020603050405020304" pitchFamily="18" charset="0"/>
              </a:rPr>
            </a:br>
            <a:endParaRPr lang="fr-FR" sz="2800" dirty="0">
              <a:latin typeface="Arial" panose="020B0604020202020204" pitchFamily="34" charset="0"/>
            </a:endParaRPr>
          </a:p>
        </p:txBody>
      </p:sp>
      <p:sp>
        <p:nvSpPr>
          <p:cNvPr id="4099" name="Rectangle 7"/>
          <p:cNvSpPr>
            <a:spLocks noGrp="1"/>
          </p:cNvSpPr>
          <p:nvPr>
            <p:ph type="body" idx="1"/>
          </p:nvPr>
        </p:nvSpPr>
        <p:spPr>
          <a:xfrm>
            <a:off x="474092" y="1155700"/>
            <a:ext cx="8229600" cy="4150072"/>
          </a:xfrm>
        </p:spPr>
        <p:txBody>
          <a:bodyPr/>
          <a:lstStyle/>
          <a:p>
            <a:pPr marL="0" indent="0" algn="just">
              <a:lnSpc>
                <a:spcPct val="115000"/>
              </a:lnSpc>
              <a:spcBef>
                <a:spcPts val="600"/>
              </a:spcBef>
              <a:spcAft>
                <a:spcPts val="600"/>
              </a:spcAft>
              <a:buNone/>
            </a:pPr>
            <a:r>
              <a:rPr lang="fr-FR" sz="3000" b="1" dirty="0">
                <a:solidFill>
                  <a:srgbClr val="FF0000"/>
                </a:solidFill>
                <a:effectLst/>
                <a:latin typeface="Arial" panose="020B0604020202020204" pitchFamily="34" charset="0"/>
                <a:ea typeface="Times New Roman" panose="02020603050405020304" pitchFamily="18" charset="0"/>
              </a:rPr>
              <a:t>Le rapport entre l’inflation et le chômage est un rapport d’interdépendance : « tu me tiens, je te tiens ! ». S’il n’y a pas un arbitre on se gâte ensemble, et ça peut arriver à l’hyper-inflation. </a:t>
            </a:r>
            <a:r>
              <a:rPr lang="fr-FR" sz="3000" b="1" i="1" dirty="0">
                <a:solidFill>
                  <a:srgbClr val="FF0000"/>
                </a:solidFill>
                <a:effectLst/>
                <a:latin typeface="Arial" panose="020B0604020202020204" pitchFamily="34" charset="0"/>
                <a:ea typeface="Times New Roman" panose="02020603050405020304" pitchFamily="18" charset="0"/>
              </a:rPr>
              <a:t>C’est très souvent l’inflation qui lance les hostilités !</a:t>
            </a:r>
            <a:endParaRPr lang="fr-FR" sz="3000" b="1" i="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65653770"/>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pPr algn="ctr"/>
            <a:r>
              <a:rPr lang="fr-FR" dirty="0"/>
              <a:t>L’approche monétariste ou la théorie quantitative de la monnaie</a:t>
            </a:r>
          </a:p>
        </p:txBody>
      </p:sp>
      <p:sp>
        <p:nvSpPr>
          <p:cNvPr id="4099" name="Rectangle 7"/>
          <p:cNvSpPr>
            <a:spLocks noGrp="1"/>
          </p:cNvSpPr>
          <p:nvPr>
            <p:ph type="body" idx="1"/>
          </p:nvPr>
        </p:nvSpPr>
        <p:spPr>
          <a:xfrm>
            <a:off x="467544" y="1201316"/>
            <a:ext cx="8229600" cy="3771900"/>
          </a:xfrm>
        </p:spPr>
        <p:txBody>
          <a:bodyPr/>
          <a:lstStyle/>
          <a:p>
            <a:pPr marL="0" indent="0" algn="just">
              <a:lnSpc>
                <a:spcPct val="115000"/>
              </a:lnSpc>
              <a:spcAft>
                <a:spcPts val="800"/>
              </a:spcAft>
              <a:buNone/>
            </a:pPr>
            <a:r>
              <a:rPr lang="fr-FR"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sym typeface="Wingdings" panose="05000000000000000000" pitchFamily="2" charset="2"/>
              </a:rPr>
              <a:t></a:t>
            </a:r>
            <a:r>
              <a:rPr lang="fr-FR"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Cette approche met en évidence une relation linéaire entre la quantité de monnaie et le niveau général des prix. </a:t>
            </a:r>
            <a:endParaRPr lang="fr-FR"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buFont typeface="Wingdings" panose="05000000000000000000" pitchFamily="2" charset="2"/>
              <a:buChar char="Ø"/>
            </a:pPr>
            <a:r>
              <a:rPr lang="fr-FR" sz="1800" dirty="0">
                <a:effectLst/>
                <a:latin typeface="Arial" panose="020B0604020202020204" pitchFamily="34" charset="0"/>
                <a:ea typeface="Calibri" panose="020F0502020204030204" pitchFamily="34" charset="0"/>
                <a:cs typeface="Times New Roman" panose="02020603050405020304" pitchFamily="18" charset="0"/>
              </a:rPr>
              <a:t>Elle estime que la manipulation de la masse monétaire agit sur l'économie, mais seulement à court terme et négativement. </a:t>
            </a:r>
          </a:p>
          <a:p>
            <a:pPr algn="just">
              <a:lnSpc>
                <a:spcPct val="115000"/>
              </a:lnSpc>
              <a:spcAft>
                <a:spcPts val="800"/>
              </a:spcAft>
              <a:buFont typeface="Arial" panose="020B0604020202020204" pitchFamily="34" charset="0"/>
              <a:buChar char="•"/>
            </a:pPr>
            <a:r>
              <a:rPr lang="fr-FR" sz="1800" i="1" dirty="0">
                <a:latin typeface="Arial" panose="020B0604020202020204" pitchFamily="34" charset="0"/>
                <a:cs typeface="Times New Roman" panose="02020603050405020304" pitchFamily="18" charset="0"/>
              </a:rPr>
              <a:t>Soit elle stimule artificiellement le système économique en cas d'excès, soit elle l'étrangle en cas de défaut. </a:t>
            </a:r>
          </a:p>
          <a:p>
            <a:pPr algn="just">
              <a:lnSpc>
                <a:spcPct val="115000"/>
              </a:lnSpc>
              <a:spcAft>
                <a:spcPts val="800"/>
              </a:spcAft>
              <a:buFont typeface="Wingdings" panose="05000000000000000000" pitchFamily="2" charset="2"/>
              <a:buChar char="Ø"/>
            </a:pPr>
            <a:r>
              <a:rPr lang="fr-FR" sz="1800" dirty="0">
                <a:latin typeface="Arial" panose="020B0604020202020204" pitchFamily="34" charset="0"/>
                <a:cs typeface="Times New Roman" panose="02020603050405020304" pitchFamily="18" charset="0"/>
              </a:rPr>
              <a:t>Selon cette approche, la politique monétaire ne doit pas être confiée au Gouvernement mais plutôt à des banques centrales indépendantes. </a:t>
            </a:r>
          </a:p>
          <a:p>
            <a:pPr algn="just">
              <a:lnSpc>
                <a:spcPct val="115000"/>
              </a:lnSpc>
              <a:spcAft>
                <a:spcPts val="800"/>
              </a:spcAft>
              <a:buFont typeface="Arial" panose="020B0604020202020204" pitchFamily="34" charset="0"/>
              <a:buChar char="•"/>
            </a:pPr>
            <a:r>
              <a:rPr lang="fr-FR" sz="1800" i="1" dirty="0">
                <a:latin typeface="Arial" panose="020B0604020202020204" pitchFamily="34" charset="0"/>
                <a:cs typeface="Times New Roman" panose="02020603050405020304" pitchFamily="18" charset="0"/>
              </a:rPr>
              <a:t>Le rôle premier de ces dernières étant d’appliquer des règles stables, claires et publiques visant une quasi stabilité du niveau des prix.</a:t>
            </a:r>
          </a:p>
          <a:p>
            <a:pPr marL="0" indent="0">
              <a:buNone/>
            </a:pPr>
            <a:endParaRPr lang="fr-FR" sz="2000" dirty="0">
              <a:solidFill>
                <a:srgbClr val="FF0000"/>
              </a:solidFill>
            </a:endParaRPr>
          </a:p>
        </p:txBody>
      </p:sp>
    </p:spTree>
    <p:extLst>
      <p:ext uri="{BB962C8B-B14F-4D97-AF65-F5344CB8AC3E}">
        <p14:creationId xmlns:p14="http://schemas.microsoft.com/office/powerpoint/2010/main" val="2990270798"/>
      </p:ext>
    </p:extLst>
  </p:cSld>
  <p:clrMapOvr>
    <a:masterClrMapping/>
  </p:clrMapOvr>
  <p:transition spd="med">
    <p:fade/>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sz="2800" b="1" dirty="0">
                <a:effectLst/>
                <a:latin typeface="Arial" panose="020B0604020202020204" pitchFamily="34" charset="0"/>
                <a:ea typeface="Times New Roman" panose="02020603050405020304" pitchFamily="18" charset="0"/>
              </a:rPr>
              <a:t>Conclusion partielle 3 (2)</a:t>
            </a:r>
            <a:br>
              <a:rPr lang="fr-FR" sz="1800" b="1" dirty="0">
                <a:effectLst/>
                <a:latin typeface="Times New Roman" panose="02020603050405020304" pitchFamily="18" charset="0"/>
                <a:ea typeface="Times New Roman" panose="02020603050405020304" pitchFamily="18" charset="0"/>
              </a:rPr>
            </a:br>
            <a:endParaRPr lang="fr-FR" sz="2800" dirty="0">
              <a:latin typeface="Arial" panose="020B0604020202020204" pitchFamily="34" charset="0"/>
            </a:endParaRPr>
          </a:p>
        </p:txBody>
      </p:sp>
      <p:sp>
        <p:nvSpPr>
          <p:cNvPr id="4099" name="Rectangle 7"/>
          <p:cNvSpPr>
            <a:spLocks noGrp="1"/>
          </p:cNvSpPr>
          <p:nvPr>
            <p:ph type="body" idx="1"/>
          </p:nvPr>
        </p:nvSpPr>
        <p:spPr>
          <a:xfrm>
            <a:off x="474092" y="1155700"/>
            <a:ext cx="8229600" cy="4150072"/>
          </a:xfrm>
        </p:spPr>
        <p:txBody>
          <a:bodyPr/>
          <a:lstStyle/>
          <a:p>
            <a:pPr marL="0" indent="0">
              <a:buNone/>
            </a:pPr>
            <a:r>
              <a:rPr lang="fr-FR" sz="24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sym typeface="Wingdings" panose="05000000000000000000" pitchFamily="2" charset="2"/>
              </a:rPr>
              <a:t></a:t>
            </a:r>
            <a:r>
              <a:rPr lang="fr-FR" sz="24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Comment faire baisser le taux de chômage sans déclencher une spirale inflationniste ? Telle est la principale préoccupation des décideurs publics au jour le jour.</a:t>
            </a:r>
          </a:p>
          <a:p>
            <a:pPr marL="0" indent="0">
              <a:buNone/>
            </a:pPr>
            <a:r>
              <a:rPr lang="fr-FR" sz="2200" i="1" dirty="0">
                <a:effectLst/>
                <a:latin typeface="Arial" panose="020B0604020202020204" pitchFamily="34" charset="0"/>
                <a:ea typeface="Times New Roman" panose="02020603050405020304" pitchFamily="18" charset="0"/>
                <a:cs typeface="Arial" panose="020B0604020202020204" pitchFamily="34" charset="0"/>
              </a:rPr>
              <a:t>Ils doivent arbitrer entre deux objectifs « contradictoires » : la hausse de l’inflation constitue le coût d’opportunité d’une baisse du chômage, et la hausse du chômage constitue le coût d’opportunité d’une moindre inflation</a:t>
            </a:r>
          </a:p>
          <a:p>
            <a:pPr marL="0" indent="0">
              <a:buNone/>
            </a:pPr>
            <a:r>
              <a:rPr lang="fr-FR" sz="2200" dirty="0">
                <a:effectLst/>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a:t>
            </a:r>
            <a:r>
              <a:rPr lang="fr-FR" sz="2400" dirty="0">
                <a:solidFill>
                  <a:srgbClr val="FF0000"/>
                </a:solidFill>
                <a:latin typeface="Arial" panose="020B0604020202020204" pitchFamily="34" charset="0"/>
                <a:cs typeface="Times New Roman" panose="02020603050405020304" pitchFamily="18" charset="0"/>
              </a:rPr>
              <a:t>Sans oublier que l’économie est sujette à des chocs qui peuvent empirer à la fois l’inflation et le chômage et limiter l’ensemble des résultats possibles.</a:t>
            </a:r>
          </a:p>
          <a:p>
            <a:pPr marL="0" indent="0">
              <a:buNone/>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2149728"/>
      </p:ext>
    </p:extLst>
  </p:cSld>
  <p:clrMapOvr>
    <a:masterClrMapping/>
  </p:clrMapOvr>
  <p:transition spd="med">
    <p:fade/>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1691680" y="2281436"/>
            <a:ext cx="5544616" cy="1440160"/>
          </a:xfrm>
          <a:gradFill flip="none" rotWithShape="1">
            <a:path path="rect">
              <a:fillToRect l="100000" t="100000"/>
            </a:path>
            <a:tileRect r="-100000" b="-100000"/>
          </a:gradFill>
        </p:spPr>
        <p:style>
          <a:lnRef idx="1">
            <a:schemeClr val="accent2"/>
          </a:lnRef>
          <a:fillRef idx="2">
            <a:schemeClr val="accent2"/>
          </a:fillRef>
          <a:effectRef idx="1">
            <a:schemeClr val="accent2"/>
          </a:effectRef>
          <a:fontRef idx="minor">
            <a:schemeClr val="dk1"/>
          </a:fontRef>
        </p:style>
        <p:txBody>
          <a:bodyPr/>
          <a:lstStyle/>
          <a:p>
            <a:pPr marL="0" indent="0" algn="ctr">
              <a:buNone/>
            </a:pPr>
            <a:r>
              <a:rPr lang="fr-FR" b="1" dirty="0"/>
              <a:t>VI-</a:t>
            </a:r>
            <a:r>
              <a:rPr lang="fr-FR" dirty="0"/>
              <a:t> </a:t>
            </a:r>
            <a:r>
              <a:rPr lang="fr-FR" b="1" dirty="0">
                <a:latin typeface="Arial" panose="020B0604020202020204" pitchFamily="34" charset="0"/>
                <a:cs typeface="Arial" panose="020B0604020202020204" pitchFamily="34" charset="0"/>
              </a:rPr>
              <a:t>L’INFLATION : Les politiques et moyens de régulation de l’inflation</a:t>
            </a:r>
          </a:p>
          <a:p>
            <a:pPr marL="0" indent="0" algn="ctr">
              <a:buNone/>
            </a:pPr>
            <a:endParaRPr lang="fr-F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6882211"/>
      </p:ext>
    </p:extLst>
  </p:cSld>
  <p:clrMapOvr>
    <a:masterClrMapping/>
  </p:clrMapOvr>
  <p:transition spd="med">
    <p:fade/>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sz="2800" b="1" dirty="0">
                <a:effectLst/>
                <a:latin typeface="Arial" panose="020B0604020202020204" pitchFamily="34" charset="0"/>
                <a:ea typeface="Times New Roman" panose="02020603050405020304" pitchFamily="18" charset="0"/>
              </a:rPr>
              <a:t>Constat</a:t>
            </a:r>
            <a:br>
              <a:rPr lang="fr-FR" sz="1800" b="1" dirty="0">
                <a:effectLst/>
                <a:latin typeface="Times New Roman" panose="02020603050405020304" pitchFamily="18" charset="0"/>
                <a:ea typeface="Times New Roman" panose="02020603050405020304" pitchFamily="18" charset="0"/>
              </a:rPr>
            </a:br>
            <a:endParaRPr lang="fr-FR" sz="2800" dirty="0">
              <a:latin typeface="Arial" panose="020B0604020202020204" pitchFamily="34" charset="0"/>
            </a:endParaRPr>
          </a:p>
        </p:txBody>
      </p:sp>
      <p:sp>
        <p:nvSpPr>
          <p:cNvPr id="4099" name="Rectangle 7"/>
          <p:cNvSpPr>
            <a:spLocks noGrp="1"/>
          </p:cNvSpPr>
          <p:nvPr>
            <p:ph type="body" idx="1"/>
          </p:nvPr>
        </p:nvSpPr>
        <p:spPr>
          <a:xfrm>
            <a:off x="474092" y="1155700"/>
            <a:ext cx="8229600" cy="4150072"/>
          </a:xfrm>
        </p:spPr>
        <p:txBody>
          <a:bodyPr/>
          <a:lstStyle/>
          <a:p>
            <a:pPr algn="just">
              <a:lnSpc>
                <a:spcPct val="115000"/>
              </a:lnSpc>
              <a:spcBef>
                <a:spcPts val="600"/>
              </a:spcBef>
              <a:spcAft>
                <a:spcPts val="600"/>
              </a:spcAft>
              <a:buFont typeface="Wingdings" panose="05000000000000000000" pitchFamily="2" charset="2"/>
              <a:buChar char="§"/>
            </a:pPr>
            <a:r>
              <a:rPr lang="fr-FR" sz="1800" b="1" dirty="0">
                <a:effectLst/>
                <a:latin typeface="Arial" panose="020B0604020202020204" pitchFamily="34" charset="0"/>
                <a:ea typeface="Calibri" panose="020F0502020204030204" pitchFamily="34" charset="0"/>
                <a:cs typeface="Arial" panose="020B0604020202020204" pitchFamily="34" charset="0"/>
              </a:rPr>
              <a:t>L’interdépendance entre le chômage et l’inflation se traduit dans le fait suivant : </a:t>
            </a:r>
            <a:r>
              <a:rPr lang="fr-FR" sz="1800" b="1" i="1" dirty="0">
                <a:effectLst/>
                <a:latin typeface="Arial" panose="020B0604020202020204" pitchFamily="34" charset="0"/>
                <a:ea typeface="Calibri" panose="020F0502020204030204" pitchFamily="34" charset="0"/>
                <a:cs typeface="Arial" panose="020B0604020202020204" pitchFamily="34" charset="0"/>
              </a:rPr>
              <a:t>« </a:t>
            </a:r>
            <a:r>
              <a:rPr lang="fr-FR" sz="1800" b="1" i="1" dirty="0">
                <a:effectLst/>
                <a:latin typeface="Arial" panose="020B0604020202020204" pitchFamily="34" charset="0"/>
                <a:ea typeface="Times New Roman" panose="02020603050405020304" pitchFamily="18" charset="0"/>
                <a:cs typeface="Arial" panose="020B0604020202020204" pitchFamily="34" charset="0"/>
              </a:rPr>
              <a:t>la hausse de l’inflation constitue le coût d’opportunité d’une baisse du chômage, et la hausse du chômage constitue le coût d’opportunité d’une moindre inflation ».</a:t>
            </a:r>
            <a:r>
              <a:rPr lang="fr-FR" sz="1800" b="1" dirty="0">
                <a:effectLst/>
                <a:latin typeface="Arial" panose="020B0604020202020204" pitchFamily="34" charset="0"/>
                <a:ea typeface="Times New Roman" panose="02020603050405020304" pitchFamily="18" charset="0"/>
                <a:cs typeface="Arial" panose="020B0604020202020204" pitchFamily="34" charset="0"/>
              </a:rPr>
              <a:t> </a:t>
            </a:r>
          </a:p>
          <a:p>
            <a:pPr algn="just">
              <a:lnSpc>
                <a:spcPct val="115000"/>
              </a:lnSpc>
              <a:spcBef>
                <a:spcPts val="600"/>
              </a:spcBef>
              <a:spcAft>
                <a:spcPts val="600"/>
              </a:spcAft>
              <a:buFont typeface="Wingdings" panose="05000000000000000000" pitchFamily="2" charset="2"/>
              <a:buChar char="§"/>
            </a:pPr>
            <a:r>
              <a:rPr lang="fr-FR" sz="1800" b="1" dirty="0">
                <a:solidFill>
                  <a:srgbClr val="FF0000"/>
                </a:solidFill>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a:t>
            </a:r>
            <a:r>
              <a:rPr lang="fr-FR"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Au-delà des politiques de lutte contre l’inflation, les Etats en solo ou en communauté</a:t>
            </a:r>
            <a:r>
              <a:rPr lang="fr-FR" sz="18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 mettent aujourd’hui en place une politique de régulation de l’inflation.  </a:t>
            </a:r>
            <a:r>
              <a:rPr lang="fr-FR" sz="1800" b="1" dirty="0">
                <a:solidFill>
                  <a:srgbClr val="FF0000"/>
                </a:solidFill>
                <a:latin typeface="Arial" panose="020B0604020202020204" pitchFamily="34" charset="0"/>
                <a:cs typeface="Arial" panose="020B0604020202020204" pitchFamily="34" charset="0"/>
              </a:rPr>
              <a:t>Dans cette mise en œuvre, il apparaît nécessaire de veiller à ce que les actions entreprises ainsi que les moyens mis en œuvre soient coordonnés pour tendre vers le taux de chômage n’accélérant pas l’inflation</a:t>
            </a:r>
          </a:p>
          <a:p>
            <a:pPr algn="just">
              <a:lnSpc>
                <a:spcPct val="115000"/>
              </a:lnSpc>
              <a:spcBef>
                <a:spcPts val="600"/>
              </a:spcBef>
              <a:spcAft>
                <a:spcPts val="600"/>
              </a:spcAft>
              <a:buFont typeface="Wingdings" panose="05000000000000000000" pitchFamily="2" charset="2"/>
              <a:buChar char="§"/>
            </a:pPr>
            <a:r>
              <a:rPr lang="fr-FR" sz="1800" dirty="0">
                <a:effectLst/>
                <a:latin typeface="Arial" panose="020B0604020202020204" pitchFamily="34" charset="0"/>
                <a:ea typeface="Calibri" panose="020F0502020204030204" pitchFamily="34" charset="0"/>
                <a:cs typeface="Arial" panose="020B0604020202020204" pitchFamily="34" charset="0"/>
              </a:rPr>
              <a:t>S’agissant de la régulation au jour le jour de l’inflation, les banques centrales sont à l’avant-garde à travers la régulation de la création monétaire et la politique de ciblage de l’inflation.</a:t>
            </a:r>
          </a:p>
          <a:p>
            <a:pPr marL="0" indent="0" algn="just">
              <a:lnSpc>
                <a:spcPct val="115000"/>
              </a:lnSpc>
              <a:spcBef>
                <a:spcPts val="600"/>
              </a:spcBef>
              <a:spcAft>
                <a:spcPts val="600"/>
              </a:spcAft>
              <a:buNone/>
            </a:pPr>
            <a:endParaRPr lang="fr-FR" sz="20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6999541"/>
      </p:ext>
    </p:extLst>
  </p:cSld>
  <p:clrMapOvr>
    <a:masterClrMapping/>
  </p:clrMapOvr>
  <p:transition spd="med">
    <p:fade/>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br>
              <a:rPr lang="fr-FR" sz="2800" dirty="0">
                <a:latin typeface="Arial" panose="020B0604020202020204" pitchFamily="34" charset="0"/>
              </a:rPr>
            </a:br>
            <a:r>
              <a:rPr lang="fr-FR" sz="2800" dirty="0">
                <a:latin typeface="Arial" panose="020B0604020202020204" pitchFamily="34" charset="0"/>
              </a:rPr>
              <a:t>1- L’approche normative politique économique </a:t>
            </a:r>
            <a:br>
              <a:rPr lang="fr-FR" sz="1800" b="1" dirty="0">
                <a:effectLst/>
                <a:latin typeface="Times New Roman" panose="02020603050405020304" pitchFamily="18" charset="0"/>
                <a:ea typeface="Times New Roman" panose="02020603050405020304" pitchFamily="18" charset="0"/>
              </a:rPr>
            </a:br>
            <a:br>
              <a:rPr lang="fr-FR" sz="1800" b="1" dirty="0">
                <a:effectLst/>
                <a:latin typeface="Times New Roman" panose="02020603050405020304" pitchFamily="18" charset="0"/>
                <a:ea typeface="Times New Roman" panose="02020603050405020304" pitchFamily="18" charset="0"/>
              </a:rPr>
            </a:br>
            <a:endParaRPr lang="fr-FR" sz="2800" dirty="0">
              <a:latin typeface="Arial" panose="020B0604020202020204" pitchFamily="34" charset="0"/>
            </a:endParaRPr>
          </a:p>
        </p:txBody>
      </p:sp>
      <p:sp>
        <p:nvSpPr>
          <p:cNvPr id="4099" name="Rectangle 7"/>
          <p:cNvSpPr>
            <a:spLocks noGrp="1"/>
          </p:cNvSpPr>
          <p:nvPr>
            <p:ph type="body" idx="1"/>
          </p:nvPr>
        </p:nvSpPr>
        <p:spPr>
          <a:xfrm>
            <a:off x="474092" y="1155700"/>
            <a:ext cx="8229600" cy="4150072"/>
          </a:xfrm>
        </p:spPr>
        <p:txBody>
          <a:bodyPr/>
          <a:lstStyle/>
          <a:p>
            <a:pPr marL="0" indent="0" algn="just">
              <a:lnSpc>
                <a:spcPct val="115000"/>
              </a:lnSpc>
              <a:spcBef>
                <a:spcPts val="600"/>
              </a:spcBef>
              <a:spcAft>
                <a:spcPts val="600"/>
              </a:spcAft>
              <a:buNone/>
            </a:pPr>
            <a:r>
              <a:rPr lang="fr-FR" sz="1800" dirty="0">
                <a:latin typeface="Arial" panose="020B0604020202020204" pitchFamily="34" charset="0"/>
                <a:ea typeface="Calibri" panose="020F0502020204030204" pitchFamily="34" charset="0"/>
                <a:cs typeface="Times New Roman" panose="02020603050405020304" pitchFamily="18" charset="0"/>
                <a:sym typeface="Wingdings" panose="05000000000000000000" pitchFamily="2" charset="2"/>
              </a:rPr>
              <a:t></a:t>
            </a:r>
            <a:r>
              <a:rPr lang="fr-FR" sz="1800" b="1" dirty="0">
                <a:solidFill>
                  <a:srgbClr val="FF0000"/>
                </a:solidFill>
                <a:latin typeface="Arial" panose="020B0604020202020204" pitchFamily="34" charset="0"/>
                <a:ea typeface="Calibri" panose="020F0502020204030204" pitchFamily="34" charset="0"/>
                <a:cs typeface="Times New Roman" panose="02020603050405020304" pitchFamily="18" charset="0"/>
              </a:rPr>
              <a:t>L’approche </a:t>
            </a:r>
            <a:r>
              <a:rPr lang="fr-FR" sz="18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normative présente l’intervention des pouvoirs publics dans l’activité économique telle qu’elle doit être. </a:t>
            </a:r>
          </a:p>
          <a:p>
            <a:pPr marL="342900" lvl="0" indent="-342900" algn="just">
              <a:lnSpc>
                <a:spcPct val="115000"/>
              </a:lnSpc>
              <a:buFont typeface="+mj-lt"/>
              <a:buAutoNum type="arabicPeriod"/>
            </a:pPr>
            <a:r>
              <a:rPr lang="fr-FR" sz="1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La fonction d’allocation des ressources. </a:t>
            </a:r>
            <a:r>
              <a:rPr lang="fr-FR" sz="1800" dirty="0">
                <a:effectLst/>
                <a:latin typeface="Arial" panose="020B0604020202020204" pitchFamily="34" charset="0"/>
                <a:ea typeface="Times New Roman" panose="02020603050405020304" pitchFamily="18" charset="0"/>
                <a:cs typeface="Times New Roman" panose="02020603050405020304" pitchFamily="18" charset="0"/>
              </a:rPr>
              <a:t>L’État effectue des dépenses pour entretenir son administration et pour financer des biens collectifs tels que l’activité de défense et les infrastructures routières.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fr-FR" sz="1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La fonction de redistribution des revenus. </a:t>
            </a:r>
            <a:r>
              <a:rPr lang="fr-FR" sz="1800" dirty="0">
                <a:effectLst/>
                <a:latin typeface="Arial" panose="020B0604020202020204" pitchFamily="34" charset="0"/>
                <a:ea typeface="Times New Roman" panose="02020603050405020304" pitchFamily="18" charset="0"/>
                <a:cs typeface="Times New Roman" panose="02020603050405020304" pitchFamily="18" charset="0"/>
              </a:rPr>
              <a:t>Par la fiscalité et les dépenses publiques, l’État modifie la répartition des revenus et les patrimoines des différents agents économiques.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mj-lt"/>
              <a:buAutoNum type="arabicPeriod"/>
            </a:pPr>
            <a:r>
              <a:rPr lang="fr-FR" sz="1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La fonction de stabilisation de la conjoncture. </a:t>
            </a:r>
            <a:r>
              <a:rPr lang="fr-FR" sz="1800" dirty="0">
                <a:effectLst/>
                <a:latin typeface="Arial" panose="020B0604020202020204" pitchFamily="34" charset="0"/>
                <a:ea typeface="Times New Roman" panose="02020603050405020304" pitchFamily="18" charset="0"/>
                <a:cs typeface="Times New Roman" panose="02020603050405020304" pitchFamily="18" charset="0"/>
              </a:rPr>
              <a:t>L’État conduit des politiques contracycliques en relançant l’activité face à une dépression et en restreignant les dépenses publiques face à de l’inflation (ex. : </a:t>
            </a:r>
            <a:r>
              <a:rPr lang="fr-FR" sz="1800" i="1" dirty="0">
                <a:effectLst/>
                <a:latin typeface="Arial" panose="020B0604020202020204" pitchFamily="34" charset="0"/>
                <a:ea typeface="Times New Roman" panose="02020603050405020304" pitchFamily="18" charset="0"/>
                <a:cs typeface="Times New Roman" panose="02020603050405020304" pitchFamily="18" charset="0"/>
              </a:rPr>
              <a:t>stop and go</a:t>
            </a:r>
            <a:r>
              <a:rPr lang="fr-FR" sz="1800" dirty="0">
                <a:effectLst/>
                <a:latin typeface="Arial" panose="020B0604020202020204" pitchFamily="34" charset="0"/>
                <a:ea typeface="Times New Roman" panose="02020603050405020304" pitchFamily="18" charset="0"/>
                <a:cs typeface="Times New Roman" panose="02020603050405020304" pitchFamily="18" charset="0"/>
              </a:rPr>
              <a:t>).</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Bef>
                <a:spcPts val="600"/>
              </a:spcBef>
              <a:spcAft>
                <a:spcPts val="600"/>
              </a:spcAft>
              <a:buNone/>
            </a:pPr>
            <a:endParaRPr lang="fr-FR" sz="20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5197716"/>
      </p:ext>
    </p:extLst>
  </p:cSld>
  <p:clrMapOvr>
    <a:masterClrMapping/>
  </p:clrMapOvr>
  <p:transition spd="med">
    <p:fade/>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br>
              <a:rPr lang="fr-FR" sz="2800" dirty="0">
                <a:latin typeface="Arial" panose="020B0604020202020204" pitchFamily="34" charset="0"/>
              </a:rPr>
            </a:br>
            <a:r>
              <a:rPr lang="fr-FR" sz="2800" dirty="0">
                <a:latin typeface="Arial" panose="020B0604020202020204" pitchFamily="34" charset="0"/>
              </a:rPr>
              <a:t>2- Les politiques économiques de lutte contre l’inflation</a:t>
            </a:r>
            <a:br>
              <a:rPr lang="fr-FR" sz="1800" b="1" dirty="0">
                <a:effectLst/>
                <a:latin typeface="Times New Roman" panose="02020603050405020304" pitchFamily="18" charset="0"/>
                <a:ea typeface="Times New Roman" panose="02020603050405020304" pitchFamily="18" charset="0"/>
              </a:rPr>
            </a:br>
            <a:br>
              <a:rPr lang="fr-FR" sz="1800" b="1" dirty="0">
                <a:effectLst/>
                <a:latin typeface="Times New Roman" panose="02020603050405020304" pitchFamily="18" charset="0"/>
                <a:ea typeface="Times New Roman" panose="02020603050405020304" pitchFamily="18" charset="0"/>
              </a:rPr>
            </a:br>
            <a:endParaRPr lang="fr-FR" sz="2800" dirty="0">
              <a:latin typeface="Arial" panose="020B0604020202020204" pitchFamily="34" charset="0"/>
            </a:endParaRPr>
          </a:p>
        </p:txBody>
      </p:sp>
      <p:sp>
        <p:nvSpPr>
          <p:cNvPr id="4099" name="Rectangle 7"/>
          <p:cNvSpPr>
            <a:spLocks noGrp="1"/>
          </p:cNvSpPr>
          <p:nvPr>
            <p:ph type="body" idx="1"/>
          </p:nvPr>
        </p:nvSpPr>
        <p:spPr>
          <a:xfrm>
            <a:off x="474092" y="1155700"/>
            <a:ext cx="8229600" cy="4150072"/>
          </a:xfrm>
        </p:spPr>
        <p:txBody>
          <a:bodyPr/>
          <a:lstStyle/>
          <a:p>
            <a:pPr marL="342900" lvl="0" indent="-342900">
              <a:lnSpc>
                <a:spcPct val="107000"/>
              </a:lnSpc>
              <a:spcBef>
                <a:spcPts val="200"/>
              </a:spcBef>
              <a:buFont typeface="+mj-lt"/>
              <a:buAutoNum type="alphaUcPeriod"/>
            </a:pPr>
            <a:r>
              <a:rPr lang="fr-FR" sz="1800" b="1" i="1" dirty="0">
                <a:solidFill>
                  <a:srgbClr val="1F4D78"/>
                </a:solidFill>
                <a:effectLst/>
                <a:latin typeface="Arial" panose="020B0604020202020204" pitchFamily="34" charset="0"/>
                <a:ea typeface="Times New Roman" panose="02020603050405020304" pitchFamily="18" charset="0"/>
                <a:cs typeface="Times New Roman" panose="02020603050405020304" pitchFamily="18" charset="0"/>
              </a:rPr>
              <a:t>Les politiques conjoncturelles de lutte contre l'inflation (1)</a:t>
            </a:r>
            <a:endParaRPr lang="fr-FR" sz="1800" b="1" dirty="0">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r>
              <a:rPr lang="fr-FR" sz="1800" b="1" u="sng" dirty="0">
                <a:effectLst/>
                <a:latin typeface="Arial" panose="020B0604020202020204" pitchFamily="34" charset="0"/>
                <a:ea typeface="Calibri" panose="020F0502020204030204" pitchFamily="34" charset="0"/>
                <a:cs typeface="Times New Roman" panose="02020603050405020304" pitchFamily="18" charset="0"/>
              </a:rPr>
              <a:t>Inflation d’origine monétaire</a:t>
            </a:r>
            <a:r>
              <a:rPr lang="fr-FR" sz="1800" b="1" dirty="0">
                <a:effectLst/>
                <a:latin typeface="Arial" panose="020B0604020202020204" pitchFamily="34" charset="0"/>
                <a:ea typeface="Calibri" panose="020F0502020204030204" pitchFamily="34" charset="0"/>
                <a:cs typeface="Times New Roman" panose="02020603050405020304" pitchFamily="18" charset="0"/>
              </a:rPr>
              <a:t> : réduire la masse monétaire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600"/>
              </a:spcAft>
              <a:buFont typeface="Wingdings" panose="05000000000000000000" pitchFamily="2" charset="2"/>
              <a:buChar char="q"/>
            </a:pPr>
            <a:r>
              <a:rPr lang="fr-FR" sz="2000" b="1" dirty="0">
                <a:effectLst/>
                <a:latin typeface="Arial" panose="020B0604020202020204" pitchFamily="34" charset="0"/>
                <a:ea typeface="Times New Roman" panose="02020603050405020304" pitchFamily="18" charset="0"/>
                <a:cs typeface="Arial" panose="020B0604020202020204" pitchFamily="34" charset="0"/>
              </a:rPr>
              <a:t>3 outils : le taux d’intérêt les réserves obligatoires et l’encadrement du crédit.</a:t>
            </a:r>
            <a:endParaRPr lang="fr-FR" sz="2000" b="1" dirty="0">
              <a:effectLst/>
              <a:latin typeface="Arial" panose="020B0604020202020204" pitchFamily="34" charset="0"/>
              <a:ea typeface="Calibri" panose="020F0502020204030204" pitchFamily="34" charset="0"/>
              <a:cs typeface="Arial" panose="020B0604020202020204" pitchFamily="34" charset="0"/>
            </a:endParaRPr>
          </a:p>
          <a:p>
            <a:pPr marL="457200" indent="-457200" algn="just">
              <a:lnSpc>
                <a:spcPct val="115000"/>
              </a:lnSpc>
              <a:spcBef>
                <a:spcPts val="600"/>
              </a:spcBef>
              <a:spcAft>
                <a:spcPts val="600"/>
              </a:spcAft>
              <a:buFont typeface="+mj-lt"/>
              <a:buAutoNum type="arabicPeriod"/>
            </a:pPr>
            <a:r>
              <a:rPr lang="fr-FR" b="1" dirty="0">
                <a:effectLst/>
                <a:latin typeface="Arial" panose="020B0604020202020204" pitchFamily="34" charset="0"/>
                <a:ea typeface="Times New Roman" panose="02020603050405020304" pitchFamily="18" charset="0"/>
                <a:cs typeface="Arial" panose="020B0604020202020204" pitchFamily="34" charset="0"/>
              </a:rPr>
              <a:t>Augmenter le taux d’intérêt : le coût du crédit est renchéri, la demande de crédit diminue, la masse monétaire diminue et le taux d’inflation diminue.</a:t>
            </a:r>
            <a:endParaRPr lang="fr-FR" b="1" dirty="0">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15000"/>
              </a:lnSpc>
              <a:spcBef>
                <a:spcPts val="600"/>
              </a:spcBef>
              <a:spcAft>
                <a:spcPts val="600"/>
              </a:spcAft>
              <a:buNone/>
            </a:pPr>
            <a:endParaRPr lang="fr-FR" sz="20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0168090"/>
      </p:ext>
    </p:extLst>
  </p:cSld>
  <p:clrMapOvr>
    <a:masterClrMapping/>
  </p:clrMapOvr>
  <p:transition spd="med">
    <p:fade/>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br>
              <a:rPr lang="fr-FR" sz="2800" dirty="0">
                <a:latin typeface="Arial" panose="020B0604020202020204" pitchFamily="34" charset="0"/>
              </a:rPr>
            </a:br>
            <a:r>
              <a:rPr lang="fr-FR" sz="2800" dirty="0">
                <a:latin typeface="Arial" panose="020B0604020202020204" pitchFamily="34" charset="0"/>
              </a:rPr>
              <a:t>2- Les politiques économiques de lutte contre l’inflation</a:t>
            </a:r>
            <a:br>
              <a:rPr lang="fr-FR" sz="1800" b="1" dirty="0">
                <a:effectLst/>
                <a:latin typeface="Times New Roman" panose="02020603050405020304" pitchFamily="18" charset="0"/>
                <a:ea typeface="Times New Roman" panose="02020603050405020304" pitchFamily="18" charset="0"/>
              </a:rPr>
            </a:br>
            <a:br>
              <a:rPr lang="fr-FR" sz="1800" b="1" dirty="0">
                <a:effectLst/>
                <a:latin typeface="Times New Roman" panose="02020603050405020304" pitchFamily="18" charset="0"/>
                <a:ea typeface="Times New Roman" panose="02020603050405020304" pitchFamily="18" charset="0"/>
              </a:rPr>
            </a:br>
            <a:endParaRPr lang="fr-FR" sz="2800" dirty="0">
              <a:latin typeface="Arial" panose="020B0604020202020204" pitchFamily="34" charset="0"/>
            </a:endParaRPr>
          </a:p>
        </p:txBody>
      </p:sp>
      <p:sp>
        <p:nvSpPr>
          <p:cNvPr id="4099" name="Rectangle 7"/>
          <p:cNvSpPr>
            <a:spLocks noGrp="1"/>
          </p:cNvSpPr>
          <p:nvPr>
            <p:ph type="body" idx="1"/>
          </p:nvPr>
        </p:nvSpPr>
        <p:spPr>
          <a:xfrm>
            <a:off x="474092" y="1155700"/>
            <a:ext cx="8229600" cy="4150072"/>
          </a:xfrm>
        </p:spPr>
        <p:txBody>
          <a:bodyPr/>
          <a:lstStyle/>
          <a:p>
            <a:pPr marL="342900" lvl="0" indent="-342900">
              <a:lnSpc>
                <a:spcPct val="107000"/>
              </a:lnSpc>
              <a:spcBef>
                <a:spcPts val="200"/>
              </a:spcBef>
              <a:buFont typeface="+mj-lt"/>
              <a:buAutoNum type="alphaUcPeriod"/>
            </a:pPr>
            <a:r>
              <a:rPr lang="fr-FR" sz="1800" b="1" i="1" dirty="0">
                <a:solidFill>
                  <a:srgbClr val="1F4D78"/>
                </a:solidFill>
                <a:effectLst/>
                <a:latin typeface="Arial" panose="020B0604020202020204" pitchFamily="34" charset="0"/>
                <a:ea typeface="Times New Roman" panose="02020603050405020304" pitchFamily="18" charset="0"/>
                <a:cs typeface="Times New Roman" panose="02020603050405020304" pitchFamily="18" charset="0"/>
              </a:rPr>
              <a:t>Les politiques conjoncturelles de lutte contre l'inflation (2)</a:t>
            </a:r>
            <a:endParaRPr lang="fr-FR" sz="1800" b="1" dirty="0">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indent="0" algn="just">
              <a:lnSpc>
                <a:spcPct val="107000"/>
              </a:lnSpc>
              <a:spcBef>
                <a:spcPts val="600"/>
              </a:spcBef>
              <a:spcAft>
                <a:spcPts val="600"/>
              </a:spcAft>
              <a:buNone/>
            </a:pPr>
            <a:r>
              <a:rPr lang="fr-FR" sz="1800" b="1" u="sng" dirty="0">
                <a:effectLst/>
                <a:latin typeface="Arial" panose="020B0604020202020204" pitchFamily="34" charset="0"/>
                <a:ea typeface="Calibri" panose="020F0502020204030204" pitchFamily="34" charset="0"/>
                <a:cs typeface="Times New Roman" panose="02020603050405020304" pitchFamily="18" charset="0"/>
              </a:rPr>
              <a:t>Inflation d’origine monétaire</a:t>
            </a:r>
            <a:r>
              <a:rPr lang="fr-FR" sz="1800" b="1" dirty="0">
                <a:effectLst/>
                <a:latin typeface="Arial" panose="020B0604020202020204" pitchFamily="34" charset="0"/>
                <a:ea typeface="Calibri" panose="020F0502020204030204" pitchFamily="34" charset="0"/>
                <a:cs typeface="Times New Roman" panose="02020603050405020304" pitchFamily="18" charset="0"/>
              </a:rPr>
              <a:t> : réduire la masse monétaire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Bef>
                <a:spcPts val="600"/>
              </a:spcBef>
              <a:spcAft>
                <a:spcPts val="600"/>
              </a:spcAft>
              <a:buNone/>
            </a:pPr>
            <a:r>
              <a:rPr lang="fr-FR" sz="2000" b="1" dirty="0">
                <a:latin typeface="Arial" panose="020B0604020202020204" pitchFamily="34" charset="0"/>
                <a:cs typeface="Arial" panose="020B0604020202020204" pitchFamily="34" charset="0"/>
              </a:rPr>
              <a:t>2. Augmenter le taux de réserves obligatoires. Les réserves obligatoires sont une partie des crédits accordés par les banques commerciales placée à la banque centrale. C’est une pénalité (il n’y a pas de rémunération).</a:t>
            </a:r>
          </a:p>
          <a:p>
            <a:pPr marL="0" indent="0" algn="just">
              <a:lnSpc>
                <a:spcPct val="115000"/>
              </a:lnSpc>
              <a:spcBef>
                <a:spcPts val="600"/>
              </a:spcBef>
              <a:spcAft>
                <a:spcPts val="600"/>
              </a:spcAft>
              <a:buNone/>
            </a:pPr>
            <a:r>
              <a:rPr lang="fr-FR" sz="2000" b="1" dirty="0">
                <a:latin typeface="Arial" panose="020B0604020202020204" pitchFamily="34" charset="0"/>
                <a:cs typeface="Arial" panose="020B0604020202020204" pitchFamily="34" charset="0"/>
              </a:rPr>
              <a:t>3. </a:t>
            </a:r>
            <a:r>
              <a:rPr lang="fr-FR" sz="2000" b="1" i="1" dirty="0">
                <a:latin typeface="Arial" panose="020B0604020202020204" pitchFamily="34" charset="0"/>
                <a:cs typeface="Arial" panose="020B0604020202020204" pitchFamily="34" charset="0"/>
              </a:rPr>
              <a:t>Imposer des quotas de volumes de crédit mensuels aux banques commerciales dans le but essentiel de canaliser les crédits distribués aux particuliers et aux entreprises. Si jamais le plafond est dépassé, les banques doivent payer une pénalité, bloquée avec les réserves obligatoires.</a:t>
            </a:r>
          </a:p>
          <a:p>
            <a:pPr marL="0" indent="0" algn="just">
              <a:lnSpc>
                <a:spcPct val="115000"/>
              </a:lnSpc>
              <a:spcBef>
                <a:spcPts val="600"/>
              </a:spcBef>
              <a:spcAft>
                <a:spcPts val="600"/>
              </a:spcAft>
              <a:buNone/>
            </a:pPr>
            <a:endParaRPr lang="fr-FR" sz="20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1921977"/>
      </p:ext>
    </p:extLst>
  </p:cSld>
  <p:clrMapOvr>
    <a:masterClrMapping/>
  </p:clrMapOvr>
  <p:transition spd="med">
    <p:fade/>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br>
              <a:rPr lang="fr-FR" sz="2800" dirty="0">
                <a:latin typeface="Arial" panose="020B0604020202020204" pitchFamily="34" charset="0"/>
              </a:rPr>
            </a:br>
            <a:r>
              <a:rPr lang="fr-FR" sz="2800" dirty="0">
                <a:latin typeface="Arial" panose="020B0604020202020204" pitchFamily="34" charset="0"/>
              </a:rPr>
              <a:t>2- Les politiques économiques de lutte contre l’inflation</a:t>
            </a:r>
            <a:br>
              <a:rPr lang="fr-FR" sz="1800" b="1" dirty="0">
                <a:effectLst/>
                <a:latin typeface="Times New Roman" panose="02020603050405020304" pitchFamily="18" charset="0"/>
                <a:ea typeface="Times New Roman" panose="02020603050405020304" pitchFamily="18" charset="0"/>
              </a:rPr>
            </a:br>
            <a:br>
              <a:rPr lang="fr-FR" sz="1800" b="1" dirty="0">
                <a:effectLst/>
                <a:latin typeface="Times New Roman" panose="02020603050405020304" pitchFamily="18" charset="0"/>
                <a:ea typeface="Times New Roman" panose="02020603050405020304" pitchFamily="18" charset="0"/>
              </a:rPr>
            </a:br>
            <a:endParaRPr lang="fr-FR" sz="2800" dirty="0">
              <a:latin typeface="Arial" panose="020B0604020202020204" pitchFamily="34" charset="0"/>
            </a:endParaRPr>
          </a:p>
        </p:txBody>
      </p:sp>
      <p:sp>
        <p:nvSpPr>
          <p:cNvPr id="4099" name="Rectangle 7"/>
          <p:cNvSpPr>
            <a:spLocks noGrp="1"/>
          </p:cNvSpPr>
          <p:nvPr>
            <p:ph type="body" idx="1"/>
          </p:nvPr>
        </p:nvSpPr>
        <p:spPr>
          <a:xfrm>
            <a:off x="474092" y="1155700"/>
            <a:ext cx="8229600" cy="4150072"/>
          </a:xfrm>
        </p:spPr>
        <p:txBody>
          <a:bodyPr/>
          <a:lstStyle/>
          <a:p>
            <a:pPr marL="342900" lvl="0" indent="-342900">
              <a:lnSpc>
                <a:spcPct val="107000"/>
              </a:lnSpc>
              <a:spcBef>
                <a:spcPts val="200"/>
              </a:spcBef>
              <a:buFont typeface="+mj-lt"/>
              <a:buAutoNum type="alphaUcPeriod"/>
            </a:pPr>
            <a:r>
              <a:rPr lang="fr-FR" sz="1800" b="1" i="1" dirty="0">
                <a:solidFill>
                  <a:srgbClr val="1F4D78"/>
                </a:solidFill>
                <a:effectLst/>
                <a:latin typeface="Arial" panose="020B0604020202020204" pitchFamily="34" charset="0"/>
                <a:ea typeface="Times New Roman" panose="02020603050405020304" pitchFamily="18" charset="0"/>
                <a:cs typeface="Times New Roman" panose="02020603050405020304" pitchFamily="18" charset="0"/>
              </a:rPr>
              <a:t>Les politiques conjoncturelles de lutte contre l'inflation (3)</a:t>
            </a:r>
            <a:endParaRPr lang="fr-FR" sz="1800" b="1" dirty="0">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800"/>
              </a:spcAft>
              <a:buNone/>
            </a:pPr>
            <a:r>
              <a:rPr lang="fr-FR" sz="1800" b="1" u="sng" dirty="0">
                <a:effectLst/>
                <a:latin typeface="Arial" panose="020B0604020202020204" pitchFamily="34" charset="0"/>
                <a:ea typeface="Calibri" panose="020F0502020204030204" pitchFamily="34" charset="0"/>
                <a:cs typeface="Times New Roman" panose="02020603050405020304" pitchFamily="18" charset="0"/>
              </a:rPr>
              <a:t>L’inflation est due à un excès de la demande</a:t>
            </a:r>
            <a:r>
              <a:rPr lang="fr-FR" sz="1800" dirty="0">
                <a:effectLst/>
                <a:latin typeface="Arial" panose="020B0604020202020204" pitchFamily="34" charset="0"/>
                <a:ea typeface="Calibri" panose="020F0502020204030204" pitchFamily="34" charset="0"/>
                <a:cs typeface="Times New Roman" panose="02020603050405020304" pitchFamily="18" charset="0"/>
              </a:rPr>
              <a:t> : </a:t>
            </a:r>
            <a:r>
              <a:rPr lang="fr-FR" sz="1800" b="1" dirty="0">
                <a:effectLst/>
                <a:latin typeface="Arial" panose="020B0604020202020204" pitchFamily="34" charset="0"/>
                <a:ea typeface="Calibri" panose="020F0502020204030204" pitchFamily="34" charset="0"/>
                <a:cs typeface="Times New Roman" panose="02020603050405020304" pitchFamily="18" charset="0"/>
              </a:rPr>
              <a:t>politique budgétaire</a:t>
            </a:r>
            <a:r>
              <a:rPr lang="fr-FR" sz="1800" dirty="0">
                <a:effectLst/>
                <a:latin typeface="Arial" panose="020B0604020202020204" pitchFamily="34" charset="0"/>
                <a:ea typeface="Calibri" panose="020F0502020204030204" pitchFamily="34" charset="0"/>
                <a:cs typeface="Times New Roman" panose="02020603050405020304" pitchFamily="18" charset="0"/>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800"/>
              </a:spcAft>
              <a:buNone/>
            </a:pPr>
            <a:r>
              <a:rPr lang="fr-FR" sz="1800" b="1" dirty="0">
                <a:effectLst/>
                <a:latin typeface="Arial" panose="020B0604020202020204" pitchFamily="34" charset="0"/>
                <a:ea typeface="Calibri" panose="020F0502020204030204" pitchFamily="34" charset="0"/>
                <a:cs typeface="Times New Roman" panose="02020603050405020304" pitchFamily="18" charset="0"/>
              </a:rPr>
              <a:t>Il s’agira de freiner la demande en réduisant le revenu disponible à la consommation ou de stimuler l’offre, même au travers des importations. L’objectif étant de rétablir l’équilibre offre/demande.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600"/>
              </a:spcAft>
              <a:buFont typeface="Arial" panose="020B0604020202020204" pitchFamily="34" charset="0"/>
              <a:buChar char="•"/>
            </a:pPr>
            <a:r>
              <a:rPr lang="fr-FR" sz="1800" dirty="0">
                <a:effectLst/>
                <a:latin typeface="Arial" panose="020B0604020202020204" pitchFamily="34" charset="0"/>
                <a:ea typeface="Times New Roman" panose="02020603050405020304" pitchFamily="18" charset="0"/>
                <a:cs typeface="Times New Roman" panose="02020603050405020304" pitchFamily="18" charset="0"/>
              </a:rPr>
              <a:t>La politique budgétaire applicable consiste à maitriser les dépenses publiques :  geler les dépenses publiques en diminuant les investissements publics et privés ; les prestations sociales, en réduisant le nombre de ministères ou les budgets des ministères, le nombre de fonctionnaires, en fusionnant les services publics…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Bef>
                <a:spcPts val="600"/>
              </a:spcBef>
              <a:spcAft>
                <a:spcPts val="600"/>
              </a:spcAft>
              <a:buNone/>
            </a:pPr>
            <a:endParaRPr lang="fr-FR" sz="20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0840441"/>
      </p:ext>
    </p:extLst>
  </p:cSld>
  <p:clrMapOvr>
    <a:masterClrMapping/>
  </p:clrMapOvr>
  <p:transition spd="med">
    <p:fade/>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br>
              <a:rPr lang="fr-FR" sz="2800" dirty="0">
                <a:latin typeface="Arial" panose="020B0604020202020204" pitchFamily="34" charset="0"/>
              </a:rPr>
            </a:br>
            <a:r>
              <a:rPr lang="fr-FR" sz="2800" dirty="0">
                <a:latin typeface="Arial" panose="020B0604020202020204" pitchFamily="34" charset="0"/>
              </a:rPr>
              <a:t>2- Les politiques économiques de lutte contre l’inflation</a:t>
            </a:r>
            <a:br>
              <a:rPr lang="fr-FR" sz="1800" b="1" dirty="0">
                <a:effectLst/>
                <a:latin typeface="Times New Roman" panose="02020603050405020304" pitchFamily="18" charset="0"/>
                <a:ea typeface="Times New Roman" panose="02020603050405020304" pitchFamily="18" charset="0"/>
              </a:rPr>
            </a:br>
            <a:br>
              <a:rPr lang="fr-FR" sz="1800" b="1" dirty="0">
                <a:effectLst/>
                <a:latin typeface="Times New Roman" panose="02020603050405020304" pitchFamily="18" charset="0"/>
                <a:ea typeface="Times New Roman" panose="02020603050405020304" pitchFamily="18" charset="0"/>
              </a:rPr>
            </a:br>
            <a:endParaRPr lang="fr-FR" sz="2800" dirty="0">
              <a:latin typeface="Arial" panose="020B0604020202020204" pitchFamily="34" charset="0"/>
            </a:endParaRPr>
          </a:p>
        </p:txBody>
      </p:sp>
      <p:sp>
        <p:nvSpPr>
          <p:cNvPr id="4099" name="Rectangle 7"/>
          <p:cNvSpPr>
            <a:spLocks noGrp="1"/>
          </p:cNvSpPr>
          <p:nvPr>
            <p:ph type="body" idx="1"/>
          </p:nvPr>
        </p:nvSpPr>
        <p:spPr>
          <a:xfrm>
            <a:off x="474092" y="1155700"/>
            <a:ext cx="8229600" cy="4150072"/>
          </a:xfrm>
        </p:spPr>
        <p:txBody>
          <a:bodyPr/>
          <a:lstStyle/>
          <a:p>
            <a:pPr marL="342900" lvl="0" indent="-342900">
              <a:lnSpc>
                <a:spcPct val="107000"/>
              </a:lnSpc>
              <a:spcBef>
                <a:spcPts val="200"/>
              </a:spcBef>
              <a:buFont typeface="+mj-lt"/>
              <a:buAutoNum type="alphaUcPeriod"/>
            </a:pPr>
            <a:r>
              <a:rPr lang="fr-FR" sz="1800" b="1" i="1" dirty="0">
                <a:solidFill>
                  <a:srgbClr val="1F4D78"/>
                </a:solidFill>
                <a:effectLst/>
                <a:latin typeface="Arial" panose="020B0604020202020204" pitchFamily="34" charset="0"/>
                <a:ea typeface="Times New Roman" panose="02020603050405020304" pitchFamily="18" charset="0"/>
                <a:cs typeface="Times New Roman" panose="02020603050405020304" pitchFamily="18" charset="0"/>
              </a:rPr>
              <a:t>Les politiques conjoncturelles de lutte contre l'inflation (4)</a:t>
            </a:r>
            <a:endParaRPr lang="fr-FR" sz="1800" b="1" dirty="0">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800"/>
              </a:spcAft>
              <a:buNone/>
            </a:pPr>
            <a:r>
              <a:rPr lang="fr-FR" sz="1800" b="1" u="sng" dirty="0">
                <a:effectLst/>
                <a:latin typeface="Arial" panose="020B0604020202020204" pitchFamily="34" charset="0"/>
                <a:ea typeface="Calibri" panose="020F0502020204030204" pitchFamily="34" charset="0"/>
                <a:cs typeface="Times New Roman" panose="02020603050405020304" pitchFamily="18" charset="0"/>
              </a:rPr>
              <a:t>L’inflation est due à un excès de la demande</a:t>
            </a:r>
            <a:r>
              <a:rPr lang="fr-FR" sz="1800" dirty="0">
                <a:effectLst/>
                <a:latin typeface="Arial" panose="020B0604020202020204" pitchFamily="34" charset="0"/>
                <a:ea typeface="Calibri" panose="020F0502020204030204" pitchFamily="34" charset="0"/>
                <a:cs typeface="Times New Roman" panose="02020603050405020304" pitchFamily="18" charset="0"/>
              </a:rPr>
              <a:t> : </a:t>
            </a:r>
            <a:r>
              <a:rPr lang="fr-FR" sz="1800" b="1" dirty="0">
                <a:effectLst/>
                <a:latin typeface="Arial" panose="020B0604020202020204" pitchFamily="34" charset="0"/>
                <a:ea typeface="Calibri" panose="020F0502020204030204" pitchFamily="34" charset="0"/>
                <a:cs typeface="Times New Roman" panose="02020603050405020304" pitchFamily="18" charset="0"/>
              </a:rPr>
              <a:t>politique budgétaire</a:t>
            </a:r>
            <a:r>
              <a:rPr lang="fr-FR" sz="1800" dirty="0">
                <a:effectLst/>
                <a:latin typeface="Arial" panose="020B0604020202020204" pitchFamily="34" charset="0"/>
                <a:ea typeface="Calibri" panose="020F0502020204030204" pitchFamily="34" charset="0"/>
                <a:cs typeface="Times New Roman" panose="02020603050405020304" pitchFamily="18" charset="0"/>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600"/>
              </a:spcAft>
              <a:buFont typeface="Arial" panose="020B0604020202020204" pitchFamily="34" charset="0"/>
              <a:buChar char="•"/>
            </a:pPr>
            <a:r>
              <a:rPr lang="fr-FR" sz="1800" dirty="0">
                <a:effectLst/>
                <a:latin typeface="Arial" panose="020B0604020202020204" pitchFamily="34" charset="0"/>
                <a:ea typeface="Times New Roman" panose="02020603050405020304" pitchFamily="18" charset="0"/>
                <a:cs typeface="Times New Roman" panose="02020603050405020304" pitchFamily="18" charset="0"/>
              </a:rPr>
              <a:t>L’État peut aussi augmenter la fiscalité. Mais le pouvoir d’achat des ménages diminuera, provoquant une diminution de la consommation, mais une hausse des recettes fiscales. Il est important de noter que la TVA (Taxe sur la Valeur Ajoutée), assise sur la consommation, constitue une part très importante dans le montant des impôts collectés par les pouvoirs publics … Ainsi, si la consommation diminue, les recettes fiscales issues de la TVA reculeront.</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600"/>
              </a:spcAft>
              <a:buFont typeface="Arial" panose="020B0604020202020204" pitchFamily="34" charset="0"/>
              <a:buChar char="•"/>
            </a:pPr>
            <a:r>
              <a:rPr lang="fr-FR" sz="1800" dirty="0">
                <a:effectLst/>
                <a:latin typeface="Arial" panose="020B0604020202020204" pitchFamily="34" charset="0"/>
                <a:ea typeface="Times New Roman" panose="02020603050405020304" pitchFamily="18" charset="0"/>
                <a:cs typeface="Times New Roman" panose="02020603050405020304" pitchFamily="18" charset="0"/>
              </a:rPr>
              <a:t>L’Etat peut stimuler les importations en prenant le risque d’un déficit de la balance commerciale. Il peut utiliser ses réserves de change et recourir, si besoin est, aux emprunts extérieurs. </a:t>
            </a:r>
          </a:p>
          <a:p>
            <a:pPr marL="0" indent="0" algn="just">
              <a:lnSpc>
                <a:spcPct val="115000"/>
              </a:lnSpc>
              <a:spcBef>
                <a:spcPts val="600"/>
              </a:spcBef>
              <a:spcAft>
                <a:spcPts val="600"/>
              </a:spcAft>
              <a:buNone/>
            </a:pPr>
            <a:endParaRPr lang="fr-FR" sz="20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2451628"/>
      </p:ext>
    </p:extLst>
  </p:cSld>
  <p:clrMapOvr>
    <a:masterClrMapping/>
  </p:clrMapOvr>
  <p:transition spd="med">
    <p:fade/>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br>
              <a:rPr lang="fr-FR" sz="2800" dirty="0">
                <a:latin typeface="Arial" panose="020B0604020202020204" pitchFamily="34" charset="0"/>
              </a:rPr>
            </a:br>
            <a:r>
              <a:rPr lang="fr-FR" sz="2800" dirty="0">
                <a:latin typeface="Arial" panose="020B0604020202020204" pitchFamily="34" charset="0"/>
              </a:rPr>
              <a:t>2- Les politiques économiques de lutte contre l’inflation</a:t>
            </a:r>
            <a:br>
              <a:rPr lang="fr-FR" sz="1800" b="1" dirty="0">
                <a:effectLst/>
                <a:latin typeface="Times New Roman" panose="02020603050405020304" pitchFamily="18" charset="0"/>
                <a:ea typeface="Times New Roman" panose="02020603050405020304" pitchFamily="18" charset="0"/>
              </a:rPr>
            </a:br>
            <a:br>
              <a:rPr lang="fr-FR" sz="1800" b="1" dirty="0">
                <a:effectLst/>
                <a:latin typeface="Times New Roman" panose="02020603050405020304" pitchFamily="18" charset="0"/>
                <a:ea typeface="Times New Roman" panose="02020603050405020304" pitchFamily="18" charset="0"/>
              </a:rPr>
            </a:br>
            <a:endParaRPr lang="fr-FR" sz="2800" dirty="0">
              <a:latin typeface="Arial" panose="020B0604020202020204" pitchFamily="34" charset="0"/>
            </a:endParaRPr>
          </a:p>
        </p:txBody>
      </p:sp>
      <p:sp>
        <p:nvSpPr>
          <p:cNvPr id="4099" name="Rectangle 7"/>
          <p:cNvSpPr>
            <a:spLocks noGrp="1"/>
          </p:cNvSpPr>
          <p:nvPr>
            <p:ph type="body" idx="1"/>
          </p:nvPr>
        </p:nvSpPr>
        <p:spPr>
          <a:xfrm>
            <a:off x="474092" y="1155700"/>
            <a:ext cx="8229600" cy="4150072"/>
          </a:xfrm>
        </p:spPr>
        <p:txBody>
          <a:bodyPr/>
          <a:lstStyle/>
          <a:p>
            <a:pPr marL="342900" lvl="0" indent="-342900">
              <a:lnSpc>
                <a:spcPct val="107000"/>
              </a:lnSpc>
              <a:spcBef>
                <a:spcPts val="200"/>
              </a:spcBef>
              <a:buFont typeface="+mj-lt"/>
              <a:buAutoNum type="alphaUcPeriod"/>
            </a:pPr>
            <a:r>
              <a:rPr lang="fr-FR" sz="1800" b="1" i="1" dirty="0">
                <a:solidFill>
                  <a:srgbClr val="1F4D78"/>
                </a:solidFill>
                <a:effectLst/>
                <a:latin typeface="Arial" panose="020B0604020202020204" pitchFamily="34" charset="0"/>
                <a:ea typeface="Times New Roman" panose="02020603050405020304" pitchFamily="18" charset="0"/>
                <a:cs typeface="Times New Roman" panose="02020603050405020304" pitchFamily="18" charset="0"/>
              </a:rPr>
              <a:t>Les politiques conjoncturelles de lutte contre l'inflation (5)</a:t>
            </a:r>
            <a:endParaRPr lang="fr-FR" sz="1800" b="1" dirty="0">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indent="0" algn="just">
              <a:lnSpc>
                <a:spcPct val="107000"/>
              </a:lnSpc>
              <a:spcBef>
                <a:spcPts val="600"/>
              </a:spcBef>
              <a:spcAft>
                <a:spcPts val="600"/>
              </a:spcAft>
              <a:buNone/>
            </a:pPr>
            <a:r>
              <a:rPr lang="fr-FR" sz="1800" b="1" u="sng" dirty="0">
                <a:effectLst/>
                <a:latin typeface="Arial" panose="020B0604020202020204" pitchFamily="34" charset="0"/>
                <a:ea typeface="Times New Roman" panose="02020603050405020304" pitchFamily="18" charset="0"/>
                <a:cs typeface="Times New Roman" panose="02020603050405020304" pitchFamily="18" charset="0"/>
              </a:rPr>
              <a:t>L’inflation est due aux coûts de la production</a:t>
            </a:r>
            <a:r>
              <a:rPr lang="fr-FR" sz="1800" dirty="0">
                <a:effectLst/>
                <a:latin typeface="Arial" panose="020B0604020202020204" pitchFamily="34" charset="0"/>
                <a:ea typeface="Times New Roman" panose="02020603050405020304" pitchFamily="18" charset="0"/>
                <a:cs typeface="Times New Roman" panose="02020603050405020304" pitchFamily="18" charset="0"/>
              </a:rPr>
              <a:t> : </a:t>
            </a:r>
            <a:r>
              <a:rPr lang="fr-FR" sz="1800" b="1" dirty="0">
                <a:effectLst/>
                <a:latin typeface="Arial" panose="020B0604020202020204" pitchFamily="34" charset="0"/>
                <a:ea typeface="Times New Roman" panose="02020603050405020304" pitchFamily="18" charset="0"/>
                <a:cs typeface="Times New Roman" panose="02020603050405020304" pitchFamily="18" charset="0"/>
              </a:rPr>
              <a:t>politique des revenus</a:t>
            </a:r>
            <a:br>
              <a:rPr lang="fr-FR" sz="1800" b="1" u="sng" dirty="0">
                <a:effectLst/>
                <a:latin typeface="Arial" panose="020B0604020202020204" pitchFamily="34" charset="0"/>
                <a:ea typeface="Times New Roman" panose="02020603050405020304" pitchFamily="18" charset="0"/>
                <a:cs typeface="Times New Roman" panose="02020603050405020304" pitchFamily="18" charset="0"/>
              </a:rPr>
            </a:br>
            <a:r>
              <a:rPr lang="fr-FR" sz="1800" b="1" dirty="0">
                <a:effectLst/>
                <a:latin typeface="Arial" panose="020B0604020202020204" pitchFamily="34" charset="0"/>
                <a:ea typeface="Times New Roman" panose="02020603050405020304" pitchFamily="18" charset="0"/>
                <a:cs typeface="Times New Roman" panose="02020603050405020304" pitchFamily="18" charset="0"/>
              </a:rPr>
              <a:t>Contrôle des prix, </a:t>
            </a:r>
            <a:r>
              <a:rPr lang="fr-FR" sz="1800" b="1" dirty="0">
                <a:effectLst/>
                <a:latin typeface="Arial" panose="020B0604020202020204" pitchFamily="34" charset="0"/>
                <a:ea typeface="Calibri" panose="020F0502020204030204" pitchFamily="34" charset="0"/>
                <a:cs typeface="Times New Roman" panose="02020603050405020304" pitchFamily="18" charset="0"/>
              </a:rPr>
              <a:t>désindexation du travail ; encouragement des gains de productivité, baisse des charges sociales constituent </a:t>
            </a:r>
            <a:r>
              <a:rPr lang="fr-FR" sz="1800" b="1" dirty="0">
                <a:effectLst/>
                <a:latin typeface="Arial" panose="020B0604020202020204" pitchFamily="34" charset="0"/>
                <a:ea typeface="Times New Roman" panose="02020603050405020304" pitchFamily="18" charset="0"/>
                <a:cs typeface="Times New Roman" panose="02020603050405020304" pitchFamily="18" charset="0"/>
              </a:rPr>
              <a:t>les principaux instruments employés</a:t>
            </a:r>
            <a:r>
              <a:rPr lang="fr-FR" sz="1800" b="1" dirty="0">
                <a:effectLst/>
                <a:latin typeface="Arial" panose="020B0604020202020204" pitchFamily="34" charset="0"/>
                <a:ea typeface="Calibri" panose="020F0502020204030204" pitchFamily="34" charset="0"/>
                <a:cs typeface="Times New Roman" panose="02020603050405020304" pitchFamily="18" charset="0"/>
              </a:rPr>
              <a:t>.</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b="1" dirty="0">
                <a:effectLst/>
                <a:latin typeface="Arial" panose="020B0604020202020204" pitchFamily="34" charset="0"/>
                <a:ea typeface="Times New Roman" panose="02020603050405020304" pitchFamily="18" charset="0"/>
                <a:cs typeface="Times New Roman" panose="02020603050405020304" pitchFamily="18" charset="0"/>
              </a:rPr>
              <a:t>Le gouvernement peut inciter les entreprises à modérer la hausse des prix. </a:t>
            </a:r>
          </a:p>
          <a:p>
            <a:pPr algn="just">
              <a:lnSpc>
                <a:spcPct val="107000"/>
              </a:lnSpc>
              <a:spcAft>
                <a:spcPts val="800"/>
              </a:spcAft>
            </a:pPr>
            <a:r>
              <a:rPr lang="fr-FR" sz="1800" b="1" dirty="0">
                <a:effectLst/>
                <a:latin typeface="Arial" panose="020B0604020202020204" pitchFamily="34" charset="0"/>
                <a:ea typeface="Times New Roman" panose="02020603050405020304" pitchFamily="18" charset="0"/>
                <a:cs typeface="Times New Roman" panose="02020603050405020304" pitchFamily="18" charset="0"/>
              </a:rPr>
              <a:t>Il peut surveiller ou même bloquer certains revenus pendant une durée déterminée (interdiction d’indexer les salaires sur le taux d'inflation, contrôle de la redistribution des revenus de transferts). </a:t>
            </a:r>
          </a:p>
          <a:p>
            <a:pPr algn="just">
              <a:lnSpc>
                <a:spcPct val="107000"/>
              </a:lnSpc>
              <a:spcAft>
                <a:spcPts val="800"/>
              </a:spcAft>
            </a:pPr>
            <a:r>
              <a:rPr lang="fr-FR" sz="1800" b="1" dirty="0">
                <a:effectLst/>
                <a:latin typeface="Arial" panose="020B0604020202020204" pitchFamily="34" charset="0"/>
                <a:ea typeface="Times New Roman" panose="02020603050405020304" pitchFamily="18" charset="0"/>
                <a:cs typeface="Times New Roman" panose="02020603050405020304" pitchFamily="18" charset="0"/>
              </a:rPr>
              <a:t>L’Etat veille à ce que la hausse des salaires ne soit pas supérieur au gain de productivité.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L’augmentation des salaire ne doit pas être supérieur au gain de productivité.</a:t>
            </a:r>
          </a:p>
          <a:p>
            <a:pPr marL="0" indent="0" algn="just">
              <a:lnSpc>
                <a:spcPct val="115000"/>
              </a:lnSpc>
              <a:spcBef>
                <a:spcPts val="600"/>
              </a:spcBef>
              <a:spcAft>
                <a:spcPts val="600"/>
              </a:spcAft>
              <a:buNone/>
            </a:pPr>
            <a:endParaRPr lang="fr-FR" sz="20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0534660"/>
      </p:ext>
    </p:extLst>
  </p:cSld>
  <p:clrMapOvr>
    <a:masterClrMapping/>
  </p:clrMapOvr>
  <p:transition spd="med">
    <p:fade/>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br>
              <a:rPr lang="fr-FR" sz="2800" dirty="0">
                <a:latin typeface="Arial" panose="020B0604020202020204" pitchFamily="34" charset="0"/>
              </a:rPr>
            </a:br>
            <a:r>
              <a:rPr lang="fr-FR" sz="2800" dirty="0">
                <a:latin typeface="Arial" panose="020B0604020202020204" pitchFamily="34" charset="0"/>
              </a:rPr>
              <a:t>2- Les politiques économiques de lutte contre l’inflation</a:t>
            </a:r>
            <a:br>
              <a:rPr lang="fr-FR" sz="1800" b="1" dirty="0">
                <a:effectLst/>
                <a:latin typeface="Times New Roman" panose="02020603050405020304" pitchFamily="18" charset="0"/>
                <a:ea typeface="Times New Roman" panose="02020603050405020304" pitchFamily="18" charset="0"/>
              </a:rPr>
            </a:br>
            <a:br>
              <a:rPr lang="fr-FR" sz="1800" b="1" dirty="0">
                <a:effectLst/>
                <a:latin typeface="Times New Roman" panose="02020603050405020304" pitchFamily="18" charset="0"/>
                <a:ea typeface="Times New Roman" panose="02020603050405020304" pitchFamily="18" charset="0"/>
              </a:rPr>
            </a:br>
            <a:endParaRPr lang="fr-FR" sz="2800" dirty="0">
              <a:latin typeface="Arial" panose="020B0604020202020204" pitchFamily="34" charset="0"/>
            </a:endParaRPr>
          </a:p>
        </p:txBody>
      </p:sp>
      <p:sp>
        <p:nvSpPr>
          <p:cNvPr id="4099" name="Rectangle 7"/>
          <p:cNvSpPr>
            <a:spLocks noGrp="1"/>
          </p:cNvSpPr>
          <p:nvPr>
            <p:ph type="body" idx="1"/>
          </p:nvPr>
        </p:nvSpPr>
        <p:spPr>
          <a:xfrm>
            <a:off x="474092" y="1155700"/>
            <a:ext cx="8229600" cy="4150072"/>
          </a:xfrm>
        </p:spPr>
        <p:txBody>
          <a:bodyPr/>
          <a:lstStyle/>
          <a:p>
            <a:pPr marL="342900" lvl="0" indent="-342900">
              <a:lnSpc>
                <a:spcPct val="107000"/>
              </a:lnSpc>
              <a:spcBef>
                <a:spcPts val="200"/>
              </a:spcBef>
              <a:buFont typeface="+mj-lt"/>
              <a:buAutoNum type="alphaUcPeriod"/>
            </a:pPr>
            <a:r>
              <a:rPr lang="fr-FR" sz="1800" b="1" i="1" dirty="0">
                <a:solidFill>
                  <a:srgbClr val="1F4D78"/>
                </a:solidFill>
                <a:effectLst/>
                <a:latin typeface="Arial" panose="020B0604020202020204" pitchFamily="34" charset="0"/>
                <a:ea typeface="Times New Roman" panose="02020603050405020304" pitchFamily="18" charset="0"/>
                <a:cs typeface="Times New Roman" panose="02020603050405020304" pitchFamily="18" charset="0"/>
              </a:rPr>
              <a:t>Les politiques conjoncturelles de lutte contre l'inflation (6)</a:t>
            </a:r>
            <a:endParaRPr lang="fr-FR" sz="1800" b="1" dirty="0">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r>
              <a:rPr lang="fr-FR" sz="1800" b="1" u="sng" dirty="0">
                <a:effectLst/>
                <a:latin typeface="Arial" panose="020B0604020202020204" pitchFamily="34" charset="0"/>
                <a:ea typeface="Times New Roman" panose="02020603050405020304" pitchFamily="18" charset="0"/>
                <a:cs typeface="Times New Roman" panose="02020603050405020304" pitchFamily="18" charset="0"/>
              </a:rPr>
              <a:t>Le cas de la hausse du prix de l’énergie et des matières premières (inflation importée) :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fr-FR" sz="2000" b="1" dirty="0">
                <a:effectLst/>
                <a:latin typeface="Arial" panose="020B0604020202020204" pitchFamily="34" charset="0"/>
                <a:ea typeface="Calibri" panose="020F0502020204030204" pitchFamily="34" charset="0"/>
                <a:cs typeface="Arial" panose="020B0604020202020204" pitchFamily="34" charset="0"/>
              </a:rPr>
              <a:t>Politique de substitution</a:t>
            </a:r>
          </a:p>
          <a:p>
            <a:pPr marL="342900" lvl="0" indent="-342900" algn="just">
              <a:lnSpc>
                <a:spcPct val="107000"/>
              </a:lnSpc>
              <a:spcAft>
                <a:spcPts val="800"/>
              </a:spcAft>
              <a:buFont typeface="Symbol" panose="05050102010706020507" pitchFamily="18" charset="2"/>
              <a:buChar char=""/>
            </a:pPr>
            <a:r>
              <a:rPr lang="fr-FR" sz="2000" b="1" dirty="0">
                <a:effectLst/>
                <a:latin typeface="Arial" panose="020B0604020202020204" pitchFamily="34" charset="0"/>
                <a:ea typeface="Calibri" panose="020F0502020204030204" pitchFamily="34" charset="0"/>
                <a:cs typeface="Arial" panose="020B0604020202020204" pitchFamily="34" charset="0"/>
              </a:rPr>
              <a:t>Augmentation des taux de change : on mesure le risque car ce type d’action renchérit les exportations</a:t>
            </a:r>
          </a:p>
          <a:p>
            <a:pPr algn="just">
              <a:lnSpc>
                <a:spcPct val="107000"/>
              </a:lnSpc>
              <a:spcAft>
                <a:spcPts val="800"/>
              </a:spcAft>
            </a:pPr>
            <a:r>
              <a:rPr lang="fr-FR" sz="2000" b="1" dirty="0">
                <a:effectLst/>
                <a:latin typeface="Arial" panose="020B0604020202020204" pitchFamily="34" charset="0"/>
                <a:ea typeface="Calibri" panose="020F0502020204030204" pitchFamily="34" charset="0"/>
                <a:cs typeface="Arial" panose="020B0604020202020204" pitchFamily="34" charset="0"/>
              </a:rPr>
              <a:t>Pour les pays en développement, l’Etat peut, à court terme, avoir recours ses réserves de change pour continuer à importer en minimisant l’impact sur les prix intérieurs. </a:t>
            </a:r>
          </a:p>
          <a:p>
            <a:pPr marL="0" indent="0" algn="just">
              <a:lnSpc>
                <a:spcPct val="115000"/>
              </a:lnSpc>
              <a:spcBef>
                <a:spcPts val="600"/>
              </a:spcBef>
              <a:spcAft>
                <a:spcPts val="600"/>
              </a:spcAft>
              <a:buNone/>
            </a:pPr>
            <a:endParaRPr lang="fr-FR" sz="20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8410923"/>
      </p:ext>
    </p:extLst>
  </p:cSld>
  <p:clrMapOvr>
    <a:masterClrMapping/>
  </p:clrMapOvr>
  <p:transition spd="med">
    <p:fade/>
  </p:transition>
</p:sld>
</file>

<file path=ppt/theme/theme1.xml><?xml version="1.0" encoding="utf-8"?>
<a:theme xmlns:a="http://schemas.openxmlformats.org/drawingml/2006/main" name="Afristat_ne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Afristat_new</Template>
  <TotalTime>2191</TotalTime>
  <Words>9855</Words>
  <Application>Microsoft Office PowerPoint</Application>
  <PresentationFormat>Affichage à l'écran (16:10)</PresentationFormat>
  <Paragraphs>554</Paragraphs>
  <Slides>121</Slides>
  <Notes>1</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121</vt:i4>
      </vt:variant>
    </vt:vector>
  </HeadingPairs>
  <TitlesOfParts>
    <vt:vector size="130" baseType="lpstr">
      <vt:lpstr>Arial</vt:lpstr>
      <vt:lpstr>Arial Black</vt:lpstr>
      <vt:lpstr>Calibri</vt:lpstr>
      <vt:lpstr>Calibri Light</vt:lpstr>
      <vt:lpstr>Courier New</vt:lpstr>
      <vt:lpstr>Symbol</vt:lpstr>
      <vt:lpstr>Times New Roman</vt:lpstr>
      <vt:lpstr>Wingdings</vt:lpstr>
      <vt:lpstr>Afristat_new</vt:lpstr>
      <vt:lpstr> Atelier de formation des statisticiens en charge de l’élaboration de l’IHPC de l’UEMOA sur la production et l’analyse des indices de prix à la consommation Bamako (Mali), 8 au 19 novembre 2021</vt:lpstr>
      <vt:lpstr> Plan de présentation</vt:lpstr>
      <vt:lpstr>Introduction : Quel est le problème avec l’inflation ?</vt:lpstr>
      <vt:lpstr>Introduction : Quel est le problème avec l’inflation ?</vt:lpstr>
      <vt:lpstr>Présentation PowerPoint</vt:lpstr>
      <vt:lpstr>Préliminaires</vt:lpstr>
      <vt:lpstr>L’approche ou la théorie classique (I)</vt:lpstr>
      <vt:lpstr>L’approche ou la théorie classique (II)</vt:lpstr>
      <vt:lpstr>L’approche monétariste ou la théorie quantitative de la monnaie</vt:lpstr>
      <vt:lpstr>L’analyse keynésienne</vt:lpstr>
      <vt:lpstr>L’analyse post-keynésienne</vt:lpstr>
      <vt:lpstr>L’analyse de la synthèse néo-keynésienne</vt:lpstr>
      <vt:lpstr>Présentation PowerPoint</vt:lpstr>
      <vt:lpstr>Définition de l’IPC</vt:lpstr>
      <vt:lpstr>Rappel de ce qu’est l’inflation</vt:lpstr>
      <vt:lpstr>IPC : mesure principal de l’inflation</vt:lpstr>
      <vt:lpstr>Les principaux utilisateurs de l’IPC</vt:lpstr>
      <vt:lpstr>Présentation PowerPoint</vt:lpstr>
      <vt:lpstr>1- Les causes de l’inflation</vt:lpstr>
      <vt:lpstr>L’inflation monétaire</vt:lpstr>
      <vt:lpstr>b) L’inflation par la demande</vt:lpstr>
      <vt:lpstr>C) L’inflation par les coûts (1)</vt:lpstr>
      <vt:lpstr>C) L’inflation par les coûts (2)</vt:lpstr>
      <vt:lpstr>C) L’inflation par les coûts (3)</vt:lpstr>
      <vt:lpstr>C) L’inflation par les coûts (3)</vt:lpstr>
      <vt:lpstr>C) L’inflation par les coûts (3)</vt:lpstr>
      <vt:lpstr>D) L’inflation induite par des dysfonctionnements structurels et/ou infrastructurels (1)</vt:lpstr>
      <vt:lpstr>D) L’inflation induite par des dysfonctionnements structurels et/ou infrastructurels (2)</vt:lpstr>
      <vt:lpstr>Présentation PowerPoint</vt:lpstr>
      <vt:lpstr>La course poursuite salaires-coûts-prix ou spirale salaires-prix</vt:lpstr>
      <vt:lpstr>L’indexation automatique des salaires sur les prix</vt:lpstr>
      <vt:lpstr>La répercussion automatique des hausses de coût sur les prix</vt:lpstr>
      <vt:lpstr>Les anticipations inflationnistes des agents économiques   </vt:lpstr>
      <vt:lpstr>Présentation PowerPoint</vt:lpstr>
      <vt:lpstr>L’inflation et la concurrence internationale (1)</vt:lpstr>
      <vt:lpstr>L’inflation et la concurrence internationale (2)</vt:lpstr>
      <vt:lpstr>L’inflation et la concurrence internationale (3)</vt:lpstr>
      <vt:lpstr>Inflation des prix des actifs et inflation des biens (1)</vt:lpstr>
      <vt:lpstr>Inflation des prix des actifs et inflation des biens (2)</vt:lpstr>
      <vt:lpstr>Inflation des prix des actifs et inflation des biens (3)</vt:lpstr>
      <vt:lpstr>Inflation des prix des actifs et inflation des biens (4)</vt:lpstr>
      <vt:lpstr>Présentation PowerPoint</vt:lpstr>
      <vt:lpstr> Grands traits de la conjoncture internationale actuelle en relation avec l’inflation (1) </vt:lpstr>
      <vt:lpstr>Grands traits de la conjoncture internationale actuelle en relation avec l’inflation (2)</vt:lpstr>
      <vt:lpstr> Grands traits de la conjoncture internationale actuelle en relation avec l’inflation (3)</vt:lpstr>
      <vt:lpstr> Grands traits de la conjoncture internationale actuelle en relation avec l’inflation (4)</vt:lpstr>
      <vt:lpstr> Atelier de formation des statisticiens en charge de l’élaboration de l’IHPC de l’UEMOA sur la production et l’analyse des indices de prix à la consommation Bamako (Mali), 8 au 19 novembre 2021</vt:lpstr>
      <vt:lpstr> Plan de présentation</vt:lpstr>
      <vt:lpstr>Présentation PowerPoint</vt:lpstr>
      <vt:lpstr>Bon à savoir !</vt:lpstr>
      <vt:lpstr>Inflation et taux de croissance réelle du PIB </vt:lpstr>
      <vt:lpstr>L’inflation et la compétitivité de l’économie nationale</vt:lpstr>
      <vt:lpstr>L’inflation et la monnaie  nationale</vt:lpstr>
      <vt:lpstr>Pourquoi les banques centrales ne visent-elles pas l’inflation zéro ?</vt:lpstr>
      <vt:lpstr>Les effets de l’inflation sur les agents économiques (1)</vt:lpstr>
      <vt:lpstr>Les effets de l’inflation sur les agents économiques (2)</vt:lpstr>
      <vt:lpstr>Les effets de l’inflation sur les agents économiques (3)</vt:lpstr>
      <vt:lpstr>Les effets de l’inflation sur les agents économiques (3)</vt:lpstr>
      <vt:lpstr>Les effets de l’inflation sur les agents économiques (3)</vt:lpstr>
      <vt:lpstr>Les effets de l’inflation sur les agents économiques (4)</vt:lpstr>
      <vt:lpstr>Les effets de l’inflation sur les agents économiques (4)</vt:lpstr>
      <vt:lpstr>Les effets de l’inflation sur les agents économiques (4)</vt:lpstr>
      <vt:lpstr>Les effets de l’inflation sur les agents économiques (4)</vt:lpstr>
      <vt:lpstr>Les effets de l’inflation sur les agents économiques (4)</vt:lpstr>
      <vt:lpstr>Les effets de l’inflation sur les agents économiques (4)</vt:lpstr>
      <vt:lpstr>Les effets de l’inflation sur les agents économiques (5)</vt:lpstr>
      <vt:lpstr>Les effets de l’inflation sur les agents économiques (6)</vt:lpstr>
      <vt:lpstr>Les effets de l’inflation sur les agents économiques (7)</vt:lpstr>
      <vt:lpstr>Les effets de l’inflation sur les agents économiques (7)</vt:lpstr>
      <vt:lpstr>Les effets de l’inflation sur les agents économiques (8)</vt:lpstr>
      <vt:lpstr>Les effets de l’inflation sur les agents économiques (9)</vt:lpstr>
      <vt:lpstr>Les effets de l’inflation sur les agents économiques (10)</vt:lpstr>
      <vt:lpstr>Les effets de l’inflation sur les agents économiques (11)</vt:lpstr>
      <vt:lpstr>Inflation versus déflation : qui est le pire adversaire de l’économie ? (1)</vt:lpstr>
      <vt:lpstr>Inflation versus déflation : qui est le pire adversaire de l’économie ? (2)</vt:lpstr>
      <vt:lpstr>Inflation versus déflation : qui est le pire adversaire de l’économie ? (3)</vt:lpstr>
      <vt:lpstr>Conclusion partielle  2 (1)</vt:lpstr>
      <vt:lpstr>Conclusion partielle  2 (2)</vt:lpstr>
      <vt:lpstr>Présentation PowerPoint</vt:lpstr>
      <vt:lpstr>Problématique</vt:lpstr>
      <vt:lpstr>Définition du taux de chômage</vt:lpstr>
      <vt:lpstr>La courbe de Phillips (1) </vt:lpstr>
      <vt:lpstr>La courbe de Phillips (2) </vt:lpstr>
      <vt:lpstr>Ecart de négociation et inflation </vt:lpstr>
      <vt:lpstr>Ecart de négociation et inflation </vt:lpstr>
      <vt:lpstr>Chômage versus inflation (1) </vt:lpstr>
      <vt:lpstr>Chômage versus inflation (2) </vt:lpstr>
      <vt:lpstr>Chômage versus inflation (3) </vt:lpstr>
      <vt:lpstr>Conclusion partielle 3 (1) </vt:lpstr>
      <vt:lpstr>Conclusion partielle 3 (2) </vt:lpstr>
      <vt:lpstr>Présentation PowerPoint</vt:lpstr>
      <vt:lpstr>Constat </vt:lpstr>
      <vt:lpstr> 1- L’approche normative politique économique   </vt:lpstr>
      <vt:lpstr> 2- Les politiques économiques de lutte contre l’inflation  </vt:lpstr>
      <vt:lpstr> 2- Les politiques économiques de lutte contre l’inflation  </vt:lpstr>
      <vt:lpstr> 2- Les politiques économiques de lutte contre l’inflation  </vt:lpstr>
      <vt:lpstr> 2- Les politiques économiques de lutte contre l’inflation  </vt:lpstr>
      <vt:lpstr> 2- Les politiques économiques de lutte contre l’inflation  </vt:lpstr>
      <vt:lpstr> 2- Les politiques économiques de lutte contre l’inflation  </vt:lpstr>
      <vt:lpstr> 2- Les politiques économiques de lutte contre l’inflation  </vt:lpstr>
      <vt:lpstr> 2- Les politiques économiques de lutte contre l’inflation  </vt:lpstr>
      <vt:lpstr> 2- Les politiques économiques de lutte contre l’inflation  </vt:lpstr>
      <vt:lpstr> 2- Les politiques économiques de lutte contre l’inflation  </vt:lpstr>
      <vt:lpstr> 3- Les politiques monétaires de régulation de l’inflation  </vt:lpstr>
      <vt:lpstr> 3- Les politiques monétaires de régulation de l’inflation  </vt:lpstr>
      <vt:lpstr> 3- Les politiques monétaires de régulation de l’inflation  </vt:lpstr>
      <vt:lpstr> 3- Les politiques monétaires de régulation de l’inflation  </vt:lpstr>
      <vt:lpstr> 3- Les politiques monétaires de régulation de l’inflation  </vt:lpstr>
      <vt:lpstr> 3- Les politiques monétaires de régulation de l’inflation  </vt:lpstr>
      <vt:lpstr>  4- Se prémunir contre l’inflation : comment faire ?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de Formation N°4</dc:title>
  <dc:creator>ctchamda</dc:creator>
  <cp:lastModifiedBy>Alain Brilleau</cp:lastModifiedBy>
  <cp:revision>150</cp:revision>
  <dcterms:created xsi:type="dcterms:W3CDTF">2013-07-12T08:04:51Z</dcterms:created>
  <dcterms:modified xsi:type="dcterms:W3CDTF">2023-03-06T18:09:42Z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TC300039761036</vt:lpwstr>
  </property>
</Properties>
</file>