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338" r:id="rId5"/>
    <p:sldId id="388" r:id="rId6"/>
    <p:sldId id="326" r:id="rId7"/>
    <p:sldId id="330" r:id="rId8"/>
    <p:sldId id="385" r:id="rId9"/>
    <p:sldId id="335" r:id="rId10"/>
    <p:sldId id="386" r:id="rId11"/>
    <p:sldId id="37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1" autoAdjust="0"/>
    <p:restoredTop sz="92442" autoAdjust="0"/>
  </p:normalViewPr>
  <p:slideViewPr>
    <p:cSldViewPr snapToGrid="0">
      <p:cViewPr varScale="1">
        <p:scale>
          <a:sx n="90" d="100"/>
          <a:sy n="90" d="100"/>
        </p:scale>
        <p:origin x="6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D4D37-6B41-4839-94D4-A5BABBEDB290}" type="datetimeFigureOut">
              <a:rPr lang="en-US" smtClean="0"/>
              <a:t>3/5/2023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F7F34-3FC0-4109-B367-9831457883B5}" type="slidenum">
              <a:rPr lang="en-US" smtClean="0"/>
              <a:t>‹N°›</a:t>
            </a:fld>
            <a:endParaRPr lang="en-US"/>
          </a:p>
        </p:txBody>
      </p:sp>
    </p:spTree>
    <p:extLst>
      <p:ext uri="{BB962C8B-B14F-4D97-AF65-F5344CB8AC3E}">
        <p14:creationId xmlns:p14="http://schemas.microsoft.com/office/powerpoint/2010/main" val="339889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5CF7F34-3FC0-4109-B367-9831457883B5}" type="slidenum">
              <a:rPr lang="en-US" smtClean="0"/>
              <a:t>1</a:t>
            </a:fld>
            <a:endParaRPr lang="en-US"/>
          </a:p>
        </p:txBody>
      </p:sp>
    </p:spTree>
    <p:extLst>
      <p:ext uri="{BB962C8B-B14F-4D97-AF65-F5344CB8AC3E}">
        <p14:creationId xmlns:p14="http://schemas.microsoft.com/office/powerpoint/2010/main" val="93917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5CF7F34-3FC0-4109-B367-9831457883B5}" type="slidenum">
              <a:rPr lang="en-US" smtClean="0"/>
              <a:t>2</a:t>
            </a:fld>
            <a:endParaRPr lang="en-US"/>
          </a:p>
        </p:txBody>
      </p:sp>
    </p:spTree>
    <p:extLst>
      <p:ext uri="{BB962C8B-B14F-4D97-AF65-F5344CB8AC3E}">
        <p14:creationId xmlns:p14="http://schemas.microsoft.com/office/powerpoint/2010/main" val="173262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7075" y="509588"/>
            <a:ext cx="3397250" cy="25479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05C1-752A-4068-A831-CAFCA4591E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12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7075" y="509588"/>
            <a:ext cx="3397250" cy="25479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05C1-752A-4068-A831-CAFCA4591E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09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7075" y="509588"/>
            <a:ext cx="3397250" cy="25479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05C1-752A-4068-A831-CAFCA4591E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89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7075" y="509588"/>
            <a:ext cx="3397250" cy="25479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05C1-752A-4068-A831-CAFCA4591E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45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7075" y="509588"/>
            <a:ext cx="3397250" cy="25479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05C1-752A-4068-A831-CAFCA4591E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36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05C1-752A-4068-A831-CAFCA4591E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51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6E8AF3-1326-496B-A0FE-391B7A8BB4A4}"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32796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E8AF3-1326-496B-A0FE-391B7A8BB4A4}"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223564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E8AF3-1326-496B-A0FE-391B7A8BB4A4}"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86576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E8AF3-1326-496B-A0FE-391B7A8BB4A4}"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223571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E8AF3-1326-496B-A0FE-391B7A8BB4A4}"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304785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6E8AF3-1326-496B-A0FE-391B7A8BB4A4}"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383280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6E8AF3-1326-496B-A0FE-391B7A8BB4A4}"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13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E8AF3-1326-496B-A0FE-391B7A8BB4A4}"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311374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E8AF3-1326-496B-A0FE-391B7A8BB4A4}"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202844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6E8AF3-1326-496B-A0FE-391B7A8BB4A4}"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219791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6E8AF3-1326-496B-A0FE-391B7A8BB4A4}"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30189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E8AF3-1326-496B-A0FE-391B7A8BB4A4}" type="datetimeFigureOut">
              <a:rPr lang="en-US" smtClean="0"/>
              <a:t>3/5/2023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023B8-5A68-4BA2-8BB9-6A4DFD1FF2C5}" type="slidenum">
              <a:rPr lang="en-US" smtClean="0"/>
              <a:t>‹N°›</a:t>
            </a:fld>
            <a:endParaRPr lang="en-US"/>
          </a:p>
        </p:txBody>
      </p:sp>
    </p:spTree>
    <p:extLst>
      <p:ext uri="{BB962C8B-B14F-4D97-AF65-F5344CB8AC3E}">
        <p14:creationId xmlns:p14="http://schemas.microsoft.com/office/powerpoint/2010/main" val="4121704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lioutere@gamil.com" TargetMode="External"/><Relationship Id="rId3" Type="http://schemas.openxmlformats.org/officeDocument/2006/relationships/image" Target="../media/image1.png"/><Relationship Id="rId7" Type="http://schemas.openxmlformats.org/officeDocument/2006/relationships/hyperlink" Target="mailto:kpotihubert@gmail.com" TargetMode="External"/><Relationship Id="rId12" Type="http://schemas.openxmlformats.org/officeDocument/2006/relationships/hyperlink" Target="mailto:ibnsani.papi@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gbassikouassi@gmail.com" TargetMode="External"/><Relationship Id="rId11" Type="http://schemas.openxmlformats.org/officeDocument/2006/relationships/hyperlink" Target="mailto:princesegoun@yahoo.fr" TargetMode="External"/><Relationship Id="rId5" Type="http://schemas.openxmlformats.org/officeDocument/2006/relationships/image" Target="../media/image3.png"/><Relationship Id="rId10" Type="http://schemas.openxmlformats.org/officeDocument/2006/relationships/hyperlink" Target="mailto:eumoresque@gmail.com" TargetMode="External"/><Relationship Id="rId4" Type="http://schemas.openxmlformats.org/officeDocument/2006/relationships/image" Target="../media/image2.png"/><Relationship Id="rId9" Type="http://schemas.openxmlformats.org/officeDocument/2006/relationships/hyperlink" Target="mailto:georgeounde@yahoo.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
            <a:ext cx="9144000" cy="6857999"/>
            <a:chOff x="0" y="0"/>
            <a:chExt cx="9144000" cy="6858002"/>
          </a:xfrm>
        </p:grpSpPr>
        <p:sp>
          <p:nvSpPr>
            <p:cNvPr id="6" name="Rectangle 5"/>
            <p:cNvSpPr/>
            <p:nvPr/>
          </p:nvSpPr>
          <p:spPr>
            <a:xfrm>
              <a:off x="1409700" y="0"/>
              <a:ext cx="1009650" cy="150878"/>
            </a:xfrm>
            <a:prstGeom prst="rect">
              <a:avLst/>
            </a:prstGeom>
            <a:solidFill>
              <a:srgbClr val="DDA63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7" name="Rectangle 6"/>
            <p:cNvSpPr/>
            <p:nvPr/>
          </p:nvSpPr>
          <p:spPr>
            <a:xfrm>
              <a:off x="2419350" y="0"/>
              <a:ext cx="1851388" cy="150878"/>
            </a:xfrm>
            <a:prstGeom prst="rect">
              <a:avLst/>
            </a:prstGeom>
            <a:solidFill>
              <a:srgbClr val="4C9F3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8" name="Rectangle 7"/>
            <p:cNvSpPr/>
            <p:nvPr/>
          </p:nvSpPr>
          <p:spPr>
            <a:xfrm>
              <a:off x="4270737" y="0"/>
              <a:ext cx="1453788" cy="150878"/>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9" name="Rectangle 8"/>
            <p:cNvSpPr/>
            <p:nvPr/>
          </p:nvSpPr>
          <p:spPr>
            <a:xfrm>
              <a:off x="5695950" y="0"/>
              <a:ext cx="2095500" cy="150878"/>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0" name="Rectangle 9"/>
            <p:cNvSpPr/>
            <p:nvPr/>
          </p:nvSpPr>
          <p:spPr>
            <a:xfrm>
              <a:off x="7791450" y="0"/>
              <a:ext cx="1352549" cy="150878"/>
            </a:xfrm>
            <a:prstGeom prst="rect">
              <a:avLst/>
            </a:prstGeom>
            <a:solidFill>
              <a:srgbClr val="3F7E4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1" name="Rectangle 10"/>
            <p:cNvSpPr/>
            <p:nvPr/>
          </p:nvSpPr>
          <p:spPr>
            <a:xfrm rot="5400000">
              <a:off x="8023225" y="974725"/>
              <a:ext cx="2095500" cy="146050"/>
            </a:xfrm>
            <a:prstGeom prst="rect">
              <a:avLst/>
            </a:prstGeom>
            <a:solidFill>
              <a:srgbClr val="FCC3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2" name="Rectangle 11"/>
            <p:cNvSpPr/>
            <p:nvPr/>
          </p:nvSpPr>
          <p:spPr>
            <a:xfrm rot="5400000">
              <a:off x="8318500" y="2774950"/>
              <a:ext cx="1504950" cy="146049"/>
            </a:xfrm>
            <a:prstGeom prst="rect">
              <a:avLst/>
            </a:prstGeom>
            <a:solidFill>
              <a:srgbClr val="A2194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3" name="Rectangle 12"/>
            <p:cNvSpPr/>
            <p:nvPr/>
          </p:nvSpPr>
          <p:spPr>
            <a:xfrm rot="5400000">
              <a:off x="7998365" y="4600036"/>
              <a:ext cx="2145219" cy="146050"/>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4" name="Rectangle 13"/>
            <p:cNvSpPr/>
            <p:nvPr/>
          </p:nvSpPr>
          <p:spPr>
            <a:xfrm rot="5400000">
              <a:off x="8506258" y="6220261"/>
              <a:ext cx="1129433" cy="146050"/>
            </a:xfrm>
            <a:prstGeom prst="rect">
              <a:avLst/>
            </a:prstGeom>
            <a:solidFill>
              <a:srgbClr val="DD136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5" name="Rectangle 14"/>
            <p:cNvSpPr/>
            <p:nvPr/>
          </p:nvSpPr>
          <p:spPr>
            <a:xfrm>
              <a:off x="6826248" y="6695730"/>
              <a:ext cx="2317751" cy="162270"/>
            </a:xfrm>
            <a:prstGeom prst="rect">
              <a:avLst/>
            </a:prstGeom>
            <a:solidFill>
              <a:srgbClr val="BF8B2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6" name="Rectangle 15"/>
            <p:cNvSpPr/>
            <p:nvPr/>
          </p:nvSpPr>
          <p:spPr>
            <a:xfrm>
              <a:off x="6324599" y="6695729"/>
              <a:ext cx="501649" cy="162271"/>
            </a:xfrm>
            <a:prstGeom prst="rect">
              <a:avLst/>
            </a:prstGeom>
            <a:solidFill>
              <a:srgbClr val="3F7E4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7" name="Rectangle 16"/>
            <p:cNvSpPr/>
            <p:nvPr/>
          </p:nvSpPr>
          <p:spPr>
            <a:xfrm>
              <a:off x="5016499" y="6695729"/>
              <a:ext cx="1349737" cy="162271"/>
            </a:xfrm>
            <a:prstGeom prst="rect">
              <a:avLst/>
            </a:prstGeom>
            <a:solidFill>
              <a:srgbClr val="0A97D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8" name="Rectangle 17"/>
            <p:cNvSpPr/>
            <p:nvPr/>
          </p:nvSpPr>
          <p:spPr>
            <a:xfrm>
              <a:off x="2273300" y="6695729"/>
              <a:ext cx="2773543" cy="162271"/>
            </a:xfrm>
            <a:prstGeom prst="rect">
              <a:avLst/>
            </a:prstGeom>
            <a:solidFill>
              <a:srgbClr val="00689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9" name="Rectangle 18"/>
            <p:cNvSpPr/>
            <p:nvPr/>
          </p:nvSpPr>
          <p:spPr>
            <a:xfrm>
              <a:off x="138293" y="6695729"/>
              <a:ext cx="2135007" cy="162271"/>
            </a:xfrm>
            <a:prstGeom prst="rect">
              <a:avLst/>
            </a:prstGeom>
            <a:solidFill>
              <a:srgbClr val="19486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0" name="Rectangle 19"/>
            <p:cNvSpPr/>
            <p:nvPr/>
          </p:nvSpPr>
          <p:spPr>
            <a:xfrm rot="16200000">
              <a:off x="-812742" y="812742"/>
              <a:ext cx="1763778" cy="138294"/>
            </a:xfrm>
            <a:prstGeom prst="rect">
              <a:avLst/>
            </a:prstGeom>
            <a:solidFill>
              <a:srgbClr val="26BDE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1" name="Rectangle 20"/>
            <p:cNvSpPr/>
            <p:nvPr/>
          </p:nvSpPr>
          <p:spPr>
            <a:xfrm rot="16200000">
              <a:off x="-361858" y="2033496"/>
              <a:ext cx="862012" cy="138295"/>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2" name="Rectangle 21"/>
            <p:cNvSpPr/>
            <p:nvPr/>
          </p:nvSpPr>
          <p:spPr>
            <a:xfrm rot="16200000">
              <a:off x="-680289" y="3143819"/>
              <a:ext cx="1498871" cy="138292"/>
            </a:xfrm>
            <a:prstGeom prst="rect">
              <a:avLst/>
            </a:prstGeom>
            <a:solidFill>
              <a:srgbClr val="4C9F3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3" name="Rectangle 22"/>
            <p:cNvSpPr/>
            <p:nvPr/>
          </p:nvSpPr>
          <p:spPr>
            <a:xfrm rot="16200000">
              <a:off x="-841877" y="4765502"/>
              <a:ext cx="1822047" cy="138291"/>
            </a:xfrm>
            <a:prstGeom prst="rect">
              <a:avLst/>
            </a:prstGeom>
            <a:solidFill>
              <a:srgbClr val="FCC3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4" name="Rectangle 23"/>
            <p:cNvSpPr/>
            <p:nvPr/>
          </p:nvSpPr>
          <p:spPr>
            <a:xfrm rot="16200000">
              <a:off x="-487019" y="6232690"/>
              <a:ext cx="1112331" cy="138294"/>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5" name="Rectangle 24"/>
            <p:cNvSpPr/>
            <p:nvPr/>
          </p:nvSpPr>
          <p:spPr>
            <a:xfrm>
              <a:off x="0" y="0"/>
              <a:ext cx="1409700" cy="150878"/>
            </a:xfrm>
            <a:prstGeom prst="rect">
              <a:avLst/>
            </a:prstGeom>
            <a:solidFill>
              <a:srgbClr val="E524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grpSp>
      <p:sp>
        <p:nvSpPr>
          <p:cNvPr id="26" name="Title 1"/>
          <p:cNvSpPr txBox="1">
            <a:spLocks/>
          </p:cNvSpPr>
          <p:nvPr/>
        </p:nvSpPr>
        <p:spPr>
          <a:xfrm>
            <a:off x="308899" y="3864648"/>
            <a:ext cx="8411465" cy="1605263"/>
          </a:xfrm>
          <a:prstGeom prst="rect">
            <a:avLst/>
          </a:prstGeom>
        </p:spPr>
        <p:txBody>
          <a:bodyPr vert="horz" lIns="94211" tIns="47105" rIns="94211" bIns="4710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3000" b="1" dirty="0">
              <a:latin typeface="Bahnschrift SemiBold" panose="020B0502040204020203" pitchFamily="34" charset="0"/>
              <a:cs typeface="Calibri" panose="020F0502020204030204" pitchFamily="34" charset="0"/>
            </a:endParaRPr>
          </a:p>
        </p:txBody>
      </p:sp>
      <p:sp>
        <p:nvSpPr>
          <p:cNvPr id="27" name="Subtitle 2"/>
          <p:cNvSpPr txBox="1">
            <a:spLocks/>
          </p:cNvSpPr>
          <p:nvPr/>
        </p:nvSpPr>
        <p:spPr>
          <a:xfrm>
            <a:off x="2404836" y="5461943"/>
            <a:ext cx="6369017" cy="787800"/>
          </a:xfrm>
          <a:prstGeom prst="rect">
            <a:avLst/>
          </a:prstGeom>
        </p:spPr>
        <p:txBody>
          <a:bodyPr vert="horz" lIns="94211" tIns="47105" rIns="94211" bIns="47105"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lnSpc>
                <a:spcPct val="170000"/>
              </a:lnSpc>
            </a:pPr>
            <a:r>
              <a:rPr lang="en-US" sz="1648" dirty="0">
                <a:solidFill>
                  <a:schemeClr val="tx1"/>
                </a:solidFill>
                <a:latin typeface="Bahnschrift SemiBold" panose="020B0502040204020203" pitchFamily="34" charset="0"/>
              </a:rPr>
              <a:t>O</a:t>
            </a:r>
          </a:p>
        </p:txBody>
      </p:sp>
      <p:pic>
        <p:nvPicPr>
          <p:cNvPr id="29" name="Picture 2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r="50000"/>
          <a:stretch/>
        </p:blipFill>
        <p:spPr>
          <a:xfrm>
            <a:off x="7590971" y="407953"/>
            <a:ext cx="1396436" cy="2792872"/>
          </a:xfrm>
          <a:prstGeom prst="rect">
            <a:avLst/>
          </a:prstGeom>
        </p:spPr>
      </p:pic>
      <p:pic>
        <p:nvPicPr>
          <p:cNvPr id="1026" name="Picture 1" descr="369522518@05032009-33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65" y="180187"/>
            <a:ext cx="1428750" cy="9207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7629" y="71120"/>
            <a:ext cx="2865179" cy="10011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4544" y="1095491"/>
            <a:ext cx="4572000" cy="461665"/>
          </a:xfrm>
          <a:prstGeom prst="rect">
            <a:avLst/>
          </a:prstGeom>
        </p:spPr>
        <p:txBody>
          <a:bodyPr>
            <a:spAutoFit/>
          </a:bodyPr>
          <a:lstStyle/>
          <a:p>
            <a:r>
              <a:rPr lang="fr-FR" sz="1200" b="1" dirty="0">
                <a:latin typeface="Arial" panose="020B0604020202020204" pitchFamily="34" charset="0"/>
                <a:ea typeface="Calibri" panose="020F0502020204030204" pitchFamily="34" charset="0"/>
              </a:rPr>
              <a:t>Observatoire Économique et Statistique d’Afrique Subsaharienne</a:t>
            </a:r>
            <a:endParaRPr lang="en-US" sz="1200" dirty="0"/>
          </a:p>
        </p:txBody>
      </p:sp>
      <p:graphicFrame>
        <p:nvGraphicFramePr>
          <p:cNvPr id="2" name="Tableau 1">
            <a:extLst>
              <a:ext uri="{FF2B5EF4-FFF2-40B4-BE49-F238E27FC236}">
                <a16:creationId xmlns:a16="http://schemas.microsoft.com/office/drawing/2014/main" id="{E41CFDCB-10A6-3A4A-AE1F-E1C4FF0EF521}"/>
              </a:ext>
            </a:extLst>
          </p:cNvPr>
          <p:cNvGraphicFramePr>
            <a:graphicFrameLocks noGrp="1"/>
          </p:cNvGraphicFramePr>
          <p:nvPr>
            <p:extLst>
              <p:ext uri="{D42A27DB-BD31-4B8C-83A1-F6EECF244321}">
                <p14:modId xmlns:p14="http://schemas.microsoft.com/office/powerpoint/2010/main" val="4256677090"/>
              </p:ext>
            </p:extLst>
          </p:nvPr>
        </p:nvGraphicFramePr>
        <p:xfrm>
          <a:off x="183033" y="2411998"/>
          <a:ext cx="3879239" cy="3520440"/>
        </p:xfrm>
        <a:graphic>
          <a:graphicData uri="http://schemas.openxmlformats.org/drawingml/2006/table">
            <a:tbl>
              <a:tblPr>
                <a:tableStyleId>{5C22544A-7EE6-4342-B048-85BDC9FD1C3A}</a:tableStyleId>
              </a:tblPr>
              <a:tblGrid>
                <a:gridCol w="1171750">
                  <a:extLst>
                    <a:ext uri="{9D8B030D-6E8A-4147-A177-3AD203B41FA5}">
                      <a16:colId xmlns:a16="http://schemas.microsoft.com/office/drawing/2014/main" val="3146448359"/>
                    </a:ext>
                  </a:extLst>
                </a:gridCol>
                <a:gridCol w="449694">
                  <a:extLst>
                    <a:ext uri="{9D8B030D-6E8A-4147-A177-3AD203B41FA5}">
                      <a16:colId xmlns:a16="http://schemas.microsoft.com/office/drawing/2014/main" val="2877570674"/>
                    </a:ext>
                  </a:extLst>
                </a:gridCol>
                <a:gridCol w="1841196">
                  <a:extLst>
                    <a:ext uri="{9D8B030D-6E8A-4147-A177-3AD203B41FA5}">
                      <a16:colId xmlns:a16="http://schemas.microsoft.com/office/drawing/2014/main" val="4006282507"/>
                    </a:ext>
                  </a:extLst>
                </a:gridCol>
                <a:gridCol w="416599">
                  <a:extLst>
                    <a:ext uri="{9D8B030D-6E8A-4147-A177-3AD203B41FA5}">
                      <a16:colId xmlns:a16="http://schemas.microsoft.com/office/drawing/2014/main" val="1188789765"/>
                    </a:ext>
                  </a:extLst>
                </a:gridCol>
              </a:tblGrid>
              <a:tr h="502920">
                <a:tc>
                  <a:txBody>
                    <a:bodyPr/>
                    <a:lstStyle/>
                    <a:p>
                      <a:pPr algn="l" fontAlgn="t"/>
                      <a:r>
                        <a:rPr lang="fr-FR" sz="1000" u="none" strike="noStrike">
                          <a:effectLst/>
                        </a:rPr>
                        <a:t>NOMS ET PRENOMS</a:t>
                      </a:r>
                      <a:endParaRPr lang="fr-FR" sz="1000" b="1"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Pays</a:t>
                      </a:r>
                      <a:endParaRPr lang="fr-FR" sz="1000" b="1"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EMAIL</a:t>
                      </a:r>
                      <a:endParaRPr lang="fr-FR" sz="1000" b="1"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J-1</a:t>
                      </a:r>
                      <a:endParaRPr lang="fr-FR" sz="1000" b="1"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3160725436"/>
                  </a:ext>
                </a:extLst>
              </a:tr>
              <a:tr h="167640">
                <a:tc>
                  <a:txBody>
                    <a:bodyPr/>
                    <a:lstStyle/>
                    <a:p>
                      <a:pPr algn="l" fontAlgn="t"/>
                      <a:r>
                        <a:rPr lang="fr-FR" sz="1000" u="none" strike="noStrike">
                          <a:effectLst/>
                        </a:rPr>
                        <a:t>ABALLO Serge</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dirty="0">
                          <a:effectLst/>
                          <a:highlight>
                            <a:srgbClr val="00FFFF"/>
                          </a:highlight>
                        </a:rPr>
                        <a:t>Bénin</a:t>
                      </a:r>
                      <a:endParaRPr lang="fr-FR" sz="1000" b="0" i="0" u="none" strike="noStrike" dirty="0">
                        <a:solidFill>
                          <a:srgbClr val="000000"/>
                        </a:solidFill>
                        <a:effectLst/>
                        <a:highlight>
                          <a:srgbClr val="00FFFF"/>
                        </a:highlight>
                        <a:latin typeface="Arial" panose="020B0604020202020204" pitchFamily="34" charset="0"/>
                      </a:endParaRPr>
                    </a:p>
                  </a:txBody>
                  <a:tcPr marL="7620" marR="7620" marT="7620" marB="0"/>
                </a:tc>
                <a:tc>
                  <a:txBody>
                    <a:bodyPr/>
                    <a:lstStyle/>
                    <a:p>
                      <a:pPr algn="l" fontAlgn="t"/>
                      <a:r>
                        <a:rPr lang="fr-FR" sz="1000" u="none" strike="noStrike">
                          <a:effectLst/>
                        </a:rPr>
                        <a:t>iraballo@yahoo.fr</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706177132"/>
                  </a:ext>
                </a:extLst>
              </a:tr>
              <a:tr h="167640">
                <a:tc>
                  <a:txBody>
                    <a:bodyPr/>
                    <a:lstStyle/>
                    <a:p>
                      <a:pPr algn="l" fontAlgn="t"/>
                      <a:r>
                        <a:rPr lang="fr-FR" sz="1000" u="none" strike="noStrike">
                          <a:effectLst/>
                        </a:rPr>
                        <a:t>GBASSI Kouassi</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dirty="0">
                          <a:effectLst/>
                          <a:highlight>
                            <a:srgbClr val="00FFFF"/>
                          </a:highlight>
                        </a:rPr>
                        <a:t>Bénin</a:t>
                      </a:r>
                      <a:endParaRPr lang="fr-FR" sz="1000" b="0" i="0" u="none" strike="noStrike" dirty="0">
                        <a:solidFill>
                          <a:srgbClr val="000000"/>
                        </a:solidFill>
                        <a:effectLst/>
                        <a:highlight>
                          <a:srgbClr val="00FFFF"/>
                        </a:highlight>
                        <a:latin typeface="Arial" panose="020B0604020202020204" pitchFamily="34" charset="0"/>
                      </a:endParaRPr>
                    </a:p>
                  </a:txBody>
                  <a:tcPr marL="7620" marR="7620" marT="7620" marB="0"/>
                </a:tc>
                <a:tc>
                  <a:txBody>
                    <a:bodyPr/>
                    <a:lstStyle/>
                    <a:p>
                      <a:pPr algn="l" fontAlgn="t"/>
                      <a:r>
                        <a:rPr lang="fr-FR" sz="1000" u="none" strike="noStrike">
                          <a:effectLst/>
                          <a:hlinkClick r:id="rId6"/>
                        </a:rPr>
                        <a:t>gbassikouassi@gmail.com</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 </a:t>
                      </a:r>
                      <a:endParaRPr lang="fr-FR" sz="10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779346178"/>
                  </a:ext>
                </a:extLst>
              </a:tr>
              <a:tr h="167640">
                <a:tc>
                  <a:txBody>
                    <a:bodyPr/>
                    <a:lstStyle/>
                    <a:p>
                      <a:pPr algn="l" fontAlgn="t"/>
                      <a:r>
                        <a:rPr lang="fr-FR" sz="1000" u="none" strike="noStrike">
                          <a:effectLst/>
                        </a:rPr>
                        <a:t>KPOTI Hubert</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dirty="0">
                          <a:effectLst/>
                          <a:highlight>
                            <a:srgbClr val="00FFFF"/>
                          </a:highlight>
                        </a:rPr>
                        <a:t>Bénin</a:t>
                      </a:r>
                      <a:endParaRPr lang="fr-FR" sz="1000" b="0" i="0" u="none" strike="noStrike" dirty="0">
                        <a:solidFill>
                          <a:srgbClr val="000000"/>
                        </a:solidFill>
                        <a:effectLst/>
                        <a:highlight>
                          <a:srgbClr val="00FFFF"/>
                        </a:highlight>
                        <a:latin typeface="Arial" panose="020B0604020202020204" pitchFamily="34" charset="0"/>
                      </a:endParaRPr>
                    </a:p>
                  </a:txBody>
                  <a:tcPr marL="7620" marR="7620" marT="7620" marB="0"/>
                </a:tc>
                <a:tc>
                  <a:txBody>
                    <a:bodyPr/>
                    <a:lstStyle/>
                    <a:p>
                      <a:pPr algn="l" fontAlgn="t"/>
                      <a:r>
                        <a:rPr lang="fr-FR" sz="1000" u="none" strike="noStrike">
                          <a:effectLst/>
                          <a:hlinkClick r:id="rId7"/>
                        </a:rPr>
                        <a:t>kpotihubert@gmail.com</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dirty="0">
                          <a:effectLst/>
                        </a:rPr>
                        <a:t> </a:t>
                      </a:r>
                      <a:endParaRPr lang="fr-FR" sz="1000" b="0" i="0"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790608351"/>
                  </a:ext>
                </a:extLst>
              </a:tr>
              <a:tr h="167640">
                <a:tc>
                  <a:txBody>
                    <a:bodyPr/>
                    <a:lstStyle/>
                    <a:p>
                      <a:pPr algn="l" fontAlgn="t"/>
                      <a:r>
                        <a:rPr lang="fr-FR" sz="1000" u="none" strike="noStrike" dirty="0">
                          <a:effectLst/>
                        </a:rPr>
                        <a:t>ALI </a:t>
                      </a:r>
                      <a:r>
                        <a:rPr lang="fr-FR" sz="1000" u="none" strike="noStrike" dirty="0" err="1">
                          <a:effectLst/>
                        </a:rPr>
                        <a:t>Téré</a:t>
                      </a:r>
                      <a:r>
                        <a:rPr lang="fr-FR" sz="1000" u="none" strike="noStrike" dirty="0">
                          <a:effectLst/>
                        </a:rPr>
                        <a:t> </a:t>
                      </a:r>
                      <a:r>
                        <a:rPr lang="fr-FR" sz="1000" u="none" strike="noStrike" dirty="0" err="1">
                          <a:effectLst/>
                        </a:rPr>
                        <a:t>Ouorou</a:t>
                      </a:r>
                      <a:endParaRPr lang="fr-FR" sz="1000" b="0" i="0" u="none" strike="noStrike" dirty="0">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dirty="0">
                          <a:effectLst/>
                          <a:highlight>
                            <a:srgbClr val="00FFFF"/>
                          </a:highlight>
                        </a:rPr>
                        <a:t>Bénin</a:t>
                      </a:r>
                      <a:endParaRPr lang="fr-FR" sz="1000" b="0" i="0" u="none" strike="noStrike" dirty="0">
                        <a:solidFill>
                          <a:srgbClr val="000000"/>
                        </a:solidFill>
                        <a:effectLst/>
                        <a:highlight>
                          <a:srgbClr val="00FFFF"/>
                        </a:highlight>
                        <a:latin typeface="Arial" panose="020B0604020202020204" pitchFamily="34" charset="0"/>
                      </a:endParaRPr>
                    </a:p>
                  </a:txBody>
                  <a:tcPr marL="7620" marR="7620" marT="7620" marB="0"/>
                </a:tc>
                <a:tc>
                  <a:txBody>
                    <a:bodyPr/>
                    <a:lstStyle/>
                    <a:p>
                      <a:pPr algn="l" fontAlgn="t"/>
                      <a:r>
                        <a:rPr lang="fr-FR" sz="1000" u="none" strike="noStrike">
                          <a:effectLst/>
                          <a:hlinkClick r:id="rId8"/>
                        </a:rPr>
                        <a:t>alioutere@gamil.com</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491122459"/>
                  </a:ext>
                </a:extLst>
              </a:tr>
              <a:tr h="167640">
                <a:tc>
                  <a:txBody>
                    <a:bodyPr/>
                    <a:lstStyle/>
                    <a:p>
                      <a:pPr algn="l" fontAlgn="t"/>
                      <a:r>
                        <a:rPr lang="fr-FR" sz="1000" u="none" strike="noStrike">
                          <a:effectLst/>
                        </a:rPr>
                        <a:t>OUNDE Georgette</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dirty="0">
                          <a:effectLst/>
                          <a:highlight>
                            <a:srgbClr val="00FFFF"/>
                          </a:highlight>
                        </a:rPr>
                        <a:t>Bénin</a:t>
                      </a:r>
                      <a:endParaRPr lang="fr-FR" sz="1000" b="0" i="0" u="none" strike="noStrike" dirty="0">
                        <a:solidFill>
                          <a:srgbClr val="000000"/>
                        </a:solidFill>
                        <a:effectLst/>
                        <a:highlight>
                          <a:srgbClr val="00FFFF"/>
                        </a:highlight>
                        <a:latin typeface="Arial" panose="020B0604020202020204" pitchFamily="34" charset="0"/>
                      </a:endParaRPr>
                    </a:p>
                  </a:txBody>
                  <a:tcPr marL="7620" marR="7620" marT="7620" marB="0"/>
                </a:tc>
                <a:tc>
                  <a:txBody>
                    <a:bodyPr/>
                    <a:lstStyle/>
                    <a:p>
                      <a:pPr algn="l" fontAlgn="t"/>
                      <a:r>
                        <a:rPr lang="fr-FR" sz="1000" u="none" strike="noStrike">
                          <a:effectLst/>
                          <a:hlinkClick r:id="rId9"/>
                        </a:rPr>
                        <a:t>georgeounde@yahoo.fr</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2930594132"/>
                  </a:ext>
                </a:extLst>
              </a:tr>
              <a:tr h="167640">
                <a:tc>
                  <a:txBody>
                    <a:bodyPr/>
                    <a:lstStyle/>
                    <a:p>
                      <a:pPr algn="l" fontAlgn="t"/>
                      <a:r>
                        <a:rPr lang="fr-FR" sz="1000" u="none" strike="noStrike">
                          <a:effectLst/>
                        </a:rPr>
                        <a:t>COVI Eumoresque</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dirty="0">
                          <a:effectLst/>
                          <a:highlight>
                            <a:srgbClr val="00FFFF"/>
                          </a:highlight>
                        </a:rPr>
                        <a:t>Bénin</a:t>
                      </a:r>
                      <a:endParaRPr lang="fr-FR" sz="1000" b="0" i="0" u="none" strike="noStrike" dirty="0">
                        <a:solidFill>
                          <a:srgbClr val="000000"/>
                        </a:solidFill>
                        <a:effectLst/>
                        <a:highlight>
                          <a:srgbClr val="00FFFF"/>
                        </a:highlight>
                        <a:latin typeface="Arial" panose="020B0604020202020204" pitchFamily="34" charset="0"/>
                      </a:endParaRPr>
                    </a:p>
                  </a:txBody>
                  <a:tcPr marL="7620" marR="7620" marT="7620" marB="0"/>
                </a:tc>
                <a:tc>
                  <a:txBody>
                    <a:bodyPr/>
                    <a:lstStyle/>
                    <a:p>
                      <a:pPr algn="l" fontAlgn="t"/>
                      <a:r>
                        <a:rPr lang="fr-FR" sz="1000" u="none" strike="noStrike">
                          <a:effectLst/>
                          <a:hlinkClick r:id="rId10"/>
                        </a:rPr>
                        <a:t>eumoresque@gmail.com</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2739502014"/>
                  </a:ext>
                </a:extLst>
              </a:tr>
              <a:tr h="167640">
                <a:tc>
                  <a:txBody>
                    <a:bodyPr/>
                    <a:lstStyle/>
                    <a:p>
                      <a:pPr algn="l" fontAlgn="t"/>
                      <a:r>
                        <a:rPr lang="fr-FR" sz="1000" u="none" strike="noStrike">
                          <a:effectLst/>
                        </a:rPr>
                        <a:t>ANTONIO Prince</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dirty="0">
                          <a:effectLst/>
                          <a:highlight>
                            <a:srgbClr val="00FFFF"/>
                          </a:highlight>
                        </a:rPr>
                        <a:t>Bénin</a:t>
                      </a:r>
                      <a:endParaRPr lang="fr-FR" sz="1000" b="0" i="0" u="none" strike="noStrike" dirty="0">
                        <a:solidFill>
                          <a:srgbClr val="000000"/>
                        </a:solidFill>
                        <a:effectLst/>
                        <a:highlight>
                          <a:srgbClr val="00FFFF"/>
                        </a:highlight>
                        <a:latin typeface="Arial" panose="020B0604020202020204" pitchFamily="34" charset="0"/>
                      </a:endParaRPr>
                    </a:p>
                  </a:txBody>
                  <a:tcPr marL="7620" marR="7620" marT="7620" marB="0"/>
                </a:tc>
                <a:tc>
                  <a:txBody>
                    <a:bodyPr/>
                    <a:lstStyle/>
                    <a:p>
                      <a:pPr algn="l" fontAlgn="t"/>
                      <a:r>
                        <a:rPr lang="fr-FR" sz="1000" u="none" strike="noStrike">
                          <a:effectLst/>
                          <a:hlinkClick r:id="rId11"/>
                        </a:rPr>
                        <a:t>princesegoun@yahoo.fr</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635282386"/>
                  </a:ext>
                </a:extLst>
              </a:tr>
              <a:tr h="167640">
                <a:tc>
                  <a:txBody>
                    <a:bodyPr/>
                    <a:lstStyle/>
                    <a:p>
                      <a:pPr algn="l" fontAlgn="t"/>
                      <a:r>
                        <a:rPr lang="fr-FR" sz="1000" u="none" strike="noStrike">
                          <a:effectLst/>
                        </a:rPr>
                        <a:t>NIKIEMA Adama</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BFA</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nikiemaadamaserge@yahoo.com</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dirty="0">
                          <a:effectLst/>
                        </a:rPr>
                        <a:t>1</a:t>
                      </a:r>
                      <a:endParaRPr lang="fr-FR" sz="1000" b="0" i="0"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624268974"/>
                  </a:ext>
                </a:extLst>
              </a:tr>
              <a:tr h="167640">
                <a:tc>
                  <a:txBody>
                    <a:bodyPr/>
                    <a:lstStyle/>
                    <a:p>
                      <a:pPr algn="l" fontAlgn="t"/>
                      <a:r>
                        <a:rPr lang="fr-FR" sz="1000" u="none" strike="noStrike">
                          <a:effectLst/>
                        </a:rPr>
                        <a:t>KONATE Lassina</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BFA</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sondekonate@gmail.com</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 </a:t>
                      </a:r>
                      <a:endParaRPr lang="fr-FR" sz="10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1713894059"/>
                  </a:ext>
                </a:extLst>
              </a:tr>
              <a:tr h="167640">
                <a:tc>
                  <a:txBody>
                    <a:bodyPr/>
                    <a:lstStyle/>
                    <a:p>
                      <a:pPr algn="l" fontAlgn="t"/>
                      <a:r>
                        <a:rPr lang="fr-FR" sz="1000" u="none" strike="noStrike">
                          <a:effectLst/>
                        </a:rPr>
                        <a:t>DOLY S. Bernard</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BFA</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dosanber@yahoo.fr</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4215743729"/>
                  </a:ext>
                </a:extLst>
              </a:tr>
              <a:tr h="167640">
                <a:tc>
                  <a:txBody>
                    <a:bodyPr/>
                    <a:lstStyle/>
                    <a:p>
                      <a:pPr algn="l" fontAlgn="t"/>
                      <a:r>
                        <a:rPr lang="fr-FR" sz="1000" u="none" strike="noStrike">
                          <a:effectLst/>
                        </a:rPr>
                        <a:t>KOALA Valentin</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BFA</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valatif@gmail.com</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1631113395"/>
                  </a:ext>
                </a:extLst>
              </a:tr>
              <a:tr h="167640">
                <a:tc>
                  <a:txBody>
                    <a:bodyPr/>
                    <a:lstStyle/>
                    <a:p>
                      <a:pPr algn="l" fontAlgn="t"/>
                      <a:r>
                        <a:rPr lang="fr-FR" sz="1000" u="none" strike="noStrike">
                          <a:effectLst/>
                        </a:rPr>
                        <a:t>BELEMOU Bakary</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BFA</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belembac@yahoo.fr</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3677936363"/>
                  </a:ext>
                </a:extLst>
              </a:tr>
              <a:tr h="167640">
                <a:tc>
                  <a:txBody>
                    <a:bodyPr/>
                    <a:lstStyle/>
                    <a:p>
                      <a:pPr algn="l" fontAlgn="t"/>
                      <a:r>
                        <a:rPr lang="fr-FR" sz="1000" u="none" strike="noStrike">
                          <a:effectLst/>
                        </a:rPr>
                        <a:t>DRABO Kalidou</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BFA</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drabokalidou91@gmail.com</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4133481706"/>
                  </a:ext>
                </a:extLst>
              </a:tr>
              <a:tr h="167640">
                <a:tc>
                  <a:txBody>
                    <a:bodyPr/>
                    <a:lstStyle/>
                    <a:p>
                      <a:pPr algn="l" fontAlgn="t"/>
                      <a:r>
                        <a:rPr lang="fr-FR" sz="1000" u="none" strike="noStrike">
                          <a:effectLst/>
                        </a:rPr>
                        <a:t>COMPAORE Issouf</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BFA</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compaoreissouf252@yahoo.fr</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383255843"/>
                  </a:ext>
                </a:extLst>
              </a:tr>
              <a:tr h="167640">
                <a:tc>
                  <a:txBody>
                    <a:bodyPr/>
                    <a:lstStyle/>
                    <a:p>
                      <a:pPr algn="l" fontAlgn="t"/>
                      <a:r>
                        <a:rPr lang="fr-FR" sz="1000" u="none" strike="noStrike">
                          <a:effectLst/>
                        </a:rPr>
                        <a:t>OUEDRAOGO Brice</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BFA</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ouedbrico@yahoo.fr</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dirty="0">
                          <a:effectLst/>
                        </a:rPr>
                        <a:t>1</a:t>
                      </a:r>
                      <a:endParaRPr lang="fr-FR" sz="1000" b="0" i="0"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4114936345"/>
                  </a:ext>
                </a:extLst>
              </a:tr>
              <a:tr h="167640">
                <a:tc>
                  <a:txBody>
                    <a:bodyPr/>
                    <a:lstStyle/>
                    <a:p>
                      <a:pPr algn="l" fontAlgn="t"/>
                      <a:r>
                        <a:rPr lang="fr-FR" sz="1000" u="none" strike="noStrike">
                          <a:effectLst/>
                        </a:rPr>
                        <a:t>OUEDRAOGO Issaka</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BFA</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lschaack@yahoo.fr</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dirty="0">
                          <a:effectLst/>
                        </a:rPr>
                        <a:t>1</a:t>
                      </a:r>
                      <a:endParaRPr lang="fr-FR" sz="1000" b="0" i="0"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2772900447"/>
                  </a:ext>
                </a:extLst>
              </a:tr>
              <a:tr h="167640">
                <a:tc>
                  <a:txBody>
                    <a:bodyPr/>
                    <a:lstStyle/>
                    <a:p>
                      <a:pPr algn="l" fontAlgn="t"/>
                      <a:r>
                        <a:rPr lang="fr-FR" sz="1000" u="none" strike="noStrike">
                          <a:effectLst/>
                        </a:rPr>
                        <a:t>SIDBEGA Nadine</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BFA</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sidbeganadine@gmail.com</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654560236"/>
                  </a:ext>
                </a:extLst>
              </a:tr>
              <a:tr h="167640">
                <a:tc>
                  <a:txBody>
                    <a:bodyPr/>
                    <a:lstStyle/>
                    <a:p>
                      <a:pPr algn="l" fontAlgn="t"/>
                      <a:r>
                        <a:rPr lang="fr-FR" sz="1000" u="none" strike="noStrike">
                          <a:effectLst/>
                        </a:rPr>
                        <a:t>KABORE Eric</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BFA</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a:effectLst/>
                        </a:rPr>
                        <a:t>erickab1100@yahoo.fr</a:t>
                      </a:r>
                      <a:endParaRPr lang="fr-FR" sz="10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fr-FR" sz="1000" u="none" strike="noStrike" dirty="0">
                          <a:effectLst/>
                        </a:rPr>
                        <a:t>1</a:t>
                      </a:r>
                      <a:endParaRPr lang="fr-FR" sz="1000" b="0" i="0"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3717857820"/>
                  </a:ext>
                </a:extLst>
              </a:tr>
            </a:tbl>
          </a:graphicData>
        </a:graphic>
      </p:graphicFrame>
      <p:graphicFrame>
        <p:nvGraphicFramePr>
          <p:cNvPr id="4" name="Tableau 3">
            <a:extLst>
              <a:ext uri="{FF2B5EF4-FFF2-40B4-BE49-F238E27FC236}">
                <a16:creationId xmlns:a16="http://schemas.microsoft.com/office/drawing/2014/main" id="{48952FF5-D4CF-F964-3EA5-5217C4F83EC6}"/>
              </a:ext>
            </a:extLst>
          </p:cNvPr>
          <p:cNvGraphicFramePr>
            <a:graphicFrameLocks noGrp="1"/>
          </p:cNvGraphicFramePr>
          <p:nvPr>
            <p:extLst>
              <p:ext uri="{D42A27DB-BD31-4B8C-83A1-F6EECF244321}">
                <p14:modId xmlns:p14="http://schemas.microsoft.com/office/powerpoint/2010/main" val="326325889"/>
              </p:ext>
            </p:extLst>
          </p:nvPr>
        </p:nvGraphicFramePr>
        <p:xfrm>
          <a:off x="4302875" y="1585557"/>
          <a:ext cx="4678448" cy="4351334"/>
        </p:xfrm>
        <a:graphic>
          <a:graphicData uri="http://schemas.openxmlformats.org/drawingml/2006/table">
            <a:tbl>
              <a:tblPr>
                <a:tableStyleId>{5C22544A-7EE6-4342-B048-85BDC9FD1C3A}</a:tableStyleId>
              </a:tblPr>
              <a:tblGrid>
                <a:gridCol w="2003238">
                  <a:extLst>
                    <a:ext uri="{9D8B030D-6E8A-4147-A177-3AD203B41FA5}">
                      <a16:colId xmlns:a16="http://schemas.microsoft.com/office/drawing/2014/main" val="1921585624"/>
                    </a:ext>
                  </a:extLst>
                </a:gridCol>
                <a:gridCol w="393040">
                  <a:extLst>
                    <a:ext uri="{9D8B030D-6E8A-4147-A177-3AD203B41FA5}">
                      <a16:colId xmlns:a16="http://schemas.microsoft.com/office/drawing/2014/main" val="3243008380"/>
                    </a:ext>
                  </a:extLst>
                </a:gridCol>
                <a:gridCol w="2028596">
                  <a:extLst>
                    <a:ext uri="{9D8B030D-6E8A-4147-A177-3AD203B41FA5}">
                      <a16:colId xmlns:a16="http://schemas.microsoft.com/office/drawing/2014/main" val="2744912094"/>
                    </a:ext>
                  </a:extLst>
                </a:gridCol>
                <a:gridCol w="253574">
                  <a:extLst>
                    <a:ext uri="{9D8B030D-6E8A-4147-A177-3AD203B41FA5}">
                      <a16:colId xmlns:a16="http://schemas.microsoft.com/office/drawing/2014/main" val="2575964229"/>
                    </a:ext>
                  </a:extLst>
                </a:gridCol>
              </a:tblGrid>
              <a:tr h="167359">
                <a:tc>
                  <a:txBody>
                    <a:bodyPr/>
                    <a:lstStyle/>
                    <a:p>
                      <a:pPr algn="l" fontAlgn="t"/>
                      <a:r>
                        <a:rPr lang="fr-FR" sz="1000" u="none" strike="noStrike">
                          <a:effectLst/>
                        </a:rPr>
                        <a:t>TRAORE Assitan</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highlight>
                            <a:srgbClr val="FFFF00"/>
                          </a:highlight>
                        </a:rPr>
                        <a:t>Mali</a:t>
                      </a:r>
                      <a:endParaRPr lang="fr-FR" sz="1000" b="0" i="0" u="none" strike="noStrike" dirty="0">
                        <a:solidFill>
                          <a:srgbClr val="000000"/>
                        </a:solidFill>
                        <a:effectLst/>
                        <a:highlight>
                          <a:srgbClr val="FFFF00"/>
                        </a:highlight>
                        <a:latin typeface="Arial" panose="020B0604020202020204" pitchFamily="34" charset="0"/>
                      </a:endParaRPr>
                    </a:p>
                  </a:txBody>
                  <a:tcPr marL="7607" marR="7607" marT="7607" marB="0"/>
                </a:tc>
                <a:tc>
                  <a:txBody>
                    <a:bodyPr/>
                    <a:lstStyle/>
                    <a:p>
                      <a:pPr algn="l" fontAlgn="t"/>
                      <a:r>
                        <a:rPr lang="fr-FR" sz="1000" u="none" strike="noStrike">
                          <a:effectLst/>
                        </a:rPr>
                        <a:t>assitantt@yahoo.fr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1733498812"/>
                  </a:ext>
                </a:extLst>
              </a:tr>
              <a:tr h="167359">
                <a:tc>
                  <a:txBody>
                    <a:bodyPr/>
                    <a:lstStyle/>
                    <a:p>
                      <a:pPr algn="l" fontAlgn="t"/>
                      <a:r>
                        <a:rPr lang="fr-FR" sz="1000" u="none" strike="noStrike">
                          <a:effectLst/>
                        </a:rPr>
                        <a:t>TRAORE Modibo</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highlight>
                            <a:srgbClr val="FFFF00"/>
                          </a:highlight>
                        </a:rPr>
                        <a:t>Mali</a:t>
                      </a:r>
                      <a:endParaRPr lang="fr-FR" sz="1000" b="0" i="0" u="none" strike="noStrike" dirty="0">
                        <a:solidFill>
                          <a:srgbClr val="000000"/>
                        </a:solidFill>
                        <a:effectLst/>
                        <a:highlight>
                          <a:srgbClr val="FFFF00"/>
                        </a:highlight>
                        <a:latin typeface="Arial" panose="020B0604020202020204" pitchFamily="34" charset="0"/>
                      </a:endParaRPr>
                    </a:p>
                  </a:txBody>
                  <a:tcPr marL="7607" marR="7607" marT="7607" marB="0"/>
                </a:tc>
                <a:tc>
                  <a:txBody>
                    <a:bodyPr/>
                    <a:lstStyle/>
                    <a:p>
                      <a:pPr algn="l" fontAlgn="t"/>
                      <a:r>
                        <a:rPr lang="fr-FR" sz="1000" u="none" strike="noStrike" dirty="0">
                          <a:effectLst/>
                        </a:rPr>
                        <a:t>traoremod@gmail.com</a:t>
                      </a: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2118972666"/>
                  </a:ext>
                </a:extLst>
              </a:tr>
              <a:tr h="167359">
                <a:tc>
                  <a:txBody>
                    <a:bodyPr/>
                    <a:lstStyle/>
                    <a:p>
                      <a:pPr algn="l" fontAlgn="t"/>
                      <a:r>
                        <a:rPr lang="fr-FR" sz="1000" u="none" strike="noStrike">
                          <a:effectLst/>
                        </a:rPr>
                        <a:t>DOUMBIA Seydou</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highlight>
                            <a:srgbClr val="FFFF00"/>
                          </a:highlight>
                        </a:rPr>
                        <a:t>Mali</a:t>
                      </a:r>
                      <a:endParaRPr lang="fr-FR" sz="1000" b="0" i="0" u="none" strike="noStrike" dirty="0">
                        <a:solidFill>
                          <a:srgbClr val="000000"/>
                        </a:solidFill>
                        <a:effectLst/>
                        <a:highlight>
                          <a:srgbClr val="FFFF00"/>
                        </a:highlight>
                        <a:latin typeface="Arial" panose="020B0604020202020204" pitchFamily="34" charset="0"/>
                      </a:endParaRPr>
                    </a:p>
                  </a:txBody>
                  <a:tcPr marL="7607" marR="7607" marT="7607" marB="0"/>
                </a:tc>
                <a:tc>
                  <a:txBody>
                    <a:bodyPr/>
                    <a:lstStyle/>
                    <a:p>
                      <a:pPr algn="l" fontAlgn="t"/>
                      <a:r>
                        <a:rPr lang="fr-FR" sz="1000" u="none" strike="noStrike">
                          <a:effectLst/>
                        </a:rPr>
                        <a:t>seydou_doum@yahoo.fr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3866498473"/>
                  </a:ext>
                </a:extLst>
              </a:tr>
              <a:tr h="167359">
                <a:tc>
                  <a:txBody>
                    <a:bodyPr/>
                    <a:lstStyle/>
                    <a:p>
                      <a:pPr algn="l" fontAlgn="t"/>
                      <a:r>
                        <a:rPr lang="fr-FR" sz="1000" u="none" strike="noStrike">
                          <a:effectLst/>
                        </a:rPr>
                        <a:t>KONARE Seydou</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highlight>
                            <a:srgbClr val="FFFF00"/>
                          </a:highlight>
                        </a:rPr>
                        <a:t>Mali</a:t>
                      </a:r>
                      <a:endParaRPr lang="fr-FR" sz="1000" b="0" i="0" u="none" strike="noStrike" dirty="0">
                        <a:solidFill>
                          <a:srgbClr val="000000"/>
                        </a:solidFill>
                        <a:effectLst/>
                        <a:highlight>
                          <a:srgbClr val="FFFF00"/>
                        </a:highlight>
                        <a:latin typeface="Arial" panose="020B0604020202020204" pitchFamily="34" charset="0"/>
                      </a:endParaRPr>
                    </a:p>
                  </a:txBody>
                  <a:tcPr marL="7607" marR="7607" marT="7607" marB="0"/>
                </a:tc>
                <a:tc>
                  <a:txBody>
                    <a:bodyPr/>
                    <a:lstStyle/>
                    <a:p>
                      <a:pPr algn="l" fontAlgn="t"/>
                      <a:r>
                        <a:rPr lang="fr-FR" sz="1000" u="none" strike="noStrike">
                          <a:effectLst/>
                        </a:rPr>
                        <a:t>konare11@gmail.com</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730918780"/>
                  </a:ext>
                </a:extLst>
              </a:tr>
              <a:tr h="167359">
                <a:tc>
                  <a:txBody>
                    <a:bodyPr/>
                    <a:lstStyle/>
                    <a:p>
                      <a:pPr algn="l" fontAlgn="t"/>
                      <a:r>
                        <a:rPr lang="fr-FR" sz="1000" u="none" strike="noStrike">
                          <a:effectLst/>
                        </a:rPr>
                        <a:t>KONE Ali</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highlight>
                            <a:srgbClr val="FFFF00"/>
                          </a:highlight>
                        </a:rPr>
                        <a:t>Mali</a:t>
                      </a:r>
                      <a:endParaRPr lang="fr-FR" sz="1000" b="0" i="0" u="none" strike="noStrike" dirty="0">
                        <a:solidFill>
                          <a:srgbClr val="000000"/>
                        </a:solidFill>
                        <a:effectLst/>
                        <a:highlight>
                          <a:srgbClr val="FFFF00"/>
                        </a:highlight>
                        <a:latin typeface="Arial" panose="020B0604020202020204" pitchFamily="34" charset="0"/>
                      </a:endParaRPr>
                    </a:p>
                  </a:txBody>
                  <a:tcPr marL="7607" marR="7607" marT="7607" marB="0"/>
                </a:tc>
                <a:tc>
                  <a:txBody>
                    <a:bodyPr/>
                    <a:lstStyle/>
                    <a:p>
                      <a:pPr algn="l" fontAlgn="t"/>
                      <a:r>
                        <a:rPr lang="fr-FR" sz="1000" u="none" strike="noStrike">
                          <a:effectLst/>
                        </a:rPr>
                        <a:t>kneali@yahoo.fr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787276145"/>
                  </a:ext>
                </a:extLst>
              </a:tr>
              <a:tr h="167359">
                <a:tc>
                  <a:txBody>
                    <a:bodyPr/>
                    <a:lstStyle/>
                    <a:p>
                      <a:pPr algn="l" fontAlgn="t"/>
                      <a:r>
                        <a:rPr lang="fr-FR" sz="1000" u="none" strike="noStrike">
                          <a:effectLst/>
                        </a:rPr>
                        <a:t>SANOGO Siaka</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highlight>
                            <a:srgbClr val="FFFF00"/>
                          </a:highlight>
                        </a:rPr>
                        <a:t>Mali</a:t>
                      </a:r>
                      <a:endParaRPr lang="fr-FR" sz="1000" b="0" i="0" u="none" strike="noStrike" dirty="0">
                        <a:solidFill>
                          <a:srgbClr val="000000"/>
                        </a:solidFill>
                        <a:effectLst/>
                        <a:highlight>
                          <a:srgbClr val="FFFF00"/>
                        </a:highlight>
                        <a:latin typeface="Arial" panose="020B0604020202020204" pitchFamily="34" charset="0"/>
                      </a:endParaRPr>
                    </a:p>
                  </a:txBody>
                  <a:tcPr marL="7607" marR="7607" marT="7607" marB="0"/>
                </a:tc>
                <a:tc>
                  <a:txBody>
                    <a:bodyPr/>
                    <a:lstStyle/>
                    <a:p>
                      <a:pPr algn="l" fontAlgn="t"/>
                      <a:r>
                        <a:rPr lang="fr-FR" sz="1000" u="none" strike="noStrike">
                          <a:effectLst/>
                        </a:rPr>
                        <a:t>sanogosiakaz@yahoo.fr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1124303111"/>
                  </a:ext>
                </a:extLst>
              </a:tr>
              <a:tr h="167359">
                <a:tc>
                  <a:txBody>
                    <a:bodyPr/>
                    <a:lstStyle/>
                    <a:p>
                      <a:pPr algn="l" fontAlgn="t"/>
                      <a:r>
                        <a:rPr lang="fr-FR" sz="1000" u="none" strike="noStrike">
                          <a:effectLst/>
                        </a:rPr>
                        <a:t>KEITA Sira</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highlight>
                            <a:srgbClr val="FFFF00"/>
                          </a:highlight>
                        </a:rPr>
                        <a:t>Mali</a:t>
                      </a:r>
                      <a:endParaRPr lang="fr-FR" sz="1000" b="0" i="0" u="none" strike="noStrike" dirty="0">
                        <a:solidFill>
                          <a:srgbClr val="000000"/>
                        </a:solidFill>
                        <a:effectLst/>
                        <a:highlight>
                          <a:srgbClr val="FFFF00"/>
                        </a:highlight>
                        <a:latin typeface="Arial" panose="020B0604020202020204" pitchFamily="34" charset="0"/>
                      </a:endParaRPr>
                    </a:p>
                  </a:txBody>
                  <a:tcPr marL="7607" marR="7607" marT="7607" marB="0"/>
                </a:tc>
                <a:tc>
                  <a:txBody>
                    <a:bodyPr/>
                    <a:lstStyle/>
                    <a:p>
                      <a:pPr algn="l" fontAlgn="t"/>
                      <a:r>
                        <a:rPr lang="fr-FR" sz="1000" u="none" strike="noStrike">
                          <a:effectLst/>
                        </a:rPr>
                        <a:t>ksirayoussouf@yahoo.fr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2627054835"/>
                  </a:ext>
                </a:extLst>
              </a:tr>
              <a:tr h="167359">
                <a:tc>
                  <a:txBody>
                    <a:bodyPr/>
                    <a:lstStyle/>
                    <a:p>
                      <a:pPr algn="l" fontAlgn="t"/>
                      <a:r>
                        <a:rPr lang="fr-FR" sz="1000" u="none" strike="noStrike">
                          <a:effectLst/>
                        </a:rPr>
                        <a:t>HAÏDARA Mahamar S.B.</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highlight>
                            <a:srgbClr val="FFFF00"/>
                          </a:highlight>
                        </a:rPr>
                        <a:t>Mali</a:t>
                      </a:r>
                      <a:endParaRPr lang="fr-FR" sz="1000" b="0" i="0" u="none" strike="noStrike" dirty="0">
                        <a:solidFill>
                          <a:srgbClr val="000000"/>
                        </a:solidFill>
                        <a:effectLst/>
                        <a:highlight>
                          <a:srgbClr val="FFFF00"/>
                        </a:highlight>
                        <a:latin typeface="Arial" panose="020B0604020202020204" pitchFamily="34" charset="0"/>
                      </a:endParaRPr>
                    </a:p>
                  </a:txBody>
                  <a:tcPr marL="7607" marR="7607" marT="7607" marB="0"/>
                </a:tc>
                <a:tc>
                  <a:txBody>
                    <a:bodyPr/>
                    <a:lstStyle/>
                    <a:p>
                      <a:pPr algn="l" fontAlgn="t"/>
                      <a:r>
                        <a:rPr lang="fr-FR" sz="1000" u="none" strike="noStrike">
                          <a:effectLst/>
                        </a:rPr>
                        <a:t>hsidiboubacar97@gmail.com</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2477844636"/>
                  </a:ext>
                </a:extLst>
              </a:tr>
              <a:tr h="167359">
                <a:tc>
                  <a:txBody>
                    <a:bodyPr/>
                    <a:lstStyle/>
                    <a:p>
                      <a:pPr algn="l" fontAlgn="t"/>
                      <a:r>
                        <a:rPr lang="fr-FR" sz="1000" u="none" strike="noStrike">
                          <a:effectLst/>
                        </a:rPr>
                        <a:t>SANGARE Arrouna</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highlight>
                            <a:srgbClr val="FFFF00"/>
                          </a:highlight>
                        </a:rPr>
                        <a:t>Mali</a:t>
                      </a:r>
                      <a:endParaRPr lang="fr-FR" sz="1000" b="0" i="0" u="none" strike="noStrike" dirty="0">
                        <a:solidFill>
                          <a:srgbClr val="000000"/>
                        </a:solidFill>
                        <a:effectLst/>
                        <a:highlight>
                          <a:srgbClr val="FFFF00"/>
                        </a:highlight>
                        <a:latin typeface="Arial" panose="020B0604020202020204" pitchFamily="34" charset="0"/>
                      </a:endParaRPr>
                    </a:p>
                  </a:txBody>
                  <a:tcPr marL="7607" marR="7607" marT="7607" marB="0"/>
                </a:tc>
                <a:tc>
                  <a:txBody>
                    <a:bodyPr/>
                    <a:lstStyle/>
                    <a:p>
                      <a:pPr algn="l" fontAlgn="t"/>
                      <a:r>
                        <a:rPr lang="fr-FR" sz="1000" u="none" strike="noStrike">
                          <a:effectLst/>
                        </a:rPr>
                        <a:t>arrounatene@gmail.com</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98115002"/>
                  </a:ext>
                </a:extLst>
              </a:tr>
              <a:tr h="167359">
                <a:tc>
                  <a:txBody>
                    <a:bodyPr/>
                    <a:lstStyle/>
                    <a:p>
                      <a:pPr algn="l" fontAlgn="t"/>
                      <a:r>
                        <a:rPr lang="fr-FR" sz="1000" u="none" strike="noStrike">
                          <a:effectLst/>
                        </a:rPr>
                        <a:t>Aliou Moumouni Tankari</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tankari_53@yahoo.com</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4252725082"/>
                  </a:ext>
                </a:extLst>
              </a:tr>
              <a:tr h="167359">
                <a:tc>
                  <a:txBody>
                    <a:bodyPr/>
                    <a:lstStyle/>
                    <a:p>
                      <a:pPr algn="l" fontAlgn="t"/>
                      <a:r>
                        <a:rPr lang="fr-FR" sz="1000" u="none" strike="noStrike">
                          <a:effectLst/>
                        </a:rPr>
                        <a:t>Mme Halimatou Kounou Moussa</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kmhalimatou@gmail.com</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1015704794"/>
                  </a:ext>
                </a:extLst>
              </a:tr>
              <a:tr h="167359">
                <a:tc>
                  <a:txBody>
                    <a:bodyPr/>
                    <a:lstStyle/>
                    <a:p>
                      <a:pPr algn="l" fontAlgn="t"/>
                      <a:r>
                        <a:rPr lang="fr-FR" sz="1000" u="none" strike="noStrike">
                          <a:effectLst/>
                        </a:rPr>
                        <a:t>Gondah Neino</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gondahn@yahoo.fr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 </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1594184710"/>
                  </a:ext>
                </a:extLst>
              </a:tr>
              <a:tr h="167359">
                <a:tc>
                  <a:txBody>
                    <a:bodyPr/>
                    <a:lstStyle/>
                    <a:p>
                      <a:pPr algn="l" fontAlgn="t"/>
                      <a:r>
                        <a:rPr lang="fr-FR" sz="1000" u="none" strike="noStrike">
                          <a:effectLst/>
                        </a:rPr>
                        <a:t>Salissou Malam Alassane</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malam.alassane@gmail.com</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1983970387"/>
                  </a:ext>
                </a:extLst>
              </a:tr>
              <a:tr h="167359">
                <a:tc>
                  <a:txBody>
                    <a:bodyPr/>
                    <a:lstStyle/>
                    <a:p>
                      <a:pPr algn="l" fontAlgn="t"/>
                      <a:r>
                        <a:rPr lang="fr-FR" sz="1000" u="none" strike="noStrike">
                          <a:effectLst/>
                        </a:rPr>
                        <a:t>Yahaya Mounkaïla</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yahmouk@yahoo.fr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1821698980"/>
                  </a:ext>
                </a:extLst>
              </a:tr>
              <a:tr h="167359">
                <a:tc>
                  <a:txBody>
                    <a:bodyPr/>
                    <a:lstStyle/>
                    <a:p>
                      <a:pPr algn="l" fontAlgn="t"/>
                      <a:r>
                        <a:rPr lang="fr-FR" sz="1000" u="none" strike="noStrike">
                          <a:effectLst/>
                        </a:rPr>
                        <a:t>Hamza Sadikou Sani</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hamzasadikou@gmail.com</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1168836409"/>
                  </a:ext>
                </a:extLst>
              </a:tr>
              <a:tr h="167359">
                <a:tc>
                  <a:txBody>
                    <a:bodyPr/>
                    <a:lstStyle/>
                    <a:p>
                      <a:pPr algn="l" fontAlgn="t"/>
                      <a:r>
                        <a:rPr lang="fr-FR" sz="1000" u="none" strike="noStrike">
                          <a:effectLst/>
                        </a:rPr>
                        <a:t>Mme Soumana Aminatou  Amadou</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aminatou59@yahoo.fr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 </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446596926"/>
                  </a:ext>
                </a:extLst>
              </a:tr>
              <a:tr h="167359">
                <a:tc>
                  <a:txBody>
                    <a:bodyPr/>
                    <a:lstStyle/>
                    <a:p>
                      <a:pPr algn="l" fontAlgn="t"/>
                      <a:r>
                        <a:rPr lang="fr-FR" sz="1000" u="none" strike="noStrike">
                          <a:effectLst/>
                        </a:rPr>
                        <a:t>Mme Samira Abdou Mahamadou</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emyrabdou@yahoo.fr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861172652"/>
                  </a:ext>
                </a:extLst>
              </a:tr>
              <a:tr h="167359">
                <a:tc>
                  <a:txBody>
                    <a:bodyPr/>
                    <a:lstStyle/>
                    <a:p>
                      <a:pPr algn="l" fontAlgn="t"/>
                      <a:r>
                        <a:rPr lang="fr-FR" sz="1000" u="none" strike="noStrike">
                          <a:effectLst/>
                        </a:rPr>
                        <a:t>Amadou Idé Idrissa</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amadouidrissa99@yahoo.com</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 </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1545545022"/>
                  </a:ext>
                </a:extLst>
              </a:tr>
              <a:tr h="167359">
                <a:tc>
                  <a:txBody>
                    <a:bodyPr/>
                    <a:lstStyle/>
                    <a:p>
                      <a:pPr algn="l" fontAlgn="t"/>
                      <a:r>
                        <a:rPr lang="fr-FR" sz="1000" u="none" strike="noStrike">
                          <a:effectLst/>
                        </a:rPr>
                        <a:t>Moustapha Moumouni</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moustaphamoumouni@yahoo.fr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rPr>
                        <a:t> 1</a:t>
                      </a:r>
                      <a:endParaRPr lang="fr-FR" sz="1000" b="0" i="0" u="none" strike="noStrike" dirty="0">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4274683810"/>
                  </a:ext>
                </a:extLst>
              </a:tr>
              <a:tr h="167359">
                <a:tc>
                  <a:txBody>
                    <a:bodyPr/>
                    <a:lstStyle/>
                    <a:p>
                      <a:pPr algn="l" fontAlgn="t"/>
                      <a:r>
                        <a:rPr lang="fr-FR" sz="1000" u="none" strike="noStrike">
                          <a:effectLst/>
                        </a:rPr>
                        <a:t>Ousmane Issaka</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i_ousmane@yahoo.fr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3604536151"/>
                  </a:ext>
                </a:extLst>
              </a:tr>
              <a:tr h="167359">
                <a:tc>
                  <a:txBody>
                    <a:bodyPr/>
                    <a:lstStyle/>
                    <a:p>
                      <a:pPr algn="l" fontAlgn="t"/>
                      <a:r>
                        <a:rPr lang="fr-FR" sz="1000" u="none" strike="noStrike">
                          <a:effectLst/>
                        </a:rPr>
                        <a:t>Abdourahamane Abba Kiari</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akiarykat@gmail.com</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821117158"/>
                  </a:ext>
                </a:extLst>
              </a:tr>
              <a:tr h="167359">
                <a:tc>
                  <a:txBody>
                    <a:bodyPr/>
                    <a:lstStyle/>
                    <a:p>
                      <a:pPr algn="l" fontAlgn="t"/>
                      <a:r>
                        <a:rPr lang="fr-FR" sz="1000" u="none" strike="noStrike">
                          <a:effectLst/>
                        </a:rPr>
                        <a:t>Maâzou Elh Harouna Aboubacar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maazboubacar@gmail.com</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rPr>
                        <a:t> </a:t>
                      </a:r>
                      <a:endParaRPr lang="fr-FR" sz="1000" b="0" i="0" u="none" strike="noStrike" dirty="0">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3327628608"/>
                  </a:ext>
                </a:extLst>
              </a:tr>
              <a:tr h="167359">
                <a:tc>
                  <a:txBody>
                    <a:bodyPr/>
                    <a:lstStyle/>
                    <a:p>
                      <a:pPr algn="l" fontAlgn="t"/>
                      <a:r>
                        <a:rPr lang="fr-FR" sz="1000" u="none" strike="noStrike">
                          <a:effectLst/>
                        </a:rPr>
                        <a:t>Aboubacar Souleymane Aweissou</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asouleymaneaweissou@gmail.com</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rPr>
                        <a:t> 1</a:t>
                      </a:r>
                      <a:endParaRPr lang="fr-FR" sz="1000" b="0" i="0" u="none" strike="noStrike" dirty="0">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565938232"/>
                  </a:ext>
                </a:extLst>
              </a:tr>
              <a:tr h="167359">
                <a:tc>
                  <a:txBody>
                    <a:bodyPr/>
                    <a:lstStyle/>
                    <a:p>
                      <a:pPr algn="l" fontAlgn="t"/>
                      <a:r>
                        <a:rPr lang="fr-FR" sz="1000" u="none" strike="noStrike">
                          <a:effectLst/>
                        </a:rPr>
                        <a:t>Issaka Idrissa Abdoul Hadi</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abdoulhadi286@gmail.com</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1</a:t>
                      </a:r>
                      <a:endParaRPr lang="fr-FR" sz="1000" b="0" i="0" u="none" strike="noStrike">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3874334560"/>
                  </a:ext>
                </a:extLst>
              </a:tr>
              <a:tr h="167359">
                <a:tc>
                  <a:txBody>
                    <a:bodyPr/>
                    <a:lstStyle/>
                    <a:p>
                      <a:pPr algn="l" fontAlgn="t"/>
                      <a:r>
                        <a:rPr lang="fr-FR" sz="1000" u="none" strike="noStrike" dirty="0">
                          <a:effectLst/>
                        </a:rPr>
                        <a:t>Sani </a:t>
                      </a:r>
                      <a:r>
                        <a:rPr lang="fr-FR" sz="1000" u="none" strike="noStrike" dirty="0" err="1">
                          <a:effectLst/>
                        </a:rPr>
                        <a:t>Malam</a:t>
                      </a:r>
                      <a:r>
                        <a:rPr lang="fr-FR" sz="1000" u="none" strike="noStrike" dirty="0">
                          <a:effectLst/>
                        </a:rPr>
                        <a:t> Kadri Abdoul Kader</a:t>
                      </a:r>
                      <a:endParaRPr lang="fr-FR" sz="1000" b="0" i="0" u="none" strike="noStrike" dirty="0">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a:effectLst/>
                        </a:rPr>
                        <a:t>Niger</a:t>
                      </a:r>
                      <a:endParaRPr lang="fr-FR" sz="1000" b="0" i="0" u="none" strike="noStrike">
                        <a:solidFill>
                          <a:srgbClr val="000000"/>
                        </a:solidFill>
                        <a:effectLst/>
                        <a:latin typeface="Arial" panose="020B0604020202020204" pitchFamily="34" charset="0"/>
                      </a:endParaRPr>
                    </a:p>
                  </a:txBody>
                  <a:tcPr marL="7607" marR="7607" marT="7607" marB="0"/>
                </a:tc>
                <a:tc>
                  <a:txBody>
                    <a:bodyPr/>
                    <a:lstStyle/>
                    <a:p>
                      <a:pPr algn="l" fontAlgn="t"/>
                      <a:r>
                        <a:rPr lang="fr-FR" sz="1000" b="0" i="0" u="none" strike="noStrike" dirty="0">
                          <a:solidFill>
                            <a:srgbClr val="000000"/>
                          </a:solidFill>
                          <a:effectLst/>
                          <a:latin typeface="Arial" panose="020B0604020202020204" pitchFamily="34" charset="0"/>
                          <a:hlinkClick r:id="rId12"/>
                        </a:rPr>
                        <a:t>ibnsani.papi@gmail.com</a:t>
                      </a:r>
                      <a:endParaRPr lang="fr-FR" sz="1000" b="0" i="0" u="none" strike="noStrike" dirty="0">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rPr>
                        <a:t>1</a:t>
                      </a:r>
                      <a:endParaRPr lang="fr-FR" sz="1000" b="0" i="0" u="none" strike="noStrike" dirty="0">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2465635908"/>
                  </a:ext>
                </a:extLst>
              </a:tr>
              <a:tr h="167359">
                <a:tc>
                  <a:txBody>
                    <a:bodyPr/>
                    <a:lstStyle/>
                    <a:p>
                      <a:pPr algn="l" fontAlgn="t"/>
                      <a:r>
                        <a:rPr lang="fr-FR" sz="1000" u="none" strike="noStrike" dirty="0" err="1">
                          <a:effectLst/>
                        </a:rPr>
                        <a:t>Ladi</a:t>
                      </a:r>
                      <a:r>
                        <a:rPr lang="fr-FR" sz="1000" u="none" strike="noStrike" dirty="0">
                          <a:effectLst/>
                        </a:rPr>
                        <a:t> </a:t>
                      </a:r>
                      <a:r>
                        <a:rPr lang="fr-FR" sz="1000" u="none" strike="noStrike" dirty="0" err="1">
                          <a:effectLst/>
                        </a:rPr>
                        <a:t>terigaba</a:t>
                      </a:r>
                      <a:endParaRPr lang="fr-FR" sz="1000" b="0" i="0" u="none" strike="noStrike" dirty="0">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rPr>
                        <a:t>Niger</a:t>
                      </a:r>
                      <a:endParaRPr lang="fr-FR" sz="1000" b="0" i="0" u="none" strike="noStrike" dirty="0">
                        <a:solidFill>
                          <a:srgbClr val="000000"/>
                        </a:solidFill>
                        <a:effectLst/>
                        <a:latin typeface="Arial" panose="020B0604020202020204" pitchFamily="34" charset="0"/>
                      </a:endParaRPr>
                    </a:p>
                  </a:txBody>
                  <a:tcPr marL="7607" marR="7607" marT="7607" marB="0"/>
                </a:tc>
                <a:tc>
                  <a:txBody>
                    <a:bodyPr/>
                    <a:lstStyle/>
                    <a:p>
                      <a:pPr algn="l" fontAlgn="t"/>
                      <a:r>
                        <a:rPr lang="fr-FR" sz="1000" u="none" strike="noStrike" dirty="0">
                          <a:effectLst/>
                        </a:rPr>
                        <a:t> laditerigaba@gmail.com</a:t>
                      </a:r>
                    </a:p>
                  </a:txBody>
                  <a:tcPr marL="7607" marR="7607" marT="7607" marB="0"/>
                </a:tc>
                <a:tc>
                  <a:txBody>
                    <a:bodyPr/>
                    <a:lstStyle/>
                    <a:p>
                      <a:pPr algn="l" fontAlgn="t"/>
                      <a:r>
                        <a:rPr lang="fr-FR" sz="1000" u="none" strike="noStrike" dirty="0">
                          <a:effectLst/>
                        </a:rPr>
                        <a:t>1 </a:t>
                      </a:r>
                      <a:endParaRPr lang="fr-FR" sz="1000" b="0" i="0" u="none" strike="noStrike" dirty="0">
                        <a:solidFill>
                          <a:srgbClr val="000000"/>
                        </a:solidFill>
                        <a:effectLst/>
                        <a:latin typeface="Arial" panose="020B0604020202020204" pitchFamily="34" charset="0"/>
                      </a:endParaRPr>
                    </a:p>
                  </a:txBody>
                  <a:tcPr marL="7607" marR="7607" marT="7607" marB="0"/>
                </a:tc>
                <a:extLst>
                  <a:ext uri="{0D108BD9-81ED-4DB2-BD59-A6C34878D82A}">
                    <a16:rowId xmlns:a16="http://schemas.microsoft.com/office/drawing/2014/main" val="4031950227"/>
                  </a:ext>
                </a:extLst>
              </a:tr>
            </a:tbl>
          </a:graphicData>
        </a:graphic>
      </p:graphicFrame>
      <p:sp>
        <p:nvSpPr>
          <p:cNvPr id="1024" name="ZoneTexte 1023">
            <a:extLst>
              <a:ext uri="{FF2B5EF4-FFF2-40B4-BE49-F238E27FC236}">
                <a16:creationId xmlns:a16="http://schemas.microsoft.com/office/drawing/2014/main" id="{EB6C2151-1514-6167-7761-F66B1A77AF5E}"/>
              </a:ext>
            </a:extLst>
          </p:cNvPr>
          <p:cNvSpPr txBox="1"/>
          <p:nvPr/>
        </p:nvSpPr>
        <p:spPr>
          <a:xfrm>
            <a:off x="266065" y="1557156"/>
            <a:ext cx="3713268" cy="369332"/>
          </a:xfrm>
          <a:prstGeom prst="rect">
            <a:avLst/>
          </a:prstGeom>
          <a:noFill/>
        </p:spPr>
        <p:txBody>
          <a:bodyPr wrap="square" rtlCol="0">
            <a:spAutoFit/>
          </a:bodyPr>
          <a:lstStyle/>
          <a:p>
            <a:r>
              <a:rPr lang="fr-FR" b="1" u="sng" dirty="0"/>
              <a:t>LES PRESENTS A LA FORMATION</a:t>
            </a:r>
          </a:p>
        </p:txBody>
      </p:sp>
    </p:spTree>
    <p:extLst>
      <p:ext uri="{BB962C8B-B14F-4D97-AF65-F5344CB8AC3E}">
        <p14:creationId xmlns:p14="http://schemas.microsoft.com/office/powerpoint/2010/main" val="17014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
            <a:ext cx="9144000" cy="6857999"/>
            <a:chOff x="0" y="0"/>
            <a:chExt cx="9144000" cy="6858002"/>
          </a:xfrm>
        </p:grpSpPr>
        <p:sp>
          <p:nvSpPr>
            <p:cNvPr id="6" name="Rectangle 5"/>
            <p:cNvSpPr/>
            <p:nvPr/>
          </p:nvSpPr>
          <p:spPr>
            <a:xfrm>
              <a:off x="1409700" y="0"/>
              <a:ext cx="1009650" cy="150878"/>
            </a:xfrm>
            <a:prstGeom prst="rect">
              <a:avLst/>
            </a:prstGeom>
            <a:solidFill>
              <a:srgbClr val="DDA63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7" name="Rectangle 6"/>
            <p:cNvSpPr/>
            <p:nvPr/>
          </p:nvSpPr>
          <p:spPr>
            <a:xfrm>
              <a:off x="2419350" y="0"/>
              <a:ext cx="1851388" cy="150878"/>
            </a:xfrm>
            <a:prstGeom prst="rect">
              <a:avLst/>
            </a:prstGeom>
            <a:solidFill>
              <a:srgbClr val="4C9F3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8" name="Rectangle 7"/>
            <p:cNvSpPr/>
            <p:nvPr/>
          </p:nvSpPr>
          <p:spPr>
            <a:xfrm>
              <a:off x="4270737" y="0"/>
              <a:ext cx="1453788" cy="150878"/>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9" name="Rectangle 8"/>
            <p:cNvSpPr/>
            <p:nvPr/>
          </p:nvSpPr>
          <p:spPr>
            <a:xfrm>
              <a:off x="5695950" y="0"/>
              <a:ext cx="2095500" cy="150878"/>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0" name="Rectangle 9"/>
            <p:cNvSpPr/>
            <p:nvPr/>
          </p:nvSpPr>
          <p:spPr>
            <a:xfrm>
              <a:off x="7791450" y="0"/>
              <a:ext cx="1352549" cy="150878"/>
            </a:xfrm>
            <a:prstGeom prst="rect">
              <a:avLst/>
            </a:prstGeom>
            <a:solidFill>
              <a:srgbClr val="3F7E4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1" name="Rectangle 10"/>
            <p:cNvSpPr/>
            <p:nvPr/>
          </p:nvSpPr>
          <p:spPr>
            <a:xfrm rot="5400000">
              <a:off x="8023225" y="974725"/>
              <a:ext cx="2095500" cy="146050"/>
            </a:xfrm>
            <a:prstGeom prst="rect">
              <a:avLst/>
            </a:prstGeom>
            <a:solidFill>
              <a:srgbClr val="FCC3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2" name="Rectangle 11"/>
            <p:cNvSpPr/>
            <p:nvPr/>
          </p:nvSpPr>
          <p:spPr>
            <a:xfrm rot="5400000">
              <a:off x="8318500" y="2774950"/>
              <a:ext cx="1504950" cy="146049"/>
            </a:xfrm>
            <a:prstGeom prst="rect">
              <a:avLst/>
            </a:prstGeom>
            <a:solidFill>
              <a:srgbClr val="A2194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3" name="Rectangle 12"/>
            <p:cNvSpPr/>
            <p:nvPr/>
          </p:nvSpPr>
          <p:spPr>
            <a:xfrm rot="5400000">
              <a:off x="7998365" y="4600036"/>
              <a:ext cx="2145219" cy="146050"/>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4" name="Rectangle 13"/>
            <p:cNvSpPr/>
            <p:nvPr/>
          </p:nvSpPr>
          <p:spPr>
            <a:xfrm rot="5400000">
              <a:off x="8506258" y="6220261"/>
              <a:ext cx="1129433" cy="146050"/>
            </a:xfrm>
            <a:prstGeom prst="rect">
              <a:avLst/>
            </a:prstGeom>
            <a:solidFill>
              <a:srgbClr val="DD136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5" name="Rectangle 14"/>
            <p:cNvSpPr/>
            <p:nvPr/>
          </p:nvSpPr>
          <p:spPr>
            <a:xfrm>
              <a:off x="6826248" y="6695730"/>
              <a:ext cx="2317751" cy="162270"/>
            </a:xfrm>
            <a:prstGeom prst="rect">
              <a:avLst/>
            </a:prstGeom>
            <a:solidFill>
              <a:srgbClr val="BF8B2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6" name="Rectangle 15"/>
            <p:cNvSpPr/>
            <p:nvPr/>
          </p:nvSpPr>
          <p:spPr>
            <a:xfrm>
              <a:off x="6324599" y="6695729"/>
              <a:ext cx="501649" cy="162271"/>
            </a:xfrm>
            <a:prstGeom prst="rect">
              <a:avLst/>
            </a:prstGeom>
            <a:solidFill>
              <a:srgbClr val="3F7E4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7" name="Rectangle 16"/>
            <p:cNvSpPr/>
            <p:nvPr/>
          </p:nvSpPr>
          <p:spPr>
            <a:xfrm>
              <a:off x="5016499" y="6695729"/>
              <a:ext cx="1349737" cy="162271"/>
            </a:xfrm>
            <a:prstGeom prst="rect">
              <a:avLst/>
            </a:prstGeom>
            <a:solidFill>
              <a:srgbClr val="0A97D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8" name="Rectangle 17"/>
            <p:cNvSpPr/>
            <p:nvPr/>
          </p:nvSpPr>
          <p:spPr>
            <a:xfrm>
              <a:off x="2273300" y="6695729"/>
              <a:ext cx="2773543" cy="162271"/>
            </a:xfrm>
            <a:prstGeom prst="rect">
              <a:avLst/>
            </a:prstGeom>
            <a:solidFill>
              <a:srgbClr val="00689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9" name="Rectangle 18"/>
            <p:cNvSpPr/>
            <p:nvPr/>
          </p:nvSpPr>
          <p:spPr>
            <a:xfrm>
              <a:off x="138293" y="6695729"/>
              <a:ext cx="2135007" cy="162271"/>
            </a:xfrm>
            <a:prstGeom prst="rect">
              <a:avLst/>
            </a:prstGeom>
            <a:solidFill>
              <a:srgbClr val="19486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0" name="Rectangle 19"/>
            <p:cNvSpPr/>
            <p:nvPr/>
          </p:nvSpPr>
          <p:spPr>
            <a:xfrm rot="16200000">
              <a:off x="-812742" y="812742"/>
              <a:ext cx="1763778" cy="138294"/>
            </a:xfrm>
            <a:prstGeom prst="rect">
              <a:avLst/>
            </a:prstGeom>
            <a:solidFill>
              <a:srgbClr val="26BDE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1" name="Rectangle 20"/>
            <p:cNvSpPr/>
            <p:nvPr/>
          </p:nvSpPr>
          <p:spPr>
            <a:xfrm rot="16200000">
              <a:off x="-361858" y="2033496"/>
              <a:ext cx="862012" cy="138295"/>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2" name="Rectangle 21"/>
            <p:cNvSpPr/>
            <p:nvPr/>
          </p:nvSpPr>
          <p:spPr>
            <a:xfrm rot="16200000">
              <a:off x="-680289" y="3143819"/>
              <a:ext cx="1498871" cy="138292"/>
            </a:xfrm>
            <a:prstGeom prst="rect">
              <a:avLst/>
            </a:prstGeom>
            <a:solidFill>
              <a:srgbClr val="4C9F3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3" name="Rectangle 22"/>
            <p:cNvSpPr/>
            <p:nvPr/>
          </p:nvSpPr>
          <p:spPr>
            <a:xfrm rot="16200000">
              <a:off x="-841877" y="4765502"/>
              <a:ext cx="1822047" cy="138291"/>
            </a:xfrm>
            <a:prstGeom prst="rect">
              <a:avLst/>
            </a:prstGeom>
            <a:solidFill>
              <a:srgbClr val="FCC3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4" name="Rectangle 23"/>
            <p:cNvSpPr/>
            <p:nvPr/>
          </p:nvSpPr>
          <p:spPr>
            <a:xfrm rot="16200000">
              <a:off x="-487019" y="6232690"/>
              <a:ext cx="1112331" cy="138294"/>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5" name="Rectangle 24"/>
            <p:cNvSpPr/>
            <p:nvPr/>
          </p:nvSpPr>
          <p:spPr>
            <a:xfrm>
              <a:off x="0" y="0"/>
              <a:ext cx="1409700" cy="150878"/>
            </a:xfrm>
            <a:prstGeom prst="rect">
              <a:avLst/>
            </a:prstGeom>
            <a:solidFill>
              <a:srgbClr val="E524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grpSp>
      <p:sp>
        <p:nvSpPr>
          <p:cNvPr id="26" name="Title 1"/>
          <p:cNvSpPr txBox="1">
            <a:spLocks/>
          </p:cNvSpPr>
          <p:nvPr/>
        </p:nvSpPr>
        <p:spPr>
          <a:xfrm>
            <a:off x="308899" y="3864648"/>
            <a:ext cx="8411465" cy="1605263"/>
          </a:xfrm>
          <a:prstGeom prst="rect">
            <a:avLst/>
          </a:prstGeom>
        </p:spPr>
        <p:txBody>
          <a:bodyPr vert="horz" lIns="94211" tIns="47105" rIns="94211" bIns="4710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3000" b="1" dirty="0">
              <a:latin typeface="Bahnschrift SemiBold" panose="020B0502040204020203" pitchFamily="34" charset="0"/>
              <a:cs typeface="Calibri" panose="020F0502020204030204" pitchFamily="34" charset="0"/>
            </a:endParaRPr>
          </a:p>
        </p:txBody>
      </p:sp>
      <p:sp>
        <p:nvSpPr>
          <p:cNvPr id="27" name="Subtitle 2"/>
          <p:cNvSpPr txBox="1">
            <a:spLocks/>
          </p:cNvSpPr>
          <p:nvPr/>
        </p:nvSpPr>
        <p:spPr>
          <a:xfrm>
            <a:off x="2404836" y="5461943"/>
            <a:ext cx="6369017" cy="787800"/>
          </a:xfrm>
          <a:prstGeom prst="rect">
            <a:avLst/>
          </a:prstGeom>
        </p:spPr>
        <p:txBody>
          <a:bodyPr vert="horz" lIns="94211" tIns="47105" rIns="94211" bIns="47105"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lnSpc>
                <a:spcPct val="170000"/>
              </a:lnSpc>
            </a:pPr>
            <a:r>
              <a:rPr lang="en-US" sz="1648" dirty="0">
                <a:solidFill>
                  <a:schemeClr val="tx1"/>
                </a:solidFill>
                <a:latin typeface="Bahnschrift SemiBold" panose="020B0502040204020203" pitchFamily="34" charset="0"/>
              </a:rPr>
              <a:t>O</a:t>
            </a:r>
          </a:p>
        </p:txBody>
      </p:sp>
      <p:sp>
        <p:nvSpPr>
          <p:cNvPr id="28" name="TextBox 27"/>
          <p:cNvSpPr txBox="1"/>
          <p:nvPr/>
        </p:nvSpPr>
        <p:spPr>
          <a:xfrm>
            <a:off x="156593" y="2392318"/>
            <a:ext cx="8830814" cy="3970318"/>
          </a:xfrm>
          <a:prstGeom prst="rect">
            <a:avLst/>
          </a:prstGeom>
          <a:noFill/>
        </p:spPr>
        <p:txBody>
          <a:bodyPr wrap="square" rtlCol="0">
            <a:spAutoFit/>
          </a:bodyPr>
          <a:lstStyle/>
          <a:p>
            <a:pPr algn="ctr"/>
            <a:r>
              <a:rPr lang="fr-FR" sz="3600" dirty="0">
                <a:latin typeface="Bahnschrift" panose="020B0502040204020203" pitchFamily="34" charset="0"/>
              </a:rPr>
              <a:t>Pour le point de présence, veuillez renommer votre nom de connexion:</a:t>
            </a:r>
          </a:p>
          <a:p>
            <a:pPr algn="ctr"/>
            <a:r>
              <a:rPr lang="fr-FR" sz="3600" b="1" dirty="0">
                <a:latin typeface="Bahnschrift" panose="020B0502040204020203" pitchFamily="34" charset="0"/>
              </a:rPr>
              <a:t>Pays- Nom et prénoms,</a:t>
            </a:r>
          </a:p>
          <a:p>
            <a:pPr algn="ctr"/>
            <a:endParaRPr lang="fr-FR" sz="3600" b="1" dirty="0">
              <a:latin typeface="Bahnschrift" panose="020B0502040204020203" pitchFamily="34" charset="0"/>
            </a:endParaRPr>
          </a:p>
          <a:p>
            <a:pPr algn="ctr"/>
            <a:r>
              <a:rPr lang="fr-FR" sz="3600" b="1" u="sng" dirty="0">
                <a:latin typeface="Bahnschrift" panose="020B0502040204020203" pitchFamily="34" charset="0"/>
              </a:rPr>
              <a:t>Procédure</a:t>
            </a:r>
            <a:r>
              <a:rPr lang="fr-FR" sz="3600" b="1" dirty="0">
                <a:latin typeface="Bahnschrift" panose="020B0502040204020203" pitchFamily="34" charset="0"/>
              </a:rPr>
              <a:t>: cliquez sur les trois points à la fin de nom actuel et cliquez sur renommer</a:t>
            </a:r>
            <a:endParaRPr lang="en-US" sz="3600" b="1" dirty="0">
              <a:latin typeface="Bahnschrift" panose="020B0502040204020203" pitchFamily="34" charset="0"/>
            </a:endParaRPr>
          </a:p>
        </p:txBody>
      </p:sp>
      <p:pic>
        <p:nvPicPr>
          <p:cNvPr id="29" name="Picture 2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r="50000"/>
          <a:stretch/>
        </p:blipFill>
        <p:spPr>
          <a:xfrm>
            <a:off x="7590971" y="407953"/>
            <a:ext cx="1396436" cy="2792872"/>
          </a:xfrm>
          <a:prstGeom prst="rect">
            <a:avLst/>
          </a:prstGeom>
        </p:spPr>
      </p:pic>
      <p:pic>
        <p:nvPicPr>
          <p:cNvPr id="1026" name="Picture 1" descr="369522518@05032009-33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65" y="180187"/>
            <a:ext cx="1428750" cy="9207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7629" y="71120"/>
            <a:ext cx="2865179" cy="10011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4544" y="1095491"/>
            <a:ext cx="4572000" cy="461665"/>
          </a:xfrm>
          <a:prstGeom prst="rect">
            <a:avLst/>
          </a:prstGeom>
        </p:spPr>
        <p:txBody>
          <a:bodyPr>
            <a:spAutoFit/>
          </a:bodyPr>
          <a:lstStyle/>
          <a:p>
            <a:r>
              <a:rPr lang="fr-FR" sz="1200" b="1" dirty="0">
                <a:latin typeface="Arial" panose="020B0604020202020204" pitchFamily="34" charset="0"/>
                <a:ea typeface="Calibri" panose="020F0502020204030204" pitchFamily="34" charset="0"/>
              </a:rPr>
              <a:t>Observatoire Économique et Statistique d’Afrique Subsaharienne</a:t>
            </a:r>
            <a:endParaRPr lang="en-US" sz="1200" dirty="0"/>
          </a:p>
        </p:txBody>
      </p:sp>
    </p:spTree>
    <p:extLst>
      <p:ext uri="{BB962C8B-B14F-4D97-AF65-F5344CB8AC3E}">
        <p14:creationId xmlns:p14="http://schemas.microsoft.com/office/powerpoint/2010/main" val="372345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2105911"/>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637" dirty="0">
              <a:latin typeface="Bahnschrift" panose="020B0502040204020203" pitchFamily="34" charset="0"/>
            </a:endParaRPr>
          </a:p>
        </p:txBody>
      </p:sp>
      <p:sp>
        <p:nvSpPr>
          <p:cNvPr id="2" name="Title 1"/>
          <p:cNvSpPr>
            <a:spLocks noGrp="1"/>
          </p:cNvSpPr>
          <p:nvPr>
            <p:ph type="title"/>
          </p:nvPr>
        </p:nvSpPr>
        <p:spPr>
          <a:xfrm>
            <a:off x="360949" y="383181"/>
            <a:ext cx="8422106" cy="826911"/>
          </a:xfrm>
        </p:spPr>
        <p:txBody>
          <a:bodyPr>
            <a:normAutofit fontScale="90000"/>
          </a:bodyPr>
          <a:lstStyle/>
          <a:p>
            <a:br>
              <a:rPr lang="fr-FR" sz="3000" b="1" dirty="0">
                <a:solidFill>
                  <a:schemeClr val="bg1"/>
                </a:solidFill>
                <a:latin typeface="Bahnschrift SemiBold" panose="020B0502040204020203" pitchFamily="34" charset="0"/>
              </a:rPr>
            </a:br>
            <a:r>
              <a:rPr lang="fr-FR" sz="3000" b="1" dirty="0">
                <a:solidFill>
                  <a:schemeClr val="bg1"/>
                </a:solidFill>
                <a:latin typeface="Bahnschrift SemiBold" panose="020B0502040204020203" pitchFamily="34" charset="0"/>
              </a:rPr>
              <a:t>Introduction
</a:t>
            </a:r>
            <a:endParaRPr lang="en-GB" sz="3000" b="1" dirty="0">
              <a:solidFill>
                <a:schemeClr val="bg1"/>
              </a:solidFill>
              <a:latin typeface="Bahnschrift SemiBold" panose="020B0502040204020203" pitchFamily="34" charset="0"/>
            </a:endParaRPr>
          </a:p>
        </p:txBody>
      </p:sp>
      <p:sp>
        <p:nvSpPr>
          <p:cNvPr id="3" name="Content Placeholder 2"/>
          <p:cNvSpPr>
            <a:spLocks noGrp="1"/>
          </p:cNvSpPr>
          <p:nvPr>
            <p:ph idx="1"/>
          </p:nvPr>
        </p:nvSpPr>
        <p:spPr>
          <a:xfrm>
            <a:off x="100599" y="2237362"/>
            <a:ext cx="8897485" cy="4435813"/>
          </a:xfrm>
        </p:spPr>
        <p:txBody>
          <a:bodyPr>
            <a:noAutofit/>
          </a:bodyPr>
          <a:lstStyle/>
          <a:p>
            <a:pPr marL="0" indent="0" algn="l">
              <a:buNone/>
            </a:pPr>
            <a:r>
              <a:rPr lang="fr-FR" altLang="en-US" sz="2000" dirty="0">
                <a:latin typeface="Arial" panose="020B0604020202020204" pitchFamily="34" charset="0"/>
                <a:cs typeface="Arial" panose="020B0604020202020204" pitchFamily="34" charset="0"/>
              </a:rPr>
              <a:t>Cette formation se déroule dans le cadre du Protocole d’Accord entre la FAO et AFRISTAT pour l’</a:t>
            </a:r>
            <a:r>
              <a:rPr lang="fr-FR" sz="2000" i="0" u="none" strike="noStrike" baseline="0" dirty="0">
                <a:solidFill>
                  <a:srgbClr val="000000"/>
                </a:solidFill>
                <a:latin typeface="Arial" panose="020B0604020202020204" pitchFamily="34" charset="0"/>
                <a:cs typeface="Arial" panose="020B0604020202020204" pitchFamily="34" charset="0"/>
              </a:rPr>
              <a:t>« Assistance au développement méthodologique et au renforcement des capacités dans le domaine des indicateurs ODD 2.3.1 et 2.3.2» dont d</a:t>
            </a:r>
            <a:r>
              <a:rPr lang="fr-FR" sz="2000" dirty="0">
                <a:solidFill>
                  <a:srgbClr val="000000"/>
                </a:solidFill>
                <a:latin typeface="Arial" panose="020B0604020202020204" pitchFamily="34" charset="0"/>
                <a:cs typeface="Arial" panose="020B0604020202020204" pitchFamily="34" charset="0"/>
              </a:rPr>
              <a:t>eux pays sont bénéficiaires (Burkina Faso et le Mali) mais qui s’étende au Bénin et au Niger.</a:t>
            </a:r>
            <a:r>
              <a:rPr lang="fr-FR" sz="2000" i="0" u="none" strike="noStrike" baseline="0" dirty="0">
                <a:solidFill>
                  <a:srgbClr val="000000"/>
                </a:solidFill>
                <a:latin typeface="Arial" panose="020B0604020202020204" pitchFamily="34" charset="0"/>
                <a:cs typeface="Arial" panose="020B0604020202020204" pitchFamily="34" charset="0"/>
              </a:rPr>
              <a:t> </a:t>
            </a:r>
          </a:p>
          <a:p>
            <a:pPr marL="0" indent="0" algn="l">
              <a:buNone/>
            </a:pPr>
            <a:endParaRPr lang="fr-FR" altLang="en-US" sz="2000" b="1" dirty="0">
              <a:solidFill>
                <a:srgbClr val="000000"/>
              </a:solidFill>
              <a:latin typeface="Arial" panose="020B0604020202020204" pitchFamily="34" charset="0"/>
              <a:cs typeface="Arial" panose="020B0604020202020204" pitchFamily="34" charset="0"/>
            </a:endParaRPr>
          </a:p>
          <a:p>
            <a:pPr marL="0" indent="0">
              <a:buNone/>
            </a:pPr>
            <a:r>
              <a:rPr lang="fr-FR" sz="2000" b="1" dirty="0">
                <a:latin typeface="Arial" panose="020B0604020202020204" pitchFamily="34" charset="0"/>
                <a:cs typeface="Arial" panose="020B0604020202020204" pitchFamily="34" charset="0"/>
              </a:rPr>
              <a:t>Objectif de l’assistance : </a:t>
            </a:r>
          </a:p>
          <a:p>
            <a:pPr marL="0" indent="0">
              <a:buNone/>
            </a:pPr>
            <a:r>
              <a:rPr lang="fr-FR" sz="2000" dirty="0">
                <a:latin typeface="Arial" panose="020B0604020202020204" pitchFamily="34" charset="0"/>
                <a:cs typeface="Arial" panose="020B0604020202020204" pitchFamily="34" charset="0"/>
              </a:rPr>
              <a:t>- contribuer à la finalisation de la méthodologie de l’indicateur 2.3.1 et des outils méthodologiques concernant les indicateurs ODD 2.3.1 et 2.3.2 </a:t>
            </a:r>
          </a:p>
          <a:p>
            <a:pPr marL="0" indent="0">
              <a:buNone/>
            </a:pPr>
            <a:r>
              <a:rPr lang="fr-FR" sz="2000" dirty="0">
                <a:latin typeface="Arial" panose="020B0604020202020204" pitchFamily="34" charset="0"/>
                <a:cs typeface="Arial" panose="020B0604020202020204" pitchFamily="34" charset="0"/>
              </a:rPr>
              <a:t>- renforcer les capacités des statisticiens africains en matière de collecte, de traitement, d’analyse de données et de diffusion des indicateurs ODD 2.3.1 et 2.3.2 visant à mesurer les tendances de la productivité et des revenues des petits producteurs alimentaires. </a:t>
            </a:r>
          </a:p>
          <a:p>
            <a:pPr marL="0" indent="0" algn="l">
              <a:buNone/>
            </a:pPr>
            <a:r>
              <a:rPr lang="fr-FR" altLang="en-US" sz="2000" b="1" dirty="0">
                <a:latin typeface="Arial" panose="020B0604020202020204" pitchFamily="34" charset="0"/>
                <a:cs typeface="Arial" panose="020B0604020202020204" pitchFamily="34" charset="0"/>
              </a:rPr>
              <a:t>
</a:t>
            </a:r>
            <a:endParaRPr lang="en-US" altLang="en-US" sz="2000" b="1" dirty="0">
              <a:latin typeface="Arial" panose="020B0604020202020204" pitchFamily="34" charset="0"/>
              <a:cs typeface="Arial" panose="020B0604020202020204" pitchFamily="34" charset="0"/>
            </a:endParaRPr>
          </a:p>
          <a:p>
            <a:pPr>
              <a:lnSpc>
                <a:spcPct val="110000"/>
              </a:lnSpc>
              <a:spcBef>
                <a:spcPts val="600"/>
              </a:spcBef>
              <a:spcAft>
                <a:spcPts val="600"/>
              </a:spcAft>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69892" indent="-269892">
              <a:lnSpc>
                <a:spcPct val="110000"/>
              </a:lnSpc>
              <a:spcBef>
                <a:spcPts val="0"/>
              </a:spcBef>
              <a:spcAft>
                <a:spcPts val="600"/>
              </a:spcAft>
              <a:buFont typeface="Wingdings" panose="05000000000000000000" pitchFamily="2" charset="2"/>
              <a:buChar char="§"/>
            </a:pPr>
            <a:endParaRPr lang="en-GB" sz="2000" dirty="0">
              <a:solidFill>
                <a:prstClr val="black"/>
              </a:solidFill>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887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3909"/>
            <a:ext cx="9144000" cy="1801091"/>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637" dirty="0">
              <a:latin typeface="Bahnschrift" panose="020B0502040204020203" pitchFamily="34" charset="0"/>
            </a:endParaRPr>
          </a:p>
        </p:txBody>
      </p:sp>
      <p:sp>
        <p:nvSpPr>
          <p:cNvPr id="2" name="Title 1"/>
          <p:cNvSpPr>
            <a:spLocks noGrp="1"/>
          </p:cNvSpPr>
          <p:nvPr>
            <p:ph type="title"/>
          </p:nvPr>
        </p:nvSpPr>
        <p:spPr>
          <a:xfrm>
            <a:off x="360949" y="383181"/>
            <a:ext cx="8422106" cy="826911"/>
          </a:xfrm>
        </p:spPr>
        <p:txBody>
          <a:bodyPr>
            <a:normAutofit/>
          </a:bodyPr>
          <a:lstStyle/>
          <a:p>
            <a:r>
              <a:rPr lang="en-US" sz="3000" b="1" dirty="0" err="1">
                <a:solidFill>
                  <a:schemeClr val="bg1"/>
                </a:solidFill>
                <a:latin typeface="Bahnschrift SemiBold" panose="020B0502040204020203" pitchFamily="34" charset="0"/>
              </a:rPr>
              <a:t>Objectifs</a:t>
            </a:r>
            <a:r>
              <a:rPr lang="en-US" sz="3000" b="1" dirty="0">
                <a:solidFill>
                  <a:schemeClr val="bg1"/>
                </a:solidFill>
                <a:latin typeface="Bahnschrift SemiBold" panose="020B0502040204020203" pitchFamily="34" charset="0"/>
              </a:rPr>
              <a:t> de la formation</a:t>
            </a:r>
            <a:endParaRPr lang="en-GB" sz="3000" b="1" dirty="0">
              <a:solidFill>
                <a:schemeClr val="bg1"/>
              </a:solidFill>
              <a:latin typeface="Bahnschrift SemiBold" panose="020B0502040204020203" pitchFamily="34" charset="0"/>
            </a:endParaRPr>
          </a:p>
        </p:txBody>
      </p:sp>
      <p:sp>
        <p:nvSpPr>
          <p:cNvPr id="3" name="Content Placeholder 2"/>
          <p:cNvSpPr>
            <a:spLocks noGrp="1"/>
          </p:cNvSpPr>
          <p:nvPr>
            <p:ph idx="1"/>
          </p:nvPr>
        </p:nvSpPr>
        <p:spPr>
          <a:xfrm>
            <a:off x="77821" y="1801113"/>
            <a:ext cx="8883300" cy="4852606"/>
          </a:xfrm>
        </p:spPr>
        <p:txBody>
          <a:bodyPr>
            <a:normAutofit/>
          </a:bodyPr>
          <a:lstStyle/>
          <a:p>
            <a:pPr marL="1466360" indent="0">
              <a:lnSpc>
                <a:spcPct val="100000"/>
              </a:lnSpc>
              <a:spcBef>
                <a:spcPts val="600"/>
              </a:spcBef>
              <a:spcAft>
                <a:spcPts val="600"/>
              </a:spcAft>
              <a:buNone/>
              <a:tabLst>
                <a:tab pos="981422" algn="l"/>
                <a:tab pos="1628006" algn="l"/>
              </a:tabLst>
            </a:pPr>
            <a:endParaRPr lang="en-US" altLang="en-US" sz="2000" b="1" dirty="0">
              <a:latin typeface="Arial" panose="020B0604020202020204" pitchFamily="34" charset="0"/>
              <a:cs typeface="Arial" panose="020B0604020202020204" pitchFamily="34" charset="0"/>
            </a:endParaRPr>
          </a:p>
          <a:p>
            <a:pPr marL="269892" indent="-269892">
              <a:lnSpc>
                <a:spcPct val="110000"/>
              </a:lnSpc>
              <a:spcBef>
                <a:spcPts val="0"/>
              </a:spcBef>
              <a:spcAft>
                <a:spcPts val="600"/>
              </a:spcAft>
              <a:buFont typeface="Wingdings" panose="05000000000000000000" pitchFamily="2" charset="2"/>
              <a:buChar char="§"/>
            </a:pPr>
            <a:r>
              <a:rPr lang="fr-FR" sz="2000" dirty="0">
                <a:latin typeface="Arial" panose="020B0604020202020204" pitchFamily="34" charset="0"/>
                <a:cs typeface="Arial" panose="020B0604020202020204" pitchFamily="34" charset="0"/>
              </a:rPr>
              <a:t>L’objectif de cette session de formation est de doter les cadres des pays participants des compétences pratiques nécessaires pour assurer la production continue et la désagrégation des ODD 2.3.1 et 2.3.2.  </a:t>
            </a:r>
          </a:p>
          <a:p>
            <a:pPr marL="269892" indent="-269892">
              <a:lnSpc>
                <a:spcPct val="110000"/>
              </a:lnSpc>
              <a:spcBef>
                <a:spcPts val="0"/>
              </a:spcBef>
              <a:spcAft>
                <a:spcPts val="600"/>
              </a:spcAft>
              <a:buFont typeface="Wingdings" panose="05000000000000000000" pitchFamily="2" charset="2"/>
              <a:buChar char="§"/>
            </a:pPr>
            <a:r>
              <a:rPr lang="fr-FR" sz="2000" dirty="0">
                <a:effectLst/>
                <a:latin typeface="Arial" panose="020B0604020202020204" pitchFamily="34" charset="0"/>
                <a:ea typeface="Calibri" panose="020F0502020204030204" pitchFamily="34" charset="0"/>
                <a:cs typeface="Arial" panose="020B0604020202020204" pitchFamily="34" charset="0"/>
              </a:rPr>
              <a:t>L’atelier sera une session de formation pratique axée sur le calcul de ces indicateurs ODD à l’aide de données réelles de la dernière enquête du Burkina Faso (EPA 2021/22). Les autres pays participants seront encouragés à appliquer les méthodes et processus présentés à leurs propres données nationales.</a:t>
            </a:r>
          </a:p>
          <a:p>
            <a:pPr marL="269892" indent="-269892">
              <a:lnSpc>
                <a:spcPct val="110000"/>
              </a:lnSpc>
              <a:spcBef>
                <a:spcPts val="0"/>
              </a:spcBef>
              <a:spcAft>
                <a:spcPts val="600"/>
              </a:spcAft>
              <a:buFont typeface="Wingdings" panose="05000000000000000000" pitchFamily="2" charset="2"/>
              <a:buChar char="§"/>
            </a:pPr>
            <a:endParaRPr lang="en-GB" sz="2000" dirty="0">
              <a:solidFill>
                <a:prstClr val="black"/>
              </a:solidFill>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4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3909"/>
            <a:ext cx="9144000" cy="1801091"/>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637" dirty="0">
              <a:latin typeface="Bahnschrift" panose="020B0502040204020203" pitchFamily="34" charset="0"/>
            </a:endParaRPr>
          </a:p>
        </p:txBody>
      </p:sp>
      <p:sp>
        <p:nvSpPr>
          <p:cNvPr id="2" name="Title 1"/>
          <p:cNvSpPr>
            <a:spLocks noGrp="1"/>
          </p:cNvSpPr>
          <p:nvPr>
            <p:ph type="title"/>
          </p:nvPr>
        </p:nvSpPr>
        <p:spPr>
          <a:xfrm>
            <a:off x="360949" y="383181"/>
            <a:ext cx="8422106" cy="826911"/>
          </a:xfrm>
        </p:spPr>
        <p:txBody>
          <a:bodyPr>
            <a:normAutofit/>
          </a:bodyPr>
          <a:lstStyle/>
          <a:p>
            <a:r>
              <a:rPr lang="en-US" sz="3000" b="1" dirty="0" err="1">
                <a:solidFill>
                  <a:schemeClr val="bg1"/>
                </a:solidFill>
                <a:latin typeface="Bahnschrift SemiBold" panose="020B0502040204020203" pitchFamily="34" charset="0"/>
              </a:rPr>
              <a:t>Objectifs</a:t>
            </a:r>
            <a:r>
              <a:rPr lang="en-US" sz="3000" b="1" dirty="0">
                <a:solidFill>
                  <a:schemeClr val="bg1"/>
                </a:solidFill>
                <a:latin typeface="Bahnschrift SemiBold" panose="020B0502040204020203" pitchFamily="34" charset="0"/>
              </a:rPr>
              <a:t> de la formation</a:t>
            </a:r>
            <a:endParaRPr lang="en-GB" sz="3000" b="1" dirty="0">
              <a:solidFill>
                <a:schemeClr val="bg1"/>
              </a:solidFill>
              <a:latin typeface="Bahnschrift SemiBold" panose="020B0502040204020203" pitchFamily="34" charset="0"/>
            </a:endParaRPr>
          </a:p>
        </p:txBody>
      </p:sp>
      <p:sp>
        <p:nvSpPr>
          <p:cNvPr id="3" name="Content Placeholder 2"/>
          <p:cNvSpPr>
            <a:spLocks noGrp="1"/>
          </p:cNvSpPr>
          <p:nvPr>
            <p:ph idx="1"/>
          </p:nvPr>
        </p:nvSpPr>
        <p:spPr>
          <a:xfrm>
            <a:off x="77821" y="1801113"/>
            <a:ext cx="8883300" cy="4852606"/>
          </a:xfrm>
        </p:spPr>
        <p:txBody>
          <a:bodyPr>
            <a:normAutofit/>
          </a:bodyPr>
          <a:lstStyle/>
          <a:p>
            <a:pPr marL="1466360" indent="0">
              <a:lnSpc>
                <a:spcPct val="100000"/>
              </a:lnSpc>
              <a:spcBef>
                <a:spcPts val="600"/>
              </a:spcBef>
              <a:spcAft>
                <a:spcPts val="600"/>
              </a:spcAft>
              <a:buNone/>
              <a:tabLst>
                <a:tab pos="981422" algn="l"/>
                <a:tab pos="1628006" algn="l"/>
              </a:tabLst>
            </a:pPr>
            <a:endParaRPr lang="en-US" altLang="en-US" sz="2000" b="1" dirty="0">
              <a:latin typeface="Arial" panose="020B0604020202020204" pitchFamily="34" charset="0"/>
              <a:cs typeface="Arial" panose="020B0604020202020204" pitchFamily="34" charset="0"/>
            </a:endParaRPr>
          </a:p>
          <a:p>
            <a:pPr algn="just">
              <a:lnSpc>
                <a:spcPct val="115000"/>
              </a:lnSpc>
              <a:spcBef>
                <a:spcPts val="600"/>
              </a:spcBef>
              <a:spcAft>
                <a:spcPts val="800"/>
              </a:spcAft>
            </a:pPr>
            <a:r>
              <a:rPr lang="fr-FR" sz="2000" dirty="0">
                <a:effectLst/>
                <a:latin typeface="Arial" panose="020B0604020202020204" pitchFamily="34" charset="0"/>
                <a:ea typeface="Calibri" panose="020F0502020204030204" pitchFamily="34" charset="0"/>
                <a:cs typeface="Arial" panose="020B0604020202020204" pitchFamily="34" charset="0"/>
              </a:rPr>
              <a:t>Les activités de l’atelier seront organisées en 3 sessions de 3 heures chacune, pendant trois jours. Les sessions seront animées par la FAO, AFRISTAT et les équipes pays et aborderont les points suivants : </a:t>
            </a:r>
          </a:p>
          <a:p>
            <a:pPr marL="342900" lvl="0" indent="-342900" algn="just">
              <a:lnSpc>
                <a:spcPct val="107000"/>
              </a:lnSpc>
              <a:spcBef>
                <a:spcPts val="600"/>
              </a:spcBef>
              <a:spcAft>
                <a:spcPts val="800"/>
              </a:spcAft>
              <a:buFont typeface="+mj-lt"/>
              <a:buAutoNum type="arabicPeriod"/>
              <a:tabLst>
                <a:tab pos="457200" algn="l"/>
              </a:tabLst>
            </a:pPr>
            <a:r>
              <a:rPr lang="fr-FR" sz="2000" dirty="0">
                <a:effectLst/>
                <a:latin typeface="Arial" panose="020B0604020202020204" pitchFamily="34" charset="0"/>
                <a:ea typeface="Calibri" panose="020F0502020204030204" pitchFamily="34" charset="0"/>
                <a:cs typeface="Arial" panose="020B0604020202020204" pitchFamily="34" charset="0"/>
              </a:rPr>
              <a:t>Bref rappel de la définition et des méthodologies des ODD 2.3.1 et 2.3.2 ainsi que les données requises et les programmes de calcul de la FAO</a:t>
            </a:r>
          </a:p>
          <a:p>
            <a:pPr marL="342900" lvl="0" indent="-342900" algn="just">
              <a:lnSpc>
                <a:spcPct val="107000"/>
              </a:lnSpc>
              <a:spcBef>
                <a:spcPts val="300"/>
              </a:spcBef>
              <a:spcAft>
                <a:spcPts val="800"/>
              </a:spcAft>
              <a:buFont typeface="+mj-lt"/>
              <a:buAutoNum type="arabicPeriod"/>
              <a:tabLst>
                <a:tab pos="457200" algn="l"/>
              </a:tabLst>
            </a:pPr>
            <a:r>
              <a:rPr lang="fr-FR" sz="2000" dirty="0">
                <a:effectLst/>
                <a:latin typeface="Arial" panose="020B0604020202020204" pitchFamily="34" charset="0"/>
                <a:ea typeface="Calibri" panose="020F0502020204030204" pitchFamily="34" charset="0"/>
                <a:cs typeface="Arial" panose="020B0604020202020204" pitchFamily="34" charset="0"/>
              </a:rPr>
              <a:t>Présentation de l’enquête agricole EPA du Burkina Faso et des données recueillies sur les ODD 2.3.1 et 2.3.2</a:t>
            </a:r>
          </a:p>
          <a:p>
            <a:pPr marL="342900" lvl="0" indent="-342900" algn="just">
              <a:lnSpc>
                <a:spcPct val="107000"/>
              </a:lnSpc>
              <a:spcBef>
                <a:spcPts val="300"/>
              </a:spcBef>
              <a:spcAft>
                <a:spcPts val="300"/>
              </a:spcAft>
              <a:buFont typeface="+mj-lt"/>
              <a:buAutoNum type="arabicPeriod"/>
              <a:tabLst>
                <a:tab pos="457200" algn="l"/>
              </a:tabLst>
            </a:pPr>
            <a:r>
              <a:rPr lang="fr-FR" sz="2000" dirty="0">
                <a:effectLst/>
                <a:latin typeface="Arial" panose="020B0604020202020204" pitchFamily="34" charset="0"/>
                <a:ea typeface="Calibri" panose="020F0502020204030204" pitchFamily="34" charset="0"/>
                <a:cs typeface="Arial" panose="020B0604020202020204" pitchFamily="34" charset="0"/>
              </a:rPr>
              <a:t>Calcul des ODD 2.3.1 et 2.3.2.</a:t>
            </a:r>
          </a:p>
          <a:p>
            <a:pPr marL="342900" lvl="0" indent="-342900" algn="just">
              <a:lnSpc>
                <a:spcPct val="107000"/>
              </a:lnSpc>
              <a:spcBef>
                <a:spcPts val="300"/>
              </a:spcBef>
              <a:spcAft>
                <a:spcPts val="300"/>
              </a:spcAft>
              <a:buFont typeface="+mj-lt"/>
              <a:buAutoNum type="arabicPeriod"/>
              <a:tabLst>
                <a:tab pos="457200" algn="l"/>
              </a:tabLst>
            </a:pPr>
            <a:r>
              <a:rPr lang="fr-FR" sz="2000" dirty="0">
                <a:effectLst/>
                <a:latin typeface="Arial" panose="020B0604020202020204" pitchFamily="34" charset="0"/>
                <a:ea typeface="Calibri" panose="020F0502020204030204" pitchFamily="34" charset="0"/>
                <a:cs typeface="Arial" panose="020B0604020202020204" pitchFamily="34" charset="0"/>
              </a:rPr>
              <a:t>Présentations par les autres pays participants.</a:t>
            </a:r>
          </a:p>
          <a:p>
            <a:pPr marL="269892" indent="-269892">
              <a:lnSpc>
                <a:spcPct val="110000"/>
              </a:lnSpc>
              <a:spcBef>
                <a:spcPts val="0"/>
              </a:spcBef>
              <a:spcAft>
                <a:spcPts val="600"/>
              </a:spcAft>
              <a:buFont typeface="Wingdings" panose="05000000000000000000" pitchFamily="2" charset="2"/>
              <a:buChar char="§"/>
            </a:pPr>
            <a:endParaRPr lang="en-GB" sz="2000" dirty="0">
              <a:solidFill>
                <a:prstClr val="black"/>
              </a:solidFill>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12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3909"/>
            <a:ext cx="9144000" cy="1801091"/>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637" dirty="0">
              <a:latin typeface="Bahnschrift" panose="020B0502040204020203" pitchFamily="34" charset="0"/>
            </a:endParaRPr>
          </a:p>
        </p:txBody>
      </p:sp>
      <p:sp>
        <p:nvSpPr>
          <p:cNvPr id="2" name="Title 1"/>
          <p:cNvSpPr>
            <a:spLocks noGrp="1"/>
          </p:cNvSpPr>
          <p:nvPr>
            <p:ph type="title"/>
          </p:nvPr>
        </p:nvSpPr>
        <p:spPr>
          <a:xfrm>
            <a:off x="360948" y="383181"/>
            <a:ext cx="8783051" cy="826911"/>
          </a:xfrm>
        </p:spPr>
        <p:txBody>
          <a:bodyPr>
            <a:normAutofit fontScale="90000"/>
          </a:bodyPr>
          <a:lstStyle/>
          <a:p>
            <a:r>
              <a:rPr lang="fr-FR" sz="3000" b="1" dirty="0">
                <a:solidFill>
                  <a:schemeClr val="bg1"/>
                </a:solidFill>
                <a:latin typeface="Bahnschrift SemiBold" panose="020B0502040204020203" pitchFamily="34" charset="0"/>
              </a:rPr>
              <a:t>Agenda
</a:t>
            </a:r>
            <a:endParaRPr lang="en-GB" sz="3000" b="1" dirty="0">
              <a:solidFill>
                <a:schemeClr val="bg1"/>
              </a:solidFill>
              <a:latin typeface="Bahnschrift SemiBold" panose="020B0502040204020203" pitchFamily="34" charset="0"/>
            </a:endParaRPr>
          </a:p>
        </p:txBody>
      </p:sp>
      <p:graphicFrame>
        <p:nvGraphicFramePr>
          <p:cNvPr id="9" name="Tableau 8">
            <a:extLst>
              <a:ext uri="{FF2B5EF4-FFF2-40B4-BE49-F238E27FC236}">
                <a16:creationId xmlns:a16="http://schemas.microsoft.com/office/drawing/2014/main" id="{E216CF24-02C2-58D0-5DDC-7DE218AF8546}"/>
              </a:ext>
            </a:extLst>
          </p:cNvPr>
          <p:cNvGraphicFramePr>
            <a:graphicFrameLocks noGrp="1"/>
          </p:cNvGraphicFramePr>
          <p:nvPr>
            <p:extLst>
              <p:ext uri="{D42A27DB-BD31-4B8C-83A1-F6EECF244321}">
                <p14:modId xmlns:p14="http://schemas.microsoft.com/office/powerpoint/2010/main" val="3236595131"/>
              </p:ext>
            </p:extLst>
          </p:nvPr>
        </p:nvGraphicFramePr>
        <p:xfrm>
          <a:off x="222025" y="1104516"/>
          <a:ext cx="8699950" cy="5134844"/>
        </p:xfrm>
        <a:graphic>
          <a:graphicData uri="http://schemas.openxmlformats.org/drawingml/2006/table">
            <a:tbl>
              <a:tblPr firstRow="1" firstCol="1" bandRow="1">
                <a:tableStyleId>{5C22544A-7EE6-4342-B048-85BDC9FD1C3A}</a:tableStyleId>
              </a:tblPr>
              <a:tblGrid>
                <a:gridCol w="1485655">
                  <a:extLst>
                    <a:ext uri="{9D8B030D-6E8A-4147-A177-3AD203B41FA5}">
                      <a16:colId xmlns:a16="http://schemas.microsoft.com/office/drawing/2014/main" val="3829824074"/>
                    </a:ext>
                  </a:extLst>
                </a:gridCol>
                <a:gridCol w="4578875">
                  <a:extLst>
                    <a:ext uri="{9D8B030D-6E8A-4147-A177-3AD203B41FA5}">
                      <a16:colId xmlns:a16="http://schemas.microsoft.com/office/drawing/2014/main" val="3011715324"/>
                    </a:ext>
                  </a:extLst>
                </a:gridCol>
                <a:gridCol w="1734729">
                  <a:extLst>
                    <a:ext uri="{9D8B030D-6E8A-4147-A177-3AD203B41FA5}">
                      <a16:colId xmlns:a16="http://schemas.microsoft.com/office/drawing/2014/main" val="205002361"/>
                    </a:ext>
                  </a:extLst>
                </a:gridCol>
                <a:gridCol w="900691">
                  <a:extLst>
                    <a:ext uri="{9D8B030D-6E8A-4147-A177-3AD203B41FA5}">
                      <a16:colId xmlns:a16="http://schemas.microsoft.com/office/drawing/2014/main" val="1542733714"/>
                    </a:ext>
                  </a:extLst>
                </a:gridCol>
              </a:tblGrid>
              <a:tr h="245997">
                <a:tc gridSpan="4">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Jour 1: (durée totale : 03h00 mn )</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57258314"/>
                  </a:ext>
                </a:extLst>
              </a:tr>
              <a:tr h="245997">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Session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Description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Présentateur</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Durée</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87573320"/>
                  </a:ext>
                </a:extLst>
              </a:tr>
              <a:tr h="245997">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09h-9h05</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Mot de bienvenue (AFRISTAT)</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500" dirty="0">
                          <a:effectLst/>
                          <a:latin typeface="Arial" panose="020B0604020202020204" pitchFamily="34" charset="0"/>
                          <a:cs typeface="Arial" panose="020B0604020202020204" pitchFamily="34" charset="0"/>
                        </a:rPr>
                        <a:t>AFRISTAT</a:t>
                      </a:r>
                      <a:endParaRPr lang="fr-FR"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05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57134993"/>
                  </a:ext>
                </a:extLst>
              </a:tr>
              <a:tr h="906540">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09h05-9h15</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Introduction et Objectifs de la formation</a:t>
                      </a:r>
                    </a:p>
                    <a:p>
                      <a:pPr marL="342900" lvl="0" indent="-342900">
                        <a:lnSpc>
                          <a:spcPct val="107000"/>
                        </a:lnSpc>
                        <a:buFont typeface="Symbol" panose="05050102010706020507" pitchFamily="18" charset="2"/>
                        <a:buChar char=""/>
                      </a:pPr>
                      <a:r>
                        <a:rPr lang="fr-FR" sz="1500">
                          <a:effectLst/>
                          <a:latin typeface="Arial" panose="020B0604020202020204" pitchFamily="34" charset="0"/>
                          <a:cs typeface="Arial" panose="020B0604020202020204" pitchFamily="34" charset="0"/>
                        </a:rPr>
                        <a:t>Présentation des participants</a:t>
                      </a:r>
                    </a:p>
                    <a:p>
                      <a:pPr marL="342900" lvl="0" indent="-342900">
                        <a:lnSpc>
                          <a:spcPct val="107000"/>
                        </a:lnSpc>
                        <a:spcAft>
                          <a:spcPts val="800"/>
                        </a:spcAft>
                        <a:buFont typeface="Symbol" panose="05050102010706020507" pitchFamily="18" charset="2"/>
                        <a:buChar char=""/>
                      </a:pPr>
                      <a:r>
                        <a:rPr lang="fr-FR" sz="1500">
                          <a:effectLst/>
                          <a:latin typeface="Arial" panose="020B0604020202020204" pitchFamily="34" charset="0"/>
                          <a:cs typeface="Arial" panose="020B0604020202020204" pitchFamily="34" charset="0"/>
                        </a:rPr>
                        <a:t>Objectifs et agenda</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dirty="0">
                          <a:effectLst/>
                          <a:latin typeface="Arial" panose="020B0604020202020204" pitchFamily="34" charset="0"/>
                          <a:cs typeface="Arial" panose="020B0604020202020204" pitchFamily="34" charset="0"/>
                        </a:rPr>
                        <a:t>AFRISTAT</a:t>
                      </a:r>
                      <a:endParaRPr lang="fr-FR"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10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01565444"/>
                  </a:ext>
                </a:extLst>
              </a:tr>
              <a:tr h="503381">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09h15-10h00</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500" u="sng">
                          <a:effectLst/>
                          <a:latin typeface="Arial" panose="020B0604020202020204" pitchFamily="34" charset="0"/>
                          <a:cs typeface="Arial" panose="020B0604020202020204" pitchFamily="34" charset="0"/>
                        </a:rPr>
                        <a:t>SESSION 1</a:t>
                      </a:r>
                      <a:r>
                        <a:rPr lang="fr-FR" sz="1500">
                          <a:effectLst/>
                          <a:latin typeface="Arial" panose="020B0604020202020204" pitchFamily="34" charset="0"/>
                          <a:cs typeface="Arial" panose="020B0604020202020204" pitchFamily="34" charset="0"/>
                        </a:rPr>
                        <a:t> : Revue des définitions et de la méthodologie de calcul des ODD 2.3.1 et 2.3.2</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FAO/AFRISTAT</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45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44226247"/>
                  </a:ext>
                </a:extLst>
              </a:tr>
              <a:tr h="503381">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10h00-10h15</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500" u="sng">
                          <a:effectLst/>
                          <a:latin typeface="Arial" panose="020B0604020202020204" pitchFamily="34" charset="0"/>
                          <a:cs typeface="Arial" panose="020B0604020202020204" pitchFamily="34" charset="0"/>
                        </a:rPr>
                        <a:t>SESSION 2</a:t>
                      </a:r>
                      <a:r>
                        <a:rPr lang="fr-FR" sz="1500">
                          <a:effectLst/>
                          <a:latin typeface="Arial" panose="020B0604020202020204" pitchFamily="34" charset="0"/>
                          <a:cs typeface="Arial" panose="020B0604020202020204" pitchFamily="34" charset="0"/>
                        </a:rPr>
                        <a:t> : Revue des principales variables requises pour identifier les petits exploitants et calculer les ODD</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FAO/AFRISTAT</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15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60166505"/>
                  </a:ext>
                </a:extLst>
              </a:tr>
              <a:tr h="245997">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10h15-10h30</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Pause</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 </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15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104729"/>
                  </a:ext>
                </a:extLst>
              </a:tr>
              <a:tr h="503381">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10h30-11h00</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500" u="sng">
                          <a:effectLst/>
                          <a:latin typeface="Arial" panose="020B0604020202020204" pitchFamily="34" charset="0"/>
                          <a:cs typeface="Arial" panose="020B0604020202020204" pitchFamily="34" charset="0"/>
                        </a:rPr>
                        <a:t>SESSION 3</a:t>
                      </a:r>
                      <a:r>
                        <a:rPr lang="fr-FR" sz="1500">
                          <a:effectLst/>
                          <a:latin typeface="Arial" panose="020B0604020202020204" pitchFamily="34" charset="0"/>
                          <a:cs typeface="Arial" panose="020B0604020202020204" pitchFamily="34" charset="0"/>
                        </a:rPr>
                        <a:t> : Revue des programmes informatiques de calcul des ODD développés par  la FAO</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FAO</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30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87939456"/>
                  </a:ext>
                </a:extLst>
              </a:tr>
              <a:tr h="760764">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11h00-11h30</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500" u="sng">
                          <a:effectLst/>
                          <a:latin typeface="Arial" panose="020B0604020202020204" pitchFamily="34" charset="0"/>
                          <a:cs typeface="Arial" panose="020B0604020202020204" pitchFamily="34" charset="0"/>
                        </a:rPr>
                        <a:t>SESSION 4 </a:t>
                      </a:r>
                      <a:r>
                        <a:rPr lang="fr-FR" sz="1500">
                          <a:effectLst/>
                          <a:latin typeface="Arial" panose="020B0604020202020204" pitchFamily="34" charset="0"/>
                          <a:cs typeface="Arial" panose="020B0604020202020204" pitchFamily="34" charset="0"/>
                        </a:rPr>
                        <a:t>: Présentation de l’EPA 2021-2022 (bref aperçu de la méthodologie, des questionnaires et du déroulement de l’enquête)</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Equipe du Burkina Faso</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30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7753598"/>
                  </a:ext>
                </a:extLst>
              </a:tr>
              <a:tr h="760764">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11h30-12h00</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500" u="sng">
                          <a:effectLst/>
                          <a:latin typeface="Arial" panose="020B0604020202020204" pitchFamily="34" charset="0"/>
                          <a:cs typeface="Arial" panose="020B0604020202020204" pitchFamily="34" charset="0"/>
                        </a:rPr>
                        <a:t>SESSION 5 </a:t>
                      </a:r>
                      <a:r>
                        <a:rPr lang="fr-FR" sz="1500">
                          <a:effectLst/>
                          <a:latin typeface="Arial" panose="020B0604020202020204" pitchFamily="34" charset="0"/>
                          <a:cs typeface="Arial" panose="020B0604020202020204" pitchFamily="34" charset="0"/>
                        </a:rPr>
                        <a:t>: Présentation des données collectées sur les ODD 2.3.1 et 2.3.2, des variables manquantes et des proxy</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Equipe du Burkina Faso</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dirty="0">
                          <a:effectLst/>
                          <a:latin typeface="Arial" panose="020B0604020202020204" pitchFamily="34" charset="0"/>
                          <a:cs typeface="Arial" panose="020B0604020202020204" pitchFamily="34" charset="0"/>
                        </a:rPr>
                        <a:t>30 mn</a:t>
                      </a:r>
                      <a:endParaRPr lang="fr-FR"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16823229"/>
                  </a:ext>
                </a:extLst>
              </a:tr>
            </a:tbl>
          </a:graphicData>
        </a:graphic>
      </p:graphicFrame>
    </p:spTree>
    <p:extLst>
      <p:ext uri="{BB962C8B-B14F-4D97-AF65-F5344CB8AC3E}">
        <p14:creationId xmlns:p14="http://schemas.microsoft.com/office/powerpoint/2010/main" val="188551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3909"/>
            <a:ext cx="9144000" cy="1801091"/>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637" dirty="0">
              <a:latin typeface="Bahnschrift" panose="020B0502040204020203" pitchFamily="34" charset="0"/>
            </a:endParaRPr>
          </a:p>
        </p:txBody>
      </p:sp>
      <p:sp>
        <p:nvSpPr>
          <p:cNvPr id="2" name="Title 1"/>
          <p:cNvSpPr>
            <a:spLocks noGrp="1"/>
          </p:cNvSpPr>
          <p:nvPr>
            <p:ph type="title"/>
          </p:nvPr>
        </p:nvSpPr>
        <p:spPr>
          <a:xfrm>
            <a:off x="360948" y="383181"/>
            <a:ext cx="8783051" cy="826911"/>
          </a:xfrm>
        </p:spPr>
        <p:txBody>
          <a:bodyPr>
            <a:normAutofit fontScale="90000"/>
          </a:bodyPr>
          <a:lstStyle/>
          <a:p>
            <a:r>
              <a:rPr lang="fr-FR" sz="3000" b="1" dirty="0">
                <a:solidFill>
                  <a:schemeClr val="bg1"/>
                </a:solidFill>
                <a:latin typeface="Bahnschrift SemiBold" panose="020B0502040204020203" pitchFamily="34" charset="0"/>
              </a:rPr>
              <a:t>Agenda
</a:t>
            </a:r>
            <a:endParaRPr lang="en-GB" sz="3000" b="1" dirty="0">
              <a:solidFill>
                <a:schemeClr val="bg1"/>
              </a:solidFill>
              <a:latin typeface="Bahnschrift SemiBold" panose="020B0502040204020203" pitchFamily="34" charset="0"/>
            </a:endParaRPr>
          </a:p>
        </p:txBody>
      </p:sp>
      <p:graphicFrame>
        <p:nvGraphicFramePr>
          <p:cNvPr id="3" name="Tableau 2">
            <a:extLst>
              <a:ext uri="{FF2B5EF4-FFF2-40B4-BE49-F238E27FC236}">
                <a16:creationId xmlns:a16="http://schemas.microsoft.com/office/drawing/2014/main" id="{D967F087-6E3B-CFEA-DEA2-19236784AAFE}"/>
              </a:ext>
            </a:extLst>
          </p:cNvPr>
          <p:cNvGraphicFramePr>
            <a:graphicFrameLocks noGrp="1"/>
          </p:cNvGraphicFramePr>
          <p:nvPr>
            <p:extLst>
              <p:ext uri="{D42A27DB-BD31-4B8C-83A1-F6EECF244321}">
                <p14:modId xmlns:p14="http://schemas.microsoft.com/office/powerpoint/2010/main" val="2357615719"/>
              </p:ext>
            </p:extLst>
          </p:nvPr>
        </p:nvGraphicFramePr>
        <p:xfrm>
          <a:off x="215090" y="1697182"/>
          <a:ext cx="8713820" cy="4843486"/>
        </p:xfrm>
        <a:graphic>
          <a:graphicData uri="http://schemas.openxmlformats.org/drawingml/2006/table">
            <a:tbl>
              <a:tblPr firstRow="1" firstCol="1" bandRow="1">
                <a:tableStyleId>{5C22544A-7EE6-4342-B048-85BDC9FD1C3A}</a:tableStyleId>
              </a:tblPr>
              <a:tblGrid>
                <a:gridCol w="1488025">
                  <a:extLst>
                    <a:ext uri="{9D8B030D-6E8A-4147-A177-3AD203B41FA5}">
                      <a16:colId xmlns:a16="http://schemas.microsoft.com/office/drawing/2014/main" val="712454194"/>
                    </a:ext>
                  </a:extLst>
                </a:gridCol>
                <a:gridCol w="4586175">
                  <a:extLst>
                    <a:ext uri="{9D8B030D-6E8A-4147-A177-3AD203B41FA5}">
                      <a16:colId xmlns:a16="http://schemas.microsoft.com/office/drawing/2014/main" val="1252534001"/>
                    </a:ext>
                  </a:extLst>
                </a:gridCol>
                <a:gridCol w="1737494">
                  <a:extLst>
                    <a:ext uri="{9D8B030D-6E8A-4147-A177-3AD203B41FA5}">
                      <a16:colId xmlns:a16="http://schemas.microsoft.com/office/drawing/2014/main" val="2345293083"/>
                    </a:ext>
                  </a:extLst>
                </a:gridCol>
                <a:gridCol w="902126">
                  <a:extLst>
                    <a:ext uri="{9D8B030D-6E8A-4147-A177-3AD203B41FA5}">
                      <a16:colId xmlns:a16="http://schemas.microsoft.com/office/drawing/2014/main" val="187566954"/>
                    </a:ext>
                  </a:extLst>
                </a:gridCol>
              </a:tblGrid>
              <a:tr h="241503">
                <a:tc gridSpan="4">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Jour 2 (durée totale : 03h00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58191814"/>
                  </a:ext>
                </a:extLst>
              </a:tr>
              <a:tr h="1648037">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09h-10h30</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500" u="sng" dirty="0">
                          <a:effectLst/>
                          <a:latin typeface="Arial" panose="020B0604020202020204" pitchFamily="34" charset="0"/>
                          <a:cs typeface="Arial" panose="020B0604020202020204" pitchFamily="34" charset="0"/>
                        </a:rPr>
                        <a:t>SESSION 6</a:t>
                      </a:r>
                      <a:r>
                        <a:rPr lang="fr-FR" sz="1500" dirty="0">
                          <a:effectLst/>
                          <a:latin typeface="Arial" panose="020B0604020202020204" pitchFamily="34" charset="0"/>
                          <a:cs typeface="Arial" panose="020B0604020202020204" pitchFamily="34" charset="0"/>
                        </a:rPr>
                        <a:t> : </a:t>
                      </a:r>
                    </a:p>
                    <a:p>
                      <a:pPr marL="342900" lvl="0" indent="-342900">
                        <a:lnSpc>
                          <a:spcPct val="107000"/>
                        </a:lnSpc>
                        <a:buClr>
                          <a:srgbClr val="001F5F"/>
                        </a:buClr>
                        <a:buFont typeface="Times New Roman" panose="02020603050405020304" pitchFamily="18" charset="0"/>
                        <a:buChar char="-"/>
                      </a:pPr>
                      <a:r>
                        <a:rPr lang="fr-FR" sz="1500" dirty="0">
                          <a:effectLst/>
                          <a:latin typeface="Arial" panose="020B0604020202020204" pitchFamily="34" charset="0"/>
                          <a:cs typeface="Arial" panose="020B0604020202020204" pitchFamily="34" charset="0"/>
                        </a:rPr>
                        <a:t>Identification étape par étape des petits producteurs alimentaires Exemples pratiques</a:t>
                      </a:r>
                    </a:p>
                    <a:p>
                      <a:pPr marL="315595">
                        <a:lnSpc>
                          <a:spcPct val="107000"/>
                        </a:lnSpc>
                      </a:pPr>
                      <a:r>
                        <a:rPr lang="fr-FR" sz="1500" dirty="0">
                          <a:effectLst/>
                          <a:latin typeface="Arial" panose="020B0604020202020204" pitchFamily="34" charset="0"/>
                          <a:cs typeface="Arial" panose="020B0604020202020204" pitchFamily="34" charset="0"/>
                        </a:rPr>
                        <a:t> </a:t>
                      </a:r>
                    </a:p>
                    <a:p>
                      <a:pPr marL="342900" lvl="0" indent="-342900">
                        <a:lnSpc>
                          <a:spcPct val="107000"/>
                        </a:lnSpc>
                        <a:spcAft>
                          <a:spcPts val="800"/>
                        </a:spcAft>
                        <a:buClr>
                          <a:srgbClr val="001F5F"/>
                        </a:buClr>
                        <a:buFont typeface="Times New Roman" panose="02020603050405020304" pitchFamily="18" charset="0"/>
                        <a:buChar char="-"/>
                      </a:pPr>
                      <a:r>
                        <a:rPr lang="fr-FR" sz="1500" dirty="0">
                          <a:effectLst/>
                          <a:latin typeface="Arial" panose="020B0604020202020204" pitchFamily="34" charset="0"/>
                          <a:cs typeface="Arial" panose="020B0604020202020204" pitchFamily="34" charset="0"/>
                        </a:rPr>
                        <a:t>Préparation des données et identification des petits exploitants-CAS DU BURKINA FASO</a:t>
                      </a:r>
                      <a:endParaRPr lang="fr-FR"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FAO et Equipe du Burkina Faso</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1h30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12341619"/>
                  </a:ext>
                </a:extLst>
              </a:tr>
              <a:tr h="494188">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10h30-10h45</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Pause </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Equipe du Burkina Faso</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15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26937300"/>
                  </a:ext>
                </a:extLst>
              </a:tr>
              <a:tr h="494188">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10h45-12h00</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fr-FR" sz="1500" u="sng">
                          <a:effectLst/>
                          <a:latin typeface="Arial" panose="020B0604020202020204" pitchFamily="34" charset="0"/>
                          <a:cs typeface="Arial" panose="020B0604020202020204" pitchFamily="34" charset="0"/>
                        </a:rPr>
                        <a:t>SESSION 7 </a:t>
                      </a:r>
                      <a:r>
                        <a:rPr lang="fr-FR" sz="1500">
                          <a:effectLst/>
                          <a:latin typeface="Arial" panose="020B0604020202020204" pitchFamily="34" charset="0"/>
                          <a:cs typeface="Arial" panose="020B0604020202020204" pitchFamily="34" charset="0"/>
                        </a:rPr>
                        <a:t>: Identification des petits exploitants </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Equipe du Burkina Faso</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1h15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01724731"/>
                  </a:ext>
                </a:extLst>
              </a:tr>
              <a:tr h="241503">
                <a:tc gridSpan="4">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Jour 3 (durée totale : 04h00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66652056"/>
                  </a:ext>
                </a:extLst>
              </a:tr>
              <a:tr h="494188">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09h-10h30</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500" u="sng">
                          <a:effectLst/>
                          <a:latin typeface="Arial" panose="020B0604020202020204" pitchFamily="34" charset="0"/>
                          <a:cs typeface="Arial" panose="020B0604020202020204" pitchFamily="34" charset="0"/>
                        </a:rPr>
                        <a:t>SESSION 8 </a:t>
                      </a:r>
                      <a:r>
                        <a:rPr lang="fr-FR" sz="1500">
                          <a:effectLst/>
                          <a:latin typeface="Arial" panose="020B0604020202020204" pitchFamily="34" charset="0"/>
                          <a:cs typeface="Arial" panose="020B0604020202020204" pitchFamily="34" charset="0"/>
                        </a:rPr>
                        <a:t>: Préparation des données pour le calcul des ODD 2.3.1 et 2.3.2</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Equipe du Burkina Faso</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1h30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5490870"/>
                  </a:ext>
                </a:extLst>
              </a:tr>
              <a:tr h="241503">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10h30-10h45</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Pause </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 </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15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49068761"/>
                  </a:ext>
                </a:extLst>
              </a:tr>
              <a:tr h="494188">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10h45-12h00</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fr-FR" sz="1500" u="sng">
                          <a:effectLst/>
                          <a:latin typeface="Arial" panose="020B0604020202020204" pitchFamily="34" charset="0"/>
                          <a:cs typeface="Arial" panose="020B0604020202020204" pitchFamily="34" charset="0"/>
                        </a:rPr>
                        <a:t>SESSION 9 </a:t>
                      </a:r>
                      <a:r>
                        <a:rPr lang="fr-FR" sz="1500">
                          <a:effectLst/>
                          <a:latin typeface="Arial" panose="020B0604020202020204" pitchFamily="34" charset="0"/>
                          <a:cs typeface="Arial" panose="020B0604020202020204" pitchFamily="34" charset="0"/>
                        </a:rPr>
                        <a:t>: Calcul des ODD 2.3.1 et 2.3.2</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Equipe du Burkina Faso</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1500">
                          <a:effectLst/>
                          <a:latin typeface="Arial" panose="020B0604020202020204" pitchFamily="34" charset="0"/>
                          <a:cs typeface="Arial" panose="020B0604020202020204" pitchFamily="34" charset="0"/>
                        </a:rPr>
                        <a:t>1h15 mn</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0209104"/>
                  </a:ext>
                </a:extLst>
              </a:tr>
              <a:tr h="494188">
                <a:tc>
                  <a:txBody>
                    <a:bodyPr/>
                    <a:lstStyle/>
                    <a:p>
                      <a:pPr>
                        <a:lnSpc>
                          <a:spcPct val="107000"/>
                        </a:lnSpc>
                        <a:spcAft>
                          <a:spcPts val="800"/>
                        </a:spcAft>
                      </a:pPr>
                      <a:r>
                        <a:rPr lang="fr-FR" sz="1500">
                          <a:effectLst/>
                          <a:latin typeface="Arial" panose="020B0604020202020204" pitchFamily="34" charset="0"/>
                          <a:cs typeface="Arial" panose="020B0604020202020204" pitchFamily="34" charset="0"/>
                        </a:rPr>
                        <a:t>12h00-13h00</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500" u="sng">
                          <a:effectLst/>
                          <a:latin typeface="Arial" panose="020B0604020202020204" pitchFamily="34" charset="0"/>
                          <a:cs typeface="Arial" panose="020B0604020202020204" pitchFamily="34" charset="0"/>
                        </a:rPr>
                        <a:t>SESSION 10</a:t>
                      </a:r>
                      <a:r>
                        <a:rPr lang="fr-FR" sz="1500">
                          <a:effectLst/>
                          <a:latin typeface="Arial" panose="020B0604020202020204" pitchFamily="34" charset="0"/>
                          <a:cs typeface="Arial" panose="020B0604020202020204" pitchFamily="34" charset="0"/>
                        </a:rPr>
                        <a:t> : Présentations des résultats des autres pays participants et clôture de l’atelier</a:t>
                      </a:r>
                      <a:endParaRPr lang="fr-FR"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dirty="0">
                          <a:effectLst/>
                          <a:latin typeface="Arial" panose="020B0604020202020204" pitchFamily="34" charset="0"/>
                          <a:cs typeface="Arial" panose="020B0604020202020204" pitchFamily="34" charset="0"/>
                        </a:rPr>
                        <a:t>Pays</a:t>
                      </a:r>
                      <a:endParaRPr lang="fr-FR"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1500" dirty="0">
                          <a:effectLst/>
                          <a:latin typeface="Arial" panose="020B0604020202020204" pitchFamily="34" charset="0"/>
                          <a:cs typeface="Arial" panose="020B0604020202020204" pitchFamily="34" charset="0"/>
                        </a:rPr>
                        <a:t>60 mn</a:t>
                      </a:r>
                      <a:endParaRPr lang="fr-FR"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60460085"/>
                  </a:ext>
                </a:extLst>
              </a:tr>
            </a:tbl>
          </a:graphicData>
        </a:graphic>
      </p:graphicFrame>
    </p:spTree>
    <p:extLst>
      <p:ext uri="{BB962C8B-B14F-4D97-AF65-F5344CB8AC3E}">
        <p14:creationId xmlns:p14="http://schemas.microsoft.com/office/powerpoint/2010/main" val="294531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9506"/>
          <a:stretch/>
        </p:blipFill>
        <p:spPr>
          <a:xfrm>
            <a:off x="69146" y="44131"/>
            <a:ext cx="9074853" cy="6806132"/>
          </a:xfrm>
          <a:prstGeom prst="rect">
            <a:avLst/>
          </a:prstGeom>
        </p:spPr>
      </p:pic>
      <p:sp>
        <p:nvSpPr>
          <p:cNvPr id="7" name="Rectangle 6"/>
          <p:cNvSpPr/>
          <p:nvPr/>
        </p:nvSpPr>
        <p:spPr>
          <a:xfrm>
            <a:off x="-180625" y="-105854"/>
            <a:ext cx="9324623" cy="6872338"/>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2986356" y="3089859"/>
            <a:ext cx="3240432" cy="9640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GB" altLang="ko-KR" sz="3200" b="1" dirty="0">
                <a:latin typeface="Bahnschrift" panose="020B0502040204020203" pitchFamily="34" charset="0"/>
              </a:rPr>
              <a:t>Merci
</a:t>
            </a:r>
            <a:endParaRPr lang="en-US" sz="3200" dirty="0">
              <a:latin typeface="Bahnschrift" panose="020B0502040204020203" pitchFamily="34" charset="0"/>
              <a:cs typeface="Calibri" panose="020F0502020204030204" pitchFamily="34" charset="0"/>
            </a:endParaRPr>
          </a:p>
        </p:txBody>
      </p:sp>
      <p:grpSp>
        <p:nvGrpSpPr>
          <p:cNvPr id="9" name="Group 8"/>
          <p:cNvGrpSpPr/>
          <p:nvPr/>
        </p:nvGrpSpPr>
        <p:grpSpPr>
          <a:xfrm>
            <a:off x="0" y="0"/>
            <a:ext cx="9144000" cy="6858000"/>
            <a:chOff x="0" y="0"/>
            <a:chExt cx="9144000" cy="6858002"/>
          </a:xfrm>
        </p:grpSpPr>
        <p:sp>
          <p:nvSpPr>
            <p:cNvPr id="10" name="Rectangle 9"/>
            <p:cNvSpPr/>
            <p:nvPr/>
          </p:nvSpPr>
          <p:spPr>
            <a:xfrm>
              <a:off x="1409700" y="0"/>
              <a:ext cx="1009650" cy="150878"/>
            </a:xfrm>
            <a:prstGeom prst="rect">
              <a:avLst/>
            </a:prstGeom>
            <a:solidFill>
              <a:srgbClr val="DDA6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419350" y="0"/>
              <a:ext cx="1851388" cy="150878"/>
            </a:xfrm>
            <a:prstGeom prst="rect">
              <a:avLst/>
            </a:prstGeom>
            <a:solidFill>
              <a:srgbClr val="4C9F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270737" y="0"/>
              <a:ext cx="1453788" cy="150878"/>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695950" y="0"/>
              <a:ext cx="2095500" cy="150878"/>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791450" y="0"/>
              <a:ext cx="1352549" cy="150878"/>
            </a:xfrm>
            <a:prstGeom prst="rect">
              <a:avLst/>
            </a:prstGeom>
            <a:solidFill>
              <a:srgbClr val="3F7E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5400000">
              <a:off x="8023225" y="974725"/>
              <a:ext cx="2095500" cy="146050"/>
            </a:xfrm>
            <a:prstGeom prst="rect">
              <a:avLst/>
            </a:prstGeom>
            <a:solidFill>
              <a:srgbClr val="FCC3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5400000">
              <a:off x="8318500" y="2774950"/>
              <a:ext cx="1504950" cy="146049"/>
            </a:xfrm>
            <a:prstGeom prst="rect">
              <a:avLst/>
            </a:prstGeom>
            <a:solidFill>
              <a:srgbClr val="A219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5400000">
              <a:off x="7998365" y="4600036"/>
              <a:ext cx="2145219" cy="146050"/>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rot="5400000">
              <a:off x="8506258" y="6220261"/>
              <a:ext cx="1129433" cy="146050"/>
            </a:xfrm>
            <a:prstGeom prst="rect">
              <a:avLst/>
            </a:prstGeom>
            <a:solidFill>
              <a:srgbClr val="DD13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826248" y="6695730"/>
              <a:ext cx="2317751" cy="162270"/>
            </a:xfrm>
            <a:prstGeom prst="rect">
              <a:avLst/>
            </a:prstGeom>
            <a:solidFill>
              <a:srgbClr val="BF8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324599" y="6695729"/>
              <a:ext cx="501649" cy="162271"/>
            </a:xfrm>
            <a:prstGeom prst="rect">
              <a:avLst/>
            </a:prstGeom>
            <a:solidFill>
              <a:srgbClr val="3F7E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016499" y="6695729"/>
              <a:ext cx="1349737" cy="162271"/>
            </a:xfrm>
            <a:prstGeom prst="rect">
              <a:avLst/>
            </a:prstGeom>
            <a:solidFill>
              <a:srgbClr val="0A97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273300" y="6695729"/>
              <a:ext cx="2773543" cy="162271"/>
            </a:xfrm>
            <a:prstGeom prst="rect">
              <a:avLst/>
            </a:prstGeom>
            <a:solidFill>
              <a:srgbClr val="0068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38293" y="6695729"/>
              <a:ext cx="2135007" cy="162271"/>
            </a:xfrm>
            <a:prstGeom prst="rect">
              <a:avLst/>
            </a:prstGeom>
            <a:solidFill>
              <a:srgbClr val="1948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16200000">
              <a:off x="-812742" y="812742"/>
              <a:ext cx="1763778" cy="138294"/>
            </a:xfrm>
            <a:prstGeom prst="rect">
              <a:avLst/>
            </a:prstGeom>
            <a:solidFill>
              <a:srgbClr val="26B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16200000">
              <a:off x="-361858" y="2033496"/>
              <a:ext cx="862012" cy="138295"/>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16200000">
              <a:off x="-680289" y="3143819"/>
              <a:ext cx="1498871" cy="138292"/>
            </a:xfrm>
            <a:prstGeom prst="rect">
              <a:avLst/>
            </a:prstGeom>
            <a:solidFill>
              <a:srgbClr val="4C9F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6200000">
              <a:off x="-841877" y="4765502"/>
              <a:ext cx="1822047" cy="138291"/>
            </a:xfrm>
            <a:prstGeom prst="rect">
              <a:avLst/>
            </a:prstGeom>
            <a:solidFill>
              <a:srgbClr val="FCC3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16200000">
              <a:off x="-487019" y="6232690"/>
              <a:ext cx="1112331" cy="138294"/>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0" y="0"/>
              <a:ext cx="1409700" cy="150878"/>
            </a:xfrm>
            <a:prstGeom prst="rect">
              <a:avLst/>
            </a:prstGeom>
            <a:solidFill>
              <a:srgbClr val="E5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Content Placeholder 2"/>
          <p:cNvSpPr txBox="1">
            <a:spLocks/>
          </p:cNvSpPr>
          <p:nvPr/>
        </p:nvSpPr>
        <p:spPr>
          <a:xfrm>
            <a:off x="680120" y="4576331"/>
            <a:ext cx="7711405" cy="1811770"/>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pPr algn="ctr">
              <a:lnSpc>
                <a:spcPct val="100000"/>
              </a:lnSpc>
              <a:spcBef>
                <a:spcPts val="1200"/>
              </a:spcBef>
              <a:spcAft>
                <a:spcPts val="1200"/>
              </a:spcAft>
              <a:buFont typeface="Wingdings" panose="05000000000000000000" pitchFamily="2" charset="2"/>
              <a:buChar char="§"/>
            </a:pPr>
            <a:endParaRPr lang="fr-FR" sz="1800" b="1" dirty="0">
              <a:latin typeface="Calibri" panose="020F0502020204030204" pitchFamily="34" charset="0"/>
              <a:cs typeface="Calibri" panose="020F0502020204030204" pitchFamily="34" charset="0"/>
            </a:endParaRPr>
          </a:p>
          <a:p>
            <a:pPr marL="82296" indent="0" algn="ctr">
              <a:lnSpc>
                <a:spcPct val="100000"/>
              </a:lnSpc>
              <a:buNone/>
            </a:pPr>
            <a:r>
              <a:rPr lang="fr-FR" sz="1800" b="1" kern="0" dirty="0">
                <a:latin typeface="Calibri" panose="020F0502020204030204" pitchFamily="34" charset="0"/>
                <a:cs typeface="Calibri" panose="020F0502020204030204" pitchFamily="34" charset="0"/>
              </a:rPr>
              <a:t>Pour des informations plus détaillées sur les indicateurs 2.3.1 et 2.3.2
</a:t>
            </a:r>
            <a:r>
              <a:rPr lang="en-US" sz="1800" dirty="0">
                <a:hlinkClick r:id="rId4"/>
              </a:rPr>
              <a:t>http://www.fao.org/sustainable-development-goals/indicators/231/en/</a:t>
            </a:r>
            <a:endParaRPr lang="en-US" sz="1800" dirty="0"/>
          </a:p>
          <a:p>
            <a:pPr marL="72618" indent="0" algn="ctr">
              <a:buNone/>
            </a:pPr>
            <a:r>
              <a:rPr lang="en-US" sz="1800" dirty="0">
                <a:hlinkClick r:id="rId4"/>
              </a:rPr>
              <a:t>http://www.fao.org/sustainable-development-goals/indicators/232/en/</a:t>
            </a:r>
            <a:endParaRPr lang="en-US" sz="1800" b="1" dirty="0">
              <a:latin typeface="Calibri" panose="020F0502020204030204" pitchFamily="34" charset="0"/>
              <a:cs typeface="Calibri" panose="020F0502020204030204" pitchFamily="34" charset="0"/>
            </a:endParaRPr>
          </a:p>
          <a:p>
            <a:pPr algn="ctr">
              <a:lnSpc>
                <a:spcPct val="100000"/>
              </a:lnSpc>
              <a:buFont typeface="Wingdings" panose="05000000000000000000" pitchFamily="2" charset="2"/>
              <a:buChar char="§"/>
            </a:pPr>
            <a:endParaRPr lang="en-GB" sz="1800" b="1" dirty="0">
              <a:latin typeface="Calibri" panose="020F0502020204030204" pitchFamily="34" charset="0"/>
              <a:cs typeface="Calibri" panose="020F0502020204030204" pitchFamily="34" charset="0"/>
            </a:endParaRPr>
          </a:p>
        </p:txBody>
      </p:sp>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r="-2434"/>
          <a:stretch/>
        </p:blipFill>
        <p:spPr>
          <a:xfrm>
            <a:off x="3838339" y="1625332"/>
            <a:ext cx="1467321" cy="1432451"/>
          </a:xfrm>
          <a:prstGeom prst="rect">
            <a:avLst/>
          </a:prstGeom>
        </p:spPr>
      </p:pic>
    </p:spTree>
    <p:extLst>
      <p:ext uri="{BB962C8B-B14F-4D97-AF65-F5344CB8AC3E}">
        <p14:creationId xmlns:p14="http://schemas.microsoft.com/office/powerpoint/2010/main" val="28450585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bd472429-288a-4376-94bc-5efba0ecd2b6" xsi:nil="true"/>
    <lcf76f155ced4ddcb4097134ff3c332f xmlns="bd472429-288a-4376-94bc-5efba0ecd2b6">
      <Terms xmlns="http://schemas.microsoft.com/office/infopath/2007/PartnerControls"/>
    </lcf76f155ced4ddcb4097134ff3c332f>
    <TaxCatchAll xmlns="b6a3b5e8-9a5d-48de-8dd4-71f80e1de3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CCB8F1658BF9489F0AF55D06554132" ma:contentTypeVersion="17" ma:contentTypeDescription="Create a new document." ma:contentTypeScope="" ma:versionID="7d9af73aa0d78aac96939790fe1ad33e">
  <xsd:schema xmlns:xsd="http://www.w3.org/2001/XMLSchema" xmlns:xs="http://www.w3.org/2001/XMLSchema" xmlns:p="http://schemas.microsoft.com/office/2006/metadata/properties" xmlns:ns2="bd472429-288a-4376-94bc-5efba0ecd2b6" xmlns:ns3="b6a3b5e8-9a5d-48de-8dd4-71f80e1de32d" targetNamespace="http://schemas.microsoft.com/office/2006/metadata/properties" ma:root="true" ma:fieldsID="6b05a0221ddba5a49b82ec0e45580803" ns2:_="" ns3:_="">
    <xsd:import namespace="bd472429-288a-4376-94bc-5efba0ecd2b6"/>
    <xsd:import namespace="b6a3b5e8-9a5d-48de-8dd4-71f80e1de32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_Flow_SignoffStatus"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472429-288a-4376-94bc-5efba0ecd2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_Flow_SignoffStatus" ma:index="13" nillable="true" ma:displayName="Sign-off status" ma:internalName="Sign_x002d_off_x0020_status">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a3b5e8-9a5d-48de-8dd4-71f80e1de3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af5e386-9031-43d7-9be7-90668a9bdae4}" ma:internalName="TaxCatchAll" ma:showField="CatchAllData" ma:web="b6a3b5e8-9a5d-48de-8dd4-71f80e1de3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E6E464-D8B4-4AF7-BE66-A0C37C19CA8C}">
  <ds:schemaRefs>
    <ds:schemaRef ds:uri="b6a3b5e8-9a5d-48de-8dd4-71f80e1de32d"/>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d472429-288a-4376-94bc-5efba0ecd2b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7152A6E-9D2E-4AC4-935F-C84F74DBF7B5}">
  <ds:schemaRefs>
    <ds:schemaRef ds:uri="http://schemas.microsoft.com/sharepoint/v3/contenttype/forms"/>
  </ds:schemaRefs>
</ds:datastoreItem>
</file>

<file path=customXml/itemProps3.xml><?xml version="1.0" encoding="utf-8"?>
<ds:datastoreItem xmlns:ds="http://schemas.openxmlformats.org/officeDocument/2006/customXml" ds:itemID="{C5592E1C-9FBD-44FE-A66A-8B424E7E24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472429-288a-4376-94bc-5efba0ecd2b6"/>
    <ds:schemaRef ds:uri="b6a3b5e8-9a5d-48de-8dd4-71f80e1de3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9219</TotalTime>
  <Words>1169</Words>
  <Application>Microsoft Office PowerPoint</Application>
  <PresentationFormat>Affichage à l'écran (4:3)</PresentationFormat>
  <Paragraphs>294</Paragraphs>
  <Slides>8</Slides>
  <Notes>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8</vt:i4>
      </vt:variant>
    </vt:vector>
  </HeadingPairs>
  <TitlesOfParts>
    <vt:vector size="18" baseType="lpstr">
      <vt:lpstr>Arial</vt:lpstr>
      <vt:lpstr>Bahnschrift</vt:lpstr>
      <vt:lpstr>Bahnschrift SemiBold</vt:lpstr>
      <vt:lpstr>Calibri</vt:lpstr>
      <vt:lpstr>Calibri Light</vt:lpstr>
      <vt:lpstr>Symbol</vt:lpstr>
      <vt:lpstr>Times New Roman</vt:lpstr>
      <vt:lpstr>Tw Cen MT</vt:lpstr>
      <vt:lpstr>Wingdings</vt:lpstr>
      <vt:lpstr>Office Theme</vt:lpstr>
      <vt:lpstr>Présentation PowerPoint</vt:lpstr>
      <vt:lpstr>Présentation PowerPoint</vt:lpstr>
      <vt:lpstr> Introduction
</vt:lpstr>
      <vt:lpstr>Objectifs de la formation</vt:lpstr>
      <vt:lpstr>Objectifs de la formation</vt:lpstr>
      <vt:lpstr>Agenda
</vt:lpstr>
      <vt:lpstr>Agenda
</vt:lpstr>
      <vt:lpstr>Présentation PowerPoint</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Seo, Sangmin (OCS)</dc:creator>
  <cp:lastModifiedBy>Alain Brilleau</cp:lastModifiedBy>
  <cp:revision>67</cp:revision>
  <dcterms:created xsi:type="dcterms:W3CDTF">2019-09-16T13:42:25Z</dcterms:created>
  <dcterms:modified xsi:type="dcterms:W3CDTF">2023-03-05T09:12:53Z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0x0101008CCCB8F1658BF9489F0AF55D06554132</vt:lpwstr>
  </property>
</Properties>
</file>