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88" r:id="rId2"/>
    <p:sldId id="303" r:id="rId3"/>
    <p:sldId id="309" r:id="rId4"/>
    <p:sldId id="319" r:id="rId5"/>
    <p:sldId id="321" r:id="rId6"/>
    <p:sldId id="291" r:id="rId7"/>
    <p:sldId id="292" r:id="rId8"/>
    <p:sldId id="338" r:id="rId9"/>
    <p:sldId id="293" r:id="rId10"/>
    <p:sldId id="339" r:id="rId11"/>
    <p:sldId id="544" r:id="rId12"/>
    <p:sldId id="545" r:id="rId13"/>
    <p:sldId id="548" r:id="rId14"/>
    <p:sldId id="294" r:id="rId15"/>
    <p:sldId id="295" r:id="rId16"/>
    <p:sldId id="473" r:id="rId17"/>
    <p:sldId id="474" r:id="rId18"/>
    <p:sldId id="614" r:id="rId19"/>
    <p:sldId id="582" r:id="rId20"/>
    <p:sldId id="583" r:id="rId21"/>
    <p:sldId id="584" r:id="rId22"/>
    <p:sldId id="585" r:id="rId23"/>
    <p:sldId id="586" r:id="rId24"/>
    <p:sldId id="587" r:id="rId25"/>
    <p:sldId id="588" r:id="rId26"/>
    <p:sldId id="589" r:id="rId27"/>
    <p:sldId id="590" r:id="rId28"/>
    <p:sldId id="591" r:id="rId29"/>
    <p:sldId id="592" r:id="rId30"/>
    <p:sldId id="615" r:id="rId31"/>
    <p:sldId id="616" r:id="rId32"/>
    <p:sldId id="594" r:id="rId33"/>
    <p:sldId id="599" r:id="rId34"/>
    <p:sldId id="595" r:id="rId35"/>
    <p:sldId id="600" r:id="rId36"/>
    <p:sldId id="601" r:id="rId37"/>
    <p:sldId id="602" r:id="rId38"/>
    <p:sldId id="603" r:id="rId39"/>
    <p:sldId id="597" r:id="rId40"/>
    <p:sldId id="604" r:id="rId41"/>
    <p:sldId id="275" r:id="rId42"/>
    <p:sldId id="276" r:id="rId43"/>
    <p:sldId id="278" r:id="rId44"/>
    <p:sldId id="279" r:id="rId45"/>
    <p:sldId id="280" r:id="rId46"/>
    <p:sldId id="282" r:id="rId47"/>
    <p:sldId id="283" r:id="rId48"/>
    <p:sldId id="626" r:id="rId49"/>
    <p:sldId id="296" r:id="rId50"/>
    <p:sldId id="286" r:id="rId51"/>
    <p:sldId id="605" r:id="rId52"/>
    <p:sldId id="625" r:id="rId53"/>
    <p:sldId id="610" r:id="rId54"/>
    <p:sldId id="598" r:id="rId55"/>
    <p:sldId id="617" r:id="rId56"/>
    <p:sldId id="607" r:id="rId57"/>
    <p:sldId id="608" r:id="rId58"/>
    <p:sldId id="609" r:id="rId59"/>
    <p:sldId id="619" r:id="rId60"/>
    <p:sldId id="612" r:id="rId61"/>
    <p:sldId id="613" r:id="rId62"/>
    <p:sldId id="618" r:id="rId63"/>
    <p:sldId id="620" r:id="rId64"/>
    <p:sldId id="621" r:id="rId65"/>
    <p:sldId id="622" r:id="rId66"/>
    <p:sldId id="631" r:id="rId67"/>
    <p:sldId id="630" r:id="rId68"/>
    <p:sldId id="623" r:id="rId69"/>
    <p:sldId id="628" r:id="rId70"/>
    <p:sldId id="629" r:id="rId71"/>
    <p:sldId id="323" r:id="rId72"/>
    <p:sldId id="337" r:id="rId73"/>
    <p:sldId id="332" r:id="rId74"/>
    <p:sldId id="333" r:id="rId75"/>
    <p:sldId id="334" r:id="rId76"/>
    <p:sldId id="335" r:id="rId77"/>
    <p:sldId id="336" r:id="rId78"/>
    <p:sldId id="315" r:id="rId79"/>
    <p:sldId id="325" r:id="rId80"/>
    <p:sldId id="326" r:id="rId81"/>
    <p:sldId id="327" r:id="rId82"/>
    <p:sldId id="318" r:id="rId83"/>
    <p:sldId id="328" r:id="rId84"/>
    <p:sldId id="329" r:id="rId85"/>
    <p:sldId id="330" r:id="rId86"/>
    <p:sldId id="331" r:id="rId87"/>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p:cViewPr varScale="1">
        <p:scale>
          <a:sx n="107" d="100"/>
          <a:sy n="107" d="100"/>
        </p:scale>
        <p:origin x="1524" y="84"/>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Feuil3!$C$5</c:f>
              <c:strCache>
                <c:ptCount val="1"/>
                <c:pt idx="0">
                  <c:v>Nombre d'écoles  </c:v>
                </c:pt>
              </c:strCache>
            </c:strRef>
          </c:tx>
          <c:spPr>
            <a:solidFill>
              <a:schemeClr val="accent1"/>
            </a:solidFill>
            <a:ln>
              <a:noFill/>
            </a:ln>
            <a:effectLst/>
          </c:spPr>
          <c:invertIfNegative val="0"/>
          <c:cat>
            <c:strRef>
              <c:f>Feuil3!$B$6:$B$13</c:f>
              <c:strCache>
                <c:ptCount val="8"/>
                <c:pt idx="0">
                  <c:v> BOKE  </c:v>
                </c:pt>
                <c:pt idx="1">
                  <c:v> CONAKRY  </c:v>
                </c:pt>
                <c:pt idx="2">
                  <c:v> FARANAH  </c:v>
                </c:pt>
                <c:pt idx="3">
                  <c:v> KANKAN  </c:v>
                </c:pt>
                <c:pt idx="4">
                  <c:v> KINDIA  </c:v>
                </c:pt>
                <c:pt idx="5">
                  <c:v> LABE  </c:v>
                </c:pt>
                <c:pt idx="6">
                  <c:v> MAMOU  </c:v>
                </c:pt>
                <c:pt idx="7">
                  <c:v> N’ZEREKORE  </c:v>
                </c:pt>
              </c:strCache>
            </c:strRef>
          </c:cat>
          <c:val>
            <c:numRef>
              <c:f>Feuil3!$C$6:$C$13</c:f>
              <c:numCache>
                <c:formatCode>General</c:formatCode>
                <c:ptCount val="8"/>
                <c:pt idx="0">
                  <c:v>10</c:v>
                </c:pt>
                <c:pt idx="1">
                  <c:v>36</c:v>
                </c:pt>
                <c:pt idx="2">
                  <c:v>5</c:v>
                </c:pt>
                <c:pt idx="3">
                  <c:v>8</c:v>
                </c:pt>
                <c:pt idx="4">
                  <c:v>6</c:v>
                </c:pt>
                <c:pt idx="5">
                  <c:v>5</c:v>
                </c:pt>
                <c:pt idx="6">
                  <c:v>4</c:v>
                </c:pt>
                <c:pt idx="7">
                  <c:v>8</c:v>
                </c:pt>
              </c:numCache>
            </c:numRef>
          </c:val>
          <c:extLst>
            <c:ext xmlns:c16="http://schemas.microsoft.com/office/drawing/2014/chart" uri="{C3380CC4-5D6E-409C-BE32-E72D297353CC}">
              <c16:uniqueId val="{00000000-2095-4F39-9F15-D5D3E4B4FCF6}"/>
            </c:ext>
          </c:extLst>
        </c:ser>
        <c:dLbls>
          <c:showLegendKey val="0"/>
          <c:showVal val="0"/>
          <c:showCatName val="0"/>
          <c:showSerName val="0"/>
          <c:showPercent val="0"/>
          <c:showBubbleSize val="0"/>
        </c:dLbls>
        <c:gapWidth val="182"/>
        <c:axId val="136864480"/>
        <c:axId val="136866832"/>
      </c:barChart>
      <c:catAx>
        <c:axId val="136864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6832"/>
        <c:crosses val="autoZero"/>
        <c:auto val="1"/>
        <c:lblAlgn val="ctr"/>
        <c:lblOffset val="100"/>
        <c:noMultiLvlLbl val="0"/>
      </c:catAx>
      <c:valAx>
        <c:axId val="136866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fr-FR" sz="1000"/>
              <a:t>Effectif des élèves de ENSAC, ESSC et ENSKINDIA</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547531128316952"/>
          <c:y val="0.18080026098638177"/>
          <c:w val="0.83281225133400671"/>
          <c:h val="0.71703400293609676"/>
        </c:manualLayout>
      </c:layout>
      <c:lineChart>
        <c:grouping val="standard"/>
        <c:varyColors val="0"/>
        <c:ser>
          <c:idx val="0"/>
          <c:order val="0"/>
          <c:tx>
            <c:strRef>
              <c:f>'Nbre graphique'!$A$21</c:f>
              <c:strCache>
                <c:ptCount val="1"/>
                <c:pt idx="0">
                  <c:v> ENSAC  </c:v>
                </c:pt>
              </c:strCache>
            </c:strRef>
          </c:tx>
          <c:spPr>
            <a:ln w="28575" cap="rnd">
              <a:solidFill>
                <a:schemeClr val="accent1"/>
              </a:solidFill>
              <a:round/>
            </a:ln>
            <a:effectLst/>
          </c:spPr>
          <c:marker>
            <c:symbol val="none"/>
          </c:marker>
          <c:cat>
            <c:numRef>
              <c:f>'Nbre graphique'!$B$20:$F$20</c:f>
              <c:numCache>
                <c:formatCode>General</c:formatCode>
                <c:ptCount val="5"/>
                <c:pt idx="0">
                  <c:v>2007</c:v>
                </c:pt>
                <c:pt idx="1">
                  <c:v>2008</c:v>
                </c:pt>
                <c:pt idx="2">
                  <c:v>2009</c:v>
                </c:pt>
                <c:pt idx="3">
                  <c:v>2010</c:v>
                </c:pt>
                <c:pt idx="4">
                  <c:v>2011</c:v>
                </c:pt>
              </c:numCache>
            </c:numRef>
          </c:cat>
          <c:val>
            <c:numRef>
              <c:f>'Nbre graphique'!$B$21:$F$21</c:f>
              <c:numCache>
                <c:formatCode>General</c:formatCode>
                <c:ptCount val="5"/>
                <c:pt idx="0">
                  <c:v>1104</c:v>
                </c:pt>
                <c:pt idx="1">
                  <c:v>1386</c:v>
                </c:pt>
                <c:pt idx="2">
                  <c:v>1802</c:v>
                </c:pt>
                <c:pt idx="3">
                  <c:v>1386</c:v>
                </c:pt>
                <c:pt idx="4">
                  <c:v>2843</c:v>
                </c:pt>
              </c:numCache>
            </c:numRef>
          </c:val>
          <c:smooth val="0"/>
          <c:extLst>
            <c:ext xmlns:c16="http://schemas.microsoft.com/office/drawing/2014/chart" uri="{C3380CC4-5D6E-409C-BE32-E72D297353CC}">
              <c16:uniqueId val="{00000000-F2BF-45C8-84C0-769BC80F385B}"/>
            </c:ext>
          </c:extLst>
        </c:ser>
        <c:ser>
          <c:idx val="1"/>
          <c:order val="1"/>
          <c:tx>
            <c:strRef>
              <c:f>'Nbre graphique'!$A$22</c:f>
              <c:strCache>
                <c:ptCount val="1"/>
                <c:pt idx="0">
                  <c:v> ESSC  </c:v>
                </c:pt>
              </c:strCache>
            </c:strRef>
          </c:tx>
          <c:spPr>
            <a:ln w="28575" cap="rnd">
              <a:solidFill>
                <a:schemeClr val="accent2"/>
              </a:solidFill>
              <a:round/>
            </a:ln>
            <a:effectLst/>
          </c:spPr>
          <c:marker>
            <c:symbol val="none"/>
          </c:marker>
          <c:cat>
            <c:numRef>
              <c:f>'Nbre graphique'!$B$20:$F$20</c:f>
              <c:numCache>
                <c:formatCode>General</c:formatCode>
                <c:ptCount val="5"/>
                <c:pt idx="0">
                  <c:v>2007</c:v>
                </c:pt>
                <c:pt idx="1">
                  <c:v>2008</c:v>
                </c:pt>
                <c:pt idx="2">
                  <c:v>2009</c:v>
                </c:pt>
                <c:pt idx="3">
                  <c:v>2010</c:v>
                </c:pt>
                <c:pt idx="4">
                  <c:v>2011</c:v>
                </c:pt>
              </c:numCache>
            </c:numRef>
          </c:cat>
          <c:val>
            <c:numRef>
              <c:f>'Nbre graphique'!$B$22:$F$22</c:f>
              <c:numCache>
                <c:formatCode>General</c:formatCode>
                <c:ptCount val="5"/>
                <c:pt idx="0">
                  <c:v>2506</c:v>
                </c:pt>
                <c:pt idx="1">
                  <c:v>2928</c:v>
                </c:pt>
                <c:pt idx="2">
                  <c:v>3806</c:v>
                </c:pt>
                <c:pt idx="3">
                  <c:v>4465</c:v>
                </c:pt>
                <c:pt idx="4">
                  <c:v>5972</c:v>
                </c:pt>
              </c:numCache>
            </c:numRef>
          </c:val>
          <c:smooth val="0"/>
          <c:extLst>
            <c:ext xmlns:c16="http://schemas.microsoft.com/office/drawing/2014/chart" uri="{C3380CC4-5D6E-409C-BE32-E72D297353CC}">
              <c16:uniqueId val="{00000001-F2BF-45C8-84C0-769BC80F385B}"/>
            </c:ext>
          </c:extLst>
        </c:ser>
        <c:ser>
          <c:idx val="2"/>
          <c:order val="2"/>
          <c:tx>
            <c:strRef>
              <c:f>'Nbre graphique'!$A$23</c:f>
              <c:strCache>
                <c:ptCount val="1"/>
                <c:pt idx="0">
                  <c:v> ENSKINDIA  </c:v>
                </c:pt>
              </c:strCache>
            </c:strRef>
          </c:tx>
          <c:spPr>
            <a:ln w="28575" cap="rnd">
              <a:solidFill>
                <a:schemeClr val="accent3"/>
              </a:solidFill>
              <a:round/>
            </a:ln>
            <a:effectLst/>
          </c:spPr>
          <c:marker>
            <c:symbol val="none"/>
          </c:marker>
          <c:cat>
            <c:numRef>
              <c:f>'Nbre graphique'!$B$20:$F$20</c:f>
              <c:numCache>
                <c:formatCode>General</c:formatCode>
                <c:ptCount val="5"/>
                <c:pt idx="0">
                  <c:v>2007</c:v>
                </c:pt>
                <c:pt idx="1">
                  <c:v>2008</c:v>
                </c:pt>
                <c:pt idx="2">
                  <c:v>2009</c:v>
                </c:pt>
                <c:pt idx="3">
                  <c:v>2010</c:v>
                </c:pt>
                <c:pt idx="4">
                  <c:v>2011</c:v>
                </c:pt>
              </c:numCache>
            </c:numRef>
          </c:cat>
          <c:val>
            <c:numRef>
              <c:f>'Nbre graphique'!$B$23:$F$23</c:f>
              <c:numCache>
                <c:formatCode>General</c:formatCode>
                <c:ptCount val="5"/>
                <c:pt idx="0">
                  <c:v>1125</c:v>
                </c:pt>
                <c:pt idx="1">
                  <c:v>826</c:v>
                </c:pt>
                <c:pt idx="2">
                  <c:v>1074</c:v>
                </c:pt>
                <c:pt idx="3">
                  <c:v>609</c:v>
                </c:pt>
                <c:pt idx="4">
                  <c:v>641</c:v>
                </c:pt>
              </c:numCache>
            </c:numRef>
          </c:val>
          <c:smooth val="0"/>
          <c:extLst>
            <c:ext xmlns:c16="http://schemas.microsoft.com/office/drawing/2014/chart" uri="{C3380CC4-5D6E-409C-BE32-E72D297353CC}">
              <c16:uniqueId val="{00000002-F2BF-45C8-84C0-769BC80F385B}"/>
            </c:ext>
          </c:extLst>
        </c:ser>
        <c:dLbls>
          <c:showLegendKey val="0"/>
          <c:showVal val="0"/>
          <c:showCatName val="0"/>
          <c:showSerName val="0"/>
          <c:showPercent val="0"/>
          <c:showBubbleSize val="0"/>
        </c:dLbls>
        <c:smooth val="0"/>
        <c:axId val="139695336"/>
        <c:axId val="153598328"/>
      </c:lineChart>
      <c:catAx>
        <c:axId val="13969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598328"/>
        <c:crosses val="autoZero"/>
        <c:auto val="1"/>
        <c:lblAlgn val="ctr"/>
        <c:lblOffset val="100"/>
        <c:noMultiLvlLbl val="0"/>
      </c:catAx>
      <c:valAx>
        <c:axId val="15359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5336"/>
        <c:crosses val="autoZero"/>
        <c:crossBetween val="between"/>
      </c:valAx>
      <c:spPr>
        <a:noFill/>
        <a:ln>
          <a:noFill/>
        </a:ln>
        <a:effectLst/>
      </c:spPr>
    </c:plotArea>
    <c:legend>
      <c:legendPos val="b"/>
      <c:layout>
        <c:manualLayout>
          <c:xMode val="edge"/>
          <c:yMode val="edge"/>
          <c:x val="0.10722477403767389"/>
          <c:y val="0.17543775116734384"/>
          <c:w val="0.75764267698897714"/>
          <c:h val="9.47375261196355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Répartition</a:t>
            </a:r>
            <a:r>
              <a:rPr lang="fr-FR" baseline="0"/>
              <a:t> des élèves par région</a:t>
            </a:r>
            <a:endParaRPr lang="fr-F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2CC7-4BF6-97CF-F5F05C4D26D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2CC7-4BF6-97CF-F5F05C4D26D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2CC7-4BF6-97CF-F5F05C4D26D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2CC7-4BF6-97CF-F5F05C4D26D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2CC7-4BF6-97CF-F5F05C4D26D9}"/>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2CC7-4BF6-97CF-F5F05C4D26D9}"/>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2CC7-4BF6-97CF-F5F05C4D26D9}"/>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2CC7-4BF6-97CF-F5F05C4D26D9}"/>
              </c:ext>
            </c:extLst>
          </c:dPt>
          <c:cat>
            <c:strRef>
              <c:f>Feuil3!$A$37:$A$44</c:f>
              <c:strCache>
                <c:ptCount val="8"/>
                <c:pt idx="0">
                  <c:v> BOKE  </c:v>
                </c:pt>
                <c:pt idx="1">
                  <c:v> CONAKRY  </c:v>
                </c:pt>
                <c:pt idx="2">
                  <c:v> FARANAH  </c:v>
                </c:pt>
                <c:pt idx="3">
                  <c:v> KANKAN  </c:v>
                </c:pt>
                <c:pt idx="4">
                  <c:v> KINDIA  </c:v>
                </c:pt>
                <c:pt idx="5">
                  <c:v> LABE  </c:v>
                </c:pt>
                <c:pt idx="6">
                  <c:v> MAMOU  </c:v>
                </c:pt>
                <c:pt idx="7">
                  <c:v> N’ZEREKORE  </c:v>
                </c:pt>
              </c:strCache>
            </c:strRef>
          </c:cat>
          <c:val>
            <c:numRef>
              <c:f>Feuil3!$D$37:$D$44</c:f>
              <c:numCache>
                <c:formatCode>General</c:formatCode>
                <c:ptCount val="8"/>
                <c:pt idx="0">
                  <c:v>4294</c:v>
                </c:pt>
                <c:pt idx="1">
                  <c:v>12128</c:v>
                </c:pt>
                <c:pt idx="2">
                  <c:v>800</c:v>
                </c:pt>
                <c:pt idx="3">
                  <c:v>3679</c:v>
                </c:pt>
                <c:pt idx="4">
                  <c:v>2446</c:v>
                </c:pt>
                <c:pt idx="5">
                  <c:v>2035</c:v>
                </c:pt>
                <c:pt idx="6">
                  <c:v>290</c:v>
                </c:pt>
                <c:pt idx="7">
                  <c:v>2641</c:v>
                </c:pt>
              </c:numCache>
            </c:numRef>
          </c:val>
          <c:extLst>
            <c:ext xmlns:c16="http://schemas.microsoft.com/office/drawing/2014/chart" uri="{C3380CC4-5D6E-409C-BE32-E72D297353CC}">
              <c16:uniqueId val="{00000010-2CC7-4BF6-97CF-F5F05C4D26D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 d'élèves par région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Feuil3!$B$59</c:f>
              <c:strCache>
                <c:ptCount val="1"/>
                <c:pt idx="0">
                  <c:v>%Effectif</c:v>
                </c:pt>
              </c:strCache>
            </c:strRef>
          </c:tx>
          <c:spPr>
            <a:solidFill>
              <a:schemeClr val="accent1"/>
            </a:solidFill>
            <a:ln>
              <a:noFill/>
            </a:ln>
            <a:effectLst/>
          </c:spPr>
          <c:invertIfNegative val="0"/>
          <c:cat>
            <c:strRef>
              <c:f>Feuil3!$A$60:$A$67</c:f>
              <c:strCache>
                <c:ptCount val="8"/>
                <c:pt idx="0">
                  <c:v> CONAKRY  </c:v>
                </c:pt>
                <c:pt idx="1">
                  <c:v> BOKE  </c:v>
                </c:pt>
                <c:pt idx="2">
                  <c:v> KANKAN  </c:v>
                </c:pt>
                <c:pt idx="3">
                  <c:v> N’ZEREKORE  </c:v>
                </c:pt>
                <c:pt idx="4">
                  <c:v> KINDIA  </c:v>
                </c:pt>
                <c:pt idx="5">
                  <c:v> LABE  </c:v>
                </c:pt>
                <c:pt idx="6">
                  <c:v> FARANAH  </c:v>
                </c:pt>
                <c:pt idx="7">
                  <c:v> MAMOU  </c:v>
                </c:pt>
              </c:strCache>
            </c:strRef>
          </c:cat>
          <c:val>
            <c:numRef>
              <c:f>Feuil3!$B$60:$B$67</c:f>
              <c:numCache>
                <c:formatCode>0%</c:formatCode>
                <c:ptCount val="8"/>
                <c:pt idx="0">
                  <c:v>0.42835446614629324</c:v>
                </c:pt>
                <c:pt idx="1">
                  <c:v>0.15166178080740295</c:v>
                </c:pt>
                <c:pt idx="2">
                  <c:v>0.12994031010489882</c:v>
                </c:pt>
                <c:pt idx="3">
                  <c:v>9.3278705894818639E-2</c:v>
                </c:pt>
                <c:pt idx="4">
                  <c:v>8.639141030621976E-2</c:v>
                </c:pt>
                <c:pt idx="5">
                  <c:v>7.1875110373326737E-2</c:v>
                </c:pt>
                <c:pt idx="6">
                  <c:v>2.8255571645533852E-2</c:v>
                </c:pt>
                <c:pt idx="7">
                  <c:v>1.0242644721506022E-2</c:v>
                </c:pt>
              </c:numCache>
            </c:numRef>
          </c:val>
          <c:extLst>
            <c:ext xmlns:c16="http://schemas.microsoft.com/office/drawing/2014/chart" uri="{C3380CC4-5D6E-409C-BE32-E72D297353CC}">
              <c16:uniqueId val="{00000000-B5C8-4454-AE10-879B5095936A}"/>
            </c:ext>
          </c:extLst>
        </c:ser>
        <c:dLbls>
          <c:showLegendKey val="0"/>
          <c:showVal val="0"/>
          <c:showCatName val="0"/>
          <c:showSerName val="0"/>
          <c:showPercent val="0"/>
          <c:showBubbleSize val="0"/>
        </c:dLbls>
        <c:gapWidth val="219"/>
        <c:overlap val="-27"/>
        <c:axId val="136862128"/>
        <c:axId val="136862520"/>
      </c:barChart>
      <c:catAx>
        <c:axId val="13686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2520"/>
        <c:crosses val="autoZero"/>
        <c:auto val="1"/>
        <c:lblAlgn val="ctr"/>
        <c:lblOffset val="100"/>
        <c:noMultiLvlLbl val="0"/>
      </c:catAx>
      <c:valAx>
        <c:axId val="136862520"/>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Taille moyenne selon le</a:t>
            </a:r>
            <a:r>
              <a:rPr lang="fr-FR" baseline="0"/>
              <a:t> sexe du CM</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Feuil3!$H$73</c:f>
              <c:strCache>
                <c:ptCount val="1"/>
                <c:pt idx="0">
                  <c:v>Masculin</c:v>
                </c:pt>
              </c:strCache>
            </c:strRef>
          </c:tx>
          <c:spPr>
            <a:solidFill>
              <a:schemeClr val="accent1"/>
            </a:solidFill>
            <a:ln>
              <a:noFill/>
            </a:ln>
            <a:effectLst/>
          </c:spPr>
          <c:invertIfNegative val="0"/>
          <c:cat>
            <c:strRef>
              <c:f>Feuil3!$A$74:$A$82</c:f>
              <c:strCache>
                <c:ptCount val="9"/>
                <c:pt idx="0">
                  <c:v>Boké</c:v>
                </c:pt>
                <c:pt idx="1">
                  <c:v>Conakry</c:v>
                </c:pt>
                <c:pt idx="2">
                  <c:v>Faranah</c:v>
                </c:pt>
                <c:pt idx="3">
                  <c:v>Kankan</c:v>
                </c:pt>
                <c:pt idx="4">
                  <c:v>Kindia</c:v>
                </c:pt>
                <c:pt idx="5">
                  <c:v>Labé</c:v>
                </c:pt>
                <c:pt idx="6">
                  <c:v>Mamou</c:v>
                </c:pt>
                <c:pt idx="7">
                  <c:v>N’Zérékoré</c:v>
                </c:pt>
                <c:pt idx="8">
                  <c:v>Ensemble</c:v>
                </c:pt>
              </c:strCache>
            </c:strRef>
          </c:cat>
          <c:val>
            <c:numRef>
              <c:f>Feuil3!$H$74:$H$82</c:f>
              <c:numCache>
                <c:formatCode>General</c:formatCode>
                <c:ptCount val="9"/>
                <c:pt idx="0">
                  <c:v>7.5</c:v>
                </c:pt>
                <c:pt idx="1">
                  <c:v>7</c:v>
                </c:pt>
                <c:pt idx="2">
                  <c:v>7.8</c:v>
                </c:pt>
                <c:pt idx="3">
                  <c:v>10.6</c:v>
                </c:pt>
                <c:pt idx="4">
                  <c:v>7.2</c:v>
                </c:pt>
                <c:pt idx="5">
                  <c:v>6.8</c:v>
                </c:pt>
                <c:pt idx="6">
                  <c:v>5.9</c:v>
                </c:pt>
                <c:pt idx="7">
                  <c:v>7.1</c:v>
                </c:pt>
                <c:pt idx="8">
                  <c:v>7.6</c:v>
                </c:pt>
              </c:numCache>
            </c:numRef>
          </c:val>
          <c:extLst>
            <c:ext xmlns:c16="http://schemas.microsoft.com/office/drawing/2014/chart" uri="{C3380CC4-5D6E-409C-BE32-E72D297353CC}">
              <c16:uniqueId val="{00000000-12F2-4F2F-9996-CE53060AED0E}"/>
            </c:ext>
          </c:extLst>
        </c:ser>
        <c:ser>
          <c:idx val="1"/>
          <c:order val="1"/>
          <c:tx>
            <c:strRef>
              <c:f>Feuil3!$I$73</c:f>
              <c:strCache>
                <c:ptCount val="1"/>
                <c:pt idx="0">
                  <c:v>Féminin</c:v>
                </c:pt>
              </c:strCache>
            </c:strRef>
          </c:tx>
          <c:spPr>
            <a:solidFill>
              <a:schemeClr val="accent2"/>
            </a:solidFill>
            <a:ln>
              <a:noFill/>
            </a:ln>
            <a:effectLst/>
          </c:spPr>
          <c:invertIfNegative val="0"/>
          <c:cat>
            <c:strRef>
              <c:f>Feuil3!$A$74:$A$82</c:f>
              <c:strCache>
                <c:ptCount val="9"/>
                <c:pt idx="0">
                  <c:v>Boké</c:v>
                </c:pt>
                <c:pt idx="1">
                  <c:v>Conakry</c:v>
                </c:pt>
                <c:pt idx="2">
                  <c:v>Faranah</c:v>
                </c:pt>
                <c:pt idx="3">
                  <c:v>Kankan</c:v>
                </c:pt>
                <c:pt idx="4">
                  <c:v>Kindia</c:v>
                </c:pt>
                <c:pt idx="5">
                  <c:v>Labé</c:v>
                </c:pt>
                <c:pt idx="6">
                  <c:v>Mamou</c:v>
                </c:pt>
                <c:pt idx="7">
                  <c:v>N’Zérékoré</c:v>
                </c:pt>
                <c:pt idx="8">
                  <c:v>Ensemble</c:v>
                </c:pt>
              </c:strCache>
            </c:strRef>
          </c:cat>
          <c:val>
            <c:numRef>
              <c:f>Feuil3!$I$74:$I$82</c:f>
              <c:numCache>
                <c:formatCode>General</c:formatCode>
                <c:ptCount val="9"/>
                <c:pt idx="0">
                  <c:v>5.5</c:v>
                </c:pt>
                <c:pt idx="1">
                  <c:v>7</c:v>
                </c:pt>
                <c:pt idx="2">
                  <c:v>5.4</c:v>
                </c:pt>
                <c:pt idx="3">
                  <c:v>6.5</c:v>
                </c:pt>
                <c:pt idx="4">
                  <c:v>5.2</c:v>
                </c:pt>
                <c:pt idx="5">
                  <c:v>4.2</c:v>
                </c:pt>
                <c:pt idx="6">
                  <c:v>3.7</c:v>
                </c:pt>
                <c:pt idx="7">
                  <c:v>5.0999999999999996</c:v>
                </c:pt>
                <c:pt idx="8">
                  <c:v>5.0999999999999996</c:v>
                </c:pt>
              </c:numCache>
            </c:numRef>
          </c:val>
          <c:extLst>
            <c:ext xmlns:c16="http://schemas.microsoft.com/office/drawing/2014/chart" uri="{C3380CC4-5D6E-409C-BE32-E72D297353CC}">
              <c16:uniqueId val="{00000001-12F2-4F2F-9996-CE53060AED0E}"/>
            </c:ext>
          </c:extLst>
        </c:ser>
        <c:dLbls>
          <c:showLegendKey val="0"/>
          <c:showVal val="0"/>
          <c:showCatName val="0"/>
          <c:showSerName val="0"/>
          <c:showPercent val="0"/>
          <c:showBubbleSize val="0"/>
        </c:dLbls>
        <c:gapWidth val="219"/>
        <c:overlap val="-27"/>
        <c:axId val="136860560"/>
        <c:axId val="136865656"/>
      </c:barChart>
      <c:catAx>
        <c:axId val="1368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5656"/>
        <c:crosses val="autoZero"/>
        <c:auto val="1"/>
        <c:lblAlgn val="ctr"/>
        <c:lblOffset val="100"/>
        <c:noMultiLvlLbl val="0"/>
      </c:catAx>
      <c:valAx>
        <c:axId val="13686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Ecart</a:t>
            </a:r>
            <a:r>
              <a:rPr lang="en-US" dirty="0"/>
              <a:t> taille des ménages </a:t>
            </a:r>
            <a:r>
              <a:rPr lang="en-US" dirty="0" err="1"/>
              <a:t>selon</a:t>
            </a:r>
            <a:r>
              <a:rPr lang="en-US" baseline="0" dirty="0"/>
              <a:t> le </a:t>
            </a:r>
            <a:r>
              <a:rPr lang="en-US" baseline="0" dirty="0" err="1"/>
              <a:t>sexe</a:t>
            </a:r>
            <a:r>
              <a:rPr lang="en-US" baseline="0" dirty="0"/>
              <a:t> du Chef de ménage (</a:t>
            </a:r>
            <a:r>
              <a:rPr lang="en-US" dirty="0"/>
              <a:t>Homme/Femme)</a:t>
            </a:r>
          </a:p>
        </c:rich>
      </c:tx>
      <c:layout>
        <c:manualLayout>
          <c:xMode val="edge"/>
          <c:yMode val="edge"/>
          <c:x val="0.1218490229923014"/>
          <c:y val="5.38720652980334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Feuil3!$D$84</c:f>
              <c:strCache>
                <c:ptCount val="1"/>
                <c:pt idx="0">
                  <c:v>ecart</c:v>
                </c:pt>
              </c:strCache>
            </c:strRef>
          </c:tx>
          <c:spPr>
            <a:solidFill>
              <a:schemeClr val="accent1"/>
            </a:solidFill>
            <a:ln>
              <a:noFill/>
            </a:ln>
            <a:effectLst/>
          </c:spPr>
          <c:invertIfNegative val="0"/>
          <c:dPt>
            <c:idx val="6"/>
            <c:invertIfNegative val="0"/>
            <c:bubble3D val="0"/>
            <c:spPr>
              <a:solidFill>
                <a:srgbClr val="00B050"/>
              </a:solidFill>
              <a:ln>
                <a:noFill/>
              </a:ln>
              <a:effectLst/>
            </c:spPr>
            <c:extLst>
              <c:ext xmlns:c16="http://schemas.microsoft.com/office/drawing/2014/chart" uri="{C3380CC4-5D6E-409C-BE32-E72D297353CC}">
                <c16:uniqueId val="{00000001-AB92-4894-9A42-64DF00F2818F}"/>
              </c:ext>
            </c:extLst>
          </c:dPt>
          <c:cat>
            <c:strRef>
              <c:f>Feuil3!$A$85:$A$93</c:f>
              <c:strCache>
                <c:ptCount val="9"/>
                <c:pt idx="0">
                  <c:v>Conakry</c:v>
                </c:pt>
                <c:pt idx="1">
                  <c:v>Boké</c:v>
                </c:pt>
                <c:pt idx="2">
                  <c:v>Kindia</c:v>
                </c:pt>
                <c:pt idx="3">
                  <c:v>N’Zérékoré</c:v>
                </c:pt>
                <c:pt idx="4">
                  <c:v>Mamou</c:v>
                </c:pt>
                <c:pt idx="5">
                  <c:v>Faranah</c:v>
                </c:pt>
                <c:pt idx="6">
                  <c:v>Ensemble</c:v>
                </c:pt>
                <c:pt idx="7">
                  <c:v>Labé</c:v>
                </c:pt>
                <c:pt idx="8">
                  <c:v>Kankan</c:v>
                </c:pt>
              </c:strCache>
            </c:strRef>
          </c:cat>
          <c:val>
            <c:numRef>
              <c:f>Feuil3!$D$85:$D$93</c:f>
              <c:numCache>
                <c:formatCode>General</c:formatCode>
                <c:ptCount val="9"/>
                <c:pt idx="0">
                  <c:v>0</c:v>
                </c:pt>
                <c:pt idx="1">
                  <c:v>2</c:v>
                </c:pt>
                <c:pt idx="2">
                  <c:v>2</c:v>
                </c:pt>
                <c:pt idx="3">
                  <c:v>2</c:v>
                </c:pt>
                <c:pt idx="4">
                  <c:v>2.2000000000000002</c:v>
                </c:pt>
                <c:pt idx="5">
                  <c:v>2.3999999999999995</c:v>
                </c:pt>
                <c:pt idx="6">
                  <c:v>2.5</c:v>
                </c:pt>
                <c:pt idx="7">
                  <c:v>2.5999999999999996</c:v>
                </c:pt>
                <c:pt idx="8">
                  <c:v>4.0999999999999996</c:v>
                </c:pt>
              </c:numCache>
            </c:numRef>
          </c:val>
          <c:extLst>
            <c:ext xmlns:c16="http://schemas.microsoft.com/office/drawing/2014/chart" uri="{C3380CC4-5D6E-409C-BE32-E72D297353CC}">
              <c16:uniqueId val="{00000002-AB92-4894-9A42-64DF00F2818F}"/>
            </c:ext>
          </c:extLst>
        </c:ser>
        <c:dLbls>
          <c:showLegendKey val="0"/>
          <c:showVal val="0"/>
          <c:showCatName val="0"/>
          <c:showSerName val="0"/>
          <c:showPercent val="0"/>
          <c:showBubbleSize val="0"/>
        </c:dLbls>
        <c:gapWidth val="219"/>
        <c:overlap val="-27"/>
        <c:axId val="136860952"/>
        <c:axId val="136862912"/>
      </c:barChart>
      <c:catAx>
        <c:axId val="13686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2912"/>
        <c:crosses val="autoZero"/>
        <c:auto val="1"/>
        <c:lblAlgn val="ctr"/>
        <c:lblOffset val="100"/>
        <c:noMultiLvlLbl val="0"/>
      </c:catAx>
      <c:valAx>
        <c:axId val="13686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6860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ENSAC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'Nbre graphique'!$A$6</c:f>
              <c:strCache>
                <c:ptCount val="1"/>
                <c:pt idx="0">
                  <c:v> T  </c:v>
                </c:pt>
              </c:strCache>
            </c:strRef>
          </c:tx>
          <c:spPr>
            <a:solidFill>
              <a:schemeClr val="accent1"/>
            </a:solidFill>
            <a:ln>
              <a:noFill/>
            </a:ln>
            <a:effectLst/>
          </c:spPr>
          <c:invertIfNegative val="0"/>
          <c:cat>
            <c:strRef>
              <c:f>'Nbre graphique'!$B$5:$F$5</c:f>
              <c:strCache>
                <c:ptCount val="5"/>
                <c:pt idx="0">
                  <c:v> 2007  </c:v>
                </c:pt>
                <c:pt idx="1">
                  <c:v> 2008  </c:v>
                </c:pt>
                <c:pt idx="2">
                  <c:v> 2009  </c:v>
                </c:pt>
                <c:pt idx="3">
                  <c:v> 2010  </c:v>
                </c:pt>
                <c:pt idx="4">
                  <c:v> 2011  </c:v>
                </c:pt>
              </c:strCache>
            </c:strRef>
          </c:cat>
          <c:val>
            <c:numRef>
              <c:f>'Nbre graphique'!$B$6:$F$6</c:f>
              <c:numCache>
                <c:formatCode>General</c:formatCode>
                <c:ptCount val="5"/>
                <c:pt idx="0">
                  <c:v>1104</c:v>
                </c:pt>
                <c:pt idx="1">
                  <c:v>1386</c:v>
                </c:pt>
                <c:pt idx="2">
                  <c:v>1802</c:v>
                </c:pt>
                <c:pt idx="3">
                  <c:v>1386</c:v>
                </c:pt>
                <c:pt idx="4">
                  <c:v>2843</c:v>
                </c:pt>
              </c:numCache>
            </c:numRef>
          </c:val>
          <c:extLst>
            <c:ext xmlns:c16="http://schemas.microsoft.com/office/drawing/2014/chart" uri="{C3380CC4-5D6E-409C-BE32-E72D297353CC}">
              <c16:uniqueId val="{00000000-28A9-4197-B5A7-28B5480C09E1}"/>
            </c:ext>
          </c:extLst>
        </c:ser>
        <c:ser>
          <c:idx val="1"/>
          <c:order val="1"/>
          <c:tx>
            <c:strRef>
              <c:f>'Nbre graphique'!$A$7</c:f>
              <c:strCache>
                <c:ptCount val="1"/>
                <c:pt idx="0">
                  <c:v> F  </c:v>
                </c:pt>
              </c:strCache>
            </c:strRef>
          </c:tx>
          <c:spPr>
            <a:solidFill>
              <a:schemeClr val="accent2"/>
            </a:solidFill>
            <a:ln>
              <a:noFill/>
            </a:ln>
            <a:effectLst/>
          </c:spPr>
          <c:invertIfNegative val="0"/>
          <c:cat>
            <c:strRef>
              <c:f>'Nbre graphique'!$B$5:$F$5</c:f>
              <c:strCache>
                <c:ptCount val="5"/>
                <c:pt idx="0">
                  <c:v> 2007  </c:v>
                </c:pt>
                <c:pt idx="1">
                  <c:v> 2008  </c:v>
                </c:pt>
                <c:pt idx="2">
                  <c:v> 2009  </c:v>
                </c:pt>
                <c:pt idx="3">
                  <c:v> 2010  </c:v>
                </c:pt>
                <c:pt idx="4">
                  <c:v> 2011  </c:v>
                </c:pt>
              </c:strCache>
            </c:strRef>
          </c:cat>
          <c:val>
            <c:numRef>
              <c:f>'Nbre graphique'!$B$7:$F$7</c:f>
              <c:numCache>
                <c:formatCode>General</c:formatCode>
                <c:ptCount val="5"/>
                <c:pt idx="0">
                  <c:v>599</c:v>
                </c:pt>
                <c:pt idx="1">
                  <c:v>763</c:v>
                </c:pt>
                <c:pt idx="2">
                  <c:v>893</c:v>
                </c:pt>
                <c:pt idx="3">
                  <c:v>763</c:v>
                </c:pt>
                <c:pt idx="4">
                  <c:v>1772</c:v>
                </c:pt>
              </c:numCache>
            </c:numRef>
          </c:val>
          <c:extLst>
            <c:ext xmlns:c16="http://schemas.microsoft.com/office/drawing/2014/chart" uri="{C3380CC4-5D6E-409C-BE32-E72D297353CC}">
              <c16:uniqueId val="{00000001-28A9-4197-B5A7-28B5480C09E1}"/>
            </c:ext>
          </c:extLst>
        </c:ser>
        <c:dLbls>
          <c:showLegendKey val="0"/>
          <c:showVal val="0"/>
          <c:showCatName val="0"/>
          <c:showSerName val="0"/>
          <c:showPercent val="0"/>
          <c:showBubbleSize val="0"/>
        </c:dLbls>
        <c:gapWidth val="219"/>
        <c:overlap val="-27"/>
        <c:axId val="139696120"/>
        <c:axId val="139696512"/>
      </c:barChart>
      <c:catAx>
        <c:axId val="13969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6512"/>
        <c:crosses val="autoZero"/>
        <c:auto val="1"/>
        <c:lblAlgn val="ctr"/>
        <c:lblOffset val="100"/>
        <c:noMultiLvlLbl val="0"/>
      </c:catAx>
      <c:valAx>
        <c:axId val="13969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6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ESSC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'Nbre graphique'!$A$10</c:f>
              <c:strCache>
                <c:ptCount val="1"/>
                <c:pt idx="0">
                  <c:v> T  </c:v>
                </c:pt>
              </c:strCache>
            </c:strRef>
          </c:tx>
          <c:spPr>
            <a:solidFill>
              <a:schemeClr val="accent1"/>
            </a:solidFill>
            <a:ln>
              <a:noFill/>
            </a:ln>
            <a:effectLst/>
          </c:spPr>
          <c:invertIfNegative val="0"/>
          <c:cat>
            <c:strRef>
              <c:f>'Nbre graphique'!$B$9:$F$9</c:f>
              <c:strCache>
                <c:ptCount val="5"/>
                <c:pt idx="0">
                  <c:v> 2007  </c:v>
                </c:pt>
                <c:pt idx="1">
                  <c:v> 2008  </c:v>
                </c:pt>
                <c:pt idx="2">
                  <c:v> 2009  </c:v>
                </c:pt>
                <c:pt idx="3">
                  <c:v> 2010  </c:v>
                </c:pt>
                <c:pt idx="4">
                  <c:v> 2011  </c:v>
                </c:pt>
              </c:strCache>
            </c:strRef>
          </c:cat>
          <c:val>
            <c:numRef>
              <c:f>'Nbre graphique'!$B$10:$F$10</c:f>
              <c:numCache>
                <c:formatCode>General</c:formatCode>
                <c:ptCount val="5"/>
                <c:pt idx="0">
                  <c:v>2506</c:v>
                </c:pt>
                <c:pt idx="1">
                  <c:v>2928</c:v>
                </c:pt>
                <c:pt idx="2">
                  <c:v>3806</c:v>
                </c:pt>
                <c:pt idx="3">
                  <c:v>4465</c:v>
                </c:pt>
                <c:pt idx="4">
                  <c:v>5972</c:v>
                </c:pt>
              </c:numCache>
            </c:numRef>
          </c:val>
          <c:extLst>
            <c:ext xmlns:c16="http://schemas.microsoft.com/office/drawing/2014/chart" uri="{C3380CC4-5D6E-409C-BE32-E72D297353CC}">
              <c16:uniqueId val="{00000000-C275-48A3-8C78-31D7691C2D1E}"/>
            </c:ext>
          </c:extLst>
        </c:ser>
        <c:ser>
          <c:idx val="1"/>
          <c:order val="1"/>
          <c:tx>
            <c:strRef>
              <c:f>'Nbre graphique'!$A$11</c:f>
              <c:strCache>
                <c:ptCount val="1"/>
                <c:pt idx="0">
                  <c:v> F  </c:v>
                </c:pt>
              </c:strCache>
            </c:strRef>
          </c:tx>
          <c:spPr>
            <a:solidFill>
              <a:schemeClr val="accent2"/>
            </a:solidFill>
            <a:ln>
              <a:noFill/>
            </a:ln>
            <a:effectLst/>
          </c:spPr>
          <c:invertIfNegative val="0"/>
          <c:cat>
            <c:strRef>
              <c:f>'Nbre graphique'!$B$9:$F$9</c:f>
              <c:strCache>
                <c:ptCount val="5"/>
                <c:pt idx="0">
                  <c:v> 2007  </c:v>
                </c:pt>
                <c:pt idx="1">
                  <c:v> 2008  </c:v>
                </c:pt>
                <c:pt idx="2">
                  <c:v> 2009  </c:v>
                </c:pt>
                <c:pt idx="3">
                  <c:v> 2010  </c:v>
                </c:pt>
                <c:pt idx="4">
                  <c:v> 2011  </c:v>
                </c:pt>
              </c:strCache>
            </c:strRef>
          </c:cat>
          <c:val>
            <c:numRef>
              <c:f>'Nbre graphique'!$B$11:$F$11</c:f>
              <c:numCache>
                <c:formatCode>General</c:formatCode>
                <c:ptCount val="5"/>
                <c:pt idx="0">
                  <c:v>1781</c:v>
                </c:pt>
                <c:pt idx="1">
                  <c:v>2078</c:v>
                </c:pt>
                <c:pt idx="2">
                  <c:v>2431</c:v>
                </c:pt>
                <c:pt idx="3">
                  <c:v>3021</c:v>
                </c:pt>
                <c:pt idx="4">
                  <c:v>4492</c:v>
                </c:pt>
              </c:numCache>
            </c:numRef>
          </c:val>
          <c:extLst>
            <c:ext xmlns:c16="http://schemas.microsoft.com/office/drawing/2014/chart" uri="{C3380CC4-5D6E-409C-BE32-E72D297353CC}">
              <c16:uniqueId val="{00000001-C275-48A3-8C78-31D7691C2D1E}"/>
            </c:ext>
          </c:extLst>
        </c:ser>
        <c:dLbls>
          <c:showLegendKey val="0"/>
          <c:showVal val="0"/>
          <c:showCatName val="0"/>
          <c:showSerName val="0"/>
          <c:showPercent val="0"/>
          <c:showBubbleSize val="0"/>
        </c:dLbls>
        <c:gapWidth val="219"/>
        <c:overlap val="-27"/>
        <c:axId val="139698080"/>
        <c:axId val="139698472"/>
      </c:barChart>
      <c:catAx>
        <c:axId val="13969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8472"/>
        <c:crosses val="autoZero"/>
        <c:auto val="1"/>
        <c:lblAlgn val="ctr"/>
        <c:lblOffset val="100"/>
        <c:noMultiLvlLbl val="0"/>
      </c:catAx>
      <c:valAx>
        <c:axId val="139698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ENS KINDIA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'Nbre graphique'!$A$14</c:f>
              <c:strCache>
                <c:ptCount val="1"/>
                <c:pt idx="0">
                  <c:v> T  </c:v>
                </c:pt>
              </c:strCache>
            </c:strRef>
          </c:tx>
          <c:spPr>
            <a:solidFill>
              <a:schemeClr val="accent1"/>
            </a:solidFill>
            <a:ln>
              <a:noFill/>
            </a:ln>
            <a:effectLst/>
          </c:spPr>
          <c:invertIfNegative val="0"/>
          <c:cat>
            <c:strRef>
              <c:f>'Nbre graphique'!$B$13:$F$13</c:f>
              <c:strCache>
                <c:ptCount val="5"/>
                <c:pt idx="0">
                  <c:v> 2007  </c:v>
                </c:pt>
                <c:pt idx="1">
                  <c:v> 2008  </c:v>
                </c:pt>
                <c:pt idx="2">
                  <c:v> 2009  </c:v>
                </c:pt>
                <c:pt idx="3">
                  <c:v> 2010  </c:v>
                </c:pt>
                <c:pt idx="4">
                  <c:v> 2011  </c:v>
                </c:pt>
              </c:strCache>
            </c:strRef>
          </c:cat>
          <c:val>
            <c:numRef>
              <c:f>'Nbre graphique'!$B$14:$F$14</c:f>
              <c:numCache>
                <c:formatCode>General</c:formatCode>
                <c:ptCount val="5"/>
                <c:pt idx="0">
                  <c:v>1125</c:v>
                </c:pt>
                <c:pt idx="1">
                  <c:v>826</c:v>
                </c:pt>
                <c:pt idx="2">
                  <c:v>1074</c:v>
                </c:pt>
                <c:pt idx="3">
                  <c:v>609</c:v>
                </c:pt>
                <c:pt idx="4">
                  <c:v>641</c:v>
                </c:pt>
              </c:numCache>
            </c:numRef>
          </c:val>
          <c:extLst>
            <c:ext xmlns:c16="http://schemas.microsoft.com/office/drawing/2014/chart" uri="{C3380CC4-5D6E-409C-BE32-E72D297353CC}">
              <c16:uniqueId val="{00000000-1F41-4D12-A7DD-66064E9848F6}"/>
            </c:ext>
          </c:extLst>
        </c:ser>
        <c:ser>
          <c:idx val="1"/>
          <c:order val="1"/>
          <c:tx>
            <c:strRef>
              <c:f>'Nbre graphique'!$A$15</c:f>
              <c:strCache>
                <c:ptCount val="1"/>
                <c:pt idx="0">
                  <c:v> F  </c:v>
                </c:pt>
              </c:strCache>
            </c:strRef>
          </c:tx>
          <c:spPr>
            <a:solidFill>
              <a:schemeClr val="accent2"/>
            </a:solidFill>
            <a:ln>
              <a:noFill/>
            </a:ln>
            <a:effectLst/>
          </c:spPr>
          <c:invertIfNegative val="0"/>
          <c:cat>
            <c:strRef>
              <c:f>'Nbre graphique'!$B$13:$F$13</c:f>
              <c:strCache>
                <c:ptCount val="5"/>
                <c:pt idx="0">
                  <c:v> 2007  </c:v>
                </c:pt>
                <c:pt idx="1">
                  <c:v> 2008  </c:v>
                </c:pt>
                <c:pt idx="2">
                  <c:v> 2009  </c:v>
                </c:pt>
                <c:pt idx="3">
                  <c:v> 2010  </c:v>
                </c:pt>
                <c:pt idx="4">
                  <c:v> 2011  </c:v>
                </c:pt>
              </c:strCache>
            </c:strRef>
          </c:cat>
          <c:val>
            <c:numRef>
              <c:f>'Nbre graphique'!$B$15:$F$15</c:f>
              <c:numCache>
                <c:formatCode>General</c:formatCode>
                <c:ptCount val="5"/>
                <c:pt idx="0">
                  <c:v>419</c:v>
                </c:pt>
                <c:pt idx="1">
                  <c:v>319</c:v>
                </c:pt>
                <c:pt idx="2">
                  <c:v>373</c:v>
                </c:pt>
                <c:pt idx="3">
                  <c:v>432</c:v>
                </c:pt>
                <c:pt idx="4">
                  <c:v>455</c:v>
                </c:pt>
              </c:numCache>
            </c:numRef>
          </c:val>
          <c:extLst>
            <c:ext xmlns:c16="http://schemas.microsoft.com/office/drawing/2014/chart" uri="{C3380CC4-5D6E-409C-BE32-E72D297353CC}">
              <c16:uniqueId val="{00000001-1F41-4D12-A7DD-66064E9848F6}"/>
            </c:ext>
          </c:extLst>
        </c:ser>
        <c:dLbls>
          <c:showLegendKey val="0"/>
          <c:showVal val="0"/>
          <c:showCatName val="0"/>
          <c:showSerName val="0"/>
          <c:showPercent val="0"/>
          <c:showBubbleSize val="0"/>
        </c:dLbls>
        <c:gapWidth val="219"/>
        <c:overlap val="-27"/>
        <c:axId val="139692592"/>
        <c:axId val="139696904"/>
      </c:barChart>
      <c:catAx>
        <c:axId val="13969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6904"/>
        <c:crosses val="autoZero"/>
        <c:auto val="1"/>
        <c:lblAlgn val="ctr"/>
        <c:lblOffset val="100"/>
        <c:noMultiLvlLbl val="0"/>
      </c:catAx>
      <c:valAx>
        <c:axId val="13969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 de filles à ENSAC, ESSC, ENSKINDIA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'Nbre graphique'!$A$17</c:f>
              <c:strCache>
                <c:ptCount val="1"/>
                <c:pt idx="0">
                  <c:v> ENSAC  </c:v>
                </c:pt>
              </c:strCache>
            </c:strRef>
          </c:tx>
          <c:spPr>
            <a:ln w="28575" cap="rnd">
              <a:solidFill>
                <a:schemeClr val="accent1"/>
              </a:solidFill>
              <a:round/>
            </a:ln>
            <a:effectLst/>
          </c:spPr>
          <c:marker>
            <c:symbol val="none"/>
          </c:marker>
          <c:cat>
            <c:strRef>
              <c:f>'Nbre graphique'!$B$16:$F$16</c:f>
              <c:strCache>
                <c:ptCount val="5"/>
                <c:pt idx="0">
                  <c:v> 2007  </c:v>
                </c:pt>
                <c:pt idx="1">
                  <c:v> 2008  </c:v>
                </c:pt>
                <c:pt idx="2">
                  <c:v> 2009  </c:v>
                </c:pt>
                <c:pt idx="3">
                  <c:v> 2010  </c:v>
                </c:pt>
                <c:pt idx="4">
                  <c:v> 2011  </c:v>
                </c:pt>
              </c:strCache>
            </c:strRef>
          </c:cat>
          <c:val>
            <c:numRef>
              <c:f>'Nbre graphique'!$B$17:$F$17</c:f>
              <c:numCache>
                <c:formatCode>0%</c:formatCode>
                <c:ptCount val="5"/>
                <c:pt idx="0">
                  <c:v>0.54257246376811596</c:v>
                </c:pt>
                <c:pt idx="1">
                  <c:v>0.5505050505050505</c:v>
                </c:pt>
                <c:pt idx="2">
                  <c:v>0.49556048834628191</c:v>
                </c:pt>
                <c:pt idx="3">
                  <c:v>0.5505050505050505</c:v>
                </c:pt>
                <c:pt idx="4">
                  <c:v>0.6232852620471333</c:v>
                </c:pt>
              </c:numCache>
            </c:numRef>
          </c:val>
          <c:smooth val="0"/>
          <c:extLst>
            <c:ext xmlns:c16="http://schemas.microsoft.com/office/drawing/2014/chart" uri="{C3380CC4-5D6E-409C-BE32-E72D297353CC}">
              <c16:uniqueId val="{00000000-C571-4978-9AC9-E1C5451CEFBE}"/>
            </c:ext>
          </c:extLst>
        </c:ser>
        <c:ser>
          <c:idx val="1"/>
          <c:order val="1"/>
          <c:tx>
            <c:strRef>
              <c:f>'Nbre graphique'!$A$18</c:f>
              <c:strCache>
                <c:ptCount val="1"/>
                <c:pt idx="0">
                  <c:v> ESSC  </c:v>
                </c:pt>
              </c:strCache>
            </c:strRef>
          </c:tx>
          <c:spPr>
            <a:ln w="28575" cap="rnd">
              <a:solidFill>
                <a:schemeClr val="accent2"/>
              </a:solidFill>
              <a:round/>
            </a:ln>
            <a:effectLst/>
          </c:spPr>
          <c:marker>
            <c:symbol val="none"/>
          </c:marker>
          <c:cat>
            <c:strRef>
              <c:f>'Nbre graphique'!$B$16:$F$16</c:f>
              <c:strCache>
                <c:ptCount val="5"/>
                <c:pt idx="0">
                  <c:v> 2007  </c:v>
                </c:pt>
                <c:pt idx="1">
                  <c:v> 2008  </c:v>
                </c:pt>
                <c:pt idx="2">
                  <c:v> 2009  </c:v>
                </c:pt>
                <c:pt idx="3">
                  <c:v> 2010  </c:v>
                </c:pt>
                <c:pt idx="4">
                  <c:v> 2011  </c:v>
                </c:pt>
              </c:strCache>
            </c:strRef>
          </c:cat>
          <c:val>
            <c:numRef>
              <c:f>'Nbre graphique'!$B$18:$F$18</c:f>
              <c:numCache>
                <c:formatCode>0%</c:formatCode>
                <c:ptCount val="5"/>
                <c:pt idx="0">
                  <c:v>0.71069433359936152</c:v>
                </c:pt>
                <c:pt idx="1">
                  <c:v>0.70969945355191255</c:v>
                </c:pt>
                <c:pt idx="2">
                  <c:v>0.63872832369942201</c:v>
                </c:pt>
                <c:pt idx="3">
                  <c:v>0.67659574468085104</c:v>
                </c:pt>
                <c:pt idx="4">
                  <c:v>0.75217682518419293</c:v>
                </c:pt>
              </c:numCache>
            </c:numRef>
          </c:val>
          <c:smooth val="0"/>
          <c:extLst>
            <c:ext xmlns:c16="http://schemas.microsoft.com/office/drawing/2014/chart" uri="{C3380CC4-5D6E-409C-BE32-E72D297353CC}">
              <c16:uniqueId val="{00000001-C571-4978-9AC9-E1C5451CEFBE}"/>
            </c:ext>
          </c:extLst>
        </c:ser>
        <c:ser>
          <c:idx val="2"/>
          <c:order val="2"/>
          <c:tx>
            <c:strRef>
              <c:f>'Nbre graphique'!$A$19</c:f>
              <c:strCache>
                <c:ptCount val="1"/>
                <c:pt idx="0">
                  <c:v> ENSKINDIA  </c:v>
                </c:pt>
              </c:strCache>
            </c:strRef>
          </c:tx>
          <c:spPr>
            <a:ln w="28575" cap="rnd">
              <a:solidFill>
                <a:schemeClr val="accent3"/>
              </a:solidFill>
              <a:round/>
            </a:ln>
            <a:effectLst/>
          </c:spPr>
          <c:marker>
            <c:symbol val="none"/>
          </c:marker>
          <c:cat>
            <c:strRef>
              <c:f>'Nbre graphique'!$B$16:$F$16</c:f>
              <c:strCache>
                <c:ptCount val="5"/>
                <c:pt idx="0">
                  <c:v> 2007  </c:v>
                </c:pt>
                <c:pt idx="1">
                  <c:v> 2008  </c:v>
                </c:pt>
                <c:pt idx="2">
                  <c:v> 2009  </c:v>
                </c:pt>
                <c:pt idx="3">
                  <c:v> 2010  </c:v>
                </c:pt>
                <c:pt idx="4">
                  <c:v> 2011  </c:v>
                </c:pt>
              </c:strCache>
            </c:strRef>
          </c:cat>
          <c:val>
            <c:numRef>
              <c:f>'Nbre graphique'!$B$19:$F$19</c:f>
              <c:numCache>
                <c:formatCode>0%</c:formatCode>
                <c:ptCount val="5"/>
                <c:pt idx="0">
                  <c:v>0.37244444444444447</c:v>
                </c:pt>
                <c:pt idx="1">
                  <c:v>0.38619854721549635</c:v>
                </c:pt>
                <c:pt idx="2">
                  <c:v>0.3472998137802607</c:v>
                </c:pt>
                <c:pt idx="3">
                  <c:v>0.70935960591133007</c:v>
                </c:pt>
                <c:pt idx="4">
                  <c:v>0.70982839313572543</c:v>
                </c:pt>
              </c:numCache>
            </c:numRef>
          </c:val>
          <c:smooth val="0"/>
          <c:extLst>
            <c:ext xmlns:c16="http://schemas.microsoft.com/office/drawing/2014/chart" uri="{C3380CC4-5D6E-409C-BE32-E72D297353CC}">
              <c16:uniqueId val="{00000002-C571-4978-9AC9-E1C5451CEFBE}"/>
            </c:ext>
          </c:extLst>
        </c:ser>
        <c:dLbls>
          <c:showLegendKey val="0"/>
          <c:showVal val="0"/>
          <c:showCatName val="0"/>
          <c:showSerName val="0"/>
          <c:showPercent val="0"/>
          <c:showBubbleSize val="0"/>
        </c:dLbls>
        <c:smooth val="0"/>
        <c:axId val="139699648"/>
        <c:axId val="139693768"/>
      </c:lineChart>
      <c:catAx>
        <c:axId val="13969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3768"/>
        <c:crosses val="autoZero"/>
        <c:auto val="1"/>
        <c:lblAlgn val="ctr"/>
        <c:lblOffset val="100"/>
        <c:noMultiLvlLbl val="0"/>
      </c:catAx>
      <c:valAx>
        <c:axId val="139693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969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604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604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6042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AC5A37-7521-430A-885C-CE8782CB566D}" type="slidenum">
              <a:rPr lang="fr-FR"/>
              <a:pPr>
                <a:defRPr/>
              </a:pPr>
              <a:t>‹N°›</a:t>
            </a:fld>
            <a:endParaRPr lang="fr-FR"/>
          </a:p>
        </p:txBody>
      </p:sp>
    </p:spTree>
    <p:extLst>
      <p:ext uri="{BB962C8B-B14F-4D97-AF65-F5344CB8AC3E}">
        <p14:creationId xmlns:p14="http://schemas.microsoft.com/office/powerpoint/2010/main" val="2631799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741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741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7415"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EED58D7-D3BB-4473-AC6C-B068268CF97A}" type="slidenum">
              <a:rPr lang="fr-FR"/>
              <a:pPr>
                <a:defRPr/>
              </a:pPr>
              <a:t>‹N°›</a:t>
            </a:fld>
            <a:endParaRPr lang="fr-FR"/>
          </a:p>
        </p:txBody>
      </p:sp>
    </p:spTree>
    <p:extLst>
      <p:ext uri="{BB962C8B-B14F-4D97-AF65-F5344CB8AC3E}">
        <p14:creationId xmlns:p14="http://schemas.microsoft.com/office/powerpoint/2010/main" val="3344389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2</a:t>
            </a:fld>
            <a:endParaRPr lang="fr-FR"/>
          </a:p>
        </p:txBody>
      </p:sp>
    </p:spTree>
    <p:extLst>
      <p:ext uri="{BB962C8B-B14F-4D97-AF65-F5344CB8AC3E}">
        <p14:creationId xmlns:p14="http://schemas.microsoft.com/office/powerpoint/2010/main" val="223659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DFAF853-1EC7-688F-5EB0-5DE7BFE2FC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345A4-1BEC-429A-A4DA-2D99E2832ECD}" type="slidenum">
              <a:rPr lang="fr-FR" altLang="fr-FR" sz="1300" smtClean="0"/>
              <a:pPr>
                <a:spcBef>
                  <a:spcPct val="0"/>
                </a:spcBef>
              </a:pPr>
              <a:t>20</a:t>
            </a:fld>
            <a:endParaRPr lang="fr-FR" altLang="fr-FR" sz="1300"/>
          </a:p>
        </p:txBody>
      </p:sp>
      <p:sp>
        <p:nvSpPr>
          <p:cNvPr id="26627" name="Rectangle 2">
            <a:extLst>
              <a:ext uri="{FF2B5EF4-FFF2-40B4-BE49-F238E27FC236}">
                <a16:creationId xmlns:a16="http://schemas.microsoft.com/office/drawing/2014/main" id="{479AEBBA-5263-5FF4-0472-D00BA43A731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899E3D87-53A6-BA39-6C86-B553F2BB5C15}"/>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26629" name="Group 4">
            <a:extLst>
              <a:ext uri="{FF2B5EF4-FFF2-40B4-BE49-F238E27FC236}">
                <a16:creationId xmlns:a16="http://schemas.microsoft.com/office/drawing/2014/main" id="{D7082A07-5F08-1567-D02F-090DC4751AC9}"/>
              </a:ext>
            </a:extLst>
          </p:cNvPr>
          <p:cNvGrpSpPr>
            <a:grpSpLocks/>
          </p:cNvGrpSpPr>
          <p:nvPr/>
        </p:nvGrpSpPr>
        <p:grpSpPr bwMode="auto">
          <a:xfrm>
            <a:off x="823913" y="5056188"/>
            <a:ext cx="5208587" cy="4598987"/>
            <a:chOff x="497" y="3083"/>
            <a:chExt cx="3140" cy="2804"/>
          </a:xfrm>
        </p:grpSpPr>
        <p:sp>
          <p:nvSpPr>
            <p:cNvPr id="26630" name="Text Box 5">
              <a:extLst>
                <a:ext uri="{FF2B5EF4-FFF2-40B4-BE49-F238E27FC236}">
                  <a16:creationId xmlns:a16="http://schemas.microsoft.com/office/drawing/2014/main" id="{491F40A4-1276-F606-8DB6-231AAED00F41}"/>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26631" name="Line 6">
              <a:extLst>
                <a:ext uri="{FF2B5EF4-FFF2-40B4-BE49-F238E27FC236}">
                  <a16:creationId xmlns:a16="http://schemas.microsoft.com/office/drawing/2014/main" id="{EB0330EC-A21D-B00E-42B1-69035A973000}"/>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632" name="Line 7">
              <a:extLst>
                <a:ext uri="{FF2B5EF4-FFF2-40B4-BE49-F238E27FC236}">
                  <a16:creationId xmlns:a16="http://schemas.microsoft.com/office/drawing/2014/main" id="{15260203-C02A-D210-D318-0DADCB3F1769}"/>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82658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B1F4E25-0DA6-DCFF-EE38-9DD148C57E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2E6ADC-4330-4357-9C62-950D20DECF8F}" type="slidenum">
              <a:rPr lang="fr-FR" altLang="fr-FR" sz="1300" smtClean="0"/>
              <a:pPr>
                <a:spcBef>
                  <a:spcPct val="0"/>
                </a:spcBef>
              </a:pPr>
              <a:t>21</a:t>
            </a:fld>
            <a:endParaRPr lang="fr-FR" altLang="fr-FR" sz="1300"/>
          </a:p>
        </p:txBody>
      </p:sp>
      <p:sp>
        <p:nvSpPr>
          <p:cNvPr id="28675" name="Rectangle 2">
            <a:extLst>
              <a:ext uri="{FF2B5EF4-FFF2-40B4-BE49-F238E27FC236}">
                <a16:creationId xmlns:a16="http://schemas.microsoft.com/office/drawing/2014/main" id="{F5FBCDEC-65BD-F092-8F2F-3BA0A42CA84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A2E00B0-7E54-FA01-353E-62E5A7070370}"/>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28677" name="Group 4">
            <a:extLst>
              <a:ext uri="{FF2B5EF4-FFF2-40B4-BE49-F238E27FC236}">
                <a16:creationId xmlns:a16="http://schemas.microsoft.com/office/drawing/2014/main" id="{A558C218-7DE6-2824-1BF0-0952D8B68B24}"/>
              </a:ext>
            </a:extLst>
          </p:cNvPr>
          <p:cNvGrpSpPr>
            <a:grpSpLocks/>
          </p:cNvGrpSpPr>
          <p:nvPr/>
        </p:nvGrpSpPr>
        <p:grpSpPr bwMode="auto">
          <a:xfrm>
            <a:off x="823913" y="5056188"/>
            <a:ext cx="5208587" cy="4598987"/>
            <a:chOff x="497" y="3083"/>
            <a:chExt cx="3140" cy="2804"/>
          </a:xfrm>
        </p:grpSpPr>
        <p:sp>
          <p:nvSpPr>
            <p:cNvPr id="28678" name="Text Box 5">
              <a:extLst>
                <a:ext uri="{FF2B5EF4-FFF2-40B4-BE49-F238E27FC236}">
                  <a16:creationId xmlns:a16="http://schemas.microsoft.com/office/drawing/2014/main" id="{A6A61D20-BB3A-518E-21B4-D2612449B3DB}"/>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28679" name="Line 6">
              <a:extLst>
                <a:ext uri="{FF2B5EF4-FFF2-40B4-BE49-F238E27FC236}">
                  <a16:creationId xmlns:a16="http://schemas.microsoft.com/office/drawing/2014/main" id="{E328E322-DF09-FB4D-1BCC-C48CB1428FD9}"/>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8680" name="Line 7">
              <a:extLst>
                <a:ext uri="{FF2B5EF4-FFF2-40B4-BE49-F238E27FC236}">
                  <a16:creationId xmlns:a16="http://schemas.microsoft.com/office/drawing/2014/main" id="{44B743EA-D93C-978C-EFCA-8619FFCC7D4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4863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475A7AC-6690-33C8-2EC8-67988CE35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CD0C2F7-B714-4B78-BA08-7B38C05DC85D}" type="slidenum">
              <a:rPr lang="fr-FR" altLang="fr-FR" sz="1300" smtClean="0"/>
              <a:pPr>
                <a:spcBef>
                  <a:spcPct val="0"/>
                </a:spcBef>
              </a:pPr>
              <a:t>22</a:t>
            </a:fld>
            <a:endParaRPr lang="fr-FR" altLang="fr-FR" sz="1300"/>
          </a:p>
        </p:txBody>
      </p:sp>
      <p:sp>
        <p:nvSpPr>
          <p:cNvPr id="30723" name="Rectangle 2">
            <a:extLst>
              <a:ext uri="{FF2B5EF4-FFF2-40B4-BE49-F238E27FC236}">
                <a16:creationId xmlns:a16="http://schemas.microsoft.com/office/drawing/2014/main" id="{11FD095C-8CDE-94F0-4C25-91FF6160969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752C6F2-5A4E-66CE-C4F6-680FDECCD339}"/>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30725" name="Group 4">
            <a:extLst>
              <a:ext uri="{FF2B5EF4-FFF2-40B4-BE49-F238E27FC236}">
                <a16:creationId xmlns:a16="http://schemas.microsoft.com/office/drawing/2014/main" id="{BC7C165C-C83D-2FDD-9A1A-9FC88565F6D5}"/>
              </a:ext>
            </a:extLst>
          </p:cNvPr>
          <p:cNvGrpSpPr>
            <a:grpSpLocks/>
          </p:cNvGrpSpPr>
          <p:nvPr/>
        </p:nvGrpSpPr>
        <p:grpSpPr bwMode="auto">
          <a:xfrm>
            <a:off x="823913" y="5056188"/>
            <a:ext cx="5208587" cy="4598987"/>
            <a:chOff x="497" y="3083"/>
            <a:chExt cx="3140" cy="2804"/>
          </a:xfrm>
        </p:grpSpPr>
        <p:sp>
          <p:nvSpPr>
            <p:cNvPr id="30726" name="Text Box 5">
              <a:extLst>
                <a:ext uri="{FF2B5EF4-FFF2-40B4-BE49-F238E27FC236}">
                  <a16:creationId xmlns:a16="http://schemas.microsoft.com/office/drawing/2014/main" id="{3790EBAA-F1BD-F22A-BC5A-0F4EDA9BD073}"/>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30727" name="Line 6">
              <a:extLst>
                <a:ext uri="{FF2B5EF4-FFF2-40B4-BE49-F238E27FC236}">
                  <a16:creationId xmlns:a16="http://schemas.microsoft.com/office/drawing/2014/main" id="{CE16CF3E-729F-C3F0-A4C4-D1F1C1DFA7A9}"/>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28" name="Line 7">
              <a:extLst>
                <a:ext uri="{FF2B5EF4-FFF2-40B4-BE49-F238E27FC236}">
                  <a16:creationId xmlns:a16="http://schemas.microsoft.com/office/drawing/2014/main" id="{CD765CFD-E9E4-6A64-EF5B-6BA591284DB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19258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397BD6E-1D0A-C7B9-1656-A4B3CD08E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AB09930-B3C6-4DE0-A109-73B3AB0A15E2}" type="slidenum">
              <a:rPr lang="fr-FR" altLang="fr-FR" sz="1300" smtClean="0"/>
              <a:pPr>
                <a:spcBef>
                  <a:spcPct val="0"/>
                </a:spcBef>
              </a:pPr>
              <a:t>23</a:t>
            </a:fld>
            <a:endParaRPr lang="fr-FR" altLang="fr-FR" sz="1300"/>
          </a:p>
        </p:txBody>
      </p:sp>
      <p:sp>
        <p:nvSpPr>
          <p:cNvPr id="32771" name="Rectangle 2">
            <a:extLst>
              <a:ext uri="{FF2B5EF4-FFF2-40B4-BE49-F238E27FC236}">
                <a16:creationId xmlns:a16="http://schemas.microsoft.com/office/drawing/2014/main" id="{F0DE2E73-B942-CDC0-1695-31A40908228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647BA4F-C311-7D7C-FEA1-739FEB763C8A}"/>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32773" name="Group 4">
            <a:extLst>
              <a:ext uri="{FF2B5EF4-FFF2-40B4-BE49-F238E27FC236}">
                <a16:creationId xmlns:a16="http://schemas.microsoft.com/office/drawing/2014/main" id="{4642E1DC-977C-C1F3-B8B8-0529077C67CB}"/>
              </a:ext>
            </a:extLst>
          </p:cNvPr>
          <p:cNvGrpSpPr>
            <a:grpSpLocks/>
          </p:cNvGrpSpPr>
          <p:nvPr/>
        </p:nvGrpSpPr>
        <p:grpSpPr bwMode="auto">
          <a:xfrm>
            <a:off x="823913" y="5056188"/>
            <a:ext cx="5208587" cy="4598987"/>
            <a:chOff x="497" y="3083"/>
            <a:chExt cx="3140" cy="2804"/>
          </a:xfrm>
        </p:grpSpPr>
        <p:sp>
          <p:nvSpPr>
            <p:cNvPr id="32774" name="Text Box 5">
              <a:extLst>
                <a:ext uri="{FF2B5EF4-FFF2-40B4-BE49-F238E27FC236}">
                  <a16:creationId xmlns:a16="http://schemas.microsoft.com/office/drawing/2014/main" id="{2C12A0D4-FD59-02C2-B45E-D3B2DA6A803A}"/>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32775" name="Line 6">
              <a:extLst>
                <a:ext uri="{FF2B5EF4-FFF2-40B4-BE49-F238E27FC236}">
                  <a16:creationId xmlns:a16="http://schemas.microsoft.com/office/drawing/2014/main" id="{76975219-7B75-A948-686B-5DABB4B4AF4D}"/>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76" name="Line 7">
              <a:extLst>
                <a:ext uri="{FF2B5EF4-FFF2-40B4-BE49-F238E27FC236}">
                  <a16:creationId xmlns:a16="http://schemas.microsoft.com/office/drawing/2014/main" id="{993EA22F-3499-4FBB-3A3E-611687466008}"/>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6390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37ED51C-BB5D-D6C4-6ABC-183CDA3AE7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664683-A0F8-4995-B665-C6914779ABE8}" type="slidenum">
              <a:rPr lang="fr-FR" altLang="fr-FR" sz="1300" smtClean="0"/>
              <a:pPr>
                <a:spcBef>
                  <a:spcPct val="0"/>
                </a:spcBef>
              </a:pPr>
              <a:t>24</a:t>
            </a:fld>
            <a:endParaRPr lang="fr-FR" altLang="fr-FR" sz="1300"/>
          </a:p>
        </p:txBody>
      </p:sp>
      <p:sp>
        <p:nvSpPr>
          <p:cNvPr id="34819" name="Rectangle 2">
            <a:extLst>
              <a:ext uri="{FF2B5EF4-FFF2-40B4-BE49-F238E27FC236}">
                <a16:creationId xmlns:a16="http://schemas.microsoft.com/office/drawing/2014/main" id="{64102F2F-D626-07B0-B5AC-75EB93C2E6F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55A974C-8ED5-6B81-5493-4FD14D5FD39F}"/>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34821" name="Group 4">
            <a:extLst>
              <a:ext uri="{FF2B5EF4-FFF2-40B4-BE49-F238E27FC236}">
                <a16:creationId xmlns:a16="http://schemas.microsoft.com/office/drawing/2014/main" id="{0B281D8E-EB6A-B4EF-FF8E-1C4479FB464D}"/>
              </a:ext>
            </a:extLst>
          </p:cNvPr>
          <p:cNvGrpSpPr>
            <a:grpSpLocks/>
          </p:cNvGrpSpPr>
          <p:nvPr/>
        </p:nvGrpSpPr>
        <p:grpSpPr bwMode="auto">
          <a:xfrm>
            <a:off x="823913" y="5056188"/>
            <a:ext cx="5208587" cy="4598987"/>
            <a:chOff x="497" y="3083"/>
            <a:chExt cx="3140" cy="2804"/>
          </a:xfrm>
        </p:grpSpPr>
        <p:sp>
          <p:nvSpPr>
            <p:cNvPr id="34822" name="Text Box 5">
              <a:extLst>
                <a:ext uri="{FF2B5EF4-FFF2-40B4-BE49-F238E27FC236}">
                  <a16:creationId xmlns:a16="http://schemas.microsoft.com/office/drawing/2014/main" id="{A0F1E8B4-7848-E94D-8CED-58832925BDA7}"/>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34823" name="Line 6">
              <a:extLst>
                <a:ext uri="{FF2B5EF4-FFF2-40B4-BE49-F238E27FC236}">
                  <a16:creationId xmlns:a16="http://schemas.microsoft.com/office/drawing/2014/main" id="{2DBAD60D-5368-EDD6-DB24-0BB2E7A4FFEA}"/>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824" name="Line 7">
              <a:extLst>
                <a:ext uri="{FF2B5EF4-FFF2-40B4-BE49-F238E27FC236}">
                  <a16:creationId xmlns:a16="http://schemas.microsoft.com/office/drawing/2014/main" id="{3A84B6F8-6D1A-94C3-F261-8B7BE674AC08}"/>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63185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A479B59-9FBE-DB30-287E-7B85208D9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8F7F00-3709-46CB-BCA8-3CAFAFF65DDC}" type="slidenum">
              <a:rPr lang="fr-FR" altLang="fr-FR" sz="1300" smtClean="0"/>
              <a:pPr>
                <a:spcBef>
                  <a:spcPct val="0"/>
                </a:spcBef>
              </a:pPr>
              <a:t>25</a:t>
            </a:fld>
            <a:endParaRPr lang="fr-FR" altLang="fr-FR" sz="1300"/>
          </a:p>
        </p:txBody>
      </p:sp>
      <p:sp>
        <p:nvSpPr>
          <p:cNvPr id="36867" name="Rectangle 2">
            <a:extLst>
              <a:ext uri="{FF2B5EF4-FFF2-40B4-BE49-F238E27FC236}">
                <a16:creationId xmlns:a16="http://schemas.microsoft.com/office/drawing/2014/main" id="{18354A02-7FAA-D3F9-0EF2-1FBBFCCFB79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5C70A42-4066-2006-5D93-0345E15948FA}"/>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36869" name="Group 4">
            <a:extLst>
              <a:ext uri="{FF2B5EF4-FFF2-40B4-BE49-F238E27FC236}">
                <a16:creationId xmlns:a16="http://schemas.microsoft.com/office/drawing/2014/main" id="{37AA3095-42A3-463B-0BAA-C08FE4C017DC}"/>
              </a:ext>
            </a:extLst>
          </p:cNvPr>
          <p:cNvGrpSpPr>
            <a:grpSpLocks/>
          </p:cNvGrpSpPr>
          <p:nvPr/>
        </p:nvGrpSpPr>
        <p:grpSpPr bwMode="auto">
          <a:xfrm>
            <a:off x="823913" y="5056188"/>
            <a:ext cx="5208587" cy="4598987"/>
            <a:chOff x="497" y="3083"/>
            <a:chExt cx="3140" cy="2804"/>
          </a:xfrm>
        </p:grpSpPr>
        <p:sp>
          <p:nvSpPr>
            <p:cNvPr id="36870" name="Text Box 5">
              <a:extLst>
                <a:ext uri="{FF2B5EF4-FFF2-40B4-BE49-F238E27FC236}">
                  <a16:creationId xmlns:a16="http://schemas.microsoft.com/office/drawing/2014/main" id="{EF2F0781-301C-F051-638C-B7F20EF06CDC}"/>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36871" name="Line 6">
              <a:extLst>
                <a:ext uri="{FF2B5EF4-FFF2-40B4-BE49-F238E27FC236}">
                  <a16:creationId xmlns:a16="http://schemas.microsoft.com/office/drawing/2014/main" id="{E3998817-AC61-B5AC-2C55-A254617A7B55}"/>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872" name="Line 7">
              <a:extLst>
                <a:ext uri="{FF2B5EF4-FFF2-40B4-BE49-F238E27FC236}">
                  <a16:creationId xmlns:a16="http://schemas.microsoft.com/office/drawing/2014/main" id="{2EF146EA-A0C0-CB49-D6A9-FBBE1A0FC3D9}"/>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75581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2E71724-DF50-575E-27A7-9633FB4614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6ABE4CA-234E-4B7E-8048-80DB53FDFA70}" type="slidenum">
              <a:rPr lang="fr-FR" altLang="fr-FR" sz="1300" smtClean="0"/>
              <a:pPr>
                <a:spcBef>
                  <a:spcPct val="0"/>
                </a:spcBef>
              </a:pPr>
              <a:t>26</a:t>
            </a:fld>
            <a:endParaRPr lang="fr-FR" altLang="fr-FR" sz="1300"/>
          </a:p>
        </p:txBody>
      </p:sp>
      <p:sp>
        <p:nvSpPr>
          <p:cNvPr id="38915" name="Rectangle 2">
            <a:extLst>
              <a:ext uri="{FF2B5EF4-FFF2-40B4-BE49-F238E27FC236}">
                <a16:creationId xmlns:a16="http://schemas.microsoft.com/office/drawing/2014/main" id="{89DCBF5C-2FE2-EE7C-59E8-F8B925103E7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34F0F42-6833-B5ED-09E1-AFDA74215E2E}"/>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38917" name="Group 4">
            <a:extLst>
              <a:ext uri="{FF2B5EF4-FFF2-40B4-BE49-F238E27FC236}">
                <a16:creationId xmlns:a16="http://schemas.microsoft.com/office/drawing/2014/main" id="{82CC1F29-7D96-0F11-3DDE-A22655F80516}"/>
              </a:ext>
            </a:extLst>
          </p:cNvPr>
          <p:cNvGrpSpPr>
            <a:grpSpLocks/>
          </p:cNvGrpSpPr>
          <p:nvPr/>
        </p:nvGrpSpPr>
        <p:grpSpPr bwMode="auto">
          <a:xfrm>
            <a:off x="823913" y="5056188"/>
            <a:ext cx="5208587" cy="4598987"/>
            <a:chOff x="497" y="3083"/>
            <a:chExt cx="3140" cy="2804"/>
          </a:xfrm>
        </p:grpSpPr>
        <p:sp>
          <p:nvSpPr>
            <p:cNvPr id="38918" name="Text Box 5">
              <a:extLst>
                <a:ext uri="{FF2B5EF4-FFF2-40B4-BE49-F238E27FC236}">
                  <a16:creationId xmlns:a16="http://schemas.microsoft.com/office/drawing/2014/main" id="{05C9ECCD-6C29-25A0-9156-F4694063425D}"/>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38919" name="Line 6">
              <a:extLst>
                <a:ext uri="{FF2B5EF4-FFF2-40B4-BE49-F238E27FC236}">
                  <a16:creationId xmlns:a16="http://schemas.microsoft.com/office/drawing/2014/main" id="{1FC1DC56-A5B5-B268-E414-EA406BE42B3D}"/>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8920" name="Line 7">
              <a:extLst>
                <a:ext uri="{FF2B5EF4-FFF2-40B4-BE49-F238E27FC236}">
                  <a16:creationId xmlns:a16="http://schemas.microsoft.com/office/drawing/2014/main" id="{3357FA93-638D-A975-9AAF-7BCED83A0A76}"/>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01244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BA2846F-32EF-A4BE-D902-D528672480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0AA53A-E5B1-48D6-BCE5-E1F991BAD611}" type="slidenum">
              <a:rPr lang="fr-FR" altLang="fr-FR" sz="1300" smtClean="0"/>
              <a:pPr>
                <a:spcBef>
                  <a:spcPct val="0"/>
                </a:spcBef>
              </a:pPr>
              <a:t>27</a:t>
            </a:fld>
            <a:endParaRPr lang="fr-FR" altLang="fr-FR" sz="1300"/>
          </a:p>
        </p:txBody>
      </p:sp>
      <p:sp>
        <p:nvSpPr>
          <p:cNvPr id="40963" name="Rectangle 2">
            <a:extLst>
              <a:ext uri="{FF2B5EF4-FFF2-40B4-BE49-F238E27FC236}">
                <a16:creationId xmlns:a16="http://schemas.microsoft.com/office/drawing/2014/main" id="{DA6B5DCB-32D4-01CD-5226-80471F7960C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0D20FD5-653A-97D8-69E4-154FCCA2833E}"/>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0965" name="Group 4">
            <a:extLst>
              <a:ext uri="{FF2B5EF4-FFF2-40B4-BE49-F238E27FC236}">
                <a16:creationId xmlns:a16="http://schemas.microsoft.com/office/drawing/2014/main" id="{02B18A50-9077-3F46-CDAA-52686137D182}"/>
              </a:ext>
            </a:extLst>
          </p:cNvPr>
          <p:cNvGrpSpPr>
            <a:grpSpLocks/>
          </p:cNvGrpSpPr>
          <p:nvPr/>
        </p:nvGrpSpPr>
        <p:grpSpPr bwMode="auto">
          <a:xfrm>
            <a:off x="823913" y="5056188"/>
            <a:ext cx="5208587" cy="4598987"/>
            <a:chOff x="497" y="3083"/>
            <a:chExt cx="3140" cy="2804"/>
          </a:xfrm>
        </p:grpSpPr>
        <p:sp>
          <p:nvSpPr>
            <p:cNvPr id="40966" name="Text Box 5">
              <a:extLst>
                <a:ext uri="{FF2B5EF4-FFF2-40B4-BE49-F238E27FC236}">
                  <a16:creationId xmlns:a16="http://schemas.microsoft.com/office/drawing/2014/main" id="{63C9C0F7-2E13-0887-61EB-D37E575A280B}"/>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0967" name="Line 6">
              <a:extLst>
                <a:ext uri="{FF2B5EF4-FFF2-40B4-BE49-F238E27FC236}">
                  <a16:creationId xmlns:a16="http://schemas.microsoft.com/office/drawing/2014/main" id="{93D92BE3-B8AE-C26A-1A8E-BBC1A2823755}"/>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8" name="Line 7">
              <a:extLst>
                <a:ext uri="{FF2B5EF4-FFF2-40B4-BE49-F238E27FC236}">
                  <a16:creationId xmlns:a16="http://schemas.microsoft.com/office/drawing/2014/main" id="{B833FF9A-086A-BBFE-C3E8-FD8292E67949}"/>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1193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99BEDD7-C7AF-DF69-A76D-F1C5D8101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936AE92-DCF0-4605-8B60-8DE16CEE8637}" type="slidenum">
              <a:rPr lang="fr-FR" altLang="fr-FR" sz="1300" smtClean="0"/>
              <a:pPr>
                <a:spcBef>
                  <a:spcPct val="0"/>
                </a:spcBef>
              </a:pPr>
              <a:t>28</a:t>
            </a:fld>
            <a:endParaRPr lang="fr-FR" altLang="fr-FR" sz="1300"/>
          </a:p>
        </p:txBody>
      </p:sp>
      <p:sp>
        <p:nvSpPr>
          <p:cNvPr id="43011" name="Rectangle 2">
            <a:extLst>
              <a:ext uri="{FF2B5EF4-FFF2-40B4-BE49-F238E27FC236}">
                <a16:creationId xmlns:a16="http://schemas.microsoft.com/office/drawing/2014/main" id="{3F8F2F86-D371-B8B2-66EB-690B8CC560E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D9772D3-D70A-03A7-4736-3DB841A2B252}"/>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3013" name="Group 4">
            <a:extLst>
              <a:ext uri="{FF2B5EF4-FFF2-40B4-BE49-F238E27FC236}">
                <a16:creationId xmlns:a16="http://schemas.microsoft.com/office/drawing/2014/main" id="{9ACBC185-8941-23C1-593D-714375A7F629}"/>
              </a:ext>
            </a:extLst>
          </p:cNvPr>
          <p:cNvGrpSpPr>
            <a:grpSpLocks/>
          </p:cNvGrpSpPr>
          <p:nvPr/>
        </p:nvGrpSpPr>
        <p:grpSpPr bwMode="auto">
          <a:xfrm>
            <a:off x="823913" y="5056188"/>
            <a:ext cx="5208587" cy="4598987"/>
            <a:chOff x="497" y="3083"/>
            <a:chExt cx="3140" cy="2804"/>
          </a:xfrm>
        </p:grpSpPr>
        <p:sp>
          <p:nvSpPr>
            <p:cNvPr id="43014" name="Text Box 5">
              <a:extLst>
                <a:ext uri="{FF2B5EF4-FFF2-40B4-BE49-F238E27FC236}">
                  <a16:creationId xmlns:a16="http://schemas.microsoft.com/office/drawing/2014/main" id="{148D612C-4E2B-C1EB-EE85-BDFE97E28704}"/>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3015" name="Line 6">
              <a:extLst>
                <a:ext uri="{FF2B5EF4-FFF2-40B4-BE49-F238E27FC236}">
                  <a16:creationId xmlns:a16="http://schemas.microsoft.com/office/drawing/2014/main" id="{D3677501-1C8D-0480-D7D3-3C81508D82CE}"/>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3016" name="Line 7">
              <a:extLst>
                <a:ext uri="{FF2B5EF4-FFF2-40B4-BE49-F238E27FC236}">
                  <a16:creationId xmlns:a16="http://schemas.microsoft.com/office/drawing/2014/main" id="{C3DA4981-8DEC-B472-E86B-A63FBDD2F76B}"/>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839771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3A527B0-DCC2-9C93-323B-539EE753D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1A4B688-ACEC-49F5-AE95-8F8A7ACED704}" type="slidenum">
              <a:rPr lang="fr-FR" altLang="fr-FR" sz="1300" smtClean="0"/>
              <a:pPr>
                <a:spcBef>
                  <a:spcPct val="0"/>
                </a:spcBef>
              </a:pPr>
              <a:t>29</a:t>
            </a:fld>
            <a:endParaRPr lang="fr-FR" altLang="fr-FR" sz="1300"/>
          </a:p>
        </p:txBody>
      </p:sp>
      <p:sp>
        <p:nvSpPr>
          <p:cNvPr id="45059" name="Rectangle 2">
            <a:extLst>
              <a:ext uri="{FF2B5EF4-FFF2-40B4-BE49-F238E27FC236}">
                <a16:creationId xmlns:a16="http://schemas.microsoft.com/office/drawing/2014/main" id="{92AB3443-2235-A5A1-9D37-EBE72FAA480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3D5D223-7B44-FDFD-6F56-25185AF76355}"/>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5061" name="Group 4">
            <a:extLst>
              <a:ext uri="{FF2B5EF4-FFF2-40B4-BE49-F238E27FC236}">
                <a16:creationId xmlns:a16="http://schemas.microsoft.com/office/drawing/2014/main" id="{AC67D885-6A12-EA89-435D-EA67B92D19E4}"/>
              </a:ext>
            </a:extLst>
          </p:cNvPr>
          <p:cNvGrpSpPr>
            <a:grpSpLocks/>
          </p:cNvGrpSpPr>
          <p:nvPr/>
        </p:nvGrpSpPr>
        <p:grpSpPr bwMode="auto">
          <a:xfrm>
            <a:off x="823913" y="5056188"/>
            <a:ext cx="5208587" cy="4598987"/>
            <a:chOff x="497" y="3083"/>
            <a:chExt cx="3140" cy="2804"/>
          </a:xfrm>
        </p:grpSpPr>
        <p:sp>
          <p:nvSpPr>
            <p:cNvPr id="45062" name="Text Box 5">
              <a:extLst>
                <a:ext uri="{FF2B5EF4-FFF2-40B4-BE49-F238E27FC236}">
                  <a16:creationId xmlns:a16="http://schemas.microsoft.com/office/drawing/2014/main" id="{47FF6299-02B0-04A3-25ED-81805EAD123A}"/>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5063" name="Line 6">
              <a:extLst>
                <a:ext uri="{FF2B5EF4-FFF2-40B4-BE49-F238E27FC236}">
                  <a16:creationId xmlns:a16="http://schemas.microsoft.com/office/drawing/2014/main" id="{B694D9CA-421F-E3FD-AA4C-D79CCF4ABDB4}"/>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064" name="Line 7">
              <a:extLst>
                <a:ext uri="{FF2B5EF4-FFF2-40B4-BE49-F238E27FC236}">
                  <a16:creationId xmlns:a16="http://schemas.microsoft.com/office/drawing/2014/main" id="{02D16E44-1E9A-9CCA-5E90-847BD85E0FCF}"/>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81980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3</a:t>
            </a:fld>
            <a:endParaRPr lang="fr-FR"/>
          </a:p>
        </p:txBody>
      </p:sp>
    </p:spTree>
    <p:extLst>
      <p:ext uri="{BB962C8B-B14F-4D97-AF65-F5344CB8AC3E}">
        <p14:creationId xmlns:p14="http://schemas.microsoft.com/office/powerpoint/2010/main" val="207413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3686294-2C54-FE91-98C4-8D2FF26AF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2E3EC1-8411-44D8-B183-195E8484D342}" type="slidenum">
              <a:rPr lang="fr-FR" altLang="fr-FR" sz="1300" smtClean="0"/>
              <a:pPr>
                <a:spcBef>
                  <a:spcPct val="0"/>
                </a:spcBef>
              </a:pPr>
              <a:t>30</a:t>
            </a:fld>
            <a:endParaRPr lang="fr-FR" altLang="fr-FR" sz="1300"/>
          </a:p>
        </p:txBody>
      </p:sp>
      <p:sp>
        <p:nvSpPr>
          <p:cNvPr id="47107" name="Rectangle 2">
            <a:extLst>
              <a:ext uri="{FF2B5EF4-FFF2-40B4-BE49-F238E27FC236}">
                <a16:creationId xmlns:a16="http://schemas.microsoft.com/office/drawing/2014/main" id="{F893C06B-6D71-0BFE-45B2-D7E514C9534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054448A-CA87-314C-E6ED-101DF135E926}"/>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7109" name="Group 4">
            <a:extLst>
              <a:ext uri="{FF2B5EF4-FFF2-40B4-BE49-F238E27FC236}">
                <a16:creationId xmlns:a16="http://schemas.microsoft.com/office/drawing/2014/main" id="{9487CC6D-609A-BFFC-4358-6610B63E3160}"/>
              </a:ext>
            </a:extLst>
          </p:cNvPr>
          <p:cNvGrpSpPr>
            <a:grpSpLocks/>
          </p:cNvGrpSpPr>
          <p:nvPr/>
        </p:nvGrpSpPr>
        <p:grpSpPr bwMode="auto">
          <a:xfrm>
            <a:off x="823913" y="5056188"/>
            <a:ext cx="5208587" cy="4598987"/>
            <a:chOff x="497" y="3083"/>
            <a:chExt cx="3140" cy="2804"/>
          </a:xfrm>
        </p:grpSpPr>
        <p:sp>
          <p:nvSpPr>
            <p:cNvPr id="47110" name="Text Box 5">
              <a:extLst>
                <a:ext uri="{FF2B5EF4-FFF2-40B4-BE49-F238E27FC236}">
                  <a16:creationId xmlns:a16="http://schemas.microsoft.com/office/drawing/2014/main" id="{4BD247A3-3BB5-1E5E-1F20-732F7764AD0B}"/>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7111" name="Line 6">
              <a:extLst>
                <a:ext uri="{FF2B5EF4-FFF2-40B4-BE49-F238E27FC236}">
                  <a16:creationId xmlns:a16="http://schemas.microsoft.com/office/drawing/2014/main" id="{240DEA42-907F-70DC-F491-A3533A74B1B2}"/>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112" name="Line 7">
              <a:extLst>
                <a:ext uri="{FF2B5EF4-FFF2-40B4-BE49-F238E27FC236}">
                  <a16:creationId xmlns:a16="http://schemas.microsoft.com/office/drawing/2014/main" id="{81E42D28-5198-1EC5-8879-8EDE7E46F031}"/>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70996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0906C98-D894-8917-AAEA-87D1A93CF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1D3879B-A9D1-455F-8B7D-CE116D785124}" type="slidenum">
              <a:rPr lang="fr-FR" altLang="fr-FR" sz="1300" smtClean="0"/>
              <a:pPr>
                <a:spcBef>
                  <a:spcPct val="0"/>
                </a:spcBef>
              </a:pPr>
              <a:t>31</a:t>
            </a:fld>
            <a:endParaRPr lang="fr-FR" altLang="fr-FR" sz="1300"/>
          </a:p>
        </p:txBody>
      </p:sp>
      <p:sp>
        <p:nvSpPr>
          <p:cNvPr id="49155" name="Rectangle 2">
            <a:extLst>
              <a:ext uri="{FF2B5EF4-FFF2-40B4-BE49-F238E27FC236}">
                <a16:creationId xmlns:a16="http://schemas.microsoft.com/office/drawing/2014/main" id="{39B5A177-092E-0EA8-32F2-178AABF30BD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9A6C487-A8F3-B27D-ABD3-DD5E65388E12}"/>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9157" name="Group 4">
            <a:extLst>
              <a:ext uri="{FF2B5EF4-FFF2-40B4-BE49-F238E27FC236}">
                <a16:creationId xmlns:a16="http://schemas.microsoft.com/office/drawing/2014/main" id="{7D033535-A64C-4C9B-46D3-3F006DB6E311}"/>
              </a:ext>
            </a:extLst>
          </p:cNvPr>
          <p:cNvGrpSpPr>
            <a:grpSpLocks/>
          </p:cNvGrpSpPr>
          <p:nvPr/>
        </p:nvGrpSpPr>
        <p:grpSpPr bwMode="auto">
          <a:xfrm>
            <a:off x="823913" y="5056188"/>
            <a:ext cx="5208587" cy="4598987"/>
            <a:chOff x="497" y="3083"/>
            <a:chExt cx="3140" cy="2804"/>
          </a:xfrm>
        </p:grpSpPr>
        <p:sp>
          <p:nvSpPr>
            <p:cNvPr id="49158" name="Text Box 5">
              <a:extLst>
                <a:ext uri="{FF2B5EF4-FFF2-40B4-BE49-F238E27FC236}">
                  <a16:creationId xmlns:a16="http://schemas.microsoft.com/office/drawing/2014/main" id="{6EBA2B5C-8731-E813-4587-58D972436256}"/>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9159" name="Line 6">
              <a:extLst>
                <a:ext uri="{FF2B5EF4-FFF2-40B4-BE49-F238E27FC236}">
                  <a16:creationId xmlns:a16="http://schemas.microsoft.com/office/drawing/2014/main" id="{48B26A25-16EF-09F5-6E19-4652606DB0CA}"/>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9160" name="Line 7">
              <a:extLst>
                <a:ext uri="{FF2B5EF4-FFF2-40B4-BE49-F238E27FC236}">
                  <a16:creationId xmlns:a16="http://schemas.microsoft.com/office/drawing/2014/main" id="{AE192511-825D-F21C-4FA4-89463BA93AE8}"/>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30649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B1091A0-D5D9-E78D-2E7A-6ECCC2294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ABF3AE6-6402-4A9C-BBA3-0AFBA43B39B3}" type="slidenum">
              <a:rPr lang="fr-FR" altLang="fr-FR" sz="1300" smtClean="0"/>
              <a:pPr>
                <a:spcBef>
                  <a:spcPct val="0"/>
                </a:spcBef>
              </a:pPr>
              <a:t>32</a:t>
            </a:fld>
            <a:endParaRPr lang="fr-FR" altLang="fr-FR" sz="1300"/>
          </a:p>
        </p:txBody>
      </p:sp>
      <p:sp>
        <p:nvSpPr>
          <p:cNvPr id="51203" name="Rectangle 2">
            <a:extLst>
              <a:ext uri="{FF2B5EF4-FFF2-40B4-BE49-F238E27FC236}">
                <a16:creationId xmlns:a16="http://schemas.microsoft.com/office/drawing/2014/main" id="{C49CB492-5F86-A4B9-6469-74E8EECF826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54722559-C91A-B303-E939-6B7F6E48E0B6}"/>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51205" name="Group 4">
            <a:extLst>
              <a:ext uri="{FF2B5EF4-FFF2-40B4-BE49-F238E27FC236}">
                <a16:creationId xmlns:a16="http://schemas.microsoft.com/office/drawing/2014/main" id="{B89D8DBB-B380-9D48-C2F8-53DBB61FD8E6}"/>
              </a:ext>
            </a:extLst>
          </p:cNvPr>
          <p:cNvGrpSpPr>
            <a:grpSpLocks/>
          </p:cNvGrpSpPr>
          <p:nvPr/>
        </p:nvGrpSpPr>
        <p:grpSpPr bwMode="auto">
          <a:xfrm>
            <a:off x="823913" y="5056188"/>
            <a:ext cx="5208587" cy="4598987"/>
            <a:chOff x="497" y="3083"/>
            <a:chExt cx="3140" cy="2804"/>
          </a:xfrm>
        </p:grpSpPr>
        <p:sp>
          <p:nvSpPr>
            <p:cNvPr id="51206" name="Text Box 5">
              <a:extLst>
                <a:ext uri="{FF2B5EF4-FFF2-40B4-BE49-F238E27FC236}">
                  <a16:creationId xmlns:a16="http://schemas.microsoft.com/office/drawing/2014/main" id="{C27177AF-A4DA-C6F9-F65B-76EB9FF95305}"/>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51207" name="Line 6">
              <a:extLst>
                <a:ext uri="{FF2B5EF4-FFF2-40B4-BE49-F238E27FC236}">
                  <a16:creationId xmlns:a16="http://schemas.microsoft.com/office/drawing/2014/main" id="{248476F8-B830-EF58-7842-AF75C4169B58}"/>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208" name="Line 7">
              <a:extLst>
                <a:ext uri="{FF2B5EF4-FFF2-40B4-BE49-F238E27FC236}">
                  <a16:creationId xmlns:a16="http://schemas.microsoft.com/office/drawing/2014/main" id="{D78B4060-970F-02E7-4B36-5C9A8E179BA3}"/>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4280598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87806FF-22C1-EC52-18C3-D44F70D808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6EA9655-A92A-4B97-8C10-4A5E665A334F}" type="slidenum">
              <a:rPr lang="fr-FR" altLang="fr-FR" sz="1300" smtClean="0"/>
              <a:pPr>
                <a:spcBef>
                  <a:spcPct val="0"/>
                </a:spcBef>
              </a:pPr>
              <a:t>33</a:t>
            </a:fld>
            <a:endParaRPr lang="fr-FR" altLang="fr-FR" sz="1300"/>
          </a:p>
        </p:txBody>
      </p:sp>
      <p:sp>
        <p:nvSpPr>
          <p:cNvPr id="53251" name="Rectangle 2">
            <a:extLst>
              <a:ext uri="{FF2B5EF4-FFF2-40B4-BE49-F238E27FC236}">
                <a16:creationId xmlns:a16="http://schemas.microsoft.com/office/drawing/2014/main" id="{B461F95A-3B8A-1339-9314-4A0062C57F9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6CC84FC-CFFC-058C-181E-4DDC84A3C879}"/>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53253" name="Group 4">
            <a:extLst>
              <a:ext uri="{FF2B5EF4-FFF2-40B4-BE49-F238E27FC236}">
                <a16:creationId xmlns:a16="http://schemas.microsoft.com/office/drawing/2014/main" id="{C7C8B046-38A9-3FA0-EF21-5EAEC037F1E5}"/>
              </a:ext>
            </a:extLst>
          </p:cNvPr>
          <p:cNvGrpSpPr>
            <a:grpSpLocks/>
          </p:cNvGrpSpPr>
          <p:nvPr/>
        </p:nvGrpSpPr>
        <p:grpSpPr bwMode="auto">
          <a:xfrm>
            <a:off x="823913" y="5056188"/>
            <a:ext cx="5208587" cy="4598987"/>
            <a:chOff x="497" y="3083"/>
            <a:chExt cx="3140" cy="2804"/>
          </a:xfrm>
        </p:grpSpPr>
        <p:sp>
          <p:nvSpPr>
            <p:cNvPr id="53254" name="Text Box 5">
              <a:extLst>
                <a:ext uri="{FF2B5EF4-FFF2-40B4-BE49-F238E27FC236}">
                  <a16:creationId xmlns:a16="http://schemas.microsoft.com/office/drawing/2014/main" id="{7C95B19A-51C4-5E41-FCE4-272E92FEC27A}"/>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53255" name="Line 6">
              <a:extLst>
                <a:ext uri="{FF2B5EF4-FFF2-40B4-BE49-F238E27FC236}">
                  <a16:creationId xmlns:a16="http://schemas.microsoft.com/office/drawing/2014/main" id="{26ADC808-15BC-11E6-552F-5F419ADF416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256" name="Line 7">
              <a:extLst>
                <a:ext uri="{FF2B5EF4-FFF2-40B4-BE49-F238E27FC236}">
                  <a16:creationId xmlns:a16="http://schemas.microsoft.com/office/drawing/2014/main" id="{56457665-6197-3FDD-81B8-34ED6B5B785A}"/>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323333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9F9557C-9F71-FD9C-F71F-577069C9C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526CD5-0EF1-4261-89DE-920067CC5E8A}" type="slidenum">
              <a:rPr lang="fr-FR" altLang="fr-FR" sz="1300" smtClean="0"/>
              <a:pPr>
                <a:spcBef>
                  <a:spcPct val="0"/>
                </a:spcBef>
              </a:pPr>
              <a:t>34</a:t>
            </a:fld>
            <a:endParaRPr lang="fr-FR" altLang="fr-FR" sz="1300"/>
          </a:p>
        </p:txBody>
      </p:sp>
      <p:sp>
        <p:nvSpPr>
          <p:cNvPr id="55299" name="Rectangle 2">
            <a:extLst>
              <a:ext uri="{FF2B5EF4-FFF2-40B4-BE49-F238E27FC236}">
                <a16:creationId xmlns:a16="http://schemas.microsoft.com/office/drawing/2014/main" id="{6B3080BB-11E4-F10F-FD24-07C22B908C2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A4737B8-8D87-8ABC-C9C6-76AA74A00105}"/>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55301" name="Group 4">
            <a:extLst>
              <a:ext uri="{FF2B5EF4-FFF2-40B4-BE49-F238E27FC236}">
                <a16:creationId xmlns:a16="http://schemas.microsoft.com/office/drawing/2014/main" id="{285357A1-58EE-0C69-1E7F-DAB2DD6FEA68}"/>
              </a:ext>
            </a:extLst>
          </p:cNvPr>
          <p:cNvGrpSpPr>
            <a:grpSpLocks/>
          </p:cNvGrpSpPr>
          <p:nvPr/>
        </p:nvGrpSpPr>
        <p:grpSpPr bwMode="auto">
          <a:xfrm>
            <a:off x="823913" y="5056188"/>
            <a:ext cx="5208587" cy="4598987"/>
            <a:chOff x="497" y="3083"/>
            <a:chExt cx="3140" cy="2804"/>
          </a:xfrm>
        </p:grpSpPr>
        <p:sp>
          <p:nvSpPr>
            <p:cNvPr id="55302" name="Text Box 5">
              <a:extLst>
                <a:ext uri="{FF2B5EF4-FFF2-40B4-BE49-F238E27FC236}">
                  <a16:creationId xmlns:a16="http://schemas.microsoft.com/office/drawing/2014/main" id="{B9239251-2188-18D7-D92A-06EC6719012A}"/>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55303" name="Line 6">
              <a:extLst>
                <a:ext uri="{FF2B5EF4-FFF2-40B4-BE49-F238E27FC236}">
                  <a16:creationId xmlns:a16="http://schemas.microsoft.com/office/drawing/2014/main" id="{D50D9799-203A-74B8-0159-E2A381764EF5}"/>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5304" name="Line 7">
              <a:extLst>
                <a:ext uri="{FF2B5EF4-FFF2-40B4-BE49-F238E27FC236}">
                  <a16:creationId xmlns:a16="http://schemas.microsoft.com/office/drawing/2014/main" id="{6706DA53-4CCD-DEB4-C469-731461837FB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15372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DF4D209-6D52-9E27-0C9C-2569021877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2150FD5-B760-4F8D-993C-4616BFB2AE30}" type="slidenum">
              <a:rPr lang="fr-FR" altLang="fr-FR" sz="1300" smtClean="0"/>
              <a:pPr>
                <a:spcBef>
                  <a:spcPct val="0"/>
                </a:spcBef>
              </a:pPr>
              <a:t>35</a:t>
            </a:fld>
            <a:endParaRPr lang="fr-FR" altLang="fr-FR" sz="1300"/>
          </a:p>
        </p:txBody>
      </p:sp>
      <p:sp>
        <p:nvSpPr>
          <p:cNvPr id="57347" name="Rectangle 2">
            <a:extLst>
              <a:ext uri="{FF2B5EF4-FFF2-40B4-BE49-F238E27FC236}">
                <a16:creationId xmlns:a16="http://schemas.microsoft.com/office/drawing/2014/main" id="{8678C097-0E3F-7506-15EB-85BE0F57DEE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776FEA9-1143-F1FF-F991-3F575C4E4E06}"/>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57349" name="Group 4">
            <a:extLst>
              <a:ext uri="{FF2B5EF4-FFF2-40B4-BE49-F238E27FC236}">
                <a16:creationId xmlns:a16="http://schemas.microsoft.com/office/drawing/2014/main" id="{E6DFD607-F463-978A-2341-F6B7589A64C5}"/>
              </a:ext>
            </a:extLst>
          </p:cNvPr>
          <p:cNvGrpSpPr>
            <a:grpSpLocks/>
          </p:cNvGrpSpPr>
          <p:nvPr/>
        </p:nvGrpSpPr>
        <p:grpSpPr bwMode="auto">
          <a:xfrm>
            <a:off x="823913" y="5056188"/>
            <a:ext cx="5208587" cy="4598987"/>
            <a:chOff x="497" y="3083"/>
            <a:chExt cx="3140" cy="2804"/>
          </a:xfrm>
        </p:grpSpPr>
        <p:sp>
          <p:nvSpPr>
            <p:cNvPr id="57350" name="Text Box 5">
              <a:extLst>
                <a:ext uri="{FF2B5EF4-FFF2-40B4-BE49-F238E27FC236}">
                  <a16:creationId xmlns:a16="http://schemas.microsoft.com/office/drawing/2014/main" id="{6C036472-6281-EB05-2A49-DCAEC3A21774}"/>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57351" name="Line 6">
              <a:extLst>
                <a:ext uri="{FF2B5EF4-FFF2-40B4-BE49-F238E27FC236}">
                  <a16:creationId xmlns:a16="http://schemas.microsoft.com/office/drawing/2014/main" id="{20F6CC95-732B-D718-D2F5-70583BE2AE4B}"/>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352" name="Line 7">
              <a:extLst>
                <a:ext uri="{FF2B5EF4-FFF2-40B4-BE49-F238E27FC236}">
                  <a16:creationId xmlns:a16="http://schemas.microsoft.com/office/drawing/2014/main" id="{32A45BC8-B2AE-1220-B62D-1BE717B0EADD}"/>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09073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031D61A-7FED-52B4-6C43-2EAFED46F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989EEC-564D-4FF2-BD20-66AB3A9B7F69}" type="slidenum">
              <a:rPr lang="fr-FR" altLang="fr-FR" sz="1300" smtClean="0"/>
              <a:pPr>
                <a:spcBef>
                  <a:spcPct val="0"/>
                </a:spcBef>
              </a:pPr>
              <a:t>36</a:t>
            </a:fld>
            <a:endParaRPr lang="fr-FR" altLang="fr-FR" sz="1300"/>
          </a:p>
        </p:txBody>
      </p:sp>
      <p:sp>
        <p:nvSpPr>
          <p:cNvPr id="59395" name="Rectangle 2">
            <a:extLst>
              <a:ext uri="{FF2B5EF4-FFF2-40B4-BE49-F238E27FC236}">
                <a16:creationId xmlns:a16="http://schemas.microsoft.com/office/drawing/2014/main" id="{BC856DFC-AB0B-447B-FFCE-76AC5799033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64C4585-0331-D167-60E9-8D403821FDB3}"/>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59397" name="Group 4">
            <a:extLst>
              <a:ext uri="{FF2B5EF4-FFF2-40B4-BE49-F238E27FC236}">
                <a16:creationId xmlns:a16="http://schemas.microsoft.com/office/drawing/2014/main" id="{3CD19163-B37E-F85C-72EB-AF59F6166837}"/>
              </a:ext>
            </a:extLst>
          </p:cNvPr>
          <p:cNvGrpSpPr>
            <a:grpSpLocks/>
          </p:cNvGrpSpPr>
          <p:nvPr/>
        </p:nvGrpSpPr>
        <p:grpSpPr bwMode="auto">
          <a:xfrm>
            <a:off x="823913" y="5056188"/>
            <a:ext cx="5208587" cy="4598987"/>
            <a:chOff x="497" y="3083"/>
            <a:chExt cx="3140" cy="2804"/>
          </a:xfrm>
        </p:grpSpPr>
        <p:sp>
          <p:nvSpPr>
            <p:cNvPr id="59398" name="Text Box 5">
              <a:extLst>
                <a:ext uri="{FF2B5EF4-FFF2-40B4-BE49-F238E27FC236}">
                  <a16:creationId xmlns:a16="http://schemas.microsoft.com/office/drawing/2014/main" id="{4F22938D-FDDD-C662-D192-CD348672926B}"/>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59399" name="Line 6">
              <a:extLst>
                <a:ext uri="{FF2B5EF4-FFF2-40B4-BE49-F238E27FC236}">
                  <a16:creationId xmlns:a16="http://schemas.microsoft.com/office/drawing/2014/main" id="{3E8F55CB-7443-13BF-1DFE-DDB513B9935E}"/>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400" name="Line 7">
              <a:extLst>
                <a:ext uri="{FF2B5EF4-FFF2-40B4-BE49-F238E27FC236}">
                  <a16:creationId xmlns:a16="http://schemas.microsoft.com/office/drawing/2014/main" id="{9C7BC1DC-D6CC-0D91-9EF7-CB31D107D437}"/>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77923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7B732DE-7956-E649-A227-CDE4CE8CF2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26D30D3-74B9-4342-8054-3C761997AB41}" type="slidenum">
              <a:rPr lang="fr-FR" altLang="fr-FR" sz="1300" smtClean="0"/>
              <a:pPr>
                <a:spcBef>
                  <a:spcPct val="0"/>
                </a:spcBef>
              </a:pPr>
              <a:t>37</a:t>
            </a:fld>
            <a:endParaRPr lang="fr-FR" altLang="fr-FR" sz="1300"/>
          </a:p>
        </p:txBody>
      </p:sp>
      <p:sp>
        <p:nvSpPr>
          <p:cNvPr id="61443" name="Rectangle 2">
            <a:extLst>
              <a:ext uri="{FF2B5EF4-FFF2-40B4-BE49-F238E27FC236}">
                <a16:creationId xmlns:a16="http://schemas.microsoft.com/office/drawing/2014/main" id="{23A09A02-2232-10F4-34BB-6B13BD70B71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6C6FBB4-F2F7-F8DD-4D58-9836F1CF3800}"/>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61445" name="Group 4">
            <a:extLst>
              <a:ext uri="{FF2B5EF4-FFF2-40B4-BE49-F238E27FC236}">
                <a16:creationId xmlns:a16="http://schemas.microsoft.com/office/drawing/2014/main" id="{60E6F2C6-B454-1783-7A81-309DACDD92D6}"/>
              </a:ext>
            </a:extLst>
          </p:cNvPr>
          <p:cNvGrpSpPr>
            <a:grpSpLocks/>
          </p:cNvGrpSpPr>
          <p:nvPr/>
        </p:nvGrpSpPr>
        <p:grpSpPr bwMode="auto">
          <a:xfrm>
            <a:off x="823913" y="5056188"/>
            <a:ext cx="5208587" cy="4598987"/>
            <a:chOff x="497" y="3083"/>
            <a:chExt cx="3140" cy="2804"/>
          </a:xfrm>
        </p:grpSpPr>
        <p:sp>
          <p:nvSpPr>
            <p:cNvPr id="61446" name="Text Box 5">
              <a:extLst>
                <a:ext uri="{FF2B5EF4-FFF2-40B4-BE49-F238E27FC236}">
                  <a16:creationId xmlns:a16="http://schemas.microsoft.com/office/drawing/2014/main" id="{E2CB643F-8A5E-42C0-DE01-C09538544A05}"/>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61447" name="Line 6">
              <a:extLst>
                <a:ext uri="{FF2B5EF4-FFF2-40B4-BE49-F238E27FC236}">
                  <a16:creationId xmlns:a16="http://schemas.microsoft.com/office/drawing/2014/main" id="{34A18161-2F8F-BF0A-6C25-541F2792744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448" name="Line 7">
              <a:extLst>
                <a:ext uri="{FF2B5EF4-FFF2-40B4-BE49-F238E27FC236}">
                  <a16:creationId xmlns:a16="http://schemas.microsoft.com/office/drawing/2014/main" id="{CA7814A4-A2AD-67D5-E5D7-B9D4CEC0F6EC}"/>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79593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E55585B-8DCB-1ACA-9BCD-00716A1D2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41CF3A4-F78A-4AD6-8014-E93D89A947EB}" type="slidenum">
              <a:rPr lang="fr-FR" altLang="fr-FR" sz="1300" smtClean="0"/>
              <a:pPr>
                <a:spcBef>
                  <a:spcPct val="0"/>
                </a:spcBef>
              </a:pPr>
              <a:t>38</a:t>
            </a:fld>
            <a:endParaRPr lang="fr-FR" altLang="fr-FR" sz="1300"/>
          </a:p>
        </p:txBody>
      </p:sp>
      <p:sp>
        <p:nvSpPr>
          <p:cNvPr id="63491" name="Rectangle 2">
            <a:extLst>
              <a:ext uri="{FF2B5EF4-FFF2-40B4-BE49-F238E27FC236}">
                <a16:creationId xmlns:a16="http://schemas.microsoft.com/office/drawing/2014/main" id="{6A0595E9-3448-FC77-3BAE-490AF255553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10340D9-DAD5-4AE3-8DD5-7A88F88EED56}"/>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63493" name="Group 4">
            <a:extLst>
              <a:ext uri="{FF2B5EF4-FFF2-40B4-BE49-F238E27FC236}">
                <a16:creationId xmlns:a16="http://schemas.microsoft.com/office/drawing/2014/main" id="{FA1846EC-C240-E47F-1784-D47CC2EF0772}"/>
              </a:ext>
            </a:extLst>
          </p:cNvPr>
          <p:cNvGrpSpPr>
            <a:grpSpLocks/>
          </p:cNvGrpSpPr>
          <p:nvPr/>
        </p:nvGrpSpPr>
        <p:grpSpPr bwMode="auto">
          <a:xfrm>
            <a:off x="823913" y="5056188"/>
            <a:ext cx="5208587" cy="4598987"/>
            <a:chOff x="497" y="3083"/>
            <a:chExt cx="3140" cy="2804"/>
          </a:xfrm>
        </p:grpSpPr>
        <p:sp>
          <p:nvSpPr>
            <p:cNvPr id="63494" name="Text Box 5">
              <a:extLst>
                <a:ext uri="{FF2B5EF4-FFF2-40B4-BE49-F238E27FC236}">
                  <a16:creationId xmlns:a16="http://schemas.microsoft.com/office/drawing/2014/main" id="{8CB00B3A-3B36-A9CA-65D5-DF0CB976A4F9}"/>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63495" name="Line 6">
              <a:extLst>
                <a:ext uri="{FF2B5EF4-FFF2-40B4-BE49-F238E27FC236}">
                  <a16:creationId xmlns:a16="http://schemas.microsoft.com/office/drawing/2014/main" id="{A60315EA-A63B-8A9B-E3FB-CC84A5ADE94D}"/>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496" name="Line 7">
              <a:extLst>
                <a:ext uri="{FF2B5EF4-FFF2-40B4-BE49-F238E27FC236}">
                  <a16:creationId xmlns:a16="http://schemas.microsoft.com/office/drawing/2014/main" id="{D1E4AF26-7A35-043A-B73E-DF9961E71979}"/>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47387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1AA96E0B-2BBF-58D1-71B5-EF4D8DEEF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054F83D-5DB0-45A7-9635-530F277FC028}" type="slidenum">
              <a:rPr lang="fr-FR" altLang="fr-FR" sz="1300" smtClean="0"/>
              <a:pPr>
                <a:spcBef>
                  <a:spcPct val="0"/>
                </a:spcBef>
              </a:pPr>
              <a:t>39</a:t>
            </a:fld>
            <a:endParaRPr lang="fr-FR" altLang="fr-FR" sz="1300"/>
          </a:p>
        </p:txBody>
      </p:sp>
      <p:sp>
        <p:nvSpPr>
          <p:cNvPr id="65539" name="Rectangle 2">
            <a:extLst>
              <a:ext uri="{FF2B5EF4-FFF2-40B4-BE49-F238E27FC236}">
                <a16:creationId xmlns:a16="http://schemas.microsoft.com/office/drawing/2014/main" id="{EB989F35-6DE7-17C7-BA42-5BDBA7BC622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FBFD83F-0A87-0FD3-C787-BFD33947F9CC}"/>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65541" name="Group 4">
            <a:extLst>
              <a:ext uri="{FF2B5EF4-FFF2-40B4-BE49-F238E27FC236}">
                <a16:creationId xmlns:a16="http://schemas.microsoft.com/office/drawing/2014/main" id="{402269E1-5DB2-4F1E-8A67-220192B8CFCE}"/>
              </a:ext>
            </a:extLst>
          </p:cNvPr>
          <p:cNvGrpSpPr>
            <a:grpSpLocks/>
          </p:cNvGrpSpPr>
          <p:nvPr/>
        </p:nvGrpSpPr>
        <p:grpSpPr bwMode="auto">
          <a:xfrm>
            <a:off x="823913" y="5056188"/>
            <a:ext cx="5208587" cy="4598987"/>
            <a:chOff x="497" y="3083"/>
            <a:chExt cx="3140" cy="2804"/>
          </a:xfrm>
        </p:grpSpPr>
        <p:sp>
          <p:nvSpPr>
            <p:cNvPr id="65542" name="Text Box 5">
              <a:extLst>
                <a:ext uri="{FF2B5EF4-FFF2-40B4-BE49-F238E27FC236}">
                  <a16:creationId xmlns:a16="http://schemas.microsoft.com/office/drawing/2014/main" id="{2F0A44A2-025D-A4E0-3833-1A66A5AC94F5}"/>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65543" name="Line 6">
              <a:extLst>
                <a:ext uri="{FF2B5EF4-FFF2-40B4-BE49-F238E27FC236}">
                  <a16:creationId xmlns:a16="http://schemas.microsoft.com/office/drawing/2014/main" id="{CAE54F6E-54E9-AB3C-5551-AFDE7E7C8E85}"/>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544" name="Line 7">
              <a:extLst>
                <a:ext uri="{FF2B5EF4-FFF2-40B4-BE49-F238E27FC236}">
                  <a16:creationId xmlns:a16="http://schemas.microsoft.com/office/drawing/2014/main" id="{B075C5F9-FBCE-13A7-A8CE-874DC741F2AC}"/>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64837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29898C6-0F58-29B5-DFCC-05B00733E1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821671-91A1-476C-BC01-73117268E2F7}" type="slidenum">
              <a:rPr lang="fr-FR" altLang="fr-FR" sz="1300"/>
              <a:pPr>
                <a:spcBef>
                  <a:spcPct val="0"/>
                </a:spcBef>
              </a:pPr>
              <a:t>11</a:t>
            </a:fld>
            <a:endParaRPr lang="fr-FR" altLang="fr-FR" sz="1300"/>
          </a:p>
        </p:txBody>
      </p:sp>
      <p:sp>
        <p:nvSpPr>
          <p:cNvPr id="38915" name="Rectangle 2">
            <a:extLst>
              <a:ext uri="{FF2B5EF4-FFF2-40B4-BE49-F238E27FC236}">
                <a16:creationId xmlns:a16="http://schemas.microsoft.com/office/drawing/2014/main" id="{30E99B7C-10EF-1815-568C-1D947DB168F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24A4AF61-1BF3-84C2-3EC6-A10A53969685}"/>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38917" name="Group 4">
            <a:extLst>
              <a:ext uri="{FF2B5EF4-FFF2-40B4-BE49-F238E27FC236}">
                <a16:creationId xmlns:a16="http://schemas.microsoft.com/office/drawing/2014/main" id="{904E8FF7-2296-FBE4-8D53-8EEE9AC109EA}"/>
              </a:ext>
            </a:extLst>
          </p:cNvPr>
          <p:cNvGrpSpPr>
            <a:grpSpLocks/>
          </p:cNvGrpSpPr>
          <p:nvPr/>
        </p:nvGrpSpPr>
        <p:grpSpPr bwMode="auto">
          <a:xfrm>
            <a:off x="823913" y="5056188"/>
            <a:ext cx="5208587" cy="4598987"/>
            <a:chOff x="497" y="3083"/>
            <a:chExt cx="3140" cy="2804"/>
          </a:xfrm>
        </p:grpSpPr>
        <p:sp>
          <p:nvSpPr>
            <p:cNvPr id="38918" name="Text Box 5">
              <a:extLst>
                <a:ext uri="{FF2B5EF4-FFF2-40B4-BE49-F238E27FC236}">
                  <a16:creationId xmlns:a16="http://schemas.microsoft.com/office/drawing/2014/main" id="{DA2586CB-6896-03AD-CB03-7A2D6A9C7CC8}"/>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38919" name="Line 6">
              <a:extLst>
                <a:ext uri="{FF2B5EF4-FFF2-40B4-BE49-F238E27FC236}">
                  <a16:creationId xmlns:a16="http://schemas.microsoft.com/office/drawing/2014/main" id="{645E510B-DA57-7D5F-5BF7-31EBF10BEFC0}"/>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8920" name="Line 7">
              <a:extLst>
                <a:ext uri="{FF2B5EF4-FFF2-40B4-BE49-F238E27FC236}">
                  <a16:creationId xmlns:a16="http://schemas.microsoft.com/office/drawing/2014/main" id="{2156A17F-A32D-F54F-9170-1B8DC87E2078}"/>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38978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16FE881-99F9-CAE2-791E-4B02F992A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6733D4-6296-4852-91A2-34FC80D5012D}" type="slidenum">
              <a:rPr lang="fr-FR" altLang="fr-FR" sz="1300" smtClean="0"/>
              <a:pPr>
                <a:spcBef>
                  <a:spcPct val="0"/>
                </a:spcBef>
              </a:pPr>
              <a:t>40</a:t>
            </a:fld>
            <a:endParaRPr lang="fr-FR" altLang="fr-FR" sz="1300"/>
          </a:p>
        </p:txBody>
      </p:sp>
      <p:sp>
        <p:nvSpPr>
          <p:cNvPr id="67587" name="Rectangle 2">
            <a:extLst>
              <a:ext uri="{FF2B5EF4-FFF2-40B4-BE49-F238E27FC236}">
                <a16:creationId xmlns:a16="http://schemas.microsoft.com/office/drawing/2014/main" id="{E5A7CC32-3999-C963-8473-A5B3B1991696}"/>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C098CFBA-8EB2-C65B-3861-AB0D6723D826}"/>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67589" name="Group 4">
            <a:extLst>
              <a:ext uri="{FF2B5EF4-FFF2-40B4-BE49-F238E27FC236}">
                <a16:creationId xmlns:a16="http://schemas.microsoft.com/office/drawing/2014/main" id="{7998B1A3-C8EB-2930-650B-51A37564F65A}"/>
              </a:ext>
            </a:extLst>
          </p:cNvPr>
          <p:cNvGrpSpPr>
            <a:grpSpLocks/>
          </p:cNvGrpSpPr>
          <p:nvPr/>
        </p:nvGrpSpPr>
        <p:grpSpPr bwMode="auto">
          <a:xfrm>
            <a:off x="823913" y="5056188"/>
            <a:ext cx="5208587" cy="4598987"/>
            <a:chOff x="497" y="3083"/>
            <a:chExt cx="3140" cy="2804"/>
          </a:xfrm>
        </p:grpSpPr>
        <p:sp>
          <p:nvSpPr>
            <p:cNvPr id="67590" name="Text Box 5">
              <a:extLst>
                <a:ext uri="{FF2B5EF4-FFF2-40B4-BE49-F238E27FC236}">
                  <a16:creationId xmlns:a16="http://schemas.microsoft.com/office/drawing/2014/main" id="{2F703602-21F8-10E5-D8A9-0419230232D2}"/>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67591" name="Line 6">
              <a:extLst>
                <a:ext uri="{FF2B5EF4-FFF2-40B4-BE49-F238E27FC236}">
                  <a16:creationId xmlns:a16="http://schemas.microsoft.com/office/drawing/2014/main" id="{2C5E898C-23B1-E766-432C-632819E4ED83}"/>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592" name="Line 7">
              <a:extLst>
                <a:ext uri="{FF2B5EF4-FFF2-40B4-BE49-F238E27FC236}">
                  <a16:creationId xmlns:a16="http://schemas.microsoft.com/office/drawing/2014/main" id="{5EDDF345-E051-DF97-A63C-C89CF299F448}"/>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526628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7BB86C9-A00B-71C6-D630-E10279437C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1AA49CA-7732-4BA3-A41D-BC7DB145EB99}" type="slidenum">
              <a:rPr lang="fr-FR" altLang="fr-FR" sz="1300" smtClean="0"/>
              <a:pPr>
                <a:spcBef>
                  <a:spcPct val="0"/>
                </a:spcBef>
              </a:pPr>
              <a:t>51</a:t>
            </a:fld>
            <a:endParaRPr lang="fr-FR" altLang="fr-FR" sz="1300"/>
          </a:p>
        </p:txBody>
      </p:sp>
      <p:sp>
        <p:nvSpPr>
          <p:cNvPr id="69635" name="Rectangle 2">
            <a:extLst>
              <a:ext uri="{FF2B5EF4-FFF2-40B4-BE49-F238E27FC236}">
                <a16:creationId xmlns:a16="http://schemas.microsoft.com/office/drawing/2014/main" id="{4408BE34-9247-6413-53D1-4E35C4E61897}"/>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B903DD8-5D41-7247-E1EE-2196748704D1}"/>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69637" name="Group 4">
            <a:extLst>
              <a:ext uri="{FF2B5EF4-FFF2-40B4-BE49-F238E27FC236}">
                <a16:creationId xmlns:a16="http://schemas.microsoft.com/office/drawing/2014/main" id="{38099E79-A8B6-890E-DF7E-4BAFBCEF456B}"/>
              </a:ext>
            </a:extLst>
          </p:cNvPr>
          <p:cNvGrpSpPr>
            <a:grpSpLocks/>
          </p:cNvGrpSpPr>
          <p:nvPr/>
        </p:nvGrpSpPr>
        <p:grpSpPr bwMode="auto">
          <a:xfrm>
            <a:off x="823913" y="5056188"/>
            <a:ext cx="5208587" cy="4598987"/>
            <a:chOff x="497" y="3083"/>
            <a:chExt cx="3140" cy="2804"/>
          </a:xfrm>
        </p:grpSpPr>
        <p:sp>
          <p:nvSpPr>
            <p:cNvPr id="69638" name="Text Box 5">
              <a:extLst>
                <a:ext uri="{FF2B5EF4-FFF2-40B4-BE49-F238E27FC236}">
                  <a16:creationId xmlns:a16="http://schemas.microsoft.com/office/drawing/2014/main" id="{137F7E33-0088-67C7-A6C8-1B8A805BCFF6}"/>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69639" name="Line 6">
              <a:extLst>
                <a:ext uri="{FF2B5EF4-FFF2-40B4-BE49-F238E27FC236}">
                  <a16:creationId xmlns:a16="http://schemas.microsoft.com/office/drawing/2014/main" id="{842D6524-80B3-9A60-604C-21B941C1E318}"/>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9640" name="Line 7">
              <a:extLst>
                <a:ext uri="{FF2B5EF4-FFF2-40B4-BE49-F238E27FC236}">
                  <a16:creationId xmlns:a16="http://schemas.microsoft.com/office/drawing/2014/main" id="{D96537BB-E70E-0382-8356-97444D6226E3}"/>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48381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E19031C-67B9-D2F4-5E18-47A3925F2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779D333-9061-44CE-AFB1-2D7C2BDF290C}" type="slidenum">
              <a:rPr lang="fr-FR" altLang="fr-FR" sz="1300" smtClean="0"/>
              <a:pPr>
                <a:spcBef>
                  <a:spcPct val="0"/>
                </a:spcBef>
              </a:pPr>
              <a:t>52</a:t>
            </a:fld>
            <a:endParaRPr lang="fr-FR" altLang="fr-FR" sz="1300"/>
          </a:p>
        </p:txBody>
      </p:sp>
      <p:sp>
        <p:nvSpPr>
          <p:cNvPr id="71683" name="Rectangle 2">
            <a:extLst>
              <a:ext uri="{FF2B5EF4-FFF2-40B4-BE49-F238E27FC236}">
                <a16:creationId xmlns:a16="http://schemas.microsoft.com/office/drawing/2014/main" id="{928FAFCB-4B36-713F-E90D-052FE941492F}"/>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B8A8C11-E017-B8D9-3F8F-6456648FFBD1}"/>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71685" name="Group 4">
            <a:extLst>
              <a:ext uri="{FF2B5EF4-FFF2-40B4-BE49-F238E27FC236}">
                <a16:creationId xmlns:a16="http://schemas.microsoft.com/office/drawing/2014/main" id="{B80F9D09-618D-4A32-AF63-17FA2D154C05}"/>
              </a:ext>
            </a:extLst>
          </p:cNvPr>
          <p:cNvGrpSpPr>
            <a:grpSpLocks/>
          </p:cNvGrpSpPr>
          <p:nvPr/>
        </p:nvGrpSpPr>
        <p:grpSpPr bwMode="auto">
          <a:xfrm>
            <a:off x="823913" y="5056188"/>
            <a:ext cx="5208587" cy="4598987"/>
            <a:chOff x="497" y="3083"/>
            <a:chExt cx="3140" cy="2804"/>
          </a:xfrm>
        </p:grpSpPr>
        <p:sp>
          <p:nvSpPr>
            <p:cNvPr id="71686" name="Text Box 5">
              <a:extLst>
                <a:ext uri="{FF2B5EF4-FFF2-40B4-BE49-F238E27FC236}">
                  <a16:creationId xmlns:a16="http://schemas.microsoft.com/office/drawing/2014/main" id="{6C909EEC-F9E9-85B8-67D8-8416C09A299A}"/>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71687" name="Line 6">
              <a:extLst>
                <a:ext uri="{FF2B5EF4-FFF2-40B4-BE49-F238E27FC236}">
                  <a16:creationId xmlns:a16="http://schemas.microsoft.com/office/drawing/2014/main" id="{FB8BA30F-96B3-0D64-13E2-8137E57C749A}"/>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688" name="Line 7">
              <a:extLst>
                <a:ext uri="{FF2B5EF4-FFF2-40B4-BE49-F238E27FC236}">
                  <a16:creationId xmlns:a16="http://schemas.microsoft.com/office/drawing/2014/main" id="{2BC154AB-232C-794A-69A9-0C6E25EDA457}"/>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565630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3159FF1-7327-0888-702F-22B6763AC8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628D88F-C92C-4CF5-B7F1-DB2ABA7D493E}" type="slidenum">
              <a:rPr lang="fr-FR" altLang="fr-FR" sz="1300" smtClean="0"/>
              <a:pPr>
                <a:spcBef>
                  <a:spcPct val="0"/>
                </a:spcBef>
              </a:pPr>
              <a:t>53</a:t>
            </a:fld>
            <a:endParaRPr lang="fr-FR" altLang="fr-FR" sz="1300"/>
          </a:p>
        </p:txBody>
      </p:sp>
      <p:sp>
        <p:nvSpPr>
          <p:cNvPr id="73731" name="Rectangle 2">
            <a:extLst>
              <a:ext uri="{FF2B5EF4-FFF2-40B4-BE49-F238E27FC236}">
                <a16:creationId xmlns:a16="http://schemas.microsoft.com/office/drawing/2014/main" id="{E3B25779-5E87-8E29-4233-0E90A2A35FDD}"/>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20AA223-2B20-A0CF-5EE4-85C3F52C4484}"/>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73733" name="Group 4">
            <a:extLst>
              <a:ext uri="{FF2B5EF4-FFF2-40B4-BE49-F238E27FC236}">
                <a16:creationId xmlns:a16="http://schemas.microsoft.com/office/drawing/2014/main" id="{C4D3D2F2-413E-6FB9-70A5-251B70CB86C9}"/>
              </a:ext>
            </a:extLst>
          </p:cNvPr>
          <p:cNvGrpSpPr>
            <a:grpSpLocks/>
          </p:cNvGrpSpPr>
          <p:nvPr/>
        </p:nvGrpSpPr>
        <p:grpSpPr bwMode="auto">
          <a:xfrm>
            <a:off x="823913" y="5056188"/>
            <a:ext cx="5208587" cy="4598987"/>
            <a:chOff x="497" y="3083"/>
            <a:chExt cx="3140" cy="2804"/>
          </a:xfrm>
        </p:grpSpPr>
        <p:sp>
          <p:nvSpPr>
            <p:cNvPr id="73734" name="Text Box 5">
              <a:extLst>
                <a:ext uri="{FF2B5EF4-FFF2-40B4-BE49-F238E27FC236}">
                  <a16:creationId xmlns:a16="http://schemas.microsoft.com/office/drawing/2014/main" id="{F5E37B7D-E8A1-F6FD-39D3-D3FF60A7A075}"/>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73735" name="Line 6">
              <a:extLst>
                <a:ext uri="{FF2B5EF4-FFF2-40B4-BE49-F238E27FC236}">
                  <a16:creationId xmlns:a16="http://schemas.microsoft.com/office/drawing/2014/main" id="{BD9EA33D-8ED9-81C2-28CD-168AFAB19F8F}"/>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736" name="Line 7">
              <a:extLst>
                <a:ext uri="{FF2B5EF4-FFF2-40B4-BE49-F238E27FC236}">
                  <a16:creationId xmlns:a16="http://schemas.microsoft.com/office/drawing/2014/main" id="{D5A4CF10-CB39-8F06-70F7-C3B30BC99EAC}"/>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44051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900137F-2699-C386-41DE-BB563B825E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6B2B49E-1AD9-4095-A4CB-1FD7E810DF9C}" type="slidenum">
              <a:rPr lang="fr-FR" altLang="fr-FR" sz="1300" smtClean="0"/>
              <a:pPr>
                <a:spcBef>
                  <a:spcPct val="0"/>
                </a:spcBef>
              </a:pPr>
              <a:t>54</a:t>
            </a:fld>
            <a:endParaRPr lang="fr-FR" altLang="fr-FR" sz="1300"/>
          </a:p>
        </p:txBody>
      </p:sp>
      <p:sp>
        <p:nvSpPr>
          <p:cNvPr id="75779" name="Rectangle 2">
            <a:extLst>
              <a:ext uri="{FF2B5EF4-FFF2-40B4-BE49-F238E27FC236}">
                <a16:creationId xmlns:a16="http://schemas.microsoft.com/office/drawing/2014/main" id="{110DC36C-1C2F-07FB-EA8E-AD81E8FFD277}"/>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3E2D668-409A-3C03-2722-CD99370B3DC8}"/>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75781" name="Group 4">
            <a:extLst>
              <a:ext uri="{FF2B5EF4-FFF2-40B4-BE49-F238E27FC236}">
                <a16:creationId xmlns:a16="http://schemas.microsoft.com/office/drawing/2014/main" id="{0613F707-1BBD-C7A7-0B00-4F0CAE6B3943}"/>
              </a:ext>
            </a:extLst>
          </p:cNvPr>
          <p:cNvGrpSpPr>
            <a:grpSpLocks/>
          </p:cNvGrpSpPr>
          <p:nvPr/>
        </p:nvGrpSpPr>
        <p:grpSpPr bwMode="auto">
          <a:xfrm>
            <a:off x="823913" y="5056188"/>
            <a:ext cx="5208587" cy="4598987"/>
            <a:chOff x="497" y="3083"/>
            <a:chExt cx="3140" cy="2804"/>
          </a:xfrm>
        </p:grpSpPr>
        <p:sp>
          <p:nvSpPr>
            <p:cNvPr id="75782" name="Text Box 5">
              <a:extLst>
                <a:ext uri="{FF2B5EF4-FFF2-40B4-BE49-F238E27FC236}">
                  <a16:creationId xmlns:a16="http://schemas.microsoft.com/office/drawing/2014/main" id="{0D2C9EAC-A940-8C84-D770-61D42FAAF5B1}"/>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75783" name="Line 6">
              <a:extLst>
                <a:ext uri="{FF2B5EF4-FFF2-40B4-BE49-F238E27FC236}">
                  <a16:creationId xmlns:a16="http://schemas.microsoft.com/office/drawing/2014/main" id="{FCB71ED6-B775-60C2-AF0E-7AF2DB799CE9}"/>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784" name="Line 7">
              <a:extLst>
                <a:ext uri="{FF2B5EF4-FFF2-40B4-BE49-F238E27FC236}">
                  <a16:creationId xmlns:a16="http://schemas.microsoft.com/office/drawing/2014/main" id="{304C181A-8752-686A-7B58-ED5DE4DAB4A3}"/>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284726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12DE04F-89A9-77DB-DF52-FFC4E10E00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8111205-ED45-4442-A65D-A1C838FF0E38}" type="slidenum">
              <a:rPr lang="fr-FR" altLang="fr-FR" sz="1300" smtClean="0"/>
              <a:pPr>
                <a:spcBef>
                  <a:spcPct val="0"/>
                </a:spcBef>
              </a:pPr>
              <a:t>55</a:t>
            </a:fld>
            <a:endParaRPr lang="fr-FR" altLang="fr-FR" sz="1300"/>
          </a:p>
        </p:txBody>
      </p:sp>
      <p:sp>
        <p:nvSpPr>
          <p:cNvPr id="77827" name="Rectangle 2">
            <a:extLst>
              <a:ext uri="{FF2B5EF4-FFF2-40B4-BE49-F238E27FC236}">
                <a16:creationId xmlns:a16="http://schemas.microsoft.com/office/drawing/2014/main" id="{ECCFFECB-43E4-9AEC-F5C9-F58237882BAB}"/>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1F5CDFF4-5A0B-00D8-E576-DABACE089094}"/>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77829" name="Group 4">
            <a:extLst>
              <a:ext uri="{FF2B5EF4-FFF2-40B4-BE49-F238E27FC236}">
                <a16:creationId xmlns:a16="http://schemas.microsoft.com/office/drawing/2014/main" id="{AA7ABF88-1007-9C62-1FB8-EACB1C315B9A}"/>
              </a:ext>
            </a:extLst>
          </p:cNvPr>
          <p:cNvGrpSpPr>
            <a:grpSpLocks/>
          </p:cNvGrpSpPr>
          <p:nvPr/>
        </p:nvGrpSpPr>
        <p:grpSpPr bwMode="auto">
          <a:xfrm>
            <a:off x="823913" y="5056188"/>
            <a:ext cx="5208587" cy="4598987"/>
            <a:chOff x="497" y="3083"/>
            <a:chExt cx="3140" cy="2804"/>
          </a:xfrm>
        </p:grpSpPr>
        <p:sp>
          <p:nvSpPr>
            <p:cNvPr id="77830" name="Text Box 5">
              <a:extLst>
                <a:ext uri="{FF2B5EF4-FFF2-40B4-BE49-F238E27FC236}">
                  <a16:creationId xmlns:a16="http://schemas.microsoft.com/office/drawing/2014/main" id="{F74BF3E6-0B75-B93C-81B2-25A40F9C8449}"/>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77831" name="Line 6">
              <a:extLst>
                <a:ext uri="{FF2B5EF4-FFF2-40B4-BE49-F238E27FC236}">
                  <a16:creationId xmlns:a16="http://schemas.microsoft.com/office/drawing/2014/main" id="{FE815378-04A0-E4A6-8555-9E46B8949FC5}"/>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32" name="Line 7">
              <a:extLst>
                <a:ext uri="{FF2B5EF4-FFF2-40B4-BE49-F238E27FC236}">
                  <a16:creationId xmlns:a16="http://schemas.microsoft.com/office/drawing/2014/main" id="{AAFEA1D5-A52E-F173-59A4-BAD03B5AE29F}"/>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636579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C25391D-E0FC-FCA9-8E80-D0C92821A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5D9A05-BB8B-4740-AC09-03A43E417DEA}" type="slidenum">
              <a:rPr lang="fr-FR" altLang="fr-FR" sz="1300" smtClean="0"/>
              <a:pPr>
                <a:spcBef>
                  <a:spcPct val="0"/>
                </a:spcBef>
              </a:pPr>
              <a:t>56</a:t>
            </a:fld>
            <a:endParaRPr lang="fr-FR" altLang="fr-FR" sz="1300"/>
          </a:p>
        </p:txBody>
      </p:sp>
      <p:sp>
        <p:nvSpPr>
          <p:cNvPr id="79875" name="Rectangle 2">
            <a:extLst>
              <a:ext uri="{FF2B5EF4-FFF2-40B4-BE49-F238E27FC236}">
                <a16:creationId xmlns:a16="http://schemas.microsoft.com/office/drawing/2014/main" id="{6DFB8F64-EEAD-C9B5-BBAD-B0FD9B94165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BCCD1517-1B1C-85DF-63AB-C66EFC71F58B}"/>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79877" name="Group 4">
            <a:extLst>
              <a:ext uri="{FF2B5EF4-FFF2-40B4-BE49-F238E27FC236}">
                <a16:creationId xmlns:a16="http://schemas.microsoft.com/office/drawing/2014/main" id="{280660EA-B31F-B7BE-49BC-A2608F7935D5}"/>
              </a:ext>
            </a:extLst>
          </p:cNvPr>
          <p:cNvGrpSpPr>
            <a:grpSpLocks/>
          </p:cNvGrpSpPr>
          <p:nvPr/>
        </p:nvGrpSpPr>
        <p:grpSpPr bwMode="auto">
          <a:xfrm>
            <a:off x="823913" y="5056188"/>
            <a:ext cx="5208587" cy="4598987"/>
            <a:chOff x="497" y="3083"/>
            <a:chExt cx="3140" cy="2804"/>
          </a:xfrm>
        </p:grpSpPr>
        <p:sp>
          <p:nvSpPr>
            <p:cNvPr id="79878" name="Text Box 5">
              <a:extLst>
                <a:ext uri="{FF2B5EF4-FFF2-40B4-BE49-F238E27FC236}">
                  <a16:creationId xmlns:a16="http://schemas.microsoft.com/office/drawing/2014/main" id="{8FCB0EB1-354A-CC63-43F8-6389B809FD89}"/>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79879" name="Line 6">
              <a:extLst>
                <a:ext uri="{FF2B5EF4-FFF2-40B4-BE49-F238E27FC236}">
                  <a16:creationId xmlns:a16="http://schemas.microsoft.com/office/drawing/2014/main" id="{0564A1AC-21A3-FD3A-0B90-231800F0AD31}"/>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9880" name="Line 7">
              <a:extLst>
                <a:ext uri="{FF2B5EF4-FFF2-40B4-BE49-F238E27FC236}">
                  <a16:creationId xmlns:a16="http://schemas.microsoft.com/office/drawing/2014/main" id="{4CE8BC9B-155B-0F2F-0C14-85B6987D95DF}"/>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811335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3E95678-2DA2-B77E-EF5B-079A81F77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953CDD-050D-47B9-9C75-62A5C461F7F0}" type="slidenum">
              <a:rPr lang="fr-FR" altLang="fr-FR" sz="1300" smtClean="0"/>
              <a:pPr>
                <a:spcBef>
                  <a:spcPct val="0"/>
                </a:spcBef>
              </a:pPr>
              <a:t>57</a:t>
            </a:fld>
            <a:endParaRPr lang="fr-FR" altLang="fr-FR" sz="1300"/>
          </a:p>
        </p:txBody>
      </p:sp>
      <p:sp>
        <p:nvSpPr>
          <p:cNvPr id="81923" name="Rectangle 2">
            <a:extLst>
              <a:ext uri="{FF2B5EF4-FFF2-40B4-BE49-F238E27FC236}">
                <a16:creationId xmlns:a16="http://schemas.microsoft.com/office/drawing/2014/main" id="{1A101EF4-5993-5C89-C8A4-6F84DBF195EA}"/>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A3A74A17-4D7E-EFF3-BDBA-744B33921EE7}"/>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81925" name="Group 4">
            <a:extLst>
              <a:ext uri="{FF2B5EF4-FFF2-40B4-BE49-F238E27FC236}">
                <a16:creationId xmlns:a16="http://schemas.microsoft.com/office/drawing/2014/main" id="{ECB97CA7-3D95-DBE0-161E-7252E637154A}"/>
              </a:ext>
            </a:extLst>
          </p:cNvPr>
          <p:cNvGrpSpPr>
            <a:grpSpLocks/>
          </p:cNvGrpSpPr>
          <p:nvPr/>
        </p:nvGrpSpPr>
        <p:grpSpPr bwMode="auto">
          <a:xfrm>
            <a:off x="823913" y="5056188"/>
            <a:ext cx="5208587" cy="4598987"/>
            <a:chOff x="497" y="3083"/>
            <a:chExt cx="3140" cy="2804"/>
          </a:xfrm>
        </p:grpSpPr>
        <p:sp>
          <p:nvSpPr>
            <p:cNvPr id="81926" name="Text Box 5">
              <a:extLst>
                <a:ext uri="{FF2B5EF4-FFF2-40B4-BE49-F238E27FC236}">
                  <a16:creationId xmlns:a16="http://schemas.microsoft.com/office/drawing/2014/main" id="{27E365CB-0430-E39A-A988-9F284493C3A0}"/>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81927" name="Line 6">
              <a:extLst>
                <a:ext uri="{FF2B5EF4-FFF2-40B4-BE49-F238E27FC236}">
                  <a16:creationId xmlns:a16="http://schemas.microsoft.com/office/drawing/2014/main" id="{3C708AF6-3218-9F40-EFFB-448FB999FDC8}"/>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1928" name="Line 7">
              <a:extLst>
                <a:ext uri="{FF2B5EF4-FFF2-40B4-BE49-F238E27FC236}">
                  <a16:creationId xmlns:a16="http://schemas.microsoft.com/office/drawing/2014/main" id="{2FB49730-556E-B5DF-FCD5-37ED501BCBA0}"/>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704959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F29E7E7-D0EB-891C-96A9-3180EBD323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F34080-A2F8-46B1-ADB2-D2916ED9C698}" type="slidenum">
              <a:rPr lang="fr-FR" altLang="fr-FR" sz="1300" smtClean="0"/>
              <a:pPr>
                <a:spcBef>
                  <a:spcPct val="0"/>
                </a:spcBef>
              </a:pPr>
              <a:t>58</a:t>
            </a:fld>
            <a:endParaRPr lang="fr-FR" altLang="fr-FR" sz="1300"/>
          </a:p>
        </p:txBody>
      </p:sp>
      <p:sp>
        <p:nvSpPr>
          <p:cNvPr id="83971" name="Rectangle 2">
            <a:extLst>
              <a:ext uri="{FF2B5EF4-FFF2-40B4-BE49-F238E27FC236}">
                <a16:creationId xmlns:a16="http://schemas.microsoft.com/office/drawing/2014/main" id="{0FDE0594-B004-D21E-E761-ECF451352AA3}"/>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8A691C84-5858-09C9-3E31-226A24F72FA0}"/>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83973" name="Group 4">
            <a:extLst>
              <a:ext uri="{FF2B5EF4-FFF2-40B4-BE49-F238E27FC236}">
                <a16:creationId xmlns:a16="http://schemas.microsoft.com/office/drawing/2014/main" id="{24BF6A38-E9F5-493C-B8A4-6DFF3AEFE5B4}"/>
              </a:ext>
            </a:extLst>
          </p:cNvPr>
          <p:cNvGrpSpPr>
            <a:grpSpLocks/>
          </p:cNvGrpSpPr>
          <p:nvPr/>
        </p:nvGrpSpPr>
        <p:grpSpPr bwMode="auto">
          <a:xfrm>
            <a:off x="823913" y="5056188"/>
            <a:ext cx="5208587" cy="4598987"/>
            <a:chOff x="497" y="3083"/>
            <a:chExt cx="3140" cy="2804"/>
          </a:xfrm>
        </p:grpSpPr>
        <p:sp>
          <p:nvSpPr>
            <p:cNvPr id="83974" name="Text Box 5">
              <a:extLst>
                <a:ext uri="{FF2B5EF4-FFF2-40B4-BE49-F238E27FC236}">
                  <a16:creationId xmlns:a16="http://schemas.microsoft.com/office/drawing/2014/main" id="{4346A515-B764-8112-0718-0E8E63397B12}"/>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83975" name="Line 6">
              <a:extLst>
                <a:ext uri="{FF2B5EF4-FFF2-40B4-BE49-F238E27FC236}">
                  <a16:creationId xmlns:a16="http://schemas.microsoft.com/office/drawing/2014/main" id="{05FD3E6C-730E-EDAC-01A7-322CA19A13F9}"/>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976" name="Line 7">
              <a:extLst>
                <a:ext uri="{FF2B5EF4-FFF2-40B4-BE49-F238E27FC236}">
                  <a16:creationId xmlns:a16="http://schemas.microsoft.com/office/drawing/2014/main" id="{D8EFF32D-4FB1-79CD-509F-3852FF7842E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532941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5A504B3-C6C2-6617-B33C-93BE8088C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1D0C65-429C-4911-9DFD-FBE6A5A753C4}" type="slidenum">
              <a:rPr lang="fr-FR" altLang="fr-FR" sz="1300" smtClean="0"/>
              <a:pPr>
                <a:spcBef>
                  <a:spcPct val="0"/>
                </a:spcBef>
              </a:pPr>
              <a:t>59</a:t>
            </a:fld>
            <a:endParaRPr lang="fr-FR" altLang="fr-FR" sz="1300"/>
          </a:p>
        </p:txBody>
      </p:sp>
      <p:sp>
        <p:nvSpPr>
          <p:cNvPr id="88067" name="Rectangle 2">
            <a:extLst>
              <a:ext uri="{FF2B5EF4-FFF2-40B4-BE49-F238E27FC236}">
                <a16:creationId xmlns:a16="http://schemas.microsoft.com/office/drawing/2014/main" id="{AA2DC8EA-824B-1A39-682F-9F2250696715}"/>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C7A7E2B2-3BAD-9FA2-FC97-FD577E917D4C}"/>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88069" name="Group 4">
            <a:extLst>
              <a:ext uri="{FF2B5EF4-FFF2-40B4-BE49-F238E27FC236}">
                <a16:creationId xmlns:a16="http://schemas.microsoft.com/office/drawing/2014/main" id="{3A06FBF8-9B8D-262C-861E-DEDFED067FE2}"/>
              </a:ext>
            </a:extLst>
          </p:cNvPr>
          <p:cNvGrpSpPr>
            <a:grpSpLocks/>
          </p:cNvGrpSpPr>
          <p:nvPr/>
        </p:nvGrpSpPr>
        <p:grpSpPr bwMode="auto">
          <a:xfrm>
            <a:off x="823913" y="5056188"/>
            <a:ext cx="5208587" cy="4598987"/>
            <a:chOff x="497" y="3083"/>
            <a:chExt cx="3140" cy="2804"/>
          </a:xfrm>
        </p:grpSpPr>
        <p:sp>
          <p:nvSpPr>
            <p:cNvPr id="88070" name="Text Box 5">
              <a:extLst>
                <a:ext uri="{FF2B5EF4-FFF2-40B4-BE49-F238E27FC236}">
                  <a16:creationId xmlns:a16="http://schemas.microsoft.com/office/drawing/2014/main" id="{4A294C7A-327C-6A2E-B7BD-AC4D8F43EFD5}"/>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88071" name="Line 6">
              <a:extLst>
                <a:ext uri="{FF2B5EF4-FFF2-40B4-BE49-F238E27FC236}">
                  <a16:creationId xmlns:a16="http://schemas.microsoft.com/office/drawing/2014/main" id="{0651BFF4-A355-DAF9-6FB2-34FB4B26696D}"/>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8072" name="Line 7">
              <a:extLst>
                <a:ext uri="{FF2B5EF4-FFF2-40B4-BE49-F238E27FC236}">
                  <a16:creationId xmlns:a16="http://schemas.microsoft.com/office/drawing/2014/main" id="{22234201-AEAC-CAAD-0CDF-8A3125331027}"/>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54109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8FDF9DF-32F4-03E5-660B-2009948B9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FE2F04-EADF-460B-9D3F-EA56CFB5B1CD}" type="slidenum">
              <a:rPr lang="fr-FR" altLang="fr-FR" sz="1300"/>
              <a:pPr>
                <a:spcBef>
                  <a:spcPct val="0"/>
                </a:spcBef>
              </a:pPr>
              <a:t>12</a:t>
            </a:fld>
            <a:endParaRPr lang="fr-FR" altLang="fr-FR" sz="1300"/>
          </a:p>
        </p:txBody>
      </p:sp>
      <p:sp>
        <p:nvSpPr>
          <p:cNvPr id="40963" name="Rectangle 2">
            <a:extLst>
              <a:ext uri="{FF2B5EF4-FFF2-40B4-BE49-F238E27FC236}">
                <a16:creationId xmlns:a16="http://schemas.microsoft.com/office/drawing/2014/main" id="{85616082-4EB9-CDB6-D295-F2F5A2A570C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311AD0A-DB66-0B79-510E-EADB310CC590}"/>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0965" name="Group 4">
            <a:extLst>
              <a:ext uri="{FF2B5EF4-FFF2-40B4-BE49-F238E27FC236}">
                <a16:creationId xmlns:a16="http://schemas.microsoft.com/office/drawing/2014/main" id="{D3F32861-7255-78EF-2622-6E6ED994FCCF}"/>
              </a:ext>
            </a:extLst>
          </p:cNvPr>
          <p:cNvGrpSpPr>
            <a:grpSpLocks/>
          </p:cNvGrpSpPr>
          <p:nvPr/>
        </p:nvGrpSpPr>
        <p:grpSpPr bwMode="auto">
          <a:xfrm>
            <a:off x="823913" y="5056188"/>
            <a:ext cx="5208587" cy="4598987"/>
            <a:chOff x="497" y="3083"/>
            <a:chExt cx="3140" cy="2804"/>
          </a:xfrm>
        </p:grpSpPr>
        <p:sp>
          <p:nvSpPr>
            <p:cNvPr id="40966" name="Text Box 5">
              <a:extLst>
                <a:ext uri="{FF2B5EF4-FFF2-40B4-BE49-F238E27FC236}">
                  <a16:creationId xmlns:a16="http://schemas.microsoft.com/office/drawing/2014/main" id="{59C85927-45BB-4CDA-E117-02B7526159C3}"/>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0967" name="Line 6">
              <a:extLst>
                <a:ext uri="{FF2B5EF4-FFF2-40B4-BE49-F238E27FC236}">
                  <a16:creationId xmlns:a16="http://schemas.microsoft.com/office/drawing/2014/main" id="{02AC30B8-6B89-A276-66DA-7BF300B74ECE}"/>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0968" name="Line 7">
              <a:extLst>
                <a:ext uri="{FF2B5EF4-FFF2-40B4-BE49-F238E27FC236}">
                  <a16:creationId xmlns:a16="http://schemas.microsoft.com/office/drawing/2014/main" id="{DADF4C94-6453-9C3E-A31C-AB191FB2813C}"/>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408985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8FC8880-76D4-D175-997F-B6727BE97B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5787907-022B-4FB7-9F2C-20210C853E6F}" type="slidenum">
              <a:rPr lang="fr-FR" altLang="fr-FR" sz="1300" smtClean="0"/>
              <a:pPr>
                <a:spcBef>
                  <a:spcPct val="0"/>
                </a:spcBef>
              </a:pPr>
              <a:t>60</a:t>
            </a:fld>
            <a:endParaRPr lang="fr-FR" altLang="fr-FR" sz="1300"/>
          </a:p>
        </p:txBody>
      </p:sp>
      <p:sp>
        <p:nvSpPr>
          <p:cNvPr id="90115" name="Rectangle 2">
            <a:extLst>
              <a:ext uri="{FF2B5EF4-FFF2-40B4-BE49-F238E27FC236}">
                <a16:creationId xmlns:a16="http://schemas.microsoft.com/office/drawing/2014/main" id="{ADAF15BB-604B-81B7-F498-16C918366FC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DBFB86AA-CA0F-86BA-13CF-55B98C027CF0}"/>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90117" name="Group 4">
            <a:extLst>
              <a:ext uri="{FF2B5EF4-FFF2-40B4-BE49-F238E27FC236}">
                <a16:creationId xmlns:a16="http://schemas.microsoft.com/office/drawing/2014/main" id="{BC2037AE-86F4-35D0-8B43-13C5794AEACE}"/>
              </a:ext>
            </a:extLst>
          </p:cNvPr>
          <p:cNvGrpSpPr>
            <a:grpSpLocks/>
          </p:cNvGrpSpPr>
          <p:nvPr/>
        </p:nvGrpSpPr>
        <p:grpSpPr bwMode="auto">
          <a:xfrm>
            <a:off x="823913" y="5056188"/>
            <a:ext cx="5208587" cy="4598987"/>
            <a:chOff x="497" y="3083"/>
            <a:chExt cx="3140" cy="2804"/>
          </a:xfrm>
        </p:grpSpPr>
        <p:sp>
          <p:nvSpPr>
            <p:cNvPr id="90118" name="Text Box 5">
              <a:extLst>
                <a:ext uri="{FF2B5EF4-FFF2-40B4-BE49-F238E27FC236}">
                  <a16:creationId xmlns:a16="http://schemas.microsoft.com/office/drawing/2014/main" id="{57CF2106-8C38-0AD2-C2D1-4C2483328969}"/>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90119" name="Line 6">
              <a:extLst>
                <a:ext uri="{FF2B5EF4-FFF2-40B4-BE49-F238E27FC236}">
                  <a16:creationId xmlns:a16="http://schemas.microsoft.com/office/drawing/2014/main" id="{346B3572-02B5-3D04-F10B-E3FD3DF2D314}"/>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0120" name="Line 7">
              <a:extLst>
                <a:ext uri="{FF2B5EF4-FFF2-40B4-BE49-F238E27FC236}">
                  <a16:creationId xmlns:a16="http://schemas.microsoft.com/office/drawing/2014/main" id="{DBE4DC70-02AC-8F00-AD69-9EA23D96D8C7}"/>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827651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886650F-FBB0-A534-C0C8-6DCD383D6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3352E8-A60A-44F5-9DF2-8E668F24C9D6}" type="slidenum">
              <a:rPr lang="fr-FR" altLang="fr-FR" sz="1300" smtClean="0"/>
              <a:pPr>
                <a:spcBef>
                  <a:spcPct val="0"/>
                </a:spcBef>
              </a:pPr>
              <a:t>61</a:t>
            </a:fld>
            <a:endParaRPr lang="fr-FR" altLang="fr-FR" sz="1300"/>
          </a:p>
        </p:txBody>
      </p:sp>
      <p:sp>
        <p:nvSpPr>
          <p:cNvPr id="92163" name="Rectangle 2">
            <a:extLst>
              <a:ext uri="{FF2B5EF4-FFF2-40B4-BE49-F238E27FC236}">
                <a16:creationId xmlns:a16="http://schemas.microsoft.com/office/drawing/2014/main" id="{AB66208E-2335-980B-08B7-4D143898E7CA}"/>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978E5324-DC89-9A83-FA2D-0786AB1915C9}"/>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92165" name="Group 4">
            <a:extLst>
              <a:ext uri="{FF2B5EF4-FFF2-40B4-BE49-F238E27FC236}">
                <a16:creationId xmlns:a16="http://schemas.microsoft.com/office/drawing/2014/main" id="{56B2D2EB-7B7A-8BFC-E6F1-1DF1CF12D330}"/>
              </a:ext>
            </a:extLst>
          </p:cNvPr>
          <p:cNvGrpSpPr>
            <a:grpSpLocks/>
          </p:cNvGrpSpPr>
          <p:nvPr/>
        </p:nvGrpSpPr>
        <p:grpSpPr bwMode="auto">
          <a:xfrm>
            <a:off x="823913" y="5056188"/>
            <a:ext cx="5208587" cy="4598987"/>
            <a:chOff x="497" y="3083"/>
            <a:chExt cx="3140" cy="2804"/>
          </a:xfrm>
        </p:grpSpPr>
        <p:sp>
          <p:nvSpPr>
            <p:cNvPr id="92166" name="Text Box 5">
              <a:extLst>
                <a:ext uri="{FF2B5EF4-FFF2-40B4-BE49-F238E27FC236}">
                  <a16:creationId xmlns:a16="http://schemas.microsoft.com/office/drawing/2014/main" id="{AB95DE24-E8BE-B5AD-1D23-A6DCEB335521}"/>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92167" name="Line 6">
              <a:extLst>
                <a:ext uri="{FF2B5EF4-FFF2-40B4-BE49-F238E27FC236}">
                  <a16:creationId xmlns:a16="http://schemas.microsoft.com/office/drawing/2014/main" id="{C995BABA-2FBD-580C-2E29-31819AEE8FD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2168" name="Line 7">
              <a:extLst>
                <a:ext uri="{FF2B5EF4-FFF2-40B4-BE49-F238E27FC236}">
                  <a16:creationId xmlns:a16="http://schemas.microsoft.com/office/drawing/2014/main" id="{953E95BD-62C4-A741-4F05-11853B2123BA}"/>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550479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3870EE50-9C5D-84BC-F19F-B8900D4862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C793A11-585E-4147-B0A4-CA82859698BA}" type="slidenum">
              <a:rPr lang="fr-FR" altLang="fr-FR" sz="1300" smtClean="0"/>
              <a:pPr>
                <a:spcBef>
                  <a:spcPct val="0"/>
                </a:spcBef>
              </a:pPr>
              <a:t>62</a:t>
            </a:fld>
            <a:endParaRPr lang="fr-FR" altLang="fr-FR" sz="1300"/>
          </a:p>
        </p:txBody>
      </p:sp>
      <p:sp>
        <p:nvSpPr>
          <p:cNvPr id="94211" name="Rectangle 2">
            <a:extLst>
              <a:ext uri="{FF2B5EF4-FFF2-40B4-BE49-F238E27FC236}">
                <a16:creationId xmlns:a16="http://schemas.microsoft.com/office/drawing/2014/main" id="{4A06A6E3-223C-54CE-4C7D-BD80F4E9552E}"/>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E5616788-CEA5-FEF8-2C4F-AC882FA41618}"/>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94213" name="Group 4">
            <a:extLst>
              <a:ext uri="{FF2B5EF4-FFF2-40B4-BE49-F238E27FC236}">
                <a16:creationId xmlns:a16="http://schemas.microsoft.com/office/drawing/2014/main" id="{F42A915F-F80D-DE6F-4307-23ECDC16EDB7}"/>
              </a:ext>
            </a:extLst>
          </p:cNvPr>
          <p:cNvGrpSpPr>
            <a:grpSpLocks/>
          </p:cNvGrpSpPr>
          <p:nvPr/>
        </p:nvGrpSpPr>
        <p:grpSpPr bwMode="auto">
          <a:xfrm>
            <a:off x="823913" y="5056188"/>
            <a:ext cx="5208587" cy="4598987"/>
            <a:chOff x="497" y="3083"/>
            <a:chExt cx="3140" cy="2804"/>
          </a:xfrm>
        </p:grpSpPr>
        <p:sp>
          <p:nvSpPr>
            <p:cNvPr id="94214" name="Text Box 5">
              <a:extLst>
                <a:ext uri="{FF2B5EF4-FFF2-40B4-BE49-F238E27FC236}">
                  <a16:creationId xmlns:a16="http://schemas.microsoft.com/office/drawing/2014/main" id="{88D58F50-91E4-43FE-E363-75BDE3B6A0C4}"/>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94215" name="Line 6">
              <a:extLst>
                <a:ext uri="{FF2B5EF4-FFF2-40B4-BE49-F238E27FC236}">
                  <a16:creationId xmlns:a16="http://schemas.microsoft.com/office/drawing/2014/main" id="{6AAD32CC-7C87-5BDF-A690-29427DB06C45}"/>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4216" name="Line 7">
              <a:extLst>
                <a:ext uri="{FF2B5EF4-FFF2-40B4-BE49-F238E27FC236}">
                  <a16:creationId xmlns:a16="http://schemas.microsoft.com/office/drawing/2014/main" id="{2AF34839-E466-B698-2B9D-665A12CC7F24}"/>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744307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88623CE-78E1-BAD0-E54E-2F6122F1BC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9F60566-72F5-4A5C-9E23-723F5D02F821}" type="slidenum">
              <a:rPr lang="fr-FR" altLang="fr-FR" sz="1300" smtClean="0"/>
              <a:pPr>
                <a:spcBef>
                  <a:spcPct val="0"/>
                </a:spcBef>
              </a:pPr>
              <a:t>63</a:t>
            </a:fld>
            <a:endParaRPr lang="fr-FR" altLang="fr-FR" sz="1300"/>
          </a:p>
        </p:txBody>
      </p:sp>
      <p:sp>
        <p:nvSpPr>
          <p:cNvPr id="96259" name="Rectangle 2">
            <a:extLst>
              <a:ext uri="{FF2B5EF4-FFF2-40B4-BE49-F238E27FC236}">
                <a16:creationId xmlns:a16="http://schemas.microsoft.com/office/drawing/2014/main" id="{77FA2DC0-9A49-14E9-4457-34F21EF1B984}"/>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A15B74C2-E787-349C-579C-0BB28001C51C}"/>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96261" name="Group 4">
            <a:extLst>
              <a:ext uri="{FF2B5EF4-FFF2-40B4-BE49-F238E27FC236}">
                <a16:creationId xmlns:a16="http://schemas.microsoft.com/office/drawing/2014/main" id="{24B1AAEE-8B6F-AC04-22E6-CE13EBC5C92C}"/>
              </a:ext>
            </a:extLst>
          </p:cNvPr>
          <p:cNvGrpSpPr>
            <a:grpSpLocks/>
          </p:cNvGrpSpPr>
          <p:nvPr/>
        </p:nvGrpSpPr>
        <p:grpSpPr bwMode="auto">
          <a:xfrm>
            <a:off x="823913" y="5056188"/>
            <a:ext cx="5208587" cy="4598987"/>
            <a:chOff x="497" y="3083"/>
            <a:chExt cx="3140" cy="2804"/>
          </a:xfrm>
        </p:grpSpPr>
        <p:sp>
          <p:nvSpPr>
            <p:cNvPr id="96262" name="Text Box 5">
              <a:extLst>
                <a:ext uri="{FF2B5EF4-FFF2-40B4-BE49-F238E27FC236}">
                  <a16:creationId xmlns:a16="http://schemas.microsoft.com/office/drawing/2014/main" id="{8D30A8DA-06B6-1388-55DE-0AB3DBB247BC}"/>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96263" name="Line 6">
              <a:extLst>
                <a:ext uri="{FF2B5EF4-FFF2-40B4-BE49-F238E27FC236}">
                  <a16:creationId xmlns:a16="http://schemas.microsoft.com/office/drawing/2014/main" id="{E8BA716B-3036-22B9-C4FB-86C7C932D95A}"/>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6264" name="Line 7">
              <a:extLst>
                <a:ext uri="{FF2B5EF4-FFF2-40B4-BE49-F238E27FC236}">
                  <a16:creationId xmlns:a16="http://schemas.microsoft.com/office/drawing/2014/main" id="{0E8CB6D9-4188-8D82-DBC5-821877046DDA}"/>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556505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C6BF394-3F37-3013-0B7A-6C93434998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10FF24-8CD7-4247-AA91-5DF597CDC735}" type="slidenum">
              <a:rPr lang="fr-FR" altLang="fr-FR" sz="1300" smtClean="0"/>
              <a:pPr>
                <a:spcBef>
                  <a:spcPct val="0"/>
                </a:spcBef>
              </a:pPr>
              <a:t>64</a:t>
            </a:fld>
            <a:endParaRPr lang="fr-FR" altLang="fr-FR" sz="1300"/>
          </a:p>
        </p:txBody>
      </p:sp>
      <p:sp>
        <p:nvSpPr>
          <p:cNvPr id="98307" name="Rectangle 2">
            <a:extLst>
              <a:ext uri="{FF2B5EF4-FFF2-40B4-BE49-F238E27FC236}">
                <a16:creationId xmlns:a16="http://schemas.microsoft.com/office/drawing/2014/main" id="{054C7965-763D-E75B-6CA9-62FEACED2C5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9E07C9F2-726D-FD59-23F9-ACA129810957}"/>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98309" name="Group 4">
            <a:extLst>
              <a:ext uri="{FF2B5EF4-FFF2-40B4-BE49-F238E27FC236}">
                <a16:creationId xmlns:a16="http://schemas.microsoft.com/office/drawing/2014/main" id="{62E9BBB9-260B-BAA6-B639-AFCB694A6301}"/>
              </a:ext>
            </a:extLst>
          </p:cNvPr>
          <p:cNvGrpSpPr>
            <a:grpSpLocks/>
          </p:cNvGrpSpPr>
          <p:nvPr/>
        </p:nvGrpSpPr>
        <p:grpSpPr bwMode="auto">
          <a:xfrm>
            <a:off x="823913" y="5056188"/>
            <a:ext cx="5208587" cy="4598987"/>
            <a:chOff x="497" y="3083"/>
            <a:chExt cx="3140" cy="2804"/>
          </a:xfrm>
        </p:grpSpPr>
        <p:sp>
          <p:nvSpPr>
            <p:cNvPr id="98310" name="Text Box 5">
              <a:extLst>
                <a:ext uri="{FF2B5EF4-FFF2-40B4-BE49-F238E27FC236}">
                  <a16:creationId xmlns:a16="http://schemas.microsoft.com/office/drawing/2014/main" id="{018A7575-9F44-F8E8-2CCB-22BC7B9057D3}"/>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98311" name="Line 6">
              <a:extLst>
                <a:ext uri="{FF2B5EF4-FFF2-40B4-BE49-F238E27FC236}">
                  <a16:creationId xmlns:a16="http://schemas.microsoft.com/office/drawing/2014/main" id="{276EBB1E-181E-7D7B-5730-3BB9E6D3218D}"/>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8312" name="Line 7">
              <a:extLst>
                <a:ext uri="{FF2B5EF4-FFF2-40B4-BE49-F238E27FC236}">
                  <a16:creationId xmlns:a16="http://schemas.microsoft.com/office/drawing/2014/main" id="{4026B132-EC4B-C797-AFB5-4721BCCB56B3}"/>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821444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96E87C6-EF35-B90D-CCF6-5521080500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027516-F328-4351-8FC3-B4BC30C3A376}" type="slidenum">
              <a:rPr lang="fr-FR" altLang="fr-FR" sz="1300" smtClean="0"/>
              <a:pPr>
                <a:spcBef>
                  <a:spcPct val="0"/>
                </a:spcBef>
              </a:pPr>
              <a:t>65</a:t>
            </a:fld>
            <a:endParaRPr lang="fr-FR" altLang="fr-FR" sz="1300"/>
          </a:p>
        </p:txBody>
      </p:sp>
      <p:sp>
        <p:nvSpPr>
          <p:cNvPr id="100355" name="Rectangle 2">
            <a:extLst>
              <a:ext uri="{FF2B5EF4-FFF2-40B4-BE49-F238E27FC236}">
                <a16:creationId xmlns:a16="http://schemas.microsoft.com/office/drawing/2014/main" id="{363339BE-CC69-4E00-C792-BD1020DB9A12}"/>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A3C59B89-751F-9068-275A-E9E22A583ACB}"/>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00357" name="Group 4">
            <a:extLst>
              <a:ext uri="{FF2B5EF4-FFF2-40B4-BE49-F238E27FC236}">
                <a16:creationId xmlns:a16="http://schemas.microsoft.com/office/drawing/2014/main" id="{5490E2B6-F3BA-FFF1-04AD-7107FAA3B652}"/>
              </a:ext>
            </a:extLst>
          </p:cNvPr>
          <p:cNvGrpSpPr>
            <a:grpSpLocks/>
          </p:cNvGrpSpPr>
          <p:nvPr/>
        </p:nvGrpSpPr>
        <p:grpSpPr bwMode="auto">
          <a:xfrm>
            <a:off x="823913" y="5056188"/>
            <a:ext cx="5208587" cy="4598987"/>
            <a:chOff x="497" y="3083"/>
            <a:chExt cx="3140" cy="2804"/>
          </a:xfrm>
        </p:grpSpPr>
        <p:sp>
          <p:nvSpPr>
            <p:cNvPr id="100358" name="Text Box 5">
              <a:extLst>
                <a:ext uri="{FF2B5EF4-FFF2-40B4-BE49-F238E27FC236}">
                  <a16:creationId xmlns:a16="http://schemas.microsoft.com/office/drawing/2014/main" id="{598888A4-A957-8792-15DE-67B463D25E8D}"/>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00359" name="Line 6">
              <a:extLst>
                <a:ext uri="{FF2B5EF4-FFF2-40B4-BE49-F238E27FC236}">
                  <a16:creationId xmlns:a16="http://schemas.microsoft.com/office/drawing/2014/main" id="{76A2F350-EC88-1989-E1D1-7F6458605E9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0360" name="Line 7">
              <a:extLst>
                <a:ext uri="{FF2B5EF4-FFF2-40B4-BE49-F238E27FC236}">
                  <a16:creationId xmlns:a16="http://schemas.microsoft.com/office/drawing/2014/main" id="{4BFBE536-06CF-A780-3EE5-67732D633D1B}"/>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796936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96E87C6-EF35-B90D-CCF6-5521080500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027516-F328-4351-8FC3-B4BC30C3A376}" type="slidenum">
              <a:rPr lang="fr-FR" altLang="fr-FR" sz="1300" smtClean="0"/>
              <a:pPr>
                <a:spcBef>
                  <a:spcPct val="0"/>
                </a:spcBef>
              </a:pPr>
              <a:t>66</a:t>
            </a:fld>
            <a:endParaRPr lang="fr-FR" altLang="fr-FR" sz="1300"/>
          </a:p>
        </p:txBody>
      </p:sp>
      <p:sp>
        <p:nvSpPr>
          <p:cNvPr id="100355" name="Rectangle 2">
            <a:extLst>
              <a:ext uri="{FF2B5EF4-FFF2-40B4-BE49-F238E27FC236}">
                <a16:creationId xmlns:a16="http://schemas.microsoft.com/office/drawing/2014/main" id="{363339BE-CC69-4E00-C792-BD1020DB9A12}"/>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A3C59B89-751F-9068-275A-E9E22A583ACB}"/>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00357" name="Group 4">
            <a:extLst>
              <a:ext uri="{FF2B5EF4-FFF2-40B4-BE49-F238E27FC236}">
                <a16:creationId xmlns:a16="http://schemas.microsoft.com/office/drawing/2014/main" id="{5490E2B6-F3BA-FFF1-04AD-7107FAA3B652}"/>
              </a:ext>
            </a:extLst>
          </p:cNvPr>
          <p:cNvGrpSpPr>
            <a:grpSpLocks/>
          </p:cNvGrpSpPr>
          <p:nvPr/>
        </p:nvGrpSpPr>
        <p:grpSpPr bwMode="auto">
          <a:xfrm>
            <a:off x="823913" y="5056188"/>
            <a:ext cx="5208587" cy="4598987"/>
            <a:chOff x="497" y="3083"/>
            <a:chExt cx="3140" cy="2804"/>
          </a:xfrm>
        </p:grpSpPr>
        <p:sp>
          <p:nvSpPr>
            <p:cNvPr id="100358" name="Text Box 5">
              <a:extLst>
                <a:ext uri="{FF2B5EF4-FFF2-40B4-BE49-F238E27FC236}">
                  <a16:creationId xmlns:a16="http://schemas.microsoft.com/office/drawing/2014/main" id="{598888A4-A957-8792-15DE-67B463D25E8D}"/>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00359" name="Line 6">
              <a:extLst>
                <a:ext uri="{FF2B5EF4-FFF2-40B4-BE49-F238E27FC236}">
                  <a16:creationId xmlns:a16="http://schemas.microsoft.com/office/drawing/2014/main" id="{76A2F350-EC88-1989-E1D1-7F6458605E9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0360" name="Line 7">
              <a:extLst>
                <a:ext uri="{FF2B5EF4-FFF2-40B4-BE49-F238E27FC236}">
                  <a16:creationId xmlns:a16="http://schemas.microsoft.com/office/drawing/2014/main" id="{4BFBE536-06CF-A780-3EE5-67732D633D1B}"/>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17977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96E87C6-EF35-B90D-CCF6-5521080500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027516-F328-4351-8FC3-B4BC30C3A376}" type="slidenum">
              <a:rPr lang="fr-FR" altLang="fr-FR" sz="1300" smtClean="0"/>
              <a:pPr>
                <a:spcBef>
                  <a:spcPct val="0"/>
                </a:spcBef>
              </a:pPr>
              <a:t>67</a:t>
            </a:fld>
            <a:endParaRPr lang="fr-FR" altLang="fr-FR" sz="1300"/>
          </a:p>
        </p:txBody>
      </p:sp>
      <p:sp>
        <p:nvSpPr>
          <p:cNvPr id="100355" name="Rectangle 2">
            <a:extLst>
              <a:ext uri="{FF2B5EF4-FFF2-40B4-BE49-F238E27FC236}">
                <a16:creationId xmlns:a16="http://schemas.microsoft.com/office/drawing/2014/main" id="{363339BE-CC69-4E00-C792-BD1020DB9A12}"/>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A3C59B89-751F-9068-275A-E9E22A583ACB}"/>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00357" name="Group 4">
            <a:extLst>
              <a:ext uri="{FF2B5EF4-FFF2-40B4-BE49-F238E27FC236}">
                <a16:creationId xmlns:a16="http://schemas.microsoft.com/office/drawing/2014/main" id="{5490E2B6-F3BA-FFF1-04AD-7107FAA3B652}"/>
              </a:ext>
            </a:extLst>
          </p:cNvPr>
          <p:cNvGrpSpPr>
            <a:grpSpLocks/>
          </p:cNvGrpSpPr>
          <p:nvPr/>
        </p:nvGrpSpPr>
        <p:grpSpPr bwMode="auto">
          <a:xfrm>
            <a:off x="823913" y="5056188"/>
            <a:ext cx="5208587" cy="4598987"/>
            <a:chOff x="497" y="3083"/>
            <a:chExt cx="3140" cy="2804"/>
          </a:xfrm>
        </p:grpSpPr>
        <p:sp>
          <p:nvSpPr>
            <p:cNvPr id="100358" name="Text Box 5">
              <a:extLst>
                <a:ext uri="{FF2B5EF4-FFF2-40B4-BE49-F238E27FC236}">
                  <a16:creationId xmlns:a16="http://schemas.microsoft.com/office/drawing/2014/main" id="{598888A4-A957-8792-15DE-67B463D25E8D}"/>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00359" name="Line 6">
              <a:extLst>
                <a:ext uri="{FF2B5EF4-FFF2-40B4-BE49-F238E27FC236}">
                  <a16:creationId xmlns:a16="http://schemas.microsoft.com/office/drawing/2014/main" id="{76A2F350-EC88-1989-E1D1-7F6458605E9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0360" name="Line 7">
              <a:extLst>
                <a:ext uri="{FF2B5EF4-FFF2-40B4-BE49-F238E27FC236}">
                  <a16:creationId xmlns:a16="http://schemas.microsoft.com/office/drawing/2014/main" id="{4BFBE536-06CF-A780-3EE5-67732D633D1B}"/>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021923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1645B7F-D9A8-7DE2-BAD0-77C6D7A86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627D00B-149A-4610-A3A0-0F19FFE4BA30}" type="slidenum">
              <a:rPr lang="fr-FR" altLang="fr-FR" sz="1300" smtClean="0"/>
              <a:pPr>
                <a:spcBef>
                  <a:spcPct val="0"/>
                </a:spcBef>
              </a:pPr>
              <a:t>68</a:t>
            </a:fld>
            <a:endParaRPr lang="fr-FR" altLang="fr-FR" sz="1300"/>
          </a:p>
        </p:txBody>
      </p:sp>
      <p:sp>
        <p:nvSpPr>
          <p:cNvPr id="102403" name="Rectangle 2">
            <a:extLst>
              <a:ext uri="{FF2B5EF4-FFF2-40B4-BE49-F238E27FC236}">
                <a16:creationId xmlns:a16="http://schemas.microsoft.com/office/drawing/2014/main" id="{A669A37B-5EC3-2BF2-74B6-A9845210F79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8AC95BE-65C2-9539-61E7-22FDC777AD1A}"/>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02405" name="Group 4">
            <a:extLst>
              <a:ext uri="{FF2B5EF4-FFF2-40B4-BE49-F238E27FC236}">
                <a16:creationId xmlns:a16="http://schemas.microsoft.com/office/drawing/2014/main" id="{6EF8179F-4A70-BDC9-01B5-858BB829E741}"/>
              </a:ext>
            </a:extLst>
          </p:cNvPr>
          <p:cNvGrpSpPr>
            <a:grpSpLocks/>
          </p:cNvGrpSpPr>
          <p:nvPr/>
        </p:nvGrpSpPr>
        <p:grpSpPr bwMode="auto">
          <a:xfrm>
            <a:off x="823913" y="5056188"/>
            <a:ext cx="5208587" cy="4598987"/>
            <a:chOff x="497" y="3083"/>
            <a:chExt cx="3140" cy="2804"/>
          </a:xfrm>
        </p:grpSpPr>
        <p:sp>
          <p:nvSpPr>
            <p:cNvPr id="102406" name="Text Box 5">
              <a:extLst>
                <a:ext uri="{FF2B5EF4-FFF2-40B4-BE49-F238E27FC236}">
                  <a16:creationId xmlns:a16="http://schemas.microsoft.com/office/drawing/2014/main" id="{9F37A32F-8C2F-0BB6-263B-658755D0FC93}"/>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02407" name="Line 6">
              <a:extLst>
                <a:ext uri="{FF2B5EF4-FFF2-40B4-BE49-F238E27FC236}">
                  <a16:creationId xmlns:a16="http://schemas.microsoft.com/office/drawing/2014/main" id="{F5E8C022-069C-194D-511C-4B519330DA07}"/>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08" name="Line 7">
              <a:extLst>
                <a:ext uri="{FF2B5EF4-FFF2-40B4-BE49-F238E27FC236}">
                  <a16:creationId xmlns:a16="http://schemas.microsoft.com/office/drawing/2014/main" id="{F4CA3641-68C5-2222-6DD1-F7E6D16BC4C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459218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1645B7F-D9A8-7DE2-BAD0-77C6D7A86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627D00B-149A-4610-A3A0-0F19FFE4BA30}" type="slidenum">
              <a:rPr lang="fr-FR" altLang="fr-FR" sz="1300" smtClean="0"/>
              <a:pPr>
                <a:spcBef>
                  <a:spcPct val="0"/>
                </a:spcBef>
              </a:pPr>
              <a:t>69</a:t>
            </a:fld>
            <a:endParaRPr lang="fr-FR" altLang="fr-FR" sz="1300"/>
          </a:p>
        </p:txBody>
      </p:sp>
      <p:sp>
        <p:nvSpPr>
          <p:cNvPr id="102403" name="Rectangle 2">
            <a:extLst>
              <a:ext uri="{FF2B5EF4-FFF2-40B4-BE49-F238E27FC236}">
                <a16:creationId xmlns:a16="http://schemas.microsoft.com/office/drawing/2014/main" id="{A669A37B-5EC3-2BF2-74B6-A9845210F79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8AC95BE-65C2-9539-61E7-22FDC777AD1A}"/>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02405" name="Group 4">
            <a:extLst>
              <a:ext uri="{FF2B5EF4-FFF2-40B4-BE49-F238E27FC236}">
                <a16:creationId xmlns:a16="http://schemas.microsoft.com/office/drawing/2014/main" id="{6EF8179F-4A70-BDC9-01B5-858BB829E741}"/>
              </a:ext>
            </a:extLst>
          </p:cNvPr>
          <p:cNvGrpSpPr>
            <a:grpSpLocks/>
          </p:cNvGrpSpPr>
          <p:nvPr/>
        </p:nvGrpSpPr>
        <p:grpSpPr bwMode="auto">
          <a:xfrm>
            <a:off x="823913" y="5056188"/>
            <a:ext cx="5208587" cy="4598987"/>
            <a:chOff x="497" y="3083"/>
            <a:chExt cx="3140" cy="2804"/>
          </a:xfrm>
        </p:grpSpPr>
        <p:sp>
          <p:nvSpPr>
            <p:cNvPr id="102406" name="Text Box 5">
              <a:extLst>
                <a:ext uri="{FF2B5EF4-FFF2-40B4-BE49-F238E27FC236}">
                  <a16:creationId xmlns:a16="http://schemas.microsoft.com/office/drawing/2014/main" id="{9F37A32F-8C2F-0BB6-263B-658755D0FC93}"/>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02407" name="Line 6">
              <a:extLst>
                <a:ext uri="{FF2B5EF4-FFF2-40B4-BE49-F238E27FC236}">
                  <a16:creationId xmlns:a16="http://schemas.microsoft.com/office/drawing/2014/main" id="{F5E8C022-069C-194D-511C-4B519330DA07}"/>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08" name="Line 7">
              <a:extLst>
                <a:ext uri="{FF2B5EF4-FFF2-40B4-BE49-F238E27FC236}">
                  <a16:creationId xmlns:a16="http://schemas.microsoft.com/office/drawing/2014/main" id="{F4CA3641-68C5-2222-6DD1-F7E6D16BC4C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62977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8594EBA-1256-1018-0A02-A2641FFA7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35EE808-4A96-49DB-B7AE-BFCB3C194B0E}" type="slidenum">
              <a:rPr lang="fr-FR" altLang="fr-FR" sz="1300"/>
              <a:pPr>
                <a:spcBef>
                  <a:spcPct val="0"/>
                </a:spcBef>
              </a:pPr>
              <a:t>13</a:t>
            </a:fld>
            <a:endParaRPr lang="fr-FR" altLang="fr-FR" sz="1300"/>
          </a:p>
        </p:txBody>
      </p:sp>
      <p:sp>
        <p:nvSpPr>
          <p:cNvPr id="45059" name="Rectangle 2">
            <a:extLst>
              <a:ext uri="{FF2B5EF4-FFF2-40B4-BE49-F238E27FC236}">
                <a16:creationId xmlns:a16="http://schemas.microsoft.com/office/drawing/2014/main" id="{F9AE2700-A98E-CE8A-3239-1D4D6346C90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3E18B4F1-11B2-677B-86F1-ABFD4B393566}"/>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45061" name="Group 4">
            <a:extLst>
              <a:ext uri="{FF2B5EF4-FFF2-40B4-BE49-F238E27FC236}">
                <a16:creationId xmlns:a16="http://schemas.microsoft.com/office/drawing/2014/main" id="{841EE39C-2F67-698E-54C9-D7F993747400}"/>
              </a:ext>
            </a:extLst>
          </p:cNvPr>
          <p:cNvGrpSpPr>
            <a:grpSpLocks/>
          </p:cNvGrpSpPr>
          <p:nvPr/>
        </p:nvGrpSpPr>
        <p:grpSpPr bwMode="auto">
          <a:xfrm>
            <a:off x="823913" y="5056188"/>
            <a:ext cx="5208587" cy="4598987"/>
            <a:chOff x="497" y="3083"/>
            <a:chExt cx="3140" cy="2804"/>
          </a:xfrm>
        </p:grpSpPr>
        <p:sp>
          <p:nvSpPr>
            <p:cNvPr id="45062" name="Text Box 5">
              <a:extLst>
                <a:ext uri="{FF2B5EF4-FFF2-40B4-BE49-F238E27FC236}">
                  <a16:creationId xmlns:a16="http://schemas.microsoft.com/office/drawing/2014/main" id="{7019650A-4251-A3BF-59EC-A04C6546D0CE}"/>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45063" name="Line 6">
              <a:extLst>
                <a:ext uri="{FF2B5EF4-FFF2-40B4-BE49-F238E27FC236}">
                  <a16:creationId xmlns:a16="http://schemas.microsoft.com/office/drawing/2014/main" id="{BDEE2DDC-A612-DCE2-AFA8-C31AEAF14EA4}"/>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5064" name="Line 7">
              <a:extLst>
                <a:ext uri="{FF2B5EF4-FFF2-40B4-BE49-F238E27FC236}">
                  <a16:creationId xmlns:a16="http://schemas.microsoft.com/office/drawing/2014/main" id="{95E75F2D-AC7B-4E5B-B431-66DFF2FCF22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351961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C1645B7F-D9A8-7DE2-BAD0-77C6D7A86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627D00B-149A-4610-A3A0-0F19FFE4BA30}" type="slidenum">
              <a:rPr lang="fr-FR" altLang="fr-FR" sz="1300" smtClean="0"/>
              <a:pPr>
                <a:spcBef>
                  <a:spcPct val="0"/>
                </a:spcBef>
              </a:pPr>
              <a:t>70</a:t>
            </a:fld>
            <a:endParaRPr lang="fr-FR" altLang="fr-FR" sz="1300"/>
          </a:p>
        </p:txBody>
      </p:sp>
      <p:sp>
        <p:nvSpPr>
          <p:cNvPr id="102403" name="Rectangle 2">
            <a:extLst>
              <a:ext uri="{FF2B5EF4-FFF2-40B4-BE49-F238E27FC236}">
                <a16:creationId xmlns:a16="http://schemas.microsoft.com/office/drawing/2014/main" id="{A669A37B-5EC3-2BF2-74B6-A9845210F790}"/>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28AC95BE-65C2-9539-61E7-22FDC777AD1A}"/>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02405" name="Group 4">
            <a:extLst>
              <a:ext uri="{FF2B5EF4-FFF2-40B4-BE49-F238E27FC236}">
                <a16:creationId xmlns:a16="http://schemas.microsoft.com/office/drawing/2014/main" id="{6EF8179F-4A70-BDC9-01B5-858BB829E741}"/>
              </a:ext>
            </a:extLst>
          </p:cNvPr>
          <p:cNvGrpSpPr>
            <a:grpSpLocks/>
          </p:cNvGrpSpPr>
          <p:nvPr/>
        </p:nvGrpSpPr>
        <p:grpSpPr bwMode="auto">
          <a:xfrm>
            <a:off x="823913" y="5056188"/>
            <a:ext cx="5208587" cy="4598987"/>
            <a:chOff x="497" y="3083"/>
            <a:chExt cx="3140" cy="2804"/>
          </a:xfrm>
        </p:grpSpPr>
        <p:sp>
          <p:nvSpPr>
            <p:cNvPr id="102406" name="Text Box 5">
              <a:extLst>
                <a:ext uri="{FF2B5EF4-FFF2-40B4-BE49-F238E27FC236}">
                  <a16:creationId xmlns:a16="http://schemas.microsoft.com/office/drawing/2014/main" id="{9F37A32F-8C2F-0BB6-263B-658755D0FC93}"/>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02407" name="Line 6">
              <a:extLst>
                <a:ext uri="{FF2B5EF4-FFF2-40B4-BE49-F238E27FC236}">
                  <a16:creationId xmlns:a16="http://schemas.microsoft.com/office/drawing/2014/main" id="{F5E8C022-069C-194D-511C-4B519330DA07}"/>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408" name="Line 7">
              <a:extLst>
                <a:ext uri="{FF2B5EF4-FFF2-40B4-BE49-F238E27FC236}">
                  <a16:creationId xmlns:a16="http://schemas.microsoft.com/office/drawing/2014/main" id="{F4CA3641-68C5-2222-6DD1-F7E6D16BC4CE}"/>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113763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73</a:t>
            </a:fld>
            <a:endParaRPr lang="fr-FR"/>
          </a:p>
        </p:txBody>
      </p:sp>
    </p:spTree>
    <p:extLst>
      <p:ext uri="{BB962C8B-B14F-4D97-AF65-F5344CB8AC3E}">
        <p14:creationId xmlns:p14="http://schemas.microsoft.com/office/powerpoint/2010/main" val="22190164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74</a:t>
            </a:fld>
            <a:endParaRPr lang="fr-FR"/>
          </a:p>
        </p:txBody>
      </p:sp>
    </p:spTree>
    <p:extLst>
      <p:ext uri="{BB962C8B-B14F-4D97-AF65-F5344CB8AC3E}">
        <p14:creationId xmlns:p14="http://schemas.microsoft.com/office/powerpoint/2010/main" val="3768278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75</a:t>
            </a:fld>
            <a:endParaRPr lang="fr-FR"/>
          </a:p>
        </p:txBody>
      </p:sp>
    </p:spTree>
    <p:extLst>
      <p:ext uri="{BB962C8B-B14F-4D97-AF65-F5344CB8AC3E}">
        <p14:creationId xmlns:p14="http://schemas.microsoft.com/office/powerpoint/2010/main" val="3257674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76</a:t>
            </a:fld>
            <a:endParaRPr lang="fr-FR"/>
          </a:p>
        </p:txBody>
      </p:sp>
    </p:spTree>
    <p:extLst>
      <p:ext uri="{BB962C8B-B14F-4D97-AF65-F5344CB8AC3E}">
        <p14:creationId xmlns:p14="http://schemas.microsoft.com/office/powerpoint/2010/main" val="20460259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77</a:t>
            </a:fld>
            <a:endParaRPr lang="fr-FR"/>
          </a:p>
        </p:txBody>
      </p:sp>
    </p:spTree>
    <p:extLst>
      <p:ext uri="{BB962C8B-B14F-4D97-AF65-F5344CB8AC3E}">
        <p14:creationId xmlns:p14="http://schemas.microsoft.com/office/powerpoint/2010/main" val="1382809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78</a:t>
            </a:fld>
            <a:endParaRPr lang="fr-FR"/>
          </a:p>
        </p:txBody>
      </p:sp>
    </p:spTree>
    <p:extLst>
      <p:ext uri="{BB962C8B-B14F-4D97-AF65-F5344CB8AC3E}">
        <p14:creationId xmlns:p14="http://schemas.microsoft.com/office/powerpoint/2010/main" val="242977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79</a:t>
            </a:fld>
            <a:endParaRPr lang="fr-FR"/>
          </a:p>
        </p:txBody>
      </p:sp>
    </p:spTree>
    <p:extLst>
      <p:ext uri="{BB962C8B-B14F-4D97-AF65-F5344CB8AC3E}">
        <p14:creationId xmlns:p14="http://schemas.microsoft.com/office/powerpoint/2010/main" val="1866645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80</a:t>
            </a:fld>
            <a:endParaRPr lang="fr-FR"/>
          </a:p>
        </p:txBody>
      </p:sp>
    </p:spTree>
    <p:extLst>
      <p:ext uri="{BB962C8B-B14F-4D97-AF65-F5344CB8AC3E}">
        <p14:creationId xmlns:p14="http://schemas.microsoft.com/office/powerpoint/2010/main" val="2649728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81</a:t>
            </a:fld>
            <a:endParaRPr lang="fr-FR"/>
          </a:p>
        </p:txBody>
      </p:sp>
    </p:spTree>
    <p:extLst>
      <p:ext uri="{BB962C8B-B14F-4D97-AF65-F5344CB8AC3E}">
        <p14:creationId xmlns:p14="http://schemas.microsoft.com/office/powerpoint/2010/main" val="35268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5B000A7-F38D-5D0A-3847-90C54D9E9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4B04BC-4253-4267-8406-474CC1D066DB}" type="slidenum">
              <a:rPr lang="fr-FR" altLang="fr-FR" sz="1300" smtClean="0"/>
              <a:pPr>
                <a:spcBef>
                  <a:spcPct val="0"/>
                </a:spcBef>
              </a:pPr>
              <a:t>16</a:t>
            </a:fld>
            <a:endParaRPr lang="fr-FR" altLang="fr-FR" sz="1300"/>
          </a:p>
        </p:txBody>
      </p:sp>
      <p:sp>
        <p:nvSpPr>
          <p:cNvPr id="16387" name="Rectangle 2">
            <a:extLst>
              <a:ext uri="{FF2B5EF4-FFF2-40B4-BE49-F238E27FC236}">
                <a16:creationId xmlns:a16="http://schemas.microsoft.com/office/drawing/2014/main" id="{2FAA5322-2AF8-4973-464F-EDD00E02421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2DC3DC2-4938-C1C9-4A03-80A6DCDAA209}"/>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16389" name="Group 4">
            <a:extLst>
              <a:ext uri="{FF2B5EF4-FFF2-40B4-BE49-F238E27FC236}">
                <a16:creationId xmlns:a16="http://schemas.microsoft.com/office/drawing/2014/main" id="{F34AF5FF-47E5-F659-4C20-0C2EF6E6E694}"/>
              </a:ext>
            </a:extLst>
          </p:cNvPr>
          <p:cNvGrpSpPr>
            <a:grpSpLocks/>
          </p:cNvGrpSpPr>
          <p:nvPr/>
        </p:nvGrpSpPr>
        <p:grpSpPr bwMode="auto">
          <a:xfrm>
            <a:off x="823913" y="5056188"/>
            <a:ext cx="5208587" cy="4598987"/>
            <a:chOff x="497" y="3083"/>
            <a:chExt cx="3140" cy="2804"/>
          </a:xfrm>
        </p:grpSpPr>
        <p:sp>
          <p:nvSpPr>
            <p:cNvPr id="16390" name="Text Box 5">
              <a:extLst>
                <a:ext uri="{FF2B5EF4-FFF2-40B4-BE49-F238E27FC236}">
                  <a16:creationId xmlns:a16="http://schemas.microsoft.com/office/drawing/2014/main" id="{CA83EBE7-A3A7-CC01-1EB9-634FA3577A44}"/>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16391" name="Line 6">
              <a:extLst>
                <a:ext uri="{FF2B5EF4-FFF2-40B4-BE49-F238E27FC236}">
                  <a16:creationId xmlns:a16="http://schemas.microsoft.com/office/drawing/2014/main" id="{3D161183-C238-2D35-2468-3D62AA6B8D2F}"/>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392" name="Line 7">
              <a:extLst>
                <a:ext uri="{FF2B5EF4-FFF2-40B4-BE49-F238E27FC236}">
                  <a16:creationId xmlns:a16="http://schemas.microsoft.com/office/drawing/2014/main" id="{17664C8A-E2A5-3AD4-DE2B-B830641D95BC}"/>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601593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82</a:t>
            </a:fld>
            <a:endParaRPr lang="fr-FR"/>
          </a:p>
        </p:txBody>
      </p:sp>
    </p:spTree>
    <p:extLst>
      <p:ext uri="{BB962C8B-B14F-4D97-AF65-F5344CB8AC3E}">
        <p14:creationId xmlns:p14="http://schemas.microsoft.com/office/powerpoint/2010/main" val="252709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DA264B-803F-4C54-B44E-C5B6A26D162F}" type="slidenum">
              <a:rPr lang="fr-FR" smtClean="0"/>
              <a:pPr eaLnBrk="1" hangingPunct="1"/>
              <a:t>83</a:t>
            </a:fld>
            <a:endParaRPr lang="fr-FR"/>
          </a:p>
        </p:txBody>
      </p:sp>
    </p:spTree>
    <p:extLst>
      <p:ext uri="{BB962C8B-B14F-4D97-AF65-F5344CB8AC3E}">
        <p14:creationId xmlns:p14="http://schemas.microsoft.com/office/powerpoint/2010/main" val="365980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6CF51E5-952F-5427-69E3-848B4044C7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FF6D095-EF95-47DE-9A55-30CE4382F658}" type="slidenum">
              <a:rPr lang="fr-FR" altLang="fr-FR" sz="1300" smtClean="0"/>
              <a:pPr>
                <a:spcBef>
                  <a:spcPct val="0"/>
                </a:spcBef>
              </a:pPr>
              <a:t>17</a:t>
            </a:fld>
            <a:endParaRPr lang="fr-FR" altLang="fr-FR" sz="1300"/>
          </a:p>
        </p:txBody>
      </p:sp>
      <p:sp>
        <p:nvSpPr>
          <p:cNvPr id="20483" name="Rectangle 2">
            <a:extLst>
              <a:ext uri="{FF2B5EF4-FFF2-40B4-BE49-F238E27FC236}">
                <a16:creationId xmlns:a16="http://schemas.microsoft.com/office/drawing/2014/main" id="{AC0C81E0-502E-AC6C-587D-A145848461D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D11D3DC-B34A-04E4-BD99-B2DA8A3E49E1}"/>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20485" name="Group 4">
            <a:extLst>
              <a:ext uri="{FF2B5EF4-FFF2-40B4-BE49-F238E27FC236}">
                <a16:creationId xmlns:a16="http://schemas.microsoft.com/office/drawing/2014/main" id="{9FF92CCE-1EC4-319C-5F29-A1A467339223}"/>
              </a:ext>
            </a:extLst>
          </p:cNvPr>
          <p:cNvGrpSpPr>
            <a:grpSpLocks/>
          </p:cNvGrpSpPr>
          <p:nvPr/>
        </p:nvGrpSpPr>
        <p:grpSpPr bwMode="auto">
          <a:xfrm>
            <a:off x="823913" y="5056188"/>
            <a:ext cx="5208587" cy="4598987"/>
            <a:chOff x="497" y="3083"/>
            <a:chExt cx="3140" cy="2804"/>
          </a:xfrm>
        </p:grpSpPr>
        <p:sp>
          <p:nvSpPr>
            <p:cNvPr id="20486" name="Text Box 5">
              <a:extLst>
                <a:ext uri="{FF2B5EF4-FFF2-40B4-BE49-F238E27FC236}">
                  <a16:creationId xmlns:a16="http://schemas.microsoft.com/office/drawing/2014/main" id="{155975AB-61DE-E4BE-6318-9E97FD00852A}"/>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20487" name="Line 6">
              <a:extLst>
                <a:ext uri="{FF2B5EF4-FFF2-40B4-BE49-F238E27FC236}">
                  <a16:creationId xmlns:a16="http://schemas.microsoft.com/office/drawing/2014/main" id="{7A6FC0B4-F16C-F117-9A7B-90848822FF0A}"/>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488" name="Line 7">
              <a:extLst>
                <a:ext uri="{FF2B5EF4-FFF2-40B4-BE49-F238E27FC236}">
                  <a16:creationId xmlns:a16="http://schemas.microsoft.com/office/drawing/2014/main" id="{DBB1DAF1-751E-C671-76EB-1397F4CB0280}"/>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13113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B8F9CC6-CA9F-B4CF-753B-97D087AE2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A75D38-0037-4D92-A031-E39CD8F5C60D}" type="slidenum">
              <a:rPr lang="fr-FR" altLang="fr-FR" sz="1300" smtClean="0"/>
              <a:pPr>
                <a:spcBef>
                  <a:spcPct val="0"/>
                </a:spcBef>
              </a:pPr>
              <a:t>18</a:t>
            </a:fld>
            <a:endParaRPr lang="fr-FR" altLang="fr-FR" sz="1300"/>
          </a:p>
        </p:txBody>
      </p:sp>
      <p:sp>
        <p:nvSpPr>
          <p:cNvPr id="22531" name="Rectangle 2">
            <a:extLst>
              <a:ext uri="{FF2B5EF4-FFF2-40B4-BE49-F238E27FC236}">
                <a16:creationId xmlns:a16="http://schemas.microsoft.com/office/drawing/2014/main" id="{63EE174D-8797-544C-D2E6-FAFE063A71A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528106A-8055-FD65-5582-B7A1734F042C}"/>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22533" name="Group 4">
            <a:extLst>
              <a:ext uri="{FF2B5EF4-FFF2-40B4-BE49-F238E27FC236}">
                <a16:creationId xmlns:a16="http://schemas.microsoft.com/office/drawing/2014/main" id="{D018FBC8-4484-9B62-A289-96E12B884331}"/>
              </a:ext>
            </a:extLst>
          </p:cNvPr>
          <p:cNvGrpSpPr>
            <a:grpSpLocks/>
          </p:cNvGrpSpPr>
          <p:nvPr/>
        </p:nvGrpSpPr>
        <p:grpSpPr bwMode="auto">
          <a:xfrm>
            <a:off x="823913" y="5056188"/>
            <a:ext cx="5208587" cy="4598987"/>
            <a:chOff x="497" y="3083"/>
            <a:chExt cx="3140" cy="2804"/>
          </a:xfrm>
        </p:grpSpPr>
        <p:sp>
          <p:nvSpPr>
            <p:cNvPr id="22534" name="Text Box 5">
              <a:extLst>
                <a:ext uri="{FF2B5EF4-FFF2-40B4-BE49-F238E27FC236}">
                  <a16:creationId xmlns:a16="http://schemas.microsoft.com/office/drawing/2014/main" id="{20C061B3-E18E-B6B3-D79E-F11AA950ECB4}"/>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22535" name="Line 6">
              <a:extLst>
                <a:ext uri="{FF2B5EF4-FFF2-40B4-BE49-F238E27FC236}">
                  <a16:creationId xmlns:a16="http://schemas.microsoft.com/office/drawing/2014/main" id="{F7554DB8-71C5-7A6E-96E6-DEA7E8F119E6}"/>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36" name="Line 7">
              <a:extLst>
                <a:ext uri="{FF2B5EF4-FFF2-40B4-BE49-F238E27FC236}">
                  <a16:creationId xmlns:a16="http://schemas.microsoft.com/office/drawing/2014/main" id="{E7302F11-17A6-299A-109E-FD5E6944D547}"/>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346184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508334F-5250-F720-195D-4F36625253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74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874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874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1247C5-4910-4054-9C55-83BD898A0A02}" type="slidenum">
              <a:rPr lang="fr-FR" altLang="fr-FR" sz="1300" smtClean="0"/>
              <a:pPr>
                <a:spcBef>
                  <a:spcPct val="0"/>
                </a:spcBef>
              </a:pPr>
              <a:t>19</a:t>
            </a:fld>
            <a:endParaRPr lang="fr-FR" altLang="fr-FR" sz="1300"/>
          </a:p>
        </p:txBody>
      </p:sp>
      <p:sp>
        <p:nvSpPr>
          <p:cNvPr id="24579" name="Rectangle 2">
            <a:extLst>
              <a:ext uri="{FF2B5EF4-FFF2-40B4-BE49-F238E27FC236}">
                <a16:creationId xmlns:a16="http://schemas.microsoft.com/office/drawing/2014/main" id="{282EC94F-9EA5-7A35-8579-37EB63ACECC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C8EA64A-8B51-E00E-94B0-FC317F23B38C}"/>
              </a:ext>
            </a:extLst>
          </p:cNvPr>
          <p:cNvSpPr>
            <a:spLocks noGrp="1" noChangeArrowheads="1"/>
          </p:cNvSpPr>
          <p:nvPr>
            <p:ph type="body" idx="1"/>
          </p:nvPr>
        </p:nvSpPr>
        <p:spPr>
          <a:xfrm>
            <a:off x="841375" y="5489575"/>
            <a:ext cx="5040313" cy="3975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spcAft>
                <a:spcPct val="5000"/>
              </a:spcAft>
            </a:pPr>
            <a:endParaRPr lang="fr-FR" altLang="fr-FR" b="1">
              <a:latin typeface="Arial" panose="020B0604020202020204" pitchFamily="34" charset="0"/>
              <a:ea typeface="ＭＳ Ｐゴシック" panose="020B0600070205080204" pitchFamily="34" charset="-128"/>
            </a:endParaRPr>
          </a:p>
        </p:txBody>
      </p:sp>
      <p:grpSp>
        <p:nvGrpSpPr>
          <p:cNvPr id="24581" name="Group 4">
            <a:extLst>
              <a:ext uri="{FF2B5EF4-FFF2-40B4-BE49-F238E27FC236}">
                <a16:creationId xmlns:a16="http://schemas.microsoft.com/office/drawing/2014/main" id="{E991D7BF-D07E-C55C-238B-BF449BD3FDCF}"/>
              </a:ext>
            </a:extLst>
          </p:cNvPr>
          <p:cNvGrpSpPr>
            <a:grpSpLocks/>
          </p:cNvGrpSpPr>
          <p:nvPr/>
        </p:nvGrpSpPr>
        <p:grpSpPr bwMode="auto">
          <a:xfrm>
            <a:off x="823913" y="5056188"/>
            <a:ext cx="5208587" cy="4598987"/>
            <a:chOff x="497" y="3083"/>
            <a:chExt cx="3140" cy="2804"/>
          </a:xfrm>
        </p:grpSpPr>
        <p:sp>
          <p:nvSpPr>
            <p:cNvPr id="24582" name="Text Box 5">
              <a:extLst>
                <a:ext uri="{FF2B5EF4-FFF2-40B4-BE49-F238E27FC236}">
                  <a16:creationId xmlns:a16="http://schemas.microsoft.com/office/drawing/2014/main" id="{586710D5-3AB8-6650-36C3-C642149D1D4F}"/>
                </a:ext>
              </a:extLst>
            </p:cNvPr>
            <p:cNvSpPr txBox="1">
              <a:spLocks noChangeArrowheads="1"/>
            </p:cNvSpPr>
            <p:nvPr/>
          </p:nvSpPr>
          <p:spPr bwMode="auto">
            <a:xfrm>
              <a:off x="497" y="3083"/>
              <a:ext cx="7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fr-FR" altLang="fr-FR" b="1" i="1">
                  <a:solidFill>
                    <a:srgbClr val="333333"/>
                  </a:solidFill>
                </a:rPr>
                <a:t>Commentaires</a:t>
              </a:r>
            </a:p>
          </p:txBody>
        </p:sp>
        <p:sp>
          <p:nvSpPr>
            <p:cNvPr id="24583" name="Line 6">
              <a:extLst>
                <a:ext uri="{FF2B5EF4-FFF2-40B4-BE49-F238E27FC236}">
                  <a16:creationId xmlns:a16="http://schemas.microsoft.com/office/drawing/2014/main" id="{C1977580-BAB2-4C13-F2CA-DE65AB0CCE90}"/>
                </a:ext>
              </a:extLst>
            </p:cNvPr>
            <p:cNvSpPr>
              <a:spLocks noChangeShapeType="1"/>
            </p:cNvSpPr>
            <p:nvPr/>
          </p:nvSpPr>
          <p:spPr bwMode="auto">
            <a:xfrm>
              <a:off x="1278" y="3211"/>
              <a:ext cx="2359"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84" name="Line 7">
              <a:extLst>
                <a:ext uri="{FF2B5EF4-FFF2-40B4-BE49-F238E27FC236}">
                  <a16:creationId xmlns:a16="http://schemas.microsoft.com/office/drawing/2014/main" id="{18774044-F00D-9DF6-3BFC-D624CF55D162}"/>
                </a:ext>
              </a:extLst>
            </p:cNvPr>
            <p:cNvSpPr>
              <a:spLocks noChangeShapeType="1"/>
            </p:cNvSpPr>
            <p:nvPr/>
          </p:nvSpPr>
          <p:spPr bwMode="auto">
            <a:xfrm>
              <a:off x="3637" y="3211"/>
              <a:ext cx="0" cy="267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105529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911DD42-CA9A-4DF7-8AD3-05506EC11EE0}" type="slidenum">
              <a:rPr lang="fr-FR"/>
              <a:pPr>
                <a:defRPr/>
              </a:pPr>
              <a:t>‹N°›</a:t>
            </a:fld>
            <a:endParaRPr lang="fr-FR"/>
          </a:p>
        </p:txBody>
      </p:sp>
    </p:spTree>
    <p:extLst>
      <p:ext uri="{BB962C8B-B14F-4D97-AF65-F5344CB8AC3E}">
        <p14:creationId xmlns:p14="http://schemas.microsoft.com/office/powerpoint/2010/main" val="130299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00B1A25-9971-4B61-9B8E-1359024FA302}" type="slidenum">
              <a:rPr lang="fr-FR"/>
              <a:pPr>
                <a:defRPr/>
              </a:pPr>
              <a:t>‹N°›</a:t>
            </a:fld>
            <a:endParaRPr lang="fr-FR"/>
          </a:p>
        </p:txBody>
      </p:sp>
    </p:spTree>
    <p:extLst>
      <p:ext uri="{BB962C8B-B14F-4D97-AF65-F5344CB8AC3E}">
        <p14:creationId xmlns:p14="http://schemas.microsoft.com/office/powerpoint/2010/main" val="205458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00FB05E-95DD-4841-ACAB-D9A206FB20B7}" type="slidenum">
              <a:rPr lang="fr-FR"/>
              <a:pPr>
                <a:defRPr/>
              </a:pPr>
              <a:t>‹N°›</a:t>
            </a:fld>
            <a:endParaRPr lang="fr-FR"/>
          </a:p>
        </p:txBody>
      </p:sp>
    </p:spTree>
    <p:extLst>
      <p:ext uri="{BB962C8B-B14F-4D97-AF65-F5344CB8AC3E}">
        <p14:creationId xmlns:p14="http://schemas.microsoft.com/office/powerpoint/2010/main" val="133324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A49E0E6-4AA1-4715-9AF4-DF85E034183D}" type="slidenum">
              <a:rPr lang="fr-FR"/>
              <a:pPr>
                <a:defRPr/>
              </a:pPr>
              <a:t>‹N°›</a:t>
            </a:fld>
            <a:endParaRPr lang="fr-FR"/>
          </a:p>
        </p:txBody>
      </p:sp>
    </p:spTree>
    <p:extLst>
      <p:ext uri="{BB962C8B-B14F-4D97-AF65-F5344CB8AC3E}">
        <p14:creationId xmlns:p14="http://schemas.microsoft.com/office/powerpoint/2010/main" val="314456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07B448D-F9D1-4FAD-96A2-619069223D4D}" type="slidenum">
              <a:rPr lang="fr-FR"/>
              <a:pPr>
                <a:defRPr/>
              </a:pPr>
              <a:t>‹N°›</a:t>
            </a:fld>
            <a:endParaRPr lang="fr-FR"/>
          </a:p>
        </p:txBody>
      </p:sp>
    </p:spTree>
    <p:extLst>
      <p:ext uri="{BB962C8B-B14F-4D97-AF65-F5344CB8AC3E}">
        <p14:creationId xmlns:p14="http://schemas.microsoft.com/office/powerpoint/2010/main" val="164194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A531A29-EB64-488C-B4A1-8DC32D05E252}" type="slidenum">
              <a:rPr lang="fr-FR"/>
              <a:pPr>
                <a:defRPr/>
              </a:pPr>
              <a:t>‹N°›</a:t>
            </a:fld>
            <a:endParaRPr lang="fr-FR"/>
          </a:p>
        </p:txBody>
      </p:sp>
    </p:spTree>
    <p:extLst>
      <p:ext uri="{BB962C8B-B14F-4D97-AF65-F5344CB8AC3E}">
        <p14:creationId xmlns:p14="http://schemas.microsoft.com/office/powerpoint/2010/main" val="335544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4EFF931-8A45-414B-BBB0-FE6A68A4EBBF}" type="slidenum">
              <a:rPr lang="fr-FR"/>
              <a:pPr>
                <a:defRPr/>
              </a:pPr>
              <a:t>‹N°›</a:t>
            </a:fld>
            <a:endParaRPr lang="fr-FR"/>
          </a:p>
        </p:txBody>
      </p:sp>
    </p:spTree>
    <p:extLst>
      <p:ext uri="{BB962C8B-B14F-4D97-AF65-F5344CB8AC3E}">
        <p14:creationId xmlns:p14="http://schemas.microsoft.com/office/powerpoint/2010/main" val="422332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BC9F39E-75C3-4232-AD9D-C01897AA6AD8}" type="slidenum">
              <a:rPr lang="fr-FR"/>
              <a:pPr>
                <a:defRPr/>
              </a:pPr>
              <a:t>‹N°›</a:t>
            </a:fld>
            <a:endParaRPr lang="fr-FR"/>
          </a:p>
        </p:txBody>
      </p:sp>
    </p:spTree>
    <p:extLst>
      <p:ext uri="{BB962C8B-B14F-4D97-AF65-F5344CB8AC3E}">
        <p14:creationId xmlns:p14="http://schemas.microsoft.com/office/powerpoint/2010/main" val="220644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D63A53E-17FA-44BF-98CC-D84CF9BCBDE3}" type="slidenum">
              <a:rPr lang="fr-FR"/>
              <a:pPr>
                <a:defRPr/>
              </a:pPr>
              <a:t>‹N°›</a:t>
            </a:fld>
            <a:endParaRPr lang="fr-FR"/>
          </a:p>
        </p:txBody>
      </p:sp>
    </p:spTree>
    <p:extLst>
      <p:ext uri="{BB962C8B-B14F-4D97-AF65-F5344CB8AC3E}">
        <p14:creationId xmlns:p14="http://schemas.microsoft.com/office/powerpoint/2010/main" val="403336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FB36EDD-0629-409C-AF13-7CC8B517DC70}" type="slidenum">
              <a:rPr lang="fr-FR"/>
              <a:pPr>
                <a:defRPr/>
              </a:pPr>
              <a:t>‹N°›</a:t>
            </a:fld>
            <a:endParaRPr lang="fr-FR"/>
          </a:p>
        </p:txBody>
      </p:sp>
    </p:spTree>
    <p:extLst>
      <p:ext uri="{BB962C8B-B14F-4D97-AF65-F5344CB8AC3E}">
        <p14:creationId xmlns:p14="http://schemas.microsoft.com/office/powerpoint/2010/main" val="213421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CD963E7-4E7A-4D11-BF1F-2CAB252F4213}" type="slidenum">
              <a:rPr lang="fr-FR"/>
              <a:pPr>
                <a:defRPr/>
              </a:pPr>
              <a:t>‹N°›</a:t>
            </a:fld>
            <a:endParaRPr lang="fr-FR"/>
          </a:p>
        </p:txBody>
      </p:sp>
    </p:spTree>
    <p:extLst>
      <p:ext uri="{BB962C8B-B14F-4D97-AF65-F5344CB8AC3E}">
        <p14:creationId xmlns:p14="http://schemas.microsoft.com/office/powerpoint/2010/main" val="47380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5C20871-3FBC-4EA8-8514-0059F5995AA1}" type="slidenum">
              <a:rPr lang="fr-FR"/>
              <a:pPr>
                <a:defRPr/>
              </a:pPr>
              <a:t>‹N°›</a:t>
            </a:fld>
            <a:endParaRPr lang="fr-FR"/>
          </a:p>
        </p:txBody>
      </p:sp>
    </p:spTree>
    <p:extLst>
      <p:ext uri="{BB962C8B-B14F-4D97-AF65-F5344CB8AC3E}">
        <p14:creationId xmlns:p14="http://schemas.microsoft.com/office/powerpoint/2010/main" val="217348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6817460-9F6C-4F28-8F0B-BC7B90AC830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image" Target="../media/image15.emf"/></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maplibrary.org/stacks/Africa/Burkina%20Faso/index.ph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google.fr/intl/fr/earth/index.html" TargetMode="External"/><Relationship Id="rId4" Type="http://schemas.openxmlformats.org/officeDocument/2006/relationships/hyperlink" Target="http://www.maplibrary.org/stacks/Africa/"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Tableaux%20de%20bord/Gabon%20TBE%202016.pdf" TargetMode="External"/><Relationship Id="rId3" Type="http://schemas.openxmlformats.org/officeDocument/2006/relationships/hyperlink" Target="Tableaux%20de%20bord/France%20Education%20nationale%20en%20chiffres%20-2017.pdf" TargetMode="External"/><Relationship Id="rId7" Type="http://schemas.openxmlformats.org/officeDocument/2006/relationships/hyperlink" Target="Tableaux%20de%20bord/BF_Tableau_de_bord_Sant&#233;_2015.pdf" TargetMode="External"/><Relationship Id="rId2" Type="http://schemas.openxmlformats.org/officeDocument/2006/relationships/hyperlink" Target="Tableaux%20de%20bord/Mad_instat_TB%20Economie.pdf" TargetMode="External"/><Relationship Id="rId1" Type="http://schemas.openxmlformats.org/officeDocument/2006/relationships/slideLayout" Target="../slideLayouts/slideLayout7.xml"/><Relationship Id="rId6" Type="http://schemas.openxmlformats.org/officeDocument/2006/relationships/hyperlink" Target="Tableaux%20de%20bord/UE_COM-2017-167-F1-FR-MAIN-PART-1.PDF" TargetMode="External"/><Relationship Id="rId5" Type="http://schemas.openxmlformats.org/officeDocument/2006/relationships/hyperlink" Target="Tableaux%20de%20bord/BURKINA%20TBS%202015%20agricultures.pdf" TargetMode="External"/><Relationship Id="rId4" Type="http://schemas.openxmlformats.org/officeDocument/2006/relationships/hyperlink" Target="Tableaux%20de%20bord/Guin&#233;e%20TB%20Economie.pdf"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Tableaux%20de%20bord/BF_tableau_de_bord_Justice_2020.pdf" TargetMode="External"/><Relationship Id="rId2" Type="http://schemas.openxmlformats.org/officeDocument/2006/relationships/hyperlink" Target="Tableaux%20de%20bord/BF_Tableau%20de%20bord%20femme_et_genre_2018.pdf" TargetMode="External"/><Relationship Id="rId1" Type="http://schemas.openxmlformats.org/officeDocument/2006/relationships/slideLayout" Target="../slideLayouts/slideLayout7.xml"/><Relationship Id="rId6" Type="http://schemas.openxmlformats.org/officeDocument/2006/relationships/hyperlink" Target="Tableaux%20de%20bord/France_TEF%202016.pdf" TargetMode="External"/><Relationship Id="rId5" Type="http://schemas.openxmlformats.org/officeDocument/2006/relationships/hyperlink" Target="Tableaux%20de%20bord/BF_tableau_de_bord_Energie-2018.pdf" TargetMode="External"/><Relationship Id="rId4" Type="http://schemas.openxmlformats.org/officeDocument/2006/relationships/hyperlink" Target="Tableaux%20de%20bord/France-geographie-ecole-2017.pdf"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Maquette%20TBSectoriel.doc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6" descr="Drapeau de la république du Mali ⚑ Vente en ligne du pavillon malien">
            <a:extLst>
              <a:ext uri="{FF2B5EF4-FFF2-40B4-BE49-F238E27FC236}">
                <a16:creationId xmlns:a16="http://schemas.microsoft.com/office/drawing/2014/main" id="{FC7D22EA-7EE8-E938-2605-FCD98C09D0D9}"/>
              </a:ext>
            </a:extLst>
          </p:cNvPr>
          <p:cNvSpPr>
            <a:spLocks noChangeAspect="1" noChangeArrowheads="1"/>
          </p:cNvSpPr>
          <p:nvPr/>
        </p:nvSpPr>
        <p:spPr bwMode="auto">
          <a:xfrm>
            <a:off x="115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fr-FR" altLang="fr-FR"/>
          </a:p>
        </p:txBody>
      </p:sp>
      <p:sp>
        <p:nvSpPr>
          <p:cNvPr id="14339" name="AutoShape 8" descr="Drapeaux-Flags - Mali">
            <a:extLst>
              <a:ext uri="{FF2B5EF4-FFF2-40B4-BE49-F238E27FC236}">
                <a16:creationId xmlns:a16="http://schemas.microsoft.com/office/drawing/2014/main" id="{1C8BD57F-C9C7-A939-EC5E-E3E33E24B997}"/>
              </a:ext>
            </a:extLst>
          </p:cNvPr>
          <p:cNvSpPr>
            <a:spLocks noChangeAspect="1" noChangeArrowheads="1"/>
          </p:cNvSpPr>
          <p:nvPr/>
        </p:nvSpPr>
        <p:spPr bwMode="auto">
          <a:xfrm>
            <a:off x="230188" y="863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fr-FR" altLang="fr-FR"/>
          </a:p>
        </p:txBody>
      </p:sp>
      <p:sp>
        <p:nvSpPr>
          <p:cNvPr id="14340" name="AutoShape 10" descr="Drapeau de la Mauritanie — Wikipédia">
            <a:extLst>
              <a:ext uri="{FF2B5EF4-FFF2-40B4-BE49-F238E27FC236}">
                <a16:creationId xmlns:a16="http://schemas.microsoft.com/office/drawing/2014/main" id="{08EDDA0F-478D-1793-CE7D-E72C1714D369}"/>
              </a:ext>
            </a:extLst>
          </p:cNvPr>
          <p:cNvSpPr>
            <a:spLocks noChangeAspect="1" noChangeArrowheads="1"/>
          </p:cNvSpPr>
          <p:nvPr/>
        </p:nvSpPr>
        <p:spPr bwMode="auto">
          <a:xfrm>
            <a:off x="344488" y="9779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fr-FR" altLang="fr-FR"/>
          </a:p>
        </p:txBody>
      </p:sp>
      <p:sp>
        <p:nvSpPr>
          <p:cNvPr id="14341" name="AutoShape 12" descr="G5 Sahel adopts border management declaration | West Africa Gateway |  Portail de l'Afrique de l'Ouest">
            <a:extLst>
              <a:ext uri="{FF2B5EF4-FFF2-40B4-BE49-F238E27FC236}">
                <a16:creationId xmlns:a16="http://schemas.microsoft.com/office/drawing/2014/main" id="{DD6CDEB2-549E-7872-E3E1-2BA9F14CCF93}"/>
              </a:ext>
            </a:extLst>
          </p:cNvPr>
          <p:cNvSpPr>
            <a:spLocks noChangeAspect="1" noChangeArrowheads="1"/>
          </p:cNvSpPr>
          <p:nvPr/>
        </p:nvSpPr>
        <p:spPr bwMode="auto">
          <a:xfrm>
            <a:off x="458788" y="1092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fr-FR" altLang="fr-FR"/>
          </a:p>
        </p:txBody>
      </p:sp>
      <p:sp>
        <p:nvSpPr>
          <p:cNvPr id="20" name="ZoneTexte 19">
            <a:extLst>
              <a:ext uri="{FF2B5EF4-FFF2-40B4-BE49-F238E27FC236}">
                <a16:creationId xmlns:a16="http://schemas.microsoft.com/office/drawing/2014/main" id="{D12950F9-B94E-E36F-39A9-819C81BF54A4}"/>
              </a:ext>
            </a:extLst>
          </p:cNvPr>
          <p:cNvSpPr txBox="1"/>
          <p:nvPr/>
        </p:nvSpPr>
        <p:spPr>
          <a:xfrm>
            <a:off x="458788" y="3856038"/>
            <a:ext cx="8289925" cy="830997"/>
          </a:xfrm>
          <a:prstGeom prst="rect">
            <a:avLst/>
          </a:prstGeom>
          <a:noFill/>
        </p:spPr>
        <p:txBody>
          <a:bodyPr>
            <a:spAutoFit/>
          </a:bodyPr>
          <a:lstStyle/>
          <a:p>
            <a:pPr algn="ctr">
              <a:defRPr/>
            </a:pPr>
            <a:r>
              <a:rPr lang="fr-FR" sz="2400" cap="small" dirty="0">
                <a:solidFill>
                  <a:schemeClr val="tx2"/>
                </a:solidFill>
                <a:latin typeface="Arial Black" panose="020B0A04020102020204" pitchFamily="34" charset="0"/>
              </a:rPr>
              <a:t>Module : Elaboration d’un tableau de bord statistique</a:t>
            </a:r>
          </a:p>
        </p:txBody>
      </p:sp>
      <p:pic>
        <p:nvPicPr>
          <p:cNvPr id="14343" name="Image 12" descr="Afficher l’image source">
            <a:extLst>
              <a:ext uri="{FF2B5EF4-FFF2-40B4-BE49-F238E27FC236}">
                <a16:creationId xmlns:a16="http://schemas.microsoft.com/office/drawing/2014/main" id="{23BBA786-7D1C-14CA-F4CB-C673B06772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8" y="127000"/>
            <a:ext cx="260826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 2">
            <a:extLst>
              <a:ext uri="{FF2B5EF4-FFF2-40B4-BE49-F238E27FC236}">
                <a16:creationId xmlns:a16="http://schemas.microsoft.com/office/drawing/2014/main" id="{BA36BE80-262E-DC3B-C099-96CE204A5B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850" y="188913"/>
            <a:ext cx="19605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1">
            <a:extLst>
              <a:ext uri="{FF2B5EF4-FFF2-40B4-BE49-F238E27FC236}">
                <a16:creationId xmlns:a16="http://schemas.microsoft.com/office/drawing/2014/main" id="{F1E3C373-FEDB-E42D-C4CF-A304EE50B1D9}"/>
              </a:ext>
            </a:extLst>
          </p:cNvPr>
          <p:cNvSpPr>
            <a:spLocks noChangeArrowheads="1"/>
          </p:cNvSpPr>
          <p:nvPr/>
        </p:nvSpPr>
        <p:spPr bwMode="auto">
          <a:xfrm>
            <a:off x="2319338" y="168275"/>
            <a:ext cx="4457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fr-FR" altLang="fr-FR" sz="1500" b="1">
                <a:latin typeface="Calibri" panose="020F0502020204030204" pitchFamily="34" charset="0"/>
                <a:cs typeface="Calibri" panose="020F0502020204030204" pitchFamily="34" charset="0"/>
              </a:rPr>
              <a:t>Programme de renforcement des systèmes statistiques nationaux des pays du G5 Sahel dans le cadre de la redevabilité de l’Alliance Sahel</a:t>
            </a:r>
          </a:p>
          <a:p>
            <a:pPr algn="ctr"/>
            <a:r>
              <a:rPr lang="fr-FR" altLang="fr-FR" sz="1500" b="1">
                <a:solidFill>
                  <a:schemeClr val="accent1"/>
                </a:solidFill>
                <a:latin typeface="Calibri" panose="020F0502020204030204" pitchFamily="34" charset="0"/>
                <a:cs typeface="Calibri" panose="020F0502020204030204" pitchFamily="34" charset="0"/>
              </a:rPr>
              <a:t>(Programme Statistique G5 Sahel)</a:t>
            </a:r>
          </a:p>
        </p:txBody>
      </p:sp>
      <p:sp>
        <p:nvSpPr>
          <p:cNvPr id="14346" name="ZoneTexte 3">
            <a:extLst>
              <a:ext uri="{FF2B5EF4-FFF2-40B4-BE49-F238E27FC236}">
                <a16:creationId xmlns:a16="http://schemas.microsoft.com/office/drawing/2014/main" id="{6140997F-D7A9-0F46-6D23-4E36857A226C}"/>
              </a:ext>
            </a:extLst>
          </p:cNvPr>
          <p:cNvSpPr txBox="1">
            <a:spLocks noChangeArrowheads="1"/>
          </p:cNvSpPr>
          <p:nvPr/>
        </p:nvSpPr>
        <p:spPr bwMode="auto">
          <a:xfrm>
            <a:off x="2439988" y="2084388"/>
            <a:ext cx="3995737"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fr-FR" altLang="fr-FR" b="1"/>
              <a:t>Atelier de formation </a:t>
            </a:r>
          </a:p>
          <a:p>
            <a:pPr algn="ctr"/>
            <a:r>
              <a:rPr lang="fr-FR" altLang="fr-FR" b="1"/>
              <a:t>à la diffusion des données</a:t>
            </a:r>
          </a:p>
        </p:txBody>
      </p:sp>
      <p:sp>
        <p:nvSpPr>
          <p:cNvPr id="14347" name="Rectangle 4">
            <a:extLst>
              <a:ext uri="{FF2B5EF4-FFF2-40B4-BE49-F238E27FC236}">
                <a16:creationId xmlns:a16="http://schemas.microsoft.com/office/drawing/2014/main" id="{888B1896-340F-CE34-3122-21868ADF6BB4}"/>
              </a:ext>
            </a:extLst>
          </p:cNvPr>
          <p:cNvSpPr>
            <a:spLocks noChangeArrowheads="1"/>
          </p:cNvSpPr>
          <p:nvPr/>
        </p:nvSpPr>
        <p:spPr bwMode="auto">
          <a:xfrm>
            <a:off x="2984500" y="2862263"/>
            <a:ext cx="3102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fr-FR" altLang="fr-FR" sz="1400" dirty="0"/>
              <a:t>N’Djamena, 10-14 octobre 2022</a:t>
            </a:r>
          </a:p>
        </p:txBody>
      </p:sp>
      <p:pic>
        <p:nvPicPr>
          <p:cNvPr id="14348" name="Image 6">
            <a:extLst>
              <a:ext uri="{FF2B5EF4-FFF2-40B4-BE49-F238E27FC236}">
                <a16:creationId xmlns:a16="http://schemas.microsoft.com/office/drawing/2014/main" id="{F18AEA81-DEF4-1E18-78B0-7CBD1859EA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943" y="4687198"/>
            <a:ext cx="26638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AD61D60C-3600-35FC-52A5-D6182F459119}"/>
              </a:ext>
            </a:extLst>
          </p:cNvPr>
          <p:cNvSpPr>
            <a:spLocks noGrp="1"/>
          </p:cNvSpPr>
          <p:nvPr>
            <p:ph type="sldNum" sz="quarter" idx="12"/>
          </p:nvPr>
        </p:nvSpPr>
        <p:spPr/>
        <p:txBody>
          <a:bodyPr/>
          <a:lstStyle/>
          <a:p>
            <a:pPr>
              <a:defRPr/>
            </a:pPr>
            <a:fld id="{A07B448D-F9D1-4FAD-96A2-619069223D4D}" type="slidenum">
              <a:rPr lang="fr-FR" smtClean="0"/>
              <a:pPr>
                <a:defRPr/>
              </a:pPr>
              <a:t>1</a:t>
            </a:fld>
            <a:endParaRPr lang="fr-FR"/>
          </a:p>
        </p:txBody>
      </p:sp>
    </p:spTree>
    <p:extLst>
      <p:ext uri="{BB962C8B-B14F-4D97-AF65-F5344CB8AC3E}">
        <p14:creationId xmlns:p14="http://schemas.microsoft.com/office/powerpoint/2010/main" val="203272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2" y="365127"/>
            <a:ext cx="7886700" cy="869909"/>
          </a:xfrm>
        </p:spPr>
        <p:txBody>
          <a:bodyPr>
            <a:normAutofit fontScale="90000"/>
          </a:bodyPr>
          <a:lstStyle/>
          <a:p>
            <a:br>
              <a:rPr lang="fr-FR" dirty="0"/>
            </a:br>
            <a:endParaRPr lang="fr-FR" dirty="0"/>
          </a:p>
        </p:txBody>
      </p:sp>
      <p:sp>
        <p:nvSpPr>
          <p:cNvPr id="3" name="Espace réservé du contenu 2"/>
          <p:cNvSpPr>
            <a:spLocks noGrp="1"/>
          </p:cNvSpPr>
          <p:nvPr>
            <p:ph idx="1"/>
          </p:nvPr>
        </p:nvSpPr>
        <p:spPr>
          <a:xfrm>
            <a:off x="179512" y="1391304"/>
            <a:ext cx="8784976" cy="5278055"/>
          </a:xfrm>
        </p:spPr>
        <p:txBody>
          <a:bodyPr>
            <a:noAutofit/>
          </a:bodyPr>
          <a:lstStyle/>
          <a:p>
            <a:pPr marL="0" indent="0" algn="ctr">
              <a:buNone/>
            </a:pPr>
            <a:r>
              <a:rPr lang="fr-FR" sz="2400" b="1" dirty="0"/>
              <a:t>Types d’indicateurs (suite)</a:t>
            </a:r>
          </a:p>
          <a:p>
            <a:pPr marL="0" indent="0">
              <a:buNone/>
            </a:pPr>
            <a:r>
              <a:rPr lang="fr-FR" sz="2400" dirty="0"/>
              <a:t>Les indicateurs  peuvent être classés:</a:t>
            </a:r>
          </a:p>
          <a:p>
            <a:pPr lvl="0"/>
            <a:r>
              <a:rPr lang="fr-FR" sz="2400" b="1" dirty="0"/>
              <a:t>d'extrants </a:t>
            </a:r>
            <a:r>
              <a:rPr lang="fr-FR" sz="2400" dirty="0"/>
              <a:t>(ou de résultats finaux ou </a:t>
            </a:r>
            <a:r>
              <a:rPr lang="fr-FR" sz="2400" dirty="0" err="1"/>
              <a:t>outcome</a:t>
            </a:r>
            <a:r>
              <a:rPr lang="fr-FR" sz="2400" dirty="0"/>
              <a:t>) qui mesurent </a:t>
            </a:r>
            <a:r>
              <a:rPr lang="fr-MC" sz="2400" dirty="0"/>
              <a:t>les produits obtenus ou les services offerts </a:t>
            </a:r>
          </a:p>
          <a:p>
            <a:pPr marL="0" lvl="0" indent="0">
              <a:buNone/>
            </a:pPr>
            <a:r>
              <a:rPr lang="fr-MC" sz="2400" dirty="0"/>
              <a:t>Exemples : taux de couverture de la vaccination, taux de scolarisation</a:t>
            </a:r>
            <a:endParaRPr lang="fr-FR" sz="2400" dirty="0"/>
          </a:p>
          <a:p>
            <a:pPr lvl="0"/>
            <a:r>
              <a:rPr lang="fr-FR" sz="2400" b="1" dirty="0"/>
              <a:t>d’effets </a:t>
            </a:r>
            <a:r>
              <a:rPr lang="fr-FR" sz="2400" dirty="0"/>
              <a:t>qui mesurent les résultats immédiats visés en termes de changement de comportement </a:t>
            </a:r>
          </a:p>
          <a:p>
            <a:pPr marL="0" lvl="0" indent="0">
              <a:buNone/>
            </a:pPr>
            <a:r>
              <a:rPr lang="fr-FR" sz="2400" dirty="0"/>
              <a:t>Exemples : taux de morbidité, taux de mortalité, revenu par habitant</a:t>
            </a:r>
          </a:p>
          <a:p>
            <a:pPr lvl="0"/>
            <a:r>
              <a:rPr lang="fr-FR" sz="2400" b="1" dirty="0"/>
              <a:t>d’impact</a:t>
            </a:r>
            <a:r>
              <a:rPr lang="fr-FR" sz="2400" dirty="0"/>
              <a:t> qui mesurent les mutations profondes à long terme </a:t>
            </a:r>
          </a:p>
          <a:p>
            <a:pPr marL="0" lvl="0" indent="0">
              <a:buNone/>
            </a:pPr>
            <a:r>
              <a:rPr lang="fr-FR" sz="2400" dirty="0"/>
              <a:t>Exemples : taux d’alphabétisation, espérance de vie, nombre d’enfants par femme</a:t>
            </a:r>
          </a:p>
        </p:txBody>
      </p:sp>
      <p:sp>
        <p:nvSpPr>
          <p:cNvPr id="5" name="ZoneTexte 4">
            <a:extLst>
              <a:ext uri="{FF2B5EF4-FFF2-40B4-BE49-F238E27FC236}">
                <a16:creationId xmlns:a16="http://schemas.microsoft.com/office/drawing/2014/main" id="{B2735FF4-0452-8665-13B5-23AAE1CA2911}"/>
              </a:ext>
            </a:extLst>
          </p:cNvPr>
          <p:cNvSpPr txBox="1"/>
          <p:nvPr/>
        </p:nvSpPr>
        <p:spPr>
          <a:xfrm>
            <a:off x="827584" y="521395"/>
            <a:ext cx="7687764"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(5/11)</a:t>
            </a:r>
          </a:p>
        </p:txBody>
      </p:sp>
      <p:sp>
        <p:nvSpPr>
          <p:cNvPr id="4" name="Espace réservé du numéro de diapositive 3">
            <a:extLst>
              <a:ext uri="{FF2B5EF4-FFF2-40B4-BE49-F238E27FC236}">
                <a16:creationId xmlns:a16="http://schemas.microsoft.com/office/drawing/2014/main" id="{660A6411-B7B6-16D3-6A7F-4E2CDAB491D0}"/>
              </a:ext>
            </a:extLst>
          </p:cNvPr>
          <p:cNvSpPr>
            <a:spLocks noGrp="1"/>
          </p:cNvSpPr>
          <p:nvPr>
            <p:ph type="sldNum" sz="quarter" idx="12"/>
          </p:nvPr>
        </p:nvSpPr>
        <p:spPr/>
        <p:txBody>
          <a:bodyPr/>
          <a:lstStyle/>
          <a:p>
            <a:pPr>
              <a:defRPr/>
            </a:pPr>
            <a:fld id="{A07B448D-F9D1-4FAD-96A2-619069223D4D}" type="slidenum">
              <a:rPr lang="fr-FR" smtClean="0"/>
              <a:pPr>
                <a:defRPr/>
              </a:pPr>
              <a:t>10</a:t>
            </a:fld>
            <a:endParaRPr lang="fr-FR"/>
          </a:p>
        </p:txBody>
      </p:sp>
    </p:spTree>
    <p:extLst>
      <p:ext uri="{BB962C8B-B14F-4D97-AF65-F5344CB8AC3E}">
        <p14:creationId xmlns:p14="http://schemas.microsoft.com/office/powerpoint/2010/main" val="117707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Line 7">
            <a:extLst>
              <a:ext uri="{FF2B5EF4-FFF2-40B4-BE49-F238E27FC236}">
                <a16:creationId xmlns:a16="http://schemas.microsoft.com/office/drawing/2014/main" id="{50AA5A1D-F52F-10E3-4A97-3ED55421DB53}"/>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4" name="Line 8">
            <a:extLst>
              <a:ext uri="{FF2B5EF4-FFF2-40B4-BE49-F238E27FC236}">
                <a16:creationId xmlns:a16="http://schemas.microsoft.com/office/drawing/2014/main" id="{26A1B72A-82C0-3252-50E7-2242CEF771F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6" name="Rectangle 95">
            <a:extLst>
              <a:ext uri="{FF2B5EF4-FFF2-40B4-BE49-F238E27FC236}">
                <a16:creationId xmlns:a16="http://schemas.microsoft.com/office/drawing/2014/main" id="{F7C966A7-6386-6D4A-22A5-0760A40416D2}"/>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37897" name="Rectangle 107">
            <a:extLst>
              <a:ext uri="{FF2B5EF4-FFF2-40B4-BE49-F238E27FC236}">
                <a16:creationId xmlns:a16="http://schemas.microsoft.com/office/drawing/2014/main" id="{65035E05-5320-A70B-4587-64DE506463C2}"/>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0" name="Rectangle 3">
            <a:extLst>
              <a:ext uri="{FF2B5EF4-FFF2-40B4-BE49-F238E27FC236}">
                <a16:creationId xmlns:a16="http://schemas.microsoft.com/office/drawing/2014/main" id="{8086A878-D692-B091-FFCA-630C2F64A0D2}"/>
              </a:ext>
            </a:extLst>
          </p:cNvPr>
          <p:cNvSpPr txBox="1">
            <a:spLocks noChangeArrowheads="1"/>
          </p:cNvSpPr>
          <p:nvPr/>
        </p:nvSpPr>
        <p:spPr bwMode="auto">
          <a:xfrm>
            <a:off x="928688" y="1928813"/>
            <a:ext cx="7315200" cy="838200"/>
          </a:xfrm>
          <a:prstGeom prst="rect">
            <a:avLst/>
          </a:prstGeom>
          <a:noFill/>
          <a:ln w="9525">
            <a:noFill/>
            <a:miter lim="800000"/>
            <a:headEnd/>
            <a:tailEnd/>
          </a:ln>
        </p:spPr>
        <p:txBody>
          <a:bodyPr lIns="0" tIns="0" rIns="0" bIns="0" anchor="ctr"/>
          <a:lstStyle/>
          <a:p>
            <a:pPr marL="574675" indent="-485775">
              <a:lnSpc>
                <a:spcPct val="80000"/>
              </a:lnSpc>
              <a:spcBef>
                <a:spcPct val="50000"/>
              </a:spcBef>
              <a:buFont typeface="Wingdings" pitchFamily="2" charset="2"/>
              <a:buChar char="Ø"/>
              <a:tabLst>
                <a:tab pos="88900" algn="l"/>
              </a:tabLst>
              <a:defRPr/>
            </a:pPr>
            <a:r>
              <a:rPr lang="fr-FR" sz="2000" kern="0" dirty="0">
                <a:solidFill>
                  <a:srgbClr val="000000"/>
                </a:solidFill>
                <a:latin typeface="+mn-lt"/>
                <a:ea typeface="+mn-ea"/>
                <a:cs typeface="Times New Roman" pitchFamily="18" charset="0"/>
              </a:rPr>
              <a:t>Un indicateur doit fournir une mesure directe et non ambiguë des progrès réalisés</a:t>
            </a:r>
            <a:r>
              <a:rPr lang="fr-FR" kern="0" dirty="0">
                <a:solidFill>
                  <a:srgbClr val="000000"/>
                </a:solidFill>
                <a:latin typeface="+mn-lt"/>
                <a:ea typeface="+mn-ea"/>
                <a:cs typeface="Times New Roman" pitchFamily="18" charset="0"/>
              </a:rPr>
              <a:t>.</a:t>
            </a:r>
          </a:p>
        </p:txBody>
      </p:sp>
      <p:sp>
        <p:nvSpPr>
          <p:cNvPr id="11" name="Rectangle 7">
            <a:extLst>
              <a:ext uri="{FF2B5EF4-FFF2-40B4-BE49-F238E27FC236}">
                <a16:creationId xmlns:a16="http://schemas.microsoft.com/office/drawing/2014/main" id="{D7443284-A6CC-4714-51D3-28D1876ADE43}"/>
              </a:ext>
            </a:extLst>
          </p:cNvPr>
          <p:cNvSpPr>
            <a:spLocks noChangeArrowheads="1"/>
          </p:cNvSpPr>
          <p:nvPr/>
        </p:nvSpPr>
        <p:spPr bwMode="auto">
          <a:xfrm>
            <a:off x="785813" y="264318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65163" indent="-574675">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Il doit être pertinent</a:t>
            </a:r>
            <a:r>
              <a:rPr lang="fr-FR" altLang="fr-FR">
                <a:cs typeface="Times New Roman" panose="02020603050405020304" pitchFamily="18" charset="0"/>
              </a:rPr>
              <a:t>.</a:t>
            </a:r>
          </a:p>
        </p:txBody>
      </p:sp>
      <p:sp>
        <p:nvSpPr>
          <p:cNvPr id="12" name="Rectangle 8">
            <a:extLst>
              <a:ext uri="{FF2B5EF4-FFF2-40B4-BE49-F238E27FC236}">
                <a16:creationId xmlns:a16="http://schemas.microsoft.com/office/drawing/2014/main" id="{F110CE92-8E10-E77E-7A9B-51CF7AD921A5}"/>
              </a:ext>
            </a:extLst>
          </p:cNvPr>
          <p:cNvSpPr>
            <a:spLocks noChangeArrowheads="1"/>
          </p:cNvSpPr>
          <p:nvPr/>
        </p:nvSpPr>
        <p:spPr bwMode="auto">
          <a:xfrm>
            <a:off x="714375" y="3143250"/>
            <a:ext cx="73437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715963" indent="-5349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dirty="0">
                <a:cs typeface="Times New Roman" panose="02020603050405020304" pitchFamily="18" charset="0"/>
              </a:rPr>
              <a:t>Il doit varier dans le temps, selon les régions et les groupes. </a:t>
            </a:r>
          </a:p>
        </p:txBody>
      </p:sp>
      <p:sp>
        <p:nvSpPr>
          <p:cNvPr id="14" name="Rectangle 3">
            <a:extLst>
              <a:ext uri="{FF2B5EF4-FFF2-40B4-BE49-F238E27FC236}">
                <a16:creationId xmlns:a16="http://schemas.microsoft.com/office/drawing/2014/main" id="{6296D268-859C-0525-EED1-61C2E14BAABE}"/>
              </a:ext>
            </a:extLst>
          </p:cNvPr>
          <p:cNvSpPr txBox="1">
            <a:spLocks noChangeArrowheads="1"/>
          </p:cNvSpPr>
          <p:nvPr/>
        </p:nvSpPr>
        <p:spPr bwMode="auto">
          <a:xfrm>
            <a:off x="928688" y="1214438"/>
            <a:ext cx="7315200" cy="838200"/>
          </a:xfrm>
          <a:prstGeom prst="rect">
            <a:avLst/>
          </a:prstGeom>
          <a:noFill/>
          <a:ln w="9525">
            <a:noFill/>
            <a:miter lim="800000"/>
            <a:headEnd/>
            <a:tailEnd/>
          </a:ln>
        </p:spPr>
        <p:txBody>
          <a:bodyPr lIns="0" tIns="0" rIns="0" bIns="0" anchor="ctr"/>
          <a:lstStyle/>
          <a:p>
            <a:pPr marL="574675" indent="-574675">
              <a:lnSpc>
                <a:spcPct val="80000"/>
              </a:lnSpc>
              <a:spcBef>
                <a:spcPct val="50000"/>
              </a:spcBef>
              <a:tabLst>
                <a:tab pos="109538" algn="l"/>
              </a:tabLst>
              <a:defRPr/>
            </a:pPr>
            <a:r>
              <a:rPr lang="fr-FR" sz="2000" b="1" kern="0" dirty="0">
                <a:solidFill>
                  <a:srgbClr val="000000"/>
                </a:solidFill>
                <a:latin typeface="+mn-lt"/>
                <a:ea typeface="+mn-ea"/>
                <a:cs typeface="Times New Roman" pitchFamily="18" charset="0"/>
              </a:rPr>
              <a:t>Qualité des indicateurs :</a:t>
            </a:r>
          </a:p>
          <a:p>
            <a:pPr marL="574675" indent="-574675">
              <a:lnSpc>
                <a:spcPct val="80000"/>
              </a:lnSpc>
              <a:spcBef>
                <a:spcPct val="50000"/>
              </a:spcBef>
              <a:tabLst>
                <a:tab pos="109538" algn="l"/>
              </a:tabLst>
              <a:defRPr/>
            </a:pPr>
            <a:r>
              <a:rPr lang="fr-FR" sz="2000" b="1" kern="0" dirty="0">
                <a:solidFill>
                  <a:srgbClr val="000000"/>
                </a:solidFill>
                <a:latin typeface="+mn-lt"/>
                <a:ea typeface="+mn-ea"/>
                <a:cs typeface="Times New Roman" pitchFamily="18" charset="0"/>
              </a:rPr>
              <a:t>Critères de la Banque mondiale</a:t>
            </a:r>
            <a:endParaRPr lang="fr-FR" b="1" kern="0" dirty="0">
              <a:solidFill>
                <a:srgbClr val="000000"/>
              </a:solidFill>
              <a:latin typeface="+mn-lt"/>
              <a:ea typeface="+mn-ea"/>
              <a:cs typeface="Times New Roman" pitchFamily="18" charset="0"/>
            </a:endParaRPr>
          </a:p>
        </p:txBody>
      </p:sp>
      <p:sp>
        <p:nvSpPr>
          <p:cNvPr id="15" name="Rectangle 8">
            <a:extLst>
              <a:ext uri="{FF2B5EF4-FFF2-40B4-BE49-F238E27FC236}">
                <a16:creationId xmlns:a16="http://schemas.microsoft.com/office/drawing/2014/main" id="{0BFBB4DB-768D-36F3-7772-DCA4CC3DBFA8}"/>
              </a:ext>
            </a:extLst>
          </p:cNvPr>
          <p:cNvSpPr>
            <a:spLocks noChangeArrowheads="1"/>
          </p:cNvSpPr>
          <p:nvPr/>
        </p:nvSpPr>
        <p:spPr bwMode="auto">
          <a:xfrm>
            <a:off x="714375" y="3714750"/>
            <a:ext cx="7486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715963" indent="-5349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Tx/>
              <a:buNone/>
            </a:pPr>
            <a:endParaRPr lang="fr-FR" altLang="fr-FR" sz="2000">
              <a:cs typeface="Times New Roman" panose="02020603050405020304" pitchFamily="18" charset="0"/>
            </a:endParaRPr>
          </a:p>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Il doit être sensible aux changements de politique et de programmes</a:t>
            </a:r>
            <a:r>
              <a:rPr lang="fr-FR" altLang="fr-FR">
                <a:cs typeface="Times New Roman" panose="02020603050405020304" pitchFamily="18" charset="0"/>
              </a:rPr>
              <a:t>.</a:t>
            </a:r>
          </a:p>
        </p:txBody>
      </p:sp>
      <p:sp>
        <p:nvSpPr>
          <p:cNvPr id="16" name="Rectangle 9">
            <a:extLst>
              <a:ext uri="{FF2B5EF4-FFF2-40B4-BE49-F238E27FC236}">
                <a16:creationId xmlns:a16="http://schemas.microsoft.com/office/drawing/2014/main" id="{26D2A7C0-ED80-3971-D62F-C5DE86437640}"/>
              </a:ext>
            </a:extLst>
          </p:cNvPr>
          <p:cNvSpPr>
            <a:spLocks noChangeArrowheads="1"/>
          </p:cNvSpPr>
          <p:nvPr/>
        </p:nvSpPr>
        <p:spPr bwMode="auto">
          <a:xfrm>
            <a:off x="785813" y="45720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65163" indent="-576263">
              <a:spcBef>
                <a:spcPct val="50000"/>
              </a:spcBef>
              <a:buFont typeface="Arial" panose="020B0604020202020204" pitchFamily="34" charset="0"/>
              <a:buAutoNum type="alphaUcPeriod"/>
              <a:tabLst>
                <a:tab pos="6651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665163"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665163"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65163"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Il doit résister aux événements indépendants des politiques ou des programmes et ne pas être manipulable</a:t>
            </a:r>
            <a:r>
              <a:rPr lang="fr-FR" altLang="fr-FR">
                <a:cs typeface="Times New Roman" panose="02020603050405020304" pitchFamily="18" charset="0"/>
              </a:rPr>
              <a:t>.</a:t>
            </a:r>
          </a:p>
        </p:txBody>
      </p:sp>
      <p:sp>
        <p:nvSpPr>
          <p:cNvPr id="17" name="Rectangle 11">
            <a:extLst>
              <a:ext uri="{FF2B5EF4-FFF2-40B4-BE49-F238E27FC236}">
                <a16:creationId xmlns:a16="http://schemas.microsoft.com/office/drawing/2014/main" id="{B7702D45-BBD2-FA5D-7AB7-FE2F2A554789}"/>
              </a:ext>
            </a:extLst>
          </p:cNvPr>
          <p:cNvSpPr>
            <a:spLocks noChangeArrowheads="1"/>
          </p:cNvSpPr>
          <p:nvPr/>
        </p:nvSpPr>
        <p:spPr bwMode="auto">
          <a:xfrm>
            <a:off x="857250" y="5357813"/>
            <a:ext cx="7543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574675" indent="-482600">
              <a:spcBef>
                <a:spcPct val="50000"/>
              </a:spcBef>
              <a:buFont typeface="Arial" panose="020B0604020202020204" pitchFamily="34" charset="0"/>
              <a:buAutoNum type="alphaUcPeriod"/>
              <a:tabLst>
                <a:tab pos="574675"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574675"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574675"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574675"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574675"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574675"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574675"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574675"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574675" algn="l"/>
              </a:tabLst>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Il doit être réaliste pour être disponible régulièrement et sans coût excessif</a:t>
            </a:r>
            <a:r>
              <a:rPr lang="fr-FR" altLang="fr-FR">
                <a:cs typeface="Times New Roman" panose="02020603050405020304" pitchFamily="18" charset="0"/>
              </a:rPr>
              <a:t>.</a:t>
            </a:r>
          </a:p>
        </p:txBody>
      </p:sp>
      <p:sp>
        <p:nvSpPr>
          <p:cNvPr id="4" name="ZoneTexte 3">
            <a:extLst>
              <a:ext uri="{FF2B5EF4-FFF2-40B4-BE49-F238E27FC236}">
                <a16:creationId xmlns:a16="http://schemas.microsoft.com/office/drawing/2014/main" id="{E6755FAE-617E-6A47-CADD-DBD193FCC5D1}"/>
              </a:ext>
            </a:extLst>
          </p:cNvPr>
          <p:cNvSpPr txBox="1"/>
          <p:nvPr/>
        </p:nvSpPr>
        <p:spPr>
          <a:xfrm>
            <a:off x="827583" y="521395"/>
            <a:ext cx="7776861"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(7/11)</a:t>
            </a:r>
          </a:p>
        </p:txBody>
      </p:sp>
      <p:sp>
        <p:nvSpPr>
          <p:cNvPr id="2" name="Espace réservé du numéro de diapositive 1">
            <a:extLst>
              <a:ext uri="{FF2B5EF4-FFF2-40B4-BE49-F238E27FC236}">
                <a16:creationId xmlns:a16="http://schemas.microsoft.com/office/drawing/2014/main" id="{494AEA7D-B471-1800-4A9F-04369412201B}"/>
              </a:ext>
            </a:extLst>
          </p:cNvPr>
          <p:cNvSpPr>
            <a:spLocks noGrp="1"/>
          </p:cNvSpPr>
          <p:nvPr>
            <p:ph type="sldNum" sz="quarter" idx="12"/>
          </p:nvPr>
        </p:nvSpPr>
        <p:spPr/>
        <p:txBody>
          <a:bodyPr/>
          <a:lstStyle/>
          <a:p>
            <a:pPr>
              <a:defRPr/>
            </a:pPr>
            <a:fld id="{A07B448D-F9D1-4FAD-96A2-619069223D4D}" type="slidenum">
              <a:rPr lang="fr-FR" smtClean="0"/>
              <a:pPr>
                <a:defRPr/>
              </a:pPr>
              <a:t>11</a:t>
            </a:fld>
            <a:endParaRPr lang="fr-FR"/>
          </a:p>
        </p:txBody>
      </p:sp>
    </p:spTree>
    <p:extLst>
      <p:ext uri="{BB962C8B-B14F-4D97-AF65-F5344CB8AC3E}">
        <p14:creationId xmlns:p14="http://schemas.microsoft.com/office/powerpoint/2010/main" val="284515679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 calcmode="lin" valueType="num">
                                      <p:cBhvr additive="base">
                                        <p:cTn id="3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 calcmode="lin" valueType="num">
                                      <p:cBhvr additive="base">
                                        <p:cTn id="37"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P spid="12" grpId="0" build="p" autoUpdateAnimBg="0"/>
      <p:bldP spid="14" grpId="0" build="p" autoUpdateAnimBg="0"/>
      <p:bldP spid="15" grpId="0" build="p" autoUpdateAnimBg="0"/>
      <p:bldP spid="16" grpId="0" build="p" autoUpdateAnimBg="0"/>
      <p:bldP spid="1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Line 7">
            <a:extLst>
              <a:ext uri="{FF2B5EF4-FFF2-40B4-BE49-F238E27FC236}">
                <a16:creationId xmlns:a16="http://schemas.microsoft.com/office/drawing/2014/main" id="{F8CF8D1F-60ED-8158-9F0A-DC6542AEEBF1}"/>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2" name="Line 8">
            <a:extLst>
              <a:ext uri="{FF2B5EF4-FFF2-40B4-BE49-F238E27FC236}">
                <a16:creationId xmlns:a16="http://schemas.microsoft.com/office/drawing/2014/main" id="{183ADBF2-E66B-D875-C689-A46124DADCD4}"/>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4" name="Rectangle 95">
            <a:extLst>
              <a:ext uri="{FF2B5EF4-FFF2-40B4-BE49-F238E27FC236}">
                <a16:creationId xmlns:a16="http://schemas.microsoft.com/office/drawing/2014/main" id="{4275B2C9-7B91-6F81-3AFF-90AF3EE20309}"/>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39945" name="Rectangle 107">
            <a:extLst>
              <a:ext uri="{FF2B5EF4-FFF2-40B4-BE49-F238E27FC236}">
                <a16:creationId xmlns:a16="http://schemas.microsoft.com/office/drawing/2014/main" id="{A2D3AFDA-7ECE-0EE6-2511-6288DDE3BDC1}"/>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0" name="Rectangle 3">
            <a:extLst>
              <a:ext uri="{FF2B5EF4-FFF2-40B4-BE49-F238E27FC236}">
                <a16:creationId xmlns:a16="http://schemas.microsoft.com/office/drawing/2014/main" id="{AB93C4D3-CBA2-1B4B-B560-40736EE03A90}"/>
              </a:ext>
            </a:extLst>
          </p:cNvPr>
          <p:cNvSpPr txBox="1">
            <a:spLocks noChangeArrowheads="1"/>
          </p:cNvSpPr>
          <p:nvPr/>
        </p:nvSpPr>
        <p:spPr bwMode="auto">
          <a:xfrm>
            <a:off x="928688" y="1928813"/>
            <a:ext cx="7315200" cy="838200"/>
          </a:xfrm>
          <a:prstGeom prst="rect">
            <a:avLst/>
          </a:prstGeom>
          <a:noFill/>
          <a:ln w="9525">
            <a:noFill/>
            <a:miter lim="800000"/>
            <a:headEnd/>
            <a:tailEnd/>
          </a:ln>
        </p:spPr>
        <p:txBody>
          <a:bodyPr lIns="0" tIns="0" rIns="0" bIns="0" anchor="ctr"/>
          <a:lstStyle/>
          <a:p>
            <a:pPr marL="574675" indent="-485775">
              <a:lnSpc>
                <a:spcPct val="80000"/>
              </a:lnSpc>
              <a:spcBef>
                <a:spcPct val="50000"/>
              </a:spcBef>
              <a:buFont typeface="Wingdings" pitchFamily="2" charset="2"/>
              <a:buChar char="Ø"/>
              <a:tabLst>
                <a:tab pos="88900" algn="l"/>
              </a:tabLst>
              <a:defRPr/>
            </a:pPr>
            <a:r>
              <a:rPr lang="fr-FR" sz="2000" kern="0" dirty="0">
                <a:solidFill>
                  <a:srgbClr val="000000"/>
                </a:solidFill>
                <a:latin typeface="+mn-lt"/>
                <a:ea typeface="+mn-ea"/>
                <a:cs typeface="Times New Roman" pitchFamily="18" charset="0"/>
              </a:rPr>
              <a:t>Intégrité</a:t>
            </a:r>
            <a:endParaRPr lang="fr-FR" kern="0" dirty="0">
              <a:solidFill>
                <a:srgbClr val="000000"/>
              </a:solidFill>
              <a:latin typeface="+mn-lt"/>
              <a:ea typeface="+mn-ea"/>
              <a:cs typeface="Times New Roman" pitchFamily="18" charset="0"/>
            </a:endParaRPr>
          </a:p>
        </p:txBody>
      </p:sp>
      <p:sp>
        <p:nvSpPr>
          <p:cNvPr id="11" name="Rectangle 7">
            <a:extLst>
              <a:ext uri="{FF2B5EF4-FFF2-40B4-BE49-F238E27FC236}">
                <a16:creationId xmlns:a16="http://schemas.microsoft.com/office/drawing/2014/main" id="{93D069CD-6024-D6C4-DB1E-75E366E3E60A}"/>
              </a:ext>
            </a:extLst>
          </p:cNvPr>
          <p:cNvSpPr>
            <a:spLocks noChangeArrowheads="1"/>
          </p:cNvSpPr>
          <p:nvPr/>
        </p:nvSpPr>
        <p:spPr bwMode="auto">
          <a:xfrm>
            <a:off x="785813" y="2643188"/>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65163" indent="-574675">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dirty="0">
                <a:cs typeface="Times New Roman" panose="02020603050405020304" pitchFamily="18" charset="0"/>
              </a:rPr>
              <a:t>Solidité méthodologique</a:t>
            </a:r>
            <a:endParaRPr lang="fr-FR" altLang="fr-FR" dirty="0">
              <a:cs typeface="Times New Roman" panose="02020603050405020304" pitchFamily="18" charset="0"/>
            </a:endParaRPr>
          </a:p>
        </p:txBody>
      </p:sp>
      <p:sp>
        <p:nvSpPr>
          <p:cNvPr id="12" name="Rectangle 8">
            <a:extLst>
              <a:ext uri="{FF2B5EF4-FFF2-40B4-BE49-F238E27FC236}">
                <a16:creationId xmlns:a16="http://schemas.microsoft.com/office/drawing/2014/main" id="{75B51EA9-43E9-4C1F-985A-0B646E0EE49A}"/>
              </a:ext>
            </a:extLst>
          </p:cNvPr>
          <p:cNvSpPr>
            <a:spLocks noChangeArrowheads="1"/>
          </p:cNvSpPr>
          <p:nvPr/>
        </p:nvSpPr>
        <p:spPr bwMode="auto">
          <a:xfrm>
            <a:off x="714375" y="3143250"/>
            <a:ext cx="73437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715963" indent="-5349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dirty="0">
                <a:cs typeface="Times New Roman" panose="02020603050405020304" pitchFamily="18" charset="0"/>
              </a:rPr>
              <a:t>Exactitude et fiabilité </a:t>
            </a:r>
          </a:p>
        </p:txBody>
      </p:sp>
      <p:sp>
        <p:nvSpPr>
          <p:cNvPr id="15" name="Rectangle 8">
            <a:extLst>
              <a:ext uri="{FF2B5EF4-FFF2-40B4-BE49-F238E27FC236}">
                <a16:creationId xmlns:a16="http://schemas.microsoft.com/office/drawing/2014/main" id="{4361A075-E5FB-8D71-B4DC-F024525DA42B}"/>
              </a:ext>
            </a:extLst>
          </p:cNvPr>
          <p:cNvSpPr>
            <a:spLocks noChangeArrowheads="1"/>
          </p:cNvSpPr>
          <p:nvPr/>
        </p:nvSpPr>
        <p:spPr bwMode="auto">
          <a:xfrm>
            <a:off x="714375" y="3571875"/>
            <a:ext cx="7486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715963" indent="-5349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Tx/>
              <a:buNone/>
            </a:pPr>
            <a:endParaRPr lang="fr-FR" altLang="fr-FR" sz="2000" dirty="0">
              <a:cs typeface="Times New Roman" panose="02020603050405020304" pitchFamily="18" charset="0"/>
            </a:endParaRPr>
          </a:p>
          <a:p>
            <a:pPr>
              <a:lnSpc>
                <a:spcPct val="80000"/>
              </a:lnSpc>
              <a:spcBef>
                <a:spcPct val="0"/>
              </a:spcBef>
              <a:buFont typeface="Wingdings" panose="05000000000000000000" pitchFamily="2" charset="2"/>
              <a:buChar char="Ø"/>
            </a:pPr>
            <a:r>
              <a:rPr lang="fr-FR" altLang="fr-FR" sz="2000" dirty="0">
                <a:cs typeface="Times New Roman" panose="02020603050405020304" pitchFamily="18" charset="0"/>
              </a:rPr>
              <a:t>Aptitude au service</a:t>
            </a:r>
            <a:endParaRPr lang="fr-FR" altLang="fr-FR" dirty="0">
              <a:cs typeface="Times New Roman" panose="02020603050405020304" pitchFamily="18" charset="0"/>
            </a:endParaRPr>
          </a:p>
        </p:txBody>
      </p:sp>
      <p:sp>
        <p:nvSpPr>
          <p:cNvPr id="16" name="Rectangle 9">
            <a:extLst>
              <a:ext uri="{FF2B5EF4-FFF2-40B4-BE49-F238E27FC236}">
                <a16:creationId xmlns:a16="http://schemas.microsoft.com/office/drawing/2014/main" id="{224A0069-6373-5DEE-4943-3005AA83DA1E}"/>
              </a:ext>
            </a:extLst>
          </p:cNvPr>
          <p:cNvSpPr>
            <a:spLocks noChangeArrowheads="1"/>
          </p:cNvSpPr>
          <p:nvPr/>
        </p:nvSpPr>
        <p:spPr bwMode="auto">
          <a:xfrm>
            <a:off x="785813" y="4429125"/>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65163" indent="-576263">
              <a:spcBef>
                <a:spcPct val="50000"/>
              </a:spcBef>
              <a:buFont typeface="Arial" panose="020B0604020202020204" pitchFamily="34" charset="0"/>
              <a:buAutoNum type="alphaUcPeriod"/>
              <a:tabLst>
                <a:tab pos="6651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665163"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665163"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65163"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dirty="0">
                <a:cs typeface="Times New Roman" panose="02020603050405020304" pitchFamily="18" charset="0"/>
              </a:rPr>
              <a:t>Accessibilité</a:t>
            </a:r>
            <a:endParaRPr lang="fr-FR" altLang="fr-FR" dirty="0">
              <a:cs typeface="Times New Roman" panose="02020603050405020304" pitchFamily="18" charset="0"/>
            </a:endParaRPr>
          </a:p>
        </p:txBody>
      </p:sp>
      <p:sp>
        <p:nvSpPr>
          <p:cNvPr id="4" name="Titre 3">
            <a:extLst>
              <a:ext uri="{FF2B5EF4-FFF2-40B4-BE49-F238E27FC236}">
                <a16:creationId xmlns:a16="http://schemas.microsoft.com/office/drawing/2014/main" id="{2D67FB4F-0342-20EC-3AEF-2C48D69C02E7}"/>
              </a:ext>
            </a:extLst>
          </p:cNvPr>
          <p:cNvSpPr txBox="1">
            <a:spLocks noGrp="1"/>
          </p:cNvSpPr>
          <p:nvPr>
            <p:ph type="title"/>
          </p:nvPr>
        </p:nvSpPr>
        <p:spPr>
          <a:xfrm>
            <a:off x="457200" y="309275"/>
            <a:ext cx="8219256"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(8/11)</a:t>
            </a:r>
          </a:p>
        </p:txBody>
      </p:sp>
      <p:sp>
        <p:nvSpPr>
          <p:cNvPr id="5" name="Rectangle 3">
            <a:extLst>
              <a:ext uri="{FF2B5EF4-FFF2-40B4-BE49-F238E27FC236}">
                <a16:creationId xmlns:a16="http://schemas.microsoft.com/office/drawing/2014/main" id="{0245FDCC-C54B-CAE7-A2BE-F7E15A06F5A0}"/>
              </a:ext>
            </a:extLst>
          </p:cNvPr>
          <p:cNvSpPr txBox="1">
            <a:spLocks noChangeArrowheads="1"/>
          </p:cNvSpPr>
          <p:nvPr/>
        </p:nvSpPr>
        <p:spPr bwMode="auto">
          <a:xfrm>
            <a:off x="928688" y="1214438"/>
            <a:ext cx="7315200" cy="838200"/>
          </a:xfrm>
          <a:prstGeom prst="rect">
            <a:avLst/>
          </a:prstGeom>
          <a:noFill/>
          <a:ln w="9525">
            <a:noFill/>
            <a:miter lim="800000"/>
            <a:headEnd/>
            <a:tailEnd/>
          </a:ln>
        </p:spPr>
        <p:txBody>
          <a:bodyPr lIns="0" tIns="0" rIns="0" bIns="0" anchor="ctr"/>
          <a:lstStyle/>
          <a:p>
            <a:pPr marL="574675" indent="-574675">
              <a:lnSpc>
                <a:spcPct val="80000"/>
              </a:lnSpc>
              <a:spcBef>
                <a:spcPct val="50000"/>
              </a:spcBef>
              <a:tabLst>
                <a:tab pos="109538" algn="l"/>
              </a:tabLst>
              <a:defRPr/>
            </a:pPr>
            <a:r>
              <a:rPr lang="fr-FR" sz="2000" b="1" kern="0" dirty="0">
                <a:solidFill>
                  <a:srgbClr val="000000"/>
                </a:solidFill>
                <a:latin typeface="+mn-lt"/>
                <a:ea typeface="+mn-ea"/>
                <a:cs typeface="Times New Roman" pitchFamily="18" charset="0"/>
              </a:rPr>
              <a:t>Qualité des indicateurs :</a:t>
            </a:r>
          </a:p>
          <a:p>
            <a:pPr marL="574675" indent="-574675">
              <a:lnSpc>
                <a:spcPct val="80000"/>
              </a:lnSpc>
              <a:spcBef>
                <a:spcPct val="50000"/>
              </a:spcBef>
              <a:tabLst>
                <a:tab pos="109538" algn="l"/>
              </a:tabLst>
              <a:defRPr/>
            </a:pPr>
            <a:r>
              <a:rPr lang="fr-FR" sz="2000" b="1" kern="0" dirty="0">
                <a:solidFill>
                  <a:srgbClr val="000000"/>
                </a:solidFill>
                <a:latin typeface="+mn-lt"/>
                <a:ea typeface="+mn-ea"/>
                <a:cs typeface="Times New Roman" pitchFamily="18" charset="0"/>
              </a:rPr>
              <a:t>Critères du Fonds monétaire international</a:t>
            </a:r>
            <a:endParaRPr lang="fr-FR" b="1" kern="0" dirty="0">
              <a:solidFill>
                <a:srgbClr val="000000"/>
              </a:solidFill>
              <a:latin typeface="+mn-lt"/>
              <a:ea typeface="+mn-ea"/>
              <a:cs typeface="Times New Roman" pitchFamily="18" charset="0"/>
            </a:endParaRPr>
          </a:p>
        </p:txBody>
      </p:sp>
      <p:sp>
        <p:nvSpPr>
          <p:cNvPr id="2" name="Espace réservé du numéro de diapositive 1">
            <a:extLst>
              <a:ext uri="{FF2B5EF4-FFF2-40B4-BE49-F238E27FC236}">
                <a16:creationId xmlns:a16="http://schemas.microsoft.com/office/drawing/2014/main" id="{70A304FC-D6E0-A118-0A23-CF9F9210722D}"/>
              </a:ext>
            </a:extLst>
          </p:cNvPr>
          <p:cNvSpPr>
            <a:spLocks noGrp="1"/>
          </p:cNvSpPr>
          <p:nvPr>
            <p:ph type="sldNum" sz="quarter" idx="12"/>
          </p:nvPr>
        </p:nvSpPr>
        <p:spPr/>
        <p:txBody>
          <a:bodyPr/>
          <a:lstStyle/>
          <a:p>
            <a:pPr>
              <a:defRPr/>
            </a:pPr>
            <a:fld id="{A07B448D-F9D1-4FAD-96A2-619069223D4D}" type="slidenum">
              <a:rPr lang="fr-FR" smtClean="0"/>
              <a:pPr>
                <a:defRPr/>
              </a:pPr>
              <a:t>12</a:t>
            </a:fld>
            <a:endParaRPr lang="fr-FR"/>
          </a:p>
        </p:txBody>
      </p:sp>
    </p:spTree>
    <p:extLst>
      <p:ext uri="{BB962C8B-B14F-4D97-AF65-F5344CB8AC3E}">
        <p14:creationId xmlns:p14="http://schemas.microsoft.com/office/powerpoint/2010/main" val="349994309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P spid="12" grpId="0" build="p" autoUpdateAnimBg="0"/>
      <p:bldP spid="15" grpId="0" build="p" autoUpdateAnimBg="0"/>
      <p:bldP spid="16" grpId="0" build="p" autoUpdateAnimBg="0"/>
      <p:bldP spid="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Line 7">
            <a:extLst>
              <a:ext uri="{FF2B5EF4-FFF2-40B4-BE49-F238E27FC236}">
                <a16:creationId xmlns:a16="http://schemas.microsoft.com/office/drawing/2014/main" id="{48ACC8DB-5114-B4DE-AD9D-783533615828}"/>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038" name="Line 8">
            <a:extLst>
              <a:ext uri="{FF2B5EF4-FFF2-40B4-BE49-F238E27FC236}">
                <a16:creationId xmlns:a16="http://schemas.microsoft.com/office/drawing/2014/main" id="{E5D8967D-1EDB-EAE8-9144-8A7FE2C26B36}"/>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040" name="Rectangle 95">
            <a:extLst>
              <a:ext uri="{FF2B5EF4-FFF2-40B4-BE49-F238E27FC236}">
                <a16:creationId xmlns:a16="http://schemas.microsoft.com/office/drawing/2014/main" id="{9ECE584F-7230-21BF-4A47-A00B8586171F}"/>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44041" name="Rectangle 107">
            <a:extLst>
              <a:ext uri="{FF2B5EF4-FFF2-40B4-BE49-F238E27FC236}">
                <a16:creationId xmlns:a16="http://schemas.microsoft.com/office/drawing/2014/main" id="{FA6927CA-2203-02EE-936D-09B2ABC8886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0" name="Rectangle 3">
            <a:extLst>
              <a:ext uri="{FF2B5EF4-FFF2-40B4-BE49-F238E27FC236}">
                <a16:creationId xmlns:a16="http://schemas.microsoft.com/office/drawing/2014/main" id="{1B637819-B45E-C214-E6C4-7B540D5945CC}"/>
              </a:ext>
            </a:extLst>
          </p:cNvPr>
          <p:cNvSpPr txBox="1">
            <a:spLocks noChangeArrowheads="1"/>
          </p:cNvSpPr>
          <p:nvPr/>
        </p:nvSpPr>
        <p:spPr bwMode="auto">
          <a:xfrm>
            <a:off x="928688" y="1928813"/>
            <a:ext cx="7315200" cy="838200"/>
          </a:xfrm>
          <a:prstGeom prst="rect">
            <a:avLst/>
          </a:prstGeom>
          <a:noFill/>
          <a:ln w="9525">
            <a:noFill/>
            <a:miter lim="800000"/>
            <a:headEnd/>
            <a:tailEnd/>
          </a:ln>
        </p:spPr>
        <p:txBody>
          <a:bodyPr lIns="0" tIns="0" rIns="0" bIns="0" anchor="ctr"/>
          <a:lstStyle/>
          <a:p>
            <a:pPr marL="574675" indent="-485775">
              <a:lnSpc>
                <a:spcPct val="80000"/>
              </a:lnSpc>
              <a:spcBef>
                <a:spcPct val="50000"/>
              </a:spcBef>
              <a:buFont typeface="Wingdings" pitchFamily="2" charset="2"/>
              <a:buChar char="Ø"/>
              <a:tabLst>
                <a:tab pos="88900" algn="l"/>
              </a:tabLst>
              <a:defRPr/>
            </a:pPr>
            <a:r>
              <a:rPr lang="fr-FR" sz="2000" kern="0" dirty="0">
                <a:solidFill>
                  <a:srgbClr val="000000"/>
                </a:solidFill>
                <a:latin typeface="+mn-lt"/>
                <a:ea typeface="+mn-ea"/>
                <a:cs typeface="Times New Roman" pitchFamily="18" charset="0"/>
              </a:rPr>
              <a:t>Spécifique</a:t>
            </a:r>
          </a:p>
          <a:p>
            <a:pPr marL="574675" indent="-485775">
              <a:lnSpc>
                <a:spcPct val="80000"/>
              </a:lnSpc>
              <a:spcBef>
                <a:spcPct val="50000"/>
              </a:spcBef>
              <a:tabLst>
                <a:tab pos="88900" algn="l"/>
              </a:tabLst>
              <a:defRPr/>
            </a:pPr>
            <a:r>
              <a:rPr lang="fr-FR" sz="1800" dirty="0">
                <a:ea typeface="ＭＳ Ｐゴシック"/>
                <a:cs typeface="ＭＳ Ｐゴシック"/>
              </a:rPr>
              <a:t>L’indicateur mesure étroitement le résultat.</a:t>
            </a:r>
            <a:endParaRPr lang="fr-FR" kern="0" dirty="0">
              <a:solidFill>
                <a:srgbClr val="000000"/>
              </a:solidFill>
              <a:latin typeface="+mn-lt"/>
              <a:ea typeface="+mn-ea"/>
              <a:cs typeface="Times New Roman" pitchFamily="18" charset="0"/>
            </a:endParaRPr>
          </a:p>
        </p:txBody>
      </p:sp>
      <p:sp>
        <p:nvSpPr>
          <p:cNvPr id="11" name="Rectangle 7">
            <a:extLst>
              <a:ext uri="{FF2B5EF4-FFF2-40B4-BE49-F238E27FC236}">
                <a16:creationId xmlns:a16="http://schemas.microsoft.com/office/drawing/2014/main" id="{97969D51-CAD1-39C0-9159-CF6E8B3BDF74}"/>
              </a:ext>
            </a:extLst>
          </p:cNvPr>
          <p:cNvSpPr>
            <a:spLocks noChangeArrowheads="1"/>
          </p:cNvSpPr>
          <p:nvPr/>
        </p:nvSpPr>
        <p:spPr bwMode="auto">
          <a:xfrm>
            <a:off x="785813" y="2714625"/>
            <a:ext cx="754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65163" indent="-574675">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Mesurable</a:t>
            </a:r>
          </a:p>
          <a:p>
            <a:pPr>
              <a:lnSpc>
                <a:spcPct val="80000"/>
              </a:lnSpc>
              <a:spcBef>
                <a:spcPts val="1000"/>
              </a:spcBef>
              <a:buFontTx/>
              <a:buNone/>
            </a:pPr>
            <a:r>
              <a:rPr lang="fr-FR" altLang="fr-FR" sz="1800">
                <a:cs typeface="Times New Roman" panose="02020603050405020304" pitchFamily="18" charset="0"/>
              </a:rPr>
              <a:t>Le résultat puisse être suivi.</a:t>
            </a:r>
          </a:p>
        </p:txBody>
      </p:sp>
      <p:sp>
        <p:nvSpPr>
          <p:cNvPr id="12" name="Rectangle 8">
            <a:extLst>
              <a:ext uri="{FF2B5EF4-FFF2-40B4-BE49-F238E27FC236}">
                <a16:creationId xmlns:a16="http://schemas.microsoft.com/office/drawing/2014/main" id="{42194180-A068-66C3-0FC1-2988B25F1AB6}"/>
              </a:ext>
            </a:extLst>
          </p:cNvPr>
          <p:cNvSpPr>
            <a:spLocks noChangeArrowheads="1"/>
          </p:cNvSpPr>
          <p:nvPr/>
        </p:nvSpPr>
        <p:spPr bwMode="auto">
          <a:xfrm>
            <a:off x="642938" y="3500438"/>
            <a:ext cx="7343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715963" indent="-5349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Atteignable</a:t>
            </a:r>
          </a:p>
          <a:p>
            <a:pPr>
              <a:lnSpc>
                <a:spcPct val="80000"/>
              </a:lnSpc>
              <a:spcBef>
                <a:spcPts val="1000"/>
              </a:spcBef>
              <a:buFontTx/>
              <a:buNone/>
            </a:pPr>
            <a:r>
              <a:rPr lang="fr-FR" altLang="fr-FR" sz="1800">
                <a:cs typeface="Times New Roman" panose="02020603050405020304" pitchFamily="18" charset="0"/>
              </a:rPr>
              <a:t>L’indicateur est réaliste.</a:t>
            </a:r>
          </a:p>
        </p:txBody>
      </p:sp>
      <p:sp>
        <p:nvSpPr>
          <p:cNvPr id="15" name="Rectangle 8">
            <a:extLst>
              <a:ext uri="{FF2B5EF4-FFF2-40B4-BE49-F238E27FC236}">
                <a16:creationId xmlns:a16="http://schemas.microsoft.com/office/drawing/2014/main" id="{286E9697-52B2-0222-5E5D-510251E13A01}"/>
              </a:ext>
            </a:extLst>
          </p:cNvPr>
          <p:cNvSpPr>
            <a:spLocks noChangeArrowheads="1"/>
          </p:cNvSpPr>
          <p:nvPr/>
        </p:nvSpPr>
        <p:spPr bwMode="auto">
          <a:xfrm>
            <a:off x="642938" y="4143375"/>
            <a:ext cx="7486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715963" indent="-5349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Tx/>
              <a:buNone/>
            </a:pPr>
            <a:endParaRPr lang="fr-FR" altLang="fr-FR" sz="2000">
              <a:cs typeface="Times New Roman" panose="02020603050405020304" pitchFamily="18" charset="0"/>
            </a:endParaRPr>
          </a:p>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Réaliste</a:t>
            </a:r>
          </a:p>
          <a:p>
            <a:pPr>
              <a:lnSpc>
                <a:spcPct val="80000"/>
              </a:lnSpc>
              <a:spcBef>
                <a:spcPts val="1000"/>
              </a:spcBef>
              <a:buFontTx/>
              <a:buNone/>
            </a:pPr>
            <a:r>
              <a:rPr lang="fr-FR" altLang="fr-FR" sz="1800">
                <a:cs typeface="Times New Roman" panose="02020603050405020304" pitchFamily="18" charset="0"/>
              </a:rPr>
              <a:t>L’indicateur est pertinent par rapport au résultat prévu.</a:t>
            </a:r>
          </a:p>
          <a:p>
            <a:pPr>
              <a:lnSpc>
                <a:spcPct val="80000"/>
              </a:lnSpc>
              <a:spcBef>
                <a:spcPct val="0"/>
              </a:spcBef>
              <a:buFontTx/>
              <a:buNone/>
            </a:pPr>
            <a:endParaRPr lang="fr-FR" altLang="fr-FR">
              <a:cs typeface="Times New Roman" panose="02020603050405020304" pitchFamily="18" charset="0"/>
            </a:endParaRPr>
          </a:p>
        </p:txBody>
      </p:sp>
      <p:sp>
        <p:nvSpPr>
          <p:cNvPr id="16" name="Rectangle 9">
            <a:extLst>
              <a:ext uri="{FF2B5EF4-FFF2-40B4-BE49-F238E27FC236}">
                <a16:creationId xmlns:a16="http://schemas.microsoft.com/office/drawing/2014/main" id="{E4CDA404-0093-9731-9335-2B9374AC31B5}"/>
              </a:ext>
            </a:extLst>
          </p:cNvPr>
          <p:cNvSpPr>
            <a:spLocks noChangeArrowheads="1"/>
          </p:cNvSpPr>
          <p:nvPr/>
        </p:nvSpPr>
        <p:spPr bwMode="auto">
          <a:xfrm>
            <a:off x="785813" y="5143500"/>
            <a:ext cx="7696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665163" indent="-576263">
              <a:spcBef>
                <a:spcPct val="50000"/>
              </a:spcBef>
              <a:buFont typeface="Arial" panose="020B0604020202020204" pitchFamily="34" charset="0"/>
              <a:buAutoNum type="alphaUcPeriod"/>
              <a:tabLst>
                <a:tab pos="6651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665163"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665163"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65163"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665163" algn="l"/>
              </a:tabLst>
              <a:defRPr sz="2000">
                <a:solidFill>
                  <a:srgbClr val="A0A5A9"/>
                </a:solidFill>
                <a:latin typeface="Arial" panose="020B0604020202020204" pitchFamily="34" charset="0"/>
                <a:ea typeface="ＭＳ Ｐゴシック" panose="020B0600070205080204" pitchFamily="34" charset="-128"/>
              </a:defRPr>
            </a:lvl9pPr>
          </a:lstStyle>
          <a:p>
            <a:pPr>
              <a:lnSpc>
                <a:spcPct val="80000"/>
              </a:lnSpc>
              <a:spcBef>
                <a:spcPct val="0"/>
              </a:spcBef>
              <a:buFont typeface="Wingdings" panose="05000000000000000000" pitchFamily="2" charset="2"/>
              <a:buChar char="Ø"/>
            </a:pPr>
            <a:r>
              <a:rPr lang="fr-FR" altLang="fr-FR" sz="2000">
                <a:cs typeface="Times New Roman" panose="02020603050405020304" pitchFamily="18" charset="0"/>
              </a:rPr>
              <a:t>Temporel</a:t>
            </a:r>
          </a:p>
          <a:p>
            <a:pPr>
              <a:lnSpc>
                <a:spcPct val="80000"/>
              </a:lnSpc>
              <a:spcBef>
                <a:spcPts val="1000"/>
              </a:spcBef>
              <a:buFontTx/>
              <a:buNone/>
            </a:pPr>
            <a:r>
              <a:rPr lang="fr-FR" altLang="fr-FR" sz="1800">
                <a:cs typeface="Times New Roman" panose="02020603050405020304" pitchFamily="18" charset="0"/>
              </a:rPr>
              <a:t>L’indicateur indique une période spécifique.</a:t>
            </a:r>
          </a:p>
        </p:txBody>
      </p:sp>
      <p:sp>
        <p:nvSpPr>
          <p:cNvPr id="3" name="Titre 3">
            <a:extLst>
              <a:ext uri="{FF2B5EF4-FFF2-40B4-BE49-F238E27FC236}">
                <a16:creationId xmlns:a16="http://schemas.microsoft.com/office/drawing/2014/main" id="{63A7BC2D-6BEA-DAE2-3204-5A1DA3EACFF7}"/>
              </a:ext>
            </a:extLst>
          </p:cNvPr>
          <p:cNvSpPr txBox="1">
            <a:spLocks noGrp="1"/>
          </p:cNvSpPr>
          <p:nvPr>
            <p:ph type="title"/>
          </p:nvPr>
        </p:nvSpPr>
        <p:spPr>
          <a:xfrm>
            <a:off x="457200" y="309275"/>
            <a:ext cx="8219256"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(9/11)</a:t>
            </a:r>
          </a:p>
        </p:txBody>
      </p:sp>
      <p:sp>
        <p:nvSpPr>
          <p:cNvPr id="4" name="Rectangle 3">
            <a:extLst>
              <a:ext uri="{FF2B5EF4-FFF2-40B4-BE49-F238E27FC236}">
                <a16:creationId xmlns:a16="http://schemas.microsoft.com/office/drawing/2014/main" id="{4348836D-307C-90A2-4E85-77E5024D2092}"/>
              </a:ext>
            </a:extLst>
          </p:cNvPr>
          <p:cNvSpPr txBox="1">
            <a:spLocks noChangeArrowheads="1"/>
          </p:cNvSpPr>
          <p:nvPr/>
        </p:nvSpPr>
        <p:spPr bwMode="auto">
          <a:xfrm>
            <a:off x="960251" y="1050925"/>
            <a:ext cx="7315200" cy="838200"/>
          </a:xfrm>
          <a:prstGeom prst="rect">
            <a:avLst/>
          </a:prstGeom>
          <a:noFill/>
          <a:ln w="9525">
            <a:noFill/>
            <a:miter lim="800000"/>
            <a:headEnd/>
            <a:tailEnd/>
          </a:ln>
        </p:spPr>
        <p:txBody>
          <a:bodyPr lIns="0" tIns="0" rIns="0" bIns="0" anchor="ctr"/>
          <a:lstStyle/>
          <a:p>
            <a:pPr marL="574675" indent="-574675">
              <a:lnSpc>
                <a:spcPct val="80000"/>
              </a:lnSpc>
              <a:spcBef>
                <a:spcPct val="50000"/>
              </a:spcBef>
              <a:tabLst>
                <a:tab pos="109538" algn="l"/>
              </a:tabLst>
              <a:defRPr/>
            </a:pPr>
            <a:r>
              <a:rPr lang="fr-FR" sz="2000" b="1" kern="0" dirty="0">
                <a:solidFill>
                  <a:srgbClr val="000000"/>
                </a:solidFill>
                <a:latin typeface="+mn-lt"/>
                <a:ea typeface="+mn-ea"/>
                <a:cs typeface="Times New Roman" pitchFamily="18" charset="0"/>
              </a:rPr>
              <a:t>Qualité des indicateurs :</a:t>
            </a:r>
          </a:p>
          <a:p>
            <a:pPr marL="574675" indent="-574675">
              <a:lnSpc>
                <a:spcPct val="80000"/>
              </a:lnSpc>
              <a:spcBef>
                <a:spcPct val="50000"/>
              </a:spcBef>
              <a:tabLst>
                <a:tab pos="109538" algn="l"/>
              </a:tabLst>
              <a:defRPr/>
            </a:pPr>
            <a:r>
              <a:rPr lang="fr-FR" sz="2000" b="1" kern="0" dirty="0">
                <a:solidFill>
                  <a:srgbClr val="000000"/>
                </a:solidFill>
                <a:latin typeface="+mn-lt"/>
                <a:ea typeface="+mn-ea"/>
                <a:cs typeface="Times New Roman" pitchFamily="18" charset="0"/>
              </a:rPr>
              <a:t>Critères SMART</a:t>
            </a:r>
            <a:endParaRPr lang="fr-FR" b="1" kern="0" dirty="0">
              <a:solidFill>
                <a:srgbClr val="000000"/>
              </a:solidFill>
              <a:latin typeface="+mn-lt"/>
              <a:ea typeface="+mn-ea"/>
              <a:cs typeface="Times New Roman" pitchFamily="18" charset="0"/>
            </a:endParaRPr>
          </a:p>
        </p:txBody>
      </p:sp>
      <p:sp>
        <p:nvSpPr>
          <p:cNvPr id="2" name="Espace réservé du numéro de diapositive 1">
            <a:extLst>
              <a:ext uri="{FF2B5EF4-FFF2-40B4-BE49-F238E27FC236}">
                <a16:creationId xmlns:a16="http://schemas.microsoft.com/office/drawing/2014/main" id="{918447E7-A986-FC81-0A6C-ECBB127041F8}"/>
              </a:ext>
            </a:extLst>
          </p:cNvPr>
          <p:cNvSpPr>
            <a:spLocks noGrp="1"/>
          </p:cNvSpPr>
          <p:nvPr>
            <p:ph type="sldNum" sz="quarter" idx="12"/>
          </p:nvPr>
        </p:nvSpPr>
        <p:spPr/>
        <p:txBody>
          <a:bodyPr/>
          <a:lstStyle/>
          <a:p>
            <a:pPr>
              <a:defRPr/>
            </a:pPr>
            <a:fld id="{A07B448D-F9D1-4FAD-96A2-619069223D4D}" type="slidenum">
              <a:rPr lang="fr-FR" smtClean="0"/>
              <a:pPr>
                <a:defRPr/>
              </a:pPr>
              <a:t>13</a:t>
            </a:fld>
            <a:endParaRPr lang="fr-FR"/>
          </a:p>
        </p:txBody>
      </p:sp>
    </p:spTree>
    <p:extLst>
      <p:ext uri="{BB962C8B-B14F-4D97-AF65-F5344CB8AC3E}">
        <p14:creationId xmlns:p14="http://schemas.microsoft.com/office/powerpoint/2010/main" val="21073767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 calcmode="lin" valueType="num">
                                      <p:cBhvr additive="base">
                                        <p:cTn id="43"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 calcmode="lin" valueType="num">
                                      <p:cBhvr additive="base">
                                        <p:cTn id="49"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 calcmode="lin" valueType="num">
                                      <p:cBhvr additive="base">
                                        <p:cTn id="6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build="p" autoUpdateAnimBg="0"/>
      <p:bldP spid="12" grpId="0" build="p" autoUpdateAnimBg="0"/>
      <p:bldP spid="15" grpId="0" build="p" autoUpdateAnimBg="0"/>
      <p:bldP spid="16" grpId="0" build="p" autoUpdateAnimBg="0"/>
      <p:bldP spid="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958196"/>
            <a:ext cx="8784976" cy="5378476"/>
          </a:xfrm>
        </p:spPr>
        <p:txBody>
          <a:bodyPr>
            <a:noAutofit/>
          </a:bodyPr>
          <a:lstStyle/>
          <a:p>
            <a:pPr marL="0" indent="0" algn="ctr">
              <a:spcBef>
                <a:spcPts val="0"/>
              </a:spcBef>
              <a:buNone/>
            </a:pPr>
            <a:r>
              <a:rPr lang="fr-FR" sz="2400" b="1" dirty="0"/>
              <a:t> Rôles des indicateurs</a:t>
            </a:r>
          </a:p>
          <a:p>
            <a:pPr>
              <a:spcBef>
                <a:spcPts val="0"/>
              </a:spcBef>
            </a:pPr>
            <a:r>
              <a:rPr lang="fr-FR" sz="2200" b="1" dirty="0"/>
              <a:t> Etablir des critères de succès et d’échec</a:t>
            </a:r>
            <a:endParaRPr lang="fr-FR" sz="2200" dirty="0"/>
          </a:p>
          <a:p>
            <a:pPr marL="0" indent="0">
              <a:spcBef>
                <a:spcPts val="0"/>
              </a:spcBef>
              <a:buNone/>
            </a:pPr>
            <a:r>
              <a:rPr lang="fr-FR" sz="2200" dirty="0"/>
              <a:t>Un système d’indicateurs aide à établir des normes de performance (critères) par rapport auxquelles on mesure le degré de succès ou d’échec de certains programmes ou projets ou plan d’actions. </a:t>
            </a:r>
          </a:p>
          <a:p>
            <a:pPr>
              <a:spcBef>
                <a:spcPts val="600"/>
              </a:spcBef>
              <a:spcAft>
                <a:spcPts val="600"/>
              </a:spcAft>
            </a:pPr>
            <a:r>
              <a:rPr lang="fr-FR" sz="2200" b="1" dirty="0"/>
              <a:t>Indiquer la nature, l’orientation et l’ampleur du changement nécessaire</a:t>
            </a:r>
          </a:p>
          <a:p>
            <a:pPr marL="0" indent="0">
              <a:spcBef>
                <a:spcPts val="0"/>
              </a:spcBef>
              <a:buNone/>
            </a:pPr>
            <a:r>
              <a:rPr lang="fr-FR" sz="2200" dirty="0"/>
              <a:t>Pour disposer de critères  solides, il faut choisir des indicateurs dont la valeur prédictive se vérifie de façon objective, c’est-à-dire qui ne dépendent pas des caprices des responsables politiques, des chercheurs ou des statisticiens. </a:t>
            </a:r>
          </a:p>
          <a:p>
            <a:pPr>
              <a:spcBef>
                <a:spcPts val="600"/>
              </a:spcBef>
              <a:spcAft>
                <a:spcPts val="600"/>
              </a:spcAft>
            </a:pPr>
            <a:r>
              <a:rPr lang="fr-FR" sz="2200" b="1" dirty="0"/>
              <a:t>Appuyer le processus de décision</a:t>
            </a:r>
          </a:p>
          <a:p>
            <a:pPr marL="0" indent="0">
              <a:spcBef>
                <a:spcPts val="0"/>
              </a:spcBef>
              <a:buNone/>
            </a:pPr>
            <a:r>
              <a:rPr lang="fr-FR" sz="2200" dirty="0"/>
              <a:t>Les indicateurs utilisés pour décrire le domaine peuvent, s’ils sont choisis et analysés en fonction des préoccupations des responsables politiques, aider à parvenir à des conclusions</a:t>
            </a:r>
            <a:r>
              <a:rPr lang="fr-FR" sz="2400" dirty="0"/>
              <a:t>.</a:t>
            </a:r>
          </a:p>
        </p:txBody>
      </p:sp>
      <p:sp>
        <p:nvSpPr>
          <p:cNvPr id="5" name="ZoneTexte 4">
            <a:extLst>
              <a:ext uri="{FF2B5EF4-FFF2-40B4-BE49-F238E27FC236}">
                <a16:creationId xmlns:a16="http://schemas.microsoft.com/office/drawing/2014/main" id="{CC12E29A-E064-69C7-8853-D700459DD2B2}"/>
              </a:ext>
            </a:extLst>
          </p:cNvPr>
          <p:cNvSpPr txBox="1"/>
          <p:nvPr/>
        </p:nvSpPr>
        <p:spPr>
          <a:xfrm>
            <a:off x="827584" y="388646"/>
            <a:ext cx="7848872"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(10/11)</a:t>
            </a:r>
          </a:p>
        </p:txBody>
      </p:sp>
      <p:sp>
        <p:nvSpPr>
          <p:cNvPr id="2" name="Espace réservé du numéro de diapositive 1">
            <a:extLst>
              <a:ext uri="{FF2B5EF4-FFF2-40B4-BE49-F238E27FC236}">
                <a16:creationId xmlns:a16="http://schemas.microsoft.com/office/drawing/2014/main" id="{373988DF-CB7D-5FFB-536B-36A79B9D31E3}"/>
              </a:ext>
            </a:extLst>
          </p:cNvPr>
          <p:cNvSpPr>
            <a:spLocks noGrp="1"/>
          </p:cNvSpPr>
          <p:nvPr>
            <p:ph type="sldNum" sz="quarter" idx="12"/>
          </p:nvPr>
        </p:nvSpPr>
        <p:spPr/>
        <p:txBody>
          <a:bodyPr/>
          <a:lstStyle/>
          <a:p>
            <a:pPr>
              <a:defRPr/>
            </a:pPr>
            <a:fld id="{A07B448D-F9D1-4FAD-96A2-619069223D4D}" type="slidenum">
              <a:rPr lang="fr-FR" smtClean="0"/>
              <a:pPr>
                <a:defRPr/>
              </a:pPr>
              <a:t>14</a:t>
            </a:fld>
            <a:endParaRPr lang="fr-FR"/>
          </a:p>
        </p:txBody>
      </p:sp>
    </p:spTree>
    <p:extLst>
      <p:ext uri="{BB962C8B-B14F-4D97-AF65-F5344CB8AC3E}">
        <p14:creationId xmlns:p14="http://schemas.microsoft.com/office/powerpoint/2010/main" val="261139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3" y="1124744"/>
            <a:ext cx="8136904" cy="4032448"/>
          </a:xfrm>
        </p:spPr>
        <p:txBody>
          <a:bodyPr>
            <a:normAutofit/>
          </a:bodyPr>
          <a:lstStyle/>
          <a:p>
            <a:pPr marL="0" indent="0" algn="ctr">
              <a:buNone/>
            </a:pPr>
            <a:r>
              <a:rPr lang="fr-FR" sz="2400" b="1" dirty="0"/>
              <a:t>Comment choisir les indicateurs ?</a:t>
            </a:r>
          </a:p>
          <a:p>
            <a:pPr>
              <a:buFont typeface="Arial" charset="0"/>
              <a:buChar char="•"/>
            </a:pPr>
            <a:r>
              <a:rPr lang="fr-FR" sz="2400" dirty="0"/>
              <a:t>Se servir essentiellement de l'annuaire statistique pour s'assurer de la disponibilité des données pour le calcul des indicateurs</a:t>
            </a:r>
          </a:p>
          <a:p>
            <a:pPr>
              <a:buFont typeface="Arial" charset="0"/>
              <a:buChar char="•"/>
            </a:pPr>
            <a:r>
              <a:rPr lang="fr-FR" sz="2400" dirty="0"/>
              <a:t>Utiliser les documents du Ministère (plan, programme, projet, lettre de mission)</a:t>
            </a:r>
          </a:p>
          <a:p>
            <a:pPr>
              <a:buFont typeface="Arial" charset="0"/>
              <a:buChar char="•"/>
            </a:pPr>
            <a:r>
              <a:rPr lang="fr-FR" sz="2400" dirty="0"/>
              <a:t>Utiliser les documents de l’INS pour des données pour le calcul de certains indicateurs</a:t>
            </a:r>
          </a:p>
          <a:p>
            <a:pPr>
              <a:buFont typeface="Arial" charset="0"/>
              <a:buChar char="•"/>
            </a:pPr>
            <a:r>
              <a:rPr lang="fr-FR" sz="2400" dirty="0"/>
              <a:t>Se baser sur les références internationales</a:t>
            </a:r>
          </a:p>
          <a:p>
            <a:pPr marL="0" indent="0">
              <a:buNone/>
            </a:pPr>
            <a:endParaRPr lang="fr-FR" dirty="0"/>
          </a:p>
        </p:txBody>
      </p:sp>
      <p:sp>
        <p:nvSpPr>
          <p:cNvPr id="4" name="ZoneTexte 3">
            <a:extLst>
              <a:ext uri="{FF2B5EF4-FFF2-40B4-BE49-F238E27FC236}">
                <a16:creationId xmlns:a16="http://schemas.microsoft.com/office/drawing/2014/main" id="{20EC4450-3B12-4210-90B4-4BC196C1B4D3}"/>
              </a:ext>
            </a:extLst>
          </p:cNvPr>
          <p:cNvSpPr txBox="1"/>
          <p:nvPr/>
        </p:nvSpPr>
        <p:spPr>
          <a:xfrm>
            <a:off x="827584" y="388646"/>
            <a:ext cx="7920880"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(11/11)</a:t>
            </a:r>
          </a:p>
        </p:txBody>
      </p:sp>
      <p:sp>
        <p:nvSpPr>
          <p:cNvPr id="2" name="Espace réservé du numéro de diapositive 1">
            <a:extLst>
              <a:ext uri="{FF2B5EF4-FFF2-40B4-BE49-F238E27FC236}">
                <a16:creationId xmlns:a16="http://schemas.microsoft.com/office/drawing/2014/main" id="{7F54A56A-DA26-5603-01A7-62A4DE818BD2}"/>
              </a:ext>
            </a:extLst>
          </p:cNvPr>
          <p:cNvSpPr>
            <a:spLocks noGrp="1"/>
          </p:cNvSpPr>
          <p:nvPr>
            <p:ph type="sldNum" sz="quarter" idx="12"/>
          </p:nvPr>
        </p:nvSpPr>
        <p:spPr/>
        <p:txBody>
          <a:bodyPr/>
          <a:lstStyle/>
          <a:p>
            <a:pPr>
              <a:defRPr/>
            </a:pPr>
            <a:fld id="{A07B448D-F9D1-4FAD-96A2-619069223D4D}" type="slidenum">
              <a:rPr lang="fr-FR" smtClean="0"/>
              <a:pPr>
                <a:defRPr/>
              </a:pPr>
              <a:t>15</a:t>
            </a:fld>
            <a:endParaRPr lang="fr-FR"/>
          </a:p>
        </p:txBody>
      </p:sp>
    </p:spTree>
    <p:extLst>
      <p:ext uri="{BB962C8B-B14F-4D97-AF65-F5344CB8AC3E}">
        <p14:creationId xmlns:p14="http://schemas.microsoft.com/office/powerpoint/2010/main" val="1215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255443F1-C70C-AEDB-BC88-8826848E04A7}"/>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15365" name="Line 7">
            <a:extLst>
              <a:ext uri="{FF2B5EF4-FFF2-40B4-BE49-F238E27FC236}">
                <a16:creationId xmlns:a16="http://schemas.microsoft.com/office/drawing/2014/main" id="{B4016DA2-2212-AAB5-7B4E-2E5C5091AE64}"/>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6" name="Line 8">
            <a:extLst>
              <a:ext uri="{FF2B5EF4-FFF2-40B4-BE49-F238E27FC236}">
                <a16:creationId xmlns:a16="http://schemas.microsoft.com/office/drawing/2014/main" id="{34A70113-8899-4C7F-1CCC-858FE34BDFE1}"/>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68" name="Rectangle 95">
            <a:extLst>
              <a:ext uri="{FF2B5EF4-FFF2-40B4-BE49-F238E27FC236}">
                <a16:creationId xmlns:a16="http://schemas.microsoft.com/office/drawing/2014/main" id="{9E0BD4B6-C484-54DC-3C1A-E97489F8955A}"/>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15369" name="Rectangle 107">
            <a:extLst>
              <a:ext uri="{FF2B5EF4-FFF2-40B4-BE49-F238E27FC236}">
                <a16:creationId xmlns:a16="http://schemas.microsoft.com/office/drawing/2014/main" id="{64438B70-43AE-29BD-5265-62AAA3CA7C52}"/>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1" name="Rectangle 9">
            <a:extLst>
              <a:ext uri="{FF2B5EF4-FFF2-40B4-BE49-F238E27FC236}">
                <a16:creationId xmlns:a16="http://schemas.microsoft.com/office/drawing/2014/main" id="{D9D5CA56-56BE-006E-B0E2-0C9E5B5E08BF}"/>
              </a:ext>
            </a:extLst>
          </p:cNvPr>
          <p:cNvSpPr>
            <a:spLocks noChangeArrowheads="1"/>
          </p:cNvSpPr>
          <p:nvPr/>
        </p:nvSpPr>
        <p:spPr bwMode="auto">
          <a:xfrm>
            <a:off x="379320" y="1621491"/>
            <a:ext cx="7950200" cy="3046412"/>
          </a:xfrm>
          <a:prstGeom prst="rect">
            <a:avLst/>
          </a:prstGeom>
          <a:noFill/>
          <a:ln w="9525">
            <a:noFill/>
            <a:miter lim="800000"/>
            <a:headEnd/>
            <a:tailEnd/>
          </a:ln>
        </p:spPr>
        <p:txBody>
          <a:bodyPr lIns="0" tIns="0" rIns="0" bIns="0">
            <a:spAutoFit/>
          </a:bodyPr>
          <a:lstStyle/>
          <a:p>
            <a:pPr marL="1588" lvl="1" defTabSz="536575">
              <a:lnSpc>
                <a:spcPct val="140000"/>
              </a:lnSpc>
              <a:spcBef>
                <a:spcPct val="50000"/>
              </a:spcBef>
              <a:defRPr/>
            </a:pPr>
            <a:r>
              <a:rPr lang="fr-FR" sz="2200" dirty="0">
                <a:solidFill>
                  <a:srgbClr val="333333"/>
                </a:solidFill>
                <a:latin typeface="Arial" charset="0"/>
                <a:ea typeface="ＭＳ Ｐゴシック" pitchFamily="-64" charset="-128"/>
                <a:cs typeface="Arial" charset="0"/>
              </a:rPr>
              <a:t>Types de présentation des indicateurs</a:t>
            </a:r>
          </a:p>
          <a:p>
            <a:pPr marL="360000" lvl="1" defTabSz="536575">
              <a:lnSpc>
                <a:spcPct val="140000"/>
              </a:lnSpc>
              <a:spcBef>
                <a:spcPct val="50000"/>
              </a:spcBef>
              <a:buFont typeface="Wingdings" pitchFamily="2" charset="2"/>
              <a:buChar char="Ø"/>
              <a:defRPr/>
            </a:pPr>
            <a:r>
              <a:rPr lang="fr-FR" sz="2200" dirty="0">
                <a:solidFill>
                  <a:srgbClr val="333333"/>
                </a:solidFill>
                <a:latin typeface="Arial" charset="0"/>
                <a:ea typeface="ＭＳ Ｐゴシック" pitchFamily="-64" charset="-128"/>
                <a:cs typeface="Arial" charset="0"/>
              </a:rPr>
              <a:t> Tableaux  </a:t>
            </a:r>
          </a:p>
          <a:p>
            <a:pPr marL="360000" lvl="1" defTabSz="536575">
              <a:lnSpc>
                <a:spcPct val="140000"/>
              </a:lnSpc>
              <a:spcBef>
                <a:spcPct val="50000"/>
              </a:spcBef>
              <a:buFont typeface="Wingdings" pitchFamily="2" charset="2"/>
              <a:buChar char="Ø"/>
              <a:defRPr/>
            </a:pPr>
            <a:r>
              <a:rPr lang="fr-FR" sz="2200" dirty="0">
                <a:solidFill>
                  <a:srgbClr val="333333"/>
                </a:solidFill>
                <a:latin typeface="Arial" charset="0"/>
                <a:ea typeface="ＭＳ Ｐゴシック" pitchFamily="-64" charset="-128"/>
                <a:cs typeface="Arial" charset="0"/>
              </a:rPr>
              <a:t> Graphiques</a:t>
            </a:r>
          </a:p>
          <a:p>
            <a:pPr marL="360000" lvl="1" defTabSz="536575">
              <a:lnSpc>
                <a:spcPct val="140000"/>
              </a:lnSpc>
              <a:spcBef>
                <a:spcPct val="50000"/>
              </a:spcBef>
              <a:buFont typeface="Wingdings" pitchFamily="2" charset="2"/>
              <a:buChar char="Ø"/>
              <a:defRPr/>
            </a:pPr>
            <a:r>
              <a:rPr lang="fr-FR" sz="2200" dirty="0">
                <a:solidFill>
                  <a:srgbClr val="333333"/>
                </a:solidFill>
                <a:latin typeface="Arial" charset="0"/>
                <a:ea typeface="ＭＳ Ｐゴシック" pitchFamily="-64" charset="-128"/>
                <a:cs typeface="Arial" charset="0"/>
              </a:rPr>
              <a:t> Cartes</a:t>
            </a:r>
          </a:p>
          <a:p>
            <a:pPr marL="360000" lvl="1" defTabSz="536575">
              <a:lnSpc>
                <a:spcPct val="140000"/>
              </a:lnSpc>
              <a:spcBef>
                <a:spcPct val="50000"/>
              </a:spcBef>
              <a:buFont typeface="Wingdings" pitchFamily="2" charset="2"/>
              <a:buChar char="Ø"/>
              <a:defRPr/>
            </a:pPr>
            <a:r>
              <a:rPr lang="fr-FR" sz="2200" dirty="0">
                <a:solidFill>
                  <a:srgbClr val="333333"/>
                </a:solidFill>
                <a:latin typeface="Arial" charset="0"/>
                <a:ea typeface="ＭＳ Ｐゴシック" pitchFamily="-64" charset="-128"/>
                <a:cs typeface="Arial" charset="0"/>
              </a:rPr>
              <a:t> Commentaires</a:t>
            </a:r>
          </a:p>
        </p:txBody>
      </p:sp>
      <p:sp>
        <p:nvSpPr>
          <p:cNvPr id="2" name="Espace réservé du numéro de diapositive 1">
            <a:extLst>
              <a:ext uri="{FF2B5EF4-FFF2-40B4-BE49-F238E27FC236}">
                <a16:creationId xmlns:a16="http://schemas.microsoft.com/office/drawing/2014/main" id="{DB8EF62A-0DA9-C0C0-60B1-B584AE87981A}"/>
              </a:ext>
            </a:extLst>
          </p:cNvPr>
          <p:cNvSpPr>
            <a:spLocks noGrp="1"/>
          </p:cNvSpPr>
          <p:nvPr>
            <p:ph type="sldNum" sz="quarter" idx="12"/>
          </p:nvPr>
        </p:nvSpPr>
        <p:spPr/>
        <p:txBody>
          <a:bodyPr/>
          <a:lstStyle/>
          <a:p>
            <a:pPr>
              <a:defRPr/>
            </a:pPr>
            <a:fld id="{A07B448D-F9D1-4FAD-96A2-619069223D4D}" type="slidenum">
              <a:rPr lang="fr-FR" smtClean="0"/>
              <a:pPr>
                <a:defRPr/>
              </a:pPr>
              <a:t>16</a:t>
            </a:fld>
            <a:endParaRPr lang="fr-FR"/>
          </a:p>
        </p:txBody>
      </p:sp>
    </p:spTree>
    <p:extLst>
      <p:ext uri="{BB962C8B-B14F-4D97-AF65-F5344CB8AC3E}">
        <p14:creationId xmlns:p14="http://schemas.microsoft.com/office/powerpoint/2010/main" val="304729497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7">
            <a:extLst>
              <a:ext uri="{FF2B5EF4-FFF2-40B4-BE49-F238E27FC236}">
                <a16:creationId xmlns:a16="http://schemas.microsoft.com/office/drawing/2014/main" id="{7493492F-219D-5A58-0104-6EEB71E5E691}"/>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61" name="Line 8">
            <a:extLst>
              <a:ext uri="{FF2B5EF4-FFF2-40B4-BE49-F238E27FC236}">
                <a16:creationId xmlns:a16="http://schemas.microsoft.com/office/drawing/2014/main" id="{84175703-037E-73A4-26F3-AD6824B5CF7D}"/>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9463" name="Rectangle 95">
            <a:extLst>
              <a:ext uri="{FF2B5EF4-FFF2-40B4-BE49-F238E27FC236}">
                <a16:creationId xmlns:a16="http://schemas.microsoft.com/office/drawing/2014/main" id="{95BA1A11-AB3F-F565-80E5-C26C40BCEC4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19464" name="Rectangle 107">
            <a:extLst>
              <a:ext uri="{FF2B5EF4-FFF2-40B4-BE49-F238E27FC236}">
                <a16:creationId xmlns:a16="http://schemas.microsoft.com/office/drawing/2014/main" id="{60E0A7B7-DFB1-B329-9C0E-BCC81CD22E74}"/>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9465" name="Text Box 10">
            <a:extLst>
              <a:ext uri="{FF2B5EF4-FFF2-40B4-BE49-F238E27FC236}">
                <a16:creationId xmlns:a16="http://schemas.microsoft.com/office/drawing/2014/main" id="{9EC2C9D2-C3BF-B4FF-7AA3-90E5011476DF}"/>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 Tableaux statistiques</a:t>
            </a:r>
          </a:p>
        </p:txBody>
      </p:sp>
      <p:sp>
        <p:nvSpPr>
          <p:cNvPr id="13" name="Rectangle 3">
            <a:extLst>
              <a:ext uri="{FF2B5EF4-FFF2-40B4-BE49-F238E27FC236}">
                <a16:creationId xmlns:a16="http://schemas.microsoft.com/office/drawing/2014/main" id="{729D96E8-90C7-F9DC-2A43-8F8A4D8F195B}"/>
              </a:ext>
            </a:extLst>
          </p:cNvPr>
          <p:cNvSpPr txBox="1">
            <a:spLocks noChangeArrowheads="1"/>
          </p:cNvSpPr>
          <p:nvPr/>
        </p:nvSpPr>
        <p:spPr bwMode="auto">
          <a:xfrm>
            <a:off x="500063" y="2071688"/>
            <a:ext cx="8143875" cy="3286125"/>
          </a:xfrm>
          <a:prstGeom prst="rect">
            <a:avLst/>
          </a:prstGeom>
          <a:noFill/>
          <a:ln w="9525">
            <a:noFill/>
            <a:miter lim="800000"/>
            <a:headEnd/>
            <a:tailEnd/>
          </a:ln>
        </p:spPr>
        <p:txBody>
          <a:bodyPr lIns="0" tIns="0" rIns="0" bIns="0"/>
          <a:lstStyle/>
          <a:p>
            <a:pPr marL="342900" indent="-342900">
              <a:lnSpc>
                <a:spcPct val="90000"/>
              </a:lnSpc>
              <a:spcBef>
                <a:spcPct val="50000"/>
              </a:spcBef>
              <a:tabLst>
                <a:tab pos="109538" algn="l"/>
              </a:tabLst>
              <a:defRPr/>
            </a:pPr>
            <a:r>
              <a:rPr lang="fr-FR" sz="2100" kern="0" dirty="0">
                <a:latin typeface="+mn-lt"/>
                <a:ea typeface="+mn-ea"/>
              </a:rPr>
              <a:t>5.1.0 Introduction</a:t>
            </a:r>
          </a:p>
          <a:p>
            <a:pPr marL="342900" indent="-342900">
              <a:lnSpc>
                <a:spcPct val="90000"/>
              </a:lnSpc>
              <a:spcBef>
                <a:spcPts val="2400"/>
              </a:spcBef>
              <a:tabLst>
                <a:tab pos="109538" algn="l"/>
              </a:tabLst>
              <a:defRPr/>
            </a:pPr>
            <a:r>
              <a:rPr lang="fr-FR" sz="2100" kern="0" dirty="0">
                <a:latin typeface="+mn-lt"/>
                <a:ea typeface="+mn-ea"/>
              </a:rPr>
              <a:t>5.1.1 </a:t>
            </a:r>
            <a:r>
              <a:rPr lang="fr-FR" sz="2000" dirty="0">
                <a:ea typeface="ＭＳ Ｐゴシック"/>
                <a:cs typeface="ＭＳ Ｐゴシック"/>
              </a:rPr>
              <a:t>Tableaux statistiques à une dimension</a:t>
            </a:r>
            <a:endParaRPr lang="fr-FR" sz="2100" kern="0" dirty="0">
              <a:latin typeface="+mn-lt"/>
              <a:ea typeface="+mn-ea"/>
            </a:endParaRPr>
          </a:p>
          <a:p>
            <a:pPr marL="342900" indent="-342900">
              <a:lnSpc>
                <a:spcPct val="90000"/>
              </a:lnSpc>
              <a:spcBef>
                <a:spcPts val="2400"/>
              </a:spcBef>
              <a:tabLst>
                <a:tab pos="109538" algn="l"/>
              </a:tabLst>
              <a:defRPr/>
            </a:pPr>
            <a:r>
              <a:rPr lang="fr-FR" sz="2100" kern="0" dirty="0">
                <a:latin typeface="+mn-lt"/>
                <a:ea typeface="+mn-ea"/>
              </a:rPr>
              <a:t>5.1.2 </a:t>
            </a:r>
            <a:r>
              <a:rPr lang="fr-FR" sz="2000" dirty="0">
                <a:ea typeface="ＭＳ Ｐゴシック"/>
                <a:cs typeface="ＭＳ Ｐゴシック"/>
              </a:rPr>
              <a:t>Tableaux statistiques à deux dimensions</a:t>
            </a:r>
            <a:endParaRPr lang="fr-FR" sz="2100" kern="0" dirty="0">
              <a:latin typeface="+mn-lt"/>
              <a:ea typeface="+mn-ea"/>
            </a:endParaRPr>
          </a:p>
          <a:p>
            <a:pPr marL="342900" indent="-342900">
              <a:lnSpc>
                <a:spcPct val="90000"/>
              </a:lnSpc>
              <a:spcBef>
                <a:spcPts val="2400"/>
              </a:spcBef>
              <a:tabLst>
                <a:tab pos="109538" algn="l"/>
              </a:tabLst>
              <a:defRPr/>
            </a:pPr>
            <a:r>
              <a:rPr lang="fr-FR" sz="2100" kern="0" dirty="0">
                <a:latin typeface="+mn-lt"/>
                <a:ea typeface="+mn-ea"/>
              </a:rPr>
              <a:t>5.1.3 </a:t>
            </a:r>
            <a:r>
              <a:rPr lang="fr-FR" sz="2000" dirty="0">
                <a:ea typeface="ＭＳ Ｐゴシック"/>
                <a:cs typeface="ＭＳ Ｐゴシック"/>
              </a:rPr>
              <a:t>Tableaux statistiques à plus de deux dimensions</a:t>
            </a:r>
          </a:p>
          <a:p>
            <a:pPr marL="342900" indent="-342900">
              <a:lnSpc>
                <a:spcPct val="90000"/>
              </a:lnSpc>
              <a:spcBef>
                <a:spcPts val="2400"/>
              </a:spcBef>
              <a:tabLst>
                <a:tab pos="109538" algn="l"/>
              </a:tabLst>
              <a:defRPr/>
            </a:pPr>
            <a:r>
              <a:rPr lang="fr-FR" sz="2000" kern="0" dirty="0">
                <a:latin typeface="+mn-lt"/>
                <a:ea typeface="+mn-ea"/>
              </a:rPr>
              <a:t>5.1.4  Conseil de présentation</a:t>
            </a:r>
            <a:endParaRPr lang="fr-FR" sz="2100" kern="0" dirty="0">
              <a:latin typeface="+mn-lt"/>
              <a:ea typeface="+mn-ea"/>
            </a:endParaRPr>
          </a:p>
          <a:p>
            <a:pPr marL="342900" indent="-342900">
              <a:lnSpc>
                <a:spcPct val="90000"/>
              </a:lnSpc>
              <a:spcBef>
                <a:spcPct val="50000"/>
              </a:spcBef>
              <a:tabLst>
                <a:tab pos="109538" algn="l"/>
              </a:tabLst>
              <a:defRPr/>
            </a:pPr>
            <a:endParaRPr lang="fr-FR" sz="2100" kern="0" dirty="0">
              <a:latin typeface="+mn-lt"/>
              <a:ea typeface="+mn-ea"/>
            </a:endParaRPr>
          </a:p>
        </p:txBody>
      </p:sp>
      <p:sp>
        <p:nvSpPr>
          <p:cNvPr id="6" name="ZoneTexte 5">
            <a:extLst>
              <a:ext uri="{FF2B5EF4-FFF2-40B4-BE49-F238E27FC236}">
                <a16:creationId xmlns:a16="http://schemas.microsoft.com/office/drawing/2014/main" id="{A0103A12-D495-6DF8-0F54-D2CB708B9E4F}"/>
              </a:ext>
            </a:extLst>
          </p:cNvPr>
          <p:cNvSpPr txBox="1"/>
          <p:nvPr/>
        </p:nvSpPr>
        <p:spPr>
          <a:xfrm>
            <a:off x="1619674" y="281564"/>
            <a:ext cx="6229140" cy="584775"/>
          </a:xfrm>
          <a:prstGeom prst="rect">
            <a:avLst/>
          </a:prstGeom>
          <a:noFill/>
        </p:spPr>
        <p:txBody>
          <a:bodyPr wrap="square">
            <a:spAutoFit/>
          </a:bodyPr>
          <a:lstStyle/>
          <a:p>
            <a:r>
              <a:rPr kumimoji="0" lang="fr-FR" altLang="fr-FR" sz="3200" b="0" i="0" u="none" strike="noStrike" kern="0" cap="none" spc="0" normalizeH="0" baseline="0" noProof="0" dirty="0">
                <a:ln>
                  <a:noFill/>
                </a:ln>
                <a:solidFill>
                  <a:srgbClr val="333399"/>
                </a:solidFill>
                <a:effectLst/>
                <a:uLnTx/>
                <a:uFillTx/>
                <a:latin typeface="Arial"/>
                <a:ea typeface="+mj-ea"/>
                <a:cs typeface="+mj-cs"/>
              </a:rPr>
              <a:t>5. Présentation des indicateurs</a:t>
            </a:r>
            <a:endParaRPr lang="fr-FR" dirty="0"/>
          </a:p>
        </p:txBody>
      </p:sp>
      <p:sp>
        <p:nvSpPr>
          <p:cNvPr id="2" name="Espace réservé du numéro de diapositive 1">
            <a:extLst>
              <a:ext uri="{FF2B5EF4-FFF2-40B4-BE49-F238E27FC236}">
                <a16:creationId xmlns:a16="http://schemas.microsoft.com/office/drawing/2014/main" id="{2533AC4E-41A5-7D22-D039-EBA78D7FD048}"/>
              </a:ext>
            </a:extLst>
          </p:cNvPr>
          <p:cNvSpPr>
            <a:spLocks noGrp="1"/>
          </p:cNvSpPr>
          <p:nvPr>
            <p:ph type="sldNum" sz="quarter" idx="12"/>
          </p:nvPr>
        </p:nvSpPr>
        <p:spPr/>
        <p:txBody>
          <a:bodyPr/>
          <a:lstStyle/>
          <a:p>
            <a:pPr>
              <a:defRPr/>
            </a:pPr>
            <a:fld id="{A07B448D-F9D1-4FAD-96A2-619069223D4D}" type="slidenum">
              <a:rPr lang="fr-FR" smtClean="0"/>
              <a:pPr>
                <a:defRPr/>
              </a:pPr>
              <a:t>17</a:t>
            </a:fld>
            <a:endParaRPr lang="fr-FR"/>
          </a:p>
        </p:txBody>
      </p:sp>
    </p:spTree>
    <p:extLst>
      <p:ext uri="{BB962C8B-B14F-4D97-AF65-F5344CB8AC3E}">
        <p14:creationId xmlns:p14="http://schemas.microsoft.com/office/powerpoint/2010/main" val="206778883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Line 7">
            <a:extLst>
              <a:ext uri="{FF2B5EF4-FFF2-40B4-BE49-F238E27FC236}">
                <a16:creationId xmlns:a16="http://schemas.microsoft.com/office/drawing/2014/main" id="{2C7EB527-2F71-EC28-76F6-34F03004DAD0}"/>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09" name="Line 8">
            <a:extLst>
              <a:ext uri="{FF2B5EF4-FFF2-40B4-BE49-F238E27FC236}">
                <a16:creationId xmlns:a16="http://schemas.microsoft.com/office/drawing/2014/main" id="{8EAAE7DA-A8CC-0C1A-DD6F-311E86ED11F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511" name="Rectangle 95">
            <a:extLst>
              <a:ext uri="{FF2B5EF4-FFF2-40B4-BE49-F238E27FC236}">
                <a16:creationId xmlns:a16="http://schemas.microsoft.com/office/drawing/2014/main" id="{F1B75790-B686-1AA3-A253-2092833E243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21512" name="Rectangle 107">
            <a:extLst>
              <a:ext uri="{FF2B5EF4-FFF2-40B4-BE49-F238E27FC236}">
                <a16:creationId xmlns:a16="http://schemas.microsoft.com/office/drawing/2014/main" id="{BA19CB22-6A63-3626-8F23-96D3D6B60E16}"/>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21513" name="Text Box 10">
            <a:extLst>
              <a:ext uri="{FF2B5EF4-FFF2-40B4-BE49-F238E27FC236}">
                <a16:creationId xmlns:a16="http://schemas.microsoft.com/office/drawing/2014/main" id="{6DDF0D70-0389-DC7D-8077-A23033483B00}"/>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 Tableaux statistiques</a:t>
            </a:r>
          </a:p>
        </p:txBody>
      </p:sp>
      <p:sp>
        <p:nvSpPr>
          <p:cNvPr id="13" name="Rectangle 3">
            <a:extLst>
              <a:ext uri="{FF2B5EF4-FFF2-40B4-BE49-F238E27FC236}">
                <a16:creationId xmlns:a16="http://schemas.microsoft.com/office/drawing/2014/main" id="{B5BA9733-CF74-A458-2AF2-6C9A241AA981}"/>
              </a:ext>
            </a:extLst>
          </p:cNvPr>
          <p:cNvSpPr txBox="1">
            <a:spLocks noChangeArrowheads="1"/>
          </p:cNvSpPr>
          <p:nvPr/>
        </p:nvSpPr>
        <p:spPr bwMode="auto">
          <a:xfrm>
            <a:off x="428625" y="2000250"/>
            <a:ext cx="8143875" cy="3286125"/>
          </a:xfrm>
          <a:prstGeom prst="rect">
            <a:avLst/>
          </a:prstGeom>
          <a:noFill/>
          <a:ln w="9525">
            <a:noFill/>
            <a:miter lim="800000"/>
            <a:headEnd/>
            <a:tailEnd/>
          </a:ln>
        </p:spPr>
        <p:txBody>
          <a:bodyPr lIns="0" tIns="0" rIns="0" bIns="0"/>
          <a:lstStyle/>
          <a:p>
            <a:pPr marL="342900" indent="-342900">
              <a:lnSpc>
                <a:spcPct val="90000"/>
              </a:lnSpc>
              <a:spcBef>
                <a:spcPct val="50000"/>
              </a:spcBef>
              <a:tabLst>
                <a:tab pos="109538" algn="l"/>
              </a:tabLst>
              <a:defRPr/>
            </a:pPr>
            <a:r>
              <a:rPr lang="fr-FR" sz="2100" kern="0" dirty="0">
                <a:latin typeface="+mn-lt"/>
                <a:ea typeface="+mn-ea"/>
              </a:rPr>
              <a:t> Un tableau statistique doit permettre de répondre  aux questions:</a:t>
            </a:r>
          </a:p>
          <a:p>
            <a:pPr marL="342900" indent="-342900">
              <a:lnSpc>
                <a:spcPct val="90000"/>
              </a:lnSpc>
              <a:spcBef>
                <a:spcPts val="2400"/>
              </a:spcBef>
              <a:buFont typeface="Wingdings" pitchFamily="2" charset="2"/>
              <a:buChar char="Ø"/>
              <a:tabLst>
                <a:tab pos="109538" algn="l"/>
              </a:tabLst>
              <a:defRPr/>
            </a:pPr>
            <a:r>
              <a:rPr lang="fr-FR" sz="2100" b="1" kern="0" dirty="0">
                <a:latin typeface="+mn-lt"/>
                <a:ea typeface="+mn-ea"/>
              </a:rPr>
              <a:t>Quoi</a:t>
            </a:r>
            <a:r>
              <a:rPr lang="fr-FR" sz="2100" kern="0" dirty="0">
                <a:latin typeface="+mn-lt"/>
                <a:ea typeface="+mn-ea"/>
              </a:rPr>
              <a:t> : Objet de l’étude (population étudiée, variables décrites) ?</a:t>
            </a:r>
          </a:p>
          <a:p>
            <a:pPr marL="342900" indent="-342900">
              <a:lnSpc>
                <a:spcPct val="90000"/>
              </a:lnSpc>
              <a:spcBef>
                <a:spcPts val="2400"/>
              </a:spcBef>
              <a:buFont typeface="Wingdings" pitchFamily="2" charset="2"/>
              <a:buChar char="Ø"/>
              <a:tabLst>
                <a:tab pos="109538" algn="l"/>
              </a:tabLst>
              <a:defRPr/>
            </a:pPr>
            <a:r>
              <a:rPr lang="fr-FR" sz="2100" b="1" kern="0" dirty="0">
                <a:latin typeface="+mn-lt"/>
                <a:ea typeface="+mn-ea"/>
              </a:rPr>
              <a:t>Qui</a:t>
            </a:r>
            <a:r>
              <a:rPr lang="fr-FR" sz="2100" kern="0" dirty="0">
                <a:latin typeface="+mn-lt"/>
                <a:ea typeface="+mn-ea"/>
              </a:rPr>
              <a:t> : O</a:t>
            </a:r>
            <a:r>
              <a:rPr lang="fr-FR" sz="2100" kern="0" dirty="0" err="1">
                <a:latin typeface="+mn-lt"/>
                <a:ea typeface="+mn-ea"/>
              </a:rPr>
              <a:t>rganisme</a:t>
            </a:r>
            <a:r>
              <a:rPr lang="fr-FR" sz="2100" kern="0" dirty="0">
                <a:latin typeface="+mn-lt"/>
                <a:ea typeface="+mn-ea"/>
              </a:rPr>
              <a:t> auteur ?</a:t>
            </a:r>
          </a:p>
          <a:p>
            <a:pPr marL="342900" indent="-342900">
              <a:lnSpc>
                <a:spcPct val="90000"/>
              </a:lnSpc>
              <a:spcBef>
                <a:spcPts val="2400"/>
              </a:spcBef>
              <a:buFont typeface="Wingdings" pitchFamily="2" charset="2"/>
              <a:buChar char="Ø"/>
              <a:tabLst>
                <a:tab pos="109538" algn="l"/>
              </a:tabLst>
              <a:defRPr/>
            </a:pPr>
            <a:r>
              <a:rPr lang="fr-FR" sz="2100" b="1" kern="0" dirty="0">
                <a:latin typeface="+mn-lt"/>
                <a:ea typeface="+mn-ea"/>
              </a:rPr>
              <a:t>Quand</a:t>
            </a:r>
            <a:r>
              <a:rPr lang="fr-FR" sz="2100" kern="0" dirty="0">
                <a:latin typeface="+mn-lt"/>
                <a:ea typeface="+mn-ea"/>
              </a:rPr>
              <a:t> : Période sur laquelle porte les données?</a:t>
            </a:r>
          </a:p>
          <a:p>
            <a:pPr marL="342900" indent="-342900">
              <a:lnSpc>
                <a:spcPct val="90000"/>
              </a:lnSpc>
              <a:spcBef>
                <a:spcPts val="2400"/>
              </a:spcBef>
              <a:buFont typeface="Wingdings" pitchFamily="2" charset="2"/>
              <a:buChar char="Ø"/>
              <a:tabLst>
                <a:tab pos="109538" algn="l"/>
              </a:tabLst>
              <a:defRPr/>
            </a:pPr>
            <a:r>
              <a:rPr lang="fr-FR" sz="2100" b="1" kern="0" dirty="0">
                <a:latin typeface="+mn-lt"/>
                <a:ea typeface="+mn-ea"/>
              </a:rPr>
              <a:t>Où</a:t>
            </a:r>
            <a:r>
              <a:rPr lang="fr-FR" sz="2100" kern="0" dirty="0">
                <a:latin typeface="+mn-lt"/>
                <a:ea typeface="+mn-ea"/>
              </a:rPr>
              <a:t> : Territoire ou collectivité </a:t>
            </a:r>
            <a:r>
              <a:rPr lang="fr-FR" sz="2100" kern="0" dirty="0">
                <a:latin typeface="Arial" charset="0"/>
                <a:ea typeface="ＭＳ Ｐゴシック" pitchFamily="-64" charset="-128"/>
                <a:cs typeface="Arial" charset="0"/>
              </a:rPr>
              <a:t>sur laquelle porte les données</a:t>
            </a:r>
            <a:r>
              <a:rPr lang="fr-FR" sz="2100" kern="0" dirty="0">
                <a:latin typeface="+mn-lt"/>
                <a:ea typeface="+mn-ea"/>
              </a:rPr>
              <a:t>?</a:t>
            </a:r>
          </a:p>
          <a:p>
            <a:pPr marL="342900" indent="-342900">
              <a:lnSpc>
                <a:spcPct val="90000"/>
              </a:lnSpc>
              <a:spcBef>
                <a:spcPts val="2400"/>
              </a:spcBef>
              <a:buFont typeface="Wingdings" pitchFamily="2" charset="2"/>
              <a:buChar char="Ø"/>
              <a:tabLst>
                <a:tab pos="109538" algn="l"/>
              </a:tabLst>
              <a:defRPr/>
            </a:pPr>
            <a:r>
              <a:rPr lang="fr-FR" sz="2100" b="1" kern="0" dirty="0">
                <a:latin typeface="+mn-lt"/>
                <a:ea typeface="+mn-ea"/>
              </a:rPr>
              <a:t>Comment</a:t>
            </a:r>
            <a:r>
              <a:rPr lang="fr-FR" sz="2100" kern="0" dirty="0">
                <a:latin typeface="+mn-lt"/>
                <a:ea typeface="+mn-ea"/>
              </a:rPr>
              <a:t> : Unités de mesure utilisées (effectifs, %, etc.) ?</a:t>
            </a:r>
          </a:p>
          <a:p>
            <a:pPr marL="342900" indent="-342900">
              <a:lnSpc>
                <a:spcPct val="90000"/>
              </a:lnSpc>
              <a:spcBef>
                <a:spcPct val="50000"/>
              </a:spcBef>
              <a:tabLst>
                <a:tab pos="109538" algn="l"/>
              </a:tabLst>
              <a:defRPr/>
            </a:pPr>
            <a:endParaRPr lang="fr-FR" sz="2100" kern="0" dirty="0">
              <a:latin typeface="+mn-lt"/>
              <a:ea typeface="+mn-ea"/>
            </a:endParaRPr>
          </a:p>
        </p:txBody>
      </p:sp>
      <p:sp>
        <p:nvSpPr>
          <p:cNvPr id="3" name="Rectangle 2">
            <a:extLst>
              <a:ext uri="{FF2B5EF4-FFF2-40B4-BE49-F238E27FC236}">
                <a16:creationId xmlns:a16="http://schemas.microsoft.com/office/drawing/2014/main" id="{0B6B7963-D437-1B14-1382-95A7298BF16A}"/>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57425D23-6CCA-9B79-18FC-A0484185A555}"/>
              </a:ext>
            </a:extLst>
          </p:cNvPr>
          <p:cNvSpPr>
            <a:spLocks noGrp="1"/>
          </p:cNvSpPr>
          <p:nvPr>
            <p:ph type="sldNum" sz="quarter" idx="12"/>
          </p:nvPr>
        </p:nvSpPr>
        <p:spPr/>
        <p:txBody>
          <a:bodyPr/>
          <a:lstStyle/>
          <a:p>
            <a:pPr>
              <a:defRPr/>
            </a:pPr>
            <a:fld id="{A07B448D-F9D1-4FAD-96A2-619069223D4D}" type="slidenum">
              <a:rPr lang="fr-FR" smtClean="0"/>
              <a:pPr>
                <a:defRPr/>
              </a:pPr>
              <a:t>18</a:t>
            </a:fld>
            <a:endParaRPr lang="fr-FR"/>
          </a:p>
        </p:txBody>
      </p:sp>
    </p:spTree>
    <p:extLst>
      <p:ext uri="{BB962C8B-B14F-4D97-AF65-F5344CB8AC3E}">
        <p14:creationId xmlns:p14="http://schemas.microsoft.com/office/powerpoint/2010/main" val="425986848"/>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Line 7">
            <a:extLst>
              <a:ext uri="{FF2B5EF4-FFF2-40B4-BE49-F238E27FC236}">
                <a16:creationId xmlns:a16="http://schemas.microsoft.com/office/drawing/2014/main" id="{F323E189-D7E1-FF17-B672-1CFF4A87B138}"/>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557" name="Line 8">
            <a:extLst>
              <a:ext uri="{FF2B5EF4-FFF2-40B4-BE49-F238E27FC236}">
                <a16:creationId xmlns:a16="http://schemas.microsoft.com/office/drawing/2014/main" id="{C9EE7EF9-3AB7-D1A3-FA8F-4CD1CF54B19B}"/>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559" name="Rectangle 95">
            <a:extLst>
              <a:ext uri="{FF2B5EF4-FFF2-40B4-BE49-F238E27FC236}">
                <a16:creationId xmlns:a16="http://schemas.microsoft.com/office/drawing/2014/main" id="{FA4D8A94-12AA-E55A-2056-30264328A85C}"/>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23560" name="Rectangle 107">
            <a:extLst>
              <a:ext uri="{FF2B5EF4-FFF2-40B4-BE49-F238E27FC236}">
                <a16:creationId xmlns:a16="http://schemas.microsoft.com/office/drawing/2014/main" id="{4B5CFD4D-344E-2394-27FF-8AD42214EDC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23561" name="Text Box 10">
            <a:extLst>
              <a:ext uri="{FF2B5EF4-FFF2-40B4-BE49-F238E27FC236}">
                <a16:creationId xmlns:a16="http://schemas.microsoft.com/office/drawing/2014/main" id="{7C702B3D-1656-EC67-0585-B543F477E3AC}"/>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 Tableaux statistiques</a:t>
            </a:r>
          </a:p>
        </p:txBody>
      </p:sp>
      <p:pic>
        <p:nvPicPr>
          <p:cNvPr id="23562" name="Picture 303">
            <a:extLst>
              <a:ext uri="{FF2B5EF4-FFF2-40B4-BE49-F238E27FC236}">
                <a16:creationId xmlns:a16="http://schemas.microsoft.com/office/drawing/2014/main" id="{495E6E0B-3237-7EF7-1C6D-4470DD43C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214563"/>
            <a:ext cx="8643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304">
            <a:extLst>
              <a:ext uri="{FF2B5EF4-FFF2-40B4-BE49-F238E27FC236}">
                <a16:creationId xmlns:a16="http://schemas.microsoft.com/office/drawing/2014/main" id="{F7E74ADA-CAA0-DA78-F3C4-E0FD56B0495B}"/>
              </a:ext>
            </a:extLst>
          </p:cNvPr>
          <p:cNvSpPr>
            <a:spLocks/>
          </p:cNvSpPr>
          <p:nvPr/>
        </p:nvSpPr>
        <p:spPr bwMode="auto">
          <a:xfrm>
            <a:off x="7000875" y="1714500"/>
            <a:ext cx="1071563" cy="401638"/>
          </a:xfrm>
          <a:prstGeom prst="borderCallout2">
            <a:avLst>
              <a:gd name="adj1" fmla="val 28458"/>
              <a:gd name="adj2" fmla="val -8333"/>
              <a:gd name="adj3" fmla="val 28458"/>
              <a:gd name="adj4" fmla="val -62500"/>
              <a:gd name="adj5" fmla="val 171935"/>
              <a:gd name="adj6" fmla="val -118579"/>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2000"/>
              <a:t>Quoi ?</a:t>
            </a:r>
          </a:p>
        </p:txBody>
      </p:sp>
      <p:sp>
        <p:nvSpPr>
          <p:cNvPr id="16" name="AutoShape 305">
            <a:extLst>
              <a:ext uri="{FF2B5EF4-FFF2-40B4-BE49-F238E27FC236}">
                <a16:creationId xmlns:a16="http://schemas.microsoft.com/office/drawing/2014/main" id="{296A7A48-4C93-E625-6EC0-C802564A2E8B}"/>
              </a:ext>
            </a:extLst>
          </p:cNvPr>
          <p:cNvSpPr>
            <a:spLocks/>
          </p:cNvSpPr>
          <p:nvPr/>
        </p:nvSpPr>
        <p:spPr bwMode="auto">
          <a:xfrm>
            <a:off x="7858125" y="4572000"/>
            <a:ext cx="914400" cy="401638"/>
          </a:xfrm>
          <a:prstGeom prst="borderCallout2">
            <a:avLst>
              <a:gd name="adj1" fmla="val 28458"/>
              <a:gd name="adj2" fmla="val -8333"/>
              <a:gd name="adj3" fmla="val 28458"/>
              <a:gd name="adj4" fmla="val -104861"/>
              <a:gd name="adj5" fmla="val -43477"/>
              <a:gd name="adj6" fmla="val -205208"/>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2000"/>
              <a:t>Qui ?</a:t>
            </a:r>
          </a:p>
        </p:txBody>
      </p:sp>
      <p:sp>
        <p:nvSpPr>
          <p:cNvPr id="17" name="AutoShape 306">
            <a:extLst>
              <a:ext uri="{FF2B5EF4-FFF2-40B4-BE49-F238E27FC236}">
                <a16:creationId xmlns:a16="http://schemas.microsoft.com/office/drawing/2014/main" id="{D996CD71-A3F5-B0BE-FAB3-E311AF2C7C30}"/>
              </a:ext>
            </a:extLst>
          </p:cNvPr>
          <p:cNvSpPr>
            <a:spLocks/>
          </p:cNvSpPr>
          <p:nvPr/>
        </p:nvSpPr>
        <p:spPr bwMode="auto">
          <a:xfrm>
            <a:off x="3786188" y="4286250"/>
            <a:ext cx="1363662" cy="474663"/>
          </a:xfrm>
          <a:prstGeom prst="borderCallout2">
            <a:avLst>
              <a:gd name="adj1" fmla="val 24079"/>
              <a:gd name="adj2" fmla="val -5588"/>
              <a:gd name="adj3" fmla="val 24079"/>
              <a:gd name="adj4" fmla="val -8264"/>
              <a:gd name="adj5" fmla="val -309699"/>
              <a:gd name="adj6" fmla="val -10944"/>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2000"/>
              <a:t>Quand ?</a:t>
            </a:r>
          </a:p>
        </p:txBody>
      </p:sp>
      <p:sp>
        <p:nvSpPr>
          <p:cNvPr id="18" name="AutoShape 307">
            <a:extLst>
              <a:ext uri="{FF2B5EF4-FFF2-40B4-BE49-F238E27FC236}">
                <a16:creationId xmlns:a16="http://schemas.microsoft.com/office/drawing/2014/main" id="{F47100E4-0873-C7F0-3340-260E4225585A}"/>
              </a:ext>
            </a:extLst>
          </p:cNvPr>
          <p:cNvSpPr>
            <a:spLocks/>
          </p:cNvSpPr>
          <p:nvPr/>
        </p:nvSpPr>
        <p:spPr bwMode="auto">
          <a:xfrm>
            <a:off x="0" y="4357688"/>
            <a:ext cx="1785938" cy="431800"/>
          </a:xfrm>
          <a:prstGeom prst="borderCallout2">
            <a:avLst>
              <a:gd name="adj1" fmla="val 26472"/>
              <a:gd name="adj2" fmla="val 105375"/>
              <a:gd name="adj3" fmla="val 26472"/>
              <a:gd name="adj4" fmla="val 121167"/>
              <a:gd name="adj5" fmla="val -433454"/>
              <a:gd name="adj6" fmla="val 137065"/>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2000"/>
              <a:t>Comment ?</a:t>
            </a:r>
          </a:p>
        </p:txBody>
      </p:sp>
      <p:sp>
        <p:nvSpPr>
          <p:cNvPr id="19" name="Text Box 308">
            <a:extLst>
              <a:ext uri="{FF2B5EF4-FFF2-40B4-BE49-F238E27FC236}">
                <a16:creationId xmlns:a16="http://schemas.microsoft.com/office/drawing/2014/main" id="{84E885D2-698C-4870-C8F8-808BB0238EE9}"/>
              </a:ext>
            </a:extLst>
          </p:cNvPr>
          <p:cNvSpPr txBox="1">
            <a:spLocks noChangeArrowheads="1"/>
          </p:cNvSpPr>
          <p:nvPr/>
        </p:nvSpPr>
        <p:spPr bwMode="auto">
          <a:xfrm>
            <a:off x="714375" y="5286375"/>
            <a:ext cx="7559675" cy="708025"/>
          </a:xfrm>
          <a:prstGeom prst="rect">
            <a:avLst/>
          </a:prstGeom>
          <a:solidFill>
            <a:schemeClr val="accent1"/>
          </a:solidFill>
          <a:ln w="9525">
            <a:solidFill>
              <a:schemeClr val="tx1"/>
            </a:solidFill>
            <a:miter lim="800000"/>
            <a:headEnd/>
            <a:tailEnd/>
          </a:ln>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buFontTx/>
              <a:buNone/>
            </a:pPr>
            <a:r>
              <a:rPr lang="fr-FR" altLang="fr-FR" sz="2000"/>
              <a:t>Où ? Non précisé, mais le contexte du document peut laisser supposer que c’est l’ensemble du pays.</a:t>
            </a:r>
          </a:p>
        </p:txBody>
      </p:sp>
      <p:sp>
        <p:nvSpPr>
          <p:cNvPr id="3" name="Rectangle 2">
            <a:extLst>
              <a:ext uri="{FF2B5EF4-FFF2-40B4-BE49-F238E27FC236}">
                <a16:creationId xmlns:a16="http://schemas.microsoft.com/office/drawing/2014/main" id="{D7B965E4-BB4C-3B83-D4E6-D7EEE52C848E}"/>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788AA6C4-6A87-AE1E-2529-2F80511ADB7E}"/>
              </a:ext>
            </a:extLst>
          </p:cNvPr>
          <p:cNvSpPr>
            <a:spLocks noGrp="1"/>
          </p:cNvSpPr>
          <p:nvPr>
            <p:ph type="sldNum" sz="quarter" idx="12"/>
          </p:nvPr>
        </p:nvSpPr>
        <p:spPr/>
        <p:txBody>
          <a:bodyPr/>
          <a:lstStyle/>
          <a:p>
            <a:pPr>
              <a:defRPr/>
            </a:pPr>
            <a:fld id="{A07B448D-F9D1-4FAD-96A2-619069223D4D}" type="slidenum">
              <a:rPr lang="fr-FR" smtClean="0"/>
              <a:pPr>
                <a:defRPr/>
              </a:pPr>
              <a:t>19</a:t>
            </a:fld>
            <a:endParaRPr lang="fr-FR"/>
          </a:p>
        </p:txBody>
      </p:sp>
    </p:spTree>
    <p:extLst>
      <p:ext uri="{BB962C8B-B14F-4D97-AF65-F5344CB8AC3E}">
        <p14:creationId xmlns:p14="http://schemas.microsoft.com/office/powerpoint/2010/main" val="312067030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260350"/>
            <a:ext cx="8201025" cy="648370"/>
          </a:xfrm>
          <a:prstGeom prst="rect">
            <a:avLst/>
          </a:prstGeom>
        </p:spPr>
        <p:txBody>
          <a:bodyPr/>
          <a:lstStyle/>
          <a:p>
            <a:pPr algn="ctr">
              <a:defRPr/>
            </a:pPr>
            <a:r>
              <a:rPr lang="fr-FR" sz="3200" kern="0" dirty="0">
                <a:solidFill>
                  <a:schemeClr val="accent2"/>
                </a:solidFill>
                <a:latin typeface="+mj-lt"/>
                <a:ea typeface="+mj-ea"/>
                <a:cs typeface="+mj-cs"/>
              </a:rPr>
              <a:t>Plan de la présentation</a:t>
            </a:r>
          </a:p>
        </p:txBody>
      </p:sp>
      <p:sp>
        <p:nvSpPr>
          <p:cNvPr id="3075" name="Rectangle 5"/>
          <p:cNvSpPr>
            <a:spLocks noChangeArrowheads="1"/>
          </p:cNvSpPr>
          <p:nvPr/>
        </p:nvSpPr>
        <p:spPr bwMode="auto">
          <a:xfrm>
            <a:off x="485775" y="1124744"/>
            <a:ext cx="833469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50000"/>
              </a:spcBef>
              <a:buFont typeface="+mj-lt"/>
              <a:buAutoNum type="arabicPeriod"/>
            </a:pPr>
            <a:r>
              <a:rPr lang="fr-FR" sz="2400" dirty="0"/>
              <a:t>Définition</a:t>
            </a:r>
          </a:p>
          <a:p>
            <a:pPr marL="457200" indent="-457200">
              <a:spcBef>
                <a:spcPct val="50000"/>
              </a:spcBef>
              <a:buFont typeface="+mj-lt"/>
              <a:buAutoNum type="arabicPeriod"/>
            </a:pPr>
            <a:r>
              <a:rPr lang="fr-FR" sz="2400" dirty="0"/>
              <a:t>Fonction d’un tableau de bord</a:t>
            </a:r>
          </a:p>
          <a:p>
            <a:pPr marL="457200" indent="-457200">
              <a:spcBef>
                <a:spcPct val="50000"/>
              </a:spcBef>
              <a:buFont typeface="+mj-lt"/>
              <a:buAutoNum type="arabicPeriod"/>
            </a:pPr>
            <a:r>
              <a:rPr lang="fr-FR" sz="2400" dirty="0"/>
              <a:t>Les utilisateurs du tableau de bord</a:t>
            </a:r>
          </a:p>
          <a:p>
            <a:pPr marL="457200" indent="-457200">
              <a:spcBef>
                <a:spcPct val="50000"/>
              </a:spcBef>
              <a:buFont typeface="+mj-lt"/>
              <a:buAutoNum type="arabicPeriod"/>
            </a:pPr>
            <a:r>
              <a:rPr lang="fr-FR" sz="2400" dirty="0"/>
              <a:t>Les indicateurs du tableau de bord</a:t>
            </a:r>
          </a:p>
          <a:p>
            <a:pPr marL="457200" indent="-457200">
              <a:spcBef>
                <a:spcPct val="50000"/>
              </a:spcBef>
              <a:buFont typeface="+mj-lt"/>
              <a:buAutoNum type="arabicPeriod"/>
            </a:pPr>
            <a:r>
              <a:rPr lang="fr-FR" sz="2400" dirty="0"/>
              <a:t>Présentation </a:t>
            </a:r>
            <a:r>
              <a:rPr lang="fr-FR" sz="2400"/>
              <a:t>des indicateurs</a:t>
            </a:r>
            <a:endParaRPr lang="fr-FR" sz="2400" dirty="0"/>
          </a:p>
          <a:p>
            <a:pPr marL="457200" indent="-457200">
              <a:spcBef>
                <a:spcPct val="50000"/>
              </a:spcBef>
              <a:buFont typeface="+mj-lt"/>
              <a:buAutoNum type="arabicPeriod"/>
            </a:pPr>
            <a:r>
              <a:rPr lang="fr-FR" sz="2400" dirty="0"/>
              <a:t>Exemples de tableaux de bord sectoriels</a:t>
            </a:r>
          </a:p>
          <a:p>
            <a:pPr marL="457200" indent="-457200">
              <a:spcBef>
                <a:spcPct val="50000"/>
              </a:spcBef>
              <a:buFont typeface="+mj-lt"/>
              <a:buAutoNum type="arabicPeriod"/>
            </a:pPr>
            <a:r>
              <a:rPr lang="fr-FR" sz="2400" dirty="0"/>
              <a:t>Proposition de format d’un tableau de bord</a:t>
            </a:r>
          </a:p>
          <a:p>
            <a:pPr marL="457200" lvl="0" indent="-457200">
              <a:spcBef>
                <a:spcPct val="50000"/>
              </a:spcBef>
              <a:buFont typeface="+mj-lt"/>
              <a:buAutoNum type="arabicPeriod"/>
            </a:pPr>
            <a:r>
              <a:rPr lang="fr-FR" sz="2400" dirty="0"/>
              <a:t>Lignes directrices d’élaboration des tableaux de bord sectoriels</a:t>
            </a:r>
          </a:p>
          <a:p>
            <a:pPr marL="457200" lvl="0" indent="-457200">
              <a:spcBef>
                <a:spcPct val="50000"/>
              </a:spcBef>
              <a:buFont typeface="+mj-lt"/>
              <a:buAutoNum type="arabicPeriod"/>
            </a:pPr>
            <a:r>
              <a:rPr lang="fr-FR" sz="2400" dirty="0"/>
              <a:t>Projet de maquette</a:t>
            </a:r>
          </a:p>
        </p:txBody>
      </p:sp>
      <p:sp>
        <p:nvSpPr>
          <p:cNvPr id="3" name="Espace réservé du numéro de diapositive 2">
            <a:extLst>
              <a:ext uri="{FF2B5EF4-FFF2-40B4-BE49-F238E27FC236}">
                <a16:creationId xmlns:a16="http://schemas.microsoft.com/office/drawing/2014/main" id="{DBA4C8AE-81D2-E06A-F249-E5A9DDCC5E84}"/>
              </a:ext>
            </a:extLst>
          </p:cNvPr>
          <p:cNvSpPr>
            <a:spLocks noGrp="1"/>
          </p:cNvSpPr>
          <p:nvPr>
            <p:ph type="sldNum" sz="quarter" idx="12"/>
          </p:nvPr>
        </p:nvSpPr>
        <p:spPr/>
        <p:txBody>
          <a:bodyPr/>
          <a:lstStyle/>
          <a:p>
            <a:pPr>
              <a:defRPr/>
            </a:pPr>
            <a:fld id="{6FB36EDD-0629-409C-AF13-7CC8B517DC70}" type="slidenum">
              <a:rPr lang="fr-FR" smtClean="0"/>
              <a:pPr>
                <a:defRPr/>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Line 7">
            <a:extLst>
              <a:ext uri="{FF2B5EF4-FFF2-40B4-BE49-F238E27FC236}">
                <a16:creationId xmlns:a16="http://schemas.microsoft.com/office/drawing/2014/main" id="{C85A785A-0637-4A65-A3C9-FC26872284E2}"/>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05" name="Line 8">
            <a:extLst>
              <a:ext uri="{FF2B5EF4-FFF2-40B4-BE49-F238E27FC236}">
                <a16:creationId xmlns:a16="http://schemas.microsoft.com/office/drawing/2014/main" id="{0350B56E-58A0-6AEB-5DA7-75F98BBA7724}"/>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607" name="Rectangle 95">
            <a:extLst>
              <a:ext uri="{FF2B5EF4-FFF2-40B4-BE49-F238E27FC236}">
                <a16:creationId xmlns:a16="http://schemas.microsoft.com/office/drawing/2014/main" id="{8E3C00B3-9918-F58C-51AD-D13278485034}"/>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25608" name="Rectangle 107">
            <a:extLst>
              <a:ext uri="{FF2B5EF4-FFF2-40B4-BE49-F238E27FC236}">
                <a16:creationId xmlns:a16="http://schemas.microsoft.com/office/drawing/2014/main" id="{13DBF806-24A6-AE94-0CFE-403F461968B8}"/>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25609" name="Text Box 10">
            <a:extLst>
              <a:ext uri="{FF2B5EF4-FFF2-40B4-BE49-F238E27FC236}">
                <a16:creationId xmlns:a16="http://schemas.microsoft.com/office/drawing/2014/main" id="{0BF15561-6CEC-9507-FC2D-16B9A464C522}"/>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5.1.1 Tableaux statistiques à une dimension</a:t>
            </a:r>
          </a:p>
        </p:txBody>
      </p:sp>
      <p:graphicFrame>
        <p:nvGraphicFramePr>
          <p:cNvPr id="20" name="Tableau 19">
            <a:extLst>
              <a:ext uri="{FF2B5EF4-FFF2-40B4-BE49-F238E27FC236}">
                <a16:creationId xmlns:a16="http://schemas.microsoft.com/office/drawing/2014/main" id="{B816F0E0-12BB-D014-72B1-EAC740FEA592}"/>
              </a:ext>
            </a:extLst>
          </p:cNvPr>
          <p:cNvGraphicFramePr>
            <a:graphicFrameLocks noGrp="1"/>
          </p:cNvGraphicFramePr>
          <p:nvPr>
            <p:extLst>
              <p:ext uri="{D42A27DB-BD31-4B8C-83A1-F6EECF244321}">
                <p14:modId xmlns:p14="http://schemas.microsoft.com/office/powerpoint/2010/main" val="1332214609"/>
              </p:ext>
            </p:extLst>
          </p:nvPr>
        </p:nvGraphicFramePr>
        <p:xfrm>
          <a:off x="2286000" y="2214563"/>
          <a:ext cx="2862065" cy="3251197"/>
        </p:xfrm>
        <a:graphic>
          <a:graphicData uri="http://schemas.openxmlformats.org/drawingml/2006/table">
            <a:tbl>
              <a:tblPr/>
              <a:tblGrid>
                <a:gridCol w="1191599">
                  <a:extLst>
                    <a:ext uri="{9D8B030D-6E8A-4147-A177-3AD203B41FA5}">
                      <a16:colId xmlns:a16="http://schemas.microsoft.com/office/drawing/2014/main" val="20000"/>
                    </a:ext>
                  </a:extLst>
                </a:gridCol>
                <a:gridCol w="835233">
                  <a:extLst>
                    <a:ext uri="{9D8B030D-6E8A-4147-A177-3AD203B41FA5}">
                      <a16:colId xmlns:a16="http://schemas.microsoft.com/office/drawing/2014/main" val="20001"/>
                    </a:ext>
                  </a:extLst>
                </a:gridCol>
                <a:gridCol w="835233">
                  <a:extLst>
                    <a:ext uri="{9D8B030D-6E8A-4147-A177-3AD203B41FA5}">
                      <a16:colId xmlns:a16="http://schemas.microsoft.com/office/drawing/2014/main" val="20002"/>
                    </a:ext>
                  </a:extLst>
                </a:gridCol>
              </a:tblGrid>
              <a:tr h="649599">
                <a:tc gridSpan="3">
                  <a:txBody>
                    <a:bodyPr/>
                    <a:lstStyle/>
                    <a:p>
                      <a:pPr algn="ctr" fontAlgn="ctr"/>
                      <a:r>
                        <a:rPr lang="fr-FR" sz="1400" b="1" i="0" u="none" strike="noStrike" dirty="0">
                          <a:solidFill>
                            <a:srgbClr val="000000"/>
                          </a:solidFill>
                          <a:latin typeface="Arial"/>
                        </a:rPr>
                        <a:t>Nombre d'arrivées au Burkina en 2009 selon le motif de voyage</a:t>
                      </a:r>
                    </a:p>
                  </a:txBody>
                  <a:tcPr marL="9525" marR="9525" marT="9523" marB="0" anchor="ctr">
                    <a:lnL>
                      <a:noFill/>
                    </a:lnL>
                    <a:lnR>
                      <a:noFill/>
                    </a:lnR>
                    <a:lnT>
                      <a:noFill/>
                    </a:lnT>
                    <a:lnB>
                      <a:noFill/>
                    </a:lnB>
                  </a:tcPr>
                </a:tc>
                <a:tc hMerge="1">
                  <a:txBody>
                    <a:bodyPr/>
                    <a:lstStyle/>
                    <a:p>
                      <a:endParaRPr lang="fr-FR"/>
                    </a:p>
                  </a:txBody>
                  <a:tcPr/>
                </a:tc>
                <a:tc hMerge="1">
                  <a:txBody>
                    <a:bodyPr/>
                    <a:lstStyle/>
                    <a:p>
                      <a:pPr algn="ctr" fontAlgn="ctr"/>
                      <a:endParaRPr lang="fr-FR" sz="1400" b="1"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255208">
                <a:tc>
                  <a:txBody>
                    <a:bodyPr/>
                    <a:lstStyle/>
                    <a:p>
                      <a:pPr algn="ctr" fontAlgn="ctr"/>
                      <a:r>
                        <a:rPr lang="fr-FR" sz="1400" b="0" i="0" u="none" strike="noStrike" dirty="0">
                          <a:solidFill>
                            <a:srgbClr val="000000"/>
                          </a:solidFill>
                          <a:latin typeface="Arial"/>
                        </a:rPr>
                        <a:t> </a:t>
                      </a:r>
                    </a:p>
                  </a:txBody>
                  <a:tcPr marL="9525" marR="9525" marT="9523"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latin typeface="Arial"/>
                        </a:rPr>
                        <a:t>Effectif</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latin typeface="Arial"/>
                        </a:rPr>
                        <a:t>%</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5208">
                <a:tc>
                  <a:txBody>
                    <a:bodyPr/>
                    <a:lstStyle/>
                    <a:p>
                      <a:pPr algn="l" fontAlgn="ctr"/>
                      <a:r>
                        <a:rPr lang="fr-FR" sz="1400" b="0" i="0" u="none" strike="noStrike" dirty="0">
                          <a:solidFill>
                            <a:srgbClr val="000000"/>
                          </a:solidFill>
                          <a:latin typeface="Arial"/>
                        </a:rPr>
                        <a:t>Vacances</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fr-FR" sz="1400" b="0" i="0" u="none" strike="noStrike" dirty="0">
                          <a:latin typeface="Arial"/>
                        </a:rPr>
                        <a:t>72 548</a:t>
                      </a:r>
                    </a:p>
                  </a:txBody>
                  <a:tcPr marL="9525" marR="114299" marT="9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fr-FR" sz="1400" b="0" i="0" u="none" strike="noStrike" dirty="0">
                          <a:latin typeface="Arial"/>
                        </a:rPr>
                        <a:t>18,1%</a:t>
                      </a:r>
                    </a:p>
                  </a:txBody>
                  <a:tcPr marL="9525" marR="9525" marT="9523"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55208">
                <a:tc>
                  <a:txBody>
                    <a:bodyPr/>
                    <a:lstStyle/>
                    <a:p>
                      <a:pPr algn="l" fontAlgn="ctr"/>
                      <a:r>
                        <a:rPr lang="fr-FR" sz="1400" b="0" i="0" u="none" strike="noStrike" dirty="0">
                          <a:solidFill>
                            <a:srgbClr val="000000"/>
                          </a:solidFill>
                          <a:latin typeface="Arial"/>
                        </a:rPr>
                        <a:t>Affaires</a:t>
                      </a:r>
                    </a:p>
                  </a:txBody>
                  <a:tcPr marL="9525" marR="9525" marT="9523" marB="0" anchor="ctr">
                    <a:lnL>
                      <a:noFill/>
                    </a:lnL>
                    <a:lnR>
                      <a:noFill/>
                    </a:lnR>
                    <a:lnT>
                      <a:noFill/>
                    </a:lnT>
                    <a:lnB>
                      <a:noFill/>
                    </a:lnB>
                    <a:solidFill>
                      <a:srgbClr val="C0C0C0"/>
                    </a:solidFill>
                  </a:tcPr>
                </a:tc>
                <a:tc>
                  <a:txBody>
                    <a:bodyPr/>
                    <a:lstStyle/>
                    <a:p>
                      <a:pPr algn="r" fontAlgn="ctr"/>
                      <a:r>
                        <a:rPr lang="fr-FR" sz="1400" b="0" i="0" u="none" strike="noStrike" dirty="0">
                          <a:latin typeface="Arial"/>
                        </a:rPr>
                        <a:t>246 390</a:t>
                      </a:r>
                    </a:p>
                  </a:txBody>
                  <a:tcPr marL="9525" marR="114299" marT="9523" marB="0" anchor="ctr">
                    <a:lnL>
                      <a:noFill/>
                    </a:lnL>
                    <a:lnR>
                      <a:noFill/>
                    </a:lnR>
                    <a:lnT>
                      <a:noFill/>
                    </a:lnT>
                    <a:lnB>
                      <a:noFill/>
                    </a:lnB>
                    <a:solidFill>
                      <a:srgbClr val="C0C0C0"/>
                    </a:solidFill>
                  </a:tcPr>
                </a:tc>
                <a:tc>
                  <a:txBody>
                    <a:bodyPr/>
                    <a:lstStyle/>
                    <a:p>
                      <a:pPr algn="r" fontAlgn="ctr"/>
                      <a:r>
                        <a:rPr lang="fr-FR" sz="1400" b="0" i="0" u="none" strike="noStrike" dirty="0">
                          <a:latin typeface="Arial"/>
                        </a:rPr>
                        <a:t>61,4%</a:t>
                      </a:r>
                    </a:p>
                  </a:txBody>
                  <a:tcPr marL="9525" marR="9525" marT="9523" marB="0" anchor="ctr">
                    <a:lnL>
                      <a:noFill/>
                    </a:lnL>
                    <a:lnR>
                      <a:noFill/>
                    </a:lnR>
                    <a:lnT>
                      <a:noFill/>
                    </a:lnT>
                    <a:lnB>
                      <a:noFill/>
                    </a:lnB>
                    <a:solidFill>
                      <a:srgbClr val="C0C0C0"/>
                    </a:solidFill>
                  </a:tcPr>
                </a:tc>
                <a:extLst>
                  <a:ext uri="{0D108BD9-81ED-4DB2-BD59-A6C34878D82A}">
                    <a16:rowId xmlns:a16="http://schemas.microsoft.com/office/drawing/2014/main" val="10003"/>
                  </a:ext>
                </a:extLst>
              </a:tr>
              <a:tr h="255208">
                <a:tc>
                  <a:txBody>
                    <a:bodyPr/>
                    <a:lstStyle/>
                    <a:p>
                      <a:pPr algn="l" fontAlgn="ctr"/>
                      <a:r>
                        <a:rPr lang="fr-FR" sz="1400" b="0" i="0" u="none" strike="noStrike">
                          <a:solidFill>
                            <a:srgbClr val="000000"/>
                          </a:solidFill>
                          <a:latin typeface="Arial"/>
                        </a:rPr>
                        <a:t>Famille</a:t>
                      </a:r>
                    </a:p>
                  </a:txBody>
                  <a:tcPr marL="9525" marR="9525" marT="9523" marB="0" anchor="ctr">
                    <a:lnL>
                      <a:noFill/>
                    </a:lnL>
                    <a:lnR>
                      <a:noFill/>
                    </a:lnR>
                    <a:lnT>
                      <a:noFill/>
                    </a:lnT>
                    <a:lnB>
                      <a:noFill/>
                    </a:lnB>
                  </a:tcPr>
                </a:tc>
                <a:tc>
                  <a:txBody>
                    <a:bodyPr/>
                    <a:lstStyle/>
                    <a:p>
                      <a:pPr algn="r" fontAlgn="ctr"/>
                      <a:r>
                        <a:rPr lang="fr-FR" sz="1400" b="0" i="0" u="none" strike="noStrike" dirty="0">
                          <a:latin typeface="Arial"/>
                        </a:rPr>
                        <a:t>40 709</a:t>
                      </a:r>
                    </a:p>
                  </a:txBody>
                  <a:tcPr marL="9525" marR="114299" marT="9523" marB="0" anchor="ctr">
                    <a:lnL>
                      <a:noFill/>
                    </a:lnL>
                    <a:lnR>
                      <a:noFill/>
                    </a:lnR>
                    <a:lnT>
                      <a:noFill/>
                    </a:lnT>
                    <a:lnB>
                      <a:noFill/>
                    </a:lnB>
                  </a:tcPr>
                </a:tc>
                <a:tc>
                  <a:txBody>
                    <a:bodyPr/>
                    <a:lstStyle/>
                    <a:p>
                      <a:pPr algn="r" fontAlgn="ctr"/>
                      <a:r>
                        <a:rPr lang="fr-FR" sz="1400" b="0" i="0" u="none" strike="noStrike" dirty="0">
                          <a:latin typeface="Arial"/>
                        </a:rPr>
                        <a:t>10,1%</a:t>
                      </a:r>
                    </a:p>
                  </a:txBody>
                  <a:tcPr marL="9525" marR="9525" marT="9523" marB="0" anchor="ctr">
                    <a:lnL>
                      <a:noFill/>
                    </a:lnL>
                    <a:lnR>
                      <a:noFill/>
                    </a:lnR>
                    <a:lnT>
                      <a:noFill/>
                    </a:lnT>
                    <a:lnB>
                      <a:noFill/>
                    </a:lnB>
                  </a:tcPr>
                </a:tc>
                <a:extLst>
                  <a:ext uri="{0D108BD9-81ED-4DB2-BD59-A6C34878D82A}">
                    <a16:rowId xmlns:a16="http://schemas.microsoft.com/office/drawing/2014/main" val="10004"/>
                  </a:ext>
                </a:extLst>
              </a:tr>
              <a:tr h="255208">
                <a:tc>
                  <a:txBody>
                    <a:bodyPr/>
                    <a:lstStyle/>
                    <a:p>
                      <a:pPr algn="l" fontAlgn="ctr"/>
                      <a:r>
                        <a:rPr lang="fr-FR" sz="1400" b="0" i="0" u="none" strike="noStrike">
                          <a:solidFill>
                            <a:srgbClr val="000000"/>
                          </a:solidFill>
                          <a:latin typeface="Arial"/>
                        </a:rPr>
                        <a:t>Santé</a:t>
                      </a:r>
                    </a:p>
                  </a:txBody>
                  <a:tcPr marL="9525" marR="9525" marT="9523" marB="0" anchor="ctr">
                    <a:lnL>
                      <a:noFill/>
                    </a:lnL>
                    <a:lnR>
                      <a:noFill/>
                    </a:lnR>
                    <a:lnT>
                      <a:noFill/>
                    </a:lnT>
                    <a:lnB>
                      <a:noFill/>
                    </a:lnB>
                    <a:solidFill>
                      <a:srgbClr val="C0C0C0"/>
                    </a:solidFill>
                  </a:tcPr>
                </a:tc>
                <a:tc>
                  <a:txBody>
                    <a:bodyPr/>
                    <a:lstStyle/>
                    <a:p>
                      <a:pPr algn="r" fontAlgn="ctr"/>
                      <a:r>
                        <a:rPr lang="fr-FR" sz="1400" b="0" i="0" u="none" strike="noStrike" dirty="0">
                          <a:latin typeface="Arial"/>
                        </a:rPr>
                        <a:t>4 809</a:t>
                      </a:r>
                    </a:p>
                  </a:txBody>
                  <a:tcPr marL="9525" marR="114299" marT="9523" marB="0" anchor="ctr">
                    <a:lnL>
                      <a:noFill/>
                    </a:lnL>
                    <a:lnR>
                      <a:noFill/>
                    </a:lnR>
                    <a:lnT>
                      <a:noFill/>
                    </a:lnT>
                    <a:lnB>
                      <a:noFill/>
                    </a:lnB>
                    <a:solidFill>
                      <a:srgbClr val="C0C0C0"/>
                    </a:solidFill>
                  </a:tcPr>
                </a:tc>
                <a:tc>
                  <a:txBody>
                    <a:bodyPr/>
                    <a:lstStyle/>
                    <a:p>
                      <a:pPr algn="r" fontAlgn="ctr"/>
                      <a:r>
                        <a:rPr lang="fr-FR" sz="1400" b="0" i="0" u="none" strike="noStrike" dirty="0">
                          <a:latin typeface="Arial"/>
                        </a:rPr>
                        <a:t>1,2%</a:t>
                      </a:r>
                    </a:p>
                  </a:txBody>
                  <a:tcPr marL="9525" marR="9525" marT="9523" marB="0" anchor="ctr">
                    <a:lnL>
                      <a:noFill/>
                    </a:lnL>
                    <a:lnR>
                      <a:noFill/>
                    </a:lnR>
                    <a:lnT>
                      <a:noFill/>
                    </a:lnT>
                    <a:lnB>
                      <a:noFill/>
                    </a:lnB>
                    <a:solidFill>
                      <a:srgbClr val="C0C0C0"/>
                    </a:solidFill>
                  </a:tcPr>
                </a:tc>
                <a:extLst>
                  <a:ext uri="{0D108BD9-81ED-4DB2-BD59-A6C34878D82A}">
                    <a16:rowId xmlns:a16="http://schemas.microsoft.com/office/drawing/2014/main" val="10005"/>
                  </a:ext>
                </a:extLst>
              </a:tr>
              <a:tr h="255208">
                <a:tc>
                  <a:txBody>
                    <a:bodyPr/>
                    <a:lstStyle/>
                    <a:p>
                      <a:pPr algn="l" fontAlgn="ctr"/>
                      <a:r>
                        <a:rPr lang="fr-FR" sz="1400" b="0" i="0" u="none" strike="noStrike">
                          <a:solidFill>
                            <a:srgbClr val="000000"/>
                          </a:solidFill>
                          <a:latin typeface="Arial"/>
                        </a:rPr>
                        <a:t>Religion</a:t>
                      </a:r>
                    </a:p>
                  </a:txBody>
                  <a:tcPr marL="9525" marR="9525" marT="9523" marB="0" anchor="ctr">
                    <a:lnL>
                      <a:noFill/>
                    </a:lnL>
                    <a:lnR>
                      <a:noFill/>
                    </a:lnR>
                    <a:lnT>
                      <a:noFill/>
                    </a:lnT>
                    <a:lnB>
                      <a:noFill/>
                    </a:lnB>
                  </a:tcPr>
                </a:tc>
                <a:tc>
                  <a:txBody>
                    <a:bodyPr/>
                    <a:lstStyle/>
                    <a:p>
                      <a:pPr algn="r" fontAlgn="ctr"/>
                      <a:r>
                        <a:rPr lang="fr-FR" sz="1400" b="0" i="0" u="none" strike="noStrike" dirty="0">
                          <a:latin typeface="Arial"/>
                        </a:rPr>
                        <a:t>3 853</a:t>
                      </a:r>
                    </a:p>
                  </a:txBody>
                  <a:tcPr marL="9525" marR="114299" marT="9523" marB="0" anchor="ctr">
                    <a:lnL>
                      <a:noFill/>
                    </a:lnL>
                    <a:lnR>
                      <a:noFill/>
                    </a:lnR>
                    <a:lnT>
                      <a:noFill/>
                    </a:lnT>
                    <a:lnB>
                      <a:noFill/>
                    </a:lnB>
                  </a:tcPr>
                </a:tc>
                <a:tc>
                  <a:txBody>
                    <a:bodyPr/>
                    <a:lstStyle/>
                    <a:p>
                      <a:pPr algn="r" fontAlgn="ctr"/>
                      <a:r>
                        <a:rPr lang="fr-FR" sz="1400" b="0" i="0" u="none" strike="noStrike" dirty="0">
                          <a:latin typeface="Arial"/>
                        </a:rPr>
                        <a:t>1,0%</a:t>
                      </a:r>
                    </a:p>
                  </a:txBody>
                  <a:tcPr marL="9525" marR="9525" marT="9523" marB="0" anchor="ctr">
                    <a:lnL>
                      <a:noFill/>
                    </a:lnL>
                    <a:lnR>
                      <a:noFill/>
                    </a:lnR>
                    <a:lnT>
                      <a:noFill/>
                    </a:lnT>
                    <a:lnB>
                      <a:noFill/>
                    </a:lnB>
                  </a:tcPr>
                </a:tc>
                <a:extLst>
                  <a:ext uri="{0D108BD9-81ED-4DB2-BD59-A6C34878D82A}">
                    <a16:rowId xmlns:a16="http://schemas.microsoft.com/office/drawing/2014/main" val="10006"/>
                  </a:ext>
                </a:extLst>
              </a:tr>
              <a:tr h="255208">
                <a:tc>
                  <a:txBody>
                    <a:bodyPr/>
                    <a:lstStyle/>
                    <a:p>
                      <a:pPr algn="l" fontAlgn="ctr"/>
                      <a:r>
                        <a:rPr lang="fr-FR" sz="1400" b="0" i="0" u="none" strike="noStrike">
                          <a:solidFill>
                            <a:srgbClr val="000000"/>
                          </a:solidFill>
                          <a:latin typeface="Arial"/>
                        </a:rPr>
                        <a:t>Safari</a:t>
                      </a:r>
                    </a:p>
                  </a:txBody>
                  <a:tcPr marL="9525" marR="9525" marT="9523" marB="0" anchor="ctr">
                    <a:lnL>
                      <a:noFill/>
                    </a:lnL>
                    <a:lnR>
                      <a:noFill/>
                    </a:lnR>
                    <a:lnT>
                      <a:noFill/>
                    </a:lnT>
                    <a:lnB>
                      <a:noFill/>
                    </a:lnB>
                    <a:solidFill>
                      <a:srgbClr val="C0C0C0"/>
                    </a:solidFill>
                  </a:tcPr>
                </a:tc>
                <a:tc>
                  <a:txBody>
                    <a:bodyPr/>
                    <a:lstStyle/>
                    <a:p>
                      <a:pPr algn="r" fontAlgn="ctr"/>
                      <a:r>
                        <a:rPr lang="fr-FR" sz="1400" b="0" i="0" u="none" strike="noStrike" dirty="0">
                          <a:latin typeface="Arial"/>
                        </a:rPr>
                        <a:t>6 299</a:t>
                      </a:r>
                    </a:p>
                  </a:txBody>
                  <a:tcPr marL="9525" marR="114299" marT="9523" marB="0" anchor="ctr">
                    <a:lnL>
                      <a:noFill/>
                    </a:lnL>
                    <a:lnR>
                      <a:noFill/>
                    </a:lnR>
                    <a:lnT>
                      <a:noFill/>
                    </a:lnT>
                    <a:lnB>
                      <a:noFill/>
                    </a:lnB>
                    <a:solidFill>
                      <a:srgbClr val="C0C0C0"/>
                    </a:solidFill>
                  </a:tcPr>
                </a:tc>
                <a:tc>
                  <a:txBody>
                    <a:bodyPr/>
                    <a:lstStyle/>
                    <a:p>
                      <a:pPr algn="r" fontAlgn="ctr"/>
                      <a:r>
                        <a:rPr lang="fr-FR" sz="1400" b="0" i="0" u="none" strike="noStrike" dirty="0">
                          <a:latin typeface="Arial"/>
                        </a:rPr>
                        <a:t>1,6%</a:t>
                      </a:r>
                    </a:p>
                  </a:txBody>
                  <a:tcPr marL="9525" marR="9525" marT="9523" marB="0" anchor="ctr">
                    <a:lnL>
                      <a:noFill/>
                    </a:lnL>
                    <a:lnR>
                      <a:noFill/>
                    </a:lnR>
                    <a:lnT>
                      <a:noFill/>
                    </a:lnT>
                    <a:lnB>
                      <a:noFill/>
                    </a:lnB>
                    <a:solidFill>
                      <a:srgbClr val="C0C0C0"/>
                    </a:solidFill>
                  </a:tcPr>
                </a:tc>
                <a:extLst>
                  <a:ext uri="{0D108BD9-81ED-4DB2-BD59-A6C34878D82A}">
                    <a16:rowId xmlns:a16="http://schemas.microsoft.com/office/drawing/2014/main" val="10007"/>
                  </a:ext>
                </a:extLst>
              </a:tr>
              <a:tr h="255208">
                <a:tc>
                  <a:txBody>
                    <a:bodyPr/>
                    <a:lstStyle/>
                    <a:p>
                      <a:pPr algn="l" fontAlgn="ctr"/>
                      <a:r>
                        <a:rPr lang="fr-FR" sz="1400" b="0" i="0" u="none" strike="noStrike">
                          <a:solidFill>
                            <a:srgbClr val="000000"/>
                          </a:solidFill>
                          <a:latin typeface="Arial"/>
                        </a:rPr>
                        <a:t>Autres</a:t>
                      </a:r>
                    </a:p>
                  </a:txBody>
                  <a:tcPr marL="9525" marR="9525" marT="9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dirty="0">
                          <a:latin typeface="Arial"/>
                        </a:rPr>
                        <a:t>26 700</a:t>
                      </a:r>
                    </a:p>
                  </a:txBody>
                  <a:tcPr marL="9525" marR="114299" marT="9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dirty="0">
                          <a:latin typeface="Arial"/>
                        </a:rPr>
                        <a:t>6,7%</a:t>
                      </a:r>
                    </a:p>
                  </a:txBody>
                  <a:tcPr marL="9525" marR="9525" marT="952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5208">
                <a:tc>
                  <a:txBody>
                    <a:bodyPr/>
                    <a:lstStyle/>
                    <a:p>
                      <a:pPr algn="l" fontAlgn="ctr"/>
                      <a:r>
                        <a:rPr lang="fr-FR" sz="1400" b="0" i="0" u="none" strike="noStrike">
                          <a:solidFill>
                            <a:srgbClr val="000000"/>
                          </a:solidFill>
                          <a:latin typeface="Arial"/>
                        </a:rPr>
                        <a:t>Ensemble</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dirty="0">
                          <a:latin typeface="Arial"/>
                        </a:rPr>
                        <a:t>401 308</a:t>
                      </a:r>
                    </a:p>
                  </a:txBody>
                  <a:tcPr marL="9525" marR="114299"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dirty="0">
                          <a:latin typeface="Arial"/>
                        </a:rPr>
                        <a:t>100,0%</a:t>
                      </a:r>
                    </a:p>
                  </a:txBody>
                  <a:tcPr marL="9525" marR="9525" marT="9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726">
                <a:tc gridSpan="3">
                  <a:txBody>
                    <a:bodyPr/>
                    <a:lstStyle/>
                    <a:p>
                      <a:pPr algn="l" fontAlgn="t"/>
                      <a:r>
                        <a:rPr lang="fr-FR" sz="1100" b="0" i="0" u="sng" strike="noStrike" dirty="0">
                          <a:latin typeface="Arial"/>
                        </a:rPr>
                        <a:t>Source</a:t>
                      </a:r>
                      <a:r>
                        <a:rPr lang="fr-FR" sz="1100" b="0" i="0" u="none" strike="noStrike" dirty="0">
                          <a:latin typeface="Arial"/>
                        </a:rPr>
                        <a:t> : Direction générale du tourisme  </a:t>
                      </a:r>
                      <a:endParaRPr lang="fr-FR" sz="1100" b="0" i="0" u="sng" strike="noStrike" dirty="0">
                        <a:latin typeface="Arial"/>
                      </a:endParaRPr>
                    </a:p>
                  </a:txBody>
                  <a:tcPr marL="9525" marR="9525" marT="9523"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pPr algn="l" fontAlgn="t"/>
                      <a:endParaRPr lang="fr-FR" sz="1100" b="0" i="0" u="sng" strike="noStrike" dirty="0">
                        <a:latin typeface="Arial"/>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bl>
          </a:graphicData>
        </a:graphic>
      </p:graphicFrame>
      <p:sp>
        <p:nvSpPr>
          <p:cNvPr id="3" name="Rectangle 2">
            <a:extLst>
              <a:ext uri="{FF2B5EF4-FFF2-40B4-BE49-F238E27FC236}">
                <a16:creationId xmlns:a16="http://schemas.microsoft.com/office/drawing/2014/main" id="{E1881402-0EB5-C420-C2DE-65A252D6FF7E}"/>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E3ECEFF3-597F-78AD-9DAC-5DF82D8C9E34}"/>
              </a:ext>
            </a:extLst>
          </p:cNvPr>
          <p:cNvSpPr>
            <a:spLocks noGrp="1"/>
          </p:cNvSpPr>
          <p:nvPr>
            <p:ph type="sldNum" sz="quarter" idx="12"/>
          </p:nvPr>
        </p:nvSpPr>
        <p:spPr/>
        <p:txBody>
          <a:bodyPr/>
          <a:lstStyle/>
          <a:p>
            <a:pPr>
              <a:defRPr/>
            </a:pPr>
            <a:fld id="{A07B448D-F9D1-4FAD-96A2-619069223D4D}" type="slidenum">
              <a:rPr lang="fr-FR" smtClean="0"/>
              <a:pPr>
                <a:defRPr/>
              </a:pPr>
              <a:t>20</a:t>
            </a:fld>
            <a:endParaRPr lang="fr-FR"/>
          </a:p>
        </p:txBody>
      </p:sp>
    </p:spTree>
    <p:extLst>
      <p:ext uri="{BB962C8B-B14F-4D97-AF65-F5344CB8AC3E}">
        <p14:creationId xmlns:p14="http://schemas.microsoft.com/office/powerpoint/2010/main" val="297272927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7">
            <a:extLst>
              <a:ext uri="{FF2B5EF4-FFF2-40B4-BE49-F238E27FC236}">
                <a16:creationId xmlns:a16="http://schemas.microsoft.com/office/drawing/2014/main" id="{1B59A82E-28AB-A9F0-3336-E9C6AB4C9753}"/>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653" name="Line 8">
            <a:extLst>
              <a:ext uri="{FF2B5EF4-FFF2-40B4-BE49-F238E27FC236}">
                <a16:creationId xmlns:a16="http://schemas.microsoft.com/office/drawing/2014/main" id="{C25E76FD-8FB4-FD85-10B9-9E8F0F701970}"/>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7655" name="Rectangle 107">
            <a:extLst>
              <a:ext uri="{FF2B5EF4-FFF2-40B4-BE49-F238E27FC236}">
                <a16:creationId xmlns:a16="http://schemas.microsoft.com/office/drawing/2014/main" id="{68352F91-7017-C3C7-2F88-72F53EE84CE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27656" name="Text Box 10">
            <a:extLst>
              <a:ext uri="{FF2B5EF4-FFF2-40B4-BE49-F238E27FC236}">
                <a16:creationId xmlns:a16="http://schemas.microsoft.com/office/drawing/2014/main" id="{B1146D52-F159-0C52-EA1B-0E7862F3E88D}"/>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5.1.1 Tableaux statistiques à une dimension</a:t>
            </a:r>
          </a:p>
        </p:txBody>
      </p:sp>
      <p:graphicFrame>
        <p:nvGraphicFramePr>
          <p:cNvPr id="15" name="Tableau 14">
            <a:extLst>
              <a:ext uri="{FF2B5EF4-FFF2-40B4-BE49-F238E27FC236}">
                <a16:creationId xmlns:a16="http://schemas.microsoft.com/office/drawing/2014/main" id="{734F2470-7603-DE56-D303-792AB265F4C9}"/>
              </a:ext>
            </a:extLst>
          </p:cNvPr>
          <p:cNvGraphicFramePr>
            <a:graphicFrameLocks noGrp="1"/>
          </p:cNvGraphicFramePr>
          <p:nvPr/>
        </p:nvGraphicFramePr>
        <p:xfrm>
          <a:off x="428625" y="1857375"/>
          <a:ext cx="3714750" cy="4064004"/>
        </p:xfrm>
        <a:graphic>
          <a:graphicData uri="http://schemas.openxmlformats.org/drawingml/2006/table">
            <a:tbl>
              <a:tblPr/>
              <a:tblGrid>
                <a:gridCol w="1102613">
                  <a:extLst>
                    <a:ext uri="{9D8B030D-6E8A-4147-A177-3AD203B41FA5}">
                      <a16:colId xmlns:a16="http://schemas.microsoft.com/office/drawing/2014/main" val="20000"/>
                    </a:ext>
                  </a:extLst>
                </a:gridCol>
                <a:gridCol w="840084">
                  <a:extLst>
                    <a:ext uri="{9D8B030D-6E8A-4147-A177-3AD203B41FA5}">
                      <a16:colId xmlns:a16="http://schemas.microsoft.com/office/drawing/2014/main" val="20001"/>
                    </a:ext>
                  </a:extLst>
                </a:gridCol>
                <a:gridCol w="840084">
                  <a:extLst>
                    <a:ext uri="{9D8B030D-6E8A-4147-A177-3AD203B41FA5}">
                      <a16:colId xmlns:a16="http://schemas.microsoft.com/office/drawing/2014/main" val="20002"/>
                    </a:ext>
                  </a:extLst>
                </a:gridCol>
                <a:gridCol w="931969">
                  <a:extLst>
                    <a:ext uri="{9D8B030D-6E8A-4147-A177-3AD203B41FA5}">
                      <a16:colId xmlns:a16="http://schemas.microsoft.com/office/drawing/2014/main" val="20003"/>
                    </a:ext>
                  </a:extLst>
                </a:gridCol>
              </a:tblGrid>
              <a:tr h="502859">
                <a:tc gridSpan="4">
                  <a:txBody>
                    <a:bodyPr/>
                    <a:lstStyle/>
                    <a:p>
                      <a:pPr algn="l" fontAlgn="ctr"/>
                      <a:r>
                        <a:rPr lang="fr-FR" sz="1400" b="0" i="0" u="none" strike="noStrike" dirty="0">
                          <a:solidFill>
                            <a:srgbClr val="000000"/>
                          </a:solidFill>
                          <a:latin typeface="Arial" pitchFamily="34" charset="0"/>
                          <a:cs typeface="Arial" pitchFamily="34" charset="0"/>
                        </a:rPr>
                        <a:t>Effectifs scolarisés au primaire par âge en 2008/09</a:t>
                      </a:r>
                    </a:p>
                  </a:txBody>
                  <a:tcPr marL="9347" marR="9347" marT="934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pPr algn="l" fontAlgn="ctr"/>
                      <a:endParaRPr lang="fr-FR" sz="1100" b="0" i="0" u="none" strike="noStrike" dirty="0">
                        <a:solidFill>
                          <a:srgbClr val="000000"/>
                        </a:solidFill>
                        <a:latin typeface="Arial Narrow"/>
                      </a:endParaRPr>
                    </a:p>
                  </a:txBody>
                  <a:tcPr marL="9347" marR="9347" marT="934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fr-FR" sz="1100" b="0" i="0" u="none" strike="noStrike" dirty="0">
                        <a:solidFill>
                          <a:srgbClr val="000000"/>
                        </a:solidFill>
                        <a:latin typeface="Arial Narrow"/>
                      </a:endParaRPr>
                    </a:p>
                  </a:txBody>
                  <a:tcPr marL="9347" marR="9347" marT="934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752">
                <a:tc>
                  <a:txBody>
                    <a:bodyPr/>
                    <a:lstStyle/>
                    <a:p>
                      <a:pPr algn="ctr" fontAlgn="ctr"/>
                      <a:r>
                        <a:rPr lang="fr-FR" sz="1400" b="0" i="0" u="none" strike="noStrike">
                          <a:solidFill>
                            <a:srgbClr val="000000"/>
                          </a:solidFill>
                          <a:latin typeface="Arial" pitchFamily="34" charset="0"/>
                          <a:cs typeface="Arial" pitchFamily="34" charset="0"/>
                        </a:rPr>
                        <a:t>Age</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latin typeface="Arial" pitchFamily="34" charset="0"/>
                          <a:cs typeface="Arial" pitchFamily="34" charset="0"/>
                        </a:rPr>
                        <a:t>Effectif</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latin typeface="Arial" pitchFamily="34" charset="0"/>
                          <a:cs typeface="Arial" pitchFamily="34" charset="0"/>
                        </a:rPr>
                        <a:t>%</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latin typeface="Arial" pitchFamily="34" charset="0"/>
                          <a:cs typeface="Arial" pitchFamily="34" charset="0"/>
                        </a:rPr>
                        <a:t>% cumulé</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752">
                <a:tc>
                  <a:txBody>
                    <a:bodyPr/>
                    <a:lstStyle/>
                    <a:p>
                      <a:pPr algn="ctr" fontAlgn="ctr"/>
                      <a:r>
                        <a:rPr lang="fr-FR" sz="1400" b="0" i="0" u="none" strike="noStrike">
                          <a:solidFill>
                            <a:srgbClr val="000000"/>
                          </a:solidFill>
                          <a:latin typeface="Arial" pitchFamily="34" charset="0"/>
                          <a:cs typeface="Arial" pitchFamily="34" charset="0"/>
                        </a:rPr>
                        <a:t>6</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146 751</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fr-FR" sz="1400" b="0" i="0" u="none" strike="noStrike" dirty="0">
                          <a:solidFill>
                            <a:srgbClr val="000000"/>
                          </a:solidFill>
                          <a:latin typeface="Arial" pitchFamily="34" charset="0"/>
                          <a:cs typeface="Arial" pitchFamily="34" charset="0"/>
                        </a:rPr>
                        <a:t>7,9%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7,9%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2"/>
                  </a:ext>
                </a:extLst>
              </a:tr>
              <a:tr h="289752">
                <a:tc>
                  <a:txBody>
                    <a:bodyPr/>
                    <a:lstStyle/>
                    <a:p>
                      <a:pPr algn="ctr" fontAlgn="ctr"/>
                      <a:r>
                        <a:rPr lang="fr-FR" sz="1400" b="0" i="0" u="none" strike="noStrike">
                          <a:solidFill>
                            <a:srgbClr val="000000"/>
                          </a:solidFill>
                          <a:latin typeface="Arial" pitchFamily="34" charset="0"/>
                          <a:cs typeface="Arial" pitchFamily="34" charset="0"/>
                        </a:rPr>
                        <a:t>7</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293 941</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dirty="0">
                          <a:solidFill>
                            <a:srgbClr val="000000"/>
                          </a:solidFill>
                          <a:latin typeface="Arial" pitchFamily="34" charset="0"/>
                          <a:cs typeface="Arial" pitchFamily="34" charset="0"/>
                        </a:rPr>
                        <a:t>15,8%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23,7%</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89752">
                <a:tc>
                  <a:txBody>
                    <a:bodyPr/>
                    <a:lstStyle/>
                    <a:p>
                      <a:pPr algn="ctr" fontAlgn="ctr"/>
                      <a:r>
                        <a:rPr lang="fr-FR" sz="1400" b="0" i="0" u="none" strike="noStrike">
                          <a:solidFill>
                            <a:srgbClr val="000000"/>
                          </a:solidFill>
                          <a:latin typeface="Arial" pitchFamily="34" charset="0"/>
                          <a:cs typeface="Arial" pitchFamily="34" charset="0"/>
                        </a:rPr>
                        <a:t>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323 614</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dirty="0">
                          <a:solidFill>
                            <a:srgbClr val="000000"/>
                          </a:solidFill>
                          <a:latin typeface="Arial" pitchFamily="34" charset="0"/>
                          <a:cs typeface="Arial" pitchFamily="34" charset="0"/>
                        </a:rPr>
                        <a:t>17,4%</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dirty="0">
                          <a:solidFill>
                            <a:srgbClr val="000000"/>
                          </a:solidFill>
                          <a:latin typeface="Arial" pitchFamily="34" charset="0"/>
                          <a:cs typeface="Arial" pitchFamily="34" charset="0"/>
                        </a:rPr>
                        <a:t>41,0%</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4"/>
                  </a:ext>
                </a:extLst>
              </a:tr>
              <a:tr h="289752">
                <a:tc>
                  <a:txBody>
                    <a:bodyPr/>
                    <a:lstStyle/>
                    <a:p>
                      <a:pPr algn="ctr" fontAlgn="ctr"/>
                      <a:r>
                        <a:rPr lang="fr-FR" sz="1400" b="0" i="0" u="none" strike="noStrike">
                          <a:solidFill>
                            <a:srgbClr val="000000"/>
                          </a:solidFill>
                          <a:latin typeface="Arial" pitchFamily="34" charset="0"/>
                          <a:cs typeface="Arial" pitchFamily="34" charset="0"/>
                        </a:rPr>
                        <a:t>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285 707</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15,3%</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dirty="0">
                          <a:solidFill>
                            <a:srgbClr val="000000"/>
                          </a:solidFill>
                          <a:latin typeface="Arial" pitchFamily="34" charset="0"/>
                          <a:cs typeface="Arial" pitchFamily="34" charset="0"/>
                        </a:rPr>
                        <a:t>56,4%</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89752">
                <a:tc>
                  <a:txBody>
                    <a:bodyPr/>
                    <a:lstStyle/>
                    <a:p>
                      <a:pPr algn="ctr" fontAlgn="ctr"/>
                      <a:r>
                        <a:rPr lang="fr-FR" sz="1400" b="0" i="0" u="none" strike="noStrike">
                          <a:solidFill>
                            <a:srgbClr val="000000"/>
                          </a:solidFill>
                          <a:latin typeface="Arial" pitchFamily="34" charset="0"/>
                          <a:cs typeface="Arial" pitchFamily="34" charset="0"/>
                        </a:rPr>
                        <a:t>10</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259 038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13,9%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dirty="0">
                          <a:solidFill>
                            <a:srgbClr val="000000"/>
                          </a:solidFill>
                          <a:latin typeface="Arial" pitchFamily="34" charset="0"/>
                          <a:cs typeface="Arial" pitchFamily="34" charset="0"/>
                        </a:rPr>
                        <a:t>70,3%</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6"/>
                  </a:ext>
                </a:extLst>
              </a:tr>
              <a:tr h="289752">
                <a:tc>
                  <a:txBody>
                    <a:bodyPr/>
                    <a:lstStyle/>
                    <a:p>
                      <a:pPr algn="ctr" fontAlgn="ctr"/>
                      <a:r>
                        <a:rPr lang="fr-FR" sz="1400" b="0" i="0" u="none" strike="noStrike">
                          <a:solidFill>
                            <a:srgbClr val="000000"/>
                          </a:solidFill>
                          <a:latin typeface="Arial" pitchFamily="34" charset="0"/>
                          <a:cs typeface="Arial" pitchFamily="34" charset="0"/>
                        </a:rPr>
                        <a:t>11</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215 119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11,6%</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dirty="0">
                          <a:solidFill>
                            <a:srgbClr val="000000"/>
                          </a:solidFill>
                          <a:latin typeface="Arial" pitchFamily="34" charset="0"/>
                          <a:cs typeface="Arial" pitchFamily="34" charset="0"/>
                        </a:rPr>
                        <a:t>81,8%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89752">
                <a:tc>
                  <a:txBody>
                    <a:bodyPr/>
                    <a:lstStyle/>
                    <a:p>
                      <a:pPr algn="ctr" fontAlgn="ctr"/>
                      <a:r>
                        <a:rPr lang="fr-FR" sz="1400" b="0" i="0" u="none" strike="noStrike">
                          <a:solidFill>
                            <a:srgbClr val="000000"/>
                          </a:solidFill>
                          <a:latin typeface="Arial" pitchFamily="34" charset="0"/>
                          <a:cs typeface="Arial" pitchFamily="34" charset="0"/>
                        </a:rPr>
                        <a:t>12</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161 618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8,7%</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dirty="0">
                          <a:solidFill>
                            <a:srgbClr val="000000"/>
                          </a:solidFill>
                          <a:latin typeface="Arial" pitchFamily="34" charset="0"/>
                          <a:cs typeface="Arial" pitchFamily="34" charset="0"/>
                        </a:rPr>
                        <a:t>90,5%</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8"/>
                  </a:ext>
                </a:extLst>
              </a:tr>
              <a:tr h="289752">
                <a:tc>
                  <a:txBody>
                    <a:bodyPr/>
                    <a:lstStyle/>
                    <a:p>
                      <a:pPr algn="ctr" fontAlgn="ctr"/>
                      <a:r>
                        <a:rPr lang="fr-FR" sz="1400" b="0" i="0" u="none" strike="noStrike">
                          <a:solidFill>
                            <a:srgbClr val="000000"/>
                          </a:solidFill>
                          <a:latin typeface="Arial" pitchFamily="34" charset="0"/>
                          <a:cs typeface="Arial" pitchFamily="34" charset="0"/>
                        </a:rPr>
                        <a:t>13</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101 200</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a:solidFill>
                            <a:srgbClr val="000000"/>
                          </a:solidFill>
                          <a:latin typeface="Arial" pitchFamily="34" charset="0"/>
                          <a:cs typeface="Arial" pitchFamily="34" charset="0"/>
                        </a:rPr>
                        <a:t>5,4%</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1400" b="0" i="0" u="none" strike="noStrike" dirty="0">
                          <a:solidFill>
                            <a:srgbClr val="000000"/>
                          </a:solidFill>
                          <a:latin typeface="Arial" pitchFamily="34" charset="0"/>
                          <a:cs typeface="Arial" pitchFamily="34" charset="0"/>
                        </a:rPr>
                        <a:t>96,0%</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89752">
                <a:tc>
                  <a:txBody>
                    <a:bodyPr/>
                    <a:lstStyle/>
                    <a:p>
                      <a:pPr algn="ctr" fontAlgn="ctr"/>
                      <a:r>
                        <a:rPr lang="fr-FR" sz="1400" b="0" i="0" u="none" strike="noStrike">
                          <a:solidFill>
                            <a:srgbClr val="000000"/>
                          </a:solidFill>
                          <a:latin typeface="Arial" pitchFamily="34" charset="0"/>
                          <a:cs typeface="Arial" pitchFamily="34" charset="0"/>
                        </a:rPr>
                        <a:t>14</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53 062</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2,8%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fr-FR" sz="1400" b="0" i="0" u="none" strike="noStrike" dirty="0">
                          <a:solidFill>
                            <a:srgbClr val="000000"/>
                          </a:solidFill>
                          <a:latin typeface="Arial" pitchFamily="34" charset="0"/>
                          <a:cs typeface="Arial" pitchFamily="34" charset="0"/>
                        </a:rPr>
                        <a:t>98,8%</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10"/>
                  </a:ext>
                </a:extLst>
              </a:tr>
              <a:tr h="289752">
                <a:tc>
                  <a:txBody>
                    <a:bodyPr/>
                    <a:lstStyle/>
                    <a:p>
                      <a:pPr algn="ctr" fontAlgn="ctr"/>
                      <a:r>
                        <a:rPr lang="fr-FR" sz="1400" b="0" i="0" u="none" strike="noStrike">
                          <a:solidFill>
                            <a:srgbClr val="000000"/>
                          </a:solidFill>
                          <a:latin typeface="Arial" pitchFamily="34" charset="0"/>
                          <a:cs typeface="Arial" pitchFamily="34" charset="0"/>
                        </a:rPr>
                        <a:t>15</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a:solidFill>
                            <a:srgbClr val="000000"/>
                          </a:solidFill>
                          <a:latin typeface="Arial" pitchFamily="34" charset="0"/>
                          <a:cs typeface="Arial" pitchFamily="34" charset="0"/>
                        </a:rPr>
                        <a:t>22 209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a:solidFill>
                            <a:srgbClr val="000000"/>
                          </a:solidFill>
                          <a:latin typeface="Arial" pitchFamily="34" charset="0"/>
                          <a:cs typeface="Arial" pitchFamily="34" charset="0"/>
                        </a:rPr>
                        <a:t>1,2%</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dirty="0">
                          <a:solidFill>
                            <a:srgbClr val="000000"/>
                          </a:solidFill>
                          <a:latin typeface="Arial" pitchFamily="34" charset="0"/>
                          <a:cs typeface="Arial" pitchFamily="34" charset="0"/>
                        </a:rPr>
                        <a:t>100,0%</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3873">
                <a:tc>
                  <a:txBody>
                    <a:bodyPr/>
                    <a:lstStyle/>
                    <a:p>
                      <a:pPr algn="ctr" fontAlgn="ctr"/>
                      <a:r>
                        <a:rPr lang="fr-FR" sz="1400" b="1" i="0" u="none" strike="noStrike" dirty="0">
                          <a:solidFill>
                            <a:srgbClr val="000000"/>
                          </a:solidFill>
                          <a:latin typeface="Arial" pitchFamily="34" charset="0"/>
                          <a:cs typeface="Arial" pitchFamily="34" charset="0"/>
                        </a:rPr>
                        <a:t>Ensemble</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r-FR" sz="1400" b="0" i="0" u="none" strike="noStrike">
                          <a:solidFill>
                            <a:srgbClr val="000000"/>
                          </a:solidFill>
                          <a:latin typeface="Arial" pitchFamily="34" charset="0"/>
                          <a:cs typeface="Arial" pitchFamily="34" charset="0"/>
                        </a:rPr>
                        <a:t>1 862 259</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fr-FR" sz="1400" b="0" i="0" u="none" strike="noStrike">
                          <a:solidFill>
                            <a:srgbClr val="000000"/>
                          </a:solidFill>
                          <a:latin typeface="Arial" pitchFamily="34" charset="0"/>
                          <a:cs typeface="Arial" pitchFamily="34" charset="0"/>
                        </a:rPr>
                        <a:t>100,0%</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fr-FR" sz="1400" b="0" i="0" u="none" strike="noStrike" dirty="0">
                          <a:solidFill>
                            <a:srgbClr val="000000"/>
                          </a:solidFill>
                          <a:latin typeface="Arial" pitchFamily="34" charset="0"/>
                          <a:cs typeface="Arial" pitchFamily="34" charset="0"/>
                        </a:rPr>
                        <a:t> </a:t>
                      </a:r>
                    </a:p>
                  </a:txBody>
                  <a:tcPr marL="9347" marR="9347" marT="9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12"/>
                  </a:ext>
                </a:extLst>
              </a:tr>
            </a:tbl>
          </a:graphicData>
        </a:graphic>
      </p:graphicFrame>
      <p:sp>
        <p:nvSpPr>
          <p:cNvPr id="16" name="Rectangle 15">
            <a:extLst>
              <a:ext uri="{FF2B5EF4-FFF2-40B4-BE49-F238E27FC236}">
                <a16:creationId xmlns:a16="http://schemas.microsoft.com/office/drawing/2014/main" id="{87DBF232-3496-78B5-247E-E2BB77289A16}"/>
              </a:ext>
            </a:extLst>
          </p:cNvPr>
          <p:cNvSpPr>
            <a:spLocks noChangeArrowheads="1"/>
          </p:cNvSpPr>
          <p:nvPr/>
        </p:nvSpPr>
        <p:spPr bwMode="auto">
          <a:xfrm>
            <a:off x="4857750" y="2143125"/>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Mode =  </a:t>
            </a:r>
          </a:p>
        </p:txBody>
      </p:sp>
      <p:sp>
        <p:nvSpPr>
          <p:cNvPr id="17" name="Rectangle 16">
            <a:extLst>
              <a:ext uri="{FF2B5EF4-FFF2-40B4-BE49-F238E27FC236}">
                <a16:creationId xmlns:a16="http://schemas.microsoft.com/office/drawing/2014/main" id="{6430AEDE-9E9B-5EE7-36BE-6C8E09E8A6D8}"/>
              </a:ext>
            </a:extLst>
          </p:cNvPr>
          <p:cNvSpPr>
            <a:spLocks noChangeArrowheads="1"/>
          </p:cNvSpPr>
          <p:nvPr/>
        </p:nvSpPr>
        <p:spPr bwMode="auto">
          <a:xfrm>
            <a:off x="6072188" y="2071688"/>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a:t> </a:t>
            </a:r>
            <a:r>
              <a:rPr lang="fr-FR" altLang="fr-FR" sz="2000"/>
              <a:t>8 ans</a:t>
            </a:r>
          </a:p>
        </p:txBody>
      </p:sp>
      <p:sp>
        <p:nvSpPr>
          <p:cNvPr id="19" name="Rectangle 18">
            <a:extLst>
              <a:ext uri="{FF2B5EF4-FFF2-40B4-BE49-F238E27FC236}">
                <a16:creationId xmlns:a16="http://schemas.microsoft.com/office/drawing/2014/main" id="{9647E325-E511-8A54-F13B-E092F3E0B868}"/>
              </a:ext>
            </a:extLst>
          </p:cNvPr>
          <p:cNvSpPr>
            <a:spLocks noChangeArrowheads="1"/>
          </p:cNvSpPr>
          <p:nvPr/>
        </p:nvSpPr>
        <p:spPr bwMode="auto">
          <a:xfrm>
            <a:off x="5000625" y="3214688"/>
            <a:ext cx="157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Quelle signification ?</a:t>
            </a:r>
          </a:p>
        </p:txBody>
      </p:sp>
      <p:cxnSp>
        <p:nvCxnSpPr>
          <p:cNvPr id="22" name="Connecteur droit avec flèche 21">
            <a:extLst>
              <a:ext uri="{FF2B5EF4-FFF2-40B4-BE49-F238E27FC236}">
                <a16:creationId xmlns:a16="http://schemas.microsoft.com/office/drawing/2014/main" id="{6E708D59-6F4B-F537-588A-C33D0220EF2B}"/>
              </a:ext>
            </a:extLst>
          </p:cNvPr>
          <p:cNvCxnSpPr>
            <a:cxnSpLocks noChangeShapeType="1"/>
          </p:cNvCxnSpPr>
          <p:nvPr/>
        </p:nvCxnSpPr>
        <p:spPr bwMode="auto">
          <a:xfrm rot="10800000" flipV="1">
            <a:off x="4357688" y="3571875"/>
            <a:ext cx="571500" cy="714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58A8221A-43B0-43AF-AD0A-5D0BD96D4CED}"/>
              </a:ext>
            </a:extLst>
          </p:cNvPr>
          <p:cNvSpPr>
            <a:spLocks noChangeArrowheads="1"/>
          </p:cNvSpPr>
          <p:nvPr/>
        </p:nvSpPr>
        <p:spPr bwMode="auto">
          <a:xfrm>
            <a:off x="6572250" y="3143250"/>
            <a:ext cx="2357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56,4 % des enfants ont moins de 10 ans</a:t>
            </a:r>
          </a:p>
        </p:txBody>
      </p:sp>
      <p:sp>
        <p:nvSpPr>
          <p:cNvPr id="27" name="Rectangle 26">
            <a:extLst>
              <a:ext uri="{FF2B5EF4-FFF2-40B4-BE49-F238E27FC236}">
                <a16:creationId xmlns:a16="http://schemas.microsoft.com/office/drawing/2014/main" id="{293D1F8E-A1D3-5196-1188-EE5070CE2D9B}"/>
              </a:ext>
            </a:extLst>
          </p:cNvPr>
          <p:cNvSpPr>
            <a:spLocks noChangeArrowheads="1"/>
          </p:cNvSpPr>
          <p:nvPr/>
        </p:nvSpPr>
        <p:spPr bwMode="auto">
          <a:xfrm>
            <a:off x="4643438" y="4286250"/>
            <a:ext cx="164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Moyenne  =  </a:t>
            </a:r>
          </a:p>
        </p:txBody>
      </p:sp>
      <p:sp>
        <p:nvSpPr>
          <p:cNvPr id="28" name="Rectangle 27">
            <a:extLst>
              <a:ext uri="{FF2B5EF4-FFF2-40B4-BE49-F238E27FC236}">
                <a16:creationId xmlns:a16="http://schemas.microsoft.com/office/drawing/2014/main" id="{57E68687-F057-928E-26EA-B940065ED834}"/>
              </a:ext>
            </a:extLst>
          </p:cNvPr>
          <p:cNvSpPr>
            <a:spLocks noChangeArrowheads="1"/>
          </p:cNvSpPr>
          <p:nvPr/>
        </p:nvSpPr>
        <p:spPr bwMode="auto">
          <a:xfrm>
            <a:off x="6286500" y="4214813"/>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a:t> </a:t>
            </a:r>
            <a:r>
              <a:rPr lang="fr-FR" altLang="fr-FR" sz="2000"/>
              <a:t>9,3 ans</a:t>
            </a:r>
          </a:p>
        </p:txBody>
      </p:sp>
      <p:sp>
        <p:nvSpPr>
          <p:cNvPr id="29" name="Rectangle 28">
            <a:extLst>
              <a:ext uri="{FF2B5EF4-FFF2-40B4-BE49-F238E27FC236}">
                <a16:creationId xmlns:a16="http://schemas.microsoft.com/office/drawing/2014/main" id="{38DE258F-5266-63B5-99BB-1DF8518FAB7D}"/>
              </a:ext>
            </a:extLst>
          </p:cNvPr>
          <p:cNvSpPr>
            <a:spLocks noChangeArrowheads="1"/>
          </p:cNvSpPr>
          <p:nvPr/>
        </p:nvSpPr>
        <p:spPr bwMode="auto">
          <a:xfrm>
            <a:off x="4572000" y="5143500"/>
            <a:ext cx="164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Médiane  =  </a:t>
            </a:r>
          </a:p>
        </p:txBody>
      </p:sp>
      <p:sp>
        <p:nvSpPr>
          <p:cNvPr id="30" name="Rectangle 29">
            <a:extLst>
              <a:ext uri="{FF2B5EF4-FFF2-40B4-BE49-F238E27FC236}">
                <a16:creationId xmlns:a16="http://schemas.microsoft.com/office/drawing/2014/main" id="{E38AF9CB-1733-CE28-2F80-1289DC6FF2C4}"/>
              </a:ext>
            </a:extLst>
          </p:cNvPr>
          <p:cNvSpPr>
            <a:spLocks noChangeArrowheads="1"/>
          </p:cNvSpPr>
          <p:nvPr/>
        </p:nvSpPr>
        <p:spPr bwMode="auto">
          <a:xfrm>
            <a:off x="6215063" y="5072063"/>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a:t> </a:t>
            </a:r>
            <a:r>
              <a:rPr lang="fr-FR" altLang="fr-FR" sz="2000"/>
              <a:t>9,6 ans</a:t>
            </a:r>
          </a:p>
        </p:txBody>
      </p:sp>
      <p:sp>
        <p:nvSpPr>
          <p:cNvPr id="3" name="Rectangle 2">
            <a:extLst>
              <a:ext uri="{FF2B5EF4-FFF2-40B4-BE49-F238E27FC236}">
                <a16:creationId xmlns:a16="http://schemas.microsoft.com/office/drawing/2014/main" id="{28550F3E-92C3-EB66-CB84-3C5C481A61E4}"/>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FACC15EE-A268-1D03-F260-A9A2D10BBCD3}"/>
              </a:ext>
            </a:extLst>
          </p:cNvPr>
          <p:cNvSpPr>
            <a:spLocks noGrp="1"/>
          </p:cNvSpPr>
          <p:nvPr>
            <p:ph type="sldNum" sz="quarter" idx="12"/>
          </p:nvPr>
        </p:nvSpPr>
        <p:spPr/>
        <p:txBody>
          <a:bodyPr/>
          <a:lstStyle/>
          <a:p>
            <a:pPr>
              <a:defRPr/>
            </a:pPr>
            <a:fld id="{A07B448D-F9D1-4FAD-96A2-619069223D4D}" type="slidenum">
              <a:rPr lang="fr-FR" smtClean="0"/>
              <a:pPr>
                <a:defRPr/>
              </a:pPr>
              <a:t>21</a:t>
            </a:fld>
            <a:endParaRPr lang="fr-FR"/>
          </a:p>
        </p:txBody>
      </p:sp>
    </p:spTree>
    <p:extLst>
      <p:ext uri="{BB962C8B-B14F-4D97-AF65-F5344CB8AC3E}">
        <p14:creationId xmlns:p14="http://schemas.microsoft.com/office/powerpoint/2010/main" val="30659180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heckerboard(across)">
                                      <p:cBhvr>
                                        <p:cTn id="37" dur="5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Line 7">
            <a:extLst>
              <a:ext uri="{FF2B5EF4-FFF2-40B4-BE49-F238E27FC236}">
                <a16:creationId xmlns:a16="http://schemas.microsoft.com/office/drawing/2014/main" id="{5E21BE45-E6BC-4B89-5C01-CAB164D5ED8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701" name="Line 8">
            <a:extLst>
              <a:ext uri="{FF2B5EF4-FFF2-40B4-BE49-F238E27FC236}">
                <a16:creationId xmlns:a16="http://schemas.microsoft.com/office/drawing/2014/main" id="{583CE66A-0006-726C-2DC4-37B411F0F856}"/>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703" name="Rectangle 95">
            <a:extLst>
              <a:ext uri="{FF2B5EF4-FFF2-40B4-BE49-F238E27FC236}">
                <a16:creationId xmlns:a16="http://schemas.microsoft.com/office/drawing/2014/main" id="{59B8F01B-DEAE-DE81-9900-058215654B4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29704" name="Rectangle 107">
            <a:extLst>
              <a:ext uri="{FF2B5EF4-FFF2-40B4-BE49-F238E27FC236}">
                <a16:creationId xmlns:a16="http://schemas.microsoft.com/office/drawing/2014/main" id="{648D42CF-5DD5-6A43-8E46-8D99CC3AD9B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29705" name="Text Box 10">
            <a:extLst>
              <a:ext uri="{FF2B5EF4-FFF2-40B4-BE49-F238E27FC236}">
                <a16:creationId xmlns:a16="http://schemas.microsoft.com/office/drawing/2014/main" id="{A752DCDD-DA89-CCD6-C6F2-781C786FD7EC}"/>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5.1.2 Tableaux statistiques à deux dimensions</a:t>
            </a:r>
          </a:p>
        </p:txBody>
      </p:sp>
      <p:graphicFrame>
        <p:nvGraphicFramePr>
          <p:cNvPr id="23" name="Tableau 22">
            <a:extLst>
              <a:ext uri="{FF2B5EF4-FFF2-40B4-BE49-F238E27FC236}">
                <a16:creationId xmlns:a16="http://schemas.microsoft.com/office/drawing/2014/main" id="{93E9BE0E-3A3E-5898-0144-6984C7DBB040}"/>
              </a:ext>
            </a:extLst>
          </p:cNvPr>
          <p:cNvGraphicFramePr>
            <a:graphicFrameLocks noGrp="1"/>
          </p:cNvGraphicFramePr>
          <p:nvPr/>
        </p:nvGraphicFramePr>
        <p:xfrm>
          <a:off x="500063" y="1714500"/>
          <a:ext cx="7929559" cy="4059235"/>
        </p:xfrm>
        <a:graphic>
          <a:graphicData uri="http://schemas.openxmlformats.org/drawingml/2006/table">
            <a:tbl>
              <a:tblPr/>
              <a:tblGrid>
                <a:gridCol w="1517099">
                  <a:extLst>
                    <a:ext uri="{9D8B030D-6E8A-4147-A177-3AD203B41FA5}">
                      <a16:colId xmlns:a16="http://schemas.microsoft.com/office/drawing/2014/main" val="20000"/>
                    </a:ext>
                  </a:extLst>
                </a:gridCol>
                <a:gridCol w="641246">
                  <a:extLst>
                    <a:ext uri="{9D8B030D-6E8A-4147-A177-3AD203B41FA5}">
                      <a16:colId xmlns:a16="http://schemas.microsoft.com/office/drawing/2014/main" val="20001"/>
                    </a:ext>
                  </a:extLst>
                </a:gridCol>
                <a:gridCol w="641246">
                  <a:extLst>
                    <a:ext uri="{9D8B030D-6E8A-4147-A177-3AD203B41FA5}">
                      <a16:colId xmlns:a16="http://schemas.microsoft.com/office/drawing/2014/main" val="20002"/>
                    </a:ext>
                  </a:extLst>
                </a:gridCol>
                <a:gridCol w="641246">
                  <a:extLst>
                    <a:ext uri="{9D8B030D-6E8A-4147-A177-3AD203B41FA5}">
                      <a16:colId xmlns:a16="http://schemas.microsoft.com/office/drawing/2014/main" val="20003"/>
                    </a:ext>
                  </a:extLst>
                </a:gridCol>
                <a:gridCol w="641246">
                  <a:extLst>
                    <a:ext uri="{9D8B030D-6E8A-4147-A177-3AD203B41FA5}">
                      <a16:colId xmlns:a16="http://schemas.microsoft.com/office/drawing/2014/main" val="20004"/>
                    </a:ext>
                  </a:extLst>
                </a:gridCol>
                <a:gridCol w="641246">
                  <a:extLst>
                    <a:ext uri="{9D8B030D-6E8A-4147-A177-3AD203B41FA5}">
                      <a16:colId xmlns:a16="http://schemas.microsoft.com/office/drawing/2014/main" val="20005"/>
                    </a:ext>
                  </a:extLst>
                </a:gridCol>
                <a:gridCol w="641246">
                  <a:extLst>
                    <a:ext uri="{9D8B030D-6E8A-4147-A177-3AD203B41FA5}">
                      <a16:colId xmlns:a16="http://schemas.microsoft.com/office/drawing/2014/main" val="20006"/>
                    </a:ext>
                  </a:extLst>
                </a:gridCol>
                <a:gridCol w="641246">
                  <a:extLst>
                    <a:ext uri="{9D8B030D-6E8A-4147-A177-3AD203B41FA5}">
                      <a16:colId xmlns:a16="http://schemas.microsoft.com/office/drawing/2014/main" val="20007"/>
                    </a:ext>
                  </a:extLst>
                </a:gridCol>
                <a:gridCol w="641246">
                  <a:extLst>
                    <a:ext uri="{9D8B030D-6E8A-4147-A177-3AD203B41FA5}">
                      <a16:colId xmlns:a16="http://schemas.microsoft.com/office/drawing/2014/main" val="20008"/>
                    </a:ext>
                  </a:extLst>
                </a:gridCol>
                <a:gridCol w="641246">
                  <a:extLst>
                    <a:ext uri="{9D8B030D-6E8A-4147-A177-3AD203B41FA5}">
                      <a16:colId xmlns:a16="http://schemas.microsoft.com/office/drawing/2014/main" val="20009"/>
                    </a:ext>
                  </a:extLst>
                </a:gridCol>
                <a:gridCol w="641246">
                  <a:extLst>
                    <a:ext uri="{9D8B030D-6E8A-4147-A177-3AD203B41FA5}">
                      <a16:colId xmlns:a16="http://schemas.microsoft.com/office/drawing/2014/main" val="20010"/>
                    </a:ext>
                  </a:extLst>
                </a:gridCol>
              </a:tblGrid>
              <a:tr h="241707">
                <a:tc gridSpan="8">
                  <a:txBody>
                    <a:bodyPr/>
                    <a:lstStyle/>
                    <a:p>
                      <a:pPr algn="l" fontAlgn="ctr"/>
                      <a:r>
                        <a:rPr lang="fr-FR" sz="1200" b="1" i="0" u="none" strike="noStrike" dirty="0">
                          <a:solidFill>
                            <a:srgbClr val="000000"/>
                          </a:solidFill>
                          <a:latin typeface="Arial"/>
                        </a:rPr>
                        <a:t>Evolution du taux brut de scolarisation au primaire par région (en %)</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1200" b="0" i="0" u="none" strike="noStrike">
                        <a:latin typeface="Arial"/>
                      </a:endParaRP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latin typeface="Arial"/>
                      </a:endParaRP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200" b="0" i="0" u="none" strike="noStrike">
                        <a:latin typeface="Arial"/>
                      </a:endParaRP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707">
                <a:tc>
                  <a:txBody>
                    <a:bodyPr/>
                    <a:lstStyle/>
                    <a:p>
                      <a:pPr algn="l" fontAlgn="ctr"/>
                      <a:r>
                        <a:rPr lang="fr-FR" sz="1200" b="0" i="0" u="none" strike="noStrike" dirty="0">
                          <a:solidFill>
                            <a:srgbClr val="000000"/>
                          </a:solidFill>
                          <a:latin typeface="Arial"/>
                        </a:rPr>
                        <a:t> </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2000/01</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2001/02</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2002/03</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2003/04</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2004/05</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2005/06</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2006/07</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2007/08</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2008/09</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latin typeface="Arial"/>
                        </a:rPr>
                        <a:t>2009/10</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707">
                <a:tc>
                  <a:txBody>
                    <a:bodyPr/>
                    <a:lstStyle/>
                    <a:p>
                      <a:pPr algn="l" fontAlgn="ctr"/>
                      <a:r>
                        <a:rPr lang="fr-FR" sz="1200" b="0" i="0" u="none" strike="noStrike" dirty="0">
                          <a:latin typeface="Arial"/>
                        </a:rPr>
                        <a:t>Boucle du </a:t>
                      </a:r>
                      <a:r>
                        <a:rPr lang="fr-FR" sz="1200" b="0" i="0" u="none" strike="noStrike" dirty="0" err="1">
                          <a:latin typeface="Arial"/>
                        </a:rPr>
                        <a:t>Mouhoun</a:t>
                      </a:r>
                      <a:endParaRPr lang="fr-FR" sz="1200" b="0" i="0" u="none" strike="noStrike" dirty="0">
                        <a:latin typeface="Arial"/>
                      </a:endParaRP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dirty="0">
                          <a:solidFill>
                            <a:srgbClr val="000000"/>
                          </a:solidFill>
                          <a:latin typeface="Arial"/>
                        </a:rPr>
                        <a:t>43,8</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43,5</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45,9</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50,4</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54,4</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57,6</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62,6</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68,0</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solidFill>
                            <a:srgbClr val="000000"/>
                          </a:solidFill>
                          <a:latin typeface="Arial"/>
                        </a:rPr>
                        <a:t>69,0</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0" i="0" u="none" strike="noStrike">
                          <a:latin typeface="Arial"/>
                        </a:rPr>
                        <a:t>72,6</a:t>
                      </a:r>
                    </a:p>
                  </a:txBody>
                  <a:tcPr marL="9018" marR="9018" marT="9019"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41707">
                <a:tc>
                  <a:txBody>
                    <a:bodyPr/>
                    <a:lstStyle/>
                    <a:p>
                      <a:pPr algn="l" fontAlgn="ctr"/>
                      <a:r>
                        <a:rPr lang="fr-FR" sz="1200" b="0" i="0" u="none" strike="noStrike" dirty="0">
                          <a:latin typeface="Arial"/>
                        </a:rPr>
                        <a:t>Cascades</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48,3</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47,7</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48,9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52,2</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54,6</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56,8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61,8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66,3</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67,7</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latin typeface="Arial"/>
                        </a:rPr>
                        <a:t>71,9</a:t>
                      </a:r>
                    </a:p>
                  </a:txBody>
                  <a:tcPr marL="9018" marR="9018" marT="9019" marB="0" anchor="ctr">
                    <a:lnL>
                      <a:noFill/>
                    </a:lnL>
                    <a:lnR>
                      <a:noFill/>
                    </a:lnR>
                    <a:lnT>
                      <a:noFill/>
                    </a:lnT>
                    <a:lnB>
                      <a:noFill/>
                    </a:lnB>
                    <a:solidFill>
                      <a:srgbClr val="C0C0C0"/>
                    </a:solidFill>
                  </a:tcPr>
                </a:tc>
                <a:extLst>
                  <a:ext uri="{0D108BD9-81ED-4DB2-BD59-A6C34878D82A}">
                    <a16:rowId xmlns:a16="http://schemas.microsoft.com/office/drawing/2014/main" val="10003"/>
                  </a:ext>
                </a:extLst>
              </a:tr>
              <a:tr h="241707">
                <a:tc>
                  <a:txBody>
                    <a:bodyPr/>
                    <a:lstStyle/>
                    <a:p>
                      <a:pPr algn="l" fontAlgn="ctr"/>
                      <a:r>
                        <a:rPr lang="fr-FR" sz="1200" b="0" i="0" u="none" strike="noStrike" dirty="0">
                          <a:latin typeface="Arial"/>
                        </a:rPr>
                        <a:t>Centre</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90,0</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87,3</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85,9</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86,3</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86,7</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86,3</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88,3</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88,1</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84,8</a:t>
                      </a:r>
                    </a:p>
                  </a:txBody>
                  <a:tcPr marL="9018" marR="9018" marT="9019" marB="0" anchor="ctr">
                    <a:lnL>
                      <a:noFill/>
                    </a:lnL>
                    <a:lnR>
                      <a:noFill/>
                    </a:lnR>
                    <a:lnT>
                      <a:noFill/>
                    </a:lnT>
                    <a:lnB>
                      <a:noFill/>
                    </a:lnB>
                  </a:tcPr>
                </a:tc>
                <a:tc>
                  <a:txBody>
                    <a:bodyPr/>
                    <a:lstStyle/>
                    <a:p>
                      <a:pPr algn="ctr" fontAlgn="ctr"/>
                      <a:r>
                        <a:rPr lang="fr-FR" sz="1200" b="0" i="0" u="none" strike="noStrike">
                          <a:latin typeface="Arial"/>
                        </a:rPr>
                        <a:t>83,9</a:t>
                      </a:r>
                    </a:p>
                  </a:txBody>
                  <a:tcPr marL="9018" marR="9018" marT="9019" marB="0" anchor="ctr">
                    <a:lnL>
                      <a:noFill/>
                    </a:lnL>
                    <a:lnR>
                      <a:noFill/>
                    </a:lnR>
                    <a:lnT>
                      <a:noFill/>
                    </a:lnT>
                    <a:lnB>
                      <a:noFill/>
                    </a:lnB>
                  </a:tcPr>
                </a:tc>
                <a:extLst>
                  <a:ext uri="{0D108BD9-81ED-4DB2-BD59-A6C34878D82A}">
                    <a16:rowId xmlns:a16="http://schemas.microsoft.com/office/drawing/2014/main" val="10004"/>
                  </a:ext>
                </a:extLst>
              </a:tr>
              <a:tr h="241707">
                <a:tc>
                  <a:txBody>
                    <a:bodyPr/>
                    <a:lstStyle/>
                    <a:p>
                      <a:pPr algn="l" fontAlgn="ctr"/>
                      <a:r>
                        <a:rPr lang="fr-FR" sz="1200" b="0" i="0" u="none" strike="noStrike" dirty="0">
                          <a:latin typeface="Arial"/>
                        </a:rPr>
                        <a:t>Centre-Est</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40,3</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42,2</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45,2</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50,5</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55,2</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60,0</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64,3</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68,9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70,8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latin typeface="Arial"/>
                        </a:rPr>
                        <a:t>72,6</a:t>
                      </a:r>
                    </a:p>
                  </a:txBody>
                  <a:tcPr marL="9018" marR="9018" marT="9019" marB="0" anchor="ctr">
                    <a:lnL>
                      <a:noFill/>
                    </a:lnL>
                    <a:lnR>
                      <a:noFill/>
                    </a:lnR>
                    <a:lnT>
                      <a:noFill/>
                    </a:lnT>
                    <a:lnB>
                      <a:noFill/>
                    </a:lnB>
                    <a:solidFill>
                      <a:srgbClr val="C0C0C0"/>
                    </a:solidFill>
                  </a:tcPr>
                </a:tc>
                <a:extLst>
                  <a:ext uri="{0D108BD9-81ED-4DB2-BD59-A6C34878D82A}">
                    <a16:rowId xmlns:a16="http://schemas.microsoft.com/office/drawing/2014/main" val="10005"/>
                  </a:ext>
                </a:extLst>
              </a:tr>
              <a:tr h="241707">
                <a:tc>
                  <a:txBody>
                    <a:bodyPr/>
                    <a:lstStyle/>
                    <a:p>
                      <a:pPr algn="l" fontAlgn="ctr"/>
                      <a:r>
                        <a:rPr lang="fr-FR" sz="1200" b="0" i="0" u="none" strike="noStrike" dirty="0">
                          <a:latin typeface="Arial"/>
                        </a:rPr>
                        <a:t>Centre-Nord</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32,0</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33,9</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36,7</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41,5</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46,1</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51,7</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58,2</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64,8</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64,8</a:t>
                      </a:r>
                    </a:p>
                  </a:txBody>
                  <a:tcPr marL="9018" marR="9018" marT="9019" marB="0" anchor="ctr">
                    <a:lnL>
                      <a:noFill/>
                    </a:lnL>
                    <a:lnR>
                      <a:noFill/>
                    </a:lnR>
                    <a:lnT>
                      <a:noFill/>
                    </a:lnT>
                    <a:lnB>
                      <a:noFill/>
                    </a:lnB>
                  </a:tcPr>
                </a:tc>
                <a:tc>
                  <a:txBody>
                    <a:bodyPr/>
                    <a:lstStyle/>
                    <a:p>
                      <a:pPr algn="ctr" fontAlgn="ctr"/>
                      <a:r>
                        <a:rPr lang="fr-FR" sz="1200" b="0" i="0" u="none" strike="noStrike">
                          <a:latin typeface="Arial"/>
                        </a:rPr>
                        <a:t>67,6</a:t>
                      </a:r>
                    </a:p>
                  </a:txBody>
                  <a:tcPr marL="9018" marR="9018" marT="9019" marB="0" anchor="ctr">
                    <a:lnL>
                      <a:noFill/>
                    </a:lnL>
                    <a:lnR>
                      <a:noFill/>
                    </a:lnR>
                    <a:lnT>
                      <a:noFill/>
                    </a:lnT>
                    <a:lnB>
                      <a:noFill/>
                    </a:lnB>
                  </a:tcPr>
                </a:tc>
                <a:extLst>
                  <a:ext uri="{0D108BD9-81ED-4DB2-BD59-A6C34878D82A}">
                    <a16:rowId xmlns:a16="http://schemas.microsoft.com/office/drawing/2014/main" val="10006"/>
                  </a:ext>
                </a:extLst>
              </a:tr>
              <a:tr h="241707">
                <a:tc>
                  <a:txBody>
                    <a:bodyPr/>
                    <a:lstStyle/>
                    <a:p>
                      <a:pPr algn="l" fontAlgn="ctr"/>
                      <a:r>
                        <a:rPr lang="fr-FR" sz="1200" b="0" i="0" u="none" strike="noStrike" dirty="0">
                          <a:latin typeface="Arial"/>
                        </a:rPr>
                        <a:t>Centre-Ouest</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49,2</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49,1</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52,7</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59,1</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63,5</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67,1</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75,5</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81,8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83,7</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latin typeface="Arial"/>
                        </a:rPr>
                        <a:t>84,5</a:t>
                      </a:r>
                    </a:p>
                  </a:txBody>
                  <a:tcPr marL="9018" marR="9018" marT="9019" marB="0" anchor="ctr">
                    <a:lnL>
                      <a:noFill/>
                    </a:lnL>
                    <a:lnR>
                      <a:noFill/>
                    </a:lnR>
                    <a:lnT>
                      <a:noFill/>
                    </a:lnT>
                    <a:lnB>
                      <a:noFill/>
                    </a:lnB>
                    <a:solidFill>
                      <a:srgbClr val="C0C0C0"/>
                    </a:solidFill>
                  </a:tcPr>
                </a:tc>
                <a:extLst>
                  <a:ext uri="{0D108BD9-81ED-4DB2-BD59-A6C34878D82A}">
                    <a16:rowId xmlns:a16="http://schemas.microsoft.com/office/drawing/2014/main" val="10007"/>
                  </a:ext>
                </a:extLst>
              </a:tr>
              <a:tr h="241707">
                <a:tc>
                  <a:txBody>
                    <a:bodyPr/>
                    <a:lstStyle/>
                    <a:p>
                      <a:pPr algn="l" fontAlgn="ctr"/>
                      <a:r>
                        <a:rPr lang="fr-FR" sz="1200" b="0" i="0" u="none" strike="noStrike" dirty="0">
                          <a:latin typeface="Arial"/>
                        </a:rPr>
                        <a:t>Centre-Sud</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47,5</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48,7</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50,7</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57,6</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64,1</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67,9</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74,9</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81,8</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83,6</a:t>
                      </a:r>
                    </a:p>
                  </a:txBody>
                  <a:tcPr marL="9018" marR="9018" marT="9019" marB="0" anchor="ctr">
                    <a:lnL>
                      <a:noFill/>
                    </a:lnL>
                    <a:lnR>
                      <a:noFill/>
                    </a:lnR>
                    <a:lnT>
                      <a:noFill/>
                    </a:lnT>
                    <a:lnB>
                      <a:noFill/>
                    </a:lnB>
                  </a:tcPr>
                </a:tc>
                <a:tc>
                  <a:txBody>
                    <a:bodyPr/>
                    <a:lstStyle/>
                    <a:p>
                      <a:pPr algn="ctr" fontAlgn="ctr"/>
                      <a:r>
                        <a:rPr lang="fr-FR" sz="1200" b="0" i="0" u="none" strike="noStrike">
                          <a:latin typeface="Arial"/>
                        </a:rPr>
                        <a:t>85,5</a:t>
                      </a:r>
                    </a:p>
                  </a:txBody>
                  <a:tcPr marL="9018" marR="9018" marT="9019" marB="0" anchor="ctr">
                    <a:lnL>
                      <a:noFill/>
                    </a:lnL>
                    <a:lnR>
                      <a:noFill/>
                    </a:lnR>
                    <a:lnT>
                      <a:noFill/>
                    </a:lnT>
                    <a:lnB>
                      <a:noFill/>
                    </a:lnB>
                  </a:tcPr>
                </a:tc>
                <a:extLst>
                  <a:ext uri="{0D108BD9-81ED-4DB2-BD59-A6C34878D82A}">
                    <a16:rowId xmlns:a16="http://schemas.microsoft.com/office/drawing/2014/main" val="10008"/>
                  </a:ext>
                </a:extLst>
              </a:tr>
              <a:tr h="241707">
                <a:tc>
                  <a:txBody>
                    <a:bodyPr/>
                    <a:lstStyle/>
                    <a:p>
                      <a:pPr algn="l" fontAlgn="ctr"/>
                      <a:r>
                        <a:rPr lang="fr-FR" sz="1200" b="0" i="0" u="none" strike="noStrike" dirty="0">
                          <a:latin typeface="Arial"/>
                        </a:rPr>
                        <a:t>Est</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23,4</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23,9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26,8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29,9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33,8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38,8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44,1</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49,8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50,4</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latin typeface="Arial"/>
                        </a:rPr>
                        <a:t>52,1</a:t>
                      </a:r>
                    </a:p>
                  </a:txBody>
                  <a:tcPr marL="9018" marR="9018" marT="9019" marB="0" anchor="ctr">
                    <a:lnL>
                      <a:noFill/>
                    </a:lnL>
                    <a:lnR>
                      <a:noFill/>
                    </a:lnR>
                    <a:lnT>
                      <a:noFill/>
                    </a:lnT>
                    <a:lnB>
                      <a:noFill/>
                    </a:lnB>
                    <a:solidFill>
                      <a:srgbClr val="C0C0C0"/>
                    </a:solidFill>
                  </a:tcPr>
                </a:tc>
                <a:extLst>
                  <a:ext uri="{0D108BD9-81ED-4DB2-BD59-A6C34878D82A}">
                    <a16:rowId xmlns:a16="http://schemas.microsoft.com/office/drawing/2014/main" val="10009"/>
                  </a:ext>
                </a:extLst>
              </a:tr>
              <a:tr h="241707">
                <a:tc>
                  <a:txBody>
                    <a:bodyPr/>
                    <a:lstStyle/>
                    <a:p>
                      <a:pPr algn="l" fontAlgn="ctr"/>
                      <a:r>
                        <a:rPr lang="fr-FR" sz="1200" b="0" i="0" u="none" strike="noStrike" dirty="0">
                          <a:latin typeface="Arial"/>
                        </a:rPr>
                        <a:t>Hauts-Bassins</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58,2</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58,1</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59,2</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63,7</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66,3</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67,9</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71,9</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77,2</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80,0</a:t>
                      </a:r>
                    </a:p>
                  </a:txBody>
                  <a:tcPr marL="9018" marR="9018" marT="9019" marB="0" anchor="ctr">
                    <a:lnL>
                      <a:noFill/>
                    </a:lnL>
                    <a:lnR>
                      <a:noFill/>
                    </a:lnR>
                    <a:lnT>
                      <a:noFill/>
                    </a:lnT>
                    <a:lnB>
                      <a:noFill/>
                    </a:lnB>
                  </a:tcPr>
                </a:tc>
                <a:tc>
                  <a:txBody>
                    <a:bodyPr/>
                    <a:lstStyle/>
                    <a:p>
                      <a:pPr algn="ctr" fontAlgn="ctr"/>
                      <a:r>
                        <a:rPr lang="fr-FR" sz="1200" b="0" i="0" u="none" strike="noStrike">
                          <a:latin typeface="Arial"/>
                        </a:rPr>
                        <a:t>82,5</a:t>
                      </a:r>
                    </a:p>
                  </a:txBody>
                  <a:tcPr marL="9018" marR="9018" marT="9019" marB="0" anchor="ctr">
                    <a:lnL>
                      <a:noFill/>
                    </a:lnL>
                    <a:lnR>
                      <a:noFill/>
                    </a:lnR>
                    <a:lnT>
                      <a:noFill/>
                    </a:lnT>
                    <a:lnB>
                      <a:noFill/>
                    </a:lnB>
                  </a:tcPr>
                </a:tc>
                <a:extLst>
                  <a:ext uri="{0D108BD9-81ED-4DB2-BD59-A6C34878D82A}">
                    <a16:rowId xmlns:a16="http://schemas.microsoft.com/office/drawing/2014/main" val="10010"/>
                  </a:ext>
                </a:extLst>
              </a:tr>
              <a:tr h="241707">
                <a:tc>
                  <a:txBody>
                    <a:bodyPr/>
                    <a:lstStyle/>
                    <a:p>
                      <a:pPr algn="l" fontAlgn="ctr"/>
                      <a:r>
                        <a:rPr lang="fr-FR" sz="1200" b="0" i="0" u="none" strike="noStrike" dirty="0">
                          <a:latin typeface="Arial"/>
                        </a:rPr>
                        <a:t>Nord</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50,1</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51,3</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54,9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59,9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69,5</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75,8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85,3</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89,0</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solidFill>
                            <a:srgbClr val="000000"/>
                          </a:solidFill>
                          <a:latin typeface="Arial"/>
                        </a:rPr>
                        <a:t>93,1</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latin typeface="Arial"/>
                        </a:rPr>
                        <a:t>96,6</a:t>
                      </a:r>
                    </a:p>
                  </a:txBody>
                  <a:tcPr marL="9018" marR="9018" marT="9019" marB="0" anchor="ctr">
                    <a:lnL>
                      <a:noFill/>
                    </a:lnL>
                    <a:lnR>
                      <a:noFill/>
                    </a:lnR>
                    <a:lnT>
                      <a:noFill/>
                    </a:lnT>
                    <a:lnB>
                      <a:noFill/>
                    </a:lnB>
                    <a:solidFill>
                      <a:srgbClr val="C0C0C0"/>
                    </a:solidFill>
                  </a:tcPr>
                </a:tc>
                <a:extLst>
                  <a:ext uri="{0D108BD9-81ED-4DB2-BD59-A6C34878D82A}">
                    <a16:rowId xmlns:a16="http://schemas.microsoft.com/office/drawing/2014/main" val="10011"/>
                  </a:ext>
                </a:extLst>
              </a:tr>
              <a:tr h="241707">
                <a:tc>
                  <a:txBody>
                    <a:bodyPr/>
                    <a:lstStyle/>
                    <a:p>
                      <a:pPr algn="l" fontAlgn="ctr"/>
                      <a:r>
                        <a:rPr lang="fr-FR" sz="1200" b="0" i="0" u="none" strike="noStrike" dirty="0">
                          <a:latin typeface="Arial"/>
                        </a:rPr>
                        <a:t>Plateau Central</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41,6</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42,9</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46,8</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53,9</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59,9</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64,1</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72,1</a:t>
                      </a:r>
                    </a:p>
                  </a:txBody>
                  <a:tcPr marL="9018" marR="9018" marT="9019" marB="0" anchor="ctr">
                    <a:lnL>
                      <a:noFill/>
                    </a:lnL>
                    <a:lnR>
                      <a:noFill/>
                    </a:lnR>
                    <a:lnT>
                      <a:noFill/>
                    </a:lnT>
                    <a:lnB>
                      <a:noFill/>
                    </a:lnB>
                  </a:tcPr>
                </a:tc>
                <a:tc>
                  <a:txBody>
                    <a:bodyPr/>
                    <a:lstStyle/>
                    <a:p>
                      <a:pPr algn="ctr" fontAlgn="ctr"/>
                      <a:r>
                        <a:rPr lang="fr-FR" sz="1200" b="0" i="0" u="none" strike="noStrike">
                          <a:solidFill>
                            <a:srgbClr val="000000"/>
                          </a:solidFill>
                          <a:latin typeface="Arial"/>
                        </a:rPr>
                        <a:t>78,5</a:t>
                      </a:r>
                    </a:p>
                  </a:txBody>
                  <a:tcPr marL="9018" marR="9018" marT="9019" marB="0" anchor="ctr">
                    <a:lnL>
                      <a:noFill/>
                    </a:lnL>
                    <a:lnR>
                      <a:noFill/>
                    </a:lnR>
                    <a:lnT>
                      <a:noFill/>
                    </a:lnT>
                    <a:lnB>
                      <a:noFill/>
                    </a:lnB>
                  </a:tcPr>
                </a:tc>
                <a:tc>
                  <a:txBody>
                    <a:bodyPr/>
                    <a:lstStyle/>
                    <a:p>
                      <a:pPr algn="ctr" fontAlgn="ctr"/>
                      <a:r>
                        <a:rPr lang="fr-FR" sz="1200" b="0" i="0" u="none" strike="noStrike" dirty="0">
                          <a:solidFill>
                            <a:srgbClr val="000000"/>
                          </a:solidFill>
                          <a:latin typeface="Arial"/>
                        </a:rPr>
                        <a:t>80,5</a:t>
                      </a:r>
                    </a:p>
                  </a:txBody>
                  <a:tcPr marL="9018" marR="9018" marT="9019" marB="0" anchor="ctr">
                    <a:lnL>
                      <a:noFill/>
                    </a:lnL>
                    <a:lnR>
                      <a:noFill/>
                    </a:lnR>
                    <a:lnT>
                      <a:noFill/>
                    </a:lnT>
                    <a:lnB>
                      <a:noFill/>
                    </a:lnB>
                  </a:tcPr>
                </a:tc>
                <a:tc>
                  <a:txBody>
                    <a:bodyPr/>
                    <a:lstStyle/>
                    <a:p>
                      <a:pPr algn="ctr" fontAlgn="ctr"/>
                      <a:r>
                        <a:rPr lang="fr-FR" sz="1200" b="0" i="0" u="none" strike="noStrike" dirty="0">
                          <a:latin typeface="Arial"/>
                        </a:rPr>
                        <a:t>84,2</a:t>
                      </a:r>
                    </a:p>
                  </a:txBody>
                  <a:tcPr marL="9018" marR="9018" marT="9019" marB="0" anchor="ctr">
                    <a:lnL>
                      <a:noFill/>
                    </a:lnL>
                    <a:lnR>
                      <a:noFill/>
                    </a:lnR>
                    <a:lnT>
                      <a:noFill/>
                    </a:lnT>
                    <a:lnB>
                      <a:noFill/>
                    </a:lnB>
                  </a:tcPr>
                </a:tc>
                <a:extLst>
                  <a:ext uri="{0D108BD9-81ED-4DB2-BD59-A6C34878D82A}">
                    <a16:rowId xmlns:a16="http://schemas.microsoft.com/office/drawing/2014/main" val="10012"/>
                  </a:ext>
                </a:extLst>
              </a:tr>
              <a:tr h="241707">
                <a:tc>
                  <a:txBody>
                    <a:bodyPr/>
                    <a:lstStyle/>
                    <a:p>
                      <a:pPr algn="l" fontAlgn="ctr"/>
                      <a:r>
                        <a:rPr lang="fr-FR" sz="1200" b="0" i="0" u="none" strike="noStrike" dirty="0">
                          <a:latin typeface="Arial"/>
                        </a:rPr>
                        <a:t>Sahel</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20,5</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20,7</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22,7</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27,2</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31,9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36,0</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39,9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43,9</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a:solidFill>
                            <a:srgbClr val="000000"/>
                          </a:solidFill>
                          <a:latin typeface="Arial"/>
                        </a:rPr>
                        <a:t>40,8</a:t>
                      </a:r>
                    </a:p>
                  </a:txBody>
                  <a:tcPr marL="9018" marR="9018" marT="9019" marB="0" anchor="ctr">
                    <a:lnL>
                      <a:noFill/>
                    </a:lnL>
                    <a:lnR>
                      <a:noFill/>
                    </a:lnR>
                    <a:lnT>
                      <a:noFill/>
                    </a:lnT>
                    <a:lnB>
                      <a:noFill/>
                    </a:lnB>
                    <a:solidFill>
                      <a:srgbClr val="C0C0C0"/>
                    </a:solidFill>
                  </a:tcPr>
                </a:tc>
                <a:tc>
                  <a:txBody>
                    <a:bodyPr/>
                    <a:lstStyle/>
                    <a:p>
                      <a:pPr algn="ctr" fontAlgn="ctr"/>
                      <a:r>
                        <a:rPr lang="fr-FR" sz="1200" b="0" i="0" u="none" strike="noStrike" dirty="0">
                          <a:latin typeface="Arial"/>
                        </a:rPr>
                        <a:t>44,8</a:t>
                      </a:r>
                    </a:p>
                  </a:txBody>
                  <a:tcPr marL="9018" marR="9018" marT="9019" marB="0" anchor="ctr">
                    <a:lnL>
                      <a:noFill/>
                    </a:lnL>
                    <a:lnR>
                      <a:noFill/>
                    </a:lnR>
                    <a:lnT>
                      <a:noFill/>
                    </a:lnT>
                    <a:lnB>
                      <a:noFill/>
                    </a:lnB>
                    <a:solidFill>
                      <a:srgbClr val="C0C0C0"/>
                    </a:solidFill>
                  </a:tcPr>
                </a:tc>
                <a:extLst>
                  <a:ext uri="{0D108BD9-81ED-4DB2-BD59-A6C34878D82A}">
                    <a16:rowId xmlns:a16="http://schemas.microsoft.com/office/drawing/2014/main" val="10013"/>
                  </a:ext>
                </a:extLst>
              </a:tr>
              <a:tr h="241707">
                <a:tc>
                  <a:txBody>
                    <a:bodyPr/>
                    <a:lstStyle/>
                    <a:p>
                      <a:pPr algn="l" fontAlgn="ctr"/>
                      <a:r>
                        <a:rPr lang="fr-FR" sz="1200" b="0" i="0" u="none" strike="noStrike" dirty="0" err="1">
                          <a:latin typeface="Arial"/>
                        </a:rPr>
                        <a:t>Sud-Ouest</a:t>
                      </a:r>
                      <a:endParaRPr lang="fr-FR" sz="1200" b="0" i="0" u="none" strike="noStrike" dirty="0">
                        <a:latin typeface="Arial"/>
                      </a:endParaRP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41,3</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44,5</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44,9</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50,4</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55,5</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59,2</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64,1</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70,8</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68,8</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latin typeface="Arial"/>
                        </a:rPr>
                        <a:t>74,3</a:t>
                      </a:r>
                    </a:p>
                  </a:txBody>
                  <a:tcPr marL="9018" marR="9018" marT="901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1707">
                <a:tc>
                  <a:txBody>
                    <a:bodyPr/>
                    <a:lstStyle/>
                    <a:p>
                      <a:pPr algn="l" fontAlgn="ctr"/>
                      <a:r>
                        <a:rPr lang="fr-FR" sz="1200" b="0" i="0" u="none" strike="noStrike" dirty="0">
                          <a:latin typeface="Arial"/>
                        </a:rPr>
                        <a:t>Burkina Faso</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45,9</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46,5</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48,7</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53,3</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57,7</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61,4</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67,0</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71,8</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latin typeface="Arial"/>
                        </a:rPr>
                        <a:t>72,4</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a:latin typeface="Arial"/>
                        </a:rPr>
                        <a:t>74,8</a:t>
                      </a:r>
                    </a:p>
                  </a:txBody>
                  <a:tcPr marL="9018" marR="9018" marT="9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1923">
                <a:tc gridSpan="11">
                  <a:txBody>
                    <a:bodyPr/>
                    <a:lstStyle/>
                    <a:p>
                      <a:pPr algn="l" fontAlgn="b"/>
                      <a:r>
                        <a:rPr lang="fr-FR" sz="1200" b="0" i="0" u="sng" strike="noStrike" dirty="0">
                          <a:solidFill>
                            <a:srgbClr val="000000"/>
                          </a:solidFill>
                          <a:latin typeface="Arial"/>
                        </a:rPr>
                        <a:t>Source</a:t>
                      </a:r>
                      <a:r>
                        <a:rPr lang="fr-FR" sz="1200" b="0" i="0" u="none" strike="noStrike" dirty="0">
                          <a:solidFill>
                            <a:srgbClr val="000000"/>
                          </a:solidFill>
                          <a:latin typeface="Arial"/>
                        </a:rPr>
                        <a:t> : Direction des Etudes et de la Planification / Ministère de l'Enseignement de Base et de l'Alphabétisation</a:t>
                      </a:r>
                      <a:endParaRPr lang="fr-FR" sz="1200" b="0" i="0" u="sng" strike="noStrike" dirty="0">
                        <a:solidFill>
                          <a:srgbClr val="000000"/>
                        </a:solidFill>
                        <a:latin typeface="Arial"/>
                      </a:endParaRPr>
                    </a:p>
                  </a:txBody>
                  <a:tcPr marL="9018" marR="9018" marT="9019"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l" fontAlgn="ctr"/>
                      <a:endParaRPr lang="fr-FR" sz="1200" b="0" i="0" u="none" strike="noStrike" dirty="0">
                        <a:latin typeface="Arial"/>
                      </a:endParaRPr>
                    </a:p>
                  </a:txBody>
                  <a:tcPr marL="9018" marR="9018" marT="9018"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ctr"/>
                      <a:endParaRPr lang="fr-FR" sz="1200" b="0" i="0" u="none" strike="noStrike" dirty="0">
                        <a:latin typeface="Arial"/>
                      </a:endParaRPr>
                    </a:p>
                  </a:txBody>
                  <a:tcPr marL="9018" marR="9018" marT="901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bl>
          </a:graphicData>
        </a:graphic>
      </p:graphicFrame>
      <p:sp>
        <p:nvSpPr>
          <p:cNvPr id="24" name="Rectangle 23">
            <a:extLst>
              <a:ext uri="{FF2B5EF4-FFF2-40B4-BE49-F238E27FC236}">
                <a16:creationId xmlns:a16="http://schemas.microsoft.com/office/drawing/2014/main" id="{CC1B305C-BCDE-97AD-E9E5-F437CE1CE9BA}"/>
              </a:ext>
            </a:extLst>
          </p:cNvPr>
          <p:cNvSpPr>
            <a:spLocks noChangeArrowheads="1"/>
          </p:cNvSpPr>
          <p:nvPr/>
        </p:nvSpPr>
        <p:spPr bwMode="auto">
          <a:xfrm>
            <a:off x="428625" y="5929313"/>
            <a:ext cx="1643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600"/>
              <a:t>Signification ?</a:t>
            </a:r>
          </a:p>
        </p:txBody>
      </p:sp>
      <p:cxnSp>
        <p:nvCxnSpPr>
          <p:cNvPr id="31" name="Connecteur droit avec flèche 30">
            <a:extLst>
              <a:ext uri="{FF2B5EF4-FFF2-40B4-BE49-F238E27FC236}">
                <a16:creationId xmlns:a16="http://schemas.microsoft.com/office/drawing/2014/main" id="{E4D5A6CC-7B86-C0DD-289C-5DA5239F5F32}"/>
              </a:ext>
            </a:extLst>
          </p:cNvPr>
          <p:cNvCxnSpPr>
            <a:cxnSpLocks noChangeShapeType="1"/>
          </p:cNvCxnSpPr>
          <p:nvPr/>
        </p:nvCxnSpPr>
        <p:spPr bwMode="auto">
          <a:xfrm flipV="1">
            <a:off x="2000250" y="4500563"/>
            <a:ext cx="2786063" cy="16430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C9F928AD-3B8B-86FA-937C-7CBD0F634D58}"/>
              </a:ext>
            </a:extLst>
          </p:cNvPr>
          <p:cNvSpPr>
            <a:spLocks noChangeArrowheads="1"/>
          </p:cNvSpPr>
          <p:nvPr/>
        </p:nvSpPr>
        <p:spPr bwMode="auto">
          <a:xfrm>
            <a:off x="2857500" y="5786438"/>
            <a:ext cx="4071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600"/>
              <a:t>Le taux brut de la scolarisation de la région du Nord est de 69,5% en 2004/05</a:t>
            </a:r>
          </a:p>
        </p:txBody>
      </p:sp>
      <p:sp>
        <p:nvSpPr>
          <p:cNvPr id="3" name="Rectangle 2">
            <a:extLst>
              <a:ext uri="{FF2B5EF4-FFF2-40B4-BE49-F238E27FC236}">
                <a16:creationId xmlns:a16="http://schemas.microsoft.com/office/drawing/2014/main" id="{F6694694-5927-1243-3D63-C8E5B496F770}"/>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D072B748-C408-6A49-81CB-8D685DB8324C}"/>
              </a:ext>
            </a:extLst>
          </p:cNvPr>
          <p:cNvSpPr>
            <a:spLocks noGrp="1"/>
          </p:cNvSpPr>
          <p:nvPr>
            <p:ph type="sldNum" sz="quarter" idx="12"/>
          </p:nvPr>
        </p:nvSpPr>
        <p:spPr/>
        <p:txBody>
          <a:bodyPr/>
          <a:lstStyle/>
          <a:p>
            <a:pPr>
              <a:defRPr/>
            </a:pPr>
            <a:fld id="{A07B448D-F9D1-4FAD-96A2-619069223D4D}" type="slidenum">
              <a:rPr lang="fr-FR" smtClean="0"/>
              <a:pPr>
                <a:defRPr/>
              </a:pPr>
              <a:t>22</a:t>
            </a:fld>
            <a:endParaRPr lang="fr-FR"/>
          </a:p>
        </p:txBody>
      </p:sp>
    </p:spTree>
    <p:extLst>
      <p:ext uri="{BB962C8B-B14F-4D97-AF65-F5344CB8AC3E}">
        <p14:creationId xmlns:p14="http://schemas.microsoft.com/office/powerpoint/2010/main" val="139167868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heckerboard(across)">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7">
            <a:extLst>
              <a:ext uri="{FF2B5EF4-FFF2-40B4-BE49-F238E27FC236}">
                <a16:creationId xmlns:a16="http://schemas.microsoft.com/office/drawing/2014/main" id="{856B5605-2283-EF1E-3719-E59E27E06713}"/>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749" name="Line 8">
            <a:extLst>
              <a:ext uri="{FF2B5EF4-FFF2-40B4-BE49-F238E27FC236}">
                <a16:creationId xmlns:a16="http://schemas.microsoft.com/office/drawing/2014/main" id="{BBD82245-0B45-5BAE-BB09-3FBC17664C4E}"/>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1751" name="Rectangle 95">
            <a:extLst>
              <a:ext uri="{FF2B5EF4-FFF2-40B4-BE49-F238E27FC236}">
                <a16:creationId xmlns:a16="http://schemas.microsoft.com/office/drawing/2014/main" id="{C9A50692-1B72-521E-1A45-B9BAF75EB0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31752" name="Rectangle 107">
            <a:extLst>
              <a:ext uri="{FF2B5EF4-FFF2-40B4-BE49-F238E27FC236}">
                <a16:creationId xmlns:a16="http://schemas.microsoft.com/office/drawing/2014/main" id="{58850F6B-69A8-C069-68BA-D3A3FD6866E5}"/>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31753" name="Text Box 10">
            <a:extLst>
              <a:ext uri="{FF2B5EF4-FFF2-40B4-BE49-F238E27FC236}">
                <a16:creationId xmlns:a16="http://schemas.microsoft.com/office/drawing/2014/main" id="{D50FF6FA-6C04-A0DE-A08B-FD59783E7878}"/>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5.1.2 Tableaux statistiques à deux dimensions, analyse</a:t>
            </a:r>
          </a:p>
        </p:txBody>
      </p:sp>
      <p:sp>
        <p:nvSpPr>
          <p:cNvPr id="18" name="Rectangle 17">
            <a:extLst>
              <a:ext uri="{FF2B5EF4-FFF2-40B4-BE49-F238E27FC236}">
                <a16:creationId xmlns:a16="http://schemas.microsoft.com/office/drawing/2014/main" id="{5196C331-91B9-113F-8572-52BEE26128CD}"/>
              </a:ext>
            </a:extLst>
          </p:cNvPr>
          <p:cNvSpPr>
            <a:spLocks noChangeArrowheads="1"/>
          </p:cNvSpPr>
          <p:nvPr/>
        </p:nvSpPr>
        <p:spPr bwMode="auto">
          <a:xfrm>
            <a:off x="428625" y="4429125"/>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Dans un tableau croisé, on commence par examiner les totaux de lignes et de colonnes.</a:t>
            </a:r>
          </a:p>
        </p:txBody>
      </p:sp>
      <p:sp>
        <p:nvSpPr>
          <p:cNvPr id="19" name="Rectangle 18">
            <a:extLst>
              <a:ext uri="{FF2B5EF4-FFF2-40B4-BE49-F238E27FC236}">
                <a16:creationId xmlns:a16="http://schemas.microsoft.com/office/drawing/2014/main" id="{1331B48D-893C-9BF7-2EB5-EDC24025DA83}"/>
              </a:ext>
            </a:extLst>
          </p:cNvPr>
          <p:cNvSpPr>
            <a:spLocks noChangeArrowheads="1"/>
          </p:cNvSpPr>
          <p:nvPr/>
        </p:nvSpPr>
        <p:spPr bwMode="auto">
          <a:xfrm>
            <a:off x="428625" y="5072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Les professions libérales et cadres sont sur représentées.</a:t>
            </a:r>
          </a:p>
        </p:txBody>
      </p:sp>
      <p:sp>
        <p:nvSpPr>
          <p:cNvPr id="20" name="Rectangle 19">
            <a:extLst>
              <a:ext uri="{FF2B5EF4-FFF2-40B4-BE49-F238E27FC236}">
                <a16:creationId xmlns:a16="http://schemas.microsoft.com/office/drawing/2014/main" id="{2181DBF4-D8D3-1036-A2F2-61232B14F1C5}"/>
              </a:ext>
            </a:extLst>
          </p:cNvPr>
          <p:cNvSpPr>
            <a:spLocks noChangeArrowheads="1"/>
          </p:cNvSpPr>
          <p:nvPr/>
        </p:nvSpPr>
        <p:spPr bwMode="auto">
          <a:xfrm>
            <a:off x="428625" y="5500688"/>
            <a:ext cx="614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La filière lettre est le « choix » principal des étudiants.</a:t>
            </a:r>
          </a:p>
        </p:txBody>
      </p:sp>
      <p:graphicFrame>
        <p:nvGraphicFramePr>
          <p:cNvPr id="21" name="Tableau 20">
            <a:extLst>
              <a:ext uri="{FF2B5EF4-FFF2-40B4-BE49-F238E27FC236}">
                <a16:creationId xmlns:a16="http://schemas.microsoft.com/office/drawing/2014/main" id="{2E84D70E-B531-5A2C-4248-B46E2C4C8313}"/>
              </a:ext>
            </a:extLst>
          </p:cNvPr>
          <p:cNvGraphicFramePr>
            <a:graphicFrameLocks noGrp="1"/>
          </p:cNvGraphicFramePr>
          <p:nvPr/>
        </p:nvGraphicFramePr>
        <p:xfrm>
          <a:off x="571500" y="1785938"/>
          <a:ext cx="7643814" cy="2428872"/>
        </p:xfrm>
        <a:graphic>
          <a:graphicData uri="http://schemas.openxmlformats.org/drawingml/2006/table">
            <a:tbl>
              <a:tblPr/>
              <a:tblGrid>
                <a:gridCol w="2673319">
                  <a:extLst>
                    <a:ext uri="{9D8B030D-6E8A-4147-A177-3AD203B41FA5}">
                      <a16:colId xmlns:a16="http://schemas.microsoft.com/office/drawing/2014/main" val="20000"/>
                    </a:ext>
                  </a:extLst>
                </a:gridCol>
                <a:gridCol w="994099">
                  <a:extLst>
                    <a:ext uri="{9D8B030D-6E8A-4147-A177-3AD203B41FA5}">
                      <a16:colId xmlns:a16="http://schemas.microsoft.com/office/drawing/2014/main" val="20001"/>
                    </a:ext>
                  </a:extLst>
                </a:gridCol>
                <a:gridCol w="994099">
                  <a:extLst>
                    <a:ext uri="{9D8B030D-6E8A-4147-A177-3AD203B41FA5}">
                      <a16:colId xmlns:a16="http://schemas.microsoft.com/office/drawing/2014/main" val="20002"/>
                    </a:ext>
                  </a:extLst>
                </a:gridCol>
                <a:gridCol w="994099">
                  <a:extLst>
                    <a:ext uri="{9D8B030D-6E8A-4147-A177-3AD203B41FA5}">
                      <a16:colId xmlns:a16="http://schemas.microsoft.com/office/drawing/2014/main" val="20003"/>
                    </a:ext>
                  </a:extLst>
                </a:gridCol>
                <a:gridCol w="994099">
                  <a:extLst>
                    <a:ext uri="{9D8B030D-6E8A-4147-A177-3AD203B41FA5}">
                      <a16:colId xmlns:a16="http://schemas.microsoft.com/office/drawing/2014/main" val="20004"/>
                    </a:ext>
                  </a:extLst>
                </a:gridCol>
                <a:gridCol w="994099">
                  <a:extLst>
                    <a:ext uri="{9D8B030D-6E8A-4147-A177-3AD203B41FA5}">
                      <a16:colId xmlns:a16="http://schemas.microsoft.com/office/drawing/2014/main" val="20005"/>
                    </a:ext>
                  </a:extLst>
                </a:gridCol>
              </a:tblGrid>
              <a:tr h="224688">
                <a:tc gridSpan="6">
                  <a:txBody>
                    <a:bodyPr/>
                    <a:lstStyle/>
                    <a:p>
                      <a:pPr algn="l" fontAlgn="b"/>
                      <a:r>
                        <a:rPr lang="fr-FR" sz="1400" b="0" i="0" u="none" strike="noStrike" dirty="0">
                          <a:solidFill>
                            <a:srgbClr val="000000"/>
                          </a:solidFill>
                          <a:latin typeface="Arial"/>
                        </a:rPr>
                        <a:t>Origine </a:t>
                      </a:r>
                      <a:r>
                        <a:rPr lang="fr-FR" sz="1400" b="0" i="0" u="none" strike="noStrike" dirty="0" err="1">
                          <a:solidFill>
                            <a:srgbClr val="000000"/>
                          </a:solidFill>
                          <a:latin typeface="Arial"/>
                        </a:rPr>
                        <a:t>socio-professionnelle</a:t>
                      </a:r>
                      <a:r>
                        <a:rPr lang="fr-FR" sz="1400" b="0" i="0" u="none" strike="noStrike" dirty="0">
                          <a:solidFill>
                            <a:srgbClr val="000000"/>
                          </a:solidFill>
                          <a:latin typeface="Arial"/>
                        </a:rPr>
                        <a:t> du père des étudiants selon la filière à l'entrée de l'université</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4688">
                <a:tc>
                  <a:txBody>
                    <a:bodyPr/>
                    <a:lstStyle/>
                    <a:p>
                      <a:pPr algn="l" fontAlgn="b"/>
                      <a:r>
                        <a:rPr lang="fr-FR"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a:rPr>
                        <a:t>Droit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Economie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Lettres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Sciences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Ensemble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437">
                <a:tc>
                  <a:txBody>
                    <a:bodyPr/>
                    <a:lstStyle/>
                    <a:p>
                      <a:pPr algn="l" fontAlgn="b"/>
                      <a:r>
                        <a:rPr lang="fr-FR" sz="1400" b="0" i="0" u="none" strike="noStrike" dirty="0">
                          <a:solidFill>
                            <a:srgbClr val="000000"/>
                          </a:solidFill>
                          <a:latin typeface="Arial"/>
                        </a:rPr>
                        <a:t>Agriculteurs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144000" algn="r" rtl="1" fontAlgn="b"/>
                      <a:r>
                        <a:rPr lang="fr-FR" sz="1400" b="0" i="0" u="none" strike="noStrike" dirty="0">
                          <a:solidFill>
                            <a:srgbClr val="000000"/>
                          </a:solidFill>
                          <a:latin typeface="Arial"/>
                        </a:rPr>
                        <a:t>3 094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marL="144000" algn="r" rtl="1" fontAlgn="b"/>
                      <a:r>
                        <a:rPr lang="fr-FR" sz="1400" b="0" i="0" u="none" strike="noStrike">
                          <a:solidFill>
                            <a:srgbClr val="000000"/>
                          </a:solidFill>
                          <a:latin typeface="Arial"/>
                        </a:rPr>
                        <a:t>3 337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144000" algn="r" rtl="1" fontAlgn="b"/>
                      <a:r>
                        <a:rPr lang="fr-FR" sz="1400" b="0" i="0" u="none" strike="noStrike">
                          <a:solidFill>
                            <a:srgbClr val="000000"/>
                          </a:solidFill>
                          <a:latin typeface="Arial"/>
                        </a:rPr>
                        <a:t>9 914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144000" algn="r" rtl="1" fontAlgn="b"/>
                      <a:r>
                        <a:rPr lang="fr-FR" sz="1400" b="0" i="0" u="none" strike="noStrike">
                          <a:solidFill>
                            <a:srgbClr val="000000"/>
                          </a:solidFill>
                          <a:latin typeface="Arial"/>
                        </a:rPr>
                        <a:t>8 090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144000" algn="r" rtl="1" fontAlgn="b"/>
                      <a:r>
                        <a:rPr lang="fr-FR" sz="1400" b="0" i="0" u="none" strike="noStrike">
                          <a:solidFill>
                            <a:srgbClr val="000000"/>
                          </a:solidFill>
                          <a:latin typeface="Arial"/>
                        </a:rPr>
                        <a:t>24 435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47437">
                <a:tc>
                  <a:txBody>
                    <a:bodyPr/>
                    <a:lstStyle/>
                    <a:p>
                      <a:pPr algn="l" fontAlgn="b"/>
                      <a:r>
                        <a:rPr lang="fr-FR" sz="1400" b="0" i="0" u="none" strike="noStrike" dirty="0">
                          <a:solidFill>
                            <a:srgbClr val="000000"/>
                          </a:solidFill>
                          <a:latin typeface="Arial"/>
                        </a:rPr>
                        <a:t>Artisans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15 361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12 118</a:t>
                      </a:r>
                    </a:p>
                  </a:txBody>
                  <a:tcPr marL="9525" marR="9525" marT="9525" marB="0" anchor="ctr">
                    <a:lnL>
                      <a:noFill/>
                    </a:lnL>
                    <a:lnR>
                      <a:noFill/>
                    </a:lnR>
                    <a:lnT>
                      <a:noFill/>
                    </a:lnT>
                    <a:lnB>
                      <a:noFill/>
                    </a:lnB>
                    <a:solidFill>
                      <a:srgbClr val="D8D8D8"/>
                    </a:solidFill>
                  </a:tcPr>
                </a:tc>
                <a:tc>
                  <a:txBody>
                    <a:bodyPr/>
                    <a:lstStyle/>
                    <a:p>
                      <a:pPr marL="144000" algn="r" rtl="1" fontAlgn="b"/>
                      <a:r>
                        <a:rPr lang="fr-FR" sz="1400" b="0" i="0" u="none" strike="noStrike">
                          <a:solidFill>
                            <a:srgbClr val="000000"/>
                          </a:solidFill>
                          <a:latin typeface="Arial"/>
                        </a:rPr>
                        <a:t>32 793</a:t>
                      </a:r>
                    </a:p>
                  </a:txBody>
                  <a:tcPr marL="9525" marR="9525" marT="9525" marB="0" anchor="ctr">
                    <a:lnL>
                      <a:noFill/>
                    </a:lnL>
                    <a:lnR>
                      <a:noFill/>
                    </a:lnR>
                    <a:lnT>
                      <a:noFill/>
                    </a:lnT>
                    <a:lnB>
                      <a:noFill/>
                    </a:lnB>
                    <a:solidFill>
                      <a:srgbClr val="D8D8D8"/>
                    </a:solidFill>
                  </a:tcPr>
                </a:tc>
                <a:tc>
                  <a:txBody>
                    <a:bodyPr/>
                    <a:lstStyle/>
                    <a:p>
                      <a:pPr marL="144000" algn="r" rtl="1" fontAlgn="b"/>
                      <a:r>
                        <a:rPr lang="fr-FR" sz="1400" b="0" i="0" u="none" strike="noStrike">
                          <a:solidFill>
                            <a:srgbClr val="000000"/>
                          </a:solidFill>
                          <a:latin typeface="Arial"/>
                        </a:rPr>
                        <a:t>21 382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144000" algn="r" rtl="1" fontAlgn="b"/>
                      <a:r>
                        <a:rPr lang="fr-FR" sz="1400" b="0" i="0" u="none" strike="noStrike">
                          <a:solidFill>
                            <a:srgbClr val="000000"/>
                          </a:solidFill>
                          <a:latin typeface="Arial"/>
                        </a:rPr>
                        <a:t>81 654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3"/>
                  </a:ext>
                </a:extLst>
              </a:tr>
              <a:tr h="247437">
                <a:tc>
                  <a:txBody>
                    <a:bodyPr/>
                    <a:lstStyle/>
                    <a:p>
                      <a:pPr algn="l" fontAlgn="b"/>
                      <a:r>
                        <a:rPr lang="fr-FR" sz="1400" b="0" i="0" u="none" strike="noStrike" dirty="0">
                          <a:solidFill>
                            <a:srgbClr val="000000"/>
                          </a:solidFill>
                          <a:latin typeface="Arial"/>
                        </a:rPr>
                        <a:t>Professions libérales et cadres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144000" algn="r" rtl="1" fontAlgn="b"/>
                      <a:r>
                        <a:rPr lang="fr-FR" sz="1400" b="0" i="0" u="none" strike="noStrike" dirty="0">
                          <a:solidFill>
                            <a:srgbClr val="000000"/>
                          </a:solidFill>
                          <a:latin typeface="Arial"/>
                        </a:rPr>
                        <a:t>61 790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marL="144000" algn="r" rtl="1" fontAlgn="b"/>
                      <a:r>
                        <a:rPr lang="fr-FR" sz="1400" b="0" i="0" u="none" strike="noStrike" dirty="0">
                          <a:solidFill>
                            <a:srgbClr val="000000"/>
                          </a:solidFill>
                          <a:latin typeface="Arial"/>
                        </a:rPr>
                        <a:t>41 104</a:t>
                      </a:r>
                    </a:p>
                  </a:txBody>
                  <a:tcPr marL="9525" marR="9525" marT="9525" marB="0" anchor="ctr">
                    <a:lnL>
                      <a:noFill/>
                    </a:lnL>
                    <a:lnR>
                      <a:noFill/>
                    </a:lnR>
                    <a:lnT>
                      <a:noFill/>
                    </a:lnT>
                    <a:lnB>
                      <a:noFill/>
                    </a:lnB>
                  </a:tcPr>
                </a:tc>
                <a:tc>
                  <a:txBody>
                    <a:bodyPr/>
                    <a:lstStyle/>
                    <a:p>
                      <a:pPr marL="144000" algn="r" rtl="1" fontAlgn="b"/>
                      <a:r>
                        <a:rPr lang="fr-FR" sz="1400" b="0" i="0" u="none" strike="noStrike" dirty="0">
                          <a:solidFill>
                            <a:srgbClr val="000000"/>
                          </a:solidFill>
                          <a:latin typeface="Arial"/>
                        </a:rPr>
                        <a:t>126 512</a:t>
                      </a:r>
                    </a:p>
                  </a:txBody>
                  <a:tcPr marL="9525" marR="9525" marT="9525" marB="0" anchor="ctr">
                    <a:lnL>
                      <a:noFill/>
                    </a:lnL>
                    <a:lnR>
                      <a:noFill/>
                    </a:lnR>
                    <a:lnT>
                      <a:noFill/>
                    </a:lnT>
                    <a:lnB>
                      <a:noFill/>
                    </a:lnB>
                  </a:tcPr>
                </a:tc>
                <a:tc>
                  <a:txBody>
                    <a:bodyPr/>
                    <a:lstStyle/>
                    <a:p>
                      <a:pPr marL="144000" algn="r" rtl="1" fontAlgn="b"/>
                      <a:r>
                        <a:rPr lang="fr-FR" sz="1400" b="0" i="0" u="none" strike="noStrike" dirty="0">
                          <a:solidFill>
                            <a:srgbClr val="000000"/>
                          </a:solidFill>
                          <a:latin typeface="Arial"/>
                        </a:rPr>
                        <a:t>109 537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144000" algn="r" rtl="1" fontAlgn="b"/>
                      <a:r>
                        <a:rPr lang="fr-FR" sz="1400" b="0" i="0" u="none" strike="noStrike">
                          <a:solidFill>
                            <a:srgbClr val="000000"/>
                          </a:solidFill>
                          <a:latin typeface="Arial"/>
                        </a:rPr>
                        <a:t>338 943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7437">
                <a:tc>
                  <a:txBody>
                    <a:bodyPr/>
                    <a:lstStyle/>
                    <a:p>
                      <a:pPr algn="l" fontAlgn="b"/>
                      <a:r>
                        <a:rPr lang="fr-FR" sz="1400" b="0" i="0" u="none" strike="noStrike">
                          <a:solidFill>
                            <a:srgbClr val="000000"/>
                          </a:solidFill>
                          <a:latin typeface="Arial"/>
                        </a:rPr>
                        <a:t>Employés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20 449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16 991</a:t>
                      </a:r>
                    </a:p>
                  </a:txBody>
                  <a:tcPr marL="9525" marR="9525" marT="9525" marB="0" anchor="ctr">
                    <a:lnL>
                      <a:noFill/>
                    </a:lnL>
                    <a:lnR>
                      <a:noFill/>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59 669</a:t>
                      </a:r>
                    </a:p>
                  </a:txBody>
                  <a:tcPr marL="9525" marR="9525" marT="9525" marB="0" anchor="ctr">
                    <a:lnL>
                      <a:noFill/>
                    </a:lnL>
                    <a:lnR>
                      <a:noFill/>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34 316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131 425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5"/>
                  </a:ext>
                </a:extLst>
              </a:tr>
              <a:tr h="247437">
                <a:tc>
                  <a:txBody>
                    <a:bodyPr/>
                    <a:lstStyle/>
                    <a:p>
                      <a:pPr algn="l" fontAlgn="b"/>
                      <a:r>
                        <a:rPr lang="fr-FR" sz="1400" b="0" i="0" u="none" strike="noStrike">
                          <a:solidFill>
                            <a:srgbClr val="000000"/>
                          </a:solidFill>
                          <a:latin typeface="Arial"/>
                        </a:rPr>
                        <a:t>Ouvriers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144000" algn="r" rtl="1" fontAlgn="b"/>
                      <a:r>
                        <a:rPr lang="fr-FR" sz="1400" b="0" i="0" u="none" strike="noStrike" dirty="0">
                          <a:solidFill>
                            <a:srgbClr val="000000"/>
                          </a:solidFill>
                          <a:latin typeface="Arial"/>
                        </a:rPr>
                        <a:t>15 448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marL="144000" algn="r" rtl="1" fontAlgn="b"/>
                      <a:r>
                        <a:rPr lang="fr-FR" sz="1400" b="0" i="0" u="none" strike="noStrike" dirty="0">
                          <a:solidFill>
                            <a:srgbClr val="000000"/>
                          </a:solidFill>
                          <a:latin typeface="Arial"/>
                        </a:rPr>
                        <a:t>19 848</a:t>
                      </a:r>
                    </a:p>
                  </a:txBody>
                  <a:tcPr marL="9525" marR="9525" marT="9525" marB="0" anchor="ctr">
                    <a:lnL>
                      <a:noFill/>
                    </a:lnL>
                    <a:lnR>
                      <a:noFill/>
                    </a:lnR>
                    <a:lnT>
                      <a:noFill/>
                    </a:lnT>
                    <a:lnB>
                      <a:noFill/>
                    </a:lnB>
                  </a:tcPr>
                </a:tc>
                <a:tc>
                  <a:txBody>
                    <a:bodyPr/>
                    <a:lstStyle/>
                    <a:p>
                      <a:pPr marL="144000" algn="r" rtl="1" fontAlgn="b"/>
                      <a:r>
                        <a:rPr lang="fr-FR" sz="1400" b="0" i="0" u="none" strike="noStrike">
                          <a:solidFill>
                            <a:srgbClr val="000000"/>
                          </a:solidFill>
                          <a:latin typeface="Arial"/>
                        </a:rPr>
                        <a:t>56 011</a:t>
                      </a:r>
                    </a:p>
                  </a:txBody>
                  <a:tcPr marL="9525" marR="9525" marT="9525" marB="0" anchor="ctr">
                    <a:lnL>
                      <a:noFill/>
                    </a:lnL>
                    <a:lnR>
                      <a:noFill/>
                    </a:lnR>
                    <a:lnT>
                      <a:noFill/>
                    </a:lnT>
                    <a:lnB>
                      <a:noFill/>
                    </a:lnB>
                  </a:tcPr>
                </a:tc>
                <a:tc>
                  <a:txBody>
                    <a:bodyPr/>
                    <a:lstStyle/>
                    <a:p>
                      <a:pPr marL="144000" algn="r" rtl="1" fontAlgn="b"/>
                      <a:r>
                        <a:rPr lang="fr-FR" sz="1400" b="0" i="0" u="none" strike="noStrike" dirty="0">
                          <a:solidFill>
                            <a:srgbClr val="000000"/>
                          </a:solidFill>
                          <a:latin typeface="Arial"/>
                        </a:rPr>
                        <a:t>32 756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marL="144000" algn="r" rtl="1" fontAlgn="b"/>
                      <a:r>
                        <a:rPr lang="fr-FR" sz="1400" b="0" i="0" u="none" strike="noStrike" dirty="0">
                          <a:solidFill>
                            <a:srgbClr val="000000"/>
                          </a:solidFill>
                          <a:latin typeface="Arial"/>
                        </a:rPr>
                        <a:t>124 063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7437">
                <a:tc>
                  <a:txBody>
                    <a:bodyPr/>
                    <a:lstStyle/>
                    <a:p>
                      <a:pPr algn="l" fontAlgn="b"/>
                      <a:r>
                        <a:rPr lang="fr-FR" sz="1400" b="0" i="0" u="none" strike="noStrike">
                          <a:solidFill>
                            <a:srgbClr val="000000"/>
                          </a:solidFill>
                          <a:latin typeface="Arial"/>
                        </a:rPr>
                        <a:t>Retraités, inactifs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14 472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12 576</a:t>
                      </a:r>
                    </a:p>
                  </a:txBody>
                  <a:tcPr marL="9525" marR="9525" marT="9525" marB="0" anchor="ctr">
                    <a:lnL>
                      <a:noFill/>
                    </a:lnL>
                    <a:lnR>
                      <a:noFill/>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43 769</a:t>
                      </a:r>
                    </a:p>
                  </a:txBody>
                  <a:tcPr marL="9525" marR="9525" marT="9525" marB="0" anchor="ctr">
                    <a:lnL>
                      <a:noFill/>
                    </a:lnL>
                    <a:lnR>
                      <a:noFill/>
                    </a:lnR>
                    <a:lnT>
                      <a:noFill/>
                    </a:lnT>
                    <a:lnB>
                      <a:noFill/>
                    </a:lnB>
                    <a:solidFill>
                      <a:srgbClr val="D8D8D8"/>
                    </a:solidFill>
                  </a:tcPr>
                </a:tc>
                <a:tc>
                  <a:txBody>
                    <a:bodyPr/>
                    <a:lstStyle/>
                    <a:p>
                      <a:pPr marL="144000" algn="r" rtl="1" fontAlgn="b"/>
                      <a:r>
                        <a:rPr lang="fr-FR" sz="1400" b="0" i="0" u="none" strike="noStrike">
                          <a:solidFill>
                            <a:srgbClr val="000000"/>
                          </a:solidFill>
                          <a:latin typeface="Arial"/>
                        </a:rPr>
                        <a:t>20 194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144000" algn="r" rtl="1" fontAlgn="b"/>
                      <a:r>
                        <a:rPr lang="fr-FR" sz="1400" b="0" i="0" u="none" strike="noStrike" dirty="0">
                          <a:solidFill>
                            <a:srgbClr val="000000"/>
                          </a:solidFill>
                          <a:latin typeface="Arial"/>
                        </a:rPr>
                        <a:t>91 011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7"/>
                  </a:ext>
                </a:extLst>
              </a:tr>
              <a:tr h="247437">
                <a:tc>
                  <a:txBody>
                    <a:bodyPr/>
                    <a:lstStyle/>
                    <a:p>
                      <a:pPr algn="l" fontAlgn="b"/>
                      <a:r>
                        <a:rPr lang="fr-FR" sz="1400" b="0" i="0" u="none" strike="noStrike">
                          <a:solidFill>
                            <a:srgbClr val="000000"/>
                          </a:solidFill>
                          <a:latin typeface="Arial"/>
                        </a:rPr>
                        <a:t>Autres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13 432</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a:solidFill>
                            <a:srgbClr val="000000"/>
                          </a:solidFill>
                          <a:latin typeface="Arial"/>
                        </a:rPr>
                        <a:t>10 232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47 305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a:solidFill>
                            <a:srgbClr val="000000"/>
                          </a:solidFill>
                          <a:latin typeface="Arial"/>
                        </a:rPr>
                        <a:t>25 245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96 214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7437">
                <a:tc>
                  <a:txBody>
                    <a:bodyPr/>
                    <a:lstStyle/>
                    <a:p>
                      <a:pPr algn="l" fontAlgn="b"/>
                      <a:r>
                        <a:rPr lang="fr-FR" sz="1400" b="0" i="0" u="none" strike="noStrike">
                          <a:solidFill>
                            <a:srgbClr val="000000"/>
                          </a:solidFill>
                          <a:latin typeface="Arial"/>
                        </a:rPr>
                        <a:t>Ensemble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144 046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116 206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375 973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251 520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44000" algn="r" rtl="1" fontAlgn="b"/>
                      <a:r>
                        <a:rPr lang="fr-FR" sz="1400" b="0" i="0" u="none" strike="noStrike" dirty="0">
                          <a:solidFill>
                            <a:srgbClr val="000000"/>
                          </a:solidFill>
                          <a:latin typeface="Arial"/>
                        </a:rPr>
                        <a:t>887 745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3DD8B773-9426-E56D-3165-2471D1FC8DEB}"/>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4BAD4FB0-1E8D-4887-605C-7285CFF7FEF1}"/>
              </a:ext>
            </a:extLst>
          </p:cNvPr>
          <p:cNvSpPr>
            <a:spLocks noGrp="1"/>
          </p:cNvSpPr>
          <p:nvPr>
            <p:ph type="sldNum" sz="quarter" idx="12"/>
          </p:nvPr>
        </p:nvSpPr>
        <p:spPr/>
        <p:txBody>
          <a:bodyPr/>
          <a:lstStyle/>
          <a:p>
            <a:pPr>
              <a:defRPr/>
            </a:pPr>
            <a:fld id="{A07B448D-F9D1-4FAD-96A2-619069223D4D}" type="slidenum">
              <a:rPr lang="fr-FR" smtClean="0"/>
              <a:pPr>
                <a:defRPr/>
              </a:pPr>
              <a:t>23</a:t>
            </a:fld>
            <a:endParaRPr lang="fr-FR"/>
          </a:p>
        </p:txBody>
      </p:sp>
    </p:spTree>
    <p:extLst>
      <p:ext uri="{BB962C8B-B14F-4D97-AF65-F5344CB8AC3E}">
        <p14:creationId xmlns:p14="http://schemas.microsoft.com/office/powerpoint/2010/main" val="214877912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Line 7">
            <a:extLst>
              <a:ext uri="{FF2B5EF4-FFF2-40B4-BE49-F238E27FC236}">
                <a16:creationId xmlns:a16="http://schemas.microsoft.com/office/drawing/2014/main" id="{D5569625-1F43-EBF3-EAEF-F56EE7CEF7D4}"/>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797" name="Line 8">
            <a:extLst>
              <a:ext uri="{FF2B5EF4-FFF2-40B4-BE49-F238E27FC236}">
                <a16:creationId xmlns:a16="http://schemas.microsoft.com/office/drawing/2014/main" id="{85605899-4486-BC57-0F71-9A7A4749962E}"/>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3799" name="Rectangle 107">
            <a:extLst>
              <a:ext uri="{FF2B5EF4-FFF2-40B4-BE49-F238E27FC236}">
                <a16:creationId xmlns:a16="http://schemas.microsoft.com/office/drawing/2014/main" id="{D42B3B4B-1BD5-AE4C-9B3D-A825DD62AB72}"/>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33800" name="Text Box 10">
            <a:extLst>
              <a:ext uri="{FF2B5EF4-FFF2-40B4-BE49-F238E27FC236}">
                <a16:creationId xmlns:a16="http://schemas.microsoft.com/office/drawing/2014/main" id="{72E6E069-E39D-1C43-8EA6-54EF64461158}"/>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5.1.2 Tableaux statistiques à deux dimensions, analyse</a:t>
            </a:r>
          </a:p>
        </p:txBody>
      </p:sp>
      <p:sp>
        <p:nvSpPr>
          <p:cNvPr id="18" name="Rectangle 17">
            <a:extLst>
              <a:ext uri="{FF2B5EF4-FFF2-40B4-BE49-F238E27FC236}">
                <a16:creationId xmlns:a16="http://schemas.microsoft.com/office/drawing/2014/main" id="{4C00A977-7CB9-9120-53CA-B001DC7611A1}"/>
              </a:ext>
            </a:extLst>
          </p:cNvPr>
          <p:cNvSpPr>
            <a:spLocks noChangeArrowheads="1"/>
          </p:cNvSpPr>
          <p:nvPr/>
        </p:nvSpPr>
        <p:spPr bwMode="auto">
          <a:xfrm>
            <a:off x="428625" y="4572000"/>
            <a:ext cx="785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Ce tableau permet d’analyser l’influence de l’origine.</a:t>
            </a:r>
          </a:p>
        </p:txBody>
      </p:sp>
      <p:sp>
        <p:nvSpPr>
          <p:cNvPr id="19" name="Rectangle 18">
            <a:extLst>
              <a:ext uri="{FF2B5EF4-FFF2-40B4-BE49-F238E27FC236}">
                <a16:creationId xmlns:a16="http://schemas.microsoft.com/office/drawing/2014/main" id="{AFE15D43-21F1-E09F-9AEE-CE4BBB6EFD80}"/>
              </a:ext>
            </a:extLst>
          </p:cNvPr>
          <p:cNvSpPr>
            <a:spLocks noChangeArrowheads="1"/>
          </p:cNvSpPr>
          <p:nvPr/>
        </p:nvSpPr>
        <p:spPr bwMode="auto">
          <a:xfrm>
            <a:off x="500063" y="5072063"/>
            <a:ext cx="7643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Les enfants d’agriculteurs s’orientent davantage vers les sciences que les étudiants d’autres origines.</a:t>
            </a:r>
          </a:p>
        </p:txBody>
      </p:sp>
      <p:sp>
        <p:nvSpPr>
          <p:cNvPr id="20" name="Rectangle 19">
            <a:extLst>
              <a:ext uri="{FF2B5EF4-FFF2-40B4-BE49-F238E27FC236}">
                <a16:creationId xmlns:a16="http://schemas.microsoft.com/office/drawing/2014/main" id="{CF3E4D4F-5570-C185-292E-E4B62BF365C9}"/>
              </a:ext>
            </a:extLst>
          </p:cNvPr>
          <p:cNvSpPr>
            <a:spLocks noChangeArrowheads="1"/>
          </p:cNvSpPr>
          <p:nvPr/>
        </p:nvSpPr>
        <p:spPr bwMode="auto">
          <a:xfrm>
            <a:off x="571500" y="5786438"/>
            <a:ext cx="757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Les enfants d’ouvriers s’orientent moins vers le droit que les étudiants d’autres origines.</a:t>
            </a:r>
          </a:p>
        </p:txBody>
      </p:sp>
      <p:graphicFrame>
        <p:nvGraphicFramePr>
          <p:cNvPr id="16" name="Tableau 15">
            <a:extLst>
              <a:ext uri="{FF2B5EF4-FFF2-40B4-BE49-F238E27FC236}">
                <a16:creationId xmlns:a16="http://schemas.microsoft.com/office/drawing/2014/main" id="{5FC2F414-3309-4D7E-46B2-B071E8E9CB4C}"/>
              </a:ext>
            </a:extLst>
          </p:cNvPr>
          <p:cNvGraphicFramePr>
            <a:graphicFrameLocks noGrp="1"/>
          </p:cNvGraphicFramePr>
          <p:nvPr/>
        </p:nvGraphicFramePr>
        <p:xfrm>
          <a:off x="428625" y="1785938"/>
          <a:ext cx="7715249" cy="2571754"/>
        </p:xfrm>
        <a:graphic>
          <a:graphicData uri="http://schemas.openxmlformats.org/drawingml/2006/table">
            <a:tbl>
              <a:tblPr/>
              <a:tblGrid>
                <a:gridCol w="2698304">
                  <a:extLst>
                    <a:ext uri="{9D8B030D-6E8A-4147-A177-3AD203B41FA5}">
                      <a16:colId xmlns:a16="http://schemas.microsoft.com/office/drawing/2014/main" val="20000"/>
                    </a:ext>
                  </a:extLst>
                </a:gridCol>
                <a:gridCol w="1003389">
                  <a:extLst>
                    <a:ext uri="{9D8B030D-6E8A-4147-A177-3AD203B41FA5}">
                      <a16:colId xmlns:a16="http://schemas.microsoft.com/office/drawing/2014/main" val="20001"/>
                    </a:ext>
                  </a:extLst>
                </a:gridCol>
                <a:gridCol w="1003389">
                  <a:extLst>
                    <a:ext uri="{9D8B030D-6E8A-4147-A177-3AD203B41FA5}">
                      <a16:colId xmlns:a16="http://schemas.microsoft.com/office/drawing/2014/main" val="20002"/>
                    </a:ext>
                  </a:extLst>
                </a:gridCol>
                <a:gridCol w="1003389">
                  <a:extLst>
                    <a:ext uri="{9D8B030D-6E8A-4147-A177-3AD203B41FA5}">
                      <a16:colId xmlns:a16="http://schemas.microsoft.com/office/drawing/2014/main" val="20003"/>
                    </a:ext>
                  </a:extLst>
                </a:gridCol>
                <a:gridCol w="1003389">
                  <a:extLst>
                    <a:ext uri="{9D8B030D-6E8A-4147-A177-3AD203B41FA5}">
                      <a16:colId xmlns:a16="http://schemas.microsoft.com/office/drawing/2014/main" val="20004"/>
                    </a:ext>
                  </a:extLst>
                </a:gridCol>
                <a:gridCol w="1003389">
                  <a:extLst>
                    <a:ext uri="{9D8B030D-6E8A-4147-A177-3AD203B41FA5}">
                      <a16:colId xmlns:a16="http://schemas.microsoft.com/office/drawing/2014/main" val="20005"/>
                    </a:ext>
                  </a:extLst>
                </a:gridCol>
              </a:tblGrid>
              <a:tr h="237905">
                <a:tc gridSpan="6">
                  <a:txBody>
                    <a:bodyPr/>
                    <a:lstStyle/>
                    <a:p>
                      <a:pPr algn="l" fontAlgn="b"/>
                      <a:r>
                        <a:rPr lang="fr-FR" sz="1400" b="0" i="0" u="none" strike="noStrike" dirty="0">
                          <a:solidFill>
                            <a:srgbClr val="000000"/>
                          </a:solidFill>
                          <a:latin typeface="Arial"/>
                        </a:rPr>
                        <a:t>Origine </a:t>
                      </a:r>
                      <a:r>
                        <a:rPr lang="fr-FR" sz="1400" b="0" i="0" u="none" strike="noStrike" dirty="0" err="1">
                          <a:solidFill>
                            <a:srgbClr val="000000"/>
                          </a:solidFill>
                          <a:latin typeface="Arial"/>
                        </a:rPr>
                        <a:t>socio-professionnelle</a:t>
                      </a:r>
                      <a:r>
                        <a:rPr lang="fr-FR" sz="1400" b="0" i="0" u="none" strike="noStrike" dirty="0">
                          <a:solidFill>
                            <a:srgbClr val="000000"/>
                          </a:solidFill>
                          <a:latin typeface="Arial"/>
                        </a:rPr>
                        <a:t>  du père des étudiants selon la filière à l'entrée de l'université</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37905">
                <a:tc>
                  <a:txBody>
                    <a:bodyPr/>
                    <a:lstStyle/>
                    <a:p>
                      <a:pPr algn="l" fontAlgn="b"/>
                      <a:r>
                        <a:rPr lang="fr-FR"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Droit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Economie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Lettres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Sciences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Ensemble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993">
                <a:tc>
                  <a:txBody>
                    <a:bodyPr/>
                    <a:lstStyle/>
                    <a:p>
                      <a:pPr algn="l" fontAlgn="b"/>
                      <a:r>
                        <a:rPr lang="fr-FR" sz="1400" b="0" i="0" u="none" strike="noStrike" dirty="0">
                          <a:solidFill>
                            <a:srgbClr val="000000"/>
                          </a:solidFill>
                          <a:latin typeface="Arial"/>
                        </a:rPr>
                        <a:t>Agriculteurs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400" b="0" i="0" u="none" strike="noStrike" dirty="0">
                          <a:solidFill>
                            <a:srgbClr val="000000"/>
                          </a:solidFill>
                          <a:latin typeface="Arial"/>
                        </a:rPr>
                        <a:t>12,7%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400" b="0" i="0" u="none" strike="noStrike">
                          <a:solidFill>
                            <a:srgbClr val="000000"/>
                          </a:solidFill>
                          <a:latin typeface="Arial"/>
                        </a:rPr>
                        <a:t>13,7%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400" b="0" i="0" u="none" strike="noStrike">
                          <a:solidFill>
                            <a:srgbClr val="000000"/>
                          </a:solidFill>
                          <a:latin typeface="Arial"/>
                        </a:rPr>
                        <a:t>40,6%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400" b="0" i="0" u="none" strike="noStrike">
                          <a:solidFill>
                            <a:srgbClr val="000000"/>
                          </a:solidFill>
                          <a:latin typeface="Arial"/>
                        </a:rPr>
                        <a:t>33,1%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400" b="0"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61993">
                <a:tc>
                  <a:txBody>
                    <a:bodyPr/>
                    <a:lstStyle/>
                    <a:p>
                      <a:pPr algn="l" fontAlgn="b"/>
                      <a:r>
                        <a:rPr lang="fr-FR" sz="1400" b="0" i="0" u="none" strike="noStrike" dirty="0">
                          <a:solidFill>
                            <a:srgbClr val="000000"/>
                          </a:solidFill>
                          <a:latin typeface="Arial"/>
                        </a:rPr>
                        <a:t>Artisans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fr-FR" sz="1400" b="0" i="0" u="none" strike="noStrike" dirty="0">
                          <a:solidFill>
                            <a:srgbClr val="000000"/>
                          </a:solidFill>
                          <a:latin typeface="Arial"/>
                        </a:rPr>
                        <a:t>18,8%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fr-FR" sz="1400" b="0" i="0" u="none" strike="noStrike" dirty="0">
                          <a:solidFill>
                            <a:srgbClr val="000000"/>
                          </a:solidFill>
                          <a:latin typeface="Arial"/>
                        </a:rPr>
                        <a:t>14,8%</a:t>
                      </a:r>
                    </a:p>
                  </a:txBody>
                  <a:tcPr marL="9525" marR="9525" marT="9525" marB="0" anchor="ctr">
                    <a:lnL>
                      <a:noFill/>
                    </a:lnL>
                    <a:lnR>
                      <a:noFill/>
                    </a:lnR>
                    <a:lnT>
                      <a:noFill/>
                    </a:lnT>
                    <a:lnB>
                      <a:noFill/>
                    </a:lnB>
                    <a:solidFill>
                      <a:srgbClr val="D8D8D8"/>
                    </a:solidFill>
                  </a:tcPr>
                </a:tc>
                <a:tc>
                  <a:txBody>
                    <a:bodyPr/>
                    <a:lstStyle/>
                    <a:p>
                      <a:pPr algn="ctr" fontAlgn="b"/>
                      <a:r>
                        <a:rPr lang="fr-FR" sz="1400" b="0" i="0" u="none" strike="noStrike">
                          <a:solidFill>
                            <a:srgbClr val="000000"/>
                          </a:solidFill>
                          <a:latin typeface="Arial"/>
                        </a:rPr>
                        <a:t>40,2%</a:t>
                      </a:r>
                    </a:p>
                  </a:txBody>
                  <a:tcPr marL="9525" marR="9525" marT="9525" marB="0" anchor="ctr">
                    <a:lnL>
                      <a:noFill/>
                    </a:lnL>
                    <a:lnR>
                      <a:noFill/>
                    </a:lnR>
                    <a:lnT>
                      <a:noFill/>
                    </a:lnT>
                    <a:lnB>
                      <a:noFill/>
                    </a:lnB>
                    <a:solidFill>
                      <a:srgbClr val="D8D8D8"/>
                    </a:solidFill>
                  </a:tcPr>
                </a:tc>
                <a:tc>
                  <a:txBody>
                    <a:bodyPr/>
                    <a:lstStyle/>
                    <a:p>
                      <a:pPr algn="ctr" fontAlgn="b"/>
                      <a:r>
                        <a:rPr lang="fr-FR" sz="1400" b="0" i="0" u="none" strike="noStrike">
                          <a:solidFill>
                            <a:srgbClr val="000000"/>
                          </a:solidFill>
                          <a:latin typeface="Arial"/>
                        </a:rPr>
                        <a:t>26,2%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fr-FR" sz="1400" b="0"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3"/>
                  </a:ext>
                </a:extLst>
              </a:tr>
              <a:tr h="261993">
                <a:tc>
                  <a:txBody>
                    <a:bodyPr/>
                    <a:lstStyle/>
                    <a:p>
                      <a:pPr algn="l" fontAlgn="b"/>
                      <a:r>
                        <a:rPr lang="fr-FR" sz="1400" b="0" i="0" u="none" strike="noStrike" dirty="0">
                          <a:solidFill>
                            <a:srgbClr val="000000"/>
                          </a:solidFill>
                          <a:latin typeface="Arial"/>
                        </a:rPr>
                        <a:t>Professions libérales et cadres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dirty="0">
                          <a:solidFill>
                            <a:srgbClr val="000000"/>
                          </a:solidFill>
                          <a:latin typeface="Arial"/>
                        </a:rPr>
                        <a:t>18,2%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400" b="0" i="0" u="none" strike="noStrike" dirty="0">
                          <a:solidFill>
                            <a:srgbClr val="000000"/>
                          </a:solidFill>
                          <a:latin typeface="Arial"/>
                        </a:rPr>
                        <a:t>12,1%</a:t>
                      </a:r>
                    </a:p>
                  </a:txBody>
                  <a:tcPr marL="9525" marR="9525" marT="9525" marB="0" anchor="ctr">
                    <a:lnL>
                      <a:noFill/>
                    </a:lnL>
                    <a:lnR>
                      <a:noFill/>
                    </a:lnR>
                    <a:lnT>
                      <a:noFill/>
                    </a:lnT>
                    <a:lnB>
                      <a:noFill/>
                    </a:lnB>
                  </a:tcPr>
                </a:tc>
                <a:tc>
                  <a:txBody>
                    <a:bodyPr/>
                    <a:lstStyle/>
                    <a:p>
                      <a:pPr algn="ctr" fontAlgn="b"/>
                      <a:r>
                        <a:rPr lang="fr-FR" sz="1400" b="0" i="0" u="none" strike="noStrike" dirty="0">
                          <a:solidFill>
                            <a:srgbClr val="000000"/>
                          </a:solidFill>
                          <a:latin typeface="Arial"/>
                        </a:rPr>
                        <a:t>37,3%</a:t>
                      </a:r>
                    </a:p>
                  </a:txBody>
                  <a:tcPr marL="9525" marR="9525" marT="9525" marB="0" anchor="ctr">
                    <a:lnL>
                      <a:noFill/>
                    </a:lnL>
                    <a:lnR>
                      <a:noFill/>
                    </a:lnR>
                    <a:lnT>
                      <a:noFill/>
                    </a:lnT>
                    <a:lnB>
                      <a:noFill/>
                    </a:lnB>
                  </a:tcPr>
                </a:tc>
                <a:tc>
                  <a:txBody>
                    <a:bodyPr/>
                    <a:lstStyle/>
                    <a:p>
                      <a:pPr algn="ctr" fontAlgn="b"/>
                      <a:r>
                        <a:rPr lang="fr-FR" sz="1400" b="0" i="0" u="none" strike="noStrike">
                          <a:solidFill>
                            <a:srgbClr val="000000"/>
                          </a:solidFill>
                          <a:latin typeface="Arial"/>
                        </a:rPr>
                        <a:t>32,3%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61993">
                <a:tc>
                  <a:txBody>
                    <a:bodyPr/>
                    <a:lstStyle/>
                    <a:p>
                      <a:pPr algn="l" fontAlgn="b"/>
                      <a:r>
                        <a:rPr lang="fr-FR" sz="1400" b="0" i="0" u="none" strike="noStrike">
                          <a:solidFill>
                            <a:srgbClr val="000000"/>
                          </a:solidFill>
                          <a:latin typeface="Arial"/>
                        </a:rPr>
                        <a:t>Employés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fr-FR" sz="1400" b="0" i="0" u="none" strike="noStrike" dirty="0">
                          <a:solidFill>
                            <a:srgbClr val="000000"/>
                          </a:solidFill>
                          <a:latin typeface="Arial"/>
                        </a:rPr>
                        <a:t>15,6%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fr-FR" sz="1400" b="0" i="0" u="none" strike="noStrike" dirty="0">
                          <a:solidFill>
                            <a:srgbClr val="000000"/>
                          </a:solidFill>
                          <a:latin typeface="Arial"/>
                        </a:rPr>
                        <a:t>12,9%</a:t>
                      </a:r>
                    </a:p>
                  </a:txBody>
                  <a:tcPr marL="9525" marR="9525" marT="9525" marB="0" anchor="ctr">
                    <a:lnL>
                      <a:noFill/>
                    </a:lnL>
                    <a:lnR>
                      <a:noFill/>
                    </a:lnR>
                    <a:lnT>
                      <a:noFill/>
                    </a:lnT>
                    <a:lnB>
                      <a:noFill/>
                    </a:lnB>
                    <a:solidFill>
                      <a:srgbClr val="D8D8D8"/>
                    </a:solidFill>
                  </a:tcPr>
                </a:tc>
                <a:tc>
                  <a:txBody>
                    <a:bodyPr/>
                    <a:lstStyle/>
                    <a:p>
                      <a:pPr algn="ctr" fontAlgn="b"/>
                      <a:r>
                        <a:rPr lang="fr-FR" sz="1400" b="0" i="0" u="none" strike="noStrike" dirty="0">
                          <a:solidFill>
                            <a:srgbClr val="000000"/>
                          </a:solidFill>
                          <a:latin typeface="Arial"/>
                        </a:rPr>
                        <a:t>45,4%</a:t>
                      </a:r>
                    </a:p>
                  </a:txBody>
                  <a:tcPr marL="9525" marR="9525" marT="9525" marB="0" anchor="ctr">
                    <a:lnL>
                      <a:noFill/>
                    </a:lnL>
                    <a:lnR>
                      <a:noFill/>
                    </a:lnR>
                    <a:lnT>
                      <a:noFill/>
                    </a:lnT>
                    <a:lnB>
                      <a:noFill/>
                    </a:lnB>
                    <a:solidFill>
                      <a:srgbClr val="D8D8D8"/>
                    </a:solidFill>
                  </a:tcPr>
                </a:tc>
                <a:tc>
                  <a:txBody>
                    <a:bodyPr/>
                    <a:lstStyle/>
                    <a:p>
                      <a:pPr algn="ctr" fontAlgn="b"/>
                      <a:r>
                        <a:rPr lang="fr-FR" sz="1400" b="0" i="0" u="none" strike="noStrike">
                          <a:solidFill>
                            <a:srgbClr val="000000"/>
                          </a:solidFill>
                          <a:latin typeface="Arial"/>
                        </a:rPr>
                        <a:t>26,1%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fr-FR" sz="1400" b="0"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5"/>
                  </a:ext>
                </a:extLst>
              </a:tr>
              <a:tr h="261993">
                <a:tc>
                  <a:txBody>
                    <a:bodyPr/>
                    <a:lstStyle/>
                    <a:p>
                      <a:pPr algn="l" fontAlgn="b"/>
                      <a:r>
                        <a:rPr lang="fr-FR" sz="1400" b="0" i="0" u="none" strike="noStrike">
                          <a:solidFill>
                            <a:srgbClr val="000000"/>
                          </a:solidFill>
                          <a:latin typeface="Arial"/>
                        </a:rPr>
                        <a:t>Ouvriers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a:solidFill>
                            <a:srgbClr val="000000"/>
                          </a:solidFill>
                          <a:latin typeface="Arial"/>
                        </a:rPr>
                        <a:t>12,5%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400" b="0" i="0" u="none" strike="noStrike" dirty="0">
                          <a:solidFill>
                            <a:srgbClr val="000000"/>
                          </a:solidFill>
                          <a:latin typeface="Arial"/>
                        </a:rPr>
                        <a:t>16,0%</a:t>
                      </a:r>
                    </a:p>
                  </a:txBody>
                  <a:tcPr marL="9525" marR="9525" marT="9525" marB="0" anchor="ctr">
                    <a:lnL>
                      <a:noFill/>
                    </a:lnL>
                    <a:lnR>
                      <a:noFill/>
                    </a:lnR>
                    <a:lnT>
                      <a:noFill/>
                    </a:lnT>
                    <a:lnB>
                      <a:noFill/>
                    </a:lnB>
                  </a:tcPr>
                </a:tc>
                <a:tc>
                  <a:txBody>
                    <a:bodyPr/>
                    <a:lstStyle/>
                    <a:p>
                      <a:pPr algn="ctr" fontAlgn="b"/>
                      <a:r>
                        <a:rPr lang="fr-FR" sz="1400" b="0" i="0" u="none" strike="noStrike" dirty="0">
                          <a:solidFill>
                            <a:srgbClr val="000000"/>
                          </a:solidFill>
                          <a:latin typeface="Arial"/>
                        </a:rPr>
                        <a:t>45,1%</a:t>
                      </a:r>
                    </a:p>
                  </a:txBody>
                  <a:tcPr marL="9525" marR="9525" marT="9525" marB="0" anchor="ctr">
                    <a:lnL>
                      <a:noFill/>
                    </a:lnL>
                    <a:lnR>
                      <a:noFill/>
                    </a:lnR>
                    <a:lnT>
                      <a:noFill/>
                    </a:lnT>
                    <a:lnB>
                      <a:noFill/>
                    </a:lnB>
                  </a:tcPr>
                </a:tc>
                <a:tc>
                  <a:txBody>
                    <a:bodyPr/>
                    <a:lstStyle/>
                    <a:p>
                      <a:pPr algn="ctr" fontAlgn="b"/>
                      <a:r>
                        <a:rPr lang="fr-FR" sz="1400" b="0" i="0" u="none" strike="noStrike">
                          <a:solidFill>
                            <a:srgbClr val="000000"/>
                          </a:solidFill>
                          <a:latin typeface="Arial"/>
                        </a:rPr>
                        <a:t>26,4%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400" b="0"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61993">
                <a:tc>
                  <a:txBody>
                    <a:bodyPr/>
                    <a:lstStyle/>
                    <a:p>
                      <a:pPr algn="l" fontAlgn="b"/>
                      <a:r>
                        <a:rPr lang="fr-FR" sz="1400" b="0" i="0" u="none" strike="noStrike">
                          <a:solidFill>
                            <a:srgbClr val="000000"/>
                          </a:solidFill>
                          <a:latin typeface="Arial"/>
                        </a:rPr>
                        <a:t>Retraités, inactifs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fr-FR" sz="1400" b="0" i="0" u="none" strike="noStrike">
                          <a:solidFill>
                            <a:srgbClr val="000000"/>
                          </a:solidFill>
                          <a:latin typeface="Arial"/>
                        </a:rPr>
                        <a:t>15,9%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fr-FR" sz="1400" b="0" i="0" u="none" strike="noStrike" dirty="0">
                          <a:solidFill>
                            <a:srgbClr val="000000"/>
                          </a:solidFill>
                          <a:latin typeface="Arial"/>
                        </a:rPr>
                        <a:t>13,8%</a:t>
                      </a:r>
                    </a:p>
                  </a:txBody>
                  <a:tcPr marL="9525" marR="9525" marT="9525" marB="0" anchor="ctr">
                    <a:lnL>
                      <a:noFill/>
                    </a:lnL>
                    <a:lnR>
                      <a:noFill/>
                    </a:lnR>
                    <a:lnT>
                      <a:noFill/>
                    </a:lnT>
                    <a:lnB>
                      <a:noFill/>
                    </a:lnB>
                    <a:solidFill>
                      <a:srgbClr val="D8D8D8"/>
                    </a:solidFill>
                  </a:tcPr>
                </a:tc>
                <a:tc>
                  <a:txBody>
                    <a:bodyPr/>
                    <a:lstStyle/>
                    <a:p>
                      <a:pPr algn="ctr" fontAlgn="b"/>
                      <a:r>
                        <a:rPr lang="fr-FR" sz="1400" b="0" i="0" u="none" strike="noStrike" dirty="0">
                          <a:solidFill>
                            <a:srgbClr val="000000"/>
                          </a:solidFill>
                          <a:latin typeface="Arial"/>
                        </a:rPr>
                        <a:t>48,1%</a:t>
                      </a:r>
                    </a:p>
                  </a:txBody>
                  <a:tcPr marL="9525" marR="9525" marT="9525" marB="0" anchor="ctr">
                    <a:lnL>
                      <a:noFill/>
                    </a:lnL>
                    <a:lnR>
                      <a:noFill/>
                    </a:lnR>
                    <a:lnT>
                      <a:noFill/>
                    </a:lnT>
                    <a:lnB>
                      <a:noFill/>
                    </a:lnB>
                    <a:solidFill>
                      <a:srgbClr val="D8D8D8"/>
                    </a:solidFill>
                  </a:tcPr>
                </a:tc>
                <a:tc>
                  <a:txBody>
                    <a:bodyPr/>
                    <a:lstStyle/>
                    <a:p>
                      <a:pPr algn="ctr" fontAlgn="b"/>
                      <a:r>
                        <a:rPr lang="fr-FR" sz="1400" b="0" i="0" u="none" strike="noStrike" dirty="0">
                          <a:solidFill>
                            <a:srgbClr val="000000"/>
                          </a:solidFill>
                          <a:latin typeface="Arial"/>
                        </a:rPr>
                        <a:t>22,2%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ctr" fontAlgn="b"/>
                      <a:r>
                        <a:rPr lang="fr-FR" sz="1400" b="0" i="0" u="none" strike="noStrike">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7"/>
                  </a:ext>
                </a:extLst>
              </a:tr>
              <a:tr h="261993">
                <a:tc>
                  <a:txBody>
                    <a:bodyPr/>
                    <a:lstStyle/>
                    <a:p>
                      <a:pPr algn="l" fontAlgn="b"/>
                      <a:r>
                        <a:rPr lang="fr-FR" sz="1400" b="0" i="0" u="none" strike="noStrike">
                          <a:solidFill>
                            <a:srgbClr val="000000"/>
                          </a:solidFill>
                          <a:latin typeface="Arial"/>
                        </a:rPr>
                        <a:t>Autres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14,0%</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10,6%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a:rPr>
                        <a:t>49,2%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a:rPr>
                        <a:t>26,2%</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1993">
                <a:tc>
                  <a:txBody>
                    <a:bodyPr/>
                    <a:lstStyle/>
                    <a:p>
                      <a:pPr algn="l" fontAlgn="b"/>
                      <a:r>
                        <a:rPr lang="fr-FR" sz="1400" b="0" i="0" u="none" strike="noStrike">
                          <a:solidFill>
                            <a:srgbClr val="000000"/>
                          </a:solidFill>
                          <a:latin typeface="Arial"/>
                        </a:rPr>
                        <a:t>Ensemble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16,2%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13,1%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42,4%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a:rPr>
                        <a:t>28,3%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dirty="0">
                          <a:solidFill>
                            <a:srgbClr val="000000"/>
                          </a:solidFill>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95887081-862D-958B-6569-99C61F2381A5}"/>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63356757-C15B-30A4-3B52-7FD7A375C473}"/>
              </a:ext>
            </a:extLst>
          </p:cNvPr>
          <p:cNvSpPr>
            <a:spLocks noGrp="1"/>
          </p:cNvSpPr>
          <p:nvPr>
            <p:ph type="sldNum" sz="quarter" idx="12"/>
          </p:nvPr>
        </p:nvSpPr>
        <p:spPr/>
        <p:txBody>
          <a:bodyPr/>
          <a:lstStyle/>
          <a:p>
            <a:pPr>
              <a:defRPr/>
            </a:pPr>
            <a:fld id="{A07B448D-F9D1-4FAD-96A2-619069223D4D}" type="slidenum">
              <a:rPr lang="fr-FR" smtClean="0"/>
              <a:pPr>
                <a:defRPr/>
              </a:pPr>
              <a:t>24</a:t>
            </a:fld>
            <a:endParaRPr lang="fr-FR"/>
          </a:p>
        </p:txBody>
      </p:sp>
    </p:spTree>
    <p:extLst>
      <p:ext uri="{BB962C8B-B14F-4D97-AF65-F5344CB8AC3E}">
        <p14:creationId xmlns:p14="http://schemas.microsoft.com/office/powerpoint/2010/main" val="359158636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Line 7">
            <a:extLst>
              <a:ext uri="{FF2B5EF4-FFF2-40B4-BE49-F238E27FC236}">
                <a16:creationId xmlns:a16="http://schemas.microsoft.com/office/drawing/2014/main" id="{BC7638E9-7C34-B7CA-23F4-BD2B9CA8585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45" name="Line 8">
            <a:extLst>
              <a:ext uri="{FF2B5EF4-FFF2-40B4-BE49-F238E27FC236}">
                <a16:creationId xmlns:a16="http://schemas.microsoft.com/office/drawing/2014/main" id="{B851F2BA-EA3A-5071-D276-641575CE5413}"/>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847" name="Rectangle 107">
            <a:extLst>
              <a:ext uri="{FF2B5EF4-FFF2-40B4-BE49-F238E27FC236}">
                <a16:creationId xmlns:a16="http://schemas.microsoft.com/office/drawing/2014/main" id="{67040872-170D-D2B9-2F6F-3BDAA5885214}"/>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35848" name="Text Box 10">
            <a:extLst>
              <a:ext uri="{FF2B5EF4-FFF2-40B4-BE49-F238E27FC236}">
                <a16:creationId xmlns:a16="http://schemas.microsoft.com/office/drawing/2014/main" id="{259EC9AB-56AB-32BD-4E1C-90D8F26A4710}"/>
              </a:ext>
            </a:extLst>
          </p:cNvPr>
          <p:cNvSpPr txBox="1">
            <a:spLocks noChangeArrowheads="1"/>
          </p:cNvSpPr>
          <p:nvPr/>
        </p:nvSpPr>
        <p:spPr bwMode="auto">
          <a:xfrm>
            <a:off x="214313"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5.1.2 Tableaux statistiques à deux dimensions, analyse</a:t>
            </a:r>
          </a:p>
        </p:txBody>
      </p:sp>
      <p:sp>
        <p:nvSpPr>
          <p:cNvPr id="18" name="Rectangle 17">
            <a:extLst>
              <a:ext uri="{FF2B5EF4-FFF2-40B4-BE49-F238E27FC236}">
                <a16:creationId xmlns:a16="http://schemas.microsoft.com/office/drawing/2014/main" id="{8D83BD84-BF5F-4110-A0FC-3C3DF7790372}"/>
              </a:ext>
            </a:extLst>
          </p:cNvPr>
          <p:cNvSpPr>
            <a:spLocks noChangeArrowheads="1"/>
          </p:cNvSpPr>
          <p:nvPr/>
        </p:nvSpPr>
        <p:spPr bwMode="auto">
          <a:xfrm>
            <a:off x="500063" y="4500563"/>
            <a:ext cx="807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Il permet de visualiser la composition de chaque filière en fonction de l’origine.</a:t>
            </a:r>
          </a:p>
        </p:txBody>
      </p:sp>
      <p:sp>
        <p:nvSpPr>
          <p:cNvPr id="19" name="Rectangle 18">
            <a:extLst>
              <a:ext uri="{FF2B5EF4-FFF2-40B4-BE49-F238E27FC236}">
                <a16:creationId xmlns:a16="http://schemas.microsoft.com/office/drawing/2014/main" id="{1C41A9D9-85F7-3077-73C3-E5C560D6C379}"/>
              </a:ext>
            </a:extLst>
          </p:cNvPr>
          <p:cNvSpPr>
            <a:spLocks noChangeArrowheads="1"/>
          </p:cNvSpPr>
          <p:nvPr/>
        </p:nvSpPr>
        <p:spPr bwMode="auto">
          <a:xfrm>
            <a:off x="500063" y="5214938"/>
            <a:ext cx="7643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La filière Lettres assure la plus grande mixité sociale.</a:t>
            </a:r>
          </a:p>
        </p:txBody>
      </p:sp>
      <p:sp>
        <p:nvSpPr>
          <p:cNvPr id="20" name="Rectangle 19">
            <a:extLst>
              <a:ext uri="{FF2B5EF4-FFF2-40B4-BE49-F238E27FC236}">
                <a16:creationId xmlns:a16="http://schemas.microsoft.com/office/drawing/2014/main" id="{027750ED-9EC8-1996-1B30-02A040DDC934}"/>
              </a:ext>
            </a:extLst>
          </p:cNvPr>
          <p:cNvSpPr>
            <a:spLocks noChangeArrowheads="1"/>
          </p:cNvSpPr>
          <p:nvPr/>
        </p:nvSpPr>
        <p:spPr bwMode="auto">
          <a:xfrm>
            <a:off x="428625" y="5715000"/>
            <a:ext cx="757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dirty="0"/>
              <a:t>Les enfants de parents cadres ou exerçant une profession libérale sont proportionnellement plus nombreux dans la filière sciences.</a:t>
            </a:r>
          </a:p>
        </p:txBody>
      </p:sp>
      <p:graphicFrame>
        <p:nvGraphicFramePr>
          <p:cNvPr id="17" name="Tableau 16">
            <a:extLst>
              <a:ext uri="{FF2B5EF4-FFF2-40B4-BE49-F238E27FC236}">
                <a16:creationId xmlns:a16="http://schemas.microsoft.com/office/drawing/2014/main" id="{FBB37C05-BE74-8BC6-3976-1780CC694E15}"/>
              </a:ext>
            </a:extLst>
          </p:cNvPr>
          <p:cNvGraphicFramePr>
            <a:graphicFrameLocks noGrp="1"/>
          </p:cNvGraphicFramePr>
          <p:nvPr/>
        </p:nvGraphicFramePr>
        <p:xfrm>
          <a:off x="428625" y="1714500"/>
          <a:ext cx="8001001" cy="2714630"/>
        </p:xfrm>
        <a:graphic>
          <a:graphicData uri="http://schemas.openxmlformats.org/drawingml/2006/table">
            <a:tbl>
              <a:tblPr/>
              <a:tblGrid>
                <a:gridCol w="2949176">
                  <a:extLst>
                    <a:ext uri="{9D8B030D-6E8A-4147-A177-3AD203B41FA5}">
                      <a16:colId xmlns:a16="http://schemas.microsoft.com/office/drawing/2014/main" val="20000"/>
                    </a:ext>
                  </a:extLst>
                </a:gridCol>
                <a:gridCol w="1010365">
                  <a:extLst>
                    <a:ext uri="{9D8B030D-6E8A-4147-A177-3AD203B41FA5}">
                      <a16:colId xmlns:a16="http://schemas.microsoft.com/office/drawing/2014/main" val="20001"/>
                    </a:ext>
                  </a:extLst>
                </a:gridCol>
                <a:gridCol w="1010365">
                  <a:extLst>
                    <a:ext uri="{9D8B030D-6E8A-4147-A177-3AD203B41FA5}">
                      <a16:colId xmlns:a16="http://schemas.microsoft.com/office/drawing/2014/main" val="20002"/>
                    </a:ext>
                  </a:extLst>
                </a:gridCol>
                <a:gridCol w="1010365">
                  <a:extLst>
                    <a:ext uri="{9D8B030D-6E8A-4147-A177-3AD203B41FA5}">
                      <a16:colId xmlns:a16="http://schemas.microsoft.com/office/drawing/2014/main" val="20003"/>
                    </a:ext>
                  </a:extLst>
                </a:gridCol>
                <a:gridCol w="1010365">
                  <a:extLst>
                    <a:ext uri="{9D8B030D-6E8A-4147-A177-3AD203B41FA5}">
                      <a16:colId xmlns:a16="http://schemas.microsoft.com/office/drawing/2014/main" val="20004"/>
                    </a:ext>
                  </a:extLst>
                </a:gridCol>
                <a:gridCol w="1010365">
                  <a:extLst>
                    <a:ext uri="{9D8B030D-6E8A-4147-A177-3AD203B41FA5}">
                      <a16:colId xmlns:a16="http://schemas.microsoft.com/office/drawing/2014/main" val="20005"/>
                    </a:ext>
                  </a:extLst>
                </a:gridCol>
              </a:tblGrid>
              <a:tr h="271463">
                <a:tc gridSpan="6">
                  <a:txBody>
                    <a:bodyPr/>
                    <a:lstStyle/>
                    <a:p>
                      <a:pPr algn="l" fontAlgn="b"/>
                      <a:r>
                        <a:rPr lang="fr-FR" sz="1400" b="0" i="0" u="none" strike="noStrike" dirty="0">
                          <a:solidFill>
                            <a:srgbClr val="000000"/>
                          </a:solidFill>
                          <a:latin typeface="Arial"/>
                        </a:rPr>
                        <a:t>Origine </a:t>
                      </a:r>
                      <a:r>
                        <a:rPr lang="fr-FR" sz="1400" b="0" i="0" u="none" strike="noStrike" dirty="0" err="1">
                          <a:solidFill>
                            <a:srgbClr val="000000"/>
                          </a:solidFill>
                          <a:latin typeface="Arial"/>
                        </a:rPr>
                        <a:t>socio-professionnelle</a:t>
                      </a:r>
                      <a:r>
                        <a:rPr lang="fr-FR" sz="1400" b="0" i="0" u="none" strike="noStrike" dirty="0">
                          <a:solidFill>
                            <a:srgbClr val="000000"/>
                          </a:solidFill>
                          <a:latin typeface="Arial"/>
                        </a:rPr>
                        <a:t> des étudiants selon la filière à l'entrée de l'université</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71463">
                <a:tc>
                  <a:txBody>
                    <a:bodyPr/>
                    <a:lstStyle/>
                    <a:p>
                      <a:pPr algn="l" fontAlgn="b"/>
                      <a:r>
                        <a:rPr lang="fr-FR" sz="1400" b="0" i="0" u="none" strike="noStrike" dirty="0">
                          <a:solidFill>
                            <a:srgbClr val="000000"/>
                          </a:solidFill>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Droit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Economie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Lettres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Sciences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latin typeface="Arial"/>
                        </a:rPr>
                        <a:t>Ensemble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463">
                <a:tc>
                  <a:txBody>
                    <a:bodyPr/>
                    <a:lstStyle/>
                    <a:p>
                      <a:pPr algn="l" fontAlgn="b"/>
                      <a:r>
                        <a:rPr lang="fr-FR" sz="1400" b="0" i="0" u="none" strike="noStrike" dirty="0">
                          <a:solidFill>
                            <a:srgbClr val="000000"/>
                          </a:solidFill>
                          <a:latin typeface="Arial"/>
                        </a:rPr>
                        <a:t>Agriculteurs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400" b="0" i="0" u="none" strike="noStrike" dirty="0">
                          <a:solidFill>
                            <a:srgbClr val="000000"/>
                          </a:solidFill>
                          <a:latin typeface="Arial"/>
                        </a:rPr>
                        <a:t>2,1%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400" b="0" i="0" u="none" strike="noStrike">
                          <a:solidFill>
                            <a:srgbClr val="000000"/>
                          </a:solidFill>
                          <a:latin typeface="Arial"/>
                        </a:rPr>
                        <a:t>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400" b="0" i="0" u="none" strike="noStrike">
                          <a:solidFill>
                            <a:srgbClr val="000000"/>
                          </a:solidFill>
                          <a:latin typeface="Arial"/>
                        </a:rPr>
                        <a:t>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400" b="0" i="0" u="none" strike="noStrike">
                          <a:solidFill>
                            <a:srgbClr val="000000"/>
                          </a:solidFill>
                          <a:latin typeface="Arial"/>
                        </a:rPr>
                        <a:t>3,2%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r-FR" sz="1400" b="0" i="0" u="none" strike="noStrike">
                          <a:solidFill>
                            <a:srgbClr val="000000"/>
                          </a:solidFill>
                          <a:latin typeface="Arial"/>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71463">
                <a:tc>
                  <a:txBody>
                    <a:bodyPr/>
                    <a:lstStyle/>
                    <a:p>
                      <a:pPr algn="l" fontAlgn="b"/>
                      <a:r>
                        <a:rPr lang="fr-FR" sz="1400" b="0" i="0" u="none" strike="noStrike">
                          <a:solidFill>
                            <a:srgbClr val="000000"/>
                          </a:solidFill>
                          <a:latin typeface="Arial"/>
                        </a:rPr>
                        <a:t>Artisans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b"/>
                      <a:r>
                        <a:rPr lang="fr-FR" sz="1400" b="0" i="0" u="none" strike="noStrike" dirty="0">
                          <a:solidFill>
                            <a:srgbClr val="000000"/>
                          </a:solidFill>
                          <a:latin typeface="Arial"/>
                        </a:rPr>
                        <a:t>10,7%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r" fontAlgn="b"/>
                      <a:r>
                        <a:rPr lang="fr-FR" sz="1400" b="0" i="0" u="none" strike="noStrike" dirty="0">
                          <a:solidFill>
                            <a:srgbClr val="000000"/>
                          </a:solidFill>
                          <a:latin typeface="Arial"/>
                        </a:rPr>
                        <a:t>10,4%</a:t>
                      </a:r>
                    </a:p>
                  </a:txBody>
                  <a:tcPr marL="9525" marR="9525" marT="9525" marB="0" anchor="b">
                    <a:lnL>
                      <a:noFill/>
                    </a:lnL>
                    <a:lnR>
                      <a:noFill/>
                    </a:lnR>
                    <a:lnT>
                      <a:noFill/>
                    </a:lnT>
                    <a:lnB>
                      <a:noFill/>
                    </a:lnB>
                    <a:solidFill>
                      <a:srgbClr val="D8D8D8"/>
                    </a:solidFill>
                  </a:tcPr>
                </a:tc>
                <a:tc>
                  <a:txBody>
                    <a:bodyPr/>
                    <a:lstStyle/>
                    <a:p>
                      <a:pPr algn="r" fontAlgn="b"/>
                      <a:r>
                        <a:rPr lang="fr-FR" sz="1400" b="0" i="0" u="none" strike="noStrike" dirty="0">
                          <a:solidFill>
                            <a:srgbClr val="000000"/>
                          </a:solidFill>
                          <a:latin typeface="Arial"/>
                        </a:rPr>
                        <a:t>8,7%</a:t>
                      </a:r>
                    </a:p>
                  </a:txBody>
                  <a:tcPr marL="9525" marR="9525" marT="9525" marB="0" anchor="b">
                    <a:lnL>
                      <a:noFill/>
                    </a:lnL>
                    <a:lnR>
                      <a:noFill/>
                    </a:lnR>
                    <a:lnT>
                      <a:noFill/>
                    </a:lnT>
                    <a:lnB>
                      <a:noFill/>
                    </a:lnB>
                    <a:solidFill>
                      <a:srgbClr val="D8D8D8"/>
                    </a:solidFill>
                  </a:tcPr>
                </a:tc>
                <a:tc>
                  <a:txBody>
                    <a:bodyPr/>
                    <a:lstStyle/>
                    <a:p>
                      <a:pPr algn="r" fontAlgn="b"/>
                      <a:r>
                        <a:rPr lang="fr-FR" sz="1400" b="0" i="0" u="none" strike="noStrike">
                          <a:solidFill>
                            <a:srgbClr val="000000"/>
                          </a:solidFill>
                          <a:latin typeface="Arial"/>
                        </a:rPr>
                        <a:t>8,5%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b"/>
                      <a:r>
                        <a:rPr lang="fr-FR" sz="1400" b="0" i="0" u="none" strike="noStrike">
                          <a:solidFill>
                            <a:srgbClr val="000000"/>
                          </a:solidFill>
                          <a:latin typeface="Arial"/>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3"/>
                  </a:ext>
                </a:extLst>
              </a:tr>
              <a:tr h="271463">
                <a:tc>
                  <a:txBody>
                    <a:bodyPr/>
                    <a:lstStyle/>
                    <a:p>
                      <a:pPr algn="l" fontAlgn="b"/>
                      <a:r>
                        <a:rPr lang="fr-FR" sz="1400" b="0" i="0" u="none" strike="noStrike">
                          <a:solidFill>
                            <a:srgbClr val="000000"/>
                          </a:solidFill>
                          <a:latin typeface="Arial"/>
                        </a:rPr>
                        <a:t>Professions libérales et cadres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1400" b="0" i="0" u="none" strike="noStrike">
                          <a:solidFill>
                            <a:srgbClr val="000000"/>
                          </a:solidFill>
                          <a:latin typeface="Arial"/>
                        </a:rPr>
                        <a:t>42,9%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400" b="0" i="0" u="none" strike="noStrike" dirty="0">
                          <a:solidFill>
                            <a:srgbClr val="000000"/>
                          </a:solidFill>
                          <a:latin typeface="Arial"/>
                        </a:rPr>
                        <a:t>35,4%</a:t>
                      </a:r>
                    </a:p>
                  </a:txBody>
                  <a:tcPr marL="9525" marR="9525" marT="9525" marB="0" anchor="b">
                    <a:lnL>
                      <a:noFill/>
                    </a:lnL>
                    <a:lnR>
                      <a:noFill/>
                    </a:lnR>
                    <a:lnT>
                      <a:noFill/>
                    </a:lnT>
                    <a:lnB>
                      <a:noFill/>
                    </a:lnB>
                  </a:tcPr>
                </a:tc>
                <a:tc>
                  <a:txBody>
                    <a:bodyPr/>
                    <a:lstStyle/>
                    <a:p>
                      <a:pPr algn="r" fontAlgn="b"/>
                      <a:r>
                        <a:rPr lang="fr-FR" sz="1400" b="0" i="0" u="none" strike="noStrike" dirty="0">
                          <a:solidFill>
                            <a:srgbClr val="000000"/>
                          </a:solidFill>
                          <a:latin typeface="Arial"/>
                        </a:rPr>
                        <a:t>33,6%</a:t>
                      </a:r>
                    </a:p>
                  </a:txBody>
                  <a:tcPr marL="9525" marR="9525" marT="9525" marB="0" anchor="b">
                    <a:lnL>
                      <a:noFill/>
                    </a:lnL>
                    <a:lnR>
                      <a:noFill/>
                    </a:lnR>
                    <a:lnT>
                      <a:noFill/>
                    </a:lnT>
                    <a:lnB>
                      <a:noFill/>
                    </a:lnB>
                  </a:tcPr>
                </a:tc>
                <a:tc>
                  <a:txBody>
                    <a:bodyPr/>
                    <a:lstStyle/>
                    <a:p>
                      <a:pPr algn="r" fontAlgn="b"/>
                      <a:r>
                        <a:rPr lang="fr-FR" sz="1400" b="0" i="0" u="none" strike="noStrike" dirty="0">
                          <a:solidFill>
                            <a:srgbClr val="000000"/>
                          </a:solidFill>
                          <a:latin typeface="Arial"/>
                        </a:rPr>
                        <a:t>43,6%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1400" b="0" i="0" u="none" strike="noStrike">
                          <a:solidFill>
                            <a:srgbClr val="000000"/>
                          </a:solidFill>
                          <a:latin typeface="Arial"/>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71463">
                <a:tc>
                  <a:txBody>
                    <a:bodyPr/>
                    <a:lstStyle/>
                    <a:p>
                      <a:pPr algn="l" fontAlgn="b"/>
                      <a:r>
                        <a:rPr lang="fr-FR" sz="1400" b="0" i="0" u="none" strike="noStrike" dirty="0">
                          <a:solidFill>
                            <a:srgbClr val="000000"/>
                          </a:solidFill>
                          <a:latin typeface="Arial"/>
                        </a:rPr>
                        <a:t>Employés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b"/>
                      <a:r>
                        <a:rPr lang="fr-FR" sz="1400" b="0" i="0" u="none" strike="noStrike">
                          <a:solidFill>
                            <a:srgbClr val="000000"/>
                          </a:solidFill>
                          <a:latin typeface="Arial"/>
                        </a:rPr>
                        <a:t>14,2%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r" fontAlgn="b"/>
                      <a:r>
                        <a:rPr lang="fr-FR" sz="1400" b="0" i="0" u="none" strike="noStrike" dirty="0">
                          <a:solidFill>
                            <a:srgbClr val="000000"/>
                          </a:solidFill>
                          <a:latin typeface="Arial"/>
                        </a:rPr>
                        <a:t>14,6%</a:t>
                      </a:r>
                    </a:p>
                  </a:txBody>
                  <a:tcPr marL="9525" marR="9525" marT="9525" marB="0" anchor="b">
                    <a:lnL>
                      <a:noFill/>
                    </a:lnL>
                    <a:lnR>
                      <a:noFill/>
                    </a:lnR>
                    <a:lnT>
                      <a:noFill/>
                    </a:lnT>
                    <a:lnB>
                      <a:noFill/>
                    </a:lnB>
                    <a:solidFill>
                      <a:srgbClr val="D8D8D8"/>
                    </a:solidFill>
                  </a:tcPr>
                </a:tc>
                <a:tc>
                  <a:txBody>
                    <a:bodyPr/>
                    <a:lstStyle/>
                    <a:p>
                      <a:pPr algn="r" fontAlgn="b"/>
                      <a:r>
                        <a:rPr lang="fr-FR" sz="1400" b="0" i="0" u="none" strike="noStrike">
                          <a:solidFill>
                            <a:srgbClr val="000000"/>
                          </a:solidFill>
                          <a:latin typeface="Arial"/>
                        </a:rPr>
                        <a:t>15,9%</a:t>
                      </a:r>
                    </a:p>
                  </a:txBody>
                  <a:tcPr marL="9525" marR="9525" marT="9525" marB="0" anchor="b">
                    <a:lnL>
                      <a:noFill/>
                    </a:lnL>
                    <a:lnR>
                      <a:noFill/>
                    </a:lnR>
                    <a:lnT>
                      <a:noFill/>
                    </a:lnT>
                    <a:lnB>
                      <a:noFill/>
                    </a:lnB>
                    <a:solidFill>
                      <a:srgbClr val="D8D8D8"/>
                    </a:solidFill>
                  </a:tcPr>
                </a:tc>
                <a:tc>
                  <a:txBody>
                    <a:bodyPr/>
                    <a:lstStyle/>
                    <a:p>
                      <a:pPr algn="r" fontAlgn="b"/>
                      <a:r>
                        <a:rPr lang="fr-FR" sz="1400" b="0" i="0" u="none" strike="noStrike" dirty="0">
                          <a:solidFill>
                            <a:srgbClr val="000000"/>
                          </a:solidFill>
                          <a:latin typeface="Arial"/>
                        </a:rPr>
                        <a:t>13,6%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b"/>
                      <a:r>
                        <a:rPr lang="fr-FR" sz="1400" b="0" i="0" u="none" strike="noStrike">
                          <a:solidFill>
                            <a:srgbClr val="000000"/>
                          </a:solidFill>
                          <a:latin typeface="Arial"/>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5"/>
                  </a:ext>
                </a:extLst>
              </a:tr>
              <a:tr h="271463">
                <a:tc>
                  <a:txBody>
                    <a:bodyPr/>
                    <a:lstStyle/>
                    <a:p>
                      <a:pPr algn="l" fontAlgn="b"/>
                      <a:r>
                        <a:rPr lang="fr-FR" sz="1400" b="0" i="0" u="none" strike="noStrike">
                          <a:solidFill>
                            <a:srgbClr val="000000"/>
                          </a:solidFill>
                          <a:latin typeface="Arial"/>
                        </a:rPr>
                        <a:t>Ouvriers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1400" b="0" i="0" u="none" strike="noStrike">
                          <a:solidFill>
                            <a:srgbClr val="000000"/>
                          </a:solidFill>
                          <a:latin typeface="Arial"/>
                        </a:rPr>
                        <a:t>10,7%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400" b="0" i="0" u="none" strike="noStrike" dirty="0">
                          <a:solidFill>
                            <a:srgbClr val="000000"/>
                          </a:solidFill>
                          <a:latin typeface="Arial"/>
                        </a:rPr>
                        <a:t>17,1%</a:t>
                      </a:r>
                    </a:p>
                  </a:txBody>
                  <a:tcPr marL="9525" marR="9525" marT="9525" marB="0" anchor="b">
                    <a:lnL>
                      <a:noFill/>
                    </a:lnL>
                    <a:lnR>
                      <a:noFill/>
                    </a:lnR>
                    <a:lnT>
                      <a:noFill/>
                    </a:lnT>
                    <a:lnB>
                      <a:noFill/>
                    </a:lnB>
                  </a:tcPr>
                </a:tc>
                <a:tc>
                  <a:txBody>
                    <a:bodyPr/>
                    <a:lstStyle/>
                    <a:p>
                      <a:pPr algn="r" fontAlgn="b"/>
                      <a:r>
                        <a:rPr lang="fr-FR" sz="1400" b="0" i="0" u="none" strike="noStrike">
                          <a:solidFill>
                            <a:srgbClr val="000000"/>
                          </a:solidFill>
                          <a:latin typeface="Arial"/>
                        </a:rPr>
                        <a:t>14,9%</a:t>
                      </a:r>
                    </a:p>
                  </a:txBody>
                  <a:tcPr marL="9525" marR="9525" marT="9525" marB="0" anchor="b">
                    <a:lnL>
                      <a:noFill/>
                    </a:lnL>
                    <a:lnR>
                      <a:noFill/>
                    </a:lnR>
                    <a:lnT>
                      <a:noFill/>
                    </a:lnT>
                    <a:lnB>
                      <a:noFill/>
                    </a:lnB>
                  </a:tcPr>
                </a:tc>
                <a:tc>
                  <a:txBody>
                    <a:bodyPr/>
                    <a:lstStyle/>
                    <a:p>
                      <a:pPr algn="r" fontAlgn="b"/>
                      <a:r>
                        <a:rPr lang="fr-FR" sz="1400" b="0" i="0" u="none" strike="noStrike" dirty="0">
                          <a:solidFill>
                            <a:srgbClr val="000000"/>
                          </a:solidFill>
                          <a:latin typeface="Arial"/>
                        </a:rPr>
                        <a:t>13,0%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r-FR" sz="1400" b="0" i="0" u="none" strike="noStrike" dirty="0">
                          <a:solidFill>
                            <a:srgbClr val="000000"/>
                          </a:solidFill>
                          <a:latin typeface="Arial"/>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71463">
                <a:tc>
                  <a:txBody>
                    <a:bodyPr/>
                    <a:lstStyle/>
                    <a:p>
                      <a:pPr algn="l" fontAlgn="b"/>
                      <a:r>
                        <a:rPr lang="fr-FR" sz="1400" b="0" i="0" u="none" strike="noStrike">
                          <a:solidFill>
                            <a:srgbClr val="000000"/>
                          </a:solidFill>
                          <a:latin typeface="Arial"/>
                        </a:rPr>
                        <a:t>Retraités, inactifs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b"/>
                      <a:r>
                        <a:rPr lang="fr-FR" sz="1400" b="0" i="0" u="none" strike="noStrike">
                          <a:solidFill>
                            <a:srgbClr val="000000"/>
                          </a:solidFill>
                          <a:latin typeface="Arial"/>
                        </a:rPr>
                        <a:t>10,0%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r" fontAlgn="b"/>
                      <a:r>
                        <a:rPr lang="fr-FR" sz="1400" b="0" i="0" u="none" strike="noStrike">
                          <a:solidFill>
                            <a:srgbClr val="000000"/>
                          </a:solidFill>
                          <a:latin typeface="Arial"/>
                        </a:rPr>
                        <a:t>10,8%</a:t>
                      </a:r>
                    </a:p>
                  </a:txBody>
                  <a:tcPr marL="9525" marR="9525" marT="9525" marB="0" anchor="b">
                    <a:lnL>
                      <a:noFill/>
                    </a:lnL>
                    <a:lnR>
                      <a:noFill/>
                    </a:lnR>
                    <a:lnT>
                      <a:noFill/>
                    </a:lnT>
                    <a:lnB>
                      <a:noFill/>
                    </a:lnB>
                    <a:solidFill>
                      <a:srgbClr val="D8D8D8"/>
                    </a:solidFill>
                  </a:tcPr>
                </a:tc>
                <a:tc>
                  <a:txBody>
                    <a:bodyPr/>
                    <a:lstStyle/>
                    <a:p>
                      <a:pPr algn="r" fontAlgn="b"/>
                      <a:r>
                        <a:rPr lang="fr-FR" sz="1400" b="0" i="0" u="none" strike="noStrike" dirty="0">
                          <a:solidFill>
                            <a:srgbClr val="000000"/>
                          </a:solidFill>
                          <a:latin typeface="Arial"/>
                        </a:rPr>
                        <a:t>11,6%</a:t>
                      </a:r>
                    </a:p>
                  </a:txBody>
                  <a:tcPr marL="9525" marR="9525" marT="9525" marB="0" anchor="b">
                    <a:lnL>
                      <a:noFill/>
                    </a:lnL>
                    <a:lnR>
                      <a:noFill/>
                    </a:lnR>
                    <a:lnT>
                      <a:noFill/>
                    </a:lnT>
                    <a:lnB>
                      <a:noFill/>
                    </a:lnB>
                    <a:solidFill>
                      <a:srgbClr val="D8D8D8"/>
                    </a:solidFill>
                  </a:tcPr>
                </a:tc>
                <a:tc>
                  <a:txBody>
                    <a:bodyPr/>
                    <a:lstStyle/>
                    <a:p>
                      <a:pPr algn="r" fontAlgn="b"/>
                      <a:r>
                        <a:rPr lang="fr-FR" sz="1400" b="0" i="0" u="none" strike="noStrike">
                          <a:solidFill>
                            <a:srgbClr val="000000"/>
                          </a:solidFill>
                          <a:latin typeface="Arial"/>
                        </a:rPr>
                        <a:t>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b"/>
                      <a:r>
                        <a:rPr lang="fr-FR" sz="1400" b="0" i="0" u="none" strike="noStrike" dirty="0">
                          <a:solidFill>
                            <a:srgbClr val="000000"/>
                          </a:solidFill>
                          <a:latin typeface="Arial"/>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extLst>
                  <a:ext uri="{0D108BD9-81ED-4DB2-BD59-A6C34878D82A}">
                    <a16:rowId xmlns:a16="http://schemas.microsoft.com/office/drawing/2014/main" val="10007"/>
                  </a:ext>
                </a:extLst>
              </a:tr>
              <a:tr h="271463">
                <a:tc>
                  <a:txBody>
                    <a:bodyPr/>
                    <a:lstStyle/>
                    <a:p>
                      <a:pPr algn="l" fontAlgn="b"/>
                      <a:r>
                        <a:rPr lang="fr-FR" sz="1400" b="0" i="0" u="none" strike="noStrike">
                          <a:solidFill>
                            <a:srgbClr val="000000"/>
                          </a:solidFill>
                          <a:latin typeface="Arial"/>
                        </a:rPr>
                        <a:t>Autres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latin typeface="Arial"/>
                        </a:rPr>
                        <a:t>9,3%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latin typeface="Arial"/>
                        </a:rPr>
                        <a:t>8,8%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latin typeface="Arial"/>
                        </a:rPr>
                        <a:t>12,6%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dirty="0">
                          <a:solidFill>
                            <a:srgbClr val="000000"/>
                          </a:solidFill>
                          <a:latin typeface="Arial"/>
                        </a:rPr>
                        <a:t>10,0%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dirty="0">
                          <a:solidFill>
                            <a:srgbClr val="000000"/>
                          </a:solidFill>
                          <a:latin typeface="Arial"/>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1463">
                <a:tc>
                  <a:txBody>
                    <a:bodyPr/>
                    <a:lstStyle/>
                    <a:p>
                      <a:pPr algn="l" fontAlgn="b"/>
                      <a:r>
                        <a:rPr lang="fr-FR" sz="1400" b="0" i="0" u="none" strike="noStrike" dirty="0">
                          <a:solidFill>
                            <a:srgbClr val="000000"/>
                          </a:solidFill>
                          <a:latin typeface="Arial"/>
                        </a:rPr>
                        <a:t>Ensemble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latin typeface="Arial"/>
                        </a:rPr>
                        <a:t>100,0%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latin typeface="Arial"/>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latin typeface="Arial"/>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dirty="0">
                          <a:solidFill>
                            <a:srgbClr val="000000"/>
                          </a:solidFill>
                          <a:latin typeface="Arial"/>
                        </a:rPr>
                        <a:t>100,0%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dirty="0">
                          <a:solidFill>
                            <a:srgbClr val="000000"/>
                          </a:solidFill>
                          <a:latin typeface="Arial"/>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3437318C-B2F3-F48D-4D7C-EC3D43E04354}"/>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7DAD03A0-66F0-FC4C-9883-FBF72A4C47C9}"/>
              </a:ext>
            </a:extLst>
          </p:cNvPr>
          <p:cNvSpPr>
            <a:spLocks noGrp="1"/>
          </p:cNvSpPr>
          <p:nvPr>
            <p:ph type="sldNum" sz="quarter" idx="12"/>
          </p:nvPr>
        </p:nvSpPr>
        <p:spPr/>
        <p:txBody>
          <a:bodyPr/>
          <a:lstStyle/>
          <a:p>
            <a:pPr>
              <a:defRPr/>
            </a:pPr>
            <a:fld id="{A07B448D-F9D1-4FAD-96A2-619069223D4D}" type="slidenum">
              <a:rPr lang="fr-FR" smtClean="0"/>
              <a:pPr>
                <a:defRPr/>
              </a:pPr>
              <a:t>25</a:t>
            </a:fld>
            <a:endParaRPr lang="fr-FR"/>
          </a:p>
        </p:txBody>
      </p:sp>
    </p:spTree>
    <p:extLst>
      <p:ext uri="{BB962C8B-B14F-4D97-AF65-F5344CB8AC3E}">
        <p14:creationId xmlns:p14="http://schemas.microsoft.com/office/powerpoint/2010/main" val="378886503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Line 7">
            <a:extLst>
              <a:ext uri="{FF2B5EF4-FFF2-40B4-BE49-F238E27FC236}">
                <a16:creationId xmlns:a16="http://schemas.microsoft.com/office/drawing/2014/main" id="{702284F9-07AB-0B5A-EF2B-255530860D82}"/>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3" name="Line 8">
            <a:extLst>
              <a:ext uri="{FF2B5EF4-FFF2-40B4-BE49-F238E27FC236}">
                <a16:creationId xmlns:a16="http://schemas.microsoft.com/office/drawing/2014/main" id="{E7BAF461-53AB-4674-46A7-6BA20AB9C3E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895" name="Rectangle 107">
            <a:extLst>
              <a:ext uri="{FF2B5EF4-FFF2-40B4-BE49-F238E27FC236}">
                <a16:creationId xmlns:a16="http://schemas.microsoft.com/office/drawing/2014/main" id="{C7B3ED75-7011-4342-84D2-C71A3ECFFD2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37896" name="Text Box 10">
            <a:extLst>
              <a:ext uri="{FF2B5EF4-FFF2-40B4-BE49-F238E27FC236}">
                <a16:creationId xmlns:a16="http://schemas.microsoft.com/office/drawing/2014/main" id="{72F65BB7-5693-996B-6B3F-3A4EA1A28C67}"/>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5.1.3 Tableaux statistiques à plus de deux dimensions</a:t>
            </a:r>
          </a:p>
        </p:txBody>
      </p:sp>
      <p:sp>
        <p:nvSpPr>
          <p:cNvPr id="19" name="Rectangle 18">
            <a:extLst>
              <a:ext uri="{FF2B5EF4-FFF2-40B4-BE49-F238E27FC236}">
                <a16:creationId xmlns:a16="http://schemas.microsoft.com/office/drawing/2014/main" id="{867DAECF-7C0B-1500-AD10-F54D5D7C1CD9}"/>
              </a:ext>
            </a:extLst>
          </p:cNvPr>
          <p:cNvSpPr>
            <a:spLocks noChangeArrowheads="1"/>
          </p:cNvSpPr>
          <p:nvPr/>
        </p:nvSpPr>
        <p:spPr bwMode="auto">
          <a:xfrm>
            <a:off x="500063" y="5214938"/>
            <a:ext cx="828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solidFill>
                  <a:schemeClr val="accent2"/>
                </a:solidFill>
              </a:rPr>
              <a:t>Sur les 150 étudiants fils d’agriculteurs, ouvriers, artisans, commerçants, ayant moins de 20 ans, ayant eu une mention dans un bac littéraire et qui exercent un travail salarié, 131 ont été reçus et 19 ont échoué.</a:t>
            </a:r>
            <a:endParaRPr lang="fr-FR" altLang="fr-FR" sz="1800"/>
          </a:p>
        </p:txBody>
      </p:sp>
      <p:sp>
        <p:nvSpPr>
          <p:cNvPr id="20" name="Rectangle 19">
            <a:extLst>
              <a:ext uri="{FF2B5EF4-FFF2-40B4-BE49-F238E27FC236}">
                <a16:creationId xmlns:a16="http://schemas.microsoft.com/office/drawing/2014/main" id="{12F4704A-8CF3-4CC0-D282-D6D533356969}"/>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pic>
        <p:nvPicPr>
          <p:cNvPr id="37899" name="Picture 4">
            <a:extLst>
              <a:ext uri="{FF2B5EF4-FFF2-40B4-BE49-F238E27FC236}">
                <a16:creationId xmlns:a16="http://schemas.microsoft.com/office/drawing/2014/main" id="{A16145F0-7244-AE09-7E64-DC51F9E624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1428750"/>
            <a:ext cx="81438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Rectangle 20">
            <a:extLst>
              <a:ext uri="{FF2B5EF4-FFF2-40B4-BE49-F238E27FC236}">
                <a16:creationId xmlns:a16="http://schemas.microsoft.com/office/drawing/2014/main" id="{7B14507D-E7F0-F9E3-E7D8-3AF413F21B4F}"/>
              </a:ext>
            </a:extLst>
          </p:cNvPr>
          <p:cNvSpPr>
            <a:spLocks noChangeArrowheads="1"/>
          </p:cNvSpPr>
          <p:nvPr/>
        </p:nvSpPr>
        <p:spPr bwMode="auto">
          <a:xfrm>
            <a:off x="500063" y="6072188"/>
            <a:ext cx="7643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Cinq facteurs potentiellement explicatifs .</a:t>
            </a:r>
          </a:p>
        </p:txBody>
      </p:sp>
      <p:sp>
        <p:nvSpPr>
          <p:cNvPr id="3" name="Rectangle 2">
            <a:extLst>
              <a:ext uri="{FF2B5EF4-FFF2-40B4-BE49-F238E27FC236}">
                <a16:creationId xmlns:a16="http://schemas.microsoft.com/office/drawing/2014/main" id="{775C43BD-05BC-B9B9-4F68-AADAE9F1EFEF}"/>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1524AE0B-305C-73B0-A39D-A3128A365345}"/>
              </a:ext>
            </a:extLst>
          </p:cNvPr>
          <p:cNvSpPr>
            <a:spLocks noGrp="1"/>
          </p:cNvSpPr>
          <p:nvPr>
            <p:ph type="sldNum" sz="quarter" idx="12"/>
          </p:nvPr>
        </p:nvSpPr>
        <p:spPr/>
        <p:txBody>
          <a:bodyPr/>
          <a:lstStyle/>
          <a:p>
            <a:pPr>
              <a:defRPr/>
            </a:pPr>
            <a:fld id="{A07B448D-F9D1-4FAD-96A2-619069223D4D}" type="slidenum">
              <a:rPr lang="fr-FR" smtClean="0"/>
              <a:pPr>
                <a:defRPr/>
              </a:pPr>
              <a:t>26</a:t>
            </a:fld>
            <a:endParaRPr lang="fr-FR"/>
          </a:p>
        </p:txBody>
      </p:sp>
    </p:spTree>
    <p:extLst>
      <p:ext uri="{BB962C8B-B14F-4D97-AF65-F5344CB8AC3E}">
        <p14:creationId xmlns:p14="http://schemas.microsoft.com/office/powerpoint/2010/main" val="227729428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7">
            <a:extLst>
              <a:ext uri="{FF2B5EF4-FFF2-40B4-BE49-F238E27FC236}">
                <a16:creationId xmlns:a16="http://schemas.microsoft.com/office/drawing/2014/main" id="{FD2E5F1D-A89A-1269-97A1-C5EE0758A9BF}"/>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1" name="Line 8">
            <a:extLst>
              <a:ext uri="{FF2B5EF4-FFF2-40B4-BE49-F238E27FC236}">
                <a16:creationId xmlns:a16="http://schemas.microsoft.com/office/drawing/2014/main" id="{F745C83D-B737-FEF0-01BF-4009C76B177F}"/>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9943" name="Rectangle 107">
            <a:extLst>
              <a:ext uri="{FF2B5EF4-FFF2-40B4-BE49-F238E27FC236}">
                <a16:creationId xmlns:a16="http://schemas.microsoft.com/office/drawing/2014/main" id="{C9FA5332-03D3-06FD-D09B-230FFFAD4024}"/>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39944" name="Text Box 10">
            <a:extLst>
              <a:ext uri="{FF2B5EF4-FFF2-40B4-BE49-F238E27FC236}">
                <a16:creationId xmlns:a16="http://schemas.microsoft.com/office/drawing/2014/main" id="{CE1001E7-E920-826F-E096-1CC950C00E4F}"/>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5.1.4 Conseils de présentation des tableaux</a:t>
            </a:r>
          </a:p>
        </p:txBody>
      </p:sp>
      <p:sp>
        <p:nvSpPr>
          <p:cNvPr id="39945" name="Rectangle 19">
            <a:extLst>
              <a:ext uri="{FF2B5EF4-FFF2-40B4-BE49-F238E27FC236}">
                <a16:creationId xmlns:a16="http://schemas.microsoft.com/office/drawing/2014/main" id="{89155F95-8284-01CE-D7E6-00755229FA0B}"/>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39946" name="Rectangle 20">
            <a:extLst>
              <a:ext uri="{FF2B5EF4-FFF2-40B4-BE49-F238E27FC236}">
                <a16:creationId xmlns:a16="http://schemas.microsoft.com/office/drawing/2014/main" id="{E89542CA-12B7-F684-9CAE-1261A3D7851B}"/>
              </a:ext>
            </a:extLst>
          </p:cNvPr>
          <p:cNvSpPr>
            <a:spLocks noChangeArrowheads="1"/>
          </p:cNvSpPr>
          <p:nvPr/>
        </p:nvSpPr>
        <p:spPr bwMode="auto">
          <a:xfrm>
            <a:off x="500063" y="1571625"/>
            <a:ext cx="7643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Quelques conseils de mise en forme des tableaux</a:t>
            </a:r>
            <a:r>
              <a:rPr lang="fr-FR" altLang="fr-FR" sz="1800"/>
              <a:t>.</a:t>
            </a:r>
          </a:p>
        </p:txBody>
      </p:sp>
      <p:sp>
        <p:nvSpPr>
          <p:cNvPr id="39947" name="Rectangle 14">
            <a:extLst>
              <a:ext uri="{FF2B5EF4-FFF2-40B4-BE49-F238E27FC236}">
                <a16:creationId xmlns:a16="http://schemas.microsoft.com/office/drawing/2014/main" id="{F698C128-CA0C-9329-1F47-66708F46F497}"/>
              </a:ext>
            </a:extLst>
          </p:cNvPr>
          <p:cNvSpPr>
            <a:spLocks noChangeArrowheads="1"/>
          </p:cNvSpPr>
          <p:nvPr/>
        </p:nvSpPr>
        <p:spPr bwMode="auto">
          <a:xfrm>
            <a:off x="642938" y="2214563"/>
            <a:ext cx="76438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Ø"/>
            </a:pPr>
            <a:r>
              <a:rPr lang="fr-FR" altLang="fr-FR" sz="2000"/>
              <a:t>  Largeur des tableaux : largeur de la page ou moitié de la page</a:t>
            </a:r>
          </a:p>
          <a:p>
            <a:pPr eaLnBrk="1" hangingPunct="1">
              <a:spcBef>
                <a:spcPct val="0"/>
              </a:spcBef>
              <a:buFontTx/>
              <a:buNone/>
            </a:pPr>
            <a:endParaRPr lang="fr-FR" altLang="fr-FR" sz="2000"/>
          </a:p>
          <a:p>
            <a:pPr eaLnBrk="1" hangingPunct="1">
              <a:spcBef>
                <a:spcPct val="0"/>
              </a:spcBef>
              <a:buFont typeface="Wingdings" panose="05000000000000000000" pitchFamily="2" charset="2"/>
              <a:buChar char="Ø"/>
            </a:pPr>
            <a:r>
              <a:rPr lang="fr-FR" altLang="fr-FR" sz="2000"/>
              <a:t>  Colonnes des tableaux de largeur identique sauf celle des en-têtes</a:t>
            </a:r>
          </a:p>
          <a:p>
            <a:pPr eaLnBrk="1" hangingPunct="1">
              <a:spcBef>
                <a:spcPct val="0"/>
              </a:spcBef>
              <a:buFontTx/>
              <a:buNone/>
            </a:pPr>
            <a:endParaRPr lang="fr-FR" altLang="fr-FR" sz="2000"/>
          </a:p>
          <a:p>
            <a:pPr eaLnBrk="1" hangingPunct="1">
              <a:spcBef>
                <a:spcPct val="0"/>
              </a:spcBef>
              <a:buFont typeface="Wingdings" panose="05000000000000000000" pitchFamily="2" charset="2"/>
              <a:buChar char="Ø"/>
            </a:pPr>
            <a:r>
              <a:rPr lang="fr-FR" altLang="fr-FR" sz="2000"/>
              <a:t>  Lignes de hauteur identique autant que possible</a:t>
            </a:r>
          </a:p>
          <a:p>
            <a:pPr eaLnBrk="1" hangingPunct="1">
              <a:spcBef>
                <a:spcPct val="0"/>
              </a:spcBef>
              <a:buFontTx/>
              <a:buNone/>
            </a:pPr>
            <a:endParaRPr lang="fr-FR" altLang="fr-FR" sz="2000"/>
          </a:p>
          <a:p>
            <a:pPr eaLnBrk="1" hangingPunct="1">
              <a:spcBef>
                <a:spcPct val="0"/>
              </a:spcBef>
              <a:buFont typeface="Wingdings" panose="05000000000000000000" pitchFamily="2" charset="2"/>
              <a:buChar char="Ø"/>
            </a:pPr>
            <a:r>
              <a:rPr lang="fr-FR" altLang="fr-FR" sz="2000"/>
              <a:t>  Police identique dans tout le tableau sauf source en police plus petite</a:t>
            </a:r>
          </a:p>
        </p:txBody>
      </p:sp>
      <p:sp>
        <p:nvSpPr>
          <p:cNvPr id="3" name="Rectangle 2">
            <a:extLst>
              <a:ext uri="{FF2B5EF4-FFF2-40B4-BE49-F238E27FC236}">
                <a16:creationId xmlns:a16="http://schemas.microsoft.com/office/drawing/2014/main" id="{9FC52A7D-3A0B-28D4-600F-0C90CE6E6657}"/>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F3315C7A-895D-1F47-12D6-697751A3E885}"/>
              </a:ext>
            </a:extLst>
          </p:cNvPr>
          <p:cNvSpPr>
            <a:spLocks noGrp="1"/>
          </p:cNvSpPr>
          <p:nvPr>
            <p:ph type="sldNum" sz="quarter" idx="12"/>
          </p:nvPr>
        </p:nvSpPr>
        <p:spPr/>
        <p:txBody>
          <a:bodyPr/>
          <a:lstStyle/>
          <a:p>
            <a:pPr>
              <a:defRPr/>
            </a:pPr>
            <a:fld id="{A07B448D-F9D1-4FAD-96A2-619069223D4D}" type="slidenum">
              <a:rPr lang="fr-FR" smtClean="0"/>
              <a:pPr>
                <a:defRPr/>
              </a:pPr>
              <a:t>27</a:t>
            </a:fld>
            <a:endParaRPr lang="fr-FR"/>
          </a:p>
        </p:txBody>
      </p:sp>
    </p:spTree>
    <p:extLst>
      <p:ext uri="{BB962C8B-B14F-4D97-AF65-F5344CB8AC3E}">
        <p14:creationId xmlns:p14="http://schemas.microsoft.com/office/powerpoint/2010/main" val="467142525"/>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7">
            <a:extLst>
              <a:ext uri="{FF2B5EF4-FFF2-40B4-BE49-F238E27FC236}">
                <a16:creationId xmlns:a16="http://schemas.microsoft.com/office/drawing/2014/main" id="{AC2F6C1E-3C9E-4251-166A-95BD21B4969A}"/>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89" name="Line 8">
            <a:extLst>
              <a:ext uri="{FF2B5EF4-FFF2-40B4-BE49-F238E27FC236}">
                <a16:creationId xmlns:a16="http://schemas.microsoft.com/office/drawing/2014/main" id="{34F55D53-6D96-1D73-6631-4C95F2810B0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1991" name="Rectangle 95">
            <a:extLst>
              <a:ext uri="{FF2B5EF4-FFF2-40B4-BE49-F238E27FC236}">
                <a16:creationId xmlns:a16="http://schemas.microsoft.com/office/drawing/2014/main" id="{24234E23-7289-6F69-5367-4C15182CA49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41992" name="Rectangle 107">
            <a:extLst>
              <a:ext uri="{FF2B5EF4-FFF2-40B4-BE49-F238E27FC236}">
                <a16:creationId xmlns:a16="http://schemas.microsoft.com/office/drawing/2014/main" id="{EB6E464A-853A-2477-D308-DD690756BF02}"/>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41993" name="Text Box 10">
            <a:extLst>
              <a:ext uri="{FF2B5EF4-FFF2-40B4-BE49-F238E27FC236}">
                <a16:creationId xmlns:a16="http://schemas.microsoft.com/office/drawing/2014/main" id="{4733DAFB-375F-4E57-7F4E-E8F2B5D04892}"/>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5.1.4 Conseils de présentation</a:t>
            </a:r>
          </a:p>
        </p:txBody>
      </p:sp>
      <p:sp>
        <p:nvSpPr>
          <p:cNvPr id="41994" name="Rectangle 19">
            <a:extLst>
              <a:ext uri="{FF2B5EF4-FFF2-40B4-BE49-F238E27FC236}">
                <a16:creationId xmlns:a16="http://schemas.microsoft.com/office/drawing/2014/main" id="{9B7206D6-5ABF-05E5-F5D2-E761E2E42FA2}"/>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41995" name="Rectangle 20">
            <a:extLst>
              <a:ext uri="{FF2B5EF4-FFF2-40B4-BE49-F238E27FC236}">
                <a16:creationId xmlns:a16="http://schemas.microsoft.com/office/drawing/2014/main" id="{A0C52CF6-EF4E-F8DC-A1F4-DD569A60F91A}"/>
              </a:ext>
            </a:extLst>
          </p:cNvPr>
          <p:cNvSpPr>
            <a:spLocks noChangeArrowheads="1"/>
          </p:cNvSpPr>
          <p:nvPr/>
        </p:nvSpPr>
        <p:spPr bwMode="auto">
          <a:xfrm>
            <a:off x="500063" y="1571625"/>
            <a:ext cx="7643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Quelques conseils de mise en forme des tableaux</a:t>
            </a:r>
            <a:r>
              <a:rPr lang="fr-FR" altLang="fr-FR" sz="1800"/>
              <a:t>.</a:t>
            </a:r>
          </a:p>
        </p:txBody>
      </p:sp>
      <p:sp>
        <p:nvSpPr>
          <p:cNvPr id="15" name="Rectangle 14">
            <a:extLst>
              <a:ext uri="{FF2B5EF4-FFF2-40B4-BE49-F238E27FC236}">
                <a16:creationId xmlns:a16="http://schemas.microsoft.com/office/drawing/2014/main" id="{2A674308-913A-F4B7-A0CE-220F4DA25FF0}"/>
              </a:ext>
            </a:extLst>
          </p:cNvPr>
          <p:cNvSpPr/>
          <p:nvPr/>
        </p:nvSpPr>
        <p:spPr>
          <a:xfrm>
            <a:off x="642938" y="2214563"/>
            <a:ext cx="7643812" cy="3170237"/>
          </a:xfrm>
          <a:prstGeom prst="rect">
            <a:avLst/>
          </a:prstGeom>
        </p:spPr>
        <p:txBody>
          <a:bodyPr>
            <a:spAutoFit/>
          </a:bodyPr>
          <a:lstStyle/>
          <a:p>
            <a:pPr eaLnBrk="1" hangingPunct="1">
              <a:defRPr/>
            </a:pPr>
            <a:r>
              <a:rPr lang="fr-FR" sz="2000" u="sng" dirty="0">
                <a:latin typeface="Arial" charset="0"/>
                <a:ea typeface="ＭＳ Ｐゴシック" pitchFamily="-64" charset="-128"/>
              </a:rPr>
              <a:t>Données des cellules</a:t>
            </a:r>
            <a:r>
              <a:rPr lang="fr-FR" sz="2000" dirty="0">
                <a:latin typeface="Arial" charset="0"/>
                <a:ea typeface="ＭＳ Ｐゴシック" pitchFamily="-64" charset="-128"/>
              </a:rPr>
              <a:t> : </a:t>
            </a:r>
          </a:p>
          <a:p>
            <a:pPr eaLnBrk="1" hangingPunct="1">
              <a:defRPr/>
            </a:pPr>
            <a:endParaRPr lang="fr-FR" sz="2000" dirty="0">
              <a:latin typeface="Arial" charset="0"/>
              <a:ea typeface="ＭＳ Ｐゴシック" pitchFamily="-64" charset="-128"/>
            </a:endParaRP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Centrer verticalement, </a:t>
            </a: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Aligner à droite avec écart pour centrer approximativement, </a:t>
            </a: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Séparateur pour les milliers</a:t>
            </a: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Nombre maximal de chiffres par cellule 5 ou 6, (changer d’unité si nécessaire)</a:t>
            </a:r>
          </a:p>
          <a:p>
            <a:pPr eaLnBrk="1" hangingPunct="1">
              <a:defRPr/>
            </a:pPr>
            <a:r>
              <a:rPr lang="fr-FR" sz="2000" dirty="0">
                <a:latin typeface="Arial" charset="0"/>
                <a:ea typeface="ＭＳ Ｐゴシック" pitchFamily="-64" charset="-128"/>
              </a:rPr>
              <a:t> </a:t>
            </a:r>
          </a:p>
        </p:txBody>
      </p:sp>
      <p:sp>
        <p:nvSpPr>
          <p:cNvPr id="3" name="Rectangle 2">
            <a:extLst>
              <a:ext uri="{FF2B5EF4-FFF2-40B4-BE49-F238E27FC236}">
                <a16:creationId xmlns:a16="http://schemas.microsoft.com/office/drawing/2014/main" id="{144D3062-EF58-4341-25D0-2DDDFA4121E9}"/>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73595096-6315-73BC-CDAE-487CA9432F2E}"/>
              </a:ext>
            </a:extLst>
          </p:cNvPr>
          <p:cNvSpPr>
            <a:spLocks noGrp="1"/>
          </p:cNvSpPr>
          <p:nvPr>
            <p:ph type="sldNum" sz="quarter" idx="12"/>
          </p:nvPr>
        </p:nvSpPr>
        <p:spPr/>
        <p:txBody>
          <a:bodyPr/>
          <a:lstStyle/>
          <a:p>
            <a:pPr>
              <a:defRPr/>
            </a:pPr>
            <a:fld id="{A07B448D-F9D1-4FAD-96A2-619069223D4D}" type="slidenum">
              <a:rPr lang="fr-FR" smtClean="0"/>
              <a:pPr>
                <a:defRPr/>
              </a:pPr>
              <a:t>28</a:t>
            </a:fld>
            <a:endParaRPr lang="fr-FR"/>
          </a:p>
        </p:txBody>
      </p:sp>
    </p:spTree>
    <p:extLst>
      <p:ext uri="{BB962C8B-B14F-4D97-AF65-F5344CB8AC3E}">
        <p14:creationId xmlns:p14="http://schemas.microsoft.com/office/powerpoint/2010/main" val="261738314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7">
            <a:extLst>
              <a:ext uri="{FF2B5EF4-FFF2-40B4-BE49-F238E27FC236}">
                <a16:creationId xmlns:a16="http://schemas.microsoft.com/office/drawing/2014/main" id="{CB5B0BC0-BC1D-DE64-BA93-4BA4164C0AD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037" name="Line 8">
            <a:extLst>
              <a:ext uri="{FF2B5EF4-FFF2-40B4-BE49-F238E27FC236}">
                <a16:creationId xmlns:a16="http://schemas.microsoft.com/office/drawing/2014/main" id="{2146D4E8-B2FB-592A-AD6E-FD3B7619BD4D}"/>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4039" name="Rectangle 95">
            <a:extLst>
              <a:ext uri="{FF2B5EF4-FFF2-40B4-BE49-F238E27FC236}">
                <a16:creationId xmlns:a16="http://schemas.microsoft.com/office/drawing/2014/main" id="{E8A91DEC-123C-898C-99AF-74E9693F346A}"/>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44040" name="Rectangle 107">
            <a:extLst>
              <a:ext uri="{FF2B5EF4-FFF2-40B4-BE49-F238E27FC236}">
                <a16:creationId xmlns:a16="http://schemas.microsoft.com/office/drawing/2014/main" id="{A926409E-135D-474A-E30F-422AC6429B0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44041" name="Text Box 10">
            <a:extLst>
              <a:ext uri="{FF2B5EF4-FFF2-40B4-BE49-F238E27FC236}">
                <a16:creationId xmlns:a16="http://schemas.microsoft.com/office/drawing/2014/main" id="{79C95015-9BDD-C923-0C99-16A3955E6153}"/>
              </a:ext>
            </a:extLst>
          </p:cNvPr>
          <p:cNvSpPr txBox="1">
            <a:spLocks noChangeArrowheads="1"/>
          </p:cNvSpPr>
          <p:nvPr/>
        </p:nvSpPr>
        <p:spPr bwMode="auto">
          <a:xfrm>
            <a:off x="357188" y="1143000"/>
            <a:ext cx="7653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5.1.4 Conseils de présentation</a:t>
            </a:r>
          </a:p>
        </p:txBody>
      </p:sp>
      <p:sp>
        <p:nvSpPr>
          <p:cNvPr id="44042" name="Rectangle 19">
            <a:extLst>
              <a:ext uri="{FF2B5EF4-FFF2-40B4-BE49-F238E27FC236}">
                <a16:creationId xmlns:a16="http://schemas.microsoft.com/office/drawing/2014/main" id="{9C2ADC2A-83B3-3B44-509F-252539C55766}"/>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44043" name="Rectangle 20">
            <a:extLst>
              <a:ext uri="{FF2B5EF4-FFF2-40B4-BE49-F238E27FC236}">
                <a16:creationId xmlns:a16="http://schemas.microsoft.com/office/drawing/2014/main" id="{92F1D4B3-5BB2-259C-2D06-FB025F3C5E3D}"/>
              </a:ext>
            </a:extLst>
          </p:cNvPr>
          <p:cNvSpPr>
            <a:spLocks noChangeArrowheads="1"/>
          </p:cNvSpPr>
          <p:nvPr/>
        </p:nvSpPr>
        <p:spPr bwMode="auto">
          <a:xfrm>
            <a:off x="500063" y="1571625"/>
            <a:ext cx="7643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Quelques conseils de mise en forme des tableaux</a:t>
            </a:r>
            <a:r>
              <a:rPr lang="fr-FR" altLang="fr-FR" sz="1800"/>
              <a:t>.</a:t>
            </a:r>
          </a:p>
        </p:txBody>
      </p:sp>
      <p:sp>
        <p:nvSpPr>
          <p:cNvPr id="15" name="Rectangle 14">
            <a:extLst>
              <a:ext uri="{FF2B5EF4-FFF2-40B4-BE49-F238E27FC236}">
                <a16:creationId xmlns:a16="http://schemas.microsoft.com/office/drawing/2014/main" id="{B340B713-A4AE-B430-048D-9FF99A72A377}"/>
              </a:ext>
            </a:extLst>
          </p:cNvPr>
          <p:cNvSpPr/>
          <p:nvPr/>
        </p:nvSpPr>
        <p:spPr>
          <a:xfrm>
            <a:off x="642938" y="2071688"/>
            <a:ext cx="7643812" cy="2400300"/>
          </a:xfrm>
          <a:prstGeom prst="rect">
            <a:avLst/>
          </a:prstGeom>
        </p:spPr>
        <p:txBody>
          <a:bodyPr>
            <a:spAutoFit/>
          </a:bodyPr>
          <a:lstStyle/>
          <a:p>
            <a:pPr eaLnBrk="1" hangingPunct="1">
              <a:defRPr/>
            </a:pPr>
            <a:r>
              <a:rPr lang="fr-FR" sz="2000" u="sng" dirty="0">
                <a:latin typeface="Arial" charset="0"/>
                <a:ea typeface="ＭＳ Ｐゴシック" pitchFamily="-64" charset="-128"/>
              </a:rPr>
              <a:t>Textes des en-têtes</a:t>
            </a:r>
          </a:p>
          <a:p>
            <a:pPr eaLnBrk="1" hangingPunct="1">
              <a:defRPr/>
            </a:pPr>
            <a:endParaRPr lang="fr-FR" sz="1000" u="sng" dirty="0">
              <a:latin typeface="Arial" charset="0"/>
              <a:ea typeface="ＭＳ Ｐゴシック" pitchFamily="-64" charset="-128"/>
            </a:endParaRP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En-têtes des colonnes : centrer horizontalement, aligner en haut verticalement</a:t>
            </a: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En têtes des lignes : aligner à gauche horizontalement, centrer verticalement</a:t>
            </a: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  Majuscules en début d’en-tête </a:t>
            </a:r>
          </a:p>
        </p:txBody>
      </p:sp>
      <p:sp>
        <p:nvSpPr>
          <p:cNvPr id="16" name="Rectangle 15">
            <a:extLst>
              <a:ext uri="{FF2B5EF4-FFF2-40B4-BE49-F238E27FC236}">
                <a16:creationId xmlns:a16="http://schemas.microsoft.com/office/drawing/2014/main" id="{AC6637A7-1077-02F4-CBF4-DEB29B79394F}"/>
              </a:ext>
            </a:extLst>
          </p:cNvPr>
          <p:cNvSpPr/>
          <p:nvPr/>
        </p:nvSpPr>
        <p:spPr>
          <a:xfrm>
            <a:off x="714375" y="4572000"/>
            <a:ext cx="7643813" cy="1323975"/>
          </a:xfrm>
          <a:prstGeom prst="rect">
            <a:avLst/>
          </a:prstGeom>
        </p:spPr>
        <p:txBody>
          <a:bodyPr>
            <a:spAutoFit/>
          </a:bodyPr>
          <a:lstStyle/>
          <a:p>
            <a:pPr eaLnBrk="1" hangingPunct="1">
              <a:defRPr/>
            </a:pPr>
            <a:r>
              <a:rPr lang="fr-FR" sz="2000" u="sng" dirty="0">
                <a:latin typeface="Arial" charset="0"/>
                <a:ea typeface="ＭＳ Ｐゴシック" pitchFamily="-64" charset="-128"/>
              </a:rPr>
              <a:t>Quadrillage</a:t>
            </a:r>
          </a:p>
          <a:p>
            <a:pPr eaLnBrk="1" hangingPunct="1">
              <a:defRPr/>
            </a:pPr>
            <a:endParaRPr lang="fr-FR" sz="1000" u="sng" dirty="0">
              <a:latin typeface="Arial" charset="0"/>
              <a:ea typeface="ＭＳ Ｐゴシック" pitchFamily="-64" charset="-128"/>
            </a:endParaRP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Pas de quadrillage systématique </a:t>
            </a:r>
          </a:p>
          <a:p>
            <a:pPr marL="360000" eaLnBrk="1" hangingPunct="1">
              <a:spcAft>
                <a:spcPts val="1200"/>
              </a:spcAft>
              <a:buFont typeface="Wingdings" pitchFamily="2" charset="2"/>
              <a:buChar char="Ø"/>
              <a:defRPr/>
            </a:pPr>
            <a:r>
              <a:rPr lang="fr-FR" sz="2000" dirty="0">
                <a:latin typeface="Arial" charset="0"/>
                <a:ea typeface="ＭＳ Ｐゴシック" pitchFamily="-64" charset="-128"/>
              </a:rPr>
              <a:t>Quadrillage des en-têtes et des totaux</a:t>
            </a:r>
          </a:p>
        </p:txBody>
      </p:sp>
      <p:sp>
        <p:nvSpPr>
          <p:cNvPr id="3" name="Rectangle 2">
            <a:extLst>
              <a:ext uri="{FF2B5EF4-FFF2-40B4-BE49-F238E27FC236}">
                <a16:creationId xmlns:a16="http://schemas.microsoft.com/office/drawing/2014/main" id="{73C625FE-7303-BFA4-25ED-2E2C38C58ADA}"/>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42C41269-7914-388A-2B01-17211F6AE73A}"/>
              </a:ext>
            </a:extLst>
          </p:cNvPr>
          <p:cNvSpPr>
            <a:spLocks noGrp="1"/>
          </p:cNvSpPr>
          <p:nvPr>
            <p:ph type="sldNum" sz="quarter" idx="12"/>
          </p:nvPr>
        </p:nvSpPr>
        <p:spPr/>
        <p:txBody>
          <a:bodyPr/>
          <a:lstStyle/>
          <a:p>
            <a:pPr>
              <a:defRPr/>
            </a:pPr>
            <a:fld id="{A07B448D-F9D1-4FAD-96A2-619069223D4D}" type="slidenum">
              <a:rPr lang="fr-FR" smtClean="0"/>
              <a:pPr>
                <a:defRPr/>
              </a:pPr>
              <a:t>29</a:t>
            </a:fld>
            <a:endParaRPr lang="fr-FR"/>
          </a:p>
        </p:txBody>
      </p:sp>
    </p:spTree>
    <p:extLst>
      <p:ext uri="{BB962C8B-B14F-4D97-AF65-F5344CB8AC3E}">
        <p14:creationId xmlns:p14="http://schemas.microsoft.com/office/powerpoint/2010/main" val="7964694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7398593" cy="720378"/>
          </a:xfrm>
          <a:prstGeom prst="rect">
            <a:avLst/>
          </a:prstGeom>
        </p:spPr>
        <p:txBody>
          <a:bodyPr/>
          <a:lstStyle/>
          <a:p>
            <a:pPr>
              <a:defRPr/>
            </a:pPr>
            <a:r>
              <a:rPr lang="fr-FR" sz="3200" kern="0" dirty="0">
                <a:solidFill>
                  <a:schemeClr val="accent2"/>
                </a:solidFill>
                <a:latin typeface="+mj-lt"/>
                <a:ea typeface="+mj-ea"/>
                <a:cs typeface="+mj-cs"/>
              </a:rPr>
              <a:t>1. Définition</a:t>
            </a:r>
          </a:p>
        </p:txBody>
      </p:sp>
      <p:sp>
        <p:nvSpPr>
          <p:cNvPr id="3075" name="Rectangle 5"/>
          <p:cNvSpPr>
            <a:spLocks noChangeArrowheads="1"/>
          </p:cNvSpPr>
          <p:nvPr/>
        </p:nvSpPr>
        <p:spPr bwMode="auto">
          <a:xfrm>
            <a:off x="179512" y="1412776"/>
            <a:ext cx="8964488"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ts val="600"/>
              </a:spcBef>
              <a:spcAft>
                <a:spcPts val="1200"/>
              </a:spcAft>
              <a:buFont typeface="Wingdings" panose="05000000000000000000" pitchFamily="2" charset="2"/>
              <a:buChar char="Ø"/>
            </a:pPr>
            <a:r>
              <a:rPr lang="fr-FR" sz="2400" dirty="0"/>
              <a:t>Un tableau de bord (TB) est un document rassemblant des indicateurs de pilotage, construits, présentés et analysés de façon </a:t>
            </a:r>
            <a:r>
              <a:rPr lang="fr-FR" sz="2400" b="1" dirty="0"/>
              <a:t>périodique</a:t>
            </a:r>
            <a:r>
              <a:rPr lang="fr-FR" sz="2400" dirty="0"/>
              <a:t>, à l'intention des  responsables, afin d’apprécier les résultats de la mise en œuvre des actions et des décisions et de guider les décisions et les actions en vue d'atteindre les objectifs de performance. </a:t>
            </a:r>
          </a:p>
          <a:p>
            <a:pPr marL="342900" indent="-342900">
              <a:buFont typeface="Wingdings" panose="05000000000000000000" pitchFamily="2" charset="2"/>
              <a:buChar char="Ø"/>
            </a:pPr>
            <a:r>
              <a:rPr lang="fr-FR" sz="2400" dirty="0"/>
              <a:t>Le tableau de bord est un instrument de mesure de la performance facilitant le pilotage "</a:t>
            </a:r>
            <a:r>
              <a:rPr lang="fr-FR" sz="2400" dirty="0" err="1"/>
              <a:t>pro-actif</a:t>
            </a:r>
            <a:r>
              <a:rPr lang="fr-FR" sz="2400" dirty="0"/>
              <a:t>" d'une ou plusieurs activités dans le cadre d'une démarche de progrès. </a:t>
            </a:r>
          </a:p>
          <a:p>
            <a:pPr marL="342900" indent="-342900">
              <a:spcBef>
                <a:spcPts val="600"/>
              </a:spcBef>
              <a:spcAft>
                <a:spcPts val="1200"/>
              </a:spcAft>
              <a:buFont typeface="Wingdings" panose="05000000000000000000" pitchFamily="2" charset="2"/>
              <a:buChar char="Ø"/>
            </a:pPr>
            <a:r>
              <a:rPr lang="fr-FR" sz="2400" dirty="0"/>
              <a:t>Dans le domaine statistique, le TB est un complément de l’annuaire statistique. Il combine le visuel et la narration pour faciliter la compréhension des évolutions des indicateurs essentiels.</a:t>
            </a:r>
          </a:p>
        </p:txBody>
      </p:sp>
      <p:sp>
        <p:nvSpPr>
          <p:cNvPr id="3" name="Espace réservé du numéro de diapositive 2">
            <a:extLst>
              <a:ext uri="{FF2B5EF4-FFF2-40B4-BE49-F238E27FC236}">
                <a16:creationId xmlns:a16="http://schemas.microsoft.com/office/drawing/2014/main" id="{BCC48103-EBC2-48CA-477D-F3D8C4EAFCD3}"/>
              </a:ext>
            </a:extLst>
          </p:cNvPr>
          <p:cNvSpPr>
            <a:spLocks noGrp="1"/>
          </p:cNvSpPr>
          <p:nvPr>
            <p:ph type="sldNum" sz="quarter" idx="12"/>
          </p:nvPr>
        </p:nvSpPr>
        <p:spPr/>
        <p:txBody>
          <a:bodyPr/>
          <a:lstStyle/>
          <a:p>
            <a:pPr>
              <a:defRPr/>
            </a:pPr>
            <a:fld id="{6FB36EDD-0629-409C-AF13-7CC8B517DC70}" type="slidenum">
              <a:rPr lang="fr-FR" smtClean="0"/>
              <a:pPr>
                <a:defRPr/>
              </a:pPr>
              <a:t>3</a:t>
            </a:fld>
            <a:endParaRPr lang="fr-FR"/>
          </a:p>
        </p:txBody>
      </p:sp>
    </p:spTree>
    <p:extLst>
      <p:ext uri="{BB962C8B-B14F-4D97-AF65-F5344CB8AC3E}">
        <p14:creationId xmlns:p14="http://schemas.microsoft.com/office/powerpoint/2010/main" val="906254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Line 7">
            <a:extLst>
              <a:ext uri="{FF2B5EF4-FFF2-40B4-BE49-F238E27FC236}">
                <a16:creationId xmlns:a16="http://schemas.microsoft.com/office/drawing/2014/main" id="{6165D404-C10E-66E6-236C-A7825A087A5C}"/>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085" name="Line 8">
            <a:extLst>
              <a:ext uri="{FF2B5EF4-FFF2-40B4-BE49-F238E27FC236}">
                <a16:creationId xmlns:a16="http://schemas.microsoft.com/office/drawing/2014/main" id="{E8582247-E23D-C380-3627-59AB277FF98C}"/>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087" name="Rectangle 107">
            <a:extLst>
              <a:ext uri="{FF2B5EF4-FFF2-40B4-BE49-F238E27FC236}">
                <a16:creationId xmlns:a16="http://schemas.microsoft.com/office/drawing/2014/main" id="{BAF5620D-CDAE-FD99-C518-B47BD9D7571D}"/>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46088" name="Text Box 10">
            <a:extLst>
              <a:ext uri="{FF2B5EF4-FFF2-40B4-BE49-F238E27FC236}">
                <a16:creationId xmlns:a16="http://schemas.microsoft.com/office/drawing/2014/main" id="{C1462EFA-03E0-834C-78E2-F41F02C76138}"/>
              </a:ext>
            </a:extLst>
          </p:cNvPr>
          <p:cNvSpPr txBox="1">
            <a:spLocks noChangeArrowheads="1"/>
          </p:cNvSpPr>
          <p:nvPr/>
        </p:nvSpPr>
        <p:spPr bwMode="auto">
          <a:xfrm>
            <a:off x="357188" y="128587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 Graphiques</a:t>
            </a:r>
          </a:p>
        </p:txBody>
      </p:sp>
      <p:sp>
        <p:nvSpPr>
          <p:cNvPr id="46090" name="Rectangle 20">
            <a:extLst>
              <a:ext uri="{FF2B5EF4-FFF2-40B4-BE49-F238E27FC236}">
                <a16:creationId xmlns:a16="http://schemas.microsoft.com/office/drawing/2014/main" id="{B651EC4A-F5DF-5F5C-C695-C73B3A7C072D}"/>
              </a:ext>
            </a:extLst>
          </p:cNvPr>
          <p:cNvSpPr>
            <a:spLocks noChangeArrowheads="1"/>
          </p:cNvSpPr>
          <p:nvPr/>
        </p:nvSpPr>
        <p:spPr bwMode="auto">
          <a:xfrm>
            <a:off x="500063" y="1857375"/>
            <a:ext cx="764381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ts val="1800"/>
              </a:spcBef>
              <a:buFontTx/>
              <a:buNone/>
            </a:pPr>
            <a:r>
              <a:rPr lang="fr-FR" altLang="fr-FR" sz="2000" dirty="0"/>
              <a:t>5.2.0 Introduction</a:t>
            </a:r>
          </a:p>
          <a:p>
            <a:pPr eaLnBrk="1" hangingPunct="1">
              <a:spcBef>
                <a:spcPts val="1800"/>
              </a:spcBef>
              <a:buFontTx/>
              <a:buNone/>
            </a:pPr>
            <a:r>
              <a:rPr lang="fr-FR" altLang="fr-FR" sz="2000" dirty="0"/>
              <a:t>5.2.1 Le diagramme en bâtons</a:t>
            </a:r>
          </a:p>
          <a:p>
            <a:pPr eaLnBrk="1" hangingPunct="1">
              <a:spcBef>
                <a:spcPts val="1800"/>
              </a:spcBef>
              <a:buFontTx/>
              <a:buNone/>
            </a:pPr>
            <a:r>
              <a:rPr lang="fr-FR" altLang="fr-FR" sz="2000" dirty="0"/>
              <a:t>5.2.2 Le diagramme à secteurs</a:t>
            </a:r>
          </a:p>
          <a:p>
            <a:pPr eaLnBrk="1" hangingPunct="1">
              <a:spcBef>
                <a:spcPts val="1800"/>
              </a:spcBef>
              <a:buFontTx/>
              <a:buNone/>
            </a:pPr>
            <a:r>
              <a:rPr lang="fr-FR" altLang="fr-FR" sz="2000" dirty="0"/>
              <a:t>5.2.3 Le diagramme linéaire</a:t>
            </a:r>
          </a:p>
          <a:p>
            <a:pPr eaLnBrk="1" hangingPunct="1">
              <a:spcBef>
                <a:spcPts val="1800"/>
              </a:spcBef>
              <a:buFontTx/>
              <a:buNone/>
            </a:pPr>
            <a:r>
              <a:rPr lang="fr-FR" altLang="fr-FR" sz="2000" dirty="0"/>
              <a:t>5.2.4 Autres types de graphiques</a:t>
            </a:r>
          </a:p>
          <a:p>
            <a:pPr eaLnBrk="1" hangingPunct="1">
              <a:spcBef>
                <a:spcPts val="1800"/>
              </a:spcBef>
              <a:buFontTx/>
              <a:buNone/>
            </a:pPr>
            <a:r>
              <a:rPr lang="fr-FR" altLang="fr-FR" sz="2000" dirty="0"/>
              <a:t>5.2.5 Conseils de présentation</a:t>
            </a:r>
          </a:p>
          <a:p>
            <a:pPr eaLnBrk="1" hangingPunct="1">
              <a:spcBef>
                <a:spcPts val="1800"/>
              </a:spcBef>
              <a:buFontTx/>
              <a:buNone/>
            </a:pPr>
            <a:r>
              <a:rPr lang="fr-FR" altLang="fr-FR" sz="2000" dirty="0"/>
              <a:t>5.2.6 Elaboration de graphiques avec Excel</a:t>
            </a:r>
          </a:p>
          <a:p>
            <a:pPr eaLnBrk="1" hangingPunct="1">
              <a:spcBef>
                <a:spcPct val="0"/>
              </a:spcBef>
              <a:buFontTx/>
              <a:buNone/>
            </a:pPr>
            <a:endParaRPr lang="fr-FR" altLang="fr-FR" sz="2000" dirty="0"/>
          </a:p>
          <a:p>
            <a:pPr eaLnBrk="1" hangingPunct="1">
              <a:spcBef>
                <a:spcPct val="0"/>
              </a:spcBef>
              <a:buFontTx/>
              <a:buNone/>
            </a:pPr>
            <a:r>
              <a:rPr lang="fr-FR" altLang="fr-FR" sz="2000" dirty="0"/>
              <a:t> </a:t>
            </a:r>
            <a:endParaRPr lang="fr-FR" altLang="fr-FR" sz="1800" dirty="0"/>
          </a:p>
        </p:txBody>
      </p:sp>
      <p:sp>
        <p:nvSpPr>
          <p:cNvPr id="3" name="Rectangle 2">
            <a:extLst>
              <a:ext uri="{FF2B5EF4-FFF2-40B4-BE49-F238E27FC236}">
                <a16:creationId xmlns:a16="http://schemas.microsoft.com/office/drawing/2014/main" id="{58DBB94C-FD09-5798-F1EC-82A9F04D4C09}"/>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BDA63E5E-19C7-70BF-5335-6D58221E7B03}"/>
              </a:ext>
            </a:extLst>
          </p:cNvPr>
          <p:cNvSpPr>
            <a:spLocks noGrp="1"/>
          </p:cNvSpPr>
          <p:nvPr>
            <p:ph type="sldNum" sz="quarter" idx="12"/>
          </p:nvPr>
        </p:nvSpPr>
        <p:spPr/>
        <p:txBody>
          <a:bodyPr/>
          <a:lstStyle/>
          <a:p>
            <a:pPr>
              <a:defRPr/>
            </a:pPr>
            <a:fld id="{A07B448D-F9D1-4FAD-96A2-619069223D4D}" type="slidenum">
              <a:rPr lang="fr-FR" smtClean="0"/>
              <a:pPr>
                <a:defRPr/>
              </a:pPr>
              <a:t>30</a:t>
            </a:fld>
            <a:endParaRPr lang="fr-FR"/>
          </a:p>
        </p:txBody>
      </p:sp>
    </p:spTree>
    <p:extLst>
      <p:ext uri="{BB962C8B-B14F-4D97-AF65-F5344CB8AC3E}">
        <p14:creationId xmlns:p14="http://schemas.microsoft.com/office/powerpoint/2010/main" val="1697695224"/>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Line 7">
            <a:extLst>
              <a:ext uri="{FF2B5EF4-FFF2-40B4-BE49-F238E27FC236}">
                <a16:creationId xmlns:a16="http://schemas.microsoft.com/office/drawing/2014/main" id="{25528F56-8C8A-C49D-2E34-974DD76D1D04}"/>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33" name="Line 8">
            <a:extLst>
              <a:ext uri="{FF2B5EF4-FFF2-40B4-BE49-F238E27FC236}">
                <a16:creationId xmlns:a16="http://schemas.microsoft.com/office/drawing/2014/main" id="{AFF1BC22-D34A-2080-4BC7-8ADC9A3650C5}"/>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8135" name="Rectangle 95">
            <a:extLst>
              <a:ext uri="{FF2B5EF4-FFF2-40B4-BE49-F238E27FC236}">
                <a16:creationId xmlns:a16="http://schemas.microsoft.com/office/drawing/2014/main" id="{A1949306-4C9F-AD8A-D549-97D1D28AEA26}"/>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48136" name="Rectangle 107">
            <a:extLst>
              <a:ext uri="{FF2B5EF4-FFF2-40B4-BE49-F238E27FC236}">
                <a16:creationId xmlns:a16="http://schemas.microsoft.com/office/drawing/2014/main" id="{B568AD03-6398-198B-1C43-D39C4C187325}"/>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48137" name="Text Box 10">
            <a:extLst>
              <a:ext uri="{FF2B5EF4-FFF2-40B4-BE49-F238E27FC236}">
                <a16:creationId xmlns:a16="http://schemas.microsoft.com/office/drawing/2014/main" id="{1674CE7A-938F-F0E2-C631-BB6DE5274ED5}"/>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 Graphiques</a:t>
            </a:r>
          </a:p>
        </p:txBody>
      </p:sp>
      <p:sp>
        <p:nvSpPr>
          <p:cNvPr id="48138" name="Rectangle 20">
            <a:extLst>
              <a:ext uri="{FF2B5EF4-FFF2-40B4-BE49-F238E27FC236}">
                <a16:creationId xmlns:a16="http://schemas.microsoft.com/office/drawing/2014/main" id="{EAA3A804-BC57-4B41-F006-39359F2736DB}"/>
              </a:ext>
            </a:extLst>
          </p:cNvPr>
          <p:cNvSpPr>
            <a:spLocks noChangeArrowheads="1"/>
          </p:cNvSpPr>
          <p:nvPr/>
        </p:nvSpPr>
        <p:spPr bwMode="auto">
          <a:xfrm>
            <a:off x="500063" y="1714500"/>
            <a:ext cx="7643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t>Pourquoi un graphique ?</a:t>
            </a:r>
            <a:endParaRPr lang="fr-FR" altLang="fr-FR" sz="1800"/>
          </a:p>
        </p:txBody>
      </p:sp>
      <p:sp>
        <p:nvSpPr>
          <p:cNvPr id="48139" name="Rectangle 14">
            <a:extLst>
              <a:ext uri="{FF2B5EF4-FFF2-40B4-BE49-F238E27FC236}">
                <a16:creationId xmlns:a16="http://schemas.microsoft.com/office/drawing/2014/main" id="{A7675886-1604-86D9-5860-12424A2288D0}"/>
              </a:ext>
            </a:extLst>
          </p:cNvPr>
          <p:cNvSpPr>
            <a:spLocks noChangeArrowheads="1"/>
          </p:cNvSpPr>
          <p:nvPr/>
        </p:nvSpPr>
        <p:spPr bwMode="auto">
          <a:xfrm>
            <a:off x="571500" y="2286000"/>
            <a:ext cx="76438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Pour faire apparaître des logiques, des liaisons entre variables qui ne peuvent se voir à la lecture d’un tableau.</a:t>
            </a:r>
          </a:p>
          <a:p>
            <a:pPr eaLnBrk="1" hangingPunct="1">
              <a:spcBef>
                <a:spcPct val="0"/>
              </a:spcBef>
              <a:spcAft>
                <a:spcPts val="1800"/>
              </a:spcAft>
              <a:buFont typeface="Wingdings" panose="05000000000000000000" pitchFamily="2" charset="2"/>
              <a:buChar char="Ø"/>
            </a:pPr>
            <a:r>
              <a:rPr lang="fr-FR" altLang="fr-FR" sz="2000"/>
              <a:t>  Pour présenter un grand nombre de valeurs qui ne rentrent pas dans un tableau.</a:t>
            </a:r>
          </a:p>
        </p:txBody>
      </p:sp>
      <p:sp>
        <p:nvSpPr>
          <p:cNvPr id="48140" name="Rectangle 15">
            <a:extLst>
              <a:ext uri="{FF2B5EF4-FFF2-40B4-BE49-F238E27FC236}">
                <a16:creationId xmlns:a16="http://schemas.microsoft.com/office/drawing/2014/main" id="{9643E528-EEE1-0118-3660-0DF68E91A1C4}"/>
              </a:ext>
            </a:extLst>
          </p:cNvPr>
          <p:cNvSpPr>
            <a:spLocks noChangeArrowheads="1"/>
          </p:cNvSpPr>
          <p:nvPr/>
        </p:nvSpPr>
        <p:spPr bwMode="auto">
          <a:xfrm>
            <a:off x="285750" y="4143375"/>
            <a:ext cx="850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2000">
                <a:solidFill>
                  <a:schemeClr val="accent2"/>
                </a:solidFill>
              </a:rPr>
              <a:t>Un graphique ne doit pas être la simple traduction en image d’un tableau.</a:t>
            </a:r>
            <a:endParaRPr lang="fr-FR" altLang="fr-FR" sz="2000"/>
          </a:p>
        </p:txBody>
      </p:sp>
      <p:sp>
        <p:nvSpPr>
          <p:cNvPr id="3" name="Rectangle 2">
            <a:extLst>
              <a:ext uri="{FF2B5EF4-FFF2-40B4-BE49-F238E27FC236}">
                <a16:creationId xmlns:a16="http://schemas.microsoft.com/office/drawing/2014/main" id="{324F90F9-D1E7-50E3-659D-5CE14C459E36}"/>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0C69EB8C-0553-9FDD-A07B-4485ABC435B8}"/>
              </a:ext>
            </a:extLst>
          </p:cNvPr>
          <p:cNvSpPr>
            <a:spLocks noGrp="1"/>
          </p:cNvSpPr>
          <p:nvPr>
            <p:ph type="sldNum" sz="quarter" idx="12"/>
          </p:nvPr>
        </p:nvSpPr>
        <p:spPr/>
        <p:txBody>
          <a:bodyPr/>
          <a:lstStyle/>
          <a:p>
            <a:pPr>
              <a:defRPr/>
            </a:pPr>
            <a:fld id="{A07B448D-F9D1-4FAD-96A2-619069223D4D}" type="slidenum">
              <a:rPr lang="fr-FR" smtClean="0"/>
              <a:pPr>
                <a:defRPr/>
              </a:pPr>
              <a:t>31</a:t>
            </a:fld>
            <a:endParaRPr lang="fr-FR"/>
          </a:p>
        </p:txBody>
      </p:sp>
    </p:spTree>
    <p:extLst>
      <p:ext uri="{BB962C8B-B14F-4D97-AF65-F5344CB8AC3E}">
        <p14:creationId xmlns:p14="http://schemas.microsoft.com/office/powerpoint/2010/main" val="3268090854"/>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Line 7">
            <a:extLst>
              <a:ext uri="{FF2B5EF4-FFF2-40B4-BE49-F238E27FC236}">
                <a16:creationId xmlns:a16="http://schemas.microsoft.com/office/drawing/2014/main" id="{D4A72084-A37B-89B9-DAFB-C751AAF73137}"/>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81" name="Line 8">
            <a:extLst>
              <a:ext uri="{FF2B5EF4-FFF2-40B4-BE49-F238E27FC236}">
                <a16:creationId xmlns:a16="http://schemas.microsoft.com/office/drawing/2014/main" id="{A4180B08-79A6-74C6-5F18-3092ED8F3545}"/>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183" name="Rectangle 107">
            <a:extLst>
              <a:ext uri="{FF2B5EF4-FFF2-40B4-BE49-F238E27FC236}">
                <a16:creationId xmlns:a16="http://schemas.microsoft.com/office/drawing/2014/main" id="{1291AFA0-99A5-6C04-047E-96370105BF66}"/>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50184" name="Text Box 10">
            <a:extLst>
              <a:ext uri="{FF2B5EF4-FFF2-40B4-BE49-F238E27FC236}">
                <a16:creationId xmlns:a16="http://schemas.microsoft.com/office/drawing/2014/main" id="{6C4ECF29-53A3-2E7A-0CBB-753BC8DDACA5}"/>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5.2.1 Le diagramme en bâtons</a:t>
            </a:r>
          </a:p>
        </p:txBody>
      </p:sp>
      <p:sp>
        <p:nvSpPr>
          <p:cNvPr id="50185" name="Rectangle 19">
            <a:extLst>
              <a:ext uri="{FF2B5EF4-FFF2-40B4-BE49-F238E27FC236}">
                <a16:creationId xmlns:a16="http://schemas.microsoft.com/office/drawing/2014/main" id="{59BE1474-C877-3F73-30F3-1F49ACD55E88}"/>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18" name="Rectangle 3">
            <a:extLst>
              <a:ext uri="{FF2B5EF4-FFF2-40B4-BE49-F238E27FC236}">
                <a16:creationId xmlns:a16="http://schemas.microsoft.com/office/drawing/2014/main" id="{9143CCAC-45D6-7660-F449-1F090AB29E73}"/>
              </a:ext>
            </a:extLst>
          </p:cNvPr>
          <p:cNvSpPr txBox="1">
            <a:spLocks noChangeArrowheads="1"/>
          </p:cNvSpPr>
          <p:nvPr/>
        </p:nvSpPr>
        <p:spPr bwMode="auto">
          <a:xfrm>
            <a:off x="357188" y="1571625"/>
            <a:ext cx="8143875" cy="1643063"/>
          </a:xfrm>
          <a:prstGeom prst="rect">
            <a:avLst/>
          </a:prstGeom>
          <a:noFill/>
          <a:ln w="9525">
            <a:noFill/>
            <a:miter lim="800000"/>
            <a:headEnd/>
            <a:tailEnd/>
          </a:ln>
        </p:spPr>
        <p:txBody>
          <a:bodyPr lIns="0" tIns="0" rIns="0" bIns="0"/>
          <a:lstStyle/>
          <a:p>
            <a:pPr marL="342900" indent="-342900" eaLnBrk="1" hangingPunct="1">
              <a:spcBef>
                <a:spcPct val="50000"/>
              </a:spcBef>
              <a:tabLst>
                <a:tab pos="109538" algn="l"/>
              </a:tabLst>
              <a:defRPr/>
            </a:pPr>
            <a:r>
              <a:rPr lang="fr-FR" sz="2000" kern="0" dirty="0">
                <a:latin typeface="+mn-lt"/>
                <a:ea typeface="+mn-ea"/>
              </a:rPr>
              <a:t>Pour les variables discrètes ou qualitatives. </a:t>
            </a:r>
          </a:p>
          <a:p>
            <a:pPr marL="342900" indent="-342900" eaLnBrk="1" hangingPunct="1">
              <a:spcBef>
                <a:spcPct val="50000"/>
              </a:spcBef>
              <a:buFont typeface="Wingdings" pitchFamily="2" charset="2"/>
              <a:buChar char="Ø"/>
              <a:tabLst>
                <a:tab pos="109538" algn="l"/>
              </a:tabLst>
              <a:defRPr/>
            </a:pPr>
            <a:r>
              <a:rPr lang="fr-FR" sz="2000" kern="0" dirty="0">
                <a:latin typeface="+mn-lt"/>
                <a:ea typeface="+mn-ea"/>
              </a:rPr>
              <a:t>La hauteur du bâton est proportionnelle à l’effectif ou à la fréquence</a:t>
            </a:r>
          </a:p>
          <a:p>
            <a:pPr marL="342900" indent="-342900" eaLnBrk="1" hangingPunct="1">
              <a:spcBef>
                <a:spcPct val="50000"/>
              </a:spcBef>
              <a:buFont typeface="Wingdings" pitchFamily="2" charset="2"/>
              <a:buChar char="Ø"/>
              <a:tabLst>
                <a:tab pos="109538" algn="l"/>
              </a:tabLst>
              <a:defRPr/>
            </a:pPr>
            <a:r>
              <a:rPr lang="fr-FR" sz="2000" kern="0" dirty="0">
                <a:latin typeface="+mn-lt"/>
                <a:ea typeface="+mn-ea"/>
              </a:rPr>
              <a:t>La surface de l’aire du bâton ne correspond à aucun ordre de grandeur</a:t>
            </a:r>
          </a:p>
        </p:txBody>
      </p:sp>
      <p:pic>
        <p:nvPicPr>
          <p:cNvPr id="50187" name="Picture 43">
            <a:extLst>
              <a:ext uri="{FF2B5EF4-FFF2-40B4-BE49-F238E27FC236}">
                <a16:creationId xmlns:a16="http://schemas.microsoft.com/office/drawing/2014/main" id="{5B6A86F4-DF8F-0CED-2D0A-0425F1980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84538"/>
            <a:ext cx="28797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48">
            <a:extLst>
              <a:ext uri="{FF2B5EF4-FFF2-40B4-BE49-F238E27FC236}">
                <a16:creationId xmlns:a16="http://schemas.microsoft.com/office/drawing/2014/main" id="{5A69589C-954C-7B03-1E06-F934F7F4FAB2}"/>
              </a:ext>
            </a:extLst>
          </p:cNvPr>
          <p:cNvSpPr>
            <a:spLocks/>
          </p:cNvSpPr>
          <p:nvPr/>
        </p:nvSpPr>
        <p:spPr bwMode="auto">
          <a:xfrm>
            <a:off x="6715125" y="2786063"/>
            <a:ext cx="2084388" cy="609600"/>
          </a:xfrm>
          <a:prstGeom prst="borderCallout2">
            <a:avLst>
              <a:gd name="adj1" fmla="val 18750"/>
              <a:gd name="adj2" fmla="val -3657"/>
              <a:gd name="adj3" fmla="val 18750"/>
              <a:gd name="adj4" fmla="val -44324"/>
              <a:gd name="adj5" fmla="val 42449"/>
              <a:gd name="adj6" fmla="val -86519"/>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1800"/>
              <a:t>Intitulé de la variable</a:t>
            </a:r>
          </a:p>
        </p:txBody>
      </p:sp>
      <p:sp>
        <p:nvSpPr>
          <p:cNvPr id="23" name="AutoShape 47">
            <a:extLst>
              <a:ext uri="{FF2B5EF4-FFF2-40B4-BE49-F238E27FC236}">
                <a16:creationId xmlns:a16="http://schemas.microsoft.com/office/drawing/2014/main" id="{E65AC685-3BB4-1B91-4E7D-1A016DCE8C43}"/>
              </a:ext>
            </a:extLst>
          </p:cNvPr>
          <p:cNvSpPr>
            <a:spLocks/>
          </p:cNvSpPr>
          <p:nvPr/>
        </p:nvSpPr>
        <p:spPr bwMode="auto">
          <a:xfrm>
            <a:off x="7019925" y="5084763"/>
            <a:ext cx="1439863" cy="609600"/>
          </a:xfrm>
          <a:prstGeom prst="borderCallout2">
            <a:avLst>
              <a:gd name="adj1" fmla="val 18750"/>
              <a:gd name="adj2" fmla="val -5292"/>
              <a:gd name="adj3" fmla="val 18750"/>
              <a:gd name="adj4" fmla="val -56782"/>
              <a:gd name="adj5" fmla="val -217708"/>
              <a:gd name="adj6" fmla="val -110255"/>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1600"/>
              <a:t>Effectif ou fréquence</a:t>
            </a:r>
          </a:p>
        </p:txBody>
      </p:sp>
      <p:sp>
        <p:nvSpPr>
          <p:cNvPr id="24" name="Rectangle 3">
            <a:extLst>
              <a:ext uri="{FF2B5EF4-FFF2-40B4-BE49-F238E27FC236}">
                <a16:creationId xmlns:a16="http://schemas.microsoft.com/office/drawing/2014/main" id="{7CF19B9E-C2C2-BF0B-3C01-F26E377DA9B3}"/>
              </a:ext>
            </a:extLst>
          </p:cNvPr>
          <p:cNvSpPr txBox="1">
            <a:spLocks noChangeArrowheads="1"/>
          </p:cNvSpPr>
          <p:nvPr/>
        </p:nvSpPr>
        <p:spPr bwMode="auto">
          <a:xfrm>
            <a:off x="3143250" y="2857500"/>
            <a:ext cx="2214563" cy="500063"/>
          </a:xfrm>
          <a:prstGeom prst="rect">
            <a:avLst/>
          </a:prstGeom>
          <a:noFill/>
          <a:ln w="9525">
            <a:noFill/>
            <a:miter lim="800000"/>
            <a:headEnd/>
            <a:tailEnd/>
          </a:ln>
        </p:spPr>
        <p:txBody>
          <a:bodyPr lIns="0" tIns="0" rIns="0" bIns="0"/>
          <a:lstStyle/>
          <a:p>
            <a:pPr marL="342900" indent="-342900" eaLnBrk="1" hangingPunct="1">
              <a:spcBef>
                <a:spcPct val="50000"/>
              </a:spcBef>
              <a:tabLst>
                <a:tab pos="109538" algn="l"/>
              </a:tabLst>
              <a:defRPr/>
            </a:pPr>
            <a:r>
              <a:rPr lang="fr-FR" sz="1600" kern="0" dirty="0">
                <a:latin typeface="+mn-lt"/>
                <a:ea typeface="+mn-ea"/>
              </a:rPr>
              <a:t>Titre du graphique</a:t>
            </a:r>
            <a:r>
              <a:rPr lang="fr-FR" sz="2000" kern="0" dirty="0">
                <a:latin typeface="+mn-lt"/>
                <a:ea typeface="+mn-ea"/>
              </a:rPr>
              <a:t>. </a:t>
            </a:r>
          </a:p>
        </p:txBody>
      </p:sp>
      <p:sp>
        <p:nvSpPr>
          <p:cNvPr id="25" name="AutoShape 45">
            <a:extLst>
              <a:ext uri="{FF2B5EF4-FFF2-40B4-BE49-F238E27FC236}">
                <a16:creationId xmlns:a16="http://schemas.microsoft.com/office/drawing/2014/main" id="{810094D4-7AE1-9959-88DB-41E5A777B372}"/>
              </a:ext>
            </a:extLst>
          </p:cNvPr>
          <p:cNvSpPr>
            <a:spLocks/>
          </p:cNvSpPr>
          <p:nvPr/>
        </p:nvSpPr>
        <p:spPr bwMode="auto">
          <a:xfrm>
            <a:off x="357188" y="3286125"/>
            <a:ext cx="1982787" cy="401638"/>
          </a:xfrm>
          <a:prstGeom prst="borderCallout2">
            <a:avLst>
              <a:gd name="adj1" fmla="val 12611"/>
              <a:gd name="adj2" fmla="val 103921"/>
              <a:gd name="adj3" fmla="val 12611"/>
              <a:gd name="adj4" fmla="val 125653"/>
              <a:gd name="adj5" fmla="val 76181"/>
              <a:gd name="adj6" fmla="val 148204"/>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1800"/>
              <a:t>Unité de mesure</a:t>
            </a:r>
          </a:p>
        </p:txBody>
      </p:sp>
      <p:sp>
        <p:nvSpPr>
          <p:cNvPr id="26" name="AutoShape 46">
            <a:extLst>
              <a:ext uri="{FF2B5EF4-FFF2-40B4-BE49-F238E27FC236}">
                <a16:creationId xmlns:a16="http://schemas.microsoft.com/office/drawing/2014/main" id="{C418FF7F-DE54-1C07-6692-68D1FAD791A7}"/>
              </a:ext>
            </a:extLst>
          </p:cNvPr>
          <p:cNvSpPr>
            <a:spLocks/>
          </p:cNvSpPr>
          <p:nvPr/>
        </p:nvSpPr>
        <p:spPr bwMode="auto">
          <a:xfrm>
            <a:off x="642938" y="4786313"/>
            <a:ext cx="1839912" cy="635000"/>
          </a:xfrm>
          <a:prstGeom prst="borderCallout2">
            <a:avLst>
              <a:gd name="adj1" fmla="val 11338"/>
              <a:gd name="adj2" fmla="val 104407"/>
              <a:gd name="adj3" fmla="val 11338"/>
              <a:gd name="adj4" fmla="val 163546"/>
              <a:gd name="adj5" fmla="val 71495"/>
              <a:gd name="adj6" fmla="val 224977"/>
            </a:avLst>
          </a:prstGeom>
          <a:solidFill>
            <a:schemeClr val="accent1"/>
          </a:solidFill>
          <a:ln w="9525">
            <a:solidFill>
              <a:schemeClr val="tx1"/>
            </a:solidFill>
            <a:miter lim="800000"/>
            <a:headEnd/>
            <a:tailEnd/>
          </a:ln>
        </p:spPr>
        <p:txBody>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1800"/>
              <a:t>Modalités </a:t>
            </a:r>
          </a:p>
          <a:p>
            <a:pPr algn="ctr" eaLnBrk="1" hangingPunct="1">
              <a:spcBef>
                <a:spcPct val="0"/>
              </a:spcBef>
              <a:buFontTx/>
              <a:buNone/>
            </a:pPr>
            <a:r>
              <a:rPr lang="fr-FR" altLang="fr-FR" sz="1800"/>
              <a:t>de la variable</a:t>
            </a:r>
          </a:p>
        </p:txBody>
      </p:sp>
      <p:sp>
        <p:nvSpPr>
          <p:cNvPr id="3" name="Rectangle 2">
            <a:extLst>
              <a:ext uri="{FF2B5EF4-FFF2-40B4-BE49-F238E27FC236}">
                <a16:creationId xmlns:a16="http://schemas.microsoft.com/office/drawing/2014/main" id="{89ABC85F-B589-5858-68E1-954A63D7C5FC}"/>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E016251F-3BA7-FFDB-DC30-581129C4D66E}"/>
              </a:ext>
            </a:extLst>
          </p:cNvPr>
          <p:cNvSpPr>
            <a:spLocks noGrp="1"/>
          </p:cNvSpPr>
          <p:nvPr>
            <p:ph type="sldNum" sz="quarter" idx="12"/>
          </p:nvPr>
        </p:nvSpPr>
        <p:spPr/>
        <p:txBody>
          <a:bodyPr/>
          <a:lstStyle/>
          <a:p>
            <a:pPr>
              <a:defRPr/>
            </a:pPr>
            <a:fld id="{A07B448D-F9D1-4FAD-96A2-619069223D4D}" type="slidenum">
              <a:rPr lang="fr-FR" smtClean="0"/>
              <a:pPr>
                <a:defRPr/>
              </a:pPr>
              <a:t>32</a:t>
            </a:fld>
            <a:endParaRPr lang="fr-FR"/>
          </a:p>
        </p:txBody>
      </p:sp>
    </p:spTree>
    <p:extLst>
      <p:ext uri="{BB962C8B-B14F-4D97-AF65-F5344CB8AC3E}">
        <p14:creationId xmlns:p14="http://schemas.microsoft.com/office/powerpoint/2010/main" val="33238105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 calcmode="lin" valueType="num">
                                      <p:cBhvr additive="base">
                                        <p:cTn id="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Line 7">
            <a:extLst>
              <a:ext uri="{FF2B5EF4-FFF2-40B4-BE49-F238E27FC236}">
                <a16:creationId xmlns:a16="http://schemas.microsoft.com/office/drawing/2014/main" id="{DFBC6308-D809-EA20-3847-CB3D14BB405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29" name="Line 8">
            <a:extLst>
              <a:ext uri="{FF2B5EF4-FFF2-40B4-BE49-F238E27FC236}">
                <a16:creationId xmlns:a16="http://schemas.microsoft.com/office/drawing/2014/main" id="{E2458A03-EAA8-7A89-0B70-BFB5232F5CDD}"/>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31" name="Rectangle 107">
            <a:extLst>
              <a:ext uri="{FF2B5EF4-FFF2-40B4-BE49-F238E27FC236}">
                <a16:creationId xmlns:a16="http://schemas.microsoft.com/office/drawing/2014/main" id="{0E32A882-439B-E659-ED0F-0BA62D72742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52232" name="Text Box 10">
            <a:extLst>
              <a:ext uri="{FF2B5EF4-FFF2-40B4-BE49-F238E27FC236}">
                <a16:creationId xmlns:a16="http://schemas.microsoft.com/office/drawing/2014/main" id="{D2828C0F-8455-CF5C-4CC3-CF61FBD12A68}"/>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5.2.1 Le diagramme en bâtons</a:t>
            </a:r>
          </a:p>
        </p:txBody>
      </p:sp>
      <p:sp>
        <p:nvSpPr>
          <p:cNvPr id="52233" name="Rectangle 19">
            <a:extLst>
              <a:ext uri="{FF2B5EF4-FFF2-40B4-BE49-F238E27FC236}">
                <a16:creationId xmlns:a16="http://schemas.microsoft.com/office/drawing/2014/main" id="{4F95CF26-5B53-6BE6-93A6-79DF2EBE3E80}"/>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27" name="Rectangle 3">
            <a:extLst>
              <a:ext uri="{FF2B5EF4-FFF2-40B4-BE49-F238E27FC236}">
                <a16:creationId xmlns:a16="http://schemas.microsoft.com/office/drawing/2014/main" id="{A3B30868-BB27-2C8C-94EE-06A3064106E8}"/>
              </a:ext>
            </a:extLst>
          </p:cNvPr>
          <p:cNvSpPr txBox="1">
            <a:spLocks noChangeArrowheads="1"/>
          </p:cNvSpPr>
          <p:nvPr/>
        </p:nvSpPr>
        <p:spPr bwMode="auto">
          <a:xfrm>
            <a:off x="539750" y="1773238"/>
            <a:ext cx="8001000" cy="4267200"/>
          </a:xfrm>
          <a:prstGeom prst="rect">
            <a:avLst/>
          </a:prstGeom>
          <a:noFill/>
          <a:ln w="9525">
            <a:noFill/>
            <a:miter lim="800000"/>
            <a:headEnd/>
            <a:tailEnd/>
          </a:ln>
        </p:spPr>
        <p:txBody>
          <a:bodyPr lIns="0" tIns="0" rIns="0" bIns="0"/>
          <a:lstStyle/>
          <a:p>
            <a:pPr eaLnBrk="1" hangingPunct="1">
              <a:lnSpc>
                <a:spcPct val="80000"/>
              </a:lnSpc>
              <a:spcBef>
                <a:spcPct val="50000"/>
              </a:spcBef>
              <a:tabLst>
                <a:tab pos="109538" algn="l"/>
              </a:tabLst>
              <a:defRPr/>
            </a:pPr>
            <a:r>
              <a:rPr lang="fr-FR" sz="2100" kern="0" dirty="0">
                <a:latin typeface="+mn-lt"/>
                <a:ea typeface="+mn-ea"/>
              </a:rPr>
              <a:t>L’objectif d’un diagramme en bâtons est de faire apparaître des objets semblables ou des quantités semblables: </a:t>
            </a:r>
          </a:p>
          <a:p>
            <a:pPr marL="342900" indent="-342900" eaLnBrk="1" hangingPunct="1">
              <a:lnSpc>
                <a:spcPct val="80000"/>
              </a:lnSpc>
              <a:spcBef>
                <a:spcPct val="50000"/>
              </a:spcBef>
              <a:buFont typeface="Wingdings" pitchFamily="2" charset="2"/>
              <a:buChar char="Ø"/>
              <a:tabLst>
                <a:tab pos="109538" algn="l"/>
              </a:tabLst>
              <a:defRPr/>
            </a:pPr>
            <a:r>
              <a:rPr lang="fr-FR" sz="2000" kern="0" dirty="0">
                <a:latin typeface="+mn-lt"/>
                <a:ea typeface="+mn-ea"/>
              </a:rPr>
              <a:t>Si le diagramme en bâtons est utilisé pour un objet ordonné (série chronologique courte), l’ordre est tout trouvé.</a:t>
            </a:r>
          </a:p>
          <a:p>
            <a:pPr marL="342900" indent="-342900" eaLnBrk="1" hangingPunct="1">
              <a:lnSpc>
                <a:spcPct val="80000"/>
              </a:lnSpc>
              <a:spcBef>
                <a:spcPct val="50000"/>
              </a:spcBef>
              <a:buFont typeface="Wingdings" pitchFamily="2" charset="2"/>
              <a:buChar char="Ø"/>
              <a:tabLst>
                <a:tab pos="109538" algn="l"/>
              </a:tabLst>
              <a:defRPr/>
            </a:pPr>
            <a:r>
              <a:rPr lang="fr-FR" sz="2000" kern="0" dirty="0">
                <a:latin typeface="+mn-lt"/>
                <a:ea typeface="+mn-ea"/>
              </a:rPr>
              <a:t>S’il est utilisé pour des objets non ordonnés, le plus informatif est de faire apparaître un ordre (croissant ou décroissant</a:t>
            </a:r>
            <a:r>
              <a:rPr lang="fr-FR" sz="2100" kern="0" dirty="0">
                <a:latin typeface="+mn-lt"/>
                <a:ea typeface="+mn-ea"/>
              </a:rPr>
              <a:t>)</a:t>
            </a:r>
          </a:p>
          <a:p>
            <a:pPr marL="342900" indent="-342900" eaLnBrk="1" hangingPunct="1">
              <a:lnSpc>
                <a:spcPct val="80000"/>
              </a:lnSpc>
              <a:spcBef>
                <a:spcPct val="50000"/>
              </a:spcBef>
              <a:buFont typeface="Wingdings" pitchFamily="2" charset="2"/>
              <a:buChar char="Ø"/>
              <a:tabLst>
                <a:tab pos="109538" algn="l"/>
              </a:tabLst>
              <a:defRPr/>
            </a:pPr>
            <a:endParaRPr lang="fr-FR" sz="2100" kern="0" dirty="0">
              <a:solidFill>
                <a:schemeClr val="accent2"/>
              </a:solidFill>
              <a:latin typeface="+mn-lt"/>
              <a:ea typeface="+mn-ea"/>
            </a:endParaRPr>
          </a:p>
        </p:txBody>
      </p:sp>
      <p:pic>
        <p:nvPicPr>
          <p:cNvPr id="52235" name="Picture 6">
            <a:extLst>
              <a:ext uri="{FF2B5EF4-FFF2-40B4-BE49-F238E27FC236}">
                <a16:creationId xmlns:a16="http://schemas.microsoft.com/office/drawing/2014/main" id="{06CFE29A-7FCD-172D-29CB-A34C75BA1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92600"/>
            <a:ext cx="28082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7">
            <a:extLst>
              <a:ext uri="{FF2B5EF4-FFF2-40B4-BE49-F238E27FC236}">
                <a16:creationId xmlns:a16="http://schemas.microsoft.com/office/drawing/2014/main" id="{74E53FE7-A045-F5D6-D869-3C317246A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221163"/>
            <a:ext cx="331311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7" name="Connecteur droit avec flèche 30">
            <a:extLst>
              <a:ext uri="{FF2B5EF4-FFF2-40B4-BE49-F238E27FC236}">
                <a16:creationId xmlns:a16="http://schemas.microsoft.com/office/drawing/2014/main" id="{CC1FCAB8-D1E3-FAB1-98DA-098434FBBF45}"/>
              </a:ext>
            </a:extLst>
          </p:cNvPr>
          <p:cNvCxnSpPr>
            <a:cxnSpLocks noChangeShapeType="1"/>
          </p:cNvCxnSpPr>
          <p:nvPr/>
        </p:nvCxnSpPr>
        <p:spPr bwMode="auto">
          <a:xfrm>
            <a:off x="4071938" y="5214938"/>
            <a:ext cx="5715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 name="Rectangle 2">
            <a:extLst>
              <a:ext uri="{FF2B5EF4-FFF2-40B4-BE49-F238E27FC236}">
                <a16:creationId xmlns:a16="http://schemas.microsoft.com/office/drawing/2014/main" id="{A3066300-C18D-BD6B-57FE-2B9750B0DA71}"/>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34BDF4CA-EBCC-3F88-A736-950BA11EC3D8}"/>
              </a:ext>
            </a:extLst>
          </p:cNvPr>
          <p:cNvSpPr>
            <a:spLocks noGrp="1"/>
          </p:cNvSpPr>
          <p:nvPr>
            <p:ph type="sldNum" sz="quarter" idx="12"/>
          </p:nvPr>
        </p:nvSpPr>
        <p:spPr/>
        <p:txBody>
          <a:bodyPr/>
          <a:lstStyle/>
          <a:p>
            <a:pPr>
              <a:defRPr/>
            </a:pPr>
            <a:fld id="{A07B448D-F9D1-4FAD-96A2-619069223D4D}" type="slidenum">
              <a:rPr lang="fr-FR" smtClean="0"/>
              <a:pPr>
                <a:defRPr/>
              </a:pPr>
              <a:t>33</a:t>
            </a:fld>
            <a:endParaRPr lang="fr-FR"/>
          </a:p>
        </p:txBody>
      </p:sp>
    </p:spTree>
    <p:extLst>
      <p:ext uri="{BB962C8B-B14F-4D97-AF65-F5344CB8AC3E}">
        <p14:creationId xmlns:p14="http://schemas.microsoft.com/office/powerpoint/2010/main" val="1851276664"/>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Line 7">
            <a:extLst>
              <a:ext uri="{FF2B5EF4-FFF2-40B4-BE49-F238E27FC236}">
                <a16:creationId xmlns:a16="http://schemas.microsoft.com/office/drawing/2014/main" id="{C3141464-ED7B-3E63-C68F-9AC0ACAA6FB3}"/>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77" name="Line 8">
            <a:extLst>
              <a:ext uri="{FF2B5EF4-FFF2-40B4-BE49-F238E27FC236}">
                <a16:creationId xmlns:a16="http://schemas.microsoft.com/office/drawing/2014/main" id="{327067E4-7B67-321A-69C5-9E16BD474B4D}"/>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79" name="Rectangle 95">
            <a:extLst>
              <a:ext uri="{FF2B5EF4-FFF2-40B4-BE49-F238E27FC236}">
                <a16:creationId xmlns:a16="http://schemas.microsoft.com/office/drawing/2014/main" id="{0DE86E1D-F324-2E9A-0CD2-49F0075A79B3}"/>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54280" name="Rectangle 107">
            <a:extLst>
              <a:ext uri="{FF2B5EF4-FFF2-40B4-BE49-F238E27FC236}">
                <a16:creationId xmlns:a16="http://schemas.microsoft.com/office/drawing/2014/main" id="{9B3B18BB-80F4-5FA8-261F-3F306C50F188}"/>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54281" name="Text Box 10">
            <a:extLst>
              <a:ext uri="{FF2B5EF4-FFF2-40B4-BE49-F238E27FC236}">
                <a16:creationId xmlns:a16="http://schemas.microsoft.com/office/drawing/2014/main" id="{CEB2DAFB-85AD-302F-508D-3679166F8268}"/>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5.2.2 Le diagramme à secteurs</a:t>
            </a:r>
          </a:p>
        </p:txBody>
      </p:sp>
      <p:sp>
        <p:nvSpPr>
          <p:cNvPr id="16" name="Rectangle 3">
            <a:extLst>
              <a:ext uri="{FF2B5EF4-FFF2-40B4-BE49-F238E27FC236}">
                <a16:creationId xmlns:a16="http://schemas.microsoft.com/office/drawing/2014/main" id="{3DD95A9F-F208-416A-53BD-D2C23DB87267}"/>
              </a:ext>
            </a:extLst>
          </p:cNvPr>
          <p:cNvSpPr txBox="1">
            <a:spLocks noChangeArrowheads="1"/>
          </p:cNvSpPr>
          <p:nvPr/>
        </p:nvSpPr>
        <p:spPr bwMode="auto">
          <a:xfrm>
            <a:off x="571500" y="1643063"/>
            <a:ext cx="8001000" cy="2214562"/>
          </a:xfrm>
          <a:prstGeom prst="rect">
            <a:avLst/>
          </a:prstGeom>
          <a:noFill/>
          <a:ln w="9525">
            <a:noFill/>
            <a:miter lim="800000"/>
            <a:headEnd/>
            <a:tailEnd/>
          </a:ln>
        </p:spPr>
        <p:txBody>
          <a:bodyPr lIns="0" tIns="0" rIns="0" bIns="0"/>
          <a:lstStyle/>
          <a:p>
            <a:pPr>
              <a:spcBef>
                <a:spcPct val="50000"/>
              </a:spcBef>
              <a:tabLst>
                <a:tab pos="109538" algn="l"/>
              </a:tabLst>
              <a:defRPr/>
            </a:pPr>
            <a:r>
              <a:rPr lang="fr-FR" sz="2000" kern="0" dirty="0">
                <a:ea typeface="+mn-ea"/>
                <a:cs typeface="Arial" pitchFamily="34" charset="0"/>
              </a:rPr>
              <a:t>On dit diagramme à secteurs, diagramme à secteurs circulaires ou diagramme en secteurs ou camembert.</a:t>
            </a:r>
          </a:p>
          <a:p>
            <a:pPr>
              <a:spcBef>
                <a:spcPct val="50000"/>
              </a:spcBef>
              <a:tabLst>
                <a:tab pos="109538" algn="l"/>
              </a:tabLst>
              <a:defRPr/>
            </a:pPr>
            <a:r>
              <a:rPr lang="fr-FR" sz="2000" kern="0" dirty="0">
                <a:ea typeface="+mn-ea"/>
                <a:cs typeface="Arial" pitchFamily="34" charset="0"/>
              </a:rPr>
              <a:t>Le diagramme à secteurs circulaire est utilisé pour représenter graphiquement un caractère qualitatif ou quantitatif. </a:t>
            </a:r>
          </a:p>
          <a:p>
            <a:pPr>
              <a:spcBef>
                <a:spcPct val="50000"/>
              </a:spcBef>
              <a:tabLst>
                <a:tab pos="109538" algn="l"/>
              </a:tabLst>
              <a:defRPr/>
            </a:pPr>
            <a:r>
              <a:rPr lang="fr-FR" sz="2000" kern="0" dirty="0">
                <a:ea typeface="+mn-ea"/>
                <a:cs typeface="Arial" pitchFamily="34" charset="0"/>
              </a:rPr>
              <a:t>Les mesures des angles au centre des secteurs sont proportionnelles aux effectifs ou fréquences correspondants</a:t>
            </a:r>
            <a:r>
              <a:rPr lang="fr-FR" sz="2000" b="1" i="1" dirty="0">
                <a:latin typeface="Arial" charset="0"/>
                <a:ea typeface="ＭＳ Ｐゴシック" pitchFamily="-64" charset="-128"/>
                <a:cs typeface="Arial" charset="0"/>
              </a:rPr>
              <a:t>.</a:t>
            </a:r>
            <a:endParaRPr lang="fr-FR" sz="2600" kern="0" dirty="0">
              <a:latin typeface="+mn-lt"/>
              <a:ea typeface="+mn-ea"/>
            </a:endParaRPr>
          </a:p>
        </p:txBody>
      </p:sp>
      <p:sp>
        <p:nvSpPr>
          <p:cNvPr id="54284" name="Rectangle 16">
            <a:extLst>
              <a:ext uri="{FF2B5EF4-FFF2-40B4-BE49-F238E27FC236}">
                <a16:creationId xmlns:a16="http://schemas.microsoft.com/office/drawing/2014/main" id="{106CD605-FF53-5D52-1C33-00BC694114F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FR" altLang="fr-FR"/>
          </a:p>
        </p:txBody>
      </p:sp>
      <p:graphicFrame>
        <p:nvGraphicFramePr>
          <p:cNvPr id="54285" name="Object 15">
            <a:extLst>
              <a:ext uri="{FF2B5EF4-FFF2-40B4-BE49-F238E27FC236}">
                <a16:creationId xmlns:a16="http://schemas.microsoft.com/office/drawing/2014/main" id="{531727E5-F74D-754A-66AA-3FCC60C7EF91}"/>
              </a:ext>
            </a:extLst>
          </p:cNvPr>
          <p:cNvGraphicFramePr>
            <a:graphicFrameLocks noChangeAspect="1"/>
          </p:cNvGraphicFramePr>
          <p:nvPr/>
        </p:nvGraphicFramePr>
        <p:xfrm>
          <a:off x="4451350" y="3714750"/>
          <a:ext cx="4057650" cy="2857500"/>
        </p:xfrm>
        <a:graphic>
          <a:graphicData uri="http://schemas.openxmlformats.org/presentationml/2006/ole">
            <mc:AlternateContent xmlns:mc="http://schemas.openxmlformats.org/markup-compatibility/2006">
              <mc:Choice xmlns:v="urn:schemas-microsoft-com:vml" Requires="v">
                <p:oleObj name="Graphique" r:id="rId3" imgW="2762060" imgH="1942957" progId="Excel.Sheet.8">
                  <p:embed/>
                </p:oleObj>
              </mc:Choice>
              <mc:Fallback>
                <p:oleObj name="Graphique" r:id="rId3" imgW="2762060" imgH="1942957" progId="Excel.Sheet.8">
                  <p:embed/>
                  <p:pic>
                    <p:nvPicPr>
                      <p:cNvPr id="54285" name="Object 15">
                        <a:extLst>
                          <a:ext uri="{FF2B5EF4-FFF2-40B4-BE49-F238E27FC236}">
                            <a16:creationId xmlns:a16="http://schemas.microsoft.com/office/drawing/2014/main" id="{531727E5-F74D-754A-66AA-3FCC60C7E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714750"/>
                        <a:ext cx="4057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6" name="Rectangle 18">
            <a:extLst>
              <a:ext uri="{FF2B5EF4-FFF2-40B4-BE49-F238E27FC236}">
                <a16:creationId xmlns:a16="http://schemas.microsoft.com/office/drawing/2014/main" id="{9FEA2308-5B7B-D617-6B19-C95C0CBE0EEE}"/>
              </a:ext>
            </a:extLst>
          </p:cNvPr>
          <p:cNvSpPr>
            <a:spLocks noChangeArrowheads="1"/>
          </p:cNvSpPr>
          <p:nvPr/>
        </p:nvSpPr>
        <p:spPr bwMode="auto">
          <a:xfrm>
            <a:off x="571500" y="4500563"/>
            <a:ext cx="33575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400"/>
              <a:t>Répartition des décisions rendues </a:t>
            </a:r>
          </a:p>
          <a:p>
            <a:pPr eaLnBrk="1" hangingPunct="1">
              <a:spcBef>
                <a:spcPct val="0"/>
              </a:spcBef>
              <a:buFontTx/>
              <a:buNone/>
            </a:pPr>
            <a:r>
              <a:rPr lang="fr-FR" altLang="fr-FR" sz="1400"/>
              <a:t>par les chambres d’accusation </a:t>
            </a:r>
          </a:p>
          <a:p>
            <a:pPr eaLnBrk="1" hangingPunct="1">
              <a:spcBef>
                <a:spcPct val="0"/>
              </a:spcBef>
              <a:buFontTx/>
              <a:buNone/>
            </a:pPr>
            <a:r>
              <a:rPr lang="fr-FR" altLang="fr-FR" sz="1400"/>
              <a:t>des Cours d’appel en 2008</a:t>
            </a:r>
          </a:p>
        </p:txBody>
      </p:sp>
      <p:sp>
        <p:nvSpPr>
          <p:cNvPr id="3" name="Rectangle 2">
            <a:extLst>
              <a:ext uri="{FF2B5EF4-FFF2-40B4-BE49-F238E27FC236}">
                <a16:creationId xmlns:a16="http://schemas.microsoft.com/office/drawing/2014/main" id="{E2699787-17E6-92C3-8993-C92F137852EE}"/>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ECC9B003-2893-D84A-A394-78200E75B7F0}"/>
              </a:ext>
            </a:extLst>
          </p:cNvPr>
          <p:cNvSpPr>
            <a:spLocks noGrp="1"/>
          </p:cNvSpPr>
          <p:nvPr>
            <p:ph type="sldNum" sz="quarter" idx="12"/>
          </p:nvPr>
        </p:nvSpPr>
        <p:spPr/>
        <p:txBody>
          <a:bodyPr/>
          <a:lstStyle/>
          <a:p>
            <a:pPr>
              <a:defRPr/>
            </a:pPr>
            <a:fld id="{A07B448D-F9D1-4FAD-96A2-619069223D4D}" type="slidenum">
              <a:rPr lang="fr-FR" smtClean="0"/>
              <a:pPr>
                <a:defRPr/>
              </a:pPr>
              <a:t>34</a:t>
            </a:fld>
            <a:endParaRPr lang="fr-FR"/>
          </a:p>
        </p:txBody>
      </p:sp>
    </p:spTree>
    <p:extLst>
      <p:ext uri="{BB962C8B-B14F-4D97-AF65-F5344CB8AC3E}">
        <p14:creationId xmlns:p14="http://schemas.microsoft.com/office/powerpoint/2010/main" val="3773707056"/>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Line 7">
            <a:extLst>
              <a:ext uri="{FF2B5EF4-FFF2-40B4-BE49-F238E27FC236}">
                <a16:creationId xmlns:a16="http://schemas.microsoft.com/office/drawing/2014/main" id="{57BCF403-6440-D7A9-B66F-F6F7F02CE939}"/>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25" name="Line 8">
            <a:extLst>
              <a:ext uri="{FF2B5EF4-FFF2-40B4-BE49-F238E27FC236}">
                <a16:creationId xmlns:a16="http://schemas.microsoft.com/office/drawing/2014/main" id="{94A1D158-631E-0BB4-26A5-9310B9150BF5}"/>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327" name="Rectangle 107">
            <a:extLst>
              <a:ext uri="{FF2B5EF4-FFF2-40B4-BE49-F238E27FC236}">
                <a16:creationId xmlns:a16="http://schemas.microsoft.com/office/drawing/2014/main" id="{71CE67A0-A87A-F966-2B6A-0945F285A84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56328" name="Text Box 10">
            <a:extLst>
              <a:ext uri="{FF2B5EF4-FFF2-40B4-BE49-F238E27FC236}">
                <a16:creationId xmlns:a16="http://schemas.microsoft.com/office/drawing/2014/main" id="{95816797-2973-7BBA-14F7-72702E02DF76}"/>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5.2.2 Le diagramme à secteurs</a:t>
            </a:r>
          </a:p>
        </p:txBody>
      </p:sp>
      <p:sp>
        <p:nvSpPr>
          <p:cNvPr id="56329" name="Rectangle 19">
            <a:extLst>
              <a:ext uri="{FF2B5EF4-FFF2-40B4-BE49-F238E27FC236}">
                <a16:creationId xmlns:a16="http://schemas.microsoft.com/office/drawing/2014/main" id="{3F655DC2-4D3C-3F3E-E395-57F75A51A337}"/>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16" name="Rectangle 3">
            <a:extLst>
              <a:ext uri="{FF2B5EF4-FFF2-40B4-BE49-F238E27FC236}">
                <a16:creationId xmlns:a16="http://schemas.microsoft.com/office/drawing/2014/main" id="{C6E2DA22-259B-034D-E138-92DF1480A13A}"/>
              </a:ext>
            </a:extLst>
          </p:cNvPr>
          <p:cNvSpPr txBox="1">
            <a:spLocks noChangeArrowheads="1"/>
          </p:cNvSpPr>
          <p:nvPr/>
        </p:nvSpPr>
        <p:spPr bwMode="auto">
          <a:xfrm>
            <a:off x="571500" y="1643063"/>
            <a:ext cx="8001000" cy="1285875"/>
          </a:xfrm>
          <a:prstGeom prst="rect">
            <a:avLst/>
          </a:prstGeom>
          <a:noFill/>
          <a:ln w="9525">
            <a:noFill/>
            <a:miter lim="800000"/>
            <a:headEnd/>
            <a:tailEnd/>
          </a:ln>
        </p:spPr>
        <p:txBody>
          <a:bodyPr lIns="0" tIns="0" rIns="0" bIns="0"/>
          <a:lstStyle/>
          <a:p>
            <a:pPr eaLnBrk="1" hangingPunct="1">
              <a:lnSpc>
                <a:spcPct val="80000"/>
              </a:lnSpc>
              <a:defRPr/>
            </a:pPr>
            <a:r>
              <a:rPr lang="fr-FR" sz="2000" dirty="0">
                <a:latin typeface="Arial" charset="0"/>
                <a:ea typeface="ＭＳ Ｐゴシック" pitchFamily="-64" charset="-128"/>
                <a:cs typeface="Arial" charset="0"/>
              </a:rPr>
              <a:t>Les diagrammes en secteur doivent être réservés à l’illustration d’un faible nombre de données.</a:t>
            </a:r>
          </a:p>
          <a:p>
            <a:pPr eaLnBrk="1" hangingPunct="1">
              <a:lnSpc>
                <a:spcPct val="80000"/>
              </a:lnSpc>
              <a:spcBef>
                <a:spcPts val="600"/>
              </a:spcBef>
              <a:buFont typeface="Wingdings" pitchFamily="2" charset="2"/>
              <a:buChar char="Ø"/>
              <a:defRPr/>
            </a:pPr>
            <a:r>
              <a:rPr lang="fr-FR" sz="2000" dirty="0">
                <a:latin typeface="Arial" charset="0"/>
                <a:ea typeface="ＭＳ Ｐゴシック" pitchFamily="-64" charset="-128"/>
                <a:cs typeface="Arial" charset="0"/>
              </a:rPr>
              <a:t>Les valeurs sont suffisamment tranchées pour être visibles.</a:t>
            </a:r>
          </a:p>
          <a:p>
            <a:pPr eaLnBrk="1" hangingPunct="1">
              <a:lnSpc>
                <a:spcPct val="80000"/>
              </a:lnSpc>
              <a:spcBef>
                <a:spcPts val="600"/>
              </a:spcBef>
              <a:buFont typeface="Wingdings" pitchFamily="2" charset="2"/>
              <a:buChar char="Ø"/>
              <a:defRPr/>
            </a:pPr>
            <a:r>
              <a:rPr lang="fr-FR" sz="2000" dirty="0">
                <a:latin typeface="Arial" charset="0"/>
                <a:ea typeface="ＭＳ Ｐゴシック" pitchFamily="-64" charset="-128"/>
                <a:cs typeface="Arial" charset="0"/>
              </a:rPr>
              <a:t>Les étiquettes doivent être présentes.</a:t>
            </a:r>
          </a:p>
          <a:p>
            <a:pPr>
              <a:spcBef>
                <a:spcPct val="50000"/>
              </a:spcBef>
              <a:tabLst>
                <a:tab pos="109538" algn="l"/>
              </a:tabLst>
              <a:defRPr/>
            </a:pPr>
            <a:endParaRPr lang="fr-FR" sz="2600" kern="0" dirty="0">
              <a:latin typeface="+mn-lt"/>
              <a:ea typeface="+mn-ea"/>
            </a:endParaRPr>
          </a:p>
        </p:txBody>
      </p:sp>
      <p:sp>
        <p:nvSpPr>
          <p:cNvPr id="56331" name="Rectangle 16">
            <a:extLst>
              <a:ext uri="{FF2B5EF4-FFF2-40B4-BE49-F238E27FC236}">
                <a16:creationId xmlns:a16="http://schemas.microsoft.com/office/drawing/2014/main" id="{70899817-EE77-B349-F6C5-CCBC8C5C830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FR" altLang="fr-FR"/>
          </a:p>
        </p:txBody>
      </p:sp>
      <p:graphicFrame>
        <p:nvGraphicFramePr>
          <p:cNvPr id="56332" name="Object 3">
            <a:extLst>
              <a:ext uri="{FF2B5EF4-FFF2-40B4-BE49-F238E27FC236}">
                <a16:creationId xmlns:a16="http://schemas.microsoft.com/office/drawing/2014/main" id="{0033B1FF-4D87-86AD-27FB-BD176BD39AE6}"/>
              </a:ext>
            </a:extLst>
          </p:cNvPr>
          <p:cNvGraphicFramePr>
            <a:graphicFrameLocks noChangeAspect="1"/>
          </p:cNvGraphicFramePr>
          <p:nvPr/>
        </p:nvGraphicFramePr>
        <p:xfrm>
          <a:off x="400050" y="2781300"/>
          <a:ext cx="4672013" cy="3660775"/>
        </p:xfrm>
        <a:graphic>
          <a:graphicData uri="http://schemas.openxmlformats.org/presentationml/2006/ole">
            <mc:AlternateContent xmlns:mc="http://schemas.openxmlformats.org/markup-compatibility/2006">
              <mc:Choice xmlns:v="urn:schemas-microsoft-com:vml" Requires="v">
                <p:oleObj name="Graphique" r:id="rId3" imgW="3648075" imgH="2857500" progId="Excel.Chart.8">
                  <p:embed/>
                </p:oleObj>
              </mc:Choice>
              <mc:Fallback>
                <p:oleObj name="Graphique" r:id="rId3" imgW="3648075" imgH="2857500" progId="Excel.Chart.8">
                  <p:embed/>
                  <p:pic>
                    <p:nvPicPr>
                      <p:cNvPr id="56332" name="Object 3">
                        <a:extLst>
                          <a:ext uri="{FF2B5EF4-FFF2-40B4-BE49-F238E27FC236}">
                            <a16:creationId xmlns:a16="http://schemas.microsoft.com/office/drawing/2014/main" id="{0033B1FF-4D87-86AD-27FB-BD176BD39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2781300"/>
                        <a:ext cx="467201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3">
            <a:extLst>
              <a:ext uri="{FF2B5EF4-FFF2-40B4-BE49-F238E27FC236}">
                <a16:creationId xmlns:a16="http://schemas.microsoft.com/office/drawing/2014/main" id="{708FD6E7-465F-FC1B-3128-8E5F9AAEC5F8}"/>
              </a:ext>
            </a:extLst>
          </p:cNvPr>
          <p:cNvSpPr txBox="1">
            <a:spLocks noChangeArrowheads="1"/>
          </p:cNvSpPr>
          <p:nvPr/>
        </p:nvSpPr>
        <p:spPr bwMode="auto">
          <a:xfrm>
            <a:off x="5214938" y="3571875"/>
            <a:ext cx="2214562" cy="500063"/>
          </a:xfrm>
          <a:prstGeom prst="rect">
            <a:avLst/>
          </a:prstGeom>
          <a:noFill/>
          <a:ln w="9525">
            <a:noFill/>
            <a:miter lim="800000"/>
            <a:headEnd/>
            <a:tailEnd/>
          </a:ln>
        </p:spPr>
        <p:txBody>
          <a:bodyPr lIns="0" tIns="0" rIns="0" bIns="0"/>
          <a:lstStyle/>
          <a:p>
            <a:pPr eaLnBrk="1" hangingPunct="1">
              <a:lnSpc>
                <a:spcPct val="80000"/>
              </a:lnSpc>
              <a:defRPr/>
            </a:pPr>
            <a:r>
              <a:rPr lang="fr-FR" sz="2000" dirty="0">
                <a:latin typeface="Arial" charset="0"/>
                <a:ea typeface="ＭＳ Ｐゴシック" pitchFamily="-64" charset="-128"/>
                <a:cs typeface="Arial" charset="0"/>
              </a:rPr>
              <a:t>Graphique illisible et sans intérêt</a:t>
            </a:r>
          </a:p>
          <a:p>
            <a:pPr>
              <a:spcBef>
                <a:spcPct val="50000"/>
              </a:spcBef>
              <a:tabLst>
                <a:tab pos="109538" algn="l"/>
              </a:tabLst>
              <a:defRPr/>
            </a:pPr>
            <a:endParaRPr lang="fr-FR" sz="2600" kern="0" dirty="0">
              <a:latin typeface="+mn-lt"/>
              <a:ea typeface="+mn-ea"/>
            </a:endParaRPr>
          </a:p>
        </p:txBody>
      </p:sp>
      <p:sp>
        <p:nvSpPr>
          <p:cNvPr id="3" name="Rectangle 2">
            <a:extLst>
              <a:ext uri="{FF2B5EF4-FFF2-40B4-BE49-F238E27FC236}">
                <a16:creationId xmlns:a16="http://schemas.microsoft.com/office/drawing/2014/main" id="{2692721A-6272-4004-3591-97DA31CC27D5}"/>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A5BF99B6-243E-57D3-7D4B-B2E7609C6834}"/>
              </a:ext>
            </a:extLst>
          </p:cNvPr>
          <p:cNvSpPr>
            <a:spLocks noGrp="1"/>
          </p:cNvSpPr>
          <p:nvPr>
            <p:ph type="sldNum" sz="quarter" idx="12"/>
          </p:nvPr>
        </p:nvSpPr>
        <p:spPr/>
        <p:txBody>
          <a:bodyPr/>
          <a:lstStyle/>
          <a:p>
            <a:pPr>
              <a:defRPr/>
            </a:pPr>
            <a:fld id="{A07B448D-F9D1-4FAD-96A2-619069223D4D}" type="slidenum">
              <a:rPr lang="fr-FR" smtClean="0"/>
              <a:pPr>
                <a:defRPr/>
              </a:pPr>
              <a:t>35</a:t>
            </a:fld>
            <a:endParaRPr lang="fr-FR"/>
          </a:p>
        </p:txBody>
      </p:sp>
    </p:spTree>
    <p:extLst>
      <p:ext uri="{BB962C8B-B14F-4D97-AF65-F5344CB8AC3E}">
        <p14:creationId xmlns:p14="http://schemas.microsoft.com/office/powerpoint/2010/main" val="3872812049"/>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Line 7">
            <a:extLst>
              <a:ext uri="{FF2B5EF4-FFF2-40B4-BE49-F238E27FC236}">
                <a16:creationId xmlns:a16="http://schemas.microsoft.com/office/drawing/2014/main" id="{DADA0DFE-72D1-7466-47B0-935988D9089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373" name="Line 8">
            <a:extLst>
              <a:ext uri="{FF2B5EF4-FFF2-40B4-BE49-F238E27FC236}">
                <a16:creationId xmlns:a16="http://schemas.microsoft.com/office/drawing/2014/main" id="{942EF547-FA29-A6A7-CC77-5AA7772018A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375" name="Rectangle 107">
            <a:extLst>
              <a:ext uri="{FF2B5EF4-FFF2-40B4-BE49-F238E27FC236}">
                <a16:creationId xmlns:a16="http://schemas.microsoft.com/office/drawing/2014/main" id="{3A8F5BEC-FAFB-7D88-6ED1-0F4FFF4EE37A}"/>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58376" name="Text Box 10">
            <a:extLst>
              <a:ext uri="{FF2B5EF4-FFF2-40B4-BE49-F238E27FC236}">
                <a16:creationId xmlns:a16="http://schemas.microsoft.com/office/drawing/2014/main" id="{62647231-8BB5-D566-1A8F-E864A574CD70}"/>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5.2.2 Le diagramme à secteurs</a:t>
            </a:r>
          </a:p>
        </p:txBody>
      </p:sp>
      <p:sp>
        <p:nvSpPr>
          <p:cNvPr id="58377" name="Rectangle 19">
            <a:extLst>
              <a:ext uri="{FF2B5EF4-FFF2-40B4-BE49-F238E27FC236}">
                <a16:creationId xmlns:a16="http://schemas.microsoft.com/office/drawing/2014/main" id="{8604B3C4-CDA9-F724-6107-609C2A03B09B}"/>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58378" name="Rectangle 16">
            <a:extLst>
              <a:ext uri="{FF2B5EF4-FFF2-40B4-BE49-F238E27FC236}">
                <a16:creationId xmlns:a16="http://schemas.microsoft.com/office/drawing/2014/main" id="{6DD5E295-0AE9-54ED-F928-71C53FE4A27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FR" altLang="fr-FR"/>
          </a:p>
        </p:txBody>
      </p:sp>
      <p:sp>
        <p:nvSpPr>
          <p:cNvPr id="17" name="Rectangle 3">
            <a:extLst>
              <a:ext uri="{FF2B5EF4-FFF2-40B4-BE49-F238E27FC236}">
                <a16:creationId xmlns:a16="http://schemas.microsoft.com/office/drawing/2014/main" id="{67E807B1-AFEB-C943-38EC-6C14F4F0205E}"/>
              </a:ext>
            </a:extLst>
          </p:cNvPr>
          <p:cNvSpPr txBox="1">
            <a:spLocks noChangeArrowheads="1"/>
          </p:cNvSpPr>
          <p:nvPr/>
        </p:nvSpPr>
        <p:spPr bwMode="auto">
          <a:xfrm>
            <a:off x="566738" y="1752600"/>
            <a:ext cx="8001000" cy="4267200"/>
          </a:xfrm>
          <a:prstGeom prst="rect">
            <a:avLst/>
          </a:prstGeom>
          <a:noFill/>
          <a:ln w="9525">
            <a:noFill/>
            <a:miter lim="800000"/>
            <a:headEnd/>
            <a:tailEnd/>
          </a:ln>
        </p:spPr>
        <p:txBody>
          <a:bodyPr lIns="0" tIns="0" rIns="0" bIns="0"/>
          <a:lstStyle/>
          <a:p>
            <a:pPr>
              <a:spcBef>
                <a:spcPct val="50000"/>
              </a:spcBef>
              <a:tabLst>
                <a:tab pos="109538" algn="l"/>
              </a:tabLst>
              <a:defRPr/>
            </a:pPr>
            <a:r>
              <a:rPr lang="fr-FR" sz="2000" kern="0" dirty="0">
                <a:latin typeface="+mn-lt"/>
                <a:ea typeface="+mn-ea"/>
              </a:rPr>
              <a:t>Le diagramme à secteurs ne permet pas de comparer deux séries de données.</a:t>
            </a:r>
          </a:p>
        </p:txBody>
      </p:sp>
      <p:graphicFrame>
        <p:nvGraphicFramePr>
          <p:cNvPr id="58380" name="Object 3">
            <a:extLst>
              <a:ext uri="{FF2B5EF4-FFF2-40B4-BE49-F238E27FC236}">
                <a16:creationId xmlns:a16="http://schemas.microsoft.com/office/drawing/2014/main" id="{546709FF-15E6-80CB-6A41-D41AC54484AF}"/>
              </a:ext>
            </a:extLst>
          </p:cNvPr>
          <p:cNvGraphicFramePr>
            <a:graphicFrameLocks noChangeAspect="1"/>
          </p:cNvGraphicFramePr>
          <p:nvPr/>
        </p:nvGraphicFramePr>
        <p:xfrm>
          <a:off x="642938" y="2786063"/>
          <a:ext cx="2543175" cy="1673225"/>
        </p:xfrm>
        <a:graphic>
          <a:graphicData uri="http://schemas.openxmlformats.org/presentationml/2006/ole">
            <mc:AlternateContent xmlns:mc="http://schemas.openxmlformats.org/markup-compatibility/2006">
              <mc:Choice xmlns:v="urn:schemas-microsoft-com:vml" Requires="v">
                <p:oleObj name="Graphique" r:id="rId3" imgW="2057400" imgH="1333500" progId="Excel.Chart.8">
                  <p:embed/>
                </p:oleObj>
              </mc:Choice>
              <mc:Fallback>
                <p:oleObj name="Graphique" r:id="rId3" imgW="2057400" imgH="1333500" progId="Excel.Chart.8">
                  <p:embed/>
                  <p:pic>
                    <p:nvPicPr>
                      <p:cNvPr id="58380" name="Object 3">
                        <a:extLst>
                          <a:ext uri="{FF2B5EF4-FFF2-40B4-BE49-F238E27FC236}">
                            <a16:creationId xmlns:a16="http://schemas.microsoft.com/office/drawing/2014/main" id="{546709FF-15E6-80CB-6A41-D41AC5448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786063"/>
                        <a:ext cx="25431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81" name="Object 4">
            <a:extLst>
              <a:ext uri="{FF2B5EF4-FFF2-40B4-BE49-F238E27FC236}">
                <a16:creationId xmlns:a16="http://schemas.microsoft.com/office/drawing/2014/main" id="{33B722AD-9DEE-8A64-8D7F-E51F9D90B848}"/>
              </a:ext>
            </a:extLst>
          </p:cNvPr>
          <p:cNvGraphicFramePr>
            <a:graphicFrameLocks noChangeAspect="1"/>
          </p:cNvGraphicFramePr>
          <p:nvPr/>
        </p:nvGraphicFramePr>
        <p:xfrm>
          <a:off x="642938" y="4403725"/>
          <a:ext cx="2676525" cy="1633538"/>
        </p:xfrm>
        <a:graphic>
          <a:graphicData uri="http://schemas.openxmlformats.org/presentationml/2006/ole">
            <mc:AlternateContent xmlns:mc="http://schemas.openxmlformats.org/markup-compatibility/2006">
              <mc:Choice xmlns:v="urn:schemas-microsoft-com:vml" Requires="v">
                <p:oleObj name="Graphique" r:id="rId5" imgW="2676525" imgH="1600200" progId="Excel.Chart.8">
                  <p:embed/>
                </p:oleObj>
              </mc:Choice>
              <mc:Fallback>
                <p:oleObj name="Graphique" r:id="rId5" imgW="2676525" imgH="1600200" progId="Excel.Chart.8">
                  <p:embed/>
                  <p:pic>
                    <p:nvPicPr>
                      <p:cNvPr id="58381" name="Object 4">
                        <a:extLst>
                          <a:ext uri="{FF2B5EF4-FFF2-40B4-BE49-F238E27FC236}">
                            <a16:creationId xmlns:a16="http://schemas.microsoft.com/office/drawing/2014/main" id="{33B722AD-9DEE-8A64-8D7F-E51F9D90B8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403725"/>
                        <a:ext cx="26765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4">
            <a:extLst>
              <a:ext uri="{FF2B5EF4-FFF2-40B4-BE49-F238E27FC236}">
                <a16:creationId xmlns:a16="http://schemas.microsoft.com/office/drawing/2014/main" id="{CF563E92-1394-9778-484B-6D9AEB370CA2}"/>
              </a:ext>
            </a:extLst>
          </p:cNvPr>
          <p:cNvGrpSpPr>
            <a:grpSpLocks/>
          </p:cNvGrpSpPr>
          <p:nvPr/>
        </p:nvGrpSpPr>
        <p:grpSpPr bwMode="auto">
          <a:xfrm>
            <a:off x="4143375" y="3141663"/>
            <a:ext cx="4500563" cy="3041650"/>
            <a:chOff x="2835" y="1979"/>
            <a:chExt cx="2610" cy="1916"/>
          </a:xfrm>
        </p:grpSpPr>
        <p:graphicFrame>
          <p:nvGraphicFramePr>
            <p:cNvPr id="58385" name="Object 5">
              <a:extLst>
                <a:ext uri="{FF2B5EF4-FFF2-40B4-BE49-F238E27FC236}">
                  <a16:creationId xmlns:a16="http://schemas.microsoft.com/office/drawing/2014/main" id="{4C52B6B5-FD02-45CC-EE04-BC3EA53AFBE0}"/>
                </a:ext>
              </a:extLst>
            </p:cNvPr>
            <p:cNvGraphicFramePr>
              <a:graphicFrameLocks noChangeAspect="1"/>
            </p:cNvGraphicFramePr>
            <p:nvPr/>
          </p:nvGraphicFramePr>
          <p:xfrm>
            <a:off x="2835" y="1979"/>
            <a:ext cx="2495" cy="1390"/>
          </p:xfrm>
          <a:graphic>
            <a:graphicData uri="http://schemas.openxmlformats.org/presentationml/2006/ole">
              <mc:AlternateContent xmlns:mc="http://schemas.openxmlformats.org/markup-compatibility/2006">
                <mc:Choice xmlns:v="urn:schemas-microsoft-com:vml" Requires="v">
                  <p:oleObj name="Graphique" r:id="rId7" imgW="4257675" imgH="2371725" progId="Excel.Chart.8">
                    <p:embed/>
                  </p:oleObj>
                </mc:Choice>
                <mc:Fallback>
                  <p:oleObj name="Graphique" r:id="rId7" imgW="4257675" imgH="2371725" progId="Excel.Chart.8">
                    <p:embed/>
                    <p:pic>
                      <p:nvPicPr>
                        <p:cNvPr id="58385" name="Object 5">
                          <a:extLst>
                            <a:ext uri="{FF2B5EF4-FFF2-40B4-BE49-F238E27FC236}">
                              <a16:creationId xmlns:a16="http://schemas.microsoft.com/office/drawing/2014/main" id="{4C52B6B5-FD02-45CC-EE04-BC3EA53AFB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 y="1979"/>
                          <a:ext cx="2495" cy="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6" name="Text Box 13">
              <a:extLst>
                <a:ext uri="{FF2B5EF4-FFF2-40B4-BE49-F238E27FC236}">
                  <a16:creationId xmlns:a16="http://schemas.microsoft.com/office/drawing/2014/main" id="{E21713E0-4B54-ED70-0EEE-C920C84E5558}"/>
                </a:ext>
              </a:extLst>
            </p:cNvPr>
            <p:cNvSpPr txBox="1">
              <a:spLocks noChangeArrowheads="1"/>
            </p:cNvSpPr>
            <p:nvPr/>
          </p:nvSpPr>
          <p:spPr bwMode="auto">
            <a:xfrm>
              <a:off x="2835" y="3430"/>
              <a:ext cx="261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buFontTx/>
                <a:buNone/>
              </a:pPr>
              <a:r>
                <a:rPr lang="fr-FR" altLang="fr-FR" sz="1800"/>
                <a:t>Un diagramme en bâtons est préférable</a:t>
              </a:r>
              <a:r>
                <a:rPr lang="fr-FR" altLang="fr-FR"/>
                <a:t>.</a:t>
              </a:r>
            </a:p>
          </p:txBody>
        </p:sp>
      </p:grpSp>
      <p:sp>
        <p:nvSpPr>
          <p:cNvPr id="4" name="Rectangle 2">
            <a:extLst>
              <a:ext uri="{FF2B5EF4-FFF2-40B4-BE49-F238E27FC236}">
                <a16:creationId xmlns:a16="http://schemas.microsoft.com/office/drawing/2014/main" id="{8735A324-B108-136F-6CB3-79E02D50B462}"/>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3" name="Espace réservé du numéro de diapositive 2">
            <a:extLst>
              <a:ext uri="{FF2B5EF4-FFF2-40B4-BE49-F238E27FC236}">
                <a16:creationId xmlns:a16="http://schemas.microsoft.com/office/drawing/2014/main" id="{A4F5F74D-95ED-D0E2-1ED3-C5D3CDFE1000}"/>
              </a:ext>
            </a:extLst>
          </p:cNvPr>
          <p:cNvSpPr>
            <a:spLocks noGrp="1"/>
          </p:cNvSpPr>
          <p:nvPr>
            <p:ph type="sldNum" sz="quarter" idx="12"/>
          </p:nvPr>
        </p:nvSpPr>
        <p:spPr/>
        <p:txBody>
          <a:bodyPr/>
          <a:lstStyle/>
          <a:p>
            <a:pPr>
              <a:defRPr/>
            </a:pPr>
            <a:fld id="{A07B448D-F9D1-4FAD-96A2-619069223D4D}" type="slidenum">
              <a:rPr lang="fr-FR" smtClean="0"/>
              <a:pPr>
                <a:defRPr/>
              </a:pPr>
              <a:t>36</a:t>
            </a:fld>
            <a:endParaRPr lang="fr-FR"/>
          </a:p>
        </p:txBody>
      </p:sp>
    </p:spTree>
    <p:extLst>
      <p:ext uri="{BB962C8B-B14F-4D97-AF65-F5344CB8AC3E}">
        <p14:creationId xmlns:p14="http://schemas.microsoft.com/office/powerpoint/2010/main" val="235192965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Line 7">
            <a:extLst>
              <a:ext uri="{FF2B5EF4-FFF2-40B4-BE49-F238E27FC236}">
                <a16:creationId xmlns:a16="http://schemas.microsoft.com/office/drawing/2014/main" id="{C56F0C9C-B359-416D-BB5F-6668F1EE5B6D}"/>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21" name="Line 8">
            <a:extLst>
              <a:ext uri="{FF2B5EF4-FFF2-40B4-BE49-F238E27FC236}">
                <a16:creationId xmlns:a16="http://schemas.microsoft.com/office/drawing/2014/main" id="{377B33A9-C1ED-2957-B75D-6B45D71ECB6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423" name="Rectangle 95">
            <a:extLst>
              <a:ext uri="{FF2B5EF4-FFF2-40B4-BE49-F238E27FC236}">
                <a16:creationId xmlns:a16="http://schemas.microsoft.com/office/drawing/2014/main" id="{0379287B-8D66-A739-8B3E-23B013FA31C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60424" name="Rectangle 107">
            <a:extLst>
              <a:ext uri="{FF2B5EF4-FFF2-40B4-BE49-F238E27FC236}">
                <a16:creationId xmlns:a16="http://schemas.microsoft.com/office/drawing/2014/main" id="{109E1FC6-3D7A-C528-7D20-6215CD44D125}"/>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60425" name="Text Box 10">
            <a:extLst>
              <a:ext uri="{FF2B5EF4-FFF2-40B4-BE49-F238E27FC236}">
                <a16:creationId xmlns:a16="http://schemas.microsoft.com/office/drawing/2014/main" id="{E6366A1D-9F4C-ECFD-75AA-3086257C67BE}"/>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5.2.3 Le diagramme linéaire</a:t>
            </a:r>
          </a:p>
        </p:txBody>
      </p:sp>
      <p:sp>
        <p:nvSpPr>
          <p:cNvPr id="60426" name="Rectangle 19">
            <a:extLst>
              <a:ext uri="{FF2B5EF4-FFF2-40B4-BE49-F238E27FC236}">
                <a16:creationId xmlns:a16="http://schemas.microsoft.com/office/drawing/2014/main" id="{BB3D44A7-6D86-EBB6-E6F0-FFF2AA4796A2}"/>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14" name="Rectangle 3">
            <a:extLst>
              <a:ext uri="{FF2B5EF4-FFF2-40B4-BE49-F238E27FC236}">
                <a16:creationId xmlns:a16="http://schemas.microsoft.com/office/drawing/2014/main" id="{608D16BC-DDE3-DE62-C403-3FE412CFDCB0}"/>
              </a:ext>
            </a:extLst>
          </p:cNvPr>
          <p:cNvSpPr txBox="1">
            <a:spLocks noChangeArrowheads="1"/>
          </p:cNvSpPr>
          <p:nvPr/>
        </p:nvSpPr>
        <p:spPr bwMode="auto">
          <a:xfrm>
            <a:off x="500063" y="1571625"/>
            <a:ext cx="7786687" cy="2286000"/>
          </a:xfrm>
          <a:prstGeom prst="rect">
            <a:avLst/>
          </a:prstGeom>
          <a:noFill/>
          <a:ln w="9525">
            <a:noFill/>
            <a:miter lim="800000"/>
            <a:headEnd/>
            <a:tailEnd/>
          </a:ln>
        </p:spPr>
        <p:txBody>
          <a:bodyPr lIns="0" tIns="0" rIns="0" bIns="0"/>
          <a:lstStyle/>
          <a:p>
            <a:pPr>
              <a:lnSpc>
                <a:spcPct val="90000"/>
              </a:lnSpc>
              <a:spcBef>
                <a:spcPct val="50000"/>
              </a:spcBef>
              <a:tabLst>
                <a:tab pos="109538" algn="l"/>
              </a:tabLst>
              <a:defRPr/>
            </a:pPr>
            <a:r>
              <a:rPr lang="fr-FR" sz="2000" kern="0" dirty="0">
                <a:latin typeface="+mn-lt"/>
                <a:ea typeface="+mn-ea"/>
              </a:rPr>
              <a:t>Le diagramme linéaire comporte deux variables : l'une est placée sur l'axe des x (horizontal) et l'autre sur l'axe des y (vertical).</a:t>
            </a:r>
          </a:p>
          <a:p>
            <a:pPr marL="342900" indent="-342900">
              <a:lnSpc>
                <a:spcPct val="90000"/>
              </a:lnSpc>
              <a:spcBef>
                <a:spcPts val="600"/>
              </a:spcBef>
              <a:buFont typeface="Wingdings" pitchFamily="2" charset="2"/>
              <a:buChar char="Ø"/>
              <a:tabLst>
                <a:tab pos="109538" algn="l"/>
              </a:tabLst>
              <a:defRPr/>
            </a:pPr>
            <a:r>
              <a:rPr lang="fr-FR" sz="2000" kern="0" dirty="0">
                <a:latin typeface="+mn-lt"/>
                <a:ea typeface="+mn-ea"/>
              </a:rPr>
              <a:t>L'axe des y indique une quantité ou un pourcentage, </a:t>
            </a:r>
          </a:p>
          <a:p>
            <a:pPr marL="342900" indent="-342900">
              <a:lnSpc>
                <a:spcPct val="90000"/>
              </a:lnSpc>
              <a:spcBef>
                <a:spcPts val="600"/>
              </a:spcBef>
              <a:buFont typeface="Wingdings" pitchFamily="2" charset="2"/>
              <a:buChar char="Ø"/>
              <a:tabLst>
                <a:tab pos="109538" algn="l"/>
              </a:tabLst>
              <a:defRPr/>
            </a:pPr>
            <a:r>
              <a:rPr lang="fr-FR" sz="2000" kern="0" dirty="0">
                <a:latin typeface="+mn-lt"/>
                <a:ea typeface="+mn-ea"/>
              </a:rPr>
              <a:t>l'axe des x présente souvent les unités de temps (mais pas uniquement). </a:t>
            </a:r>
          </a:p>
          <a:p>
            <a:pPr>
              <a:lnSpc>
                <a:spcPct val="90000"/>
              </a:lnSpc>
              <a:spcBef>
                <a:spcPts val="600"/>
              </a:spcBef>
              <a:tabLst>
                <a:tab pos="109538" algn="l"/>
              </a:tabLst>
              <a:defRPr/>
            </a:pPr>
            <a:r>
              <a:rPr lang="fr-FR" sz="2000" kern="0" dirty="0">
                <a:solidFill>
                  <a:srgbClr val="333333"/>
                </a:solidFill>
                <a:latin typeface="+mn-lt"/>
                <a:ea typeface="+mn-ea"/>
              </a:rPr>
              <a:t>Un diagramme linéaire est souvent considéré comme un diagramme de séries chronologiques (évolution d’une variable dans le temps).</a:t>
            </a:r>
          </a:p>
          <a:p>
            <a:pPr marL="342900" indent="-342900">
              <a:lnSpc>
                <a:spcPct val="90000"/>
              </a:lnSpc>
              <a:spcBef>
                <a:spcPct val="50000"/>
              </a:spcBef>
              <a:buFont typeface="Arial" charset="0"/>
              <a:buAutoNum type="alphaUcPeriod"/>
              <a:tabLst>
                <a:tab pos="109538" algn="l"/>
              </a:tabLst>
              <a:defRPr/>
            </a:pPr>
            <a:endParaRPr lang="fr-FR" sz="2000" kern="0" dirty="0">
              <a:solidFill>
                <a:schemeClr val="accent2"/>
              </a:solidFill>
              <a:latin typeface="+mn-lt"/>
              <a:ea typeface="+mn-ea"/>
            </a:endParaRPr>
          </a:p>
        </p:txBody>
      </p:sp>
      <p:sp>
        <p:nvSpPr>
          <p:cNvPr id="60428" name="Rectangle 2">
            <a:extLst>
              <a:ext uri="{FF2B5EF4-FFF2-40B4-BE49-F238E27FC236}">
                <a16:creationId xmlns:a16="http://schemas.microsoft.com/office/drawing/2014/main" id="{283F8842-8B2B-5EEA-0188-44EDC0A8816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FR" altLang="fr-FR"/>
          </a:p>
        </p:txBody>
      </p:sp>
      <p:graphicFrame>
        <p:nvGraphicFramePr>
          <p:cNvPr id="60429" name="Object 1">
            <a:extLst>
              <a:ext uri="{FF2B5EF4-FFF2-40B4-BE49-F238E27FC236}">
                <a16:creationId xmlns:a16="http://schemas.microsoft.com/office/drawing/2014/main" id="{D8588273-7202-C209-DC73-093ED0D9DBF2}"/>
              </a:ext>
            </a:extLst>
          </p:cNvPr>
          <p:cNvGraphicFramePr>
            <a:graphicFrameLocks noChangeAspect="1"/>
          </p:cNvGraphicFramePr>
          <p:nvPr/>
        </p:nvGraphicFramePr>
        <p:xfrm>
          <a:off x="4071938" y="3643313"/>
          <a:ext cx="4214812" cy="2978150"/>
        </p:xfrm>
        <a:graphic>
          <a:graphicData uri="http://schemas.openxmlformats.org/presentationml/2006/ole">
            <mc:AlternateContent xmlns:mc="http://schemas.openxmlformats.org/markup-compatibility/2006">
              <mc:Choice xmlns:v="urn:schemas-microsoft-com:vml" Requires="v">
                <p:oleObj name="Feuille de calcul" r:id="rId3" imgW="2590610" imgH="1790795" progId="Excel.Sheet.12">
                  <p:embed/>
                </p:oleObj>
              </mc:Choice>
              <mc:Fallback>
                <p:oleObj name="Feuille de calcul" r:id="rId3" imgW="2590610" imgH="1790795" progId="Excel.Sheet.12">
                  <p:embed/>
                  <p:pic>
                    <p:nvPicPr>
                      <p:cNvPr id="60429" name="Object 1">
                        <a:extLst>
                          <a:ext uri="{FF2B5EF4-FFF2-40B4-BE49-F238E27FC236}">
                            <a16:creationId xmlns:a16="http://schemas.microsoft.com/office/drawing/2014/main" id="{D8588273-7202-C209-DC73-093ED0D9D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3643313"/>
                        <a:ext cx="4214812"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0" name="Rectangle 17">
            <a:extLst>
              <a:ext uri="{FF2B5EF4-FFF2-40B4-BE49-F238E27FC236}">
                <a16:creationId xmlns:a16="http://schemas.microsoft.com/office/drawing/2014/main" id="{E271DD22-D961-C8D6-835F-E30A27F57308}"/>
              </a:ext>
            </a:extLst>
          </p:cNvPr>
          <p:cNvSpPr>
            <a:spLocks noChangeArrowheads="1"/>
          </p:cNvSpPr>
          <p:nvPr/>
        </p:nvSpPr>
        <p:spPr bwMode="auto">
          <a:xfrm>
            <a:off x="500063" y="4071938"/>
            <a:ext cx="3643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Evolution du nombre de détenus et de la capacité d’accueil des établissements pénitenciers</a:t>
            </a:r>
          </a:p>
        </p:txBody>
      </p:sp>
      <p:sp>
        <p:nvSpPr>
          <p:cNvPr id="3" name="Rectangle 2">
            <a:extLst>
              <a:ext uri="{FF2B5EF4-FFF2-40B4-BE49-F238E27FC236}">
                <a16:creationId xmlns:a16="http://schemas.microsoft.com/office/drawing/2014/main" id="{3D869377-DD0B-C092-9FB6-5C5AF1184A53}"/>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57E7873E-8817-D216-0817-D18C594B7EE4}"/>
              </a:ext>
            </a:extLst>
          </p:cNvPr>
          <p:cNvSpPr>
            <a:spLocks noGrp="1"/>
          </p:cNvSpPr>
          <p:nvPr>
            <p:ph type="sldNum" sz="quarter" idx="12"/>
          </p:nvPr>
        </p:nvSpPr>
        <p:spPr/>
        <p:txBody>
          <a:bodyPr/>
          <a:lstStyle/>
          <a:p>
            <a:pPr>
              <a:defRPr/>
            </a:pPr>
            <a:fld id="{A07B448D-F9D1-4FAD-96A2-619069223D4D}" type="slidenum">
              <a:rPr lang="fr-FR" smtClean="0"/>
              <a:pPr>
                <a:defRPr/>
              </a:pPr>
              <a:t>37</a:t>
            </a:fld>
            <a:endParaRPr lang="fr-FR"/>
          </a:p>
        </p:txBody>
      </p:sp>
    </p:spTree>
    <p:extLst>
      <p:ext uri="{BB962C8B-B14F-4D97-AF65-F5344CB8AC3E}">
        <p14:creationId xmlns:p14="http://schemas.microsoft.com/office/powerpoint/2010/main" val="2739115051"/>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Line 7">
            <a:extLst>
              <a:ext uri="{FF2B5EF4-FFF2-40B4-BE49-F238E27FC236}">
                <a16:creationId xmlns:a16="http://schemas.microsoft.com/office/drawing/2014/main" id="{47F762B0-2FEB-2065-6094-BD50B03A555C}"/>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469" name="Line 8">
            <a:extLst>
              <a:ext uri="{FF2B5EF4-FFF2-40B4-BE49-F238E27FC236}">
                <a16:creationId xmlns:a16="http://schemas.microsoft.com/office/drawing/2014/main" id="{A801CD37-6CB5-FCF3-46B4-0B11611C65A8}"/>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471" name="Rectangle 107">
            <a:extLst>
              <a:ext uri="{FF2B5EF4-FFF2-40B4-BE49-F238E27FC236}">
                <a16:creationId xmlns:a16="http://schemas.microsoft.com/office/drawing/2014/main" id="{D2FD2700-0B45-9304-DF75-0A66C56C7FE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62472" name="Text Box 10">
            <a:extLst>
              <a:ext uri="{FF2B5EF4-FFF2-40B4-BE49-F238E27FC236}">
                <a16:creationId xmlns:a16="http://schemas.microsoft.com/office/drawing/2014/main" id="{7B9EB04C-2FB7-581D-DBD5-9190A0AE51C4}"/>
              </a:ext>
            </a:extLst>
          </p:cNvPr>
          <p:cNvSpPr txBox="1">
            <a:spLocks noChangeArrowheads="1"/>
          </p:cNvSpPr>
          <p:nvPr/>
        </p:nvSpPr>
        <p:spPr bwMode="auto">
          <a:xfrm>
            <a:off x="357188" y="1214438"/>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5.2.3 Le diagramme linéaire</a:t>
            </a:r>
          </a:p>
        </p:txBody>
      </p:sp>
      <p:sp>
        <p:nvSpPr>
          <p:cNvPr id="14" name="Rectangle 3">
            <a:extLst>
              <a:ext uri="{FF2B5EF4-FFF2-40B4-BE49-F238E27FC236}">
                <a16:creationId xmlns:a16="http://schemas.microsoft.com/office/drawing/2014/main" id="{5FF7249B-450D-64B4-8118-796F4B3363D7}"/>
              </a:ext>
            </a:extLst>
          </p:cNvPr>
          <p:cNvSpPr txBox="1">
            <a:spLocks noChangeArrowheads="1"/>
          </p:cNvSpPr>
          <p:nvPr/>
        </p:nvSpPr>
        <p:spPr bwMode="auto">
          <a:xfrm>
            <a:off x="500063" y="1714500"/>
            <a:ext cx="7429500" cy="928688"/>
          </a:xfrm>
          <a:prstGeom prst="rect">
            <a:avLst/>
          </a:prstGeom>
          <a:noFill/>
          <a:ln w="9525">
            <a:noFill/>
            <a:miter lim="800000"/>
            <a:headEnd/>
            <a:tailEnd/>
          </a:ln>
        </p:spPr>
        <p:txBody>
          <a:bodyPr lIns="0" tIns="0" rIns="0" bIns="0"/>
          <a:lstStyle/>
          <a:p>
            <a:pPr>
              <a:lnSpc>
                <a:spcPct val="90000"/>
              </a:lnSpc>
              <a:spcBef>
                <a:spcPct val="50000"/>
              </a:spcBef>
              <a:tabLst>
                <a:tab pos="109538" algn="l"/>
              </a:tabLst>
              <a:defRPr/>
            </a:pPr>
            <a:r>
              <a:rPr lang="fr-FR" sz="2000" kern="0" dirty="0">
                <a:latin typeface="+mn-lt"/>
                <a:ea typeface="+mn-ea"/>
              </a:rPr>
              <a:t>L’échelle de l’axe des y doit être déterminée de manière à ce que la pente soit d’environ 45°.</a:t>
            </a:r>
            <a:endParaRPr lang="fr-FR" sz="2000" kern="0" dirty="0">
              <a:solidFill>
                <a:srgbClr val="333333"/>
              </a:solidFill>
              <a:latin typeface="+mn-lt"/>
              <a:ea typeface="+mn-ea"/>
            </a:endParaRPr>
          </a:p>
          <a:p>
            <a:pPr marL="342900" indent="-342900">
              <a:lnSpc>
                <a:spcPct val="90000"/>
              </a:lnSpc>
              <a:spcBef>
                <a:spcPct val="50000"/>
              </a:spcBef>
              <a:buFont typeface="Arial" charset="0"/>
              <a:buAutoNum type="alphaUcPeriod"/>
              <a:tabLst>
                <a:tab pos="109538" algn="l"/>
              </a:tabLst>
              <a:defRPr/>
            </a:pPr>
            <a:endParaRPr lang="fr-FR" sz="2000" kern="0" dirty="0">
              <a:solidFill>
                <a:schemeClr val="accent2"/>
              </a:solidFill>
              <a:latin typeface="+mn-lt"/>
              <a:ea typeface="+mn-ea"/>
            </a:endParaRPr>
          </a:p>
        </p:txBody>
      </p:sp>
      <p:sp>
        <p:nvSpPr>
          <p:cNvPr id="62474" name="Rectangle 2">
            <a:extLst>
              <a:ext uri="{FF2B5EF4-FFF2-40B4-BE49-F238E27FC236}">
                <a16:creationId xmlns:a16="http://schemas.microsoft.com/office/drawing/2014/main" id="{9C06476A-BBC5-34D2-E276-BB665B59E7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fr-FR" altLang="fr-FR"/>
          </a:p>
        </p:txBody>
      </p:sp>
      <p:graphicFrame>
        <p:nvGraphicFramePr>
          <p:cNvPr id="62475" name="Object 3">
            <a:extLst>
              <a:ext uri="{FF2B5EF4-FFF2-40B4-BE49-F238E27FC236}">
                <a16:creationId xmlns:a16="http://schemas.microsoft.com/office/drawing/2014/main" id="{6E4FDE21-09D4-A8DC-365A-271B16A7FAEB}"/>
              </a:ext>
            </a:extLst>
          </p:cNvPr>
          <p:cNvGraphicFramePr>
            <a:graphicFrameLocks noChangeAspect="1"/>
          </p:cNvGraphicFramePr>
          <p:nvPr/>
        </p:nvGraphicFramePr>
        <p:xfrm>
          <a:off x="0" y="3143250"/>
          <a:ext cx="5286375" cy="2127250"/>
        </p:xfrm>
        <a:graphic>
          <a:graphicData uri="http://schemas.openxmlformats.org/presentationml/2006/ole">
            <mc:AlternateContent xmlns:mc="http://schemas.openxmlformats.org/markup-compatibility/2006">
              <mc:Choice xmlns:v="urn:schemas-microsoft-com:vml" Requires="v">
                <p:oleObj name="Graphique" r:id="rId3" imgW="5610181" imgH="2257455" progId="Excel.Sheet.8">
                  <p:embed/>
                </p:oleObj>
              </mc:Choice>
              <mc:Fallback>
                <p:oleObj name="Graphique" r:id="rId3" imgW="5610181" imgH="2257455" progId="Excel.Sheet.8">
                  <p:embed/>
                  <p:pic>
                    <p:nvPicPr>
                      <p:cNvPr id="62475" name="Object 3">
                        <a:extLst>
                          <a:ext uri="{FF2B5EF4-FFF2-40B4-BE49-F238E27FC236}">
                            <a16:creationId xmlns:a16="http://schemas.microsoft.com/office/drawing/2014/main" id="{6E4FDE21-09D4-A8DC-365A-271B16A7F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3250"/>
                        <a:ext cx="528637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6" name="Object 4">
            <a:extLst>
              <a:ext uri="{FF2B5EF4-FFF2-40B4-BE49-F238E27FC236}">
                <a16:creationId xmlns:a16="http://schemas.microsoft.com/office/drawing/2014/main" id="{B3045FD0-0582-82FD-5A4C-48E5FF0F18FC}"/>
              </a:ext>
            </a:extLst>
          </p:cNvPr>
          <p:cNvGraphicFramePr>
            <a:graphicFrameLocks noChangeAspect="1"/>
          </p:cNvGraphicFramePr>
          <p:nvPr/>
        </p:nvGraphicFramePr>
        <p:xfrm>
          <a:off x="4572000" y="3357563"/>
          <a:ext cx="4997450" cy="2011362"/>
        </p:xfrm>
        <a:graphic>
          <a:graphicData uri="http://schemas.openxmlformats.org/presentationml/2006/ole">
            <mc:AlternateContent xmlns:mc="http://schemas.openxmlformats.org/markup-compatibility/2006">
              <mc:Choice xmlns:v="urn:schemas-microsoft-com:vml" Requires="v">
                <p:oleObj name="Graphique" r:id="rId5" imgW="5610181" imgH="2257455" progId="Excel.Sheet.8">
                  <p:embed/>
                </p:oleObj>
              </mc:Choice>
              <mc:Fallback>
                <p:oleObj name="Graphique" r:id="rId5" imgW="5610181" imgH="2257455" progId="Excel.Sheet.8">
                  <p:embed/>
                  <p:pic>
                    <p:nvPicPr>
                      <p:cNvPr id="62476" name="Object 4">
                        <a:extLst>
                          <a:ext uri="{FF2B5EF4-FFF2-40B4-BE49-F238E27FC236}">
                            <a16:creationId xmlns:a16="http://schemas.microsoft.com/office/drawing/2014/main" id="{B3045FD0-0582-82FD-5A4C-48E5FF0F18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357563"/>
                        <a:ext cx="499745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3">
            <a:extLst>
              <a:ext uri="{FF2B5EF4-FFF2-40B4-BE49-F238E27FC236}">
                <a16:creationId xmlns:a16="http://schemas.microsoft.com/office/drawing/2014/main" id="{6BD92A0E-5C5D-D36F-D484-8502D208F85E}"/>
              </a:ext>
            </a:extLst>
          </p:cNvPr>
          <p:cNvSpPr txBox="1">
            <a:spLocks noChangeArrowheads="1"/>
          </p:cNvSpPr>
          <p:nvPr/>
        </p:nvSpPr>
        <p:spPr bwMode="auto">
          <a:xfrm>
            <a:off x="571500" y="5214938"/>
            <a:ext cx="2786063" cy="357187"/>
          </a:xfrm>
          <a:prstGeom prst="rect">
            <a:avLst/>
          </a:prstGeom>
          <a:noFill/>
          <a:ln w="9525">
            <a:noFill/>
            <a:miter lim="800000"/>
            <a:headEnd/>
            <a:tailEnd/>
          </a:ln>
        </p:spPr>
        <p:txBody>
          <a:bodyPr lIns="0" tIns="0" rIns="0" bIns="0"/>
          <a:lstStyle/>
          <a:p>
            <a:pPr>
              <a:lnSpc>
                <a:spcPct val="90000"/>
              </a:lnSpc>
              <a:spcBef>
                <a:spcPct val="50000"/>
              </a:spcBef>
              <a:tabLst>
                <a:tab pos="109538" algn="l"/>
              </a:tabLst>
              <a:defRPr/>
            </a:pPr>
            <a:r>
              <a:rPr lang="fr-FR" sz="2000" kern="0" dirty="0">
                <a:latin typeface="+mn-lt"/>
                <a:ea typeface="+mn-ea"/>
              </a:rPr>
              <a:t>Mauvaise échelle des y.</a:t>
            </a:r>
            <a:endParaRPr lang="fr-FR" sz="2000" kern="0" dirty="0">
              <a:solidFill>
                <a:schemeClr val="accent2"/>
              </a:solidFill>
              <a:latin typeface="+mn-lt"/>
              <a:ea typeface="+mn-ea"/>
            </a:endParaRPr>
          </a:p>
        </p:txBody>
      </p:sp>
      <p:sp>
        <p:nvSpPr>
          <p:cNvPr id="21" name="Rectangle 3">
            <a:extLst>
              <a:ext uri="{FF2B5EF4-FFF2-40B4-BE49-F238E27FC236}">
                <a16:creationId xmlns:a16="http://schemas.microsoft.com/office/drawing/2014/main" id="{155F01B6-ECB5-0A41-4671-61E3445EACF7}"/>
              </a:ext>
            </a:extLst>
          </p:cNvPr>
          <p:cNvSpPr txBox="1">
            <a:spLocks noChangeArrowheads="1"/>
          </p:cNvSpPr>
          <p:nvPr/>
        </p:nvSpPr>
        <p:spPr bwMode="auto">
          <a:xfrm>
            <a:off x="5000625" y="5286375"/>
            <a:ext cx="2786063" cy="357188"/>
          </a:xfrm>
          <a:prstGeom prst="rect">
            <a:avLst/>
          </a:prstGeom>
          <a:noFill/>
          <a:ln w="9525">
            <a:noFill/>
            <a:miter lim="800000"/>
            <a:headEnd/>
            <a:tailEnd/>
          </a:ln>
        </p:spPr>
        <p:txBody>
          <a:bodyPr lIns="0" tIns="0" rIns="0" bIns="0"/>
          <a:lstStyle/>
          <a:p>
            <a:pPr>
              <a:lnSpc>
                <a:spcPct val="90000"/>
              </a:lnSpc>
              <a:spcBef>
                <a:spcPct val="50000"/>
              </a:spcBef>
              <a:tabLst>
                <a:tab pos="109538" algn="l"/>
              </a:tabLst>
              <a:defRPr/>
            </a:pPr>
            <a:r>
              <a:rPr lang="fr-FR" sz="2000" kern="0" dirty="0">
                <a:latin typeface="+mn-lt"/>
                <a:ea typeface="+mn-ea"/>
              </a:rPr>
              <a:t>Bonne échelle des y.</a:t>
            </a:r>
            <a:endParaRPr lang="fr-FR" sz="2000" kern="0" dirty="0">
              <a:solidFill>
                <a:schemeClr val="accent2"/>
              </a:solidFill>
              <a:latin typeface="+mn-lt"/>
              <a:ea typeface="+mn-ea"/>
            </a:endParaRPr>
          </a:p>
        </p:txBody>
      </p:sp>
      <p:sp>
        <p:nvSpPr>
          <p:cNvPr id="3" name="Rectangle 2">
            <a:extLst>
              <a:ext uri="{FF2B5EF4-FFF2-40B4-BE49-F238E27FC236}">
                <a16:creationId xmlns:a16="http://schemas.microsoft.com/office/drawing/2014/main" id="{960AEE13-FF3E-A2D5-D6F4-F6007D111F39}"/>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073F342B-BCF2-656F-825B-E3C43B8449C6}"/>
              </a:ext>
            </a:extLst>
          </p:cNvPr>
          <p:cNvSpPr>
            <a:spLocks noGrp="1"/>
          </p:cNvSpPr>
          <p:nvPr>
            <p:ph type="sldNum" sz="quarter" idx="12"/>
          </p:nvPr>
        </p:nvSpPr>
        <p:spPr/>
        <p:txBody>
          <a:bodyPr/>
          <a:lstStyle/>
          <a:p>
            <a:pPr>
              <a:defRPr/>
            </a:pPr>
            <a:fld id="{A07B448D-F9D1-4FAD-96A2-619069223D4D}" type="slidenum">
              <a:rPr lang="fr-FR" smtClean="0"/>
              <a:pPr>
                <a:defRPr/>
              </a:pPr>
              <a:t>38</a:t>
            </a:fld>
            <a:endParaRPr lang="fr-FR"/>
          </a:p>
        </p:txBody>
      </p:sp>
    </p:spTree>
    <p:extLst>
      <p:ext uri="{BB962C8B-B14F-4D97-AF65-F5344CB8AC3E}">
        <p14:creationId xmlns:p14="http://schemas.microsoft.com/office/powerpoint/2010/main" val="3840972972"/>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Line 7">
            <a:extLst>
              <a:ext uri="{FF2B5EF4-FFF2-40B4-BE49-F238E27FC236}">
                <a16:creationId xmlns:a16="http://schemas.microsoft.com/office/drawing/2014/main" id="{1FC2DBF5-242C-F682-DDBA-717F51866CCB}"/>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17" name="Line 8">
            <a:extLst>
              <a:ext uri="{FF2B5EF4-FFF2-40B4-BE49-F238E27FC236}">
                <a16:creationId xmlns:a16="http://schemas.microsoft.com/office/drawing/2014/main" id="{84186AC6-709B-A89D-6854-8C1123C89EF4}"/>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19" name="Rectangle 107">
            <a:extLst>
              <a:ext uri="{FF2B5EF4-FFF2-40B4-BE49-F238E27FC236}">
                <a16:creationId xmlns:a16="http://schemas.microsoft.com/office/drawing/2014/main" id="{76CAB2DB-26A5-5D65-7D38-69B882700AD5}"/>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64520" name="Text Box 10">
            <a:extLst>
              <a:ext uri="{FF2B5EF4-FFF2-40B4-BE49-F238E27FC236}">
                <a16:creationId xmlns:a16="http://schemas.microsoft.com/office/drawing/2014/main" id="{5473EED4-18D1-B3CC-F1FF-5FD6176615D0}"/>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5.2.4 Autres types de graphiques</a:t>
            </a:r>
          </a:p>
        </p:txBody>
      </p:sp>
      <p:sp>
        <p:nvSpPr>
          <p:cNvPr id="64521" name="Rectangle 19">
            <a:extLst>
              <a:ext uri="{FF2B5EF4-FFF2-40B4-BE49-F238E27FC236}">
                <a16:creationId xmlns:a16="http://schemas.microsoft.com/office/drawing/2014/main" id="{293461F2-1EF6-6D28-A3A4-B41B9C6432C9}"/>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64522" name="Rectangle 14">
            <a:extLst>
              <a:ext uri="{FF2B5EF4-FFF2-40B4-BE49-F238E27FC236}">
                <a16:creationId xmlns:a16="http://schemas.microsoft.com/office/drawing/2014/main" id="{C76E0007-2A17-C05A-E155-E9B56E64CD9F}"/>
              </a:ext>
            </a:extLst>
          </p:cNvPr>
          <p:cNvSpPr>
            <a:spLocks noChangeArrowheads="1"/>
          </p:cNvSpPr>
          <p:nvPr/>
        </p:nvSpPr>
        <p:spPr bwMode="auto">
          <a:xfrm>
            <a:off x="642938" y="1571625"/>
            <a:ext cx="321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Histogramme</a:t>
            </a:r>
          </a:p>
        </p:txBody>
      </p:sp>
      <p:sp>
        <p:nvSpPr>
          <p:cNvPr id="64523" name="Rectangle 15">
            <a:extLst>
              <a:ext uri="{FF2B5EF4-FFF2-40B4-BE49-F238E27FC236}">
                <a16:creationId xmlns:a16="http://schemas.microsoft.com/office/drawing/2014/main" id="{8D7A1F01-2C7D-6371-0ADF-715F16996FAC}"/>
              </a:ext>
            </a:extLst>
          </p:cNvPr>
          <p:cNvSpPr>
            <a:spLocks noChangeArrowheads="1"/>
          </p:cNvSpPr>
          <p:nvPr/>
        </p:nvSpPr>
        <p:spPr bwMode="auto">
          <a:xfrm>
            <a:off x="4286250" y="1571625"/>
            <a:ext cx="485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Ø"/>
            </a:pPr>
            <a:r>
              <a:rPr lang="fr-FR" altLang="fr-FR" sz="2000">
                <a:solidFill>
                  <a:srgbClr val="333333"/>
                </a:solidFill>
              </a:rPr>
              <a:t> Graphique radar ou en toile d’araignée </a:t>
            </a:r>
          </a:p>
        </p:txBody>
      </p:sp>
      <p:pic>
        <p:nvPicPr>
          <p:cNvPr id="64524" name="Picture 3">
            <a:extLst>
              <a:ext uri="{FF2B5EF4-FFF2-40B4-BE49-F238E27FC236}">
                <a16:creationId xmlns:a16="http://schemas.microsoft.com/office/drawing/2014/main" id="{614D9D26-BCA2-FF7F-92B4-75B982D62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875"/>
            <a:ext cx="47863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4">
            <a:extLst>
              <a:ext uri="{FF2B5EF4-FFF2-40B4-BE49-F238E27FC236}">
                <a16:creationId xmlns:a16="http://schemas.microsoft.com/office/drawing/2014/main" id="{F5893A1A-2795-1127-BB1E-3F1D91899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2214563"/>
            <a:ext cx="3929063"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CA187B9-AD18-C7B3-E0EE-04E50D439F66}"/>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52BDA3DE-647E-B7B5-CD45-91A5BDB257E7}"/>
              </a:ext>
            </a:extLst>
          </p:cNvPr>
          <p:cNvSpPr>
            <a:spLocks noGrp="1"/>
          </p:cNvSpPr>
          <p:nvPr>
            <p:ph type="sldNum" sz="quarter" idx="12"/>
          </p:nvPr>
        </p:nvSpPr>
        <p:spPr/>
        <p:txBody>
          <a:bodyPr/>
          <a:lstStyle/>
          <a:p>
            <a:pPr>
              <a:defRPr/>
            </a:pPr>
            <a:fld id="{A07B448D-F9D1-4FAD-96A2-619069223D4D}" type="slidenum">
              <a:rPr lang="fr-FR" smtClean="0"/>
              <a:pPr>
                <a:defRPr/>
              </a:pPr>
              <a:t>39</a:t>
            </a:fld>
            <a:endParaRPr lang="fr-FR"/>
          </a:p>
        </p:txBody>
      </p:sp>
    </p:spTree>
    <p:extLst>
      <p:ext uri="{BB962C8B-B14F-4D97-AF65-F5344CB8AC3E}">
        <p14:creationId xmlns:p14="http://schemas.microsoft.com/office/powerpoint/2010/main" val="1793471706"/>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775" y="1297961"/>
            <a:ext cx="8658225" cy="4616648"/>
          </a:xfrm>
          <a:prstGeom prst="rect">
            <a:avLst/>
          </a:prstGeom>
        </p:spPr>
        <p:txBody>
          <a:bodyPr wrap="square">
            <a:spAutoFit/>
          </a:bodyPr>
          <a:lstStyle/>
          <a:p>
            <a:pPr lvl="0">
              <a:spcBef>
                <a:spcPts val="600"/>
              </a:spcBef>
              <a:spcAft>
                <a:spcPts val="1200"/>
              </a:spcAft>
            </a:pPr>
            <a:r>
              <a:rPr lang="fr-FR" sz="2400" b="1" dirty="0"/>
              <a:t>Pilotage opérationnel : </a:t>
            </a:r>
            <a:r>
              <a:rPr lang="fr-FR" sz="2400" dirty="0"/>
              <a:t>Assurer le suivi de l'exécution des activités - exemple : nombre de patients reçus, taux de rupture des MEG, taux d’exécution du budget, taux d’exécution du plan d’action, Nombre de lois votées, etc.  </a:t>
            </a:r>
          </a:p>
          <a:p>
            <a:pPr lvl="0">
              <a:spcBef>
                <a:spcPts val="600"/>
              </a:spcBef>
              <a:spcAft>
                <a:spcPts val="1200"/>
              </a:spcAft>
            </a:pPr>
            <a:r>
              <a:rPr lang="fr-FR" sz="2400" b="1" dirty="0"/>
              <a:t>Pilotage stratégique : </a:t>
            </a:r>
            <a:r>
              <a:rPr lang="fr-FR" sz="2400" dirty="0"/>
              <a:t>donner une vision globale du domaine (Nombre de consultations dans les formations sanitaires, Evolution de la production agricole, Taux d’encadrement des élèves, part du budget de la justice, Nombre d’agents de sécurité pour 1000 habitants, etc.)</a:t>
            </a:r>
          </a:p>
          <a:p>
            <a:pPr lvl="0">
              <a:spcBef>
                <a:spcPts val="600"/>
              </a:spcBef>
              <a:spcAft>
                <a:spcPts val="1200"/>
              </a:spcAft>
            </a:pPr>
            <a:r>
              <a:rPr lang="fr-FR" sz="2400" b="1" dirty="0"/>
              <a:t>Analyse : </a:t>
            </a:r>
            <a:r>
              <a:rPr lang="fr-FR" sz="2400" dirty="0"/>
              <a:t>Aider à la compréhension des chiffres en recherchant des causes, des relations. </a:t>
            </a:r>
          </a:p>
        </p:txBody>
      </p:sp>
      <p:sp>
        <p:nvSpPr>
          <p:cNvPr id="3" name="Rectangle 2"/>
          <p:cNvSpPr txBox="1">
            <a:spLocks noChangeArrowheads="1"/>
          </p:cNvSpPr>
          <p:nvPr/>
        </p:nvSpPr>
        <p:spPr>
          <a:xfrm>
            <a:off x="485775" y="476374"/>
            <a:ext cx="8190681" cy="720378"/>
          </a:xfrm>
          <a:prstGeom prst="rect">
            <a:avLst/>
          </a:prstGeom>
        </p:spPr>
        <p:txBody>
          <a:bodyPr/>
          <a:lstStyle/>
          <a:p>
            <a:pPr lvl="0">
              <a:defRPr/>
            </a:pPr>
            <a:r>
              <a:rPr lang="fr-FR" sz="3200" kern="0" dirty="0">
                <a:solidFill>
                  <a:schemeClr val="accent2"/>
                </a:solidFill>
                <a:latin typeface="+mj-lt"/>
                <a:ea typeface="+mj-ea"/>
                <a:cs typeface="+mj-cs"/>
              </a:rPr>
              <a:t>2. Fonctions d’un tableau de bord</a:t>
            </a:r>
          </a:p>
        </p:txBody>
      </p:sp>
      <p:sp>
        <p:nvSpPr>
          <p:cNvPr id="4" name="Espace réservé du numéro de diapositive 3">
            <a:extLst>
              <a:ext uri="{FF2B5EF4-FFF2-40B4-BE49-F238E27FC236}">
                <a16:creationId xmlns:a16="http://schemas.microsoft.com/office/drawing/2014/main" id="{B57505A3-DC29-D37A-0F78-35A186F67908}"/>
              </a:ext>
            </a:extLst>
          </p:cNvPr>
          <p:cNvSpPr>
            <a:spLocks noGrp="1"/>
          </p:cNvSpPr>
          <p:nvPr>
            <p:ph type="sldNum" sz="quarter" idx="12"/>
          </p:nvPr>
        </p:nvSpPr>
        <p:spPr/>
        <p:txBody>
          <a:bodyPr/>
          <a:lstStyle/>
          <a:p>
            <a:pPr>
              <a:defRPr/>
            </a:pPr>
            <a:fld id="{6FB36EDD-0629-409C-AF13-7CC8B517DC70}" type="slidenum">
              <a:rPr lang="fr-FR" smtClean="0"/>
              <a:pPr>
                <a:defRPr/>
              </a:pPr>
              <a:t>4</a:t>
            </a:fld>
            <a:endParaRPr lang="fr-FR"/>
          </a:p>
        </p:txBody>
      </p:sp>
    </p:spTree>
    <p:extLst>
      <p:ext uri="{BB962C8B-B14F-4D97-AF65-F5344CB8AC3E}">
        <p14:creationId xmlns:p14="http://schemas.microsoft.com/office/powerpoint/2010/main" val="3695825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Line 7">
            <a:extLst>
              <a:ext uri="{FF2B5EF4-FFF2-40B4-BE49-F238E27FC236}">
                <a16:creationId xmlns:a16="http://schemas.microsoft.com/office/drawing/2014/main" id="{12F231AC-B78B-7BAA-3A08-A65E75A9BE37}"/>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65" name="Line 8">
            <a:extLst>
              <a:ext uri="{FF2B5EF4-FFF2-40B4-BE49-F238E27FC236}">
                <a16:creationId xmlns:a16="http://schemas.microsoft.com/office/drawing/2014/main" id="{9515F950-259E-6CFB-2FAF-86D5A832A1E2}"/>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67" name="Rectangle 107">
            <a:extLst>
              <a:ext uri="{FF2B5EF4-FFF2-40B4-BE49-F238E27FC236}">
                <a16:creationId xmlns:a16="http://schemas.microsoft.com/office/drawing/2014/main" id="{A2CAF5C6-37FB-68EA-9DC8-6B728A2B8558}"/>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66569" name="Text Box 10">
            <a:extLst>
              <a:ext uri="{FF2B5EF4-FFF2-40B4-BE49-F238E27FC236}">
                <a16:creationId xmlns:a16="http://schemas.microsoft.com/office/drawing/2014/main" id="{DB440F39-7946-22E0-4ABD-FD9578982AF4}"/>
              </a:ext>
            </a:extLst>
          </p:cNvPr>
          <p:cNvSpPr txBox="1">
            <a:spLocks noChangeArrowheads="1"/>
          </p:cNvSpPr>
          <p:nvPr/>
        </p:nvSpPr>
        <p:spPr bwMode="auto">
          <a:xfrm>
            <a:off x="357188" y="1214438"/>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5.2.4 Autres types de graphiques</a:t>
            </a:r>
          </a:p>
        </p:txBody>
      </p:sp>
      <p:sp>
        <p:nvSpPr>
          <p:cNvPr id="66570" name="Rectangle 19">
            <a:extLst>
              <a:ext uri="{FF2B5EF4-FFF2-40B4-BE49-F238E27FC236}">
                <a16:creationId xmlns:a16="http://schemas.microsoft.com/office/drawing/2014/main" id="{FB9A0436-6BCD-212B-553E-6DB65753FF04}"/>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66571" name="Rectangle 14">
            <a:extLst>
              <a:ext uri="{FF2B5EF4-FFF2-40B4-BE49-F238E27FC236}">
                <a16:creationId xmlns:a16="http://schemas.microsoft.com/office/drawing/2014/main" id="{6FAD9FCC-4FB1-77AF-881A-4E3E83DF5DD2}"/>
              </a:ext>
            </a:extLst>
          </p:cNvPr>
          <p:cNvSpPr>
            <a:spLocks noChangeArrowheads="1"/>
          </p:cNvSpPr>
          <p:nvPr/>
        </p:nvSpPr>
        <p:spPr bwMode="auto">
          <a:xfrm>
            <a:off x="642938" y="1571625"/>
            <a:ext cx="321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Nuage de points</a:t>
            </a:r>
          </a:p>
        </p:txBody>
      </p:sp>
      <p:sp>
        <p:nvSpPr>
          <p:cNvPr id="66572" name="Rectangle 15">
            <a:extLst>
              <a:ext uri="{FF2B5EF4-FFF2-40B4-BE49-F238E27FC236}">
                <a16:creationId xmlns:a16="http://schemas.microsoft.com/office/drawing/2014/main" id="{6C3730B9-1B42-AB8F-139A-42CC55F81B25}"/>
              </a:ext>
            </a:extLst>
          </p:cNvPr>
          <p:cNvSpPr>
            <a:spLocks noChangeArrowheads="1"/>
          </p:cNvSpPr>
          <p:nvPr/>
        </p:nvSpPr>
        <p:spPr bwMode="auto">
          <a:xfrm>
            <a:off x="4286250" y="1571625"/>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Ø"/>
            </a:pPr>
            <a:r>
              <a:rPr lang="fr-FR" altLang="fr-FR" sz="2000">
                <a:solidFill>
                  <a:srgbClr val="333333"/>
                </a:solidFill>
              </a:rPr>
              <a:t> Graphique combiné</a:t>
            </a:r>
          </a:p>
        </p:txBody>
      </p:sp>
      <p:pic>
        <p:nvPicPr>
          <p:cNvPr id="66573" name="Picture 2">
            <a:extLst>
              <a:ext uri="{FF2B5EF4-FFF2-40B4-BE49-F238E27FC236}">
                <a16:creationId xmlns:a16="http://schemas.microsoft.com/office/drawing/2014/main" id="{59A922E7-7CD2-2440-F99B-4E97D8515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3188"/>
            <a:ext cx="36845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4">
            <a:extLst>
              <a:ext uri="{FF2B5EF4-FFF2-40B4-BE49-F238E27FC236}">
                <a16:creationId xmlns:a16="http://schemas.microsoft.com/office/drawing/2014/main" id="{5F2F7303-5337-3278-F53C-EA05CBA3A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428875"/>
            <a:ext cx="52562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5989D2D-C649-B884-E736-ABBF15433E95}"/>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AE3DD2E8-F314-FBE4-033E-DD1E757C2C72}"/>
              </a:ext>
            </a:extLst>
          </p:cNvPr>
          <p:cNvSpPr>
            <a:spLocks noGrp="1"/>
          </p:cNvSpPr>
          <p:nvPr>
            <p:ph type="sldNum" sz="quarter" idx="12"/>
          </p:nvPr>
        </p:nvSpPr>
        <p:spPr/>
        <p:txBody>
          <a:bodyPr/>
          <a:lstStyle/>
          <a:p>
            <a:pPr>
              <a:defRPr/>
            </a:pPr>
            <a:fld id="{A07B448D-F9D1-4FAD-96A2-619069223D4D}" type="slidenum">
              <a:rPr lang="fr-FR" smtClean="0"/>
              <a:pPr>
                <a:defRPr/>
              </a:pPr>
              <a:t>40</a:t>
            </a:fld>
            <a:endParaRPr lang="fr-FR"/>
          </a:p>
        </p:txBody>
      </p:sp>
    </p:spTree>
    <p:extLst>
      <p:ext uri="{BB962C8B-B14F-4D97-AF65-F5344CB8AC3E}">
        <p14:creationId xmlns:p14="http://schemas.microsoft.com/office/powerpoint/2010/main" val="1483905509"/>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5759" y="5437413"/>
            <a:ext cx="7731581" cy="1240973"/>
          </a:xfrm>
        </p:spPr>
        <p:txBody>
          <a:bodyPr>
            <a:normAutofit/>
          </a:bodyPr>
          <a:lstStyle/>
          <a:p>
            <a:pPr marL="0" indent="0">
              <a:buNone/>
            </a:pPr>
            <a:r>
              <a:rPr lang="fr-FR" sz="2000" dirty="0"/>
              <a:t>Le graphique 3D est beau mais ne rend pas bien compte du message essentiel de l’information statistique.</a:t>
            </a:r>
          </a:p>
        </p:txBody>
      </p:sp>
      <p:pic>
        <p:nvPicPr>
          <p:cNvPr id="1026" name="Picture 2"/>
          <p:cNvPicPr>
            <a:picLocks noChangeAspect="1" noChangeArrowheads="1"/>
          </p:cNvPicPr>
          <p:nvPr/>
        </p:nvPicPr>
        <p:blipFill>
          <a:blip r:embed="rId2"/>
          <a:srcRect/>
          <a:stretch>
            <a:fillRect/>
          </a:stretch>
        </p:blipFill>
        <p:spPr bwMode="auto">
          <a:xfrm>
            <a:off x="708252" y="2312915"/>
            <a:ext cx="4222977" cy="29357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781550" y="2332649"/>
            <a:ext cx="4144736" cy="2829217"/>
          </a:xfrm>
          <a:prstGeom prst="rect">
            <a:avLst/>
          </a:prstGeom>
          <a:noFill/>
          <a:ln w="9525">
            <a:noFill/>
            <a:miter lim="800000"/>
            <a:headEnd/>
            <a:tailEnd/>
          </a:ln>
          <a:effectLst/>
        </p:spPr>
      </p:pic>
      <p:sp>
        <p:nvSpPr>
          <p:cNvPr id="7" name="ZoneTexte 6"/>
          <p:cNvSpPr txBox="1"/>
          <p:nvPr/>
        </p:nvSpPr>
        <p:spPr>
          <a:xfrm>
            <a:off x="809626" y="1395315"/>
            <a:ext cx="8010524" cy="707886"/>
          </a:xfrm>
          <a:prstGeom prst="rect">
            <a:avLst/>
          </a:prstGeom>
          <a:noFill/>
        </p:spPr>
        <p:txBody>
          <a:bodyPr wrap="square" rtlCol="0">
            <a:spAutoFit/>
          </a:bodyPr>
          <a:lstStyle/>
          <a:p>
            <a:r>
              <a:rPr lang="fr-FR" sz="2000" dirty="0"/>
              <a:t>Le graphique de communication doit mettre en évidence les information essentielles</a:t>
            </a:r>
          </a:p>
        </p:txBody>
      </p:sp>
      <p:sp>
        <p:nvSpPr>
          <p:cNvPr id="5" name="Rectangle 2">
            <a:extLst>
              <a:ext uri="{FF2B5EF4-FFF2-40B4-BE49-F238E27FC236}">
                <a16:creationId xmlns:a16="http://schemas.microsoft.com/office/drawing/2014/main" id="{D62757FA-E449-0259-09B3-0E45266C1495}"/>
              </a:ext>
            </a:extLst>
          </p:cNvPr>
          <p:cNvSpPr>
            <a:spLocks noGrp="1" noChangeArrowheads="1"/>
          </p:cNvSpPr>
          <p:nvPr>
            <p:ph type="title"/>
          </p:nvPr>
        </p:nvSpPr>
        <p:spPr>
          <a:xfrm>
            <a:off x="611560" y="161017"/>
            <a:ext cx="7416823" cy="531679"/>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8" name="Text Box 10">
            <a:extLst>
              <a:ext uri="{FF2B5EF4-FFF2-40B4-BE49-F238E27FC236}">
                <a16:creationId xmlns:a16="http://schemas.microsoft.com/office/drawing/2014/main" id="{8A8C1968-537A-96E0-9DAF-CB7D1A249F79}"/>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2" name="Espace réservé du numéro de diapositive 1">
            <a:extLst>
              <a:ext uri="{FF2B5EF4-FFF2-40B4-BE49-F238E27FC236}">
                <a16:creationId xmlns:a16="http://schemas.microsoft.com/office/drawing/2014/main" id="{88C60F4F-9790-6BAD-E759-926533E8A84C}"/>
              </a:ext>
            </a:extLst>
          </p:cNvPr>
          <p:cNvSpPr>
            <a:spLocks noGrp="1"/>
          </p:cNvSpPr>
          <p:nvPr>
            <p:ph type="sldNum" sz="quarter" idx="12"/>
          </p:nvPr>
        </p:nvSpPr>
        <p:spPr/>
        <p:txBody>
          <a:bodyPr/>
          <a:lstStyle/>
          <a:p>
            <a:pPr>
              <a:defRPr/>
            </a:pPr>
            <a:fld id="{A07B448D-F9D1-4FAD-96A2-619069223D4D}" type="slidenum">
              <a:rPr lang="fr-FR" smtClean="0"/>
              <a:pPr>
                <a:defRPr/>
              </a:pPr>
              <a:t>41</a:t>
            </a:fld>
            <a:endParaRPr lang="fr-FR"/>
          </a:p>
        </p:txBody>
      </p:sp>
    </p:spTree>
    <p:extLst>
      <p:ext uri="{BB962C8B-B14F-4D97-AF65-F5344CB8AC3E}">
        <p14:creationId xmlns:p14="http://schemas.microsoft.com/office/powerpoint/2010/main" val="3796601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621" y="1556792"/>
            <a:ext cx="7886700" cy="657906"/>
          </a:xfrm>
        </p:spPr>
        <p:txBody>
          <a:bodyPr>
            <a:normAutofit fontScale="70000" lnSpcReduction="20000"/>
          </a:bodyPr>
          <a:lstStyle/>
          <a:p>
            <a:r>
              <a:rPr lang="fr-FR" dirty="0"/>
              <a:t>Le graphique n’apporte aucune information supplémentaire pertinente par rapport au tableau</a:t>
            </a:r>
          </a:p>
        </p:txBody>
      </p:sp>
      <p:graphicFrame>
        <p:nvGraphicFramePr>
          <p:cNvPr id="5" name="Graphique 4"/>
          <p:cNvGraphicFramePr>
            <a:graphicFrameLocks/>
          </p:cNvGraphicFramePr>
          <p:nvPr>
            <p:extLst>
              <p:ext uri="{D42A27DB-BD31-4B8C-83A1-F6EECF244321}">
                <p14:modId xmlns:p14="http://schemas.microsoft.com/office/powerpoint/2010/main" val="590676611"/>
              </p:ext>
            </p:extLst>
          </p:nvPr>
        </p:nvGraphicFramePr>
        <p:xfrm>
          <a:off x="4211960" y="2564904"/>
          <a:ext cx="4346620" cy="3609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736247287"/>
              </p:ext>
            </p:extLst>
          </p:nvPr>
        </p:nvGraphicFramePr>
        <p:xfrm>
          <a:off x="827584" y="2645531"/>
          <a:ext cx="2942822" cy="3448050"/>
        </p:xfrm>
        <a:graphic>
          <a:graphicData uri="http://schemas.openxmlformats.org/drawingml/2006/table">
            <a:tbl>
              <a:tblPr>
                <a:tableStyleId>{5C22544A-7EE6-4342-B048-85BDC9FD1C3A}</a:tableStyleId>
              </a:tblPr>
              <a:tblGrid>
                <a:gridCol w="1471411">
                  <a:extLst>
                    <a:ext uri="{9D8B030D-6E8A-4147-A177-3AD203B41FA5}">
                      <a16:colId xmlns:a16="http://schemas.microsoft.com/office/drawing/2014/main" val="20000"/>
                    </a:ext>
                  </a:extLst>
                </a:gridCol>
                <a:gridCol w="1471411">
                  <a:extLst>
                    <a:ext uri="{9D8B030D-6E8A-4147-A177-3AD203B41FA5}">
                      <a16:colId xmlns:a16="http://schemas.microsoft.com/office/drawing/2014/main" val="20001"/>
                    </a:ext>
                  </a:extLst>
                </a:gridCol>
              </a:tblGrid>
              <a:tr h="190500">
                <a:tc>
                  <a:txBody>
                    <a:bodyPr/>
                    <a:lstStyle/>
                    <a:p>
                      <a:pPr algn="l" fontAlgn="b"/>
                      <a:r>
                        <a:rPr lang="fr-FR" sz="2000" u="none" strike="noStrike" dirty="0">
                          <a:effectLst/>
                        </a:rPr>
                        <a:t> Régions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2000" u="none" strike="noStrike" dirty="0">
                          <a:effectLst/>
                        </a:rPr>
                        <a:t>Nombre d'écoles  </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fr-FR" sz="2000" u="none" strike="noStrike" dirty="0">
                          <a:effectLst/>
                        </a:rPr>
                        <a:t> Boké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10</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fr-FR" sz="2000" u="none" strike="noStrike" dirty="0">
                          <a:effectLst/>
                        </a:rPr>
                        <a:t> Conakry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36</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fr-FR" sz="2000" u="none" strike="noStrike" dirty="0">
                          <a:effectLst/>
                        </a:rPr>
                        <a:t> Faranah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5</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fr-FR" sz="2000" u="none" strike="noStrike" dirty="0">
                          <a:effectLst/>
                        </a:rPr>
                        <a:t> Kankan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8</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fr-FR" sz="2000" u="none" strike="noStrike" dirty="0">
                          <a:effectLst/>
                        </a:rPr>
                        <a:t> Kindia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6</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fr-FR" sz="2000" u="none" strike="noStrike" dirty="0">
                          <a:effectLst/>
                        </a:rPr>
                        <a:t> Labé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5</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fr-FR" sz="2000" u="none" strike="noStrike" dirty="0">
                          <a:effectLst/>
                        </a:rPr>
                        <a:t> Mamou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4</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fr-FR" sz="2000" u="none" strike="noStrike" dirty="0">
                          <a:effectLst/>
                        </a:rPr>
                        <a:t> N’</a:t>
                      </a:r>
                      <a:r>
                        <a:rPr lang="fr-FR" sz="2000" u="none" strike="noStrike" dirty="0" err="1">
                          <a:effectLst/>
                        </a:rPr>
                        <a:t>Zérékoré</a:t>
                      </a:r>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8</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0500">
                <a:tc>
                  <a:txBody>
                    <a:bodyPr/>
                    <a:lstStyle/>
                    <a:p>
                      <a:pPr algn="l" fontAlgn="b"/>
                      <a:r>
                        <a:rPr lang="fr-FR" sz="2000" u="none" strike="noStrike" dirty="0">
                          <a:effectLst/>
                        </a:rPr>
                        <a:t> Total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82</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
        <p:nvSpPr>
          <p:cNvPr id="4" name="Rectangle 2">
            <a:extLst>
              <a:ext uri="{FF2B5EF4-FFF2-40B4-BE49-F238E27FC236}">
                <a16:creationId xmlns:a16="http://schemas.microsoft.com/office/drawing/2014/main" id="{B3872854-C7D2-FEB1-346F-FD72B3BEF4E4}"/>
              </a:ext>
            </a:extLst>
          </p:cNvPr>
          <p:cNvSpPr>
            <a:spLocks noGrp="1" noChangeArrowheads="1"/>
          </p:cNvSpPr>
          <p:nvPr>
            <p:ph type="title"/>
          </p:nvPr>
        </p:nvSpPr>
        <p:spPr>
          <a:xfrm>
            <a:off x="611560" y="161017"/>
            <a:ext cx="7416823" cy="531679"/>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7" name="Text Box 10">
            <a:extLst>
              <a:ext uri="{FF2B5EF4-FFF2-40B4-BE49-F238E27FC236}">
                <a16:creationId xmlns:a16="http://schemas.microsoft.com/office/drawing/2014/main" id="{68FAA931-6040-9B90-CC2F-7CDC55A306B1}"/>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6" name="Espace réservé du numéro de diapositive 5">
            <a:extLst>
              <a:ext uri="{FF2B5EF4-FFF2-40B4-BE49-F238E27FC236}">
                <a16:creationId xmlns:a16="http://schemas.microsoft.com/office/drawing/2014/main" id="{105CFB5F-7525-824F-0384-BB482F348922}"/>
              </a:ext>
            </a:extLst>
          </p:cNvPr>
          <p:cNvSpPr>
            <a:spLocks noGrp="1"/>
          </p:cNvSpPr>
          <p:nvPr>
            <p:ph type="sldNum" sz="quarter" idx="12"/>
          </p:nvPr>
        </p:nvSpPr>
        <p:spPr/>
        <p:txBody>
          <a:bodyPr/>
          <a:lstStyle/>
          <a:p>
            <a:pPr>
              <a:defRPr/>
            </a:pPr>
            <a:fld id="{A07B448D-F9D1-4FAD-96A2-619069223D4D}" type="slidenum">
              <a:rPr lang="fr-FR" smtClean="0"/>
              <a:pPr>
                <a:defRPr/>
              </a:pPr>
              <a:t>42</a:t>
            </a:fld>
            <a:endParaRPr lang="fr-FR"/>
          </a:p>
        </p:txBody>
      </p:sp>
    </p:spTree>
    <p:extLst>
      <p:ext uri="{BB962C8B-B14F-4D97-AF65-F5344CB8AC3E}">
        <p14:creationId xmlns:p14="http://schemas.microsoft.com/office/powerpoint/2010/main" val="2467332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9112" y="1700808"/>
            <a:ext cx="7121279" cy="400110"/>
          </a:xfrm>
          <a:prstGeom prst="rect">
            <a:avLst/>
          </a:prstGeom>
          <a:noFill/>
        </p:spPr>
        <p:txBody>
          <a:bodyPr wrap="square" rtlCol="0">
            <a:spAutoFit/>
          </a:bodyPr>
          <a:lstStyle/>
          <a:p>
            <a:r>
              <a:rPr lang="fr-FR" sz="2000" dirty="0"/>
              <a:t>Graphique inapproprié à cause du nombre de modalités</a:t>
            </a:r>
          </a:p>
        </p:txBody>
      </p:sp>
      <p:graphicFrame>
        <p:nvGraphicFramePr>
          <p:cNvPr id="5" name="Graphique 4"/>
          <p:cNvGraphicFramePr>
            <a:graphicFrameLocks/>
          </p:cNvGraphicFramePr>
          <p:nvPr>
            <p:extLst>
              <p:ext uri="{D42A27DB-BD31-4B8C-83A1-F6EECF244321}">
                <p14:modId xmlns:p14="http://schemas.microsoft.com/office/powerpoint/2010/main" val="2653198757"/>
              </p:ext>
            </p:extLst>
          </p:nvPr>
        </p:nvGraphicFramePr>
        <p:xfrm>
          <a:off x="4572000" y="2996952"/>
          <a:ext cx="3915178" cy="2547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1315215615"/>
              </p:ext>
            </p:extLst>
          </p:nvPr>
        </p:nvGraphicFramePr>
        <p:xfrm>
          <a:off x="971600" y="2780928"/>
          <a:ext cx="3044626" cy="3143250"/>
        </p:xfrm>
        <a:graphic>
          <a:graphicData uri="http://schemas.openxmlformats.org/drawingml/2006/table">
            <a:tbl>
              <a:tblPr>
                <a:tableStyleId>{5C22544A-7EE6-4342-B048-85BDC9FD1C3A}</a:tableStyleId>
              </a:tblPr>
              <a:tblGrid>
                <a:gridCol w="1522313">
                  <a:extLst>
                    <a:ext uri="{9D8B030D-6E8A-4147-A177-3AD203B41FA5}">
                      <a16:colId xmlns:a16="http://schemas.microsoft.com/office/drawing/2014/main" val="20000"/>
                    </a:ext>
                  </a:extLst>
                </a:gridCol>
                <a:gridCol w="1522313">
                  <a:extLst>
                    <a:ext uri="{9D8B030D-6E8A-4147-A177-3AD203B41FA5}">
                      <a16:colId xmlns:a16="http://schemas.microsoft.com/office/drawing/2014/main" val="20001"/>
                    </a:ext>
                  </a:extLst>
                </a:gridCol>
              </a:tblGrid>
              <a:tr h="253714">
                <a:tc>
                  <a:txBody>
                    <a:bodyPr/>
                    <a:lstStyle/>
                    <a:p>
                      <a:pPr algn="l" fontAlgn="b"/>
                      <a:r>
                        <a:rPr lang="fr-FR" sz="2000" u="none" strike="noStrike" dirty="0">
                          <a:effectLst/>
                        </a:rPr>
                        <a:t>Régions</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2000" u="none" strike="noStrike" dirty="0">
                          <a:effectLst/>
                        </a:rPr>
                        <a:t>% Effectif</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53714">
                <a:tc>
                  <a:txBody>
                    <a:bodyPr/>
                    <a:lstStyle/>
                    <a:p>
                      <a:pPr algn="l" fontAlgn="b"/>
                      <a:r>
                        <a:rPr lang="fr-FR" sz="2000" u="none" strike="noStrike" dirty="0">
                          <a:effectLst/>
                        </a:rPr>
                        <a:t> Boké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a:effectLst/>
                        </a:rPr>
                        <a:t>15%</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53714">
                <a:tc>
                  <a:txBody>
                    <a:bodyPr/>
                    <a:lstStyle/>
                    <a:p>
                      <a:pPr algn="l" fontAlgn="b"/>
                      <a:r>
                        <a:rPr lang="fr-FR" sz="2000" u="none" strike="noStrike" dirty="0">
                          <a:effectLst/>
                        </a:rPr>
                        <a:t> Conakry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a:effectLst/>
                        </a:rPr>
                        <a:t>43%</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53714">
                <a:tc>
                  <a:txBody>
                    <a:bodyPr/>
                    <a:lstStyle/>
                    <a:p>
                      <a:pPr algn="l" fontAlgn="b"/>
                      <a:r>
                        <a:rPr lang="fr-FR" sz="2000" u="none" strike="noStrike" dirty="0">
                          <a:effectLst/>
                        </a:rPr>
                        <a:t> Faranah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a:effectLst/>
                        </a:rPr>
                        <a:t>3%</a:t>
                      </a:r>
                      <a:endParaRPr lang="fr-F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53714">
                <a:tc>
                  <a:txBody>
                    <a:bodyPr/>
                    <a:lstStyle/>
                    <a:p>
                      <a:pPr algn="l" fontAlgn="b"/>
                      <a:r>
                        <a:rPr lang="fr-FR" sz="2000" u="none" strike="noStrike" dirty="0">
                          <a:effectLst/>
                        </a:rPr>
                        <a:t> Kankan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13%</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53714">
                <a:tc>
                  <a:txBody>
                    <a:bodyPr/>
                    <a:lstStyle/>
                    <a:p>
                      <a:pPr algn="l" fontAlgn="b"/>
                      <a:r>
                        <a:rPr lang="fr-FR" sz="2000" u="none" strike="noStrike" dirty="0">
                          <a:effectLst/>
                        </a:rPr>
                        <a:t> Kindia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9%</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53714">
                <a:tc>
                  <a:txBody>
                    <a:bodyPr/>
                    <a:lstStyle/>
                    <a:p>
                      <a:pPr algn="l" fontAlgn="b"/>
                      <a:r>
                        <a:rPr lang="fr-FR" sz="2000" u="none" strike="noStrike" dirty="0">
                          <a:effectLst/>
                        </a:rPr>
                        <a:t> Labé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7%</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53714">
                <a:tc>
                  <a:txBody>
                    <a:bodyPr/>
                    <a:lstStyle/>
                    <a:p>
                      <a:pPr algn="l" fontAlgn="b"/>
                      <a:r>
                        <a:rPr lang="fr-FR" sz="2000" u="none" strike="noStrike" dirty="0">
                          <a:effectLst/>
                        </a:rPr>
                        <a:t> Mamou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1%</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53714">
                <a:tc>
                  <a:txBody>
                    <a:bodyPr/>
                    <a:lstStyle/>
                    <a:p>
                      <a:pPr algn="l" fontAlgn="b"/>
                      <a:r>
                        <a:rPr lang="fr-FR" sz="2000" u="none" strike="noStrike" dirty="0">
                          <a:effectLst/>
                        </a:rPr>
                        <a:t> N’</a:t>
                      </a:r>
                      <a:r>
                        <a:rPr lang="fr-FR" sz="2000" u="none" strike="noStrike" dirty="0" err="1">
                          <a:effectLst/>
                        </a:rPr>
                        <a:t>Zérékoré</a:t>
                      </a:r>
                      <a:r>
                        <a:rPr lang="fr-FR" sz="2000" u="none" strike="noStrike" dirty="0">
                          <a:effectLst/>
                        </a:rPr>
                        <a:t>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9%</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53714">
                <a:tc>
                  <a:txBody>
                    <a:bodyPr/>
                    <a:lstStyle/>
                    <a:p>
                      <a:pPr algn="l" fontAlgn="b"/>
                      <a:r>
                        <a:rPr lang="fr-FR" sz="2000" u="none" strike="noStrike" dirty="0">
                          <a:effectLst/>
                        </a:rPr>
                        <a:t> Total  </a:t>
                      </a:r>
                      <a:endParaRPr lang="fr-F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000" u="none" strike="noStrike" dirty="0">
                          <a:effectLst/>
                        </a:rPr>
                        <a:t>100%</a:t>
                      </a:r>
                      <a:endParaRPr lang="fr-F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B06EF2B2-00AE-9613-E748-3F31B2CCF5AF}"/>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7" name="Text Box 10">
            <a:extLst>
              <a:ext uri="{FF2B5EF4-FFF2-40B4-BE49-F238E27FC236}">
                <a16:creationId xmlns:a16="http://schemas.microsoft.com/office/drawing/2014/main" id="{E46C5378-8453-6905-2AD9-48E32113AF25}"/>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6" name="Espace réservé du numéro de diapositive 5">
            <a:extLst>
              <a:ext uri="{FF2B5EF4-FFF2-40B4-BE49-F238E27FC236}">
                <a16:creationId xmlns:a16="http://schemas.microsoft.com/office/drawing/2014/main" id="{E3D82324-CBBF-C443-9F08-6A216E680C53}"/>
              </a:ext>
            </a:extLst>
          </p:cNvPr>
          <p:cNvSpPr>
            <a:spLocks noGrp="1"/>
          </p:cNvSpPr>
          <p:nvPr>
            <p:ph type="sldNum" sz="quarter" idx="12"/>
          </p:nvPr>
        </p:nvSpPr>
        <p:spPr/>
        <p:txBody>
          <a:bodyPr/>
          <a:lstStyle/>
          <a:p>
            <a:pPr>
              <a:defRPr/>
            </a:pPr>
            <a:fld id="{6FB36EDD-0629-409C-AF13-7CC8B517DC70}" type="slidenum">
              <a:rPr lang="fr-FR" smtClean="0"/>
              <a:pPr>
                <a:defRPr/>
              </a:pPr>
              <a:t>43</a:t>
            </a:fld>
            <a:endParaRPr lang="fr-FR"/>
          </a:p>
        </p:txBody>
      </p:sp>
    </p:spTree>
    <p:extLst>
      <p:ext uri="{BB962C8B-B14F-4D97-AF65-F5344CB8AC3E}">
        <p14:creationId xmlns:p14="http://schemas.microsoft.com/office/powerpoint/2010/main" val="4220869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48982" y="1212106"/>
            <a:ext cx="6846033" cy="400110"/>
          </a:xfrm>
          <a:prstGeom prst="rect">
            <a:avLst/>
          </a:prstGeom>
          <a:noFill/>
        </p:spPr>
        <p:txBody>
          <a:bodyPr wrap="square" rtlCol="0">
            <a:spAutoFit/>
          </a:bodyPr>
          <a:lstStyle/>
          <a:p>
            <a:r>
              <a:rPr lang="fr-FR" sz="2000" dirty="0"/>
              <a:t>Graphiques appropriés à cause du nombre de modalités</a:t>
            </a:r>
          </a:p>
        </p:txBody>
      </p:sp>
      <p:graphicFrame>
        <p:nvGraphicFramePr>
          <p:cNvPr id="4" name="Graphique 3"/>
          <p:cNvGraphicFramePr>
            <a:graphicFrameLocks/>
          </p:cNvGraphicFramePr>
          <p:nvPr>
            <p:extLst>
              <p:ext uri="{D42A27DB-BD31-4B8C-83A1-F6EECF244321}">
                <p14:modId xmlns:p14="http://schemas.microsoft.com/office/powerpoint/2010/main" val="4212163242"/>
              </p:ext>
            </p:extLst>
          </p:nvPr>
        </p:nvGraphicFramePr>
        <p:xfrm>
          <a:off x="1604799" y="1727632"/>
          <a:ext cx="5612429" cy="209045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2"/>
          <p:cNvSpPr>
            <a:spLocks noChangeArrowheads="1"/>
          </p:cNvSpPr>
          <p:nvPr/>
        </p:nvSpPr>
        <p:spPr bwMode="auto">
          <a:xfrm>
            <a:off x="467544" y="3790731"/>
            <a:ext cx="79208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a:t>
            </a:r>
            <a:r>
              <a:rPr kumimoji="0" lang="fr-FR" altLang="fr-FR" sz="1200" b="1"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raphique 2. </a:t>
            </a:r>
            <a:r>
              <a:rPr kumimoji="0" lang="fr-FR" altLang="fr-FR" sz="1200" b="1" i="0" u="none" strike="noStrike" cap="none" normalizeH="0" baseline="0" dirty="0" bmk="_Toc501261899">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 : Proportion (%) des ménages par région administrative selon la  nature du matériau du toit</a:t>
            </a:r>
            <a:endParaRPr kumimoji="0" lang="fr-FR" altLang="fr-FR" sz="1200" b="0" i="0" u="none" strike="noStrike" cap="none" normalizeH="0" baseline="0" dirty="0">
              <a:ln>
                <a:noFill/>
              </a:ln>
              <a:solidFill>
                <a:schemeClr val="tx1"/>
              </a:solidFill>
              <a:effectLst/>
              <a:latin typeface="Arial" panose="020B0604020202020204" pitchFamily="34" charset="0"/>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163393068"/>
              </p:ext>
            </p:extLst>
          </p:nvPr>
        </p:nvGraphicFramePr>
        <p:xfrm>
          <a:off x="1449138" y="4047967"/>
          <a:ext cx="6014434" cy="2810033"/>
        </p:xfrm>
        <a:graphic>
          <a:graphicData uri="http://schemas.openxmlformats.org/presentationml/2006/ole">
            <mc:AlternateContent xmlns:mc="http://schemas.openxmlformats.org/markup-compatibility/2006">
              <mc:Choice xmlns:v="urn:schemas-microsoft-com:vml" Requires="v">
                <p:oleObj name="Feuille de calcul" r:id="rId3" imgW="4896019" imgH="2914530" progId="Excel.Sheet.12">
                  <p:embed/>
                </p:oleObj>
              </mc:Choice>
              <mc:Fallback>
                <p:oleObj name="Feuille de calcul" r:id="rId3" imgW="4896019" imgH="2914530" progId="Excel.Sheet.12">
                  <p:embed/>
                  <p:pic>
                    <p:nvPicPr>
                      <p:cNvPr id="5" name="Obje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138" y="4047967"/>
                        <a:ext cx="6014434" cy="2810033"/>
                      </a:xfrm>
                      <a:prstGeom prst="rect">
                        <a:avLst/>
                      </a:prstGeom>
                      <a:noFill/>
                    </p:spPr>
                  </p:pic>
                </p:oleObj>
              </mc:Fallback>
            </mc:AlternateContent>
          </a:graphicData>
        </a:graphic>
      </p:graphicFrame>
      <p:sp>
        <p:nvSpPr>
          <p:cNvPr id="7" name="Rectangle 2">
            <a:extLst>
              <a:ext uri="{FF2B5EF4-FFF2-40B4-BE49-F238E27FC236}">
                <a16:creationId xmlns:a16="http://schemas.microsoft.com/office/drawing/2014/main" id="{CDD05DD4-046D-80F8-FE41-0372E3D434EF}"/>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9" name="Text Box 10">
            <a:extLst>
              <a:ext uri="{FF2B5EF4-FFF2-40B4-BE49-F238E27FC236}">
                <a16:creationId xmlns:a16="http://schemas.microsoft.com/office/drawing/2014/main" id="{16EF1B0F-DE5F-ABC2-6D89-867C2CA3E89D}"/>
              </a:ext>
            </a:extLst>
          </p:cNvPr>
          <p:cNvSpPr txBox="1">
            <a:spLocks noChangeArrowheads="1"/>
          </p:cNvSpPr>
          <p:nvPr/>
        </p:nvSpPr>
        <p:spPr bwMode="auto">
          <a:xfrm>
            <a:off x="179512" y="802722"/>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6" name="Espace réservé du numéro de diapositive 5">
            <a:extLst>
              <a:ext uri="{FF2B5EF4-FFF2-40B4-BE49-F238E27FC236}">
                <a16:creationId xmlns:a16="http://schemas.microsoft.com/office/drawing/2014/main" id="{415CDA56-4DBD-8F63-2BD9-B091C4953663}"/>
              </a:ext>
            </a:extLst>
          </p:cNvPr>
          <p:cNvSpPr>
            <a:spLocks noGrp="1"/>
          </p:cNvSpPr>
          <p:nvPr>
            <p:ph type="sldNum" sz="quarter" idx="12"/>
          </p:nvPr>
        </p:nvSpPr>
        <p:spPr/>
        <p:txBody>
          <a:bodyPr/>
          <a:lstStyle/>
          <a:p>
            <a:pPr>
              <a:defRPr/>
            </a:pPr>
            <a:fld id="{6FB36EDD-0629-409C-AF13-7CC8B517DC70}" type="slidenum">
              <a:rPr lang="fr-FR" smtClean="0"/>
              <a:pPr>
                <a:defRPr/>
              </a:pPr>
              <a:t>44</a:t>
            </a:fld>
            <a:endParaRPr lang="fr-FR"/>
          </a:p>
        </p:txBody>
      </p:sp>
    </p:spTree>
    <p:extLst>
      <p:ext uri="{BB962C8B-B14F-4D97-AF65-F5344CB8AC3E}">
        <p14:creationId xmlns:p14="http://schemas.microsoft.com/office/powerpoint/2010/main" val="2425764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3851756"/>
            <a:ext cx="4419600" cy="369332"/>
          </a:xfrm>
          <a:prstGeom prst="rect">
            <a:avLst/>
          </a:prstGeom>
          <a:noFill/>
        </p:spPr>
        <p:txBody>
          <a:bodyPr wrap="square" rtlCol="0">
            <a:spAutoFit/>
          </a:bodyPr>
          <a:lstStyle/>
          <a:p>
            <a:r>
              <a:rPr lang="fr-FR" dirty="0"/>
              <a:t>Graphique approprié</a:t>
            </a:r>
          </a:p>
        </p:txBody>
      </p:sp>
      <p:sp>
        <p:nvSpPr>
          <p:cNvPr id="5" name="ZoneTexte 4"/>
          <p:cNvSpPr txBox="1"/>
          <p:nvPr/>
        </p:nvSpPr>
        <p:spPr>
          <a:xfrm>
            <a:off x="1259632" y="1309653"/>
            <a:ext cx="4419600" cy="369332"/>
          </a:xfrm>
          <a:prstGeom prst="rect">
            <a:avLst/>
          </a:prstGeom>
          <a:noFill/>
        </p:spPr>
        <p:txBody>
          <a:bodyPr wrap="square" rtlCol="0">
            <a:spAutoFit/>
          </a:bodyPr>
          <a:lstStyle/>
          <a:p>
            <a:r>
              <a:rPr lang="fr-FR" dirty="0"/>
              <a:t>Graphique inapproprié</a:t>
            </a:r>
          </a:p>
        </p:txBody>
      </p:sp>
      <p:graphicFrame>
        <p:nvGraphicFramePr>
          <p:cNvPr id="6" name="Graphique 5"/>
          <p:cNvGraphicFramePr>
            <a:graphicFrameLocks/>
          </p:cNvGraphicFramePr>
          <p:nvPr>
            <p:extLst>
              <p:ext uri="{D42A27DB-BD31-4B8C-83A1-F6EECF244321}">
                <p14:modId xmlns:p14="http://schemas.microsoft.com/office/powerpoint/2010/main" val="336648472"/>
              </p:ext>
            </p:extLst>
          </p:nvPr>
        </p:nvGraphicFramePr>
        <p:xfrm>
          <a:off x="1403648" y="1649897"/>
          <a:ext cx="5837211" cy="2166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ext uri="{D42A27DB-BD31-4B8C-83A1-F6EECF244321}">
                <p14:modId xmlns:p14="http://schemas.microsoft.com/office/powerpoint/2010/main" val="3120436444"/>
              </p:ext>
            </p:extLst>
          </p:nvPr>
        </p:nvGraphicFramePr>
        <p:xfrm>
          <a:off x="1403648" y="4221088"/>
          <a:ext cx="6001554" cy="23574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A987AB8-8E31-2686-BAB8-1EC5F3958B48}"/>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9" name="Text Box 10">
            <a:extLst>
              <a:ext uri="{FF2B5EF4-FFF2-40B4-BE49-F238E27FC236}">
                <a16:creationId xmlns:a16="http://schemas.microsoft.com/office/drawing/2014/main" id="{D8C86C63-EE00-E49C-E46A-5DF809836ED6}"/>
              </a:ext>
            </a:extLst>
          </p:cNvPr>
          <p:cNvSpPr txBox="1">
            <a:spLocks noChangeArrowheads="1"/>
          </p:cNvSpPr>
          <p:nvPr/>
        </p:nvSpPr>
        <p:spPr bwMode="auto">
          <a:xfrm>
            <a:off x="179512" y="802722"/>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2" name="Espace réservé du numéro de diapositive 1">
            <a:extLst>
              <a:ext uri="{FF2B5EF4-FFF2-40B4-BE49-F238E27FC236}">
                <a16:creationId xmlns:a16="http://schemas.microsoft.com/office/drawing/2014/main" id="{A2A88B3D-9482-231D-21CF-A909FEB58B19}"/>
              </a:ext>
            </a:extLst>
          </p:cNvPr>
          <p:cNvSpPr>
            <a:spLocks noGrp="1"/>
          </p:cNvSpPr>
          <p:nvPr>
            <p:ph type="sldNum" sz="quarter" idx="12"/>
          </p:nvPr>
        </p:nvSpPr>
        <p:spPr/>
        <p:txBody>
          <a:bodyPr/>
          <a:lstStyle/>
          <a:p>
            <a:pPr>
              <a:defRPr/>
            </a:pPr>
            <a:fld id="{6FB36EDD-0629-409C-AF13-7CC8B517DC70}" type="slidenum">
              <a:rPr lang="fr-FR" smtClean="0"/>
              <a:pPr>
                <a:defRPr/>
              </a:pPr>
              <a:t>45</a:t>
            </a:fld>
            <a:endParaRPr lang="fr-FR"/>
          </a:p>
        </p:txBody>
      </p:sp>
    </p:spTree>
    <p:extLst>
      <p:ext uri="{BB962C8B-B14F-4D97-AF65-F5344CB8AC3E}">
        <p14:creationId xmlns:p14="http://schemas.microsoft.com/office/powerpoint/2010/main" val="244120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00743" y="3429000"/>
            <a:ext cx="3799114" cy="338554"/>
          </a:xfrm>
          <a:prstGeom prst="rect">
            <a:avLst/>
          </a:prstGeom>
          <a:noFill/>
        </p:spPr>
        <p:txBody>
          <a:bodyPr wrap="square" rtlCol="0">
            <a:spAutoFit/>
          </a:bodyPr>
          <a:lstStyle/>
          <a:p>
            <a:r>
              <a:rPr lang="fr-FR" sz="1600" dirty="0"/>
              <a:t>Graphique inapproprié</a:t>
            </a:r>
          </a:p>
        </p:txBody>
      </p:sp>
      <p:sp>
        <p:nvSpPr>
          <p:cNvPr id="8" name="ZoneTexte 7"/>
          <p:cNvSpPr txBox="1"/>
          <p:nvPr/>
        </p:nvSpPr>
        <p:spPr>
          <a:xfrm>
            <a:off x="5667242" y="815260"/>
            <a:ext cx="2939142" cy="338554"/>
          </a:xfrm>
          <a:prstGeom prst="rect">
            <a:avLst/>
          </a:prstGeom>
          <a:noFill/>
        </p:spPr>
        <p:txBody>
          <a:bodyPr wrap="square" rtlCol="0">
            <a:spAutoFit/>
          </a:bodyPr>
          <a:lstStyle/>
          <a:p>
            <a:r>
              <a:rPr lang="fr-FR" sz="1600" b="1" dirty="0"/>
              <a:t>Graphiques appropriés</a:t>
            </a:r>
          </a:p>
        </p:txBody>
      </p:sp>
      <p:pic>
        <p:nvPicPr>
          <p:cNvPr id="2" name="Image 1"/>
          <p:cNvPicPr>
            <a:picLocks noChangeAspect="1"/>
          </p:cNvPicPr>
          <p:nvPr/>
        </p:nvPicPr>
        <p:blipFill>
          <a:blip r:embed="rId2"/>
          <a:stretch>
            <a:fillRect/>
          </a:stretch>
        </p:blipFill>
        <p:spPr>
          <a:xfrm>
            <a:off x="500743" y="3900139"/>
            <a:ext cx="4959541" cy="2817254"/>
          </a:xfrm>
          <a:prstGeom prst="rect">
            <a:avLst/>
          </a:prstGeom>
        </p:spPr>
      </p:pic>
      <p:graphicFrame>
        <p:nvGraphicFramePr>
          <p:cNvPr id="10" name="Graphique 9"/>
          <p:cNvGraphicFramePr>
            <a:graphicFrameLocks/>
          </p:cNvGraphicFramePr>
          <p:nvPr>
            <p:extLst>
              <p:ext uri="{D42A27DB-BD31-4B8C-83A1-F6EECF244321}">
                <p14:modId xmlns:p14="http://schemas.microsoft.com/office/powerpoint/2010/main" val="1711253083"/>
              </p:ext>
            </p:extLst>
          </p:nvPr>
        </p:nvGraphicFramePr>
        <p:xfrm>
          <a:off x="5595513" y="1108160"/>
          <a:ext cx="3266658" cy="18707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3667585153"/>
              </p:ext>
            </p:extLst>
          </p:nvPr>
        </p:nvGraphicFramePr>
        <p:xfrm>
          <a:off x="5693229" y="2902516"/>
          <a:ext cx="3190874" cy="2015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a:graphicFrameLocks/>
          </p:cNvGraphicFramePr>
          <p:nvPr/>
        </p:nvGraphicFramePr>
        <p:xfrm>
          <a:off x="5693229" y="4866072"/>
          <a:ext cx="3190874" cy="18309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653605999"/>
              </p:ext>
            </p:extLst>
          </p:nvPr>
        </p:nvGraphicFramePr>
        <p:xfrm>
          <a:off x="158743" y="2132856"/>
          <a:ext cx="5203825" cy="1039696"/>
        </p:xfrm>
        <a:graphic>
          <a:graphicData uri="http://schemas.openxmlformats.org/drawingml/2006/table">
            <a:tbl>
              <a:tblPr>
                <a:tableStyleId>{5C22544A-7EE6-4342-B048-85BDC9FD1C3A}</a:tableStyleId>
              </a:tblPr>
              <a:tblGrid>
                <a:gridCol w="592426">
                  <a:extLst>
                    <a:ext uri="{9D8B030D-6E8A-4147-A177-3AD203B41FA5}">
                      <a16:colId xmlns:a16="http://schemas.microsoft.com/office/drawing/2014/main" val="20000"/>
                    </a:ext>
                  </a:extLst>
                </a:gridCol>
                <a:gridCol w="353724">
                  <a:extLst>
                    <a:ext uri="{9D8B030D-6E8A-4147-A177-3AD203B41FA5}">
                      <a16:colId xmlns:a16="http://schemas.microsoft.com/office/drawing/2014/main" val="20001"/>
                    </a:ext>
                  </a:extLst>
                </a:gridCol>
                <a:gridCol w="473075">
                  <a:extLst>
                    <a:ext uri="{9D8B030D-6E8A-4147-A177-3AD203B41FA5}">
                      <a16:colId xmlns:a16="http://schemas.microsoft.com/office/drawing/2014/main" val="20002"/>
                    </a:ext>
                  </a:extLst>
                </a:gridCol>
                <a:gridCol w="473075">
                  <a:extLst>
                    <a:ext uri="{9D8B030D-6E8A-4147-A177-3AD203B41FA5}">
                      <a16:colId xmlns:a16="http://schemas.microsoft.com/office/drawing/2014/main" val="20003"/>
                    </a:ext>
                  </a:extLst>
                </a:gridCol>
                <a:gridCol w="473075">
                  <a:extLst>
                    <a:ext uri="{9D8B030D-6E8A-4147-A177-3AD203B41FA5}">
                      <a16:colId xmlns:a16="http://schemas.microsoft.com/office/drawing/2014/main" val="20004"/>
                    </a:ext>
                  </a:extLst>
                </a:gridCol>
                <a:gridCol w="473075">
                  <a:extLst>
                    <a:ext uri="{9D8B030D-6E8A-4147-A177-3AD203B41FA5}">
                      <a16:colId xmlns:a16="http://schemas.microsoft.com/office/drawing/2014/main" val="20005"/>
                    </a:ext>
                  </a:extLst>
                </a:gridCol>
                <a:gridCol w="473075">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3075">
                  <a:extLst>
                    <a:ext uri="{9D8B030D-6E8A-4147-A177-3AD203B41FA5}">
                      <a16:colId xmlns:a16="http://schemas.microsoft.com/office/drawing/2014/main" val="20008"/>
                    </a:ext>
                  </a:extLst>
                </a:gridCol>
                <a:gridCol w="473075">
                  <a:extLst>
                    <a:ext uri="{9D8B030D-6E8A-4147-A177-3AD203B41FA5}">
                      <a16:colId xmlns:a16="http://schemas.microsoft.com/office/drawing/2014/main" val="20009"/>
                    </a:ext>
                  </a:extLst>
                </a:gridCol>
                <a:gridCol w="473075">
                  <a:extLst>
                    <a:ext uri="{9D8B030D-6E8A-4147-A177-3AD203B41FA5}">
                      <a16:colId xmlns:a16="http://schemas.microsoft.com/office/drawing/2014/main" val="20010"/>
                    </a:ext>
                  </a:extLst>
                </a:gridCol>
              </a:tblGrid>
              <a:tr h="188205">
                <a:tc>
                  <a:txBody>
                    <a:bodyPr/>
                    <a:lstStyle/>
                    <a:p>
                      <a:pPr algn="l" fontAlgn="b"/>
                      <a:r>
                        <a:rPr lang="fr-FR" sz="1000" u="none" strike="noStrike" dirty="0">
                          <a:effectLst/>
                        </a:rPr>
                        <a:t> </a:t>
                      </a:r>
                      <a:r>
                        <a:rPr lang="fr-FR" sz="1100" u="none" strike="noStrike" dirty="0">
                          <a:effectLst/>
                        </a:rPr>
                        <a:t>Ecoles </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8962" marR="8962" marT="8962" marB="0" anchor="b"/>
                </a:tc>
                <a:tc gridSpan="2">
                  <a:txBody>
                    <a:bodyPr/>
                    <a:lstStyle/>
                    <a:p>
                      <a:pPr algn="ctr" fontAlgn="b"/>
                      <a:r>
                        <a:rPr lang="fr-FR" sz="1000" u="none" strike="noStrike">
                          <a:effectLst/>
                        </a:rPr>
                        <a:t> 2007  </a:t>
                      </a:r>
                      <a:endParaRPr lang="fr-FR" sz="1000" b="0" i="0" u="none" strike="noStrike">
                        <a:solidFill>
                          <a:srgbClr val="000000"/>
                        </a:solidFill>
                        <a:effectLst/>
                        <a:latin typeface="Calibri" panose="020F0502020204030204" pitchFamily="34" charset="0"/>
                      </a:endParaRPr>
                    </a:p>
                  </a:txBody>
                  <a:tcPr marL="8962" marR="8962" marT="8962" marB="0" anchor="b"/>
                </a:tc>
                <a:tc hMerge="1">
                  <a:txBody>
                    <a:bodyPr/>
                    <a:lstStyle/>
                    <a:p>
                      <a:endParaRPr lang="fr-FR"/>
                    </a:p>
                  </a:txBody>
                  <a:tcPr/>
                </a:tc>
                <a:tc gridSpan="2">
                  <a:txBody>
                    <a:bodyPr/>
                    <a:lstStyle/>
                    <a:p>
                      <a:pPr algn="ctr" fontAlgn="b"/>
                      <a:r>
                        <a:rPr lang="fr-FR" sz="1000" u="none" strike="noStrike">
                          <a:effectLst/>
                        </a:rPr>
                        <a:t> 2008  </a:t>
                      </a:r>
                      <a:endParaRPr lang="fr-FR" sz="1000" b="0" i="0" u="none" strike="noStrike">
                        <a:solidFill>
                          <a:srgbClr val="000000"/>
                        </a:solidFill>
                        <a:effectLst/>
                        <a:latin typeface="Calibri" panose="020F0502020204030204" pitchFamily="34" charset="0"/>
                      </a:endParaRPr>
                    </a:p>
                  </a:txBody>
                  <a:tcPr marL="8962" marR="8962" marT="8962" marB="0" anchor="b"/>
                </a:tc>
                <a:tc hMerge="1">
                  <a:txBody>
                    <a:bodyPr/>
                    <a:lstStyle/>
                    <a:p>
                      <a:endParaRPr lang="fr-FR"/>
                    </a:p>
                  </a:txBody>
                  <a:tcPr/>
                </a:tc>
                <a:tc gridSpan="2">
                  <a:txBody>
                    <a:bodyPr/>
                    <a:lstStyle/>
                    <a:p>
                      <a:pPr algn="ctr" fontAlgn="b"/>
                      <a:r>
                        <a:rPr lang="fr-FR" sz="1000" u="none" strike="noStrike">
                          <a:effectLst/>
                        </a:rPr>
                        <a:t> 2009  </a:t>
                      </a:r>
                      <a:endParaRPr lang="fr-FR" sz="1000" b="0" i="0" u="none" strike="noStrike">
                        <a:solidFill>
                          <a:srgbClr val="000000"/>
                        </a:solidFill>
                        <a:effectLst/>
                        <a:latin typeface="Calibri" panose="020F0502020204030204" pitchFamily="34" charset="0"/>
                      </a:endParaRPr>
                    </a:p>
                  </a:txBody>
                  <a:tcPr marL="8962" marR="8962" marT="8962" marB="0" anchor="b"/>
                </a:tc>
                <a:tc hMerge="1">
                  <a:txBody>
                    <a:bodyPr/>
                    <a:lstStyle/>
                    <a:p>
                      <a:endParaRPr lang="fr-FR"/>
                    </a:p>
                  </a:txBody>
                  <a:tcPr/>
                </a:tc>
                <a:tc gridSpan="2">
                  <a:txBody>
                    <a:bodyPr/>
                    <a:lstStyle/>
                    <a:p>
                      <a:pPr algn="ctr" fontAlgn="b"/>
                      <a:r>
                        <a:rPr lang="fr-FR" sz="1000" u="none" strike="noStrike">
                          <a:effectLst/>
                        </a:rPr>
                        <a:t> 2010  </a:t>
                      </a:r>
                      <a:endParaRPr lang="fr-FR" sz="1000" b="0" i="0" u="none" strike="noStrike">
                        <a:solidFill>
                          <a:srgbClr val="000000"/>
                        </a:solidFill>
                        <a:effectLst/>
                        <a:latin typeface="Calibri" panose="020F0502020204030204" pitchFamily="34" charset="0"/>
                      </a:endParaRPr>
                    </a:p>
                  </a:txBody>
                  <a:tcPr marL="8962" marR="8962" marT="8962" marB="0" anchor="b"/>
                </a:tc>
                <a:tc hMerge="1">
                  <a:txBody>
                    <a:bodyPr/>
                    <a:lstStyle/>
                    <a:p>
                      <a:endParaRPr lang="fr-FR"/>
                    </a:p>
                  </a:txBody>
                  <a:tcPr/>
                </a:tc>
                <a:tc gridSpan="2">
                  <a:txBody>
                    <a:bodyPr/>
                    <a:lstStyle/>
                    <a:p>
                      <a:pPr algn="ctr" fontAlgn="b"/>
                      <a:r>
                        <a:rPr lang="fr-FR" sz="1000" u="none" strike="noStrike">
                          <a:effectLst/>
                        </a:rPr>
                        <a:t> 2011  </a:t>
                      </a:r>
                      <a:endParaRPr lang="fr-FR" sz="1000" b="0" i="0" u="none" strike="noStrike">
                        <a:solidFill>
                          <a:srgbClr val="000000"/>
                        </a:solidFill>
                        <a:effectLst/>
                        <a:latin typeface="Calibri" panose="020F0502020204030204" pitchFamily="34" charset="0"/>
                      </a:endParaRPr>
                    </a:p>
                  </a:txBody>
                  <a:tcPr marL="8962" marR="8962" marT="8962" marB="0" anchor="b"/>
                </a:tc>
                <a:tc hMerge="1">
                  <a:txBody>
                    <a:bodyPr/>
                    <a:lstStyle/>
                    <a:p>
                      <a:endParaRPr lang="fr-FR"/>
                    </a:p>
                  </a:txBody>
                  <a:tcPr/>
                </a:tc>
                <a:extLst>
                  <a:ext uri="{0D108BD9-81ED-4DB2-BD59-A6C34878D82A}">
                    <a16:rowId xmlns:a16="http://schemas.microsoft.com/office/drawing/2014/main" val="10000"/>
                  </a:ext>
                </a:extLst>
              </a:tr>
              <a:tr h="179243">
                <a:tc>
                  <a:txBody>
                    <a:bodyPr/>
                    <a:lstStyle/>
                    <a:p>
                      <a:pPr algn="l" fontAlgn="b"/>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T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F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T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F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T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F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T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F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T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ctr" fontAlgn="b"/>
                      <a:r>
                        <a:rPr lang="fr-FR" sz="1000" u="none" strike="noStrike" dirty="0">
                          <a:effectLst/>
                        </a:rPr>
                        <a:t> F  </a:t>
                      </a:r>
                      <a:endParaRPr lang="fr-FR" sz="1000" b="0" i="0" u="none" strike="noStrike" dirty="0">
                        <a:solidFill>
                          <a:srgbClr val="000000"/>
                        </a:solidFill>
                        <a:effectLst/>
                        <a:latin typeface="Calibri" panose="020F0502020204030204" pitchFamily="34" charset="0"/>
                      </a:endParaRPr>
                    </a:p>
                  </a:txBody>
                  <a:tcPr marL="8962" marR="8962" marT="8962" marB="0" anchor="b"/>
                </a:tc>
                <a:extLst>
                  <a:ext uri="{0D108BD9-81ED-4DB2-BD59-A6C34878D82A}">
                    <a16:rowId xmlns:a16="http://schemas.microsoft.com/office/drawing/2014/main" val="10001"/>
                  </a:ext>
                </a:extLst>
              </a:tr>
              <a:tr h="179243">
                <a:tc>
                  <a:txBody>
                    <a:bodyPr/>
                    <a:lstStyle/>
                    <a:p>
                      <a:pPr algn="l" fontAlgn="b"/>
                      <a:r>
                        <a:rPr lang="fr-FR" sz="1000" u="none" strike="noStrike">
                          <a:effectLst/>
                        </a:rPr>
                        <a:t> </a:t>
                      </a:r>
                      <a:r>
                        <a:rPr lang="fr-FR" sz="900" u="none" strike="noStrike">
                          <a:effectLst/>
                        </a:rPr>
                        <a:t>ENSAC </a:t>
                      </a:r>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1104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599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1386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763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1802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893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1386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763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2843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1772  </a:t>
                      </a:r>
                      <a:endParaRPr lang="fr-FR" sz="1000" b="0" i="0" u="none" strike="noStrike">
                        <a:solidFill>
                          <a:srgbClr val="000000"/>
                        </a:solidFill>
                        <a:effectLst/>
                        <a:latin typeface="Calibri" panose="020F0502020204030204" pitchFamily="34" charset="0"/>
                      </a:endParaRPr>
                    </a:p>
                  </a:txBody>
                  <a:tcPr marL="8962" marR="8962" marT="8962" marB="0" anchor="b"/>
                </a:tc>
                <a:extLst>
                  <a:ext uri="{0D108BD9-81ED-4DB2-BD59-A6C34878D82A}">
                    <a16:rowId xmlns:a16="http://schemas.microsoft.com/office/drawing/2014/main" val="10002"/>
                  </a:ext>
                </a:extLst>
              </a:tr>
              <a:tr h="179243">
                <a:tc>
                  <a:txBody>
                    <a:bodyPr/>
                    <a:lstStyle/>
                    <a:p>
                      <a:pPr algn="l" fontAlgn="b"/>
                      <a:r>
                        <a:rPr lang="fr-FR" sz="1000" u="none" strike="noStrike">
                          <a:effectLst/>
                        </a:rPr>
                        <a:t> </a:t>
                      </a:r>
                      <a:r>
                        <a:rPr lang="fr-FR" sz="900" u="none" strike="noStrike">
                          <a:effectLst/>
                        </a:rPr>
                        <a:t>ESSC </a:t>
                      </a:r>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2506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1781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2928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2078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3806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2431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4465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3021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5972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4492  </a:t>
                      </a:r>
                      <a:endParaRPr lang="fr-FR" sz="1000" b="0" i="0" u="none" strike="noStrike">
                        <a:solidFill>
                          <a:srgbClr val="000000"/>
                        </a:solidFill>
                        <a:effectLst/>
                        <a:latin typeface="Calibri" panose="020F0502020204030204" pitchFamily="34" charset="0"/>
                      </a:endParaRPr>
                    </a:p>
                  </a:txBody>
                  <a:tcPr marL="8962" marR="8962" marT="8962" marB="0" anchor="b"/>
                </a:tc>
                <a:extLst>
                  <a:ext uri="{0D108BD9-81ED-4DB2-BD59-A6C34878D82A}">
                    <a16:rowId xmlns:a16="http://schemas.microsoft.com/office/drawing/2014/main" val="10003"/>
                  </a:ext>
                </a:extLst>
              </a:tr>
              <a:tr h="179243">
                <a:tc>
                  <a:txBody>
                    <a:bodyPr/>
                    <a:lstStyle/>
                    <a:p>
                      <a:pPr algn="l" fontAlgn="b"/>
                      <a:r>
                        <a:rPr lang="fr-FR" sz="1000" u="none" strike="noStrike" dirty="0">
                          <a:effectLst/>
                        </a:rPr>
                        <a:t> </a:t>
                      </a:r>
                      <a:r>
                        <a:rPr lang="fr-FR" sz="900" u="none" strike="noStrike" dirty="0">
                          <a:effectLst/>
                        </a:rPr>
                        <a:t>ENS KINDIA </a:t>
                      </a:r>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1125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419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826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319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1074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373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609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a:effectLst/>
                        </a:rPr>
                        <a:t> 432  </a:t>
                      </a:r>
                      <a:endParaRPr lang="fr-FR" sz="1000" b="0" i="0" u="none" strike="noStrike">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641  </a:t>
                      </a:r>
                      <a:endParaRPr lang="fr-FR" sz="1000" b="0" i="0" u="none" strike="noStrike" dirty="0">
                        <a:solidFill>
                          <a:srgbClr val="000000"/>
                        </a:solidFill>
                        <a:effectLst/>
                        <a:latin typeface="Calibri" panose="020F0502020204030204" pitchFamily="34" charset="0"/>
                      </a:endParaRPr>
                    </a:p>
                  </a:txBody>
                  <a:tcPr marL="8962" marR="8962" marT="8962" marB="0" anchor="b"/>
                </a:tc>
                <a:tc>
                  <a:txBody>
                    <a:bodyPr/>
                    <a:lstStyle/>
                    <a:p>
                      <a:pPr algn="r" fontAlgn="b"/>
                      <a:r>
                        <a:rPr lang="fr-FR" sz="1000" u="none" strike="noStrike" dirty="0">
                          <a:effectLst/>
                        </a:rPr>
                        <a:t> 455  </a:t>
                      </a:r>
                      <a:endParaRPr lang="fr-FR" sz="1000" b="0" i="0" u="none" strike="noStrike" dirty="0">
                        <a:solidFill>
                          <a:srgbClr val="000000"/>
                        </a:solidFill>
                        <a:effectLst/>
                        <a:latin typeface="Calibri" panose="020F0502020204030204" pitchFamily="34" charset="0"/>
                      </a:endParaRPr>
                    </a:p>
                  </a:txBody>
                  <a:tcPr marL="8962" marR="8962" marT="8962" marB="0" anchor="b"/>
                </a:tc>
                <a:extLst>
                  <a:ext uri="{0D108BD9-81ED-4DB2-BD59-A6C34878D82A}">
                    <a16:rowId xmlns:a16="http://schemas.microsoft.com/office/drawing/2014/main" val="10004"/>
                  </a:ext>
                </a:extLst>
              </a:tr>
            </a:tbl>
          </a:graphicData>
        </a:graphic>
      </p:graphicFrame>
      <p:sp>
        <p:nvSpPr>
          <p:cNvPr id="5" name="Rectangle 2">
            <a:extLst>
              <a:ext uri="{FF2B5EF4-FFF2-40B4-BE49-F238E27FC236}">
                <a16:creationId xmlns:a16="http://schemas.microsoft.com/office/drawing/2014/main" id="{57848C81-4D17-F646-14D2-8BA3553D5A88}"/>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9" name="Text Box 10">
            <a:extLst>
              <a:ext uri="{FF2B5EF4-FFF2-40B4-BE49-F238E27FC236}">
                <a16:creationId xmlns:a16="http://schemas.microsoft.com/office/drawing/2014/main" id="{D29320E9-839B-AC15-4095-C765BDD5FB4F}"/>
              </a:ext>
            </a:extLst>
          </p:cNvPr>
          <p:cNvSpPr txBox="1">
            <a:spLocks noChangeArrowheads="1"/>
          </p:cNvSpPr>
          <p:nvPr/>
        </p:nvSpPr>
        <p:spPr bwMode="auto">
          <a:xfrm>
            <a:off x="179512" y="802722"/>
            <a:ext cx="4120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4" name="Espace réservé du numéro de diapositive 3">
            <a:extLst>
              <a:ext uri="{FF2B5EF4-FFF2-40B4-BE49-F238E27FC236}">
                <a16:creationId xmlns:a16="http://schemas.microsoft.com/office/drawing/2014/main" id="{35660182-D3CD-4020-1D0A-1B278FBD67A2}"/>
              </a:ext>
            </a:extLst>
          </p:cNvPr>
          <p:cNvSpPr>
            <a:spLocks noGrp="1"/>
          </p:cNvSpPr>
          <p:nvPr>
            <p:ph type="sldNum" sz="quarter" idx="12"/>
          </p:nvPr>
        </p:nvSpPr>
        <p:spPr/>
        <p:txBody>
          <a:bodyPr/>
          <a:lstStyle/>
          <a:p>
            <a:pPr>
              <a:defRPr/>
            </a:pPr>
            <a:fld id="{6FB36EDD-0629-409C-AF13-7CC8B517DC70}" type="slidenum">
              <a:rPr lang="fr-FR" smtClean="0"/>
              <a:pPr>
                <a:defRPr/>
              </a:pPr>
              <a:t>46</a:t>
            </a:fld>
            <a:endParaRPr lang="fr-FR"/>
          </a:p>
        </p:txBody>
      </p:sp>
    </p:spTree>
    <p:extLst>
      <p:ext uri="{BB962C8B-B14F-4D97-AF65-F5344CB8AC3E}">
        <p14:creationId xmlns:p14="http://schemas.microsoft.com/office/powerpoint/2010/main" val="314631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850400" y="1886194"/>
            <a:ext cx="2939142" cy="400110"/>
          </a:xfrm>
          <a:prstGeom prst="rect">
            <a:avLst/>
          </a:prstGeom>
          <a:noFill/>
        </p:spPr>
        <p:txBody>
          <a:bodyPr wrap="square" rtlCol="0">
            <a:spAutoFit/>
          </a:bodyPr>
          <a:lstStyle/>
          <a:p>
            <a:r>
              <a:rPr lang="fr-FR" sz="2000" dirty="0"/>
              <a:t>Graphiques appropriés</a:t>
            </a:r>
          </a:p>
        </p:txBody>
      </p:sp>
      <p:graphicFrame>
        <p:nvGraphicFramePr>
          <p:cNvPr id="9" name="Graphique 8"/>
          <p:cNvGraphicFramePr>
            <a:graphicFrameLocks/>
          </p:cNvGraphicFramePr>
          <p:nvPr>
            <p:extLst>
              <p:ext uri="{D42A27DB-BD31-4B8C-83A1-F6EECF244321}">
                <p14:modId xmlns:p14="http://schemas.microsoft.com/office/powerpoint/2010/main" val="2049831963"/>
              </p:ext>
            </p:extLst>
          </p:nvPr>
        </p:nvGraphicFramePr>
        <p:xfrm>
          <a:off x="683568" y="2492897"/>
          <a:ext cx="3742104" cy="22621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extLst>
              <p:ext uri="{D42A27DB-BD31-4B8C-83A1-F6EECF244321}">
                <p14:modId xmlns:p14="http://schemas.microsoft.com/office/powerpoint/2010/main" val="3697934200"/>
              </p:ext>
            </p:extLst>
          </p:nvPr>
        </p:nvGraphicFramePr>
        <p:xfrm>
          <a:off x="5148064" y="2309510"/>
          <a:ext cx="3349121" cy="22621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64051ADB-EE9F-E3CC-0014-6DE053A8078C}"/>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5" name="Text Box 10">
            <a:extLst>
              <a:ext uri="{FF2B5EF4-FFF2-40B4-BE49-F238E27FC236}">
                <a16:creationId xmlns:a16="http://schemas.microsoft.com/office/drawing/2014/main" id="{9AE5570E-78C7-8598-D22E-3EA6E60477F0}"/>
              </a:ext>
            </a:extLst>
          </p:cNvPr>
          <p:cNvSpPr txBox="1">
            <a:spLocks noChangeArrowheads="1"/>
          </p:cNvSpPr>
          <p:nvPr/>
        </p:nvSpPr>
        <p:spPr bwMode="auto">
          <a:xfrm>
            <a:off x="179512" y="802722"/>
            <a:ext cx="5904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2" name="Espace réservé du numéro de diapositive 1">
            <a:extLst>
              <a:ext uri="{FF2B5EF4-FFF2-40B4-BE49-F238E27FC236}">
                <a16:creationId xmlns:a16="http://schemas.microsoft.com/office/drawing/2014/main" id="{C1A71BE1-3792-36A0-2DDA-A78A449ECCFA}"/>
              </a:ext>
            </a:extLst>
          </p:cNvPr>
          <p:cNvSpPr>
            <a:spLocks noGrp="1"/>
          </p:cNvSpPr>
          <p:nvPr>
            <p:ph type="sldNum" sz="quarter" idx="12"/>
          </p:nvPr>
        </p:nvSpPr>
        <p:spPr/>
        <p:txBody>
          <a:bodyPr/>
          <a:lstStyle/>
          <a:p>
            <a:pPr>
              <a:defRPr/>
            </a:pPr>
            <a:fld id="{6FB36EDD-0629-409C-AF13-7CC8B517DC70}" type="slidenum">
              <a:rPr lang="fr-FR" smtClean="0"/>
              <a:pPr>
                <a:defRPr/>
              </a:pPr>
              <a:t>47</a:t>
            </a:fld>
            <a:endParaRPr lang="fr-FR"/>
          </a:p>
        </p:txBody>
      </p:sp>
    </p:spTree>
    <p:extLst>
      <p:ext uri="{BB962C8B-B14F-4D97-AF65-F5344CB8AC3E}">
        <p14:creationId xmlns:p14="http://schemas.microsoft.com/office/powerpoint/2010/main" val="2837326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srcRect/>
          <a:stretch>
            <a:fillRect/>
          </a:stretch>
        </p:blipFill>
        <p:spPr bwMode="auto">
          <a:xfrm>
            <a:off x="251520" y="3234441"/>
            <a:ext cx="3600450" cy="2536572"/>
          </a:xfrm>
          <a:prstGeom prst="rect">
            <a:avLst/>
          </a:prstGeom>
          <a:noFill/>
          <a:ln w="9525">
            <a:noFill/>
            <a:miter lim="800000"/>
            <a:headEnd/>
            <a:tailEnd/>
          </a:ln>
          <a:effectLst/>
        </p:spPr>
      </p:pic>
      <p:pic>
        <p:nvPicPr>
          <p:cNvPr id="9222" name="Picture 6"/>
          <p:cNvPicPr>
            <a:picLocks noChangeAspect="1" noChangeArrowheads="1"/>
          </p:cNvPicPr>
          <p:nvPr/>
        </p:nvPicPr>
        <p:blipFill>
          <a:blip r:embed="rId3"/>
          <a:srcRect/>
          <a:stretch>
            <a:fillRect/>
          </a:stretch>
        </p:blipFill>
        <p:spPr bwMode="auto">
          <a:xfrm>
            <a:off x="4475558" y="3306659"/>
            <a:ext cx="3552825" cy="2392136"/>
          </a:xfrm>
          <a:prstGeom prst="rect">
            <a:avLst/>
          </a:prstGeom>
          <a:noFill/>
          <a:ln w="9525">
            <a:noFill/>
            <a:miter lim="800000"/>
            <a:headEnd/>
            <a:tailEnd/>
          </a:ln>
          <a:effectLst/>
        </p:spPr>
      </p:pic>
      <p:sp>
        <p:nvSpPr>
          <p:cNvPr id="7" name="ZoneTexte 6"/>
          <p:cNvSpPr txBox="1"/>
          <p:nvPr/>
        </p:nvSpPr>
        <p:spPr>
          <a:xfrm>
            <a:off x="809328" y="2320584"/>
            <a:ext cx="7021285" cy="707886"/>
          </a:xfrm>
          <a:prstGeom prst="rect">
            <a:avLst/>
          </a:prstGeom>
          <a:noFill/>
        </p:spPr>
        <p:txBody>
          <a:bodyPr wrap="square" rtlCol="0">
            <a:spAutoFit/>
          </a:bodyPr>
          <a:lstStyle/>
          <a:p>
            <a:r>
              <a:rPr lang="fr-FR" sz="2000" dirty="0"/>
              <a:t>Le choix entre le diagramme en barre ou l’histogramme et courbe dépend du nombre de points en abscisses </a:t>
            </a:r>
          </a:p>
        </p:txBody>
      </p:sp>
      <p:sp>
        <p:nvSpPr>
          <p:cNvPr id="3" name="Rectangle 2">
            <a:extLst>
              <a:ext uri="{FF2B5EF4-FFF2-40B4-BE49-F238E27FC236}">
                <a16:creationId xmlns:a16="http://schemas.microsoft.com/office/drawing/2014/main" id="{4AF05364-E4B0-2A53-097C-186CEBAC0F39}"/>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5" name="Text Box 10">
            <a:extLst>
              <a:ext uri="{FF2B5EF4-FFF2-40B4-BE49-F238E27FC236}">
                <a16:creationId xmlns:a16="http://schemas.microsoft.com/office/drawing/2014/main" id="{DB261976-4127-DC5E-3F3C-CFA076581D80}"/>
              </a:ext>
            </a:extLst>
          </p:cNvPr>
          <p:cNvSpPr txBox="1">
            <a:spLocks noChangeArrowheads="1"/>
          </p:cNvSpPr>
          <p:nvPr/>
        </p:nvSpPr>
        <p:spPr bwMode="auto">
          <a:xfrm>
            <a:off x="107504" y="1063160"/>
            <a:ext cx="5904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2" name="Espace réservé du numéro de diapositive 1">
            <a:extLst>
              <a:ext uri="{FF2B5EF4-FFF2-40B4-BE49-F238E27FC236}">
                <a16:creationId xmlns:a16="http://schemas.microsoft.com/office/drawing/2014/main" id="{E243DDD0-3DC9-446F-B030-08DBA69659C5}"/>
              </a:ext>
            </a:extLst>
          </p:cNvPr>
          <p:cNvSpPr>
            <a:spLocks noGrp="1"/>
          </p:cNvSpPr>
          <p:nvPr>
            <p:ph type="sldNum" sz="quarter" idx="12"/>
          </p:nvPr>
        </p:nvSpPr>
        <p:spPr/>
        <p:txBody>
          <a:bodyPr/>
          <a:lstStyle/>
          <a:p>
            <a:pPr>
              <a:defRPr/>
            </a:pPr>
            <a:fld id="{6FB36EDD-0629-409C-AF13-7CC8B517DC70}" type="slidenum">
              <a:rPr lang="fr-FR" smtClean="0"/>
              <a:pPr>
                <a:defRPr/>
              </a:pPr>
              <a:t>48</a:t>
            </a:fld>
            <a:endParaRPr lang="fr-FR"/>
          </a:p>
        </p:txBody>
      </p:sp>
    </p:spTree>
    <p:extLst>
      <p:ext uri="{BB962C8B-B14F-4D97-AF65-F5344CB8AC3E}">
        <p14:creationId xmlns:p14="http://schemas.microsoft.com/office/powerpoint/2010/main" val="3145315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560" y="1931417"/>
            <a:ext cx="30394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b="1" dirty="0" bmk="_Toc500869242">
                <a:latin typeface="Arial" panose="020B0604020202020204" pitchFamily="34" charset="0"/>
                <a:ea typeface="Calibri" panose="020F0502020204030204" pitchFamily="34" charset="0"/>
                <a:cs typeface="Arial" panose="020B0604020202020204" pitchFamily="34" charset="0"/>
              </a:rPr>
              <a:t>Phénomène de la qualité des déclarations des répondants</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90" y="1165219"/>
            <a:ext cx="5087155" cy="2692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827584" y="4624003"/>
            <a:ext cx="21867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b="1" dirty="0" bmk="_Toc500869242">
                <a:latin typeface="Arial" panose="020B0604020202020204" pitchFamily="34" charset="0"/>
                <a:ea typeface="Calibri" panose="020F0502020204030204" pitchFamily="34" charset="0"/>
                <a:cs typeface="Arial" panose="020B0604020202020204" pitchFamily="34" charset="0"/>
              </a:rPr>
              <a:t>Donnée aberrante </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pic>
        <p:nvPicPr>
          <p:cNvPr id="6" name="Image 5"/>
          <p:cNvPicPr>
            <a:picLocks noChangeAspect="1"/>
          </p:cNvPicPr>
          <p:nvPr/>
        </p:nvPicPr>
        <p:blipFill>
          <a:blip r:embed="rId3"/>
          <a:stretch>
            <a:fillRect/>
          </a:stretch>
        </p:blipFill>
        <p:spPr>
          <a:xfrm>
            <a:off x="3507941" y="3857876"/>
            <a:ext cx="5209504" cy="2546181"/>
          </a:xfrm>
          <a:prstGeom prst="rect">
            <a:avLst/>
          </a:prstGeom>
        </p:spPr>
      </p:pic>
      <p:sp>
        <p:nvSpPr>
          <p:cNvPr id="7" name="Rectangle 2">
            <a:extLst>
              <a:ext uri="{FF2B5EF4-FFF2-40B4-BE49-F238E27FC236}">
                <a16:creationId xmlns:a16="http://schemas.microsoft.com/office/drawing/2014/main" id="{C7C87A87-7A53-774D-3288-21F6C129312D}"/>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9" name="Text Box 10">
            <a:extLst>
              <a:ext uri="{FF2B5EF4-FFF2-40B4-BE49-F238E27FC236}">
                <a16:creationId xmlns:a16="http://schemas.microsoft.com/office/drawing/2014/main" id="{1AED82A7-C8D2-CDC6-FA38-729C03DC4A46}"/>
              </a:ext>
            </a:extLst>
          </p:cNvPr>
          <p:cNvSpPr txBox="1">
            <a:spLocks noChangeArrowheads="1"/>
          </p:cNvSpPr>
          <p:nvPr/>
        </p:nvSpPr>
        <p:spPr bwMode="auto">
          <a:xfrm>
            <a:off x="208037" y="781196"/>
            <a:ext cx="5904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3" name="Espace réservé du numéro de diapositive 2">
            <a:extLst>
              <a:ext uri="{FF2B5EF4-FFF2-40B4-BE49-F238E27FC236}">
                <a16:creationId xmlns:a16="http://schemas.microsoft.com/office/drawing/2014/main" id="{3F681713-2EFA-F3D1-EB3A-6B4E82C967FC}"/>
              </a:ext>
            </a:extLst>
          </p:cNvPr>
          <p:cNvSpPr>
            <a:spLocks noGrp="1"/>
          </p:cNvSpPr>
          <p:nvPr>
            <p:ph type="sldNum" sz="quarter" idx="12"/>
          </p:nvPr>
        </p:nvSpPr>
        <p:spPr/>
        <p:txBody>
          <a:bodyPr/>
          <a:lstStyle/>
          <a:p>
            <a:pPr>
              <a:defRPr/>
            </a:pPr>
            <a:fld id="{6FB36EDD-0629-409C-AF13-7CC8B517DC70}" type="slidenum">
              <a:rPr lang="fr-FR" smtClean="0"/>
              <a:pPr>
                <a:defRPr/>
              </a:pPr>
              <a:t>49</a:t>
            </a:fld>
            <a:endParaRPr lang="fr-FR"/>
          </a:p>
        </p:txBody>
      </p:sp>
    </p:spTree>
    <p:extLst>
      <p:ext uri="{BB962C8B-B14F-4D97-AF65-F5344CB8AC3E}">
        <p14:creationId xmlns:p14="http://schemas.microsoft.com/office/powerpoint/2010/main" val="358661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85775" y="476374"/>
            <a:ext cx="8190681" cy="720378"/>
          </a:xfrm>
          <a:prstGeom prst="rect">
            <a:avLst/>
          </a:prstGeom>
        </p:spPr>
        <p:txBody>
          <a:bodyPr/>
          <a:lstStyle/>
          <a:p>
            <a:pPr>
              <a:defRPr/>
            </a:pPr>
            <a:r>
              <a:rPr lang="fr-FR" sz="3200" kern="0" dirty="0">
                <a:solidFill>
                  <a:schemeClr val="accent2"/>
                </a:solidFill>
                <a:latin typeface="+mj-lt"/>
                <a:ea typeface="+mj-ea"/>
                <a:cs typeface="+mj-cs"/>
              </a:rPr>
              <a:t>3. Les utilisateurs du tableau de bord</a:t>
            </a:r>
          </a:p>
        </p:txBody>
      </p:sp>
      <p:sp>
        <p:nvSpPr>
          <p:cNvPr id="5" name="Rectangle 4"/>
          <p:cNvSpPr/>
          <p:nvPr/>
        </p:nvSpPr>
        <p:spPr>
          <a:xfrm>
            <a:off x="611560" y="2967335"/>
            <a:ext cx="6246440" cy="369332"/>
          </a:xfrm>
          <a:prstGeom prst="rect">
            <a:avLst/>
          </a:prstGeom>
        </p:spPr>
        <p:txBody>
          <a:bodyPr wrap="square">
            <a:spAutoFit/>
          </a:bodyPr>
          <a:lstStyle/>
          <a:p>
            <a:r>
              <a:rPr lang="fr-FR" b="1" dirty="0">
                <a:latin typeface="Times New Roman" panose="02020603050405020304" pitchFamily="18" charset="0"/>
                <a:ea typeface="Times New Roman" panose="02020603050405020304" pitchFamily="18" charset="0"/>
              </a:rPr>
              <a:t>. </a:t>
            </a:r>
            <a:endParaRPr lang="fr-FR" dirty="0"/>
          </a:p>
        </p:txBody>
      </p:sp>
      <p:sp>
        <p:nvSpPr>
          <p:cNvPr id="6" name="ZoneTexte 5"/>
          <p:cNvSpPr txBox="1"/>
          <p:nvPr/>
        </p:nvSpPr>
        <p:spPr>
          <a:xfrm>
            <a:off x="815842" y="1289952"/>
            <a:ext cx="7848872" cy="3416320"/>
          </a:xfrm>
          <a:prstGeom prst="rect">
            <a:avLst/>
          </a:prstGeom>
          <a:noFill/>
        </p:spPr>
        <p:txBody>
          <a:bodyPr wrap="square" rtlCol="0">
            <a:spAutoFit/>
          </a:bodyPr>
          <a:lstStyle/>
          <a:p>
            <a:r>
              <a:rPr lang="fr-FR" sz="2400" b="1" dirty="0">
                <a:latin typeface="+mj-lt"/>
                <a:ea typeface="Times New Roman" panose="02020603050405020304" pitchFamily="18" charset="0"/>
              </a:rPr>
              <a:t>Principaux utilisateurs </a:t>
            </a:r>
          </a:p>
          <a:p>
            <a:pPr marL="285750" indent="-285750">
              <a:buFontTx/>
              <a:buChar char="-"/>
            </a:pPr>
            <a:r>
              <a:rPr lang="fr-FR" sz="2400" dirty="0">
                <a:latin typeface="+mj-lt"/>
                <a:ea typeface="Times New Roman" panose="02020603050405020304" pitchFamily="18" charset="0"/>
              </a:rPr>
              <a:t>Les responsables du ministère</a:t>
            </a:r>
          </a:p>
          <a:p>
            <a:pPr marL="285750" indent="-285750">
              <a:buFontTx/>
              <a:buChar char="-"/>
            </a:pPr>
            <a:r>
              <a:rPr lang="fr-FR" sz="2400" dirty="0">
                <a:latin typeface="+mj-lt"/>
                <a:ea typeface="Times New Roman" panose="02020603050405020304" pitchFamily="18" charset="0"/>
              </a:rPr>
              <a:t>Les responsables des autres ministères</a:t>
            </a:r>
          </a:p>
          <a:p>
            <a:pPr marL="285750" indent="-285750">
              <a:buFontTx/>
              <a:buChar char="-"/>
            </a:pPr>
            <a:r>
              <a:rPr lang="fr-FR" sz="2400" dirty="0">
                <a:ea typeface="Times New Roman" panose="02020603050405020304" pitchFamily="18" charset="0"/>
              </a:rPr>
              <a:t>Les partenaires techniques et financiers</a:t>
            </a:r>
            <a:endParaRPr lang="fr-FR" sz="2400" dirty="0">
              <a:latin typeface="+mj-lt"/>
              <a:ea typeface="Times New Roman" panose="02020603050405020304" pitchFamily="18" charset="0"/>
            </a:endParaRPr>
          </a:p>
          <a:p>
            <a:pPr marL="285750" indent="-285750">
              <a:buFontTx/>
              <a:buChar char="-"/>
            </a:pPr>
            <a:r>
              <a:rPr lang="fr-FR" sz="2400" dirty="0">
                <a:latin typeface="+mj-lt"/>
                <a:ea typeface="Times New Roman" panose="02020603050405020304" pitchFamily="18" charset="0"/>
              </a:rPr>
              <a:t>Les parlementaires</a:t>
            </a:r>
          </a:p>
          <a:p>
            <a:pPr marL="285750" indent="-285750">
              <a:buFontTx/>
              <a:buChar char="-"/>
            </a:pPr>
            <a:r>
              <a:rPr lang="fr-FR" sz="2400" dirty="0">
                <a:latin typeface="+mj-lt"/>
                <a:ea typeface="Times New Roman" panose="02020603050405020304" pitchFamily="18" charset="0"/>
              </a:rPr>
              <a:t>La société civile</a:t>
            </a:r>
          </a:p>
          <a:p>
            <a:pPr marL="285750" indent="-285750">
              <a:buFontTx/>
              <a:buChar char="-"/>
            </a:pPr>
            <a:r>
              <a:rPr lang="fr-FR" sz="2400" dirty="0">
                <a:latin typeface="+mj-lt"/>
                <a:ea typeface="Times New Roman" panose="02020603050405020304" pitchFamily="18" charset="0"/>
              </a:rPr>
              <a:t>Les médias</a:t>
            </a:r>
          </a:p>
          <a:p>
            <a:pPr marL="285750" indent="-285750">
              <a:buFontTx/>
              <a:buChar char="-"/>
            </a:pPr>
            <a:r>
              <a:rPr lang="fr-FR" sz="2400" dirty="0">
                <a:latin typeface="+mj-lt"/>
                <a:ea typeface="Times New Roman" panose="02020603050405020304" pitchFamily="18" charset="0"/>
              </a:rPr>
              <a:t>La population</a:t>
            </a:r>
          </a:p>
          <a:p>
            <a:pPr marL="285750" indent="-285750">
              <a:buFontTx/>
              <a:buChar char="-"/>
            </a:pPr>
            <a:r>
              <a:rPr lang="fr-FR" sz="2400" dirty="0">
                <a:latin typeface="+mj-lt"/>
                <a:ea typeface="Times New Roman" panose="02020603050405020304" pitchFamily="18" charset="0"/>
              </a:rPr>
              <a:t>Les étudiants</a:t>
            </a:r>
          </a:p>
        </p:txBody>
      </p:sp>
      <p:sp>
        <p:nvSpPr>
          <p:cNvPr id="7" name="ZoneTexte 6"/>
          <p:cNvSpPr txBox="1"/>
          <p:nvPr/>
        </p:nvSpPr>
        <p:spPr>
          <a:xfrm>
            <a:off x="815842" y="4789752"/>
            <a:ext cx="7848872" cy="1569660"/>
          </a:xfrm>
          <a:prstGeom prst="rect">
            <a:avLst/>
          </a:prstGeom>
          <a:solidFill>
            <a:schemeClr val="accent1">
              <a:lumMod val="90000"/>
            </a:schemeClr>
          </a:solidFill>
        </p:spPr>
        <p:txBody>
          <a:bodyPr wrap="square" rtlCol="0">
            <a:spAutoFit/>
          </a:bodyPr>
          <a:lstStyle/>
          <a:p>
            <a:r>
              <a:rPr lang="fr-FR" sz="2400" dirty="0">
                <a:latin typeface="+mj-lt"/>
                <a:ea typeface="Times New Roman" panose="02020603050405020304" pitchFamily="18" charset="0"/>
              </a:rPr>
              <a:t>Ainsi pour réussir l’ancrage du TB, il faudra rechercher la participation des utilisateurs dans sa conception et la sélection des indicateurs en sollicitant leurs avis et en exploitant les retours d’expérience</a:t>
            </a:r>
            <a:endParaRPr lang="fr-FR" sz="2400" dirty="0">
              <a:latin typeface="+mj-lt"/>
            </a:endParaRPr>
          </a:p>
        </p:txBody>
      </p:sp>
      <p:sp>
        <p:nvSpPr>
          <p:cNvPr id="2" name="Espace réservé du numéro de diapositive 1">
            <a:extLst>
              <a:ext uri="{FF2B5EF4-FFF2-40B4-BE49-F238E27FC236}">
                <a16:creationId xmlns:a16="http://schemas.microsoft.com/office/drawing/2014/main" id="{4E569582-8F26-2B3D-2A4E-DB68DCBB2F24}"/>
              </a:ext>
            </a:extLst>
          </p:cNvPr>
          <p:cNvSpPr>
            <a:spLocks noGrp="1"/>
          </p:cNvSpPr>
          <p:nvPr>
            <p:ph type="sldNum" sz="quarter" idx="12"/>
          </p:nvPr>
        </p:nvSpPr>
        <p:spPr/>
        <p:txBody>
          <a:bodyPr/>
          <a:lstStyle/>
          <a:p>
            <a:pPr>
              <a:defRPr/>
            </a:pPr>
            <a:fld id="{6FB36EDD-0629-409C-AF13-7CC8B517DC70}" type="slidenum">
              <a:rPr lang="fr-FR" smtClean="0"/>
              <a:pPr>
                <a:defRPr/>
              </a:pPr>
              <a:t>5</a:t>
            </a:fld>
            <a:endParaRPr lang="fr-FR"/>
          </a:p>
        </p:txBody>
      </p:sp>
    </p:spTree>
    <p:extLst>
      <p:ext uri="{BB962C8B-B14F-4D97-AF65-F5344CB8AC3E}">
        <p14:creationId xmlns:p14="http://schemas.microsoft.com/office/powerpoint/2010/main" val="436673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907704" y="1735063"/>
            <a:ext cx="5625871" cy="24860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1816084" y="4221088"/>
            <a:ext cx="5953126" cy="2505075"/>
          </a:xfrm>
          <a:prstGeom prst="rect">
            <a:avLst/>
          </a:prstGeom>
          <a:noFill/>
          <a:ln w="9525">
            <a:noFill/>
            <a:miter lim="800000"/>
            <a:headEnd/>
            <a:tailEnd/>
          </a:ln>
          <a:effectLst/>
        </p:spPr>
      </p:pic>
      <p:sp>
        <p:nvSpPr>
          <p:cNvPr id="4" name="ZoneTexte 3"/>
          <p:cNvSpPr txBox="1"/>
          <p:nvPr/>
        </p:nvSpPr>
        <p:spPr>
          <a:xfrm>
            <a:off x="467544" y="1365731"/>
            <a:ext cx="4604657" cy="369332"/>
          </a:xfrm>
          <a:prstGeom prst="rect">
            <a:avLst/>
          </a:prstGeom>
          <a:noFill/>
        </p:spPr>
        <p:txBody>
          <a:bodyPr wrap="square" rtlCol="0">
            <a:spAutoFit/>
          </a:bodyPr>
          <a:lstStyle/>
          <a:p>
            <a:r>
              <a:rPr lang="fr-FR" b="1" dirty="0"/>
              <a:t>Traitement par les indices</a:t>
            </a:r>
          </a:p>
        </p:txBody>
      </p:sp>
      <p:sp>
        <p:nvSpPr>
          <p:cNvPr id="3" name="Rectangle 2">
            <a:extLst>
              <a:ext uri="{FF2B5EF4-FFF2-40B4-BE49-F238E27FC236}">
                <a16:creationId xmlns:a16="http://schemas.microsoft.com/office/drawing/2014/main" id="{66935C75-5B5E-B35A-D4BB-B5F3470502D3}"/>
              </a:ext>
            </a:extLst>
          </p:cNvPr>
          <p:cNvSpPr txBox="1">
            <a:spLocks noChangeArrowheads="1"/>
          </p:cNvSpPr>
          <p:nvPr/>
        </p:nvSpPr>
        <p:spPr>
          <a:xfrm>
            <a:off x="611560" y="161017"/>
            <a:ext cx="7416823" cy="5316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9750" indent="628650" algn="l" eaLnBrk="1" hangingPunct="1"/>
            <a:r>
              <a:rPr lang="fr-FR" altLang="fr-FR" sz="3200" kern="0" dirty="0">
                <a:solidFill>
                  <a:schemeClr val="accent2"/>
                </a:solidFill>
              </a:rPr>
              <a:t>5. Présentation des indicateurs</a:t>
            </a:r>
            <a:endParaRPr lang="fr-FR" altLang="fr-FR" kern="0" dirty="0"/>
          </a:p>
        </p:txBody>
      </p:sp>
      <p:sp>
        <p:nvSpPr>
          <p:cNvPr id="6" name="Text Box 10">
            <a:extLst>
              <a:ext uri="{FF2B5EF4-FFF2-40B4-BE49-F238E27FC236}">
                <a16:creationId xmlns:a16="http://schemas.microsoft.com/office/drawing/2014/main" id="{FD31BD11-CED9-7D22-51E2-E311D8076E92}"/>
              </a:ext>
            </a:extLst>
          </p:cNvPr>
          <p:cNvSpPr txBox="1">
            <a:spLocks noChangeArrowheads="1"/>
          </p:cNvSpPr>
          <p:nvPr/>
        </p:nvSpPr>
        <p:spPr bwMode="auto">
          <a:xfrm>
            <a:off x="208037" y="781196"/>
            <a:ext cx="5904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2" name="Espace réservé du numéro de diapositive 1">
            <a:extLst>
              <a:ext uri="{FF2B5EF4-FFF2-40B4-BE49-F238E27FC236}">
                <a16:creationId xmlns:a16="http://schemas.microsoft.com/office/drawing/2014/main" id="{93539071-06F5-5630-5002-64ABAD355F6C}"/>
              </a:ext>
            </a:extLst>
          </p:cNvPr>
          <p:cNvSpPr>
            <a:spLocks noGrp="1"/>
          </p:cNvSpPr>
          <p:nvPr>
            <p:ph type="sldNum" sz="quarter" idx="12"/>
          </p:nvPr>
        </p:nvSpPr>
        <p:spPr/>
        <p:txBody>
          <a:bodyPr/>
          <a:lstStyle/>
          <a:p>
            <a:pPr>
              <a:defRPr/>
            </a:pPr>
            <a:fld id="{6FB36EDD-0629-409C-AF13-7CC8B517DC70}" type="slidenum">
              <a:rPr lang="fr-FR" smtClean="0"/>
              <a:pPr>
                <a:defRPr/>
              </a:pPr>
              <a:t>50</a:t>
            </a:fld>
            <a:endParaRPr lang="fr-FR"/>
          </a:p>
        </p:txBody>
      </p:sp>
    </p:spTree>
    <p:extLst>
      <p:ext uri="{BB962C8B-B14F-4D97-AF65-F5344CB8AC3E}">
        <p14:creationId xmlns:p14="http://schemas.microsoft.com/office/powerpoint/2010/main" val="4047280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Line 7">
            <a:extLst>
              <a:ext uri="{FF2B5EF4-FFF2-40B4-BE49-F238E27FC236}">
                <a16:creationId xmlns:a16="http://schemas.microsoft.com/office/drawing/2014/main" id="{119AE937-1D18-9C18-2241-808ED4847082}"/>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8613" name="Line 8">
            <a:extLst>
              <a:ext uri="{FF2B5EF4-FFF2-40B4-BE49-F238E27FC236}">
                <a16:creationId xmlns:a16="http://schemas.microsoft.com/office/drawing/2014/main" id="{F29E3935-C2C8-0B13-C4FC-BCCB61BFD08E}"/>
              </a:ext>
            </a:extLst>
          </p:cNvPr>
          <p:cNvSpPr>
            <a:spLocks noChangeShapeType="1"/>
          </p:cNvSpPr>
          <p:nvPr/>
        </p:nvSpPr>
        <p:spPr bwMode="auto">
          <a:xfrm>
            <a:off x="428625" y="928688"/>
            <a:ext cx="849788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8615" name="Rectangle 95">
            <a:extLst>
              <a:ext uri="{FF2B5EF4-FFF2-40B4-BE49-F238E27FC236}">
                <a16:creationId xmlns:a16="http://schemas.microsoft.com/office/drawing/2014/main" id="{30E41C5E-95FE-ADDF-4EF0-097C2C58D70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68616" name="Rectangle 107">
            <a:extLst>
              <a:ext uri="{FF2B5EF4-FFF2-40B4-BE49-F238E27FC236}">
                <a16:creationId xmlns:a16="http://schemas.microsoft.com/office/drawing/2014/main" id="{C855D6D0-E014-61DA-E44E-CE4E54D22B63}"/>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68617" name="Text Box 10">
            <a:extLst>
              <a:ext uri="{FF2B5EF4-FFF2-40B4-BE49-F238E27FC236}">
                <a16:creationId xmlns:a16="http://schemas.microsoft.com/office/drawing/2014/main" id="{D6814760-256E-F7FF-E5E8-1BC7AC2C55C0}"/>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a:t>
            </a:r>
          </a:p>
        </p:txBody>
      </p:sp>
      <p:sp>
        <p:nvSpPr>
          <p:cNvPr id="68618" name="Rectangle 19">
            <a:extLst>
              <a:ext uri="{FF2B5EF4-FFF2-40B4-BE49-F238E27FC236}">
                <a16:creationId xmlns:a16="http://schemas.microsoft.com/office/drawing/2014/main" id="{4556A12C-169A-440E-FDCF-E646799C45EA}"/>
              </a:ext>
            </a:extLst>
          </p:cNvPr>
          <p:cNvSpPr>
            <a:spLocks noChangeArrowheads="1"/>
          </p:cNvSpPr>
          <p:nvPr/>
        </p:nvSpPr>
        <p:spPr bwMode="auto">
          <a:xfrm>
            <a:off x="357188" y="6072188"/>
            <a:ext cx="400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68619" name="Rectangle 14">
            <a:extLst>
              <a:ext uri="{FF2B5EF4-FFF2-40B4-BE49-F238E27FC236}">
                <a16:creationId xmlns:a16="http://schemas.microsoft.com/office/drawing/2014/main" id="{EA8E7B58-50BB-22DE-CB13-C25623F7F3C6}"/>
              </a:ext>
            </a:extLst>
          </p:cNvPr>
          <p:cNvSpPr>
            <a:spLocks noChangeArrowheads="1"/>
          </p:cNvSpPr>
          <p:nvPr/>
        </p:nvSpPr>
        <p:spPr bwMode="auto">
          <a:xfrm>
            <a:off x="642938" y="1285875"/>
            <a:ext cx="7072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Eviter les encadrements, mettre les axes en discontinu</a:t>
            </a:r>
          </a:p>
        </p:txBody>
      </p:sp>
      <p:pic>
        <p:nvPicPr>
          <p:cNvPr id="68620" name="Picture 2">
            <a:extLst>
              <a:ext uri="{FF2B5EF4-FFF2-40B4-BE49-F238E27FC236}">
                <a16:creationId xmlns:a16="http://schemas.microsoft.com/office/drawing/2014/main" id="{12B6C231-C4D4-0C00-1235-9877BE8C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714500"/>
            <a:ext cx="37719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3">
            <a:extLst>
              <a:ext uri="{FF2B5EF4-FFF2-40B4-BE49-F238E27FC236}">
                <a16:creationId xmlns:a16="http://schemas.microsoft.com/office/drawing/2014/main" id="{607D87E0-0464-F264-B14F-3FF9D25F1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714500"/>
            <a:ext cx="37719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2" name="Rectangle 18">
            <a:extLst>
              <a:ext uri="{FF2B5EF4-FFF2-40B4-BE49-F238E27FC236}">
                <a16:creationId xmlns:a16="http://schemas.microsoft.com/office/drawing/2014/main" id="{4613D4F1-7AA4-BD12-7D66-11D385AC6C62}"/>
              </a:ext>
            </a:extLst>
          </p:cNvPr>
          <p:cNvSpPr>
            <a:spLocks noChangeArrowheads="1"/>
          </p:cNvSpPr>
          <p:nvPr/>
        </p:nvSpPr>
        <p:spPr bwMode="auto">
          <a:xfrm>
            <a:off x="714375" y="5715000"/>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spcAft>
                <a:spcPts val="1800"/>
              </a:spcAft>
              <a:buFontTx/>
              <a:buNone/>
            </a:pPr>
            <a:r>
              <a:rPr lang="fr-FR" altLang="fr-FR" sz="2000"/>
              <a:t>Mauvaise présentation</a:t>
            </a:r>
          </a:p>
        </p:txBody>
      </p:sp>
      <p:sp>
        <p:nvSpPr>
          <p:cNvPr id="68623" name="Rectangle 20">
            <a:extLst>
              <a:ext uri="{FF2B5EF4-FFF2-40B4-BE49-F238E27FC236}">
                <a16:creationId xmlns:a16="http://schemas.microsoft.com/office/drawing/2014/main" id="{F242488B-693B-BD3A-2E25-DC0FF86B8CA8}"/>
              </a:ext>
            </a:extLst>
          </p:cNvPr>
          <p:cNvSpPr>
            <a:spLocks noChangeArrowheads="1"/>
          </p:cNvSpPr>
          <p:nvPr/>
        </p:nvSpPr>
        <p:spPr bwMode="auto">
          <a:xfrm>
            <a:off x="4929188" y="5715000"/>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lgn="ctr" eaLnBrk="1" hangingPunct="1">
              <a:spcBef>
                <a:spcPct val="0"/>
              </a:spcBef>
              <a:spcAft>
                <a:spcPts val="1800"/>
              </a:spcAft>
              <a:buFontTx/>
              <a:buNone/>
            </a:pPr>
            <a:r>
              <a:rPr lang="fr-FR" altLang="fr-FR" sz="2000"/>
              <a:t>Bonne présentation</a:t>
            </a:r>
          </a:p>
        </p:txBody>
      </p:sp>
      <p:sp>
        <p:nvSpPr>
          <p:cNvPr id="3" name="Rectangle 2">
            <a:extLst>
              <a:ext uri="{FF2B5EF4-FFF2-40B4-BE49-F238E27FC236}">
                <a16:creationId xmlns:a16="http://schemas.microsoft.com/office/drawing/2014/main" id="{8D9065D6-9A9F-FC50-6CB2-EBAEA2561875}"/>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E4826684-C3F4-54A7-0427-5786CB093FF0}"/>
              </a:ext>
            </a:extLst>
          </p:cNvPr>
          <p:cNvSpPr>
            <a:spLocks noGrp="1"/>
          </p:cNvSpPr>
          <p:nvPr>
            <p:ph type="sldNum" sz="quarter" idx="12"/>
          </p:nvPr>
        </p:nvSpPr>
        <p:spPr/>
        <p:txBody>
          <a:bodyPr/>
          <a:lstStyle/>
          <a:p>
            <a:pPr>
              <a:defRPr/>
            </a:pPr>
            <a:fld id="{A07B448D-F9D1-4FAD-96A2-619069223D4D}" type="slidenum">
              <a:rPr lang="fr-FR" smtClean="0"/>
              <a:pPr>
                <a:defRPr/>
              </a:pPr>
              <a:t>51</a:t>
            </a:fld>
            <a:endParaRPr lang="fr-FR"/>
          </a:p>
        </p:txBody>
      </p:sp>
    </p:spTree>
    <p:extLst>
      <p:ext uri="{BB962C8B-B14F-4D97-AF65-F5344CB8AC3E}">
        <p14:creationId xmlns:p14="http://schemas.microsoft.com/office/powerpoint/2010/main" val="463313382"/>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Line 7">
            <a:extLst>
              <a:ext uri="{FF2B5EF4-FFF2-40B4-BE49-F238E27FC236}">
                <a16:creationId xmlns:a16="http://schemas.microsoft.com/office/drawing/2014/main" id="{1895062E-095A-1B4E-97D2-ADCD098A07A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61" name="Line 8">
            <a:extLst>
              <a:ext uri="{FF2B5EF4-FFF2-40B4-BE49-F238E27FC236}">
                <a16:creationId xmlns:a16="http://schemas.microsoft.com/office/drawing/2014/main" id="{2874882F-23DD-E56F-D959-EA5ABE191712}"/>
              </a:ext>
            </a:extLst>
          </p:cNvPr>
          <p:cNvSpPr>
            <a:spLocks noChangeShapeType="1"/>
          </p:cNvSpPr>
          <p:nvPr/>
        </p:nvSpPr>
        <p:spPr bwMode="auto">
          <a:xfrm>
            <a:off x="428625" y="928688"/>
            <a:ext cx="849788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663" name="Rectangle 95">
            <a:extLst>
              <a:ext uri="{FF2B5EF4-FFF2-40B4-BE49-F238E27FC236}">
                <a16:creationId xmlns:a16="http://schemas.microsoft.com/office/drawing/2014/main" id="{D7D92B12-030C-8C30-C943-9ABA1423C5FA}"/>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70664" name="Rectangle 107">
            <a:extLst>
              <a:ext uri="{FF2B5EF4-FFF2-40B4-BE49-F238E27FC236}">
                <a16:creationId xmlns:a16="http://schemas.microsoft.com/office/drawing/2014/main" id="{9BDB3791-DE27-EB39-A346-EA55D1142883}"/>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70665" name="Text Box 10">
            <a:extLst>
              <a:ext uri="{FF2B5EF4-FFF2-40B4-BE49-F238E27FC236}">
                <a16:creationId xmlns:a16="http://schemas.microsoft.com/office/drawing/2014/main" id="{6300E116-A64A-2124-4E16-2E7D7D243E76}"/>
              </a:ext>
            </a:extLst>
          </p:cNvPr>
          <p:cNvSpPr txBox="1">
            <a:spLocks noChangeArrowheads="1"/>
          </p:cNvSpPr>
          <p:nvPr/>
        </p:nvSpPr>
        <p:spPr bwMode="auto">
          <a:xfrm>
            <a:off x="357188" y="1143000"/>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5.2.5 Conseils de présentation des graphiques, suite</a:t>
            </a:r>
          </a:p>
        </p:txBody>
      </p:sp>
      <p:sp>
        <p:nvSpPr>
          <p:cNvPr id="70666" name="Rectangle 19">
            <a:extLst>
              <a:ext uri="{FF2B5EF4-FFF2-40B4-BE49-F238E27FC236}">
                <a16:creationId xmlns:a16="http://schemas.microsoft.com/office/drawing/2014/main" id="{C7918533-696D-5AE0-FD3F-91207739346D}"/>
              </a:ext>
            </a:extLst>
          </p:cNvPr>
          <p:cNvSpPr>
            <a:spLocks noChangeArrowheads="1"/>
          </p:cNvSpPr>
          <p:nvPr/>
        </p:nvSpPr>
        <p:spPr bwMode="auto">
          <a:xfrm>
            <a:off x="357188" y="6072188"/>
            <a:ext cx="400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70667" name="Rectangle 14">
            <a:extLst>
              <a:ext uri="{FF2B5EF4-FFF2-40B4-BE49-F238E27FC236}">
                <a16:creationId xmlns:a16="http://schemas.microsoft.com/office/drawing/2014/main" id="{D96C813E-4DD4-D8E1-D8FB-39A06F6D900F}"/>
              </a:ext>
            </a:extLst>
          </p:cNvPr>
          <p:cNvSpPr>
            <a:spLocks noChangeArrowheads="1"/>
          </p:cNvSpPr>
          <p:nvPr/>
        </p:nvSpPr>
        <p:spPr bwMode="auto">
          <a:xfrm>
            <a:off x="642938" y="1571625"/>
            <a:ext cx="785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Privilégier les données au détriment de la légende du graphique.</a:t>
            </a:r>
          </a:p>
        </p:txBody>
      </p:sp>
      <p:sp>
        <p:nvSpPr>
          <p:cNvPr id="70669" name="Rectangle 14">
            <a:extLst>
              <a:ext uri="{FF2B5EF4-FFF2-40B4-BE49-F238E27FC236}">
                <a16:creationId xmlns:a16="http://schemas.microsoft.com/office/drawing/2014/main" id="{211D27C1-3942-C076-A113-3D4E16CDDD8E}"/>
              </a:ext>
            </a:extLst>
          </p:cNvPr>
          <p:cNvSpPr>
            <a:spLocks noChangeArrowheads="1"/>
          </p:cNvSpPr>
          <p:nvPr/>
        </p:nvSpPr>
        <p:spPr bwMode="auto">
          <a:xfrm>
            <a:off x="714375" y="2286000"/>
            <a:ext cx="7858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dirty="0"/>
              <a:t> Utiliser un rapport largeur hauteur à peu près uniforme</a:t>
            </a:r>
          </a:p>
        </p:txBody>
      </p:sp>
      <p:sp>
        <p:nvSpPr>
          <p:cNvPr id="70670" name="Rectangle 14">
            <a:extLst>
              <a:ext uri="{FF2B5EF4-FFF2-40B4-BE49-F238E27FC236}">
                <a16:creationId xmlns:a16="http://schemas.microsoft.com/office/drawing/2014/main" id="{74700B93-781C-FC1F-D6FE-7188FD495217}"/>
              </a:ext>
            </a:extLst>
          </p:cNvPr>
          <p:cNvSpPr>
            <a:spLocks noChangeArrowheads="1"/>
          </p:cNvSpPr>
          <p:nvPr/>
        </p:nvSpPr>
        <p:spPr bwMode="auto">
          <a:xfrm>
            <a:off x="714375" y="3214688"/>
            <a:ext cx="7858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Limiter le nombre de variables mises dans un graphique.</a:t>
            </a:r>
          </a:p>
        </p:txBody>
      </p:sp>
      <p:sp>
        <p:nvSpPr>
          <p:cNvPr id="70671" name="Rectangle 14">
            <a:extLst>
              <a:ext uri="{FF2B5EF4-FFF2-40B4-BE49-F238E27FC236}">
                <a16:creationId xmlns:a16="http://schemas.microsoft.com/office/drawing/2014/main" id="{EA475E84-F25C-B693-B076-7FF1E1672247}"/>
              </a:ext>
            </a:extLst>
          </p:cNvPr>
          <p:cNvSpPr>
            <a:spLocks noChangeArrowheads="1"/>
          </p:cNvSpPr>
          <p:nvPr/>
        </p:nvSpPr>
        <p:spPr bwMode="auto">
          <a:xfrm>
            <a:off x="714375" y="3714750"/>
            <a:ext cx="7643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 typeface="Wingdings" panose="05000000000000000000" pitchFamily="2" charset="2"/>
              <a:buChar char="Ø"/>
            </a:pPr>
            <a:r>
              <a:rPr lang="fr-FR" altLang="fr-FR" sz="2000" dirty="0"/>
              <a:t> Largeur du graphique : largeur de la page ou moitié de la page</a:t>
            </a:r>
          </a:p>
        </p:txBody>
      </p:sp>
      <p:sp>
        <p:nvSpPr>
          <p:cNvPr id="3" name="Rectangle 2">
            <a:extLst>
              <a:ext uri="{FF2B5EF4-FFF2-40B4-BE49-F238E27FC236}">
                <a16:creationId xmlns:a16="http://schemas.microsoft.com/office/drawing/2014/main" id="{3E479E83-0BBA-9913-80B2-35CF9A8633A7}"/>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F270B9A3-B8B2-7263-6E6B-7D21CAA0C2C3}"/>
              </a:ext>
            </a:extLst>
          </p:cNvPr>
          <p:cNvSpPr>
            <a:spLocks noGrp="1"/>
          </p:cNvSpPr>
          <p:nvPr>
            <p:ph type="sldNum" sz="quarter" idx="12"/>
          </p:nvPr>
        </p:nvSpPr>
        <p:spPr/>
        <p:txBody>
          <a:bodyPr/>
          <a:lstStyle/>
          <a:p>
            <a:pPr>
              <a:defRPr/>
            </a:pPr>
            <a:fld id="{A07B448D-F9D1-4FAD-96A2-619069223D4D}" type="slidenum">
              <a:rPr lang="fr-FR" smtClean="0"/>
              <a:pPr>
                <a:defRPr/>
              </a:pPr>
              <a:t>52</a:t>
            </a:fld>
            <a:endParaRPr lang="fr-FR"/>
          </a:p>
        </p:txBody>
      </p:sp>
    </p:spTree>
    <p:extLst>
      <p:ext uri="{BB962C8B-B14F-4D97-AF65-F5344CB8AC3E}">
        <p14:creationId xmlns:p14="http://schemas.microsoft.com/office/powerpoint/2010/main" val="1802318016"/>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Line 7">
            <a:extLst>
              <a:ext uri="{FF2B5EF4-FFF2-40B4-BE49-F238E27FC236}">
                <a16:creationId xmlns:a16="http://schemas.microsoft.com/office/drawing/2014/main" id="{01932A27-1FD3-3E84-2D49-CB6696882E3F}"/>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709" name="Line 8">
            <a:extLst>
              <a:ext uri="{FF2B5EF4-FFF2-40B4-BE49-F238E27FC236}">
                <a16:creationId xmlns:a16="http://schemas.microsoft.com/office/drawing/2014/main" id="{13345EA5-3649-D7FC-5291-8B5EB5BDDB46}"/>
              </a:ext>
            </a:extLst>
          </p:cNvPr>
          <p:cNvSpPr>
            <a:spLocks noChangeShapeType="1"/>
          </p:cNvSpPr>
          <p:nvPr/>
        </p:nvSpPr>
        <p:spPr bwMode="auto">
          <a:xfrm>
            <a:off x="428625" y="928688"/>
            <a:ext cx="849788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711" name="Rectangle 107">
            <a:extLst>
              <a:ext uri="{FF2B5EF4-FFF2-40B4-BE49-F238E27FC236}">
                <a16:creationId xmlns:a16="http://schemas.microsoft.com/office/drawing/2014/main" id="{8353407E-3C77-6A6B-F433-032F66E4031B}"/>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72712" name="Text Box 10">
            <a:extLst>
              <a:ext uri="{FF2B5EF4-FFF2-40B4-BE49-F238E27FC236}">
                <a16:creationId xmlns:a16="http://schemas.microsoft.com/office/drawing/2014/main" id="{C7FE14E1-3663-47BC-C32C-67156C6693AE}"/>
              </a:ext>
            </a:extLst>
          </p:cNvPr>
          <p:cNvSpPr txBox="1">
            <a:spLocks noChangeArrowheads="1"/>
          </p:cNvSpPr>
          <p:nvPr/>
        </p:nvSpPr>
        <p:spPr bwMode="auto">
          <a:xfrm>
            <a:off x="285750" y="1214438"/>
            <a:ext cx="7653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5.2.6 Elaboration de graphiques avec EXCEL</a:t>
            </a:r>
          </a:p>
        </p:txBody>
      </p:sp>
      <p:sp>
        <p:nvSpPr>
          <p:cNvPr id="72713" name="Rectangle 19">
            <a:extLst>
              <a:ext uri="{FF2B5EF4-FFF2-40B4-BE49-F238E27FC236}">
                <a16:creationId xmlns:a16="http://schemas.microsoft.com/office/drawing/2014/main" id="{991655D0-7BCA-BF89-FC57-CBC5FC33259F}"/>
              </a:ext>
            </a:extLst>
          </p:cNvPr>
          <p:cNvSpPr>
            <a:spLocks noChangeArrowheads="1"/>
          </p:cNvSpPr>
          <p:nvPr/>
        </p:nvSpPr>
        <p:spPr bwMode="auto">
          <a:xfrm>
            <a:off x="357188" y="6072188"/>
            <a:ext cx="400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72714" name="Rectangle 14">
            <a:extLst>
              <a:ext uri="{FF2B5EF4-FFF2-40B4-BE49-F238E27FC236}">
                <a16:creationId xmlns:a16="http://schemas.microsoft.com/office/drawing/2014/main" id="{1F40C205-F870-84F4-52F1-CC7A2D4EE148}"/>
              </a:ext>
            </a:extLst>
          </p:cNvPr>
          <p:cNvSpPr>
            <a:spLocks noChangeArrowheads="1"/>
          </p:cNvSpPr>
          <p:nvPr/>
        </p:nvSpPr>
        <p:spPr bwMode="auto">
          <a:xfrm>
            <a:off x="714375" y="1785938"/>
            <a:ext cx="70723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spcAft>
                <a:spcPts val="1800"/>
              </a:spcAft>
              <a:buFont typeface="Wingdings" panose="05000000000000000000" pitchFamily="2" charset="2"/>
              <a:buChar char="Ø"/>
            </a:pPr>
            <a:r>
              <a:rPr lang="fr-FR" altLang="fr-FR" sz="2000"/>
              <a:t>  Sélection du tableau Excel</a:t>
            </a:r>
          </a:p>
          <a:p>
            <a:pPr eaLnBrk="1" hangingPunct="1">
              <a:spcBef>
                <a:spcPct val="0"/>
              </a:spcBef>
              <a:spcAft>
                <a:spcPts val="600"/>
              </a:spcAft>
              <a:buFont typeface="Wingdings" panose="05000000000000000000" pitchFamily="2" charset="2"/>
              <a:buChar char="Ø"/>
            </a:pPr>
            <a:r>
              <a:rPr lang="fr-FR" altLang="fr-FR" sz="2000"/>
              <a:t>  Insertion graphique</a:t>
            </a:r>
          </a:p>
          <a:p>
            <a:pPr eaLnBrk="1" hangingPunct="1">
              <a:spcBef>
                <a:spcPct val="0"/>
              </a:spcBef>
              <a:spcAft>
                <a:spcPts val="1200"/>
              </a:spcAft>
              <a:buFontTx/>
              <a:buNone/>
            </a:pPr>
            <a:r>
              <a:rPr lang="fr-FR" altLang="fr-FR" sz="2000"/>
              <a:t>	- Histogramme			- Boursier </a:t>
            </a:r>
          </a:p>
          <a:p>
            <a:pPr eaLnBrk="1" hangingPunct="1">
              <a:spcBef>
                <a:spcPct val="0"/>
              </a:spcBef>
              <a:spcAft>
                <a:spcPts val="1200"/>
              </a:spcAft>
              <a:buFontTx/>
              <a:buNone/>
            </a:pPr>
            <a:r>
              <a:rPr lang="fr-FR" altLang="fr-FR" sz="2000"/>
              <a:t>	- Courbes			- Surface</a:t>
            </a:r>
          </a:p>
          <a:p>
            <a:pPr eaLnBrk="1" hangingPunct="1">
              <a:spcBef>
                <a:spcPct val="0"/>
              </a:spcBef>
              <a:spcAft>
                <a:spcPts val="1200"/>
              </a:spcAft>
              <a:buFontTx/>
              <a:buNone/>
            </a:pPr>
            <a:r>
              <a:rPr lang="fr-FR" altLang="fr-FR" sz="2000"/>
              <a:t>	- Secteurs			- Anneau</a:t>
            </a:r>
          </a:p>
          <a:p>
            <a:pPr eaLnBrk="1" hangingPunct="1">
              <a:spcBef>
                <a:spcPct val="0"/>
              </a:spcBef>
              <a:spcAft>
                <a:spcPts val="1200"/>
              </a:spcAft>
              <a:buFontTx/>
              <a:buNone/>
            </a:pPr>
            <a:r>
              <a:rPr lang="fr-FR" altLang="fr-FR" sz="2000"/>
              <a:t>	- Barres				- Bulles</a:t>
            </a:r>
          </a:p>
          <a:p>
            <a:pPr eaLnBrk="1" hangingPunct="1">
              <a:spcBef>
                <a:spcPct val="0"/>
              </a:spcBef>
              <a:spcAft>
                <a:spcPts val="1200"/>
              </a:spcAft>
              <a:buFontTx/>
              <a:buNone/>
            </a:pPr>
            <a:r>
              <a:rPr lang="fr-FR" altLang="fr-FR" sz="2000"/>
              <a:t>	- Aires				- Radar</a:t>
            </a:r>
          </a:p>
          <a:p>
            <a:pPr eaLnBrk="1" hangingPunct="1">
              <a:spcBef>
                <a:spcPct val="0"/>
              </a:spcBef>
              <a:spcAft>
                <a:spcPts val="1200"/>
              </a:spcAft>
              <a:buFontTx/>
              <a:buNone/>
            </a:pPr>
            <a:r>
              <a:rPr lang="fr-FR" altLang="fr-FR" sz="2000"/>
              <a:t>	- Nuage de points</a:t>
            </a:r>
          </a:p>
          <a:p>
            <a:pPr eaLnBrk="1" hangingPunct="1">
              <a:spcBef>
                <a:spcPct val="0"/>
              </a:spcBef>
              <a:spcAft>
                <a:spcPts val="1800"/>
              </a:spcAft>
              <a:buFontTx/>
              <a:buNone/>
            </a:pPr>
            <a:r>
              <a:rPr lang="fr-FR" altLang="fr-FR" sz="2000"/>
              <a:t> </a:t>
            </a:r>
          </a:p>
        </p:txBody>
      </p:sp>
      <p:sp>
        <p:nvSpPr>
          <p:cNvPr id="3" name="Rectangle 2">
            <a:extLst>
              <a:ext uri="{FF2B5EF4-FFF2-40B4-BE49-F238E27FC236}">
                <a16:creationId xmlns:a16="http://schemas.microsoft.com/office/drawing/2014/main" id="{F9737942-AFB8-D535-2806-D4A49D058EE3}"/>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7F77A45C-2A33-975D-4C39-B0F4D20E4F87}"/>
              </a:ext>
            </a:extLst>
          </p:cNvPr>
          <p:cNvSpPr>
            <a:spLocks noGrp="1"/>
          </p:cNvSpPr>
          <p:nvPr>
            <p:ph type="sldNum" sz="quarter" idx="12"/>
          </p:nvPr>
        </p:nvSpPr>
        <p:spPr/>
        <p:txBody>
          <a:bodyPr/>
          <a:lstStyle/>
          <a:p>
            <a:pPr>
              <a:defRPr/>
            </a:pPr>
            <a:fld id="{A07B448D-F9D1-4FAD-96A2-619069223D4D}" type="slidenum">
              <a:rPr lang="fr-FR" smtClean="0"/>
              <a:pPr>
                <a:defRPr/>
              </a:pPr>
              <a:t>53</a:t>
            </a:fld>
            <a:endParaRPr lang="fr-FR"/>
          </a:p>
        </p:txBody>
      </p:sp>
    </p:spTree>
    <p:extLst>
      <p:ext uri="{BB962C8B-B14F-4D97-AF65-F5344CB8AC3E}">
        <p14:creationId xmlns:p14="http://schemas.microsoft.com/office/powerpoint/2010/main" val="3912941005"/>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Line 7">
            <a:extLst>
              <a:ext uri="{FF2B5EF4-FFF2-40B4-BE49-F238E27FC236}">
                <a16:creationId xmlns:a16="http://schemas.microsoft.com/office/drawing/2014/main" id="{C099E8E5-1488-CEC2-3CF4-1D52BEAA6A77}"/>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57" name="Line 8">
            <a:extLst>
              <a:ext uri="{FF2B5EF4-FFF2-40B4-BE49-F238E27FC236}">
                <a16:creationId xmlns:a16="http://schemas.microsoft.com/office/drawing/2014/main" id="{C1FBAFDB-120C-5CD9-D2CC-9EC79F2465E8}"/>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759" name="Rectangle 107">
            <a:extLst>
              <a:ext uri="{FF2B5EF4-FFF2-40B4-BE49-F238E27FC236}">
                <a16:creationId xmlns:a16="http://schemas.microsoft.com/office/drawing/2014/main" id="{BF212F10-1F24-380B-C929-C3C7C078A174}"/>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74760" name="Text Box 10">
            <a:extLst>
              <a:ext uri="{FF2B5EF4-FFF2-40B4-BE49-F238E27FC236}">
                <a16:creationId xmlns:a16="http://schemas.microsoft.com/office/drawing/2014/main" id="{6CAEEE94-57C7-324C-82B8-5FB3A52EFAA6}"/>
              </a:ext>
            </a:extLst>
          </p:cNvPr>
          <p:cNvSpPr txBox="1">
            <a:spLocks noChangeArrowheads="1"/>
          </p:cNvSpPr>
          <p:nvPr/>
        </p:nvSpPr>
        <p:spPr bwMode="auto">
          <a:xfrm>
            <a:off x="357188" y="128587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 Cartes</a:t>
            </a:r>
          </a:p>
        </p:txBody>
      </p:sp>
      <p:sp>
        <p:nvSpPr>
          <p:cNvPr id="74761" name="Rectangle 19">
            <a:extLst>
              <a:ext uri="{FF2B5EF4-FFF2-40B4-BE49-F238E27FC236}">
                <a16:creationId xmlns:a16="http://schemas.microsoft.com/office/drawing/2014/main" id="{6ED21A06-BEA1-7367-CC37-79996F0B998B}"/>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74762" name="Rectangle 15">
            <a:extLst>
              <a:ext uri="{FF2B5EF4-FFF2-40B4-BE49-F238E27FC236}">
                <a16:creationId xmlns:a16="http://schemas.microsoft.com/office/drawing/2014/main" id="{9FD8FC55-9934-B8FA-3E93-0631C5682DB6}"/>
              </a:ext>
            </a:extLst>
          </p:cNvPr>
          <p:cNvSpPr>
            <a:spLocks noChangeArrowheads="1"/>
          </p:cNvSpPr>
          <p:nvPr/>
        </p:nvSpPr>
        <p:spPr bwMode="auto">
          <a:xfrm>
            <a:off x="500063" y="1785938"/>
            <a:ext cx="764381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ts val="1800"/>
              </a:spcBef>
              <a:buFontTx/>
              <a:buNone/>
            </a:pPr>
            <a:r>
              <a:rPr lang="fr-FR" altLang="fr-FR" sz="2000">
                <a:cs typeface="Arial" panose="020B0604020202020204" pitchFamily="34" charset="0"/>
              </a:rPr>
              <a:t>3.0 Introduction</a:t>
            </a:r>
          </a:p>
          <a:p>
            <a:pPr eaLnBrk="1" hangingPunct="1">
              <a:spcBef>
                <a:spcPts val="1800"/>
              </a:spcBef>
              <a:buFontTx/>
              <a:buNone/>
            </a:pPr>
            <a:r>
              <a:rPr lang="fr-FR" altLang="fr-FR" sz="2000">
                <a:cs typeface="Arial" panose="020B0604020202020204" pitchFamily="34" charset="0"/>
              </a:rPr>
              <a:t>3.1 Cartes pour un caractère ordonné</a:t>
            </a:r>
          </a:p>
          <a:p>
            <a:pPr eaLnBrk="1" hangingPunct="1">
              <a:spcBef>
                <a:spcPts val="1800"/>
              </a:spcBef>
              <a:buFontTx/>
              <a:buNone/>
            </a:pPr>
            <a:r>
              <a:rPr lang="fr-FR" altLang="fr-FR" sz="2000">
                <a:cs typeface="Arial" panose="020B0604020202020204" pitchFamily="34" charset="0"/>
              </a:rPr>
              <a:t>3.2 Cartes pour un caractère non ordonné</a:t>
            </a:r>
          </a:p>
          <a:p>
            <a:pPr eaLnBrk="1" hangingPunct="1">
              <a:spcBef>
                <a:spcPts val="1800"/>
              </a:spcBef>
              <a:buFontTx/>
              <a:buNone/>
            </a:pPr>
            <a:r>
              <a:rPr lang="fr-FR" altLang="fr-FR" sz="2000">
                <a:cs typeface="Arial" panose="020B0604020202020204" pitchFamily="34" charset="0"/>
              </a:rPr>
              <a:t>3.3 Conseils de présentation</a:t>
            </a:r>
          </a:p>
          <a:p>
            <a:pPr eaLnBrk="1" hangingPunct="1">
              <a:spcBef>
                <a:spcPts val="1800"/>
              </a:spcBef>
              <a:buFontTx/>
              <a:buNone/>
            </a:pPr>
            <a:r>
              <a:rPr lang="fr-FR" altLang="fr-FR" sz="2000">
                <a:cs typeface="Arial" panose="020B0604020202020204" pitchFamily="34" charset="0"/>
              </a:rPr>
              <a:t>3.4 Où trouver les fonds de cartes ?</a:t>
            </a:r>
          </a:p>
          <a:p>
            <a:pPr eaLnBrk="1" hangingPunct="1">
              <a:spcBef>
                <a:spcPts val="1800"/>
              </a:spcBef>
              <a:buFontTx/>
              <a:buNone/>
            </a:pPr>
            <a:r>
              <a:rPr lang="fr-FR" altLang="fr-FR" sz="2000">
                <a:cs typeface="Arial" panose="020B0604020202020204" pitchFamily="34" charset="0"/>
              </a:rPr>
              <a:t>3.5 Logiciels cartographiques</a:t>
            </a:r>
          </a:p>
        </p:txBody>
      </p:sp>
      <p:sp>
        <p:nvSpPr>
          <p:cNvPr id="3" name="Rectangle 2">
            <a:extLst>
              <a:ext uri="{FF2B5EF4-FFF2-40B4-BE49-F238E27FC236}">
                <a16:creationId xmlns:a16="http://schemas.microsoft.com/office/drawing/2014/main" id="{668BF671-5273-81A9-5FB5-B333B2AD170E}"/>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A20FCE8E-5126-A66F-03D8-9741D112FC10}"/>
              </a:ext>
            </a:extLst>
          </p:cNvPr>
          <p:cNvSpPr>
            <a:spLocks noGrp="1"/>
          </p:cNvSpPr>
          <p:nvPr>
            <p:ph type="sldNum" sz="quarter" idx="12"/>
          </p:nvPr>
        </p:nvSpPr>
        <p:spPr/>
        <p:txBody>
          <a:bodyPr/>
          <a:lstStyle/>
          <a:p>
            <a:pPr>
              <a:defRPr/>
            </a:pPr>
            <a:fld id="{A07B448D-F9D1-4FAD-96A2-619069223D4D}" type="slidenum">
              <a:rPr lang="fr-FR" smtClean="0"/>
              <a:pPr>
                <a:defRPr/>
              </a:pPr>
              <a:t>54</a:t>
            </a:fld>
            <a:endParaRPr lang="fr-FR"/>
          </a:p>
        </p:txBody>
      </p:sp>
    </p:spTree>
    <p:extLst>
      <p:ext uri="{BB962C8B-B14F-4D97-AF65-F5344CB8AC3E}">
        <p14:creationId xmlns:p14="http://schemas.microsoft.com/office/powerpoint/2010/main" val="4283334009"/>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Line 7">
            <a:extLst>
              <a:ext uri="{FF2B5EF4-FFF2-40B4-BE49-F238E27FC236}">
                <a16:creationId xmlns:a16="http://schemas.microsoft.com/office/drawing/2014/main" id="{6AC2F424-D3CA-887C-6A08-B7A64F160A24}"/>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05" name="Line 8">
            <a:extLst>
              <a:ext uri="{FF2B5EF4-FFF2-40B4-BE49-F238E27FC236}">
                <a16:creationId xmlns:a16="http://schemas.microsoft.com/office/drawing/2014/main" id="{7C33F571-834D-86E7-0648-5A927440E057}"/>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07" name="Rectangle 107">
            <a:extLst>
              <a:ext uri="{FF2B5EF4-FFF2-40B4-BE49-F238E27FC236}">
                <a16:creationId xmlns:a16="http://schemas.microsoft.com/office/drawing/2014/main" id="{F6BC6A17-CF3E-4441-E1BE-0321A61AB59D}"/>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76808" name="Text Box 10">
            <a:extLst>
              <a:ext uri="{FF2B5EF4-FFF2-40B4-BE49-F238E27FC236}">
                <a16:creationId xmlns:a16="http://schemas.microsoft.com/office/drawing/2014/main" id="{5DD042FC-0D42-6316-0D01-26FE8EEBAA81}"/>
              </a:ext>
            </a:extLst>
          </p:cNvPr>
          <p:cNvSpPr txBox="1">
            <a:spLocks noChangeArrowheads="1"/>
          </p:cNvSpPr>
          <p:nvPr/>
        </p:nvSpPr>
        <p:spPr bwMode="auto">
          <a:xfrm>
            <a:off x="357188" y="128587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 Cartes</a:t>
            </a:r>
          </a:p>
        </p:txBody>
      </p:sp>
      <p:sp>
        <p:nvSpPr>
          <p:cNvPr id="76809" name="Rectangle 19">
            <a:extLst>
              <a:ext uri="{FF2B5EF4-FFF2-40B4-BE49-F238E27FC236}">
                <a16:creationId xmlns:a16="http://schemas.microsoft.com/office/drawing/2014/main" id="{BF042D54-AFCC-8D9F-39B0-FCF6BD47C45C}"/>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76810" name="Rectangle 15">
            <a:extLst>
              <a:ext uri="{FF2B5EF4-FFF2-40B4-BE49-F238E27FC236}">
                <a16:creationId xmlns:a16="http://schemas.microsoft.com/office/drawing/2014/main" id="{35599B88-25F0-898A-B456-DFEA0ABC5C76}"/>
              </a:ext>
            </a:extLst>
          </p:cNvPr>
          <p:cNvSpPr>
            <a:spLocks noChangeArrowheads="1"/>
          </p:cNvSpPr>
          <p:nvPr/>
        </p:nvSpPr>
        <p:spPr bwMode="auto">
          <a:xfrm>
            <a:off x="500063" y="1785938"/>
            <a:ext cx="7643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2000">
                <a:cs typeface="Arial" panose="020B0604020202020204" pitchFamily="34" charset="0"/>
              </a:rPr>
              <a:t>Cartographier des statistiques consiste à rapporter des données sur un fond de carte qui est en général le découpage administratif du territoire.</a:t>
            </a:r>
            <a:endParaRPr lang="fr-FR" altLang="fr-FR" sz="2000"/>
          </a:p>
        </p:txBody>
      </p:sp>
      <p:sp>
        <p:nvSpPr>
          <p:cNvPr id="15" name="Rectangle 3">
            <a:extLst>
              <a:ext uri="{FF2B5EF4-FFF2-40B4-BE49-F238E27FC236}">
                <a16:creationId xmlns:a16="http://schemas.microsoft.com/office/drawing/2014/main" id="{8C0543AD-E95A-742F-6F19-11F55D2B3552}"/>
              </a:ext>
            </a:extLst>
          </p:cNvPr>
          <p:cNvSpPr txBox="1">
            <a:spLocks noChangeArrowheads="1"/>
          </p:cNvSpPr>
          <p:nvPr/>
        </p:nvSpPr>
        <p:spPr bwMode="auto">
          <a:xfrm>
            <a:off x="642938" y="3000375"/>
            <a:ext cx="7858125" cy="2552700"/>
          </a:xfrm>
          <a:prstGeom prst="rect">
            <a:avLst/>
          </a:prstGeom>
          <a:noFill/>
          <a:ln w="9525">
            <a:noFill/>
            <a:miter lim="800000"/>
            <a:headEnd/>
            <a:tailEnd/>
          </a:ln>
        </p:spPr>
        <p:txBody>
          <a:bodyPr lIns="0" tIns="0" rIns="0" bIns="0"/>
          <a:lstStyle/>
          <a:p>
            <a:pPr marL="342900" indent="-342900" eaLnBrk="1" hangingPunct="1">
              <a:spcBef>
                <a:spcPct val="50000"/>
              </a:spcBef>
              <a:tabLst>
                <a:tab pos="109538" algn="l"/>
              </a:tabLst>
              <a:defRPr/>
            </a:pPr>
            <a:r>
              <a:rPr lang="fr-FR" sz="2000" kern="0" dirty="0">
                <a:latin typeface="+mn-lt"/>
                <a:ea typeface="+mn-ea"/>
              </a:rPr>
              <a:t>La carte apporte une information externe :</a:t>
            </a:r>
          </a:p>
          <a:p>
            <a:pPr marL="342900" indent="-342900" eaLnBrk="1" hangingPunct="1">
              <a:spcBef>
                <a:spcPct val="50000"/>
              </a:spcBef>
              <a:buFont typeface="Wingdings" pitchFamily="2" charset="2"/>
              <a:buChar char="Ø"/>
              <a:tabLst>
                <a:tab pos="109538" algn="l"/>
              </a:tabLst>
              <a:defRPr/>
            </a:pPr>
            <a:r>
              <a:rPr lang="fr-FR" sz="2000" kern="0" dirty="0">
                <a:latin typeface="+mn-lt"/>
                <a:ea typeface="+mn-ea"/>
              </a:rPr>
              <a:t>Elle constitue une référence visuelle constante, qui fait que toutes les cartes d’une même région sont comparables ; </a:t>
            </a:r>
          </a:p>
          <a:p>
            <a:pPr marL="342900" indent="-342900" eaLnBrk="1" hangingPunct="1">
              <a:spcBef>
                <a:spcPct val="50000"/>
              </a:spcBef>
              <a:buFont typeface="Wingdings" pitchFamily="2" charset="2"/>
              <a:buChar char="Ø"/>
              <a:tabLst>
                <a:tab pos="109538" algn="l"/>
              </a:tabLst>
              <a:defRPr/>
            </a:pPr>
            <a:r>
              <a:rPr lang="fr-FR" sz="2000" kern="0" dirty="0">
                <a:latin typeface="+mn-lt"/>
                <a:ea typeface="+mn-ea"/>
              </a:rPr>
              <a:t>Elle apporte la connaissance géographique liée (superficies, relief, population, etc.) même si ces éléments ne sont pas directement figurés sur le dessin.</a:t>
            </a:r>
            <a:endParaRPr lang="fr-FR" kern="0" dirty="0">
              <a:solidFill>
                <a:schemeClr val="accent2"/>
              </a:solidFill>
              <a:latin typeface="+mn-lt"/>
              <a:ea typeface="+mn-ea"/>
            </a:endParaRPr>
          </a:p>
        </p:txBody>
      </p:sp>
      <p:sp>
        <p:nvSpPr>
          <p:cNvPr id="3" name="Rectangle 2">
            <a:extLst>
              <a:ext uri="{FF2B5EF4-FFF2-40B4-BE49-F238E27FC236}">
                <a16:creationId xmlns:a16="http://schemas.microsoft.com/office/drawing/2014/main" id="{A78318DA-7E93-525D-77CE-9E95A6A40D26}"/>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263DD56A-32DE-D5D5-75B1-4067E8B64CBE}"/>
              </a:ext>
            </a:extLst>
          </p:cNvPr>
          <p:cNvSpPr>
            <a:spLocks noGrp="1"/>
          </p:cNvSpPr>
          <p:nvPr>
            <p:ph type="sldNum" sz="quarter" idx="12"/>
          </p:nvPr>
        </p:nvSpPr>
        <p:spPr/>
        <p:txBody>
          <a:bodyPr/>
          <a:lstStyle/>
          <a:p>
            <a:pPr>
              <a:defRPr/>
            </a:pPr>
            <a:fld id="{A07B448D-F9D1-4FAD-96A2-619069223D4D}" type="slidenum">
              <a:rPr lang="fr-FR" smtClean="0"/>
              <a:pPr>
                <a:defRPr/>
              </a:pPr>
              <a:t>55</a:t>
            </a:fld>
            <a:endParaRPr lang="fr-FR"/>
          </a:p>
        </p:txBody>
      </p:sp>
    </p:spTree>
    <p:extLst>
      <p:ext uri="{BB962C8B-B14F-4D97-AF65-F5344CB8AC3E}">
        <p14:creationId xmlns:p14="http://schemas.microsoft.com/office/powerpoint/2010/main" val="3763418078"/>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Line 7">
            <a:extLst>
              <a:ext uri="{FF2B5EF4-FFF2-40B4-BE49-F238E27FC236}">
                <a16:creationId xmlns:a16="http://schemas.microsoft.com/office/drawing/2014/main" id="{214AD83F-53B0-001F-0585-756606728B2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853" name="Line 8">
            <a:extLst>
              <a:ext uri="{FF2B5EF4-FFF2-40B4-BE49-F238E27FC236}">
                <a16:creationId xmlns:a16="http://schemas.microsoft.com/office/drawing/2014/main" id="{D957DE14-E612-7EAA-D927-87A099A58D96}"/>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855" name="Rectangle 95">
            <a:extLst>
              <a:ext uri="{FF2B5EF4-FFF2-40B4-BE49-F238E27FC236}">
                <a16:creationId xmlns:a16="http://schemas.microsoft.com/office/drawing/2014/main" id="{D5A84A59-B36F-07FD-7DBB-7E6DCDA2863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78856" name="Rectangle 107">
            <a:extLst>
              <a:ext uri="{FF2B5EF4-FFF2-40B4-BE49-F238E27FC236}">
                <a16:creationId xmlns:a16="http://schemas.microsoft.com/office/drawing/2014/main" id="{59FD7F57-A19A-35AF-AE97-8173D41ABB8C}"/>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78857" name="Text Box 10">
            <a:extLst>
              <a:ext uri="{FF2B5EF4-FFF2-40B4-BE49-F238E27FC236}">
                <a16:creationId xmlns:a16="http://schemas.microsoft.com/office/drawing/2014/main" id="{9556E3A0-9CEA-D09C-D81A-C857177DCBF0}"/>
              </a:ext>
            </a:extLst>
          </p:cNvPr>
          <p:cNvSpPr txBox="1">
            <a:spLocks noChangeArrowheads="1"/>
          </p:cNvSpPr>
          <p:nvPr/>
        </p:nvSpPr>
        <p:spPr bwMode="auto">
          <a:xfrm>
            <a:off x="357188" y="128587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 Cartes</a:t>
            </a:r>
          </a:p>
        </p:txBody>
      </p:sp>
      <p:sp>
        <p:nvSpPr>
          <p:cNvPr id="78858" name="Rectangle 19">
            <a:extLst>
              <a:ext uri="{FF2B5EF4-FFF2-40B4-BE49-F238E27FC236}">
                <a16:creationId xmlns:a16="http://schemas.microsoft.com/office/drawing/2014/main" id="{EA81F869-B371-923C-CAD6-428B41FA4249}"/>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17" name="Rectangle 3">
            <a:extLst>
              <a:ext uri="{FF2B5EF4-FFF2-40B4-BE49-F238E27FC236}">
                <a16:creationId xmlns:a16="http://schemas.microsoft.com/office/drawing/2014/main" id="{8F30FDB6-A574-A7AE-473D-659C1AEE0801}"/>
              </a:ext>
            </a:extLst>
          </p:cNvPr>
          <p:cNvSpPr txBox="1">
            <a:spLocks noChangeArrowheads="1"/>
          </p:cNvSpPr>
          <p:nvPr/>
        </p:nvSpPr>
        <p:spPr bwMode="auto">
          <a:xfrm>
            <a:off x="642938" y="1857375"/>
            <a:ext cx="7786687" cy="2714625"/>
          </a:xfrm>
          <a:prstGeom prst="rect">
            <a:avLst/>
          </a:prstGeom>
          <a:noFill/>
          <a:ln w="9525">
            <a:noFill/>
            <a:miter lim="800000"/>
            <a:headEnd/>
            <a:tailEnd/>
          </a:ln>
        </p:spPr>
        <p:txBody>
          <a:bodyPr lIns="0" tIns="0" rIns="0" bIns="0"/>
          <a:lstStyle/>
          <a:p>
            <a:pPr marL="342900" indent="-342900">
              <a:spcBef>
                <a:spcPct val="50000"/>
              </a:spcBef>
              <a:tabLst>
                <a:tab pos="109538" algn="l"/>
              </a:tabLst>
              <a:defRPr/>
            </a:pPr>
            <a:r>
              <a:rPr lang="fr-FR" sz="2000" dirty="0">
                <a:ea typeface="ＭＳ Ｐゴシック"/>
                <a:cs typeface="ＭＳ Ｐゴシック"/>
              </a:rPr>
              <a:t>Une carte doit comprendre :</a:t>
            </a:r>
          </a:p>
          <a:p>
            <a:pPr marL="342900" indent="-342900">
              <a:spcBef>
                <a:spcPct val="50000"/>
              </a:spcBef>
              <a:tabLst>
                <a:tab pos="109538" algn="l"/>
              </a:tabLst>
              <a:defRPr/>
            </a:pPr>
            <a:endParaRPr lang="fr-FR" sz="2000" dirty="0">
              <a:ea typeface="ＭＳ Ｐゴシック"/>
              <a:cs typeface="ＭＳ Ｐゴシック"/>
            </a:endParaRPr>
          </a:p>
          <a:p>
            <a:pPr marL="540000" lvl="1" indent="455613">
              <a:spcBef>
                <a:spcPts val="0"/>
              </a:spcBef>
              <a:spcAft>
                <a:spcPts val="1200"/>
              </a:spcAft>
              <a:buFont typeface="Wingdings" pitchFamily="2" charset="2"/>
              <a:buChar char="Ø"/>
              <a:tabLst>
                <a:tab pos="109538" algn="l"/>
              </a:tabLst>
              <a:defRPr/>
            </a:pPr>
            <a:r>
              <a:rPr lang="fr-FR" sz="2000" dirty="0">
                <a:ea typeface="ＭＳ Ｐゴシック"/>
                <a:cs typeface="ＭＳ Ｐゴシック"/>
              </a:rPr>
              <a:t>Un titre</a:t>
            </a:r>
          </a:p>
          <a:p>
            <a:pPr marL="540000" lvl="1" indent="455613">
              <a:spcBef>
                <a:spcPts val="0"/>
              </a:spcBef>
              <a:spcAft>
                <a:spcPts val="1200"/>
              </a:spcAft>
              <a:buFont typeface="Wingdings" pitchFamily="2" charset="2"/>
              <a:buChar char="Ø"/>
              <a:tabLst>
                <a:tab pos="109538" algn="l"/>
              </a:tabLst>
              <a:defRPr/>
            </a:pPr>
            <a:r>
              <a:rPr lang="fr-FR" sz="2000" dirty="0">
                <a:ea typeface="ＭＳ Ｐゴシック"/>
                <a:cs typeface="ＭＳ Ｐゴシック"/>
              </a:rPr>
              <a:t>Une date ou période correspondant aux données</a:t>
            </a:r>
          </a:p>
          <a:p>
            <a:pPr marL="540000" lvl="1" indent="455613">
              <a:spcBef>
                <a:spcPts val="0"/>
              </a:spcBef>
              <a:spcAft>
                <a:spcPts val="1200"/>
              </a:spcAft>
              <a:buFont typeface="Wingdings" pitchFamily="2" charset="2"/>
              <a:buChar char="Ø"/>
              <a:tabLst>
                <a:tab pos="109538" algn="l"/>
              </a:tabLst>
              <a:defRPr/>
            </a:pPr>
            <a:r>
              <a:rPr lang="fr-FR" sz="2000" dirty="0">
                <a:ea typeface="ＭＳ Ｐゴシック"/>
                <a:cs typeface="ＭＳ Ｐゴシック"/>
              </a:rPr>
              <a:t>Une légende thématique </a:t>
            </a:r>
          </a:p>
          <a:p>
            <a:pPr marL="990600" lvl="1" indent="-457200">
              <a:spcBef>
                <a:spcPts val="0"/>
              </a:spcBef>
              <a:spcAft>
                <a:spcPts val="1200"/>
              </a:spcAft>
              <a:buFont typeface="Wingdings" pitchFamily="2" charset="2"/>
              <a:buChar char="Ø"/>
              <a:tabLst>
                <a:tab pos="109538" algn="l"/>
              </a:tabLst>
              <a:defRPr/>
            </a:pPr>
            <a:r>
              <a:rPr lang="fr-FR" sz="2000" dirty="0">
                <a:ea typeface="ＭＳ Ｐゴシック"/>
                <a:cs typeface="ＭＳ Ｐゴシック"/>
              </a:rPr>
              <a:t>Une légende cartographique si plusieurs niveaux de découpage géographique</a:t>
            </a:r>
            <a:r>
              <a:rPr lang="fr-FR" sz="2000" kern="0" dirty="0">
                <a:solidFill>
                  <a:srgbClr val="333333"/>
                </a:solidFill>
                <a:latin typeface="+mn-lt"/>
                <a:ea typeface="+mn-ea"/>
                <a:cs typeface="Arial" charset="0"/>
              </a:rPr>
              <a:t>.</a:t>
            </a:r>
          </a:p>
        </p:txBody>
      </p:sp>
      <p:sp>
        <p:nvSpPr>
          <p:cNvPr id="3" name="Rectangle 2">
            <a:extLst>
              <a:ext uri="{FF2B5EF4-FFF2-40B4-BE49-F238E27FC236}">
                <a16:creationId xmlns:a16="http://schemas.microsoft.com/office/drawing/2014/main" id="{D823BE58-3261-9A44-FA3C-58E4DB1C1A4E}"/>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A69BF6F8-D6D1-5138-3FE2-95A6B2E26B08}"/>
              </a:ext>
            </a:extLst>
          </p:cNvPr>
          <p:cNvSpPr>
            <a:spLocks noGrp="1"/>
          </p:cNvSpPr>
          <p:nvPr>
            <p:ph type="sldNum" sz="quarter" idx="12"/>
          </p:nvPr>
        </p:nvSpPr>
        <p:spPr/>
        <p:txBody>
          <a:bodyPr/>
          <a:lstStyle/>
          <a:p>
            <a:pPr>
              <a:defRPr/>
            </a:pPr>
            <a:fld id="{A07B448D-F9D1-4FAD-96A2-619069223D4D}" type="slidenum">
              <a:rPr lang="fr-FR" smtClean="0"/>
              <a:pPr>
                <a:defRPr/>
              </a:pPr>
              <a:t>56</a:t>
            </a:fld>
            <a:endParaRPr lang="fr-FR"/>
          </a:p>
        </p:txBody>
      </p:sp>
    </p:spTree>
    <p:extLst>
      <p:ext uri="{BB962C8B-B14F-4D97-AF65-F5344CB8AC3E}">
        <p14:creationId xmlns:p14="http://schemas.microsoft.com/office/powerpoint/2010/main" val="2330991361"/>
      </p:ext>
    </p:ext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Line 7">
            <a:extLst>
              <a:ext uri="{FF2B5EF4-FFF2-40B4-BE49-F238E27FC236}">
                <a16:creationId xmlns:a16="http://schemas.microsoft.com/office/drawing/2014/main" id="{A0F020C2-96F8-C545-97D7-191A6543CB61}"/>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0901" name="Line 8">
            <a:extLst>
              <a:ext uri="{FF2B5EF4-FFF2-40B4-BE49-F238E27FC236}">
                <a16:creationId xmlns:a16="http://schemas.microsoft.com/office/drawing/2014/main" id="{08BB4E96-5F35-0C29-5C7C-F260C4FA9DE8}"/>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0903" name="Rectangle 95">
            <a:extLst>
              <a:ext uri="{FF2B5EF4-FFF2-40B4-BE49-F238E27FC236}">
                <a16:creationId xmlns:a16="http://schemas.microsoft.com/office/drawing/2014/main" id="{72C74171-61E7-12B4-3661-280867B62F1B}"/>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endParaRPr lang="fr-FR" altLang="fr-FR"/>
          </a:p>
        </p:txBody>
      </p:sp>
      <p:sp>
        <p:nvSpPr>
          <p:cNvPr id="80904" name="Rectangle 107">
            <a:extLst>
              <a:ext uri="{FF2B5EF4-FFF2-40B4-BE49-F238E27FC236}">
                <a16:creationId xmlns:a16="http://schemas.microsoft.com/office/drawing/2014/main" id="{FC4E2C22-C344-DB6B-691A-C885F314F71E}"/>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80905" name="Text Box 10">
            <a:extLst>
              <a:ext uri="{FF2B5EF4-FFF2-40B4-BE49-F238E27FC236}">
                <a16:creationId xmlns:a16="http://schemas.microsoft.com/office/drawing/2014/main" id="{DB4106CC-FF9C-890C-64BD-8F8E04355E33}"/>
              </a:ext>
            </a:extLst>
          </p:cNvPr>
          <p:cNvSpPr txBox="1">
            <a:spLocks noChangeArrowheads="1"/>
          </p:cNvSpPr>
          <p:nvPr/>
        </p:nvSpPr>
        <p:spPr bwMode="auto">
          <a:xfrm>
            <a:off x="357188" y="128587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 Cartes</a:t>
            </a:r>
          </a:p>
        </p:txBody>
      </p:sp>
      <p:sp>
        <p:nvSpPr>
          <p:cNvPr id="80906" name="Rectangle 19">
            <a:extLst>
              <a:ext uri="{FF2B5EF4-FFF2-40B4-BE49-F238E27FC236}">
                <a16:creationId xmlns:a16="http://schemas.microsoft.com/office/drawing/2014/main" id="{8CEEB1E1-0B34-3F49-2428-0BCF232C6DA2}"/>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80907" name="Rectangle 3">
            <a:extLst>
              <a:ext uri="{FF2B5EF4-FFF2-40B4-BE49-F238E27FC236}">
                <a16:creationId xmlns:a16="http://schemas.microsoft.com/office/drawing/2014/main" id="{58FB20E2-5B2F-F4C6-410B-5B8DCC950695}"/>
              </a:ext>
            </a:extLst>
          </p:cNvPr>
          <p:cNvSpPr txBox="1">
            <a:spLocks noChangeArrowheads="1"/>
          </p:cNvSpPr>
          <p:nvPr/>
        </p:nvSpPr>
        <p:spPr bwMode="auto">
          <a:xfrm>
            <a:off x="571500" y="1928813"/>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r>
              <a:rPr lang="fr-FR" altLang="fr-FR" sz="2000"/>
              <a:t>Cartes pour un caractère ordonné</a:t>
            </a:r>
          </a:p>
        </p:txBody>
      </p:sp>
      <p:sp>
        <p:nvSpPr>
          <p:cNvPr id="80908" name="Rectangle 3">
            <a:extLst>
              <a:ext uri="{FF2B5EF4-FFF2-40B4-BE49-F238E27FC236}">
                <a16:creationId xmlns:a16="http://schemas.microsoft.com/office/drawing/2014/main" id="{09E493C8-F373-A11E-34DB-88391B91DEFD}"/>
              </a:ext>
            </a:extLst>
          </p:cNvPr>
          <p:cNvSpPr txBox="1">
            <a:spLocks noChangeArrowheads="1"/>
          </p:cNvSpPr>
          <p:nvPr/>
        </p:nvSpPr>
        <p:spPr bwMode="auto">
          <a:xfrm>
            <a:off x="571500" y="2643188"/>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r>
              <a:rPr lang="fr-FR" altLang="fr-FR" sz="2000"/>
              <a:t>Cartes pour un caractère non ordonné</a:t>
            </a:r>
          </a:p>
        </p:txBody>
      </p:sp>
      <p:sp>
        <p:nvSpPr>
          <p:cNvPr id="19" name="Rectangle 3">
            <a:extLst>
              <a:ext uri="{FF2B5EF4-FFF2-40B4-BE49-F238E27FC236}">
                <a16:creationId xmlns:a16="http://schemas.microsoft.com/office/drawing/2014/main" id="{E360D64F-FAE4-D808-86AD-9D2EDEF5662D}"/>
              </a:ext>
            </a:extLst>
          </p:cNvPr>
          <p:cNvSpPr txBox="1">
            <a:spLocks noChangeArrowheads="1"/>
          </p:cNvSpPr>
          <p:nvPr/>
        </p:nvSpPr>
        <p:spPr bwMode="auto">
          <a:xfrm>
            <a:off x="642938" y="3929063"/>
            <a:ext cx="8001000" cy="785812"/>
          </a:xfrm>
          <a:prstGeom prst="rect">
            <a:avLst/>
          </a:prstGeom>
          <a:noFill/>
          <a:ln w="9525">
            <a:noFill/>
            <a:miter lim="800000"/>
            <a:headEnd/>
            <a:tailEnd/>
          </a:ln>
        </p:spPr>
        <p:txBody>
          <a:bodyPr lIns="0" tIns="0" rIns="0" bIns="0"/>
          <a:lstStyle/>
          <a:p>
            <a:pPr>
              <a:spcBef>
                <a:spcPct val="50000"/>
              </a:spcBef>
              <a:tabLst>
                <a:tab pos="109538" algn="l"/>
              </a:tabLst>
              <a:defRPr/>
            </a:pPr>
            <a:r>
              <a:rPr lang="fr-FR" sz="2000" dirty="0">
                <a:latin typeface="Arial" charset="0"/>
                <a:ea typeface="ＭＳ Ｐゴシック" pitchFamily="-64" charset="-128"/>
                <a:cs typeface="Arial" charset="0"/>
              </a:rPr>
              <a:t>Le caractère est ordonné pour les variables quantitatives ou les variables qualitatives ordonnées</a:t>
            </a:r>
            <a:endParaRPr lang="fr-FR" sz="2000" kern="0" dirty="0">
              <a:solidFill>
                <a:srgbClr val="333333"/>
              </a:solidFill>
              <a:latin typeface="+mn-lt"/>
              <a:ea typeface="+mn-ea"/>
              <a:cs typeface="Arial" charset="0"/>
            </a:endParaRPr>
          </a:p>
        </p:txBody>
      </p:sp>
      <p:sp>
        <p:nvSpPr>
          <p:cNvPr id="3" name="Rectangle 2">
            <a:extLst>
              <a:ext uri="{FF2B5EF4-FFF2-40B4-BE49-F238E27FC236}">
                <a16:creationId xmlns:a16="http://schemas.microsoft.com/office/drawing/2014/main" id="{C6D3BAC9-5AF3-F3B7-C9D6-89CDF488118F}"/>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9CBAB9DB-E755-E7E3-92AE-1271E1B8694C}"/>
              </a:ext>
            </a:extLst>
          </p:cNvPr>
          <p:cNvSpPr>
            <a:spLocks noGrp="1"/>
          </p:cNvSpPr>
          <p:nvPr>
            <p:ph type="sldNum" sz="quarter" idx="12"/>
          </p:nvPr>
        </p:nvSpPr>
        <p:spPr/>
        <p:txBody>
          <a:bodyPr/>
          <a:lstStyle/>
          <a:p>
            <a:pPr>
              <a:defRPr/>
            </a:pPr>
            <a:fld id="{A07B448D-F9D1-4FAD-96A2-619069223D4D}" type="slidenum">
              <a:rPr lang="fr-FR" smtClean="0"/>
              <a:pPr>
                <a:defRPr/>
              </a:pPr>
              <a:t>57</a:t>
            </a:fld>
            <a:endParaRPr lang="fr-FR"/>
          </a:p>
        </p:txBody>
      </p:sp>
    </p:spTree>
    <p:extLst>
      <p:ext uri="{BB962C8B-B14F-4D97-AF65-F5344CB8AC3E}">
        <p14:creationId xmlns:p14="http://schemas.microsoft.com/office/powerpoint/2010/main" val="1957106403"/>
      </p:ext>
    </p:ext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Line 7">
            <a:extLst>
              <a:ext uri="{FF2B5EF4-FFF2-40B4-BE49-F238E27FC236}">
                <a16:creationId xmlns:a16="http://schemas.microsoft.com/office/drawing/2014/main" id="{D210AA55-D61D-EEE2-6713-D68427E1BAEB}"/>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49" name="Line 8">
            <a:extLst>
              <a:ext uri="{FF2B5EF4-FFF2-40B4-BE49-F238E27FC236}">
                <a16:creationId xmlns:a16="http://schemas.microsoft.com/office/drawing/2014/main" id="{3936A4A1-B965-48D7-D251-9AEFE212AA9C}"/>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951" name="Rectangle 107">
            <a:extLst>
              <a:ext uri="{FF2B5EF4-FFF2-40B4-BE49-F238E27FC236}">
                <a16:creationId xmlns:a16="http://schemas.microsoft.com/office/drawing/2014/main" id="{62A0C5A1-ABE3-9B55-5159-2C5A798F4AB0}"/>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82952" name="Text Box 10">
            <a:extLst>
              <a:ext uri="{FF2B5EF4-FFF2-40B4-BE49-F238E27FC236}">
                <a16:creationId xmlns:a16="http://schemas.microsoft.com/office/drawing/2014/main" id="{14206E47-775A-0AD4-6A50-1D49F80CDCDA}"/>
              </a:ext>
            </a:extLst>
          </p:cNvPr>
          <p:cNvSpPr txBox="1">
            <a:spLocks noChangeArrowheads="1"/>
          </p:cNvSpPr>
          <p:nvPr/>
        </p:nvSpPr>
        <p:spPr bwMode="auto">
          <a:xfrm>
            <a:off x="357188"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5.3.1 Cartes pour un caractère ordonné</a:t>
            </a:r>
          </a:p>
        </p:txBody>
      </p:sp>
      <p:sp>
        <p:nvSpPr>
          <p:cNvPr id="82953" name="Rectangle 19">
            <a:extLst>
              <a:ext uri="{FF2B5EF4-FFF2-40B4-BE49-F238E27FC236}">
                <a16:creationId xmlns:a16="http://schemas.microsoft.com/office/drawing/2014/main" id="{6FEC5C75-14DA-5A28-4F61-5CDDC9FC6E3F}"/>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82954" name="Rectangle 3">
            <a:extLst>
              <a:ext uri="{FF2B5EF4-FFF2-40B4-BE49-F238E27FC236}">
                <a16:creationId xmlns:a16="http://schemas.microsoft.com/office/drawing/2014/main" id="{F65C0BF7-6FFA-94EE-9737-26929FB0FBC1}"/>
              </a:ext>
            </a:extLst>
          </p:cNvPr>
          <p:cNvSpPr txBox="1">
            <a:spLocks noChangeArrowheads="1"/>
          </p:cNvSpPr>
          <p:nvPr/>
        </p:nvSpPr>
        <p:spPr bwMode="auto">
          <a:xfrm>
            <a:off x="571500" y="1928813"/>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endParaRPr lang="fr-FR" altLang="fr-FR" sz="2000"/>
          </a:p>
        </p:txBody>
      </p:sp>
      <p:sp>
        <p:nvSpPr>
          <p:cNvPr id="14" name="Rectangle 3">
            <a:extLst>
              <a:ext uri="{FF2B5EF4-FFF2-40B4-BE49-F238E27FC236}">
                <a16:creationId xmlns:a16="http://schemas.microsoft.com/office/drawing/2014/main" id="{DA645679-0E6A-191A-922F-8F29A82DF51D}"/>
              </a:ext>
            </a:extLst>
          </p:cNvPr>
          <p:cNvSpPr txBox="1">
            <a:spLocks noChangeArrowheads="1"/>
          </p:cNvSpPr>
          <p:nvPr/>
        </p:nvSpPr>
        <p:spPr bwMode="auto">
          <a:xfrm>
            <a:off x="642938" y="2857500"/>
            <a:ext cx="4643437" cy="2643188"/>
          </a:xfrm>
          <a:prstGeom prst="rect">
            <a:avLst/>
          </a:prstGeom>
          <a:noFill/>
          <a:ln w="9525">
            <a:noFill/>
            <a:miter lim="800000"/>
            <a:headEnd/>
            <a:tailEnd/>
          </a:ln>
        </p:spPr>
        <p:txBody>
          <a:bodyPr lIns="0" tIns="0" rIns="0" bIns="0"/>
          <a:lstStyle/>
          <a:p>
            <a:pPr>
              <a:spcBef>
                <a:spcPct val="50000"/>
              </a:spcBef>
              <a:tabLst>
                <a:tab pos="109538" algn="l"/>
              </a:tabLst>
              <a:defRPr/>
            </a:pPr>
            <a:r>
              <a:rPr lang="fr-FR" sz="2000" kern="0" dirty="0">
                <a:latin typeface="+mn-lt"/>
                <a:ea typeface="+mn-ea"/>
                <a:cs typeface="ＭＳ Ｐゴシック"/>
              </a:rPr>
              <a:t>Plusieurs possibilités :</a:t>
            </a:r>
          </a:p>
          <a:p>
            <a:pPr marL="540000" lvl="1" indent="455613">
              <a:spcBef>
                <a:spcPct val="20000"/>
              </a:spcBef>
              <a:buFont typeface="Wingdings" pitchFamily="2" charset="2"/>
              <a:buChar char="Ø"/>
              <a:tabLst>
                <a:tab pos="109538" algn="l"/>
              </a:tabLst>
              <a:defRPr/>
            </a:pPr>
            <a:r>
              <a:rPr lang="fr-FR" sz="2000" kern="0" dirty="0">
                <a:ea typeface="ＭＳ Ｐゴシック"/>
                <a:cs typeface="ＭＳ Ｐゴシック"/>
              </a:rPr>
              <a:t>la taille d’une forme, de petite à grande</a:t>
            </a:r>
            <a:endParaRPr lang="fr-FR" sz="2000" kern="0" dirty="0">
              <a:latin typeface="+mn-lt"/>
              <a:ea typeface="+mn-ea"/>
              <a:cs typeface="ＭＳ Ｐゴシック"/>
            </a:endParaRPr>
          </a:p>
          <a:p>
            <a:pPr marL="540000" lvl="1" indent="455613">
              <a:spcBef>
                <a:spcPct val="20000"/>
              </a:spcBef>
              <a:buFont typeface="Wingdings" pitchFamily="2" charset="2"/>
              <a:buChar char="Ø"/>
              <a:tabLst>
                <a:tab pos="109538" algn="l"/>
              </a:tabLst>
              <a:defRPr/>
            </a:pPr>
            <a:r>
              <a:rPr lang="fr-FR" sz="2000" kern="0" dirty="0">
                <a:latin typeface="+mn-lt"/>
                <a:ea typeface="+mn-ea"/>
                <a:cs typeface="ＭＳ Ｐゴシック"/>
              </a:rPr>
              <a:t>la couleur, de claire à foncée</a:t>
            </a:r>
          </a:p>
          <a:p>
            <a:pPr marL="540000" lvl="1" indent="455613">
              <a:spcBef>
                <a:spcPct val="20000"/>
              </a:spcBef>
              <a:buFont typeface="Wingdings" pitchFamily="2" charset="2"/>
              <a:buChar char="Ø"/>
              <a:tabLst>
                <a:tab pos="109538" algn="l"/>
              </a:tabLst>
              <a:defRPr/>
            </a:pPr>
            <a:r>
              <a:rPr lang="fr-FR" sz="2000" kern="0" dirty="0">
                <a:ea typeface="ＭＳ Ｐゴシック"/>
                <a:cs typeface="ＭＳ Ｐゴシック"/>
              </a:rPr>
              <a:t>Des trames ordonnées par leur écartement ou leur graisse</a:t>
            </a:r>
          </a:p>
          <a:p>
            <a:pPr marL="540000" lvl="1" indent="455613">
              <a:spcBef>
                <a:spcPct val="20000"/>
              </a:spcBef>
              <a:buFont typeface="Wingdings" pitchFamily="2" charset="2"/>
              <a:buChar char="Ø"/>
              <a:tabLst>
                <a:tab pos="109538" algn="l"/>
              </a:tabLst>
              <a:defRPr/>
            </a:pPr>
            <a:r>
              <a:rPr lang="fr-FR" sz="2000" kern="0" dirty="0">
                <a:ea typeface="ＭＳ Ｐゴシック"/>
                <a:cs typeface="ＭＳ Ｐゴシック"/>
              </a:rPr>
              <a:t>Des niveaux de gris</a:t>
            </a:r>
          </a:p>
          <a:p>
            <a:pPr marL="342900" indent="-342900">
              <a:spcBef>
                <a:spcPct val="50000"/>
              </a:spcBef>
              <a:buFont typeface="Arial" pitchFamily="34" charset="0"/>
              <a:buAutoNum type="alphaUcPeriod"/>
              <a:tabLst>
                <a:tab pos="109538" algn="l"/>
              </a:tabLst>
              <a:defRPr/>
            </a:pPr>
            <a:endParaRPr lang="fr-FR" kern="0" dirty="0">
              <a:latin typeface="+mn-lt"/>
              <a:ea typeface="+mn-ea"/>
              <a:cs typeface="ＭＳ Ｐゴシック"/>
            </a:endParaRPr>
          </a:p>
        </p:txBody>
      </p:sp>
      <p:graphicFrame>
        <p:nvGraphicFramePr>
          <p:cNvPr id="82956" name="Object 14">
            <a:extLst>
              <a:ext uri="{FF2B5EF4-FFF2-40B4-BE49-F238E27FC236}">
                <a16:creationId xmlns:a16="http://schemas.microsoft.com/office/drawing/2014/main" id="{DF33E5CE-8923-DB3E-30E8-10F0DF1A5F6A}"/>
              </a:ext>
            </a:extLst>
          </p:cNvPr>
          <p:cNvGraphicFramePr>
            <a:graphicFrameLocks noChangeAspect="1"/>
          </p:cNvGraphicFramePr>
          <p:nvPr/>
        </p:nvGraphicFramePr>
        <p:xfrm>
          <a:off x="5651500" y="3141663"/>
          <a:ext cx="2808288" cy="2141537"/>
        </p:xfrm>
        <a:graphic>
          <a:graphicData uri="http://schemas.openxmlformats.org/presentationml/2006/ole">
            <mc:AlternateContent xmlns:mc="http://schemas.openxmlformats.org/markup-compatibility/2006">
              <mc:Choice xmlns:v="urn:schemas-microsoft-com:vml" Requires="v">
                <p:oleObj name="Document" r:id="rId3" imgW="2566080" imgH="1956600" progId="Word.Document.8">
                  <p:embed/>
                </p:oleObj>
              </mc:Choice>
              <mc:Fallback>
                <p:oleObj name="Document" r:id="rId3" imgW="2566080" imgH="1956600" progId="Word.Document.8">
                  <p:embed/>
                  <p:pic>
                    <p:nvPicPr>
                      <p:cNvPr id="82956" name="Object 14">
                        <a:extLst>
                          <a:ext uri="{FF2B5EF4-FFF2-40B4-BE49-F238E27FC236}">
                            <a16:creationId xmlns:a16="http://schemas.microsoft.com/office/drawing/2014/main" id="{DF33E5CE-8923-DB3E-30E8-10F0DF1A5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141663"/>
                        <a:ext cx="2808288"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3">
            <a:extLst>
              <a:ext uri="{FF2B5EF4-FFF2-40B4-BE49-F238E27FC236}">
                <a16:creationId xmlns:a16="http://schemas.microsoft.com/office/drawing/2014/main" id="{4CFCA42A-AC74-08C1-DC4E-F07EE4BDFD70}"/>
              </a:ext>
            </a:extLst>
          </p:cNvPr>
          <p:cNvSpPr txBox="1">
            <a:spLocks noChangeArrowheads="1"/>
          </p:cNvSpPr>
          <p:nvPr/>
        </p:nvSpPr>
        <p:spPr bwMode="auto">
          <a:xfrm>
            <a:off x="642938" y="1785938"/>
            <a:ext cx="7929562" cy="714375"/>
          </a:xfrm>
          <a:prstGeom prst="rect">
            <a:avLst/>
          </a:prstGeom>
          <a:noFill/>
          <a:ln w="9525">
            <a:noFill/>
            <a:miter lim="800000"/>
            <a:headEnd/>
            <a:tailEnd/>
          </a:ln>
        </p:spPr>
        <p:txBody>
          <a:bodyPr lIns="0" tIns="0" rIns="0" bIns="0"/>
          <a:lstStyle/>
          <a:p>
            <a:pPr>
              <a:spcBef>
                <a:spcPct val="50000"/>
              </a:spcBef>
              <a:tabLst>
                <a:tab pos="109538" algn="l"/>
              </a:tabLst>
              <a:defRPr/>
            </a:pPr>
            <a:r>
              <a:rPr lang="fr-FR" sz="2000" kern="0" dirty="0">
                <a:latin typeface="+mn-lt"/>
                <a:ea typeface="+mn-ea"/>
                <a:cs typeface="ＭＳ Ｐゴシック"/>
              </a:rPr>
              <a:t>La règle de construction est liée à la variation visuelle qui doit correspondre à la variation des quantités.</a:t>
            </a:r>
            <a:endParaRPr lang="fr-FR" kern="0" dirty="0">
              <a:latin typeface="+mn-lt"/>
              <a:ea typeface="+mn-ea"/>
              <a:cs typeface="ＭＳ Ｐゴシック"/>
            </a:endParaRPr>
          </a:p>
        </p:txBody>
      </p:sp>
      <p:sp>
        <p:nvSpPr>
          <p:cNvPr id="3" name="Rectangle 2">
            <a:extLst>
              <a:ext uri="{FF2B5EF4-FFF2-40B4-BE49-F238E27FC236}">
                <a16:creationId xmlns:a16="http://schemas.microsoft.com/office/drawing/2014/main" id="{496420DE-A691-FC2E-12B8-71DF92A40EDA}"/>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3303E5A7-B427-A9E5-4877-C6185B1E6098}"/>
              </a:ext>
            </a:extLst>
          </p:cNvPr>
          <p:cNvSpPr>
            <a:spLocks noGrp="1"/>
          </p:cNvSpPr>
          <p:nvPr>
            <p:ph type="sldNum" sz="quarter" idx="12"/>
          </p:nvPr>
        </p:nvSpPr>
        <p:spPr/>
        <p:txBody>
          <a:bodyPr/>
          <a:lstStyle/>
          <a:p>
            <a:pPr>
              <a:defRPr/>
            </a:pPr>
            <a:fld id="{A07B448D-F9D1-4FAD-96A2-619069223D4D}" type="slidenum">
              <a:rPr lang="fr-FR" smtClean="0"/>
              <a:pPr>
                <a:defRPr/>
              </a:pPr>
              <a:t>58</a:t>
            </a:fld>
            <a:endParaRPr lang="fr-FR"/>
          </a:p>
        </p:txBody>
      </p:sp>
    </p:spTree>
    <p:extLst>
      <p:ext uri="{BB962C8B-B14F-4D97-AF65-F5344CB8AC3E}">
        <p14:creationId xmlns:p14="http://schemas.microsoft.com/office/powerpoint/2010/main" val="4110649499"/>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Line 7">
            <a:extLst>
              <a:ext uri="{FF2B5EF4-FFF2-40B4-BE49-F238E27FC236}">
                <a16:creationId xmlns:a16="http://schemas.microsoft.com/office/drawing/2014/main" id="{5B0AE1D0-A91E-6644-9697-CFBAAF9F9C25}"/>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7045" name="Line 8">
            <a:extLst>
              <a:ext uri="{FF2B5EF4-FFF2-40B4-BE49-F238E27FC236}">
                <a16:creationId xmlns:a16="http://schemas.microsoft.com/office/drawing/2014/main" id="{AA71DE80-9F2A-EB03-7569-7C39449B7DC5}"/>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7047" name="Rectangle 107">
            <a:extLst>
              <a:ext uri="{FF2B5EF4-FFF2-40B4-BE49-F238E27FC236}">
                <a16:creationId xmlns:a16="http://schemas.microsoft.com/office/drawing/2014/main" id="{5AD13B89-768E-4ED6-0E22-2CFCA1F77DD9}"/>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87049" name="Text Box 10">
            <a:extLst>
              <a:ext uri="{FF2B5EF4-FFF2-40B4-BE49-F238E27FC236}">
                <a16:creationId xmlns:a16="http://schemas.microsoft.com/office/drawing/2014/main" id="{C5BE4AF9-1ABE-7C49-9EB9-196BACC41746}"/>
              </a:ext>
            </a:extLst>
          </p:cNvPr>
          <p:cNvSpPr txBox="1">
            <a:spLocks noChangeArrowheads="1"/>
          </p:cNvSpPr>
          <p:nvPr/>
        </p:nvSpPr>
        <p:spPr bwMode="auto">
          <a:xfrm>
            <a:off x="357188"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5.3.1 Cartes pour un caractère ordonné</a:t>
            </a:r>
          </a:p>
        </p:txBody>
      </p:sp>
      <p:sp>
        <p:nvSpPr>
          <p:cNvPr id="87050" name="Rectangle 19">
            <a:extLst>
              <a:ext uri="{FF2B5EF4-FFF2-40B4-BE49-F238E27FC236}">
                <a16:creationId xmlns:a16="http://schemas.microsoft.com/office/drawing/2014/main" id="{A91FE46C-3B3B-90D1-07BD-77E9D343A59A}"/>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87051" name="Rectangle 3">
            <a:extLst>
              <a:ext uri="{FF2B5EF4-FFF2-40B4-BE49-F238E27FC236}">
                <a16:creationId xmlns:a16="http://schemas.microsoft.com/office/drawing/2014/main" id="{2C47B2FD-D52C-7FD5-0B8D-F962B389A7E5}"/>
              </a:ext>
            </a:extLst>
          </p:cNvPr>
          <p:cNvSpPr txBox="1">
            <a:spLocks noChangeArrowheads="1"/>
          </p:cNvSpPr>
          <p:nvPr/>
        </p:nvSpPr>
        <p:spPr bwMode="auto">
          <a:xfrm>
            <a:off x="571500" y="1928813"/>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endParaRPr lang="fr-FR" altLang="fr-FR" sz="2000"/>
          </a:p>
        </p:txBody>
      </p:sp>
      <p:pic>
        <p:nvPicPr>
          <p:cNvPr id="87052" name="Picture 4" descr="region_densite">
            <a:extLst>
              <a:ext uri="{FF2B5EF4-FFF2-40B4-BE49-F238E27FC236}">
                <a16:creationId xmlns:a16="http://schemas.microsoft.com/office/drawing/2014/main" id="{1C86EBC4-86F3-A50D-F510-6364B766D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714500"/>
            <a:ext cx="662463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19E05AD-5B63-61A5-B883-2CE18AA5EC37}"/>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569D6B23-72BB-E705-1DCD-B617FE4F3E60}"/>
              </a:ext>
            </a:extLst>
          </p:cNvPr>
          <p:cNvSpPr>
            <a:spLocks noGrp="1"/>
          </p:cNvSpPr>
          <p:nvPr>
            <p:ph type="sldNum" sz="quarter" idx="12"/>
          </p:nvPr>
        </p:nvSpPr>
        <p:spPr/>
        <p:txBody>
          <a:bodyPr/>
          <a:lstStyle/>
          <a:p>
            <a:pPr>
              <a:defRPr/>
            </a:pPr>
            <a:fld id="{A07B448D-F9D1-4FAD-96A2-619069223D4D}" type="slidenum">
              <a:rPr lang="fr-FR" smtClean="0"/>
              <a:pPr>
                <a:defRPr/>
              </a:pPr>
              <a:t>59</a:t>
            </a:fld>
            <a:endParaRPr lang="fr-FR"/>
          </a:p>
        </p:txBody>
      </p:sp>
    </p:spTree>
    <p:extLst>
      <p:ext uri="{BB962C8B-B14F-4D97-AF65-F5344CB8AC3E}">
        <p14:creationId xmlns:p14="http://schemas.microsoft.com/office/powerpoint/2010/main" val="201536911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484784"/>
            <a:ext cx="8074694" cy="4824536"/>
          </a:xfrm>
        </p:spPr>
        <p:txBody>
          <a:bodyPr/>
          <a:lstStyle/>
          <a:p>
            <a:pPr marL="0" indent="0" algn="ctr">
              <a:buNone/>
            </a:pPr>
            <a:r>
              <a:rPr lang="fr-FR" sz="2400" b="1" dirty="0"/>
              <a:t>Qu’est-ce qu’un indicateur ?</a:t>
            </a:r>
          </a:p>
          <a:p>
            <a:pPr marL="177800" indent="-3175">
              <a:spcBef>
                <a:spcPct val="50000"/>
              </a:spcBef>
              <a:buFont typeface="Wingdings" pitchFamily="2" charset="2"/>
              <a:buNone/>
              <a:tabLst>
                <a:tab pos="263525" algn="l"/>
                <a:tab pos="812800" algn="l"/>
              </a:tabLst>
              <a:defRPr/>
            </a:pPr>
            <a:r>
              <a:rPr lang="fr-FR" sz="2400" dirty="0">
                <a:latin typeface="Arial" charset="0"/>
                <a:ea typeface="ＭＳ Ｐゴシック" pitchFamily="-64" charset="-128"/>
              </a:rPr>
              <a:t>Un </a:t>
            </a:r>
            <a:r>
              <a:rPr lang="fr-FR" sz="2400" kern="0" dirty="0">
                <a:solidFill>
                  <a:srgbClr val="000000"/>
                </a:solidFill>
                <a:latin typeface="+mn-lt"/>
                <a:ea typeface="+mn-ea"/>
                <a:cs typeface="Times New Roman" pitchFamily="18" charset="0"/>
              </a:rPr>
              <a:t>indicateur </a:t>
            </a:r>
            <a:r>
              <a:rPr lang="fr-FR" sz="2400" dirty="0">
                <a:latin typeface="Arial" charset="0"/>
                <a:ea typeface="ＭＳ Ｐゴシック" pitchFamily="-64" charset="-128"/>
              </a:rPr>
              <a:t>est un outil d'évaluation et d'aide à la décision.</a:t>
            </a:r>
          </a:p>
          <a:p>
            <a:pPr marL="177800" indent="-3175">
              <a:spcBef>
                <a:spcPct val="50000"/>
              </a:spcBef>
              <a:buFont typeface="Wingdings" pitchFamily="2" charset="2"/>
              <a:buNone/>
              <a:tabLst>
                <a:tab pos="263525" algn="l"/>
                <a:tab pos="812800" algn="l"/>
              </a:tabLst>
              <a:defRPr/>
            </a:pPr>
            <a:r>
              <a:rPr lang="fr-FR" sz="2400" kern="0" dirty="0">
                <a:solidFill>
                  <a:srgbClr val="000000"/>
                </a:solidFill>
                <a:latin typeface="+mn-lt"/>
                <a:ea typeface="+mn-ea"/>
                <a:cs typeface="Times New Roman" pitchFamily="18" charset="0"/>
              </a:rPr>
              <a:t>Un indicateur a pour objet de mesurer dans le temps et dans l’espace les progrès réalisés vers la réussite d'un objectif</a:t>
            </a:r>
            <a:r>
              <a:rPr lang="fr-FR" sz="2400" kern="0" dirty="0">
                <a:solidFill>
                  <a:srgbClr val="CC3300"/>
                </a:solidFill>
                <a:latin typeface="+mn-lt"/>
                <a:ea typeface="+mn-ea"/>
                <a:cs typeface="Times New Roman" pitchFamily="18" charset="0"/>
              </a:rPr>
              <a:t>.</a:t>
            </a:r>
            <a:endParaRPr lang="fr-FR" sz="2400" kern="0" dirty="0">
              <a:solidFill>
                <a:srgbClr val="000000"/>
              </a:solidFill>
              <a:latin typeface="+mn-lt"/>
              <a:ea typeface="+mn-ea"/>
              <a:cs typeface="Times New Roman" pitchFamily="18" charset="0"/>
            </a:endParaRPr>
          </a:p>
          <a:p>
            <a:pPr marL="177800" indent="-3175">
              <a:spcBef>
                <a:spcPct val="50000"/>
              </a:spcBef>
              <a:buNone/>
              <a:tabLst>
                <a:tab pos="263525" algn="l"/>
                <a:tab pos="812800" algn="l"/>
              </a:tabLst>
              <a:defRPr/>
            </a:pPr>
            <a:r>
              <a:rPr lang="fr-FR" sz="2400" dirty="0">
                <a:solidFill>
                  <a:srgbClr val="000000"/>
                </a:solidFill>
                <a:cs typeface="Times New Roman" pitchFamily="18" charset="0"/>
              </a:rPr>
              <a:t>Un indicateur doit avoir un point de référence, ou une autre mesure ou norme, par rapport auquel il peut être évalué. </a:t>
            </a:r>
          </a:p>
          <a:p>
            <a:endParaRPr lang="fr-FR" dirty="0"/>
          </a:p>
        </p:txBody>
      </p:sp>
      <p:sp>
        <p:nvSpPr>
          <p:cNvPr id="4" name="Rectangle 2">
            <a:extLst>
              <a:ext uri="{FF2B5EF4-FFF2-40B4-BE49-F238E27FC236}">
                <a16:creationId xmlns:a16="http://schemas.microsoft.com/office/drawing/2014/main" id="{C5BD026B-787E-D5D8-1C72-65DBBD16558B}"/>
              </a:ext>
            </a:extLst>
          </p:cNvPr>
          <p:cNvSpPr txBox="1">
            <a:spLocks noChangeArrowheads="1"/>
          </p:cNvSpPr>
          <p:nvPr/>
        </p:nvSpPr>
        <p:spPr>
          <a:xfrm>
            <a:off x="440655" y="548680"/>
            <a:ext cx="8262689" cy="720378"/>
          </a:xfrm>
          <a:prstGeom prst="rect">
            <a:avLst/>
          </a:prstGeom>
        </p:spPr>
        <p:txBody>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(1/11)</a:t>
            </a:r>
          </a:p>
        </p:txBody>
      </p:sp>
      <p:sp>
        <p:nvSpPr>
          <p:cNvPr id="2" name="Espace réservé du numéro de diapositive 1">
            <a:extLst>
              <a:ext uri="{FF2B5EF4-FFF2-40B4-BE49-F238E27FC236}">
                <a16:creationId xmlns:a16="http://schemas.microsoft.com/office/drawing/2014/main" id="{B0A05604-0725-CD57-3FDD-2289CB70B65B}"/>
              </a:ext>
            </a:extLst>
          </p:cNvPr>
          <p:cNvSpPr>
            <a:spLocks noGrp="1"/>
          </p:cNvSpPr>
          <p:nvPr>
            <p:ph type="sldNum" sz="quarter" idx="12"/>
          </p:nvPr>
        </p:nvSpPr>
        <p:spPr/>
        <p:txBody>
          <a:bodyPr/>
          <a:lstStyle/>
          <a:p>
            <a:pPr>
              <a:defRPr/>
            </a:pPr>
            <a:fld id="{A07B448D-F9D1-4FAD-96A2-619069223D4D}" type="slidenum">
              <a:rPr lang="fr-FR" smtClean="0"/>
              <a:pPr>
                <a:defRPr/>
              </a:pPr>
              <a:t>6</a:t>
            </a:fld>
            <a:endParaRPr lang="fr-FR"/>
          </a:p>
        </p:txBody>
      </p:sp>
    </p:spTree>
    <p:extLst>
      <p:ext uri="{BB962C8B-B14F-4D97-AF65-F5344CB8AC3E}">
        <p14:creationId xmlns:p14="http://schemas.microsoft.com/office/powerpoint/2010/main" val="1752389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Line 7">
            <a:extLst>
              <a:ext uri="{FF2B5EF4-FFF2-40B4-BE49-F238E27FC236}">
                <a16:creationId xmlns:a16="http://schemas.microsoft.com/office/drawing/2014/main" id="{12C5B0BB-86F6-3A53-4871-3FB57B1E2A3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93" name="Line 8">
            <a:extLst>
              <a:ext uri="{FF2B5EF4-FFF2-40B4-BE49-F238E27FC236}">
                <a16:creationId xmlns:a16="http://schemas.microsoft.com/office/drawing/2014/main" id="{6CBC4EC9-D1D9-59FD-1767-2CCC16704724}"/>
              </a:ext>
            </a:extLst>
          </p:cNvPr>
          <p:cNvSpPr>
            <a:spLocks noChangeShapeType="1"/>
          </p:cNvSpPr>
          <p:nvPr/>
        </p:nvSpPr>
        <p:spPr bwMode="auto">
          <a:xfrm>
            <a:off x="395288" y="112553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9095" name="Rectangle 107">
            <a:extLst>
              <a:ext uri="{FF2B5EF4-FFF2-40B4-BE49-F238E27FC236}">
                <a16:creationId xmlns:a16="http://schemas.microsoft.com/office/drawing/2014/main" id="{F83D04A6-A7D5-64A8-C08E-4A0BA65B6E48}"/>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89096" name="Text Box 10">
            <a:extLst>
              <a:ext uri="{FF2B5EF4-FFF2-40B4-BE49-F238E27FC236}">
                <a16:creationId xmlns:a16="http://schemas.microsoft.com/office/drawing/2014/main" id="{375A5369-F2C1-4BA1-4CE3-D1301BAA682C}"/>
              </a:ext>
            </a:extLst>
          </p:cNvPr>
          <p:cNvSpPr txBox="1">
            <a:spLocks noChangeArrowheads="1"/>
          </p:cNvSpPr>
          <p:nvPr/>
        </p:nvSpPr>
        <p:spPr bwMode="auto">
          <a:xfrm>
            <a:off x="357188" y="1357313"/>
            <a:ext cx="7653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5.3.1 Cartes pour un caractère ordonné</a:t>
            </a:r>
          </a:p>
        </p:txBody>
      </p:sp>
      <p:sp>
        <p:nvSpPr>
          <p:cNvPr id="89097" name="Rectangle 19">
            <a:extLst>
              <a:ext uri="{FF2B5EF4-FFF2-40B4-BE49-F238E27FC236}">
                <a16:creationId xmlns:a16="http://schemas.microsoft.com/office/drawing/2014/main" id="{9EE47C37-FDBE-484F-1371-F0EB85EABDBE}"/>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89098" name="Rectangle 3">
            <a:extLst>
              <a:ext uri="{FF2B5EF4-FFF2-40B4-BE49-F238E27FC236}">
                <a16:creationId xmlns:a16="http://schemas.microsoft.com/office/drawing/2014/main" id="{93B1D6F0-6825-5A6C-35B1-C04162D5B2DF}"/>
              </a:ext>
            </a:extLst>
          </p:cNvPr>
          <p:cNvSpPr txBox="1">
            <a:spLocks noChangeArrowheads="1"/>
          </p:cNvSpPr>
          <p:nvPr/>
        </p:nvSpPr>
        <p:spPr bwMode="auto">
          <a:xfrm>
            <a:off x="571500" y="1928813"/>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endParaRPr lang="fr-FR" altLang="fr-FR" sz="2000"/>
          </a:p>
        </p:txBody>
      </p:sp>
      <p:graphicFrame>
        <p:nvGraphicFramePr>
          <p:cNvPr id="89099" name="Object 2">
            <a:extLst>
              <a:ext uri="{FF2B5EF4-FFF2-40B4-BE49-F238E27FC236}">
                <a16:creationId xmlns:a16="http://schemas.microsoft.com/office/drawing/2014/main" id="{6172EB2C-350A-534E-C955-6AB9E8F5A2F1}"/>
              </a:ext>
            </a:extLst>
          </p:cNvPr>
          <p:cNvGraphicFramePr>
            <a:graphicFrameLocks noChangeAspect="1"/>
          </p:cNvGraphicFramePr>
          <p:nvPr/>
        </p:nvGraphicFramePr>
        <p:xfrm>
          <a:off x="1857375" y="2071688"/>
          <a:ext cx="5572125" cy="3549650"/>
        </p:xfrm>
        <a:graphic>
          <a:graphicData uri="http://schemas.openxmlformats.org/presentationml/2006/ole">
            <mc:AlternateContent xmlns:mc="http://schemas.openxmlformats.org/markup-compatibility/2006">
              <mc:Choice xmlns:v="urn:schemas-microsoft-com:vml" Requires="v">
                <p:oleObj r:id="rId3" imgW="4069080" imgH="2590800" progId="">
                  <p:embed/>
                </p:oleObj>
              </mc:Choice>
              <mc:Fallback>
                <p:oleObj r:id="rId3" imgW="4069080" imgH="2590800" progId="">
                  <p:embed/>
                  <p:pic>
                    <p:nvPicPr>
                      <p:cNvPr id="89099" name="Object 2">
                        <a:extLst>
                          <a:ext uri="{FF2B5EF4-FFF2-40B4-BE49-F238E27FC236}">
                            <a16:creationId xmlns:a16="http://schemas.microsoft.com/office/drawing/2014/main" id="{6172EB2C-350A-534E-C955-6AB9E8F5A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071688"/>
                        <a:ext cx="55721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D256941A-6A07-1D77-4B4D-8EB483C8D515}"/>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D7F5F26F-5421-7CB8-5F22-F724C006445C}"/>
              </a:ext>
            </a:extLst>
          </p:cNvPr>
          <p:cNvSpPr>
            <a:spLocks noGrp="1"/>
          </p:cNvSpPr>
          <p:nvPr>
            <p:ph type="sldNum" sz="quarter" idx="12"/>
          </p:nvPr>
        </p:nvSpPr>
        <p:spPr/>
        <p:txBody>
          <a:bodyPr/>
          <a:lstStyle/>
          <a:p>
            <a:pPr>
              <a:defRPr/>
            </a:pPr>
            <a:fld id="{A07B448D-F9D1-4FAD-96A2-619069223D4D}" type="slidenum">
              <a:rPr lang="fr-FR" smtClean="0"/>
              <a:pPr>
                <a:defRPr/>
              </a:pPr>
              <a:t>60</a:t>
            </a:fld>
            <a:endParaRPr lang="fr-FR"/>
          </a:p>
        </p:txBody>
      </p:sp>
    </p:spTree>
    <p:extLst>
      <p:ext uri="{BB962C8B-B14F-4D97-AF65-F5344CB8AC3E}">
        <p14:creationId xmlns:p14="http://schemas.microsoft.com/office/powerpoint/2010/main" val="2198387264"/>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Line 7">
            <a:extLst>
              <a:ext uri="{FF2B5EF4-FFF2-40B4-BE49-F238E27FC236}">
                <a16:creationId xmlns:a16="http://schemas.microsoft.com/office/drawing/2014/main" id="{9BB4FA87-6D18-1D0D-5779-7DF1DFD61975}"/>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1141" name="Line 8">
            <a:extLst>
              <a:ext uri="{FF2B5EF4-FFF2-40B4-BE49-F238E27FC236}">
                <a16:creationId xmlns:a16="http://schemas.microsoft.com/office/drawing/2014/main" id="{B4411231-F6F6-93B0-2D03-179BED4279C8}"/>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1143" name="Rectangle 107">
            <a:extLst>
              <a:ext uri="{FF2B5EF4-FFF2-40B4-BE49-F238E27FC236}">
                <a16:creationId xmlns:a16="http://schemas.microsoft.com/office/drawing/2014/main" id="{3A719EA1-F0EC-A2BA-6D11-777F84913CA7}"/>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1144" name="Text Box 10">
            <a:extLst>
              <a:ext uri="{FF2B5EF4-FFF2-40B4-BE49-F238E27FC236}">
                <a16:creationId xmlns:a16="http://schemas.microsoft.com/office/drawing/2014/main" id="{0DD65388-3EAD-6074-4A2F-88474C9D29BD}"/>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5.3.2 Cartes pour un caractère non ordonné</a:t>
            </a:r>
          </a:p>
        </p:txBody>
      </p:sp>
      <p:sp>
        <p:nvSpPr>
          <p:cNvPr id="91145" name="Rectangle 19">
            <a:extLst>
              <a:ext uri="{FF2B5EF4-FFF2-40B4-BE49-F238E27FC236}">
                <a16:creationId xmlns:a16="http://schemas.microsoft.com/office/drawing/2014/main" id="{CB07FB5F-4FF4-50F0-095E-8337B86E9906}"/>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91146" name="Rectangle 3">
            <a:extLst>
              <a:ext uri="{FF2B5EF4-FFF2-40B4-BE49-F238E27FC236}">
                <a16:creationId xmlns:a16="http://schemas.microsoft.com/office/drawing/2014/main" id="{9A6EF678-070A-F22E-31FE-3B23A2439400}"/>
              </a:ext>
            </a:extLst>
          </p:cNvPr>
          <p:cNvSpPr txBox="1">
            <a:spLocks noChangeArrowheads="1"/>
          </p:cNvSpPr>
          <p:nvPr/>
        </p:nvSpPr>
        <p:spPr bwMode="auto">
          <a:xfrm>
            <a:off x="571500" y="1928813"/>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endParaRPr lang="fr-FR" altLang="fr-FR" sz="2000"/>
          </a:p>
        </p:txBody>
      </p:sp>
      <p:sp>
        <p:nvSpPr>
          <p:cNvPr id="14" name="Rectangle 3">
            <a:extLst>
              <a:ext uri="{FF2B5EF4-FFF2-40B4-BE49-F238E27FC236}">
                <a16:creationId xmlns:a16="http://schemas.microsoft.com/office/drawing/2014/main" id="{179E4951-D0EA-3AA1-E65E-40DC35ABCC00}"/>
              </a:ext>
            </a:extLst>
          </p:cNvPr>
          <p:cNvSpPr txBox="1">
            <a:spLocks noChangeArrowheads="1"/>
          </p:cNvSpPr>
          <p:nvPr/>
        </p:nvSpPr>
        <p:spPr bwMode="auto">
          <a:xfrm>
            <a:off x="428625" y="1357313"/>
            <a:ext cx="8215313" cy="1390650"/>
          </a:xfrm>
          <a:prstGeom prst="rect">
            <a:avLst/>
          </a:prstGeom>
          <a:noFill/>
          <a:ln w="9525">
            <a:noFill/>
            <a:miter lim="800000"/>
            <a:headEnd/>
            <a:tailEnd/>
          </a:ln>
        </p:spPr>
        <p:txBody>
          <a:bodyPr lIns="0" tIns="0" rIns="0" bIns="0"/>
          <a:lstStyle/>
          <a:p>
            <a:pPr marL="342900" indent="-342900">
              <a:lnSpc>
                <a:spcPct val="90000"/>
              </a:lnSpc>
              <a:spcBef>
                <a:spcPct val="50000"/>
              </a:spcBef>
              <a:tabLst>
                <a:tab pos="109538" algn="l"/>
              </a:tabLst>
              <a:defRPr/>
            </a:pPr>
            <a:r>
              <a:rPr lang="fr-FR" sz="2000" kern="0" dirty="0">
                <a:latin typeface="+mn-lt"/>
                <a:ea typeface="+mn-ea"/>
                <a:cs typeface="ＭＳ Ｐゴシック"/>
              </a:rPr>
              <a:t>Exemple:</a:t>
            </a:r>
          </a:p>
          <a:p>
            <a:pPr marL="1588" lvl="1" indent="455613">
              <a:lnSpc>
                <a:spcPct val="90000"/>
              </a:lnSpc>
              <a:spcBef>
                <a:spcPct val="20000"/>
              </a:spcBef>
              <a:buFont typeface="Wingdings" pitchFamily="2" charset="2"/>
              <a:buChar char="Ø"/>
              <a:tabLst>
                <a:tab pos="109538" algn="l"/>
              </a:tabLst>
              <a:defRPr/>
            </a:pPr>
            <a:r>
              <a:rPr lang="fr-FR" sz="2000" kern="0" dirty="0">
                <a:latin typeface="+mn-lt"/>
                <a:ea typeface="+mn-ea"/>
                <a:cs typeface="ＭＳ Ｐゴシック"/>
              </a:rPr>
              <a:t>population majoritaire (ethnie, catégorie socio professionnelle (CSP), sexe, etc.) dans une division géographique.</a:t>
            </a:r>
          </a:p>
          <a:p>
            <a:pPr marL="342900" indent="-342900">
              <a:lnSpc>
                <a:spcPct val="90000"/>
              </a:lnSpc>
              <a:spcBef>
                <a:spcPct val="50000"/>
              </a:spcBef>
              <a:tabLst>
                <a:tab pos="109538" algn="l"/>
              </a:tabLst>
              <a:defRPr/>
            </a:pPr>
            <a:r>
              <a:rPr lang="fr-FR" sz="2000" kern="0" dirty="0">
                <a:latin typeface="+mn-lt"/>
                <a:ea typeface="+mn-ea"/>
                <a:cs typeface="ＭＳ Ｐゴシック"/>
              </a:rPr>
              <a:t>La représentation ne traduit une continuité mais une opposition.</a:t>
            </a:r>
          </a:p>
        </p:txBody>
      </p:sp>
      <p:pic>
        <p:nvPicPr>
          <p:cNvPr id="91148" name="Picture 4" descr="typetoit">
            <a:extLst>
              <a:ext uri="{FF2B5EF4-FFF2-40B4-BE49-F238E27FC236}">
                <a16:creationId xmlns:a16="http://schemas.microsoft.com/office/drawing/2014/main" id="{DAA99A97-3A86-A45E-EC80-ECF6A0E02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1688" y="2571750"/>
            <a:ext cx="5643562"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3DFEBA-CC06-2A65-9BA0-0A7374E40A9F}"/>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9A80FA8F-E2B2-0EEA-9BE0-3452AA557C84}"/>
              </a:ext>
            </a:extLst>
          </p:cNvPr>
          <p:cNvSpPr>
            <a:spLocks noGrp="1"/>
          </p:cNvSpPr>
          <p:nvPr>
            <p:ph type="sldNum" sz="quarter" idx="12"/>
          </p:nvPr>
        </p:nvSpPr>
        <p:spPr/>
        <p:txBody>
          <a:bodyPr/>
          <a:lstStyle/>
          <a:p>
            <a:pPr>
              <a:defRPr/>
            </a:pPr>
            <a:fld id="{A07B448D-F9D1-4FAD-96A2-619069223D4D}" type="slidenum">
              <a:rPr lang="fr-FR" smtClean="0"/>
              <a:pPr>
                <a:defRPr/>
              </a:pPr>
              <a:t>61</a:t>
            </a:fld>
            <a:endParaRPr lang="fr-FR"/>
          </a:p>
        </p:txBody>
      </p:sp>
    </p:spTree>
    <p:extLst>
      <p:ext uri="{BB962C8B-B14F-4D97-AF65-F5344CB8AC3E}">
        <p14:creationId xmlns:p14="http://schemas.microsoft.com/office/powerpoint/2010/main" val="4203800488"/>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Line 7">
            <a:extLst>
              <a:ext uri="{FF2B5EF4-FFF2-40B4-BE49-F238E27FC236}">
                <a16:creationId xmlns:a16="http://schemas.microsoft.com/office/drawing/2014/main" id="{3D84F826-216C-FF8F-72D1-B10B4C1BE760}"/>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89" name="Line 8">
            <a:extLst>
              <a:ext uri="{FF2B5EF4-FFF2-40B4-BE49-F238E27FC236}">
                <a16:creationId xmlns:a16="http://schemas.microsoft.com/office/drawing/2014/main" id="{1BA2F664-F41D-62A7-B567-969AD8B68535}"/>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192" name="Rectangle 107">
            <a:extLst>
              <a:ext uri="{FF2B5EF4-FFF2-40B4-BE49-F238E27FC236}">
                <a16:creationId xmlns:a16="http://schemas.microsoft.com/office/drawing/2014/main" id="{D12718B5-8120-ECC2-FE65-3BD2CD22B16E}"/>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3193" name="Text Box 10">
            <a:extLst>
              <a:ext uri="{FF2B5EF4-FFF2-40B4-BE49-F238E27FC236}">
                <a16:creationId xmlns:a16="http://schemas.microsoft.com/office/drawing/2014/main" id="{58F5917A-1A32-D759-6779-61F8BB9BA47F}"/>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5.3.3 Conseils de présentation</a:t>
            </a:r>
          </a:p>
        </p:txBody>
      </p:sp>
      <p:sp>
        <p:nvSpPr>
          <p:cNvPr id="93195" name="Rectangle 3">
            <a:extLst>
              <a:ext uri="{FF2B5EF4-FFF2-40B4-BE49-F238E27FC236}">
                <a16:creationId xmlns:a16="http://schemas.microsoft.com/office/drawing/2014/main" id="{F60F0722-A1A7-9ED9-8431-06033A51F4E2}"/>
              </a:ext>
            </a:extLst>
          </p:cNvPr>
          <p:cNvSpPr txBox="1">
            <a:spLocks noChangeArrowheads="1"/>
          </p:cNvSpPr>
          <p:nvPr/>
        </p:nvSpPr>
        <p:spPr bwMode="auto">
          <a:xfrm>
            <a:off x="571500" y="1928813"/>
            <a:ext cx="79295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pPr>
            <a:endParaRPr lang="fr-FR" altLang="fr-FR" sz="2000"/>
          </a:p>
        </p:txBody>
      </p:sp>
      <p:sp>
        <p:nvSpPr>
          <p:cNvPr id="157710" name="Rectangle 14">
            <a:extLst>
              <a:ext uri="{FF2B5EF4-FFF2-40B4-BE49-F238E27FC236}">
                <a16:creationId xmlns:a16="http://schemas.microsoft.com/office/drawing/2014/main" id="{CC4C5134-31A2-D863-2D53-34ECB0087344}"/>
              </a:ext>
            </a:extLst>
          </p:cNvPr>
          <p:cNvSpPr>
            <a:spLocks noChangeArrowheads="1"/>
          </p:cNvSpPr>
          <p:nvPr/>
        </p:nvSpPr>
        <p:spPr bwMode="auto">
          <a:xfrm>
            <a:off x="785813" y="1571625"/>
            <a:ext cx="6000750" cy="2862263"/>
          </a:xfrm>
          <a:prstGeom prst="rect">
            <a:avLst/>
          </a:prstGeom>
          <a:noFill/>
          <a:ln w="9525">
            <a:noFill/>
            <a:miter lim="800000"/>
            <a:headEnd/>
            <a:tailEnd/>
          </a:ln>
          <a:effectLst/>
        </p:spPr>
        <p:txBody>
          <a:bodyPr anchor="ctr">
            <a:spAutoFit/>
          </a:bodyPr>
          <a:lstStyle/>
          <a:p>
            <a:pPr>
              <a:defRPr/>
            </a:pPr>
            <a:r>
              <a:rPr lang="fr-FR" sz="2000" dirty="0">
                <a:solidFill>
                  <a:srgbClr val="333333"/>
                </a:solidFill>
                <a:ea typeface="Times New Roman" pitchFamily="18" charset="0"/>
                <a:cs typeface="ＭＳ Ｐゴシック"/>
              </a:rPr>
              <a:t>Une carte doit :</a:t>
            </a:r>
          </a:p>
          <a:p>
            <a:pPr marL="720000">
              <a:spcBef>
                <a:spcPts val="2400"/>
              </a:spcBef>
              <a:buFont typeface="Wingdings" pitchFamily="2" charset="2"/>
              <a:buChar char="Ø"/>
              <a:defRPr/>
            </a:pPr>
            <a:r>
              <a:rPr lang="fr-FR" sz="2000" dirty="0">
                <a:solidFill>
                  <a:srgbClr val="333333"/>
                </a:solidFill>
                <a:ea typeface="Times New Roman" pitchFamily="18" charset="0"/>
                <a:cs typeface="ＭＳ Ｐゴシック"/>
              </a:rPr>
              <a:t>  être statistiquement valide,</a:t>
            </a:r>
            <a:endParaRPr lang="fr-FR" sz="2000" dirty="0">
              <a:solidFill>
                <a:srgbClr val="333333"/>
              </a:solidFill>
              <a:ea typeface="ＭＳ Ｐゴシック"/>
              <a:cs typeface="ＭＳ Ｐゴシック"/>
            </a:endParaRPr>
          </a:p>
          <a:p>
            <a:pPr marL="720000">
              <a:spcBef>
                <a:spcPts val="2400"/>
              </a:spcBef>
              <a:buFont typeface="Wingdings" pitchFamily="2" charset="2"/>
              <a:buChar char="Ø"/>
              <a:defRPr/>
            </a:pPr>
            <a:r>
              <a:rPr lang="fr-FR" sz="2000" dirty="0">
                <a:solidFill>
                  <a:srgbClr val="333333"/>
                </a:solidFill>
                <a:ea typeface="Times New Roman" pitchFamily="18" charset="0"/>
                <a:cs typeface="ＭＳ Ｐゴシック"/>
              </a:rPr>
              <a:t>  être facile à lire,</a:t>
            </a:r>
            <a:endParaRPr lang="fr-FR" sz="2000" dirty="0">
              <a:solidFill>
                <a:srgbClr val="333333"/>
              </a:solidFill>
              <a:ea typeface="ＭＳ Ｐゴシック"/>
              <a:cs typeface="ＭＳ Ｐゴシック"/>
            </a:endParaRPr>
          </a:p>
          <a:p>
            <a:pPr marL="720000">
              <a:spcBef>
                <a:spcPts val="2400"/>
              </a:spcBef>
              <a:buFont typeface="Wingdings" pitchFamily="2" charset="2"/>
              <a:buChar char="Ø"/>
              <a:defRPr/>
            </a:pPr>
            <a:r>
              <a:rPr lang="fr-FR" sz="2000" dirty="0">
                <a:solidFill>
                  <a:srgbClr val="333333"/>
                </a:solidFill>
                <a:ea typeface="Times New Roman" pitchFamily="18" charset="0"/>
                <a:cs typeface="ＭＳ Ｐゴシック"/>
              </a:rPr>
              <a:t>  fournir une vue générale des données,</a:t>
            </a:r>
            <a:endParaRPr lang="fr-FR" sz="2000" dirty="0">
              <a:solidFill>
                <a:srgbClr val="333333"/>
              </a:solidFill>
              <a:ea typeface="ＭＳ Ｐゴシック"/>
              <a:cs typeface="ＭＳ Ｐゴシック"/>
            </a:endParaRPr>
          </a:p>
          <a:p>
            <a:pPr marL="720000">
              <a:spcBef>
                <a:spcPts val="2400"/>
              </a:spcBef>
              <a:buFont typeface="Wingdings" pitchFamily="2" charset="2"/>
              <a:buChar char="Ø"/>
              <a:defRPr/>
            </a:pPr>
            <a:r>
              <a:rPr lang="fr-FR" sz="2000" dirty="0">
                <a:solidFill>
                  <a:srgbClr val="333333"/>
                </a:solidFill>
                <a:ea typeface="Times New Roman" pitchFamily="18" charset="0"/>
                <a:cs typeface="ＭＳ Ｐゴシック"/>
              </a:rPr>
              <a:t>  être attractive au regard</a:t>
            </a:r>
            <a:r>
              <a:rPr lang="fr-FR" sz="2000" dirty="0">
                <a:solidFill>
                  <a:srgbClr val="17365D"/>
                </a:solidFill>
                <a:ea typeface="Times New Roman" pitchFamily="18" charset="0"/>
                <a:cs typeface="ＭＳ Ｐゴシック"/>
              </a:rPr>
              <a:t>.</a:t>
            </a:r>
            <a:endParaRPr lang="fr-FR" sz="2000" dirty="0">
              <a:ea typeface="ＭＳ Ｐゴシック"/>
              <a:cs typeface="ＭＳ Ｐゴシック"/>
            </a:endParaRPr>
          </a:p>
        </p:txBody>
      </p:sp>
      <p:sp>
        <p:nvSpPr>
          <p:cNvPr id="3" name="Rectangle 2">
            <a:extLst>
              <a:ext uri="{FF2B5EF4-FFF2-40B4-BE49-F238E27FC236}">
                <a16:creationId xmlns:a16="http://schemas.microsoft.com/office/drawing/2014/main" id="{72628946-CEE6-68F3-D5AD-F36170F7D7E0}"/>
              </a:ext>
            </a:extLst>
          </p:cNvPr>
          <p:cNvSpPr>
            <a:spLocks noGrp="1" noChangeArrowheads="1"/>
          </p:cNvSpPr>
          <p:nvPr>
            <p:ph type="title"/>
          </p:nvPr>
        </p:nvSpPr>
        <p:spPr>
          <a:xfrm>
            <a:off x="611560" y="161017"/>
            <a:ext cx="7416823" cy="1003274"/>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DBC69DEE-C5AC-F8EA-1284-37F2CE2C4062}"/>
              </a:ext>
            </a:extLst>
          </p:cNvPr>
          <p:cNvSpPr>
            <a:spLocks noGrp="1"/>
          </p:cNvSpPr>
          <p:nvPr>
            <p:ph type="sldNum" sz="quarter" idx="12"/>
          </p:nvPr>
        </p:nvSpPr>
        <p:spPr/>
        <p:txBody>
          <a:bodyPr/>
          <a:lstStyle/>
          <a:p>
            <a:pPr>
              <a:defRPr/>
            </a:pPr>
            <a:fld id="{A07B448D-F9D1-4FAD-96A2-619069223D4D}" type="slidenum">
              <a:rPr lang="fr-FR" smtClean="0"/>
              <a:pPr>
                <a:defRPr/>
              </a:pPr>
              <a:t>62</a:t>
            </a:fld>
            <a:endParaRPr lang="fr-FR"/>
          </a:p>
        </p:txBody>
      </p:sp>
    </p:spTree>
    <p:extLst>
      <p:ext uri="{BB962C8B-B14F-4D97-AF65-F5344CB8AC3E}">
        <p14:creationId xmlns:p14="http://schemas.microsoft.com/office/powerpoint/2010/main" val="413274385"/>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Line 7">
            <a:extLst>
              <a:ext uri="{FF2B5EF4-FFF2-40B4-BE49-F238E27FC236}">
                <a16:creationId xmlns:a16="http://schemas.microsoft.com/office/drawing/2014/main" id="{E248F5F9-2EE0-30AF-F9D7-85B8E6C1DF72}"/>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5237" name="Line 8">
            <a:extLst>
              <a:ext uri="{FF2B5EF4-FFF2-40B4-BE49-F238E27FC236}">
                <a16:creationId xmlns:a16="http://schemas.microsoft.com/office/drawing/2014/main" id="{782EF25A-B6EE-E91C-75E9-F860AEA7CC0B}"/>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5239" name="Rectangle 107">
            <a:extLst>
              <a:ext uri="{FF2B5EF4-FFF2-40B4-BE49-F238E27FC236}">
                <a16:creationId xmlns:a16="http://schemas.microsoft.com/office/drawing/2014/main" id="{67971C19-8FD7-AF2A-752B-82ABB7257FCC}"/>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5240" name="Text Box 10">
            <a:extLst>
              <a:ext uri="{FF2B5EF4-FFF2-40B4-BE49-F238E27FC236}">
                <a16:creationId xmlns:a16="http://schemas.microsoft.com/office/drawing/2014/main" id="{2C9CB197-DD95-3DDC-984E-2F5DB70B63CE}"/>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5.3.4  Où trouver les fonds de carte ?</a:t>
            </a:r>
          </a:p>
        </p:txBody>
      </p:sp>
      <p:sp>
        <p:nvSpPr>
          <p:cNvPr id="95241" name="Rectangle 19">
            <a:extLst>
              <a:ext uri="{FF2B5EF4-FFF2-40B4-BE49-F238E27FC236}">
                <a16:creationId xmlns:a16="http://schemas.microsoft.com/office/drawing/2014/main" id="{44FC3B47-C361-B736-FA61-FFC2FE450B42}"/>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95242" name="Rectangle 3">
            <a:extLst>
              <a:ext uri="{FF2B5EF4-FFF2-40B4-BE49-F238E27FC236}">
                <a16:creationId xmlns:a16="http://schemas.microsoft.com/office/drawing/2014/main" id="{820C29B1-4ED4-0D2C-6DFA-E0752A2785EA}"/>
              </a:ext>
            </a:extLst>
          </p:cNvPr>
          <p:cNvSpPr txBox="1">
            <a:spLocks noChangeArrowheads="1"/>
          </p:cNvSpPr>
          <p:nvPr/>
        </p:nvSpPr>
        <p:spPr bwMode="auto">
          <a:xfrm>
            <a:off x="219075" y="1325376"/>
            <a:ext cx="79295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marL="0" indent="0">
              <a:buNone/>
            </a:pPr>
            <a:endParaRPr lang="fr-FR" altLang="fr-FR" sz="2000" dirty="0"/>
          </a:p>
        </p:txBody>
      </p:sp>
      <p:sp>
        <p:nvSpPr>
          <p:cNvPr id="14" name="Rectangle 3">
            <a:extLst>
              <a:ext uri="{FF2B5EF4-FFF2-40B4-BE49-F238E27FC236}">
                <a16:creationId xmlns:a16="http://schemas.microsoft.com/office/drawing/2014/main" id="{F52B284F-6B41-EA41-1382-12D980E0870A}"/>
              </a:ext>
            </a:extLst>
          </p:cNvPr>
          <p:cNvSpPr txBox="1">
            <a:spLocks noChangeArrowheads="1"/>
          </p:cNvSpPr>
          <p:nvPr/>
        </p:nvSpPr>
        <p:spPr bwMode="auto">
          <a:xfrm>
            <a:off x="285750" y="1928813"/>
            <a:ext cx="8572500" cy="2000250"/>
          </a:xfrm>
          <a:prstGeom prst="rect">
            <a:avLst/>
          </a:prstGeom>
          <a:noFill/>
          <a:ln w="9525">
            <a:noFill/>
            <a:miter lim="800000"/>
            <a:headEnd/>
            <a:tailEnd/>
          </a:ln>
        </p:spPr>
        <p:txBody>
          <a:bodyPr lIns="0" tIns="0" rIns="0" bIns="0"/>
          <a:lstStyle/>
          <a:p>
            <a:pPr marL="720000" indent="-361950" eaLnBrk="1" hangingPunct="1">
              <a:spcBef>
                <a:spcPts val="0"/>
              </a:spcBef>
              <a:spcAft>
                <a:spcPts val="2400"/>
              </a:spcAft>
              <a:buFont typeface="Wingdings" pitchFamily="2" charset="2"/>
              <a:buChar char="Ø"/>
              <a:tabLst>
                <a:tab pos="109538" algn="l"/>
              </a:tabLst>
              <a:defRPr/>
            </a:pPr>
            <a:r>
              <a:rPr lang="fr-FR" sz="2000" kern="0" dirty="0">
                <a:latin typeface="+mn-lt"/>
                <a:ea typeface="+mn-ea"/>
                <a:cs typeface="ＭＳ Ｐゴシック"/>
              </a:rPr>
              <a:t>Institut géographique national (découpage administratif de tout niveau, carte topographique, réseau routier, réseau hydrographique) </a:t>
            </a:r>
            <a:endParaRPr lang="fr-FR" sz="2000" kern="0" dirty="0">
              <a:latin typeface="+mn-lt"/>
              <a:ea typeface="+mn-ea"/>
              <a:cs typeface="ＭＳ Ｐゴシック"/>
              <a:hlinkClick r:id="rId3"/>
            </a:endParaRPr>
          </a:p>
          <a:p>
            <a:pPr marL="720000" indent="-342900" eaLnBrk="1" hangingPunct="1">
              <a:spcBef>
                <a:spcPts val="0"/>
              </a:spcBef>
              <a:spcAft>
                <a:spcPts val="2400"/>
              </a:spcAft>
              <a:buFont typeface="Wingdings" pitchFamily="2" charset="2"/>
              <a:buChar char="Ø"/>
              <a:tabLst>
                <a:tab pos="109538" algn="l"/>
              </a:tabLst>
              <a:defRPr/>
            </a:pPr>
            <a:r>
              <a:rPr lang="fr-FR" sz="2000" kern="0" dirty="0">
                <a:latin typeface="+mn-lt"/>
                <a:ea typeface="+mn-ea"/>
                <a:cs typeface="ＭＳ Ｐゴシック"/>
                <a:hlinkClick r:id="rId4"/>
              </a:rPr>
              <a:t>http://www.maplibrary.org/stacks/Africa/</a:t>
            </a:r>
            <a:endParaRPr lang="fr-FR" sz="2000" kern="0" dirty="0">
              <a:latin typeface="+mn-lt"/>
              <a:ea typeface="+mn-ea"/>
              <a:cs typeface="ＭＳ Ｐゴシック"/>
            </a:endParaRPr>
          </a:p>
          <a:p>
            <a:pPr marL="720000" indent="-342900" eaLnBrk="1" hangingPunct="1">
              <a:spcBef>
                <a:spcPts val="0"/>
              </a:spcBef>
              <a:spcAft>
                <a:spcPts val="2400"/>
              </a:spcAft>
              <a:buFont typeface="Wingdings" pitchFamily="2" charset="2"/>
              <a:buChar char="Ø"/>
              <a:tabLst>
                <a:tab pos="109538" algn="l"/>
              </a:tabLst>
              <a:defRPr/>
            </a:pPr>
            <a:r>
              <a:rPr lang="fr-FR" sz="2000" kern="0" dirty="0">
                <a:latin typeface="+mn-lt"/>
                <a:ea typeface="+mn-ea"/>
                <a:cs typeface="ＭＳ Ｐゴシック"/>
                <a:hlinkClick r:id="rId5"/>
              </a:rPr>
              <a:t>http://www.google.fr/intl/fr/earth/index.html</a:t>
            </a:r>
            <a:r>
              <a:rPr lang="fr-FR" sz="2000" kern="0" dirty="0">
                <a:latin typeface="+mn-lt"/>
                <a:ea typeface="+mn-ea"/>
                <a:cs typeface="ＭＳ Ｐゴシック"/>
              </a:rPr>
              <a:t> </a:t>
            </a:r>
            <a:endParaRPr lang="fr-FR" sz="2800" kern="0" dirty="0">
              <a:latin typeface="+mn-lt"/>
              <a:ea typeface="+mn-ea"/>
              <a:cs typeface="ＭＳ Ｐゴシック"/>
            </a:endParaRPr>
          </a:p>
        </p:txBody>
      </p:sp>
      <p:sp>
        <p:nvSpPr>
          <p:cNvPr id="3" name="Rectangle 2">
            <a:extLst>
              <a:ext uri="{FF2B5EF4-FFF2-40B4-BE49-F238E27FC236}">
                <a16:creationId xmlns:a16="http://schemas.microsoft.com/office/drawing/2014/main" id="{B9F07205-F851-BC6A-B005-1BB3F694E7CC}"/>
              </a:ext>
            </a:extLst>
          </p:cNvPr>
          <p:cNvSpPr>
            <a:spLocks noGrp="1" noChangeArrowheads="1"/>
          </p:cNvSpPr>
          <p:nvPr>
            <p:ph type="title"/>
          </p:nvPr>
        </p:nvSpPr>
        <p:spPr>
          <a:xfrm>
            <a:off x="611560" y="161017"/>
            <a:ext cx="7398965" cy="767671"/>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0B51C235-1051-0050-E923-3CDD5FC5B85F}"/>
              </a:ext>
            </a:extLst>
          </p:cNvPr>
          <p:cNvSpPr>
            <a:spLocks noGrp="1"/>
          </p:cNvSpPr>
          <p:nvPr>
            <p:ph type="sldNum" sz="quarter" idx="12"/>
          </p:nvPr>
        </p:nvSpPr>
        <p:spPr/>
        <p:txBody>
          <a:bodyPr/>
          <a:lstStyle/>
          <a:p>
            <a:pPr>
              <a:defRPr/>
            </a:pPr>
            <a:fld id="{A07B448D-F9D1-4FAD-96A2-619069223D4D}" type="slidenum">
              <a:rPr lang="fr-FR" smtClean="0"/>
              <a:pPr>
                <a:defRPr/>
              </a:pPr>
              <a:t>63</a:t>
            </a:fld>
            <a:endParaRPr lang="fr-FR"/>
          </a:p>
        </p:txBody>
      </p:sp>
    </p:spTree>
    <p:extLst>
      <p:ext uri="{BB962C8B-B14F-4D97-AF65-F5344CB8AC3E}">
        <p14:creationId xmlns:p14="http://schemas.microsoft.com/office/powerpoint/2010/main" val="3177240811"/>
      </p:ext>
    </p:ext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Line 7">
            <a:extLst>
              <a:ext uri="{FF2B5EF4-FFF2-40B4-BE49-F238E27FC236}">
                <a16:creationId xmlns:a16="http://schemas.microsoft.com/office/drawing/2014/main" id="{FD433411-AA86-2FBB-F054-824CDB317F5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7285" name="Line 8">
            <a:extLst>
              <a:ext uri="{FF2B5EF4-FFF2-40B4-BE49-F238E27FC236}">
                <a16:creationId xmlns:a16="http://schemas.microsoft.com/office/drawing/2014/main" id="{B344FDB1-E9DC-69F7-609F-BA2F2703B73E}"/>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7287" name="Rectangle 107">
            <a:extLst>
              <a:ext uri="{FF2B5EF4-FFF2-40B4-BE49-F238E27FC236}">
                <a16:creationId xmlns:a16="http://schemas.microsoft.com/office/drawing/2014/main" id="{664263B6-5F53-F014-9D7C-BA85AAEBE8F6}"/>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7288" name="Text Box 10">
            <a:extLst>
              <a:ext uri="{FF2B5EF4-FFF2-40B4-BE49-F238E27FC236}">
                <a16:creationId xmlns:a16="http://schemas.microsoft.com/office/drawing/2014/main" id="{B8D74FB0-EA6B-FBED-B6B9-F80ECC7978C6}"/>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5.3.5 Logiciels cartographiques</a:t>
            </a:r>
          </a:p>
        </p:txBody>
      </p:sp>
      <p:sp>
        <p:nvSpPr>
          <p:cNvPr id="97289" name="Rectangle 19">
            <a:extLst>
              <a:ext uri="{FF2B5EF4-FFF2-40B4-BE49-F238E27FC236}">
                <a16:creationId xmlns:a16="http://schemas.microsoft.com/office/drawing/2014/main" id="{DC1BF133-8A22-DAF7-CCA0-824E6FEAEB2B}"/>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14" name="Rectangle 3">
            <a:extLst>
              <a:ext uri="{FF2B5EF4-FFF2-40B4-BE49-F238E27FC236}">
                <a16:creationId xmlns:a16="http://schemas.microsoft.com/office/drawing/2014/main" id="{4F951A98-1EC6-E4DE-32DF-644BD4A5F783}"/>
              </a:ext>
            </a:extLst>
          </p:cNvPr>
          <p:cNvSpPr txBox="1">
            <a:spLocks noChangeArrowheads="1"/>
          </p:cNvSpPr>
          <p:nvPr/>
        </p:nvSpPr>
        <p:spPr bwMode="auto">
          <a:xfrm>
            <a:off x="428625" y="3857625"/>
            <a:ext cx="8501063" cy="2286000"/>
          </a:xfrm>
          <a:prstGeom prst="rect">
            <a:avLst/>
          </a:prstGeom>
          <a:noFill/>
          <a:ln w="9525">
            <a:noFill/>
            <a:miter lim="800000"/>
            <a:headEnd/>
            <a:tailEnd/>
          </a:ln>
        </p:spPr>
        <p:txBody>
          <a:bodyPr lIns="0" tIns="0" rIns="0" bIns="0"/>
          <a:lstStyle/>
          <a:p>
            <a:pPr marL="539750" indent="-361950" eaLnBrk="1" hangingPunct="1">
              <a:spcBef>
                <a:spcPts val="0"/>
              </a:spcBef>
              <a:spcAft>
                <a:spcPts val="2400"/>
              </a:spcAft>
              <a:tabLst>
                <a:tab pos="109538" algn="l"/>
              </a:tabLst>
              <a:defRPr/>
            </a:pPr>
            <a:r>
              <a:rPr lang="fr-FR" sz="2000" u="sng" kern="0" dirty="0">
                <a:latin typeface="+mn-lt"/>
                <a:ea typeface="+mn-ea"/>
                <a:cs typeface="ＭＳ Ｐゴシック"/>
              </a:rPr>
              <a:t>Logiciels gratuits</a:t>
            </a:r>
          </a:p>
          <a:p>
            <a:pPr marL="539750" indent="-361950" eaLnBrk="1" hangingPunct="1">
              <a:spcBef>
                <a:spcPts val="0"/>
              </a:spcBef>
              <a:spcAft>
                <a:spcPts val="2400"/>
              </a:spcAft>
              <a:buFont typeface="Wingdings" pitchFamily="2" charset="2"/>
              <a:buChar char="Ø"/>
              <a:tabLst>
                <a:tab pos="109538" algn="l"/>
              </a:tabLst>
              <a:defRPr/>
            </a:pPr>
            <a:r>
              <a:rPr lang="fr-BE" sz="2000" dirty="0" err="1">
                <a:ea typeface="ＭＳ Ｐゴシック"/>
                <a:cs typeface="ＭＳ Ｐゴシック"/>
              </a:rPr>
              <a:t>Avismap</a:t>
            </a:r>
            <a:r>
              <a:rPr lang="fr-BE" sz="2000" dirty="0">
                <a:ea typeface="ＭＳ Ｐゴシック"/>
                <a:cs typeface="ＭＳ Ｐゴシック"/>
              </a:rPr>
              <a:t> </a:t>
            </a:r>
            <a:r>
              <a:rPr lang="fr-BE" sz="2000" dirty="0" err="1">
                <a:ea typeface="ＭＳ Ｐゴシック"/>
                <a:cs typeface="ＭＳ Ｐゴシック"/>
              </a:rPr>
              <a:t>viewer</a:t>
            </a:r>
            <a:r>
              <a:rPr lang="fr-BE" sz="2000" dirty="0">
                <a:ea typeface="ＭＳ Ｐゴシック"/>
                <a:cs typeface="ＭＳ Ｐゴシック"/>
              </a:rPr>
              <a:t> </a:t>
            </a:r>
          </a:p>
          <a:p>
            <a:pPr marL="539750" indent="-361950" eaLnBrk="1" hangingPunct="1">
              <a:spcBef>
                <a:spcPts val="0"/>
              </a:spcBef>
              <a:spcAft>
                <a:spcPts val="2400"/>
              </a:spcAft>
              <a:buFont typeface="Wingdings" pitchFamily="2" charset="2"/>
              <a:buChar char="Ø"/>
              <a:tabLst>
                <a:tab pos="109538" algn="l"/>
              </a:tabLst>
              <a:defRPr/>
            </a:pPr>
            <a:r>
              <a:rPr lang="fr-BE" sz="2000" dirty="0">
                <a:ea typeface="ＭＳ Ｐゴシック"/>
                <a:cs typeface="ＭＳ Ｐゴシック"/>
              </a:rPr>
              <a:t>Flow Mapper</a:t>
            </a:r>
          </a:p>
          <a:p>
            <a:pPr marL="539750" indent="-361950" eaLnBrk="1" hangingPunct="1">
              <a:spcBef>
                <a:spcPts val="0"/>
              </a:spcBef>
              <a:spcAft>
                <a:spcPts val="2400"/>
              </a:spcAft>
              <a:buFont typeface="Wingdings" pitchFamily="2" charset="2"/>
              <a:buChar char="Ø"/>
              <a:tabLst>
                <a:tab pos="109538" algn="l"/>
              </a:tabLst>
              <a:defRPr/>
            </a:pPr>
            <a:r>
              <a:rPr lang="fr-BE" sz="2000" kern="0" dirty="0" err="1">
                <a:latin typeface="+mn-lt"/>
                <a:ea typeface="+mn-ea"/>
                <a:cs typeface="ＭＳ Ｐゴシック"/>
              </a:rPr>
              <a:t>FlowMap</a:t>
            </a:r>
            <a:endParaRPr lang="fr-FR" sz="2800" kern="0" dirty="0">
              <a:latin typeface="+mn-lt"/>
              <a:ea typeface="+mn-ea"/>
              <a:cs typeface="ＭＳ Ｐゴシック"/>
            </a:endParaRPr>
          </a:p>
        </p:txBody>
      </p:sp>
      <p:sp>
        <p:nvSpPr>
          <p:cNvPr id="15" name="Rectangle 3">
            <a:extLst>
              <a:ext uri="{FF2B5EF4-FFF2-40B4-BE49-F238E27FC236}">
                <a16:creationId xmlns:a16="http://schemas.microsoft.com/office/drawing/2014/main" id="{7E6D13AE-3FA6-0DC1-6AB9-6E78634E8E2D}"/>
              </a:ext>
            </a:extLst>
          </p:cNvPr>
          <p:cNvSpPr txBox="1">
            <a:spLocks noChangeArrowheads="1"/>
          </p:cNvSpPr>
          <p:nvPr/>
        </p:nvSpPr>
        <p:spPr bwMode="auto">
          <a:xfrm>
            <a:off x="482714" y="1485295"/>
            <a:ext cx="8643937" cy="2110628"/>
          </a:xfrm>
          <a:prstGeom prst="rect">
            <a:avLst/>
          </a:prstGeom>
          <a:noFill/>
          <a:ln w="9525">
            <a:noFill/>
            <a:miter lim="800000"/>
            <a:headEnd/>
            <a:tailEnd/>
          </a:ln>
        </p:spPr>
        <p:txBody>
          <a:bodyPr lIns="0" tIns="0" rIns="0" bIns="0"/>
          <a:lstStyle/>
          <a:p>
            <a:pPr marL="539750" indent="-361950" eaLnBrk="1" hangingPunct="1">
              <a:spcBef>
                <a:spcPts val="0"/>
              </a:spcBef>
              <a:spcAft>
                <a:spcPts val="2400"/>
              </a:spcAft>
              <a:tabLst>
                <a:tab pos="109538" algn="l"/>
              </a:tabLst>
              <a:defRPr/>
            </a:pPr>
            <a:r>
              <a:rPr lang="fr-FR" sz="2000" u="sng" kern="0" dirty="0">
                <a:latin typeface="+mn-lt"/>
                <a:ea typeface="+mn-ea"/>
                <a:cs typeface="ＭＳ Ｐゴシック"/>
              </a:rPr>
              <a:t>Logiciels payants</a:t>
            </a:r>
          </a:p>
          <a:p>
            <a:pPr marL="539750" indent="-361950" eaLnBrk="1" hangingPunct="1">
              <a:spcBef>
                <a:spcPts val="0"/>
              </a:spcBef>
              <a:spcAft>
                <a:spcPts val="2400"/>
              </a:spcAft>
              <a:buFont typeface="Wingdings" pitchFamily="2" charset="2"/>
              <a:buChar char="Ø"/>
              <a:tabLst>
                <a:tab pos="109538" algn="l"/>
              </a:tabLst>
              <a:defRPr/>
            </a:pPr>
            <a:r>
              <a:rPr lang="fr-FR" sz="2000" kern="0" dirty="0" err="1">
                <a:latin typeface="+mn-lt"/>
                <a:ea typeface="+mn-ea"/>
                <a:cs typeface="ＭＳ Ｐゴシック"/>
              </a:rPr>
              <a:t>ArcGIS</a:t>
            </a:r>
            <a:endParaRPr lang="fr-FR" sz="2000" kern="0" dirty="0">
              <a:latin typeface="+mn-lt"/>
              <a:ea typeface="+mn-ea"/>
              <a:cs typeface="ＭＳ Ｐゴシック"/>
            </a:endParaRPr>
          </a:p>
          <a:p>
            <a:pPr marL="539750" indent="-361950" eaLnBrk="1" hangingPunct="1">
              <a:spcBef>
                <a:spcPts val="0"/>
              </a:spcBef>
              <a:spcAft>
                <a:spcPts val="2400"/>
              </a:spcAft>
              <a:buFont typeface="Wingdings" pitchFamily="2" charset="2"/>
              <a:buChar char="Ø"/>
              <a:tabLst>
                <a:tab pos="109538" algn="l"/>
              </a:tabLst>
              <a:defRPr/>
            </a:pPr>
            <a:r>
              <a:rPr lang="fr-FR" sz="2000" kern="0" dirty="0" err="1">
                <a:latin typeface="+mn-lt"/>
                <a:ea typeface="+mn-ea"/>
                <a:cs typeface="ＭＳ Ｐゴシック"/>
              </a:rPr>
              <a:t>Mapinfo</a:t>
            </a:r>
            <a:endParaRPr lang="fr-FR" sz="2000" kern="0" dirty="0">
              <a:latin typeface="+mn-lt"/>
              <a:ea typeface="+mn-ea"/>
              <a:cs typeface="ＭＳ Ｐゴシック"/>
            </a:endParaRPr>
          </a:p>
          <a:p>
            <a:pPr marL="539750" indent="-361950" eaLnBrk="1" hangingPunct="1">
              <a:spcBef>
                <a:spcPts val="0"/>
              </a:spcBef>
              <a:spcAft>
                <a:spcPts val="2400"/>
              </a:spcAft>
              <a:buFont typeface="Wingdings" pitchFamily="2" charset="2"/>
              <a:buChar char="Ø"/>
              <a:tabLst>
                <a:tab pos="109538" algn="l"/>
              </a:tabLst>
              <a:defRPr/>
            </a:pPr>
            <a:r>
              <a:rPr lang="fr-BE" sz="2000" dirty="0" err="1">
                <a:ea typeface="ＭＳ Ｐゴシック"/>
                <a:cs typeface="ＭＳ Ｐゴシック"/>
              </a:rPr>
              <a:t>Migratio</a:t>
            </a:r>
            <a:endParaRPr lang="fr-FR" sz="2800" kern="0" dirty="0">
              <a:latin typeface="+mn-lt"/>
              <a:ea typeface="+mn-ea"/>
              <a:cs typeface="ＭＳ Ｐゴシック"/>
            </a:endParaRPr>
          </a:p>
        </p:txBody>
      </p:sp>
      <p:sp>
        <p:nvSpPr>
          <p:cNvPr id="3" name="Rectangle 2">
            <a:extLst>
              <a:ext uri="{FF2B5EF4-FFF2-40B4-BE49-F238E27FC236}">
                <a16:creationId xmlns:a16="http://schemas.microsoft.com/office/drawing/2014/main" id="{A308F206-01A7-3194-8FEC-BB6E68463A3C}"/>
              </a:ext>
            </a:extLst>
          </p:cNvPr>
          <p:cNvSpPr>
            <a:spLocks noGrp="1" noChangeArrowheads="1"/>
          </p:cNvSpPr>
          <p:nvPr>
            <p:ph type="title"/>
          </p:nvPr>
        </p:nvSpPr>
        <p:spPr>
          <a:xfrm>
            <a:off x="611560" y="161017"/>
            <a:ext cx="7416823" cy="696235"/>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E4F0C2BE-EB5C-B238-BAEC-18987FC81FAB}"/>
              </a:ext>
            </a:extLst>
          </p:cNvPr>
          <p:cNvSpPr>
            <a:spLocks noGrp="1"/>
          </p:cNvSpPr>
          <p:nvPr>
            <p:ph type="sldNum" sz="quarter" idx="12"/>
          </p:nvPr>
        </p:nvSpPr>
        <p:spPr/>
        <p:txBody>
          <a:bodyPr/>
          <a:lstStyle/>
          <a:p>
            <a:pPr>
              <a:defRPr/>
            </a:pPr>
            <a:fld id="{A07B448D-F9D1-4FAD-96A2-619069223D4D}" type="slidenum">
              <a:rPr lang="fr-FR" smtClean="0"/>
              <a:pPr>
                <a:defRPr/>
              </a:pPr>
              <a:t>64</a:t>
            </a:fld>
            <a:endParaRPr lang="fr-FR"/>
          </a:p>
        </p:txBody>
      </p:sp>
    </p:spTree>
    <p:extLst>
      <p:ext uri="{BB962C8B-B14F-4D97-AF65-F5344CB8AC3E}">
        <p14:creationId xmlns:p14="http://schemas.microsoft.com/office/powerpoint/2010/main" val="749449915"/>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Line 7">
            <a:extLst>
              <a:ext uri="{FF2B5EF4-FFF2-40B4-BE49-F238E27FC236}">
                <a16:creationId xmlns:a16="http://schemas.microsoft.com/office/drawing/2014/main" id="{D790F873-B38D-A049-7F91-3EA334EC022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333" name="Line 8">
            <a:extLst>
              <a:ext uri="{FF2B5EF4-FFF2-40B4-BE49-F238E27FC236}">
                <a16:creationId xmlns:a16="http://schemas.microsoft.com/office/drawing/2014/main" id="{55CEE7A6-7C57-922B-8BE9-EB02192265B2}"/>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335" name="Rectangle 107">
            <a:extLst>
              <a:ext uri="{FF2B5EF4-FFF2-40B4-BE49-F238E27FC236}">
                <a16:creationId xmlns:a16="http://schemas.microsoft.com/office/drawing/2014/main" id="{83B2496B-636C-E4E5-BA72-1D68113686A3}"/>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9336" name="Text Box 10">
            <a:extLst>
              <a:ext uri="{FF2B5EF4-FFF2-40B4-BE49-F238E27FC236}">
                <a16:creationId xmlns:a16="http://schemas.microsoft.com/office/drawing/2014/main" id="{05CFFC99-0AEA-F5FA-32E5-7A07B97F52D0}"/>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5.4 Commentaires</a:t>
            </a:r>
          </a:p>
        </p:txBody>
      </p:sp>
      <p:sp>
        <p:nvSpPr>
          <p:cNvPr id="99337" name="Rectangle 19">
            <a:extLst>
              <a:ext uri="{FF2B5EF4-FFF2-40B4-BE49-F238E27FC236}">
                <a16:creationId xmlns:a16="http://schemas.microsoft.com/office/drawing/2014/main" id="{FFAB52B3-A332-4038-8273-45194CF92370}"/>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99338" name="Rectangle 3">
            <a:extLst>
              <a:ext uri="{FF2B5EF4-FFF2-40B4-BE49-F238E27FC236}">
                <a16:creationId xmlns:a16="http://schemas.microsoft.com/office/drawing/2014/main" id="{14E06406-4A24-A8D9-E69F-285A2315AFF0}"/>
              </a:ext>
            </a:extLst>
          </p:cNvPr>
          <p:cNvSpPr txBox="1">
            <a:spLocks noChangeArrowheads="1"/>
          </p:cNvSpPr>
          <p:nvPr/>
        </p:nvSpPr>
        <p:spPr bwMode="auto">
          <a:xfrm>
            <a:off x="607219" y="1000125"/>
            <a:ext cx="79295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marL="0" indent="0">
              <a:buNone/>
            </a:pPr>
            <a:endParaRPr lang="fr-FR" altLang="fr-FR" sz="2000" dirty="0"/>
          </a:p>
        </p:txBody>
      </p:sp>
      <p:sp>
        <p:nvSpPr>
          <p:cNvPr id="14" name="Rectangle 3">
            <a:extLst>
              <a:ext uri="{FF2B5EF4-FFF2-40B4-BE49-F238E27FC236}">
                <a16:creationId xmlns:a16="http://schemas.microsoft.com/office/drawing/2014/main" id="{136B1700-C738-2EE7-62A6-B134266081B0}"/>
              </a:ext>
            </a:extLst>
          </p:cNvPr>
          <p:cNvSpPr txBox="1">
            <a:spLocks noChangeArrowheads="1"/>
          </p:cNvSpPr>
          <p:nvPr/>
        </p:nvSpPr>
        <p:spPr bwMode="auto">
          <a:xfrm>
            <a:off x="428625" y="1500189"/>
            <a:ext cx="8319832" cy="357188"/>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kern="0" dirty="0">
                <a:latin typeface="+mn-lt"/>
                <a:ea typeface="+mn-ea"/>
                <a:cs typeface="ＭＳ Ｐゴシック"/>
              </a:rPr>
              <a:t>Quelques conseils sur la manière de présenter un texte :</a:t>
            </a:r>
          </a:p>
          <a:p>
            <a:pPr marL="177800" eaLnBrk="1" hangingPunct="1">
              <a:spcBef>
                <a:spcPts val="0"/>
              </a:spcBef>
              <a:spcAft>
                <a:spcPts val="2400"/>
              </a:spcAft>
              <a:tabLst>
                <a:tab pos="109538" algn="l"/>
              </a:tabLst>
              <a:defRPr/>
            </a:pPr>
            <a:endParaRPr lang="fr-FR" sz="2800" kern="0" dirty="0">
              <a:latin typeface="+mn-lt"/>
              <a:ea typeface="+mn-ea"/>
              <a:cs typeface="ＭＳ Ｐゴシック"/>
            </a:endParaRPr>
          </a:p>
        </p:txBody>
      </p:sp>
      <p:sp>
        <p:nvSpPr>
          <p:cNvPr id="16" name="Rectangle 3">
            <a:extLst>
              <a:ext uri="{FF2B5EF4-FFF2-40B4-BE49-F238E27FC236}">
                <a16:creationId xmlns:a16="http://schemas.microsoft.com/office/drawing/2014/main" id="{1082F8B2-06AD-0707-E447-13885DBC0711}"/>
              </a:ext>
            </a:extLst>
          </p:cNvPr>
          <p:cNvSpPr txBox="1">
            <a:spLocks noChangeArrowheads="1"/>
          </p:cNvSpPr>
          <p:nvPr/>
        </p:nvSpPr>
        <p:spPr bwMode="auto">
          <a:xfrm>
            <a:off x="239690" y="4029074"/>
            <a:ext cx="8572500" cy="1285875"/>
          </a:xfrm>
          <a:prstGeom prst="rect">
            <a:avLst/>
          </a:prstGeom>
          <a:noFill/>
          <a:ln w="9525">
            <a:noFill/>
            <a:miter lim="800000"/>
            <a:headEnd/>
            <a:tailEnd/>
          </a:ln>
        </p:spPr>
        <p:txBody>
          <a:bodyPr lIns="0" tIns="0" rIns="0" bIns="0"/>
          <a:lstStyle/>
          <a:p>
            <a:pPr marL="177800" eaLnBrk="1" hangingPunct="1">
              <a:spcBef>
                <a:spcPts val="0"/>
              </a:spcBef>
              <a:spcAft>
                <a:spcPts val="600"/>
              </a:spcAft>
              <a:tabLst>
                <a:tab pos="109538" algn="l"/>
              </a:tabLst>
              <a:defRPr/>
            </a:pPr>
            <a:r>
              <a:rPr lang="fr-FR" sz="2000" b="1" dirty="0">
                <a:solidFill>
                  <a:srgbClr val="333333"/>
                </a:solidFill>
                <a:ea typeface="ＭＳ Ｐゴシック"/>
                <a:cs typeface="ＭＳ Ｐゴシック"/>
              </a:rPr>
              <a:t>Conseil 2 : Commenter des données statistiques c’est choisir les essentielles</a:t>
            </a:r>
            <a:r>
              <a:rPr lang="fr-FR" sz="2000" dirty="0">
                <a:solidFill>
                  <a:srgbClr val="333333"/>
                </a:solidFill>
                <a:ea typeface="ＭＳ Ｐゴシック"/>
                <a:cs typeface="ＭＳ Ｐゴシック"/>
              </a:rPr>
              <a:t>.</a:t>
            </a:r>
          </a:p>
          <a:p>
            <a:pPr marL="177800" eaLnBrk="1" hangingPunct="1">
              <a:spcBef>
                <a:spcPts val="0"/>
              </a:spcBef>
              <a:spcAft>
                <a:spcPts val="2400"/>
              </a:spcAft>
              <a:tabLst>
                <a:tab pos="109538" algn="l"/>
              </a:tabLst>
              <a:defRPr/>
            </a:pPr>
            <a:r>
              <a:rPr lang="fr-FR" sz="2000" dirty="0">
                <a:solidFill>
                  <a:srgbClr val="333333"/>
                </a:solidFill>
                <a:ea typeface="ＭＳ Ｐゴシック"/>
                <a:cs typeface="ＭＳ Ｐゴシック"/>
              </a:rPr>
              <a:t>C’est choisir parmi l’ensemble des données celles qui doivent être mises en avant. Les autres données sont dans les tableaux.</a:t>
            </a:r>
            <a:endParaRPr lang="fr-FR" sz="2800" kern="0" dirty="0">
              <a:solidFill>
                <a:srgbClr val="333333"/>
              </a:solidFill>
              <a:latin typeface="+mn-lt"/>
              <a:ea typeface="+mn-ea"/>
              <a:cs typeface="ＭＳ Ｐゴシック"/>
            </a:endParaRPr>
          </a:p>
        </p:txBody>
      </p:sp>
      <p:sp>
        <p:nvSpPr>
          <p:cNvPr id="3" name="Rectangle 2">
            <a:extLst>
              <a:ext uri="{FF2B5EF4-FFF2-40B4-BE49-F238E27FC236}">
                <a16:creationId xmlns:a16="http://schemas.microsoft.com/office/drawing/2014/main" id="{A467C4DE-0943-7F1F-BBFD-FB8D9491984D}"/>
              </a:ext>
            </a:extLst>
          </p:cNvPr>
          <p:cNvSpPr>
            <a:spLocks noGrp="1" noChangeArrowheads="1"/>
          </p:cNvSpPr>
          <p:nvPr>
            <p:ph type="title"/>
          </p:nvPr>
        </p:nvSpPr>
        <p:spPr>
          <a:xfrm>
            <a:off x="611560" y="161017"/>
            <a:ext cx="7416823" cy="696233"/>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4" name="Rectangle 3">
            <a:extLst>
              <a:ext uri="{FF2B5EF4-FFF2-40B4-BE49-F238E27FC236}">
                <a16:creationId xmlns:a16="http://schemas.microsoft.com/office/drawing/2014/main" id="{982B7E56-314E-8533-76C3-C573C4ED47EE}"/>
              </a:ext>
            </a:extLst>
          </p:cNvPr>
          <p:cNvSpPr txBox="1">
            <a:spLocks noChangeArrowheads="1"/>
          </p:cNvSpPr>
          <p:nvPr/>
        </p:nvSpPr>
        <p:spPr bwMode="auto">
          <a:xfrm>
            <a:off x="357189" y="2147891"/>
            <a:ext cx="8391266" cy="1713157"/>
          </a:xfrm>
          <a:prstGeom prst="rect">
            <a:avLst/>
          </a:prstGeom>
          <a:noFill/>
          <a:ln w="9525">
            <a:noFill/>
            <a:miter lim="800000"/>
            <a:headEnd/>
            <a:tailEnd/>
          </a:ln>
        </p:spPr>
        <p:txBody>
          <a:bodyPr lIns="0" tIns="0" rIns="0" bIns="0"/>
          <a:lstStyle/>
          <a:p>
            <a:pPr algn="just">
              <a:spcBef>
                <a:spcPts val="600"/>
              </a:spcBef>
              <a:spcAft>
                <a:spcPts val="600"/>
              </a:spcAft>
            </a:pPr>
            <a:r>
              <a:rPr lang="fr-FR" sz="2000" b="1" kern="0" dirty="0">
                <a:latin typeface="+mn-lt"/>
                <a:ea typeface="+mn-ea"/>
                <a:cs typeface="ＭＳ Ｐゴシック"/>
              </a:rPr>
              <a:t>Conseil 1 : </a:t>
            </a:r>
            <a:r>
              <a:rPr lang="fr-BE" sz="1800" b="1" dirty="0">
                <a:effectLst/>
                <a:latin typeface="Arial" panose="020B0604020202020204" pitchFamily="34" charset="0"/>
                <a:ea typeface="Times New Roman" panose="02020603050405020304" pitchFamily="18" charset="0"/>
              </a:rPr>
              <a:t>Ne pas répéter le contenu des tableaux et des graphiques</a:t>
            </a:r>
            <a:endParaRPr lang="fr-FR" sz="1800" dirty="0">
              <a:effectLst/>
              <a:latin typeface="Arial" panose="020B0604020202020204" pitchFamily="34" charset="0"/>
              <a:ea typeface="Times New Roman" panose="02020603050405020304" pitchFamily="18" charset="0"/>
            </a:endParaRPr>
          </a:p>
          <a:p>
            <a:pPr algn="just">
              <a:spcBef>
                <a:spcPts val="0"/>
              </a:spcBef>
              <a:spcAft>
                <a:spcPts val="600"/>
              </a:spcAft>
            </a:pPr>
            <a:r>
              <a:rPr lang="fr-BE" dirty="0">
                <a:latin typeface="+mj-lt"/>
                <a:ea typeface="Times New Roman" panose="02020603050405020304" pitchFamily="18" charset="0"/>
              </a:rPr>
              <a:t>L</a:t>
            </a:r>
            <a:r>
              <a:rPr lang="fr-BE" dirty="0">
                <a:effectLst/>
                <a:latin typeface="+mj-lt"/>
                <a:ea typeface="Times New Roman" panose="02020603050405020304" pitchFamily="18" charset="0"/>
              </a:rPr>
              <a:t>es commentaires consistent trop souvent à répéter le contenu de tableaux.</a:t>
            </a:r>
            <a:endParaRPr lang="fr-FR" dirty="0">
              <a:effectLst/>
              <a:latin typeface="+mj-lt"/>
              <a:ea typeface="Times New Roman" panose="02020603050405020304" pitchFamily="18" charset="0"/>
            </a:endParaRPr>
          </a:p>
          <a:p>
            <a:pPr>
              <a:spcBef>
                <a:spcPts val="0"/>
              </a:spcBef>
              <a:spcAft>
                <a:spcPts val="600"/>
              </a:spcAft>
            </a:pPr>
            <a:r>
              <a:rPr lang="fr-FR" dirty="0">
                <a:effectLst/>
                <a:latin typeface="+mj-lt"/>
                <a:ea typeface="Times New Roman" panose="02020603050405020304" pitchFamily="18" charset="0"/>
                <a:cs typeface="Times New Roman" panose="02020603050405020304" pitchFamily="18" charset="0"/>
              </a:rPr>
              <a:t>Il faut expliquer en faisant appel à d’autres sources et se limiter aux chiffres les plus importants ou les plus inattendus en disant ce qu’ils signifient, ce qu’ils traduisent et ce qu’ils impliquent.</a:t>
            </a:r>
            <a:endParaRPr lang="fr-FR" kern="0" dirty="0">
              <a:solidFill>
                <a:srgbClr val="333333"/>
              </a:solidFill>
              <a:latin typeface="+mj-lt"/>
              <a:ea typeface="+mn-ea"/>
              <a:cs typeface="ＭＳ Ｐゴシック"/>
            </a:endParaRPr>
          </a:p>
        </p:txBody>
      </p:sp>
      <p:sp>
        <p:nvSpPr>
          <p:cNvPr id="2" name="Espace réservé du numéro de diapositive 1">
            <a:extLst>
              <a:ext uri="{FF2B5EF4-FFF2-40B4-BE49-F238E27FC236}">
                <a16:creationId xmlns:a16="http://schemas.microsoft.com/office/drawing/2014/main" id="{B4BE6DD1-409F-A7A6-8838-53017DD0B47A}"/>
              </a:ext>
            </a:extLst>
          </p:cNvPr>
          <p:cNvSpPr>
            <a:spLocks noGrp="1"/>
          </p:cNvSpPr>
          <p:nvPr>
            <p:ph type="sldNum" sz="quarter" idx="12"/>
          </p:nvPr>
        </p:nvSpPr>
        <p:spPr/>
        <p:txBody>
          <a:bodyPr/>
          <a:lstStyle/>
          <a:p>
            <a:pPr>
              <a:defRPr/>
            </a:pPr>
            <a:fld id="{A07B448D-F9D1-4FAD-96A2-619069223D4D}" type="slidenum">
              <a:rPr lang="fr-FR" smtClean="0"/>
              <a:pPr>
                <a:defRPr/>
              </a:pPr>
              <a:t>65</a:t>
            </a:fld>
            <a:endParaRPr lang="fr-FR"/>
          </a:p>
        </p:txBody>
      </p:sp>
    </p:spTree>
    <p:extLst>
      <p:ext uri="{BB962C8B-B14F-4D97-AF65-F5344CB8AC3E}">
        <p14:creationId xmlns:p14="http://schemas.microsoft.com/office/powerpoint/2010/main" val="3316812567"/>
      </p:ext>
    </p:extLst>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Line 7">
            <a:extLst>
              <a:ext uri="{FF2B5EF4-FFF2-40B4-BE49-F238E27FC236}">
                <a16:creationId xmlns:a16="http://schemas.microsoft.com/office/drawing/2014/main" id="{D790F873-B38D-A049-7F91-3EA334EC022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333" name="Line 8">
            <a:extLst>
              <a:ext uri="{FF2B5EF4-FFF2-40B4-BE49-F238E27FC236}">
                <a16:creationId xmlns:a16="http://schemas.microsoft.com/office/drawing/2014/main" id="{55CEE7A6-7C57-922B-8BE9-EB02192265B2}"/>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335" name="Rectangle 107">
            <a:extLst>
              <a:ext uri="{FF2B5EF4-FFF2-40B4-BE49-F238E27FC236}">
                <a16:creationId xmlns:a16="http://schemas.microsoft.com/office/drawing/2014/main" id="{83B2496B-636C-E4E5-BA72-1D68113686A3}"/>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9336" name="Text Box 10">
            <a:extLst>
              <a:ext uri="{FF2B5EF4-FFF2-40B4-BE49-F238E27FC236}">
                <a16:creationId xmlns:a16="http://schemas.microsoft.com/office/drawing/2014/main" id="{05CFFC99-0AEA-F5FA-32E5-7A07B97F52D0}"/>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5.4 Commentaires</a:t>
            </a:r>
          </a:p>
        </p:txBody>
      </p:sp>
      <p:sp>
        <p:nvSpPr>
          <p:cNvPr id="99337" name="Rectangle 19">
            <a:extLst>
              <a:ext uri="{FF2B5EF4-FFF2-40B4-BE49-F238E27FC236}">
                <a16:creationId xmlns:a16="http://schemas.microsoft.com/office/drawing/2014/main" id="{FFAB52B3-A332-4038-8273-45194CF92370}"/>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99338" name="Rectangle 3">
            <a:extLst>
              <a:ext uri="{FF2B5EF4-FFF2-40B4-BE49-F238E27FC236}">
                <a16:creationId xmlns:a16="http://schemas.microsoft.com/office/drawing/2014/main" id="{14E06406-4A24-A8D9-E69F-285A2315AFF0}"/>
              </a:ext>
            </a:extLst>
          </p:cNvPr>
          <p:cNvSpPr txBox="1">
            <a:spLocks noChangeArrowheads="1"/>
          </p:cNvSpPr>
          <p:nvPr/>
        </p:nvSpPr>
        <p:spPr bwMode="auto">
          <a:xfrm>
            <a:off x="607219" y="1000125"/>
            <a:ext cx="79295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marL="0" indent="0">
              <a:buNone/>
            </a:pPr>
            <a:endParaRPr lang="fr-FR" altLang="fr-FR" sz="2000" dirty="0"/>
          </a:p>
        </p:txBody>
      </p:sp>
      <p:sp>
        <p:nvSpPr>
          <p:cNvPr id="14" name="Rectangle 3">
            <a:extLst>
              <a:ext uri="{FF2B5EF4-FFF2-40B4-BE49-F238E27FC236}">
                <a16:creationId xmlns:a16="http://schemas.microsoft.com/office/drawing/2014/main" id="{136B1700-C738-2EE7-62A6-B134266081B0}"/>
              </a:ext>
            </a:extLst>
          </p:cNvPr>
          <p:cNvSpPr txBox="1">
            <a:spLocks noChangeArrowheads="1"/>
          </p:cNvSpPr>
          <p:nvPr/>
        </p:nvSpPr>
        <p:spPr bwMode="auto">
          <a:xfrm>
            <a:off x="428625" y="1500189"/>
            <a:ext cx="8319832" cy="357188"/>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kern="0" dirty="0">
                <a:latin typeface="+mn-lt"/>
                <a:ea typeface="+mn-ea"/>
                <a:cs typeface="ＭＳ Ｐゴシック"/>
              </a:rPr>
              <a:t>Quelques conseils sur la manière de présenter un texte :</a:t>
            </a:r>
          </a:p>
          <a:p>
            <a:pPr marL="177800" eaLnBrk="1" hangingPunct="1">
              <a:spcBef>
                <a:spcPts val="0"/>
              </a:spcBef>
              <a:spcAft>
                <a:spcPts val="2400"/>
              </a:spcAft>
              <a:tabLst>
                <a:tab pos="109538" algn="l"/>
              </a:tabLst>
              <a:defRPr/>
            </a:pPr>
            <a:endParaRPr lang="fr-FR" sz="2800" kern="0" dirty="0">
              <a:latin typeface="+mn-lt"/>
              <a:ea typeface="+mn-ea"/>
              <a:cs typeface="ＭＳ Ｐゴシック"/>
            </a:endParaRPr>
          </a:p>
        </p:txBody>
      </p:sp>
      <p:sp>
        <p:nvSpPr>
          <p:cNvPr id="17" name="Rectangle 3">
            <a:extLst>
              <a:ext uri="{FF2B5EF4-FFF2-40B4-BE49-F238E27FC236}">
                <a16:creationId xmlns:a16="http://schemas.microsoft.com/office/drawing/2014/main" id="{DF713F89-5557-F34A-8167-2A8166C2F74F}"/>
              </a:ext>
            </a:extLst>
          </p:cNvPr>
          <p:cNvSpPr txBox="1">
            <a:spLocks noChangeArrowheads="1"/>
          </p:cNvSpPr>
          <p:nvPr/>
        </p:nvSpPr>
        <p:spPr bwMode="auto">
          <a:xfrm>
            <a:off x="196057" y="2019303"/>
            <a:ext cx="8356589" cy="2143917"/>
          </a:xfrm>
          <a:prstGeom prst="rect">
            <a:avLst/>
          </a:prstGeom>
          <a:noFill/>
          <a:ln w="9525">
            <a:noFill/>
            <a:miter lim="800000"/>
            <a:headEnd/>
            <a:tailEnd/>
          </a:ln>
        </p:spPr>
        <p:txBody>
          <a:bodyPr lIns="0" tIns="0" rIns="0" bIns="0"/>
          <a:lstStyle/>
          <a:p>
            <a:pPr marL="177800" eaLnBrk="1" hangingPunct="1">
              <a:spcBef>
                <a:spcPts val="0"/>
              </a:spcBef>
              <a:spcAft>
                <a:spcPts val="600"/>
              </a:spcAft>
              <a:tabLst>
                <a:tab pos="109538" algn="l"/>
              </a:tabLst>
              <a:defRPr/>
            </a:pPr>
            <a:r>
              <a:rPr lang="fr-FR" sz="2000" b="1" dirty="0">
                <a:solidFill>
                  <a:srgbClr val="333333"/>
                </a:solidFill>
                <a:ea typeface="ＭＳ Ｐゴシック"/>
                <a:cs typeface="ＭＳ Ｐゴシック"/>
              </a:rPr>
              <a:t>Conseil 3 : Faire des phrases simples et courtes</a:t>
            </a:r>
            <a:r>
              <a:rPr lang="fr-FR" sz="2000" dirty="0">
                <a:solidFill>
                  <a:srgbClr val="333333"/>
                </a:solidFill>
                <a:ea typeface="ＭＳ Ｐゴシック"/>
                <a:cs typeface="ＭＳ Ｐゴシック"/>
              </a:rPr>
              <a:t>.</a:t>
            </a:r>
          </a:p>
          <a:p>
            <a:pPr marL="177800" eaLnBrk="1" hangingPunct="1">
              <a:spcBef>
                <a:spcPts val="0"/>
              </a:spcBef>
              <a:spcAft>
                <a:spcPts val="600"/>
              </a:spcAft>
              <a:tabLst>
                <a:tab pos="109538" algn="l"/>
              </a:tabLst>
              <a:defRPr/>
            </a:pPr>
            <a:r>
              <a:rPr lang="fr-FR" sz="2000" dirty="0">
                <a:solidFill>
                  <a:srgbClr val="333333"/>
                </a:solidFill>
                <a:ea typeface="ＭＳ Ｐゴシック"/>
                <a:cs typeface="ＭＳ Ｐゴシック"/>
              </a:rPr>
              <a:t>Inapproprié </a:t>
            </a:r>
            <a:r>
              <a:rPr lang="fr-FR" sz="2000" dirty="0">
                <a:solidFill>
                  <a:srgbClr val="333333"/>
                </a:solidFill>
                <a:latin typeface="+mj-lt"/>
                <a:ea typeface="ＭＳ Ｐゴシック"/>
                <a:cs typeface="ＭＳ Ｐゴシック"/>
              </a:rPr>
              <a:t>: </a:t>
            </a:r>
            <a:r>
              <a:rPr lang="fr-FR" sz="1800" i="1" dirty="0">
                <a:effectLst/>
                <a:latin typeface="+mj-lt"/>
                <a:ea typeface="Times New Roman" panose="02020603050405020304" pitchFamily="18" charset="0"/>
                <a:cs typeface="Times New Roman" panose="02020603050405020304" pitchFamily="18" charset="0"/>
              </a:rPr>
              <a:t>L’agriculture malienne, qui a subi ces dernières années les effets de la sécheresse qui ont réduit considérablement les récoltes, n’a pas retrouvé le niveau de production qu’elle avait atteint au début de la décennie.</a:t>
            </a:r>
          </a:p>
          <a:p>
            <a:pPr marL="177800" eaLnBrk="1" hangingPunct="1">
              <a:spcBef>
                <a:spcPts val="0"/>
              </a:spcBef>
              <a:spcAft>
                <a:spcPts val="2400"/>
              </a:spcAft>
              <a:tabLst>
                <a:tab pos="109538" algn="l"/>
              </a:tabLst>
              <a:defRPr/>
            </a:pPr>
            <a:r>
              <a:rPr lang="fr-FR" sz="2000" dirty="0">
                <a:solidFill>
                  <a:srgbClr val="333333"/>
                </a:solidFill>
                <a:latin typeface="+mj-lt"/>
                <a:ea typeface="ＭＳ Ｐゴシック"/>
                <a:cs typeface="ＭＳ Ｐゴシック"/>
              </a:rPr>
              <a:t>Approprié : </a:t>
            </a:r>
            <a:r>
              <a:rPr lang="fr-FR" sz="1800" dirty="0">
                <a:effectLst/>
                <a:latin typeface="+mj-lt"/>
                <a:ea typeface="Times New Roman" panose="02020603050405020304" pitchFamily="18" charset="0"/>
                <a:cs typeface="Times New Roman" panose="02020603050405020304" pitchFamily="18" charset="0"/>
              </a:rPr>
              <a:t>L’agriculture malienne n’a pas retrouvé le niveau de production qu’elle avait atteint au début de la décennie. Elle a subi ces dernières années les effets de la sécheresse qui ont réduit considérablement les récoltes</a:t>
            </a:r>
            <a:endParaRPr lang="fr-FR" sz="2000" dirty="0">
              <a:solidFill>
                <a:srgbClr val="333333"/>
              </a:solidFill>
              <a:latin typeface="+mj-lt"/>
              <a:ea typeface="ＭＳ Ｐゴシック"/>
              <a:cs typeface="ＭＳ Ｐゴシック"/>
            </a:endParaRPr>
          </a:p>
          <a:p>
            <a:pPr marL="177800" eaLnBrk="1" hangingPunct="1">
              <a:spcBef>
                <a:spcPts val="0"/>
              </a:spcBef>
              <a:spcAft>
                <a:spcPts val="2400"/>
              </a:spcAft>
              <a:tabLst>
                <a:tab pos="109538" algn="l"/>
              </a:tabLst>
              <a:defRPr/>
            </a:pPr>
            <a:endParaRPr lang="fr-FR" sz="2000" dirty="0">
              <a:solidFill>
                <a:srgbClr val="333333"/>
              </a:solidFill>
              <a:ea typeface="ＭＳ Ｐゴシック"/>
              <a:cs typeface="ＭＳ Ｐゴシック"/>
            </a:endParaRPr>
          </a:p>
          <a:p>
            <a:pPr marL="177800" eaLnBrk="1" hangingPunct="1">
              <a:spcBef>
                <a:spcPts val="0"/>
              </a:spcBef>
              <a:spcAft>
                <a:spcPts val="2400"/>
              </a:spcAft>
              <a:tabLst>
                <a:tab pos="109538" algn="l"/>
              </a:tabLst>
              <a:defRPr/>
            </a:pPr>
            <a:endParaRPr lang="fr-FR" sz="2800" kern="0" dirty="0">
              <a:solidFill>
                <a:srgbClr val="333333"/>
              </a:solidFill>
              <a:latin typeface="+mn-lt"/>
              <a:ea typeface="+mn-ea"/>
              <a:cs typeface="ＭＳ Ｐゴシック"/>
            </a:endParaRPr>
          </a:p>
        </p:txBody>
      </p:sp>
      <p:sp>
        <p:nvSpPr>
          <p:cNvPr id="99343" name="Rectangle 17">
            <a:extLst>
              <a:ext uri="{FF2B5EF4-FFF2-40B4-BE49-F238E27FC236}">
                <a16:creationId xmlns:a16="http://schemas.microsoft.com/office/drawing/2014/main" id="{3C6865A6-02DE-6E1F-8332-49A27E3DA97F}"/>
              </a:ext>
            </a:extLst>
          </p:cNvPr>
          <p:cNvSpPr>
            <a:spLocks noChangeArrowheads="1"/>
          </p:cNvSpPr>
          <p:nvPr/>
        </p:nvSpPr>
        <p:spPr bwMode="auto">
          <a:xfrm>
            <a:off x="76200" y="4607503"/>
            <a:ext cx="8215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spcAft>
                <a:spcPts val="2400"/>
              </a:spcAft>
              <a:buFontTx/>
              <a:buNone/>
            </a:pPr>
            <a:r>
              <a:rPr lang="fr-FR" altLang="fr-FR" sz="2000" b="1" dirty="0">
                <a:solidFill>
                  <a:srgbClr val="333333"/>
                </a:solidFill>
              </a:rPr>
              <a:t>Conseil 4 : Faire des phrases qui ne comportent pas trop de chiffres</a:t>
            </a:r>
            <a:r>
              <a:rPr lang="fr-FR" altLang="fr-FR" sz="2000" dirty="0">
                <a:solidFill>
                  <a:srgbClr val="333333"/>
                </a:solidFill>
              </a:rPr>
              <a:t>.</a:t>
            </a:r>
          </a:p>
        </p:txBody>
      </p:sp>
      <p:sp>
        <p:nvSpPr>
          <p:cNvPr id="3" name="Rectangle 2">
            <a:extLst>
              <a:ext uri="{FF2B5EF4-FFF2-40B4-BE49-F238E27FC236}">
                <a16:creationId xmlns:a16="http://schemas.microsoft.com/office/drawing/2014/main" id="{A467C4DE-0943-7F1F-BBFD-FB8D9491984D}"/>
              </a:ext>
            </a:extLst>
          </p:cNvPr>
          <p:cNvSpPr>
            <a:spLocks noGrp="1" noChangeArrowheads="1"/>
          </p:cNvSpPr>
          <p:nvPr>
            <p:ph type="title"/>
          </p:nvPr>
        </p:nvSpPr>
        <p:spPr>
          <a:xfrm>
            <a:off x="611560" y="161017"/>
            <a:ext cx="7416823" cy="696233"/>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FAC9278F-EBB2-66FE-34A0-6A201EB0AA66}"/>
              </a:ext>
            </a:extLst>
          </p:cNvPr>
          <p:cNvSpPr>
            <a:spLocks noGrp="1"/>
          </p:cNvSpPr>
          <p:nvPr>
            <p:ph type="sldNum" sz="quarter" idx="12"/>
          </p:nvPr>
        </p:nvSpPr>
        <p:spPr/>
        <p:txBody>
          <a:bodyPr/>
          <a:lstStyle/>
          <a:p>
            <a:pPr>
              <a:defRPr/>
            </a:pPr>
            <a:fld id="{A07B448D-F9D1-4FAD-96A2-619069223D4D}" type="slidenum">
              <a:rPr lang="fr-FR" smtClean="0"/>
              <a:pPr>
                <a:defRPr/>
              </a:pPr>
              <a:t>66</a:t>
            </a:fld>
            <a:endParaRPr lang="fr-FR"/>
          </a:p>
        </p:txBody>
      </p:sp>
    </p:spTree>
    <p:extLst>
      <p:ext uri="{BB962C8B-B14F-4D97-AF65-F5344CB8AC3E}">
        <p14:creationId xmlns:p14="http://schemas.microsoft.com/office/powerpoint/2010/main" val="2797619655"/>
      </p:ext>
    </p:extLst>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Line 7">
            <a:extLst>
              <a:ext uri="{FF2B5EF4-FFF2-40B4-BE49-F238E27FC236}">
                <a16:creationId xmlns:a16="http://schemas.microsoft.com/office/drawing/2014/main" id="{D790F873-B38D-A049-7F91-3EA334EC022E}"/>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333" name="Line 8">
            <a:extLst>
              <a:ext uri="{FF2B5EF4-FFF2-40B4-BE49-F238E27FC236}">
                <a16:creationId xmlns:a16="http://schemas.microsoft.com/office/drawing/2014/main" id="{55CEE7A6-7C57-922B-8BE9-EB02192265B2}"/>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335" name="Rectangle 107">
            <a:extLst>
              <a:ext uri="{FF2B5EF4-FFF2-40B4-BE49-F238E27FC236}">
                <a16:creationId xmlns:a16="http://schemas.microsoft.com/office/drawing/2014/main" id="{83B2496B-636C-E4E5-BA72-1D68113686A3}"/>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99336" name="Text Box 10">
            <a:extLst>
              <a:ext uri="{FF2B5EF4-FFF2-40B4-BE49-F238E27FC236}">
                <a16:creationId xmlns:a16="http://schemas.microsoft.com/office/drawing/2014/main" id="{05CFFC99-0AEA-F5FA-32E5-7A07B97F52D0}"/>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5.4 Commentaires</a:t>
            </a:r>
          </a:p>
        </p:txBody>
      </p:sp>
      <p:sp>
        <p:nvSpPr>
          <p:cNvPr id="99337" name="Rectangle 19">
            <a:extLst>
              <a:ext uri="{FF2B5EF4-FFF2-40B4-BE49-F238E27FC236}">
                <a16:creationId xmlns:a16="http://schemas.microsoft.com/office/drawing/2014/main" id="{FFAB52B3-A332-4038-8273-45194CF92370}"/>
              </a:ext>
            </a:extLst>
          </p:cNvPr>
          <p:cNvSpPr>
            <a:spLocks noChangeArrowheads="1"/>
          </p:cNvSpPr>
          <p:nvPr/>
        </p:nvSpPr>
        <p:spPr bwMode="auto">
          <a:xfrm>
            <a:off x="357188" y="6072188"/>
            <a:ext cx="757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fr-FR" sz="1800"/>
              <a:t>   </a:t>
            </a:r>
          </a:p>
        </p:txBody>
      </p:sp>
      <p:sp>
        <p:nvSpPr>
          <p:cNvPr id="99338" name="Rectangle 3">
            <a:extLst>
              <a:ext uri="{FF2B5EF4-FFF2-40B4-BE49-F238E27FC236}">
                <a16:creationId xmlns:a16="http://schemas.microsoft.com/office/drawing/2014/main" id="{14E06406-4A24-A8D9-E69F-285A2315AFF0}"/>
              </a:ext>
            </a:extLst>
          </p:cNvPr>
          <p:cNvSpPr txBox="1">
            <a:spLocks noChangeArrowheads="1"/>
          </p:cNvSpPr>
          <p:nvPr/>
        </p:nvSpPr>
        <p:spPr bwMode="auto">
          <a:xfrm>
            <a:off x="607219" y="1000125"/>
            <a:ext cx="79295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50000"/>
              </a:spcBef>
              <a:buFont typeface="Arial" panose="020B0604020202020204" pitchFamily="34" charset="0"/>
              <a:buAutoNum type="alphaUcPeriod"/>
              <a:tabLst>
                <a:tab pos="109538" algn="l"/>
              </a:tabLst>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09538" algn="l"/>
              </a:tabLst>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09538" algn="l"/>
              </a:tabLst>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tabLst>
                <a:tab pos="109538" algn="l"/>
              </a:tabLst>
              <a:defRPr sz="2000">
                <a:solidFill>
                  <a:srgbClr val="A0A5A9"/>
                </a:solidFill>
                <a:latin typeface="Arial" panose="020B0604020202020204" pitchFamily="34" charset="0"/>
                <a:ea typeface="ＭＳ Ｐゴシック" panose="020B0600070205080204" pitchFamily="34" charset="-128"/>
              </a:defRPr>
            </a:lvl9pPr>
          </a:lstStyle>
          <a:p>
            <a:pPr marL="0" indent="0">
              <a:buNone/>
            </a:pPr>
            <a:endParaRPr lang="fr-FR" altLang="fr-FR" sz="2000" dirty="0"/>
          </a:p>
        </p:txBody>
      </p:sp>
      <p:sp>
        <p:nvSpPr>
          <p:cNvPr id="14" name="Rectangle 3">
            <a:extLst>
              <a:ext uri="{FF2B5EF4-FFF2-40B4-BE49-F238E27FC236}">
                <a16:creationId xmlns:a16="http://schemas.microsoft.com/office/drawing/2014/main" id="{136B1700-C738-2EE7-62A6-B134266081B0}"/>
              </a:ext>
            </a:extLst>
          </p:cNvPr>
          <p:cNvSpPr txBox="1">
            <a:spLocks noChangeArrowheads="1"/>
          </p:cNvSpPr>
          <p:nvPr/>
        </p:nvSpPr>
        <p:spPr bwMode="auto">
          <a:xfrm>
            <a:off x="428625" y="1500189"/>
            <a:ext cx="8319832" cy="357188"/>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kern="0" dirty="0">
                <a:latin typeface="+mn-lt"/>
                <a:ea typeface="+mn-ea"/>
                <a:cs typeface="ＭＳ Ｐゴシック"/>
              </a:rPr>
              <a:t>Quelques conseils sur la manière de présenter un texte (suite 1) :</a:t>
            </a:r>
          </a:p>
          <a:p>
            <a:pPr marL="177800" eaLnBrk="1" hangingPunct="1">
              <a:spcBef>
                <a:spcPts val="0"/>
              </a:spcBef>
              <a:spcAft>
                <a:spcPts val="2400"/>
              </a:spcAft>
              <a:tabLst>
                <a:tab pos="109538" algn="l"/>
              </a:tabLst>
              <a:defRPr/>
            </a:pPr>
            <a:endParaRPr lang="fr-FR" sz="2800" kern="0" dirty="0">
              <a:latin typeface="+mn-lt"/>
              <a:ea typeface="+mn-ea"/>
              <a:cs typeface="ＭＳ Ｐゴシック"/>
            </a:endParaRPr>
          </a:p>
        </p:txBody>
      </p:sp>
      <p:sp>
        <p:nvSpPr>
          <p:cNvPr id="16" name="Rectangle 3">
            <a:extLst>
              <a:ext uri="{FF2B5EF4-FFF2-40B4-BE49-F238E27FC236}">
                <a16:creationId xmlns:a16="http://schemas.microsoft.com/office/drawing/2014/main" id="{1082F8B2-06AD-0707-E447-13885DBC0711}"/>
              </a:ext>
            </a:extLst>
          </p:cNvPr>
          <p:cNvSpPr txBox="1">
            <a:spLocks noChangeArrowheads="1"/>
          </p:cNvSpPr>
          <p:nvPr/>
        </p:nvSpPr>
        <p:spPr bwMode="auto">
          <a:xfrm>
            <a:off x="196057" y="1909763"/>
            <a:ext cx="8572500" cy="1285875"/>
          </a:xfrm>
          <a:prstGeom prst="rect">
            <a:avLst/>
          </a:prstGeom>
          <a:noFill/>
          <a:ln w="9525">
            <a:noFill/>
            <a:miter lim="800000"/>
            <a:headEnd/>
            <a:tailEnd/>
          </a:ln>
        </p:spPr>
        <p:txBody>
          <a:bodyPr lIns="0" tIns="0" rIns="0" bIns="0"/>
          <a:lstStyle/>
          <a:p>
            <a:pPr marL="177800" eaLnBrk="1" hangingPunct="1">
              <a:spcBef>
                <a:spcPts val="0"/>
              </a:spcBef>
              <a:spcAft>
                <a:spcPts val="600"/>
              </a:spcAft>
              <a:tabLst>
                <a:tab pos="109538" algn="l"/>
              </a:tabLst>
              <a:defRPr/>
            </a:pPr>
            <a:r>
              <a:rPr lang="fr-FR" sz="2000" b="1" dirty="0">
                <a:solidFill>
                  <a:srgbClr val="333333"/>
                </a:solidFill>
                <a:ea typeface="ＭＳ Ｐゴシック"/>
                <a:cs typeface="ＭＳ Ｐゴシック"/>
              </a:rPr>
              <a:t>Conseil 5 : </a:t>
            </a:r>
            <a:r>
              <a:rPr lang="fr-FR" sz="2000" b="1" dirty="0">
                <a:solidFill>
                  <a:srgbClr val="333333"/>
                </a:solidFill>
                <a:ea typeface="ＭＳ Ｐゴシック"/>
              </a:rPr>
              <a:t>Écrire dans la mesure du possible au présent.</a:t>
            </a:r>
          </a:p>
          <a:p>
            <a:pPr marL="177800" eaLnBrk="1" hangingPunct="1">
              <a:spcBef>
                <a:spcPts val="0"/>
              </a:spcBef>
              <a:spcAft>
                <a:spcPts val="2400"/>
              </a:spcAft>
              <a:tabLst>
                <a:tab pos="109538" algn="l"/>
              </a:tabLst>
              <a:defRPr/>
            </a:pPr>
            <a:r>
              <a:rPr lang="fr-FR" sz="1800" dirty="0">
                <a:effectLst/>
                <a:latin typeface="+mj-lt"/>
                <a:ea typeface="Times New Roman" panose="02020603050405020304" pitchFamily="18" charset="0"/>
                <a:cs typeface="Times New Roman" panose="02020603050405020304" pitchFamily="18" charset="0"/>
              </a:rPr>
              <a:t>Le présent de l’indicatif est le temps de la narration. Un texte écrit au présent est toujours plus compréhensible que le même texte écrit au passé. On peut par ailleurs parfaitement relater des évènements passés</a:t>
            </a:r>
            <a:endParaRPr lang="fr-FR" sz="2800" kern="0" dirty="0">
              <a:solidFill>
                <a:srgbClr val="333333"/>
              </a:solidFill>
              <a:latin typeface="+mj-lt"/>
              <a:ea typeface="+mn-ea"/>
              <a:cs typeface="ＭＳ Ｐゴシック"/>
            </a:endParaRPr>
          </a:p>
        </p:txBody>
      </p:sp>
      <p:sp>
        <p:nvSpPr>
          <p:cNvPr id="17" name="Rectangle 3">
            <a:extLst>
              <a:ext uri="{FF2B5EF4-FFF2-40B4-BE49-F238E27FC236}">
                <a16:creationId xmlns:a16="http://schemas.microsoft.com/office/drawing/2014/main" id="{DF713F89-5557-F34A-8167-2A8166C2F74F}"/>
              </a:ext>
            </a:extLst>
          </p:cNvPr>
          <p:cNvSpPr txBox="1">
            <a:spLocks noChangeArrowheads="1"/>
          </p:cNvSpPr>
          <p:nvPr/>
        </p:nvSpPr>
        <p:spPr bwMode="auto">
          <a:xfrm>
            <a:off x="180193" y="3436542"/>
            <a:ext cx="8208221" cy="2296714"/>
          </a:xfrm>
          <a:prstGeom prst="rect">
            <a:avLst/>
          </a:prstGeom>
          <a:noFill/>
          <a:ln w="9525">
            <a:noFill/>
            <a:miter lim="800000"/>
            <a:headEnd/>
            <a:tailEnd/>
          </a:ln>
        </p:spPr>
        <p:txBody>
          <a:bodyPr lIns="0" tIns="0" rIns="0" bIns="0"/>
          <a:lstStyle/>
          <a:p>
            <a:pPr marL="177800" eaLnBrk="1" hangingPunct="1">
              <a:spcBef>
                <a:spcPts val="0"/>
              </a:spcBef>
              <a:spcAft>
                <a:spcPts val="600"/>
              </a:spcAft>
              <a:tabLst>
                <a:tab pos="109538" algn="l"/>
              </a:tabLst>
              <a:defRPr/>
            </a:pPr>
            <a:r>
              <a:rPr lang="fr-FR" sz="2000" b="1" dirty="0">
                <a:solidFill>
                  <a:srgbClr val="333333"/>
                </a:solidFill>
                <a:ea typeface="ＭＳ Ｐゴシック"/>
                <a:cs typeface="ＭＳ Ｐゴシック"/>
              </a:rPr>
              <a:t>Conseil 6 : </a:t>
            </a:r>
            <a:r>
              <a:rPr lang="fr-FR" sz="2000" b="1" dirty="0">
                <a:solidFill>
                  <a:srgbClr val="333333"/>
                </a:solidFill>
                <a:ea typeface="ＭＳ Ｐゴシック"/>
              </a:rPr>
              <a:t>Utiliser des verbes plutôt que des noms</a:t>
            </a:r>
            <a:r>
              <a:rPr lang="fr-FR" sz="2000" dirty="0">
                <a:solidFill>
                  <a:srgbClr val="333333"/>
                </a:solidFill>
                <a:ea typeface="ＭＳ Ｐゴシック"/>
                <a:cs typeface="ＭＳ Ｐゴシック"/>
              </a:rPr>
              <a:t>.</a:t>
            </a:r>
          </a:p>
          <a:p>
            <a:pPr marL="177800">
              <a:spcBef>
                <a:spcPts val="0"/>
              </a:spcBef>
              <a:spcAft>
                <a:spcPts val="600"/>
              </a:spcAft>
              <a:tabLst>
                <a:tab pos="109538" algn="l"/>
              </a:tabLst>
              <a:defRPr/>
            </a:pPr>
            <a:r>
              <a:rPr lang="fr-FR" sz="2000" dirty="0">
                <a:solidFill>
                  <a:srgbClr val="333333"/>
                </a:solidFill>
                <a:ea typeface="ＭＳ Ｐゴシック"/>
                <a:cs typeface="ＭＳ Ｐゴシック"/>
              </a:rPr>
              <a:t>Inapproprié </a:t>
            </a:r>
            <a:r>
              <a:rPr lang="fr-FR" sz="2000" dirty="0">
                <a:solidFill>
                  <a:srgbClr val="333333"/>
                </a:solidFill>
                <a:latin typeface="+mj-lt"/>
                <a:ea typeface="ＭＳ Ｐゴシック"/>
                <a:cs typeface="ＭＳ Ｐゴシック"/>
              </a:rPr>
              <a:t>: </a:t>
            </a:r>
            <a:r>
              <a:rPr lang="fr-BE" sz="1800" i="1" dirty="0">
                <a:effectLst/>
                <a:latin typeface="Arial" panose="020B0604020202020204" pitchFamily="34" charset="0"/>
                <a:ea typeface="Times New Roman" panose="02020603050405020304" pitchFamily="18" charset="0"/>
              </a:rPr>
              <a:t>La méthodologie a consisté en la sélection des variables, puis en l’estimation des indicateurs et enfin en la sommation des valeurs moyennes des indicateurs.</a:t>
            </a:r>
          </a:p>
          <a:p>
            <a:pPr marL="177800">
              <a:spcBef>
                <a:spcPts val="0"/>
              </a:spcBef>
              <a:spcAft>
                <a:spcPts val="600"/>
              </a:spcAft>
              <a:tabLst>
                <a:tab pos="109538" algn="l"/>
              </a:tabLst>
              <a:defRPr/>
            </a:pPr>
            <a:r>
              <a:rPr lang="fr-FR" sz="1800" dirty="0">
                <a:solidFill>
                  <a:srgbClr val="333333"/>
                </a:solidFill>
                <a:latin typeface="+mj-lt"/>
                <a:ea typeface="ＭＳ Ｐゴシック"/>
                <a:cs typeface="ＭＳ Ｐゴシック"/>
              </a:rPr>
              <a:t>Approprié : </a:t>
            </a:r>
            <a:r>
              <a:rPr lang="fr-FR" dirty="0">
                <a:effectLst/>
                <a:latin typeface="+mn-lt"/>
                <a:ea typeface="Times New Roman" panose="02020603050405020304" pitchFamily="18" charset="0"/>
                <a:cs typeface="Times New Roman" panose="02020603050405020304" pitchFamily="18" charset="0"/>
              </a:rPr>
              <a:t>La méthodologie a consisté à sélectionner les variables, puis à estimer les indicateurs et enfin à sommer les valeurs moyennes des indicateurs</a:t>
            </a:r>
            <a:endParaRPr lang="fr-BE" dirty="0">
              <a:latin typeface="+mn-lt"/>
              <a:ea typeface="Times New Roman" panose="02020603050405020304" pitchFamily="18" charset="0"/>
            </a:endParaRPr>
          </a:p>
          <a:p>
            <a:pPr marL="177800">
              <a:spcBef>
                <a:spcPts val="0"/>
              </a:spcBef>
              <a:spcAft>
                <a:spcPts val="600"/>
              </a:spcAft>
              <a:tabLst>
                <a:tab pos="109538" algn="l"/>
              </a:tabLst>
              <a:defRPr/>
            </a:pPr>
            <a:endParaRPr lang="fr-FR" sz="1800" dirty="0">
              <a:effectLst/>
              <a:latin typeface="Arial" panose="020B0604020202020204" pitchFamily="34" charset="0"/>
              <a:ea typeface="Times New Roman" panose="02020603050405020304" pitchFamily="18" charset="0"/>
            </a:endParaRPr>
          </a:p>
          <a:p>
            <a:pPr marL="177800" eaLnBrk="1" hangingPunct="1">
              <a:spcBef>
                <a:spcPts val="0"/>
              </a:spcBef>
              <a:spcAft>
                <a:spcPts val="600"/>
              </a:spcAft>
              <a:tabLst>
                <a:tab pos="109538" algn="l"/>
              </a:tabLst>
              <a:defRPr/>
            </a:pPr>
            <a:endParaRPr lang="fr-FR" sz="1800" i="1" dirty="0">
              <a:effectLst/>
              <a:latin typeface="+mj-lt"/>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467C4DE-0943-7F1F-BBFD-FB8D9491984D}"/>
              </a:ext>
            </a:extLst>
          </p:cNvPr>
          <p:cNvSpPr>
            <a:spLocks noGrp="1" noChangeArrowheads="1"/>
          </p:cNvSpPr>
          <p:nvPr>
            <p:ph type="title"/>
          </p:nvPr>
        </p:nvSpPr>
        <p:spPr>
          <a:xfrm>
            <a:off x="611560" y="161017"/>
            <a:ext cx="7416823" cy="696233"/>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2" name="Espace réservé du numéro de diapositive 1">
            <a:extLst>
              <a:ext uri="{FF2B5EF4-FFF2-40B4-BE49-F238E27FC236}">
                <a16:creationId xmlns:a16="http://schemas.microsoft.com/office/drawing/2014/main" id="{4F7A971D-6234-5849-823E-7C90B1B56D72}"/>
              </a:ext>
            </a:extLst>
          </p:cNvPr>
          <p:cNvSpPr>
            <a:spLocks noGrp="1"/>
          </p:cNvSpPr>
          <p:nvPr>
            <p:ph type="sldNum" sz="quarter" idx="12"/>
          </p:nvPr>
        </p:nvSpPr>
        <p:spPr/>
        <p:txBody>
          <a:bodyPr/>
          <a:lstStyle/>
          <a:p>
            <a:pPr>
              <a:defRPr/>
            </a:pPr>
            <a:fld id="{A07B448D-F9D1-4FAD-96A2-619069223D4D}" type="slidenum">
              <a:rPr lang="fr-FR" smtClean="0"/>
              <a:pPr>
                <a:defRPr/>
              </a:pPr>
              <a:t>67</a:t>
            </a:fld>
            <a:endParaRPr lang="fr-FR"/>
          </a:p>
        </p:txBody>
      </p:sp>
    </p:spTree>
    <p:extLst>
      <p:ext uri="{BB962C8B-B14F-4D97-AF65-F5344CB8AC3E}">
        <p14:creationId xmlns:p14="http://schemas.microsoft.com/office/powerpoint/2010/main" val="79235152"/>
      </p:ext>
    </p:extLst>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Line 7">
            <a:extLst>
              <a:ext uri="{FF2B5EF4-FFF2-40B4-BE49-F238E27FC236}">
                <a16:creationId xmlns:a16="http://schemas.microsoft.com/office/drawing/2014/main" id="{E3849D7D-C84C-A8F5-2BFA-7BA9F8582D1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1" name="Line 8">
            <a:extLst>
              <a:ext uri="{FF2B5EF4-FFF2-40B4-BE49-F238E27FC236}">
                <a16:creationId xmlns:a16="http://schemas.microsoft.com/office/drawing/2014/main" id="{CF9C8FE4-7984-70D2-9295-79019B5F5853}"/>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3" name="Rectangle 107">
            <a:extLst>
              <a:ext uri="{FF2B5EF4-FFF2-40B4-BE49-F238E27FC236}">
                <a16:creationId xmlns:a16="http://schemas.microsoft.com/office/drawing/2014/main" id="{02437508-3189-B43B-DCC1-2C66598E76D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01384" name="Text Box 10">
            <a:extLst>
              <a:ext uri="{FF2B5EF4-FFF2-40B4-BE49-F238E27FC236}">
                <a16:creationId xmlns:a16="http://schemas.microsoft.com/office/drawing/2014/main" id="{0B4B9320-435C-A084-7449-9B6BC9113A67}"/>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5.4 Commentaires</a:t>
            </a:r>
          </a:p>
        </p:txBody>
      </p:sp>
      <p:sp>
        <p:nvSpPr>
          <p:cNvPr id="16" name="Rectangle 3">
            <a:extLst>
              <a:ext uri="{FF2B5EF4-FFF2-40B4-BE49-F238E27FC236}">
                <a16:creationId xmlns:a16="http://schemas.microsoft.com/office/drawing/2014/main" id="{9BFE99E1-9FB3-AADA-652F-FCB742CB34D5}"/>
              </a:ext>
            </a:extLst>
          </p:cNvPr>
          <p:cNvSpPr txBox="1">
            <a:spLocks noChangeArrowheads="1"/>
          </p:cNvSpPr>
          <p:nvPr/>
        </p:nvSpPr>
        <p:spPr bwMode="auto">
          <a:xfrm>
            <a:off x="185074" y="2009099"/>
            <a:ext cx="8429625" cy="714375"/>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b="1" kern="0" dirty="0">
                <a:latin typeface="+mn-lt"/>
                <a:ea typeface="+mn-ea"/>
                <a:cs typeface="ＭＳ Ｐゴシック"/>
              </a:rPr>
              <a:t>Conseil 7 : Limiter le nombre de chiffres significatifs à 3 ou 4 en utilisant les arrondis et le changement d’unités.</a:t>
            </a:r>
          </a:p>
        </p:txBody>
      </p:sp>
      <p:sp>
        <p:nvSpPr>
          <p:cNvPr id="3" name="Rectangle 2">
            <a:extLst>
              <a:ext uri="{FF2B5EF4-FFF2-40B4-BE49-F238E27FC236}">
                <a16:creationId xmlns:a16="http://schemas.microsoft.com/office/drawing/2014/main" id="{7A29776B-5F57-C231-9C3C-BBDB7329932E}"/>
              </a:ext>
            </a:extLst>
          </p:cNvPr>
          <p:cNvSpPr>
            <a:spLocks noGrp="1" noChangeArrowheads="1"/>
          </p:cNvSpPr>
          <p:nvPr>
            <p:ph type="title"/>
          </p:nvPr>
        </p:nvSpPr>
        <p:spPr>
          <a:xfrm>
            <a:off x="611560" y="161017"/>
            <a:ext cx="7416823" cy="748621"/>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4" name="Rectangle 3">
            <a:extLst>
              <a:ext uri="{FF2B5EF4-FFF2-40B4-BE49-F238E27FC236}">
                <a16:creationId xmlns:a16="http://schemas.microsoft.com/office/drawing/2014/main" id="{B8E46E4F-EDD5-732A-9441-DE77BC59159F}"/>
              </a:ext>
            </a:extLst>
          </p:cNvPr>
          <p:cNvSpPr txBox="1">
            <a:spLocks noChangeArrowheads="1"/>
          </p:cNvSpPr>
          <p:nvPr/>
        </p:nvSpPr>
        <p:spPr bwMode="auto">
          <a:xfrm>
            <a:off x="428625" y="1500189"/>
            <a:ext cx="8186068" cy="407274"/>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kern="0" dirty="0">
                <a:latin typeface="+mn-lt"/>
                <a:ea typeface="+mn-ea"/>
                <a:cs typeface="ＭＳ Ｐゴシック"/>
              </a:rPr>
              <a:t>Quelques conseils sur la manière de présenter un texte </a:t>
            </a:r>
            <a:r>
              <a:rPr lang="fr-FR" sz="2000" kern="0" dirty="0">
                <a:latin typeface="+mn-lt"/>
                <a:cs typeface="ＭＳ Ｐゴシック"/>
              </a:rPr>
              <a:t>(suite 2) </a:t>
            </a:r>
            <a:r>
              <a:rPr lang="fr-FR" sz="2000" kern="0" dirty="0">
                <a:latin typeface="+mn-lt"/>
                <a:ea typeface="+mn-ea"/>
                <a:cs typeface="ＭＳ Ｐゴシック"/>
              </a:rPr>
              <a:t>:</a:t>
            </a:r>
          </a:p>
          <a:p>
            <a:pPr marL="177800" eaLnBrk="1" hangingPunct="1">
              <a:spcBef>
                <a:spcPts val="0"/>
              </a:spcBef>
              <a:spcAft>
                <a:spcPts val="2400"/>
              </a:spcAft>
              <a:tabLst>
                <a:tab pos="109538" algn="l"/>
              </a:tabLst>
              <a:defRPr/>
            </a:pPr>
            <a:endParaRPr lang="fr-FR" sz="2800" kern="0" dirty="0">
              <a:latin typeface="+mn-lt"/>
              <a:ea typeface="+mn-ea"/>
              <a:cs typeface="ＭＳ Ｐゴシック"/>
            </a:endParaRPr>
          </a:p>
        </p:txBody>
      </p:sp>
      <p:sp>
        <p:nvSpPr>
          <p:cNvPr id="6" name="ZoneTexte 5">
            <a:extLst>
              <a:ext uri="{FF2B5EF4-FFF2-40B4-BE49-F238E27FC236}">
                <a16:creationId xmlns:a16="http://schemas.microsoft.com/office/drawing/2014/main" id="{0D4D72B4-A73F-2937-FCBA-FD59ED1B0E0D}"/>
              </a:ext>
            </a:extLst>
          </p:cNvPr>
          <p:cNvSpPr txBox="1"/>
          <p:nvPr/>
        </p:nvSpPr>
        <p:spPr>
          <a:xfrm>
            <a:off x="329423" y="2794912"/>
            <a:ext cx="8616475" cy="3524042"/>
          </a:xfrm>
          <a:prstGeom prst="rect">
            <a:avLst/>
          </a:prstGeom>
          <a:noFill/>
        </p:spPr>
        <p:txBody>
          <a:bodyPr wrap="square">
            <a:spAutoFit/>
          </a:bodyPr>
          <a:lstStyle/>
          <a:p>
            <a:pPr algn="just">
              <a:spcBef>
                <a:spcPts val="600"/>
              </a:spcBef>
              <a:spcAft>
                <a:spcPts val="600"/>
              </a:spcAft>
            </a:pPr>
            <a:r>
              <a:rPr lang="fr-BE" sz="1800" dirty="0">
                <a:effectLst/>
                <a:latin typeface="Arial" panose="020B0604020202020204" pitchFamily="34" charset="0"/>
                <a:ea typeface="Times New Roman" panose="02020603050405020304" pitchFamily="18" charset="0"/>
              </a:rPr>
              <a:t>Dans la plupart des cas lorsqu’il s’agit des pourcentages, une décimale est largement suffisante. Il est même recommandé d’arrondir les chiffres à l’entier le plus proche. </a:t>
            </a:r>
          </a:p>
          <a:p>
            <a:pPr marL="177800" eaLnBrk="1" hangingPunct="1">
              <a:spcBef>
                <a:spcPts val="0"/>
              </a:spcBef>
              <a:spcAft>
                <a:spcPts val="600"/>
              </a:spcAft>
              <a:tabLst>
                <a:tab pos="109538" algn="l"/>
              </a:tabLst>
              <a:defRPr/>
            </a:pPr>
            <a:r>
              <a:rPr lang="fr-FR" sz="2000" dirty="0">
                <a:solidFill>
                  <a:srgbClr val="333333"/>
                </a:solidFill>
                <a:ea typeface="ＭＳ Ｐゴシック"/>
                <a:cs typeface="ＭＳ Ｐゴシック"/>
              </a:rPr>
              <a:t>Inapproprié : </a:t>
            </a:r>
            <a:r>
              <a:rPr lang="fr-BE" sz="1800" i="1" dirty="0">
                <a:effectLst/>
                <a:latin typeface="Arial" panose="020B0604020202020204" pitchFamily="34" charset="0"/>
                <a:ea typeface="Times New Roman" panose="02020603050405020304" pitchFamily="18" charset="0"/>
              </a:rPr>
              <a:t>Le phénomène concerne 37,92% de guinéens ……</a:t>
            </a: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a:t>
            </a:r>
          </a:p>
          <a:p>
            <a:pPr marL="177800" eaLnBrk="1" hangingPunct="1">
              <a:spcBef>
                <a:spcPts val="0"/>
              </a:spcBef>
              <a:spcAft>
                <a:spcPts val="1200"/>
              </a:spcAft>
              <a:tabLst>
                <a:tab pos="109538" algn="l"/>
              </a:tabLst>
              <a:defRPr/>
            </a:pPr>
            <a:r>
              <a:rPr lang="fr-FR" sz="2000" dirty="0">
                <a:solidFill>
                  <a:srgbClr val="333333"/>
                </a:solidFill>
                <a:ea typeface="ＭＳ Ｐゴシック"/>
                <a:cs typeface="ＭＳ Ｐゴシック"/>
              </a:rPr>
              <a:t>Approprié : </a:t>
            </a:r>
            <a:r>
              <a:rPr lang="fr-BE" sz="1800" dirty="0">
                <a:effectLst/>
                <a:latin typeface="Arial" panose="020B0604020202020204" pitchFamily="34" charset="0"/>
                <a:ea typeface="Times New Roman" panose="02020603050405020304" pitchFamily="18" charset="0"/>
              </a:rPr>
              <a:t>Le phénomène concerne 38 % de guinéens……</a:t>
            </a:r>
            <a:endParaRPr lang="fr-FR" sz="1400" dirty="0">
              <a:effectLst/>
              <a:latin typeface="Arial" panose="020B0604020202020204" pitchFamily="34" charset="0"/>
              <a:ea typeface="Times New Roman" panose="02020603050405020304" pitchFamily="18" charset="0"/>
            </a:endParaRPr>
          </a:p>
          <a:p>
            <a:pPr algn="just">
              <a:spcBef>
                <a:spcPts val="600"/>
              </a:spcBef>
              <a:spcAft>
                <a:spcPts val="600"/>
              </a:spcAft>
            </a:pPr>
            <a:r>
              <a:rPr lang="fr-BE" sz="1800" dirty="0">
                <a:effectLst/>
                <a:latin typeface="Arial" panose="020B0604020202020204" pitchFamily="34" charset="0"/>
                <a:ea typeface="Times New Roman" panose="02020603050405020304" pitchFamily="18" charset="0"/>
              </a:rPr>
              <a:t>La recommandation concerne également les chiffres entiers. Les arrondir aux chiffres ronds les plus proches dans les commentaires facilite la compréhension du lecteur qui n’a besoin que d’un ordre de grandeur. </a:t>
            </a:r>
          </a:p>
          <a:p>
            <a:pPr marL="177800" eaLnBrk="1" hangingPunct="1">
              <a:spcBef>
                <a:spcPts val="0"/>
              </a:spcBef>
              <a:spcAft>
                <a:spcPts val="600"/>
              </a:spcAft>
              <a:tabLst>
                <a:tab pos="109538" algn="l"/>
              </a:tabLst>
              <a:defRPr/>
            </a:pPr>
            <a:r>
              <a:rPr lang="fr-FR" sz="2000" dirty="0">
                <a:solidFill>
                  <a:srgbClr val="333333"/>
                </a:solidFill>
                <a:ea typeface="ＭＳ Ｐゴシック"/>
                <a:cs typeface="ＭＳ Ｐゴシック"/>
              </a:rPr>
              <a:t>Inapproprié : </a:t>
            </a:r>
            <a:r>
              <a:rPr lang="fr-BE" sz="1800" i="1" dirty="0">
                <a:effectLst/>
                <a:latin typeface="Arial" panose="020B0604020202020204" pitchFamily="34" charset="0"/>
                <a:ea typeface="Times New Roman" panose="02020603050405020304" pitchFamily="18" charset="0"/>
              </a:rPr>
              <a:t>Il y a 2 322 141 déplacés dans la région</a:t>
            </a: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a:t>
            </a:r>
          </a:p>
          <a:p>
            <a:pPr marL="177800" eaLnBrk="1" hangingPunct="1">
              <a:spcBef>
                <a:spcPts val="0"/>
              </a:spcBef>
              <a:spcAft>
                <a:spcPts val="1200"/>
              </a:spcAft>
              <a:tabLst>
                <a:tab pos="109538" algn="l"/>
              </a:tabLst>
              <a:defRPr/>
            </a:pPr>
            <a:r>
              <a:rPr lang="fr-FR" sz="2000" dirty="0">
                <a:solidFill>
                  <a:srgbClr val="333333"/>
                </a:solidFill>
                <a:ea typeface="ＭＳ Ｐゴシック"/>
                <a:cs typeface="ＭＳ Ｐゴシック"/>
              </a:rPr>
              <a:t>Approprié : </a:t>
            </a:r>
            <a:r>
              <a:rPr lang="fr-BE" sz="1800" dirty="0">
                <a:effectLst/>
                <a:latin typeface="Arial" panose="020B0604020202020204" pitchFamily="34" charset="0"/>
                <a:ea typeface="Times New Roman" panose="02020603050405020304" pitchFamily="18" charset="0"/>
              </a:rPr>
              <a:t>Il y a 2,3 millions de déplacés dans la région</a:t>
            </a:r>
            <a:r>
              <a:rPr lang="fr-BE" i="1" dirty="0">
                <a:latin typeface="Arial" panose="020B0604020202020204" pitchFamily="34" charset="0"/>
                <a:ea typeface="Times New Roman" panose="02020603050405020304" pitchFamily="18" charset="0"/>
              </a:rPr>
              <a:t>.</a:t>
            </a:r>
            <a:endParaRPr lang="fr-FR" sz="1400" dirty="0">
              <a:effectLst/>
              <a:latin typeface="Arial" panose="020B0604020202020204" pitchFamily="34" charset="0"/>
              <a:ea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B748C8C6-3340-82D3-21E5-E4830D1051FC}"/>
              </a:ext>
            </a:extLst>
          </p:cNvPr>
          <p:cNvSpPr>
            <a:spLocks noGrp="1"/>
          </p:cNvSpPr>
          <p:nvPr>
            <p:ph type="sldNum" sz="quarter" idx="12"/>
          </p:nvPr>
        </p:nvSpPr>
        <p:spPr/>
        <p:txBody>
          <a:bodyPr/>
          <a:lstStyle/>
          <a:p>
            <a:pPr>
              <a:defRPr/>
            </a:pPr>
            <a:fld id="{A07B448D-F9D1-4FAD-96A2-619069223D4D}" type="slidenum">
              <a:rPr lang="fr-FR" smtClean="0"/>
              <a:pPr>
                <a:defRPr/>
              </a:pPr>
              <a:t>68</a:t>
            </a:fld>
            <a:endParaRPr lang="fr-FR"/>
          </a:p>
        </p:txBody>
      </p:sp>
    </p:spTree>
    <p:extLst>
      <p:ext uri="{BB962C8B-B14F-4D97-AF65-F5344CB8AC3E}">
        <p14:creationId xmlns:p14="http://schemas.microsoft.com/office/powerpoint/2010/main" val="3717565167"/>
      </p:ext>
    </p:extLst>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Line 7">
            <a:extLst>
              <a:ext uri="{FF2B5EF4-FFF2-40B4-BE49-F238E27FC236}">
                <a16:creationId xmlns:a16="http://schemas.microsoft.com/office/drawing/2014/main" id="{E3849D7D-C84C-A8F5-2BFA-7BA9F8582D1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1" name="Line 8">
            <a:extLst>
              <a:ext uri="{FF2B5EF4-FFF2-40B4-BE49-F238E27FC236}">
                <a16:creationId xmlns:a16="http://schemas.microsoft.com/office/drawing/2014/main" id="{CF9C8FE4-7984-70D2-9295-79019B5F5853}"/>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3" name="Rectangle 107">
            <a:extLst>
              <a:ext uri="{FF2B5EF4-FFF2-40B4-BE49-F238E27FC236}">
                <a16:creationId xmlns:a16="http://schemas.microsoft.com/office/drawing/2014/main" id="{02437508-3189-B43B-DCC1-2C66598E76D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01384" name="Text Box 10">
            <a:extLst>
              <a:ext uri="{FF2B5EF4-FFF2-40B4-BE49-F238E27FC236}">
                <a16:creationId xmlns:a16="http://schemas.microsoft.com/office/drawing/2014/main" id="{0B4B9320-435C-A084-7449-9B6BC9113A67}"/>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5.4 Commentaires</a:t>
            </a:r>
          </a:p>
        </p:txBody>
      </p:sp>
      <p:sp>
        <p:nvSpPr>
          <p:cNvPr id="17" name="Rectangle 3">
            <a:extLst>
              <a:ext uri="{FF2B5EF4-FFF2-40B4-BE49-F238E27FC236}">
                <a16:creationId xmlns:a16="http://schemas.microsoft.com/office/drawing/2014/main" id="{0CF27EE0-6C1B-BC13-ADAA-A15ED2FA7C7B}"/>
              </a:ext>
            </a:extLst>
          </p:cNvPr>
          <p:cNvSpPr txBox="1">
            <a:spLocks noChangeArrowheads="1"/>
          </p:cNvSpPr>
          <p:nvPr/>
        </p:nvSpPr>
        <p:spPr bwMode="auto">
          <a:xfrm>
            <a:off x="192869" y="2276872"/>
            <a:ext cx="8572500" cy="1552572"/>
          </a:xfrm>
          <a:prstGeom prst="rect">
            <a:avLst/>
          </a:prstGeom>
          <a:noFill/>
          <a:ln w="9525">
            <a:noFill/>
            <a:miter lim="800000"/>
            <a:headEnd/>
            <a:tailEnd/>
          </a:ln>
        </p:spPr>
        <p:txBody>
          <a:bodyPr lIns="0" tIns="0" rIns="0" bIns="0"/>
          <a:lstStyle/>
          <a:p>
            <a:pPr marL="177800" eaLnBrk="1" hangingPunct="1">
              <a:spcBef>
                <a:spcPts val="0"/>
              </a:spcBef>
              <a:spcAft>
                <a:spcPts val="600"/>
              </a:spcAft>
              <a:tabLst>
                <a:tab pos="109538" algn="l"/>
              </a:tabLst>
              <a:defRPr/>
            </a:pPr>
            <a:r>
              <a:rPr lang="fr-FR" sz="2000" b="1" kern="0" dirty="0">
                <a:latin typeface="+mn-lt"/>
                <a:ea typeface="+mn-ea"/>
                <a:cs typeface="ＭＳ Ｐゴシック"/>
              </a:rPr>
              <a:t>Conseil 8 : Ne pas utiliser des expressions du genre </a:t>
            </a:r>
            <a:r>
              <a:rPr lang="fr-FR" sz="2000" b="1" dirty="0">
                <a:solidFill>
                  <a:srgbClr val="333333"/>
                </a:solidFill>
                <a:ea typeface="ＭＳ Ｐゴシック"/>
                <a:cs typeface="ＭＳ Ｐゴシック"/>
              </a:rPr>
              <a:t>: </a:t>
            </a:r>
            <a:r>
              <a:rPr lang="fr-FR" sz="2000" b="1" dirty="0">
                <a:ea typeface="ＭＳ Ｐゴシック"/>
                <a:cs typeface="ＭＳ Ｐゴシック"/>
              </a:rPr>
              <a:t>On note, on observe, on constate, le tableau montre, etc. …</a:t>
            </a:r>
          </a:p>
          <a:p>
            <a:pPr marL="177800" eaLnBrk="1" hangingPunct="1">
              <a:spcBef>
                <a:spcPts val="0"/>
              </a:spcBef>
              <a:spcAft>
                <a:spcPts val="600"/>
              </a:spcAft>
              <a:tabLst>
                <a:tab pos="109538" algn="l"/>
              </a:tabLst>
              <a:defRPr/>
            </a:pPr>
            <a:r>
              <a:rPr lang="fr-FR" sz="2000" dirty="0">
                <a:solidFill>
                  <a:srgbClr val="333333"/>
                </a:solidFill>
                <a:latin typeface="+mj-lt"/>
                <a:ea typeface="ＭＳ Ｐゴシック"/>
                <a:cs typeface="ＭＳ Ｐゴシック"/>
              </a:rPr>
              <a:t>Inapproprié : </a:t>
            </a:r>
            <a:r>
              <a:rPr lang="fr-FR" sz="1800" i="1" dirty="0">
                <a:effectLst/>
                <a:latin typeface="Arial" panose="020B0604020202020204" pitchFamily="34" charset="0"/>
                <a:ea typeface="Times New Roman" panose="02020603050405020304" pitchFamily="18" charset="0"/>
                <a:cs typeface="Arial" panose="020B0604020202020204" pitchFamily="34" charset="0"/>
              </a:rPr>
              <a:t>On note que les femmes sont relativement plus représentées dans</a:t>
            </a:r>
            <a:endParaRPr lang="fr-FR" sz="2000" i="1" dirty="0">
              <a:effectLst/>
              <a:latin typeface="Arial" panose="020B0604020202020204" pitchFamily="34" charset="0"/>
              <a:ea typeface="Times New Roman" panose="02020603050405020304" pitchFamily="18" charset="0"/>
              <a:cs typeface="Arial" panose="020B0604020202020204" pitchFamily="34" charset="0"/>
            </a:endParaRPr>
          </a:p>
          <a:p>
            <a:pPr marL="177800" eaLnBrk="1" hangingPunct="1">
              <a:spcBef>
                <a:spcPts val="0"/>
              </a:spcBef>
              <a:spcAft>
                <a:spcPts val="1200"/>
              </a:spcAft>
              <a:tabLst>
                <a:tab pos="109538" algn="l"/>
              </a:tabLst>
              <a:defRPr/>
            </a:pPr>
            <a:r>
              <a:rPr lang="fr-FR" sz="2000" dirty="0">
                <a:solidFill>
                  <a:srgbClr val="333333"/>
                </a:solidFill>
                <a:latin typeface="+mj-lt"/>
                <a:ea typeface="ＭＳ Ｐゴシック"/>
                <a:cs typeface="ＭＳ Ｐゴシック"/>
              </a:rPr>
              <a:t>Approprié : </a:t>
            </a:r>
            <a:r>
              <a:rPr lang="fr-FR" sz="2000" dirty="0">
                <a:effectLst/>
                <a:latin typeface="+mj-lt"/>
                <a:ea typeface="Times New Roman" panose="02020603050405020304" pitchFamily="18" charset="0"/>
                <a:cs typeface="Times New Roman" panose="02020603050405020304" pitchFamily="18" charset="0"/>
              </a:rPr>
              <a:t>Les femmes sont plus représentées dans ….</a:t>
            </a:r>
            <a:endParaRPr lang="fr-FR" sz="2000" dirty="0">
              <a:effectLst/>
              <a:latin typeface="+mj-lt"/>
              <a:ea typeface="Times New Roman" panose="02020603050405020304" pitchFamily="18" charset="0"/>
            </a:endParaRPr>
          </a:p>
          <a:p>
            <a:pPr marL="177800" eaLnBrk="1" hangingPunct="1">
              <a:spcBef>
                <a:spcPts val="0"/>
              </a:spcBef>
              <a:spcAft>
                <a:spcPts val="2400"/>
              </a:spcAft>
              <a:tabLst>
                <a:tab pos="109538" algn="l"/>
              </a:tabLst>
              <a:defRPr/>
            </a:pPr>
            <a:endParaRPr lang="fr-FR" sz="2800" kern="0" dirty="0">
              <a:solidFill>
                <a:srgbClr val="333333"/>
              </a:solidFill>
              <a:latin typeface="+mn-lt"/>
              <a:ea typeface="+mn-ea"/>
              <a:cs typeface="ＭＳ Ｐゴシック"/>
            </a:endParaRPr>
          </a:p>
        </p:txBody>
      </p:sp>
      <p:sp>
        <p:nvSpPr>
          <p:cNvPr id="3" name="Rectangle 2">
            <a:extLst>
              <a:ext uri="{FF2B5EF4-FFF2-40B4-BE49-F238E27FC236}">
                <a16:creationId xmlns:a16="http://schemas.microsoft.com/office/drawing/2014/main" id="{7A29776B-5F57-C231-9C3C-BBDB7329932E}"/>
              </a:ext>
            </a:extLst>
          </p:cNvPr>
          <p:cNvSpPr>
            <a:spLocks noGrp="1" noChangeArrowheads="1"/>
          </p:cNvSpPr>
          <p:nvPr>
            <p:ph type="title"/>
          </p:nvPr>
        </p:nvSpPr>
        <p:spPr>
          <a:xfrm>
            <a:off x="611560" y="161017"/>
            <a:ext cx="7416823" cy="748621"/>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4" name="Rectangle 3">
            <a:extLst>
              <a:ext uri="{FF2B5EF4-FFF2-40B4-BE49-F238E27FC236}">
                <a16:creationId xmlns:a16="http://schemas.microsoft.com/office/drawing/2014/main" id="{B8E46E4F-EDD5-732A-9441-DE77BC59159F}"/>
              </a:ext>
            </a:extLst>
          </p:cNvPr>
          <p:cNvSpPr txBox="1">
            <a:spLocks noChangeArrowheads="1"/>
          </p:cNvSpPr>
          <p:nvPr/>
        </p:nvSpPr>
        <p:spPr bwMode="auto">
          <a:xfrm>
            <a:off x="428625" y="1500189"/>
            <a:ext cx="8319832" cy="357188"/>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kern="0" dirty="0">
                <a:latin typeface="+mn-lt"/>
                <a:ea typeface="+mn-ea"/>
                <a:cs typeface="ＭＳ Ｐゴシック"/>
              </a:rPr>
              <a:t>Quelques conseils sur la manière de présenter un texte </a:t>
            </a:r>
            <a:r>
              <a:rPr lang="fr-FR" sz="2000" kern="0" dirty="0">
                <a:latin typeface="+mn-lt"/>
                <a:cs typeface="ＭＳ Ｐゴシック"/>
              </a:rPr>
              <a:t>(suite 3) </a:t>
            </a:r>
            <a:r>
              <a:rPr lang="fr-FR" sz="2000" kern="0" dirty="0">
                <a:latin typeface="+mn-lt"/>
                <a:ea typeface="+mn-ea"/>
                <a:cs typeface="ＭＳ Ｐゴシック"/>
              </a:rPr>
              <a:t>:</a:t>
            </a:r>
          </a:p>
          <a:p>
            <a:pPr marL="177800" eaLnBrk="1" hangingPunct="1">
              <a:spcBef>
                <a:spcPts val="0"/>
              </a:spcBef>
              <a:spcAft>
                <a:spcPts val="2400"/>
              </a:spcAft>
              <a:tabLst>
                <a:tab pos="109538" algn="l"/>
              </a:tabLst>
              <a:defRPr/>
            </a:pPr>
            <a:endParaRPr lang="fr-FR" sz="2800" kern="0" dirty="0">
              <a:latin typeface="+mn-lt"/>
              <a:ea typeface="+mn-ea"/>
              <a:cs typeface="ＭＳ Ｐゴシック"/>
            </a:endParaRPr>
          </a:p>
        </p:txBody>
      </p:sp>
      <p:sp>
        <p:nvSpPr>
          <p:cNvPr id="5" name="Rectangle 3">
            <a:extLst>
              <a:ext uri="{FF2B5EF4-FFF2-40B4-BE49-F238E27FC236}">
                <a16:creationId xmlns:a16="http://schemas.microsoft.com/office/drawing/2014/main" id="{8F6708EE-6C77-E2F2-BAAB-D4FCE4878EC6}"/>
              </a:ext>
            </a:extLst>
          </p:cNvPr>
          <p:cNvSpPr txBox="1">
            <a:spLocks noChangeArrowheads="1"/>
          </p:cNvSpPr>
          <p:nvPr/>
        </p:nvSpPr>
        <p:spPr bwMode="auto">
          <a:xfrm>
            <a:off x="210655" y="4077072"/>
            <a:ext cx="8572500" cy="1552572"/>
          </a:xfrm>
          <a:prstGeom prst="rect">
            <a:avLst/>
          </a:prstGeom>
          <a:noFill/>
          <a:ln w="9525">
            <a:noFill/>
            <a:miter lim="800000"/>
            <a:headEnd/>
            <a:tailEnd/>
          </a:ln>
        </p:spPr>
        <p:txBody>
          <a:bodyPr lIns="0" tIns="0" rIns="0" bIns="0"/>
          <a:lstStyle/>
          <a:p>
            <a:pPr marL="177800" eaLnBrk="1" hangingPunct="1">
              <a:spcBef>
                <a:spcPts val="0"/>
              </a:spcBef>
              <a:spcAft>
                <a:spcPts val="600"/>
              </a:spcAft>
              <a:tabLst>
                <a:tab pos="109538" algn="l"/>
              </a:tabLst>
              <a:defRPr/>
            </a:pPr>
            <a:r>
              <a:rPr lang="fr-FR" sz="2000" b="1" kern="0" dirty="0">
                <a:latin typeface="+mn-lt"/>
                <a:ea typeface="+mn-ea"/>
                <a:cs typeface="ＭＳ Ｐゴシック"/>
              </a:rPr>
              <a:t>Conseil 9 : Ne pas utiliser des expressions du genre </a:t>
            </a:r>
            <a:r>
              <a:rPr lang="fr-FR" sz="2000" b="1" dirty="0">
                <a:solidFill>
                  <a:srgbClr val="333333"/>
                </a:solidFill>
                <a:ea typeface="ＭＳ Ｐゴシック"/>
                <a:cs typeface="ＭＳ Ｐゴシック"/>
              </a:rPr>
              <a:t>: </a:t>
            </a:r>
            <a:r>
              <a:rPr lang="fr-FR" sz="2000" b="1" dirty="0">
                <a:ea typeface="ＭＳ Ｐゴシック"/>
                <a:cs typeface="ＭＳ Ｐゴシック"/>
              </a:rPr>
              <a:t>Enregistrer une hausse, Présenter une baisse, etc. …</a:t>
            </a:r>
          </a:p>
          <a:p>
            <a:pPr marL="177800" eaLnBrk="1" hangingPunct="1">
              <a:spcBef>
                <a:spcPts val="0"/>
              </a:spcBef>
              <a:spcAft>
                <a:spcPts val="600"/>
              </a:spcAft>
              <a:tabLst>
                <a:tab pos="109538" algn="l"/>
              </a:tabLst>
              <a:defRPr/>
            </a:pPr>
            <a:r>
              <a:rPr lang="fr-FR" sz="2000" dirty="0">
                <a:solidFill>
                  <a:srgbClr val="333333"/>
                </a:solidFill>
                <a:latin typeface="+mj-lt"/>
                <a:ea typeface="ＭＳ Ｐゴシック"/>
                <a:cs typeface="ＭＳ Ｐゴシック"/>
              </a:rPr>
              <a:t>Inapproprié : </a:t>
            </a:r>
            <a:r>
              <a:rPr lang="fr-FR" sz="1800" dirty="0">
                <a:effectLst/>
                <a:latin typeface="+mj-lt"/>
                <a:ea typeface="Times New Roman" panose="02020603050405020304" pitchFamily="18" charset="0"/>
                <a:cs typeface="Times New Roman" panose="02020603050405020304" pitchFamily="18" charset="0"/>
              </a:rPr>
              <a:t>Le taux d’inflation a enregistré une forte hausse.</a:t>
            </a:r>
            <a:endParaRPr lang="fr-FR" sz="2000" dirty="0">
              <a:effectLst/>
              <a:latin typeface="+mj-lt"/>
              <a:ea typeface="Times New Roman" panose="02020603050405020304" pitchFamily="18" charset="0"/>
              <a:cs typeface="Arial" panose="020B0604020202020204" pitchFamily="34" charset="0"/>
            </a:endParaRPr>
          </a:p>
          <a:p>
            <a:pPr marL="177800" eaLnBrk="1" hangingPunct="1">
              <a:spcBef>
                <a:spcPts val="0"/>
              </a:spcBef>
              <a:spcAft>
                <a:spcPts val="1200"/>
              </a:spcAft>
              <a:tabLst>
                <a:tab pos="109538" algn="l"/>
              </a:tabLst>
              <a:defRPr/>
            </a:pPr>
            <a:r>
              <a:rPr lang="fr-FR" sz="2000" dirty="0">
                <a:solidFill>
                  <a:srgbClr val="333333"/>
                </a:solidFill>
                <a:latin typeface="+mj-lt"/>
                <a:ea typeface="ＭＳ Ｐゴシック"/>
                <a:cs typeface="ＭＳ Ｐゴシック"/>
              </a:rPr>
              <a:t>Approprié </a:t>
            </a:r>
            <a:r>
              <a:rPr lang="fr-FR" dirty="0">
                <a:solidFill>
                  <a:srgbClr val="333333"/>
                </a:solidFill>
                <a:latin typeface="Arial" panose="020B0604020202020204" pitchFamily="34" charset="0"/>
                <a:ea typeface="ＭＳ Ｐゴシック"/>
                <a:cs typeface="Arial" panose="020B0604020202020204" pitchFamily="34" charset="0"/>
              </a:rPr>
              <a:t>: </a:t>
            </a:r>
            <a:r>
              <a:rPr lang="fr-FR" sz="2000" dirty="0">
                <a:effectLst/>
                <a:latin typeface="Arial" panose="020B0604020202020204" pitchFamily="34" charset="0"/>
                <a:ea typeface="Times New Roman" panose="02020603050405020304" pitchFamily="18" charset="0"/>
                <a:cs typeface="Arial" panose="020B0604020202020204" pitchFamily="34" charset="0"/>
              </a:rPr>
              <a:t>Le taux d’inflation a fortement augmenté.</a:t>
            </a:r>
          </a:p>
          <a:p>
            <a:pPr marL="177800" eaLnBrk="1" hangingPunct="1">
              <a:spcBef>
                <a:spcPts val="0"/>
              </a:spcBef>
              <a:spcAft>
                <a:spcPts val="2400"/>
              </a:spcAft>
              <a:tabLst>
                <a:tab pos="109538" algn="l"/>
              </a:tabLst>
              <a:defRPr/>
            </a:pPr>
            <a:endParaRPr lang="fr-FR" sz="2800" kern="0" dirty="0">
              <a:solidFill>
                <a:srgbClr val="333333"/>
              </a:solidFill>
              <a:latin typeface="+mn-lt"/>
              <a:ea typeface="+mn-ea"/>
              <a:cs typeface="ＭＳ Ｐゴシック"/>
            </a:endParaRPr>
          </a:p>
        </p:txBody>
      </p:sp>
      <p:sp>
        <p:nvSpPr>
          <p:cNvPr id="2" name="Espace réservé du numéro de diapositive 1">
            <a:extLst>
              <a:ext uri="{FF2B5EF4-FFF2-40B4-BE49-F238E27FC236}">
                <a16:creationId xmlns:a16="http://schemas.microsoft.com/office/drawing/2014/main" id="{A65BD372-B35B-6F52-BC41-745D5FA8FDF1}"/>
              </a:ext>
            </a:extLst>
          </p:cNvPr>
          <p:cNvSpPr>
            <a:spLocks noGrp="1"/>
          </p:cNvSpPr>
          <p:nvPr>
            <p:ph type="sldNum" sz="quarter" idx="12"/>
          </p:nvPr>
        </p:nvSpPr>
        <p:spPr/>
        <p:txBody>
          <a:bodyPr/>
          <a:lstStyle/>
          <a:p>
            <a:pPr>
              <a:defRPr/>
            </a:pPr>
            <a:fld id="{A07B448D-F9D1-4FAD-96A2-619069223D4D}" type="slidenum">
              <a:rPr lang="fr-FR" smtClean="0"/>
              <a:pPr>
                <a:defRPr/>
              </a:pPr>
              <a:t>69</a:t>
            </a:fld>
            <a:endParaRPr lang="fr-FR"/>
          </a:p>
        </p:txBody>
      </p:sp>
    </p:spTree>
    <p:extLst>
      <p:ext uri="{BB962C8B-B14F-4D97-AF65-F5344CB8AC3E}">
        <p14:creationId xmlns:p14="http://schemas.microsoft.com/office/powerpoint/2010/main" val="413246735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484784"/>
            <a:ext cx="7992888" cy="3960440"/>
          </a:xfrm>
        </p:spPr>
        <p:txBody>
          <a:bodyPr>
            <a:normAutofit fontScale="32500" lnSpcReduction="20000"/>
          </a:bodyPr>
          <a:lstStyle/>
          <a:p>
            <a:pPr marL="0" indent="0">
              <a:buNone/>
            </a:pPr>
            <a:endParaRPr lang="fr-FR" b="1" dirty="0"/>
          </a:p>
          <a:p>
            <a:pPr marL="0" indent="0" algn="ctr">
              <a:buNone/>
            </a:pPr>
            <a:r>
              <a:rPr lang="fr-FR" sz="7400" b="1" dirty="0">
                <a:latin typeface="+mn-lt"/>
              </a:rPr>
              <a:t>Fonctions des indicateurs</a:t>
            </a:r>
            <a:endParaRPr lang="fr-FR" sz="7400" b="1" dirty="0"/>
          </a:p>
          <a:p>
            <a:pPr marL="0" indent="0">
              <a:buNone/>
            </a:pPr>
            <a:r>
              <a:rPr lang="fr-FR" sz="7400" b="1" dirty="0"/>
              <a:t>1.</a:t>
            </a:r>
            <a:r>
              <a:rPr lang="fr-FR" sz="7400" dirty="0"/>
              <a:t> Décrire la performance de la réalisation, des conditions et des résultats.</a:t>
            </a:r>
          </a:p>
          <a:p>
            <a:pPr marL="0" indent="0">
              <a:buNone/>
            </a:pPr>
            <a:r>
              <a:rPr lang="fr-FR" sz="7400" b="1" dirty="0"/>
              <a:t>2.</a:t>
            </a:r>
            <a:r>
              <a:rPr lang="fr-FR" sz="7400" dirty="0"/>
              <a:t> Fournir des critères ou normes pour mesurer ou évaluer les progrès vers la réalisation des conditions ou des résultats.</a:t>
            </a:r>
          </a:p>
          <a:p>
            <a:pPr marL="0" indent="0">
              <a:buNone/>
            </a:pPr>
            <a:r>
              <a:rPr lang="fr-FR" sz="7400" b="1" dirty="0"/>
              <a:t>3.</a:t>
            </a:r>
            <a:r>
              <a:rPr lang="fr-FR" sz="7400" dirty="0"/>
              <a:t> Fournir des informations sur les conditions ou caractéristiques qui doivent être obtenues si l’on veut progresser vers les résultats souhaités.</a:t>
            </a:r>
          </a:p>
          <a:p>
            <a:pPr marL="0" indent="0">
              <a:buNone/>
            </a:pPr>
            <a:r>
              <a:rPr lang="fr-FR" sz="7400" b="1" dirty="0"/>
              <a:t>4.</a:t>
            </a:r>
            <a:r>
              <a:rPr lang="fr-FR" sz="7400" dirty="0"/>
              <a:t> Décrire les caractéristiques durables sur une période de temps.</a:t>
            </a:r>
          </a:p>
          <a:p>
            <a:endParaRPr lang="fr-FR" dirty="0"/>
          </a:p>
        </p:txBody>
      </p:sp>
      <p:sp>
        <p:nvSpPr>
          <p:cNvPr id="5" name="ZoneTexte 4">
            <a:extLst>
              <a:ext uri="{FF2B5EF4-FFF2-40B4-BE49-F238E27FC236}">
                <a16:creationId xmlns:a16="http://schemas.microsoft.com/office/drawing/2014/main" id="{3FB2674F-289D-412F-B8AF-31B995908D6F}"/>
              </a:ext>
            </a:extLst>
          </p:cNvPr>
          <p:cNvSpPr txBox="1"/>
          <p:nvPr/>
        </p:nvSpPr>
        <p:spPr>
          <a:xfrm>
            <a:off x="827584" y="521395"/>
            <a:ext cx="7704856"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(2/11)</a:t>
            </a:r>
          </a:p>
        </p:txBody>
      </p:sp>
      <p:sp>
        <p:nvSpPr>
          <p:cNvPr id="2" name="Espace réservé du numéro de diapositive 1">
            <a:extLst>
              <a:ext uri="{FF2B5EF4-FFF2-40B4-BE49-F238E27FC236}">
                <a16:creationId xmlns:a16="http://schemas.microsoft.com/office/drawing/2014/main" id="{2C4DD3A7-0DF5-8DDE-13FC-2C053F97723B}"/>
              </a:ext>
            </a:extLst>
          </p:cNvPr>
          <p:cNvSpPr>
            <a:spLocks noGrp="1"/>
          </p:cNvSpPr>
          <p:nvPr>
            <p:ph type="sldNum" sz="quarter" idx="12"/>
          </p:nvPr>
        </p:nvSpPr>
        <p:spPr/>
        <p:txBody>
          <a:bodyPr/>
          <a:lstStyle/>
          <a:p>
            <a:pPr>
              <a:defRPr/>
            </a:pPr>
            <a:fld id="{A07B448D-F9D1-4FAD-96A2-619069223D4D}" type="slidenum">
              <a:rPr lang="fr-FR" smtClean="0"/>
              <a:pPr>
                <a:defRPr/>
              </a:pPr>
              <a:t>7</a:t>
            </a:fld>
            <a:endParaRPr lang="fr-FR"/>
          </a:p>
        </p:txBody>
      </p:sp>
    </p:spTree>
    <p:extLst>
      <p:ext uri="{BB962C8B-B14F-4D97-AF65-F5344CB8AC3E}">
        <p14:creationId xmlns:p14="http://schemas.microsoft.com/office/powerpoint/2010/main" val="2885709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Line 7">
            <a:extLst>
              <a:ext uri="{FF2B5EF4-FFF2-40B4-BE49-F238E27FC236}">
                <a16:creationId xmlns:a16="http://schemas.microsoft.com/office/drawing/2014/main" id="{E3849D7D-C84C-A8F5-2BFA-7BA9F8582D16}"/>
              </a:ext>
            </a:extLst>
          </p:cNvPr>
          <p:cNvSpPr>
            <a:spLocks noChangeShapeType="1"/>
          </p:cNvSpPr>
          <p:nvPr/>
        </p:nvSpPr>
        <p:spPr bwMode="auto">
          <a:xfrm>
            <a:off x="8893175" y="1125538"/>
            <a:ext cx="0" cy="4968875"/>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1" name="Line 8">
            <a:extLst>
              <a:ext uri="{FF2B5EF4-FFF2-40B4-BE49-F238E27FC236}">
                <a16:creationId xmlns:a16="http://schemas.microsoft.com/office/drawing/2014/main" id="{CF9C8FE4-7984-70D2-9295-79019B5F5853}"/>
              </a:ext>
            </a:extLst>
          </p:cNvPr>
          <p:cNvSpPr>
            <a:spLocks noChangeShapeType="1"/>
          </p:cNvSpPr>
          <p:nvPr/>
        </p:nvSpPr>
        <p:spPr bwMode="auto">
          <a:xfrm>
            <a:off x="357188" y="928688"/>
            <a:ext cx="8497887"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383" name="Rectangle 107">
            <a:extLst>
              <a:ext uri="{FF2B5EF4-FFF2-40B4-BE49-F238E27FC236}">
                <a16:creationId xmlns:a16="http://schemas.microsoft.com/office/drawing/2014/main" id="{02437508-3189-B43B-DCC1-2C66598E76DF}"/>
              </a:ext>
            </a:extLst>
          </p:cNvPr>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a:spcBef>
                <a:spcPct val="0"/>
              </a:spcBef>
              <a:buFontTx/>
              <a:buNone/>
            </a:pPr>
            <a:br>
              <a:rPr lang="fr-FR" altLang="fr-FR" sz="1100"/>
            </a:br>
            <a:br>
              <a:rPr lang="fr-FR" altLang="fr-FR" sz="1100"/>
            </a:br>
            <a:endParaRPr lang="fr-FR" altLang="fr-FR"/>
          </a:p>
        </p:txBody>
      </p:sp>
      <p:sp>
        <p:nvSpPr>
          <p:cNvPr id="101384" name="Text Box 10">
            <a:extLst>
              <a:ext uri="{FF2B5EF4-FFF2-40B4-BE49-F238E27FC236}">
                <a16:creationId xmlns:a16="http://schemas.microsoft.com/office/drawing/2014/main" id="{0B4B9320-435C-A084-7449-9B6BC9113A67}"/>
              </a:ext>
            </a:extLst>
          </p:cNvPr>
          <p:cNvSpPr txBox="1">
            <a:spLocks noChangeArrowheads="1"/>
          </p:cNvSpPr>
          <p:nvPr/>
        </p:nvSpPr>
        <p:spPr bwMode="auto">
          <a:xfrm>
            <a:off x="357188" y="1000125"/>
            <a:ext cx="765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Font typeface="Arial" panose="020B0604020202020204" pitchFamily="34" charset="0"/>
              <a:buAutoNum type="alphaUcPeriod"/>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5F5F5F"/>
                </a:solidFill>
                <a:latin typeface="Arial" panose="020B0604020202020204" pitchFamily="34" charset="0"/>
                <a:ea typeface="ＭＳ Ｐゴシック" panose="020B0600070205080204" pitchFamily="34" charset="-128"/>
              </a:defRPr>
            </a:lvl2pPr>
            <a:lvl3pPr marL="1143000" indent="-228600">
              <a:spcBef>
                <a:spcPct val="50000"/>
              </a:spcBef>
              <a:buChar char="•"/>
              <a:defRPr sz="2000">
                <a:solidFill>
                  <a:srgbClr val="A0A5A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A0A5A9"/>
                </a:solidFill>
                <a:latin typeface="Arial" panose="020B0604020202020204" pitchFamily="34" charset="0"/>
                <a:ea typeface="ＭＳ Ｐゴシック" panose="020B0600070205080204" pitchFamily="34" charset="-128"/>
              </a:defRPr>
            </a:lvl4pPr>
            <a:lvl5pPr marL="2057400" indent="-228600">
              <a:spcBef>
                <a:spcPct val="20000"/>
              </a:spcBef>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rgbClr val="A0A5A9"/>
                </a:solidFill>
                <a:latin typeface="Arial" panose="020B0604020202020204" pitchFamily="34" charset="0"/>
                <a:ea typeface="ＭＳ Ｐゴシック" panose="020B0600070205080204" pitchFamily="34" charset="-128"/>
              </a:defRPr>
            </a:lvl9pPr>
          </a:lstStyle>
          <a:p>
            <a:pPr eaLnBrk="1" hangingPunct="1">
              <a:lnSpc>
                <a:spcPct val="80000"/>
              </a:lnSpc>
              <a:buFont typeface="Arial" panose="020B0604020202020204" pitchFamily="34" charset="0"/>
              <a:buNone/>
            </a:pPr>
            <a:r>
              <a:rPr lang="fr-FR" altLang="fr-FR" sz="2000" b="1" dirty="0"/>
              <a:t>5.4 Commentaires</a:t>
            </a:r>
          </a:p>
        </p:txBody>
      </p:sp>
      <p:sp>
        <p:nvSpPr>
          <p:cNvPr id="3" name="Rectangle 2">
            <a:extLst>
              <a:ext uri="{FF2B5EF4-FFF2-40B4-BE49-F238E27FC236}">
                <a16:creationId xmlns:a16="http://schemas.microsoft.com/office/drawing/2014/main" id="{7A29776B-5F57-C231-9C3C-BBDB7329932E}"/>
              </a:ext>
            </a:extLst>
          </p:cNvPr>
          <p:cNvSpPr>
            <a:spLocks noGrp="1" noChangeArrowheads="1"/>
          </p:cNvSpPr>
          <p:nvPr>
            <p:ph type="title"/>
          </p:nvPr>
        </p:nvSpPr>
        <p:spPr>
          <a:xfrm>
            <a:off x="611560" y="161017"/>
            <a:ext cx="7416823" cy="748621"/>
          </a:xfrm>
        </p:spPr>
        <p:txBody>
          <a:bodyPr/>
          <a:lstStyle/>
          <a:p>
            <a:pPr marL="539750" indent="628650" algn="l" eaLnBrk="1" hangingPunct="1"/>
            <a:r>
              <a:rPr lang="fr-FR" altLang="fr-FR" sz="3200" dirty="0">
                <a:solidFill>
                  <a:schemeClr val="accent2"/>
                </a:solidFill>
              </a:rPr>
              <a:t>5. Présentation des indicateurs</a:t>
            </a:r>
            <a:endParaRPr lang="fr-FR" altLang="fr-FR" b="0" dirty="0"/>
          </a:p>
        </p:txBody>
      </p:sp>
      <p:sp>
        <p:nvSpPr>
          <p:cNvPr id="4" name="Rectangle 3">
            <a:extLst>
              <a:ext uri="{FF2B5EF4-FFF2-40B4-BE49-F238E27FC236}">
                <a16:creationId xmlns:a16="http://schemas.microsoft.com/office/drawing/2014/main" id="{B8E46E4F-EDD5-732A-9441-DE77BC59159F}"/>
              </a:ext>
            </a:extLst>
          </p:cNvPr>
          <p:cNvSpPr txBox="1">
            <a:spLocks noChangeArrowheads="1"/>
          </p:cNvSpPr>
          <p:nvPr/>
        </p:nvSpPr>
        <p:spPr bwMode="auto">
          <a:xfrm>
            <a:off x="407708" y="1292108"/>
            <a:ext cx="8319832" cy="357188"/>
          </a:xfrm>
          <a:prstGeom prst="rect">
            <a:avLst/>
          </a:prstGeom>
          <a:noFill/>
          <a:ln w="9525">
            <a:noFill/>
            <a:miter lim="800000"/>
            <a:headEnd/>
            <a:tailEnd/>
          </a:ln>
        </p:spPr>
        <p:txBody>
          <a:bodyPr lIns="0" tIns="0" rIns="0" bIns="0"/>
          <a:lstStyle/>
          <a:p>
            <a:pPr marL="177800" eaLnBrk="1" hangingPunct="1">
              <a:spcBef>
                <a:spcPts val="0"/>
              </a:spcBef>
              <a:spcAft>
                <a:spcPts val="2400"/>
              </a:spcAft>
              <a:tabLst>
                <a:tab pos="109538" algn="l"/>
              </a:tabLst>
              <a:defRPr/>
            </a:pPr>
            <a:r>
              <a:rPr lang="fr-FR" sz="2000" kern="0" dirty="0">
                <a:latin typeface="+mn-lt"/>
                <a:ea typeface="+mn-ea"/>
                <a:cs typeface="ＭＳ Ｐゴシック"/>
              </a:rPr>
              <a:t>Quelques conseils sur la manière de présenter un texte </a:t>
            </a:r>
            <a:r>
              <a:rPr lang="fr-FR" sz="2000" kern="0" dirty="0">
                <a:latin typeface="+mn-lt"/>
                <a:cs typeface="ＭＳ Ｐゴシック"/>
              </a:rPr>
              <a:t>(suite 4) </a:t>
            </a:r>
            <a:r>
              <a:rPr lang="fr-FR" sz="2000" kern="0" dirty="0">
                <a:latin typeface="+mn-lt"/>
                <a:ea typeface="+mn-ea"/>
                <a:cs typeface="ＭＳ Ｐゴシック"/>
              </a:rPr>
              <a:t>:</a:t>
            </a:r>
          </a:p>
          <a:p>
            <a:pPr marL="177800" eaLnBrk="1" hangingPunct="1">
              <a:spcBef>
                <a:spcPts val="0"/>
              </a:spcBef>
              <a:spcAft>
                <a:spcPts val="2400"/>
              </a:spcAft>
              <a:tabLst>
                <a:tab pos="109538" algn="l"/>
              </a:tabLst>
              <a:defRPr/>
            </a:pPr>
            <a:endParaRPr lang="fr-FR" sz="2800" kern="0" dirty="0">
              <a:latin typeface="+mn-lt"/>
              <a:ea typeface="+mn-ea"/>
              <a:cs typeface="ＭＳ Ｐゴシック"/>
            </a:endParaRPr>
          </a:p>
        </p:txBody>
      </p:sp>
      <p:sp>
        <p:nvSpPr>
          <p:cNvPr id="6" name="ZoneTexte 5">
            <a:extLst>
              <a:ext uri="{FF2B5EF4-FFF2-40B4-BE49-F238E27FC236}">
                <a16:creationId xmlns:a16="http://schemas.microsoft.com/office/drawing/2014/main" id="{AAA920D9-45C7-1DB9-CDB6-F192E01305D6}"/>
              </a:ext>
            </a:extLst>
          </p:cNvPr>
          <p:cNvSpPr txBox="1"/>
          <p:nvPr/>
        </p:nvSpPr>
        <p:spPr>
          <a:xfrm>
            <a:off x="357188" y="1655529"/>
            <a:ext cx="8146231" cy="400110"/>
          </a:xfrm>
          <a:prstGeom prst="rect">
            <a:avLst/>
          </a:prstGeom>
          <a:noFill/>
        </p:spPr>
        <p:txBody>
          <a:bodyPr wrap="square">
            <a:spAutoFit/>
          </a:bodyPr>
          <a:lstStyle/>
          <a:p>
            <a:r>
              <a:rPr lang="fr-FR" sz="2000" b="1" kern="0" dirty="0">
                <a:latin typeface="+mn-lt"/>
              </a:rPr>
              <a:t>Conseil 10 : Respecter le mode d’écriture des chiffres</a:t>
            </a:r>
          </a:p>
        </p:txBody>
      </p:sp>
      <p:sp>
        <p:nvSpPr>
          <p:cNvPr id="8" name="ZoneTexte 7">
            <a:extLst>
              <a:ext uri="{FF2B5EF4-FFF2-40B4-BE49-F238E27FC236}">
                <a16:creationId xmlns:a16="http://schemas.microsoft.com/office/drawing/2014/main" id="{FEF0422C-7EAE-0EFB-3AA2-3104C0D5E109}"/>
              </a:ext>
            </a:extLst>
          </p:cNvPr>
          <p:cNvSpPr txBox="1"/>
          <p:nvPr/>
        </p:nvSpPr>
        <p:spPr>
          <a:xfrm>
            <a:off x="386799" y="2218834"/>
            <a:ext cx="8361651" cy="4154984"/>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BE" sz="1800" dirty="0">
                <a:effectLst/>
                <a:latin typeface="Arial" panose="020B0604020202020204" pitchFamily="34" charset="0"/>
                <a:ea typeface="Times New Roman" panose="02020603050405020304" pitchFamily="18" charset="0"/>
              </a:rPr>
              <a:t>Les données numériques s’écrivent en respectant les séparateurs (insécables) pour les milliers et virgules pour les décimales.</a:t>
            </a:r>
            <a:endParaRPr lang="fr-FR" sz="1400" dirty="0">
              <a:effectLst/>
              <a:latin typeface="Arial" panose="020B0604020202020204" pitchFamily="34" charset="0"/>
              <a:ea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fr-BE" dirty="0">
                <a:effectLst/>
                <a:latin typeface="+mj-lt"/>
                <a:ea typeface="Times New Roman" panose="02020603050405020304" pitchFamily="18" charset="0"/>
              </a:rPr>
              <a:t>Les dates, exceptés les mois, s’écrivent en chiffres : le 11 janvier 1980 à 18h10.</a:t>
            </a:r>
            <a:endParaRPr lang="fr-FR" dirty="0">
              <a:effectLst/>
              <a:latin typeface="+mj-lt"/>
              <a:ea typeface="Times New Roman" panose="02020603050405020304" pitchFamily="18" charset="0"/>
            </a:endParaRPr>
          </a:p>
          <a:p>
            <a:pPr marL="285750" indent="-285750">
              <a:spcAft>
                <a:spcPts val="600"/>
              </a:spcAft>
              <a:buFont typeface="Arial" panose="020B0604020202020204" pitchFamily="34" charset="0"/>
              <a:buChar char="•"/>
            </a:pPr>
            <a:r>
              <a:rPr lang="fr-FR" dirty="0">
                <a:effectLst/>
                <a:latin typeface="+mj-lt"/>
                <a:ea typeface="Times New Roman" panose="02020603050405020304" pitchFamily="18" charset="0"/>
                <a:cs typeface="Times New Roman" panose="02020603050405020304" pitchFamily="18" charset="0"/>
              </a:rPr>
              <a:t>Les chiffres </a:t>
            </a:r>
            <a:r>
              <a:rPr lang="fr-FR" dirty="0">
                <a:latin typeface="+mj-lt"/>
                <a:ea typeface="Times New Roman" panose="02020603050405020304" pitchFamily="18" charset="0"/>
                <a:cs typeface="Times New Roman" panose="02020603050405020304" pitchFamily="18" charset="0"/>
              </a:rPr>
              <a:t>dans un texte </a:t>
            </a:r>
            <a:r>
              <a:rPr lang="fr-FR" dirty="0">
                <a:effectLst/>
                <a:latin typeface="+mj-lt"/>
                <a:ea typeface="Times New Roman" panose="02020603050405020304" pitchFamily="18" charset="0"/>
                <a:cs typeface="Times New Roman" panose="02020603050405020304" pitchFamily="18" charset="0"/>
              </a:rPr>
              <a:t>s’écrivent en toutes lettres, lorsqu’il s’agit d’entiers inférieurs à cinq.</a:t>
            </a:r>
          </a:p>
          <a:p>
            <a:pPr marL="285750" indent="-285750">
              <a:spcAft>
                <a:spcPts val="600"/>
              </a:spcAft>
              <a:buFont typeface="Arial" panose="020B0604020202020204" pitchFamily="34" charset="0"/>
              <a:buChar char="•"/>
            </a:pPr>
            <a:r>
              <a:rPr lang="fr-FR" dirty="0">
                <a:latin typeface="+mj-lt"/>
                <a:cs typeface="Times New Roman" panose="02020603050405020304" pitchFamily="18" charset="0"/>
              </a:rPr>
              <a:t>Les chiffres sont suivies ou précédées des données entre parenthèses en lettres seulement pour les données comptables, rarement utilisées en statistique.</a:t>
            </a:r>
          </a:p>
          <a:p>
            <a:pPr marL="285750" indent="-285750">
              <a:spcAft>
                <a:spcPts val="600"/>
              </a:spcAft>
              <a:buFont typeface="Arial" panose="020B0604020202020204" pitchFamily="34" charset="0"/>
              <a:buChar char="•"/>
            </a:pPr>
            <a:r>
              <a:rPr lang="fr-FR" sz="1800" dirty="0">
                <a:ea typeface="ＭＳ Ｐゴシック"/>
                <a:cs typeface="ＭＳ Ｐゴシック"/>
              </a:rPr>
              <a:t>Les nombres sont invariables , excepté vingt et cent. Vingt et cent prennent des « s » lorsque le nombre en question se termine par vingt ou cent,</a:t>
            </a:r>
          </a:p>
          <a:p>
            <a:pPr marL="285750" indent="-285750">
              <a:spcAft>
                <a:spcPts val="600"/>
              </a:spcAft>
              <a:buFont typeface="Arial" panose="020B0604020202020204" pitchFamily="34" charset="0"/>
              <a:buChar char="•"/>
            </a:pPr>
            <a:r>
              <a:rPr lang="fr-FR" sz="1800" dirty="0">
                <a:ea typeface="ＭＳ Ｐゴシック"/>
                <a:cs typeface="ＭＳ Ｐゴシック"/>
              </a:rPr>
              <a:t>Le nom de l’objet décrit au moyen du nombre se met au pluriel à partir de 2, l’accord se fait sur la partie entière.</a:t>
            </a:r>
            <a:endParaRPr lang="fr-FR" dirty="0">
              <a:latin typeface="+mj-lt"/>
            </a:endParaRPr>
          </a:p>
        </p:txBody>
      </p:sp>
      <p:sp>
        <p:nvSpPr>
          <p:cNvPr id="2" name="Espace réservé du numéro de diapositive 1">
            <a:extLst>
              <a:ext uri="{FF2B5EF4-FFF2-40B4-BE49-F238E27FC236}">
                <a16:creationId xmlns:a16="http://schemas.microsoft.com/office/drawing/2014/main" id="{935E8EF2-7483-B98C-5E9A-D1718044555A}"/>
              </a:ext>
            </a:extLst>
          </p:cNvPr>
          <p:cNvSpPr>
            <a:spLocks noGrp="1"/>
          </p:cNvSpPr>
          <p:nvPr>
            <p:ph type="sldNum" sz="quarter" idx="12"/>
          </p:nvPr>
        </p:nvSpPr>
        <p:spPr/>
        <p:txBody>
          <a:bodyPr/>
          <a:lstStyle/>
          <a:p>
            <a:pPr>
              <a:defRPr/>
            </a:pPr>
            <a:fld id="{A07B448D-F9D1-4FAD-96A2-619069223D4D}" type="slidenum">
              <a:rPr lang="fr-FR" smtClean="0"/>
              <a:pPr>
                <a:defRPr/>
              </a:pPr>
              <a:t>70</a:t>
            </a:fld>
            <a:endParaRPr lang="fr-FR"/>
          </a:p>
        </p:txBody>
      </p:sp>
    </p:spTree>
    <p:extLst>
      <p:ext uri="{BB962C8B-B14F-4D97-AF65-F5344CB8AC3E}">
        <p14:creationId xmlns:p14="http://schemas.microsoft.com/office/powerpoint/2010/main" val="1486939145"/>
      </p:ext>
    </p:extLst>
  </p:cSld>
  <p:clrMapOvr>
    <a:masterClrMapping/>
  </p:clrMapOvr>
  <p:transition>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85775" y="260350"/>
            <a:ext cx="8190681" cy="720378"/>
          </a:xfrm>
          <a:prstGeom prst="rect">
            <a:avLst/>
          </a:prstGeom>
        </p:spPr>
        <p:txBody>
          <a:bodyPr/>
          <a:lstStyle/>
          <a:p>
            <a:pPr lvl="0"/>
            <a:r>
              <a:rPr lang="fr-FR" sz="3200" kern="0" dirty="0">
                <a:solidFill>
                  <a:schemeClr val="accent2"/>
                </a:solidFill>
                <a:latin typeface="+mj-lt"/>
                <a:ea typeface="+mj-ea"/>
                <a:cs typeface="+mj-cs"/>
              </a:rPr>
              <a:t>6. Formats de tableaux de bord</a:t>
            </a:r>
            <a:endParaRPr lang="fr-FR" sz="3200" dirty="0"/>
          </a:p>
        </p:txBody>
      </p:sp>
      <p:sp>
        <p:nvSpPr>
          <p:cNvPr id="5" name="Rectangle 4"/>
          <p:cNvSpPr/>
          <p:nvPr/>
        </p:nvSpPr>
        <p:spPr>
          <a:xfrm>
            <a:off x="611560" y="2967335"/>
            <a:ext cx="6246440" cy="369332"/>
          </a:xfrm>
          <a:prstGeom prst="rect">
            <a:avLst/>
          </a:prstGeom>
        </p:spPr>
        <p:txBody>
          <a:bodyPr wrap="square">
            <a:spAutoFit/>
          </a:bodyPr>
          <a:lstStyle/>
          <a:p>
            <a:r>
              <a:rPr lang="fr-FR" b="1" dirty="0">
                <a:latin typeface="Times New Roman" panose="02020603050405020304" pitchFamily="18" charset="0"/>
                <a:ea typeface="Times New Roman" panose="02020603050405020304" pitchFamily="18" charset="0"/>
              </a:rPr>
              <a:t>. </a:t>
            </a:r>
            <a:endParaRPr lang="fr-FR" dirty="0"/>
          </a:p>
        </p:txBody>
      </p:sp>
      <p:sp>
        <p:nvSpPr>
          <p:cNvPr id="6" name="ZoneTexte 5"/>
          <p:cNvSpPr txBox="1"/>
          <p:nvPr/>
        </p:nvSpPr>
        <p:spPr>
          <a:xfrm>
            <a:off x="179512" y="1340768"/>
            <a:ext cx="8964487" cy="4939814"/>
          </a:xfrm>
          <a:prstGeom prst="rect">
            <a:avLst/>
          </a:prstGeom>
          <a:noFill/>
        </p:spPr>
        <p:txBody>
          <a:bodyPr wrap="square" rtlCol="0">
            <a:spAutoFit/>
          </a:bodyPr>
          <a:lstStyle/>
          <a:p>
            <a:pPr>
              <a:spcAft>
                <a:spcPts val="1200"/>
              </a:spcAft>
            </a:pPr>
            <a:r>
              <a:rPr lang="fr-FR" sz="2400" b="1" dirty="0">
                <a:latin typeface="+mj-lt"/>
                <a:ea typeface="Times New Roman" panose="02020603050405020304" pitchFamily="18" charset="0"/>
              </a:rPr>
              <a:t>Uniquement des graphiques et tableaux</a:t>
            </a:r>
          </a:p>
          <a:p>
            <a:pPr marL="457200" indent="-457200">
              <a:spcAft>
                <a:spcPts val="600"/>
              </a:spcAft>
              <a:buAutoNum type="arabicPeriod"/>
            </a:pPr>
            <a:r>
              <a:rPr lang="fr-FR" sz="2400" dirty="0">
                <a:latin typeface="+mj-lt"/>
                <a:ea typeface="Times New Roman" panose="02020603050405020304" pitchFamily="18" charset="0"/>
                <a:hlinkClick r:id="rId2" action="ppaction://hlinkfile"/>
              </a:rPr>
              <a:t>Tableau de bord économique Madagascar 2018 </a:t>
            </a:r>
            <a:endParaRPr lang="fr-FR" sz="2400" dirty="0">
              <a:latin typeface="+mj-lt"/>
              <a:ea typeface="Times New Roman" panose="02020603050405020304" pitchFamily="18" charset="0"/>
            </a:endParaRPr>
          </a:p>
          <a:p>
            <a:pPr marL="457200" indent="-457200">
              <a:spcAft>
                <a:spcPts val="600"/>
              </a:spcAft>
              <a:buAutoNum type="arabicPeriod"/>
            </a:pPr>
            <a:r>
              <a:rPr lang="fr-FR" sz="2400" dirty="0">
                <a:latin typeface="+mj-lt"/>
                <a:ea typeface="Times New Roman" panose="02020603050405020304" pitchFamily="18" charset="0"/>
                <a:hlinkClick r:id="rId3" action="ppaction://hlinkfile"/>
              </a:rPr>
              <a:t>Education nationale en chiffres France 2017</a:t>
            </a:r>
            <a:endParaRPr lang="fr-FR" sz="2400" dirty="0">
              <a:latin typeface="+mj-lt"/>
              <a:ea typeface="Times New Roman" panose="02020603050405020304" pitchFamily="18" charset="0"/>
            </a:endParaRPr>
          </a:p>
          <a:p>
            <a:pPr marL="457200" indent="-457200">
              <a:spcAft>
                <a:spcPts val="600"/>
              </a:spcAft>
              <a:buAutoNum type="arabicPeriod"/>
            </a:pPr>
            <a:r>
              <a:rPr lang="fr-FR" sz="2400" dirty="0">
                <a:latin typeface="+mj-lt"/>
                <a:ea typeface="Times New Roman" panose="02020603050405020304" pitchFamily="18" charset="0"/>
                <a:hlinkClick r:id="rId4" action="ppaction://hlinkfile"/>
              </a:rPr>
              <a:t>Tableau de bord mensuel de l’économie guinéenne</a:t>
            </a:r>
            <a:endParaRPr lang="fr-FR" sz="2400" dirty="0">
              <a:latin typeface="+mj-lt"/>
              <a:ea typeface="Times New Roman" panose="02020603050405020304" pitchFamily="18" charset="0"/>
            </a:endParaRPr>
          </a:p>
          <a:p>
            <a:pPr>
              <a:spcBef>
                <a:spcPts val="2400"/>
              </a:spcBef>
              <a:spcAft>
                <a:spcPts val="1200"/>
              </a:spcAft>
            </a:pPr>
            <a:r>
              <a:rPr lang="fr-FR" sz="2400" b="1" dirty="0">
                <a:latin typeface="+mj-lt"/>
                <a:ea typeface="Times New Roman" panose="02020603050405020304" pitchFamily="18" charset="0"/>
              </a:rPr>
              <a:t>Textes et graphiques alternés </a:t>
            </a:r>
          </a:p>
          <a:p>
            <a:pPr marL="457200" indent="-457200">
              <a:spcAft>
                <a:spcPts val="600"/>
              </a:spcAft>
              <a:buAutoNum type="arabicPeriod"/>
            </a:pPr>
            <a:r>
              <a:rPr lang="fr-FR" sz="2400" dirty="0">
                <a:latin typeface="+mj-lt"/>
                <a:ea typeface="Times New Roman" panose="02020603050405020304" pitchFamily="18" charset="0"/>
                <a:hlinkClick r:id="rId5" action="ppaction://hlinkfile"/>
              </a:rPr>
              <a:t>Tableau de bord des statistiques agricoles Burkina 2015 </a:t>
            </a:r>
            <a:endParaRPr lang="fr-FR" sz="2400" dirty="0">
              <a:latin typeface="+mj-lt"/>
              <a:ea typeface="Times New Roman" panose="02020603050405020304" pitchFamily="18" charset="0"/>
            </a:endParaRPr>
          </a:p>
          <a:p>
            <a:pPr marL="457200" indent="-457200">
              <a:spcAft>
                <a:spcPts val="600"/>
              </a:spcAft>
              <a:buAutoNum type="arabicPeriod"/>
            </a:pPr>
            <a:r>
              <a:rPr lang="fr-FR" sz="2400" dirty="0">
                <a:latin typeface="+mj-lt"/>
                <a:ea typeface="Times New Roman" panose="02020603050405020304" pitchFamily="18" charset="0"/>
                <a:hlinkClick r:id="rId6" action="ppaction://hlinkfile"/>
              </a:rPr>
              <a:t>Tableau de bord de la justice dans l’Union européenne 2017</a:t>
            </a:r>
            <a:endParaRPr lang="fr-FR" sz="2400" dirty="0">
              <a:latin typeface="+mj-lt"/>
              <a:ea typeface="Times New Roman" panose="02020603050405020304" pitchFamily="18" charset="0"/>
            </a:endParaRPr>
          </a:p>
          <a:p>
            <a:pPr>
              <a:spcAft>
                <a:spcPts val="600"/>
              </a:spcAft>
            </a:pPr>
            <a:r>
              <a:rPr lang="fr-FR" sz="2400" dirty="0">
                <a:latin typeface="+mj-lt"/>
                <a:ea typeface="Times New Roman" panose="02020603050405020304" pitchFamily="18" charset="0"/>
              </a:rPr>
              <a:t>3.  </a:t>
            </a:r>
            <a:r>
              <a:rPr lang="fr-FR" sz="2400" dirty="0">
                <a:latin typeface="+mj-lt"/>
                <a:ea typeface="Times New Roman" panose="02020603050405020304" pitchFamily="18" charset="0"/>
                <a:hlinkClick r:id="rId7" action="ppaction://hlinkfile"/>
              </a:rPr>
              <a:t>Tableau de bord de la santé Burkina 2015</a:t>
            </a:r>
            <a:endParaRPr lang="fr-FR" sz="2400" dirty="0">
              <a:latin typeface="+mj-lt"/>
              <a:ea typeface="Times New Roman" panose="02020603050405020304" pitchFamily="18" charset="0"/>
            </a:endParaRPr>
          </a:p>
          <a:p>
            <a:pPr>
              <a:spcAft>
                <a:spcPts val="600"/>
              </a:spcAft>
            </a:pPr>
            <a:r>
              <a:rPr lang="fr-FR" sz="2400" dirty="0">
                <a:latin typeface="+mj-lt"/>
                <a:ea typeface="Times New Roman" panose="02020603050405020304" pitchFamily="18" charset="0"/>
              </a:rPr>
              <a:t>4.  </a:t>
            </a:r>
            <a:r>
              <a:rPr lang="fr-FR" sz="2400" dirty="0">
                <a:latin typeface="+mj-lt"/>
                <a:ea typeface="Times New Roman" panose="02020603050405020304" pitchFamily="18" charset="0"/>
                <a:hlinkClick r:id="rId8" action="ppaction://hlinkfile"/>
              </a:rPr>
              <a:t>Tableau de bord de l’économie Gabon 2016</a:t>
            </a:r>
            <a:endParaRPr lang="fr-FR" sz="2400" dirty="0">
              <a:latin typeface="+mj-lt"/>
              <a:ea typeface="Times New Roman" panose="02020603050405020304" pitchFamily="18" charset="0"/>
            </a:endParaRPr>
          </a:p>
          <a:p>
            <a:endParaRPr lang="fr-FR" sz="2400" dirty="0">
              <a:latin typeface="+mj-lt"/>
              <a:ea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0CC4AC27-5FA9-12B2-1497-CCF200EF7A45}"/>
              </a:ext>
            </a:extLst>
          </p:cNvPr>
          <p:cNvSpPr>
            <a:spLocks noGrp="1"/>
          </p:cNvSpPr>
          <p:nvPr>
            <p:ph type="sldNum" sz="quarter" idx="12"/>
          </p:nvPr>
        </p:nvSpPr>
        <p:spPr/>
        <p:txBody>
          <a:bodyPr/>
          <a:lstStyle/>
          <a:p>
            <a:pPr>
              <a:defRPr/>
            </a:pPr>
            <a:fld id="{6FB36EDD-0629-409C-AF13-7CC8B517DC70}" type="slidenum">
              <a:rPr lang="fr-FR" smtClean="0"/>
              <a:pPr>
                <a:defRPr/>
              </a:pPr>
              <a:t>71</a:t>
            </a:fld>
            <a:endParaRPr lang="fr-FR"/>
          </a:p>
        </p:txBody>
      </p:sp>
    </p:spTree>
    <p:extLst>
      <p:ext uri="{BB962C8B-B14F-4D97-AF65-F5344CB8AC3E}">
        <p14:creationId xmlns:p14="http://schemas.microsoft.com/office/powerpoint/2010/main" val="3343025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85775" y="260350"/>
            <a:ext cx="8190681" cy="720378"/>
          </a:xfrm>
          <a:prstGeom prst="rect">
            <a:avLst/>
          </a:prstGeom>
        </p:spPr>
        <p:txBody>
          <a:bodyPr/>
          <a:lstStyle/>
          <a:p>
            <a:pPr lvl="0"/>
            <a:r>
              <a:rPr lang="fr-FR" sz="3200" kern="0" dirty="0">
                <a:solidFill>
                  <a:schemeClr val="accent2"/>
                </a:solidFill>
                <a:latin typeface="+mj-lt"/>
                <a:ea typeface="+mj-ea"/>
                <a:cs typeface="+mj-cs"/>
              </a:rPr>
              <a:t>6. Formats des tableaux de bord</a:t>
            </a:r>
            <a:endParaRPr lang="fr-FR" sz="3200" dirty="0"/>
          </a:p>
        </p:txBody>
      </p:sp>
      <p:sp>
        <p:nvSpPr>
          <p:cNvPr id="5" name="Rectangle 4"/>
          <p:cNvSpPr/>
          <p:nvPr/>
        </p:nvSpPr>
        <p:spPr>
          <a:xfrm>
            <a:off x="611560" y="2967335"/>
            <a:ext cx="6246440" cy="369332"/>
          </a:xfrm>
          <a:prstGeom prst="rect">
            <a:avLst/>
          </a:prstGeom>
        </p:spPr>
        <p:txBody>
          <a:bodyPr wrap="square">
            <a:spAutoFit/>
          </a:bodyPr>
          <a:lstStyle/>
          <a:p>
            <a:r>
              <a:rPr lang="fr-FR" b="1" dirty="0">
                <a:latin typeface="Times New Roman" panose="02020603050405020304" pitchFamily="18" charset="0"/>
                <a:ea typeface="Times New Roman" panose="02020603050405020304" pitchFamily="18" charset="0"/>
              </a:rPr>
              <a:t>. </a:t>
            </a:r>
            <a:endParaRPr lang="fr-FR" dirty="0"/>
          </a:p>
        </p:txBody>
      </p:sp>
      <p:sp>
        <p:nvSpPr>
          <p:cNvPr id="6" name="ZoneTexte 5"/>
          <p:cNvSpPr txBox="1"/>
          <p:nvPr/>
        </p:nvSpPr>
        <p:spPr>
          <a:xfrm>
            <a:off x="179512" y="1580962"/>
            <a:ext cx="8784976" cy="3293209"/>
          </a:xfrm>
          <a:prstGeom prst="rect">
            <a:avLst/>
          </a:prstGeom>
          <a:noFill/>
        </p:spPr>
        <p:txBody>
          <a:bodyPr wrap="square" rtlCol="0">
            <a:spAutoFit/>
          </a:bodyPr>
          <a:lstStyle/>
          <a:p>
            <a:r>
              <a:rPr lang="fr-FR" sz="2400" b="1" dirty="0">
                <a:latin typeface="+mj-lt"/>
                <a:ea typeface="Times New Roman" panose="02020603050405020304" pitchFamily="18" charset="0"/>
              </a:rPr>
              <a:t>Textes et graphiques séparés</a:t>
            </a:r>
          </a:p>
          <a:p>
            <a:endParaRPr lang="fr-FR" sz="2400" dirty="0">
              <a:latin typeface="+mj-lt"/>
              <a:ea typeface="Times New Roman" panose="02020603050405020304" pitchFamily="18" charset="0"/>
            </a:endParaRPr>
          </a:p>
          <a:p>
            <a:pPr marL="457200" indent="-457200">
              <a:spcAft>
                <a:spcPts val="1200"/>
              </a:spcAft>
              <a:buAutoNum type="arabicPeriod"/>
            </a:pPr>
            <a:r>
              <a:rPr lang="fr-FR" sz="2400" dirty="0">
                <a:latin typeface="+mj-lt"/>
                <a:ea typeface="Times New Roman" panose="02020603050405020304" pitchFamily="18" charset="0"/>
                <a:hlinkClick r:id="rId2" action="ppaction://hlinkfile"/>
              </a:rPr>
              <a:t>Tableau de bord statistique Femmes et Genre Burkina 2018</a:t>
            </a:r>
            <a:endParaRPr lang="fr-FR" sz="2400" dirty="0">
              <a:latin typeface="+mj-lt"/>
              <a:ea typeface="Times New Roman" panose="02020603050405020304" pitchFamily="18" charset="0"/>
            </a:endParaRPr>
          </a:p>
          <a:p>
            <a:pPr marL="457200" indent="-457200">
              <a:spcAft>
                <a:spcPts val="1200"/>
              </a:spcAft>
              <a:buAutoNum type="arabicPeriod"/>
            </a:pPr>
            <a:r>
              <a:rPr lang="fr-FR" sz="2400" dirty="0">
                <a:latin typeface="+mj-lt"/>
                <a:ea typeface="Times New Roman" panose="02020603050405020304" pitchFamily="18" charset="0"/>
                <a:hlinkClick r:id="rId3" action="ppaction://hlinkfile"/>
              </a:rPr>
              <a:t>Tableau de bord de la justice Burkina 2020</a:t>
            </a:r>
            <a:endParaRPr lang="fr-FR" sz="2400" dirty="0">
              <a:latin typeface="+mj-lt"/>
              <a:ea typeface="Times New Roman" panose="02020603050405020304" pitchFamily="18" charset="0"/>
            </a:endParaRPr>
          </a:p>
          <a:p>
            <a:pPr marL="457200" indent="-457200">
              <a:spcAft>
                <a:spcPts val="1200"/>
              </a:spcAft>
              <a:buAutoNum type="arabicPeriod"/>
            </a:pPr>
            <a:r>
              <a:rPr lang="fr-FR" sz="2400" dirty="0">
                <a:latin typeface="+mj-lt"/>
                <a:ea typeface="Times New Roman" panose="02020603050405020304" pitchFamily="18" charset="0"/>
                <a:hlinkClick r:id="rId4" action="ppaction://hlinkfile"/>
              </a:rPr>
              <a:t>Géographie de l’école France 2017</a:t>
            </a:r>
            <a:endParaRPr lang="fr-FR" sz="2400" dirty="0">
              <a:latin typeface="+mj-lt"/>
              <a:ea typeface="Times New Roman" panose="02020603050405020304" pitchFamily="18" charset="0"/>
            </a:endParaRPr>
          </a:p>
          <a:p>
            <a:pPr marL="457200" indent="-457200">
              <a:spcAft>
                <a:spcPts val="1200"/>
              </a:spcAft>
              <a:buAutoNum type="arabicPeriod"/>
            </a:pPr>
            <a:r>
              <a:rPr lang="fr-FR" sz="2400" dirty="0">
                <a:latin typeface="+mj-lt"/>
                <a:ea typeface="Times New Roman" panose="02020603050405020304" pitchFamily="18" charset="0"/>
                <a:hlinkClick r:id="rId5" action="ppaction://hlinkfile"/>
              </a:rPr>
              <a:t>Tableau de bord du Ministère de l’énergie Burkina 2018</a:t>
            </a:r>
            <a:endParaRPr lang="fr-FR" sz="2400" dirty="0">
              <a:latin typeface="+mj-lt"/>
              <a:ea typeface="Times New Roman" panose="02020603050405020304" pitchFamily="18" charset="0"/>
            </a:endParaRPr>
          </a:p>
          <a:p>
            <a:pPr marL="457200" indent="-457200">
              <a:spcAft>
                <a:spcPts val="1200"/>
              </a:spcAft>
              <a:buAutoNum type="arabicPeriod"/>
            </a:pPr>
            <a:r>
              <a:rPr lang="fr-FR" sz="2400" dirty="0">
                <a:latin typeface="+mj-lt"/>
                <a:ea typeface="Times New Roman" panose="02020603050405020304" pitchFamily="18" charset="0"/>
                <a:hlinkClick r:id="rId6" action="ppaction://hlinkfile"/>
              </a:rPr>
              <a:t>Tableaux de l’économie française 2016</a:t>
            </a:r>
            <a:endParaRPr lang="fr-FR" sz="2400" dirty="0">
              <a:latin typeface="+mj-lt"/>
              <a:ea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0CC4AC27-5FA9-12B2-1497-CCF200EF7A45}"/>
              </a:ext>
            </a:extLst>
          </p:cNvPr>
          <p:cNvSpPr>
            <a:spLocks noGrp="1"/>
          </p:cNvSpPr>
          <p:nvPr>
            <p:ph type="sldNum" sz="quarter" idx="12"/>
          </p:nvPr>
        </p:nvSpPr>
        <p:spPr/>
        <p:txBody>
          <a:bodyPr/>
          <a:lstStyle/>
          <a:p>
            <a:pPr>
              <a:defRPr/>
            </a:pPr>
            <a:fld id="{6FB36EDD-0629-409C-AF13-7CC8B517DC70}" type="slidenum">
              <a:rPr lang="fr-FR" smtClean="0"/>
              <a:pPr>
                <a:defRPr/>
              </a:pPr>
              <a:t>72</a:t>
            </a:fld>
            <a:endParaRPr lang="fr-FR"/>
          </a:p>
        </p:txBody>
      </p:sp>
    </p:spTree>
    <p:extLst>
      <p:ext uri="{BB962C8B-B14F-4D97-AF65-F5344CB8AC3E}">
        <p14:creationId xmlns:p14="http://schemas.microsoft.com/office/powerpoint/2010/main" val="21113582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7686625" cy="720378"/>
          </a:xfrm>
          <a:prstGeom prst="rect">
            <a:avLst/>
          </a:prstGeom>
        </p:spPr>
        <p:txBody>
          <a:bodyPr/>
          <a:lstStyle/>
          <a:p>
            <a:pPr algn="ctr">
              <a:defRPr/>
            </a:pPr>
            <a:r>
              <a:rPr lang="fr-FR" sz="3200" kern="0" dirty="0">
                <a:solidFill>
                  <a:schemeClr val="accent2"/>
                </a:solidFill>
                <a:latin typeface="+mj-lt"/>
                <a:ea typeface="+mj-ea"/>
                <a:cs typeface="+mj-cs"/>
              </a:rPr>
              <a:t>7. Plan du tableau de bord statistique</a:t>
            </a:r>
          </a:p>
        </p:txBody>
      </p:sp>
      <p:sp>
        <p:nvSpPr>
          <p:cNvPr id="3075" name="Rectangle 5"/>
          <p:cNvSpPr>
            <a:spLocks noChangeArrowheads="1"/>
          </p:cNvSpPr>
          <p:nvPr/>
        </p:nvSpPr>
        <p:spPr bwMode="auto">
          <a:xfrm>
            <a:off x="467494" y="1340768"/>
            <a:ext cx="878502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t>De façon générale, le TB se structure de façon suivante :</a:t>
            </a:r>
          </a:p>
          <a:p>
            <a:endParaRPr lang="fr-FR" sz="2400" dirty="0"/>
          </a:p>
          <a:p>
            <a:pPr marL="457200" indent="-457200">
              <a:buAutoNum type="arabicPeriod"/>
            </a:pPr>
            <a:r>
              <a:rPr lang="fr-FR" sz="2400" b="1" dirty="0"/>
              <a:t>Page de couverture et page de garde</a:t>
            </a:r>
          </a:p>
          <a:p>
            <a:r>
              <a:rPr lang="fr-FR" sz="2400" dirty="0"/>
              <a:t>Il s’agit des pages portant les mentions de rattachement administratif et des titres du document.</a:t>
            </a:r>
          </a:p>
          <a:p>
            <a:endParaRPr lang="fr-FR" sz="2400" dirty="0"/>
          </a:p>
          <a:p>
            <a:r>
              <a:rPr lang="fr-FR" sz="2400" b="1" dirty="0"/>
              <a:t>2. Avant-propos</a:t>
            </a:r>
          </a:p>
          <a:p>
            <a:r>
              <a:rPr lang="fr-FR" sz="2400" dirty="0"/>
              <a:t>Comme pour l’annuaire, un avant-propos doit être proposé et signé d’un responsable de la structure (Ministre, SG, DG/BSD, etc.).</a:t>
            </a:r>
          </a:p>
          <a:p>
            <a:endParaRPr lang="fr-FR" sz="2400" dirty="0"/>
          </a:p>
          <a:p>
            <a:r>
              <a:rPr lang="fr-FR" sz="2400" b="1" dirty="0"/>
              <a:t>3. Sommaire</a:t>
            </a:r>
          </a:p>
          <a:p>
            <a:r>
              <a:rPr lang="fr-FR" sz="2400" dirty="0"/>
              <a:t>Le sommaire indique les pages des principales articulations du document.</a:t>
            </a:r>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1/5</a:t>
            </a:r>
          </a:p>
        </p:txBody>
      </p:sp>
      <p:sp>
        <p:nvSpPr>
          <p:cNvPr id="3" name="Espace réservé du numéro de diapositive 2">
            <a:extLst>
              <a:ext uri="{FF2B5EF4-FFF2-40B4-BE49-F238E27FC236}">
                <a16:creationId xmlns:a16="http://schemas.microsoft.com/office/drawing/2014/main" id="{D4A8E5DD-F1DE-51FA-56BF-270C6BB3B70C}"/>
              </a:ext>
            </a:extLst>
          </p:cNvPr>
          <p:cNvSpPr>
            <a:spLocks noGrp="1"/>
          </p:cNvSpPr>
          <p:nvPr>
            <p:ph type="sldNum" sz="quarter" idx="12"/>
          </p:nvPr>
        </p:nvSpPr>
        <p:spPr/>
        <p:txBody>
          <a:bodyPr/>
          <a:lstStyle/>
          <a:p>
            <a:pPr>
              <a:defRPr/>
            </a:pPr>
            <a:fld id="{6FB36EDD-0629-409C-AF13-7CC8B517DC70}" type="slidenum">
              <a:rPr lang="fr-FR" smtClean="0"/>
              <a:pPr>
                <a:defRPr/>
              </a:pPr>
              <a:t>73</a:t>
            </a:fld>
            <a:endParaRPr lang="fr-FR"/>
          </a:p>
        </p:txBody>
      </p:sp>
    </p:spTree>
    <p:extLst>
      <p:ext uri="{BB962C8B-B14F-4D97-AF65-F5344CB8AC3E}">
        <p14:creationId xmlns:p14="http://schemas.microsoft.com/office/powerpoint/2010/main" val="2943433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pPr algn="ctr">
              <a:defRPr/>
            </a:pPr>
            <a:r>
              <a:rPr lang="fr-FR" sz="3200" kern="0" dirty="0">
                <a:solidFill>
                  <a:schemeClr val="accent2"/>
                </a:solidFill>
                <a:latin typeface="+mj-lt"/>
                <a:ea typeface="+mj-ea"/>
                <a:cs typeface="+mj-cs"/>
              </a:rPr>
              <a:t>7. Plan du tableau de bord statistique</a:t>
            </a:r>
          </a:p>
        </p:txBody>
      </p:sp>
      <p:sp>
        <p:nvSpPr>
          <p:cNvPr id="3075" name="Rectangle 5"/>
          <p:cNvSpPr>
            <a:spLocks noChangeArrowheads="1"/>
          </p:cNvSpPr>
          <p:nvPr/>
        </p:nvSpPr>
        <p:spPr bwMode="auto">
          <a:xfrm>
            <a:off x="539502" y="1340768"/>
            <a:ext cx="82089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t>4. Sigles et abréviations</a:t>
            </a:r>
          </a:p>
          <a:p>
            <a:r>
              <a:rPr lang="fr-FR" sz="2400" dirty="0"/>
              <a:t>Liste des sigles et des abréviations utilisés dans le document accompagnés de leurs significations.</a:t>
            </a:r>
          </a:p>
          <a:p>
            <a:endParaRPr lang="fr-FR" sz="2400" dirty="0"/>
          </a:p>
          <a:p>
            <a:r>
              <a:rPr lang="fr-FR" sz="2400" b="1" dirty="0"/>
              <a:t>5. Liste des tableaux, des graphiques et des cartes</a:t>
            </a:r>
          </a:p>
          <a:p>
            <a:r>
              <a:rPr lang="fr-FR" sz="2400" dirty="0"/>
              <a:t>Table de toutes les représentations de données (tableaux, graphiques, cartes, etc.) avec indication de leurs pages.</a:t>
            </a:r>
          </a:p>
          <a:p>
            <a:endParaRPr lang="fr-FR" sz="2400" dirty="0"/>
          </a:p>
          <a:p>
            <a:r>
              <a:rPr lang="fr-FR" sz="2400" b="1" dirty="0"/>
              <a:t>6. Résumé exécutif</a:t>
            </a:r>
          </a:p>
          <a:p>
            <a:r>
              <a:rPr lang="fr-FR" sz="2400" dirty="0"/>
              <a:t>Résumé étendu du document suivant son plan. Il s’agit des points importants chapitre par chapitre.</a:t>
            </a:r>
          </a:p>
          <a:p>
            <a:endParaRPr lang="fr-FR" sz="2400" dirty="0"/>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2/5</a:t>
            </a:r>
          </a:p>
        </p:txBody>
      </p:sp>
      <p:sp>
        <p:nvSpPr>
          <p:cNvPr id="3" name="Espace réservé du numéro de diapositive 2">
            <a:extLst>
              <a:ext uri="{FF2B5EF4-FFF2-40B4-BE49-F238E27FC236}">
                <a16:creationId xmlns:a16="http://schemas.microsoft.com/office/drawing/2014/main" id="{AB6BDD63-440E-579F-75EE-72B7AB17C585}"/>
              </a:ext>
            </a:extLst>
          </p:cNvPr>
          <p:cNvSpPr>
            <a:spLocks noGrp="1"/>
          </p:cNvSpPr>
          <p:nvPr>
            <p:ph type="sldNum" sz="quarter" idx="12"/>
          </p:nvPr>
        </p:nvSpPr>
        <p:spPr/>
        <p:txBody>
          <a:bodyPr/>
          <a:lstStyle/>
          <a:p>
            <a:pPr>
              <a:defRPr/>
            </a:pPr>
            <a:fld id="{6FB36EDD-0629-409C-AF13-7CC8B517DC70}" type="slidenum">
              <a:rPr lang="fr-FR" smtClean="0"/>
              <a:pPr>
                <a:defRPr/>
              </a:pPr>
              <a:t>74</a:t>
            </a:fld>
            <a:endParaRPr lang="fr-FR"/>
          </a:p>
        </p:txBody>
      </p:sp>
    </p:spTree>
    <p:extLst>
      <p:ext uri="{BB962C8B-B14F-4D97-AF65-F5344CB8AC3E}">
        <p14:creationId xmlns:p14="http://schemas.microsoft.com/office/powerpoint/2010/main" val="1023535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pPr algn="ctr">
              <a:defRPr/>
            </a:pPr>
            <a:r>
              <a:rPr lang="fr-FR" sz="3200" kern="0" dirty="0">
                <a:solidFill>
                  <a:schemeClr val="accent2"/>
                </a:solidFill>
                <a:latin typeface="+mj-lt"/>
                <a:ea typeface="+mj-ea"/>
                <a:cs typeface="+mj-cs"/>
              </a:rPr>
              <a:t>7. Plan du tableau de bord statistique</a:t>
            </a:r>
          </a:p>
        </p:txBody>
      </p:sp>
      <p:sp>
        <p:nvSpPr>
          <p:cNvPr id="3075" name="Rectangle 5"/>
          <p:cNvSpPr>
            <a:spLocks noChangeArrowheads="1"/>
          </p:cNvSpPr>
          <p:nvPr/>
        </p:nvSpPr>
        <p:spPr bwMode="auto">
          <a:xfrm>
            <a:off x="539502" y="1340768"/>
            <a:ext cx="82089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t>7. Chiffres clés</a:t>
            </a:r>
          </a:p>
          <a:p>
            <a:r>
              <a:rPr lang="fr-FR" sz="2400" dirty="0"/>
              <a:t>Tableau des principales statistiques à retenir du secteur en une page. Les indicateurs des politiques et programmes sectoriels doivent y figurer.</a:t>
            </a:r>
          </a:p>
          <a:p>
            <a:endParaRPr lang="fr-FR" sz="2400" dirty="0"/>
          </a:p>
          <a:p>
            <a:r>
              <a:rPr lang="fr-FR" sz="2400" b="1" dirty="0"/>
              <a:t>8. Contexte</a:t>
            </a:r>
          </a:p>
          <a:p>
            <a:r>
              <a:rPr lang="fr-FR" sz="2400" dirty="0"/>
              <a:t>Principales caractéristiques et particularités du pays et du secteur (par rapport aux autres pays semblables).</a:t>
            </a:r>
          </a:p>
          <a:p>
            <a:endParaRPr lang="fr-FR" sz="2400" dirty="0"/>
          </a:p>
          <a:p>
            <a:r>
              <a:rPr lang="fr-FR" sz="2400" b="1" dirty="0"/>
              <a:t>9. Les moyens</a:t>
            </a:r>
          </a:p>
          <a:p>
            <a:pPr lvl="1"/>
            <a:r>
              <a:rPr lang="fr-FR" sz="2400" dirty="0"/>
              <a:t>A. Moyens humains</a:t>
            </a:r>
          </a:p>
          <a:p>
            <a:pPr lvl="1"/>
            <a:r>
              <a:rPr lang="fr-FR" sz="2400" dirty="0"/>
              <a:t>B. Moyens financiers</a:t>
            </a:r>
          </a:p>
          <a:p>
            <a:pPr lvl="1"/>
            <a:r>
              <a:rPr lang="fr-FR" sz="2400" dirty="0"/>
              <a:t>C. Moyens physiques</a:t>
            </a:r>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3/5</a:t>
            </a:r>
          </a:p>
        </p:txBody>
      </p:sp>
      <p:sp>
        <p:nvSpPr>
          <p:cNvPr id="3" name="Espace réservé du numéro de diapositive 2">
            <a:extLst>
              <a:ext uri="{FF2B5EF4-FFF2-40B4-BE49-F238E27FC236}">
                <a16:creationId xmlns:a16="http://schemas.microsoft.com/office/drawing/2014/main" id="{0CBB4EC1-3297-84E9-78B0-BF80C96345CA}"/>
              </a:ext>
            </a:extLst>
          </p:cNvPr>
          <p:cNvSpPr>
            <a:spLocks noGrp="1"/>
          </p:cNvSpPr>
          <p:nvPr>
            <p:ph type="sldNum" sz="quarter" idx="12"/>
          </p:nvPr>
        </p:nvSpPr>
        <p:spPr/>
        <p:txBody>
          <a:bodyPr/>
          <a:lstStyle/>
          <a:p>
            <a:pPr>
              <a:defRPr/>
            </a:pPr>
            <a:fld id="{6FB36EDD-0629-409C-AF13-7CC8B517DC70}" type="slidenum">
              <a:rPr lang="fr-FR" smtClean="0"/>
              <a:pPr>
                <a:defRPr/>
              </a:pPr>
              <a:t>75</a:t>
            </a:fld>
            <a:endParaRPr lang="fr-FR"/>
          </a:p>
        </p:txBody>
      </p:sp>
    </p:spTree>
    <p:extLst>
      <p:ext uri="{BB962C8B-B14F-4D97-AF65-F5344CB8AC3E}">
        <p14:creationId xmlns:p14="http://schemas.microsoft.com/office/powerpoint/2010/main" val="2318033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pPr algn="ctr">
              <a:defRPr/>
            </a:pPr>
            <a:r>
              <a:rPr lang="fr-FR" sz="3200" kern="0" dirty="0">
                <a:solidFill>
                  <a:schemeClr val="accent2"/>
                </a:solidFill>
                <a:latin typeface="+mj-lt"/>
                <a:ea typeface="+mj-ea"/>
                <a:cs typeface="+mj-cs"/>
              </a:rPr>
              <a:t>7. Plan du tableau de bord statistique</a:t>
            </a:r>
          </a:p>
        </p:txBody>
      </p:sp>
      <p:sp>
        <p:nvSpPr>
          <p:cNvPr id="3075" name="Rectangle 5"/>
          <p:cNvSpPr>
            <a:spLocks noChangeArrowheads="1"/>
          </p:cNvSpPr>
          <p:nvPr/>
        </p:nvSpPr>
        <p:spPr bwMode="auto">
          <a:xfrm>
            <a:off x="539502" y="1340768"/>
            <a:ext cx="82089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t>10. Activités/Résultats/Domaine 1/Chapitre 1</a:t>
            </a:r>
          </a:p>
          <a:p>
            <a:pPr marL="914400" lvl="1" indent="-457200">
              <a:buAutoNum type="alphaUcPeriod"/>
            </a:pPr>
            <a:r>
              <a:rPr lang="fr-FR" sz="2400" dirty="0"/>
              <a:t>Section 1</a:t>
            </a:r>
          </a:p>
          <a:p>
            <a:pPr lvl="2"/>
            <a:r>
              <a:rPr lang="fr-FR" sz="2400" dirty="0" err="1"/>
              <a:t>A.1</a:t>
            </a:r>
            <a:r>
              <a:rPr lang="fr-FR" sz="2400" dirty="0"/>
              <a:t>. Concept 1/Indicateur 1</a:t>
            </a:r>
          </a:p>
          <a:p>
            <a:pPr lvl="2"/>
            <a:r>
              <a:rPr lang="fr-FR" sz="2400" dirty="0" err="1"/>
              <a:t>A.2</a:t>
            </a:r>
            <a:r>
              <a:rPr lang="fr-FR" sz="2400" dirty="0"/>
              <a:t>. Concept 2/Indicateur 2</a:t>
            </a:r>
          </a:p>
          <a:p>
            <a:pPr lvl="2"/>
            <a:r>
              <a:rPr lang="fr-FR" sz="2400" dirty="0" err="1"/>
              <a:t>A.3</a:t>
            </a:r>
            <a:r>
              <a:rPr lang="fr-FR" sz="2400" dirty="0"/>
              <a:t>. Concept 3/Indicateur 3</a:t>
            </a:r>
          </a:p>
          <a:p>
            <a:pPr lvl="1"/>
            <a:endParaRPr lang="fr-FR" sz="2400" dirty="0"/>
          </a:p>
          <a:p>
            <a:pPr lvl="1"/>
            <a:r>
              <a:rPr lang="fr-FR" sz="2400" dirty="0"/>
              <a:t>B. Section 2</a:t>
            </a:r>
          </a:p>
          <a:p>
            <a:pPr lvl="2"/>
            <a:r>
              <a:rPr lang="fr-FR" sz="2400" dirty="0" err="1"/>
              <a:t>B.1</a:t>
            </a:r>
            <a:r>
              <a:rPr lang="fr-FR" sz="2400" dirty="0"/>
              <a:t>. Concept 1/Indicateur 1</a:t>
            </a:r>
          </a:p>
          <a:p>
            <a:pPr lvl="2"/>
            <a:r>
              <a:rPr lang="fr-FR" sz="2400" dirty="0" err="1"/>
              <a:t>B.2</a:t>
            </a:r>
            <a:r>
              <a:rPr lang="fr-FR" sz="2400" dirty="0"/>
              <a:t>. Concept 2/Indicateur 2</a:t>
            </a:r>
          </a:p>
          <a:p>
            <a:pPr lvl="2"/>
            <a:r>
              <a:rPr lang="fr-FR" sz="2400" dirty="0" err="1"/>
              <a:t>B.3</a:t>
            </a:r>
            <a:r>
              <a:rPr lang="fr-FR" sz="2400" dirty="0"/>
              <a:t>. Concept 3/Indicateur 3</a:t>
            </a:r>
          </a:p>
          <a:p>
            <a:pPr lvl="2"/>
            <a:endParaRPr lang="fr-FR" sz="2400" dirty="0"/>
          </a:p>
          <a:p>
            <a:pPr marL="0" lvl="2"/>
            <a:r>
              <a:rPr lang="fr-FR" sz="2400" b="1" dirty="0"/>
              <a:t>11. Domaine 2/Chapitre 2</a:t>
            </a:r>
            <a:endParaRPr lang="fr-FR" sz="2400" dirty="0"/>
          </a:p>
          <a:p>
            <a:pPr lvl="1"/>
            <a:endParaRPr lang="fr-FR" sz="2400" dirty="0"/>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4/5</a:t>
            </a:r>
          </a:p>
        </p:txBody>
      </p:sp>
      <p:sp>
        <p:nvSpPr>
          <p:cNvPr id="3" name="Espace réservé du numéro de diapositive 2">
            <a:extLst>
              <a:ext uri="{FF2B5EF4-FFF2-40B4-BE49-F238E27FC236}">
                <a16:creationId xmlns:a16="http://schemas.microsoft.com/office/drawing/2014/main" id="{C7814EB1-6335-2E99-F21E-B30B887AAD6A}"/>
              </a:ext>
            </a:extLst>
          </p:cNvPr>
          <p:cNvSpPr>
            <a:spLocks noGrp="1"/>
          </p:cNvSpPr>
          <p:nvPr>
            <p:ph type="sldNum" sz="quarter" idx="12"/>
          </p:nvPr>
        </p:nvSpPr>
        <p:spPr/>
        <p:txBody>
          <a:bodyPr/>
          <a:lstStyle/>
          <a:p>
            <a:pPr>
              <a:defRPr/>
            </a:pPr>
            <a:fld id="{6FB36EDD-0629-409C-AF13-7CC8B517DC70}" type="slidenum">
              <a:rPr lang="fr-FR" smtClean="0"/>
              <a:pPr>
                <a:defRPr/>
              </a:pPr>
              <a:t>76</a:t>
            </a:fld>
            <a:endParaRPr lang="fr-FR"/>
          </a:p>
        </p:txBody>
      </p:sp>
    </p:spTree>
    <p:extLst>
      <p:ext uri="{BB962C8B-B14F-4D97-AF65-F5344CB8AC3E}">
        <p14:creationId xmlns:p14="http://schemas.microsoft.com/office/powerpoint/2010/main" val="34698469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pPr algn="ctr">
              <a:defRPr/>
            </a:pPr>
            <a:r>
              <a:rPr lang="fr-FR" sz="3200" kern="0" dirty="0">
                <a:solidFill>
                  <a:schemeClr val="accent2"/>
                </a:solidFill>
                <a:latin typeface="+mj-lt"/>
                <a:ea typeface="+mj-ea"/>
                <a:cs typeface="+mj-cs"/>
              </a:rPr>
              <a:t>7. Plan du tableau de bord statistique</a:t>
            </a:r>
          </a:p>
        </p:txBody>
      </p:sp>
      <p:sp>
        <p:nvSpPr>
          <p:cNvPr id="3075" name="Rectangle 5"/>
          <p:cNvSpPr>
            <a:spLocks noChangeArrowheads="1"/>
          </p:cNvSpPr>
          <p:nvPr/>
        </p:nvSpPr>
        <p:spPr bwMode="auto">
          <a:xfrm>
            <a:off x="539502" y="1340768"/>
            <a:ext cx="82089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t>12. Annexes</a:t>
            </a:r>
          </a:p>
          <a:p>
            <a:r>
              <a:rPr lang="fr-FR" sz="2400" dirty="0"/>
              <a:t>Annexe 1 : Glossaire des termes utilisés</a:t>
            </a:r>
          </a:p>
          <a:p>
            <a:r>
              <a:rPr lang="fr-FR" sz="2400" dirty="0"/>
              <a:t>Annexe 2 : Synthèse méthodologique d’élaboration du tableau de bord</a:t>
            </a:r>
          </a:p>
          <a:p>
            <a:r>
              <a:rPr lang="fr-FR" sz="2400" dirty="0"/>
              <a:t>Annexe 3 : Organisation/organigramme de la structure</a:t>
            </a:r>
          </a:p>
          <a:p>
            <a:endParaRPr lang="fr-FR" sz="2400" dirty="0"/>
          </a:p>
          <a:p>
            <a:r>
              <a:rPr lang="fr-FR" sz="2400" b="1" dirty="0"/>
              <a:t>13. Page de couverture</a:t>
            </a:r>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5/5</a:t>
            </a:r>
          </a:p>
        </p:txBody>
      </p:sp>
      <p:sp>
        <p:nvSpPr>
          <p:cNvPr id="3" name="Espace réservé du numéro de diapositive 2">
            <a:extLst>
              <a:ext uri="{FF2B5EF4-FFF2-40B4-BE49-F238E27FC236}">
                <a16:creationId xmlns:a16="http://schemas.microsoft.com/office/drawing/2014/main" id="{238FF6F1-2E1E-C350-6DAF-62301DC1A728}"/>
              </a:ext>
            </a:extLst>
          </p:cNvPr>
          <p:cNvSpPr>
            <a:spLocks noGrp="1"/>
          </p:cNvSpPr>
          <p:nvPr>
            <p:ph type="sldNum" sz="quarter" idx="12"/>
          </p:nvPr>
        </p:nvSpPr>
        <p:spPr/>
        <p:txBody>
          <a:bodyPr/>
          <a:lstStyle/>
          <a:p>
            <a:pPr>
              <a:defRPr/>
            </a:pPr>
            <a:fld id="{6FB36EDD-0629-409C-AF13-7CC8B517DC70}" type="slidenum">
              <a:rPr lang="fr-FR" smtClean="0"/>
              <a:pPr>
                <a:defRPr/>
              </a:pPr>
              <a:t>77</a:t>
            </a:fld>
            <a:endParaRPr lang="fr-FR"/>
          </a:p>
        </p:txBody>
      </p:sp>
    </p:spTree>
    <p:extLst>
      <p:ext uri="{BB962C8B-B14F-4D97-AF65-F5344CB8AC3E}">
        <p14:creationId xmlns:p14="http://schemas.microsoft.com/office/powerpoint/2010/main" val="36949355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pPr algn="ctr">
              <a:defRPr/>
            </a:pPr>
            <a:r>
              <a:rPr lang="fr-FR" sz="3200" kern="0" dirty="0">
                <a:solidFill>
                  <a:schemeClr val="accent2"/>
                </a:solidFill>
                <a:latin typeface="+mj-lt"/>
                <a:ea typeface="+mj-ea"/>
                <a:cs typeface="+mj-cs"/>
              </a:rPr>
              <a:t>8. Lignes directrices d’élaboration du TB</a:t>
            </a:r>
            <a:endParaRPr lang="fr-FR" sz="3200" dirty="0"/>
          </a:p>
        </p:txBody>
      </p:sp>
      <p:sp>
        <p:nvSpPr>
          <p:cNvPr id="3075" name="Rectangle 5"/>
          <p:cNvSpPr>
            <a:spLocks noChangeArrowheads="1"/>
          </p:cNvSpPr>
          <p:nvPr/>
        </p:nvSpPr>
        <p:spPr bwMode="auto">
          <a:xfrm>
            <a:off x="533017" y="1753093"/>
            <a:ext cx="820896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Aft>
                <a:spcPts val="1200"/>
              </a:spcAft>
              <a:buAutoNum type="arabicPeriod"/>
            </a:pPr>
            <a:endParaRPr lang="fr-FR" sz="2400" dirty="0"/>
          </a:p>
          <a:p>
            <a:pPr marL="457200" indent="-457200">
              <a:spcAft>
                <a:spcPts val="1200"/>
              </a:spcAft>
              <a:buAutoNum type="arabicPeriod"/>
            </a:pPr>
            <a:r>
              <a:rPr lang="fr-FR" sz="2400" dirty="0"/>
              <a:t>Les données doivent être produites autant que faire se peut jusqu’au niveau des régions administratives.</a:t>
            </a:r>
          </a:p>
          <a:p>
            <a:pPr marL="457200" indent="-457200">
              <a:spcAft>
                <a:spcPts val="1200"/>
              </a:spcAft>
              <a:buAutoNum type="arabicPeriod"/>
            </a:pPr>
            <a:r>
              <a:rPr lang="fr-FR" sz="2400" dirty="0"/>
              <a:t>Le genre doit être pris en compte dans la présentation et l’analyse des données.</a:t>
            </a:r>
          </a:p>
          <a:p>
            <a:pPr marL="457200" indent="-457200">
              <a:spcAft>
                <a:spcPts val="1200"/>
              </a:spcAft>
              <a:buAutoNum type="arabicPeriod"/>
            </a:pPr>
            <a:r>
              <a:rPr lang="fr-FR" sz="2400" dirty="0"/>
              <a:t>Le TB doit avoir un nombre de pages limité, moins de 60 pages : choisir donc les principaux indicateurs  ou statistiques.</a:t>
            </a:r>
          </a:p>
        </p:txBody>
      </p:sp>
      <p:sp>
        <p:nvSpPr>
          <p:cNvPr id="3" name="Rectangle 2"/>
          <p:cNvSpPr/>
          <p:nvPr/>
        </p:nvSpPr>
        <p:spPr>
          <a:xfrm>
            <a:off x="899592" y="1110723"/>
            <a:ext cx="6207148" cy="523220"/>
          </a:xfrm>
          <a:prstGeom prst="rect">
            <a:avLst/>
          </a:prstGeom>
        </p:spPr>
        <p:txBody>
          <a:bodyPr wrap="none">
            <a:spAutoFit/>
          </a:bodyPr>
          <a:lstStyle/>
          <a:p>
            <a:r>
              <a:rPr lang="fr-FR" sz="2800" kern="0" dirty="0">
                <a:solidFill>
                  <a:schemeClr val="accent2"/>
                </a:solidFill>
              </a:rPr>
              <a:t>8.1 Lignes directrices d’ordre général </a:t>
            </a:r>
            <a:endParaRPr lang="fr-FR" sz="2800" dirty="0"/>
          </a:p>
        </p:txBody>
      </p:sp>
      <p:sp>
        <p:nvSpPr>
          <p:cNvPr id="4" name="Espace réservé du numéro de diapositive 3">
            <a:extLst>
              <a:ext uri="{FF2B5EF4-FFF2-40B4-BE49-F238E27FC236}">
                <a16:creationId xmlns:a16="http://schemas.microsoft.com/office/drawing/2014/main" id="{B7C0D7F8-2B94-5CE8-E239-2A7438AE57D0}"/>
              </a:ext>
            </a:extLst>
          </p:cNvPr>
          <p:cNvSpPr>
            <a:spLocks noGrp="1"/>
          </p:cNvSpPr>
          <p:nvPr>
            <p:ph type="sldNum" sz="quarter" idx="12"/>
          </p:nvPr>
        </p:nvSpPr>
        <p:spPr/>
        <p:txBody>
          <a:bodyPr/>
          <a:lstStyle/>
          <a:p>
            <a:pPr>
              <a:defRPr/>
            </a:pPr>
            <a:fld id="{6FB36EDD-0629-409C-AF13-7CC8B517DC70}" type="slidenum">
              <a:rPr lang="fr-FR" smtClean="0"/>
              <a:pPr>
                <a:defRPr/>
              </a:pPr>
              <a:t>78</a:t>
            </a:fld>
            <a:endParaRPr lang="fr-FR"/>
          </a:p>
        </p:txBody>
      </p:sp>
    </p:spTree>
    <p:extLst>
      <p:ext uri="{BB962C8B-B14F-4D97-AF65-F5344CB8AC3E}">
        <p14:creationId xmlns:p14="http://schemas.microsoft.com/office/powerpoint/2010/main" val="3045249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611560" y="1196752"/>
            <a:ext cx="820896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Aft>
                <a:spcPts val="1200"/>
              </a:spcAft>
            </a:pPr>
            <a:r>
              <a:rPr lang="fr-FR" sz="2400" dirty="0"/>
              <a:t>4. Les indicateurs, les représentations graphiques et les cartes doivent être privilégiés,</a:t>
            </a:r>
          </a:p>
          <a:p>
            <a:pPr>
              <a:spcAft>
                <a:spcPts val="1200"/>
              </a:spcAft>
            </a:pPr>
            <a:r>
              <a:rPr lang="fr-FR" sz="2400" dirty="0"/>
              <a:t>5. La simple reproduction des données de l’annuaire est à éviter : au lieu des séries, présenter les taux d’évolution par rapport à l’année précédente ou d’autres années importantes (par ex. mise en place d’un programme).</a:t>
            </a:r>
          </a:p>
          <a:p>
            <a:r>
              <a:rPr lang="fr-FR" sz="2400" dirty="0"/>
              <a:t>6. Plusieurs formats de présentation du TB sont possibles mais la présentation en double page est conseillée: </a:t>
            </a:r>
          </a:p>
          <a:p>
            <a:r>
              <a:rPr lang="fr-FR" sz="2400" dirty="0"/>
              <a:t>	- A gauche la page des commentaires </a:t>
            </a:r>
          </a:p>
          <a:p>
            <a:r>
              <a:rPr lang="fr-FR" sz="2400" dirty="0"/>
              <a:t>	- A droite la page des tableaux, graphiques et cartes</a:t>
            </a:r>
          </a:p>
        </p:txBody>
      </p:sp>
      <p:sp>
        <p:nvSpPr>
          <p:cNvPr id="3" name="Rectangle 2"/>
          <p:cNvSpPr/>
          <p:nvPr/>
        </p:nvSpPr>
        <p:spPr>
          <a:xfrm>
            <a:off x="1043608" y="476672"/>
            <a:ext cx="6207148" cy="523220"/>
          </a:xfrm>
          <a:prstGeom prst="rect">
            <a:avLst/>
          </a:prstGeom>
        </p:spPr>
        <p:txBody>
          <a:bodyPr wrap="none">
            <a:spAutoFit/>
          </a:bodyPr>
          <a:lstStyle/>
          <a:p>
            <a:r>
              <a:rPr lang="fr-FR" sz="2800" kern="0" dirty="0">
                <a:solidFill>
                  <a:schemeClr val="accent2"/>
                </a:solidFill>
              </a:rPr>
              <a:t>8.1 Lignes directrices d’ordre général </a:t>
            </a:r>
            <a:endParaRPr lang="fr-FR" sz="2800" dirty="0"/>
          </a:p>
        </p:txBody>
      </p:sp>
      <p:sp>
        <p:nvSpPr>
          <p:cNvPr id="2" name="Espace réservé du numéro de diapositive 1">
            <a:extLst>
              <a:ext uri="{FF2B5EF4-FFF2-40B4-BE49-F238E27FC236}">
                <a16:creationId xmlns:a16="http://schemas.microsoft.com/office/drawing/2014/main" id="{FFDD72A0-6C6B-2CD7-2AE2-83BAFB01BA74}"/>
              </a:ext>
            </a:extLst>
          </p:cNvPr>
          <p:cNvSpPr>
            <a:spLocks noGrp="1"/>
          </p:cNvSpPr>
          <p:nvPr>
            <p:ph type="sldNum" sz="quarter" idx="12"/>
          </p:nvPr>
        </p:nvSpPr>
        <p:spPr/>
        <p:txBody>
          <a:bodyPr/>
          <a:lstStyle/>
          <a:p>
            <a:pPr>
              <a:defRPr/>
            </a:pPr>
            <a:fld id="{6FB36EDD-0629-409C-AF13-7CC8B517DC70}" type="slidenum">
              <a:rPr lang="fr-FR" smtClean="0"/>
              <a:pPr>
                <a:defRPr/>
              </a:pPr>
              <a:t>79</a:t>
            </a:fld>
            <a:endParaRPr lang="fr-FR"/>
          </a:p>
        </p:txBody>
      </p:sp>
    </p:spTree>
    <p:extLst>
      <p:ext uri="{BB962C8B-B14F-4D97-AF65-F5344CB8AC3E}">
        <p14:creationId xmlns:p14="http://schemas.microsoft.com/office/powerpoint/2010/main" val="285316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84784"/>
            <a:ext cx="8496944" cy="4320480"/>
          </a:xfrm>
        </p:spPr>
        <p:txBody>
          <a:bodyPr>
            <a:normAutofit fontScale="32500" lnSpcReduction="20000"/>
          </a:bodyPr>
          <a:lstStyle/>
          <a:p>
            <a:pPr marL="0" indent="0">
              <a:buNone/>
            </a:pPr>
            <a:endParaRPr lang="fr-FR" b="1" dirty="0"/>
          </a:p>
          <a:p>
            <a:pPr marL="0" indent="0" algn="ctr">
              <a:buNone/>
            </a:pPr>
            <a:r>
              <a:rPr lang="fr-FR" sz="7400" b="1" dirty="0">
                <a:latin typeface="+mn-lt"/>
              </a:rPr>
              <a:t>Fonctions des indicateurs </a:t>
            </a:r>
            <a:r>
              <a:rPr lang="fr-FR" sz="7400" dirty="0">
                <a:latin typeface="+mn-lt"/>
              </a:rPr>
              <a:t>(suite)</a:t>
            </a:r>
            <a:endParaRPr lang="fr-FR" sz="7400" dirty="0"/>
          </a:p>
          <a:p>
            <a:pPr marL="0" indent="0">
              <a:buNone/>
            </a:pPr>
            <a:r>
              <a:rPr lang="fr-FR" sz="7400" b="1" dirty="0"/>
              <a:t>5.</a:t>
            </a:r>
            <a:r>
              <a:rPr lang="fr-FR" sz="7400" dirty="0"/>
              <a:t> Fournir des informations sur d’éventuels problèmes de gestion (dans le domaine de la santé, par exemple l’utilisation des services de santé par les populations vulnérables, etc.). </a:t>
            </a:r>
          </a:p>
          <a:p>
            <a:pPr marL="0" indent="0">
              <a:buNone/>
            </a:pPr>
            <a:r>
              <a:rPr lang="fr-FR" sz="7400" b="1" dirty="0"/>
              <a:t>6.</a:t>
            </a:r>
            <a:r>
              <a:rPr lang="fr-FR" sz="7400" dirty="0"/>
              <a:t> Décrire des conditions pertinentes pour l’élaboration des politiques et sensibles aux changements liés aux décisions des pouvoirs publics.</a:t>
            </a:r>
          </a:p>
          <a:p>
            <a:pPr marL="0" indent="0">
              <a:buNone/>
            </a:pPr>
            <a:r>
              <a:rPr lang="fr-FR" sz="7400" b="1" dirty="0"/>
              <a:t>7.</a:t>
            </a:r>
            <a:r>
              <a:rPr lang="fr-FR" sz="7400" dirty="0"/>
              <a:t> Décrire les caractéristiques générales et non certaines caractéristiques particulières propres à une partie. Ils doivent permettre d’établir des comparaisons entre les régions, les groupes et d’autres caractéristiques.</a:t>
            </a:r>
          </a:p>
        </p:txBody>
      </p:sp>
      <p:sp>
        <p:nvSpPr>
          <p:cNvPr id="5" name="ZoneTexte 4">
            <a:extLst>
              <a:ext uri="{FF2B5EF4-FFF2-40B4-BE49-F238E27FC236}">
                <a16:creationId xmlns:a16="http://schemas.microsoft.com/office/drawing/2014/main" id="{3FB2674F-289D-412F-B8AF-31B995908D6F}"/>
              </a:ext>
            </a:extLst>
          </p:cNvPr>
          <p:cNvSpPr txBox="1"/>
          <p:nvPr/>
        </p:nvSpPr>
        <p:spPr>
          <a:xfrm>
            <a:off x="827584" y="521395"/>
            <a:ext cx="7776864"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(3/11)</a:t>
            </a:r>
          </a:p>
        </p:txBody>
      </p:sp>
      <p:sp>
        <p:nvSpPr>
          <p:cNvPr id="2" name="Espace réservé du numéro de diapositive 1">
            <a:extLst>
              <a:ext uri="{FF2B5EF4-FFF2-40B4-BE49-F238E27FC236}">
                <a16:creationId xmlns:a16="http://schemas.microsoft.com/office/drawing/2014/main" id="{75A85579-BCF8-D22D-93C4-3D2025AB36A9}"/>
              </a:ext>
            </a:extLst>
          </p:cNvPr>
          <p:cNvSpPr>
            <a:spLocks noGrp="1"/>
          </p:cNvSpPr>
          <p:nvPr>
            <p:ph type="sldNum" sz="quarter" idx="12"/>
          </p:nvPr>
        </p:nvSpPr>
        <p:spPr/>
        <p:txBody>
          <a:bodyPr/>
          <a:lstStyle/>
          <a:p>
            <a:pPr>
              <a:defRPr/>
            </a:pPr>
            <a:fld id="{A07B448D-F9D1-4FAD-96A2-619069223D4D}" type="slidenum">
              <a:rPr lang="fr-FR" smtClean="0"/>
              <a:pPr>
                <a:defRPr/>
              </a:pPr>
              <a:t>8</a:t>
            </a:fld>
            <a:endParaRPr lang="fr-FR"/>
          </a:p>
        </p:txBody>
      </p:sp>
    </p:spTree>
    <p:extLst>
      <p:ext uri="{BB962C8B-B14F-4D97-AF65-F5344CB8AC3E}">
        <p14:creationId xmlns:p14="http://schemas.microsoft.com/office/powerpoint/2010/main" val="36695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539552" y="1083796"/>
            <a:ext cx="8208962"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dirty="0"/>
              <a:t>Page de gauche</a:t>
            </a:r>
          </a:p>
          <a:p>
            <a:pPr>
              <a:spcBef>
                <a:spcPts val="600"/>
              </a:spcBef>
              <a:spcAft>
                <a:spcPts val="1200"/>
              </a:spcAft>
            </a:pPr>
            <a:r>
              <a:rPr lang="fr-FR" sz="2400" u="sng" dirty="0"/>
              <a:t>Des points saillants </a:t>
            </a:r>
            <a:r>
              <a:rPr lang="fr-FR" sz="2400" dirty="0"/>
              <a:t>: ce sont 1, 2, ou 3 points à retenir de l’évolution des indicateurs.</a:t>
            </a:r>
          </a:p>
          <a:p>
            <a:pPr>
              <a:spcBef>
                <a:spcPts val="600"/>
              </a:spcBef>
              <a:spcAft>
                <a:spcPts val="1200"/>
              </a:spcAft>
            </a:pPr>
            <a:r>
              <a:rPr lang="fr-FR" sz="2400" u="sng" dirty="0"/>
              <a:t>Un commentaire général </a:t>
            </a:r>
            <a:r>
              <a:rPr lang="fr-FR" sz="2400" dirty="0"/>
              <a:t>: il s’agit d’une analyse de l’évolution des indicateurs. Elle se fait en glissement annuel et par rapport aux valeurs ou années de référence et à la moyenne de la période. Les différentes phases d’évolution de l’indicateurs doivent être bien identifiées et décrites en recherchant les relations avec d’autres variables ou les causes/conséquences de mesures publiques ou naturelles.</a:t>
            </a:r>
          </a:p>
          <a:p>
            <a:pPr marL="342900" indent="-342900">
              <a:spcBef>
                <a:spcPts val="600"/>
              </a:spcBef>
              <a:spcAft>
                <a:spcPts val="1200"/>
              </a:spcAft>
              <a:buFont typeface="Arial" panose="020B0604020202020204" pitchFamily="34" charset="0"/>
              <a:buChar char="•"/>
            </a:pPr>
            <a:r>
              <a:rPr lang="fr-FR" sz="2400" dirty="0"/>
              <a:t>Faire ressortir si possible le genre (femmes/hommes) ou autres aspects de discrimination (urbain/rural) (pauvre/riche) (public/privé).</a:t>
            </a:r>
          </a:p>
        </p:txBody>
      </p:sp>
      <p:sp>
        <p:nvSpPr>
          <p:cNvPr id="3" name="Rectangle 2"/>
          <p:cNvSpPr/>
          <p:nvPr/>
        </p:nvSpPr>
        <p:spPr>
          <a:xfrm>
            <a:off x="827584" y="404664"/>
            <a:ext cx="4264309" cy="523220"/>
          </a:xfrm>
          <a:prstGeom prst="rect">
            <a:avLst/>
          </a:prstGeom>
        </p:spPr>
        <p:txBody>
          <a:bodyPr wrap="none">
            <a:spAutoFit/>
          </a:bodyPr>
          <a:lstStyle/>
          <a:p>
            <a:r>
              <a:rPr lang="fr-FR" sz="2800" kern="0" dirty="0">
                <a:solidFill>
                  <a:schemeClr val="accent2"/>
                </a:solidFill>
              </a:rPr>
              <a:t>8.2 Principe de rédaction </a:t>
            </a:r>
            <a:endParaRPr lang="fr-FR" sz="2800" dirty="0"/>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1/2</a:t>
            </a:r>
          </a:p>
        </p:txBody>
      </p:sp>
      <p:sp>
        <p:nvSpPr>
          <p:cNvPr id="2" name="Espace réservé du numéro de diapositive 1">
            <a:extLst>
              <a:ext uri="{FF2B5EF4-FFF2-40B4-BE49-F238E27FC236}">
                <a16:creationId xmlns:a16="http://schemas.microsoft.com/office/drawing/2014/main" id="{80BC83AD-7A3E-049A-3E41-C41C63A1B73A}"/>
              </a:ext>
            </a:extLst>
          </p:cNvPr>
          <p:cNvSpPr>
            <a:spLocks noGrp="1"/>
          </p:cNvSpPr>
          <p:nvPr>
            <p:ph type="sldNum" sz="quarter" idx="12"/>
          </p:nvPr>
        </p:nvSpPr>
        <p:spPr/>
        <p:txBody>
          <a:bodyPr/>
          <a:lstStyle/>
          <a:p>
            <a:pPr>
              <a:defRPr/>
            </a:pPr>
            <a:fld id="{6FB36EDD-0629-409C-AF13-7CC8B517DC70}" type="slidenum">
              <a:rPr lang="fr-FR" smtClean="0"/>
              <a:pPr>
                <a:defRPr/>
              </a:pPr>
              <a:t>80</a:t>
            </a:fld>
            <a:endParaRPr lang="fr-FR"/>
          </a:p>
        </p:txBody>
      </p:sp>
    </p:spTree>
    <p:extLst>
      <p:ext uri="{BB962C8B-B14F-4D97-AF65-F5344CB8AC3E}">
        <p14:creationId xmlns:p14="http://schemas.microsoft.com/office/powerpoint/2010/main" val="8183432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611510" y="1076978"/>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0" indent="-342900">
              <a:buFont typeface="Arial" panose="020B0604020202020204" pitchFamily="34" charset="0"/>
              <a:buChar char="•"/>
            </a:pPr>
            <a:r>
              <a:rPr lang="fr-FR" sz="2400" dirty="0"/>
              <a:t>Faire ressortir les disparités régionales</a:t>
            </a:r>
          </a:p>
          <a:p>
            <a:pPr marL="342900" lvl="0" indent="-342900">
              <a:buFont typeface="Arial" panose="020B0604020202020204" pitchFamily="34" charset="0"/>
              <a:buChar char="•"/>
            </a:pPr>
            <a:r>
              <a:rPr lang="fr-FR" sz="2400" dirty="0"/>
              <a:t>Rechercher les relations (causes) des évolutions ou des changements et envisager les tendances futures des indicateurs</a:t>
            </a:r>
          </a:p>
        </p:txBody>
      </p:sp>
      <p:sp>
        <p:nvSpPr>
          <p:cNvPr id="3" name="Rectangle 2"/>
          <p:cNvSpPr/>
          <p:nvPr/>
        </p:nvSpPr>
        <p:spPr>
          <a:xfrm>
            <a:off x="755576" y="476672"/>
            <a:ext cx="4264309" cy="523220"/>
          </a:xfrm>
          <a:prstGeom prst="rect">
            <a:avLst/>
          </a:prstGeom>
        </p:spPr>
        <p:txBody>
          <a:bodyPr wrap="none">
            <a:spAutoFit/>
          </a:bodyPr>
          <a:lstStyle/>
          <a:p>
            <a:r>
              <a:rPr lang="fr-FR" sz="2800" kern="0" dirty="0">
                <a:solidFill>
                  <a:schemeClr val="accent2"/>
                </a:solidFill>
              </a:rPr>
              <a:t>8.2 Principe de rédaction </a:t>
            </a:r>
            <a:endParaRPr lang="fr-FR" sz="2800" dirty="0"/>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2/2</a:t>
            </a:r>
          </a:p>
        </p:txBody>
      </p:sp>
      <p:sp>
        <p:nvSpPr>
          <p:cNvPr id="5" name="Rectangle 4"/>
          <p:cNvSpPr/>
          <p:nvPr/>
        </p:nvSpPr>
        <p:spPr>
          <a:xfrm>
            <a:off x="753834" y="2867144"/>
            <a:ext cx="7778606" cy="1200329"/>
          </a:xfrm>
          <a:prstGeom prst="rect">
            <a:avLst/>
          </a:prstGeom>
        </p:spPr>
        <p:txBody>
          <a:bodyPr wrap="square">
            <a:spAutoFit/>
          </a:bodyPr>
          <a:lstStyle/>
          <a:p>
            <a:r>
              <a:rPr lang="fr-FR" sz="2400" u="sng" dirty="0"/>
              <a:t>Une note méthodologique </a:t>
            </a:r>
            <a:r>
              <a:rPr lang="fr-FR" sz="2400" dirty="0"/>
              <a:t>: Définition des indicateurs et les indications méthodologiques sur leur calcul et les sources de données.</a:t>
            </a:r>
          </a:p>
        </p:txBody>
      </p:sp>
      <p:sp>
        <p:nvSpPr>
          <p:cNvPr id="6" name="Espace réservé du numéro de diapositive 5">
            <a:extLst>
              <a:ext uri="{FF2B5EF4-FFF2-40B4-BE49-F238E27FC236}">
                <a16:creationId xmlns:a16="http://schemas.microsoft.com/office/drawing/2014/main" id="{CF281C09-D8CF-425D-1BDB-763606AD2AED}"/>
              </a:ext>
            </a:extLst>
          </p:cNvPr>
          <p:cNvSpPr>
            <a:spLocks noGrp="1"/>
          </p:cNvSpPr>
          <p:nvPr>
            <p:ph type="sldNum" sz="quarter" idx="12"/>
          </p:nvPr>
        </p:nvSpPr>
        <p:spPr/>
        <p:txBody>
          <a:bodyPr/>
          <a:lstStyle/>
          <a:p>
            <a:pPr>
              <a:defRPr/>
            </a:pPr>
            <a:fld id="{6FB36EDD-0629-409C-AF13-7CC8B517DC70}" type="slidenum">
              <a:rPr lang="fr-FR" smtClean="0"/>
              <a:pPr>
                <a:defRPr/>
              </a:pPr>
              <a:t>81</a:t>
            </a:fld>
            <a:endParaRPr lang="fr-FR"/>
          </a:p>
        </p:txBody>
      </p:sp>
    </p:spTree>
    <p:extLst>
      <p:ext uri="{BB962C8B-B14F-4D97-AF65-F5344CB8AC3E}">
        <p14:creationId xmlns:p14="http://schemas.microsoft.com/office/powerpoint/2010/main" val="6961202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r>
              <a:rPr lang="fr-FR" sz="2800" kern="0" dirty="0">
                <a:solidFill>
                  <a:schemeClr val="accent2"/>
                </a:solidFill>
              </a:rPr>
              <a:t>8.3 Graphiques et des tableaux  </a:t>
            </a:r>
            <a:endParaRPr lang="fr-FR" sz="2800" dirty="0"/>
          </a:p>
        </p:txBody>
      </p:sp>
      <p:sp>
        <p:nvSpPr>
          <p:cNvPr id="3075" name="Rectangle 5"/>
          <p:cNvSpPr>
            <a:spLocks noChangeArrowheads="1"/>
          </p:cNvSpPr>
          <p:nvPr/>
        </p:nvSpPr>
        <p:spPr bwMode="auto">
          <a:xfrm>
            <a:off x="539502" y="1340768"/>
            <a:ext cx="8208962"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1200"/>
              </a:spcAft>
            </a:pPr>
            <a:r>
              <a:rPr lang="fr-FR" sz="2400" b="1" dirty="0"/>
              <a:t>Page de droite : </a:t>
            </a:r>
            <a:r>
              <a:rPr lang="fr-FR" sz="2400" dirty="0"/>
              <a:t>Tableaux, graphiques, cartes, etc. se rapportant à l’indicateur ou au domaine analysé dans la page de commentaire.</a:t>
            </a:r>
          </a:p>
          <a:p>
            <a:pPr>
              <a:spcBef>
                <a:spcPts val="600"/>
              </a:spcBef>
              <a:spcAft>
                <a:spcPts val="1200"/>
              </a:spcAft>
            </a:pPr>
            <a:r>
              <a:rPr lang="fr-FR" sz="2400" dirty="0"/>
              <a:t>Les graphiques et les tableaux doivent être élaborés dans un classeur Excel. Les éléments de chaque page de commentaire seront élaborés dans une seule feuille du classeur avant d’être copiés sous Word (pratique à suivre) Ce classeur sera conservé au même titre que le TB.</a:t>
            </a:r>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1/2</a:t>
            </a:r>
          </a:p>
        </p:txBody>
      </p:sp>
      <p:sp>
        <p:nvSpPr>
          <p:cNvPr id="3" name="Espace réservé du numéro de diapositive 2">
            <a:extLst>
              <a:ext uri="{FF2B5EF4-FFF2-40B4-BE49-F238E27FC236}">
                <a16:creationId xmlns:a16="http://schemas.microsoft.com/office/drawing/2014/main" id="{7D8AE393-3753-B928-2391-6D6C6B669528}"/>
              </a:ext>
            </a:extLst>
          </p:cNvPr>
          <p:cNvSpPr>
            <a:spLocks noGrp="1"/>
          </p:cNvSpPr>
          <p:nvPr>
            <p:ph type="sldNum" sz="quarter" idx="12"/>
          </p:nvPr>
        </p:nvSpPr>
        <p:spPr/>
        <p:txBody>
          <a:bodyPr/>
          <a:lstStyle/>
          <a:p>
            <a:pPr>
              <a:defRPr/>
            </a:pPr>
            <a:fld id="{6FB36EDD-0629-409C-AF13-7CC8B517DC70}" type="slidenum">
              <a:rPr lang="fr-FR" smtClean="0"/>
              <a:pPr>
                <a:defRPr/>
              </a:pPr>
              <a:t>82</a:t>
            </a:fld>
            <a:endParaRPr lang="fr-FR"/>
          </a:p>
        </p:txBody>
      </p:sp>
    </p:spTree>
    <p:extLst>
      <p:ext uri="{BB962C8B-B14F-4D97-AF65-F5344CB8AC3E}">
        <p14:creationId xmlns:p14="http://schemas.microsoft.com/office/powerpoint/2010/main" val="17817290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5775" y="476374"/>
            <a:ext cx="8229600" cy="720378"/>
          </a:xfrm>
          <a:prstGeom prst="rect">
            <a:avLst/>
          </a:prstGeom>
        </p:spPr>
        <p:txBody>
          <a:bodyPr/>
          <a:lstStyle/>
          <a:p>
            <a:r>
              <a:rPr lang="fr-FR" sz="2800" kern="0" dirty="0">
                <a:solidFill>
                  <a:schemeClr val="accent2"/>
                </a:solidFill>
              </a:rPr>
              <a:t>8.3 Graphiques et tableaux  </a:t>
            </a:r>
            <a:endParaRPr lang="fr-FR" sz="2800" dirty="0"/>
          </a:p>
        </p:txBody>
      </p:sp>
      <p:sp>
        <p:nvSpPr>
          <p:cNvPr id="3075" name="Rectangle 5"/>
          <p:cNvSpPr>
            <a:spLocks noChangeArrowheads="1"/>
          </p:cNvSpPr>
          <p:nvPr/>
        </p:nvSpPr>
        <p:spPr bwMode="auto">
          <a:xfrm>
            <a:off x="485775" y="1196752"/>
            <a:ext cx="8208962"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0"/>
              </a:spcBef>
              <a:spcAft>
                <a:spcPts val="600"/>
              </a:spcAft>
            </a:pPr>
            <a:r>
              <a:rPr lang="fr-FR" sz="2400" dirty="0">
                <a:solidFill>
                  <a:srgbClr val="7030A0"/>
                </a:solidFill>
              </a:rPr>
              <a:t>1. Insertion un tableau à deux colonnes: I</a:t>
            </a:r>
            <a:r>
              <a:rPr lang="fr-FR" sz="2400" dirty="0"/>
              <a:t>nsérer d’abord un tableau à deux colonnes et mettre ensuite les graphiques, tableaux et cartes à l’intérieur des cellules.</a:t>
            </a:r>
          </a:p>
          <a:p>
            <a:pPr lvl="0">
              <a:spcBef>
                <a:spcPts val="0"/>
              </a:spcBef>
              <a:spcAft>
                <a:spcPts val="600"/>
              </a:spcAft>
            </a:pPr>
            <a:r>
              <a:rPr lang="fr-FR" sz="2400" dirty="0">
                <a:solidFill>
                  <a:srgbClr val="7030A0"/>
                </a:solidFill>
              </a:rPr>
              <a:t>2. La taille d’un graphique </a:t>
            </a:r>
            <a:r>
              <a:rPr lang="fr-FR" sz="2400" dirty="0"/>
              <a:t>doit être aux dimensions suivantes : largeur (maximal) = 8,2 cm ; hauteur (minimal)  =  5 cm dans le cas de la double colonne. Veiller à conserver les proportions  1,5 X 1;  </a:t>
            </a:r>
          </a:p>
          <a:p>
            <a:pPr lvl="0">
              <a:spcBef>
                <a:spcPts val="0"/>
              </a:spcBef>
              <a:spcAft>
                <a:spcPts val="600"/>
              </a:spcAft>
            </a:pPr>
            <a:r>
              <a:rPr lang="fr-FR" sz="2400" dirty="0">
                <a:solidFill>
                  <a:srgbClr val="7030A0"/>
                </a:solidFill>
              </a:rPr>
              <a:t>3. Le titre du graphique </a:t>
            </a:r>
            <a:r>
              <a:rPr lang="fr-FR" sz="2400" dirty="0"/>
              <a:t>est à l’extérieur de la zone du graphique, </a:t>
            </a:r>
          </a:p>
          <a:p>
            <a:pPr lvl="0">
              <a:spcBef>
                <a:spcPts val="0"/>
              </a:spcBef>
              <a:spcAft>
                <a:spcPts val="600"/>
              </a:spcAft>
            </a:pPr>
            <a:r>
              <a:rPr lang="fr-FR" sz="2400" dirty="0">
                <a:solidFill>
                  <a:srgbClr val="7030A0"/>
                </a:solidFill>
              </a:rPr>
              <a:t>4. La longueur de la série </a:t>
            </a:r>
            <a:r>
              <a:rPr lang="fr-FR" sz="2400" dirty="0"/>
              <a:t>est fixée au maximum de 10 points (10 années ou 10 trimestres, ou 10 semestres, etc.)</a:t>
            </a:r>
          </a:p>
          <a:p>
            <a:pPr lvl="0">
              <a:spcBef>
                <a:spcPts val="0"/>
              </a:spcBef>
              <a:spcAft>
                <a:spcPts val="600"/>
              </a:spcAft>
            </a:pPr>
            <a:r>
              <a:rPr lang="fr-FR" sz="2400" dirty="0">
                <a:solidFill>
                  <a:srgbClr val="7030A0"/>
                </a:solidFill>
              </a:rPr>
              <a:t>5. Pour les cartes </a:t>
            </a:r>
            <a:r>
              <a:rPr lang="fr-FR" sz="2400" dirty="0"/>
              <a:t>pas plus de 4 subdivisions et utiliser le dégradé de la même couleur.</a:t>
            </a:r>
          </a:p>
          <a:p>
            <a:pPr>
              <a:spcBef>
                <a:spcPts val="600"/>
              </a:spcBef>
              <a:spcAft>
                <a:spcPts val="1200"/>
              </a:spcAft>
            </a:pPr>
            <a:endParaRPr lang="fr-FR" sz="2400" dirty="0"/>
          </a:p>
        </p:txBody>
      </p:sp>
      <p:sp>
        <p:nvSpPr>
          <p:cNvPr id="4" name="ZoneTexte 3"/>
          <p:cNvSpPr txBox="1"/>
          <p:nvPr/>
        </p:nvSpPr>
        <p:spPr>
          <a:xfrm>
            <a:off x="8172400" y="548680"/>
            <a:ext cx="648072" cy="369332"/>
          </a:xfrm>
          <a:prstGeom prst="rect">
            <a:avLst/>
          </a:prstGeom>
          <a:noFill/>
        </p:spPr>
        <p:txBody>
          <a:bodyPr wrap="square" rtlCol="0">
            <a:spAutoFit/>
          </a:bodyPr>
          <a:lstStyle/>
          <a:p>
            <a:r>
              <a:rPr lang="fr-FR" dirty="0"/>
              <a:t>2/2</a:t>
            </a:r>
          </a:p>
        </p:txBody>
      </p:sp>
      <p:sp>
        <p:nvSpPr>
          <p:cNvPr id="3" name="Espace réservé du numéro de diapositive 2">
            <a:extLst>
              <a:ext uri="{FF2B5EF4-FFF2-40B4-BE49-F238E27FC236}">
                <a16:creationId xmlns:a16="http://schemas.microsoft.com/office/drawing/2014/main" id="{9733084F-41AE-3962-BB0F-AFF4B23B84E2}"/>
              </a:ext>
            </a:extLst>
          </p:cNvPr>
          <p:cNvSpPr>
            <a:spLocks noGrp="1"/>
          </p:cNvSpPr>
          <p:nvPr>
            <p:ph type="sldNum" sz="quarter" idx="12"/>
          </p:nvPr>
        </p:nvSpPr>
        <p:spPr/>
        <p:txBody>
          <a:bodyPr/>
          <a:lstStyle/>
          <a:p>
            <a:pPr>
              <a:defRPr/>
            </a:pPr>
            <a:fld id="{6FB36EDD-0629-409C-AF13-7CC8B517DC70}" type="slidenum">
              <a:rPr lang="fr-FR" smtClean="0"/>
              <a:pPr>
                <a:defRPr/>
              </a:pPr>
              <a:t>83</a:t>
            </a:fld>
            <a:endParaRPr lang="fr-FR"/>
          </a:p>
        </p:txBody>
      </p:sp>
    </p:spTree>
    <p:extLst>
      <p:ext uri="{BB962C8B-B14F-4D97-AF65-F5344CB8AC3E}">
        <p14:creationId xmlns:p14="http://schemas.microsoft.com/office/powerpoint/2010/main" val="2023943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548680"/>
            <a:ext cx="7488832" cy="523220"/>
          </a:xfrm>
          <a:prstGeom prst="rect">
            <a:avLst/>
          </a:prstGeom>
        </p:spPr>
        <p:txBody>
          <a:bodyPr wrap="square">
            <a:spAutoFit/>
          </a:bodyPr>
          <a:lstStyle/>
          <a:p>
            <a:r>
              <a:rPr lang="fr-FR" sz="2800" kern="0" dirty="0">
                <a:solidFill>
                  <a:schemeClr val="accent2"/>
                </a:solidFill>
              </a:rPr>
              <a:t>8.4 Lignes directrices pour la validation </a:t>
            </a:r>
          </a:p>
        </p:txBody>
      </p:sp>
      <p:sp>
        <p:nvSpPr>
          <p:cNvPr id="3" name="Rectangle 2"/>
          <p:cNvSpPr/>
          <p:nvPr/>
        </p:nvSpPr>
        <p:spPr>
          <a:xfrm>
            <a:off x="755576" y="1268760"/>
            <a:ext cx="7416824" cy="3166380"/>
          </a:xfrm>
          <a:prstGeom prst="rect">
            <a:avLst/>
          </a:prstGeom>
        </p:spPr>
        <p:txBody>
          <a:bodyPr wrap="square">
            <a:spAutoFit/>
          </a:bodyPr>
          <a:lstStyle/>
          <a:p>
            <a:pPr algn="just">
              <a:lnSpc>
                <a:spcPct val="115000"/>
              </a:lnSpc>
              <a:spcAft>
                <a:spcPts val="1000"/>
              </a:spcAft>
            </a:pPr>
            <a:r>
              <a:rPr lang="fr-FR" sz="2400" dirty="0">
                <a:latin typeface="+mj-lt"/>
                <a:ea typeface="Times New Roman" panose="02020603050405020304" pitchFamily="18" charset="0"/>
                <a:cs typeface="Times New Roman" panose="02020603050405020304" pitchFamily="18" charset="0"/>
              </a:rPr>
              <a:t>La validation du tableau de bord doit se faire lors d’un atelier. Les structures fournisseurs des données et les principaux utilisateurs doivent être invités. </a:t>
            </a:r>
          </a:p>
          <a:p>
            <a:pPr algn="just">
              <a:lnSpc>
                <a:spcPct val="115000"/>
              </a:lnSpc>
              <a:spcAft>
                <a:spcPts val="1000"/>
              </a:spcAft>
            </a:pPr>
            <a:r>
              <a:rPr lang="fr-FR" sz="2400" dirty="0">
                <a:latin typeface="+mj-lt"/>
                <a:ea typeface="Times New Roman" panose="02020603050405020304" pitchFamily="18" charset="0"/>
                <a:cs typeface="Times New Roman" panose="02020603050405020304" pitchFamily="18" charset="0"/>
              </a:rPr>
              <a:t>Il est conseillé d’utiliser le mail pour la transmission des versions provisoires. Les observations doivent être reçues par mail avant la tenue de la rencontre de validation.</a:t>
            </a:r>
            <a:endParaRPr lang="fr-FR" sz="2400" dirty="0">
              <a:effectLst/>
              <a:latin typeface="+mj-lt"/>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E00AB657-458D-5C8A-4811-98DDE8268480}"/>
              </a:ext>
            </a:extLst>
          </p:cNvPr>
          <p:cNvSpPr>
            <a:spLocks noGrp="1"/>
          </p:cNvSpPr>
          <p:nvPr>
            <p:ph type="sldNum" sz="quarter" idx="12"/>
          </p:nvPr>
        </p:nvSpPr>
        <p:spPr/>
        <p:txBody>
          <a:bodyPr/>
          <a:lstStyle/>
          <a:p>
            <a:pPr>
              <a:defRPr/>
            </a:pPr>
            <a:fld id="{6FB36EDD-0629-409C-AF13-7CC8B517DC70}" type="slidenum">
              <a:rPr lang="fr-FR" smtClean="0"/>
              <a:pPr>
                <a:defRPr/>
              </a:pPr>
              <a:t>84</a:t>
            </a:fld>
            <a:endParaRPr lang="fr-FR"/>
          </a:p>
        </p:txBody>
      </p:sp>
    </p:spTree>
    <p:extLst>
      <p:ext uri="{BB962C8B-B14F-4D97-AF65-F5344CB8AC3E}">
        <p14:creationId xmlns:p14="http://schemas.microsoft.com/office/powerpoint/2010/main" val="1299851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61173"/>
            <a:ext cx="7992888" cy="3450175"/>
          </a:xfrm>
          <a:prstGeom prst="rect">
            <a:avLst/>
          </a:prstGeom>
        </p:spPr>
        <p:txBody>
          <a:bodyPr wrap="square">
            <a:spAutoFit/>
          </a:bodyPr>
          <a:lstStyle/>
          <a:p>
            <a:pPr algn="just">
              <a:lnSpc>
                <a:spcPct val="115000"/>
              </a:lnSpc>
              <a:spcAft>
                <a:spcPts val="1000"/>
              </a:spcAft>
            </a:pPr>
            <a:r>
              <a:rPr lang="fr-FR" sz="2400" dirty="0">
                <a:latin typeface="+mj-lt"/>
                <a:ea typeface="Times New Roman" panose="02020603050405020304" pitchFamily="18" charset="0"/>
                <a:cs typeface="Times New Roman" panose="02020603050405020304" pitchFamily="18" charset="0"/>
              </a:rPr>
              <a:t>La diffusion immédiate via le </a:t>
            </a:r>
            <a:r>
              <a:rPr lang="fr-FR" sz="2400" dirty="0">
                <a:solidFill>
                  <a:srgbClr val="7030A0"/>
                </a:solidFill>
                <a:latin typeface="+mj-lt"/>
                <a:ea typeface="Times New Roman" panose="02020603050405020304" pitchFamily="18" charset="0"/>
                <a:cs typeface="Times New Roman" panose="02020603050405020304" pitchFamily="18" charset="0"/>
              </a:rPr>
              <a:t>site internet </a:t>
            </a:r>
            <a:r>
              <a:rPr lang="fr-FR" sz="2400" dirty="0">
                <a:latin typeface="+mj-lt"/>
                <a:ea typeface="Times New Roman" panose="02020603050405020304" pitchFamily="18" charset="0"/>
                <a:cs typeface="Times New Roman" panose="02020603050405020304" pitchFamily="18" charset="0"/>
              </a:rPr>
              <a:t>du ministère et par </a:t>
            </a:r>
            <a:r>
              <a:rPr lang="fr-FR" sz="2400" dirty="0">
                <a:solidFill>
                  <a:srgbClr val="7030A0"/>
                </a:solidFill>
                <a:latin typeface="+mj-lt"/>
                <a:ea typeface="Times New Roman" panose="02020603050405020304" pitchFamily="18" charset="0"/>
                <a:cs typeface="Times New Roman" panose="02020603050405020304" pitchFamily="18" charset="0"/>
              </a:rPr>
              <a:t>mail</a:t>
            </a:r>
            <a:r>
              <a:rPr lang="fr-FR" sz="2400" dirty="0">
                <a:latin typeface="+mj-lt"/>
                <a:ea typeface="Times New Roman" panose="02020603050405020304" pitchFamily="18" charset="0"/>
                <a:cs typeface="Times New Roman" panose="02020603050405020304" pitchFamily="18" charset="0"/>
              </a:rPr>
              <a:t> devra être privilégiée.</a:t>
            </a:r>
          </a:p>
          <a:p>
            <a:pPr algn="just">
              <a:lnSpc>
                <a:spcPct val="115000"/>
              </a:lnSpc>
              <a:spcAft>
                <a:spcPts val="1000"/>
              </a:spcAft>
            </a:pPr>
            <a:r>
              <a:rPr lang="fr-FR" sz="2400" dirty="0">
                <a:latin typeface="+mj-lt"/>
                <a:ea typeface="Times New Roman" panose="02020603050405020304" pitchFamily="18" charset="0"/>
                <a:cs typeface="Times New Roman" panose="02020603050405020304" pitchFamily="18" charset="0"/>
              </a:rPr>
              <a:t>Le tableau de bord pourra ensuite être reproduit et distribué aux principaux utilisateurs,</a:t>
            </a:r>
          </a:p>
          <a:p>
            <a:pPr algn="just">
              <a:lnSpc>
                <a:spcPct val="115000"/>
              </a:lnSpc>
              <a:spcAft>
                <a:spcPts val="1000"/>
              </a:spcAft>
            </a:pPr>
            <a:r>
              <a:rPr lang="fr-FR" sz="2400" dirty="0">
                <a:latin typeface="+mj-lt"/>
                <a:ea typeface="Times New Roman" panose="02020603050405020304" pitchFamily="18" charset="0"/>
                <a:cs typeface="Times New Roman" panose="02020603050405020304" pitchFamily="18" charset="0"/>
              </a:rPr>
              <a:t>Des séances de présentation aux utilisateurs et aux médias sont encouragées,</a:t>
            </a:r>
          </a:p>
          <a:p>
            <a:pPr algn="just">
              <a:lnSpc>
                <a:spcPct val="115000"/>
              </a:lnSpc>
              <a:spcAft>
                <a:spcPts val="1000"/>
              </a:spcAft>
            </a:pPr>
            <a:r>
              <a:rPr lang="fr-FR" sz="2400" dirty="0">
                <a:latin typeface="+mj-lt"/>
                <a:ea typeface="Times New Roman" panose="02020603050405020304" pitchFamily="18" charset="0"/>
                <a:cs typeface="Times New Roman" panose="02020603050405020304" pitchFamily="18" charset="0"/>
              </a:rPr>
              <a:t>. </a:t>
            </a:r>
            <a:endParaRPr lang="fr-FR" sz="2400" dirty="0">
              <a:effectLst/>
              <a:latin typeface="+mj-lt"/>
              <a:ea typeface="Times New Roman" panose="02020603050405020304" pitchFamily="18" charset="0"/>
              <a:cs typeface="Times New Roman" panose="02020603050405020304" pitchFamily="18" charset="0"/>
            </a:endParaRPr>
          </a:p>
        </p:txBody>
      </p:sp>
      <p:sp>
        <p:nvSpPr>
          <p:cNvPr id="3" name="Rectangle 2"/>
          <p:cNvSpPr/>
          <p:nvPr/>
        </p:nvSpPr>
        <p:spPr>
          <a:xfrm>
            <a:off x="683568" y="392872"/>
            <a:ext cx="7848872" cy="523220"/>
          </a:xfrm>
          <a:prstGeom prst="rect">
            <a:avLst/>
          </a:prstGeom>
        </p:spPr>
        <p:txBody>
          <a:bodyPr wrap="square">
            <a:spAutoFit/>
          </a:bodyPr>
          <a:lstStyle/>
          <a:p>
            <a:pPr>
              <a:tabLst>
                <a:tab pos="457200" algn="l"/>
              </a:tabLst>
            </a:pPr>
            <a:r>
              <a:rPr lang="fr-FR" sz="2800" kern="0" dirty="0">
                <a:solidFill>
                  <a:schemeClr val="accent2"/>
                </a:solidFill>
              </a:rPr>
              <a:t>8.5 Diffusion du tableau de bord </a:t>
            </a:r>
          </a:p>
        </p:txBody>
      </p:sp>
      <p:sp>
        <p:nvSpPr>
          <p:cNvPr id="4" name="Espace réservé du numéro de diapositive 3">
            <a:extLst>
              <a:ext uri="{FF2B5EF4-FFF2-40B4-BE49-F238E27FC236}">
                <a16:creationId xmlns:a16="http://schemas.microsoft.com/office/drawing/2014/main" id="{7AB6A8D1-6776-A81A-6364-69B3D9B75306}"/>
              </a:ext>
            </a:extLst>
          </p:cNvPr>
          <p:cNvSpPr>
            <a:spLocks noGrp="1"/>
          </p:cNvSpPr>
          <p:nvPr>
            <p:ph type="sldNum" sz="quarter" idx="12"/>
          </p:nvPr>
        </p:nvSpPr>
        <p:spPr/>
        <p:txBody>
          <a:bodyPr/>
          <a:lstStyle/>
          <a:p>
            <a:pPr>
              <a:defRPr/>
            </a:pPr>
            <a:fld id="{6FB36EDD-0629-409C-AF13-7CC8B517DC70}" type="slidenum">
              <a:rPr lang="fr-FR" smtClean="0"/>
              <a:pPr>
                <a:defRPr/>
              </a:pPr>
              <a:t>85</a:t>
            </a:fld>
            <a:endParaRPr lang="fr-FR"/>
          </a:p>
        </p:txBody>
      </p:sp>
    </p:spTree>
    <p:extLst>
      <p:ext uri="{BB962C8B-B14F-4D97-AF65-F5344CB8AC3E}">
        <p14:creationId xmlns:p14="http://schemas.microsoft.com/office/powerpoint/2010/main" val="3960575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8208912" cy="523220"/>
          </a:xfrm>
          <a:prstGeom prst="rect">
            <a:avLst/>
          </a:prstGeom>
        </p:spPr>
        <p:txBody>
          <a:bodyPr wrap="square">
            <a:spAutoFit/>
          </a:bodyPr>
          <a:lstStyle/>
          <a:p>
            <a:pPr>
              <a:tabLst>
                <a:tab pos="457200" algn="l"/>
              </a:tabLst>
            </a:pPr>
            <a:r>
              <a:rPr lang="fr-FR" sz="2800" kern="0" dirty="0">
                <a:solidFill>
                  <a:schemeClr val="accent2"/>
                </a:solidFill>
              </a:rPr>
              <a:t>9. Projet de maquette de tableau de bord sectoriel</a:t>
            </a:r>
          </a:p>
        </p:txBody>
      </p:sp>
      <p:sp>
        <p:nvSpPr>
          <p:cNvPr id="3" name="Rectangle 2"/>
          <p:cNvSpPr/>
          <p:nvPr/>
        </p:nvSpPr>
        <p:spPr>
          <a:xfrm>
            <a:off x="3059832" y="2636912"/>
            <a:ext cx="1847622" cy="646331"/>
          </a:xfrm>
          <a:prstGeom prst="rect">
            <a:avLst/>
          </a:prstGeom>
        </p:spPr>
        <p:txBody>
          <a:bodyPr wrap="none">
            <a:spAutoFit/>
          </a:bodyPr>
          <a:lstStyle/>
          <a:p>
            <a:r>
              <a:rPr lang="fr-FR" b="1" dirty="0">
                <a:solidFill>
                  <a:srgbClr val="0000CC"/>
                </a:solidFill>
                <a:latin typeface="Arial" panose="020B0604020202020204" pitchFamily="34" charset="0"/>
                <a:ea typeface="Times New Roman" panose="02020603050405020304" pitchFamily="18" charset="0"/>
                <a:hlinkClick r:id="rId2" action="ppaction://hlinkfile"/>
              </a:rPr>
              <a:t>Maquette Word</a:t>
            </a:r>
            <a:endParaRPr lang="fr-FR" b="1" dirty="0">
              <a:solidFill>
                <a:srgbClr val="0000CC"/>
              </a:solidFill>
              <a:latin typeface="Arial" panose="020B0604020202020204" pitchFamily="34" charset="0"/>
              <a:ea typeface="Times New Roman" panose="02020603050405020304" pitchFamily="18" charset="0"/>
            </a:endParaRPr>
          </a:p>
          <a:p>
            <a:endParaRPr lang="fr-FR" b="1" dirty="0">
              <a:solidFill>
                <a:srgbClr val="0000CC"/>
              </a:solidFill>
              <a:latin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111A955C-0903-69E1-D9F0-9D67EC41C8A8}"/>
              </a:ext>
            </a:extLst>
          </p:cNvPr>
          <p:cNvSpPr>
            <a:spLocks noGrp="1"/>
          </p:cNvSpPr>
          <p:nvPr>
            <p:ph type="sldNum" sz="quarter" idx="12"/>
          </p:nvPr>
        </p:nvSpPr>
        <p:spPr/>
        <p:txBody>
          <a:bodyPr/>
          <a:lstStyle/>
          <a:p>
            <a:pPr>
              <a:defRPr/>
            </a:pPr>
            <a:fld id="{6FB36EDD-0629-409C-AF13-7CC8B517DC70}" type="slidenum">
              <a:rPr lang="fr-FR" smtClean="0"/>
              <a:pPr>
                <a:defRPr/>
              </a:pPr>
              <a:t>86</a:t>
            </a:fld>
            <a:endParaRPr lang="fr-FR"/>
          </a:p>
        </p:txBody>
      </p:sp>
    </p:spTree>
    <p:extLst>
      <p:ext uri="{BB962C8B-B14F-4D97-AF65-F5344CB8AC3E}">
        <p14:creationId xmlns:p14="http://schemas.microsoft.com/office/powerpoint/2010/main" val="108859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2" y="365127"/>
            <a:ext cx="7886700" cy="869909"/>
          </a:xfrm>
        </p:spPr>
        <p:txBody>
          <a:bodyPr>
            <a:normAutofit fontScale="90000"/>
          </a:bodyPr>
          <a:lstStyle/>
          <a:p>
            <a:br>
              <a:rPr lang="fr-FR" dirty="0"/>
            </a:br>
            <a:endParaRPr lang="fr-FR" dirty="0"/>
          </a:p>
        </p:txBody>
      </p:sp>
      <p:sp>
        <p:nvSpPr>
          <p:cNvPr id="3" name="Espace réservé du contenu 2"/>
          <p:cNvSpPr>
            <a:spLocks noGrp="1"/>
          </p:cNvSpPr>
          <p:nvPr>
            <p:ph idx="1"/>
          </p:nvPr>
        </p:nvSpPr>
        <p:spPr>
          <a:xfrm>
            <a:off x="351828" y="1391304"/>
            <a:ext cx="8036596" cy="5101569"/>
          </a:xfrm>
        </p:spPr>
        <p:txBody>
          <a:bodyPr>
            <a:normAutofit fontScale="92500" lnSpcReduction="10000"/>
          </a:bodyPr>
          <a:lstStyle/>
          <a:p>
            <a:pPr marL="0" indent="0" algn="ctr">
              <a:buNone/>
            </a:pPr>
            <a:r>
              <a:rPr lang="fr-FR" sz="2600" b="1" dirty="0"/>
              <a:t>Types d’indicateurs </a:t>
            </a:r>
          </a:p>
          <a:p>
            <a:pPr marL="0">
              <a:buNone/>
            </a:pPr>
            <a:r>
              <a:rPr lang="fr-FR" sz="2600" dirty="0"/>
              <a:t>Les indicateurs peuvent être des statistiques </a:t>
            </a:r>
            <a:r>
              <a:rPr lang="fr-FR" sz="2600" b="1" dirty="0"/>
              <a:t>simples </a:t>
            </a:r>
            <a:r>
              <a:rPr lang="fr-FR" sz="2600" dirty="0"/>
              <a:t>(nombre de consultations, effectif de personnel qualifié ) ou </a:t>
            </a:r>
            <a:r>
              <a:rPr lang="fr-FR" sz="2600" b="1" dirty="0"/>
              <a:t>composites</a:t>
            </a:r>
            <a:r>
              <a:rPr lang="fr-FR" sz="2600" dirty="0"/>
              <a:t> (ratio population/personnel soignant, Indice des prix à la consommation,  etc.).</a:t>
            </a:r>
          </a:p>
          <a:p>
            <a:pPr marL="0" indent="0">
              <a:buNone/>
            </a:pPr>
            <a:r>
              <a:rPr lang="fr-FR" sz="2600" dirty="0"/>
              <a:t>Les indicateurs  peuvent être classés:</a:t>
            </a:r>
          </a:p>
          <a:p>
            <a:pPr lvl="0"/>
            <a:r>
              <a:rPr lang="fr-FR" sz="2600" b="1" dirty="0"/>
              <a:t>d'intrants </a:t>
            </a:r>
            <a:r>
              <a:rPr lang="fr-FR" sz="2600" dirty="0"/>
              <a:t>(ou moyens ou input)</a:t>
            </a:r>
            <a:r>
              <a:rPr lang="fr-FR" sz="2600" b="1" dirty="0"/>
              <a:t> </a:t>
            </a:r>
            <a:r>
              <a:rPr lang="fr-FR" sz="2600" dirty="0"/>
              <a:t>qui mesurent les ressources fournies pour exécuter les activités.</a:t>
            </a:r>
          </a:p>
          <a:p>
            <a:pPr marL="0" indent="0">
              <a:buNone/>
            </a:pPr>
            <a:r>
              <a:rPr lang="fr-FR" sz="2600" dirty="0"/>
              <a:t>Exemples : budget, nombre de personnes recrutées, </a:t>
            </a:r>
          </a:p>
          <a:p>
            <a:pPr lvl="0"/>
            <a:r>
              <a:rPr lang="fr-FR" sz="2600" b="1" dirty="0"/>
              <a:t>de processus </a:t>
            </a:r>
            <a:r>
              <a:rPr lang="fr-FR" sz="2600" dirty="0"/>
              <a:t>(ou de réalisations directes ou output)</a:t>
            </a:r>
            <a:r>
              <a:rPr lang="fr-FR" sz="2600" b="1" dirty="0"/>
              <a:t> </a:t>
            </a:r>
            <a:r>
              <a:rPr lang="fr-FR" sz="2600" dirty="0"/>
              <a:t>qui mesurent les activités exécutées.</a:t>
            </a:r>
          </a:p>
          <a:p>
            <a:pPr marL="0" indent="0">
              <a:buNone/>
            </a:pPr>
            <a:r>
              <a:rPr lang="fr-FR" sz="2600" dirty="0"/>
              <a:t>Exemples : nombre de formations effectuées, nombre de consultations, nombre d’écoles construites.</a:t>
            </a:r>
          </a:p>
          <a:p>
            <a:endParaRPr lang="fr-FR" dirty="0"/>
          </a:p>
          <a:p>
            <a:endParaRPr lang="fr-FR" dirty="0"/>
          </a:p>
        </p:txBody>
      </p:sp>
      <p:sp>
        <p:nvSpPr>
          <p:cNvPr id="5" name="ZoneTexte 4">
            <a:extLst>
              <a:ext uri="{FF2B5EF4-FFF2-40B4-BE49-F238E27FC236}">
                <a16:creationId xmlns:a16="http://schemas.microsoft.com/office/drawing/2014/main" id="{B2735FF4-0452-8665-13B5-23AAE1CA2911}"/>
              </a:ext>
            </a:extLst>
          </p:cNvPr>
          <p:cNvSpPr txBox="1"/>
          <p:nvPr/>
        </p:nvSpPr>
        <p:spPr>
          <a:xfrm>
            <a:off x="827584" y="521395"/>
            <a:ext cx="7687764" cy="584775"/>
          </a:xfrm>
          <a:prstGeom prst="rect">
            <a:avLst/>
          </a:prstGeom>
          <a:noFill/>
        </p:spPr>
        <p:txBody>
          <a:bodyPr wrap="square">
            <a:spAutoFit/>
          </a:bodyPr>
          <a:lstStyle/>
          <a:p>
            <a:pPr algn="ctr">
              <a:defRPr/>
            </a:pPr>
            <a:r>
              <a:rPr lang="fr-FR" sz="3200" kern="0" dirty="0">
                <a:solidFill>
                  <a:schemeClr val="accent2"/>
                </a:solidFill>
                <a:latin typeface="+mj-lt"/>
                <a:ea typeface="+mj-ea"/>
                <a:cs typeface="+mj-cs"/>
              </a:rPr>
              <a:t>4. Les indicateurs du tableau de bord </a:t>
            </a:r>
            <a:r>
              <a:rPr lang="fr-FR" sz="2000" kern="0" dirty="0">
                <a:solidFill>
                  <a:schemeClr val="accent2"/>
                </a:solidFill>
                <a:latin typeface="+mj-lt"/>
                <a:ea typeface="+mj-ea"/>
                <a:cs typeface="+mj-cs"/>
              </a:rPr>
              <a:t>(4/11)</a:t>
            </a:r>
          </a:p>
        </p:txBody>
      </p:sp>
      <p:sp>
        <p:nvSpPr>
          <p:cNvPr id="4" name="Espace réservé du numéro de diapositive 3">
            <a:extLst>
              <a:ext uri="{FF2B5EF4-FFF2-40B4-BE49-F238E27FC236}">
                <a16:creationId xmlns:a16="http://schemas.microsoft.com/office/drawing/2014/main" id="{BAE39C6D-9E5D-E3AC-0782-9F1F751C0109}"/>
              </a:ext>
            </a:extLst>
          </p:cNvPr>
          <p:cNvSpPr>
            <a:spLocks noGrp="1"/>
          </p:cNvSpPr>
          <p:nvPr>
            <p:ph type="sldNum" sz="quarter" idx="12"/>
          </p:nvPr>
        </p:nvSpPr>
        <p:spPr/>
        <p:txBody>
          <a:bodyPr/>
          <a:lstStyle/>
          <a:p>
            <a:pPr>
              <a:defRPr/>
            </a:pPr>
            <a:fld id="{A07B448D-F9D1-4FAD-96A2-619069223D4D}" type="slidenum">
              <a:rPr lang="fr-FR" smtClean="0"/>
              <a:pPr>
                <a:defRPr/>
              </a:pPr>
              <a:t>9</a:t>
            </a:fld>
            <a:endParaRPr lang="fr-FR"/>
          </a:p>
        </p:txBody>
      </p:sp>
    </p:spTree>
    <p:extLst>
      <p:ext uri="{BB962C8B-B14F-4D97-AF65-F5344CB8AC3E}">
        <p14:creationId xmlns:p14="http://schemas.microsoft.com/office/powerpoint/2010/main" val="19544228"/>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4070</TotalTime>
  <Words>6460</Words>
  <Application>Microsoft Office PowerPoint</Application>
  <PresentationFormat>Affichage à l'écran (4:3)</PresentationFormat>
  <Paragraphs>1360</Paragraphs>
  <Slides>86</Slides>
  <Notes>61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3</vt:i4>
      </vt:variant>
      <vt:variant>
        <vt:lpstr>Titres des diapositives</vt:lpstr>
      </vt:variant>
      <vt:variant>
        <vt:i4>86</vt:i4>
      </vt:variant>
    </vt:vector>
  </HeadingPairs>
  <TitlesOfParts>
    <vt:vector size="96" baseType="lpstr">
      <vt:lpstr>Arial</vt:lpstr>
      <vt:lpstr>Arial Black</vt:lpstr>
      <vt:lpstr>Calibri</vt:lpstr>
      <vt:lpstr>Times New Roman</vt:lpstr>
      <vt:lpstr>Verdana</vt:lpstr>
      <vt:lpstr>Wingdings</vt:lpstr>
      <vt:lpstr>Modèle par défaut</vt:lpstr>
      <vt:lpstr>Feuille de calcul</vt:lpstr>
      <vt:lpstr>Graphique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4. Les indicateurs du tableau de bord (8/11)</vt:lpstr>
      <vt:lpstr>4. Les indicateurs du tableau de bord (9/11)</vt:lpstr>
      <vt:lpstr>Présentation PowerPoint</vt:lpstr>
      <vt:lpstr>Présentation PowerPoint</vt:lpstr>
      <vt:lpstr>5. Présentation des indicateurs</vt:lpstr>
      <vt:lpstr>Présentation PowerPoint</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5. Présentation des indicateurs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Consultant SNIS , S&amp;E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de Renforcement des Capacités Statistiques (ARCS)</dc:title>
  <dc:creator>Njoya Arouna</dc:creator>
  <cp:lastModifiedBy>Alain Brilleau</cp:lastModifiedBy>
  <cp:revision>190</cp:revision>
  <dcterms:created xsi:type="dcterms:W3CDTF">2006-05-12T11:50:49Z</dcterms:created>
  <dcterms:modified xsi:type="dcterms:W3CDTF">2022-10-12T08:12:29Z</dcterms:modified>
</cp:coreProperties>
</file>