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8" r:id="rId2"/>
    <p:sldId id="303" r:id="rId3"/>
    <p:sldId id="326" r:id="rId4"/>
    <p:sldId id="325" r:id="rId5"/>
    <p:sldId id="305" r:id="rId6"/>
    <p:sldId id="306" r:id="rId7"/>
    <p:sldId id="307" r:id="rId8"/>
    <p:sldId id="308" r:id="rId9"/>
    <p:sldId id="309" r:id="rId10"/>
    <p:sldId id="310" r:id="rId11"/>
    <p:sldId id="313" r:id="rId12"/>
    <p:sldId id="311" r:id="rId13"/>
    <p:sldId id="312" r:id="rId14"/>
    <p:sldId id="315" r:id="rId15"/>
    <p:sldId id="329" r:id="rId16"/>
    <p:sldId id="317" r:id="rId17"/>
    <p:sldId id="320" r:id="rId18"/>
    <p:sldId id="321" r:id="rId19"/>
    <p:sldId id="322" r:id="rId20"/>
    <p:sldId id="323" r:id="rId21"/>
    <p:sldId id="324" r:id="rId22"/>
    <p:sldId id="327" r:id="rId23"/>
    <p:sldId id="328" r:id="rId24"/>
  </p:sldIdLst>
  <p:sldSz cx="9144000" cy="6858000" type="screen4x3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4660"/>
  </p:normalViewPr>
  <p:slideViewPr>
    <p:cSldViewPr>
      <p:cViewPr varScale="1">
        <p:scale>
          <a:sx n="107" d="100"/>
          <a:sy n="107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AC5A37-7521-430A-885C-CE8782CB56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1799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ED58D7-D3BB-4473-AC6C-B068268CF97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389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5992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655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448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7136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2315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2242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0498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3238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195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8282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703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8595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1688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2861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339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67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014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33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770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934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715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DA264B-803F-4C54-B44E-C5B6A26D162F}" type="slidenum">
              <a:rPr lang="fr-FR" smtClean="0"/>
              <a:pPr eaLnBrk="1" hangingPunct="1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97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1DD42-CA9A-4DF7-8AD3-05506EC11E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990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B1A25-9971-4B61-9B8E-1359024FA30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58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FB05E-95DD-4841-ACAB-D9A206FB20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244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9E0E6-4AA1-4715-9AF4-DF85E03418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56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B448D-F9D1-4FAD-96A2-619069223D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94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31A29-EB64-488C-B4A1-8DC32D05E2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44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FF931-8A45-414B-BBB0-FE6A68A4EB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332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9F39E-75C3-4232-AD9D-C01897AA6A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644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3A53E-17FA-44BF-98CC-D84CF9BCBDE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36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36EDD-0629-409C-AF13-7CC8B517DC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217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963E7-4E7A-4D11-BF1F-2CAB252F42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80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20871-3FBC-4EA8-8514-0059F5995A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48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6817460-9F6C-4F28-8F0B-BC7B90AC83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6" descr="Drapeau de la république du Mali ⚑ Vente en ligne du pavillon malien">
            <a:extLst>
              <a:ext uri="{FF2B5EF4-FFF2-40B4-BE49-F238E27FC236}">
                <a16:creationId xmlns:a16="http://schemas.microsoft.com/office/drawing/2014/main" id="{FC7D22EA-7EE8-E938-2605-FCD98C09D0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8" y="7493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14339" name="AutoShape 8" descr="Drapeaux-Flags - Mali">
            <a:extLst>
              <a:ext uri="{FF2B5EF4-FFF2-40B4-BE49-F238E27FC236}">
                <a16:creationId xmlns:a16="http://schemas.microsoft.com/office/drawing/2014/main" id="{1C8BD57F-C9C7-A939-EC5E-E3E33E24B9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188" y="8636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14340" name="AutoShape 10" descr="Drapeau de la Mauritanie — Wikipédia">
            <a:extLst>
              <a:ext uri="{FF2B5EF4-FFF2-40B4-BE49-F238E27FC236}">
                <a16:creationId xmlns:a16="http://schemas.microsoft.com/office/drawing/2014/main" id="{08EDDA0F-478D-1793-CE7D-E72C1714D3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4488" y="9779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14341" name="AutoShape 12" descr="G5 Sahel adopts border management declaration | West Africa Gateway |  Portail de l'Afrique de l'Ouest">
            <a:extLst>
              <a:ext uri="{FF2B5EF4-FFF2-40B4-BE49-F238E27FC236}">
                <a16:creationId xmlns:a16="http://schemas.microsoft.com/office/drawing/2014/main" id="{DD6CDEB2-549E-7872-E3E1-2BA9F14CCF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8788" y="1092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12950F9-B94E-E36F-39A9-819C81BF54A4}"/>
              </a:ext>
            </a:extLst>
          </p:cNvPr>
          <p:cNvSpPr txBox="1"/>
          <p:nvPr/>
        </p:nvSpPr>
        <p:spPr>
          <a:xfrm>
            <a:off x="458788" y="3856038"/>
            <a:ext cx="828992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cap="small" dirty="0">
                <a:solidFill>
                  <a:schemeClr val="tx2"/>
                </a:solidFill>
                <a:latin typeface="Arial Black" panose="020B0A04020102020204" pitchFamily="34" charset="0"/>
              </a:rPr>
              <a:t>Module : Pourquoi diffuser ? Comment diffuser ?</a:t>
            </a:r>
          </a:p>
        </p:txBody>
      </p:sp>
      <p:pic>
        <p:nvPicPr>
          <p:cNvPr id="14343" name="Image 12" descr="Afficher l’image source">
            <a:extLst>
              <a:ext uri="{FF2B5EF4-FFF2-40B4-BE49-F238E27FC236}">
                <a16:creationId xmlns:a16="http://schemas.microsoft.com/office/drawing/2014/main" id="{23BBA786-7D1C-14CA-F4CB-C673B0677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8" y="127000"/>
            <a:ext cx="2608262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Image 2">
            <a:extLst>
              <a:ext uri="{FF2B5EF4-FFF2-40B4-BE49-F238E27FC236}">
                <a16:creationId xmlns:a16="http://schemas.microsoft.com/office/drawing/2014/main" id="{BA36BE80-262E-DC3B-C099-96CE204A5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850" y="188913"/>
            <a:ext cx="196056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Rectangle 1">
            <a:extLst>
              <a:ext uri="{FF2B5EF4-FFF2-40B4-BE49-F238E27FC236}">
                <a16:creationId xmlns:a16="http://schemas.microsoft.com/office/drawing/2014/main" id="{F1E3C373-FEDB-E42D-C4CF-A304EE50B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9338" y="168275"/>
            <a:ext cx="44577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1500" b="1">
                <a:latin typeface="Calibri" panose="020F0502020204030204" pitchFamily="34" charset="0"/>
                <a:cs typeface="Calibri" panose="020F0502020204030204" pitchFamily="34" charset="0"/>
              </a:rPr>
              <a:t>Programme de renforcement des systèmes statistiques nationaux des pays du G5 Sahel dans le cadre de la redevabilité de l’Alliance Sahel</a:t>
            </a:r>
          </a:p>
          <a:p>
            <a:pPr algn="ctr"/>
            <a:r>
              <a:rPr lang="fr-FR" altLang="fr-FR" sz="15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(Programme Statistique G5 Sahel)</a:t>
            </a:r>
          </a:p>
        </p:txBody>
      </p:sp>
      <p:sp>
        <p:nvSpPr>
          <p:cNvPr id="14346" name="ZoneTexte 3">
            <a:extLst>
              <a:ext uri="{FF2B5EF4-FFF2-40B4-BE49-F238E27FC236}">
                <a16:creationId xmlns:a16="http://schemas.microsoft.com/office/drawing/2014/main" id="{6140997F-D7A9-0F46-6D23-4E36857A2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9988" y="2084388"/>
            <a:ext cx="3995737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b="1"/>
              <a:t>Atelier de formation </a:t>
            </a:r>
          </a:p>
          <a:p>
            <a:pPr algn="ctr"/>
            <a:r>
              <a:rPr lang="fr-FR" altLang="fr-FR" b="1"/>
              <a:t>à la diffusion des données</a:t>
            </a:r>
          </a:p>
        </p:txBody>
      </p:sp>
      <p:sp>
        <p:nvSpPr>
          <p:cNvPr id="14347" name="Rectangle 4">
            <a:extLst>
              <a:ext uri="{FF2B5EF4-FFF2-40B4-BE49-F238E27FC236}">
                <a16:creationId xmlns:a16="http://schemas.microsoft.com/office/drawing/2014/main" id="{888B1896-340F-CE34-3122-21868ADF6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500" y="2862263"/>
            <a:ext cx="31021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sz="1400" dirty="0"/>
              <a:t>N’Djamena, 10-14 octobre 2022</a:t>
            </a:r>
          </a:p>
        </p:txBody>
      </p:sp>
      <p:pic>
        <p:nvPicPr>
          <p:cNvPr id="14348" name="Image 6">
            <a:extLst>
              <a:ext uri="{FF2B5EF4-FFF2-40B4-BE49-F238E27FC236}">
                <a16:creationId xmlns:a16="http://schemas.microsoft.com/office/drawing/2014/main" id="{F18AEA81-DEF4-1E18-78B0-7CBD1859E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943" y="4687198"/>
            <a:ext cx="2663825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D61D60C-3600-35FC-52A5-D6182F459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B448D-F9D1-4FAD-96A2-619069223D4D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726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64837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Utilisation des statistiques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85775" y="1124744"/>
            <a:ext cx="840670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/>
              <a:t>Exemple d’utilisation des statistiques scolaires</a:t>
            </a:r>
          </a:p>
          <a:p>
            <a:pPr>
              <a:spcBef>
                <a:spcPct val="50000"/>
              </a:spcBef>
            </a:pPr>
            <a:endParaRPr lang="fr-FR" sz="2400" b="1" dirty="0"/>
          </a:p>
          <a:p>
            <a:pPr marL="469900" lvl="1" indent="-469900">
              <a:spcAft>
                <a:spcPts val="1200"/>
              </a:spcAft>
              <a:buFont typeface="Wingdings" panose="05000000000000000000" pitchFamily="2" charset="2"/>
              <a:buChar char="o"/>
              <a:defRPr/>
            </a:pPr>
            <a:endParaRPr lang="fr-BE" sz="24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49F534B-1697-F3DD-E776-FFAF86942805}"/>
              </a:ext>
            </a:extLst>
          </p:cNvPr>
          <p:cNvSpPr txBox="1"/>
          <p:nvPr/>
        </p:nvSpPr>
        <p:spPr>
          <a:xfrm>
            <a:off x="606388" y="1988840"/>
            <a:ext cx="7931224" cy="4570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indent="-4445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fr-BE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Choix de l’implantation d’une nouvelle école</a:t>
            </a:r>
          </a:p>
          <a:p>
            <a:pPr marL="0" marR="0" lvl="1" indent="-4445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fr-BE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Prévision pour l’allocation des moyens spécifiques aux écoles : cantines, manuels scolaires, etc.</a:t>
            </a:r>
          </a:p>
          <a:p>
            <a:pPr marL="0" marR="0" lvl="1" indent="-4445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fr-BE" sz="2400" kern="0" dirty="0">
                <a:solidFill>
                  <a:srgbClr val="000000"/>
                </a:solidFill>
                <a:latin typeface="Verdana"/>
                <a:cs typeface="Arial"/>
              </a:rPr>
              <a:t>Projections de recrutement du personnel</a:t>
            </a:r>
          </a:p>
          <a:p>
            <a:pPr marL="0" marR="0" lvl="1" indent="-4445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fr-BE" sz="2400" kern="0" dirty="0">
                <a:solidFill>
                  <a:srgbClr val="000000"/>
                </a:solidFill>
                <a:latin typeface="Verdana"/>
                <a:cs typeface="Arial"/>
              </a:rPr>
              <a:t>Affectation des ressources humaines</a:t>
            </a:r>
          </a:p>
          <a:p>
            <a:pPr marL="0" marR="0" lvl="1" indent="-4445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fr-BE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Ajustement des programmes à partir des données sur les acquis </a:t>
            </a:r>
            <a:r>
              <a:rPr kumimoji="0" lang="fr-BE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scol</a:t>
            </a:r>
            <a:r>
              <a:rPr lang="fr-BE" sz="2400" kern="0" dirty="0">
                <a:solidFill>
                  <a:srgbClr val="000000"/>
                </a:solidFill>
                <a:latin typeface="Verdana"/>
                <a:cs typeface="Arial"/>
              </a:rPr>
              <a:t>aires</a:t>
            </a:r>
            <a:endParaRPr kumimoji="0" lang="fr-BE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0" marR="0" lvl="1" indent="-4445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fr-BE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Evaluation des stratégies de l’éducation</a:t>
            </a:r>
          </a:p>
        </p:txBody>
      </p:sp>
    </p:spTree>
    <p:extLst>
      <p:ext uri="{BB962C8B-B14F-4D97-AF65-F5344CB8AC3E}">
        <p14:creationId xmlns:p14="http://schemas.microsoft.com/office/powerpoint/2010/main" val="1754489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64837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Utilisation des statistiques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85775" y="1124744"/>
            <a:ext cx="840670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/>
              <a:t>Exemple d’utilisation des statistiques sanitaires</a:t>
            </a:r>
          </a:p>
          <a:p>
            <a:pPr>
              <a:spcBef>
                <a:spcPct val="50000"/>
              </a:spcBef>
            </a:pPr>
            <a:endParaRPr lang="fr-FR" sz="2400" b="1" dirty="0"/>
          </a:p>
          <a:p>
            <a:pPr marL="469900" lvl="1" indent="-469900">
              <a:spcAft>
                <a:spcPts val="1200"/>
              </a:spcAft>
              <a:buFont typeface="Wingdings" panose="05000000000000000000" pitchFamily="2" charset="2"/>
              <a:buChar char="o"/>
              <a:defRPr/>
            </a:pPr>
            <a:endParaRPr lang="fr-BE" sz="24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49F534B-1697-F3DD-E776-FFAF86942805}"/>
              </a:ext>
            </a:extLst>
          </p:cNvPr>
          <p:cNvSpPr txBox="1"/>
          <p:nvPr/>
        </p:nvSpPr>
        <p:spPr>
          <a:xfrm>
            <a:off x="620675" y="1781661"/>
            <a:ext cx="7931224" cy="4939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fr-BE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Choix de l’implantation d’un district sanitaire</a:t>
            </a:r>
          </a:p>
          <a:p>
            <a:pPr marL="0" marR="0" lvl="1" indent="-4445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fr-BE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Utilisation des informations des annuaires statistiques et de la carte sanitaire</a:t>
            </a:r>
          </a:p>
          <a:p>
            <a:pPr marL="0" marR="0" lvl="1" indent="-4445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fr-BE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Données complémentaires sur besoins de la population </a:t>
            </a:r>
          </a:p>
          <a:p>
            <a:pPr marL="0" marR="0" lvl="1" indent="-4445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fr-BE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Analyse plus spécifique par rapport à un choix ’indicateurs sanitaires ciblés</a:t>
            </a:r>
          </a:p>
          <a:p>
            <a:pPr marL="0" marR="0" lvl="1" indent="-4445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fr-BE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cs typeface="Arial"/>
              </a:rPr>
              <a:t> Profil de pauvreté des populations concernées (pauvreté en général et spécifiquement en santé)</a:t>
            </a:r>
            <a:endParaRPr kumimoji="0" lang="fr-BE" sz="24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0" marR="0" lvl="1" indent="-4445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fr-BE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 E</a:t>
            </a:r>
            <a:r>
              <a:rPr kumimoji="0" lang="fr-BE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tc</a:t>
            </a:r>
            <a:r>
              <a:rPr kumimoji="0" lang="fr-BE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840954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64837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Utilisation des statistiques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85775" y="1124744"/>
            <a:ext cx="840670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/>
              <a:t>Exemple d’utilisation des statistiques judiciaires</a:t>
            </a:r>
          </a:p>
          <a:p>
            <a:pPr>
              <a:spcBef>
                <a:spcPct val="50000"/>
              </a:spcBef>
            </a:pPr>
            <a:endParaRPr lang="fr-FR" sz="2400" b="1" dirty="0"/>
          </a:p>
          <a:p>
            <a:pPr marL="469900" lvl="1" indent="-469900">
              <a:spcAft>
                <a:spcPts val="1200"/>
              </a:spcAft>
              <a:buFont typeface="Wingdings" panose="05000000000000000000" pitchFamily="2" charset="2"/>
              <a:buChar char="o"/>
              <a:defRPr/>
            </a:pPr>
            <a:endParaRPr lang="fr-BE" sz="24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49F534B-1697-F3DD-E776-FFAF86942805}"/>
              </a:ext>
            </a:extLst>
          </p:cNvPr>
          <p:cNvSpPr txBox="1"/>
          <p:nvPr/>
        </p:nvSpPr>
        <p:spPr>
          <a:xfrm>
            <a:off x="606388" y="1988840"/>
            <a:ext cx="7931224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indent="-4445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Affectation des agents en fonction du nombre d’affaires à traiter</a:t>
            </a:r>
          </a:p>
          <a:p>
            <a:pPr marL="0" lvl="1" indent="-444500" eaLnBrk="0" hangingPunct="0">
              <a:spcBef>
                <a:spcPts val="1800"/>
              </a:spcBef>
              <a:buClr>
                <a:srgbClr val="CC0000"/>
              </a:buClr>
              <a:buFont typeface="Wingdings" panose="05000000000000000000" pitchFamily="2" charset="2"/>
              <a:buChar char="q"/>
              <a:defRPr/>
            </a:pPr>
            <a:r>
              <a:rPr lang="fr-FR" altLang="fr-FR" sz="2400" dirty="0"/>
              <a:t>Evaluation des magistrats en fonction du nombre de dossiers traités</a:t>
            </a:r>
          </a:p>
          <a:p>
            <a:pPr marL="0" lvl="1" indent="-444500" eaLnBrk="0" hangingPunct="0">
              <a:spcBef>
                <a:spcPts val="1800"/>
              </a:spcBef>
              <a:buClr>
                <a:srgbClr val="CC0000"/>
              </a:buClr>
              <a:buFont typeface="Wingdings" panose="05000000000000000000" pitchFamily="2" charset="2"/>
              <a:buChar char="q"/>
              <a:defRPr/>
            </a:pPr>
            <a:r>
              <a:rPr lang="fr-FR" altLang="fr-FR" sz="2400" dirty="0"/>
              <a:t>Créer ou supprimer une juridiction, une maison d’arrêt à partir des données sur les activités</a:t>
            </a:r>
          </a:p>
          <a:p>
            <a:pPr marL="0" lvl="1" indent="-444500" eaLnBrk="0" hangingPunct="0">
              <a:spcBef>
                <a:spcPts val="1800"/>
              </a:spcBef>
              <a:buClr>
                <a:srgbClr val="CC0000"/>
              </a:buClr>
              <a:buFont typeface="Wingdings" panose="05000000000000000000" pitchFamily="2" charset="2"/>
              <a:buChar char="q"/>
              <a:defRPr/>
            </a:pPr>
            <a:r>
              <a:rPr lang="fr-FR" altLang="fr-FR" sz="2400" dirty="0"/>
              <a:t>Affecter les gardes de sécurité pénitentiaires selon le nombre de prisonniers</a:t>
            </a:r>
          </a:p>
          <a:p>
            <a:pPr marL="0" lvl="1" indent="-444500" eaLnBrk="0" hangingPunct="0">
              <a:spcBef>
                <a:spcPts val="1800"/>
              </a:spcBef>
              <a:buClr>
                <a:srgbClr val="CC0000"/>
              </a:buClr>
              <a:buFont typeface="Wingdings" panose="05000000000000000000" pitchFamily="2" charset="2"/>
              <a:buChar char="q"/>
              <a:defRPr/>
            </a:pPr>
            <a:r>
              <a:rPr lang="fr-FR" altLang="fr-FR" sz="2400" dirty="0"/>
              <a:t>Préparer les dotations budgétaires à tous les niveaux</a:t>
            </a:r>
          </a:p>
        </p:txBody>
      </p:sp>
    </p:spTree>
    <p:extLst>
      <p:ext uri="{BB962C8B-B14F-4D97-AF65-F5344CB8AC3E}">
        <p14:creationId xmlns:p14="http://schemas.microsoft.com/office/powerpoint/2010/main" val="3355559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64837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Utilisation des statistiques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85775" y="890464"/>
            <a:ext cx="82010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/>
              <a:t>Exemple d’utilisation des statistiques environnementales</a:t>
            </a:r>
            <a:endParaRPr lang="fr-BE" sz="24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49F534B-1697-F3DD-E776-FFAF86942805}"/>
              </a:ext>
            </a:extLst>
          </p:cNvPr>
          <p:cNvSpPr txBox="1"/>
          <p:nvPr/>
        </p:nvSpPr>
        <p:spPr>
          <a:xfrm>
            <a:off x="606388" y="1988840"/>
            <a:ext cx="793122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indent="-4445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Suivi du volet environnement des référentiels nationaux de développement, des ODD et de l’agenda 2063</a:t>
            </a:r>
          </a:p>
          <a:p>
            <a:pPr marL="0" lvl="1" indent="-444500" eaLnBrk="0" hangingPunct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fr-BE" sz="2200" dirty="0"/>
              <a:t>Suivi des stratégies et politiques sectorielles/ nationales de l’environnement</a:t>
            </a:r>
          </a:p>
          <a:p>
            <a:pPr marL="0" lvl="1" indent="-444500" eaLnBrk="0" hangingPunct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fr-FR" sz="2200" dirty="0"/>
              <a:t>Suivi de la mise en œuvre des engagements internationaux en matière d’environnement (Cop, Stockholm, Kyoto, etc.)</a:t>
            </a:r>
          </a:p>
          <a:p>
            <a:pPr marL="469900" lvl="1" indent="-4699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fr-BE" sz="2200" dirty="0"/>
              <a:t>Elaboration de notes politiques</a:t>
            </a:r>
          </a:p>
          <a:p>
            <a:pPr marL="469900" lvl="1" indent="-4699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fr-BE" sz="2200" dirty="0"/>
              <a:t>Contribution à la conception des politiques, des stratégies,  des programmes, etc.</a:t>
            </a:r>
          </a:p>
          <a:p>
            <a:pPr marL="469900" lvl="1" indent="-4699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fr-FR" altLang="fr-FR" sz="2200" dirty="0"/>
              <a:t>Elaboration de loi sur l’interdiction d’importation des sachets plastiques</a:t>
            </a:r>
          </a:p>
          <a:p>
            <a:pPr marL="469900" lvl="1" indent="-469900">
              <a:buFont typeface="Wingdings" panose="05000000000000000000" pitchFamily="2" charset="2"/>
              <a:buChar char="q"/>
              <a:defRPr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150898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64837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Comment diffuser ?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85775" y="1124745"/>
            <a:ext cx="8201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/>
              <a:t>Publier quoi?</a:t>
            </a:r>
            <a:endParaRPr lang="fr-BE" sz="24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FC5391D-8DD7-6D67-1A88-F70A8F571CA9}"/>
              </a:ext>
            </a:extLst>
          </p:cNvPr>
          <p:cNvSpPr txBox="1"/>
          <p:nvPr/>
        </p:nvSpPr>
        <p:spPr>
          <a:xfrm>
            <a:off x="606388" y="1988840"/>
            <a:ext cx="7931224" cy="4262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indent="-4445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Données brutes sous forme de base de données</a:t>
            </a:r>
          </a:p>
          <a:p>
            <a:pPr marL="0" marR="0" lvl="1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tabLst/>
              <a:defRPr/>
            </a:pP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0" lvl="1" indent="-444500" eaLnBrk="0" hangingPunct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fr-BE" sz="2400" dirty="0"/>
              <a:t>Publications statistiques (annuaires, tableaux de bord, etc.)</a:t>
            </a:r>
          </a:p>
          <a:p>
            <a:pPr marL="0" lvl="1" eaLnBrk="0" hangingPunct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defRPr/>
            </a:pPr>
            <a:endParaRPr lang="fr-BE" sz="2400" dirty="0"/>
          </a:p>
          <a:p>
            <a:pPr marL="0" lvl="1" indent="-444500" eaLnBrk="0" hangingPunct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fr-FR" sz="2400" dirty="0"/>
              <a:t>Bulletins flash (ou </a:t>
            </a:r>
            <a:r>
              <a:rPr lang="fr-FR" sz="2400" dirty="0" err="1"/>
              <a:t>policy</a:t>
            </a:r>
            <a:r>
              <a:rPr lang="fr-FR" sz="2400" dirty="0"/>
              <a:t> brief ou note technique)</a:t>
            </a:r>
          </a:p>
          <a:p>
            <a:pPr marL="0" lvl="1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defRPr/>
            </a:pPr>
            <a:endParaRPr lang="fr-BE" sz="2400" dirty="0"/>
          </a:p>
          <a:p>
            <a:pPr marL="469900" lvl="1" indent="-46990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fr-BE" sz="2400" dirty="0"/>
              <a:t>Communiqués de presse</a:t>
            </a:r>
          </a:p>
          <a:p>
            <a:pPr marL="469900" lvl="1" indent="-469900">
              <a:buFont typeface="Wingdings" panose="05000000000000000000" pitchFamily="2" charset="2"/>
              <a:buChar char="q"/>
              <a:defRPr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358402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64837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Comment diffuser ?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85775" y="1124745"/>
            <a:ext cx="8201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/>
              <a:t>Publier quoi?</a:t>
            </a:r>
            <a:endParaRPr lang="fr-BE" sz="24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FC5391D-8DD7-6D67-1A88-F70A8F571CA9}"/>
              </a:ext>
            </a:extLst>
          </p:cNvPr>
          <p:cNvSpPr txBox="1"/>
          <p:nvPr/>
        </p:nvSpPr>
        <p:spPr>
          <a:xfrm>
            <a:off x="606388" y="1988840"/>
            <a:ext cx="7931224" cy="4416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indent="-4445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Définition d’une publication par</a:t>
            </a:r>
          </a:p>
          <a:p>
            <a:pPr marL="7200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fr-FR" sz="2400" kern="0" dirty="0">
                <a:solidFill>
                  <a:srgbClr val="000000"/>
                </a:solidFill>
                <a:latin typeface="Verdana"/>
                <a:cs typeface="Arial"/>
              </a:rPr>
              <a:t>Périodicité</a:t>
            </a:r>
          </a:p>
          <a:p>
            <a:pPr marL="7200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fr-FR" sz="2400" kern="0" dirty="0">
                <a:solidFill>
                  <a:srgbClr val="000000"/>
                </a:solidFill>
                <a:latin typeface="Verdana"/>
                <a:cs typeface="Arial"/>
              </a:rPr>
              <a:t>Objectif</a:t>
            </a:r>
          </a:p>
          <a:p>
            <a:pPr marL="7200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fr-FR" sz="2400" kern="0" dirty="0">
                <a:solidFill>
                  <a:srgbClr val="000000"/>
                </a:solidFill>
                <a:latin typeface="Verdana"/>
                <a:cs typeface="Arial"/>
              </a:rPr>
              <a:t>Public cible</a:t>
            </a:r>
          </a:p>
          <a:p>
            <a:pPr marL="7200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fr-FR" sz="2400" kern="0" dirty="0">
                <a:solidFill>
                  <a:srgbClr val="000000"/>
                </a:solidFill>
                <a:latin typeface="Verdana"/>
                <a:cs typeface="Arial"/>
              </a:rPr>
              <a:t>Contenu</a:t>
            </a:r>
          </a:p>
          <a:p>
            <a:pPr marL="7200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fr-FR" sz="2400" kern="0" dirty="0">
                <a:solidFill>
                  <a:srgbClr val="000000"/>
                </a:solidFill>
                <a:latin typeface="Verdana"/>
                <a:cs typeface="Arial"/>
              </a:rPr>
              <a:t>Format</a:t>
            </a:r>
          </a:p>
          <a:p>
            <a:pPr marL="7200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fr-FR" sz="2400" kern="0" dirty="0">
                <a:solidFill>
                  <a:srgbClr val="000000"/>
                </a:solidFill>
                <a:latin typeface="Verdana"/>
                <a:cs typeface="Arial"/>
              </a:rPr>
              <a:t>Responsable</a:t>
            </a:r>
          </a:p>
          <a:p>
            <a:pPr marL="7200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fr-FR" sz="2400" kern="0" dirty="0">
                <a:solidFill>
                  <a:srgbClr val="000000"/>
                </a:solidFill>
                <a:latin typeface="Verdana"/>
                <a:cs typeface="Arial"/>
              </a:rPr>
              <a:t>Support</a:t>
            </a:r>
          </a:p>
          <a:p>
            <a:pPr marL="7200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fr-FR" sz="2400" kern="0" dirty="0">
                <a:solidFill>
                  <a:srgbClr val="000000"/>
                </a:solidFill>
                <a:latin typeface="Verdana"/>
                <a:cs typeface="Arial"/>
              </a:rPr>
              <a:t>Diffusion</a:t>
            </a:r>
            <a:endParaRPr lang="fr-BE" sz="2400" dirty="0"/>
          </a:p>
          <a:p>
            <a:pPr marL="469900" lvl="1" indent="-469900">
              <a:buFont typeface="Wingdings" panose="05000000000000000000" pitchFamily="2" charset="2"/>
              <a:buChar char="q"/>
              <a:defRPr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79257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64837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Comment diffuser ?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26343" y="835129"/>
            <a:ext cx="8201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/>
              <a:t>Exemples de produits de diffusion d’un INS</a:t>
            </a:r>
            <a:endParaRPr lang="fr-BE" sz="24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9B0508B-E5A0-8561-65DF-882123A81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" y="1396227"/>
            <a:ext cx="8155881" cy="537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dirty="0"/>
              <a:t>Publications régulières</a:t>
            </a:r>
          </a:p>
          <a:p>
            <a:pPr marL="342900" indent="-157163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fr-FR" sz="2400" b="1" dirty="0"/>
              <a:t>Infraannuelles</a:t>
            </a:r>
            <a:r>
              <a:rPr lang="fr-FR" sz="2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</a:p>
          <a:p>
            <a:pPr marL="5400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Indices des prix</a:t>
            </a:r>
          </a:p>
          <a:p>
            <a:pPr marL="5400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Indices conjoncturels</a:t>
            </a:r>
          </a:p>
          <a:p>
            <a:pPr marL="5400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Comptes nationaux trimestriels</a:t>
            </a:r>
          </a:p>
          <a:p>
            <a:pPr marL="5400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Bulletins et notes de conjoncture</a:t>
            </a:r>
          </a:p>
          <a:p>
            <a:pPr marL="654300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/>
              <a:t>Annuelles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Annuaires statistiques nationaux et régionaux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Comptes nationaux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Tableaux de bord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Commerce extérieur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Etc.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1304249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64837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Comment diffuser ?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26343" y="835129"/>
            <a:ext cx="8201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/>
              <a:t>Exemples de produits de diffusion d’un INS</a:t>
            </a:r>
            <a:endParaRPr lang="fr-BE" sz="24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9B0508B-E5A0-8561-65DF-882123A81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" y="1396227"/>
            <a:ext cx="8155881" cy="484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dirty="0"/>
              <a:t>Publications ponctuelles résultant d’opérations statistiques</a:t>
            </a:r>
          </a:p>
          <a:p>
            <a:pPr marL="342900" indent="-157163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fr-FR" sz="2400" b="1" dirty="0"/>
              <a:t>Recensements </a:t>
            </a:r>
            <a:r>
              <a:rPr lang="fr-FR" sz="2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</a:p>
          <a:p>
            <a:pPr marL="5400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Recensements de la population et de l’habitat</a:t>
            </a:r>
          </a:p>
          <a:p>
            <a:pPr marL="5400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Recensements des entreprises</a:t>
            </a:r>
          </a:p>
          <a:p>
            <a:pPr marL="654300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/>
              <a:t>Enquêtes auprès des ménages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Enquêtes sur les conditions de vie des ménages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Enquêtes démographiques et de santé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Enquêtes Multi-indicateurs (MICS)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Enquêtes sur l’emploi, les migrations, la nutrition, etc.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Etc.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4183505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64837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Comment diffuser ?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26343" y="835129"/>
            <a:ext cx="8201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/>
              <a:t>Supports de diffusion d’un INS</a:t>
            </a:r>
            <a:endParaRPr lang="fr-BE" sz="24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9B0508B-E5A0-8561-65DF-882123A81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" y="1559257"/>
            <a:ext cx="8155881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157163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fr-FR" sz="2400" b="1" dirty="0"/>
              <a:t>Publications sur support papier </a:t>
            </a:r>
          </a:p>
          <a:p>
            <a:pPr marL="342900" indent="-157163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/>
              <a:t>  Fichier PDF</a:t>
            </a:r>
            <a:r>
              <a:rPr lang="fr-FR" sz="2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fr-FR" sz="2400" b="1" dirty="0"/>
              <a:t>transmis par courrier électronique</a:t>
            </a:r>
          </a:p>
          <a:p>
            <a:pPr marL="654300" indent="-4572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400" b="1" dirty="0"/>
              <a:t>Bases de données 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Fichiers Excel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Microdonnées des Enquêtes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Bases de données générales </a:t>
            </a:r>
          </a:p>
          <a:p>
            <a:pPr marL="654300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/>
              <a:t>Site Web d’un INS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Publications sous format PDF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Bases de données (Open Data, </a:t>
            </a:r>
            <a:r>
              <a:rPr lang="fr-FR" sz="2400" dirty="0" err="1"/>
              <a:t>Devinfo</a:t>
            </a:r>
            <a:r>
              <a:rPr lang="fr-FR" sz="2400" dirty="0"/>
              <a:t>, Nada, etc.)</a:t>
            </a:r>
          </a:p>
        </p:txBody>
      </p:sp>
    </p:spTree>
    <p:extLst>
      <p:ext uri="{BB962C8B-B14F-4D97-AF65-F5344CB8AC3E}">
        <p14:creationId xmlns:p14="http://schemas.microsoft.com/office/powerpoint/2010/main" val="435105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64837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Comment diffuser ?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" y="835129"/>
            <a:ext cx="889248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/>
              <a:t>Exemples de produits de diffusion d’une structure sectorielle</a:t>
            </a:r>
            <a:endParaRPr lang="fr-BE" sz="24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9B0508B-E5A0-8561-65DF-882123A81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059" y="1772691"/>
            <a:ext cx="8155881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dirty="0"/>
              <a:t>Publications régulières</a:t>
            </a:r>
          </a:p>
          <a:p>
            <a:pPr marL="342900" indent="-157163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fr-FR" sz="2400" b="1" dirty="0"/>
              <a:t>Infraannuelles</a:t>
            </a:r>
            <a:r>
              <a:rPr lang="fr-FR" sz="2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</a:p>
          <a:p>
            <a:pPr marL="5400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Quelques bulletins (santé, emploi, etc.)</a:t>
            </a:r>
          </a:p>
          <a:p>
            <a:pPr marL="654300" indent="-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fr-FR" sz="2400" b="1" dirty="0"/>
              <a:t>Annuelles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Annuaires statistiques nationaux et régionaux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Tableaux de bord ou documents d’analyse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Répertoires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Comptes du secteur (santé, etc.)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Etc.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28654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64837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Plan de la présentation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526950" y="2204864"/>
            <a:ext cx="8118673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fr-FR" sz="3200" dirty="0"/>
              <a:t>Pourquoi diffuser ?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fr-FR" sz="3200" dirty="0"/>
              <a:t>Comment diffuser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endParaRPr lang="fr-FR" sz="240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64837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Comment diffuser ?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" y="835129"/>
            <a:ext cx="889248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/>
              <a:t>Exemples de produits de diffusion d’une structure sectorielle</a:t>
            </a:r>
            <a:endParaRPr lang="fr-BE" sz="24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9B0508B-E5A0-8561-65DF-882123A81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059" y="1772691"/>
            <a:ext cx="8155881" cy="46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dirty="0"/>
              <a:t>Publications ponctuelles</a:t>
            </a:r>
          </a:p>
          <a:p>
            <a:pPr marL="342900" indent="-157163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fr-FR" sz="2400" b="1" dirty="0"/>
              <a:t>Recensements</a:t>
            </a:r>
            <a:r>
              <a:rPr lang="fr-FR" sz="2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</a:p>
          <a:p>
            <a:pPr marL="5400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Agriculture</a:t>
            </a:r>
          </a:p>
          <a:p>
            <a:pPr marL="5400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Elevage</a:t>
            </a:r>
          </a:p>
          <a:p>
            <a:pPr marL="5400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Domaines spécifiques</a:t>
            </a:r>
          </a:p>
          <a:p>
            <a:pPr marL="654300" indent="-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fr-FR" sz="2400" b="1" dirty="0"/>
              <a:t>Annuelles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Enquête sur la production agricole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Enquêtes dans le domaine de la santé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Enquêtes dans des domaines spécifiques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Etc.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21798318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410490"/>
            <a:ext cx="8201025" cy="64837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Comment diffuser ?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41771" y="1036037"/>
            <a:ext cx="8466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/>
              <a:t>Supports de diffusion d’une structure sectorielle</a:t>
            </a:r>
            <a:endParaRPr lang="fr-BE" sz="24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9B0508B-E5A0-8561-65DF-882123A81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771" y="1870915"/>
            <a:ext cx="8155881" cy="3524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157163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fr-FR" sz="2400" b="1" dirty="0"/>
              <a:t>Publications sur support papier </a:t>
            </a:r>
          </a:p>
          <a:p>
            <a:pPr marL="342900" indent="-157163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fr-FR" sz="2400" b="1" dirty="0"/>
              <a:t>  Fichier PDF transmis pas courrier électronique</a:t>
            </a:r>
          </a:p>
          <a:p>
            <a:pPr marL="654300" indent="-457200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fr-FR" sz="2400" b="1" dirty="0"/>
              <a:t>Sites Web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Ministère de tutelle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INS</a:t>
            </a:r>
          </a:p>
          <a:p>
            <a:pPr marL="6543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Conseil national de la statistique ou Système statistique national</a:t>
            </a:r>
          </a:p>
        </p:txBody>
      </p:sp>
    </p:spTree>
    <p:extLst>
      <p:ext uri="{BB962C8B-B14F-4D97-AF65-F5344CB8AC3E}">
        <p14:creationId xmlns:p14="http://schemas.microsoft.com/office/powerpoint/2010/main" val="233947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410490"/>
            <a:ext cx="8201025" cy="64837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Comment diffuser ?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41771" y="1036037"/>
            <a:ext cx="8466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/>
              <a:t>Organisation de la diffusion</a:t>
            </a:r>
            <a:endParaRPr lang="fr-BE" sz="24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9B0508B-E5A0-8561-65DF-882123A81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771" y="1870915"/>
            <a:ext cx="8155881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85737">
              <a:spcBef>
                <a:spcPts val="600"/>
              </a:spcBef>
            </a:pPr>
            <a:r>
              <a:rPr lang="fr-FR" sz="2400" dirty="0"/>
              <a:t>Après validation du produit, comment le rendre accessible?</a:t>
            </a:r>
          </a:p>
          <a:p>
            <a:pPr marL="342900" indent="-157163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fr-FR" sz="2400" dirty="0"/>
              <a:t> Poster le document sur un ou plusieurs sites Web</a:t>
            </a:r>
          </a:p>
          <a:p>
            <a:pPr marL="342900" indent="-157163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fr-FR" sz="2400" dirty="0"/>
              <a:t> Envoyer le document par courrier électronique à partir d’une liste de diffusion</a:t>
            </a:r>
          </a:p>
          <a:p>
            <a:pPr marL="342900" indent="-157163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fr-FR" sz="2400" dirty="0"/>
              <a:t> Imprimer le document (si moyens disponibles)</a:t>
            </a:r>
          </a:p>
          <a:p>
            <a:pPr marL="342900" indent="-157163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fr-FR" sz="2400" dirty="0"/>
              <a:t> Transmettre la publication imprimée à partir d’une liste de diffusion</a:t>
            </a:r>
          </a:p>
        </p:txBody>
      </p:sp>
    </p:spTree>
    <p:extLst>
      <p:ext uri="{BB962C8B-B14F-4D97-AF65-F5344CB8AC3E}">
        <p14:creationId xmlns:p14="http://schemas.microsoft.com/office/powerpoint/2010/main" val="23580023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410490"/>
            <a:ext cx="8201025" cy="64837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Comment diffuser ?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41771" y="1036037"/>
            <a:ext cx="8466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/>
              <a:t>Organisation de la diffusion</a:t>
            </a:r>
            <a:endParaRPr lang="fr-BE" sz="24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9B0508B-E5A0-8561-65DF-882123A81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771" y="1870915"/>
            <a:ext cx="8155881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157163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fr-FR" sz="2400" dirty="0"/>
              <a:t> Pour les INS, existence d’une unité en charge de la diffusion</a:t>
            </a:r>
          </a:p>
          <a:p>
            <a:pPr marL="342900" indent="-157163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fr-FR" sz="2400" dirty="0"/>
              <a:t> Disposer d’une liste de diffusion (mailing liste) avec principaux utilisateurs nationaux, PTF, </a:t>
            </a:r>
            <a:r>
              <a:rPr lang="fr-FR" sz="2400" dirty="0" err="1"/>
              <a:t>etc</a:t>
            </a:r>
            <a:endParaRPr lang="fr-FR" sz="2400" dirty="0"/>
          </a:p>
          <a:p>
            <a:pPr marL="342900" indent="-157163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fr-FR" sz="2400" dirty="0"/>
              <a:t> Transmettre dans les délais les plus courts</a:t>
            </a:r>
          </a:p>
          <a:p>
            <a:pPr marL="9000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L’information statistique vieillit vite.</a:t>
            </a:r>
          </a:p>
          <a:p>
            <a:pPr marL="9000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sz="2400" dirty="0"/>
              <a:t>La visibilité de la structure est améliorée. </a:t>
            </a:r>
          </a:p>
        </p:txBody>
      </p:sp>
    </p:spTree>
    <p:extLst>
      <p:ext uri="{BB962C8B-B14F-4D97-AF65-F5344CB8AC3E}">
        <p14:creationId xmlns:p14="http://schemas.microsoft.com/office/powerpoint/2010/main" val="378873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64837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Pourquoi diffuser l’information statistique ?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47352" y="1727421"/>
            <a:ext cx="833469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/>
              <a:t>La production de statistiques est inutile si elles ne sont pas utilisées. </a:t>
            </a:r>
          </a:p>
          <a:p>
            <a:pPr>
              <a:spcBef>
                <a:spcPct val="50000"/>
              </a:spcBef>
            </a:pPr>
            <a:r>
              <a:rPr lang="fr-FR" sz="2400" b="1" dirty="0"/>
              <a:t>Pour que les statistiques soient utilisées, elles doivent être diffusées</a:t>
            </a:r>
            <a:r>
              <a:rPr lang="fr-FR" sz="2400" dirty="0"/>
              <a:t>.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6C9575-1B62-758F-7EDD-7CEC566D6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378" y="3370639"/>
            <a:ext cx="3960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dirty="0">
                <a:solidFill>
                  <a:srgbClr val="FF0000"/>
                </a:solidFill>
              </a:rPr>
              <a:t>Production des statistiques</a:t>
            </a:r>
          </a:p>
        </p:txBody>
      </p:sp>
      <p:sp>
        <p:nvSpPr>
          <p:cNvPr id="6" name="Flèche : bas 5">
            <a:extLst>
              <a:ext uri="{FF2B5EF4-FFF2-40B4-BE49-F238E27FC236}">
                <a16:creationId xmlns:a16="http://schemas.microsoft.com/office/drawing/2014/main" id="{95E67CEB-1B12-9928-10CE-070F023627FE}"/>
              </a:ext>
            </a:extLst>
          </p:cNvPr>
          <p:cNvSpPr/>
          <p:nvPr/>
        </p:nvSpPr>
        <p:spPr>
          <a:xfrm>
            <a:off x="3644282" y="3852296"/>
            <a:ext cx="484632" cy="605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2FA9654-C939-A279-8143-7962EC34B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378" y="4387327"/>
            <a:ext cx="3960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dirty="0">
                <a:solidFill>
                  <a:srgbClr val="FF0000"/>
                </a:solidFill>
              </a:rPr>
              <a:t>Diffusion des statistiques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7BB70E4-3245-7DB1-EF71-C518C8E32F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5278" y="4905827"/>
            <a:ext cx="542591" cy="650925"/>
          </a:xfrm>
          <a:prstGeom prst="rect">
            <a:avLst/>
          </a:prstGeom>
        </p:spPr>
      </p:pic>
      <p:sp>
        <p:nvSpPr>
          <p:cNvPr id="11" name="Rectangle 5">
            <a:extLst>
              <a:ext uri="{FF2B5EF4-FFF2-40B4-BE49-F238E27FC236}">
                <a16:creationId xmlns:a16="http://schemas.microsoft.com/office/drawing/2014/main" id="{DF2E0CA2-189A-EAD2-C344-45E8786FE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712" y="5554208"/>
            <a:ext cx="3960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dirty="0">
                <a:solidFill>
                  <a:srgbClr val="FF0000"/>
                </a:solidFill>
              </a:rPr>
              <a:t>Utilisation des statistiques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DCCF4B1-1404-C698-F6A7-A66F2C58F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651" y="991650"/>
            <a:ext cx="83346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/>
              <a:t>La diffusion consiste à rendre les produits statistiques aux utilisateurs potentiels. </a:t>
            </a:r>
          </a:p>
        </p:txBody>
      </p:sp>
    </p:spTree>
    <p:extLst>
      <p:ext uri="{BB962C8B-B14F-4D97-AF65-F5344CB8AC3E}">
        <p14:creationId xmlns:p14="http://schemas.microsoft.com/office/powerpoint/2010/main" val="1447567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64837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Pourquoi diffuser l’information statistique ?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358305" y="1375703"/>
            <a:ext cx="8201024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FR" sz="2000" dirty="0"/>
              <a:t>Conception de l’opération statistique.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FR" sz="2000" dirty="0"/>
              <a:t>Collecte des données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FR" sz="2000" dirty="0"/>
              <a:t>Saisie des données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FR" sz="2000" dirty="0"/>
              <a:t>Apurement des données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FR" sz="2000" dirty="0"/>
              <a:t>Edition des tableaux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FR" sz="2000" dirty="0"/>
              <a:t>Validation des tableaux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FR" sz="2000" b="1" dirty="0"/>
              <a:t>Analyse des données et élaboration des produits de diffusion (publication, base de données)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FR" sz="2000" b="1" dirty="0"/>
              <a:t>Validation des produits de diffusion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FR" sz="2000" b="1" dirty="0"/>
              <a:t>Ventilation des produits de diffusion (envoi courriers, mails, site Web)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5907DB9-7700-43EC-E76E-7B6560BBE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428"/>
            <a:ext cx="79746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/>
              <a:t>Place de la diffusion dans une opération statistique.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3EA1AF3-986C-5388-C2C6-58E97B946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306" y="5705281"/>
            <a:ext cx="80878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srgbClr val="FF0000"/>
                </a:solidFill>
              </a:rPr>
              <a:t>Diffusion : Etapes 7 à 9</a:t>
            </a:r>
            <a:r>
              <a:rPr lang="fr-F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3703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64837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Utilisation des statistiques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85775" y="1556792"/>
            <a:ext cx="8118673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fr-FR" sz="3200" dirty="0"/>
              <a:t>Introduction générale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fr-FR" sz="3200" dirty="0"/>
              <a:t>Quelques exemples d’utilisations des statistiques sectorielles</a:t>
            </a:r>
          </a:p>
          <a:p>
            <a:pPr>
              <a:spcBef>
                <a:spcPct val="50000"/>
              </a:spcBef>
            </a:pPr>
            <a:endParaRPr lang="fr-FR" sz="240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000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64837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Utilisation des statistiques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85775" y="1124744"/>
            <a:ext cx="8118673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/>
              <a:t>Types d’utilisation</a:t>
            </a:r>
          </a:p>
          <a:p>
            <a:pPr>
              <a:spcBef>
                <a:spcPct val="50000"/>
              </a:spcBef>
            </a:pPr>
            <a:endParaRPr lang="fr-FR" sz="2400" b="1" dirty="0"/>
          </a:p>
          <a:p>
            <a:pPr marL="469900" lvl="1" indent="-469900">
              <a:spcAft>
                <a:spcPts val="1200"/>
              </a:spcAft>
              <a:buFont typeface="Wingdings" panose="05000000000000000000" pitchFamily="2" charset="2"/>
              <a:buChar char="o"/>
              <a:defRPr/>
            </a:pPr>
            <a:r>
              <a:rPr lang="fr-BE" sz="2400" b="1" dirty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Aide à la décision </a:t>
            </a:r>
            <a:endParaRPr lang="fr-FR" sz="2400" b="1" dirty="0">
              <a:solidFill>
                <a:srgbClr val="FF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fr-BE" sz="2400" b="1" dirty="0"/>
              <a:t>Faire un diagnostic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fr-BE" sz="2400" b="1" dirty="0"/>
              <a:t>Établir des prévisions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fr-BE" sz="2400" b="1" dirty="0"/>
              <a:t>Élaborer des scénarios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fr-BE" sz="2400" b="1" dirty="0"/>
              <a:t>Définir des objectifs réalistes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fr-BE" sz="2400" b="1" dirty="0"/>
              <a:t>Préparer des stratégies politiques</a:t>
            </a:r>
          </a:p>
          <a:p>
            <a:pPr>
              <a:spcBef>
                <a:spcPct val="50000"/>
              </a:spcBef>
            </a:pPr>
            <a:endParaRPr lang="fr-FR" sz="240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19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64837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Utilisation des statistiques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85775" y="1124744"/>
            <a:ext cx="8118673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/>
              <a:t>Types d’utilisation</a:t>
            </a:r>
          </a:p>
          <a:p>
            <a:pPr>
              <a:spcBef>
                <a:spcPct val="50000"/>
              </a:spcBef>
            </a:pPr>
            <a:endParaRPr lang="fr-FR" sz="2400" b="1" dirty="0"/>
          </a:p>
          <a:p>
            <a:pPr marL="469900" lvl="1" indent="-469900">
              <a:spcAft>
                <a:spcPts val="1200"/>
              </a:spcAft>
              <a:buFont typeface="Wingdings" panose="05000000000000000000" pitchFamily="2" charset="2"/>
              <a:buChar char="o"/>
              <a:defRPr/>
            </a:pPr>
            <a:r>
              <a:rPr lang="fr-BE" sz="2400" b="1" dirty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Aide à la gestion </a:t>
            </a:r>
            <a:endParaRPr lang="fr-FR" sz="2400" b="1" dirty="0">
              <a:solidFill>
                <a:srgbClr val="FF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866775" lvl="2" indent="-4699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fr-BE" sz="2400" b="1" dirty="0"/>
              <a:t>Planifier des besoins en ressources:</a:t>
            </a:r>
          </a:p>
          <a:p>
            <a:pPr marL="1255713" lvl="3" indent="-469900"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fr-BE" sz="2400" b="1" dirty="0"/>
              <a:t>Humaines</a:t>
            </a:r>
          </a:p>
          <a:p>
            <a:pPr marL="1255713" lvl="3" indent="-469900"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fr-BE" sz="2400" b="1" dirty="0"/>
              <a:t>Matérielles</a:t>
            </a:r>
          </a:p>
          <a:p>
            <a:pPr marL="1255713" lvl="3" indent="-469900"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fr-BE" sz="2400" b="1" dirty="0"/>
              <a:t>Logistiques</a:t>
            </a:r>
          </a:p>
          <a:p>
            <a:pPr marL="1255713" lvl="3" indent="-469900"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fr-BE" sz="2400" b="1" dirty="0"/>
              <a:t>Financières</a:t>
            </a:r>
          </a:p>
          <a:p>
            <a:pPr marL="866775" lvl="2" indent="-4699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fr-BE" sz="2400" b="1" dirty="0"/>
              <a:t>Calculer un budget</a:t>
            </a:r>
          </a:p>
          <a:p>
            <a:pPr marL="866775" lvl="2" indent="-4699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fr-BE" sz="2400" b="1" dirty="0"/>
              <a:t>Allouer les ressources</a:t>
            </a:r>
            <a:endParaRPr lang="fr-FR" sz="240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376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64837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Utilisation des statistiques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85775" y="1124744"/>
            <a:ext cx="8118673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/>
              <a:t>Types d’utilisation</a:t>
            </a:r>
          </a:p>
          <a:p>
            <a:pPr>
              <a:spcBef>
                <a:spcPct val="50000"/>
              </a:spcBef>
            </a:pPr>
            <a:endParaRPr lang="fr-FR" sz="2400" b="1" dirty="0"/>
          </a:p>
          <a:p>
            <a:pPr marL="469900" lvl="1" indent="-469900">
              <a:spcAft>
                <a:spcPts val="1200"/>
              </a:spcAft>
              <a:buFont typeface="Wingdings" panose="05000000000000000000" pitchFamily="2" charset="2"/>
              <a:buChar char="o"/>
              <a:defRPr/>
            </a:pPr>
            <a:r>
              <a:rPr lang="fr-BE" sz="2400" b="1" dirty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Aide à l’évaluation</a:t>
            </a:r>
            <a:endParaRPr lang="fr-FR" sz="2400" b="1" dirty="0">
              <a:solidFill>
                <a:srgbClr val="FF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866775" lvl="2" indent="-4699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fr-BE" sz="2400" b="1" dirty="0"/>
              <a:t>De la stratégie</a:t>
            </a:r>
          </a:p>
          <a:p>
            <a:pPr marL="866775" lvl="2" indent="-4699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fr-BE" sz="2400" b="1" dirty="0"/>
              <a:t>Des performances de gestion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12C3344-FADE-D0B5-A07D-3F3C40F324BB}"/>
              </a:ext>
            </a:extLst>
          </p:cNvPr>
          <p:cNvSpPr txBox="1"/>
          <p:nvPr/>
        </p:nvSpPr>
        <p:spPr>
          <a:xfrm>
            <a:off x="1331640" y="4221088"/>
            <a:ext cx="60486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0">
              <a:buFont typeface="Wingdings" panose="05000000000000000000" pitchFamily="2" charset="2"/>
              <a:buNone/>
              <a:defRPr/>
            </a:pPr>
            <a:r>
              <a:rPr lang="fr-BE" sz="2400" b="1" dirty="0"/>
              <a:t>En vue d’une révision de la stratégie, du mode de gestion et … … d’une nouvelle décision</a:t>
            </a:r>
          </a:p>
        </p:txBody>
      </p:sp>
    </p:spTree>
    <p:extLst>
      <p:ext uri="{BB962C8B-B14F-4D97-AF65-F5344CB8AC3E}">
        <p14:creationId xmlns:p14="http://schemas.microsoft.com/office/powerpoint/2010/main" val="1747208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85775" y="260350"/>
            <a:ext cx="8201025" cy="64837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Utilisation des statistiques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85775" y="1124744"/>
            <a:ext cx="811867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/>
              <a:t>Types d’utilisateurs</a:t>
            </a:r>
          </a:p>
          <a:p>
            <a:pPr>
              <a:spcBef>
                <a:spcPct val="50000"/>
              </a:spcBef>
            </a:pPr>
            <a:endParaRPr lang="fr-FR" sz="2400" b="1" dirty="0"/>
          </a:p>
          <a:p>
            <a:pPr marL="469900" lvl="1" indent="-469900">
              <a:spcAft>
                <a:spcPts val="1200"/>
              </a:spcAft>
              <a:buFont typeface="Wingdings" panose="05000000000000000000" pitchFamily="2" charset="2"/>
              <a:buChar char="o"/>
              <a:defRPr/>
            </a:pPr>
            <a:endParaRPr lang="fr-BE" sz="2400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A4C8AE-81D2-E06A-F249-E5A9DDC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EDD-0629-409C-AF13-7CC8B517DC70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599FCB0-A944-32A3-E8B9-CB58AA122605}"/>
              </a:ext>
            </a:extLst>
          </p:cNvPr>
          <p:cNvSpPr txBox="1"/>
          <p:nvPr/>
        </p:nvSpPr>
        <p:spPr>
          <a:xfrm>
            <a:off x="539552" y="1848019"/>
            <a:ext cx="7560840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fr-FR" sz="2400" b="1" dirty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Tous les niveaux de décision/gestion/évaluation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sz="2400" dirty="0"/>
              <a:t>Différents échelons gouvernementaux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sz="2400" dirty="0"/>
              <a:t>Parlementaires et élus locaux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sz="2400" dirty="0"/>
              <a:t>Partenaires techniques et financiers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sz="2400" dirty="0"/>
              <a:t>Organismes internationaux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sz="2400" dirty="0"/>
              <a:t>Entreprises privées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sz="2400" dirty="0"/>
              <a:t>Société civile: syndicats, associations, </a:t>
            </a:r>
            <a:r>
              <a:rPr lang="fr-FR" sz="2400" dirty="0" err="1"/>
              <a:t>ONGs</a:t>
            </a:r>
            <a:r>
              <a:rPr lang="fr-FR" sz="2400" dirty="0"/>
              <a:t>, …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sz="2400" dirty="0"/>
              <a:t>Médias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sz="2400" dirty="0"/>
              <a:t>Individus (chercheurs, étudiants, individus)</a:t>
            </a:r>
          </a:p>
        </p:txBody>
      </p:sp>
    </p:spTree>
    <p:extLst>
      <p:ext uri="{BB962C8B-B14F-4D97-AF65-F5344CB8AC3E}">
        <p14:creationId xmlns:p14="http://schemas.microsoft.com/office/powerpoint/2010/main" val="2096466954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4383</TotalTime>
  <Words>1091</Words>
  <Application>Microsoft Office PowerPoint</Application>
  <PresentationFormat>Affichage à l'écran (4:3)</PresentationFormat>
  <Paragraphs>247</Paragraphs>
  <Slides>23</Slides>
  <Notes>22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Verdana</vt:lpstr>
      <vt:lpstr>Wingdings</vt:lpstr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Consultant SNIS , S&amp;E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de Renforcement des Capacités Statistiques (ARCS)</dc:title>
  <dc:creator>Njoya Arouna</dc:creator>
  <cp:lastModifiedBy>Alain Brilleau</cp:lastModifiedBy>
  <cp:revision>197</cp:revision>
  <dcterms:created xsi:type="dcterms:W3CDTF">2006-05-12T11:50:49Z</dcterms:created>
  <dcterms:modified xsi:type="dcterms:W3CDTF">2022-10-10T05:50:09Z</dcterms:modified>
</cp:coreProperties>
</file>