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60" r:id="rId1"/>
  </p:sldMasterIdLst>
  <p:notesMasterIdLst>
    <p:notesMasterId r:id="rId14"/>
  </p:notesMasterIdLst>
  <p:sldIdLst>
    <p:sldId id="258" r:id="rId2"/>
    <p:sldId id="313" r:id="rId3"/>
    <p:sldId id="326" r:id="rId4"/>
    <p:sldId id="333" r:id="rId5"/>
    <p:sldId id="311" r:id="rId6"/>
    <p:sldId id="327" r:id="rId7"/>
    <p:sldId id="328" r:id="rId8"/>
    <p:sldId id="330" r:id="rId9"/>
    <p:sldId id="331" r:id="rId10"/>
    <p:sldId id="329" r:id="rId11"/>
    <p:sldId id="332" r:id="rId12"/>
    <p:sldId id="269" r:id="rId13"/>
  </p:sldIdLst>
  <p:sldSz cx="9144000" cy="6858000" type="screen4x3"/>
  <p:notesSz cx="6858000" cy="9144000"/>
  <p:defaultTextStyle>
    <a:defPPr>
      <a:defRPr lang="fr-FR"/>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oufy" initials="D" lastIdx="1" clrIdx="0">
    <p:extLst>
      <p:ext uri="{19B8F6BF-5375-455C-9EA6-DF929625EA0E}">
        <p15:presenceInfo xmlns:p15="http://schemas.microsoft.com/office/powerpoint/2012/main" userId="Dioufy" providerId="None"/>
      </p:ext>
    </p:extLst>
  </p:cmAuthor>
  <p:cmAuthor id="2" name="Mamadou Ngalgou KANE" initials="MNK" lastIdx="1" clrIdx="1">
    <p:extLst>
      <p:ext uri="{19B8F6BF-5375-455C-9EA6-DF929625EA0E}">
        <p15:presenceInfo xmlns:p15="http://schemas.microsoft.com/office/powerpoint/2012/main" userId="S-1-5-21-2627762863-860245938-965576809-11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8DCADB"/>
    <a:srgbClr val="87C7D9"/>
    <a:srgbClr val="5FB5CD"/>
    <a:srgbClr val="5CB4CC"/>
    <a:srgbClr val="64B7CE"/>
    <a:srgbClr val="73BED3"/>
    <a:srgbClr val="008AC9"/>
    <a:srgbClr val="06A3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9" autoAdjust="0"/>
    <p:restoredTop sz="94662" autoAdjust="0"/>
  </p:normalViewPr>
  <p:slideViewPr>
    <p:cSldViewPr snapToObjects="1">
      <p:cViewPr varScale="1">
        <p:scale>
          <a:sx n="84" d="100"/>
          <a:sy n="84" d="100"/>
        </p:scale>
        <p:origin x="144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53F514A-98A4-45C0-9189-6D1AE4450878}" type="datetimeFigureOut">
              <a:rPr lang="fr-FR"/>
              <a:pPr>
                <a:defRPr/>
              </a:pPr>
              <a:t>07/06/2021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C30E5EA-31E2-4D66-B969-FB25C3C58B01}" type="slidenum">
              <a:rPr lang="fr-FR"/>
              <a:pPr>
                <a:defRPr/>
              </a:pPr>
              <a:t>‹N°›</a:t>
            </a:fld>
            <a:endParaRPr lang="fr-FR"/>
          </a:p>
        </p:txBody>
      </p:sp>
    </p:spTree>
    <p:extLst>
      <p:ext uri="{BB962C8B-B14F-4D97-AF65-F5344CB8AC3E}">
        <p14:creationId xmlns:p14="http://schemas.microsoft.com/office/powerpoint/2010/main" val="36958932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1</a:t>
            </a:fld>
            <a:endParaRPr lang="fr-FR" dirty="0"/>
          </a:p>
        </p:txBody>
      </p:sp>
    </p:spTree>
    <p:extLst>
      <p:ext uri="{BB962C8B-B14F-4D97-AF65-F5344CB8AC3E}">
        <p14:creationId xmlns:p14="http://schemas.microsoft.com/office/powerpoint/2010/main" val="3838455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11</a:t>
            </a:fld>
            <a:endParaRPr lang="fr-FR"/>
          </a:p>
        </p:txBody>
      </p:sp>
    </p:spTree>
    <p:extLst>
      <p:ext uri="{BB962C8B-B14F-4D97-AF65-F5344CB8AC3E}">
        <p14:creationId xmlns:p14="http://schemas.microsoft.com/office/powerpoint/2010/main" val="2306966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3</a:t>
            </a:fld>
            <a:endParaRPr lang="fr-FR"/>
          </a:p>
        </p:txBody>
      </p:sp>
    </p:spTree>
    <p:extLst>
      <p:ext uri="{BB962C8B-B14F-4D97-AF65-F5344CB8AC3E}">
        <p14:creationId xmlns:p14="http://schemas.microsoft.com/office/powerpoint/2010/main" val="4133089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4</a:t>
            </a:fld>
            <a:endParaRPr lang="fr-FR"/>
          </a:p>
        </p:txBody>
      </p:sp>
    </p:spTree>
    <p:extLst>
      <p:ext uri="{BB962C8B-B14F-4D97-AF65-F5344CB8AC3E}">
        <p14:creationId xmlns:p14="http://schemas.microsoft.com/office/powerpoint/2010/main" val="354917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5</a:t>
            </a:fld>
            <a:endParaRPr lang="fr-FR"/>
          </a:p>
        </p:txBody>
      </p:sp>
    </p:spTree>
    <p:extLst>
      <p:ext uri="{BB962C8B-B14F-4D97-AF65-F5344CB8AC3E}">
        <p14:creationId xmlns:p14="http://schemas.microsoft.com/office/powerpoint/2010/main" val="4007656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6</a:t>
            </a:fld>
            <a:endParaRPr lang="fr-FR"/>
          </a:p>
        </p:txBody>
      </p:sp>
    </p:spTree>
    <p:extLst>
      <p:ext uri="{BB962C8B-B14F-4D97-AF65-F5344CB8AC3E}">
        <p14:creationId xmlns:p14="http://schemas.microsoft.com/office/powerpoint/2010/main" val="1650418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7</a:t>
            </a:fld>
            <a:endParaRPr lang="fr-FR"/>
          </a:p>
        </p:txBody>
      </p:sp>
    </p:spTree>
    <p:extLst>
      <p:ext uri="{BB962C8B-B14F-4D97-AF65-F5344CB8AC3E}">
        <p14:creationId xmlns:p14="http://schemas.microsoft.com/office/powerpoint/2010/main" val="774501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8</a:t>
            </a:fld>
            <a:endParaRPr lang="fr-FR"/>
          </a:p>
        </p:txBody>
      </p:sp>
    </p:spTree>
    <p:extLst>
      <p:ext uri="{BB962C8B-B14F-4D97-AF65-F5344CB8AC3E}">
        <p14:creationId xmlns:p14="http://schemas.microsoft.com/office/powerpoint/2010/main" val="892737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9</a:t>
            </a:fld>
            <a:endParaRPr lang="fr-FR"/>
          </a:p>
        </p:txBody>
      </p:sp>
    </p:spTree>
    <p:extLst>
      <p:ext uri="{BB962C8B-B14F-4D97-AF65-F5344CB8AC3E}">
        <p14:creationId xmlns:p14="http://schemas.microsoft.com/office/powerpoint/2010/main" val="3445099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10</a:t>
            </a:fld>
            <a:endParaRPr lang="fr-FR"/>
          </a:p>
        </p:txBody>
      </p:sp>
    </p:spTree>
    <p:extLst>
      <p:ext uri="{BB962C8B-B14F-4D97-AF65-F5344CB8AC3E}">
        <p14:creationId xmlns:p14="http://schemas.microsoft.com/office/powerpoint/2010/main" val="3882624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pPr>
              <a:defRPr/>
            </a:pPr>
            <a:fld id="{B0BC584F-5753-4B1A-9294-C69CF7E5F6BD}" type="datetime1">
              <a:rPr lang="fr-FR" smtClean="0"/>
              <a:t>07/06/2021</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6BF84CD6-F220-4EC5-8821-DE66076421D7}" type="slidenum">
              <a:rPr lang="fr-FR" smtClean="0"/>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fld id="{2969D4B2-BFBD-4B82-A2FB-FBDF039AF898}" type="datetime1">
              <a:rPr lang="fr-FR" smtClean="0"/>
              <a:t>07/06/2021</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99397341-6ECD-42F6-8E3F-BED3FF5F167C}"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fld id="{FDC689A5-243C-4A63-B25D-A742FA12AA30}" type="datetime1">
              <a:rPr lang="fr-FR" smtClean="0"/>
              <a:t>07/06/2021</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36BD914B-AA2B-46D6-ABAB-885C6248E2E4}"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fld id="{C929EE68-C432-4440-BC8D-A9F8A7EB2FB8}" type="datetime1">
              <a:rPr lang="fr-FR" smtClean="0"/>
              <a:t>07/06/2021</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4AEB319-FDC8-40A7-9778-F9F4B7EAB44A}"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pPr>
              <a:defRPr/>
            </a:pPr>
            <a:fld id="{431E9747-BCEE-45FA-91F8-C3366C757968}" type="datetime1">
              <a:rPr lang="fr-FR" smtClean="0"/>
              <a:t>07/06/2021</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9263BC8-C2FC-4AD3-8792-74FF656158D3}" type="slidenum">
              <a:rPr lang="fr-FR" smtClean="0"/>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pPr>
              <a:defRPr/>
            </a:pPr>
            <a:fld id="{09B7A322-B39E-48E0-BAB2-1CD40AA4B863}" type="datetime1">
              <a:rPr lang="fr-FR" smtClean="0"/>
              <a:t>07/06/2021</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FF4A444-3BE9-4CAB-9BC9-7D4D622F12AD}" type="slidenum">
              <a:rPr lang="fr-FR" smtClean="0"/>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pPr>
              <a:defRPr/>
            </a:pPr>
            <a:fld id="{DD6E006E-F1B5-4D75-A4C7-19D5CE553772}" type="datetime1">
              <a:rPr lang="fr-FR" smtClean="0"/>
              <a:t>07/06/2021</a:t>
            </a:fld>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B99863D1-8B21-49F5-B651-FE85CFE5F592}" type="slidenum">
              <a:rPr lang="fr-FR" smtClean="0"/>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pPr>
              <a:defRPr/>
            </a:pPr>
            <a:fld id="{EFA0DEDA-2AD7-4C1F-AAAA-3D230DB73E0D}" type="datetime1">
              <a:rPr lang="fr-FR" smtClean="0"/>
              <a:t>07/06/2021</a:t>
            </a:fld>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7D21F331-98C5-490F-86D1-33FD66CC8110}"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743C6100-51F4-4797-808D-283FA316AD0A}" type="datetime1">
              <a:rPr lang="fr-FR" smtClean="0"/>
              <a:t>07/06/2021</a:t>
            </a:fld>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9DDF6DD0-560F-4B76-9C35-63E87D649792}"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pPr>
              <a:defRPr/>
            </a:pPr>
            <a:fld id="{70BE0DEE-82AD-43DA-A18B-7BACBA2F1FD0}" type="datetime1">
              <a:rPr lang="fr-FR" smtClean="0"/>
              <a:t>07/06/2021</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B8F882F-ECAB-4B49-8B85-2E8514ED23B5}" type="slidenum">
              <a:rPr lang="fr-FR" smtClean="0"/>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pPr>
              <a:defRPr/>
            </a:pPr>
            <a:fld id="{D3B04CE9-ACCC-436D-86C7-9459D41CB7BD}" type="datetime1">
              <a:rPr lang="fr-FR" smtClean="0"/>
              <a:t>07/06/2021</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96A379CB-4B25-4702-A0C8-5839B64DB60E}" type="slidenum">
              <a:rPr lang="fr-FR" smtClean="0"/>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01BC55E-2589-4E0D-97F5-66CBC6348F77}" type="datetime1">
              <a:rPr lang="fr-FR" smtClean="0"/>
              <a:t>07/06/2021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7742FBF-C359-42ED-8110-0203560A471A}" type="slidenum">
              <a:rPr lang="fr-FR" smtClean="0"/>
              <a:pPr>
                <a:defRPr/>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50" name="Titre 1"/>
          <p:cNvSpPr>
            <a:spLocks noGrp="1"/>
          </p:cNvSpPr>
          <p:nvPr>
            <p:ph type="ctrTitle"/>
          </p:nvPr>
        </p:nvSpPr>
        <p:spPr>
          <a:xfrm>
            <a:off x="611560" y="2420888"/>
            <a:ext cx="7916416" cy="1080120"/>
          </a:xfrm>
          <a:ln>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fontAlgn="base">
              <a:spcAft>
                <a:spcPct val="0"/>
              </a:spcAft>
              <a:defRPr/>
            </a:pPr>
            <a:r>
              <a:rPr lang="fr-FR" sz="2400" b="1" dirty="0">
                <a:solidFill>
                  <a:srgbClr val="0000FF"/>
                </a:solidFill>
                <a:latin typeface="Arial" pitchFamily="34" charset="0"/>
                <a:ea typeface="+mj-ea"/>
                <a:cs typeface="Arial" pitchFamily="34" charset="0"/>
              </a:rPr>
              <a:t>Comptes locaux du Sénégal</a:t>
            </a:r>
          </a:p>
        </p:txBody>
      </p:sp>
      <p:sp>
        <p:nvSpPr>
          <p:cNvPr id="3076" name="ZoneTexte 4"/>
          <p:cNvSpPr txBox="1">
            <a:spLocks noChangeArrowheads="1"/>
          </p:cNvSpPr>
          <p:nvPr/>
        </p:nvSpPr>
        <p:spPr bwMode="auto">
          <a:xfrm>
            <a:off x="6018213" y="714375"/>
            <a:ext cx="125412" cy="161925"/>
          </a:xfrm>
          <a:prstGeom prst="rect">
            <a:avLst/>
          </a:prstGeom>
          <a:blipFill dpi="0" rotWithShape="1">
            <a:blip r:embed="rId3"/>
            <a:srcRect/>
            <a:stretch>
              <a:fillRect/>
            </a:stretch>
          </a:blipFill>
          <a:ln w="9525">
            <a:noFill/>
            <a:miter lim="800000"/>
            <a:headEnd/>
            <a:tailEnd/>
          </a:ln>
        </p:spPr>
        <p:txBody>
          <a:bodyPr>
            <a:spAutoFit/>
          </a:bodyPr>
          <a:lstStyle/>
          <a:p>
            <a:endParaRPr lang="en-US" dirty="0">
              <a:latin typeface="Calibri" pitchFamily="34" charset="0"/>
            </a:endParaRPr>
          </a:p>
        </p:txBody>
      </p:sp>
      <p:sp>
        <p:nvSpPr>
          <p:cNvPr id="5" name="Espace réservé du numéro de diapositive 4"/>
          <p:cNvSpPr>
            <a:spLocks noGrp="1"/>
          </p:cNvSpPr>
          <p:nvPr>
            <p:ph type="sldNum" sz="quarter" idx="12"/>
          </p:nvPr>
        </p:nvSpPr>
        <p:spPr>
          <a:xfrm>
            <a:off x="8671992" y="6382100"/>
            <a:ext cx="400024" cy="365125"/>
          </a:xfrm>
        </p:spPr>
        <p:txBody>
          <a:bodyPr/>
          <a:lstStyle/>
          <a:p>
            <a:pPr>
              <a:defRPr/>
            </a:pPr>
            <a:fld id="{6BF84CD6-F220-4EC5-8821-DE66076421D7}" type="slidenum">
              <a:rPr lang="fr-FR" smtClean="0">
                <a:solidFill>
                  <a:schemeClr val="tx1"/>
                </a:solidFill>
                <a:effectLst>
                  <a:outerShdw blurRad="38100" dist="38100" dir="2700000" algn="tl">
                    <a:srgbClr val="000000">
                      <a:alpha val="43137"/>
                    </a:srgbClr>
                  </a:outerShdw>
                </a:effectLst>
              </a:rPr>
              <a:pPr>
                <a:defRPr/>
              </a:pPr>
              <a:t>1</a:t>
            </a:fld>
            <a:endParaRPr lang="fr-FR" dirty="0">
              <a:solidFill>
                <a:schemeClr val="tx1"/>
              </a:solidFill>
              <a:effectLst>
                <a:outerShdw blurRad="38100" dist="38100" dir="2700000" algn="tl">
                  <a:srgbClr val="000000">
                    <a:alpha val="43137"/>
                  </a:srgbClr>
                </a:outerShdw>
              </a:effectLst>
            </a:endParaRPr>
          </a:p>
        </p:txBody>
      </p:sp>
      <p:sp>
        <p:nvSpPr>
          <p:cNvPr id="2" name="Rectangle 1"/>
          <p:cNvSpPr/>
          <p:nvPr/>
        </p:nvSpPr>
        <p:spPr>
          <a:xfrm>
            <a:off x="467544" y="4617131"/>
            <a:ext cx="7916416" cy="936104"/>
          </a:xfrm>
          <a:prstGeom prst="rect">
            <a:avLst/>
          </a:prstGeom>
          <a:ln>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eaLnBrk="1" hangingPunct="1"/>
            <a:r>
              <a:rPr lang="fr-FR" sz="1200" b="1" dirty="0">
                <a:solidFill>
                  <a:srgbClr val="0000FF"/>
                </a:solidFill>
                <a:latin typeface="Arial" pitchFamily="34" charset="0"/>
                <a:cs typeface="Arial" pitchFamily="34" charset="0"/>
              </a:rPr>
              <a:t>Atelier du </a:t>
            </a:r>
            <a:r>
              <a:rPr lang="fr-FR" sz="1200" b="1" dirty="0" smtClean="0">
                <a:solidFill>
                  <a:srgbClr val="0000FF"/>
                </a:solidFill>
                <a:latin typeface="Arial" pitchFamily="34" charset="0"/>
                <a:cs typeface="Arial" pitchFamily="34" charset="0"/>
              </a:rPr>
              <a:t>09 </a:t>
            </a:r>
            <a:r>
              <a:rPr lang="fr-FR" sz="1200" b="1" dirty="0">
                <a:solidFill>
                  <a:srgbClr val="0000FF"/>
                </a:solidFill>
                <a:latin typeface="Arial" pitchFamily="34" charset="0"/>
                <a:cs typeface="Arial" pitchFamily="34" charset="0"/>
              </a:rPr>
              <a:t>au </a:t>
            </a:r>
            <a:r>
              <a:rPr lang="fr-FR" sz="1200" b="1" dirty="0" smtClean="0">
                <a:solidFill>
                  <a:srgbClr val="0000FF"/>
                </a:solidFill>
                <a:latin typeface="Arial" pitchFamily="34" charset="0"/>
                <a:cs typeface="Arial" pitchFamily="34" charset="0"/>
              </a:rPr>
              <a:t>10 </a:t>
            </a:r>
            <a:r>
              <a:rPr lang="fr-FR" sz="1200" b="1" dirty="0">
                <a:solidFill>
                  <a:srgbClr val="0000FF"/>
                </a:solidFill>
                <a:latin typeface="Arial" pitchFamily="34" charset="0"/>
                <a:cs typeface="Arial" pitchFamily="34" charset="0"/>
              </a:rPr>
              <a:t>juin 2021</a:t>
            </a:r>
          </a:p>
        </p:txBody>
      </p:sp>
      <p:sp>
        <p:nvSpPr>
          <p:cNvPr id="6" name="Titre 1"/>
          <p:cNvSpPr txBox="1">
            <a:spLocks/>
          </p:cNvSpPr>
          <p:nvPr/>
        </p:nvSpPr>
        <p:spPr>
          <a:xfrm>
            <a:off x="785813" y="4005064"/>
            <a:ext cx="7702550" cy="57606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fr-FR" sz="2000" b="1" dirty="0">
                <a:latin typeface="Arial" pitchFamily="34" charset="0"/>
                <a:cs typeface="Arial" pitchFamily="34" charset="0"/>
              </a:rPr>
              <a:t>Kandé CISSE (ANSD)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pPr lvl="0"/>
            <a:r>
              <a:rPr lang="fr-FR" sz="2400" b="1" dirty="0" smtClean="0"/>
              <a:t>Perspectives et Budget </a:t>
            </a:r>
            <a:r>
              <a:rPr lang="fr-FR" sz="2400" b="1" dirty="0"/>
              <a:t>prévisionnel </a:t>
            </a:r>
            <a:endParaRPr lang="fr-FR" sz="2400" dirty="0"/>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a:bodyPr>
          <a:lstStyle/>
          <a:p>
            <a:pPr algn="just">
              <a:buFont typeface="Wingdings" panose="05000000000000000000" pitchFamily="2" charset="2"/>
              <a:buChar char="v"/>
            </a:pPr>
            <a:endParaRPr lang="fr-FR" sz="2000" b="1" dirty="0"/>
          </a:p>
          <a:p>
            <a:pPr marL="0" indent="0">
              <a:buNone/>
            </a:pPr>
            <a:r>
              <a:rPr lang="fr-FR" sz="2000" dirty="0" smtClean="0"/>
              <a:t>L’ANSD compte </a:t>
            </a:r>
            <a:r>
              <a:rPr lang="fr-FR" sz="2000" dirty="0"/>
              <a:t>réaliser la phase pilote et généralisée d’ici </a:t>
            </a:r>
            <a:r>
              <a:rPr lang="fr-FR" sz="2000" dirty="0" smtClean="0"/>
              <a:t>fin 2023.</a:t>
            </a:r>
          </a:p>
          <a:p>
            <a:pPr marL="0" indent="0">
              <a:buNone/>
            </a:pPr>
            <a:endParaRPr lang="fr-FR" sz="2000" dirty="0" smtClean="0"/>
          </a:p>
          <a:p>
            <a:pPr marL="0" indent="0">
              <a:buNone/>
            </a:pPr>
            <a:r>
              <a:rPr lang="fr-FR" sz="2000" dirty="0" smtClean="0"/>
              <a:t>Un </a:t>
            </a:r>
            <a:r>
              <a:rPr lang="fr-FR" sz="2000" dirty="0"/>
              <a:t>budget total estimé environ à </a:t>
            </a:r>
            <a:r>
              <a:rPr lang="fr-FR" sz="2000" dirty="0" smtClean="0"/>
              <a:t>deux cent dix millions </a:t>
            </a:r>
            <a:r>
              <a:rPr lang="fr-FR" sz="2000" dirty="0"/>
              <a:t>francs CFA (210 000 000 F CFA) est prévu pour assurer une bonne réalisation des comptes régionaux du Sénégal. </a:t>
            </a:r>
          </a:p>
          <a:p>
            <a:pPr marL="0" indent="0">
              <a:buNone/>
            </a:pPr>
            <a:endParaRPr lang="fr-FR" sz="2000" dirty="0"/>
          </a:p>
          <a:p>
            <a:pPr marL="0" indent="0">
              <a:buNone/>
            </a:pPr>
            <a:r>
              <a:rPr lang="fr-FR" sz="2000" dirty="0"/>
              <a:t>Ce budget comprend :</a:t>
            </a:r>
          </a:p>
          <a:p>
            <a:pPr marL="0" indent="0">
              <a:buNone/>
            </a:pPr>
            <a:r>
              <a:rPr lang="fr-FR" sz="2000" dirty="0"/>
              <a:t>la phase pilote estimé environ à vingt millions de francs CFA</a:t>
            </a:r>
          </a:p>
          <a:p>
            <a:pPr marL="0" indent="0">
              <a:buNone/>
            </a:pPr>
            <a:r>
              <a:rPr lang="fr-FR" sz="2000" dirty="0"/>
              <a:t> (20 000 000 F CFA) </a:t>
            </a:r>
          </a:p>
          <a:p>
            <a:pPr marL="0" indent="0">
              <a:buNone/>
            </a:pPr>
            <a:endParaRPr lang="fr-FR" sz="2000" dirty="0"/>
          </a:p>
          <a:p>
            <a:pPr marL="0" indent="0">
              <a:buNone/>
            </a:pPr>
            <a:r>
              <a:rPr lang="fr-FR" sz="2000" dirty="0"/>
              <a:t>la généralisation à cent quatre vingt dix millions de francs CFA </a:t>
            </a:r>
          </a:p>
          <a:p>
            <a:pPr marL="0" indent="0">
              <a:buNone/>
            </a:pPr>
            <a:r>
              <a:rPr lang="fr-FR" sz="2000" dirty="0"/>
              <a:t>(190 000 000 F CFA).</a:t>
            </a:r>
          </a:p>
          <a:p>
            <a:pPr marL="0" indent="0">
              <a:buNone/>
            </a:pPr>
            <a:endParaRPr lang="fr-FR" sz="2000" dirty="0"/>
          </a:p>
          <a:p>
            <a:pPr lvl="0">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marL="0" indent="0" algn="just">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10</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4224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pPr lvl="0"/>
            <a:r>
              <a:rPr lang="fr-FR" sz="2400" b="1" dirty="0"/>
              <a:t>Contraintes de financement</a:t>
            </a:r>
            <a:endParaRPr lang="fr-FR" sz="2400" dirty="0"/>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a:bodyPr>
          <a:lstStyle/>
          <a:p>
            <a:pPr algn="just">
              <a:buFont typeface="Wingdings" panose="05000000000000000000" pitchFamily="2" charset="2"/>
              <a:buChar char="v"/>
            </a:pPr>
            <a:endParaRPr lang="fr-FR" sz="2000" b="1" dirty="0"/>
          </a:p>
          <a:p>
            <a:pPr>
              <a:buFont typeface="Wingdings" panose="05000000000000000000" pitchFamily="2" charset="2"/>
              <a:buChar char="v"/>
            </a:pPr>
            <a:r>
              <a:rPr lang="fr-FR" sz="2000" dirty="0"/>
              <a:t> la mobilité du financement intérieur pour la réalisation des comptes locaux </a:t>
            </a:r>
          </a:p>
          <a:p>
            <a:pPr>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a:buFont typeface="Wingdings" panose="05000000000000000000" pitchFamily="2" charset="2"/>
              <a:buChar char="v"/>
            </a:pPr>
            <a:r>
              <a:rPr lang="fr-FR" sz="2000" dirty="0"/>
              <a:t>L’ANSD est toujours en quête de financement pour la réalisation de cette activité </a:t>
            </a:r>
          </a:p>
          <a:p>
            <a:pPr>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a:buFont typeface="Wingdings" panose="05000000000000000000" pitchFamily="2" charset="2"/>
              <a:buChar char="v"/>
            </a:pPr>
            <a:r>
              <a:rPr lang="fr-FR" sz="2000" dirty="0"/>
              <a:t>La non tenu de la phase pilote en début 2021.</a:t>
            </a:r>
          </a:p>
          <a:p>
            <a:pPr>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marL="0" indent="0">
              <a:buNone/>
            </a:pPr>
            <a:endParaRPr lang="fr-FR" sz="2000" dirty="0"/>
          </a:p>
          <a:p>
            <a:pPr lvl="0">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marL="0" indent="0" algn="just">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11</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82460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7010400" y="6356350"/>
            <a:ext cx="2133600" cy="365125"/>
          </a:xfrm>
        </p:spPr>
        <p:txBody>
          <a:bodyPr/>
          <a:lstStyle/>
          <a:p>
            <a:pPr>
              <a:defRPr/>
            </a:pPr>
            <a:fld id="{44AEB319-FDC8-40A7-9778-F9F4B7EAB44A}" type="slidenum">
              <a:rPr lang="fr-FR" sz="2000" smtClean="0">
                <a:solidFill>
                  <a:schemeClr val="tx1"/>
                </a:solidFill>
              </a:rPr>
              <a:pPr>
                <a:defRPr/>
              </a:pPr>
              <a:t>12</a:t>
            </a:fld>
            <a:endParaRPr lang="fr-FR" sz="2000" dirty="0">
              <a:solidFill>
                <a:schemeClr val="tx1"/>
              </a:solidFill>
            </a:endParaRPr>
          </a:p>
        </p:txBody>
      </p:sp>
      <p:sp>
        <p:nvSpPr>
          <p:cNvPr id="3" name="Bulle ronde 2"/>
          <p:cNvSpPr/>
          <p:nvPr/>
        </p:nvSpPr>
        <p:spPr>
          <a:xfrm>
            <a:off x="1115616" y="2204864"/>
            <a:ext cx="7128792" cy="1944216"/>
          </a:xfrm>
          <a:prstGeom prst="wedgeEllipse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3200" b="1" i="1" dirty="0">
                <a:latin typeface="Goudy Old Style" panose="02020502050305020303" pitchFamily="18" charset="0"/>
                <a:cs typeface="Arial" panose="020B0604020202020204" pitchFamily="34" charset="0"/>
              </a:rPr>
              <a:t>MERCI POUR VOTRE AIMABLE  ATTENTION</a:t>
            </a:r>
            <a:endParaRPr lang="fr-FR" sz="3200" b="1" i="1" dirty="0">
              <a:latin typeface="Goudy Old Style" panose="02020502050305020303" pitchFamily="18" charset="0"/>
            </a:endParaRPr>
          </a:p>
        </p:txBody>
      </p:sp>
    </p:spTree>
    <p:extLst>
      <p:ext uri="{BB962C8B-B14F-4D97-AF65-F5344CB8AC3E}">
        <p14:creationId xmlns:p14="http://schemas.microsoft.com/office/powerpoint/2010/main" val="305126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p>
        </p:txBody>
      </p:sp>
      <p:sp>
        <p:nvSpPr>
          <p:cNvPr id="4" name="Espace réservé du numéro de diapositive 3"/>
          <p:cNvSpPr>
            <a:spLocks noGrp="1"/>
          </p:cNvSpPr>
          <p:nvPr>
            <p:ph type="sldNum" sz="quarter" idx="12"/>
          </p:nvPr>
        </p:nvSpPr>
        <p:spPr/>
        <p:txBody>
          <a:bodyPr/>
          <a:lstStyle/>
          <a:p>
            <a:pPr>
              <a:defRPr/>
            </a:pPr>
            <a:fld id="{44AEB319-FDC8-40A7-9778-F9F4B7EAB44A}" type="slidenum">
              <a:rPr lang="fr-FR" smtClean="0"/>
              <a:pPr>
                <a:defRPr/>
              </a:pPr>
              <a:t>2</a:t>
            </a:fld>
            <a:endParaRPr lang="fr-FR" dirty="0"/>
          </a:p>
        </p:txBody>
      </p:sp>
      <p:sp>
        <p:nvSpPr>
          <p:cNvPr id="5" name="Rectangle 3"/>
          <p:cNvSpPr>
            <a:spLocks noGrp="1"/>
          </p:cNvSpPr>
          <p:nvPr>
            <p:ph idx="1"/>
          </p:nvPr>
        </p:nvSpPr>
        <p:spPr>
          <a:xfrm>
            <a:off x="457200" y="2564904"/>
            <a:ext cx="8229600" cy="3561259"/>
          </a:xfrm>
        </p:spPr>
        <p:txBody>
          <a:bodyPr>
            <a:normAutofit fontScale="85000" lnSpcReduction="20000"/>
          </a:bodyPr>
          <a:lstStyle/>
          <a:p>
            <a:pPr marL="514350" indent="-514350" algn="just">
              <a:buFont typeface="+mj-lt"/>
              <a:buAutoNum type="arabicPeriod"/>
            </a:pPr>
            <a:r>
              <a:rPr lang="fr-FR" sz="2400" b="1" dirty="0" smtClean="0">
                <a:latin typeface="+mj-lt"/>
                <a:cs typeface="Arial" pitchFamily="34" charset="0"/>
              </a:rPr>
              <a:t>Introduction</a:t>
            </a:r>
          </a:p>
          <a:p>
            <a:pPr marL="514350" indent="-514350" algn="just">
              <a:buFont typeface="+mj-lt"/>
              <a:buAutoNum type="arabicPeriod"/>
            </a:pPr>
            <a:endParaRPr lang="fr-FR" sz="2400" b="1" dirty="0" smtClean="0">
              <a:latin typeface="+mj-lt"/>
              <a:cs typeface="Arial" pitchFamily="34" charset="0"/>
            </a:endParaRPr>
          </a:p>
          <a:p>
            <a:pPr marL="514350" indent="-514350" algn="just">
              <a:buFont typeface="+mj-lt"/>
              <a:buAutoNum type="arabicPeriod"/>
            </a:pPr>
            <a:r>
              <a:rPr lang="fr-FR" sz="2400" b="1" dirty="0" smtClean="0">
                <a:latin typeface="+mj-lt"/>
                <a:cs typeface="Arial" pitchFamily="34" charset="0"/>
              </a:rPr>
              <a:t>Objectifs</a:t>
            </a:r>
            <a:endParaRPr lang="fr-FR" sz="2400" b="1" dirty="0">
              <a:latin typeface="+mj-lt"/>
              <a:cs typeface="Arial" pitchFamily="34" charset="0"/>
            </a:endParaRPr>
          </a:p>
          <a:p>
            <a:pPr marL="514350" indent="-514350" algn="just">
              <a:buFont typeface="+mj-lt"/>
              <a:buAutoNum type="arabicPeriod"/>
            </a:pPr>
            <a:endParaRPr lang="fr-FR" sz="2400" b="1" dirty="0">
              <a:latin typeface="+mj-lt"/>
              <a:cs typeface="Arial" pitchFamily="34" charset="0"/>
            </a:endParaRPr>
          </a:p>
          <a:p>
            <a:pPr marL="514350" indent="-514350" algn="just">
              <a:buFont typeface="+mj-lt"/>
              <a:buAutoNum type="arabicPeriod"/>
            </a:pPr>
            <a:r>
              <a:rPr lang="fr-FR" sz="2400" b="1" dirty="0">
                <a:latin typeface="+mj-lt"/>
                <a:cs typeface="Arial" pitchFamily="34" charset="0"/>
              </a:rPr>
              <a:t>Méthodologie</a:t>
            </a:r>
          </a:p>
          <a:p>
            <a:pPr marL="514350" indent="-514350" algn="just">
              <a:buFont typeface="+mj-lt"/>
              <a:buAutoNum type="arabicPeriod"/>
            </a:pPr>
            <a:endParaRPr lang="fr-FR" sz="2400" b="1" dirty="0">
              <a:latin typeface="+mj-lt"/>
              <a:cs typeface="Arial" pitchFamily="34" charset="0"/>
            </a:endParaRPr>
          </a:p>
          <a:p>
            <a:pPr marL="514350" indent="-514350" algn="just">
              <a:buFont typeface="+mj-lt"/>
              <a:buAutoNum type="arabicPeriod"/>
            </a:pPr>
            <a:r>
              <a:rPr lang="fr-FR" sz="2400" b="1" dirty="0">
                <a:latin typeface="+mj-lt"/>
                <a:cs typeface="Arial" pitchFamily="34" charset="0"/>
              </a:rPr>
              <a:t>Mise en œuvre</a:t>
            </a:r>
          </a:p>
          <a:p>
            <a:pPr marL="514350" indent="-514350" algn="just">
              <a:buFont typeface="+mj-lt"/>
              <a:buAutoNum type="arabicPeriod"/>
            </a:pPr>
            <a:endParaRPr lang="fr-FR" sz="2400" b="1" dirty="0">
              <a:latin typeface="+mj-lt"/>
              <a:cs typeface="Arial" pitchFamily="34" charset="0"/>
            </a:endParaRPr>
          </a:p>
          <a:p>
            <a:pPr marL="514350" indent="-514350" algn="just">
              <a:buFont typeface="+mj-lt"/>
              <a:buAutoNum type="arabicPeriod"/>
            </a:pPr>
            <a:r>
              <a:rPr lang="fr-FR" sz="2400" b="1" dirty="0">
                <a:latin typeface="+mj-lt"/>
                <a:cs typeface="Arial" pitchFamily="34" charset="0"/>
              </a:rPr>
              <a:t>Budget prévisionnel</a:t>
            </a:r>
          </a:p>
          <a:p>
            <a:pPr marL="514350" indent="-514350" algn="just">
              <a:buFont typeface="+mj-lt"/>
              <a:buAutoNum type="arabicPeriod"/>
            </a:pPr>
            <a:endParaRPr lang="fr-FR" sz="2400" b="1" dirty="0">
              <a:latin typeface="+mj-lt"/>
              <a:cs typeface="Arial" pitchFamily="34" charset="0"/>
            </a:endParaRPr>
          </a:p>
          <a:p>
            <a:pPr marL="514350" indent="-514350" algn="just">
              <a:buFont typeface="+mj-lt"/>
              <a:buAutoNum type="arabicPeriod"/>
            </a:pPr>
            <a:r>
              <a:rPr lang="fr-FR" sz="2400" b="1" dirty="0">
                <a:latin typeface="+mj-lt"/>
                <a:cs typeface="Arial" pitchFamily="34" charset="0"/>
              </a:rPr>
              <a:t>Contraintes</a:t>
            </a:r>
          </a:p>
          <a:p>
            <a:pPr>
              <a:lnSpc>
                <a:spcPct val="90000"/>
              </a:lnSpc>
              <a:buFont typeface="Arial" charset="0"/>
              <a:buNone/>
            </a:pPr>
            <a:endParaRPr lang="fr-FR" b="1" dirty="0"/>
          </a:p>
          <a:p>
            <a:pPr>
              <a:lnSpc>
                <a:spcPct val="90000"/>
              </a:lnSpc>
              <a:buFont typeface="Arial" charset="0"/>
              <a:buNone/>
            </a:pPr>
            <a:endParaRPr lang="fr-FR" b="1" dirty="0"/>
          </a:p>
        </p:txBody>
      </p:sp>
      <p:sp>
        <p:nvSpPr>
          <p:cNvPr id="6" name="Rectangle 5"/>
          <p:cNvSpPr/>
          <p:nvPr/>
        </p:nvSpPr>
        <p:spPr>
          <a:xfrm>
            <a:off x="1500448" y="1630916"/>
            <a:ext cx="5040560" cy="6480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dirty="0">
                <a:solidFill>
                  <a:srgbClr val="0000CC"/>
                </a:solidFill>
                <a:cs typeface="Arial" pitchFamily="34" charset="0"/>
              </a:rPr>
              <a:t>PLAN</a:t>
            </a:r>
          </a:p>
        </p:txBody>
      </p:sp>
    </p:spTree>
    <p:extLst>
      <p:ext uri="{BB962C8B-B14F-4D97-AF65-F5344CB8AC3E}">
        <p14:creationId xmlns:p14="http://schemas.microsoft.com/office/powerpoint/2010/main" val="3633520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r>
              <a:rPr lang="fr-FR" sz="2400" b="1" dirty="0">
                <a:latin typeface="Arial" panose="020B0604020202020204" pitchFamily="34" charset="0"/>
                <a:cs typeface="Arial" panose="020B0604020202020204" pitchFamily="34" charset="0"/>
              </a:rPr>
              <a:t>Introduction</a:t>
            </a:r>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lnSpcReduction="10000"/>
          </a:bodyPr>
          <a:lstStyle/>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lvl="0">
              <a:buFont typeface="Wingdings" panose="05000000000000000000" pitchFamily="2" charset="2"/>
              <a:buChar char="v"/>
            </a:pPr>
            <a:r>
              <a:rPr lang="fr-FR" sz="2000" dirty="0"/>
              <a:t>L’acte 3 de la décentralisation au Sénégal a permis d’organiser le pays en territoires qui doivent porter le développement durable.</a:t>
            </a:r>
            <a:endParaRPr lang="fr-FR" sz="2000" dirty="0">
              <a:latin typeface="Arial" panose="020B0604020202020204" pitchFamily="34" charset="0"/>
              <a:cs typeface="Arial" panose="020B0604020202020204" pitchFamily="34" charset="0"/>
            </a:endParaRPr>
          </a:p>
          <a:p>
            <a:pPr marL="0" indent="0">
              <a:buNone/>
            </a:pPr>
            <a:endParaRPr lang="fr-FR" sz="2000" dirty="0"/>
          </a:p>
          <a:p>
            <a:pPr algn="just">
              <a:buFont typeface="Wingdings" panose="05000000000000000000" pitchFamily="2" charset="2"/>
              <a:buChar char="v"/>
            </a:pPr>
            <a:r>
              <a:rPr lang="fr-FR" sz="2000" dirty="0"/>
              <a:t>les départements doivent porter la territorialisation des politiques publiques.</a:t>
            </a:r>
          </a:p>
          <a:p>
            <a:pPr>
              <a:buFont typeface="Wingdings" panose="05000000000000000000" pitchFamily="2" charset="2"/>
              <a:buChar char="v"/>
            </a:pPr>
            <a:endParaRPr lang="fr-FR" sz="2000" dirty="0"/>
          </a:p>
          <a:p>
            <a:pPr>
              <a:buFont typeface="Wingdings" panose="05000000000000000000" pitchFamily="2" charset="2"/>
              <a:buChar char="v"/>
            </a:pPr>
            <a:r>
              <a:rPr lang="fr-FR" sz="2000" dirty="0"/>
              <a:t>Pour que cette opportunité soit saisie, les acteurs territoriaux, publics et privés, devront disposer d’un niveau d’information hautement appréciable avec des indicateurs bien articulés au PAP 2 du PSE et aux autres enjeux économiques territoriaux.</a:t>
            </a:r>
          </a:p>
          <a:p>
            <a:pPr marL="0" indent="0">
              <a:buNone/>
            </a:pPr>
            <a:endParaRPr lang="fr-FR" sz="2000" dirty="0"/>
          </a:p>
          <a:p>
            <a:pPr>
              <a:buFont typeface="Wingdings" panose="05000000000000000000" pitchFamily="2" charset="2"/>
              <a:buChar char="v"/>
            </a:pPr>
            <a:r>
              <a:rPr lang="fr-FR" sz="2000" dirty="0"/>
              <a:t>A cet effet, il a été retenu de produire les comptes locaux de l’ensemble des 46 départements du Sénégal.</a:t>
            </a:r>
          </a:p>
          <a:p>
            <a:pPr marL="0" indent="0">
              <a:buNone/>
            </a:pPr>
            <a:r>
              <a:rPr lang="fr-FR" sz="2000" dirty="0"/>
              <a:t/>
            </a:r>
            <a:br>
              <a:rPr lang="fr-FR" sz="2000" dirty="0"/>
            </a:b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3</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2396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r>
              <a:rPr lang="fr-FR" sz="2400" b="1" dirty="0" smtClean="0">
                <a:latin typeface="Arial" panose="020B0604020202020204" pitchFamily="34" charset="0"/>
                <a:cs typeface="Arial" panose="020B0604020202020204" pitchFamily="34" charset="0"/>
              </a:rPr>
              <a:t>Objectifs</a:t>
            </a:r>
            <a:endParaRPr lang="fr-FR" sz="24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fontScale="77500" lnSpcReduction="20000"/>
          </a:bodyPr>
          <a:lstStyle/>
          <a:p>
            <a:pPr marL="0" indent="0">
              <a:buNone/>
            </a:pPr>
            <a:endParaRPr lang="fr-FR" sz="2000" dirty="0">
              <a:latin typeface="Arial" panose="020B0604020202020204" pitchFamily="34" charset="0"/>
              <a:cs typeface="Arial" panose="020B0604020202020204" pitchFamily="34" charset="0"/>
            </a:endParaRPr>
          </a:p>
          <a:p>
            <a:pPr marL="0" indent="0" algn="just">
              <a:lnSpc>
                <a:spcPct val="170000"/>
              </a:lnSpc>
              <a:buNone/>
            </a:pPr>
            <a:r>
              <a:rPr lang="fr-FR" sz="2200" dirty="0"/>
              <a:t>L’objectif principal de l’élaboration des comptes régionaux du Sénégal est la détermination d’indicateurs qui permettent de mesurer le poids et l’impact de chaque localité dans l’économie nationale permettant une bonne prise de décision. </a:t>
            </a:r>
          </a:p>
          <a:p>
            <a:pPr marL="0" indent="0">
              <a:buNone/>
            </a:pPr>
            <a:endParaRPr lang="fr-FR" sz="2000" dirty="0" smtClean="0"/>
          </a:p>
          <a:p>
            <a:pPr marL="0" indent="0">
              <a:buNone/>
            </a:pPr>
            <a:endParaRPr lang="fr-FR" sz="2000" dirty="0" smtClean="0"/>
          </a:p>
          <a:p>
            <a:pPr marL="0" indent="0">
              <a:buNone/>
            </a:pPr>
            <a:endParaRPr lang="fr-FR" sz="2000" dirty="0" smtClean="0"/>
          </a:p>
          <a:p>
            <a:pPr marL="0" indent="0">
              <a:buNone/>
            </a:pPr>
            <a:r>
              <a:rPr lang="fr-FR" sz="2200" dirty="0"/>
              <a:t>De manière spécifique, il s’agit de déterminer:</a:t>
            </a:r>
          </a:p>
          <a:p>
            <a:pPr marL="0" indent="0">
              <a:buNone/>
            </a:pPr>
            <a:endParaRPr lang="fr-FR" sz="2200" dirty="0"/>
          </a:p>
          <a:p>
            <a:pPr marL="0" indent="0">
              <a:buNone/>
            </a:pPr>
            <a:endParaRPr lang="fr-FR" sz="2200" dirty="0"/>
          </a:p>
          <a:p>
            <a:pPr lvl="0">
              <a:buFont typeface="Wingdings" panose="05000000000000000000" pitchFamily="2" charset="2"/>
              <a:buChar char="v"/>
            </a:pPr>
            <a:r>
              <a:rPr lang="fr-FR" sz="2200" dirty="0"/>
              <a:t>le PIB local par département ;</a:t>
            </a:r>
          </a:p>
          <a:p>
            <a:pPr marL="0" lvl="0" indent="0">
              <a:buNone/>
            </a:pPr>
            <a:endParaRPr lang="fr-FR" sz="2200" dirty="0"/>
          </a:p>
          <a:p>
            <a:pPr lvl="0">
              <a:buFont typeface="Wingdings" panose="05000000000000000000" pitchFamily="2" charset="2"/>
              <a:buChar char="v"/>
            </a:pPr>
            <a:r>
              <a:rPr lang="fr-FR" sz="2200" dirty="0"/>
              <a:t>la part de chaque localité dans la création de richesse du Sénégal ;</a:t>
            </a:r>
          </a:p>
          <a:p>
            <a:pPr marL="0" lvl="0" indent="0">
              <a:buNone/>
            </a:pPr>
            <a:endParaRPr lang="fr-FR" sz="2200" dirty="0"/>
          </a:p>
          <a:p>
            <a:pPr lvl="0">
              <a:buFont typeface="Wingdings" panose="05000000000000000000" pitchFamily="2" charset="2"/>
              <a:buChar char="v"/>
            </a:pPr>
            <a:r>
              <a:rPr lang="fr-FR" sz="2200" dirty="0"/>
              <a:t>la spécification de chaque localité par secteur d’activité.</a:t>
            </a:r>
          </a:p>
          <a:p>
            <a:pPr marL="0" indent="0">
              <a:buNone/>
            </a:pPr>
            <a:r>
              <a:rPr lang="fr-FR" sz="2000" dirty="0"/>
              <a:t/>
            </a:r>
            <a:br>
              <a:rPr lang="fr-FR" sz="2000" dirty="0"/>
            </a:b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4</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4042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r>
              <a:rPr lang="fr-FR" sz="2400" b="1" dirty="0">
                <a:latin typeface="Arial" panose="020B0604020202020204" pitchFamily="34" charset="0"/>
                <a:cs typeface="Arial" panose="020B0604020202020204" pitchFamily="34" charset="0"/>
              </a:rPr>
              <a:t>Méthodologie</a:t>
            </a:r>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a:bodyPr>
          <a:lstStyle/>
          <a:p>
            <a:pPr lvl="0" algn="just">
              <a:buFont typeface="Wingdings" panose="05000000000000000000" pitchFamily="2" charset="2"/>
              <a:buChar char="v"/>
            </a:pPr>
            <a:r>
              <a:rPr lang="fr-FR" sz="2000" b="1" dirty="0"/>
              <a:t>Le Système de Comptabilité Nationale (SCN) 2008 </a:t>
            </a:r>
            <a:r>
              <a:rPr lang="fr-FR" sz="2000" i="1" dirty="0"/>
              <a:t>indique que les comptes régionaux reposent fondamentalement sur le même cadre conceptuel que</a:t>
            </a:r>
            <a:r>
              <a:rPr lang="fr-FR" sz="2000" dirty="0"/>
              <a:t> </a:t>
            </a:r>
            <a:r>
              <a:rPr lang="fr-FR" sz="2000" b="1" dirty="0"/>
              <a:t>la comptabilité nationale.</a:t>
            </a:r>
          </a:p>
          <a:p>
            <a:pPr marL="0" lvl="0" indent="0" algn="just">
              <a:buNone/>
            </a:pPr>
            <a:endParaRPr lang="fr-FR" sz="2000" b="1" dirty="0"/>
          </a:p>
          <a:p>
            <a:pPr marL="0" lvl="0" indent="0" algn="just">
              <a:buNone/>
            </a:pPr>
            <a:endParaRPr lang="fr-FR" sz="2000" b="1" dirty="0"/>
          </a:p>
          <a:p>
            <a:pPr algn="just">
              <a:buFont typeface="Wingdings" panose="05000000000000000000" pitchFamily="2" charset="2"/>
              <a:buChar char="v"/>
            </a:pPr>
            <a:r>
              <a:rPr lang="fr-FR" sz="2000" dirty="0"/>
              <a:t>Cependant, l’application systématique des concepts et outils de la comptabilité nationale peut rencontrer certaines difficultés du fait </a:t>
            </a:r>
            <a:r>
              <a:rPr lang="fr-FR" sz="2000" b="1" dirty="0"/>
              <a:t>du degré d’ouverture des économies régionales et des contraintes informationnelles et conceptuelles</a:t>
            </a:r>
            <a:r>
              <a:rPr lang="fr-FR" sz="2000" dirty="0"/>
              <a:t>.</a:t>
            </a:r>
          </a:p>
          <a:p>
            <a:pPr lvl="0">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marL="0" indent="0" algn="just">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5</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3969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r>
              <a:rPr lang="fr-FR" sz="2400" b="1" dirty="0">
                <a:latin typeface="Arial" panose="020B0604020202020204" pitchFamily="34" charset="0"/>
                <a:cs typeface="Arial" panose="020B0604020202020204" pitchFamily="34" charset="0"/>
              </a:rPr>
              <a:t>Méthodologie</a:t>
            </a:r>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fontScale="92500" lnSpcReduction="10000"/>
          </a:bodyPr>
          <a:lstStyle/>
          <a:p>
            <a:pPr algn="just">
              <a:buFont typeface="Wingdings" panose="05000000000000000000" pitchFamily="2" charset="2"/>
              <a:buChar char="v"/>
            </a:pPr>
            <a:endParaRPr lang="fr-FR" sz="2000" b="1" dirty="0"/>
          </a:p>
          <a:p>
            <a:pPr marL="0" indent="0" algn="just">
              <a:buNone/>
            </a:pPr>
            <a:r>
              <a:rPr lang="fr-FR" sz="2000" b="1" dirty="0"/>
              <a:t>Méthodes ascendantes (de bas en haut ou </a:t>
            </a:r>
            <a:r>
              <a:rPr lang="fr-FR" sz="2000" b="1" dirty="0" err="1"/>
              <a:t>bottom</a:t>
            </a:r>
            <a:r>
              <a:rPr lang="fr-FR" sz="2000" b="1" dirty="0"/>
              <a:t> up)</a:t>
            </a:r>
            <a:endParaRPr lang="fr-FR" sz="2000" b="1" i="1" dirty="0"/>
          </a:p>
          <a:p>
            <a:pPr marL="0" indent="0" algn="just">
              <a:buNone/>
            </a:pPr>
            <a:endParaRPr lang="fr-FR" sz="2000" b="1" i="1" dirty="0"/>
          </a:p>
          <a:p>
            <a:pPr lvl="0" algn="just">
              <a:buFont typeface="Wingdings" panose="05000000000000000000" pitchFamily="2" charset="2"/>
              <a:buChar char="v"/>
            </a:pPr>
            <a:r>
              <a:rPr lang="fr-FR" sz="2000" dirty="0"/>
              <a:t>La méthode d’estimation d’un agrégat régional consiste à collecter des données directement pour les unités résidentes et à établir les estimations régionales par agrégation.</a:t>
            </a:r>
          </a:p>
          <a:p>
            <a:pPr algn="just">
              <a:buFont typeface="Wingdings" pitchFamily="2" charset="2"/>
              <a:buChar char="§"/>
            </a:pPr>
            <a:endParaRPr lang="fr-FR" sz="2000" b="1" i="1" dirty="0"/>
          </a:p>
          <a:p>
            <a:pPr algn="just">
              <a:buFont typeface="Wingdings" panose="05000000000000000000" pitchFamily="2" charset="2"/>
              <a:buChar char="v"/>
            </a:pPr>
            <a:r>
              <a:rPr lang="fr-FR" sz="2000" b="1" i="1" dirty="0"/>
              <a:t>Avantages</a:t>
            </a:r>
          </a:p>
          <a:p>
            <a:pPr marL="0" indent="0" algn="just">
              <a:buNone/>
            </a:pPr>
            <a:r>
              <a:rPr lang="fr-FR" sz="2000" dirty="0"/>
              <a:t>L'avantage de la méthode ascendante est qu'elle a recours à des données statistiques étroitement liées aux variables qu'elle essaie de mesurer au niveau régional.</a:t>
            </a:r>
            <a:br>
              <a:rPr lang="fr-FR" sz="2000" dirty="0"/>
            </a:br>
            <a:endParaRPr lang="fr-FR" sz="2000" dirty="0"/>
          </a:p>
          <a:p>
            <a:pPr algn="just"/>
            <a:endParaRPr lang="fr-FR" sz="2000" dirty="0"/>
          </a:p>
          <a:p>
            <a:pPr algn="just">
              <a:buFont typeface="Wingdings" panose="05000000000000000000" pitchFamily="2" charset="2"/>
              <a:buChar char="v"/>
            </a:pPr>
            <a:r>
              <a:rPr lang="fr-FR" sz="2000" b="1" i="1" dirty="0"/>
              <a:t>Inconvénients</a:t>
            </a:r>
          </a:p>
          <a:p>
            <a:pPr marL="0" indent="0" algn="just">
              <a:buNone/>
            </a:pPr>
            <a:r>
              <a:rPr lang="fr-FR" sz="2000" dirty="0"/>
              <a:t>L'inconvénient de cette méthode est qu'a priori, elle n'assure pas la cohérence avec les données nationales.</a:t>
            </a:r>
            <a:endParaRPr lang="fr-FR" sz="2000" dirty="0">
              <a:solidFill>
                <a:srgbClr val="C00000"/>
              </a:solidFill>
              <a:latin typeface="Arial" panose="020B0604020202020204" pitchFamily="34" charset="0"/>
              <a:cs typeface="Arial" panose="020B0604020202020204" pitchFamily="34" charset="0"/>
            </a:endParaRPr>
          </a:p>
          <a:p>
            <a:pPr lvl="0">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marL="0" indent="0" algn="just">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6</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2344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r>
              <a:rPr lang="fr-FR" sz="2400" b="1" dirty="0">
                <a:latin typeface="Arial" panose="020B0604020202020204" pitchFamily="34" charset="0"/>
                <a:cs typeface="Arial" panose="020B0604020202020204" pitchFamily="34" charset="0"/>
              </a:rPr>
              <a:t>Méthodologie</a:t>
            </a:r>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lnSpcReduction="10000"/>
          </a:bodyPr>
          <a:lstStyle/>
          <a:p>
            <a:pPr algn="just">
              <a:buFont typeface="Wingdings" panose="05000000000000000000" pitchFamily="2" charset="2"/>
              <a:buChar char="v"/>
            </a:pPr>
            <a:endParaRPr lang="fr-FR" sz="2000" b="1" dirty="0"/>
          </a:p>
          <a:p>
            <a:pPr marL="0" indent="0">
              <a:buNone/>
            </a:pPr>
            <a:r>
              <a:rPr lang="fr-FR" sz="2000" b="1" dirty="0"/>
              <a:t>Méthode descendante (de haut en bas ou top down)</a:t>
            </a:r>
          </a:p>
          <a:p>
            <a:pPr marL="0" indent="0">
              <a:buNone/>
            </a:pPr>
            <a:endParaRPr lang="fr-FR" sz="2000" b="1" i="1" dirty="0"/>
          </a:p>
          <a:p>
            <a:pPr lvl="0" algn="just">
              <a:buFont typeface="Wingdings" panose="05000000000000000000" pitchFamily="2" charset="2"/>
              <a:buChar char="v"/>
            </a:pPr>
            <a:r>
              <a:rPr lang="fr-FR" sz="2000" dirty="0"/>
              <a:t>Cette méthode consiste à distribuer un total national entre les localités, sans chercher à distinguer les unités résidentes par région</a:t>
            </a:r>
          </a:p>
          <a:p>
            <a:pPr marL="0" indent="0" algn="just">
              <a:buNone/>
            </a:pPr>
            <a:endParaRPr lang="fr-FR" sz="2000" dirty="0"/>
          </a:p>
          <a:p>
            <a:pPr algn="just">
              <a:buFont typeface="Wingdings" panose="05000000000000000000" pitchFamily="2" charset="2"/>
              <a:buChar char="v"/>
            </a:pPr>
            <a:r>
              <a:rPr lang="fr-FR" sz="2000" b="1" i="1" dirty="0"/>
              <a:t>Avantages</a:t>
            </a:r>
          </a:p>
          <a:p>
            <a:pPr marL="0" indent="0">
              <a:buNone/>
            </a:pPr>
            <a:r>
              <a:rPr lang="fr-FR" sz="2000" dirty="0"/>
              <a:t>la méthode descendante a pour avantage de garantir la cohérence entre les données nationales et les données régionales.</a:t>
            </a:r>
          </a:p>
          <a:p>
            <a:pPr algn="just"/>
            <a:endParaRPr lang="fr-FR" sz="2000" dirty="0"/>
          </a:p>
          <a:p>
            <a:pPr algn="just">
              <a:buFont typeface="Wingdings" panose="05000000000000000000" pitchFamily="2" charset="2"/>
              <a:buChar char="v"/>
            </a:pPr>
            <a:r>
              <a:rPr lang="fr-FR" sz="2000" b="1" i="1" dirty="0"/>
              <a:t>Inconvénients</a:t>
            </a:r>
          </a:p>
          <a:p>
            <a:pPr marL="0" indent="0" algn="just">
              <a:buNone/>
            </a:pPr>
            <a:r>
              <a:rPr lang="fr-FR" sz="2000" dirty="0"/>
              <a:t>L'inconvénient de cette méthode tient au fait que les évaluations régionales ne résultent pas toujours de données directement liées aux variables à mesurer et aux unités de base concernées.</a:t>
            </a:r>
          </a:p>
          <a:p>
            <a:pPr lvl="0">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marL="0" indent="0" algn="just">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7</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046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r>
              <a:rPr lang="fr-FR" sz="2400" b="1" dirty="0">
                <a:latin typeface="Arial" panose="020B0604020202020204" pitchFamily="34" charset="0"/>
                <a:cs typeface="Arial" panose="020B0604020202020204" pitchFamily="34" charset="0"/>
              </a:rPr>
              <a:t>Mise en œuvre</a:t>
            </a:r>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a:bodyPr>
          <a:lstStyle/>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r>
              <a:rPr lang="fr-FR" sz="2000" dirty="0"/>
              <a:t>Le Sénégal compte adopter une méthode mixte suivant la disponibilité des données. En effet, certaines données comme celles administratives sont disponibles au niveau local voir national nécessitant une désagrégation suivant d’autres indicateurs similaires et pour celles de primaire peuvent être au niveau local.</a:t>
            </a:r>
          </a:p>
          <a:p>
            <a:pPr marL="0" indent="0" algn="just">
              <a:buNone/>
            </a:pPr>
            <a:endParaRPr lang="fr-FR" sz="2000" dirty="0" smtClean="0"/>
          </a:p>
          <a:p>
            <a:pPr marL="0" indent="0" algn="just">
              <a:buNone/>
            </a:pPr>
            <a:endParaRPr lang="fr-FR" sz="2000" dirty="0"/>
          </a:p>
          <a:p>
            <a:pPr>
              <a:buFont typeface="Wingdings" panose="05000000000000000000" pitchFamily="2" charset="2"/>
              <a:buChar char="v"/>
            </a:pPr>
            <a:endParaRPr lang="fr-FR" sz="2000" dirty="0"/>
          </a:p>
          <a:p>
            <a:pPr marL="0" indent="0" algn="just">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8</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4012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68760"/>
            <a:ext cx="9144000" cy="817065"/>
          </a:xfrm>
          <a:ln>
            <a:solidFill>
              <a:srgbClr val="87C7D9"/>
            </a:solidFill>
          </a:ln>
        </p:spPr>
        <p:txBody>
          <a:bodyPr>
            <a:normAutofit/>
          </a:bodyPr>
          <a:lstStyle/>
          <a:p>
            <a:r>
              <a:rPr lang="fr-FR" sz="2400" b="1" dirty="0">
                <a:latin typeface="Arial" panose="020B0604020202020204" pitchFamily="34" charset="0"/>
                <a:cs typeface="Arial" panose="020B0604020202020204" pitchFamily="34" charset="0"/>
              </a:rPr>
              <a:t>Mise en œuvre</a:t>
            </a:r>
          </a:p>
        </p:txBody>
      </p:sp>
      <p:sp>
        <p:nvSpPr>
          <p:cNvPr id="3" name="Espace réservé du contenu 2"/>
          <p:cNvSpPr>
            <a:spLocks noGrp="1"/>
          </p:cNvSpPr>
          <p:nvPr>
            <p:ph idx="1"/>
          </p:nvPr>
        </p:nvSpPr>
        <p:spPr>
          <a:xfrm>
            <a:off x="0" y="2085825"/>
            <a:ext cx="9144000" cy="4772175"/>
          </a:xfrm>
          <a:ln>
            <a:solidFill>
              <a:srgbClr val="87C7D9"/>
            </a:solidFill>
          </a:ln>
        </p:spPr>
        <p:txBody>
          <a:bodyPr>
            <a:normAutofit/>
          </a:bodyPr>
          <a:lstStyle/>
          <a:p>
            <a:pPr marL="0" indent="0" algn="just">
              <a:buNone/>
            </a:pPr>
            <a:endParaRPr lang="fr-FR" sz="2000" dirty="0"/>
          </a:p>
          <a:p>
            <a:pPr marL="0" indent="0" algn="just">
              <a:buNone/>
            </a:pPr>
            <a:r>
              <a:rPr lang="fr-FR" sz="2000" dirty="0"/>
              <a:t>Elaboration des comptes locaux comporte deux phases à savoir la phase pilote et celle de la généralisation:</a:t>
            </a:r>
          </a:p>
          <a:p>
            <a:pPr marL="0" indent="0" algn="just">
              <a:buNone/>
            </a:pPr>
            <a:endParaRPr lang="fr-FR" sz="2000" dirty="0"/>
          </a:p>
          <a:p>
            <a:pPr algn="just">
              <a:buFont typeface="Wingdings" panose="05000000000000000000" pitchFamily="2" charset="2"/>
              <a:buChar char="v"/>
            </a:pPr>
            <a:r>
              <a:rPr lang="fr-FR" sz="2000" dirty="0"/>
              <a:t>Phase pilote sera focalisée sur deux régions (Thiès et Fatick)  afin de mieux tester le dispositif de collecte qui sera mise </a:t>
            </a:r>
            <a:r>
              <a:rPr lang="fr-FR" sz="2000" dirty="0" smtClean="0"/>
              <a:t>en place </a:t>
            </a:r>
            <a:r>
              <a:rPr lang="fr-FR" sz="2000" dirty="0"/>
              <a:t>et  la méthodologie retenue pour le Sénégal. </a:t>
            </a:r>
          </a:p>
          <a:p>
            <a:pPr marL="0" indent="0" algn="just">
              <a:buNone/>
            </a:pPr>
            <a:endParaRPr lang="fr-FR" sz="2000" dirty="0"/>
          </a:p>
          <a:p>
            <a:pPr marL="0" indent="0" algn="just">
              <a:buNone/>
            </a:pPr>
            <a:endParaRPr lang="fr-FR" sz="2000" dirty="0"/>
          </a:p>
          <a:p>
            <a:pPr algn="just">
              <a:buFont typeface="Wingdings" panose="05000000000000000000" pitchFamily="2" charset="2"/>
              <a:buChar char="v"/>
            </a:pPr>
            <a:r>
              <a:rPr lang="fr-FR" sz="2000" dirty="0"/>
              <a:t>Elaboration des comptes locaux sur l’ensemble du territoire sénégalais (phase de généralisation des comptes locaux). </a:t>
            </a:r>
          </a:p>
          <a:p>
            <a:pPr algn="just">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marL="0" indent="0" algn="just">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lgn="r">
              <a:buNone/>
            </a:pPr>
            <a:endParaRPr lang="fr-FR" sz="2000" dirty="0">
              <a:latin typeface="Arial" panose="020B0604020202020204" pitchFamily="34" charset="0"/>
              <a:cs typeface="Arial" panose="020B0604020202020204" pitchFamily="34" charset="0"/>
            </a:endParaRPr>
          </a:p>
        </p:txBody>
      </p:sp>
      <p:sp>
        <p:nvSpPr>
          <p:cNvPr id="7" name="Espace réservé du numéro de diapositive 6"/>
          <p:cNvSpPr>
            <a:spLocks noGrp="1"/>
          </p:cNvSpPr>
          <p:nvPr>
            <p:ph type="sldNum" sz="quarter" idx="12"/>
          </p:nvPr>
        </p:nvSpPr>
        <p:spPr>
          <a:xfrm>
            <a:off x="7010400" y="6356350"/>
            <a:ext cx="2133600" cy="365125"/>
          </a:xfrm>
        </p:spPr>
        <p:txBody>
          <a:bodyPr/>
          <a:lstStyle/>
          <a:p>
            <a:pPr>
              <a:defRPr/>
            </a:pPr>
            <a:fld id="{44AEB319-FDC8-40A7-9778-F9F4B7EAB44A}" type="slidenum">
              <a:rPr lang="fr-FR" smtClean="0">
                <a:solidFill>
                  <a:schemeClr val="tx1"/>
                </a:solidFill>
                <a:effectLst>
                  <a:outerShdw blurRad="38100" dist="38100" dir="2700000" algn="tl">
                    <a:srgbClr val="000000">
                      <a:alpha val="43137"/>
                    </a:srgbClr>
                  </a:outerShdw>
                </a:effectLst>
              </a:rPr>
              <a:pPr>
                <a:defRPr/>
              </a:pPr>
              <a:t>9</a:t>
            </a:fld>
            <a:endParaRPr lang="fr-FR"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0900686"/>
      </p:ext>
    </p:extLst>
  </p:cSld>
  <p:clrMapOvr>
    <a:masterClrMapping/>
  </p:clrMapOvr>
</p:sld>
</file>

<file path=ppt/theme/theme1.xml><?xml version="1.0" encoding="utf-8"?>
<a:theme xmlns:a="http://schemas.openxmlformats.org/drawingml/2006/main" name="PRESENTATION_Maquett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15052</TotalTime>
  <Words>633</Words>
  <Application>Microsoft Office PowerPoint</Application>
  <PresentationFormat>Affichage à l'écran (4:3)</PresentationFormat>
  <Paragraphs>252</Paragraphs>
  <Slides>12</Slides>
  <Notes>10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Goudy Old Style</vt:lpstr>
      <vt:lpstr>Wingdings</vt:lpstr>
      <vt:lpstr>PRESENTATION_Maquette</vt:lpstr>
      <vt:lpstr>Comptes locaux du Sénégal</vt:lpstr>
      <vt:lpstr> </vt:lpstr>
      <vt:lpstr>Introduction</vt:lpstr>
      <vt:lpstr>Objectifs</vt:lpstr>
      <vt:lpstr>Méthodologie</vt:lpstr>
      <vt:lpstr>Méthodologie</vt:lpstr>
      <vt:lpstr>Méthodologie</vt:lpstr>
      <vt:lpstr>Mise en œuvre</vt:lpstr>
      <vt:lpstr>Mise en œuvre</vt:lpstr>
      <vt:lpstr>Perspectives et Budget prévisionnel </vt:lpstr>
      <vt:lpstr>Contraintes de financement</vt:lpstr>
      <vt:lpstr>Présentation PowerPoint</vt:lpstr>
    </vt:vector>
  </TitlesOfParts>
  <Company>ATOO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Manga NDIAYE</dc:creator>
  <cp:lastModifiedBy>Kande CISSE</cp:lastModifiedBy>
  <cp:revision>570</cp:revision>
  <dcterms:created xsi:type="dcterms:W3CDTF">2009-04-14T17:34:58Z</dcterms:created>
  <dcterms:modified xsi:type="dcterms:W3CDTF">2021-06-07T13:19:15Z</dcterms:modified>
</cp:coreProperties>
</file>