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notesMasterIdLst>
    <p:notesMasterId r:id="rId12"/>
  </p:notesMasterIdLst>
  <p:handoutMasterIdLst>
    <p:handoutMasterId r:id="rId13"/>
  </p:handoutMasterIdLst>
  <p:sldIdLst>
    <p:sldId id="338" r:id="rId2"/>
    <p:sldId id="349" r:id="rId3"/>
    <p:sldId id="339" r:id="rId4"/>
    <p:sldId id="343" r:id="rId5"/>
    <p:sldId id="344" r:id="rId6"/>
    <p:sldId id="346" r:id="rId7"/>
    <p:sldId id="347" r:id="rId8"/>
    <p:sldId id="350" r:id="rId9"/>
    <p:sldId id="348" r:id="rId10"/>
    <p:sldId id="340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E1A51F"/>
    <a:srgbClr val="F7D1C3"/>
    <a:srgbClr val="FFCC00"/>
    <a:srgbClr val="F7A08F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7" autoAdjust="0"/>
    <p:restoredTop sz="94728" autoAdjust="0"/>
  </p:normalViewPr>
  <p:slideViewPr>
    <p:cSldViewPr>
      <p:cViewPr varScale="1">
        <p:scale>
          <a:sx n="83" d="100"/>
          <a:sy n="83" d="100"/>
        </p:scale>
        <p:origin x="1430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3E5E75F7-16B8-4158-B941-5C99F9FA315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AE9BDB1B-FB84-4373-B9CC-B3C256B789A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0" name="Rectangle 4">
            <a:extLst>
              <a:ext uri="{FF2B5EF4-FFF2-40B4-BE49-F238E27FC236}">
                <a16:creationId xmlns:a16="http://schemas.microsoft.com/office/drawing/2014/main" id="{7DA0E1BC-A7F4-4406-B97D-C2566A7B0C5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6021" name="Rectangle 5">
            <a:extLst>
              <a:ext uri="{FF2B5EF4-FFF2-40B4-BE49-F238E27FC236}">
                <a16:creationId xmlns:a16="http://schemas.microsoft.com/office/drawing/2014/main" id="{48302A93-169C-4102-B6C9-1193FAFB8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B72F6B47-1ABC-4664-AA4A-7B0076736001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1178937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67EF82E6-9E00-481D-922F-DE23216A62E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9F2DB506-BD5D-433E-BC45-9FE6B7CE62E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>
            <a:extLst>
              <a:ext uri="{FF2B5EF4-FFF2-40B4-BE49-F238E27FC236}">
                <a16:creationId xmlns:a16="http://schemas.microsoft.com/office/drawing/2014/main" id="{71DCC3CC-4E2E-4AAD-BB54-A611394D0E9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>
            <a:extLst>
              <a:ext uri="{FF2B5EF4-FFF2-40B4-BE49-F238E27FC236}">
                <a16:creationId xmlns:a16="http://schemas.microsoft.com/office/drawing/2014/main" id="{C909F1E0-AEA2-4B0F-8091-31DC27767AA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Cliquez pour modifier les styles du texte du masque</a:t>
            </a:r>
          </a:p>
          <a:p>
            <a:pPr lvl="1"/>
            <a:r>
              <a:rPr lang="en-US" noProof="0"/>
              <a:t>Deuxième niveau</a:t>
            </a:r>
          </a:p>
          <a:p>
            <a:pPr lvl="2"/>
            <a:r>
              <a:rPr lang="en-US" noProof="0"/>
              <a:t>Troisième niveau</a:t>
            </a:r>
          </a:p>
          <a:p>
            <a:pPr lvl="3"/>
            <a:r>
              <a:rPr lang="en-US" noProof="0"/>
              <a:t>Quatrième niveau</a:t>
            </a:r>
          </a:p>
          <a:p>
            <a:pPr lvl="4"/>
            <a:r>
              <a:rPr lang="en-US" noProof="0"/>
              <a:t>Cinquième niveau</a:t>
            </a:r>
          </a:p>
        </p:txBody>
      </p:sp>
      <p:sp>
        <p:nvSpPr>
          <p:cNvPr id="69638" name="Rectangle 6">
            <a:extLst>
              <a:ext uri="{FF2B5EF4-FFF2-40B4-BE49-F238E27FC236}">
                <a16:creationId xmlns:a16="http://schemas.microsoft.com/office/drawing/2014/main" id="{4A5C9A1A-2496-4075-856E-79D7924F9C6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9" name="Rectangle 7">
            <a:extLst>
              <a:ext uri="{FF2B5EF4-FFF2-40B4-BE49-F238E27FC236}">
                <a16:creationId xmlns:a16="http://schemas.microsoft.com/office/drawing/2014/main" id="{EA154153-3373-4F35-8506-8B48501A9A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FEE5A5C6-22BA-4CC2-AAF2-53D3FB494052}" type="slidenum">
              <a:rPr lang="en-US" altLang="fr-FR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3779907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M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5A5C6-22BA-4CC2-AAF2-53D3FB494052}" type="slidenum">
              <a:rPr lang="en-US" altLang="fr-FR" smtClean="0"/>
              <a:pPr/>
              <a:t>1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0828127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M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E5A5C6-22BA-4CC2-AAF2-53D3FB494052}" type="slidenum">
              <a:rPr kumimoji="0" lang="en-US" alt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92286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M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E5A5C6-22BA-4CC2-AAF2-53D3FB494052}" type="slidenum">
              <a:rPr kumimoji="0" lang="en-US" alt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74532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M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5A5C6-22BA-4CC2-AAF2-53D3FB494052}" type="slidenum">
              <a:rPr lang="en-US" altLang="fr-FR" smtClean="0"/>
              <a:pPr/>
              <a:t>3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7074532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M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EE5A5C6-22BA-4CC2-AAF2-53D3FB494052}" type="slidenum">
              <a:rPr kumimoji="0" lang="en-US" alt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fr-F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72629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M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5A5C6-22BA-4CC2-AAF2-53D3FB494052}" type="slidenum">
              <a:rPr lang="en-US" altLang="fr-FR" smtClean="0"/>
              <a:pPr/>
              <a:t>5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7999094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M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5A5C6-22BA-4CC2-AAF2-53D3FB494052}" type="slidenum">
              <a:rPr lang="en-US" altLang="fr-FR" smtClean="0"/>
              <a:pPr/>
              <a:t>6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0124103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M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5A5C6-22BA-4CC2-AAF2-53D3FB494052}" type="slidenum">
              <a:rPr lang="en-US" altLang="fr-FR" smtClean="0"/>
              <a:pPr/>
              <a:t>7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4655064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M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5A5C6-22BA-4CC2-AAF2-53D3FB494052}" type="slidenum">
              <a:rPr lang="en-US" altLang="fr-FR" smtClean="0"/>
              <a:pPr/>
              <a:t>8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6118503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M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E5A5C6-22BA-4CC2-AAF2-53D3FB494052}" type="slidenum">
              <a:rPr lang="en-US" altLang="fr-FR" smtClean="0"/>
              <a:pPr/>
              <a:t>9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4094274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53CE22-DAF0-4BF0-AACD-F1DE92E36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fr-ML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66A4109-EFFB-4684-A0E5-A8B9A8DC9A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fr-ML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739C056-B273-4100-B7D1-1A9F0DA33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5DC8E84-EE89-49BB-82C0-16CFD24FC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C6EB17C-AE48-424B-8F12-7E40AC18E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1E00A-A572-41FD-84B2-824DE45B80D4}" type="slidenum">
              <a:rPr lang="en-US" altLang="fr-FR" smtClean="0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475900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F797906-DA1F-4438-9E44-1C534F8F9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ML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94FA3E1-842E-46A6-9D9E-4BFC8D632D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ML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39662EF-8518-4481-8811-7CF234240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06A6B0-EDCE-4760-9551-66E2559EA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AB1122F-40F0-45A3-B4D1-FD1A215B0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FBB03-0872-4475-A567-E1C8BE3D0B4B}" type="slidenum">
              <a:rPr lang="en-US" altLang="fr-FR" smtClean="0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876855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56321A63-480F-4D6D-9F77-443CC4AD1D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ML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221830F-A73D-464D-A4B1-F8969051F7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ML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885BFFE-D8F7-47FF-BBCA-E74B4EC75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3A5D94D-0299-4BFA-AC57-670E9BAF1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7C26136-284D-4582-B7F6-EF58732E4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CAF3E-00BE-4D68-B286-35FFE1F34867}" type="slidenum">
              <a:rPr lang="en-US" altLang="fr-FR" smtClean="0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801021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FB20DB-458C-4D6B-8AE7-49BD5635B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ML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7A23C61-1659-4F3F-BD45-E3E9CBF77D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ML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47BA66E-40B6-4E40-9BB4-6B13888A1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310350-C907-4F2D-9CAD-A7B35037C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F050334-08B8-46AC-B0DF-CEC6E5CD3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3DF60-9FC2-4D03-8DB8-A1F7F7C9360B}" type="slidenum">
              <a:rPr lang="en-US" altLang="fr-FR" smtClean="0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599079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A76EBF-4843-4207-84A1-053D702FD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fr-ML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F7A8D50-A7E3-4B3E-8184-73B33FF68D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32BCE6E-9500-475F-8FC7-F553DC7F8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E5CBAAA-7DBB-44FA-8BE7-9C80384B6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43E1325-248A-471C-9F0A-FD9335A08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91387-4393-45D6-990D-A3D5684470F3}" type="slidenum">
              <a:rPr lang="en-US" altLang="fr-FR" smtClean="0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977974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1A1033-7FA8-407E-BCAC-789D70524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ML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C6B9FD-8606-46F6-8D28-786C9A73EA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ML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222CBFB-5D2F-4F3E-9701-6876BE6A82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ML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3058E90-6D8B-425E-BFFA-9374823AC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4A7F0FF-0132-4949-9E92-DE2E1AD2E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98D4A38-1639-46D9-9344-3BAC9B5CD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26B35-4F6C-4AF2-B2F4-02D159F39DA7}" type="slidenum">
              <a:rPr lang="en-US" altLang="fr-FR" smtClean="0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185004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0E7EAD-0E41-4AF4-9D69-1A9BD1439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ML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3A409E7-14C5-42AD-A7EA-EB65AF56FE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EE27F76-26AE-4131-AE91-FC9B1F9E63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ML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1F373C4-2AC6-4568-A804-AD4FE9DA9A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7A4C189-22E6-4F3F-B9A1-4800BB61BA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ML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79E933A-FB93-4588-941F-96D4A7CF5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7A3A2D3-7D97-4CA6-8E06-71180B9E6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35F6735-DC68-49EC-89D8-8CAAC98DFE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A5551-2009-4911-8B1F-7AD367A92C8E}" type="slidenum">
              <a:rPr lang="en-US" altLang="fr-FR" smtClean="0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997321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1B7F55-856F-45DC-AE98-10EDC4E7F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ML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D4498B3-08E6-4EBD-B2B3-0EFC141E4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A7283C7-294A-4E7E-8674-74F60843A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E35C6A7-CDA0-444C-A657-CA9DAC292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E3017-7696-4F4A-8359-E99C7E660CBD}" type="slidenum">
              <a:rPr lang="en-US" altLang="fr-FR" smtClean="0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837374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00BF3F3-0AF0-41A4-9159-A972D822F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782A690-F936-453D-9488-2F65FF461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4C88423-A199-469D-9F9F-3F8D72E87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30802-1A40-48A5-8C68-832F096353BB}" type="slidenum">
              <a:rPr lang="en-US" altLang="fr-FR" smtClean="0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103671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334EF9-4A14-4896-9BD0-127A8E3D1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fr-ML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01FF46-F74B-4E02-8DA9-4D2801F7A4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ML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E08A545-567A-447F-A0B7-70C615DCD2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08A1A6E-D1F2-4F1C-9471-9879F89A1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4667D71-71C0-4B1E-A7CF-DBD40D276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600B7A7-A663-4073-AD78-C6F48F422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483203-A664-418E-A8B6-82FFD4C1CD60}" type="slidenum">
              <a:rPr lang="en-US" altLang="fr-FR" smtClean="0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174686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65C90B-9E61-419B-BC5E-F6F57B0F3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fr-ML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9166C6B-CF6E-47E1-8EC3-AAC271B493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fr-ML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0AC56E7-E44A-4414-83A6-30BBF5EF00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865B9F2-1780-4807-A6F6-B87E635B1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F545551-AC41-4445-AEF3-AED375935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7A96955-0C17-4DEB-9569-1C8DE5F9B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3EB52-92C5-45BC-AEE5-3396426616E0}" type="slidenum">
              <a:rPr lang="en-US" altLang="fr-FR" smtClean="0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119113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14000"/>
                <a:lumOff val="86000"/>
              </a:schemeClr>
            </a:gs>
            <a:gs pos="69000">
              <a:srgbClr val="EEE2CB"/>
            </a:gs>
            <a:gs pos="100000">
              <a:schemeClr val="accent6">
                <a:lumMod val="50000"/>
                <a:lumOff val="5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0680BAB-29FD-4E1D-8DD7-60B7428EB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ML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866F94E-83A9-483E-93EB-78282AFAC0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ML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FD5CB89-D070-40C3-B978-4288081E37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4EA66DD-2555-440E-A56A-6F02B5250F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B789E8-4FF3-4221-A7A8-0889A0D80B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E9A8C-FC34-4A6A-8EF4-7657D5512296}" type="slidenum">
              <a:rPr lang="en-US" altLang="fr-FR" smtClean="0"/>
              <a:pPr/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228679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image" Target="../media/image1.png"/><Relationship Id="rId7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Relationship Id="rId9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407DFD98-5767-44ED-8F0C-6787AA5EEA3C}"/>
              </a:ext>
            </a:extLst>
          </p:cNvPr>
          <p:cNvGrpSpPr/>
          <p:nvPr/>
        </p:nvGrpSpPr>
        <p:grpSpPr>
          <a:xfrm>
            <a:off x="35497" y="54768"/>
            <a:ext cx="936103" cy="6758608"/>
            <a:chOff x="35497" y="54768"/>
            <a:chExt cx="936103" cy="6758608"/>
          </a:xfrm>
        </p:grpSpPr>
        <p:pic>
          <p:nvPicPr>
            <p:cNvPr id="8" name="Image 7">
              <a:extLst>
                <a:ext uri="{FF2B5EF4-FFF2-40B4-BE49-F238E27FC236}">
                  <a16:creationId xmlns:a16="http://schemas.microsoft.com/office/drawing/2014/main" id="{3B62F433-DFFF-440A-BAE3-66DDD676CAB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Blur/>
                      </a14:imgEffect>
                      <a14:imgEffect>
                        <a14:colorTemperature colorTemp="112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 rot="10800000" flipH="1">
              <a:off x="35497" y="54768"/>
              <a:ext cx="936103" cy="67586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glow>
                <a:schemeClr val="bg1"/>
              </a:glow>
            </a:effectLst>
            <a:scene3d>
              <a:camera prst="orthographicFront"/>
              <a:lightRig rig="threePt" dir="t"/>
            </a:scene3d>
            <a:sp3d extrusionH="76200"/>
          </p:spPr>
        </p:pic>
        <p:pic>
          <p:nvPicPr>
            <p:cNvPr id="3080" name="Image 2" descr="Description : Logo INSTAT FINAL.JPG">
              <a:extLst>
                <a:ext uri="{FF2B5EF4-FFF2-40B4-BE49-F238E27FC236}">
                  <a16:creationId xmlns:a16="http://schemas.microsoft.com/office/drawing/2014/main" id="{FB32C243-4402-4418-A84D-6F893215315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colorTemperature colorTemp="112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19" y="116632"/>
              <a:ext cx="720081" cy="720081"/>
            </a:xfrm>
            <a:prstGeom prst="rect">
              <a:avLst/>
            </a:prstGeom>
            <a:pattFill prst="pct5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</p:pic>
      </p:grpSp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1115616" y="54769"/>
            <a:ext cx="6885384" cy="3590255"/>
          </a:xfrm>
        </p:spPr>
        <p:txBody>
          <a:bodyPr/>
          <a:lstStyle/>
          <a:p>
            <a:pPr lvl="0" defTabSz="91440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fr-FR" sz="1300" b="1" dirty="0">
                <a:solidFill>
                  <a:srgbClr val="000066"/>
                </a:solidFill>
                <a:latin typeface="Arial" charset="0"/>
                <a:ea typeface="+mn-ea"/>
                <a:cs typeface="Times New Roman" pitchFamily="18" charset="0"/>
              </a:rPr>
              <a:t>MINISTERE DE L’ECONOMIE ET DES FINANCES</a:t>
            </a:r>
            <a:br>
              <a:rPr lang="fr-FR" sz="1300" b="1" dirty="0">
                <a:solidFill>
                  <a:srgbClr val="000066"/>
                </a:solidFill>
                <a:latin typeface="Arial" charset="0"/>
                <a:ea typeface="+mn-ea"/>
                <a:cs typeface="Times New Roman" pitchFamily="18" charset="0"/>
              </a:rPr>
            </a:br>
            <a:r>
              <a:rPr lang="fr-FR" sz="1300" b="1" dirty="0">
                <a:solidFill>
                  <a:srgbClr val="000066"/>
                </a:solidFill>
                <a:latin typeface="Arial" charset="0"/>
                <a:ea typeface="+mn-ea"/>
                <a:cs typeface="Times New Roman" pitchFamily="18" charset="0"/>
              </a:rPr>
              <a:t>      ------------------------	</a:t>
            </a:r>
            <a:r>
              <a:rPr lang="fr-FR" sz="900" b="1" dirty="0">
                <a:solidFill>
                  <a:srgbClr val="000066"/>
                </a:solidFill>
                <a:latin typeface="Arial" charset="0"/>
                <a:ea typeface="+mn-ea"/>
                <a:cs typeface="Arial" charset="0"/>
              </a:rPr>
              <a:t> </a:t>
            </a:r>
            <a:br>
              <a:rPr lang="fr-FR" sz="900" b="1" dirty="0">
                <a:solidFill>
                  <a:srgbClr val="000066"/>
                </a:solidFill>
                <a:latin typeface="Arial" charset="0"/>
                <a:ea typeface="+mn-ea"/>
                <a:cs typeface="Arial" charset="0"/>
              </a:rPr>
            </a:br>
            <a:r>
              <a:rPr lang="fr-FR" sz="900" b="1" dirty="0">
                <a:solidFill>
                  <a:srgbClr val="000066"/>
                </a:solidFill>
                <a:latin typeface="Arial" charset="0"/>
                <a:ea typeface="+mn-ea"/>
                <a:cs typeface="Arial" charset="0"/>
              </a:rPr>
              <a:t>     </a:t>
            </a:r>
            <a:r>
              <a:rPr lang="fr-FR" sz="1300" b="1" dirty="0">
                <a:solidFill>
                  <a:srgbClr val="000066"/>
                </a:solidFill>
                <a:latin typeface="Arial" charset="0"/>
                <a:ea typeface="+mn-ea"/>
                <a:cs typeface="Arial" charset="0"/>
              </a:rPr>
              <a:t>Institut National de la Statistique (INSTAT)</a:t>
            </a:r>
            <a:br>
              <a:rPr lang="fr-FR" sz="1300" b="1" dirty="0">
                <a:solidFill>
                  <a:srgbClr val="000066"/>
                </a:solidFill>
                <a:latin typeface="Arial" charset="0"/>
                <a:ea typeface="+mn-ea"/>
                <a:cs typeface="Arial" charset="0"/>
              </a:rPr>
            </a:br>
            <a:br>
              <a:rPr lang="fr-FR" sz="1300" b="1" dirty="0">
                <a:solidFill>
                  <a:srgbClr val="000066"/>
                </a:solidFill>
                <a:latin typeface="Arial" charset="0"/>
                <a:ea typeface="+mn-ea"/>
                <a:cs typeface="Arial" charset="0"/>
              </a:rPr>
            </a:br>
            <a:br>
              <a:rPr lang="fr-FR" sz="1300" b="1" dirty="0">
                <a:solidFill>
                  <a:srgbClr val="000066"/>
                </a:solidFill>
                <a:latin typeface="Arial" charset="0"/>
                <a:ea typeface="+mn-ea"/>
                <a:cs typeface="Arial" charset="0"/>
              </a:rPr>
            </a:br>
            <a:br>
              <a:rPr lang="fr-FR" sz="1300" b="1" dirty="0">
                <a:solidFill>
                  <a:srgbClr val="000066"/>
                </a:solidFill>
                <a:latin typeface="Arial" charset="0"/>
                <a:ea typeface="+mn-ea"/>
                <a:cs typeface="Arial" charset="0"/>
              </a:rPr>
            </a:br>
            <a:br>
              <a:rPr lang="fr-FR" sz="1300" b="1" dirty="0">
                <a:solidFill>
                  <a:srgbClr val="000066"/>
                </a:solidFill>
                <a:latin typeface="Arial" charset="0"/>
                <a:ea typeface="+mn-ea"/>
                <a:cs typeface="Arial" charset="0"/>
              </a:rPr>
            </a:br>
            <a:br>
              <a:rPr lang="fr-FR" sz="1300" b="1" dirty="0">
                <a:solidFill>
                  <a:srgbClr val="000066"/>
                </a:solidFill>
                <a:latin typeface="Arial" charset="0"/>
                <a:ea typeface="+mn-ea"/>
                <a:cs typeface="Arial" charset="0"/>
              </a:rPr>
            </a:br>
            <a:br>
              <a:rPr lang="fr-FR" sz="1300" b="1" dirty="0">
                <a:solidFill>
                  <a:srgbClr val="000066"/>
                </a:solidFill>
                <a:latin typeface="Arial" charset="0"/>
                <a:ea typeface="+mn-ea"/>
                <a:cs typeface="Arial" charset="0"/>
              </a:rPr>
            </a:br>
            <a:br>
              <a:rPr lang="fr-FR" sz="1300" b="1" dirty="0">
                <a:solidFill>
                  <a:srgbClr val="000066"/>
                </a:solidFill>
                <a:latin typeface="Arial" charset="0"/>
                <a:ea typeface="+mn-ea"/>
                <a:cs typeface="Arial" charset="0"/>
              </a:rPr>
            </a:br>
            <a:endParaRPr lang="fr-FR" sz="1300" b="1" dirty="0">
              <a:solidFill>
                <a:srgbClr val="000066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>
          <a:xfrm>
            <a:off x="1143000" y="3861048"/>
            <a:ext cx="6858000" cy="2664296"/>
          </a:xfrm>
        </p:spPr>
        <p:txBody>
          <a:bodyPr>
            <a:normAutofit/>
          </a:bodyPr>
          <a:lstStyle/>
          <a:p>
            <a:endParaRPr lang="fr-FR" b="1" cap="small" dirty="0">
              <a:solidFill>
                <a:srgbClr val="C00000"/>
              </a:solidFill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b="1" cap="small" dirty="0">
                <a:solidFill>
                  <a:srgbClr val="C00000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Conférence régionale sur les comptes régionaux</a:t>
            </a:r>
            <a:endParaRPr lang="fr-FR" cap="small" dirty="0">
              <a:solidFill>
                <a:srgbClr val="C00000"/>
              </a:solidFill>
              <a:latin typeface="Arial Black" panose="020B0A040201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200"/>
              </a:spcAft>
            </a:pPr>
            <a:r>
              <a:rPr lang="fr-FR" sz="1600" b="1" cap="small" dirty="0">
                <a:solidFill>
                  <a:srgbClr val="002060"/>
                </a:solidFill>
                <a:latin typeface="Bauhaus 93" panose="04030905020B02020C02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09-10 juin 2021</a:t>
            </a:r>
          </a:p>
          <a:p>
            <a:pPr>
              <a:lnSpc>
                <a:spcPct val="115000"/>
              </a:lnSpc>
              <a:spcAft>
                <a:spcPts val="1200"/>
              </a:spcAft>
            </a:pPr>
            <a:endParaRPr lang="fr-FR" sz="1600" b="1" cap="small" dirty="0">
              <a:solidFill>
                <a:srgbClr val="002060"/>
              </a:solidFill>
              <a:latin typeface="Bauhaus 93" panose="04030905020B02020C02" pitchFamily="8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CH" sz="1800" dirty="0">
                <a:solidFill>
                  <a:srgbClr val="7030A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Comptes nationaux régionaux du Mali: motivations, programmation et perspectives</a:t>
            </a:r>
            <a:endParaRPr lang="fr-ML" sz="2400" dirty="0">
              <a:solidFill>
                <a:srgbClr val="7030A0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200"/>
              </a:spcAft>
            </a:pPr>
            <a:endParaRPr lang="fr-FR" dirty="0"/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0127960"/>
              </p:ext>
            </p:extLst>
          </p:nvPr>
        </p:nvGraphicFramePr>
        <p:xfrm>
          <a:off x="3923928" y="121414"/>
          <a:ext cx="1435030" cy="11473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7" imgW="3013200" imgH="2991600" progId="Word.Document.8">
                  <p:embed/>
                </p:oleObj>
              </mc:Choice>
              <mc:Fallback>
                <p:oleObj name="Document" r:id="rId7" imgW="3013200" imgH="29916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3928" y="121414"/>
                        <a:ext cx="1435030" cy="11473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Image 1" descr="Logo INSTAT FINAL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049514" y="2204864"/>
            <a:ext cx="1602606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95692632"/>
      </p:ext>
    </p:extLst>
  </p:cSld>
  <p:clrMapOvr>
    <a:masterClrMapping/>
  </p:clrMapOvr>
  <p:transition>
    <p:blind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407DFD98-5767-44ED-8F0C-6787AA5EEA3C}"/>
              </a:ext>
            </a:extLst>
          </p:cNvPr>
          <p:cNvGrpSpPr/>
          <p:nvPr/>
        </p:nvGrpSpPr>
        <p:grpSpPr>
          <a:xfrm>
            <a:off x="0" y="51033"/>
            <a:ext cx="936103" cy="6806967"/>
            <a:chOff x="35497" y="54768"/>
            <a:chExt cx="936103" cy="6758608"/>
          </a:xfrm>
        </p:grpSpPr>
        <p:pic>
          <p:nvPicPr>
            <p:cNvPr id="8" name="Image 7">
              <a:extLst>
                <a:ext uri="{FF2B5EF4-FFF2-40B4-BE49-F238E27FC236}">
                  <a16:creationId xmlns:a16="http://schemas.microsoft.com/office/drawing/2014/main" id="{3B62F433-DFFF-440A-BAE3-66DDD676CAB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Blur/>
                      </a14:imgEffect>
                      <a14:imgEffect>
                        <a14:colorTemperature colorTemp="112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 rot="10800000" flipH="1">
              <a:off x="35497" y="54768"/>
              <a:ext cx="936103" cy="67586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glow>
                <a:schemeClr val="bg1"/>
              </a:glow>
            </a:effectLst>
            <a:scene3d>
              <a:camera prst="orthographicFront"/>
              <a:lightRig rig="threePt" dir="t"/>
            </a:scene3d>
            <a:sp3d extrusionH="76200"/>
          </p:spPr>
        </p:pic>
        <p:pic>
          <p:nvPicPr>
            <p:cNvPr id="3080" name="Image 2" descr="Description : Logo INSTAT FINAL.JPG">
              <a:extLst>
                <a:ext uri="{FF2B5EF4-FFF2-40B4-BE49-F238E27FC236}">
                  <a16:creationId xmlns:a16="http://schemas.microsoft.com/office/drawing/2014/main" id="{FB32C243-4402-4418-A84D-6F893215315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colorTemperature colorTemp="112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19" y="116632"/>
              <a:ext cx="720081" cy="720081"/>
            </a:xfrm>
            <a:prstGeom prst="rect">
              <a:avLst/>
            </a:prstGeom>
            <a:pattFill prst="pct5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</p:pic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34BD0D3F-0CA8-42FC-B3E3-DC69B092FB69}"/>
              </a:ext>
            </a:extLst>
          </p:cNvPr>
          <p:cNvSpPr/>
          <p:nvPr/>
        </p:nvSpPr>
        <p:spPr>
          <a:xfrm>
            <a:off x="2195736" y="1844824"/>
            <a:ext cx="5472608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5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 vous remercie</a:t>
            </a:r>
            <a:endParaRPr kumimoji="0" lang="fr-ML" sz="5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FF60C39D-2204-4CAB-874F-E62210C77877}"/>
              </a:ext>
            </a:extLst>
          </p:cNvPr>
          <p:cNvSpPr/>
          <p:nvPr/>
        </p:nvSpPr>
        <p:spPr>
          <a:xfrm>
            <a:off x="2627784" y="3356992"/>
            <a:ext cx="4392488" cy="50405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 votre aimable attention</a:t>
            </a:r>
            <a:endParaRPr kumimoji="0" lang="fr-ML" sz="28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4498687"/>
      </p:ext>
    </p:extLst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407DFD98-5767-44ED-8F0C-6787AA5EEA3C}"/>
              </a:ext>
            </a:extLst>
          </p:cNvPr>
          <p:cNvGrpSpPr/>
          <p:nvPr/>
        </p:nvGrpSpPr>
        <p:grpSpPr>
          <a:xfrm>
            <a:off x="35497" y="54768"/>
            <a:ext cx="936103" cy="6758608"/>
            <a:chOff x="35497" y="54768"/>
            <a:chExt cx="936103" cy="6758608"/>
          </a:xfrm>
        </p:grpSpPr>
        <p:pic>
          <p:nvPicPr>
            <p:cNvPr id="8" name="Image 7">
              <a:extLst>
                <a:ext uri="{FF2B5EF4-FFF2-40B4-BE49-F238E27FC236}">
                  <a16:creationId xmlns:a16="http://schemas.microsoft.com/office/drawing/2014/main" id="{3B62F433-DFFF-440A-BAE3-66DDD676CAB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Blur/>
                      </a14:imgEffect>
                      <a14:imgEffect>
                        <a14:colorTemperature colorTemp="112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 rot="10800000" flipH="1">
              <a:off x="35497" y="54768"/>
              <a:ext cx="936103" cy="67586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glow>
                <a:schemeClr val="bg1"/>
              </a:glow>
            </a:effectLst>
            <a:scene3d>
              <a:camera prst="orthographicFront"/>
              <a:lightRig rig="threePt" dir="t"/>
            </a:scene3d>
            <a:sp3d extrusionH="76200"/>
          </p:spPr>
        </p:pic>
        <p:pic>
          <p:nvPicPr>
            <p:cNvPr id="3080" name="Image 2" descr="Description : Logo INSTAT FINAL.JPG">
              <a:extLst>
                <a:ext uri="{FF2B5EF4-FFF2-40B4-BE49-F238E27FC236}">
                  <a16:creationId xmlns:a16="http://schemas.microsoft.com/office/drawing/2014/main" id="{FB32C243-4402-4418-A84D-6F893215315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colorTemperature colorTemp="112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19" y="116632"/>
              <a:ext cx="720081" cy="720081"/>
            </a:xfrm>
            <a:prstGeom prst="rect">
              <a:avLst/>
            </a:prstGeom>
            <a:pattFill prst="pct5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</p:pic>
      </p:grpSp>
      <p:sp>
        <p:nvSpPr>
          <p:cNvPr id="9" name="Espace réservé du texte 8"/>
          <p:cNvSpPr>
            <a:spLocks noGrp="1"/>
          </p:cNvSpPr>
          <p:nvPr>
            <p:ph type="body" sz="half" idx="2"/>
          </p:nvPr>
        </p:nvSpPr>
        <p:spPr>
          <a:xfrm>
            <a:off x="683568" y="2852936"/>
            <a:ext cx="8424936" cy="3818152"/>
          </a:xfrm>
        </p:spPr>
        <p:txBody>
          <a:bodyPr>
            <a:normAutofit/>
          </a:bodyPr>
          <a:lstStyle/>
          <a:p>
            <a:pPr lvl="0"/>
            <a:r>
              <a:rPr lang="fr-FR" sz="1450" cap="small" dirty="0"/>
              <a:t>.</a:t>
            </a:r>
          </a:p>
          <a:p>
            <a:endParaRPr lang="fr-FR" sz="1600" dirty="0"/>
          </a:p>
        </p:txBody>
      </p:sp>
      <p:sp>
        <p:nvSpPr>
          <p:cNvPr id="11" name="Rectangle 10"/>
          <p:cNvSpPr/>
          <p:nvPr/>
        </p:nvSpPr>
        <p:spPr>
          <a:xfrm>
            <a:off x="2195736" y="1396502"/>
            <a:ext cx="4680520" cy="5203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sz="2000" dirty="0">
                <a:solidFill>
                  <a:srgbClr val="0070C0"/>
                </a:solidFill>
              </a:rPr>
              <a:t>Expériences du processus d’estimation des comptes régionaux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555776" y="332656"/>
            <a:ext cx="4032448" cy="7061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SOMMAIRE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835696" y="2276872"/>
            <a:ext cx="5472608" cy="5760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sz="2000" dirty="0">
                <a:solidFill>
                  <a:srgbClr val="0070C0"/>
                </a:solidFill>
              </a:rPr>
              <a:t>Justifications - Motivations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42392E3-3C95-4EE0-8680-45143B72764D}"/>
              </a:ext>
            </a:extLst>
          </p:cNvPr>
          <p:cNvSpPr/>
          <p:nvPr/>
        </p:nvSpPr>
        <p:spPr>
          <a:xfrm>
            <a:off x="2195736" y="3287336"/>
            <a:ext cx="4680520" cy="5496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sz="2000" dirty="0">
                <a:solidFill>
                  <a:srgbClr val="0070C0"/>
                </a:solidFill>
              </a:rPr>
              <a:t>Organisation institutionnelle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1E83C8F-4DAE-4850-96B7-3F8874DD53D2}"/>
              </a:ext>
            </a:extLst>
          </p:cNvPr>
          <p:cNvSpPr/>
          <p:nvPr/>
        </p:nvSpPr>
        <p:spPr>
          <a:xfrm>
            <a:off x="2555776" y="4221088"/>
            <a:ext cx="4032448" cy="4939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sz="2000" dirty="0">
                <a:solidFill>
                  <a:srgbClr val="0070C0"/>
                </a:solidFill>
              </a:rPr>
              <a:t>Programmation Réalisation des activités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922F821-EFEA-4C45-B679-A617ED75C37F}"/>
              </a:ext>
            </a:extLst>
          </p:cNvPr>
          <p:cNvSpPr/>
          <p:nvPr/>
        </p:nvSpPr>
        <p:spPr>
          <a:xfrm>
            <a:off x="2555776" y="5099106"/>
            <a:ext cx="4032448" cy="49391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fr-FR" sz="2000" dirty="0">
                <a:solidFill>
                  <a:srgbClr val="0070C0"/>
                </a:solidFill>
              </a:rPr>
              <a:t>Perspectives</a:t>
            </a:r>
          </a:p>
        </p:txBody>
      </p:sp>
    </p:spTree>
    <p:extLst>
      <p:ext uri="{BB962C8B-B14F-4D97-AF65-F5344CB8AC3E}">
        <p14:creationId xmlns:p14="http://schemas.microsoft.com/office/powerpoint/2010/main" val="1369736495"/>
      </p:ext>
    </p:extLst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3" grpId="0" animBg="1"/>
      <p:bldP spid="4" grpId="0" animBg="1"/>
      <p:bldP spid="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407DFD98-5767-44ED-8F0C-6787AA5EEA3C}"/>
              </a:ext>
            </a:extLst>
          </p:cNvPr>
          <p:cNvGrpSpPr/>
          <p:nvPr/>
        </p:nvGrpSpPr>
        <p:grpSpPr>
          <a:xfrm>
            <a:off x="35497" y="54768"/>
            <a:ext cx="936103" cy="6758608"/>
            <a:chOff x="35497" y="54768"/>
            <a:chExt cx="936103" cy="6758608"/>
          </a:xfrm>
        </p:grpSpPr>
        <p:pic>
          <p:nvPicPr>
            <p:cNvPr id="8" name="Image 7">
              <a:extLst>
                <a:ext uri="{FF2B5EF4-FFF2-40B4-BE49-F238E27FC236}">
                  <a16:creationId xmlns:a16="http://schemas.microsoft.com/office/drawing/2014/main" id="{3B62F433-DFFF-440A-BAE3-66DDD676CAB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Blur/>
                      </a14:imgEffect>
                      <a14:imgEffect>
                        <a14:colorTemperature colorTemp="112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 rot="10800000" flipH="1">
              <a:off x="35497" y="54768"/>
              <a:ext cx="936103" cy="67586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glow>
                <a:schemeClr val="bg1"/>
              </a:glow>
            </a:effectLst>
            <a:scene3d>
              <a:camera prst="orthographicFront"/>
              <a:lightRig rig="threePt" dir="t"/>
            </a:scene3d>
            <a:sp3d extrusionH="76200"/>
          </p:spPr>
        </p:pic>
        <p:pic>
          <p:nvPicPr>
            <p:cNvPr id="3080" name="Image 2" descr="Description : Logo INSTAT FINAL.JPG">
              <a:extLst>
                <a:ext uri="{FF2B5EF4-FFF2-40B4-BE49-F238E27FC236}">
                  <a16:creationId xmlns:a16="http://schemas.microsoft.com/office/drawing/2014/main" id="{FB32C243-4402-4418-A84D-6F893215315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colorTemperature colorTemp="112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19" y="116632"/>
              <a:ext cx="720081" cy="720081"/>
            </a:xfrm>
            <a:prstGeom prst="rect">
              <a:avLst/>
            </a:prstGeom>
            <a:pattFill prst="pct5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</p:pic>
      </p:grpSp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629840" y="1052736"/>
            <a:ext cx="2880320" cy="504057"/>
          </a:xfrm>
        </p:spPr>
        <p:txBody>
          <a:bodyPr>
            <a:normAutofit/>
          </a:bodyPr>
          <a:lstStyle/>
          <a:p>
            <a:r>
              <a:rPr lang="fr-FR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INTRODUCTION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half" idx="2"/>
          </p:nvPr>
        </p:nvSpPr>
        <p:spPr>
          <a:xfrm>
            <a:off x="683568" y="1964647"/>
            <a:ext cx="8460432" cy="4848729"/>
          </a:xfrm>
        </p:spPr>
        <p:txBody>
          <a:bodyPr>
            <a:normAutofit fontScale="25000" lnSpcReduction="20000"/>
          </a:bodyPr>
          <a:lstStyle/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fr-FR" sz="8000" b="1" cap="small" dirty="0"/>
              <a:t>Tentatives avant l’avènement de la décentralisation</a:t>
            </a:r>
          </a:p>
          <a:p>
            <a:pPr lvl="0"/>
            <a:endParaRPr lang="fr-FR" sz="8000" b="1" cap="small" dirty="0"/>
          </a:p>
          <a:p>
            <a:pPr marL="628650" lvl="1" indent="-285750">
              <a:buFont typeface="Wingdings" panose="05000000000000000000" pitchFamily="2" charset="2"/>
              <a:buChar char="§"/>
            </a:pPr>
            <a:r>
              <a:rPr lang="fr-FR" sz="8000" cap="small" dirty="0"/>
              <a:t>Economie locale: cas de Sikasso et son </a:t>
            </a:r>
            <a:r>
              <a:rPr lang="fr-FR" sz="8000" cap="small" dirty="0" err="1"/>
              <a:t>interland</a:t>
            </a:r>
            <a:r>
              <a:rPr lang="fr-FR" sz="8000" cap="small" dirty="0"/>
              <a:t> avec comme l’un des acteurs principaux la DRPSIAP (Ex DRPS);</a:t>
            </a:r>
          </a:p>
          <a:p>
            <a:pPr lvl="1"/>
            <a:endParaRPr lang="fr-FR" sz="8000" cap="small" dirty="0"/>
          </a:p>
          <a:p>
            <a:pPr marL="628650" lvl="1" indent="-285750">
              <a:buFont typeface="Wingdings" panose="05000000000000000000" pitchFamily="2" charset="2"/>
              <a:buChar char="§"/>
            </a:pPr>
            <a:r>
              <a:rPr lang="fr-FR" sz="8000" cap="small" dirty="0"/>
              <a:t>Diverses initiatives d’élaboration de mise en place d’indicateurs d’évaluation de la performance régionale (non </a:t>
            </a:r>
            <a:r>
              <a:rPr lang="fr-FR" sz="8000" cap="small" dirty="0" err="1"/>
              <a:t>perrenisées</a:t>
            </a:r>
            <a:r>
              <a:rPr lang="fr-FR" sz="8000" cap="small" dirty="0"/>
              <a:t>)</a:t>
            </a:r>
          </a:p>
          <a:p>
            <a:pPr marL="628650" lvl="1" indent="-285750">
              <a:buFont typeface="Wingdings" panose="05000000000000000000" pitchFamily="2" charset="2"/>
              <a:buChar char="§"/>
            </a:pPr>
            <a:endParaRPr lang="fr-FR" sz="6200" cap="small" dirty="0"/>
          </a:p>
          <a:p>
            <a:pPr marL="285750" lvl="0" indent="-285750">
              <a:buFont typeface="Wingdings" panose="05000000000000000000" pitchFamily="2" charset="2"/>
              <a:buChar char="ü"/>
            </a:pPr>
            <a:r>
              <a:rPr lang="fr-FR" sz="8000" b="1" cap="small" dirty="0"/>
              <a:t>Tentatives avec l’avènement de la décentralisation</a:t>
            </a:r>
          </a:p>
          <a:p>
            <a:pPr marL="628650" lvl="1" indent="-285750">
              <a:buFont typeface="Wingdings" panose="05000000000000000000" pitchFamily="2" charset="2"/>
              <a:buChar char="§"/>
            </a:pPr>
            <a:r>
              <a:rPr lang="fr-FR" sz="8000" cap="small" dirty="0"/>
              <a:t>celle de l’INSTAT (ex DNSI)</a:t>
            </a:r>
          </a:p>
          <a:p>
            <a:pPr marL="971550" lvl="2" indent="-285750">
              <a:buFontTx/>
              <a:buChar char="-"/>
            </a:pPr>
            <a:r>
              <a:rPr lang="fr-FR" sz="8000" cap="small" dirty="0"/>
              <a:t>Collecte des données dans toutes les régions auprès des structures productrices de données;</a:t>
            </a:r>
          </a:p>
          <a:p>
            <a:pPr marL="971550" lvl="2" indent="-285750">
              <a:buFontTx/>
              <a:buChar char="-"/>
            </a:pPr>
            <a:r>
              <a:rPr lang="fr-FR" sz="8000" cap="small" dirty="0"/>
              <a:t>Mise en cohérence des informations mises à disposition</a:t>
            </a:r>
          </a:p>
          <a:p>
            <a:pPr marL="971550" lvl="2" indent="-285750">
              <a:buFontTx/>
              <a:buChar char="-"/>
            </a:pPr>
            <a:endParaRPr lang="fr-FR" sz="3200" cap="small" dirty="0"/>
          </a:p>
          <a:p>
            <a:pPr lvl="2"/>
            <a:endParaRPr lang="fr-FR" sz="1300" cap="small" dirty="0"/>
          </a:p>
          <a:p>
            <a:pPr marL="628650" lvl="1" indent="-285750">
              <a:buFont typeface="Wingdings" panose="05000000000000000000" pitchFamily="2" charset="2"/>
              <a:buChar char="§"/>
            </a:pPr>
            <a:endParaRPr lang="fr-FR" sz="1450" cap="small" dirty="0"/>
          </a:p>
          <a:p>
            <a:pPr lvl="1"/>
            <a:endParaRPr lang="fr-FR" sz="1450" cap="small" dirty="0"/>
          </a:p>
          <a:p>
            <a:pPr lvl="1"/>
            <a:endParaRPr lang="fr-FR" sz="1450" cap="small" dirty="0"/>
          </a:p>
          <a:p>
            <a:pPr marL="628650" lvl="1" indent="-285750">
              <a:buFont typeface="Wingdings" panose="05000000000000000000" pitchFamily="2" charset="2"/>
              <a:buChar char="§"/>
            </a:pPr>
            <a:endParaRPr lang="fr-FR" sz="1450" cap="small" dirty="0"/>
          </a:p>
          <a:p>
            <a:pPr marL="628650" lvl="1" indent="-285750">
              <a:buFont typeface="Wingdings" panose="05000000000000000000" pitchFamily="2" charset="2"/>
              <a:buChar char="§"/>
            </a:pPr>
            <a:endParaRPr lang="fr-FR" sz="1450" cap="small" dirty="0"/>
          </a:p>
          <a:p>
            <a:pPr lvl="1"/>
            <a:endParaRPr lang="fr-FR" sz="2400" cap="small" dirty="0"/>
          </a:p>
          <a:p>
            <a:pPr marL="628650" lvl="1" indent="-285750">
              <a:buFont typeface="Wingdings" panose="05000000000000000000" pitchFamily="2" charset="2"/>
              <a:buChar char="§"/>
            </a:pPr>
            <a:endParaRPr lang="fr-FR" sz="2400" cap="small" dirty="0"/>
          </a:p>
          <a:p>
            <a:pPr marL="628650" lvl="1" indent="-285750">
              <a:buFont typeface="Wingdings" panose="05000000000000000000" pitchFamily="2" charset="2"/>
              <a:buChar char="§"/>
            </a:pPr>
            <a:endParaRPr lang="fr-FR" sz="2400" cap="small" dirty="0"/>
          </a:p>
          <a:p>
            <a:pPr lvl="1"/>
            <a:endParaRPr lang="fr-FR" sz="6200" cap="small" dirty="0"/>
          </a:p>
          <a:p>
            <a:pPr marL="628650" lvl="1" indent="-285750">
              <a:buFont typeface="Wingdings" panose="05000000000000000000" pitchFamily="2" charset="2"/>
              <a:buChar char="§"/>
            </a:pPr>
            <a:r>
              <a:rPr lang="fr-FR" sz="8000" cap="small" dirty="0"/>
              <a:t>Certaines régions ont tenté le coup sous le concept « </a:t>
            </a:r>
            <a:r>
              <a:rPr lang="fr-FR" sz="8000" b="1" cap="small" dirty="0"/>
              <a:t>revenu territorial </a:t>
            </a:r>
            <a:r>
              <a:rPr lang="fr-FR" sz="8000" cap="small" dirty="0"/>
              <a:t>»</a:t>
            </a:r>
            <a:endParaRPr lang="fr-FR" sz="8000" dirty="0"/>
          </a:p>
        </p:txBody>
      </p:sp>
      <p:sp>
        <p:nvSpPr>
          <p:cNvPr id="10" name="Rectangle 9"/>
          <p:cNvSpPr/>
          <p:nvPr/>
        </p:nvSpPr>
        <p:spPr>
          <a:xfrm>
            <a:off x="3830823" y="1124744"/>
            <a:ext cx="5400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Expériences du processus d’estimation des comptes régionaux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790916" y="1009539"/>
            <a:ext cx="5184576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653119" y="1004457"/>
            <a:ext cx="2880320" cy="7061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683567" y="1945643"/>
            <a:ext cx="8424937" cy="49829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97CB529A-FF05-470A-B292-8F7B2A6D7F86}"/>
              </a:ext>
            </a:extLst>
          </p:cNvPr>
          <p:cNvSpPr/>
          <p:nvPr/>
        </p:nvSpPr>
        <p:spPr>
          <a:xfrm>
            <a:off x="1367644" y="5488421"/>
            <a:ext cx="7344816" cy="604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Insuffisance d’informations sur les relations entre les régions</a:t>
            </a:r>
            <a:endParaRPr lang="fr-ML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739033"/>
      </p:ext>
    </p:extLst>
  </p:cSld>
  <p:clrMapOvr>
    <a:masterClrMapping/>
  </p:clrMapOvr>
  <p:transition>
    <p:blinds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407DFD98-5767-44ED-8F0C-6787AA5EEA3C}"/>
              </a:ext>
            </a:extLst>
          </p:cNvPr>
          <p:cNvGrpSpPr/>
          <p:nvPr/>
        </p:nvGrpSpPr>
        <p:grpSpPr>
          <a:xfrm>
            <a:off x="35497" y="54768"/>
            <a:ext cx="936103" cy="6758608"/>
            <a:chOff x="35497" y="54768"/>
            <a:chExt cx="936103" cy="6758608"/>
          </a:xfrm>
        </p:grpSpPr>
        <p:pic>
          <p:nvPicPr>
            <p:cNvPr id="8" name="Image 7">
              <a:extLst>
                <a:ext uri="{FF2B5EF4-FFF2-40B4-BE49-F238E27FC236}">
                  <a16:creationId xmlns:a16="http://schemas.microsoft.com/office/drawing/2014/main" id="{3B62F433-DFFF-440A-BAE3-66DDD676CAB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Blur/>
                      </a14:imgEffect>
                      <a14:imgEffect>
                        <a14:colorTemperature colorTemp="112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 rot="10800000" flipH="1">
              <a:off x="35497" y="54768"/>
              <a:ext cx="936103" cy="67586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glow>
                <a:schemeClr val="bg1"/>
              </a:glow>
            </a:effectLst>
            <a:scene3d>
              <a:camera prst="orthographicFront"/>
              <a:lightRig rig="threePt" dir="t"/>
            </a:scene3d>
            <a:sp3d extrusionH="76200"/>
          </p:spPr>
        </p:pic>
        <p:pic>
          <p:nvPicPr>
            <p:cNvPr id="3080" name="Image 2" descr="Description : Logo INSTAT FINAL.JPG">
              <a:extLst>
                <a:ext uri="{FF2B5EF4-FFF2-40B4-BE49-F238E27FC236}">
                  <a16:creationId xmlns:a16="http://schemas.microsoft.com/office/drawing/2014/main" id="{FB32C243-4402-4418-A84D-6F893215315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colorTemperature colorTemp="112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19" y="116632"/>
              <a:ext cx="720081" cy="720081"/>
            </a:xfrm>
            <a:prstGeom prst="rect">
              <a:avLst/>
            </a:prstGeom>
            <a:pattFill prst="pct5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</p:pic>
      </p:grpSp>
      <p:sp>
        <p:nvSpPr>
          <p:cNvPr id="13" name="Rectangle 12"/>
          <p:cNvSpPr/>
          <p:nvPr/>
        </p:nvSpPr>
        <p:spPr>
          <a:xfrm>
            <a:off x="2195736" y="1521067"/>
            <a:ext cx="5832648" cy="7061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8FF730-4E6D-4B99-A354-EBECF3196E82}"/>
              </a:ext>
            </a:extLst>
          </p:cNvPr>
          <p:cNvSpPr/>
          <p:nvPr/>
        </p:nvSpPr>
        <p:spPr>
          <a:xfrm>
            <a:off x="2179898" y="1628838"/>
            <a:ext cx="590465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anose="020B0A04020102020204" pitchFamily="34" charset="0"/>
                <a:ea typeface="+mn-ea"/>
                <a:cs typeface="+mn-cs"/>
              </a:rPr>
              <a:t>Renforcement du processus de décentralisation </a:t>
            </a:r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580D96E9-FAB0-4299-A5BE-343D26951B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195736" y="2589432"/>
            <a:ext cx="5904656" cy="551535"/>
          </a:xfrm>
        </p:spPr>
        <p:txBody>
          <a:bodyPr>
            <a:noAutofit/>
          </a:bodyPr>
          <a:lstStyle/>
          <a:p>
            <a:pPr algn="ctr"/>
            <a:r>
              <a:rPr lang="fr-FR" sz="2000" dirty="0">
                <a:latin typeface="Arial Black" panose="020B0A04020102020204" pitchFamily="34" charset="0"/>
              </a:rPr>
              <a:t>Schémas directeurs ont été élaborés dans plusieurs secteurs</a:t>
            </a:r>
            <a:endParaRPr lang="fr-ML" sz="2000" dirty="0">
              <a:latin typeface="Arial Black" panose="020B0A04020102020204" pitchFamily="34" charset="0"/>
            </a:endParaRPr>
          </a:p>
        </p:txBody>
      </p:sp>
      <p:sp>
        <p:nvSpPr>
          <p:cNvPr id="10" name="Flèche : bas 9">
            <a:extLst>
              <a:ext uri="{FF2B5EF4-FFF2-40B4-BE49-F238E27FC236}">
                <a16:creationId xmlns:a16="http://schemas.microsoft.com/office/drawing/2014/main" id="{C698E69C-B3AA-4620-A8E8-314DB1A32C0B}"/>
              </a:ext>
            </a:extLst>
          </p:cNvPr>
          <p:cNvSpPr/>
          <p:nvPr/>
        </p:nvSpPr>
        <p:spPr>
          <a:xfrm>
            <a:off x="4932040" y="1268760"/>
            <a:ext cx="288031" cy="216024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M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8AACEE-6C29-4CD4-96FD-97CE823ABB6B}"/>
              </a:ext>
            </a:extLst>
          </p:cNvPr>
          <p:cNvSpPr/>
          <p:nvPr/>
        </p:nvSpPr>
        <p:spPr>
          <a:xfrm>
            <a:off x="2196698" y="2601120"/>
            <a:ext cx="5832648" cy="551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M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Flèche : bas 14">
            <a:extLst>
              <a:ext uri="{FF2B5EF4-FFF2-40B4-BE49-F238E27FC236}">
                <a16:creationId xmlns:a16="http://schemas.microsoft.com/office/drawing/2014/main" id="{87B3E6B0-FE10-4D86-B666-3825367E6496}"/>
              </a:ext>
            </a:extLst>
          </p:cNvPr>
          <p:cNvSpPr/>
          <p:nvPr/>
        </p:nvSpPr>
        <p:spPr>
          <a:xfrm>
            <a:off x="5076055" y="3223243"/>
            <a:ext cx="216024" cy="290198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M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37207246-B0EA-46DC-BA37-E900255ADF03}"/>
              </a:ext>
            </a:extLst>
          </p:cNvPr>
          <p:cNvSpPr/>
          <p:nvPr/>
        </p:nvSpPr>
        <p:spPr>
          <a:xfrm>
            <a:off x="2339752" y="3513441"/>
            <a:ext cx="5616624" cy="13624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fr-FR" sz="2000" b="1" dirty="0">
              <a:solidFill>
                <a:srgbClr val="C00000"/>
              </a:solidFill>
            </a:endParaRPr>
          </a:p>
          <a:p>
            <a:pPr algn="ctr">
              <a:defRPr/>
            </a:pPr>
            <a:r>
              <a:rPr lang="fr-FR" sz="2000" b="1" dirty="0">
                <a:solidFill>
                  <a:srgbClr val="C00000"/>
                </a:solidFill>
              </a:rPr>
              <a:t>Dont  Schéma Directeurs de la Statistique (SDS): </a:t>
            </a:r>
            <a:r>
              <a:rPr lang="fr-FR" sz="2000" b="1" i="1" dirty="0">
                <a:solidFill>
                  <a:srgbClr val="002060"/>
                </a:solidFill>
              </a:rPr>
              <a:t>cadre de référence du système statistique national</a:t>
            </a:r>
            <a:endParaRPr lang="fr-ML" sz="2000" b="1" i="1" dirty="0">
              <a:solidFill>
                <a:srgbClr val="002060"/>
              </a:solidFill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3930F6D9-D45C-485E-BE2C-2F61CFB504F6}"/>
              </a:ext>
            </a:extLst>
          </p:cNvPr>
          <p:cNvSpPr/>
          <p:nvPr/>
        </p:nvSpPr>
        <p:spPr>
          <a:xfrm>
            <a:off x="3383867" y="5153752"/>
            <a:ext cx="3816424" cy="72008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sng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</a:rPr>
              <a:t>Défi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/>
              </a:rPr>
              <a:t>: </a:t>
            </a:r>
            <a:r>
              <a:rPr lang="fr-FR" sz="2000" cap="small" dirty="0">
                <a:solidFill>
                  <a:srgbClr val="7030A0"/>
                </a:solidFill>
              </a:rPr>
              <a:t>amélioration de la production statistique en qualité et quantité</a:t>
            </a:r>
            <a:endParaRPr lang="fr-ML" sz="2000" cap="small" dirty="0">
              <a:solidFill>
                <a:srgbClr val="7030A0"/>
              </a:solidFill>
            </a:endParaRPr>
          </a:p>
        </p:txBody>
      </p:sp>
      <p:sp>
        <p:nvSpPr>
          <p:cNvPr id="18" name="Flèche : bas 17">
            <a:extLst>
              <a:ext uri="{FF2B5EF4-FFF2-40B4-BE49-F238E27FC236}">
                <a16:creationId xmlns:a16="http://schemas.microsoft.com/office/drawing/2014/main" id="{B4CCEBC5-4AC4-475F-B6C8-B516A2DA462E}"/>
              </a:ext>
            </a:extLst>
          </p:cNvPr>
          <p:cNvSpPr/>
          <p:nvPr/>
        </p:nvSpPr>
        <p:spPr>
          <a:xfrm>
            <a:off x="5148064" y="4930012"/>
            <a:ext cx="252028" cy="25587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M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708E152-F965-4AC1-9B56-C756BC3B9EC2}"/>
              </a:ext>
            </a:extLst>
          </p:cNvPr>
          <p:cNvSpPr/>
          <p:nvPr/>
        </p:nvSpPr>
        <p:spPr>
          <a:xfrm>
            <a:off x="1115616" y="6089039"/>
            <a:ext cx="7992888" cy="7078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000" cap="small" dirty="0">
                <a:solidFill>
                  <a:srgbClr val="C00000"/>
                </a:solidFill>
              </a:rPr>
              <a:t>Meilleur suivi et évaluation des </a:t>
            </a:r>
            <a:r>
              <a:rPr lang="fr-FR" sz="2000" cap="small" dirty="0" err="1">
                <a:solidFill>
                  <a:srgbClr val="C00000"/>
                </a:solidFill>
              </a:rPr>
              <a:t>des</a:t>
            </a:r>
            <a:r>
              <a:rPr lang="fr-FR" sz="2000" cap="small" dirty="0">
                <a:solidFill>
                  <a:srgbClr val="C00000"/>
                </a:solidFill>
              </a:rPr>
              <a:t> politiques, programmes et projets de développement</a:t>
            </a:r>
            <a:endParaRPr lang="fr-ML" sz="2000" cap="small" dirty="0">
              <a:solidFill>
                <a:srgbClr val="C00000"/>
              </a:solidFill>
            </a:endParaRPr>
          </a:p>
        </p:txBody>
      </p:sp>
      <p:sp>
        <p:nvSpPr>
          <p:cNvPr id="3" name="Ellipse 2">
            <a:extLst>
              <a:ext uri="{FF2B5EF4-FFF2-40B4-BE49-F238E27FC236}">
                <a16:creationId xmlns:a16="http://schemas.microsoft.com/office/drawing/2014/main" id="{70374520-5780-471B-B07F-AD3F7E766395}"/>
              </a:ext>
            </a:extLst>
          </p:cNvPr>
          <p:cNvSpPr/>
          <p:nvPr/>
        </p:nvSpPr>
        <p:spPr>
          <a:xfrm>
            <a:off x="7236296" y="4355681"/>
            <a:ext cx="2016225" cy="152684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RGUE</a:t>
            </a: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r-F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RGPH</a:t>
            </a:r>
            <a:endParaRPr lang="fr-ML" dirty="0">
              <a:solidFill>
                <a:prstClr val="black"/>
              </a:solidFill>
              <a:latin typeface="Calibri" panose="020F0502020204030204"/>
            </a:endParaRPr>
          </a:p>
          <a:p>
            <a:pPr marL="285750" marR="0" lvl="0" indent="-28575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ML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Rebasage</a:t>
            </a:r>
            <a:r>
              <a:rPr kumimoji="0" lang="fr-ML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des CN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fr-ML" sz="1600" noProof="0" dirty="0">
                <a:solidFill>
                  <a:prstClr val="black"/>
                </a:solidFill>
                <a:latin typeface="Calibri" panose="020F0502020204030204"/>
              </a:rPr>
              <a:t>….</a:t>
            </a: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2480BA42-6AC3-4344-BD86-175A0B472D92}"/>
              </a:ext>
            </a:extLst>
          </p:cNvPr>
          <p:cNvCxnSpPr>
            <a:cxnSpLocks/>
          </p:cNvCxnSpPr>
          <p:nvPr/>
        </p:nvCxnSpPr>
        <p:spPr>
          <a:xfrm flipH="1">
            <a:off x="7236296" y="5572530"/>
            <a:ext cx="334889" cy="887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itre 5">
            <a:extLst>
              <a:ext uri="{FF2B5EF4-FFF2-40B4-BE49-F238E27FC236}">
                <a16:creationId xmlns:a16="http://schemas.microsoft.com/office/drawing/2014/main" id="{D9754A77-9341-4E89-AAA1-7110F4A7E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294817"/>
            <a:ext cx="3456383" cy="706159"/>
          </a:xfrm>
        </p:spPr>
        <p:txBody>
          <a:bodyPr>
            <a:normAutofit fontScale="90000"/>
          </a:bodyPr>
          <a:lstStyle/>
          <a:p>
            <a:r>
              <a:rPr lang="fr-FR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COMPTES REGIONAUX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99CE93F-1834-411E-9FDF-69BB3AC9DAEE}"/>
              </a:ext>
            </a:extLst>
          </p:cNvPr>
          <p:cNvSpPr/>
          <p:nvPr/>
        </p:nvSpPr>
        <p:spPr>
          <a:xfrm>
            <a:off x="1043608" y="417452"/>
            <a:ext cx="3456384" cy="7061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4AD8D7E-CF05-4A21-967C-4F34C1E68877}"/>
              </a:ext>
            </a:extLst>
          </p:cNvPr>
          <p:cNvSpPr/>
          <p:nvPr/>
        </p:nvSpPr>
        <p:spPr>
          <a:xfrm>
            <a:off x="4716019" y="391842"/>
            <a:ext cx="3672408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Justifications - Motivations</a:t>
            </a:r>
          </a:p>
        </p:txBody>
      </p:sp>
    </p:spTree>
    <p:extLst>
      <p:ext uri="{BB962C8B-B14F-4D97-AF65-F5344CB8AC3E}">
        <p14:creationId xmlns:p14="http://schemas.microsoft.com/office/powerpoint/2010/main" val="2272249919"/>
      </p:ext>
    </p:extLst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5" grpId="0"/>
      <p:bldP spid="10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407DFD98-5767-44ED-8F0C-6787AA5EEA3C}"/>
              </a:ext>
            </a:extLst>
          </p:cNvPr>
          <p:cNvGrpSpPr/>
          <p:nvPr/>
        </p:nvGrpSpPr>
        <p:grpSpPr>
          <a:xfrm>
            <a:off x="35497" y="54768"/>
            <a:ext cx="936103" cy="6758608"/>
            <a:chOff x="35497" y="54768"/>
            <a:chExt cx="936103" cy="6758608"/>
          </a:xfrm>
        </p:grpSpPr>
        <p:pic>
          <p:nvPicPr>
            <p:cNvPr id="8" name="Image 7">
              <a:extLst>
                <a:ext uri="{FF2B5EF4-FFF2-40B4-BE49-F238E27FC236}">
                  <a16:creationId xmlns:a16="http://schemas.microsoft.com/office/drawing/2014/main" id="{3B62F433-DFFF-440A-BAE3-66DDD676CAB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Blur/>
                      </a14:imgEffect>
                      <a14:imgEffect>
                        <a14:colorTemperature colorTemp="112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 rot="10800000" flipH="1">
              <a:off x="35497" y="54768"/>
              <a:ext cx="936103" cy="67586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glow>
                <a:schemeClr val="bg1"/>
              </a:glow>
            </a:effectLst>
            <a:scene3d>
              <a:camera prst="orthographicFront"/>
              <a:lightRig rig="threePt" dir="t"/>
            </a:scene3d>
            <a:sp3d extrusionH="76200"/>
          </p:spPr>
        </p:pic>
        <p:pic>
          <p:nvPicPr>
            <p:cNvPr id="3080" name="Image 2" descr="Description : Logo INSTAT FINAL.JPG">
              <a:extLst>
                <a:ext uri="{FF2B5EF4-FFF2-40B4-BE49-F238E27FC236}">
                  <a16:creationId xmlns:a16="http://schemas.microsoft.com/office/drawing/2014/main" id="{FB32C243-4402-4418-A84D-6F893215315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colorTemperature colorTemp="112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19" y="116632"/>
              <a:ext cx="720081" cy="720081"/>
            </a:xfrm>
            <a:prstGeom prst="rect">
              <a:avLst/>
            </a:prstGeom>
            <a:pattFill prst="pct5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</p:pic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FB8FF730-4E6D-4B99-A354-EBECF3196E82}"/>
              </a:ext>
            </a:extLst>
          </p:cNvPr>
          <p:cNvSpPr/>
          <p:nvPr/>
        </p:nvSpPr>
        <p:spPr>
          <a:xfrm>
            <a:off x="1115616" y="1643706"/>
            <a:ext cx="7848872" cy="18912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2000" b="1" cap="small" dirty="0"/>
              <a:t>les statistiques doivent être à la base de tout processus de planification des stratégies de développement socio-économique au niveau national, régional et local contribuant ainsi à réduire les disparités économiques et sociales entre les régions.</a:t>
            </a:r>
          </a:p>
        </p:txBody>
      </p:sp>
      <p:sp>
        <p:nvSpPr>
          <p:cNvPr id="10" name="Flèche : bas 9">
            <a:extLst>
              <a:ext uri="{FF2B5EF4-FFF2-40B4-BE49-F238E27FC236}">
                <a16:creationId xmlns:a16="http://schemas.microsoft.com/office/drawing/2014/main" id="{C698E69C-B3AA-4620-A8E8-314DB1A32C0B}"/>
              </a:ext>
            </a:extLst>
          </p:cNvPr>
          <p:cNvSpPr/>
          <p:nvPr/>
        </p:nvSpPr>
        <p:spPr>
          <a:xfrm>
            <a:off x="4972183" y="1185670"/>
            <a:ext cx="288031" cy="410344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L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3EE4B05-E036-4372-8B60-C1A183054020}"/>
              </a:ext>
            </a:extLst>
          </p:cNvPr>
          <p:cNvSpPr/>
          <p:nvPr/>
        </p:nvSpPr>
        <p:spPr>
          <a:xfrm>
            <a:off x="1691679" y="4055514"/>
            <a:ext cx="6696747" cy="11521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rgbClr val="C00000"/>
                </a:solidFill>
              </a:rPr>
              <a:t>le présent processus d’estimation du PIB régional initié par l’INSTAT s’inscrit dans ce cadre</a:t>
            </a:r>
            <a:endParaRPr lang="fr-ML" sz="2000" b="1" dirty="0">
              <a:solidFill>
                <a:srgbClr val="C0000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F5F65CF-AF13-4E9E-A15A-372EF9406438}"/>
              </a:ext>
            </a:extLst>
          </p:cNvPr>
          <p:cNvSpPr/>
          <p:nvPr/>
        </p:nvSpPr>
        <p:spPr>
          <a:xfrm>
            <a:off x="1005215" y="383207"/>
            <a:ext cx="3456384" cy="7061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COMPTES REGIONAUX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C882C39-D7A6-4765-B6BD-7CB35399385A}"/>
              </a:ext>
            </a:extLst>
          </p:cNvPr>
          <p:cNvSpPr/>
          <p:nvPr/>
        </p:nvSpPr>
        <p:spPr>
          <a:xfrm>
            <a:off x="4716019" y="391842"/>
            <a:ext cx="3672408" cy="7200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Justifications - Motivations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A7A97F-0F8D-443F-90F7-315BB13D207A}"/>
              </a:ext>
            </a:extLst>
          </p:cNvPr>
          <p:cNvSpPr/>
          <p:nvPr/>
        </p:nvSpPr>
        <p:spPr>
          <a:xfrm>
            <a:off x="1227766" y="1650164"/>
            <a:ext cx="7776864" cy="17788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L">
              <a:noFill/>
            </a:endParaRPr>
          </a:p>
        </p:txBody>
      </p:sp>
      <p:sp>
        <p:nvSpPr>
          <p:cNvPr id="14" name="Flèche : bas 13">
            <a:extLst>
              <a:ext uri="{FF2B5EF4-FFF2-40B4-BE49-F238E27FC236}">
                <a16:creationId xmlns:a16="http://schemas.microsoft.com/office/drawing/2014/main" id="{55694972-362A-40BA-BD01-F91ACEA55324}"/>
              </a:ext>
            </a:extLst>
          </p:cNvPr>
          <p:cNvSpPr/>
          <p:nvPr/>
        </p:nvSpPr>
        <p:spPr>
          <a:xfrm>
            <a:off x="4951198" y="3511665"/>
            <a:ext cx="288031" cy="304350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L"/>
          </a:p>
        </p:txBody>
      </p:sp>
      <p:sp>
        <p:nvSpPr>
          <p:cNvPr id="7" name="Triangle isocèle 6">
            <a:extLst>
              <a:ext uri="{FF2B5EF4-FFF2-40B4-BE49-F238E27FC236}">
                <a16:creationId xmlns:a16="http://schemas.microsoft.com/office/drawing/2014/main" id="{6269227C-F253-4424-A8D1-EFC390321F09}"/>
              </a:ext>
            </a:extLst>
          </p:cNvPr>
          <p:cNvSpPr/>
          <p:nvPr/>
        </p:nvSpPr>
        <p:spPr>
          <a:xfrm>
            <a:off x="1005215" y="5230940"/>
            <a:ext cx="4502889" cy="1606439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ML" sz="2000" b="1" cap="small" dirty="0">
                <a:solidFill>
                  <a:schemeClr val="tx1"/>
                </a:solidFill>
              </a:rPr>
              <a:t>Appui financier de la coopération suisse au Mali</a:t>
            </a:r>
          </a:p>
        </p:txBody>
      </p:sp>
      <p:sp>
        <p:nvSpPr>
          <p:cNvPr id="16" name="Triangle isocèle 15">
            <a:extLst>
              <a:ext uri="{FF2B5EF4-FFF2-40B4-BE49-F238E27FC236}">
                <a16:creationId xmlns:a16="http://schemas.microsoft.com/office/drawing/2014/main" id="{E668066A-B718-46E0-B937-1499AA074F56}"/>
              </a:ext>
            </a:extLst>
          </p:cNvPr>
          <p:cNvSpPr/>
          <p:nvPr/>
        </p:nvSpPr>
        <p:spPr>
          <a:xfrm>
            <a:off x="5580112" y="5230940"/>
            <a:ext cx="3525670" cy="1606439"/>
          </a:xfrm>
          <a:prstGeom prst="triangle">
            <a:avLst>
              <a:gd name="adj" fmla="val 4709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ML" sz="2000" b="1" cap="small" dirty="0">
                <a:solidFill>
                  <a:schemeClr val="tx1"/>
                </a:solidFill>
              </a:rPr>
              <a:t>Appui technique d’AFRISTAT</a:t>
            </a:r>
          </a:p>
        </p:txBody>
      </p:sp>
    </p:spTree>
    <p:extLst>
      <p:ext uri="{BB962C8B-B14F-4D97-AF65-F5344CB8AC3E}">
        <p14:creationId xmlns:p14="http://schemas.microsoft.com/office/powerpoint/2010/main" val="2737716562"/>
      </p:ext>
    </p:extLst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407DFD98-5767-44ED-8F0C-6787AA5EEA3C}"/>
              </a:ext>
            </a:extLst>
          </p:cNvPr>
          <p:cNvGrpSpPr/>
          <p:nvPr/>
        </p:nvGrpSpPr>
        <p:grpSpPr>
          <a:xfrm>
            <a:off x="8802" y="0"/>
            <a:ext cx="936103" cy="6858000"/>
            <a:chOff x="35497" y="54768"/>
            <a:chExt cx="936103" cy="6758608"/>
          </a:xfrm>
        </p:grpSpPr>
        <p:pic>
          <p:nvPicPr>
            <p:cNvPr id="8" name="Image 7">
              <a:extLst>
                <a:ext uri="{FF2B5EF4-FFF2-40B4-BE49-F238E27FC236}">
                  <a16:creationId xmlns:a16="http://schemas.microsoft.com/office/drawing/2014/main" id="{3B62F433-DFFF-440A-BAE3-66DDD676CAB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Blur/>
                      </a14:imgEffect>
                      <a14:imgEffect>
                        <a14:colorTemperature colorTemp="112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 rot="10800000" flipH="1">
              <a:off x="35497" y="54768"/>
              <a:ext cx="936103" cy="67586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glow>
                <a:schemeClr val="bg1"/>
              </a:glow>
            </a:effectLst>
            <a:scene3d>
              <a:camera prst="orthographicFront"/>
              <a:lightRig rig="threePt" dir="t"/>
            </a:scene3d>
            <a:sp3d extrusionH="76200"/>
          </p:spPr>
        </p:pic>
        <p:pic>
          <p:nvPicPr>
            <p:cNvPr id="3080" name="Image 2" descr="Description : Logo INSTAT FINAL.JPG">
              <a:extLst>
                <a:ext uri="{FF2B5EF4-FFF2-40B4-BE49-F238E27FC236}">
                  <a16:creationId xmlns:a16="http://schemas.microsoft.com/office/drawing/2014/main" id="{FB32C243-4402-4418-A84D-6F893215315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colorTemperature colorTemp="112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19" y="116632"/>
              <a:ext cx="720081" cy="720081"/>
            </a:xfrm>
            <a:prstGeom prst="rect">
              <a:avLst/>
            </a:prstGeom>
            <a:pattFill prst="pct5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</p:pic>
      </p:grpSp>
      <p:sp>
        <p:nvSpPr>
          <p:cNvPr id="12" name="Rectangle 11"/>
          <p:cNvSpPr/>
          <p:nvPr/>
        </p:nvSpPr>
        <p:spPr>
          <a:xfrm>
            <a:off x="4608004" y="383207"/>
            <a:ext cx="4248472" cy="7061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Organisation institutionnelle</a:t>
            </a:r>
          </a:p>
        </p:txBody>
      </p:sp>
      <p:sp>
        <p:nvSpPr>
          <p:cNvPr id="10" name="Flèche : bas 9">
            <a:extLst>
              <a:ext uri="{FF2B5EF4-FFF2-40B4-BE49-F238E27FC236}">
                <a16:creationId xmlns:a16="http://schemas.microsoft.com/office/drawing/2014/main" id="{C698E69C-B3AA-4620-A8E8-314DB1A32C0B}"/>
              </a:ext>
            </a:extLst>
          </p:cNvPr>
          <p:cNvSpPr/>
          <p:nvPr/>
        </p:nvSpPr>
        <p:spPr>
          <a:xfrm>
            <a:off x="4932040" y="1268760"/>
            <a:ext cx="288031" cy="216024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L"/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13BC0D79-7164-43DB-8CE6-5744C0326C2D}"/>
              </a:ext>
            </a:extLst>
          </p:cNvPr>
          <p:cNvSpPr/>
          <p:nvPr/>
        </p:nvSpPr>
        <p:spPr>
          <a:xfrm>
            <a:off x="2413873" y="1580383"/>
            <a:ext cx="5040560" cy="11686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endParaRPr lang="fr-FR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fr-FR" sz="2000" dirty="0">
                <a:solidFill>
                  <a:srgbClr val="7030A0"/>
                </a:solidFill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Coordination Nationale: Direction Générale de l’INSTAT</a:t>
            </a:r>
            <a:endParaRPr lang="fr-ML" sz="2000" dirty="0">
              <a:solidFill>
                <a:srgbClr val="7030A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endParaRPr lang="fr-FR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endParaRPr lang="fr-ML" dirty="0"/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08852794-FECE-4F0E-BADA-02BA2FB7A702}"/>
              </a:ext>
            </a:extLst>
          </p:cNvPr>
          <p:cNvSpPr/>
          <p:nvPr/>
        </p:nvSpPr>
        <p:spPr>
          <a:xfrm>
            <a:off x="1026576" y="2996952"/>
            <a:ext cx="1673216" cy="86409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rgbClr val="002060"/>
                </a:solidFill>
              </a:rPr>
              <a:t>Appui par la Coopération Suisse</a:t>
            </a:r>
            <a:endParaRPr lang="fr-ML" sz="2000" dirty="0">
              <a:solidFill>
                <a:srgbClr val="002060"/>
              </a:solidFill>
            </a:endParaRPr>
          </a:p>
        </p:txBody>
      </p:sp>
      <p:cxnSp>
        <p:nvCxnSpPr>
          <p:cNvPr id="15" name="Connecteur droit avec flèche 14">
            <a:extLst>
              <a:ext uri="{FF2B5EF4-FFF2-40B4-BE49-F238E27FC236}">
                <a16:creationId xmlns:a16="http://schemas.microsoft.com/office/drawing/2014/main" id="{A9B8B232-6071-4463-8F25-653F7032BDA0}"/>
              </a:ext>
            </a:extLst>
          </p:cNvPr>
          <p:cNvCxnSpPr>
            <a:cxnSpLocks/>
          </p:cNvCxnSpPr>
          <p:nvPr/>
        </p:nvCxnSpPr>
        <p:spPr>
          <a:xfrm flipH="1">
            <a:off x="2195736" y="2636912"/>
            <a:ext cx="432048" cy="28803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14E09EC2-B2DF-41A4-9682-BFE26FA2289F}"/>
              </a:ext>
            </a:extLst>
          </p:cNvPr>
          <p:cNvSpPr/>
          <p:nvPr/>
        </p:nvSpPr>
        <p:spPr>
          <a:xfrm>
            <a:off x="3563888" y="4077072"/>
            <a:ext cx="2664296" cy="113042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rgbClr val="C00000"/>
                </a:solidFill>
              </a:rPr>
              <a:t>Equipe technique</a:t>
            </a:r>
            <a:endParaRPr lang="fr-ML" sz="2000" dirty="0">
              <a:solidFill>
                <a:srgbClr val="C00000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9584D3B-A21E-4DBD-AED2-EE73B9D956E4}"/>
              </a:ext>
            </a:extLst>
          </p:cNvPr>
          <p:cNvSpPr/>
          <p:nvPr/>
        </p:nvSpPr>
        <p:spPr>
          <a:xfrm>
            <a:off x="6932298" y="2908424"/>
            <a:ext cx="1584176" cy="9361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rgbClr val="002060"/>
                </a:solidFill>
              </a:rPr>
              <a:t>Appui technique d’AFRISTAT</a:t>
            </a:r>
            <a:endParaRPr lang="fr-ML" sz="2000" dirty="0">
              <a:solidFill>
                <a:srgbClr val="002060"/>
              </a:solidFill>
            </a:endParaRPr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130270EE-755D-4D9C-A966-179015D271D8}"/>
              </a:ext>
            </a:extLst>
          </p:cNvPr>
          <p:cNvSpPr/>
          <p:nvPr/>
        </p:nvSpPr>
        <p:spPr>
          <a:xfrm>
            <a:off x="1331640" y="5373216"/>
            <a:ext cx="2664296" cy="11686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rgbClr val="00B050"/>
                </a:solidFill>
              </a:rPr>
              <a:t>Cadres de la DRPSIAP et Conseil Régional</a:t>
            </a:r>
            <a:endParaRPr lang="fr-ML" sz="2000" dirty="0">
              <a:solidFill>
                <a:srgbClr val="00B050"/>
              </a:solidFill>
            </a:endParaRPr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EAF1EE3E-2E10-4727-A6B0-0D36D25DE211}"/>
              </a:ext>
            </a:extLst>
          </p:cNvPr>
          <p:cNvSpPr/>
          <p:nvPr/>
        </p:nvSpPr>
        <p:spPr>
          <a:xfrm>
            <a:off x="6372200" y="5373216"/>
            <a:ext cx="2088232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rgbClr val="00B050"/>
                </a:solidFill>
              </a:rPr>
              <a:t>Cadres de l’INSTAT</a:t>
            </a:r>
            <a:endParaRPr lang="fr-ML" sz="2000" dirty="0">
              <a:solidFill>
                <a:srgbClr val="00B050"/>
              </a:solidFill>
            </a:endParaRPr>
          </a:p>
        </p:txBody>
      </p:sp>
      <p:cxnSp>
        <p:nvCxnSpPr>
          <p:cNvPr id="28" name="Connecteur droit avec flèche 27">
            <a:extLst>
              <a:ext uri="{FF2B5EF4-FFF2-40B4-BE49-F238E27FC236}">
                <a16:creationId xmlns:a16="http://schemas.microsoft.com/office/drawing/2014/main" id="{F1D55A42-CDE2-4E69-8563-ADAF22D1D761}"/>
              </a:ext>
            </a:extLst>
          </p:cNvPr>
          <p:cNvCxnSpPr/>
          <p:nvPr/>
        </p:nvCxnSpPr>
        <p:spPr>
          <a:xfrm flipH="1">
            <a:off x="6228184" y="3861048"/>
            <a:ext cx="792088" cy="2880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>
            <a:extLst>
              <a:ext uri="{FF2B5EF4-FFF2-40B4-BE49-F238E27FC236}">
                <a16:creationId xmlns:a16="http://schemas.microsoft.com/office/drawing/2014/main" id="{E52FB044-9E86-4EF1-AAFC-4B69F94CB2FA}"/>
              </a:ext>
            </a:extLst>
          </p:cNvPr>
          <p:cNvCxnSpPr/>
          <p:nvPr/>
        </p:nvCxnSpPr>
        <p:spPr>
          <a:xfrm>
            <a:off x="4968044" y="2852936"/>
            <a:ext cx="72008" cy="11521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2" name="Connecteur droit avec flèche 3071">
            <a:extLst>
              <a:ext uri="{FF2B5EF4-FFF2-40B4-BE49-F238E27FC236}">
                <a16:creationId xmlns:a16="http://schemas.microsoft.com/office/drawing/2014/main" id="{EC066CA3-21F4-4DA2-A871-B3D947E83F25}"/>
              </a:ext>
            </a:extLst>
          </p:cNvPr>
          <p:cNvCxnSpPr/>
          <p:nvPr/>
        </p:nvCxnSpPr>
        <p:spPr>
          <a:xfrm flipV="1">
            <a:off x="3347864" y="5229200"/>
            <a:ext cx="360040" cy="2160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4" name="Connecteur droit avec flèche 3073">
            <a:extLst>
              <a:ext uri="{FF2B5EF4-FFF2-40B4-BE49-F238E27FC236}">
                <a16:creationId xmlns:a16="http://schemas.microsoft.com/office/drawing/2014/main" id="{D89C7046-FDA6-4AE7-901A-EC283B3E8358}"/>
              </a:ext>
            </a:extLst>
          </p:cNvPr>
          <p:cNvCxnSpPr/>
          <p:nvPr/>
        </p:nvCxnSpPr>
        <p:spPr>
          <a:xfrm flipH="1" flipV="1">
            <a:off x="6156176" y="5207495"/>
            <a:ext cx="576064" cy="2377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8C0A6675-CC55-46FE-9ACD-C1E34533C2BC}"/>
              </a:ext>
            </a:extLst>
          </p:cNvPr>
          <p:cNvSpPr/>
          <p:nvPr/>
        </p:nvSpPr>
        <p:spPr>
          <a:xfrm>
            <a:off x="1005215" y="383207"/>
            <a:ext cx="3456384" cy="7061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COMPTES REGIONAUX</a:t>
            </a: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195D6AA8-0AB2-4F25-A2DC-333293A94157}"/>
              </a:ext>
            </a:extLst>
          </p:cNvPr>
          <p:cNvSpPr/>
          <p:nvPr/>
        </p:nvSpPr>
        <p:spPr>
          <a:xfrm>
            <a:off x="4598694" y="5768635"/>
            <a:ext cx="1296144" cy="77322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ML" sz="2000" b="1" dirty="0">
                <a:solidFill>
                  <a:schemeClr val="tx1"/>
                </a:solidFill>
              </a:rPr>
              <a:t>DGCT</a:t>
            </a:r>
          </a:p>
        </p:txBody>
      </p:sp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EBE8A6EA-0C22-4F88-9A98-B3E335FB4440}"/>
              </a:ext>
            </a:extLst>
          </p:cNvPr>
          <p:cNvCxnSpPr>
            <a:cxnSpLocks/>
          </p:cNvCxnSpPr>
          <p:nvPr/>
        </p:nvCxnSpPr>
        <p:spPr>
          <a:xfrm flipH="1" flipV="1">
            <a:off x="5040052" y="5315678"/>
            <a:ext cx="36003" cy="4175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6536287"/>
      </p:ext>
    </p:extLst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0" grpId="0" animBg="1"/>
      <p:bldP spid="4" grpId="0" animBg="1"/>
      <p:bldP spid="3" grpId="0" animBg="1"/>
      <p:bldP spid="19" grpId="0" animBg="1"/>
      <p:bldP spid="21" grpId="0" animBg="1"/>
      <p:bldP spid="23" grpId="0" animBg="1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407DFD98-5767-44ED-8F0C-6787AA5EEA3C}"/>
              </a:ext>
            </a:extLst>
          </p:cNvPr>
          <p:cNvGrpSpPr/>
          <p:nvPr/>
        </p:nvGrpSpPr>
        <p:grpSpPr>
          <a:xfrm>
            <a:off x="8802" y="0"/>
            <a:ext cx="936103" cy="6858000"/>
            <a:chOff x="35497" y="54768"/>
            <a:chExt cx="936103" cy="6758608"/>
          </a:xfrm>
        </p:grpSpPr>
        <p:pic>
          <p:nvPicPr>
            <p:cNvPr id="8" name="Image 7">
              <a:extLst>
                <a:ext uri="{FF2B5EF4-FFF2-40B4-BE49-F238E27FC236}">
                  <a16:creationId xmlns:a16="http://schemas.microsoft.com/office/drawing/2014/main" id="{3B62F433-DFFF-440A-BAE3-66DDD676CAB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Blur/>
                      </a14:imgEffect>
                      <a14:imgEffect>
                        <a14:colorTemperature colorTemp="112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 rot="10800000" flipH="1">
              <a:off x="35497" y="54768"/>
              <a:ext cx="936103" cy="67586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glow>
                <a:schemeClr val="bg1"/>
              </a:glow>
            </a:effectLst>
            <a:scene3d>
              <a:camera prst="orthographicFront"/>
              <a:lightRig rig="threePt" dir="t"/>
            </a:scene3d>
            <a:sp3d extrusionH="76200"/>
          </p:spPr>
        </p:pic>
        <p:pic>
          <p:nvPicPr>
            <p:cNvPr id="3080" name="Image 2" descr="Description : Logo INSTAT FINAL.JPG">
              <a:extLst>
                <a:ext uri="{FF2B5EF4-FFF2-40B4-BE49-F238E27FC236}">
                  <a16:creationId xmlns:a16="http://schemas.microsoft.com/office/drawing/2014/main" id="{FB32C243-4402-4418-A84D-6F893215315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colorTemperature colorTemp="112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19" y="116632"/>
              <a:ext cx="720081" cy="720081"/>
            </a:xfrm>
            <a:prstGeom prst="rect">
              <a:avLst/>
            </a:prstGeom>
            <a:pattFill prst="pct5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</p:pic>
      </p:grpSp>
      <p:sp>
        <p:nvSpPr>
          <p:cNvPr id="12" name="Rectangle 11"/>
          <p:cNvSpPr/>
          <p:nvPr/>
        </p:nvSpPr>
        <p:spPr>
          <a:xfrm>
            <a:off x="4788024" y="383206"/>
            <a:ext cx="4131152" cy="73992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Programmation des activités </a:t>
            </a:r>
          </a:p>
          <a:p>
            <a:pPr algn="ctr"/>
            <a:r>
              <a:rPr lang="fr-FR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2021 - 2022</a:t>
            </a:r>
          </a:p>
        </p:txBody>
      </p:sp>
      <p:sp>
        <p:nvSpPr>
          <p:cNvPr id="10" name="Flèche : bas 9">
            <a:extLst>
              <a:ext uri="{FF2B5EF4-FFF2-40B4-BE49-F238E27FC236}">
                <a16:creationId xmlns:a16="http://schemas.microsoft.com/office/drawing/2014/main" id="{C698E69C-B3AA-4620-A8E8-314DB1A32C0B}"/>
              </a:ext>
            </a:extLst>
          </p:cNvPr>
          <p:cNvSpPr/>
          <p:nvPr/>
        </p:nvSpPr>
        <p:spPr>
          <a:xfrm>
            <a:off x="4932040" y="1268760"/>
            <a:ext cx="288031" cy="216024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L"/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3F78C831-81DF-4B10-91E0-FEF761C87A19}"/>
              </a:ext>
            </a:extLst>
          </p:cNvPr>
          <p:cNvSpPr/>
          <p:nvPr/>
        </p:nvSpPr>
        <p:spPr>
          <a:xfrm>
            <a:off x="989457" y="2100715"/>
            <a:ext cx="1838593" cy="168817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fr-FR" sz="2000" cap="small" dirty="0">
                <a:solidFill>
                  <a:schemeClr val="tx1"/>
                </a:solidFill>
              </a:rPr>
              <a:t>Evaluer le système d’informations existant</a:t>
            </a:r>
            <a:endParaRPr lang="fr-ML" sz="2000" cap="small" dirty="0">
              <a:solidFill>
                <a:schemeClr val="tx1"/>
              </a:solidFill>
            </a:endParaRP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10463FC3-CA20-462E-B472-1E5BF16BAC12}"/>
              </a:ext>
            </a:extLst>
          </p:cNvPr>
          <p:cNvSpPr/>
          <p:nvPr/>
        </p:nvSpPr>
        <p:spPr>
          <a:xfrm>
            <a:off x="2988873" y="2049469"/>
            <a:ext cx="2387963" cy="167121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fr-FR" sz="2000" cap="small" dirty="0">
                <a:solidFill>
                  <a:schemeClr val="tx1"/>
                </a:solidFill>
              </a:rPr>
              <a:t>Evaluer les besoins en informations pour élaborer les CR</a:t>
            </a:r>
            <a:endParaRPr lang="fr-ML" sz="2000" cap="small" dirty="0">
              <a:solidFill>
                <a:schemeClr val="tx1"/>
              </a:solidFill>
            </a:endParaRP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F327CBDE-E472-4B7F-A5B6-4837E50BAEB0}"/>
              </a:ext>
            </a:extLst>
          </p:cNvPr>
          <p:cNvSpPr/>
          <p:nvPr/>
        </p:nvSpPr>
        <p:spPr>
          <a:xfrm>
            <a:off x="5449895" y="2025307"/>
            <a:ext cx="2146441" cy="167121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fr-FR" sz="2000" cap="small" dirty="0">
                <a:solidFill>
                  <a:schemeClr val="tx1"/>
                </a:solidFill>
              </a:rPr>
              <a:t>Mettre en place des stratégies de collecte régulière de données</a:t>
            </a:r>
            <a:endParaRPr lang="fr-ML" sz="2000" cap="small" dirty="0">
              <a:solidFill>
                <a:schemeClr val="tx1"/>
              </a:solidFill>
            </a:endParaRP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9A9FEBA1-268D-4075-894D-03E4A303CEFB}"/>
              </a:ext>
            </a:extLst>
          </p:cNvPr>
          <p:cNvSpPr/>
          <p:nvPr/>
        </p:nvSpPr>
        <p:spPr>
          <a:xfrm>
            <a:off x="7740352" y="1959527"/>
            <a:ext cx="1296143" cy="171644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fr-FR" sz="2000" cap="small" dirty="0">
                <a:solidFill>
                  <a:schemeClr val="tx1"/>
                </a:solidFill>
              </a:rPr>
              <a:t>Estimer le PIB régional</a:t>
            </a:r>
            <a:endParaRPr lang="fr-ML" sz="2000" cap="small" dirty="0">
              <a:solidFill>
                <a:schemeClr val="tx1"/>
              </a:solidFill>
            </a:endParaRPr>
          </a:p>
        </p:txBody>
      </p: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DB32E54A-3B8C-4317-B647-EEAEE85483E3}"/>
              </a:ext>
            </a:extLst>
          </p:cNvPr>
          <p:cNvCxnSpPr>
            <a:cxnSpLocks/>
          </p:cNvCxnSpPr>
          <p:nvPr/>
        </p:nvCxnSpPr>
        <p:spPr>
          <a:xfrm flipH="1">
            <a:off x="2608818" y="1480027"/>
            <a:ext cx="1852781" cy="5958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8F7088C0-FCF7-4242-9BB8-E0E86BD3009A}"/>
              </a:ext>
            </a:extLst>
          </p:cNvPr>
          <p:cNvCxnSpPr>
            <a:cxnSpLocks/>
          </p:cNvCxnSpPr>
          <p:nvPr/>
        </p:nvCxnSpPr>
        <p:spPr>
          <a:xfrm flipH="1">
            <a:off x="4608004" y="1619823"/>
            <a:ext cx="138480" cy="2707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>
            <a:extLst>
              <a:ext uri="{FF2B5EF4-FFF2-40B4-BE49-F238E27FC236}">
                <a16:creationId xmlns:a16="http://schemas.microsoft.com/office/drawing/2014/main" id="{25FE2415-AECA-4EEF-A4C6-6876FBC5561D}"/>
              </a:ext>
            </a:extLst>
          </p:cNvPr>
          <p:cNvCxnSpPr>
            <a:cxnSpLocks/>
          </p:cNvCxnSpPr>
          <p:nvPr/>
        </p:nvCxnSpPr>
        <p:spPr>
          <a:xfrm>
            <a:off x="5429350" y="1617548"/>
            <a:ext cx="168594" cy="2468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9E181976-263F-420C-A516-D3986B5E18F5}"/>
              </a:ext>
            </a:extLst>
          </p:cNvPr>
          <p:cNvCxnSpPr>
            <a:cxnSpLocks/>
          </p:cNvCxnSpPr>
          <p:nvPr/>
        </p:nvCxnSpPr>
        <p:spPr>
          <a:xfrm>
            <a:off x="5809611" y="1475768"/>
            <a:ext cx="2002749" cy="3886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46F7C798-A599-4E7E-BE52-6F019D282813}"/>
              </a:ext>
            </a:extLst>
          </p:cNvPr>
          <p:cNvSpPr/>
          <p:nvPr/>
        </p:nvSpPr>
        <p:spPr>
          <a:xfrm>
            <a:off x="1005215" y="383207"/>
            <a:ext cx="3456384" cy="7061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COMPTES REGIONAUX</a:t>
            </a:r>
          </a:p>
        </p:txBody>
      </p:sp>
      <p:sp>
        <p:nvSpPr>
          <p:cNvPr id="19" name="Ellipse 18">
            <a:extLst>
              <a:ext uri="{FF2B5EF4-FFF2-40B4-BE49-F238E27FC236}">
                <a16:creationId xmlns:a16="http://schemas.microsoft.com/office/drawing/2014/main" id="{CCAFC830-EA8F-4CE5-BF2C-2B71CE043BF7}"/>
              </a:ext>
            </a:extLst>
          </p:cNvPr>
          <p:cNvSpPr/>
          <p:nvPr/>
        </p:nvSpPr>
        <p:spPr>
          <a:xfrm>
            <a:off x="1835696" y="4221087"/>
            <a:ext cx="6336704" cy="173086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endParaRPr lang="fr-FR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fr-FR" sz="2000" dirty="0">
                <a:solidFill>
                  <a:srgbClr val="00B0F0"/>
                </a:solidFill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Mettre en place le processus d’élaboration des comptes régionaux dans les régions de Sikasso, Mopti et Tombouctou</a:t>
            </a:r>
            <a:endParaRPr lang="fr-ML" sz="2000" dirty="0">
              <a:solidFill>
                <a:srgbClr val="00B0F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endParaRPr lang="fr-FR" sz="20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endParaRPr lang="fr-ML" dirty="0"/>
          </a:p>
        </p:txBody>
      </p:sp>
      <p:sp>
        <p:nvSpPr>
          <p:cNvPr id="5" name="Flèche : bas 4">
            <a:extLst>
              <a:ext uri="{FF2B5EF4-FFF2-40B4-BE49-F238E27FC236}">
                <a16:creationId xmlns:a16="http://schemas.microsoft.com/office/drawing/2014/main" id="{FECA1A64-A30C-408B-92E3-2C2F777FDFD5}"/>
              </a:ext>
            </a:extLst>
          </p:cNvPr>
          <p:cNvSpPr/>
          <p:nvPr/>
        </p:nvSpPr>
        <p:spPr>
          <a:xfrm flipH="1">
            <a:off x="4932040" y="3861048"/>
            <a:ext cx="288031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L"/>
          </a:p>
        </p:txBody>
      </p:sp>
      <p:sp>
        <p:nvSpPr>
          <p:cNvPr id="23" name="Rectangle : coins arrondis 22">
            <a:extLst>
              <a:ext uri="{FF2B5EF4-FFF2-40B4-BE49-F238E27FC236}">
                <a16:creationId xmlns:a16="http://schemas.microsoft.com/office/drawing/2014/main" id="{07BB1AD4-20D1-4891-B9E9-B62D7966AAB2}"/>
              </a:ext>
            </a:extLst>
          </p:cNvPr>
          <p:cNvSpPr/>
          <p:nvPr/>
        </p:nvSpPr>
        <p:spPr>
          <a:xfrm>
            <a:off x="1403648" y="6281936"/>
            <a:ext cx="6408712" cy="57606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ML" sz="2000" dirty="0">
                <a:solidFill>
                  <a:srgbClr val="002060"/>
                </a:solidFill>
              </a:rPr>
              <a:t>Dissémination des résultats</a:t>
            </a:r>
          </a:p>
        </p:txBody>
      </p:sp>
      <p:sp>
        <p:nvSpPr>
          <p:cNvPr id="24" name="Flèche : bas 23">
            <a:extLst>
              <a:ext uri="{FF2B5EF4-FFF2-40B4-BE49-F238E27FC236}">
                <a16:creationId xmlns:a16="http://schemas.microsoft.com/office/drawing/2014/main" id="{8F949B47-E8C7-42E9-AD73-26DC17C17DFF}"/>
              </a:ext>
            </a:extLst>
          </p:cNvPr>
          <p:cNvSpPr/>
          <p:nvPr/>
        </p:nvSpPr>
        <p:spPr>
          <a:xfrm>
            <a:off x="4907462" y="5996666"/>
            <a:ext cx="216024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L"/>
          </a:p>
        </p:txBody>
      </p:sp>
    </p:spTree>
    <p:extLst>
      <p:ext uri="{BB962C8B-B14F-4D97-AF65-F5344CB8AC3E}">
        <p14:creationId xmlns:p14="http://schemas.microsoft.com/office/powerpoint/2010/main" val="1272295551"/>
      </p:ext>
    </p:extLst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7" grpId="0" animBg="1"/>
      <p:bldP spid="9" grpId="0" animBg="1"/>
      <p:bldP spid="11" grpId="0" animBg="1"/>
      <p:bldP spid="14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407DFD98-5767-44ED-8F0C-6787AA5EEA3C}"/>
              </a:ext>
            </a:extLst>
          </p:cNvPr>
          <p:cNvGrpSpPr/>
          <p:nvPr/>
        </p:nvGrpSpPr>
        <p:grpSpPr>
          <a:xfrm>
            <a:off x="8802" y="0"/>
            <a:ext cx="936103" cy="6858000"/>
            <a:chOff x="35497" y="54768"/>
            <a:chExt cx="936103" cy="6758608"/>
          </a:xfrm>
        </p:grpSpPr>
        <p:pic>
          <p:nvPicPr>
            <p:cNvPr id="8" name="Image 7">
              <a:extLst>
                <a:ext uri="{FF2B5EF4-FFF2-40B4-BE49-F238E27FC236}">
                  <a16:creationId xmlns:a16="http://schemas.microsoft.com/office/drawing/2014/main" id="{3B62F433-DFFF-440A-BAE3-66DDD676CAB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Blur/>
                      </a14:imgEffect>
                      <a14:imgEffect>
                        <a14:colorTemperature colorTemp="112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 rot="10800000" flipH="1">
              <a:off x="35497" y="54768"/>
              <a:ext cx="936103" cy="67586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glow>
                <a:schemeClr val="bg1"/>
              </a:glow>
            </a:effectLst>
            <a:scene3d>
              <a:camera prst="orthographicFront"/>
              <a:lightRig rig="threePt" dir="t"/>
            </a:scene3d>
            <a:sp3d extrusionH="76200"/>
          </p:spPr>
        </p:pic>
        <p:pic>
          <p:nvPicPr>
            <p:cNvPr id="3080" name="Image 2" descr="Description : Logo INSTAT FINAL.JPG">
              <a:extLst>
                <a:ext uri="{FF2B5EF4-FFF2-40B4-BE49-F238E27FC236}">
                  <a16:creationId xmlns:a16="http://schemas.microsoft.com/office/drawing/2014/main" id="{FB32C243-4402-4418-A84D-6F893215315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colorTemperature colorTemp="112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19" y="116632"/>
              <a:ext cx="720081" cy="720081"/>
            </a:xfrm>
            <a:prstGeom prst="rect">
              <a:avLst/>
            </a:prstGeom>
            <a:pattFill prst="pct5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</p:pic>
      </p:grpSp>
      <p:sp>
        <p:nvSpPr>
          <p:cNvPr id="12" name="Rectangle 11"/>
          <p:cNvSpPr/>
          <p:nvPr/>
        </p:nvSpPr>
        <p:spPr>
          <a:xfrm>
            <a:off x="4788024" y="383206"/>
            <a:ext cx="4131152" cy="73992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Réalisation des activités </a:t>
            </a:r>
          </a:p>
          <a:p>
            <a:pPr algn="ctr"/>
            <a:r>
              <a:rPr lang="fr-FR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2021 - 2022</a:t>
            </a:r>
          </a:p>
        </p:txBody>
      </p:sp>
      <p:sp>
        <p:nvSpPr>
          <p:cNvPr id="10" name="Flèche : bas 9">
            <a:extLst>
              <a:ext uri="{FF2B5EF4-FFF2-40B4-BE49-F238E27FC236}">
                <a16:creationId xmlns:a16="http://schemas.microsoft.com/office/drawing/2014/main" id="{C698E69C-B3AA-4620-A8E8-314DB1A32C0B}"/>
              </a:ext>
            </a:extLst>
          </p:cNvPr>
          <p:cNvSpPr/>
          <p:nvPr/>
        </p:nvSpPr>
        <p:spPr>
          <a:xfrm>
            <a:off x="4932040" y="1268760"/>
            <a:ext cx="288031" cy="216024"/>
          </a:xfrm>
          <a:prstGeom prst="down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L"/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3F78C831-81DF-4B10-91E0-FEF761C87A19}"/>
              </a:ext>
            </a:extLst>
          </p:cNvPr>
          <p:cNvSpPr/>
          <p:nvPr/>
        </p:nvSpPr>
        <p:spPr>
          <a:xfrm>
            <a:off x="1835696" y="2193865"/>
            <a:ext cx="2736303" cy="168817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fr-FR" sz="2000" cap="small" dirty="0">
                <a:solidFill>
                  <a:schemeClr val="tx1"/>
                </a:solidFill>
              </a:rPr>
              <a:t>Atelier d’Evaluation des systèmes d’informations existant</a:t>
            </a:r>
            <a:endParaRPr lang="fr-ML" sz="2000" cap="small" dirty="0">
              <a:solidFill>
                <a:schemeClr val="tx1"/>
              </a:solidFill>
            </a:endParaRP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10463FC3-CA20-462E-B472-1E5BF16BAC12}"/>
              </a:ext>
            </a:extLst>
          </p:cNvPr>
          <p:cNvSpPr/>
          <p:nvPr/>
        </p:nvSpPr>
        <p:spPr>
          <a:xfrm>
            <a:off x="6315952" y="2139585"/>
            <a:ext cx="2603224" cy="167121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fr-FR" sz="2000" cap="small" dirty="0">
                <a:solidFill>
                  <a:schemeClr val="tx1"/>
                </a:solidFill>
              </a:rPr>
              <a:t>Evaluer les besoins en informations pour élaborer les CR</a:t>
            </a:r>
            <a:endParaRPr lang="fr-ML" sz="2000" cap="small" dirty="0">
              <a:solidFill>
                <a:schemeClr val="tx1"/>
              </a:solidFill>
            </a:endParaRPr>
          </a:p>
        </p:txBody>
      </p: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DB32E54A-3B8C-4317-B647-EEAEE85483E3}"/>
              </a:ext>
            </a:extLst>
          </p:cNvPr>
          <p:cNvCxnSpPr>
            <a:cxnSpLocks/>
          </p:cNvCxnSpPr>
          <p:nvPr/>
        </p:nvCxnSpPr>
        <p:spPr>
          <a:xfrm flipH="1">
            <a:off x="2939597" y="1484784"/>
            <a:ext cx="1852781" cy="5958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8F7088C0-FCF7-4242-9BB8-E0E86BD3009A}"/>
              </a:ext>
            </a:extLst>
          </p:cNvPr>
          <p:cNvCxnSpPr>
            <a:cxnSpLocks/>
          </p:cNvCxnSpPr>
          <p:nvPr/>
        </p:nvCxnSpPr>
        <p:spPr>
          <a:xfrm>
            <a:off x="5289311" y="1556791"/>
            <a:ext cx="1442929" cy="5238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46F7C798-A599-4E7E-BE52-6F019D282813}"/>
              </a:ext>
            </a:extLst>
          </p:cNvPr>
          <p:cNvSpPr/>
          <p:nvPr/>
        </p:nvSpPr>
        <p:spPr>
          <a:xfrm>
            <a:off x="1005215" y="383207"/>
            <a:ext cx="3456384" cy="7061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COMPTES REGIONAUX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38FED085-AA04-4E3A-8F7F-703660F4DF1C}"/>
              </a:ext>
            </a:extLst>
          </p:cNvPr>
          <p:cNvSpPr/>
          <p:nvPr/>
        </p:nvSpPr>
        <p:spPr>
          <a:xfrm>
            <a:off x="1115615" y="4365104"/>
            <a:ext cx="4173695" cy="22322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fr-ML" dirty="0">
                <a:solidFill>
                  <a:schemeClr val="tx1"/>
                </a:solidFill>
              </a:rPr>
              <a:t>-</a:t>
            </a:r>
            <a:r>
              <a:rPr lang="fr-ML" dirty="0"/>
              <a:t>    </a:t>
            </a:r>
            <a:r>
              <a:rPr lang="fr-ML" b="1" cap="small" dirty="0">
                <a:solidFill>
                  <a:srgbClr val="7030A0"/>
                </a:solidFill>
              </a:rPr>
              <a:t>sources de données existantes;</a:t>
            </a:r>
          </a:p>
          <a:p>
            <a:pPr indent="-285750">
              <a:lnSpc>
                <a:spcPct val="150000"/>
              </a:lnSpc>
              <a:buFontTx/>
              <a:buChar char="-"/>
            </a:pPr>
            <a:r>
              <a:rPr lang="fr-ML" b="1" cap="small" dirty="0">
                <a:solidFill>
                  <a:srgbClr val="7030A0"/>
                </a:solidFill>
              </a:rPr>
              <a:t>domaines d’activités exercées;</a:t>
            </a:r>
          </a:p>
          <a:p>
            <a:pPr indent="-285750">
              <a:lnSpc>
                <a:spcPct val="150000"/>
              </a:lnSpc>
              <a:buFontTx/>
              <a:buChar char="-"/>
            </a:pPr>
            <a:r>
              <a:rPr lang="fr-ML" b="1" cap="small" dirty="0">
                <a:solidFill>
                  <a:srgbClr val="7030A0"/>
                </a:solidFill>
              </a:rPr>
              <a:t>stratégie de collecte des données;</a:t>
            </a:r>
          </a:p>
          <a:p>
            <a:pPr indent="-285750">
              <a:lnSpc>
                <a:spcPct val="150000"/>
              </a:lnSpc>
              <a:buFontTx/>
              <a:buChar char="-"/>
            </a:pPr>
            <a:r>
              <a:rPr lang="fr-ML" b="1" cap="small" dirty="0">
                <a:solidFill>
                  <a:srgbClr val="7030A0"/>
                </a:solidFill>
              </a:rPr>
              <a:t>mécanisme de transmissions des données au nveau national</a:t>
            </a:r>
          </a:p>
          <a:p>
            <a:pPr marL="285750" indent="-285750" algn="ctr">
              <a:buFontTx/>
              <a:buChar char="-"/>
            </a:pPr>
            <a:endParaRPr lang="fr-ML" dirty="0"/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CA4BEAE7-165D-4E7B-9DE3-F14CC4680A5E}"/>
              </a:ext>
            </a:extLst>
          </p:cNvPr>
          <p:cNvSpPr/>
          <p:nvPr/>
        </p:nvSpPr>
        <p:spPr>
          <a:xfrm>
            <a:off x="5580112" y="4365104"/>
            <a:ext cx="3600400" cy="22322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fr-ML" b="1" dirty="0">
                <a:solidFill>
                  <a:srgbClr val="7030A0"/>
                </a:solidFill>
              </a:rPr>
              <a:t>Par indicateur défini:</a:t>
            </a:r>
          </a:p>
          <a:p>
            <a:pPr>
              <a:lnSpc>
                <a:spcPct val="150000"/>
              </a:lnSpc>
            </a:pPr>
            <a:r>
              <a:rPr lang="fr-ML" b="1" dirty="0">
                <a:solidFill>
                  <a:srgbClr val="7030A0"/>
                </a:solidFill>
              </a:rPr>
              <a:t>- données disponibles;</a:t>
            </a:r>
          </a:p>
          <a:p>
            <a:pPr>
              <a:lnSpc>
                <a:spcPct val="150000"/>
              </a:lnSpc>
            </a:pPr>
            <a:r>
              <a:rPr lang="fr-ML" b="1" dirty="0">
                <a:solidFill>
                  <a:srgbClr val="7030A0"/>
                </a:solidFill>
              </a:rPr>
              <a:t>- données non disponibles;</a:t>
            </a:r>
          </a:p>
          <a:p>
            <a:pPr>
              <a:lnSpc>
                <a:spcPct val="150000"/>
              </a:lnSpc>
            </a:pPr>
            <a:r>
              <a:rPr lang="fr-ML" b="1" dirty="0">
                <a:solidFill>
                  <a:srgbClr val="7030A0"/>
                </a:solidFill>
              </a:rPr>
              <a:t>- données à collecter.</a:t>
            </a:r>
          </a:p>
          <a:p>
            <a:pPr marL="285750" indent="-285750" algn="ctr">
              <a:buFontTx/>
              <a:buChar char="-"/>
            </a:pPr>
            <a:endParaRPr lang="fr-ML" dirty="0"/>
          </a:p>
        </p:txBody>
      </p:sp>
      <p:sp>
        <p:nvSpPr>
          <p:cNvPr id="15" name="Flèche : bas 14">
            <a:extLst>
              <a:ext uri="{FF2B5EF4-FFF2-40B4-BE49-F238E27FC236}">
                <a16:creationId xmlns:a16="http://schemas.microsoft.com/office/drawing/2014/main" id="{55FC7E3E-8DEC-4F92-8599-208FC3AA9DEB}"/>
              </a:ext>
            </a:extLst>
          </p:cNvPr>
          <p:cNvSpPr/>
          <p:nvPr/>
        </p:nvSpPr>
        <p:spPr>
          <a:xfrm>
            <a:off x="2987824" y="4005064"/>
            <a:ext cx="504056" cy="3262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L"/>
          </a:p>
        </p:txBody>
      </p:sp>
      <p:sp>
        <p:nvSpPr>
          <p:cNvPr id="21" name="Flèche : bas 20">
            <a:extLst>
              <a:ext uri="{FF2B5EF4-FFF2-40B4-BE49-F238E27FC236}">
                <a16:creationId xmlns:a16="http://schemas.microsoft.com/office/drawing/2014/main" id="{B921E9B4-D58D-4D3F-82D0-31D231C55A96}"/>
              </a:ext>
            </a:extLst>
          </p:cNvPr>
          <p:cNvSpPr/>
          <p:nvPr/>
        </p:nvSpPr>
        <p:spPr>
          <a:xfrm>
            <a:off x="7452320" y="3933056"/>
            <a:ext cx="288032" cy="2880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ML"/>
          </a:p>
        </p:txBody>
      </p:sp>
    </p:spTree>
    <p:extLst>
      <p:ext uri="{BB962C8B-B14F-4D97-AF65-F5344CB8AC3E}">
        <p14:creationId xmlns:p14="http://schemas.microsoft.com/office/powerpoint/2010/main" val="2282649423"/>
      </p:ext>
    </p:extLst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7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407DFD98-5767-44ED-8F0C-6787AA5EEA3C}"/>
              </a:ext>
            </a:extLst>
          </p:cNvPr>
          <p:cNvGrpSpPr/>
          <p:nvPr/>
        </p:nvGrpSpPr>
        <p:grpSpPr>
          <a:xfrm>
            <a:off x="8802" y="0"/>
            <a:ext cx="936103" cy="6858000"/>
            <a:chOff x="35497" y="54768"/>
            <a:chExt cx="936103" cy="6758608"/>
          </a:xfrm>
        </p:grpSpPr>
        <p:pic>
          <p:nvPicPr>
            <p:cNvPr id="8" name="Image 7">
              <a:extLst>
                <a:ext uri="{FF2B5EF4-FFF2-40B4-BE49-F238E27FC236}">
                  <a16:creationId xmlns:a16="http://schemas.microsoft.com/office/drawing/2014/main" id="{3B62F433-DFFF-440A-BAE3-66DDD676CAB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Blur/>
                      </a14:imgEffect>
                      <a14:imgEffect>
                        <a14:colorTemperature colorTemp="112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 rot="10800000" flipH="1">
              <a:off x="35497" y="54768"/>
              <a:ext cx="936103" cy="67586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glow>
                <a:schemeClr val="bg1"/>
              </a:glow>
            </a:effectLst>
            <a:scene3d>
              <a:camera prst="orthographicFront"/>
              <a:lightRig rig="threePt" dir="t"/>
            </a:scene3d>
            <a:sp3d extrusionH="76200"/>
          </p:spPr>
        </p:pic>
        <p:pic>
          <p:nvPicPr>
            <p:cNvPr id="3080" name="Image 2" descr="Description : Logo INSTAT FINAL.JPG">
              <a:extLst>
                <a:ext uri="{FF2B5EF4-FFF2-40B4-BE49-F238E27FC236}">
                  <a16:creationId xmlns:a16="http://schemas.microsoft.com/office/drawing/2014/main" id="{FB32C243-4402-4418-A84D-6F893215315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colorTemperature colorTemp="112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1519" y="116632"/>
              <a:ext cx="720081" cy="720081"/>
            </a:xfrm>
            <a:prstGeom prst="rect">
              <a:avLst/>
            </a:prstGeom>
            <a:pattFill prst="pct5">
              <a:fgClr>
                <a:schemeClr val="accent1"/>
              </a:fgClr>
              <a:bgClr>
                <a:schemeClr val="bg1"/>
              </a:bgClr>
            </a:pattFill>
            <a:ln>
              <a:noFill/>
            </a:ln>
          </p:spPr>
        </p:pic>
      </p:grpSp>
      <p:sp>
        <p:nvSpPr>
          <p:cNvPr id="12" name="Rectangle 11"/>
          <p:cNvSpPr/>
          <p:nvPr/>
        </p:nvSpPr>
        <p:spPr>
          <a:xfrm>
            <a:off x="4788024" y="383207"/>
            <a:ext cx="4131152" cy="7061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Perspectives 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3F78C831-81DF-4B10-91E0-FEF761C87A19}"/>
              </a:ext>
            </a:extLst>
          </p:cNvPr>
          <p:cNvSpPr/>
          <p:nvPr/>
        </p:nvSpPr>
        <p:spPr>
          <a:xfrm>
            <a:off x="2339752" y="2532913"/>
            <a:ext cx="3024336" cy="161616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fr-FR" sz="2000" cap="small" dirty="0">
                <a:solidFill>
                  <a:schemeClr val="tx1"/>
                </a:solidFill>
              </a:rPr>
              <a:t>Renforcement des capacités des cadres régionaux</a:t>
            </a:r>
            <a:endParaRPr lang="fr-ML" sz="2000" cap="small" dirty="0">
              <a:solidFill>
                <a:schemeClr val="tx1"/>
              </a:solidFill>
            </a:endParaRP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10463FC3-CA20-462E-B472-1E5BF16BAC12}"/>
              </a:ext>
            </a:extLst>
          </p:cNvPr>
          <p:cNvSpPr/>
          <p:nvPr/>
        </p:nvSpPr>
        <p:spPr>
          <a:xfrm>
            <a:off x="5796136" y="2564904"/>
            <a:ext cx="2969845" cy="158417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fr-FR" sz="2000" cap="small" dirty="0">
                <a:solidFill>
                  <a:schemeClr val="tx1"/>
                </a:solidFill>
              </a:rPr>
              <a:t>Duplication de la </a:t>
            </a:r>
            <a:r>
              <a:rPr lang="fr-FR" sz="2000" cap="small" dirty="0" err="1">
                <a:solidFill>
                  <a:schemeClr val="tx1"/>
                </a:solidFill>
              </a:rPr>
              <a:t>methodologie</a:t>
            </a:r>
            <a:r>
              <a:rPr lang="fr-FR" sz="2000" cap="small" dirty="0">
                <a:solidFill>
                  <a:schemeClr val="tx1"/>
                </a:solidFill>
              </a:rPr>
              <a:t> des </a:t>
            </a:r>
            <a:r>
              <a:rPr lang="fr-FR" sz="2000" cap="small" dirty="0" err="1">
                <a:solidFill>
                  <a:schemeClr val="tx1"/>
                </a:solidFill>
              </a:rPr>
              <a:t>cr</a:t>
            </a:r>
            <a:r>
              <a:rPr lang="fr-FR" sz="2000" cap="small" dirty="0">
                <a:solidFill>
                  <a:schemeClr val="tx1"/>
                </a:solidFill>
              </a:rPr>
              <a:t> dans les autres régions</a:t>
            </a:r>
            <a:endParaRPr lang="fr-ML" sz="2000" cap="small" dirty="0">
              <a:solidFill>
                <a:schemeClr val="tx1"/>
              </a:solidFill>
            </a:endParaRPr>
          </a:p>
        </p:txBody>
      </p: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DB32E54A-3B8C-4317-B647-EEAEE85483E3}"/>
              </a:ext>
            </a:extLst>
          </p:cNvPr>
          <p:cNvCxnSpPr>
            <a:cxnSpLocks/>
          </p:cNvCxnSpPr>
          <p:nvPr/>
        </p:nvCxnSpPr>
        <p:spPr>
          <a:xfrm flipH="1">
            <a:off x="4572000" y="1873825"/>
            <a:ext cx="720080" cy="432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>
            <a:extLst>
              <a:ext uri="{FF2B5EF4-FFF2-40B4-BE49-F238E27FC236}">
                <a16:creationId xmlns:a16="http://schemas.microsoft.com/office/drawing/2014/main" id="{8F7088C0-FCF7-4242-9BB8-E0E86BD3009A}"/>
              </a:ext>
            </a:extLst>
          </p:cNvPr>
          <p:cNvCxnSpPr>
            <a:cxnSpLocks/>
          </p:cNvCxnSpPr>
          <p:nvPr/>
        </p:nvCxnSpPr>
        <p:spPr>
          <a:xfrm>
            <a:off x="7328819" y="1801817"/>
            <a:ext cx="526712" cy="5760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46F7C798-A599-4E7E-BE52-6F019D282813}"/>
              </a:ext>
            </a:extLst>
          </p:cNvPr>
          <p:cNvSpPr/>
          <p:nvPr/>
        </p:nvSpPr>
        <p:spPr>
          <a:xfrm>
            <a:off x="1005215" y="383207"/>
            <a:ext cx="3456384" cy="70615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COMPTES REGIONAUX</a:t>
            </a:r>
          </a:p>
        </p:txBody>
      </p:sp>
    </p:spTree>
    <p:extLst>
      <p:ext uri="{BB962C8B-B14F-4D97-AF65-F5344CB8AC3E}">
        <p14:creationId xmlns:p14="http://schemas.microsoft.com/office/powerpoint/2010/main" val="2902137839"/>
      </p:ext>
    </p:extLst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7" grpId="0" animBg="1"/>
      <p:bldP spid="9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2471</TotalTime>
  <Words>497</Words>
  <Application>Microsoft Office PowerPoint</Application>
  <PresentationFormat>Affichage à l'écran (4:3)</PresentationFormat>
  <Paragraphs>107</Paragraphs>
  <Slides>10</Slides>
  <Notes>10</Notes>
  <HiddenSlides>0</HiddenSlides>
  <MMClips>0</MMClips>
  <ScaleCrop>false</ScaleCrop>
  <HeadingPairs>
    <vt:vector size="8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20" baseType="lpstr">
      <vt:lpstr>Aharoni</vt:lpstr>
      <vt:lpstr>Arial</vt:lpstr>
      <vt:lpstr>Arial Black</vt:lpstr>
      <vt:lpstr>Bauhaus 93</vt:lpstr>
      <vt:lpstr>Calibri</vt:lpstr>
      <vt:lpstr>Calibri Light</vt:lpstr>
      <vt:lpstr>Times New Roman</vt:lpstr>
      <vt:lpstr>Wingdings</vt:lpstr>
      <vt:lpstr>Thème Office</vt:lpstr>
      <vt:lpstr>Document</vt:lpstr>
      <vt:lpstr>MINISTERE DE L’ECONOMIE ET DES FINANCES       ------------------------        Institut National de la Statistique (INSTAT)        </vt:lpstr>
      <vt:lpstr>Présentation PowerPoint</vt:lpstr>
      <vt:lpstr>INTRODUCTION</vt:lpstr>
      <vt:lpstr>COMPTES REGIONAUX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DNSI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la Base de Données Socioéconomiques du Mali « Malikunnafoni »</dc:title>
  <dc:creator>Admin</dc:creator>
  <cp:lastModifiedBy>Seïdina Oumar Minta</cp:lastModifiedBy>
  <cp:revision>254</cp:revision>
  <dcterms:created xsi:type="dcterms:W3CDTF">2006-04-17T22:16:46Z</dcterms:created>
  <dcterms:modified xsi:type="dcterms:W3CDTF">2021-06-08T23:08:22Z</dcterms:modified>
</cp:coreProperties>
</file>