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85" r:id="rId4"/>
    <p:sldId id="284" r:id="rId5"/>
    <p:sldId id="290" r:id="rId6"/>
    <p:sldId id="305" r:id="rId7"/>
    <p:sldId id="303" r:id="rId8"/>
    <p:sldId id="299" r:id="rId9"/>
    <p:sldId id="301" r:id="rId10"/>
    <p:sldId id="302" r:id="rId11"/>
    <p:sldId id="304" r:id="rId12"/>
    <p:sldId id="306" r:id="rId13"/>
    <p:sldId id="307" r:id="rId14"/>
    <p:sldId id="308" r:id="rId15"/>
    <p:sldId id="295" r:id="rId16"/>
    <p:sldId id="261" r:id="rId17"/>
  </p:sldIdLst>
  <p:sldSz cx="9144000" cy="5715000" type="screen16x1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660"/>
  </p:normalViewPr>
  <p:slideViewPr>
    <p:cSldViewPr>
      <p:cViewPr varScale="1">
        <p:scale>
          <a:sx n="96" d="100"/>
          <a:sy n="96" d="100"/>
        </p:scale>
        <p:origin x="1118" y="-3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Feuil5!$E$9</c:f>
              <c:strCache>
                <c:ptCount val="1"/>
                <c:pt idx="0">
                  <c:v>Part dans les exportations totales de biens culturels en 2019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Feuil5!$D$10:$D$13</c:f>
              <c:strCache>
                <c:ptCount val="4"/>
                <c:pt idx="0">
                  <c:v>  Asie (de l'Est et du Sud-Est)</c:v>
                </c:pt>
                <c:pt idx="1">
                  <c:v>  Europe</c:v>
                </c:pt>
                <c:pt idx="2">
                  <c:v>  Amérique du Nord</c:v>
                </c:pt>
                <c:pt idx="3">
                  <c:v>  Afrique (subsaharienne)</c:v>
                </c:pt>
              </c:strCache>
            </c:strRef>
          </c:cat>
          <c:val>
            <c:numRef>
              <c:f>Feuil5!$E$10:$E$13</c:f>
              <c:numCache>
                <c:formatCode>General</c:formatCode>
                <c:ptCount val="4"/>
                <c:pt idx="0">
                  <c:v>39.9</c:v>
                </c:pt>
                <c:pt idx="1">
                  <c:v>31.9</c:v>
                </c:pt>
                <c:pt idx="2">
                  <c:v>12.19</c:v>
                </c:pt>
                <c:pt idx="3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93-4EFF-9BFE-494AC6F2B86F}"/>
            </c:ext>
          </c:extLst>
        </c:ser>
        <c:ser>
          <c:idx val="1"/>
          <c:order val="1"/>
          <c:tx>
            <c:strRef>
              <c:f>Feuil5!$F$9</c:f>
              <c:strCache>
                <c:ptCount val="1"/>
                <c:pt idx="0">
                  <c:v>Part dans les importations  totales de biens culturels en 2019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Feuil5!$D$10:$D$13</c:f>
              <c:strCache>
                <c:ptCount val="4"/>
                <c:pt idx="0">
                  <c:v>  Asie (de l'Est et du Sud-Est)</c:v>
                </c:pt>
                <c:pt idx="1">
                  <c:v>  Europe</c:v>
                </c:pt>
                <c:pt idx="2">
                  <c:v>  Amérique du Nord</c:v>
                </c:pt>
                <c:pt idx="3">
                  <c:v>  Afrique (subsaharienne)</c:v>
                </c:pt>
              </c:strCache>
            </c:strRef>
          </c:cat>
          <c:val>
            <c:numRef>
              <c:f>Feuil5!$F$10:$F$13</c:f>
              <c:numCache>
                <c:formatCode>General</c:formatCode>
                <c:ptCount val="4"/>
                <c:pt idx="0">
                  <c:v>26.8</c:v>
                </c:pt>
                <c:pt idx="1">
                  <c:v>35.549999999999997</c:v>
                </c:pt>
                <c:pt idx="2">
                  <c:v>21.1</c:v>
                </c:pt>
                <c:pt idx="3">
                  <c:v>0.41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93-4EFF-9BFE-494AC6F2B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261514128"/>
        <c:axId val="261508720"/>
      </c:barChart>
      <c:catAx>
        <c:axId val="2615141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1508720"/>
        <c:crosses val="autoZero"/>
        <c:auto val="1"/>
        <c:lblAlgn val="ctr"/>
        <c:lblOffset val="100"/>
        <c:noMultiLvlLbl val="0"/>
      </c:catAx>
      <c:valAx>
        <c:axId val="2615087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6151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Feuil8!$A$7</c:f>
              <c:strCache>
                <c:ptCount val="1"/>
                <c:pt idx="0">
                  <c:v>  Afrique (subsaharienne)</c:v>
                </c:pt>
              </c:strCache>
            </c:strRef>
          </c:tx>
          <c:spPr>
            <a:ln w="22225" cap="rnd">
              <a:solidFill>
                <a:schemeClr val="accent1"/>
              </a:solidFill>
            </a:ln>
            <a:effectLst>
              <a:glow rad="139700">
                <a:schemeClr val="accent1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Feuil8!$B$6:$Q$6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Feuil8!$B$7:$Q$7</c:f>
              <c:numCache>
                <c:formatCode>_-* #\ ##0.00\ _€_-;\-* #\ ##0.00\ _€_-;_-* "-"??\ _€_-;_-@_-</c:formatCode>
                <c:ptCount val="16"/>
                <c:pt idx="0">
                  <c:v>-621.20899799999995</c:v>
                </c:pt>
                <c:pt idx="1">
                  <c:v>-830.54557499999999</c:v>
                </c:pt>
                <c:pt idx="2">
                  <c:v>-1174.9261260000001</c:v>
                </c:pt>
                <c:pt idx="3">
                  <c:v>-792.81598099999997</c:v>
                </c:pt>
                <c:pt idx="4">
                  <c:v>-864.69646299999999</c:v>
                </c:pt>
                <c:pt idx="5">
                  <c:v>-1107.1646820000001</c:v>
                </c:pt>
                <c:pt idx="6">
                  <c:v>-1209.688363</c:v>
                </c:pt>
                <c:pt idx="7">
                  <c:v>-1299.3313230000001</c:v>
                </c:pt>
                <c:pt idx="8">
                  <c:v>-1096.0177839999999</c:v>
                </c:pt>
                <c:pt idx="9">
                  <c:v>-957.79792799999996</c:v>
                </c:pt>
                <c:pt idx="10">
                  <c:v>-1078.020323</c:v>
                </c:pt>
                <c:pt idx="11">
                  <c:v>-824.67735600000003</c:v>
                </c:pt>
                <c:pt idx="12">
                  <c:v>-1035.4649199999999</c:v>
                </c:pt>
                <c:pt idx="13">
                  <c:v>-798.69259399999999</c:v>
                </c:pt>
                <c:pt idx="14">
                  <c:v>-470.44644099999999</c:v>
                </c:pt>
                <c:pt idx="15">
                  <c:v>-324.42370099999999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57-4277-ABE8-2C63B82DC3AF}"/>
            </c:ext>
          </c:extLst>
        </c:ser>
        <c:ser>
          <c:idx val="1"/>
          <c:order val="1"/>
          <c:tx>
            <c:strRef>
              <c:f>Feuil8!$A$8</c:f>
              <c:strCache>
                <c:ptCount val="1"/>
                <c:pt idx="0">
                  <c:v>  Asie (de l'Est et du Sud-Est)</c:v>
                </c:pt>
              </c:strCache>
            </c:strRef>
          </c:tx>
          <c:spPr>
            <a:ln w="22225" cap="rnd">
              <a:solidFill>
                <a:schemeClr val="accent2"/>
              </a:solidFill>
            </a:ln>
            <a:effectLst>
              <a:glow rad="139700">
                <a:schemeClr val="accent2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Feuil8!$B$6:$Q$6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Feuil8!$B$8:$Q$8</c:f>
              <c:numCache>
                <c:formatCode>_-* #\ ##0.00\ _€_-;\-* #\ ##0.00\ _€_-;_-* "-"??\ _€_-;_-@_-</c:formatCode>
                <c:ptCount val="16"/>
                <c:pt idx="0">
                  <c:v>10390.6952</c:v>
                </c:pt>
                <c:pt idx="1">
                  <c:v>9684.7310190000007</c:v>
                </c:pt>
                <c:pt idx="2">
                  <c:v>10374.876045000001</c:v>
                </c:pt>
                <c:pt idx="3">
                  <c:v>14777.561029</c:v>
                </c:pt>
                <c:pt idx="4">
                  <c:v>16884.770581000001</c:v>
                </c:pt>
                <c:pt idx="5">
                  <c:v>13251.669941</c:v>
                </c:pt>
                <c:pt idx="6">
                  <c:v>19675.699827</c:v>
                </c:pt>
                <c:pt idx="7">
                  <c:v>28165.044084000001</c:v>
                </c:pt>
                <c:pt idx="8">
                  <c:v>37133.017078999997</c:v>
                </c:pt>
                <c:pt idx="9">
                  <c:v>45025.456226000002</c:v>
                </c:pt>
                <c:pt idx="10">
                  <c:v>61752.953335999999</c:v>
                </c:pt>
                <c:pt idx="11">
                  <c:v>36898.341127</c:v>
                </c:pt>
                <c:pt idx="12">
                  <c:v>30976.910939000001</c:v>
                </c:pt>
                <c:pt idx="13">
                  <c:v>42005.166748000003</c:v>
                </c:pt>
                <c:pt idx="14">
                  <c:v>44918.114050999997</c:v>
                </c:pt>
                <c:pt idx="15">
                  <c:v>46114.061157999997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57-4277-ABE8-2C63B82DC3AF}"/>
            </c:ext>
          </c:extLst>
        </c:ser>
        <c:ser>
          <c:idx val="2"/>
          <c:order val="2"/>
          <c:tx>
            <c:strRef>
              <c:f>Feuil8!$A$9</c:f>
              <c:strCache>
                <c:ptCount val="1"/>
                <c:pt idx="0">
                  <c:v>  Europe</c:v>
                </c:pt>
              </c:strCache>
            </c:strRef>
          </c:tx>
          <c:spPr>
            <a:ln w="22225" cap="rnd">
              <a:solidFill>
                <a:schemeClr val="accent3"/>
              </a:solidFill>
            </a:ln>
            <a:effectLst>
              <a:glow rad="139700">
                <a:schemeClr val="accent3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Feuil8!$B$6:$Q$6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Feuil8!$B$9:$Q$9</c:f>
              <c:numCache>
                <c:formatCode>_-* #\ ##0.00\ _€_-;\-* #\ ##0.00\ _€_-;_-* "-"??\ _€_-;_-@_-</c:formatCode>
                <c:ptCount val="16"/>
                <c:pt idx="0">
                  <c:v>2666.160993</c:v>
                </c:pt>
                <c:pt idx="1">
                  <c:v>2847.6043610000002</c:v>
                </c:pt>
                <c:pt idx="2">
                  <c:v>3295.6875289999998</c:v>
                </c:pt>
                <c:pt idx="3">
                  <c:v>-3943.5649530000001</c:v>
                </c:pt>
                <c:pt idx="4">
                  <c:v>-5289.154356</c:v>
                </c:pt>
                <c:pt idx="5">
                  <c:v>-6050.8454810000003</c:v>
                </c:pt>
                <c:pt idx="6">
                  <c:v>-5958.1630960000002</c:v>
                </c:pt>
                <c:pt idx="7">
                  <c:v>-4716.8943319999998</c:v>
                </c:pt>
                <c:pt idx="8">
                  <c:v>-103.303561</c:v>
                </c:pt>
                <c:pt idx="9">
                  <c:v>2535.439922</c:v>
                </c:pt>
                <c:pt idx="10">
                  <c:v>3700.6222619999999</c:v>
                </c:pt>
                <c:pt idx="11">
                  <c:v>4712.7376770000001</c:v>
                </c:pt>
                <c:pt idx="12">
                  <c:v>6160.5004719999997</c:v>
                </c:pt>
                <c:pt idx="13">
                  <c:v>2763.1492979999998</c:v>
                </c:pt>
                <c:pt idx="14">
                  <c:v>-815.04455099999996</c:v>
                </c:pt>
                <c:pt idx="15">
                  <c:v>4025.9524470000001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057-4277-ABE8-2C63B82DC3AF}"/>
            </c:ext>
          </c:extLst>
        </c:ser>
        <c:ser>
          <c:idx val="3"/>
          <c:order val="3"/>
          <c:tx>
            <c:strRef>
              <c:f>Feuil8!$A$10</c:f>
              <c:strCache>
                <c:ptCount val="1"/>
                <c:pt idx="0">
                  <c:v>  Amérique du Nord</c:v>
                </c:pt>
              </c:strCache>
            </c:strRef>
          </c:tx>
          <c:spPr>
            <a:ln w="22225" cap="rnd">
              <a:solidFill>
                <a:schemeClr val="accent4"/>
              </a:solidFill>
            </a:ln>
            <a:effectLst>
              <a:glow rad="139700">
                <a:schemeClr val="accent4">
                  <a:satMod val="175000"/>
                  <a:alpha val="14000"/>
                </a:schemeClr>
              </a:glow>
            </a:effectLst>
          </c:spPr>
          <c:marker>
            <c:symbol val="none"/>
          </c:marker>
          <c:cat>
            <c:strRef>
              <c:f>Feuil8!$B$6:$Q$6</c:f>
              <c:strCache>
                <c:ptCount val="16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</c:strCache>
            </c:strRef>
          </c:cat>
          <c:val>
            <c:numRef>
              <c:f>Feuil8!$B$10:$Q$10</c:f>
              <c:numCache>
                <c:formatCode>_-* #\ ##0.00\ _€_-;\-* #\ ##0.00\ _€_-;_-* "-"??\ _€_-;_-@_-</c:formatCode>
                <c:ptCount val="16"/>
                <c:pt idx="0">
                  <c:v>-13474.538431999999</c:v>
                </c:pt>
                <c:pt idx="1">
                  <c:v>-13174.136436999999</c:v>
                </c:pt>
                <c:pt idx="2">
                  <c:v>-14335.506767000001</c:v>
                </c:pt>
                <c:pt idx="3">
                  <c:v>-17841.751220999999</c:v>
                </c:pt>
                <c:pt idx="4">
                  <c:v>-13994.781467999999</c:v>
                </c:pt>
                <c:pt idx="5">
                  <c:v>-8637.8615709999995</c:v>
                </c:pt>
                <c:pt idx="6">
                  <c:v>-11291.191627</c:v>
                </c:pt>
                <c:pt idx="7">
                  <c:v>-9426.9523449999997</c:v>
                </c:pt>
                <c:pt idx="8">
                  <c:v>-9578.3316460000005</c:v>
                </c:pt>
                <c:pt idx="9">
                  <c:v>-10536.952372</c:v>
                </c:pt>
                <c:pt idx="10">
                  <c:v>-9012.0418399999999</c:v>
                </c:pt>
                <c:pt idx="11">
                  <c:v>-13219.054776000001</c:v>
                </c:pt>
                <c:pt idx="12">
                  <c:v>-12148.096049</c:v>
                </c:pt>
                <c:pt idx="13">
                  <c:v>-15055.355017</c:v>
                </c:pt>
                <c:pt idx="14">
                  <c:v>-15306.822104999999</c:v>
                </c:pt>
                <c:pt idx="15">
                  <c:v>-15938.714005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057-4277-ABE8-2C63B82DC3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8010336"/>
        <c:axId val="798011168"/>
      </c:lineChart>
      <c:catAx>
        <c:axId val="798010336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98011168"/>
        <c:crosses val="autoZero"/>
        <c:auto val="1"/>
        <c:lblAlgn val="ctr"/>
        <c:lblOffset val="100"/>
        <c:noMultiLvlLbl val="0"/>
      </c:catAx>
      <c:valAx>
        <c:axId val="79801116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75000"/>
                      <a:lumOff val="25000"/>
                    </a:schemeClr>
                  </a:gs>
                  <a:gs pos="0">
                    <a:schemeClr val="dk1">
                      <a:lumMod val="65000"/>
                      <a:lumOff val="3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\ ##0.00\ _€_-;\-* #\ ##0.0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98010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dk1">
        <a:lumMod val="75000"/>
        <a:lumOff val="2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6">
  <cs:axisTitle>
    <cs:lnRef idx="0"/>
    <cs:fillRef idx="0"/>
    <cs:effectRef idx="0"/>
    <cs:fontRef idx="minor">
      <a:schemeClr val="lt1">
        <a:lumMod val="75000"/>
      </a:schemeClr>
    </cs:fontRef>
    <cs:defRPr sz="1197" b="1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>
        <a:lumMod val="75000"/>
      </a:schemeClr>
    </cs:fontRef>
    <cs:defRPr sz="1197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9525" cap="flat" cmpd="sng" algn="ctr">
        <a:solidFill>
          <a:schemeClr val="phClr"/>
        </a:solidFill>
        <a:miter lim="800000"/>
      </a:ln>
      <a:effectLst>
        <a:glow rad="63500">
          <a:schemeClr val="phClr">
            <a:satMod val="175000"/>
            <a:alpha val="25000"/>
          </a:schemeClr>
        </a:glow>
      </a:effectLst>
    </cs:spPr>
  </cs:dataPoint3D>
  <cs:dataPointLine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ln w="22225" cap="rnd">
        <a:solidFill>
          <a:schemeClr val="phClr"/>
        </a:solidFill>
      </a:ln>
      <a:effectLst>
        <a:glow rad="139700">
          <a:schemeClr val="phClr">
            <a:satMod val="175000"/>
            <a:alpha val="14000"/>
          </a:schemeClr>
        </a:glow>
      </a:effectLst>
    </cs:spPr>
  </cs:dataPointLine>
  <cs:dataPointMarker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lumMod val="60000"/>
          <a:lumOff val="40000"/>
        </a:schemeClr>
      </a:solidFill>
      <a:effectLst>
        <a:glow rad="63500">
          <a:schemeClr val="phClr">
            <a:satMod val="175000"/>
            <a:alpha val="25000"/>
          </a:schemeClr>
        </a:glow>
      </a:effectLst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</a:schemeClr>
            </a:gs>
            <a:gs pos="0">
              <a:schemeClr val="dk1">
                <a:lumMod val="65000"/>
                <a:lumOff val="3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75000"/>
                <a:lumOff val="25000"/>
                <a:alpha val="25000"/>
              </a:schemeClr>
            </a:gs>
            <a:gs pos="0">
              <a:schemeClr val="dk1">
                <a:lumMod val="65000"/>
                <a:lumOff val="35000"/>
                <a:alpha val="2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862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57048-B56B-4EC5-B067-D5BFD72119E3}" type="datetimeFigureOut">
              <a:rPr lang="fr-FR" smtClean="0"/>
              <a:pPr/>
              <a:t>18/11/2021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56ABE-C27C-49E9-A261-8B3F7FFC84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AB7E6E9-9459-4E76-94D2-0E7BC4CE28A0}" type="datetimeFigureOut">
              <a:rPr lang="fr-FR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842EBE7-2676-476A-BD6E-35A96D6FD7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051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rme libre 3"/>
          <p:cNvSpPr/>
          <p:nvPr/>
        </p:nvSpPr>
        <p:spPr>
          <a:xfrm>
            <a:off x="-12700" y="2636838"/>
            <a:ext cx="9156700" cy="2111375"/>
          </a:xfrm>
          <a:custGeom>
            <a:avLst/>
            <a:gdLst>
              <a:gd name="connsiteX0" fmla="*/ 0 w 9169758"/>
              <a:gd name="connsiteY0" fmla="*/ 0 h 2474890"/>
              <a:gd name="connsiteX1" fmla="*/ 2923504 w 9169758"/>
              <a:gd name="connsiteY1" fmla="*/ 2292439 h 2474890"/>
              <a:gd name="connsiteX2" fmla="*/ 9169758 w 9169758"/>
              <a:gd name="connsiteY2" fmla="*/ 1094704 h 2474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69758" h="2474890">
                <a:moveTo>
                  <a:pt x="0" y="0"/>
                </a:moveTo>
                <a:cubicBezTo>
                  <a:pt x="697605" y="1054994"/>
                  <a:pt x="1395211" y="2109988"/>
                  <a:pt x="2923504" y="2292439"/>
                </a:cubicBezTo>
                <a:cubicBezTo>
                  <a:pt x="4451797" y="2474890"/>
                  <a:pt x="6810777" y="1784797"/>
                  <a:pt x="9169758" y="109470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2889250" y="3627438"/>
            <a:ext cx="6254750" cy="2087562"/>
          </a:xfrm>
          <a:custGeom>
            <a:avLst/>
            <a:gdLst>
              <a:gd name="connsiteX0" fmla="*/ 1064654 w 6138930"/>
              <a:gd name="connsiteY0" fmla="*/ 2511380 h 2511380"/>
              <a:gd name="connsiteX1" fmla="*/ 845713 w 6138930"/>
              <a:gd name="connsiteY1" fmla="*/ 1596980 h 2511380"/>
              <a:gd name="connsiteX2" fmla="*/ 6138930 w 6138930"/>
              <a:gd name="connsiteY2" fmla="*/ 0 h 2511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38930" h="2511380">
                <a:moveTo>
                  <a:pt x="1064654" y="2511380"/>
                </a:moveTo>
                <a:cubicBezTo>
                  <a:pt x="532327" y="2263461"/>
                  <a:pt x="0" y="2015543"/>
                  <a:pt x="845713" y="1596980"/>
                </a:cubicBezTo>
                <a:cubicBezTo>
                  <a:pt x="1691426" y="1178417"/>
                  <a:pt x="3915178" y="589208"/>
                  <a:pt x="613893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Forme libre 5"/>
          <p:cNvSpPr/>
          <p:nvPr/>
        </p:nvSpPr>
        <p:spPr>
          <a:xfrm>
            <a:off x="0" y="3649663"/>
            <a:ext cx="9144000" cy="1728787"/>
          </a:xfrm>
          <a:custGeom>
            <a:avLst/>
            <a:gdLst>
              <a:gd name="connsiteX0" fmla="*/ 0 w 9144000"/>
              <a:gd name="connsiteY0" fmla="*/ 2073499 h 2073499"/>
              <a:gd name="connsiteX1" fmla="*/ 3760631 w 9144000"/>
              <a:gd name="connsiteY1" fmla="*/ 1390919 h 2073499"/>
              <a:gd name="connsiteX2" fmla="*/ 9144000 w 9144000"/>
              <a:gd name="connsiteY2" fmla="*/ 0 h 2073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00" h="2073499">
                <a:moveTo>
                  <a:pt x="0" y="2073499"/>
                </a:moveTo>
                <a:cubicBezTo>
                  <a:pt x="1118315" y="1905000"/>
                  <a:pt x="2236631" y="1736502"/>
                  <a:pt x="3760631" y="1390919"/>
                </a:cubicBezTo>
                <a:cubicBezTo>
                  <a:pt x="5284631" y="1045336"/>
                  <a:pt x="7214315" y="522668"/>
                  <a:pt x="914400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Forme libre 6"/>
          <p:cNvSpPr/>
          <p:nvPr/>
        </p:nvSpPr>
        <p:spPr>
          <a:xfrm>
            <a:off x="5076825" y="3695700"/>
            <a:ext cx="4067175" cy="2019300"/>
          </a:xfrm>
          <a:custGeom>
            <a:avLst/>
            <a:gdLst>
              <a:gd name="connsiteX0" fmla="*/ 3668332 w 3964546"/>
              <a:gd name="connsiteY0" fmla="*/ 2446986 h 2446986"/>
              <a:gd name="connsiteX1" fmla="*/ 49369 w 3964546"/>
              <a:gd name="connsiteY1" fmla="*/ 1262129 h 2446986"/>
              <a:gd name="connsiteX2" fmla="*/ 3964546 w 3964546"/>
              <a:gd name="connsiteY2" fmla="*/ 0 h 2446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64546" h="2446986">
                <a:moveTo>
                  <a:pt x="3668332" y="2446986"/>
                </a:moveTo>
                <a:cubicBezTo>
                  <a:pt x="1834166" y="2058473"/>
                  <a:pt x="0" y="1669960"/>
                  <a:pt x="49369" y="1262129"/>
                </a:cubicBezTo>
                <a:cubicBezTo>
                  <a:pt x="98738" y="854298"/>
                  <a:pt x="2031642" y="427149"/>
                  <a:pt x="3964546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" name="Picture 13" descr="Logo-AFRISTAT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193675"/>
            <a:ext cx="230346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Espace réservé du titre 1"/>
          <p:cNvSpPr>
            <a:spLocks noGrp="1"/>
          </p:cNvSpPr>
          <p:nvPr>
            <p:ph type="ctrTitle"/>
          </p:nvPr>
        </p:nvSpPr>
        <p:spPr>
          <a:xfrm>
            <a:off x="685800" y="1992313"/>
            <a:ext cx="7772400" cy="1225550"/>
          </a:xfrm>
        </p:spPr>
        <p:txBody>
          <a:bodyPr/>
          <a:lstStyle>
            <a:lvl1pPr algn="ctr">
              <a:defRPr smtClean="0"/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26627" name="Espace réservé du texte 2"/>
          <p:cNvSpPr>
            <a:spLocks noGrp="1"/>
          </p:cNvSpPr>
          <p:nvPr>
            <p:ph type="subTitle" idx="1"/>
          </p:nvPr>
        </p:nvSpPr>
        <p:spPr>
          <a:xfrm>
            <a:off x="1371600" y="3362325"/>
            <a:ext cx="6400800" cy="1460500"/>
          </a:xfrm>
        </p:spPr>
        <p:txBody>
          <a:bodyPr/>
          <a:lstStyle>
            <a:lvl1pPr marL="0" indent="0" algn="ctr">
              <a:buFont typeface="Calibri" pitchFamily="34" charset="0"/>
              <a:buNone/>
              <a:defRPr smtClean="0"/>
            </a:lvl1pPr>
          </a:lstStyle>
          <a:p>
            <a:pPr lvl="0"/>
            <a:r>
              <a:rPr lang="fr-FR" noProof="0"/>
              <a:t>Cliquez pour modifier le style des sous-titres du masque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E34E6-FE83-41F0-845C-13DFE5E92C58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74B3B-C974-4A8A-B6BE-C56D034BB2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2D00-8749-4B60-9FF6-0EA03643983B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A18EC-DBE9-4629-A696-27E9C0DB2A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876271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87627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593C8-03BD-4B7A-90F0-94348680E069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A48AD-F173-42FB-8657-175E85518D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4760-4FFD-45F1-B761-98EFD1ACBD6F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B015-AE7D-406C-9BB7-1FD3A5C927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69002-FFFD-4599-BC6F-B46AAE4CF4B5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7E0C4-FCA3-41AC-BA4D-3D787B76FAC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8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E55B-FBEB-4078-9572-E06F947FC0B3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7E82-9872-4FC2-8141-5FFDBCC2851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E05D5-2AE1-499A-85C4-62AE18AAC5D2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85AC-97D6-468A-ACAE-129DF971D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F18E6-0A62-49A5-8F62-C40C80165100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97463-0D36-4ED9-B38B-CEF98EEDC5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23288-ABE1-46B1-B7FC-1BF74D9B5DF4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C079-2898-4A05-A08C-72045C58F9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1F8E-991E-4396-A165-A921BC9A4A00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2D79E-B635-4E9C-B917-EA393D309DB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7BE5B-C64B-4F1A-8D50-5028A42F798A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C0904-B411-40CF-86B5-F058310EDC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70C0">
                <a:alpha val="87000"/>
              </a:srgbClr>
            </a:gs>
            <a:gs pos="22000">
              <a:schemeClr val="accent1">
                <a:tint val="23500"/>
                <a:satMod val="160000"/>
                <a:alpha val="67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08175" y="228600"/>
            <a:ext cx="67786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5437188"/>
            <a:ext cx="1619250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814D58F-3AD1-41BF-852B-1D51ED506030}" type="datetime1">
              <a:rPr lang="fr-FR" smtClean="0"/>
              <a:pPr>
                <a:defRPr/>
              </a:pPr>
              <a:t>18/11/2021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08175" y="5411788"/>
            <a:ext cx="6119813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16913" y="5411788"/>
            <a:ext cx="909637" cy="3032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rgbClr val="4D4D4D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66B39EE-C0A9-4888-AB15-FA06622FE2A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1" name="Groupe 3"/>
          <p:cNvGrpSpPr>
            <a:grpSpLocks/>
          </p:cNvGrpSpPr>
          <p:nvPr/>
        </p:nvGrpSpPr>
        <p:grpSpPr bwMode="auto">
          <a:xfrm>
            <a:off x="215900" y="4010025"/>
            <a:ext cx="9182100" cy="1946275"/>
            <a:chOff x="-12879" y="4494727"/>
            <a:chExt cx="9182637" cy="2335369"/>
          </a:xfrm>
        </p:grpSpPr>
        <p:sp>
          <p:nvSpPr>
            <p:cNvPr id="2" name="Forme libre 4"/>
            <p:cNvSpPr/>
            <p:nvPr/>
          </p:nvSpPr>
          <p:spPr>
            <a:xfrm>
              <a:off x="-12879" y="4494727"/>
              <a:ext cx="9157236" cy="2156311"/>
            </a:xfrm>
            <a:custGeom>
              <a:avLst/>
              <a:gdLst>
                <a:gd name="connsiteX0" fmla="*/ 0 w 9156879"/>
                <a:gd name="connsiteY0" fmla="*/ 1429555 h 2157211"/>
                <a:gd name="connsiteX1" fmla="*/ 5859887 w 9156879"/>
                <a:gd name="connsiteY1" fmla="*/ 1918952 h 2157211"/>
                <a:gd name="connsiteX2" fmla="*/ 9156879 w 9156879"/>
                <a:gd name="connsiteY2" fmla="*/ 0 h 2157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56879" h="2157211">
                  <a:moveTo>
                    <a:pt x="0" y="1429555"/>
                  </a:moveTo>
                  <a:cubicBezTo>
                    <a:pt x="2166870" y="1793383"/>
                    <a:pt x="4333741" y="2157211"/>
                    <a:pt x="5859887" y="1918952"/>
                  </a:cubicBezTo>
                  <a:cubicBezTo>
                    <a:pt x="7386033" y="1680693"/>
                    <a:pt x="8271456" y="840346"/>
                    <a:pt x="9156879" y="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3" name="Forme libre 5"/>
            <p:cNvSpPr/>
            <p:nvPr/>
          </p:nvSpPr>
          <p:spPr>
            <a:xfrm>
              <a:off x="-178" y="5898616"/>
              <a:ext cx="9169936" cy="931480"/>
            </a:xfrm>
            <a:custGeom>
              <a:avLst/>
              <a:gdLst>
                <a:gd name="connsiteX0" fmla="*/ 0 w 9169758"/>
                <a:gd name="connsiteY0" fmla="*/ 0 h 931572"/>
                <a:gd name="connsiteX1" fmla="*/ 4739425 w 9169758"/>
                <a:gd name="connsiteY1" fmla="*/ 875763 h 931572"/>
                <a:gd name="connsiteX2" fmla="*/ 9169758 w 9169758"/>
                <a:gd name="connsiteY2" fmla="*/ 334851 h 931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169758" h="931572">
                  <a:moveTo>
                    <a:pt x="0" y="0"/>
                  </a:moveTo>
                  <a:cubicBezTo>
                    <a:pt x="1605566" y="409977"/>
                    <a:pt x="3211132" y="819954"/>
                    <a:pt x="4739425" y="875763"/>
                  </a:cubicBezTo>
                  <a:cubicBezTo>
                    <a:pt x="6267718" y="931572"/>
                    <a:pt x="7718738" y="633211"/>
                    <a:pt x="9169758" y="33485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  <p:pic>
        <p:nvPicPr>
          <p:cNvPr id="1032" name="Picture 11" descr="Logo-AFRISTAT-simpl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7504" y="225008"/>
            <a:ext cx="1162051" cy="77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>
    <p:fad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80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fristat.org/" TargetMode="External"/><Relationship Id="rId2" Type="http://schemas.openxmlformats.org/officeDocument/2006/relationships/hyperlink" Target="mailto:afristat@afristat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/>
          </p:cNvSpPr>
          <p:nvPr>
            <p:ph type="title"/>
          </p:nvPr>
        </p:nvSpPr>
        <p:spPr>
          <a:xfrm>
            <a:off x="179512" y="49189"/>
            <a:ext cx="8856984" cy="1091108"/>
          </a:xfrm>
        </p:spPr>
        <p:txBody>
          <a:bodyPr/>
          <a:lstStyle/>
          <a:p>
            <a:pPr algn="ctr"/>
            <a:r>
              <a:rPr lang="fr-FR" dirty="0"/>
              <a:t>    Journée Africaine de la Statistique (JAS 2021)</a:t>
            </a:r>
            <a:br>
              <a:rPr lang="fr-FR" dirty="0"/>
            </a:br>
            <a:endParaRPr lang="fr-FR" dirty="0"/>
          </a:p>
        </p:txBody>
      </p:sp>
      <p:sp>
        <p:nvSpPr>
          <p:cNvPr id="3075" name="Rectangle 7"/>
          <p:cNvSpPr>
            <a:spLocks noGrp="1"/>
          </p:cNvSpPr>
          <p:nvPr>
            <p:ph type="body" idx="1"/>
          </p:nvPr>
        </p:nvSpPr>
        <p:spPr>
          <a:xfrm>
            <a:off x="107504" y="1057300"/>
            <a:ext cx="8928992" cy="4464496"/>
          </a:xfrm>
        </p:spPr>
        <p:txBody>
          <a:bodyPr/>
          <a:lstStyle/>
          <a:p>
            <a:pPr marL="0" indent="0" algn="ctr">
              <a:buNone/>
            </a:pPr>
            <a:r>
              <a:rPr lang="fr-FR" b="1" dirty="0"/>
              <a:t>Thème: « Moderniser les systèmes statistiques nationaux pour soutenir le développement socioculturel en Afrique »</a:t>
            </a:r>
            <a:endParaRPr lang="fr-ML" b="1" dirty="0"/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r>
              <a:rPr lang="fr-FR" b="1" dirty="0">
                <a:solidFill>
                  <a:srgbClr val="FF0000"/>
                </a:solidFill>
              </a:rPr>
              <a:t>Production des statistiques culturelles au niveau régional: situation, défis et perspectives</a:t>
            </a:r>
          </a:p>
          <a:p>
            <a:pPr marL="0" indent="0" algn="ctr">
              <a:buNone/>
            </a:pPr>
            <a:endParaRPr lang="fr-FR" sz="2400" b="1" dirty="0"/>
          </a:p>
          <a:p>
            <a:pPr marL="0" indent="0" algn="ctr">
              <a:buNone/>
            </a:pPr>
            <a:r>
              <a:rPr lang="fr-FR" sz="2400" b="1" dirty="0"/>
              <a:t>				</a:t>
            </a:r>
            <a:r>
              <a:rPr lang="fr-FR" sz="2000" i="1" dirty="0"/>
              <a:t>Par: Sansan Honkounne KAMBOU</a:t>
            </a:r>
          </a:p>
          <a:p>
            <a:pPr marL="0" indent="0" algn="ctr">
              <a:buNone/>
            </a:pPr>
            <a:r>
              <a:rPr lang="fr-FR" sz="2000" i="1" dirty="0"/>
              <a:t>			                         Expert en traitement des données , AFRISTAT</a:t>
            </a:r>
          </a:p>
          <a:p>
            <a:pPr marL="0" indent="0" algn="ctr">
              <a:buNone/>
            </a:pPr>
            <a:endParaRPr lang="fr-FR" sz="1800" dirty="0"/>
          </a:p>
          <a:p>
            <a:pPr marL="0" indent="0" algn="ctr">
              <a:buNone/>
            </a:pPr>
            <a:endParaRPr lang="fr-FR" sz="1800" dirty="0"/>
          </a:p>
          <a:p>
            <a:pPr marL="0" indent="0" algn="ctr">
              <a:buNone/>
            </a:pPr>
            <a:r>
              <a:rPr lang="fr-FR" sz="2000" b="1" dirty="0"/>
              <a:t>Bamako, 18  Novembre 2021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B44DC-6BED-4848-8C3A-FA0710A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2400"/>
            <a:ext cx="7812360" cy="760884"/>
          </a:xfrm>
        </p:spPr>
        <p:txBody>
          <a:bodyPr/>
          <a:lstStyle/>
          <a:p>
            <a:r>
              <a:rPr lang="fr-ML" sz="2400" dirty="0"/>
              <a:t>3. Mesure des activités culturelles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F1FAA-D8E2-4A41-AB5B-1A88E6CD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429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/>
              <a:t>Tableau 2: Extrait de la NCOA. Postes renfermant des dépenses liées aux activités culturelles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5B5E86-2CC0-4BED-88E0-D967F5C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EDD7CC61-75A9-465C-B686-D1A9230A9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29962"/>
              </p:ext>
            </p:extLst>
          </p:nvPr>
        </p:nvGraphicFramePr>
        <p:xfrm>
          <a:off x="197514" y="1677982"/>
          <a:ext cx="8694966" cy="38846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151">
                  <a:extLst>
                    <a:ext uri="{9D8B030D-6E8A-4147-A177-3AD203B41FA5}">
                      <a16:colId xmlns:a16="http://schemas.microsoft.com/office/drawing/2014/main" val="2063632434"/>
                    </a:ext>
                  </a:extLst>
                </a:gridCol>
                <a:gridCol w="7119815">
                  <a:extLst>
                    <a:ext uri="{9D8B030D-6E8A-4147-A177-3AD203B41FA5}">
                      <a16:colId xmlns:a16="http://schemas.microsoft.com/office/drawing/2014/main" val="1958635185"/>
                    </a:ext>
                  </a:extLst>
                </a:gridCol>
              </a:tblGrid>
              <a:tr h="37204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POSTES DE DEPENSES DES MENAGES</a:t>
                      </a: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3079546"/>
                  </a:ext>
                </a:extLst>
              </a:tr>
              <a:tr h="2622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09410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SERVICES RÉCRÉATIFS ET SPORTIFS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7187957"/>
                  </a:ext>
                </a:extLst>
              </a:tr>
              <a:tr h="478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09420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SERVICES CULTURELS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95858416"/>
                  </a:ext>
                </a:extLst>
              </a:tr>
              <a:tr h="46982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09430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JEUX DE HASARD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7018923"/>
                  </a:ext>
                </a:extLst>
              </a:tr>
              <a:tr h="30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09511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LIVRES SCOLAIRES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45277771"/>
                  </a:ext>
                </a:extLst>
              </a:tr>
              <a:tr h="4780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09512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AUTRES LIVRES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64645676"/>
                  </a:ext>
                </a:extLst>
              </a:tr>
              <a:tr h="30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09520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JOURNAUX ET PUBLICATIONS PÉRIODIQUES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7029198"/>
                  </a:ext>
                </a:extLst>
              </a:tr>
              <a:tr h="30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09530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IMPRIMÉS DIVERS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08916073"/>
                  </a:ext>
                </a:extLst>
              </a:tr>
              <a:tr h="30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09541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PAPETERIE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1780464"/>
                  </a:ext>
                </a:extLst>
              </a:tr>
              <a:tr h="30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09542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MATERIEL DE DESSIN ET AUTRES FOURNITURES DE BUREAU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8698697"/>
                  </a:ext>
                </a:extLst>
              </a:tr>
              <a:tr h="30406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09600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FORFAITS ET CIRCUITS TOURISTIQUES COMPOSITES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0277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73259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B44DC-6BED-4848-8C3A-FA0710A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2400"/>
            <a:ext cx="7812360" cy="760884"/>
          </a:xfrm>
        </p:spPr>
        <p:txBody>
          <a:bodyPr/>
          <a:lstStyle/>
          <a:p>
            <a:r>
              <a:rPr lang="fr-ML" sz="2400" dirty="0"/>
              <a:t>3. Mesure des activités culturelles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F1FAA-D8E2-4A41-AB5B-1A88E6CD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4291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Des statistiques culturelles comparables peuvent être dérivées des activités statistiques (Comptes nationaux, enquêtes sur les dépenses de ménages, enquêtes sur l’emploi, ...) moyennant une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juxtaposition des activités culturelles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activités statistiques économiques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 ou des </a:t>
            </a: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produits statistiques</a:t>
            </a:r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endParaRPr lang="fr-F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5B5E86-2CC0-4BED-88E0-D967F5C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982058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B44DC-6BED-4848-8C3A-FA0710A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2400"/>
            <a:ext cx="7812360" cy="760884"/>
          </a:xfrm>
        </p:spPr>
        <p:txBody>
          <a:bodyPr/>
          <a:lstStyle/>
          <a:p>
            <a:r>
              <a:rPr lang="fr-ML" sz="2400" dirty="0"/>
              <a:t>3. Mesure des activités culturelles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F1FAA-D8E2-4A41-AB5B-1A88E6CD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4291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Quelques statistiques culturelles</a:t>
            </a:r>
          </a:p>
          <a:p>
            <a:pPr marL="800100" lvl="1" indent="-342900">
              <a:buFont typeface="+mj-lt"/>
              <a:buAutoNum type="alphaLcParenR"/>
            </a:pP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Part dans les exportations et importations totales de biens culturels en 2019 (Source: Données extraites de UIS.STAT)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5B5E86-2CC0-4BED-88E0-D967F5C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2B61BDA1-8FD2-4433-A6F8-3F8C8A67A6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094877"/>
              </p:ext>
            </p:extLst>
          </p:nvPr>
        </p:nvGraphicFramePr>
        <p:xfrm>
          <a:off x="755576" y="1993404"/>
          <a:ext cx="7776864" cy="363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680164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B44DC-6BED-4848-8C3A-FA0710A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2400"/>
            <a:ext cx="7812360" cy="760884"/>
          </a:xfrm>
        </p:spPr>
        <p:txBody>
          <a:bodyPr/>
          <a:lstStyle/>
          <a:p>
            <a:r>
              <a:rPr lang="fr-ML" sz="2400" dirty="0"/>
              <a:t>3. Mesure des activités culturelles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F1FAA-D8E2-4A41-AB5B-1A88E6CD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4291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Quelques statistiques culturelles</a:t>
            </a:r>
          </a:p>
          <a:p>
            <a:pPr marL="800100" lvl="1" indent="-342900">
              <a:buFont typeface="+mj-lt"/>
              <a:buAutoNum type="alphaLcParenR" startAt="2"/>
            </a:pP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Evolution de la balance commerciale des biens culturels de 2004 à 2019 (Source: Données extraites de l’</a:t>
            </a:r>
            <a:r>
              <a:rPr lang="fr-F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UIS.Stat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5B5E86-2CC0-4BED-88E0-D967F5C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5E87C99B-EC67-4FD2-9E4B-4F5AB46426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922238"/>
              </p:ext>
            </p:extLst>
          </p:nvPr>
        </p:nvGraphicFramePr>
        <p:xfrm>
          <a:off x="323528" y="1924050"/>
          <a:ext cx="8424936" cy="3638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8511926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367FC5-03A9-4D30-A70A-483695E4A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28600"/>
            <a:ext cx="7632847" cy="952500"/>
          </a:xfrm>
        </p:spPr>
        <p:txBody>
          <a:bodyPr/>
          <a:lstStyle/>
          <a:p>
            <a:r>
              <a:rPr lang="fr-ML" sz="2400" dirty="0"/>
              <a:t>5. Défis pour les SSN africains : Comment mettre en valeur la contribution des industries culturelles au développement socio-économique des Etats  Africains ?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C607D0-750F-4AF1-A7B1-653111B4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507288" cy="4078288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fr-FR" b="1" u="sng" dirty="0"/>
              <a:t>Mettre en place un cadre africain de statistiques culturelles</a:t>
            </a:r>
            <a:endParaRPr lang="fr-FR" u="sng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Définir un modèle conceptuel de la culture pour les fins statistiques 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Développer des instruments de mesure adéquats ; 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Développer des indicateurs culturels pertinents dans le contexte africain 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Améliorer les capacités nationales en matière de statistiques culturelles.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b="1" u="sng" dirty="0"/>
              <a:t>Arrimer les classifications internationales au cadre africain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Fournir des statistiques culturelles bénéficiant d’un cadre commun solide</a:t>
            </a:r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 ;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Favoriser la production de statistiques comparables sur différentes thématiques liées à la culture</a:t>
            </a:r>
            <a:r>
              <a:rPr lang="fr-ML" dirty="0">
                <a:latin typeface="Arial" panose="020B0604020202020204" pitchFamily="34" charset="0"/>
                <a:cs typeface="Arial" panose="020B0604020202020204" pitchFamily="34" charset="0"/>
              </a:rPr>
              <a:t> 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CA" altLang="fr-FR" dirty="0">
                <a:latin typeface="Arial" panose="020B0604020202020204" pitchFamily="34" charset="0"/>
                <a:cs typeface="Arial" panose="020B0604020202020204" pitchFamily="34" charset="0"/>
              </a:rPr>
              <a:t>Classifier un ensemble d’activités et de pratiques pour faciliter  la collecte de données 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CA" altLang="fr-FR" dirty="0">
                <a:latin typeface="Arial" panose="020B0604020202020204" pitchFamily="34" charset="0"/>
                <a:cs typeface="Arial" panose="020B0604020202020204" pitchFamily="34" charset="0"/>
              </a:rPr>
              <a:t>Faciliter le calcul d’indicateurs économiques clés: PIB, emploi culturel, etc..</a:t>
            </a:r>
          </a:p>
          <a:p>
            <a:pPr marL="0" indent="0">
              <a:buNone/>
            </a:pPr>
            <a:endParaRPr lang="fr-FR" b="1" u="sng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9F5F88-D0FA-4074-84E2-F55BF017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646100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367FC5-03A9-4D30-A70A-483695E4A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28600"/>
            <a:ext cx="7632847" cy="952500"/>
          </a:xfrm>
        </p:spPr>
        <p:txBody>
          <a:bodyPr/>
          <a:lstStyle/>
          <a:p>
            <a:r>
              <a:rPr lang="fr-ML" sz="2400" dirty="0"/>
              <a:t>5. Perspectives et conclusion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C607D0-750F-4AF1-A7B1-653111B4F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0"/>
            <a:ext cx="8507288" cy="4078288"/>
          </a:xfrm>
        </p:spPr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fr-FR" b="1" u="sng" dirty="0"/>
              <a:t>Prioriser les secteurs culturels dans le développement d’ensemble</a:t>
            </a:r>
            <a:endParaRPr lang="fr-FR" u="sng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Affirmer cette orientation au niveau politique;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Confirmer cette priorisation au niveau de l’effort budgétaire;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Définir un plan de développement.</a:t>
            </a:r>
          </a:p>
          <a:p>
            <a:pPr marL="57150" indent="0">
              <a:buNone/>
            </a:pPr>
            <a:r>
              <a:rPr lang="fr-FR" b="1" u="sng" dirty="0"/>
              <a:t>Renforcer les capacités statistiques spécialisées.</a:t>
            </a:r>
          </a:p>
          <a:p>
            <a:pPr marL="457200" lvl="1" indent="0">
              <a:buNone/>
            </a:pPr>
            <a:endParaRPr lang="fr-FR" b="1" u="sng" dirty="0"/>
          </a:p>
          <a:p>
            <a:pPr marL="0" lvl="0" indent="0">
              <a:buNone/>
            </a:pPr>
            <a:r>
              <a:rPr lang="fr-FR" b="1" u="sng" dirty="0"/>
              <a:t>Valoriser les activités culturelles en Afrique</a:t>
            </a:r>
            <a:endParaRPr lang="fr-FR" u="sng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Promouvoir les métiers se rapportant au secteur culturel (organisation des salons du métier, octroie des bourses,…);</a:t>
            </a:r>
            <a:endParaRPr lang="fr-FR" b="1" u="sng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Réglementer la politique de rémunération dans le secteur (</a:t>
            </a:r>
            <a:r>
              <a:rPr lang="fr-FR" altLang="fr-FR" dirty="0" err="1">
                <a:latin typeface="Arial" panose="020B0604020202020204" pitchFamily="34" charset="0"/>
                <a:cs typeface="Arial" panose="020B0604020202020204" pitchFamily="34" charset="0"/>
              </a:rPr>
              <a:t>barêmes</a:t>
            </a: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, opérationnalisation des droits d’auteurs,…..);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Offrir un cadre d’expression des acteurs de la culture (salles d’exposition, palais de culture, salle de spectacle, salles de cinéma,……);</a:t>
            </a:r>
          </a:p>
          <a:p>
            <a:pPr marL="0" lvl="0" indent="0">
              <a:buNone/>
            </a:pPr>
            <a:endParaRPr lang="fr-FR" b="1" u="sng" dirty="0"/>
          </a:p>
          <a:p>
            <a:pPr lvl="1">
              <a:buFont typeface="Wingdings" panose="05000000000000000000" pitchFamily="2" charset="2"/>
              <a:buChar char="v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9F5F88-D0FA-4074-84E2-F55BF017B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57810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000" b="1" dirty="0"/>
              <a:t>Merci pour votre aimable attention</a:t>
            </a:r>
          </a:p>
          <a:p>
            <a:pPr marL="0" indent="0" algn="ctr">
              <a:buNone/>
            </a:pPr>
            <a:r>
              <a:rPr lang="fr-FR" dirty="0"/>
              <a:t>e-mail: </a:t>
            </a:r>
            <a:r>
              <a:rPr lang="fr-FR" dirty="0">
                <a:hlinkClick r:id="rId2"/>
              </a:rPr>
              <a:t>afristat@afristat.org</a:t>
            </a:r>
            <a:endParaRPr lang="fr-FR" dirty="0"/>
          </a:p>
          <a:p>
            <a:pPr marL="0" indent="0" algn="ctr">
              <a:buNone/>
            </a:pPr>
            <a:r>
              <a:rPr lang="fr-FR" dirty="0"/>
              <a:t>site web: </a:t>
            </a:r>
            <a:r>
              <a:rPr lang="fr-FR" dirty="0">
                <a:hlinkClick r:id="rId3"/>
              </a:rPr>
              <a:t>www.afristat.org</a:t>
            </a:r>
            <a:r>
              <a:rPr lang="fr-FR" dirty="0"/>
              <a:t> </a:t>
            </a:r>
            <a:r>
              <a:rPr lang="fr-FR" sz="4000" b="1" dirty="0"/>
              <a:t> </a:t>
            </a:r>
          </a:p>
          <a:p>
            <a:pPr>
              <a:buFont typeface="Wingdings" pitchFamily="2" charset="2"/>
              <a:buChar char="Ø"/>
            </a:pP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Plan de présentation</a:t>
            </a:r>
          </a:p>
        </p:txBody>
      </p:sp>
      <p:sp>
        <p:nvSpPr>
          <p:cNvPr id="4099" name="Rectangle 7"/>
          <p:cNvSpPr>
            <a:spLocks noGrp="1"/>
          </p:cNvSpPr>
          <p:nvPr>
            <p:ph type="body" idx="1"/>
          </p:nvPr>
        </p:nvSpPr>
        <p:spPr>
          <a:xfrm>
            <a:off x="107504" y="1181100"/>
            <a:ext cx="8928992" cy="4533900"/>
          </a:xfrm>
        </p:spPr>
        <p:txBody>
          <a:bodyPr/>
          <a:lstStyle/>
          <a:p>
            <a:pPr marL="571500" indent="-571500">
              <a:lnSpc>
                <a:spcPct val="150000"/>
              </a:lnSpc>
              <a:buFont typeface="+mj-lt"/>
              <a:buAutoNum type="arabicPeriod"/>
            </a:pPr>
            <a:r>
              <a:rPr lang="fr-ML" sz="2500" b="1" dirty="0"/>
              <a:t>Rappel du contexte</a:t>
            </a:r>
          </a:p>
          <a:p>
            <a:pPr marL="571500" indent="-571500">
              <a:lnSpc>
                <a:spcPct val="150000"/>
              </a:lnSpc>
              <a:buFont typeface="+mj-lt"/>
              <a:buAutoNum type="arabicPeriod"/>
            </a:pPr>
            <a:r>
              <a:rPr lang="fr-ML" sz="2500" b="1" dirty="0"/>
              <a:t>Culture </a:t>
            </a:r>
            <a:r>
              <a:rPr lang="fr-FR" sz="2500" b="1" dirty="0"/>
              <a:t>dans le développement</a:t>
            </a:r>
          </a:p>
          <a:p>
            <a:pPr marL="571500" indent="-571500">
              <a:lnSpc>
                <a:spcPct val="150000"/>
              </a:lnSpc>
              <a:buFont typeface="+mj-lt"/>
              <a:buAutoNum type="arabicPeriod"/>
            </a:pPr>
            <a:r>
              <a:rPr lang="fr-ML" sz="2500" b="1" dirty="0"/>
              <a:t>Mesure des activités culturelles</a:t>
            </a:r>
          </a:p>
          <a:p>
            <a:pPr marL="571500" indent="-571500">
              <a:lnSpc>
                <a:spcPct val="150000"/>
              </a:lnSpc>
              <a:buFont typeface="+mj-lt"/>
              <a:buAutoNum type="arabicPeriod"/>
            </a:pPr>
            <a:r>
              <a:rPr lang="fr-ML" sz="2500" b="1" dirty="0"/>
              <a:t>Défis pour les SSN africains pour les statistiques culturelles</a:t>
            </a:r>
          </a:p>
          <a:p>
            <a:pPr marL="571500" indent="-571500">
              <a:lnSpc>
                <a:spcPct val="150000"/>
              </a:lnSpc>
              <a:buFont typeface="+mj-lt"/>
              <a:buAutoNum type="arabicPeriod"/>
            </a:pPr>
            <a:r>
              <a:rPr lang="fr-ML" sz="2500" b="1" dirty="0"/>
              <a:t>Perspectives et conclusion</a:t>
            </a:r>
            <a:endParaRPr lang="fr-FR" sz="2500" dirty="0"/>
          </a:p>
          <a:p>
            <a:pPr marL="0" indent="0">
              <a:buNone/>
            </a:pPr>
            <a:endParaRPr lang="fr-FR" sz="2500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F5BA7F-C40A-4D29-BFD1-9E4176F29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Rappel du contexte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0E5EB9-9527-41DB-AB41-6D777D6EE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300"/>
            <a:ext cx="8507288" cy="46085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ML" sz="2400" dirty="0"/>
              <a:t>Rappel thème de JAS 2020: </a:t>
            </a:r>
            <a:r>
              <a:rPr lang="fr-M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</a:t>
            </a:r>
            <a:r>
              <a:rPr lang="fr-ML" sz="2400" b="1" dirty="0">
                <a:solidFill>
                  <a:srgbClr val="FF0000"/>
                </a:solidFill>
              </a:rPr>
              <a:t>Moderniser les systèmes statistiques nationaux</a:t>
            </a:r>
            <a:r>
              <a:rPr lang="fr-ML" sz="2400" b="1" dirty="0"/>
              <a:t> pour fournir des données et des statistiques en vue de soutenir </a:t>
            </a:r>
            <a:r>
              <a:rPr lang="fr-ML" sz="2400" b="1" dirty="0">
                <a:solidFill>
                  <a:schemeClr val="accent6">
                    <a:lumMod val="75000"/>
                  </a:schemeClr>
                </a:solidFill>
              </a:rPr>
              <a:t>la paix et le développement durable</a:t>
            </a:r>
            <a:r>
              <a:rPr lang="fr-ML" sz="2400" b="1" dirty="0"/>
              <a:t> en Afrique ». </a:t>
            </a:r>
            <a:endParaRPr lang="fr-FR"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fr-ML" sz="2400" dirty="0"/>
              <a:t>Thème de JAS 2021: «</a:t>
            </a:r>
            <a:r>
              <a:rPr lang="fr-ML" sz="2400" b="1" dirty="0"/>
              <a:t> </a:t>
            </a:r>
            <a:r>
              <a:rPr lang="fr-FR" sz="2400" b="1" dirty="0">
                <a:solidFill>
                  <a:srgbClr val="FF0000"/>
                </a:solidFill>
              </a:rPr>
              <a:t>Moderniser les systèmes statistiques nationaux</a:t>
            </a:r>
            <a:r>
              <a:rPr lang="fr-FR" sz="2400" b="1" dirty="0"/>
              <a:t> pour soutenir le développement </a:t>
            </a:r>
            <a:r>
              <a:rPr lang="fr-FR" sz="2400" b="1" dirty="0">
                <a:solidFill>
                  <a:schemeClr val="accent6">
                    <a:lumMod val="75000"/>
                  </a:schemeClr>
                </a:solidFill>
              </a:rPr>
              <a:t>socioculturel</a:t>
            </a:r>
            <a:r>
              <a:rPr lang="fr-FR" sz="2400" b="1" dirty="0"/>
              <a:t> en Afrique </a:t>
            </a:r>
            <a:r>
              <a:rPr lang="fr-ML" sz="2400" dirty="0"/>
              <a:t>».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ML" sz="2400" dirty="0"/>
              <a:t>Dimensions retenues: (i) </a:t>
            </a:r>
            <a:r>
              <a:rPr lang="fr-ML" sz="2400" b="1" dirty="0">
                <a:solidFill>
                  <a:srgbClr val="FF0000"/>
                </a:solidFill>
              </a:rPr>
              <a:t>modernisation/amélioration</a:t>
            </a:r>
            <a:r>
              <a:rPr lang="fr-ML" sz="2400" dirty="0"/>
              <a:t> et (ii) </a:t>
            </a:r>
            <a:r>
              <a:rPr lang="fr-ML" sz="2400" b="1" dirty="0">
                <a:solidFill>
                  <a:schemeClr val="accent6">
                    <a:lumMod val="75000"/>
                  </a:schemeClr>
                </a:solidFill>
              </a:rPr>
              <a:t>social et culturel </a:t>
            </a:r>
            <a:r>
              <a:rPr lang="fr-ML" sz="2400" dirty="0"/>
              <a:t>(homme comme centre d’intérêt) en Afrique. </a:t>
            </a:r>
          </a:p>
          <a:p>
            <a:pPr marL="457200" lvl="1" indent="0">
              <a:buNone/>
            </a:pPr>
            <a:r>
              <a:rPr lang="fr-ML" dirty="0"/>
              <a:t>	</a:t>
            </a:r>
            <a:endParaRPr lang="fr-FR" sz="24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E9BA7D-3572-4600-BF97-27B09C344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5" name="Flèche : chevron 4">
            <a:extLst>
              <a:ext uri="{FF2B5EF4-FFF2-40B4-BE49-F238E27FC236}">
                <a16:creationId xmlns:a16="http://schemas.microsoft.com/office/drawing/2014/main" id="{1BCA8488-E42C-4A5E-A00F-AFDDC973A28A}"/>
              </a:ext>
            </a:extLst>
          </p:cNvPr>
          <p:cNvSpPr/>
          <p:nvPr/>
        </p:nvSpPr>
        <p:spPr>
          <a:xfrm>
            <a:off x="611560" y="4585692"/>
            <a:ext cx="7920880" cy="82609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 sz="2000" b="1" dirty="0"/>
          </a:p>
          <a:p>
            <a:pPr algn="ctr"/>
            <a:r>
              <a:rPr lang="fr-ML" sz="2000" b="1" dirty="0"/>
              <a:t>Invitation aux Systèmes Statistiques Nationaux d’Afrique à mettre davantage en lumière les statistiques sociales et culturelles</a:t>
            </a:r>
            <a:r>
              <a:rPr lang="fr-ML" dirty="0"/>
              <a:t>.</a:t>
            </a:r>
            <a:endParaRPr lang="fr-FR" dirty="0"/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00864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6211F3-AFD4-4850-92D8-AECE10AD4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164989"/>
            <a:ext cx="7416823" cy="863324"/>
          </a:xfrm>
        </p:spPr>
        <p:txBody>
          <a:bodyPr>
            <a:normAutofit/>
          </a:bodyPr>
          <a:lstStyle/>
          <a:p>
            <a:r>
              <a:rPr lang="fr-FR" sz="2400" dirty="0"/>
              <a:t>2. </a:t>
            </a:r>
            <a:r>
              <a:rPr lang="fr-ML" sz="2400" dirty="0"/>
              <a:t>Culture dans le développement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A28C17-1685-4C9C-86FD-46A83307A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1037084"/>
            <a:ext cx="8784974" cy="1820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ML" sz="2400" b="1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DB8E04-5598-4388-B9D9-068CF29C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3D13A067-720F-4FCD-A0D4-A1D59C7B14D9}"/>
              </a:ext>
            </a:extLst>
          </p:cNvPr>
          <p:cNvSpPr txBox="1">
            <a:spLocks/>
          </p:cNvSpPr>
          <p:nvPr/>
        </p:nvSpPr>
        <p:spPr bwMode="auto">
          <a:xfrm>
            <a:off x="222399" y="3043808"/>
            <a:ext cx="8784975" cy="1820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»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Calibri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Calibri" pitchFamily="34" charset="0"/>
              <a:buNone/>
            </a:pPr>
            <a:endParaRPr lang="fr-FR" dirty="0"/>
          </a:p>
          <a:p>
            <a:endParaRPr lang="fr-FR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F93F29A-860B-441E-BBEB-05BE50C9C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262183"/>
              </p:ext>
            </p:extLst>
          </p:nvPr>
        </p:nvGraphicFramePr>
        <p:xfrm>
          <a:off x="251521" y="1091924"/>
          <a:ext cx="8670080" cy="442379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670080">
                  <a:extLst>
                    <a:ext uri="{9D8B030D-6E8A-4147-A177-3AD203B41FA5}">
                      <a16:colId xmlns:a16="http://schemas.microsoft.com/office/drawing/2014/main" val="103012318"/>
                    </a:ext>
                  </a:extLst>
                </a:gridCol>
              </a:tblGrid>
              <a:tr h="80398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noProof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rôle de la culture dans le développement n’est aujourd’hui plus à démontrer: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4400812"/>
                  </a:ext>
                </a:extLst>
              </a:tr>
              <a:tr h="1321630">
                <a:tc>
                  <a:txBody>
                    <a:bodyPr/>
                    <a:lstStyle/>
                    <a:p>
                      <a:pPr marL="457200" lvl="1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Contingences favorables: </a:t>
                      </a: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 documents majeurs (Programme de développement durable à l'horizon 2030 des Nations Unies) font références à l'importance de la culture en tant que facteur et moteur du développement durable. </a:t>
                      </a:r>
                      <a:endParaRPr lang="fr-FR" sz="20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81767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marL="457200" lvl="1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Contraintes: </a:t>
                      </a:r>
                      <a:r>
                        <a:rPr lang="fr-FR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Difficultés pour quantifier la contribution de la culture au développement conduisent à sa marginalisation dans les stratégies de développement nationales et internationales</a:t>
                      </a:r>
                      <a:endParaRPr lang="fr-FR" sz="2000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1604245"/>
                  </a:ext>
                </a:extLst>
              </a:tr>
              <a:tr h="803986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20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Passer les limites: - Sensibilisations et plaidoyers pour une meilleure visibilité des activités culturelles (professionnalisation ?) - Capitalisation des efforts internationaux de mesure des activités culturelles.</a:t>
                      </a:r>
                    </a:p>
                    <a:p>
                      <a:pPr marL="800100" lvl="1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lang="fr-FR" sz="20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4078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22251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B44DC-6BED-4848-8C3A-FA0710A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2400"/>
            <a:ext cx="7812360" cy="760884"/>
          </a:xfrm>
        </p:spPr>
        <p:txBody>
          <a:bodyPr/>
          <a:lstStyle/>
          <a:p>
            <a:r>
              <a:rPr lang="fr-ML" sz="2400" dirty="0"/>
              <a:t>3. Mesure des activités culturelles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F1FAA-D8E2-4A41-AB5B-1A88E6CD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0133"/>
            <a:ext cx="8229600" cy="4429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ML" sz="1600" b="1" u="sng" dirty="0"/>
              <a:t> Au niveau international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fr-FR" sz="1600" b="1" dirty="0"/>
              <a:t>Union Européenne: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600" b="1" dirty="0"/>
              <a:t>Mise en place du Groupe de travail Européen </a:t>
            </a:r>
            <a:r>
              <a:rPr lang="fr-FR" sz="1600" dirty="0"/>
              <a:t>dénommée</a:t>
            </a:r>
            <a:r>
              <a:rPr lang="fr-FR" sz="1600" b="1" dirty="0"/>
              <a:t> LEG Culture </a:t>
            </a:r>
            <a:r>
              <a:rPr lang="fr-FR" sz="1600" dirty="0"/>
              <a:t>(</a:t>
            </a:r>
            <a:r>
              <a:rPr lang="fr-FR" sz="1600" i="1" dirty="0"/>
              <a:t>Leadership Group Culture</a:t>
            </a:r>
            <a:r>
              <a:rPr lang="fr-FR" sz="1600" dirty="0"/>
              <a:t>) visant à assurer une meilleure utilisation des ressources statistiques existantes ainsi que le bon déroulement des travaux visant des statistiques culturelles comparables au sein de l’Union européenne »  (1997-2004).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1600" b="1" dirty="0"/>
              <a:t>Mise en place du  réseau du Système statistique européen sur la culture - </a:t>
            </a:r>
            <a:r>
              <a:rPr lang="fr-FR" sz="1600" b="1" dirty="0" err="1"/>
              <a:t>ESSnet</a:t>
            </a:r>
            <a:r>
              <a:rPr lang="fr-FR" sz="1600" b="1" dirty="0"/>
              <a:t>-Culture (2009-2011). </a:t>
            </a:r>
            <a:r>
              <a:rPr lang="fr-FR" sz="1600" dirty="0"/>
              <a:t>Réseau d’experts qui se sont regroupés en quatre groupes de travail (</a:t>
            </a:r>
            <a:r>
              <a:rPr lang="fr-FR" sz="1600" dirty="0" err="1"/>
              <a:t>task</a:t>
            </a:r>
            <a:r>
              <a:rPr lang="fr-FR" sz="1600" dirty="0"/>
              <a:t> forces), chacun consacré à un thème spécifique </a:t>
            </a:r>
            <a:r>
              <a:rPr lang="fr-FR" sz="1600" b="1" dirty="0"/>
              <a:t>: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600" i="1" dirty="0"/>
              <a:t>Groupe de travail 1 (TF1) : cadre et définitions des statistiques culturelles ;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600" i="1" dirty="0"/>
              <a:t>Groupe de travail 2 (TF2) : financement de la culture et dépenses culturelles ;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600" i="1" dirty="0"/>
              <a:t>Groupe de travail 3 (TF3) : secteurs culturels ;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r-FR" sz="1600" i="1" dirty="0"/>
              <a:t>Groupe de travail 4 (TF4) : pratiques culturelles et aspects sociaux.</a:t>
            </a:r>
          </a:p>
          <a:p>
            <a:pPr marL="0" lvl="0" indent="0">
              <a:buNone/>
            </a:pPr>
            <a:endParaRPr lang="fr-FR" sz="1600" b="1" dirty="0"/>
          </a:p>
          <a:p>
            <a:pPr marL="0" lvl="0" indent="0">
              <a:buNone/>
            </a:pPr>
            <a:endParaRPr lang="fr-ML" sz="1600" b="1" dirty="0"/>
          </a:p>
          <a:p>
            <a:pPr marL="0" lvl="0" indent="0">
              <a:buNone/>
            </a:pPr>
            <a:endParaRPr lang="fr-ML" sz="1600" b="1" u="sng" dirty="0"/>
          </a:p>
          <a:p>
            <a:endParaRPr lang="fr-FR" sz="16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5B5E86-2CC0-4BED-88E0-D967F5C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178616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B44DC-6BED-4848-8C3A-FA0710A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2400"/>
            <a:ext cx="7812360" cy="760884"/>
          </a:xfrm>
        </p:spPr>
        <p:txBody>
          <a:bodyPr/>
          <a:lstStyle/>
          <a:p>
            <a:r>
              <a:rPr lang="fr-ML" sz="2400" dirty="0"/>
              <a:t>3. Mesure des activités culturelles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F1FAA-D8E2-4A41-AB5B-1A88E6CD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0133"/>
            <a:ext cx="8229600" cy="44291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ML" sz="2000" b="1" u="sng" dirty="0"/>
              <a:t> Au niveau international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fr-ML" sz="2000" b="1" dirty="0"/>
              <a:t>Mondial: Publication  du  </a:t>
            </a:r>
            <a:r>
              <a:rPr lang="fr-FR" sz="2000" b="1" dirty="0"/>
              <a:t>Cadre de l’UNESCO pour les statistiques culturelles (CSC) 2009 (Version révisée du cadre conceptuel pour les statistiques culturelles de 1986), par l’Institut de Statistique de l’UNESCO (ISU). </a:t>
            </a:r>
            <a:r>
              <a:rPr lang="fr-FR" altLang="zh-CN" sz="2000" dirty="0">
                <a:ea typeface="SimSun" panose="02010600030101010101" pitchFamily="2" charset="-122"/>
                <a:cs typeface="Times New Roman" panose="02020603050405020304" pitchFamily="18" charset="0"/>
              </a:rPr>
              <a:t> Le CSC 2009 est un outil qui vise :</a:t>
            </a:r>
          </a:p>
          <a:p>
            <a:pPr marL="919162"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r-FR" altLang="zh-CN" sz="2000" dirty="0">
                <a:ea typeface="SimSun" panose="02010600030101010101" pitchFamily="2" charset="-122"/>
                <a:cs typeface="Times New Roman" panose="02020603050405020304" pitchFamily="18" charset="0"/>
              </a:rPr>
              <a:t>le développement de données nationales et internationales fiables;</a:t>
            </a:r>
          </a:p>
          <a:p>
            <a:pPr marL="919162"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fr-FR" altLang="zh-CN" sz="2000" dirty="0">
                <a:ea typeface="SimSun" panose="02010600030101010101" pitchFamily="2" charset="-122"/>
                <a:cs typeface="Times New Roman" panose="02020603050405020304" pitchFamily="18" charset="0"/>
              </a:rPr>
              <a:t>l’amélioration des mesures de l’impact économique et sociale de la culture.</a:t>
            </a:r>
            <a:endParaRPr lang="fr-FR" altLang="zh-CN" sz="2000" b="1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33362" indent="0">
              <a:lnSpc>
                <a:spcPct val="90000"/>
              </a:lnSpc>
              <a:buNone/>
            </a:pPr>
            <a:r>
              <a:rPr lang="fr-FR" sz="2400" b="1" dirty="0">
                <a:ea typeface="SimSun" panose="02010600030101010101" pitchFamily="2" charset="-122"/>
                <a:cs typeface="Times New Roman" panose="02020603050405020304" pitchFamily="18" charset="0"/>
              </a:rPr>
              <a:t>Depuis sa publication, bon nombre de pays (Canada, Australie, Brésil, Colombie) ont révisé leurs cadres en gardant un lien avec le CSC 2009.</a:t>
            </a:r>
            <a:endParaRPr lang="fr-FR" sz="2400" b="1" dirty="0"/>
          </a:p>
          <a:p>
            <a:pPr lvl="0">
              <a:buFont typeface="Wingdings" panose="05000000000000000000" pitchFamily="2" charset="2"/>
              <a:buChar char="v"/>
            </a:pPr>
            <a:endParaRPr lang="fr-FR" sz="2000" b="1" dirty="0"/>
          </a:p>
          <a:p>
            <a:pPr marL="0" lvl="0" indent="0">
              <a:buNone/>
            </a:pPr>
            <a:endParaRPr lang="fr-ML" sz="2000" b="1" dirty="0"/>
          </a:p>
          <a:p>
            <a:pPr marL="0" lvl="0" indent="0">
              <a:buNone/>
            </a:pPr>
            <a:endParaRPr lang="fr-ML" sz="2000" b="1" u="sng" dirty="0"/>
          </a:p>
          <a:p>
            <a:endParaRPr lang="fr-FR" sz="20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5B5E86-2CC0-4BED-88E0-D967F5C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3134885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B44DC-6BED-4848-8C3A-FA0710A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2400"/>
            <a:ext cx="7812360" cy="760884"/>
          </a:xfrm>
        </p:spPr>
        <p:txBody>
          <a:bodyPr/>
          <a:lstStyle/>
          <a:p>
            <a:r>
              <a:rPr lang="fr-ML" sz="2400" dirty="0"/>
              <a:t>3. Mesure des activités culturelles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F1FAA-D8E2-4A41-AB5B-1A88E6CD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010133"/>
            <a:ext cx="8496944" cy="442910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ML" sz="4500" b="1" u="sng" dirty="0"/>
              <a:t> </a:t>
            </a:r>
            <a:r>
              <a:rPr lang="fr-FR" sz="4500" b="1" u="sng" dirty="0"/>
              <a:t>Etats membres d’AFRISTAT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4500" b="1" dirty="0"/>
              <a:t>Pas de cadre formel de mesure de statistiques culturelles comparables;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4500" b="1" dirty="0"/>
              <a:t>Toutefois, il existe des nomenclatures mettant en lumière les statistiques culturelles</a:t>
            </a:r>
          </a:p>
          <a:p>
            <a:pPr marL="457200" lvl="1" indent="0">
              <a:buNone/>
            </a:pPr>
            <a:endParaRPr lang="fr-FR" sz="4500" b="1" dirty="0"/>
          </a:p>
          <a:p>
            <a:pPr marL="971550" indent="-914400">
              <a:buFont typeface="+mj-lt"/>
              <a:buAutoNum type="alphaUcPeriod"/>
            </a:pPr>
            <a:r>
              <a:rPr lang="fr-FR" sz="4900" b="1" dirty="0">
                <a:solidFill>
                  <a:srgbClr val="FF0000"/>
                </a:solidFill>
              </a:rPr>
              <a:t>Nomenclature des activités des Etats membres d’AFRISTAT (NAEMA, Rev1)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4500" dirty="0"/>
              <a:t>La nomenclature NAEMA  a été révisée en 2011. Cette révision  intègre les nouveautés introduites au plan international à la CITI rév4 (Divisions 58 à 63,  reprises dans la NAEMA rév1 à la section J).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45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4500" dirty="0"/>
              <a:t>Elle regroupe les productions traitant du "contenu" (édition, y compris de logiciels, production audiovisuelle pour cinéma, radio, télévision, etc.), ainsi que la distribution par les médias, l'exploitation des technologies informatiques et de communication associées et le traitement des informations. </a:t>
            </a:r>
            <a:endParaRPr lang="fr-ML" sz="4500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5B5E86-2CC0-4BED-88E0-D967F5C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593613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B44DC-6BED-4848-8C3A-FA0710A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2400"/>
            <a:ext cx="7812360" cy="760884"/>
          </a:xfrm>
        </p:spPr>
        <p:txBody>
          <a:bodyPr/>
          <a:lstStyle/>
          <a:p>
            <a:r>
              <a:rPr lang="fr-ML" sz="2400" dirty="0"/>
              <a:t>3. Mesure des activités culturelles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F1FAA-D8E2-4A41-AB5B-1A88E6CD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7300"/>
            <a:ext cx="8229600" cy="4429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/>
              <a:t>Tableau 1: Extrait de la NAMEA, rév1. Divisions renfermant des activités culturelles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5B5E86-2CC0-4BED-88E0-D967F5C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EDD7CC61-75A9-465C-B686-D1A9230A92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414414"/>
              </p:ext>
            </p:extLst>
          </p:nvPr>
        </p:nvGraphicFramePr>
        <p:xfrm>
          <a:off x="58763" y="1679455"/>
          <a:ext cx="8712968" cy="3946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977">
                  <a:extLst>
                    <a:ext uri="{9D8B030D-6E8A-4147-A177-3AD203B41FA5}">
                      <a16:colId xmlns:a16="http://schemas.microsoft.com/office/drawing/2014/main" val="2063632434"/>
                    </a:ext>
                  </a:extLst>
                </a:gridCol>
                <a:gridCol w="5690682">
                  <a:extLst>
                    <a:ext uri="{9D8B030D-6E8A-4147-A177-3AD203B41FA5}">
                      <a16:colId xmlns:a16="http://schemas.microsoft.com/office/drawing/2014/main" val="1958635185"/>
                    </a:ext>
                  </a:extLst>
                </a:gridCol>
                <a:gridCol w="1763309">
                  <a:extLst>
                    <a:ext uri="{9D8B030D-6E8A-4147-A177-3AD203B41FA5}">
                      <a16:colId xmlns:a16="http://schemas.microsoft.com/office/drawing/2014/main" val="1010362963"/>
                    </a:ext>
                  </a:extLst>
                </a:gridCol>
              </a:tblGrid>
              <a:tr h="82756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CODE CITI, rév4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ACTIVITES (INTITULES DES POSTES DE LA NAEMA REV1)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CODE NAEMA, NOPEMA, rév1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3079546"/>
                  </a:ext>
                </a:extLst>
              </a:tr>
              <a:tr h="35890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INFORMATION ET COMMUNICATION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82497003"/>
                  </a:ext>
                </a:extLst>
              </a:tr>
              <a:tr h="35890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EDITION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47187957"/>
                  </a:ext>
                </a:extLst>
              </a:tr>
              <a:tr h="564309"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PRODUCTION AUDIO ET VIDEO : TELEVISION, CINEMA, SON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95858416"/>
                  </a:ext>
                </a:extLst>
              </a:tr>
              <a:tr h="554557"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PROGRAMMATION TELEVISUELLE ; RADIODIFFUSION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97018923"/>
                  </a:ext>
                </a:extLst>
              </a:tr>
              <a:tr h="35890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TÉLÉCOMMUNICATIONS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45277771"/>
                  </a:ext>
                </a:extLst>
              </a:tr>
              <a:tr h="564309"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ACTIVITÉS INFORMATIQUES : CONSEIL, PROGRAMMATION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64645676"/>
                  </a:ext>
                </a:extLst>
              </a:tr>
              <a:tr h="358903"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ACTIVITÉS DE FOURNITURE D'INFORMATION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077029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921249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B44DC-6BED-4848-8C3A-FA0710A87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152400"/>
            <a:ext cx="7812360" cy="760884"/>
          </a:xfrm>
        </p:spPr>
        <p:txBody>
          <a:bodyPr/>
          <a:lstStyle/>
          <a:p>
            <a:r>
              <a:rPr lang="fr-ML" sz="2400" dirty="0"/>
              <a:t>3. Mesure des activités culturelles</a:t>
            </a:r>
            <a:endParaRPr lang="fr-FR" sz="2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6F1FAA-D8E2-4A41-AB5B-1A88E6CD6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10133"/>
            <a:ext cx="8229600" cy="4429100"/>
          </a:xfrm>
        </p:spPr>
        <p:txBody>
          <a:bodyPr>
            <a:normAutofit/>
          </a:bodyPr>
          <a:lstStyle/>
          <a:p>
            <a:pPr marL="514350" indent="-457200">
              <a:buFont typeface="+mj-lt"/>
              <a:buAutoNum type="alphaUcPeriod" startAt="2"/>
            </a:pPr>
            <a:r>
              <a:rPr lang="fr-FR" sz="2400" b="1" dirty="0">
                <a:solidFill>
                  <a:srgbClr val="FF0000"/>
                </a:solidFill>
              </a:rPr>
              <a:t>Nomenclature de consommation ouest africaine (NCOA) et Nomenclature de Consommation de l'Afrique Centrale (NCAC)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G Omega" charset="0"/>
              </a:rPr>
              <a:t>Les nomenclatures NCOA et NCAC sont des adaptations de la nomenclature internationale (COICOP) resp. à la zone UEMOA et à la CEMAC (Projet IHPC).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000" dirty="0">
              <a:latin typeface="CG Omega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2000" dirty="0">
                <a:latin typeface="CG Omega" charset="0"/>
              </a:rPr>
              <a:t>La fonction 9 de ces nomenclatures traite des dépenses des ménages consacrées aux activités de loisirs et de cultures.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55B5E86-2CC0-4BED-88E0-D967F5CE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7E0C4-FCA3-41AC-BA4D-3D787B76FAC6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128201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fristat_new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Afristat_new-1</Template>
  <TotalTime>0</TotalTime>
  <Words>1304</Words>
  <Application>Microsoft Office PowerPoint</Application>
  <PresentationFormat>Affichage à l'écran (16:10)</PresentationFormat>
  <Paragraphs>163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CG Omega</vt:lpstr>
      <vt:lpstr>Symbol</vt:lpstr>
      <vt:lpstr>Wingdings</vt:lpstr>
      <vt:lpstr>Afristat_new-1</vt:lpstr>
      <vt:lpstr>    Journée Africaine de la Statistique (JAS 2021) </vt:lpstr>
      <vt:lpstr>     Plan de présentation</vt:lpstr>
      <vt:lpstr>1. Rappel du contexte</vt:lpstr>
      <vt:lpstr>2. Culture dans le développement</vt:lpstr>
      <vt:lpstr>3. Mesure des activités culturelles</vt:lpstr>
      <vt:lpstr>3. Mesure des activités culturelles</vt:lpstr>
      <vt:lpstr>3. Mesure des activités culturelles</vt:lpstr>
      <vt:lpstr>3. Mesure des activités culturelles</vt:lpstr>
      <vt:lpstr>3. Mesure des activités culturelles</vt:lpstr>
      <vt:lpstr>3. Mesure des activités culturelles</vt:lpstr>
      <vt:lpstr>3. Mesure des activités culturelles</vt:lpstr>
      <vt:lpstr>3. Mesure des activités culturelles</vt:lpstr>
      <vt:lpstr>3. Mesure des activités culturelles</vt:lpstr>
      <vt:lpstr>5. Défis pour les SSN africains : Comment mettre en valeur la contribution des industries culturelles au développement socio-économique des Etats  Africains ?</vt:lpstr>
      <vt:lpstr>5. Perspectives et conclusion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Madior Fall</dc:creator>
  <cp:lastModifiedBy>Sansan Honkounne Clément KAMBOU</cp:lastModifiedBy>
  <cp:revision>434</cp:revision>
  <dcterms:created xsi:type="dcterms:W3CDTF">2013-04-17T09:48:32Z</dcterms:created>
  <dcterms:modified xsi:type="dcterms:W3CDTF">2021-11-18T09:03:04Z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TC300039761036</vt:lpwstr>
  </property>
</Properties>
</file>