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85" r:id="rId4"/>
    <p:sldId id="284" r:id="rId5"/>
    <p:sldId id="293" r:id="rId6"/>
    <p:sldId id="286" r:id="rId7"/>
    <p:sldId id="288" r:id="rId8"/>
    <p:sldId id="290" r:id="rId9"/>
    <p:sldId id="294" r:id="rId10"/>
    <p:sldId id="295" r:id="rId11"/>
    <p:sldId id="297" r:id="rId12"/>
    <p:sldId id="298" r:id="rId13"/>
    <p:sldId id="296" r:id="rId14"/>
    <p:sldId id="261" r:id="rId15"/>
  </p:sldIdLst>
  <p:sldSz cx="9144000" cy="5715000" type="screen16x1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74" y="7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Budget du RGPH du Burkina Faso (en milliards F CFA)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Feuil1!$F$4</c:f>
              <c:strCache>
                <c:ptCount val="1"/>
                <c:pt idx="0">
                  <c:v>Budget du RGPH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Feuil1!$E$5:$E$6</c:f>
              <c:numCache>
                <c:formatCode>General</c:formatCode>
                <c:ptCount val="2"/>
                <c:pt idx="0">
                  <c:v>2006</c:v>
                </c:pt>
                <c:pt idx="1">
                  <c:v>2019</c:v>
                </c:pt>
              </c:numCache>
            </c:numRef>
          </c:cat>
          <c:val>
            <c:numRef>
              <c:f>Feuil1!$F$5:$F$6</c:f>
              <c:numCache>
                <c:formatCode>General</c:formatCode>
                <c:ptCount val="2"/>
                <c:pt idx="0">
                  <c:v>8.1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3-4856-93B5-AE8151EBBB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0745855"/>
        <c:axId val="852589551"/>
      </c:barChart>
      <c:catAx>
        <c:axId val="910745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52589551"/>
        <c:crosses val="autoZero"/>
        <c:auto val="1"/>
        <c:lblAlgn val="ctr"/>
        <c:lblOffset val="100"/>
        <c:noMultiLvlLbl val="0"/>
      </c:catAx>
      <c:valAx>
        <c:axId val="852589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10745855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25400" cap="flat" cmpd="sng" algn="ctr">
      <a:solidFill>
        <a:schemeClr val="accent5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Budget du RGPH du Mali (en Milliards F CFA)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Feuil1!$M$5</c:f>
              <c:strCache>
                <c:ptCount val="1"/>
                <c:pt idx="0">
                  <c:v>Budget du RGPH du Mali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Feuil1!$L$6:$L$7</c:f>
              <c:numCache>
                <c:formatCode>General</c:formatCode>
                <c:ptCount val="2"/>
                <c:pt idx="0">
                  <c:v>2009</c:v>
                </c:pt>
                <c:pt idx="1">
                  <c:v>2021</c:v>
                </c:pt>
              </c:numCache>
            </c:numRef>
          </c:cat>
          <c:val>
            <c:numRef>
              <c:f>Feuil1!$M$6:$M$7</c:f>
              <c:numCache>
                <c:formatCode>General</c:formatCode>
                <c:ptCount val="2"/>
                <c:pt idx="0">
                  <c:v>9</c:v>
                </c:pt>
                <c:pt idx="1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F5-47EF-A1F1-5639D29EC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3689183"/>
        <c:axId val="900946367"/>
      </c:barChart>
      <c:catAx>
        <c:axId val="903689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00946367"/>
        <c:crosses val="autoZero"/>
        <c:auto val="1"/>
        <c:lblAlgn val="ctr"/>
        <c:lblOffset val="100"/>
        <c:noMultiLvlLbl val="0"/>
      </c:catAx>
      <c:valAx>
        <c:axId val="900946367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03689183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25400" cap="flat" cmpd="sng" algn="ctr">
      <a:solidFill>
        <a:schemeClr val="accent5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57048-B56B-4EC5-B067-D5BFD72119E3}" type="datetimeFigureOut">
              <a:rPr lang="fr-FR" smtClean="0"/>
              <a:pPr/>
              <a:t>23/10/2020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56ABE-C27C-49E9-A261-8B3F7FFC84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AB7E6E9-9459-4E76-94D2-0E7BC4CE28A0}" type="datetimeFigureOut">
              <a:rPr lang="fr-FR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42EBE7-2676-476A-BD6E-35A96D6FD7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515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/>
          <p:cNvSpPr/>
          <p:nvPr/>
        </p:nvSpPr>
        <p:spPr>
          <a:xfrm>
            <a:off x="-12700" y="2636838"/>
            <a:ext cx="9156700" cy="2111375"/>
          </a:xfrm>
          <a:custGeom>
            <a:avLst/>
            <a:gdLst>
              <a:gd name="connsiteX0" fmla="*/ 0 w 9169758"/>
              <a:gd name="connsiteY0" fmla="*/ 0 h 2474890"/>
              <a:gd name="connsiteX1" fmla="*/ 2923504 w 9169758"/>
              <a:gd name="connsiteY1" fmla="*/ 2292439 h 2474890"/>
              <a:gd name="connsiteX2" fmla="*/ 9169758 w 9169758"/>
              <a:gd name="connsiteY2" fmla="*/ 1094704 h 2474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69758" h="2474890">
                <a:moveTo>
                  <a:pt x="0" y="0"/>
                </a:moveTo>
                <a:cubicBezTo>
                  <a:pt x="697605" y="1054994"/>
                  <a:pt x="1395211" y="2109988"/>
                  <a:pt x="2923504" y="2292439"/>
                </a:cubicBezTo>
                <a:cubicBezTo>
                  <a:pt x="4451797" y="2474890"/>
                  <a:pt x="6810777" y="1784797"/>
                  <a:pt x="9169758" y="109470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2889250" y="3627438"/>
            <a:ext cx="6254750" cy="2087562"/>
          </a:xfrm>
          <a:custGeom>
            <a:avLst/>
            <a:gdLst>
              <a:gd name="connsiteX0" fmla="*/ 1064654 w 6138930"/>
              <a:gd name="connsiteY0" fmla="*/ 2511380 h 2511380"/>
              <a:gd name="connsiteX1" fmla="*/ 845713 w 6138930"/>
              <a:gd name="connsiteY1" fmla="*/ 1596980 h 2511380"/>
              <a:gd name="connsiteX2" fmla="*/ 6138930 w 6138930"/>
              <a:gd name="connsiteY2" fmla="*/ 0 h 251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38930" h="2511380">
                <a:moveTo>
                  <a:pt x="1064654" y="2511380"/>
                </a:moveTo>
                <a:cubicBezTo>
                  <a:pt x="532327" y="2263461"/>
                  <a:pt x="0" y="2015543"/>
                  <a:pt x="845713" y="1596980"/>
                </a:cubicBezTo>
                <a:cubicBezTo>
                  <a:pt x="1691426" y="1178417"/>
                  <a:pt x="3915178" y="589208"/>
                  <a:pt x="613893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0" y="3649663"/>
            <a:ext cx="9144000" cy="1728787"/>
          </a:xfrm>
          <a:custGeom>
            <a:avLst/>
            <a:gdLst>
              <a:gd name="connsiteX0" fmla="*/ 0 w 9144000"/>
              <a:gd name="connsiteY0" fmla="*/ 2073499 h 2073499"/>
              <a:gd name="connsiteX1" fmla="*/ 3760631 w 9144000"/>
              <a:gd name="connsiteY1" fmla="*/ 1390919 h 2073499"/>
              <a:gd name="connsiteX2" fmla="*/ 9144000 w 9144000"/>
              <a:gd name="connsiteY2" fmla="*/ 0 h 207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44000" h="2073499">
                <a:moveTo>
                  <a:pt x="0" y="2073499"/>
                </a:moveTo>
                <a:cubicBezTo>
                  <a:pt x="1118315" y="1905000"/>
                  <a:pt x="2236631" y="1736502"/>
                  <a:pt x="3760631" y="1390919"/>
                </a:cubicBezTo>
                <a:cubicBezTo>
                  <a:pt x="5284631" y="1045336"/>
                  <a:pt x="7214315" y="522668"/>
                  <a:pt x="914400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5076825" y="3695700"/>
            <a:ext cx="4067175" cy="2019300"/>
          </a:xfrm>
          <a:custGeom>
            <a:avLst/>
            <a:gdLst>
              <a:gd name="connsiteX0" fmla="*/ 3668332 w 3964546"/>
              <a:gd name="connsiteY0" fmla="*/ 2446986 h 2446986"/>
              <a:gd name="connsiteX1" fmla="*/ 49369 w 3964546"/>
              <a:gd name="connsiteY1" fmla="*/ 1262129 h 2446986"/>
              <a:gd name="connsiteX2" fmla="*/ 3964546 w 3964546"/>
              <a:gd name="connsiteY2" fmla="*/ 0 h 2446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4546" h="2446986">
                <a:moveTo>
                  <a:pt x="3668332" y="2446986"/>
                </a:moveTo>
                <a:cubicBezTo>
                  <a:pt x="1834166" y="2058473"/>
                  <a:pt x="0" y="1669960"/>
                  <a:pt x="49369" y="1262129"/>
                </a:cubicBezTo>
                <a:cubicBezTo>
                  <a:pt x="98738" y="854298"/>
                  <a:pt x="2031642" y="427149"/>
                  <a:pt x="3964546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" name="Picture 13" descr="Logo-AFRISTAT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193675"/>
            <a:ext cx="230346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Espace réservé du titre 1"/>
          <p:cNvSpPr>
            <a:spLocks noGrp="1"/>
          </p:cNvSpPr>
          <p:nvPr>
            <p:ph type="ctrTitle"/>
          </p:nvPr>
        </p:nvSpPr>
        <p:spPr>
          <a:xfrm>
            <a:off x="685800" y="1992313"/>
            <a:ext cx="7772400" cy="1225550"/>
          </a:xfrm>
        </p:spPr>
        <p:txBody>
          <a:bodyPr/>
          <a:lstStyle>
            <a:lvl1pPr algn="ctr">
              <a:defRPr smtClean="0"/>
            </a:lvl1pPr>
          </a:lstStyle>
          <a:p>
            <a:pPr lvl="0"/>
            <a:r>
              <a:rPr lang="fr-FR" noProof="0"/>
              <a:t>Cliquez pour modifier le style du titre</a:t>
            </a:r>
          </a:p>
        </p:txBody>
      </p:sp>
      <p:sp>
        <p:nvSpPr>
          <p:cNvPr id="26627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371600" y="3362325"/>
            <a:ext cx="6400800" cy="1460500"/>
          </a:xfrm>
        </p:spPr>
        <p:txBody>
          <a:bodyPr/>
          <a:lstStyle>
            <a:lvl1pPr marL="0" indent="0" algn="ctr">
              <a:buFont typeface="Calibri" pitchFamily="34" charset="0"/>
              <a:buNone/>
              <a:defRPr smtClean="0"/>
            </a:lvl1pPr>
          </a:lstStyle>
          <a:p>
            <a:pPr lvl="0"/>
            <a:r>
              <a:rPr lang="fr-FR" noProof="0"/>
              <a:t>Cliquez pour modifier le style des sous-titres du masque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E34E6-FE83-41F0-845C-13DFE5E92C58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74B3B-C974-4A8A-B6BE-C56D034BB2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52D00-8749-4B60-9FF6-0EA03643983B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A18EC-DBE9-4629-A696-27E9C0DB2A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593C8-03BD-4B7A-90F0-94348680E069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48AD-F173-42FB-8657-175E85518D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4760-4FFD-45F1-B761-98EFD1ACBD6F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4B015-AE7D-406C-9BB7-1FD3A5C927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69002-FFFD-4599-BC6F-B46AAE4CF4B5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7E0C4-FCA3-41AC-BA4D-3D787B76FA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E55B-FBEB-4078-9572-E06F947FC0B3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87E82-9872-4FC2-8141-5FFDBCC285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E05D5-2AE1-499A-85C4-62AE18AAC5D2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D85AC-97D6-468A-ACAE-129DF971DD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F18E6-0A62-49A5-8F62-C40C80165100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97463-0D36-4ED9-B38B-CEF98EEDC5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23288-ABE1-46B1-B7FC-1BF74D9B5DF4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1C079-2898-4A05-A08C-72045C58F9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F1F8E-991E-4396-A165-A921BC9A4A00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2D79E-B635-4E9C-B917-EA393D309D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7BE5B-C64B-4F1A-8D50-5028A42F798A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C0904-B411-40CF-86B5-F058310EDC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>
                <a:alpha val="87000"/>
              </a:srgbClr>
            </a:gs>
            <a:gs pos="22000">
              <a:schemeClr val="accent1">
                <a:tint val="23500"/>
                <a:satMod val="160000"/>
                <a:alpha val="67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908175" y="228600"/>
            <a:ext cx="67786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0" y="5437188"/>
            <a:ext cx="161925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b="1" smtClean="0">
                <a:solidFill>
                  <a:srgbClr val="4D4D4D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814D58F-3AD1-41BF-852B-1D51ED506030}" type="datetime1">
              <a:rPr lang="fr-FR" smtClean="0"/>
              <a:pPr>
                <a:defRPr/>
              </a:pPr>
              <a:t>23/10/2020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908175" y="5411788"/>
            <a:ext cx="6119813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16913" y="5411788"/>
            <a:ext cx="909637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solidFill>
                  <a:srgbClr val="4D4D4D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66B39EE-C0A9-4888-AB15-FA06622FE2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1031" name="Groupe 3"/>
          <p:cNvGrpSpPr>
            <a:grpSpLocks/>
          </p:cNvGrpSpPr>
          <p:nvPr/>
        </p:nvGrpSpPr>
        <p:grpSpPr bwMode="auto">
          <a:xfrm>
            <a:off x="215900" y="4010025"/>
            <a:ext cx="9182100" cy="1946275"/>
            <a:chOff x="-12879" y="4494727"/>
            <a:chExt cx="9182637" cy="2335369"/>
          </a:xfrm>
        </p:grpSpPr>
        <p:sp>
          <p:nvSpPr>
            <p:cNvPr id="2" name="Forme libre 4"/>
            <p:cNvSpPr/>
            <p:nvPr/>
          </p:nvSpPr>
          <p:spPr>
            <a:xfrm>
              <a:off x="-12879" y="4494727"/>
              <a:ext cx="9157236" cy="2156311"/>
            </a:xfrm>
            <a:custGeom>
              <a:avLst/>
              <a:gdLst>
                <a:gd name="connsiteX0" fmla="*/ 0 w 9156879"/>
                <a:gd name="connsiteY0" fmla="*/ 1429555 h 2157211"/>
                <a:gd name="connsiteX1" fmla="*/ 5859887 w 9156879"/>
                <a:gd name="connsiteY1" fmla="*/ 1918952 h 2157211"/>
                <a:gd name="connsiteX2" fmla="*/ 9156879 w 9156879"/>
                <a:gd name="connsiteY2" fmla="*/ 0 h 2157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56879" h="2157211">
                  <a:moveTo>
                    <a:pt x="0" y="1429555"/>
                  </a:moveTo>
                  <a:cubicBezTo>
                    <a:pt x="2166870" y="1793383"/>
                    <a:pt x="4333741" y="2157211"/>
                    <a:pt x="5859887" y="1918952"/>
                  </a:cubicBezTo>
                  <a:cubicBezTo>
                    <a:pt x="7386033" y="1680693"/>
                    <a:pt x="8271456" y="840346"/>
                    <a:pt x="9156879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3" name="Forme libre 5"/>
            <p:cNvSpPr/>
            <p:nvPr/>
          </p:nvSpPr>
          <p:spPr>
            <a:xfrm>
              <a:off x="-178" y="5898616"/>
              <a:ext cx="9169936" cy="931480"/>
            </a:xfrm>
            <a:custGeom>
              <a:avLst/>
              <a:gdLst>
                <a:gd name="connsiteX0" fmla="*/ 0 w 9169758"/>
                <a:gd name="connsiteY0" fmla="*/ 0 h 931572"/>
                <a:gd name="connsiteX1" fmla="*/ 4739425 w 9169758"/>
                <a:gd name="connsiteY1" fmla="*/ 875763 h 931572"/>
                <a:gd name="connsiteX2" fmla="*/ 9169758 w 9169758"/>
                <a:gd name="connsiteY2" fmla="*/ 334851 h 931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69758" h="931572">
                  <a:moveTo>
                    <a:pt x="0" y="0"/>
                  </a:moveTo>
                  <a:cubicBezTo>
                    <a:pt x="1605566" y="409977"/>
                    <a:pt x="3211132" y="819954"/>
                    <a:pt x="4739425" y="875763"/>
                  </a:cubicBezTo>
                  <a:cubicBezTo>
                    <a:pt x="6267718" y="931572"/>
                    <a:pt x="7718738" y="633211"/>
                    <a:pt x="9169758" y="33485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pic>
        <p:nvPicPr>
          <p:cNvPr id="1032" name="Picture 11" descr="Logo-AFRISTAT-simpl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504" y="225008"/>
            <a:ext cx="1162051" cy="77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Font typeface="Calibri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ristat.org/" TargetMode="External"/><Relationship Id="rId2" Type="http://schemas.openxmlformats.org/officeDocument/2006/relationships/hyperlink" Target="mailto:kambou@afristat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/>
          </p:cNvSpPr>
          <p:nvPr>
            <p:ph type="title"/>
          </p:nvPr>
        </p:nvSpPr>
        <p:spPr>
          <a:xfrm>
            <a:off x="1331640" y="835757"/>
            <a:ext cx="7211144" cy="995486"/>
          </a:xfrm>
        </p:spPr>
        <p:txBody>
          <a:bodyPr/>
          <a:lstStyle/>
          <a:p>
            <a:pPr algn="ctr"/>
            <a:r>
              <a:rPr lang="fr-FR" dirty="0"/>
              <a:t>Journée Mondiale de la Statistique, édition 2020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075" name="Rectangle 7"/>
          <p:cNvSpPr>
            <a:spLocks noGrp="1"/>
          </p:cNvSpPr>
          <p:nvPr>
            <p:ph type="body" idx="1"/>
          </p:nvPr>
        </p:nvSpPr>
        <p:spPr>
          <a:xfrm>
            <a:off x="107504" y="1333500"/>
            <a:ext cx="8928992" cy="4188296"/>
          </a:xfrm>
        </p:spPr>
        <p:txBody>
          <a:bodyPr/>
          <a:lstStyle/>
          <a:p>
            <a:pPr marL="0" indent="0" algn="ctr">
              <a:buNone/>
            </a:pPr>
            <a:endParaRPr lang="fr-FR" sz="3200" b="1" dirty="0"/>
          </a:p>
          <a:p>
            <a:pPr marL="0" indent="0" algn="ctr">
              <a:buNone/>
            </a:pPr>
            <a:r>
              <a:rPr lang="fr-FR" sz="3200" b="1" dirty="0"/>
              <a:t>Utilisation abusive des statistiques : défis pour </a:t>
            </a:r>
            <a:r>
              <a:rPr lang="fr-ML" b="1" dirty="0"/>
              <a:t>le système statistique africain 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sz="2400" b="1" dirty="0"/>
              <a:t>M. </a:t>
            </a:r>
            <a:r>
              <a:rPr lang="fr-FR" sz="2400" b="1" dirty="0" err="1"/>
              <a:t>Sansan</a:t>
            </a:r>
            <a:r>
              <a:rPr lang="fr-FR" sz="2400" b="1" dirty="0"/>
              <a:t> </a:t>
            </a:r>
            <a:r>
              <a:rPr lang="fr-FR" sz="2400" b="1" dirty="0" err="1"/>
              <a:t>Honkounne</a:t>
            </a:r>
            <a:r>
              <a:rPr lang="fr-FR" sz="2400" b="1" dirty="0"/>
              <a:t> KAMBOU</a:t>
            </a:r>
          </a:p>
          <a:p>
            <a:pPr marL="0" indent="0" algn="ctr">
              <a:buNone/>
            </a:pPr>
            <a:r>
              <a:rPr lang="fr-FR" sz="1800" dirty="0"/>
              <a:t>Expert en traitement de données, systèmes d’information, AFRISTAT</a:t>
            </a:r>
          </a:p>
          <a:p>
            <a:pPr marL="0" indent="0" algn="ctr">
              <a:buNone/>
            </a:pPr>
            <a:r>
              <a:rPr lang="fr-FR" sz="2000" dirty="0"/>
              <a:t>Café statistique-INSTAT, </a:t>
            </a:r>
            <a:r>
              <a:rPr lang="fr-FR" sz="2000" b="1" dirty="0"/>
              <a:t>Bamako, 23  Octobre 2020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367FC5-03A9-4D30-A70A-483695E4A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28600"/>
            <a:ext cx="7632847" cy="952500"/>
          </a:xfrm>
        </p:spPr>
        <p:txBody>
          <a:bodyPr/>
          <a:lstStyle/>
          <a:p>
            <a:r>
              <a:rPr lang="fr-ML" sz="2400" dirty="0"/>
              <a:t>4. Défis pour les SSN africains : Comment répondre à l’utilisation abusive des statistiques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C607D0-750F-4AF1-A7B1-653111B4F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3500"/>
            <a:ext cx="8507288" cy="40782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ML" b="1" u="sng" dirty="0"/>
              <a:t>Expliquer, défendre, enseigner </a:t>
            </a:r>
            <a:endParaRPr lang="fr-FR" u="sng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ML" b="1" dirty="0"/>
              <a:t>Expliquer : Expliquer</a:t>
            </a:r>
            <a:r>
              <a:rPr lang="fr-ML" dirty="0"/>
              <a:t> les données produites et </a:t>
            </a:r>
            <a:r>
              <a:rPr lang="fr-ML" b="1" dirty="0"/>
              <a:t>prévenir</a:t>
            </a:r>
            <a:r>
              <a:rPr lang="fr-ML" dirty="0"/>
              <a:t> toute interprétation ambiguë ou erronée.</a:t>
            </a:r>
            <a:endParaRPr lang="fr-FR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ML" b="1" dirty="0"/>
              <a:t>Défendre :</a:t>
            </a:r>
            <a:r>
              <a:rPr lang="fr-ML" dirty="0"/>
              <a:t> </a:t>
            </a:r>
            <a:r>
              <a:rPr lang="fr-ML" b="1" dirty="0"/>
              <a:t>Défendre</a:t>
            </a:r>
            <a:r>
              <a:rPr lang="fr-ML" dirty="0"/>
              <a:t> les statistiques produites sur suivant les principes fondamentaux de la statistique. </a:t>
            </a:r>
            <a:r>
              <a:rPr lang="fr-ML" b="1" dirty="0"/>
              <a:t>Contrer</a:t>
            </a:r>
            <a:r>
              <a:rPr lang="fr-ML" dirty="0"/>
              <a:t> les critiques tendant à décrédibiliser les statistiques officielles. </a:t>
            </a:r>
            <a:r>
              <a:rPr lang="fr-ML" b="1" dirty="0"/>
              <a:t>Dénoncer</a:t>
            </a:r>
            <a:r>
              <a:rPr lang="fr-ML" dirty="0"/>
              <a:t> les analyses basées sur des données falsifiées ou fabriquées.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ML" b="1" dirty="0"/>
              <a:t>Enseigner :</a:t>
            </a:r>
            <a:r>
              <a:rPr lang="fr-ML" dirty="0"/>
              <a:t> </a:t>
            </a:r>
            <a:r>
              <a:rPr lang="fr-ML" b="1" dirty="0"/>
              <a:t>Promouvoir</a:t>
            </a:r>
            <a:r>
              <a:rPr lang="fr-ML" dirty="0"/>
              <a:t> et </a:t>
            </a:r>
            <a:r>
              <a:rPr lang="fr-ML" b="1" dirty="0"/>
              <a:t>enseigner</a:t>
            </a:r>
            <a:r>
              <a:rPr lang="fr-ML" dirty="0"/>
              <a:t> la culture statistique.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9F5F88-D0FA-4074-84E2-F55BF017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957810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862BB-2B36-4263-8CFA-D0B2C35BF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228600"/>
            <a:ext cx="7632848" cy="952500"/>
          </a:xfrm>
        </p:spPr>
        <p:txBody>
          <a:bodyPr/>
          <a:lstStyle/>
          <a:p>
            <a:r>
              <a:rPr lang="fr-ML" sz="2400" dirty="0"/>
              <a:t>4. Défis pour les SSN africains : Comment répondre à l’utilisation abusive des statistiques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2CD04-FB77-4235-93EA-63806BBB2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fr-ML" b="1" u="sng" dirty="0"/>
              <a:t>Dialoguer, mutualiser et nouer des partenariats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ML" b="1" dirty="0"/>
              <a:t>Dialoguer et mutualiser au niveau national :</a:t>
            </a:r>
            <a:r>
              <a:rPr lang="fr-ML" dirty="0"/>
              <a:t> </a:t>
            </a:r>
            <a:r>
              <a:rPr lang="fr-ML" b="1" dirty="0"/>
              <a:t>renforcer le dialogue </a:t>
            </a:r>
            <a:r>
              <a:rPr lang="fr-ML" dirty="0"/>
              <a:t>entre les acteurs du SSN de sorte à </a:t>
            </a:r>
            <a:r>
              <a:rPr lang="fr-ML" b="1" dirty="0"/>
              <a:t>uniformiser les outils </a:t>
            </a:r>
            <a:r>
              <a:rPr lang="fr-ML" dirty="0"/>
              <a:t>et les procédures de collecte. </a:t>
            </a:r>
            <a:r>
              <a:rPr lang="fr-ML" b="1" dirty="0"/>
              <a:t>Mutualiser </a:t>
            </a:r>
            <a:r>
              <a:rPr lang="fr-ML" dirty="0"/>
              <a:t>les forces et </a:t>
            </a:r>
            <a:r>
              <a:rPr lang="fr-ML" b="1" dirty="0"/>
              <a:t>réduire</a:t>
            </a:r>
            <a:r>
              <a:rPr lang="fr-ML" dirty="0"/>
              <a:t> la multiplicité des sources de données </a:t>
            </a:r>
            <a:r>
              <a:rPr lang="fr-ML" i="1" dirty="0"/>
              <a:t>(querelles de bureaucrates qui n’apportent rien à la statistique)</a:t>
            </a:r>
            <a:endParaRPr lang="fr-FR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ML" b="1" dirty="0"/>
              <a:t>Nouer des partenariats : </a:t>
            </a:r>
            <a:r>
              <a:rPr lang="fr-ML" dirty="0"/>
              <a:t>Renforcer davantage le partenariat avec les autres SSN (partage d’expériences abouties) ainsi qu’avec les institutions régionales et internationales ainsi que les instituts de recherche. </a:t>
            </a: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168D40-B4D3-48DD-883F-1FDA6295E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637959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862BB-2B36-4263-8CFA-D0B2C35BF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228600"/>
            <a:ext cx="7632848" cy="952500"/>
          </a:xfrm>
        </p:spPr>
        <p:txBody>
          <a:bodyPr/>
          <a:lstStyle/>
          <a:p>
            <a:r>
              <a:rPr lang="fr-ML" sz="2400" dirty="0"/>
              <a:t>4. Défis pour les SSN africains : Comment répondre à l’utilisation abusive des statistiques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2CD04-FB77-4235-93EA-63806BBB2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r-ML" b="1" u="sng" dirty="0"/>
              <a:t>Adopter des plans de mise à jour des statisticiens ou de renflouement des SSN par des compétences nouvelles</a:t>
            </a:r>
          </a:p>
          <a:p>
            <a:pPr marL="0" lv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ML" b="1" u="sng" dirty="0"/>
              <a:t>Réaffirmer les principes de base de la statistique officielle</a:t>
            </a:r>
            <a:endParaRPr lang="fr-FR" u="sng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168D40-B4D3-48DD-883F-1FDA6295E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604784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862BB-2B36-4263-8CFA-D0B2C35BF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 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2CD04-FB77-4235-93EA-63806BBB2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3500"/>
            <a:ext cx="8363272" cy="37719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Donner de la voix pour soutenir les statistiques fiables,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Défendre les principes de base de la statistique officielle;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Défendre les statistiques officielles lorsqu’elles sont attaquées à dessein;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Renforcer l’autocritique (la critique de la statistique officielle).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Ouvrir les SSN et particulièrement les INS africains aux nouvelles compétences (Data </a:t>
            </a:r>
            <a:r>
              <a:rPr lang="fr-ML" dirty="0" err="1"/>
              <a:t>Scientist</a:t>
            </a:r>
            <a:r>
              <a:rPr lang="fr-ML" dirty="0"/>
              <a:t>, programmeurs/développeurs de solutions informatiques, etc.).</a:t>
            </a: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Renforcer la collaboration avec le secteur privé, les universités et les institutions internationales.</a:t>
            </a: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Promouvoir la culture statistique.</a:t>
            </a:r>
            <a:endParaRPr lang="fr-FR" dirty="0"/>
          </a:p>
          <a:p>
            <a:pPr lvl="0">
              <a:buFont typeface="Wingdings" panose="05000000000000000000" pitchFamily="2" charset="2"/>
              <a:buChar char="v"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168D40-B4D3-48DD-883F-1FDA6295E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33358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4000" b="1" dirty="0"/>
              <a:t>Merci pour votre aimable attention</a:t>
            </a:r>
          </a:p>
          <a:p>
            <a:pPr marL="0" indent="0" algn="ctr">
              <a:buNone/>
            </a:pPr>
            <a:r>
              <a:rPr lang="fr-FR" dirty="0"/>
              <a:t>e-mail: </a:t>
            </a:r>
            <a:r>
              <a:rPr lang="fr-FR" dirty="0">
                <a:hlinkClick r:id="rId2"/>
              </a:rPr>
              <a:t>kambou@afristat.org</a:t>
            </a:r>
            <a:endParaRPr lang="fr-FR" dirty="0"/>
          </a:p>
          <a:p>
            <a:pPr marL="0" indent="0" algn="ctr">
              <a:buNone/>
            </a:pPr>
            <a:r>
              <a:rPr lang="fr-FR" dirty="0"/>
              <a:t>site web: </a:t>
            </a:r>
            <a:r>
              <a:rPr lang="fr-FR" dirty="0">
                <a:hlinkClick r:id="rId3"/>
              </a:rPr>
              <a:t>www.afristat.org</a:t>
            </a:r>
            <a:r>
              <a:rPr lang="fr-FR" dirty="0"/>
              <a:t> </a:t>
            </a:r>
            <a:r>
              <a:rPr lang="fr-FR" sz="4000" b="1" dirty="0"/>
              <a:t> 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    Plan de présentation</a:t>
            </a:r>
          </a:p>
        </p:txBody>
      </p:sp>
      <p:sp>
        <p:nvSpPr>
          <p:cNvPr id="4099" name="Rectangle 7"/>
          <p:cNvSpPr>
            <a:spLocks noGrp="1"/>
          </p:cNvSpPr>
          <p:nvPr>
            <p:ph type="body" idx="1"/>
          </p:nvPr>
        </p:nvSpPr>
        <p:spPr>
          <a:xfrm>
            <a:off x="107504" y="1181100"/>
            <a:ext cx="8928992" cy="4533900"/>
          </a:xfrm>
        </p:spPr>
        <p:txBody>
          <a:bodyPr/>
          <a:lstStyle/>
          <a:p>
            <a:pPr marL="571500" indent="-571500">
              <a:lnSpc>
                <a:spcPct val="150000"/>
              </a:lnSpc>
              <a:buFont typeface="+mj-lt"/>
              <a:buAutoNum type="arabicPeriod"/>
            </a:pPr>
            <a:r>
              <a:rPr lang="fr-FR" sz="2500" b="1" dirty="0"/>
              <a:t>De quoi voulons nous parler?</a:t>
            </a:r>
          </a:p>
          <a:p>
            <a:pPr marL="571500" indent="-571500">
              <a:lnSpc>
                <a:spcPct val="150000"/>
              </a:lnSpc>
              <a:buFont typeface="+mj-lt"/>
              <a:buAutoNum type="arabicPeriod"/>
            </a:pPr>
            <a:r>
              <a:rPr lang="fr-ML" sz="2500" b="1" dirty="0"/>
              <a:t>C’est quoi une utilisation abusive des statistiques ?</a:t>
            </a:r>
            <a:endParaRPr lang="fr-FR" sz="2500" b="1" dirty="0"/>
          </a:p>
          <a:p>
            <a:pPr marL="571500" indent="-571500">
              <a:lnSpc>
                <a:spcPct val="150000"/>
              </a:lnSpc>
              <a:buFont typeface="+mj-lt"/>
              <a:buAutoNum type="arabicPeriod"/>
            </a:pPr>
            <a:r>
              <a:rPr lang="fr-ML" sz="2500" b="1" dirty="0"/>
              <a:t>Pourquoi faut-il que le SSA s’intéresse à cette question ?</a:t>
            </a:r>
          </a:p>
          <a:p>
            <a:pPr marL="571500" indent="-571500">
              <a:lnSpc>
                <a:spcPct val="150000"/>
              </a:lnSpc>
              <a:buFont typeface="+mj-lt"/>
              <a:buAutoNum type="arabicPeriod"/>
            </a:pPr>
            <a:r>
              <a:rPr lang="fr-ML" sz="2500" b="1" dirty="0"/>
              <a:t>Défis pour les SSN africains : Comment répondre à l’utilisation abusive des statistiques</a:t>
            </a:r>
            <a:endParaRPr lang="fr-FR" sz="25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2500" b="1" dirty="0"/>
              <a:t>Conclusion</a:t>
            </a:r>
          </a:p>
          <a:p>
            <a:pPr>
              <a:buFont typeface="Wingdings" pitchFamily="2" charset="2"/>
              <a:buChar char="Ø"/>
            </a:pPr>
            <a:endParaRPr lang="fr-FR" sz="25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F5BA7F-C40A-4D29-BFD1-9E4176F2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De quoi voulons nous parler?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0E5EB9-9527-41DB-AB41-6D777D6E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Le thème de JMS: « </a:t>
            </a:r>
            <a:r>
              <a:rPr lang="fr-ML" b="1" dirty="0"/>
              <a:t>Connecter le monde avec des données fiables </a:t>
            </a:r>
            <a:r>
              <a:rPr lang="fr-ML" dirty="0"/>
              <a:t>».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v"/>
            </a:pPr>
            <a:r>
              <a:rPr lang="fr-ML" dirty="0"/>
              <a:t>Dimension retenue: « Fiabilité » des données. </a:t>
            </a:r>
          </a:p>
          <a:p>
            <a:pPr marL="457200" lvl="1" indent="0">
              <a:buNone/>
            </a:pPr>
            <a:r>
              <a:rPr lang="fr-ML" dirty="0"/>
              <a:t>Quels rôles pour les systèmes statistiques nationaux africains pour garantir une </a:t>
            </a:r>
            <a:r>
              <a:rPr lang="fr-ML" b="1" dirty="0"/>
              <a:t>production et utilisation adéquate </a:t>
            </a:r>
            <a:r>
              <a:rPr lang="fr-ML" dirty="0"/>
              <a:t>des statistiques?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E9BA7D-3572-4600-BF97-27B09C34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00864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6211F3-AFD4-4850-92D8-AECE10AD4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28600"/>
            <a:ext cx="7416823" cy="863324"/>
          </a:xfrm>
        </p:spPr>
        <p:txBody>
          <a:bodyPr>
            <a:normAutofit/>
          </a:bodyPr>
          <a:lstStyle/>
          <a:p>
            <a:r>
              <a:rPr lang="fr-FR" sz="2400" dirty="0"/>
              <a:t>2. </a:t>
            </a:r>
            <a:r>
              <a:rPr lang="fr-ML" sz="2400" dirty="0"/>
              <a:t>C’est quoi une utilisation abusive des statistiques 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28C17-1685-4C9C-86FD-46A83307A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1037084"/>
            <a:ext cx="8784974" cy="18204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ML" sz="2400" b="1" dirty="0"/>
              <a:t>Pas un phénomène nouveau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DB8E04-5598-4388-B9D9-068CF29C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3D13A067-720F-4FCD-A0D4-A1D59C7B14D9}"/>
              </a:ext>
            </a:extLst>
          </p:cNvPr>
          <p:cNvSpPr txBox="1">
            <a:spLocks/>
          </p:cNvSpPr>
          <p:nvPr/>
        </p:nvSpPr>
        <p:spPr bwMode="auto">
          <a:xfrm>
            <a:off x="222399" y="3043808"/>
            <a:ext cx="8784975" cy="182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Calibri" pitchFamily="34" charset="0"/>
              <a:buNone/>
            </a:pPr>
            <a:endParaRPr lang="fr-FR" dirty="0"/>
          </a:p>
          <a:p>
            <a:endParaRPr lang="fr-FR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F93F29A-860B-441E-BBEB-05BE50C9C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969025"/>
              </p:ext>
            </p:extLst>
          </p:nvPr>
        </p:nvGraphicFramePr>
        <p:xfrm>
          <a:off x="241809" y="1584573"/>
          <a:ext cx="8670080" cy="404793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670080">
                  <a:extLst>
                    <a:ext uri="{9D8B030D-6E8A-4147-A177-3AD203B41FA5}">
                      <a16:colId xmlns:a16="http://schemas.microsoft.com/office/drawing/2014/main" val="103012318"/>
                    </a:ext>
                  </a:extLst>
                </a:gridCol>
              </a:tblGrid>
              <a:tr h="6248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Andreas V Georgiou, “Nothing is true and anything can be true’ Misuse of statistics – time to speak up” IAOS WEBINAR, OCTOBER 6 2020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4400812"/>
                  </a:ext>
                </a:extLst>
              </a:tr>
              <a:tr h="35187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ML" sz="2000" dirty="0">
                          <a:effectLst/>
                        </a:rPr>
                        <a:t>L’utilisation abusive des statistiques officielles a pour but de dénaturer la réalité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8176700"/>
                  </a:ext>
                </a:extLst>
              </a:tr>
              <a:tr h="37360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ML" sz="2000" dirty="0">
                          <a:effectLst/>
                        </a:rPr>
                        <a:t>L’abus prend diverses formes :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1604245"/>
                  </a:ext>
                </a:extLst>
              </a:tr>
              <a:tr h="351874">
                <a:tc>
                  <a:txBody>
                    <a:bodyPr/>
                    <a:lstStyle/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ML" sz="2000" dirty="0">
                          <a:effectLst/>
                        </a:rPr>
                        <a:t>modifier ou saper les statistiques pour les biaiser et dénaturer la réalité ;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078554"/>
                  </a:ext>
                </a:extLst>
              </a:tr>
              <a:tr h="351874">
                <a:tc>
                  <a:txBody>
                    <a:bodyPr/>
                    <a:lstStyle/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ML" sz="2000" dirty="0">
                          <a:effectLst/>
                        </a:rPr>
                        <a:t>supprimer les statistiques pour offrir des récits alternatifs ;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4732267"/>
                  </a:ext>
                </a:extLst>
              </a:tr>
              <a:tr h="350951">
                <a:tc>
                  <a:txBody>
                    <a:bodyPr/>
                    <a:lstStyle/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ML" sz="2000" dirty="0">
                          <a:effectLst/>
                        </a:rPr>
                        <a:t>attaquer les statistiques pour les discréditer et privilégier les « faits alternatifs » ;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28213"/>
                  </a:ext>
                </a:extLst>
              </a:tr>
              <a:tr h="351874">
                <a:tc>
                  <a:txBody>
                    <a:bodyPr/>
                    <a:lstStyle/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ML" sz="2000" dirty="0">
                          <a:effectLst/>
                        </a:rPr>
                        <a:t>dénaturer le sens des statistiques.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5097989"/>
                  </a:ext>
                </a:extLst>
              </a:tr>
              <a:tr h="7182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ML" sz="1800" dirty="0">
                          <a:effectLst/>
                        </a:rPr>
                        <a:t>Le résultat est souvent une croyance du public que « rien n’est vrai et tout peut être vrai », ce qui peut effectivement être souhaitable par ceux qui abusent des statistiques.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1888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22251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6211F3-AFD4-4850-92D8-AECE10AD4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28600"/>
            <a:ext cx="7200800" cy="952500"/>
          </a:xfrm>
        </p:spPr>
        <p:txBody>
          <a:bodyPr>
            <a:normAutofit/>
          </a:bodyPr>
          <a:lstStyle/>
          <a:p>
            <a:r>
              <a:rPr lang="fr-FR" sz="2400" dirty="0"/>
              <a:t>2. </a:t>
            </a:r>
            <a:r>
              <a:rPr lang="fr-ML" sz="2400" dirty="0"/>
              <a:t>C’est quoi une utilisation abusive des statistiques 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28C17-1685-4C9C-86FD-46A83307A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81100"/>
            <a:ext cx="8784975" cy="39243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ML" sz="2400" dirty="0"/>
              <a:t>Déformation de la réalité de manière intentionnelle ou non.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ML" sz="2400" dirty="0"/>
              <a:t>Intentionnelle</a:t>
            </a:r>
            <a:r>
              <a:rPr lang="fr-ML" sz="2400" b="1" dirty="0"/>
              <a:t> :</a:t>
            </a:r>
            <a:r>
              <a:rPr lang="fr-ML" sz="2400" dirty="0"/>
              <a:t> </a:t>
            </a:r>
            <a:endParaRPr lang="fr-FR" sz="2400" dirty="0"/>
          </a:p>
          <a:p>
            <a:pPr lvl="1"/>
            <a:r>
              <a:rPr lang="fr-ML" sz="2300" b="1" dirty="0"/>
              <a:t>Falsification</a:t>
            </a:r>
            <a:r>
              <a:rPr lang="fr-ML" sz="2300" dirty="0"/>
              <a:t>/</a:t>
            </a:r>
            <a:r>
              <a:rPr lang="fr-ML" sz="2300" b="1" dirty="0"/>
              <a:t>fabrication</a:t>
            </a:r>
          </a:p>
          <a:p>
            <a:pPr lvl="1"/>
            <a:r>
              <a:rPr lang="fr-ML" sz="2300" b="1" dirty="0"/>
              <a:t>Dissimulation</a:t>
            </a:r>
          </a:p>
          <a:p>
            <a:pPr lvl="1"/>
            <a:r>
              <a:rPr lang="fr-ML" sz="2300" b="1" dirty="0"/>
              <a:t>Négligence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ML" sz="2400" dirty="0"/>
              <a:t>Non intentionnelle </a:t>
            </a:r>
            <a:r>
              <a:rPr lang="fr-ML" sz="2400" b="1" dirty="0"/>
              <a:t>:</a:t>
            </a:r>
            <a:endParaRPr lang="fr-FR" sz="2400" dirty="0"/>
          </a:p>
          <a:p>
            <a:pPr lvl="1"/>
            <a:r>
              <a:rPr lang="fr-ML" b="1" dirty="0"/>
              <a:t>Incompétence : </a:t>
            </a:r>
            <a:r>
              <a:rPr lang="fr-ML" dirty="0"/>
              <a:t>Utilisation des méthodes et procédures statistiques non maîtrisées ;</a:t>
            </a:r>
            <a:endParaRPr lang="fr-FR" dirty="0"/>
          </a:p>
          <a:p>
            <a:pPr lvl="1"/>
            <a:r>
              <a:rPr lang="fr-ML" b="1" dirty="0"/>
              <a:t>Analyse erronée des données : </a:t>
            </a:r>
            <a:r>
              <a:rPr lang="fr-ML" dirty="0"/>
              <a:t>Interprétation erronées des données (non statisticiens)</a:t>
            </a:r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DB8E04-5598-4388-B9D9-068CF29C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69846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28C17-1685-4C9C-86FD-46A83307A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33500"/>
            <a:ext cx="8640960" cy="4078288"/>
          </a:xfrm>
        </p:spPr>
        <p:txBody>
          <a:bodyPr/>
          <a:lstStyle/>
          <a:p>
            <a:pPr marL="0" indent="0">
              <a:buNone/>
            </a:pPr>
            <a:r>
              <a:rPr lang="fr-ML" sz="2300" b="1" dirty="0"/>
              <a:t>Exemples : </a:t>
            </a:r>
            <a:endParaRPr lang="fr-FR" sz="2300" b="1" dirty="0"/>
          </a:p>
          <a:p>
            <a:pPr lvl="0"/>
            <a:r>
              <a:rPr lang="fr-ML" sz="2300" dirty="0" err="1"/>
              <a:t>LancetGate</a:t>
            </a:r>
            <a:r>
              <a:rPr lang="fr-ML" sz="2300" dirty="0"/>
              <a:t> : Etude élaborée à partir des données collectées à base de procédures douteuses ayant conclu à la nocivité de l’usage de la chloroquine contre la Covid-19 et à la suspension des essais cliniques internationaux sur cette molécule, au plus fort d’une pandémie mondiale;</a:t>
            </a:r>
            <a:endParaRPr lang="fr-FR" sz="2300" dirty="0"/>
          </a:p>
          <a:p>
            <a:pPr lvl="0"/>
            <a:r>
              <a:rPr lang="fr-ML" sz="2300" dirty="0"/>
              <a:t>Scandale de la dette : Dissimulation et falsification des statistiques de la dette publique de la Grèce ;</a:t>
            </a:r>
            <a:endParaRPr lang="fr-FR" sz="2300" dirty="0"/>
          </a:p>
          <a:p>
            <a:pPr lvl="0"/>
            <a:r>
              <a:rPr lang="fr-ML" sz="2300" dirty="0"/>
              <a:t>Refus de publier des données : Les pressions politiques sur certains chiffres clés (Indicateurs pauvreté dans les pays de la sous-région).</a:t>
            </a:r>
            <a:endParaRPr lang="fr-FR" sz="2300" dirty="0"/>
          </a:p>
          <a:p>
            <a:pPr lvl="0">
              <a:buFont typeface="Wingdings" panose="05000000000000000000" pitchFamily="2" charset="2"/>
              <a:buChar char="v"/>
            </a:pPr>
            <a:endParaRPr lang="fr-FR" sz="2300" dirty="0"/>
          </a:p>
          <a:p>
            <a:endParaRPr lang="fr-FR" sz="22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DB8E04-5598-4388-B9D9-068CF29C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47324EAB-BF35-4E63-AA7A-F076FA903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28600"/>
            <a:ext cx="7416823" cy="952500"/>
          </a:xfrm>
        </p:spPr>
        <p:txBody>
          <a:bodyPr>
            <a:normAutofit/>
          </a:bodyPr>
          <a:lstStyle/>
          <a:p>
            <a:r>
              <a:rPr lang="fr-FR" sz="2400" dirty="0"/>
              <a:t>2. </a:t>
            </a:r>
            <a:r>
              <a:rPr lang="fr-ML" sz="2400" dirty="0"/>
              <a:t>C’est quoi une utilisation abusive des statistiques 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5415356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8725A-9FB9-441C-B769-B7272820B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758" y="68601"/>
            <a:ext cx="7632847" cy="913284"/>
          </a:xfrm>
        </p:spPr>
        <p:txBody>
          <a:bodyPr/>
          <a:lstStyle/>
          <a:p>
            <a:r>
              <a:rPr lang="fr-ML" sz="2400" dirty="0"/>
              <a:t>3. Pourquoi faut-il que le SSA s’intéresse davantage à cette question 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1EEC42-A346-4B67-B549-1D5BEDEAC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13284"/>
            <a:ext cx="8964488" cy="4192116"/>
          </a:xfrm>
        </p:spPr>
        <p:txBody>
          <a:bodyPr/>
          <a:lstStyle/>
          <a:p>
            <a:pPr marL="0" indent="0">
              <a:buNone/>
            </a:pPr>
            <a:r>
              <a:rPr lang="fr-ML" sz="2300" b="1" u="sng" dirty="0"/>
              <a:t>Fragilité du système de production statistique</a:t>
            </a:r>
            <a:endParaRPr lang="fr-FR" sz="2300" b="1" u="sng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sz="2300" dirty="0"/>
              <a:t>Production statistique basée sur la collecte de données par enquêtes et recensements 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ML" sz="2300" dirty="0"/>
              <a:t>Coûts élevés de la collecte de données (par enquête ou recensement) 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fr-ML" sz="2300" b="1" dirty="0"/>
          </a:p>
          <a:p>
            <a:pPr lvl="0">
              <a:buFont typeface="Wingdings" panose="05000000000000000000" pitchFamily="2" charset="2"/>
              <a:buChar char="v"/>
            </a:pPr>
            <a:endParaRPr lang="fr-ML" sz="2300" b="1" dirty="0"/>
          </a:p>
          <a:p>
            <a:pPr lvl="0">
              <a:buFont typeface="Wingdings" panose="05000000000000000000" pitchFamily="2" charset="2"/>
              <a:buChar char="v"/>
            </a:pPr>
            <a:endParaRPr lang="fr-ML" sz="2300" dirty="0"/>
          </a:p>
          <a:p>
            <a:pPr marL="0" lvl="0" indent="0">
              <a:buNone/>
            </a:pPr>
            <a:endParaRPr lang="fr-FR" sz="23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594AC7-3EB7-4BFB-837B-3096E7916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D6A39FC0-6623-4E87-AFA7-881317EDB0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428340"/>
              </p:ext>
            </p:extLst>
          </p:nvPr>
        </p:nvGraphicFramePr>
        <p:xfrm>
          <a:off x="611560" y="2713484"/>
          <a:ext cx="3743325" cy="288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3BF5587F-BA13-4994-BC84-D58940BFE4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190013"/>
              </p:ext>
            </p:extLst>
          </p:nvPr>
        </p:nvGraphicFramePr>
        <p:xfrm>
          <a:off x="4487863" y="2713484"/>
          <a:ext cx="3829050" cy="2914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886600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B44DC-6BED-4848-8C3A-FA0710A8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152400"/>
            <a:ext cx="7812360" cy="760884"/>
          </a:xfrm>
        </p:spPr>
        <p:txBody>
          <a:bodyPr/>
          <a:lstStyle/>
          <a:p>
            <a:r>
              <a:rPr lang="fr-ML" sz="2400" dirty="0"/>
              <a:t>3. Pourquoi faut-il que le SSA s’intéresse à cette question 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6F1FAA-D8E2-4A41-AB5B-1A88E6CD6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7300"/>
            <a:ext cx="8229600" cy="442910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fr-ML" b="1" u="sng" dirty="0"/>
              <a:t>Contexte (développement technologique et crise sanitaire mondiale)</a:t>
            </a:r>
          </a:p>
          <a:p>
            <a:pPr marL="0" lvl="0" indent="0">
              <a:buNone/>
            </a:pPr>
            <a:endParaRPr lang="fr-FR" u="sng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b="1" dirty="0"/>
              <a:t>Evolution technologique -Concurrence de nouveaux modes de production des données- :</a:t>
            </a:r>
            <a:r>
              <a:rPr lang="fr-ML" dirty="0"/>
              <a:t> Concurrence à l’horizon avec les données massives dont le coût de production est quasiment nulle (pays développés)</a:t>
            </a:r>
            <a:endParaRPr lang="fr-FR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b="1" dirty="0"/>
              <a:t>Pandémie liée à la covid-19 : Impossibilité de mener des interviews directes d’où des solutions alternatives</a:t>
            </a:r>
            <a:r>
              <a:rPr lang="fr-ML" dirty="0"/>
              <a:t> :</a:t>
            </a:r>
            <a:endParaRPr lang="fr-FR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fr-ML" sz="2900" b="1" dirty="0"/>
              <a:t>Enquêtes par téléphone </a:t>
            </a:r>
            <a:r>
              <a:rPr lang="fr-ML" sz="2900" dirty="0"/>
              <a:t>: Limitée en Afrique du fait de la faible pénétration par les nouvelles technologies ;</a:t>
            </a:r>
            <a:endParaRPr lang="fr-FR" sz="29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fr-ML" sz="2900" b="1" dirty="0"/>
              <a:t>Recours aux données massives </a:t>
            </a:r>
            <a:r>
              <a:rPr lang="fr-ML" sz="2900" dirty="0"/>
              <a:t>(données scannées (inflation), données des téléphones mobiles (migration) etc.). </a:t>
            </a:r>
          </a:p>
          <a:p>
            <a:pPr marL="914400" lvl="2" indent="0">
              <a:buNone/>
            </a:pPr>
            <a:r>
              <a:rPr lang="fr-ML" sz="2900" b="1" dirty="0"/>
              <a:t>Contraintes: </a:t>
            </a:r>
          </a:p>
          <a:p>
            <a:pPr marL="914400" lvl="2" indent="0">
              <a:buNone/>
            </a:pPr>
            <a:r>
              <a:rPr lang="fr-ML" sz="2900" b="1" dirty="0"/>
              <a:t>(i) </a:t>
            </a:r>
            <a:r>
              <a:rPr lang="fr-ML" sz="2900" dirty="0"/>
              <a:t>Non maîtrise parfaite de ces méthodes/outils par nos INS données;</a:t>
            </a:r>
          </a:p>
          <a:p>
            <a:pPr marL="914400" lvl="2" indent="0">
              <a:buNone/>
            </a:pPr>
            <a:r>
              <a:rPr lang="fr-ML" sz="2900" b="1" dirty="0"/>
              <a:t>(ii) </a:t>
            </a:r>
            <a:r>
              <a:rPr lang="fr-ML" sz="2900" dirty="0"/>
              <a:t>Non disponibilité de données (à l’exception de certaines grandes surfaces); </a:t>
            </a:r>
          </a:p>
          <a:p>
            <a:pPr marL="914400" lvl="2" indent="0">
              <a:buNone/>
            </a:pPr>
            <a:r>
              <a:rPr lang="fr-ML" sz="2900" b="1" dirty="0"/>
              <a:t>(iii) </a:t>
            </a:r>
            <a:r>
              <a:rPr lang="fr-ML" sz="2900" dirty="0"/>
              <a:t>Absence de cadre de collaboration.</a:t>
            </a:r>
            <a:endParaRPr lang="fr-FR" sz="2900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5B5E86-2CC0-4BED-88E0-D967F5CE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78616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402F42-4CE2-4AC4-87F1-9F0359531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28600"/>
            <a:ext cx="7776863" cy="952500"/>
          </a:xfrm>
        </p:spPr>
        <p:txBody>
          <a:bodyPr/>
          <a:lstStyle/>
          <a:p>
            <a:r>
              <a:rPr lang="fr-ML" sz="2400" dirty="0"/>
              <a:t>3. Pourquoi faut-il que le SSA s’intéresse à cette question 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9DE88E-3AA2-41EA-84B6-7CD1D116C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fr-ML" b="1" u="sng" dirty="0"/>
              <a:t>Risque de perte de crédibilité des systèmes statistiques nationaux :</a:t>
            </a:r>
          </a:p>
          <a:p>
            <a:pPr marL="0" lvl="0" indent="0">
              <a:buNone/>
            </a:pPr>
            <a:endParaRPr lang="fr-FR" u="sng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dirty="0"/>
              <a:t>Rareté des ressources pour assurer une production régulière des statistiques ;</a:t>
            </a:r>
            <a:endParaRPr lang="fr-FR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dirty="0"/>
              <a:t>Difficulté à pouvoir collecter les données par les méthodes traditionnelles ;</a:t>
            </a:r>
            <a:endParaRPr lang="fr-FR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r-ML" dirty="0"/>
              <a:t>Non maîtrise des méthodes et procédures alternatives basées sur les </a:t>
            </a:r>
            <a:r>
              <a:rPr lang="fr-ML" dirty="0" err="1"/>
              <a:t>BigData</a:t>
            </a:r>
            <a:r>
              <a:rPr lang="fr-ML" dirty="0"/>
              <a:t> ou l’intelligence artificielle etc.</a:t>
            </a:r>
          </a:p>
          <a:p>
            <a:pPr marL="0" lv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ML" b="1" dirty="0"/>
              <a:t> Occupation de l’espace statistique par des acteurs non forcément soumis au respect des principes de base de la statistique officielle.</a:t>
            </a:r>
            <a:endParaRPr lang="fr-FR" b="1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5EB23D-40EF-4B94-9F28-E5685E8A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E0C4-FCA3-41AC-BA4D-3D787B76FAC6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753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fristat_new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Afristat_new-1</Template>
  <TotalTime>12214</TotalTime>
  <Words>1064</Words>
  <Application>Microsoft Office PowerPoint</Application>
  <PresentationFormat>Affichage à l'écran (16:10)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Symbol</vt:lpstr>
      <vt:lpstr>Wingdings</vt:lpstr>
      <vt:lpstr>Afristat_new-1</vt:lpstr>
      <vt:lpstr>Journée Mondiale de la Statistique, édition 2020  </vt:lpstr>
      <vt:lpstr>     Plan de présentation</vt:lpstr>
      <vt:lpstr>1. De quoi voulons nous parler? </vt:lpstr>
      <vt:lpstr>2. C’est quoi une utilisation abusive des statistiques ?</vt:lpstr>
      <vt:lpstr>2. C’est quoi une utilisation abusive des statistiques ?</vt:lpstr>
      <vt:lpstr>2. C’est quoi une utilisation abusive des statistiques ?</vt:lpstr>
      <vt:lpstr>3. Pourquoi faut-il que le SSA s’intéresse davantage à cette question ?</vt:lpstr>
      <vt:lpstr>3. Pourquoi faut-il que le SSA s’intéresse à cette question ?</vt:lpstr>
      <vt:lpstr>3. Pourquoi faut-il que le SSA s’intéresse à cette question ?</vt:lpstr>
      <vt:lpstr>4. Défis pour les SSN africains : Comment répondre à l’utilisation abusive des statistiques</vt:lpstr>
      <vt:lpstr>4. Défis pour les SSN africains : Comment répondre à l’utilisation abusive des statistiques</vt:lpstr>
      <vt:lpstr>4. Défis pour les SSN africains : Comment répondre à l’utilisation abusive des statistiques</vt:lpstr>
      <vt:lpstr>5. Conclusion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Madior Fall</dc:creator>
  <cp:lastModifiedBy>Sansan Honkounne KAMBOU</cp:lastModifiedBy>
  <cp:revision>333</cp:revision>
  <dcterms:created xsi:type="dcterms:W3CDTF">2013-04-17T09:48:32Z</dcterms:created>
  <dcterms:modified xsi:type="dcterms:W3CDTF">2020-10-23T08:11:50Z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TC300039761036</vt:lpwstr>
  </property>
</Properties>
</file>