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0" r:id="rId4"/>
    <p:sldId id="258" r:id="rId5"/>
    <p:sldId id="27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80" r:id="rId26"/>
    <p:sldId id="281" r:id="rId27"/>
    <p:sldId id="282" r:id="rId28"/>
    <p:sldId id="283" r:id="rId29"/>
    <p:sldId id="284" r:id="rId30"/>
    <p:sldId id="285" r:id="rId31"/>
    <p:sldId id="286" r:id="rId32"/>
    <p:sldId id="288" r:id="rId3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1C1D2FC2-2ECF-411B-B9BE-93ED5A02010F}" type="datetimeFigureOut">
              <a:rPr lang="fr-FR" smtClean="0"/>
              <a:pPr/>
              <a:t>08/02/2022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2E0C51-7F52-4492-9903-6CC58208318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C1D2FC2-2ECF-411B-B9BE-93ED5A02010F}" type="datetimeFigureOut">
              <a:rPr lang="fr-FR" smtClean="0"/>
              <a:pPr/>
              <a:t>08/02/2022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2E0C51-7F52-4492-9903-6CC58208318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C1D2FC2-2ECF-411B-B9BE-93ED5A02010F}" type="datetimeFigureOut">
              <a:rPr lang="fr-FR" smtClean="0"/>
              <a:pPr/>
              <a:t>08/02/2022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2E0C51-7F52-4492-9903-6CC58208318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C1D2FC2-2ECF-411B-B9BE-93ED5A02010F}" type="datetimeFigureOut">
              <a:rPr lang="fr-FR" smtClean="0"/>
              <a:pPr/>
              <a:t>08/02/2022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2E0C51-7F52-4492-9903-6CC58208318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1C1D2FC2-2ECF-411B-B9BE-93ED5A02010F}" type="datetimeFigureOut">
              <a:rPr lang="fr-FR" smtClean="0"/>
              <a:pPr/>
              <a:t>08/02/2022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2E0C51-7F52-4492-9903-6CC58208318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C1D2FC2-2ECF-411B-B9BE-93ED5A02010F}" type="datetimeFigureOut">
              <a:rPr lang="fr-FR" smtClean="0"/>
              <a:pPr/>
              <a:t>08/02/2022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82E0C51-7F52-4492-9903-6CC58208318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C1D2FC2-2ECF-411B-B9BE-93ED5A02010F}" type="datetimeFigureOut">
              <a:rPr lang="fr-FR" smtClean="0"/>
              <a:pPr/>
              <a:t>08/02/2022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82E0C51-7F52-4492-9903-6CC58208318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1C1D2FC2-2ECF-411B-B9BE-93ED5A02010F}" type="datetimeFigureOut">
              <a:rPr lang="fr-FR" smtClean="0"/>
              <a:pPr/>
              <a:t>08/02/2022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82E0C51-7F52-4492-9903-6CC58208318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C1D2FC2-2ECF-411B-B9BE-93ED5A02010F}" type="datetimeFigureOut">
              <a:rPr lang="fr-FR" smtClean="0"/>
              <a:pPr/>
              <a:t>08/02/2022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82E0C51-7F52-4492-9903-6CC58208318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1C1D2FC2-2ECF-411B-B9BE-93ED5A02010F}" type="datetimeFigureOut">
              <a:rPr lang="fr-FR" smtClean="0"/>
              <a:pPr/>
              <a:t>08/02/2022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82E0C51-7F52-4492-9903-6CC58208318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1C1D2FC2-2ECF-411B-B9BE-93ED5A02010F}" type="datetimeFigureOut">
              <a:rPr lang="fr-FR" smtClean="0"/>
              <a:pPr/>
              <a:t>08/02/2022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82E0C51-7F52-4492-9903-6CC58208318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1D2FC2-2ECF-411B-B9BE-93ED5A02010F}" type="datetimeFigureOut">
              <a:rPr lang="fr-FR" smtClean="0"/>
              <a:pPr/>
              <a:t>08/02/2022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2E0C51-7F52-4492-9903-6CC58208318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904656"/>
          </a:xfrm>
        </p:spPr>
        <p:txBody>
          <a:bodyPr>
            <a:normAutofit fontScale="90000"/>
          </a:bodyPr>
          <a:lstStyle/>
          <a:p>
            <a:r>
              <a:rPr lang="fr-FR" sz="3600" dirty="0"/>
              <a:t>Atelier AFRISTAT</a:t>
            </a:r>
            <a:br>
              <a:rPr lang="fr-FR" sz="3600" dirty="0"/>
            </a:br>
            <a:br>
              <a:rPr lang="fr-FR" sz="3600" dirty="0"/>
            </a:br>
            <a:r>
              <a:rPr lang="fr-FR" sz="3600" dirty="0"/>
              <a:t>Bamako, Mali, </a:t>
            </a:r>
            <a:br>
              <a:rPr lang="fr-FR" sz="3600" dirty="0"/>
            </a:br>
            <a:r>
              <a:rPr lang="fr-FR" sz="3600" dirty="0"/>
              <a:t>le 24 septembre 2013</a:t>
            </a:r>
            <a:br>
              <a:rPr lang="fr-FR" sz="3600" dirty="0"/>
            </a:br>
            <a:br>
              <a:rPr lang="fr-FR" sz="3600" dirty="0"/>
            </a:br>
            <a:r>
              <a:rPr lang="fr-FR" sz="3600" dirty="0"/>
              <a:t>Préparation d’une loi statistique</a:t>
            </a:r>
            <a:br>
              <a:rPr lang="fr-FR" sz="3600" dirty="0"/>
            </a:br>
            <a:br>
              <a:rPr lang="fr-FR" sz="3600" dirty="0"/>
            </a:br>
            <a:r>
              <a:rPr lang="fr-FR" sz="3600" dirty="0"/>
              <a:t>Jean-Louis BODIN</a:t>
            </a:r>
            <a:br>
              <a:rPr lang="fr-FR" dirty="0"/>
            </a:br>
            <a:br>
              <a:rPr lang="fr-FR" sz="3100" dirty="0"/>
            </a:br>
            <a:r>
              <a:rPr lang="fr-FR" sz="3100" dirty="0"/>
              <a:t>jeanlouisbodin@yahoo.fr</a:t>
            </a:r>
            <a:br>
              <a:rPr lang="fr-FR" dirty="0"/>
            </a:br>
            <a:br>
              <a:rPr lang="fr-FR" dirty="0"/>
            </a:br>
            <a:endParaRPr lang="fr-FR" dirty="0"/>
          </a:p>
        </p:txBody>
      </p:sp>
      <p:sp>
        <p:nvSpPr>
          <p:cNvPr id="3" name="Sous-titre 2"/>
          <p:cNvSpPr>
            <a:spLocks noGrp="1"/>
          </p:cNvSpPr>
          <p:nvPr>
            <p:ph type="subTitle" idx="1"/>
          </p:nvPr>
        </p:nvSpPr>
        <p:spPr>
          <a:xfrm>
            <a:off x="1371600" y="5589240"/>
            <a:ext cx="6400800" cy="49560"/>
          </a:xfrm>
        </p:spPr>
        <p:txBody>
          <a:bodyPr>
            <a:normAutofit fontScale="25000" lnSpcReduction="20000"/>
          </a:bodyPr>
          <a:lstStyle/>
          <a:p>
            <a:r>
              <a:rPr lang="fr-FR"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Objectifs des lois et règlements statistiques </a:t>
            </a:r>
          </a:p>
        </p:txBody>
      </p:sp>
      <p:sp>
        <p:nvSpPr>
          <p:cNvPr id="3" name="Espace réservé du contenu 2"/>
          <p:cNvSpPr>
            <a:spLocks noGrp="1"/>
          </p:cNvSpPr>
          <p:nvPr>
            <p:ph idx="1"/>
          </p:nvPr>
        </p:nvSpPr>
        <p:spPr/>
        <p:txBody>
          <a:bodyPr/>
          <a:lstStyle/>
          <a:p>
            <a:pPr>
              <a:buFont typeface="Wingdings" pitchFamily="2" charset="2"/>
              <a:buNone/>
            </a:pPr>
            <a:r>
              <a:rPr lang="fr-FR" sz="3600" dirty="0">
                <a:latin typeface="Symbol" pitchFamily="18" charset="2"/>
                <a:cs typeface="Times New Roman" pitchFamily="18" charset="0"/>
              </a:rPr>
              <a:t>·</a:t>
            </a:r>
            <a:r>
              <a:rPr lang="fr-FR" sz="3600" dirty="0">
                <a:latin typeface="Times New Roman" pitchFamily="18" charset="0"/>
                <a:cs typeface="Times New Roman" pitchFamily="18" charset="0"/>
              </a:rPr>
              <a:t> </a:t>
            </a:r>
            <a:r>
              <a:rPr lang="fr-FR" dirty="0"/>
              <a:t>base légale de l’activité statistique, opposable notamment aux tiers (fournisseurs d’information)</a:t>
            </a:r>
          </a:p>
          <a:p>
            <a:pPr>
              <a:buFont typeface="Wingdings" pitchFamily="2" charset="2"/>
              <a:buNone/>
            </a:pPr>
            <a:r>
              <a:rPr lang="fr-FR" sz="3600" dirty="0">
                <a:latin typeface="Symbol" pitchFamily="18" charset="2"/>
                <a:cs typeface="Times New Roman" pitchFamily="18" charset="0"/>
              </a:rPr>
              <a:t>·</a:t>
            </a:r>
            <a:r>
              <a:rPr lang="fr-FR" sz="3600" dirty="0">
                <a:latin typeface="Times New Roman" pitchFamily="18" charset="0"/>
                <a:cs typeface="Times New Roman" pitchFamily="18" charset="0"/>
              </a:rPr>
              <a:t> </a:t>
            </a:r>
            <a:r>
              <a:rPr lang="fr-FR" dirty="0"/>
              <a:t>champ couvert par les lois et règlements statistiques </a:t>
            </a:r>
          </a:p>
          <a:p>
            <a:pPr>
              <a:buFont typeface="Wingdings" pitchFamily="2" charset="2"/>
              <a:buNone/>
            </a:pPr>
            <a:r>
              <a:rPr lang="fr-FR" sz="3600" dirty="0">
                <a:latin typeface="Symbol" pitchFamily="18" charset="2"/>
                <a:cs typeface="Times New Roman" pitchFamily="18" charset="0"/>
              </a:rPr>
              <a:t>·</a:t>
            </a:r>
            <a:r>
              <a:rPr lang="fr-FR" sz="3600" dirty="0">
                <a:latin typeface="Times New Roman" pitchFamily="18" charset="0"/>
                <a:cs typeface="Times New Roman" pitchFamily="18" charset="0"/>
              </a:rPr>
              <a:t> </a:t>
            </a:r>
            <a:r>
              <a:rPr lang="fr-FR" dirty="0"/>
              <a:t>caractère de « bien public » de l’information statistique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Principes de fonctionnement de la statistique publique</a:t>
            </a:r>
          </a:p>
        </p:txBody>
      </p:sp>
      <p:sp>
        <p:nvSpPr>
          <p:cNvPr id="3" name="Espace réservé du contenu 2"/>
          <p:cNvSpPr>
            <a:spLocks noGrp="1"/>
          </p:cNvSpPr>
          <p:nvPr>
            <p:ph idx="1"/>
          </p:nvPr>
        </p:nvSpPr>
        <p:spPr/>
        <p:txBody>
          <a:bodyPr>
            <a:normAutofit fontScale="85000" lnSpcReduction="20000"/>
          </a:bodyPr>
          <a:lstStyle/>
          <a:p>
            <a:pPr algn="just">
              <a:buFont typeface="Wingdings" pitchFamily="2" charset="2"/>
              <a:buNone/>
            </a:pPr>
            <a:r>
              <a:rPr lang="fr-FR" b="1" dirty="0">
                <a:cs typeface="Times New Roman" pitchFamily="18" charset="0"/>
              </a:rPr>
              <a:t> -</a:t>
            </a:r>
            <a:r>
              <a:rPr lang="fr-FR" b="1" dirty="0">
                <a:latin typeface="Times New Roman" pitchFamily="18" charset="0"/>
                <a:cs typeface="Times New Roman" pitchFamily="18" charset="0"/>
              </a:rPr>
              <a:t>  </a:t>
            </a:r>
            <a:r>
              <a:rPr lang="fr-FR" b="1" dirty="0">
                <a:cs typeface="Times New Roman" pitchFamily="18" charset="0"/>
              </a:rPr>
              <a:t>secret statistique ; sanctions an cas de violation</a:t>
            </a:r>
          </a:p>
          <a:p>
            <a:pPr algn="just">
              <a:buFont typeface="Wingdings" pitchFamily="2" charset="2"/>
              <a:buNone/>
            </a:pPr>
            <a:r>
              <a:rPr lang="fr-FR" b="1" dirty="0">
                <a:cs typeface="Times New Roman" pitchFamily="18" charset="0"/>
              </a:rPr>
              <a:t>     - obligation de réponse aux recensements et enquêtes; sanctions attachées au refus de réponse</a:t>
            </a:r>
          </a:p>
          <a:p>
            <a:pPr algn="just">
              <a:buFont typeface="Wingdings" pitchFamily="2" charset="2"/>
              <a:buNone/>
            </a:pPr>
            <a:r>
              <a:rPr lang="fr-FR" b="1" dirty="0">
                <a:cs typeface="Times New Roman" pitchFamily="18" charset="0"/>
              </a:rPr>
              <a:t>     -  droit d’utilisation des données administratives </a:t>
            </a:r>
          </a:p>
          <a:p>
            <a:pPr algn="just">
              <a:buFont typeface="Wingdings" pitchFamily="2" charset="2"/>
              <a:buNone/>
            </a:pPr>
            <a:r>
              <a:rPr lang="fr-FR" b="1" dirty="0">
                <a:cs typeface="Times New Roman" pitchFamily="18" charset="0"/>
              </a:rPr>
              <a:t>     -</a:t>
            </a:r>
            <a:r>
              <a:rPr lang="fr-FR" b="1" dirty="0">
                <a:latin typeface="Times New Roman" pitchFamily="18" charset="0"/>
                <a:cs typeface="Times New Roman" pitchFamily="18" charset="0"/>
              </a:rPr>
              <a:t>   </a:t>
            </a:r>
            <a:r>
              <a:rPr lang="fr-FR" b="1" dirty="0">
                <a:cs typeface="Times New Roman" pitchFamily="18" charset="0"/>
              </a:rPr>
              <a:t>transparence</a:t>
            </a:r>
          </a:p>
          <a:p>
            <a:pPr algn="just">
              <a:buFontTx/>
              <a:buChar char="-"/>
            </a:pPr>
            <a:r>
              <a:rPr lang="fr-FR" b="1" dirty="0">
                <a:cs typeface="Times New Roman" pitchFamily="18" charset="0"/>
              </a:rPr>
              <a:t>-  pertinence</a:t>
            </a:r>
          </a:p>
          <a:p>
            <a:pPr algn="just">
              <a:buFontTx/>
              <a:buChar char="-"/>
            </a:pPr>
            <a:r>
              <a:rPr lang="fr-FR" b="1" dirty="0">
                <a:cs typeface="Times New Roman" pitchFamily="18" charset="0"/>
              </a:rPr>
              <a:t>-  objectivité et fiabilité </a:t>
            </a:r>
          </a:p>
          <a:p>
            <a:pPr algn="just">
              <a:buFont typeface="Wingdings" pitchFamily="2" charset="2"/>
              <a:buNone/>
            </a:pPr>
            <a:r>
              <a:rPr lang="fr-FR" b="1" dirty="0">
                <a:cs typeface="Times New Roman" pitchFamily="18" charset="0"/>
              </a:rPr>
              <a:t>     -  respect de la périodicité et des délais de diffusion</a:t>
            </a:r>
          </a:p>
          <a:p>
            <a:pPr algn="just">
              <a:buFont typeface="Wingdings" pitchFamily="2" charset="2"/>
              <a:buNone/>
            </a:pPr>
            <a:r>
              <a:rPr lang="fr-FR" b="1" dirty="0">
                <a:cs typeface="Times New Roman" pitchFamily="18" charset="0"/>
              </a:rPr>
              <a:t>     -</a:t>
            </a:r>
            <a:r>
              <a:rPr lang="fr-FR" b="1" dirty="0">
                <a:latin typeface="Times New Roman" pitchFamily="18" charset="0"/>
                <a:cs typeface="Times New Roman" pitchFamily="18" charset="0"/>
              </a:rPr>
              <a:t>  </a:t>
            </a:r>
            <a:r>
              <a:rPr lang="fr-FR" b="1" dirty="0">
                <a:cs typeface="Times New Roman" pitchFamily="18" charset="0"/>
              </a:rPr>
              <a:t>harmonisation avec les normes, méthodes et concepts utilisés au niveau international</a:t>
            </a:r>
          </a:p>
          <a:p>
            <a:pPr algn="just">
              <a:buFont typeface="Wingdings" pitchFamily="2" charset="2"/>
              <a:buNone/>
            </a:pPr>
            <a:r>
              <a:rPr lang="fr-FR" b="1" dirty="0"/>
              <a:t>     -  indépendance scientifique et  professionnelle</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Organisation du SSN</a:t>
            </a:r>
          </a:p>
        </p:txBody>
      </p:sp>
      <p:sp>
        <p:nvSpPr>
          <p:cNvPr id="3" name="Espace réservé du contenu 2"/>
          <p:cNvSpPr>
            <a:spLocks noGrp="1"/>
          </p:cNvSpPr>
          <p:nvPr>
            <p:ph idx="1"/>
          </p:nvPr>
        </p:nvSpPr>
        <p:spPr/>
        <p:txBody>
          <a:bodyPr>
            <a:normAutofit lnSpcReduction="10000"/>
          </a:bodyPr>
          <a:lstStyle/>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Description des composantes du SSN</a:t>
            </a:r>
          </a:p>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Coordination et outils de la coordination</a:t>
            </a:r>
          </a:p>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Rôle des unités composant le SSN :</a:t>
            </a:r>
          </a:p>
          <a:p>
            <a:pPr>
              <a:lnSpc>
                <a:spcPct val="90000"/>
              </a:lnSpc>
              <a:buFont typeface="Wingdings" pitchFamily="2" charset="2"/>
              <a:buNone/>
            </a:pPr>
            <a:r>
              <a:rPr lang="fr-FR" dirty="0"/>
              <a:t>	- collecte des données </a:t>
            </a:r>
          </a:p>
          <a:p>
            <a:pPr>
              <a:lnSpc>
                <a:spcPct val="90000"/>
              </a:lnSpc>
              <a:buFont typeface="Wingdings" pitchFamily="2" charset="2"/>
              <a:buNone/>
            </a:pPr>
            <a:r>
              <a:rPr lang="fr-FR" dirty="0"/>
              <a:t>	- publication et diffusion (tarification)</a:t>
            </a:r>
          </a:p>
          <a:p>
            <a:pPr>
              <a:lnSpc>
                <a:spcPct val="90000"/>
              </a:lnSpc>
              <a:buFont typeface="Wingdings" pitchFamily="2" charset="2"/>
              <a:buNone/>
            </a:pPr>
            <a:r>
              <a:rPr lang="fr-FR" dirty="0"/>
              <a:t>	- analyse de l’information</a:t>
            </a:r>
          </a:p>
          <a:p>
            <a:pPr>
              <a:lnSpc>
                <a:spcPct val="90000"/>
              </a:lnSpc>
              <a:buFont typeface="Wingdings" pitchFamily="2" charset="2"/>
              <a:buNone/>
            </a:pPr>
            <a:r>
              <a:rPr lang="fr-FR" dirty="0"/>
              <a:t>    - organisation territoriale</a:t>
            </a:r>
          </a:p>
          <a:p>
            <a:pPr>
              <a:lnSpc>
                <a:spcPct val="90000"/>
              </a:lnSpc>
              <a:buFont typeface="Wingdings" pitchFamily="2" charset="2"/>
              <a:buNone/>
            </a:pPr>
            <a:r>
              <a:rPr lang="fr-FR" dirty="0"/>
              <a:t>	- organisation de la formation continue et, éventuellement, de la formation initiale</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Organisation de l’organisme central </a:t>
            </a:r>
          </a:p>
        </p:txBody>
      </p:sp>
      <p:sp>
        <p:nvSpPr>
          <p:cNvPr id="3" name="Espace réservé du contenu 2"/>
          <p:cNvSpPr>
            <a:spLocks noGrp="1"/>
          </p:cNvSpPr>
          <p:nvPr>
            <p:ph idx="1"/>
          </p:nvPr>
        </p:nvSpPr>
        <p:spPr/>
        <p:txBody>
          <a:bodyPr>
            <a:normAutofit fontScale="92500" lnSpcReduction="10000"/>
          </a:bodyPr>
          <a:lstStyle/>
          <a:p>
            <a:pPr>
              <a:lnSpc>
                <a:spcPct val="90000"/>
              </a:lnSpc>
              <a:buFont typeface="Wingdings" pitchFamily="2" charset="2"/>
              <a:buNone/>
            </a:pPr>
            <a:r>
              <a:rPr lang="fr-FR" sz="4000" dirty="0">
                <a:latin typeface="Symbol" pitchFamily="18" charset="2"/>
                <a:cs typeface="Times New Roman" pitchFamily="18" charset="0"/>
              </a:rPr>
              <a:t>·</a:t>
            </a:r>
            <a:r>
              <a:rPr lang="fr-FR" sz="4000" dirty="0">
                <a:latin typeface="Times New Roman" pitchFamily="18" charset="0"/>
                <a:cs typeface="Times New Roman" pitchFamily="18" charset="0"/>
              </a:rPr>
              <a:t> </a:t>
            </a:r>
            <a:r>
              <a:rPr lang="fr-FR" dirty="0"/>
              <a:t>Statut de l’organisme central</a:t>
            </a:r>
          </a:p>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Processus de nomination de ses cadres dirigeants</a:t>
            </a:r>
          </a:p>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Son rôle dans la coordination statistique</a:t>
            </a:r>
          </a:p>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Organisation territoriale et rôle et mode d’organisation des unités territoriales </a:t>
            </a:r>
          </a:p>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Sous-traitance de travaux statistiques à des organismes extérieurs au SSN</a:t>
            </a:r>
          </a:p>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Exécution de tâches non-statistiques (lesquelles ? dans quelles conditions ?)</a:t>
            </a:r>
          </a:p>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Représentation du</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Rôle et missions du CNS</a:t>
            </a:r>
          </a:p>
        </p:txBody>
      </p:sp>
      <p:sp>
        <p:nvSpPr>
          <p:cNvPr id="3" name="Espace réservé du contenu 2"/>
          <p:cNvSpPr>
            <a:spLocks noGrp="1"/>
          </p:cNvSpPr>
          <p:nvPr>
            <p:ph idx="1"/>
          </p:nvPr>
        </p:nvSpPr>
        <p:spPr/>
        <p:txBody>
          <a:bodyPr>
            <a:normAutofit lnSpcReduction="10000"/>
          </a:bodyPr>
          <a:lstStyle/>
          <a:p>
            <a:pPr>
              <a:lnSpc>
                <a:spcPct val="90000"/>
              </a:lnSpc>
              <a:buFont typeface="Wingdings" pitchFamily="2" charset="2"/>
              <a:buNone/>
            </a:pPr>
            <a:r>
              <a:rPr lang="fr-FR" sz="3600" dirty="0">
                <a:latin typeface="Symbol" pitchFamily="18" charset="2"/>
                <a:cs typeface="Times New Roman" pitchFamily="18" charset="0"/>
              </a:rPr>
              <a:t>·</a:t>
            </a:r>
            <a:r>
              <a:rPr lang="fr-FR" sz="3600" dirty="0">
                <a:latin typeface="Times New Roman" pitchFamily="18" charset="0"/>
                <a:cs typeface="Times New Roman" pitchFamily="18" charset="0"/>
              </a:rPr>
              <a:t> </a:t>
            </a:r>
            <a:r>
              <a:rPr lang="fr-FR" dirty="0"/>
              <a:t>Composition du CNS</a:t>
            </a:r>
          </a:p>
          <a:p>
            <a:pPr>
              <a:lnSpc>
                <a:spcPct val="90000"/>
              </a:lnSpc>
              <a:buFont typeface="Wingdings" pitchFamily="2" charset="2"/>
              <a:buNone/>
            </a:pPr>
            <a:r>
              <a:rPr lang="fr-FR" sz="3600" dirty="0">
                <a:latin typeface="Symbol" pitchFamily="18" charset="2"/>
                <a:cs typeface="Times New Roman" pitchFamily="18" charset="0"/>
              </a:rPr>
              <a:t>·</a:t>
            </a:r>
            <a:r>
              <a:rPr lang="fr-FR" sz="3600" dirty="0">
                <a:latin typeface="Times New Roman" pitchFamily="18" charset="0"/>
                <a:cs typeface="Times New Roman" pitchFamily="18" charset="0"/>
              </a:rPr>
              <a:t> </a:t>
            </a:r>
            <a:r>
              <a:rPr lang="fr-FR" dirty="0"/>
              <a:t>Procédures de nomination de son bureau et, en particulier, de son président</a:t>
            </a:r>
          </a:p>
          <a:p>
            <a:pPr>
              <a:lnSpc>
                <a:spcPct val="90000"/>
              </a:lnSpc>
              <a:buFont typeface="Wingdings" pitchFamily="2" charset="2"/>
              <a:buNone/>
            </a:pPr>
            <a:r>
              <a:rPr lang="fr-FR" sz="3600" dirty="0">
                <a:latin typeface="Symbol" pitchFamily="18" charset="2"/>
                <a:cs typeface="Times New Roman" pitchFamily="18" charset="0"/>
              </a:rPr>
              <a:t>·</a:t>
            </a:r>
            <a:r>
              <a:rPr lang="fr-FR" sz="3600" dirty="0">
                <a:latin typeface="Times New Roman" pitchFamily="18" charset="0"/>
                <a:cs typeface="Times New Roman" pitchFamily="18" charset="0"/>
              </a:rPr>
              <a:t> </a:t>
            </a:r>
            <a:r>
              <a:rPr lang="fr-FR" dirty="0"/>
              <a:t>Pouvoirs du CNS</a:t>
            </a:r>
          </a:p>
          <a:p>
            <a:pPr>
              <a:lnSpc>
                <a:spcPct val="90000"/>
              </a:lnSpc>
              <a:buFont typeface="Wingdings" pitchFamily="2" charset="2"/>
              <a:buNone/>
            </a:pPr>
            <a:r>
              <a:rPr lang="fr-FR" sz="3600" dirty="0">
                <a:latin typeface="Symbol" pitchFamily="18" charset="2"/>
                <a:cs typeface="Times New Roman" pitchFamily="18" charset="0"/>
              </a:rPr>
              <a:t>·</a:t>
            </a:r>
            <a:r>
              <a:rPr lang="fr-FR" sz="3600" dirty="0">
                <a:latin typeface="Times New Roman" pitchFamily="18" charset="0"/>
                <a:cs typeface="Times New Roman" pitchFamily="18" charset="0"/>
              </a:rPr>
              <a:t> </a:t>
            </a:r>
            <a:r>
              <a:rPr lang="fr-FR" dirty="0"/>
              <a:t>Les dossiers confiés au CNS</a:t>
            </a:r>
          </a:p>
          <a:p>
            <a:pPr>
              <a:lnSpc>
                <a:spcPct val="90000"/>
              </a:lnSpc>
              <a:buFont typeface="Wingdings" pitchFamily="2" charset="2"/>
              <a:buNone/>
            </a:pPr>
            <a:r>
              <a:rPr lang="fr-FR" sz="3600" dirty="0">
                <a:latin typeface="Symbol" pitchFamily="18" charset="2"/>
                <a:cs typeface="Times New Roman" pitchFamily="18" charset="0"/>
              </a:rPr>
              <a:t>·</a:t>
            </a:r>
            <a:r>
              <a:rPr lang="fr-FR" sz="3600" dirty="0">
                <a:latin typeface="Times New Roman" pitchFamily="18" charset="0"/>
                <a:cs typeface="Times New Roman" pitchFamily="18" charset="0"/>
              </a:rPr>
              <a:t> </a:t>
            </a:r>
            <a:r>
              <a:rPr lang="fr-FR" dirty="0"/>
              <a:t>Fonctionnement du CNS :</a:t>
            </a:r>
          </a:p>
          <a:p>
            <a:pPr>
              <a:lnSpc>
                <a:spcPct val="90000"/>
              </a:lnSpc>
              <a:buFont typeface="Wingdings" pitchFamily="2" charset="2"/>
              <a:buNone/>
            </a:pPr>
            <a:r>
              <a:rPr lang="fr-FR" dirty="0"/>
              <a:t>	</a:t>
            </a:r>
            <a:r>
              <a:rPr lang="fr-FR" sz="2800" dirty="0"/>
              <a:t>- fonctionnement de son secrétariat</a:t>
            </a:r>
          </a:p>
          <a:p>
            <a:pPr>
              <a:lnSpc>
                <a:spcPct val="90000"/>
              </a:lnSpc>
              <a:buFont typeface="Wingdings" pitchFamily="2" charset="2"/>
              <a:buNone/>
            </a:pPr>
            <a:r>
              <a:rPr lang="fr-FR" sz="2800" dirty="0"/>
              <a:t>	- rôle des formations spécialisées</a:t>
            </a:r>
          </a:p>
          <a:p>
            <a:pPr>
              <a:lnSpc>
                <a:spcPct val="90000"/>
              </a:lnSpc>
              <a:buFont typeface="Wingdings" pitchFamily="2" charset="2"/>
              <a:buNone/>
            </a:pPr>
            <a:r>
              <a:rPr lang="fr-FR" sz="2800" dirty="0"/>
              <a:t>	- organisation et fréquence des réunions</a:t>
            </a:r>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Préparation des programmes statistiques</a:t>
            </a:r>
          </a:p>
        </p:txBody>
      </p:sp>
      <p:sp>
        <p:nvSpPr>
          <p:cNvPr id="3" name="Espace réservé du contenu 2"/>
          <p:cNvSpPr>
            <a:spLocks noGrp="1"/>
          </p:cNvSpPr>
          <p:nvPr>
            <p:ph idx="1"/>
          </p:nvPr>
        </p:nvSpPr>
        <p:spPr/>
        <p:txBody>
          <a:bodyPr>
            <a:normAutofit fontScale="92500" lnSpcReduction="20000"/>
          </a:bodyPr>
          <a:lstStyle/>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Définitions et articulation du programme de travail à moyen terme et des programmes annuels</a:t>
            </a:r>
          </a:p>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Modalités de préparation et d’adoption</a:t>
            </a:r>
            <a:r>
              <a:rPr lang="fr-FR" sz="2400" dirty="0"/>
              <a:t> (par exemple, programme à moyen terme = loi d’orientation statistique adopté par le Parlement, programme annuel = décret pris en application du programme à moyen terme)</a:t>
            </a:r>
          </a:p>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Procédure de visa attachée au programme annuel</a:t>
            </a:r>
          </a:p>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Droits et obligations liés au visa</a:t>
            </a:r>
          </a:p>
          <a:p>
            <a:pPr>
              <a:lnSpc>
                <a:spcPct val="90000"/>
              </a:lnSpc>
              <a:buFont typeface="Wingdings" pitchFamily="2" charset="2"/>
              <a:buNone/>
            </a:pPr>
            <a:r>
              <a:rPr lang="fr-FR" dirty="0"/>
              <a:t>	</a:t>
            </a:r>
            <a:r>
              <a:rPr lang="fr-FR" sz="2800" dirty="0"/>
              <a:t>- pour les différentes composantes du SSN (secret statistique)</a:t>
            </a:r>
          </a:p>
          <a:p>
            <a:pPr>
              <a:lnSpc>
                <a:spcPct val="90000"/>
              </a:lnSpc>
              <a:buFont typeface="Wingdings" pitchFamily="2" charset="2"/>
              <a:buNone/>
            </a:pPr>
            <a:r>
              <a:rPr lang="fr-FR" sz="2800" dirty="0"/>
              <a:t>	- pour les fournisseurs de données individuelles (obligation de répondre)</a:t>
            </a:r>
            <a:r>
              <a:rPr lang="fr-FR" dirty="0"/>
              <a:t> </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Quel statut pour les INS ?</a:t>
            </a:r>
          </a:p>
        </p:txBody>
      </p:sp>
      <p:sp>
        <p:nvSpPr>
          <p:cNvPr id="3" name="Espace réservé du contenu 2"/>
          <p:cNvSpPr>
            <a:spLocks noGrp="1"/>
          </p:cNvSpPr>
          <p:nvPr>
            <p:ph idx="1"/>
          </p:nvPr>
        </p:nvSpPr>
        <p:spPr/>
        <p:txBody>
          <a:bodyPr>
            <a:normAutofit fontScale="70000" lnSpcReduction="20000"/>
          </a:bodyPr>
          <a:lstStyle/>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Administration centrale</a:t>
            </a:r>
          </a:p>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Agence administrative</a:t>
            </a:r>
          </a:p>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Etablissement public à caractère administratif (EPA)</a:t>
            </a:r>
          </a:p>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Etablissement public à caractère industriel et commercial (EPIC)</a:t>
            </a:r>
          </a:p>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Etablissement public à caractère scientifique (EPS)</a:t>
            </a:r>
          </a:p>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Société d’Etat</a:t>
            </a:r>
          </a:p>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Société privée</a:t>
            </a:r>
          </a:p>
          <a:p>
            <a:endParaRPr lang="fr-FR" b="1" dirty="0"/>
          </a:p>
          <a:p>
            <a:pPr>
              <a:buFont typeface="Wingdings" pitchFamily="2" charset="2"/>
              <a:buNone/>
            </a:pPr>
            <a:r>
              <a:rPr lang="fr-FR" b="1" dirty="0"/>
              <a:t> </a:t>
            </a:r>
            <a:r>
              <a:rPr lang="fr-FR" b="1" dirty="0">
                <a:sym typeface="Wingdings" pitchFamily="2" charset="2"/>
              </a:rPr>
              <a:t> Aujourd’hui, la  majorité des pays membres d’AFRISTAT ont un statut d’administration centrale</a:t>
            </a:r>
          </a:p>
          <a:p>
            <a:pPr>
              <a:buFont typeface="Wingdings" pitchFamily="2" charset="2"/>
              <a:buNone/>
            </a:pPr>
            <a:endParaRPr lang="fr-FR" b="1" dirty="0">
              <a:sym typeface="Wingdings" pitchFamily="2" charset="2"/>
            </a:endParaRPr>
          </a:p>
          <a:p>
            <a:pPr>
              <a:buFont typeface="Wingdings" pitchFamily="2" charset="2"/>
              <a:buNone/>
            </a:pPr>
            <a:r>
              <a:rPr lang="fr-FR" b="1" dirty="0">
                <a:sym typeface="Wingdings" pitchFamily="2" charset="2"/>
              </a:rPr>
              <a:t> Quelle tutelle ? PM, ministre de l’économie, ministre du plan, Parlement </a:t>
            </a:r>
            <a:r>
              <a:rPr lang="fr-FR" dirty="0"/>
              <a:t> </a:t>
            </a:r>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Objectifs visés dans le choix d’un statut</a:t>
            </a:r>
          </a:p>
        </p:txBody>
      </p:sp>
      <p:sp>
        <p:nvSpPr>
          <p:cNvPr id="3" name="Espace réservé du contenu 2"/>
          <p:cNvSpPr>
            <a:spLocks noGrp="1"/>
          </p:cNvSpPr>
          <p:nvPr>
            <p:ph idx="1"/>
          </p:nvPr>
        </p:nvSpPr>
        <p:spPr/>
        <p:txBody>
          <a:bodyPr>
            <a:normAutofit fontScale="85000" lnSpcReduction="10000"/>
          </a:bodyPr>
          <a:lstStyle/>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Renforcer l’autonomie professionnelle et l’indépendance des statisticiens vis-à-vis des pouvoirs</a:t>
            </a:r>
          </a:p>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Donner une meilleure visibilité à la statistique</a:t>
            </a:r>
          </a:p>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Améliorer les conditions de travail des agents</a:t>
            </a:r>
          </a:p>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Rendre plus souple la gestion du personnel</a:t>
            </a:r>
          </a:p>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Rendre plus souple la gestion financière, notamment en évitant le principe de l’annualité budgétaire, peu compatible avec la durée des investissements statistiques, ou en conservant l’intégralité des recettes</a:t>
            </a:r>
          </a:p>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Faciliter la mise en place des projets par les bailleurs</a:t>
            </a:r>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Comment atteindre ces objectifs ?</a:t>
            </a:r>
          </a:p>
        </p:txBody>
      </p:sp>
      <p:sp>
        <p:nvSpPr>
          <p:cNvPr id="3" name="Espace réservé du contenu 2"/>
          <p:cNvSpPr>
            <a:spLocks noGrp="1"/>
          </p:cNvSpPr>
          <p:nvPr>
            <p:ph idx="1"/>
          </p:nvPr>
        </p:nvSpPr>
        <p:spPr/>
        <p:txBody>
          <a:bodyPr/>
          <a:lstStyle/>
          <a:p>
            <a:pPr>
              <a:buFont typeface="Wingdings" pitchFamily="2" charset="2"/>
              <a:buNone/>
            </a:pPr>
            <a:r>
              <a:rPr lang="fr-FR" b="1" dirty="0">
                <a:solidFill>
                  <a:srgbClr val="FF3300"/>
                </a:solidFill>
              </a:rPr>
              <a:t>Le statut juridique d’EP ou de société permet à l’évidence de mieux atteindre ces objectifs</a:t>
            </a:r>
          </a:p>
          <a:p>
            <a:pPr>
              <a:buFont typeface="Wingdings" pitchFamily="2" charset="2"/>
              <a:buNone/>
            </a:pPr>
            <a:endParaRPr lang="fr-FR" b="1" dirty="0">
              <a:solidFill>
                <a:srgbClr val="FF3300"/>
              </a:solidFill>
            </a:endParaRPr>
          </a:p>
          <a:p>
            <a:pPr>
              <a:buFont typeface="Wingdings" pitchFamily="2" charset="2"/>
              <a:buNone/>
            </a:pPr>
            <a:endParaRPr lang="fr-FR" b="1" dirty="0">
              <a:solidFill>
                <a:srgbClr val="FF3300"/>
              </a:solidFill>
            </a:endParaRPr>
          </a:p>
          <a:p>
            <a:pPr>
              <a:buFont typeface="Wingdings" pitchFamily="2" charset="2"/>
              <a:buNone/>
            </a:pPr>
            <a:r>
              <a:rPr lang="fr-FR" b="1" dirty="0">
                <a:solidFill>
                  <a:srgbClr val="FF3300"/>
                </a:solidFill>
              </a:rPr>
              <a:t>MAIS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70000" lnSpcReduction="20000"/>
          </a:bodyPr>
          <a:lstStyle/>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Ce statut est-il compatible avec l’exigence de coordination statistique, qui est une tâche régalienne ?</a:t>
            </a:r>
          </a:p>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Est-il possible d’avoir, au sein du même système statistique, des agents avec des conditions de travail et de rémunération « à deux vitesses » ?</a:t>
            </a:r>
          </a:p>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Ce statut suppose de passer avec l’Etat une convention assurant un financement pérenne des activités statistiques. Est-ce garanti ?</a:t>
            </a:r>
          </a:p>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L’obligation d’équilibre des recettes et des dépenses ne risque-t-elle pas de pousser l’INS à rechercher des projets « rentables » plutôt que des projets répondant aux priorités du pays</a:t>
            </a:r>
          </a:p>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 Comment assurer le libre accès de tous les utilisateurs à l’information ?</a:t>
            </a:r>
          </a:p>
          <a:p>
            <a:pPr>
              <a:lnSpc>
                <a:spcPct val="90000"/>
              </a:lnSpc>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Lourdeur des procédures de modification des statuts d’un EP ou d’une société</a:t>
            </a:r>
          </a:p>
        </p:txBody>
      </p:sp>
      <p:sp>
        <p:nvSpPr>
          <p:cNvPr id="4" name="Titre 1"/>
          <p:cNvSpPr>
            <a:spLocks noGrp="1"/>
          </p:cNvSpPr>
          <p:nvPr>
            <p:ph type="title"/>
          </p:nvPr>
        </p:nvSpPr>
        <p:spPr/>
        <p:txBody>
          <a:bodyPr/>
          <a:lstStyle/>
          <a:p>
            <a:r>
              <a:rPr lang="fr-FR" dirty="0"/>
              <a:t>MAIS …….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Pourquoi des lois statistiques ?</a:t>
            </a:r>
          </a:p>
        </p:txBody>
      </p:sp>
      <p:sp>
        <p:nvSpPr>
          <p:cNvPr id="3" name="Espace réservé du contenu 2"/>
          <p:cNvSpPr>
            <a:spLocks noGrp="1"/>
          </p:cNvSpPr>
          <p:nvPr>
            <p:ph idx="1"/>
          </p:nvPr>
        </p:nvSpPr>
        <p:spPr/>
        <p:txBody>
          <a:bodyPr/>
          <a:lstStyle/>
          <a:p>
            <a:r>
              <a:rPr lang="fr-FR" dirty="0">
                <a:latin typeface="Times New Roman" pitchFamily="18" charset="0"/>
                <a:cs typeface="Times New Roman" pitchFamily="18" charset="0"/>
              </a:rPr>
              <a:t> </a:t>
            </a:r>
            <a:r>
              <a:rPr lang="fr-FR" b="1" dirty="0">
                <a:cs typeface="Times New Roman" pitchFamily="18" charset="0"/>
              </a:rPr>
              <a:t>Les gouvernements doivent créer un environnement adéquat et élaborer une cadre juridique et budgétaire loyal pour produire et diffuser des données statistiques répondant aux besoins de l’ensemble des utilisateurs (et pas seulement à leurs propres besoins)</a:t>
            </a:r>
            <a:r>
              <a:rPr lang="en-GB" sz="2400" dirty="0"/>
              <a:t> </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Eléments de méthodologie pour préparer les réformes institutionnelles</a:t>
            </a:r>
          </a:p>
        </p:txBody>
      </p:sp>
      <p:sp>
        <p:nvSpPr>
          <p:cNvPr id="3" name="Espace réservé du contenu 2"/>
          <p:cNvSpPr>
            <a:spLocks noGrp="1"/>
          </p:cNvSpPr>
          <p:nvPr>
            <p:ph idx="1"/>
          </p:nvPr>
        </p:nvSpPr>
        <p:spPr/>
        <p:txBody>
          <a:bodyPr>
            <a:normAutofit fontScale="85000" lnSpcReduction="20000"/>
          </a:bodyPr>
          <a:lstStyle/>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Analyser soigneusement l’existant et « cartographier » le système statistique</a:t>
            </a:r>
          </a:p>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Dresser la liste des avantages et des inconvénients de l’existant et des solutions envisagées</a:t>
            </a:r>
          </a:p>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Tenir compte des expériences de pays analogues</a:t>
            </a:r>
          </a:p>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Organiser une large concertation incluant des représentants des utilisateurs</a:t>
            </a:r>
          </a:p>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Considérer la préparation des réformes institutionnelles comme une partie intégrante de la préparation d’un SNDS</a:t>
            </a:r>
          </a:p>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Bien définir les objectifs et la structure cible avant de rédiger les textes législatifs et réglementaires</a:t>
            </a:r>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Erreurs à ne pas commettre dans la rédaction des textes</a:t>
            </a:r>
          </a:p>
        </p:txBody>
      </p:sp>
      <p:sp>
        <p:nvSpPr>
          <p:cNvPr id="3" name="Espace réservé du contenu 2"/>
          <p:cNvSpPr>
            <a:spLocks noGrp="1"/>
          </p:cNvSpPr>
          <p:nvPr>
            <p:ph idx="1"/>
          </p:nvPr>
        </p:nvSpPr>
        <p:spPr/>
        <p:txBody>
          <a:bodyPr>
            <a:normAutofit fontScale="85000" lnSpcReduction="10000"/>
          </a:bodyPr>
          <a:lstStyle/>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La loi statistique ne doit comprendre que les grands principes intangibles de l’organisation statistique ; il faut éviter d’avoir à l’amender trop souvent (lourdeur du processus d’adoption de la loi)</a:t>
            </a:r>
          </a:p>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Renvoyer les détails vers des décrets d’application pris en Conseil des Ministres, voire par des arrêtés pris par le Ministre de tutelle de la statistique</a:t>
            </a:r>
          </a:p>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Ne pas oublier d’associer des juristes (Secrétariat Général du Gouvernement, ou d’une structure analogue) à la préparation des textes </a:t>
            </a:r>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Exemples de clauses à renvoyer vers un décret ou un arrêté</a:t>
            </a:r>
          </a:p>
        </p:txBody>
      </p:sp>
      <p:sp>
        <p:nvSpPr>
          <p:cNvPr id="3" name="Espace réservé du contenu 2"/>
          <p:cNvSpPr>
            <a:spLocks noGrp="1"/>
          </p:cNvSpPr>
          <p:nvPr>
            <p:ph idx="1"/>
          </p:nvPr>
        </p:nvSpPr>
        <p:spPr/>
        <p:txBody>
          <a:bodyPr>
            <a:normAutofit fontScale="92500" lnSpcReduction="20000"/>
          </a:bodyPr>
          <a:lstStyle/>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Liste des organismes appartenant au SSN</a:t>
            </a:r>
          </a:p>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Liste des membres du CNS</a:t>
            </a:r>
          </a:p>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Règles d’organisation et de fonctionnement du CNS</a:t>
            </a:r>
          </a:p>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Organigramme de l’INS</a:t>
            </a:r>
          </a:p>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Création de services statistique dans les ministères</a:t>
            </a:r>
          </a:p>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Détails des sanctions en cas de violation du secret statistique</a:t>
            </a:r>
          </a:p>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err="1"/>
              <a:t>etc</a:t>
            </a:r>
            <a:r>
              <a:rPr lang="fr-FR" dirty="0"/>
              <a:t> .   </a:t>
            </a:r>
          </a:p>
          <a:p>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a:t>
            </a:r>
            <a:r>
              <a:rPr lang="fr-FR" sz="3600" dirty="0"/>
              <a:t>coordination</a:t>
            </a:r>
            <a:r>
              <a:rPr lang="fr-FR" dirty="0"/>
              <a:t> statistique</a:t>
            </a:r>
          </a:p>
        </p:txBody>
      </p:sp>
      <p:sp>
        <p:nvSpPr>
          <p:cNvPr id="3" name="Espace réservé du contenu 2"/>
          <p:cNvSpPr>
            <a:spLocks noGrp="1"/>
          </p:cNvSpPr>
          <p:nvPr>
            <p:ph idx="1"/>
          </p:nvPr>
        </p:nvSpPr>
        <p:spPr/>
        <p:txBody>
          <a:bodyPr/>
          <a:lstStyle/>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Article 8 de la Résolution des N.-U.</a:t>
            </a:r>
          </a:p>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Un élément essentiel de l’élaboration des SNDS</a:t>
            </a:r>
          </a:p>
          <a:p>
            <a:pPr>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u="sng" dirty="0">
                <a:solidFill>
                  <a:srgbClr val="FF3300"/>
                </a:solidFill>
              </a:rPr>
              <a:t>Points à examiner :</a:t>
            </a:r>
          </a:p>
          <a:p>
            <a:pPr lvl="1"/>
            <a:r>
              <a:rPr lang="fr-FR" b="1" dirty="0">
                <a:cs typeface="Arial" charset="0"/>
              </a:rPr>
              <a:t>Centralisation vs Décentralisation du SSN : avantages et risques</a:t>
            </a:r>
          </a:p>
          <a:p>
            <a:pPr lvl="1"/>
            <a:r>
              <a:rPr lang="fr-FR" b="1" dirty="0">
                <a:cs typeface="Arial" charset="0"/>
              </a:rPr>
              <a:t>Les outils de la coordination</a:t>
            </a:r>
          </a:p>
          <a:p>
            <a:pPr lvl="1"/>
            <a:r>
              <a:rPr lang="fr-FR" b="1" dirty="0">
                <a:cs typeface="Arial" charset="0"/>
              </a:rPr>
              <a:t>Les Conseils Nationaux de la Statistique  (CNS)</a:t>
            </a:r>
          </a:p>
          <a:p>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Exercice de la coordination statistique</a:t>
            </a:r>
          </a:p>
        </p:txBody>
      </p:sp>
      <p:sp>
        <p:nvSpPr>
          <p:cNvPr id="3" name="Espace réservé du contenu 2"/>
          <p:cNvSpPr>
            <a:spLocks noGrp="1"/>
          </p:cNvSpPr>
          <p:nvPr>
            <p:ph idx="1"/>
          </p:nvPr>
        </p:nvSpPr>
        <p:spPr/>
        <p:txBody>
          <a:bodyPr/>
          <a:lstStyle/>
          <a:p>
            <a:pPr>
              <a:buClr>
                <a:schemeClr val="accent1"/>
              </a:buClr>
              <a:buSzPct val="80000"/>
              <a:buFont typeface="Wingdings" pitchFamily="2" charset="2"/>
              <a:buNone/>
            </a:pPr>
            <a:r>
              <a:rPr lang="fr-FR" b="1" u="sng" dirty="0">
                <a:solidFill>
                  <a:srgbClr val="FF3300"/>
                </a:solidFill>
              </a:rPr>
              <a:t>La coordination statistique s’exerce à travers :</a:t>
            </a:r>
          </a:p>
          <a:p>
            <a:pPr>
              <a:buClr>
                <a:schemeClr val="accent1"/>
              </a:buClr>
              <a:buSzPct val="80000"/>
              <a:buFont typeface="Wingdings" pitchFamily="2" charset="2"/>
              <a:buNone/>
            </a:pPr>
            <a:endParaRPr lang="fr-FR" b="1" dirty="0"/>
          </a:p>
          <a:p>
            <a:pPr>
              <a:buClr>
                <a:schemeClr val="accent1"/>
              </a:buClr>
              <a:buSzPct val="80000"/>
              <a:buFont typeface="Wingdings" pitchFamily="2" charset="2"/>
              <a:buNone/>
            </a:pPr>
            <a:r>
              <a:rPr lang="fr-FR" sz="3600" dirty="0">
                <a:latin typeface="Symbol" pitchFamily="18" charset="2"/>
                <a:cs typeface="Times New Roman" pitchFamily="18" charset="0"/>
              </a:rPr>
              <a:t>·</a:t>
            </a:r>
            <a:r>
              <a:rPr lang="fr-FR" sz="3600" dirty="0">
                <a:latin typeface="Times New Roman" pitchFamily="18" charset="0"/>
                <a:cs typeface="Times New Roman" pitchFamily="18" charset="0"/>
              </a:rPr>
              <a:t> </a:t>
            </a:r>
            <a:r>
              <a:rPr lang="fr-FR" b="1" dirty="0"/>
              <a:t>Des textes législatifs et réglementaires</a:t>
            </a:r>
          </a:p>
          <a:p>
            <a:pPr>
              <a:buClr>
                <a:schemeClr val="accent1"/>
              </a:buClr>
              <a:buSzPct val="80000"/>
              <a:buFont typeface="Wingdings" pitchFamily="2" charset="2"/>
              <a:buNone/>
            </a:pPr>
            <a:r>
              <a:rPr lang="fr-FR" sz="3600" dirty="0">
                <a:latin typeface="Symbol" pitchFamily="18" charset="2"/>
                <a:cs typeface="Times New Roman" pitchFamily="18" charset="0"/>
              </a:rPr>
              <a:t>·</a:t>
            </a:r>
            <a:r>
              <a:rPr lang="fr-FR" sz="3600" dirty="0">
                <a:latin typeface="Times New Roman" pitchFamily="18" charset="0"/>
                <a:cs typeface="Times New Roman" pitchFamily="18" charset="0"/>
              </a:rPr>
              <a:t> </a:t>
            </a:r>
            <a:r>
              <a:rPr lang="fr-FR" b="1" dirty="0"/>
              <a:t>Des structures de gestion </a:t>
            </a:r>
          </a:p>
          <a:p>
            <a:pPr>
              <a:buClr>
                <a:schemeClr val="accent1"/>
              </a:buClr>
              <a:buSzPct val="80000"/>
              <a:buFont typeface="Wingdings" pitchFamily="2" charset="2"/>
              <a:buNone/>
            </a:pPr>
            <a:r>
              <a:rPr lang="fr-FR" sz="3600" dirty="0">
                <a:latin typeface="Symbol" pitchFamily="18" charset="2"/>
                <a:cs typeface="Times New Roman" pitchFamily="18" charset="0"/>
              </a:rPr>
              <a:t>·</a:t>
            </a:r>
            <a:r>
              <a:rPr lang="fr-FR" sz="3600" dirty="0">
                <a:latin typeface="Times New Roman" pitchFamily="18" charset="0"/>
                <a:cs typeface="Times New Roman" pitchFamily="18" charset="0"/>
              </a:rPr>
              <a:t> </a:t>
            </a:r>
            <a:r>
              <a:rPr lang="fr-FR" b="1" dirty="0"/>
              <a:t>Des outils statistiques</a:t>
            </a:r>
          </a:p>
          <a:p>
            <a:pPr>
              <a:buClr>
                <a:schemeClr val="accent1"/>
              </a:buClr>
              <a:buSzPct val="80000"/>
              <a:buFont typeface="Wingdings" pitchFamily="2" charset="2"/>
              <a:buNone/>
            </a:pPr>
            <a:r>
              <a:rPr lang="fr-FR" sz="3600" dirty="0">
                <a:latin typeface="Symbol" pitchFamily="18" charset="2"/>
                <a:cs typeface="Times New Roman" pitchFamily="18" charset="0"/>
              </a:rPr>
              <a:t>·</a:t>
            </a:r>
            <a:r>
              <a:rPr lang="fr-FR" sz="3600" dirty="0">
                <a:latin typeface="Times New Roman" pitchFamily="18" charset="0"/>
                <a:cs typeface="Times New Roman" pitchFamily="18" charset="0"/>
              </a:rPr>
              <a:t> </a:t>
            </a:r>
            <a:r>
              <a:rPr lang="fr-FR" b="1" dirty="0"/>
              <a:t>Une gestion globale des ressources humaines</a:t>
            </a: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Des textes adaptés à un système décentralisé</a:t>
            </a:r>
          </a:p>
        </p:txBody>
      </p:sp>
      <p:sp>
        <p:nvSpPr>
          <p:cNvPr id="3" name="Espace réservé du contenu 2"/>
          <p:cNvSpPr>
            <a:spLocks noGrp="1"/>
          </p:cNvSpPr>
          <p:nvPr>
            <p:ph idx="1"/>
          </p:nvPr>
        </p:nvSpPr>
        <p:spPr/>
        <p:txBody>
          <a:bodyPr>
            <a:normAutofit fontScale="85000" lnSpcReduction="20000"/>
          </a:bodyPr>
          <a:lstStyle/>
          <a:p>
            <a:pPr>
              <a:buFont typeface="Wingdings" pitchFamily="2" charset="2"/>
              <a:buNone/>
            </a:pPr>
            <a:r>
              <a:rPr lang="fr-FR" sz="3600" b="1" u="sng" dirty="0">
                <a:solidFill>
                  <a:srgbClr val="FF3300"/>
                </a:solidFill>
              </a:rPr>
              <a:t>Les textes doivent prévoir :</a:t>
            </a:r>
          </a:p>
          <a:p>
            <a:pPr>
              <a:buClr>
                <a:schemeClr val="accent1"/>
              </a:buClr>
              <a:buSzPct val="80000"/>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la transmission des données entre toutes les composantes du système</a:t>
            </a:r>
          </a:p>
          <a:p>
            <a:pPr>
              <a:buClr>
                <a:schemeClr val="accent1"/>
              </a:buClr>
              <a:buSzPct val="80000"/>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le droit d’accès systématique des statisticiens aux données administratives</a:t>
            </a:r>
          </a:p>
          <a:p>
            <a:pPr>
              <a:buClr>
                <a:schemeClr val="accent1"/>
              </a:buClr>
              <a:buSzPct val="80000"/>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des règles communes au niveau de l’éthique, de la protection des données individuelles, du respect de la vie privée, …</a:t>
            </a:r>
          </a:p>
          <a:p>
            <a:pPr>
              <a:buClr>
                <a:schemeClr val="accent1"/>
              </a:buClr>
              <a:buSzPct val="80000"/>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un système harmonisé pour la diffusion des données</a:t>
            </a:r>
          </a:p>
          <a:p>
            <a:pPr>
              <a:buClr>
                <a:schemeClr val="accent1"/>
              </a:buClr>
              <a:buSzPct val="80000"/>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t>une concertation globale entre utilisateurs et producteurs</a:t>
            </a:r>
          </a:p>
          <a:p>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Des structures de gestion adaptées</a:t>
            </a:r>
          </a:p>
        </p:txBody>
      </p:sp>
      <p:sp>
        <p:nvSpPr>
          <p:cNvPr id="3" name="Espace réservé du contenu 2"/>
          <p:cNvSpPr>
            <a:spLocks noGrp="1"/>
          </p:cNvSpPr>
          <p:nvPr>
            <p:ph idx="1"/>
          </p:nvPr>
        </p:nvSpPr>
        <p:spPr>
          <a:xfrm>
            <a:off x="467544" y="1772816"/>
            <a:ext cx="8229600" cy="4525963"/>
          </a:xfrm>
        </p:spPr>
        <p:txBody>
          <a:bodyPr>
            <a:normAutofit fontScale="85000" lnSpcReduction="10000"/>
          </a:bodyPr>
          <a:lstStyle/>
          <a:p>
            <a:pPr>
              <a:buFontTx/>
              <a:buChar char="•"/>
            </a:pPr>
            <a:r>
              <a:rPr lang="fr-FR" b="1" dirty="0"/>
              <a:t>Un des éléments du système doit être clairement responsable de la coordination du SSN</a:t>
            </a:r>
          </a:p>
          <a:p>
            <a:pPr>
              <a:buFontTx/>
              <a:buChar char="•"/>
            </a:pPr>
            <a:r>
              <a:rPr lang="fr-FR" b="1" dirty="0"/>
              <a:t>Le responsable de l’organisme chargé de la coordination doit être le « chef statisticien » du SSN</a:t>
            </a:r>
          </a:p>
          <a:p>
            <a:pPr>
              <a:buFontTx/>
              <a:buChar char="•"/>
            </a:pPr>
            <a:r>
              <a:rPr lang="fr-FR" b="1" dirty="0"/>
              <a:t>L’organisme chargé de la coordination doit être lui-même responsable d’une partie appréciable de la production statistique (pour asseoir sa légitimité)</a:t>
            </a:r>
          </a:p>
          <a:p>
            <a:pPr>
              <a:buFontTx/>
              <a:buChar char="•"/>
            </a:pPr>
            <a:r>
              <a:rPr lang="fr-FR" b="1" dirty="0"/>
              <a:t>Des réunions périodiques de l’ensemble des éléments du SSN, sous la présidence du « chef statisticien », doivent être prévues</a:t>
            </a:r>
          </a:p>
          <a:p>
            <a:pPr>
              <a:buClr>
                <a:schemeClr val="accent1"/>
              </a:buClr>
              <a:buSzPct val="80000"/>
              <a:buFont typeface="Wingdings" pitchFamily="2" charset="2"/>
              <a:buNone/>
            </a:pP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Des outils communs à partager (1)</a:t>
            </a:r>
          </a:p>
        </p:txBody>
      </p:sp>
      <p:sp>
        <p:nvSpPr>
          <p:cNvPr id="3" name="Espace réservé du contenu 2"/>
          <p:cNvSpPr>
            <a:spLocks noGrp="1"/>
          </p:cNvSpPr>
          <p:nvPr>
            <p:ph idx="1"/>
          </p:nvPr>
        </p:nvSpPr>
        <p:spPr/>
        <p:txBody>
          <a:bodyPr/>
          <a:lstStyle/>
          <a:p>
            <a:pPr>
              <a:lnSpc>
                <a:spcPct val="90000"/>
              </a:lnSpc>
              <a:buClr>
                <a:schemeClr val="accent1"/>
              </a:buClr>
              <a:buSzPct val="80000"/>
              <a:buNone/>
            </a:pPr>
            <a:r>
              <a:rPr lang="fr-FR" sz="3600" dirty="0">
                <a:latin typeface="Symbol" pitchFamily="18" charset="2"/>
                <a:cs typeface="Times New Roman" pitchFamily="18" charset="0"/>
              </a:rPr>
              <a:t>·</a:t>
            </a:r>
            <a:r>
              <a:rPr lang="fr-FR" sz="3600" dirty="0">
                <a:latin typeface="Times New Roman" pitchFamily="18" charset="0"/>
                <a:cs typeface="Times New Roman" pitchFamily="18" charset="0"/>
              </a:rPr>
              <a:t> </a:t>
            </a:r>
            <a:r>
              <a:rPr lang="fr-FR" b="1" dirty="0">
                <a:cs typeface="Arial" charset="0"/>
              </a:rPr>
              <a:t>Répertoires</a:t>
            </a:r>
          </a:p>
          <a:p>
            <a:pPr>
              <a:lnSpc>
                <a:spcPct val="90000"/>
              </a:lnSpc>
              <a:buClr>
                <a:schemeClr val="accent1"/>
              </a:buClr>
              <a:buSzPct val="80000"/>
              <a:buFont typeface="Wingdings" pitchFamily="2" charset="2"/>
              <a:buNone/>
            </a:pPr>
            <a:r>
              <a:rPr lang="fr-FR" sz="3600" dirty="0">
                <a:latin typeface="Symbol" pitchFamily="18" charset="2"/>
                <a:cs typeface="Times New Roman" pitchFamily="18" charset="0"/>
              </a:rPr>
              <a:t>·</a:t>
            </a:r>
            <a:r>
              <a:rPr lang="fr-FR" sz="3600" dirty="0">
                <a:latin typeface="Times New Roman" pitchFamily="18" charset="0"/>
                <a:cs typeface="Times New Roman" pitchFamily="18" charset="0"/>
              </a:rPr>
              <a:t> </a:t>
            </a:r>
            <a:r>
              <a:rPr lang="fr-FR" b="1" dirty="0">
                <a:cs typeface="Arial" charset="0"/>
              </a:rPr>
              <a:t>Nomenclatures communes</a:t>
            </a:r>
          </a:p>
          <a:p>
            <a:pPr>
              <a:lnSpc>
                <a:spcPct val="90000"/>
              </a:lnSpc>
              <a:buClr>
                <a:schemeClr val="accent1"/>
              </a:buClr>
              <a:buSzPct val="80000"/>
              <a:buFont typeface="Wingdings" pitchFamily="2" charset="2"/>
              <a:buNone/>
            </a:pPr>
            <a:r>
              <a:rPr lang="fr-FR" sz="3600" dirty="0">
                <a:latin typeface="Symbol" pitchFamily="18" charset="2"/>
                <a:cs typeface="Times New Roman" pitchFamily="18" charset="0"/>
              </a:rPr>
              <a:t>·</a:t>
            </a:r>
            <a:r>
              <a:rPr lang="fr-FR" sz="3600" dirty="0">
                <a:latin typeface="Times New Roman" pitchFamily="18" charset="0"/>
                <a:cs typeface="Times New Roman" pitchFamily="18" charset="0"/>
              </a:rPr>
              <a:t> </a:t>
            </a:r>
            <a:r>
              <a:rPr lang="fr-FR" b="1" dirty="0">
                <a:cs typeface="Arial" charset="0"/>
              </a:rPr>
              <a:t>Méthodes (d’enquête, …)</a:t>
            </a:r>
          </a:p>
          <a:p>
            <a:pPr>
              <a:lnSpc>
                <a:spcPct val="90000"/>
              </a:lnSpc>
              <a:buClr>
                <a:schemeClr val="accent1"/>
              </a:buClr>
              <a:buSzPct val="80000"/>
              <a:buFont typeface="Wingdings" pitchFamily="2" charset="2"/>
              <a:buNone/>
            </a:pPr>
            <a:r>
              <a:rPr lang="fr-FR" sz="3600" dirty="0">
                <a:latin typeface="Symbol" pitchFamily="18" charset="2"/>
                <a:cs typeface="Times New Roman" pitchFamily="18" charset="0"/>
              </a:rPr>
              <a:t>·</a:t>
            </a:r>
            <a:r>
              <a:rPr lang="fr-FR" sz="3600" dirty="0">
                <a:latin typeface="Times New Roman" pitchFamily="18" charset="0"/>
                <a:cs typeface="Times New Roman" pitchFamily="18" charset="0"/>
              </a:rPr>
              <a:t> </a:t>
            </a:r>
            <a:r>
              <a:rPr lang="fr-FR" b="1" dirty="0">
                <a:cs typeface="Arial" charset="0"/>
              </a:rPr>
              <a:t>Comptabilité nationale</a:t>
            </a:r>
          </a:p>
          <a:p>
            <a:pPr>
              <a:lnSpc>
                <a:spcPct val="90000"/>
              </a:lnSpc>
              <a:buClr>
                <a:schemeClr val="accent1"/>
              </a:buClr>
              <a:buSzPct val="80000"/>
              <a:buFont typeface="Wingdings" pitchFamily="2" charset="2"/>
              <a:buChar char="§"/>
            </a:pPr>
            <a:r>
              <a:rPr lang="fr-FR" b="1" dirty="0">
                <a:cs typeface="Arial" charset="0"/>
              </a:rPr>
              <a:t>….</a:t>
            </a:r>
          </a:p>
          <a:p>
            <a:pPr>
              <a:lnSpc>
                <a:spcPct val="90000"/>
              </a:lnSpc>
              <a:buClr>
                <a:schemeClr val="accent1"/>
              </a:buClr>
              <a:buSzPct val="80000"/>
              <a:buFont typeface="Wingdings" pitchFamily="2" charset="2"/>
              <a:buNone/>
            </a:pPr>
            <a:endParaRPr lang="fr-FR" b="1" dirty="0">
              <a:cs typeface="Arial" charset="0"/>
            </a:endParaRPr>
          </a:p>
          <a:p>
            <a:pPr>
              <a:lnSpc>
                <a:spcPct val="90000"/>
              </a:lnSpc>
              <a:buClrTx/>
              <a:buSzTx/>
              <a:buFontTx/>
              <a:buNone/>
            </a:pPr>
            <a:r>
              <a:rPr lang="fr-FR" b="1" dirty="0">
                <a:sym typeface="Wingdings" pitchFamily="2" charset="2"/>
              </a:rPr>
              <a:t></a:t>
            </a:r>
            <a:r>
              <a:rPr lang="fr-FR" b="1" dirty="0">
                <a:cs typeface="Arial" charset="0"/>
              </a:rPr>
              <a:t> </a:t>
            </a:r>
            <a:r>
              <a:rPr lang="fr-FR" b="1" u="sng" dirty="0">
                <a:cs typeface="Arial" charset="0"/>
              </a:rPr>
              <a:t>Une question importante :</a:t>
            </a:r>
            <a:r>
              <a:rPr lang="fr-FR" b="1" dirty="0">
                <a:cs typeface="Arial" charset="0"/>
              </a:rPr>
              <a:t> comment rendre obligatoire l’usage des outils communs ?</a:t>
            </a:r>
          </a:p>
          <a:p>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Des outils communs à partager (2)</a:t>
            </a:r>
          </a:p>
        </p:txBody>
      </p:sp>
      <p:sp>
        <p:nvSpPr>
          <p:cNvPr id="3" name="Espace réservé du contenu 2"/>
          <p:cNvSpPr>
            <a:spLocks noGrp="1"/>
          </p:cNvSpPr>
          <p:nvPr>
            <p:ph idx="1"/>
          </p:nvPr>
        </p:nvSpPr>
        <p:spPr/>
        <p:txBody>
          <a:bodyPr>
            <a:normAutofit fontScale="92500" lnSpcReduction="10000"/>
          </a:bodyPr>
          <a:lstStyle/>
          <a:p>
            <a:pPr>
              <a:lnSpc>
                <a:spcPct val="90000"/>
              </a:lnSpc>
              <a:buFont typeface="Wingdings" pitchFamily="2" charset="2"/>
              <a:buNone/>
            </a:pPr>
            <a:r>
              <a:rPr lang="fr-FR" b="1" u="sng" dirty="0">
                <a:solidFill>
                  <a:srgbClr val="FF3300"/>
                </a:solidFill>
                <a:cs typeface="Arial" charset="0"/>
              </a:rPr>
              <a:t>Une procédure de visas (attribués par le CNS) :</a:t>
            </a:r>
          </a:p>
          <a:p>
            <a:pPr>
              <a:lnSpc>
                <a:spcPct val="90000"/>
              </a:lnSpc>
              <a:buFont typeface="Wingdings" pitchFamily="2" charset="2"/>
              <a:buNone/>
            </a:pPr>
            <a:endParaRPr lang="fr-FR" b="1" dirty="0">
              <a:cs typeface="Arial" charset="0"/>
            </a:endParaRPr>
          </a:p>
          <a:p>
            <a:pPr>
              <a:lnSpc>
                <a:spcPct val="90000"/>
              </a:lnSpc>
              <a:buClr>
                <a:schemeClr val="accent1"/>
              </a:buClr>
              <a:buSzPct val="80000"/>
              <a:buFontTx/>
              <a:buNone/>
            </a:pPr>
            <a:r>
              <a:rPr lang="fr-FR" sz="4000" dirty="0">
                <a:latin typeface="Symbol" pitchFamily="18" charset="2"/>
                <a:cs typeface="Times New Roman" pitchFamily="18" charset="0"/>
              </a:rPr>
              <a:t>·</a:t>
            </a:r>
            <a:r>
              <a:rPr lang="fr-FR" sz="4000" dirty="0">
                <a:latin typeface="Times New Roman" pitchFamily="18" charset="0"/>
                <a:cs typeface="Times New Roman" pitchFamily="18" charset="0"/>
              </a:rPr>
              <a:t> </a:t>
            </a:r>
            <a:r>
              <a:rPr lang="fr-FR" b="1" dirty="0">
                <a:cs typeface="Arial" charset="0"/>
              </a:rPr>
              <a:t>les enquêtes revêtues du visa sont obligatoires</a:t>
            </a:r>
          </a:p>
          <a:p>
            <a:pPr>
              <a:lnSpc>
                <a:spcPct val="90000"/>
              </a:lnSpc>
              <a:buClr>
                <a:schemeClr val="accent1"/>
              </a:buClr>
              <a:buSzPct val="80000"/>
              <a:buFontTx/>
              <a:buNone/>
            </a:pPr>
            <a:endParaRPr lang="fr-FR" b="1" dirty="0">
              <a:cs typeface="Arial" charset="0"/>
            </a:endParaRPr>
          </a:p>
          <a:p>
            <a:pPr>
              <a:lnSpc>
                <a:spcPct val="90000"/>
              </a:lnSpc>
              <a:buClr>
                <a:schemeClr val="accent1"/>
              </a:buClr>
              <a:buSzPct val="80000"/>
              <a:buFontTx/>
              <a:buNone/>
            </a:pPr>
            <a:r>
              <a:rPr lang="fr-FR" sz="4000" dirty="0">
                <a:latin typeface="Symbol" pitchFamily="18" charset="2"/>
                <a:cs typeface="Times New Roman" pitchFamily="18" charset="0"/>
              </a:rPr>
              <a:t>·</a:t>
            </a:r>
            <a:r>
              <a:rPr lang="fr-FR" sz="4000" dirty="0">
                <a:latin typeface="Times New Roman" pitchFamily="18" charset="0"/>
                <a:cs typeface="Times New Roman" pitchFamily="18" charset="0"/>
              </a:rPr>
              <a:t> </a:t>
            </a:r>
            <a:r>
              <a:rPr lang="fr-FR" b="1" dirty="0">
                <a:cs typeface="Arial" charset="0"/>
              </a:rPr>
              <a:t>elles constituent « l’ossature » du programme statistique annuel</a:t>
            </a:r>
          </a:p>
          <a:p>
            <a:pPr>
              <a:lnSpc>
                <a:spcPct val="90000"/>
              </a:lnSpc>
              <a:buClr>
                <a:schemeClr val="accent1"/>
              </a:buClr>
              <a:buSzPct val="80000"/>
              <a:buFontTx/>
              <a:buChar char="-"/>
            </a:pPr>
            <a:endParaRPr lang="fr-FR" b="1" dirty="0">
              <a:cs typeface="Arial" charset="0"/>
            </a:endParaRPr>
          </a:p>
          <a:p>
            <a:pPr>
              <a:lnSpc>
                <a:spcPct val="90000"/>
              </a:lnSpc>
              <a:buClr>
                <a:schemeClr val="accent1"/>
              </a:buClr>
              <a:buSzPct val="80000"/>
              <a:buFontTx/>
              <a:buNone/>
            </a:pPr>
            <a:r>
              <a:rPr lang="fr-FR" sz="4000" dirty="0">
                <a:latin typeface="Symbol" pitchFamily="18" charset="2"/>
                <a:cs typeface="Times New Roman" pitchFamily="18" charset="0"/>
              </a:rPr>
              <a:t>·</a:t>
            </a:r>
            <a:r>
              <a:rPr lang="fr-FR" sz="4000" dirty="0">
                <a:latin typeface="Times New Roman" pitchFamily="18" charset="0"/>
                <a:cs typeface="Times New Roman" pitchFamily="18" charset="0"/>
              </a:rPr>
              <a:t> </a:t>
            </a:r>
            <a:r>
              <a:rPr lang="fr-FR" b="1" dirty="0">
                <a:cs typeface="Arial" charset="0"/>
              </a:rPr>
              <a:t>la procédure de visas s’applique à l’ensemble des travaux du SSN</a:t>
            </a:r>
          </a:p>
          <a:p>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Une gestion globale des ressources humaines</a:t>
            </a:r>
          </a:p>
        </p:txBody>
      </p:sp>
      <p:sp>
        <p:nvSpPr>
          <p:cNvPr id="3" name="Espace réservé du contenu 2"/>
          <p:cNvSpPr>
            <a:spLocks noGrp="1"/>
          </p:cNvSpPr>
          <p:nvPr>
            <p:ph idx="1"/>
          </p:nvPr>
        </p:nvSpPr>
        <p:spPr/>
        <p:txBody>
          <a:bodyPr/>
          <a:lstStyle/>
          <a:p>
            <a:pPr lvl="1">
              <a:buClrTx/>
              <a:buSzTx/>
              <a:buFontTx/>
              <a:buChar char="•"/>
            </a:pPr>
            <a:r>
              <a:rPr lang="fr-FR" sz="2200" b="1" dirty="0"/>
              <a:t>Le « chef statisticien » doit pouvoir intervenir dans les nominations, les promotions, etc., pour l’ensemble des organismes du SSN</a:t>
            </a:r>
          </a:p>
          <a:p>
            <a:pPr lvl="1">
              <a:buClrTx/>
              <a:buSzTx/>
              <a:buFontTx/>
              <a:buNone/>
            </a:pPr>
            <a:endParaRPr lang="fr-FR" sz="2200" b="1" dirty="0"/>
          </a:p>
          <a:p>
            <a:pPr lvl="1">
              <a:buClrTx/>
              <a:buSzTx/>
              <a:buFontTx/>
              <a:buChar char="•"/>
            </a:pPr>
            <a:r>
              <a:rPr lang="fr-FR" sz="2200" b="1" dirty="0"/>
              <a:t>Si possible, il sera responsable de la gestion de l’ensemble des cadres statisticiens travaillant au sein du SSN (y compris fixation du niveau des salaires)</a:t>
            </a:r>
          </a:p>
          <a:p>
            <a:pPr lvl="1">
              <a:buClrTx/>
              <a:buSzTx/>
              <a:buFontTx/>
              <a:buNone/>
            </a:pPr>
            <a:endParaRPr lang="fr-FR" sz="2200" b="1" dirty="0"/>
          </a:p>
          <a:p>
            <a:pPr lvl="1">
              <a:buClrTx/>
              <a:buSzTx/>
              <a:buFontTx/>
              <a:buChar char="•"/>
            </a:pPr>
            <a:r>
              <a:rPr lang="fr-FR" sz="2200" b="1" dirty="0"/>
              <a:t>La mobilité entre organismes du SSN doit être facilitée : une obligation de mobilité au sein du SSN devrait être insérée dans les plans de carrière</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u="sng" dirty="0">
                <a:solidFill>
                  <a:srgbClr val="FF0000"/>
                </a:solidFill>
              </a:rPr>
              <a:t>Les grands principes</a:t>
            </a:r>
            <a:endParaRPr lang="fr-FR" dirty="0"/>
          </a:p>
        </p:txBody>
      </p:sp>
      <p:sp>
        <p:nvSpPr>
          <p:cNvPr id="3" name="Espace réservé du contenu 2"/>
          <p:cNvSpPr>
            <a:spLocks noGrp="1"/>
          </p:cNvSpPr>
          <p:nvPr>
            <p:ph idx="1"/>
          </p:nvPr>
        </p:nvSpPr>
        <p:spPr/>
        <p:txBody>
          <a:bodyPr>
            <a:normAutofit fontScale="92500" lnSpcReduction="20000"/>
          </a:bodyPr>
          <a:lstStyle/>
          <a:p>
            <a:pPr algn="just">
              <a:buFont typeface="Wingdings" pitchFamily="2" charset="2"/>
              <a:buNone/>
            </a:pPr>
            <a:r>
              <a:rPr lang="fr-FR" dirty="0">
                <a:latin typeface="Times New Roman" pitchFamily="18" charset="0"/>
                <a:cs typeface="Times New Roman" pitchFamily="18" charset="0"/>
              </a:rPr>
              <a:t> </a:t>
            </a: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cs typeface="Times New Roman" pitchFamily="18" charset="0"/>
              </a:rPr>
              <a:t>indépendance</a:t>
            </a:r>
          </a:p>
          <a:p>
            <a:pPr algn="just">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cs typeface="Times New Roman" pitchFamily="18" charset="0"/>
              </a:rPr>
              <a:t>transparence</a:t>
            </a:r>
            <a:endParaRPr lang="fr-FR" dirty="0">
              <a:cs typeface="Times New Roman" pitchFamily="18" charset="0"/>
            </a:endParaRPr>
          </a:p>
          <a:p>
            <a:pPr algn="just">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cs typeface="Times New Roman" pitchFamily="18" charset="0"/>
              </a:rPr>
              <a:t>impartialité</a:t>
            </a:r>
          </a:p>
          <a:p>
            <a:pPr algn="just">
              <a:buFont typeface="Wingdings" pitchFamily="2" charset="2"/>
              <a:buChar char="§"/>
            </a:pPr>
            <a:r>
              <a:rPr lang="fr-FR" b="1" dirty="0">
                <a:cs typeface="Times New Roman" pitchFamily="18" charset="0"/>
              </a:rPr>
              <a:t>qualité</a:t>
            </a:r>
            <a:endParaRPr lang="fr-FR" dirty="0">
              <a:cs typeface="Times New Roman" pitchFamily="18" charset="0"/>
            </a:endParaRPr>
          </a:p>
          <a:p>
            <a:pPr algn="just">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cs typeface="Times New Roman" pitchFamily="18" charset="0"/>
              </a:rPr>
              <a:t>intégrité</a:t>
            </a:r>
            <a:endParaRPr lang="fr-FR" dirty="0">
              <a:cs typeface="Times New Roman" pitchFamily="18" charset="0"/>
            </a:endParaRPr>
          </a:p>
          <a:p>
            <a:pPr algn="just">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cs typeface="Times New Roman" pitchFamily="18" charset="0"/>
              </a:rPr>
              <a:t>fiabilité</a:t>
            </a:r>
          </a:p>
          <a:p>
            <a:pPr algn="just">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cs typeface="Times New Roman" pitchFamily="18" charset="0"/>
              </a:rPr>
              <a:t>confidentialité des données individuelles</a:t>
            </a:r>
          </a:p>
          <a:p>
            <a:pPr algn="just">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cs typeface="Times New Roman" pitchFamily="18" charset="0"/>
              </a:rPr>
              <a:t>respect de la vie privée</a:t>
            </a:r>
          </a:p>
          <a:p>
            <a:pPr algn="just">
              <a:buFont typeface="Wingdings" pitchFamily="2"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b="1" dirty="0">
                <a:cs typeface="Times New Roman" pitchFamily="18" charset="0"/>
              </a:rPr>
              <a:t>droit des citoyens à l'information, l'un des droits fondamentaux d'une démocratie moderne</a:t>
            </a:r>
            <a:endParaRPr lang="fr-FR" dirty="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Les Conseils Nationaux de la Statistique (1)</a:t>
            </a:r>
          </a:p>
        </p:txBody>
      </p:sp>
      <p:sp>
        <p:nvSpPr>
          <p:cNvPr id="3" name="Espace réservé du contenu 2"/>
          <p:cNvSpPr>
            <a:spLocks noGrp="1"/>
          </p:cNvSpPr>
          <p:nvPr>
            <p:ph idx="1"/>
          </p:nvPr>
        </p:nvSpPr>
        <p:spPr/>
        <p:txBody>
          <a:bodyPr>
            <a:normAutofit lnSpcReduction="10000"/>
          </a:bodyPr>
          <a:lstStyle/>
          <a:p>
            <a:pPr>
              <a:buClr>
                <a:schemeClr val="accent1"/>
              </a:buClr>
              <a:buSzPct val="80000"/>
              <a:buFont typeface="Wingdings" pitchFamily="2" charset="2"/>
              <a:buNone/>
            </a:pPr>
            <a:r>
              <a:rPr lang="fr-FR" b="1" dirty="0"/>
              <a:t> L’objectif premier des CNS n’est pas la coordination statistique, mais l’organisation du dialogue utilisateurs – producteurs, composante indispensable du fonctionnement des institutions démocratiques et de la bonne gouvernance</a:t>
            </a:r>
          </a:p>
          <a:p>
            <a:pPr>
              <a:buClr>
                <a:schemeClr val="accent1"/>
              </a:buClr>
              <a:buSzPct val="80000"/>
              <a:buFont typeface="Wingdings" pitchFamily="2" charset="2"/>
              <a:buNone/>
            </a:pPr>
            <a:endParaRPr lang="fr-FR" b="1" dirty="0"/>
          </a:p>
          <a:p>
            <a:pPr>
              <a:buClr>
                <a:schemeClr val="accent1"/>
              </a:buClr>
              <a:buSzPct val="80000"/>
              <a:buFont typeface="Wingdings" pitchFamily="2" charset="2"/>
              <a:buNone/>
            </a:pPr>
            <a:endParaRPr lang="fr-FR" b="1" dirty="0"/>
          </a:p>
          <a:p>
            <a:pPr>
              <a:buClr>
                <a:schemeClr val="accent1"/>
              </a:buClr>
              <a:buSzPct val="80000"/>
              <a:buFont typeface="Wingdings" pitchFamily="2" charset="2"/>
              <a:buNone/>
            </a:pPr>
            <a:r>
              <a:rPr lang="fr-FR" b="1" dirty="0"/>
              <a:t>     MAIS ……</a:t>
            </a:r>
            <a:endParaRPr lang="fr-FR" dirty="0"/>
          </a:p>
          <a:p>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Les Conseils Nationaux de la Statistique (2)</a:t>
            </a:r>
          </a:p>
        </p:txBody>
      </p:sp>
      <p:sp>
        <p:nvSpPr>
          <p:cNvPr id="3" name="Espace réservé du contenu 2"/>
          <p:cNvSpPr>
            <a:spLocks noGrp="1"/>
          </p:cNvSpPr>
          <p:nvPr>
            <p:ph idx="1"/>
          </p:nvPr>
        </p:nvSpPr>
        <p:spPr/>
        <p:txBody>
          <a:bodyPr/>
          <a:lstStyle/>
          <a:p>
            <a:pPr>
              <a:lnSpc>
                <a:spcPct val="90000"/>
              </a:lnSpc>
              <a:buFont typeface="Wingdings" pitchFamily="2" charset="2"/>
              <a:buNone/>
            </a:pPr>
            <a:r>
              <a:rPr lang="fr-FR" b="1" dirty="0">
                <a:solidFill>
                  <a:srgbClr val="FF3300"/>
                </a:solidFill>
              </a:rPr>
              <a:t>Ils contribuent largement à la coordination statistique</a:t>
            </a:r>
            <a:r>
              <a:rPr lang="fr-FR" b="1" dirty="0"/>
              <a:t> </a:t>
            </a:r>
          </a:p>
          <a:p>
            <a:pPr lvl="1">
              <a:lnSpc>
                <a:spcPct val="90000"/>
              </a:lnSpc>
              <a:buClrTx/>
              <a:buSzTx/>
              <a:buFontTx/>
              <a:buChar char="•"/>
            </a:pPr>
            <a:r>
              <a:rPr lang="fr-FR" dirty="0">
                <a:latin typeface="Times New Roman" pitchFamily="18" charset="0"/>
              </a:rPr>
              <a:t> </a:t>
            </a:r>
            <a:r>
              <a:rPr lang="fr-FR" b="1" i="1" dirty="0"/>
              <a:t>Avis sur les programmes à moyen terme et des programmes annuels de travail pour l’ensemble du SSN</a:t>
            </a:r>
          </a:p>
          <a:p>
            <a:pPr lvl="1">
              <a:lnSpc>
                <a:spcPct val="90000"/>
              </a:lnSpc>
              <a:buClrTx/>
              <a:buSzTx/>
              <a:buFontTx/>
              <a:buChar char="•"/>
            </a:pPr>
            <a:r>
              <a:rPr lang="fr-FR" b="1" i="1" dirty="0"/>
              <a:t>Avis sur les dispositifs de la diffusion statistique</a:t>
            </a:r>
          </a:p>
          <a:p>
            <a:pPr lvl="1">
              <a:lnSpc>
                <a:spcPct val="90000"/>
              </a:lnSpc>
              <a:buClrTx/>
              <a:buSzTx/>
              <a:buFontTx/>
              <a:buChar char="•"/>
            </a:pPr>
            <a:r>
              <a:rPr lang="fr-FR" b="1" i="1" dirty="0"/>
              <a:t>Avis sur les méthodes de production, les nomenclatures, etc.</a:t>
            </a:r>
          </a:p>
          <a:p>
            <a:pPr lvl="1">
              <a:lnSpc>
                <a:spcPct val="90000"/>
              </a:lnSpc>
              <a:buClrTx/>
              <a:buSzTx/>
              <a:buFontTx/>
              <a:buChar char="•"/>
            </a:pPr>
            <a:r>
              <a:rPr lang="fr-FR" b="1" i="1" dirty="0"/>
              <a:t>Délivrance des visas</a:t>
            </a:r>
          </a:p>
          <a:p>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404664"/>
            <a:ext cx="8229600" cy="5721499"/>
          </a:xfrm>
        </p:spPr>
        <p:txBody>
          <a:bodyPr/>
          <a:lstStyle/>
          <a:p>
            <a:pPr algn="ctr">
              <a:buNone/>
            </a:pPr>
            <a:endParaRPr lang="fr-FR" sz="4400" dirty="0">
              <a:solidFill>
                <a:srgbClr val="FF0000"/>
              </a:solidFill>
            </a:endParaRPr>
          </a:p>
          <a:p>
            <a:pPr algn="ctr">
              <a:buNone/>
            </a:pPr>
            <a:endParaRPr lang="fr-FR" sz="4400" dirty="0">
              <a:solidFill>
                <a:srgbClr val="FF0000"/>
              </a:solidFill>
            </a:endParaRPr>
          </a:p>
          <a:p>
            <a:pPr algn="ctr">
              <a:buNone/>
            </a:pPr>
            <a:r>
              <a:rPr lang="fr-FR" sz="4400" dirty="0">
                <a:solidFill>
                  <a:srgbClr val="FF0000"/>
                </a:solidFill>
              </a:rPr>
              <a:t>MERCI </a:t>
            </a:r>
          </a:p>
          <a:p>
            <a:pPr algn="ctr"/>
            <a:endParaRPr lang="fr-FR" sz="4400" dirty="0">
              <a:solidFill>
                <a:srgbClr val="FF0000"/>
              </a:solidFill>
            </a:endParaRPr>
          </a:p>
          <a:p>
            <a:pPr algn="ctr"/>
            <a:endParaRPr lang="fr-FR" sz="4400" dirty="0">
              <a:solidFill>
                <a:srgbClr val="FF0000"/>
              </a:solidFill>
            </a:endParaRPr>
          </a:p>
          <a:p>
            <a:pPr algn="ctr">
              <a:buNone/>
            </a:pPr>
            <a:r>
              <a:rPr lang="fr-FR" sz="4400" dirty="0">
                <a:solidFill>
                  <a:srgbClr val="FF0000"/>
                </a:solidFill>
              </a:rPr>
              <a:t>POUR VOTRE ATTENTION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i="1" dirty="0">
                <a:cs typeface="Times New Roman" pitchFamily="18" charset="0"/>
              </a:rPr>
              <a:t>Légitimité et crédibilité de l'information statistique (1)</a:t>
            </a:r>
            <a:endParaRPr lang="fr-FR" dirty="0"/>
          </a:p>
        </p:txBody>
      </p:sp>
      <p:sp>
        <p:nvSpPr>
          <p:cNvPr id="3" name="Espace réservé du contenu 2"/>
          <p:cNvSpPr>
            <a:spLocks noGrp="1"/>
          </p:cNvSpPr>
          <p:nvPr>
            <p:ph idx="1"/>
          </p:nvPr>
        </p:nvSpPr>
        <p:spPr/>
        <p:txBody>
          <a:bodyPr>
            <a:normAutofit fontScale="85000" lnSpcReduction="10000"/>
          </a:bodyPr>
          <a:lstStyle/>
          <a:p>
            <a:pPr algn="just">
              <a:buFont typeface="Wingdings" pitchFamily="2" charset="2"/>
              <a:buNone/>
            </a:pPr>
            <a:r>
              <a:rPr lang="en-GB" dirty="0">
                <a:solidFill>
                  <a:srgbClr val="FF3300"/>
                </a:solidFill>
                <a:cs typeface="Times New Roman" pitchFamily="18" charset="0"/>
              </a:rPr>
              <a:t>     </a:t>
            </a:r>
            <a:r>
              <a:rPr lang="en-GB" u="sng" dirty="0" err="1">
                <a:solidFill>
                  <a:srgbClr val="FF3300"/>
                </a:solidFill>
                <a:cs typeface="Times New Roman" pitchFamily="18" charset="0"/>
              </a:rPr>
              <a:t>Impartialité</a:t>
            </a:r>
            <a:r>
              <a:rPr lang="en-GB" u="sng" dirty="0">
                <a:solidFill>
                  <a:srgbClr val="FF3300"/>
                </a:solidFill>
                <a:cs typeface="Times New Roman" pitchFamily="18" charset="0"/>
              </a:rPr>
              <a:t> :</a:t>
            </a:r>
            <a:r>
              <a:rPr lang="en-GB" dirty="0">
                <a:cs typeface="Times New Roman" pitchFamily="18" charset="0"/>
              </a:rPr>
              <a:t> </a:t>
            </a:r>
            <a:r>
              <a:rPr lang="en-GB" dirty="0" err="1">
                <a:cs typeface="Times New Roman" pitchFamily="18" charset="0"/>
              </a:rPr>
              <a:t>elle</a:t>
            </a:r>
            <a:r>
              <a:rPr lang="en-GB" dirty="0">
                <a:cs typeface="Times New Roman" pitchFamily="18" charset="0"/>
              </a:rPr>
              <a:t> </a:t>
            </a:r>
            <a:r>
              <a:rPr lang="en-GB" dirty="0" err="1">
                <a:cs typeface="Times New Roman" pitchFamily="18" charset="0"/>
              </a:rPr>
              <a:t>doit</a:t>
            </a:r>
            <a:r>
              <a:rPr lang="en-GB" dirty="0">
                <a:cs typeface="Times New Roman" pitchFamily="18" charset="0"/>
              </a:rPr>
              <a:t> </a:t>
            </a:r>
            <a:r>
              <a:rPr lang="en-GB" dirty="0" err="1">
                <a:cs typeface="Times New Roman" pitchFamily="18" charset="0"/>
              </a:rPr>
              <a:t>être</a:t>
            </a:r>
            <a:r>
              <a:rPr lang="en-GB" dirty="0">
                <a:cs typeface="Times New Roman" pitchFamily="18" charset="0"/>
              </a:rPr>
              <a:t> </a:t>
            </a:r>
            <a:r>
              <a:rPr lang="en-GB" dirty="0" err="1">
                <a:cs typeface="Times New Roman" pitchFamily="18" charset="0"/>
              </a:rPr>
              <a:t>produite</a:t>
            </a:r>
            <a:r>
              <a:rPr lang="en-GB" dirty="0">
                <a:cs typeface="Times New Roman" pitchFamily="18" charset="0"/>
              </a:rPr>
              <a:t> de </a:t>
            </a:r>
            <a:r>
              <a:rPr lang="en-GB" dirty="0" err="1">
                <a:cs typeface="Times New Roman" pitchFamily="18" charset="0"/>
              </a:rPr>
              <a:t>manière</a:t>
            </a:r>
            <a:r>
              <a:rPr lang="en-GB" dirty="0">
                <a:cs typeface="Times New Roman" pitchFamily="18" charset="0"/>
              </a:rPr>
              <a:t> objective et </a:t>
            </a:r>
            <a:r>
              <a:rPr lang="en-GB" dirty="0" err="1">
                <a:cs typeface="Times New Roman" pitchFamily="18" charset="0"/>
              </a:rPr>
              <a:t>indépendante</a:t>
            </a:r>
            <a:r>
              <a:rPr lang="en-GB" dirty="0">
                <a:cs typeface="Times New Roman" pitchFamily="18" charset="0"/>
              </a:rPr>
              <a:t>, sans </a:t>
            </a:r>
            <a:r>
              <a:rPr lang="en-GB" dirty="0" err="1">
                <a:cs typeface="Times New Roman" pitchFamily="18" charset="0"/>
              </a:rPr>
              <a:t>pression</a:t>
            </a:r>
            <a:r>
              <a:rPr lang="en-GB" dirty="0">
                <a:cs typeface="Times New Roman" pitchFamily="18" charset="0"/>
              </a:rPr>
              <a:t> </a:t>
            </a:r>
            <a:r>
              <a:rPr lang="en-GB" dirty="0" err="1">
                <a:cs typeface="Times New Roman" pitchFamily="18" charset="0"/>
              </a:rPr>
              <a:t>d’aucune</a:t>
            </a:r>
            <a:r>
              <a:rPr lang="en-GB" dirty="0">
                <a:cs typeface="Times New Roman" pitchFamily="18" charset="0"/>
              </a:rPr>
              <a:t> </a:t>
            </a:r>
            <a:r>
              <a:rPr lang="en-GB" dirty="0" err="1">
                <a:cs typeface="Times New Roman" pitchFamily="18" charset="0"/>
              </a:rPr>
              <a:t>sorte</a:t>
            </a:r>
            <a:r>
              <a:rPr lang="en-GB" dirty="0">
                <a:cs typeface="Times New Roman" pitchFamily="18" charset="0"/>
              </a:rPr>
              <a:t> des </a:t>
            </a:r>
            <a:r>
              <a:rPr lang="en-GB" dirty="0" err="1">
                <a:cs typeface="Times New Roman" pitchFamily="18" charset="0"/>
              </a:rPr>
              <a:t>groupes</a:t>
            </a:r>
            <a:r>
              <a:rPr lang="en-GB" dirty="0">
                <a:cs typeface="Times New Roman" pitchFamily="18" charset="0"/>
              </a:rPr>
              <a:t> </a:t>
            </a:r>
            <a:r>
              <a:rPr lang="en-GB" dirty="0" err="1">
                <a:cs typeface="Times New Roman" pitchFamily="18" charset="0"/>
              </a:rPr>
              <a:t>politiques</a:t>
            </a:r>
            <a:r>
              <a:rPr lang="en-GB" dirty="0">
                <a:cs typeface="Times New Roman" pitchFamily="18" charset="0"/>
              </a:rPr>
              <a:t> </a:t>
            </a:r>
            <a:r>
              <a:rPr lang="en-GB" dirty="0" err="1">
                <a:cs typeface="Times New Roman" pitchFamily="18" charset="0"/>
              </a:rPr>
              <a:t>ou</a:t>
            </a:r>
            <a:r>
              <a:rPr lang="en-GB" dirty="0">
                <a:cs typeface="Times New Roman" pitchFamily="18" charset="0"/>
              </a:rPr>
              <a:t> </a:t>
            </a:r>
            <a:r>
              <a:rPr lang="en-GB" dirty="0" err="1">
                <a:cs typeface="Times New Roman" pitchFamily="18" charset="0"/>
              </a:rPr>
              <a:t>d’autres</a:t>
            </a:r>
            <a:r>
              <a:rPr lang="en-GB" dirty="0">
                <a:cs typeface="Times New Roman" pitchFamily="18" charset="0"/>
              </a:rPr>
              <a:t> </a:t>
            </a:r>
            <a:r>
              <a:rPr lang="en-GB" dirty="0" err="1">
                <a:cs typeface="Times New Roman" pitchFamily="18" charset="0"/>
              </a:rPr>
              <a:t>groupes</a:t>
            </a:r>
            <a:r>
              <a:rPr lang="en-GB" dirty="0">
                <a:cs typeface="Times New Roman" pitchFamily="18" charset="0"/>
              </a:rPr>
              <a:t> de </a:t>
            </a:r>
            <a:r>
              <a:rPr lang="en-GB" dirty="0" err="1">
                <a:cs typeface="Times New Roman" pitchFamily="18" charset="0"/>
              </a:rPr>
              <a:t>pression</a:t>
            </a:r>
            <a:r>
              <a:rPr lang="en-GB" dirty="0">
                <a:cs typeface="Times New Roman" pitchFamily="18" charset="0"/>
              </a:rPr>
              <a:t>, en </a:t>
            </a:r>
            <a:r>
              <a:rPr lang="en-GB" dirty="0" err="1">
                <a:cs typeface="Times New Roman" pitchFamily="18" charset="0"/>
              </a:rPr>
              <a:t>particulier</a:t>
            </a:r>
            <a:r>
              <a:rPr lang="en-GB" dirty="0">
                <a:cs typeface="Times New Roman" pitchFamily="18" charset="0"/>
              </a:rPr>
              <a:t> pour </a:t>
            </a:r>
            <a:r>
              <a:rPr lang="en-GB" dirty="0" err="1">
                <a:cs typeface="Times New Roman" pitchFamily="18" charset="0"/>
              </a:rPr>
              <a:t>ce</a:t>
            </a:r>
            <a:r>
              <a:rPr lang="en-GB" dirty="0">
                <a:cs typeface="Times New Roman" pitchFamily="18" charset="0"/>
              </a:rPr>
              <a:t> qui </a:t>
            </a:r>
            <a:r>
              <a:rPr lang="en-GB" dirty="0" err="1">
                <a:cs typeface="Times New Roman" pitchFamily="18" charset="0"/>
              </a:rPr>
              <a:t>concerne</a:t>
            </a:r>
            <a:r>
              <a:rPr lang="en-GB" dirty="0">
                <a:cs typeface="Times New Roman" pitchFamily="18" charset="0"/>
              </a:rPr>
              <a:t> le </a:t>
            </a:r>
            <a:r>
              <a:rPr lang="en-GB" dirty="0" err="1">
                <a:cs typeface="Times New Roman" pitchFamily="18" charset="0"/>
              </a:rPr>
              <a:t>choix</a:t>
            </a:r>
            <a:r>
              <a:rPr lang="en-GB" dirty="0">
                <a:cs typeface="Times New Roman" pitchFamily="18" charset="0"/>
              </a:rPr>
              <a:t> des techniques, des </a:t>
            </a:r>
            <a:r>
              <a:rPr lang="en-GB" dirty="0" err="1">
                <a:cs typeface="Times New Roman" pitchFamily="18" charset="0"/>
              </a:rPr>
              <a:t>définitions</a:t>
            </a:r>
            <a:r>
              <a:rPr lang="en-GB" dirty="0">
                <a:cs typeface="Times New Roman" pitchFamily="18" charset="0"/>
              </a:rPr>
              <a:t>, des concepts et des </a:t>
            </a:r>
            <a:r>
              <a:rPr lang="en-GB" dirty="0" err="1">
                <a:cs typeface="Times New Roman" pitchFamily="18" charset="0"/>
              </a:rPr>
              <a:t>méthodologies</a:t>
            </a:r>
            <a:endParaRPr lang="en-GB" dirty="0">
              <a:cs typeface="Times New Roman" pitchFamily="18" charset="0"/>
            </a:endParaRPr>
          </a:p>
          <a:p>
            <a:pPr algn="just">
              <a:buFont typeface="Wingdings" pitchFamily="2" charset="2"/>
              <a:buNone/>
            </a:pPr>
            <a:endParaRPr lang="en-GB" dirty="0">
              <a:cs typeface="Times New Roman" pitchFamily="18" charset="0"/>
            </a:endParaRPr>
          </a:p>
          <a:p>
            <a:pPr algn="just">
              <a:buFont typeface="Wingdings" pitchFamily="2" charset="2"/>
              <a:buNone/>
            </a:pPr>
            <a:r>
              <a:rPr lang="en-GB" dirty="0">
                <a:cs typeface="Times New Roman" pitchFamily="18" charset="0"/>
              </a:rPr>
              <a:t>	</a:t>
            </a:r>
            <a:r>
              <a:rPr lang="en-GB" u="sng" dirty="0" err="1">
                <a:solidFill>
                  <a:srgbClr val="FF3300"/>
                </a:solidFill>
                <a:cs typeface="Times New Roman" pitchFamily="18" charset="0"/>
              </a:rPr>
              <a:t>Fiabilité</a:t>
            </a:r>
            <a:r>
              <a:rPr lang="en-GB" u="sng" dirty="0">
                <a:solidFill>
                  <a:srgbClr val="FF3300"/>
                </a:solidFill>
                <a:cs typeface="Times New Roman" pitchFamily="18" charset="0"/>
              </a:rPr>
              <a:t> :</a:t>
            </a:r>
            <a:r>
              <a:rPr lang="en-GB" dirty="0">
                <a:cs typeface="Times New Roman" pitchFamily="18" charset="0"/>
              </a:rPr>
              <a:t> </a:t>
            </a:r>
            <a:r>
              <a:rPr lang="en-GB" dirty="0" err="1">
                <a:cs typeface="Times New Roman" pitchFamily="18" charset="0"/>
              </a:rPr>
              <a:t>elle</a:t>
            </a:r>
            <a:r>
              <a:rPr lang="en-GB" dirty="0">
                <a:cs typeface="Times New Roman" pitchFamily="18" charset="0"/>
              </a:rPr>
              <a:t> </a:t>
            </a:r>
            <a:r>
              <a:rPr lang="en-GB" dirty="0" err="1">
                <a:cs typeface="Times New Roman" pitchFamily="18" charset="0"/>
              </a:rPr>
              <a:t>doit</a:t>
            </a:r>
            <a:r>
              <a:rPr lang="en-GB" dirty="0">
                <a:cs typeface="Times New Roman" pitchFamily="18" charset="0"/>
              </a:rPr>
              <a:t> </a:t>
            </a:r>
            <a:r>
              <a:rPr lang="en-GB" dirty="0" err="1">
                <a:cs typeface="Times New Roman" pitchFamily="18" charset="0"/>
              </a:rPr>
              <a:t>refléter</a:t>
            </a:r>
            <a:r>
              <a:rPr lang="en-GB" dirty="0">
                <a:cs typeface="Times New Roman" pitchFamily="18" charset="0"/>
              </a:rPr>
              <a:t> le </a:t>
            </a:r>
            <a:r>
              <a:rPr lang="en-GB" dirty="0" err="1">
                <a:cs typeface="Times New Roman" pitchFamily="18" charset="0"/>
              </a:rPr>
              <a:t>mieux</a:t>
            </a:r>
            <a:r>
              <a:rPr lang="en-GB" dirty="0">
                <a:cs typeface="Times New Roman" pitchFamily="18" charset="0"/>
              </a:rPr>
              <a:t> possible la </a:t>
            </a:r>
            <a:r>
              <a:rPr lang="en-GB" dirty="0" err="1">
                <a:cs typeface="Times New Roman" pitchFamily="18" charset="0"/>
              </a:rPr>
              <a:t>réalité</a:t>
            </a:r>
            <a:r>
              <a:rPr lang="en-GB" dirty="0">
                <a:cs typeface="Times New Roman" pitchFamily="18" charset="0"/>
              </a:rPr>
              <a:t> </a:t>
            </a:r>
            <a:r>
              <a:rPr lang="en-GB" dirty="0" err="1">
                <a:cs typeface="Times New Roman" pitchFamily="18" charset="0"/>
              </a:rPr>
              <a:t>qu’elle</a:t>
            </a:r>
            <a:r>
              <a:rPr lang="en-GB" dirty="0">
                <a:cs typeface="Times New Roman" pitchFamily="18" charset="0"/>
              </a:rPr>
              <a:t> </a:t>
            </a:r>
            <a:r>
              <a:rPr lang="en-GB" dirty="0" err="1">
                <a:cs typeface="Times New Roman" pitchFamily="18" charset="0"/>
              </a:rPr>
              <a:t>doit</a:t>
            </a:r>
            <a:r>
              <a:rPr lang="en-GB" dirty="0">
                <a:cs typeface="Times New Roman" pitchFamily="18" charset="0"/>
              </a:rPr>
              <a:t> </a:t>
            </a:r>
            <a:r>
              <a:rPr lang="en-GB" dirty="0" err="1">
                <a:cs typeface="Times New Roman" pitchFamily="18" charset="0"/>
              </a:rPr>
              <a:t>représenter</a:t>
            </a:r>
            <a:r>
              <a:rPr lang="en-GB" dirty="0">
                <a:cs typeface="Times New Roman" pitchFamily="18" charset="0"/>
              </a:rPr>
              <a:t> ; à </a:t>
            </a:r>
            <a:r>
              <a:rPr lang="en-GB" dirty="0" err="1">
                <a:cs typeface="Times New Roman" pitchFamily="18" charset="0"/>
              </a:rPr>
              <a:t>cette</a:t>
            </a:r>
            <a:r>
              <a:rPr lang="en-GB" dirty="0">
                <a:cs typeface="Times New Roman" pitchFamily="18" charset="0"/>
              </a:rPr>
              <a:t> fin, </a:t>
            </a:r>
            <a:r>
              <a:rPr lang="en-GB" dirty="0" err="1">
                <a:cs typeface="Times New Roman" pitchFamily="18" charset="0"/>
              </a:rPr>
              <a:t>seuls</a:t>
            </a:r>
            <a:r>
              <a:rPr lang="en-GB" dirty="0">
                <a:cs typeface="Times New Roman" pitchFamily="18" charset="0"/>
              </a:rPr>
              <a:t> des </a:t>
            </a:r>
            <a:r>
              <a:rPr lang="en-GB" dirty="0" err="1">
                <a:cs typeface="Times New Roman" pitchFamily="18" charset="0"/>
              </a:rPr>
              <a:t>critères</a:t>
            </a:r>
            <a:r>
              <a:rPr lang="en-GB" dirty="0">
                <a:cs typeface="Times New Roman" pitchFamily="18" charset="0"/>
              </a:rPr>
              <a:t> </a:t>
            </a:r>
            <a:r>
              <a:rPr lang="en-GB" dirty="0" err="1">
                <a:cs typeface="Times New Roman" pitchFamily="18" charset="0"/>
              </a:rPr>
              <a:t>scientifiques</a:t>
            </a:r>
            <a:r>
              <a:rPr lang="en-GB" dirty="0">
                <a:cs typeface="Times New Roman" pitchFamily="18" charset="0"/>
              </a:rPr>
              <a:t> </a:t>
            </a:r>
            <a:r>
              <a:rPr lang="en-GB" dirty="0" err="1">
                <a:cs typeface="Times New Roman" pitchFamily="18" charset="0"/>
              </a:rPr>
              <a:t>doivent</a:t>
            </a:r>
            <a:r>
              <a:rPr lang="en-GB" dirty="0">
                <a:cs typeface="Times New Roman" pitchFamily="18" charset="0"/>
              </a:rPr>
              <a:t> </a:t>
            </a:r>
            <a:r>
              <a:rPr lang="en-GB" dirty="0" err="1">
                <a:cs typeface="Times New Roman" pitchFamily="18" charset="0"/>
              </a:rPr>
              <a:t>être</a:t>
            </a:r>
            <a:r>
              <a:rPr lang="en-GB" dirty="0">
                <a:cs typeface="Times New Roman" pitchFamily="18" charset="0"/>
              </a:rPr>
              <a:t> </a:t>
            </a:r>
            <a:r>
              <a:rPr lang="en-GB" dirty="0" err="1">
                <a:cs typeface="Times New Roman" pitchFamily="18" charset="0"/>
              </a:rPr>
              <a:t>utilisés</a:t>
            </a:r>
            <a:r>
              <a:rPr lang="en-GB" dirty="0">
                <a:cs typeface="Times New Roman" pitchFamily="18" charset="0"/>
              </a:rPr>
              <a:t> pour </a:t>
            </a:r>
            <a:r>
              <a:rPr lang="en-GB" dirty="0" err="1">
                <a:cs typeface="Times New Roman" pitchFamily="18" charset="0"/>
              </a:rPr>
              <a:t>choisir</a:t>
            </a:r>
            <a:r>
              <a:rPr lang="en-GB" dirty="0">
                <a:cs typeface="Times New Roman" pitchFamily="18" charset="0"/>
              </a:rPr>
              <a:t> les sources, les  </a:t>
            </a:r>
            <a:r>
              <a:rPr lang="en-GB" dirty="0" err="1">
                <a:cs typeface="Times New Roman" pitchFamily="18" charset="0"/>
              </a:rPr>
              <a:t>méthodes</a:t>
            </a:r>
            <a:r>
              <a:rPr lang="en-GB" dirty="0">
                <a:cs typeface="Times New Roman" pitchFamily="18" charset="0"/>
              </a:rPr>
              <a:t> et les </a:t>
            </a:r>
            <a:r>
              <a:rPr lang="en-GB" dirty="0" err="1">
                <a:cs typeface="Times New Roman" pitchFamily="18" charset="0"/>
              </a:rPr>
              <a:t>procédures</a:t>
            </a:r>
            <a:r>
              <a:rPr lang="en-GB" dirty="0">
                <a:cs typeface="Times New Roman" pitchFamily="18" charset="0"/>
              </a:rPr>
              <a:t> à </a:t>
            </a:r>
            <a:r>
              <a:rPr lang="en-GB" dirty="0" err="1">
                <a:cs typeface="Times New Roman" pitchFamily="18" charset="0"/>
              </a:rPr>
              <a:t>utiliser</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i="1" dirty="0">
                <a:cs typeface="Times New Roman" pitchFamily="18" charset="0"/>
              </a:rPr>
              <a:t>Légitimité et crédibilité de l'information statistique (2)</a:t>
            </a:r>
            <a:endParaRPr lang="fr-FR" dirty="0"/>
          </a:p>
        </p:txBody>
      </p:sp>
      <p:sp>
        <p:nvSpPr>
          <p:cNvPr id="3" name="Espace réservé du contenu 2"/>
          <p:cNvSpPr>
            <a:spLocks noGrp="1"/>
          </p:cNvSpPr>
          <p:nvPr>
            <p:ph idx="1"/>
          </p:nvPr>
        </p:nvSpPr>
        <p:spPr/>
        <p:txBody>
          <a:bodyPr>
            <a:normAutofit fontScale="92500" lnSpcReduction="20000"/>
          </a:bodyPr>
          <a:lstStyle/>
          <a:p>
            <a:pPr algn="just">
              <a:buFont typeface="Wingdings" pitchFamily="2" charset="2"/>
              <a:buNone/>
            </a:pPr>
            <a:r>
              <a:rPr lang="fr-FR" u="sng" dirty="0">
                <a:solidFill>
                  <a:srgbClr val="FF3300"/>
                </a:solidFill>
                <a:cs typeface="Times New Roman" pitchFamily="18" charset="0"/>
              </a:rPr>
              <a:t>Pertinence :</a:t>
            </a:r>
            <a:r>
              <a:rPr lang="fr-FR" dirty="0">
                <a:cs typeface="Times New Roman" pitchFamily="18" charset="0"/>
              </a:rPr>
              <a:t> les statistiques ne doivent être produites que si elles correspondent aux besoins exprimés par une large variété d’utilisateurs</a:t>
            </a:r>
          </a:p>
          <a:p>
            <a:pPr algn="just">
              <a:buFont typeface="Wingdings" pitchFamily="2" charset="2"/>
              <a:buNone/>
            </a:pPr>
            <a:r>
              <a:rPr lang="fr-FR" dirty="0">
                <a:cs typeface="Times New Roman" pitchFamily="18" charset="0"/>
              </a:rPr>
              <a:t> </a:t>
            </a:r>
          </a:p>
          <a:p>
            <a:pPr algn="just">
              <a:buFont typeface="Wingdings" pitchFamily="2" charset="2"/>
              <a:buNone/>
            </a:pPr>
            <a:r>
              <a:rPr lang="fr-FR" dirty="0">
                <a:solidFill>
                  <a:srgbClr val="FF3300"/>
                </a:solidFill>
                <a:cs typeface="Times New Roman" pitchFamily="18" charset="0"/>
              </a:rPr>
              <a:t>   </a:t>
            </a:r>
            <a:r>
              <a:rPr lang="fr-FR" u="sng" dirty="0">
                <a:solidFill>
                  <a:srgbClr val="FF3300"/>
                </a:solidFill>
                <a:cs typeface="Times New Roman" pitchFamily="18" charset="0"/>
              </a:rPr>
              <a:t>Transparence :</a:t>
            </a:r>
            <a:r>
              <a:rPr lang="fr-FR" dirty="0">
                <a:cs typeface="Times New Roman" pitchFamily="18" charset="0"/>
              </a:rPr>
              <a:t> les autorités chargées de la collecte et de la production des données statistiques doivent aussi rendre publique l’information sur les sources, les méthodes et les procédures, ainsi que sur les lois, les </a:t>
            </a:r>
            <a:r>
              <a:rPr lang="fr-FR" dirty="0" err="1">
                <a:cs typeface="Times New Roman" pitchFamily="18" charset="0"/>
              </a:rPr>
              <a:t>réglements</a:t>
            </a:r>
            <a:r>
              <a:rPr lang="fr-FR" dirty="0">
                <a:cs typeface="Times New Roman" pitchFamily="18" charset="0"/>
              </a:rPr>
              <a:t> et les mesures qui régissent le fonctionnement du système statistique</a:t>
            </a:r>
            <a:endParaRPr lang="fr-FR" dirty="0"/>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L’indépendance des statisticiens : de quoi s’agit-il ?</a:t>
            </a:r>
          </a:p>
        </p:txBody>
      </p:sp>
      <p:sp>
        <p:nvSpPr>
          <p:cNvPr id="3" name="Espace réservé du contenu 2"/>
          <p:cNvSpPr>
            <a:spLocks noGrp="1"/>
          </p:cNvSpPr>
          <p:nvPr>
            <p:ph idx="1"/>
          </p:nvPr>
        </p:nvSpPr>
        <p:spPr/>
        <p:txBody>
          <a:bodyPr>
            <a:normAutofit fontScale="85000" lnSpcReduction="20000"/>
          </a:bodyPr>
          <a:lstStyle/>
          <a:p>
            <a:r>
              <a:rPr lang="fr-FR" dirty="0"/>
              <a:t>L’indépendance de la statistique publique est devenue un enjeu lorsque celle-ci n’a plus été seulement destiné aux gouvernants, mais est devenue une ressource d’information pour les agents économiques et sociaux et un élément de jugement pour les citoyens. L’infléchir est une tentation constante pour les gouvernements ; mais elle doit aussi se garder d’autres groupes d’influence comme aussi des préférences des statisticiens eux-mêmes. Le problème se pose à trois stades : pour la décision d’établir ou non une statistique, pour le recueil et le traitement des données, pour la diffusion des résultats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Codes d’éthique professionnelle</a:t>
            </a:r>
          </a:p>
        </p:txBody>
      </p:sp>
      <p:sp>
        <p:nvSpPr>
          <p:cNvPr id="3" name="Espace réservé du contenu 2"/>
          <p:cNvSpPr>
            <a:spLocks noGrp="1"/>
          </p:cNvSpPr>
          <p:nvPr>
            <p:ph idx="1"/>
          </p:nvPr>
        </p:nvSpPr>
        <p:spPr/>
        <p:txBody>
          <a:bodyPr>
            <a:normAutofit lnSpcReduction="10000"/>
          </a:bodyPr>
          <a:lstStyle/>
          <a:p>
            <a:pPr algn="just">
              <a:buFont typeface="Wingdings" pitchFamily="2" charset="2"/>
              <a:buChar char="§"/>
            </a:pPr>
            <a:r>
              <a:rPr lang="fr-FR" b="1" dirty="0">
                <a:cs typeface="Times New Roman" pitchFamily="18" charset="0"/>
              </a:rPr>
              <a:t>protéger les statisticiens de pressions d’origines diverses </a:t>
            </a:r>
            <a:endParaRPr lang="fr-FR" dirty="0">
              <a:cs typeface="Times New Roman" pitchFamily="18" charset="0"/>
            </a:endParaRPr>
          </a:p>
          <a:p>
            <a:pPr algn="just">
              <a:buFont typeface="Wingdings" pitchFamily="2" charset="2"/>
              <a:buChar char="§"/>
            </a:pPr>
            <a:r>
              <a:rPr lang="fr-FR" b="1" dirty="0">
                <a:cs typeface="Times New Roman" pitchFamily="18" charset="0"/>
              </a:rPr>
              <a:t>proposer un guide aux statisticiens dans leur vie et leurs pratiques professionnelles</a:t>
            </a:r>
            <a:endParaRPr lang="fr-FR" dirty="0">
              <a:cs typeface="Times New Roman" pitchFamily="18" charset="0"/>
            </a:endParaRPr>
          </a:p>
          <a:p>
            <a:pPr algn="just">
              <a:buFont typeface="Wingdings" pitchFamily="2" charset="2"/>
              <a:buChar char="§"/>
            </a:pPr>
            <a:r>
              <a:rPr lang="fr-FR" b="1" dirty="0">
                <a:cs typeface="Times New Roman" pitchFamily="18" charset="0"/>
              </a:rPr>
              <a:t>garantir les statisticiens contre toutes pressions et éviter de mauvaises pratiques professionnelles</a:t>
            </a:r>
          </a:p>
          <a:p>
            <a:pPr algn="just">
              <a:buFont typeface="Wingdings" pitchFamily="2" charset="2"/>
              <a:buChar char="§"/>
            </a:pPr>
            <a:r>
              <a:rPr lang="fr-FR" b="1" dirty="0">
                <a:cs typeface="Times New Roman" pitchFamily="18" charset="0"/>
              </a:rPr>
              <a:t>protéger les utilisateurs d'un mauvais usage de la statistique et leur donner confiance </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cs typeface="Times New Roman" pitchFamily="18" charset="0"/>
              </a:rPr>
              <a:t>Trois caractéristiques très spécifiques de la statistique publique</a:t>
            </a:r>
            <a:endParaRPr lang="fr-FR" dirty="0"/>
          </a:p>
        </p:txBody>
      </p:sp>
      <p:sp>
        <p:nvSpPr>
          <p:cNvPr id="3" name="Espace réservé du contenu 2"/>
          <p:cNvSpPr>
            <a:spLocks noGrp="1"/>
          </p:cNvSpPr>
          <p:nvPr>
            <p:ph idx="1"/>
          </p:nvPr>
        </p:nvSpPr>
        <p:spPr/>
        <p:txBody>
          <a:bodyPr>
            <a:normAutofit fontScale="77500" lnSpcReduction="20000"/>
          </a:bodyPr>
          <a:lstStyle/>
          <a:p>
            <a:pPr algn="just"/>
            <a:r>
              <a:rPr lang="fr-FR" dirty="0">
                <a:cs typeface="Times New Roman" pitchFamily="18" charset="0"/>
              </a:rPr>
              <a:t>la statistique publique ne travaille pas pour un client particulier ou pour un petit groupe de clients : elle reçoit des fonds publics pour être au service de la société tout entière et pour contribuer dans son domaine au droit des citoyens à accéder à l'information</a:t>
            </a:r>
          </a:p>
          <a:p>
            <a:pPr algn="just">
              <a:buFont typeface="Symbol" pitchFamily="18"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cs typeface="Times New Roman" pitchFamily="18" charset="0"/>
              </a:rPr>
              <a:t>le droit des citoyens à voir respectée leur vie privée entre très souvent en conflit avec le droit de la société à mieux connaître ses caractéristiques collectives</a:t>
            </a:r>
          </a:p>
          <a:p>
            <a:pPr algn="just">
              <a:buFont typeface="Symbol" pitchFamily="18" charset="2"/>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cs typeface="Times New Roman" pitchFamily="18" charset="0"/>
              </a:rPr>
              <a:t>les organismes responsables de la statistique publique disposent d’une double autorité : une autorité scientifique et une autorité administrative (rôle régalien)</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 contenu des lois et règlements statistiques</a:t>
            </a:r>
          </a:p>
        </p:txBody>
      </p:sp>
      <p:sp>
        <p:nvSpPr>
          <p:cNvPr id="3" name="Espace réservé du contenu 2"/>
          <p:cNvSpPr>
            <a:spLocks noGrp="1"/>
          </p:cNvSpPr>
          <p:nvPr>
            <p:ph idx="1"/>
          </p:nvPr>
        </p:nvSpPr>
        <p:spPr/>
        <p:txBody>
          <a:bodyPr>
            <a:normAutofit lnSpcReduction="10000"/>
          </a:bodyPr>
          <a:lstStyle/>
          <a:p>
            <a:pPr>
              <a:buNone/>
            </a:pPr>
            <a:r>
              <a:rPr lang="fr-FR" dirty="0">
                <a:latin typeface="Symbol" pitchFamily="18" charset="2"/>
                <a:cs typeface="Times New Roman" pitchFamily="18" charset="0"/>
              </a:rPr>
              <a:t>·</a:t>
            </a:r>
            <a:r>
              <a:rPr lang="fr-FR" dirty="0">
                <a:latin typeface="Times New Roman" pitchFamily="18" charset="0"/>
                <a:cs typeface="Times New Roman" pitchFamily="18" charset="0"/>
              </a:rPr>
              <a:t> </a:t>
            </a:r>
            <a:r>
              <a:rPr lang="fr-FR" dirty="0"/>
              <a:t>Objectifs</a:t>
            </a:r>
          </a:p>
          <a:p>
            <a:pPr>
              <a:buFont typeface="Wingdings" pitchFamily="2" charset="2"/>
              <a:buNone/>
            </a:pPr>
            <a:r>
              <a:rPr lang="fr-FR" sz="3600" dirty="0">
                <a:latin typeface="Symbol" pitchFamily="18" charset="2"/>
                <a:cs typeface="Times New Roman" pitchFamily="18" charset="0"/>
              </a:rPr>
              <a:t>·</a:t>
            </a:r>
            <a:r>
              <a:rPr lang="fr-FR" sz="3600" dirty="0">
                <a:latin typeface="Times New Roman" pitchFamily="18" charset="0"/>
                <a:cs typeface="Times New Roman" pitchFamily="18" charset="0"/>
              </a:rPr>
              <a:t> </a:t>
            </a:r>
            <a:r>
              <a:rPr lang="fr-FR" dirty="0"/>
              <a:t>Définitions</a:t>
            </a:r>
          </a:p>
          <a:p>
            <a:pPr>
              <a:buFont typeface="Wingdings" pitchFamily="2" charset="2"/>
              <a:buNone/>
            </a:pPr>
            <a:r>
              <a:rPr lang="fr-FR" sz="3600" dirty="0">
                <a:latin typeface="Symbol" pitchFamily="18" charset="2"/>
                <a:cs typeface="Times New Roman" pitchFamily="18" charset="0"/>
              </a:rPr>
              <a:t>·</a:t>
            </a:r>
            <a:r>
              <a:rPr lang="fr-FR" sz="3600" dirty="0">
                <a:latin typeface="Times New Roman" pitchFamily="18" charset="0"/>
                <a:cs typeface="Times New Roman" pitchFamily="18" charset="0"/>
              </a:rPr>
              <a:t> </a:t>
            </a:r>
            <a:r>
              <a:rPr lang="fr-FR" dirty="0"/>
              <a:t>Référence aux principes fondamentaux</a:t>
            </a:r>
          </a:p>
          <a:p>
            <a:pPr>
              <a:buFont typeface="Wingdings" pitchFamily="2" charset="2"/>
              <a:buNone/>
            </a:pPr>
            <a:r>
              <a:rPr lang="fr-FR" sz="3600" dirty="0">
                <a:latin typeface="Symbol" pitchFamily="18" charset="2"/>
                <a:cs typeface="Times New Roman" pitchFamily="18" charset="0"/>
              </a:rPr>
              <a:t>·</a:t>
            </a:r>
            <a:r>
              <a:rPr lang="fr-FR" sz="3600" dirty="0">
                <a:latin typeface="Times New Roman" pitchFamily="18" charset="0"/>
                <a:cs typeface="Times New Roman" pitchFamily="18" charset="0"/>
              </a:rPr>
              <a:t> </a:t>
            </a:r>
            <a:r>
              <a:rPr lang="fr-FR" dirty="0"/>
              <a:t>Organisation du SSN</a:t>
            </a:r>
          </a:p>
          <a:p>
            <a:pPr>
              <a:buFont typeface="Wingdings" pitchFamily="2" charset="2"/>
              <a:buNone/>
            </a:pPr>
            <a:r>
              <a:rPr lang="fr-FR" sz="3600" dirty="0">
                <a:latin typeface="Symbol" pitchFamily="18" charset="2"/>
                <a:cs typeface="Times New Roman" pitchFamily="18" charset="0"/>
              </a:rPr>
              <a:t>·</a:t>
            </a:r>
            <a:r>
              <a:rPr lang="fr-FR" sz="3600" dirty="0">
                <a:latin typeface="Times New Roman" pitchFamily="18" charset="0"/>
                <a:cs typeface="Times New Roman" pitchFamily="18" charset="0"/>
              </a:rPr>
              <a:t> </a:t>
            </a:r>
            <a:r>
              <a:rPr lang="fr-FR" dirty="0"/>
              <a:t>Organisation de l’organisme central</a:t>
            </a:r>
          </a:p>
          <a:p>
            <a:pPr>
              <a:buFont typeface="Wingdings" pitchFamily="2" charset="2"/>
              <a:buNone/>
            </a:pPr>
            <a:r>
              <a:rPr lang="fr-FR" sz="3600" dirty="0">
                <a:latin typeface="Symbol" pitchFamily="18" charset="2"/>
                <a:cs typeface="Times New Roman" pitchFamily="18" charset="0"/>
              </a:rPr>
              <a:t>·</a:t>
            </a:r>
            <a:r>
              <a:rPr lang="fr-FR" sz="3600" dirty="0">
                <a:latin typeface="Times New Roman" pitchFamily="18" charset="0"/>
                <a:cs typeface="Times New Roman" pitchFamily="18" charset="0"/>
              </a:rPr>
              <a:t> </a:t>
            </a:r>
            <a:r>
              <a:rPr lang="fr-FR" dirty="0"/>
              <a:t>Rôle et missions du CNS</a:t>
            </a:r>
          </a:p>
          <a:p>
            <a:pPr>
              <a:buFont typeface="Wingdings" pitchFamily="2" charset="2"/>
              <a:buNone/>
            </a:pPr>
            <a:r>
              <a:rPr lang="fr-FR" sz="3600" dirty="0">
                <a:latin typeface="Symbol" pitchFamily="18" charset="2"/>
                <a:cs typeface="Times New Roman" pitchFamily="18" charset="0"/>
              </a:rPr>
              <a:t>·</a:t>
            </a:r>
            <a:r>
              <a:rPr lang="fr-FR" sz="3600" dirty="0">
                <a:latin typeface="Times New Roman" pitchFamily="18" charset="0"/>
                <a:cs typeface="Times New Roman" pitchFamily="18" charset="0"/>
              </a:rPr>
              <a:t> </a:t>
            </a:r>
            <a:r>
              <a:rPr lang="fr-FR" dirty="0"/>
              <a:t>Préparation des programmes statistiques</a:t>
            </a: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2030</Words>
  <Application>Microsoft Office PowerPoint</Application>
  <PresentationFormat>Affichage à l'écran (4:3)</PresentationFormat>
  <Paragraphs>203</Paragraphs>
  <Slides>32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32</vt:i4>
      </vt:variant>
    </vt:vector>
  </HeadingPairs>
  <TitlesOfParts>
    <vt:vector size="38" baseType="lpstr">
      <vt:lpstr>Arial</vt:lpstr>
      <vt:lpstr>Calibri</vt:lpstr>
      <vt:lpstr>Symbol</vt:lpstr>
      <vt:lpstr>Times New Roman</vt:lpstr>
      <vt:lpstr>Wingdings</vt:lpstr>
      <vt:lpstr>Thème Office</vt:lpstr>
      <vt:lpstr>Atelier AFRISTAT  Bamako, Mali,  le 24 septembre 2013  Préparation d’une loi statistique  Jean-Louis BODIN  jeanlouisbodin@yahoo.fr  </vt:lpstr>
      <vt:lpstr>Pourquoi des lois statistiques ?</vt:lpstr>
      <vt:lpstr>Les grands principes</vt:lpstr>
      <vt:lpstr>Légitimité et crédibilité de l'information statistique (1)</vt:lpstr>
      <vt:lpstr>Légitimité et crédibilité de l'information statistique (2)</vt:lpstr>
      <vt:lpstr>L’indépendance des statisticiens : de quoi s’agit-il ?</vt:lpstr>
      <vt:lpstr>Codes d’éthique professionnelle</vt:lpstr>
      <vt:lpstr>Trois caractéristiques très spécifiques de la statistique publique</vt:lpstr>
      <vt:lpstr>Le contenu des lois et règlements statistiques</vt:lpstr>
      <vt:lpstr>Objectifs des lois et règlements statistiques </vt:lpstr>
      <vt:lpstr>Principes de fonctionnement de la statistique publique</vt:lpstr>
      <vt:lpstr>Organisation du SSN</vt:lpstr>
      <vt:lpstr>Organisation de l’organisme central </vt:lpstr>
      <vt:lpstr>Rôle et missions du CNS</vt:lpstr>
      <vt:lpstr>Préparation des programmes statistiques</vt:lpstr>
      <vt:lpstr>Quel statut pour les INS ?</vt:lpstr>
      <vt:lpstr>Objectifs visés dans le choix d’un statut</vt:lpstr>
      <vt:lpstr>Comment atteindre ces objectifs ?</vt:lpstr>
      <vt:lpstr>MAIS ……. </vt:lpstr>
      <vt:lpstr>Eléments de méthodologie pour préparer les réformes institutionnelles</vt:lpstr>
      <vt:lpstr>Erreurs à ne pas commettre dans la rédaction des textes</vt:lpstr>
      <vt:lpstr>Exemples de clauses à renvoyer vers un décret ou un arrêté</vt:lpstr>
      <vt:lpstr>La coordination statistique</vt:lpstr>
      <vt:lpstr>Exercice de la coordination statistique</vt:lpstr>
      <vt:lpstr>Des textes adaptés à un système décentralisé</vt:lpstr>
      <vt:lpstr>Des structures de gestion adaptées</vt:lpstr>
      <vt:lpstr>Des outils communs à partager (1)</vt:lpstr>
      <vt:lpstr>Des outils communs à partager (2)</vt:lpstr>
      <vt:lpstr>Une gestion globale des ressources humaines</vt:lpstr>
      <vt:lpstr>Les Conseils Nationaux de la Statistique (1)</vt:lpstr>
      <vt:lpstr>Les Conseils Nationaux de la Statistique (2)</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Your User Name</dc:creator>
  <cp:lastModifiedBy>Alain Brilleau</cp:lastModifiedBy>
  <cp:revision>9</cp:revision>
  <dcterms:created xsi:type="dcterms:W3CDTF">2013-09-23T14:38:11Z</dcterms:created>
  <dcterms:modified xsi:type="dcterms:W3CDTF">2022-02-08T08:06:38Z</dcterms:modified>
</cp:coreProperties>
</file>