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35"/>
  </p:notesMasterIdLst>
  <p:handoutMasterIdLst>
    <p:handoutMasterId r:id="rId36"/>
  </p:handoutMasterIdLst>
  <p:sldIdLst>
    <p:sldId id="256" r:id="rId2"/>
    <p:sldId id="257" r:id="rId3"/>
    <p:sldId id="287" r:id="rId4"/>
    <p:sldId id="258" r:id="rId5"/>
    <p:sldId id="309" r:id="rId6"/>
    <p:sldId id="288" r:id="rId7"/>
    <p:sldId id="291" r:id="rId8"/>
    <p:sldId id="294" r:id="rId9"/>
    <p:sldId id="289" r:id="rId10"/>
    <p:sldId id="290" r:id="rId11"/>
    <p:sldId id="292" r:id="rId12"/>
    <p:sldId id="310" r:id="rId13"/>
    <p:sldId id="311" r:id="rId14"/>
    <p:sldId id="312" r:id="rId15"/>
    <p:sldId id="313" r:id="rId16"/>
    <p:sldId id="314" r:id="rId17"/>
    <p:sldId id="315" r:id="rId18"/>
    <p:sldId id="328" r:id="rId19"/>
    <p:sldId id="316" r:id="rId20"/>
    <p:sldId id="317" r:id="rId21"/>
    <p:sldId id="318" r:id="rId22"/>
    <p:sldId id="319" r:id="rId23"/>
    <p:sldId id="320" r:id="rId24"/>
    <p:sldId id="327" r:id="rId25"/>
    <p:sldId id="321" r:id="rId26"/>
    <p:sldId id="326" r:id="rId27"/>
    <p:sldId id="322" r:id="rId28"/>
    <p:sldId id="323" r:id="rId29"/>
    <p:sldId id="324" r:id="rId30"/>
    <p:sldId id="325" r:id="rId31"/>
    <p:sldId id="284" r:id="rId32"/>
    <p:sldId id="304" r:id="rId33"/>
    <p:sldId id="285" r:id="rId34"/>
  </p:sldIdLst>
  <p:sldSz cx="9144000" cy="6858000" type="screen4x3"/>
  <p:notesSz cx="6669088" cy="9928225"/>
  <p:defaultTextStyle>
    <a:defPPr>
      <a:defRPr lang="fr-FR"/>
    </a:defPPr>
    <a:lvl1pPr algn="l" rtl="0" fontAlgn="base">
      <a:spcBef>
        <a:spcPct val="0"/>
      </a:spcBef>
      <a:spcAft>
        <a:spcPct val="0"/>
      </a:spcAft>
      <a:defRPr sz="2400" kern="1200">
        <a:solidFill>
          <a:schemeClr val="tx1"/>
        </a:solidFill>
        <a:latin typeface="Arial" charset="0"/>
        <a:ea typeface="+mn-ea"/>
        <a:cs typeface="Arial" charset="0"/>
      </a:defRPr>
    </a:lvl1pPr>
    <a:lvl2pPr marL="457200" algn="l" rtl="0" fontAlgn="base">
      <a:spcBef>
        <a:spcPct val="0"/>
      </a:spcBef>
      <a:spcAft>
        <a:spcPct val="0"/>
      </a:spcAft>
      <a:defRPr sz="2400" kern="1200">
        <a:solidFill>
          <a:schemeClr val="tx1"/>
        </a:solidFill>
        <a:latin typeface="Arial" charset="0"/>
        <a:ea typeface="+mn-ea"/>
        <a:cs typeface="Arial" charset="0"/>
      </a:defRPr>
    </a:lvl2pPr>
    <a:lvl3pPr marL="914400" algn="l" rtl="0" fontAlgn="base">
      <a:spcBef>
        <a:spcPct val="0"/>
      </a:spcBef>
      <a:spcAft>
        <a:spcPct val="0"/>
      </a:spcAft>
      <a:defRPr sz="2400" kern="1200">
        <a:solidFill>
          <a:schemeClr val="tx1"/>
        </a:solidFill>
        <a:latin typeface="Arial" charset="0"/>
        <a:ea typeface="+mn-ea"/>
        <a:cs typeface="Arial" charset="0"/>
      </a:defRPr>
    </a:lvl3pPr>
    <a:lvl4pPr marL="1371600" algn="l" rtl="0" fontAlgn="base">
      <a:spcBef>
        <a:spcPct val="0"/>
      </a:spcBef>
      <a:spcAft>
        <a:spcPct val="0"/>
      </a:spcAft>
      <a:defRPr sz="2400" kern="1200">
        <a:solidFill>
          <a:schemeClr val="tx1"/>
        </a:solidFill>
        <a:latin typeface="Arial" charset="0"/>
        <a:ea typeface="+mn-ea"/>
        <a:cs typeface="Arial" charset="0"/>
      </a:defRPr>
    </a:lvl4pPr>
    <a:lvl5pPr marL="1828800" algn="l" rtl="0" fontAlgn="base">
      <a:spcBef>
        <a:spcPct val="0"/>
      </a:spcBef>
      <a:spcAft>
        <a:spcPct val="0"/>
      </a:spcAft>
      <a:defRPr sz="2400" kern="1200">
        <a:solidFill>
          <a:schemeClr val="tx1"/>
        </a:solidFill>
        <a:latin typeface="Arial" charset="0"/>
        <a:ea typeface="+mn-ea"/>
        <a:cs typeface="Arial" charset="0"/>
      </a:defRPr>
    </a:lvl5pPr>
    <a:lvl6pPr marL="2286000" algn="l" defTabSz="914400" rtl="0" eaLnBrk="1" latinLnBrk="0" hangingPunct="1">
      <a:defRPr sz="2400" kern="1200">
        <a:solidFill>
          <a:schemeClr val="tx1"/>
        </a:solidFill>
        <a:latin typeface="Arial" charset="0"/>
        <a:ea typeface="+mn-ea"/>
        <a:cs typeface="Arial" charset="0"/>
      </a:defRPr>
    </a:lvl6pPr>
    <a:lvl7pPr marL="2743200" algn="l" defTabSz="914400" rtl="0" eaLnBrk="1" latinLnBrk="0" hangingPunct="1">
      <a:defRPr sz="2400" kern="1200">
        <a:solidFill>
          <a:schemeClr val="tx1"/>
        </a:solidFill>
        <a:latin typeface="Arial" charset="0"/>
        <a:ea typeface="+mn-ea"/>
        <a:cs typeface="Arial" charset="0"/>
      </a:defRPr>
    </a:lvl7pPr>
    <a:lvl8pPr marL="3200400" algn="l" defTabSz="914400" rtl="0" eaLnBrk="1" latinLnBrk="0" hangingPunct="1">
      <a:defRPr sz="2400" kern="1200">
        <a:solidFill>
          <a:schemeClr val="tx1"/>
        </a:solidFill>
        <a:latin typeface="Arial" charset="0"/>
        <a:ea typeface="+mn-ea"/>
        <a:cs typeface="Arial" charset="0"/>
      </a:defRPr>
    </a:lvl8pPr>
    <a:lvl9pPr marL="3657600" algn="l" defTabSz="914400" rtl="0" eaLnBrk="1" latinLnBrk="0" hangingPunct="1">
      <a:defRPr sz="24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0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uc" initials="D"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292" autoAdjust="0"/>
    <p:restoredTop sz="94598" autoAdjust="0"/>
  </p:normalViewPr>
  <p:slideViewPr>
    <p:cSldViewPr>
      <p:cViewPr varScale="1">
        <p:scale>
          <a:sx n="104" d="100"/>
          <a:sy n="104" d="100"/>
        </p:scale>
        <p:origin x="1440"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4" d="100"/>
          <a:sy n="74" d="100"/>
        </p:scale>
        <p:origin x="-1668" y="-90"/>
      </p:cViewPr>
      <p:guideLst>
        <p:guide orient="horz" pos="3127"/>
        <p:guide pos="210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3-09-20T08:30:37.485"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88925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fr-FR"/>
          </a:p>
        </p:txBody>
      </p:sp>
      <p:sp>
        <p:nvSpPr>
          <p:cNvPr id="14339" name="Rectangle 3"/>
          <p:cNvSpPr>
            <a:spLocks noGrp="1" noChangeArrowheads="1"/>
          </p:cNvSpPr>
          <p:nvPr>
            <p:ph type="dt" sz="quarter" idx="1"/>
          </p:nvPr>
        </p:nvSpPr>
        <p:spPr bwMode="auto">
          <a:xfrm>
            <a:off x="3778250" y="0"/>
            <a:ext cx="288925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fld id="{E158D041-11AF-4465-B1F0-8DB0D25A8F90}" type="datetimeFigureOut">
              <a:rPr lang="fr-FR"/>
              <a:pPr>
                <a:defRPr/>
              </a:pPr>
              <a:t>08/02/2022</a:t>
            </a:fld>
            <a:endParaRPr lang="fr-FR"/>
          </a:p>
        </p:txBody>
      </p:sp>
      <p:sp>
        <p:nvSpPr>
          <p:cNvPr id="14340" name="Rectangle 4"/>
          <p:cNvSpPr>
            <a:spLocks noGrp="1" noChangeArrowheads="1"/>
          </p:cNvSpPr>
          <p:nvPr>
            <p:ph type="ftr" sz="quarter" idx="2"/>
          </p:nvPr>
        </p:nvSpPr>
        <p:spPr bwMode="auto">
          <a:xfrm>
            <a:off x="0" y="9429750"/>
            <a:ext cx="288925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fr-FR"/>
          </a:p>
        </p:txBody>
      </p:sp>
      <p:sp>
        <p:nvSpPr>
          <p:cNvPr id="14341" name="Rectangle 5"/>
          <p:cNvSpPr>
            <a:spLocks noGrp="1" noChangeArrowheads="1"/>
          </p:cNvSpPr>
          <p:nvPr>
            <p:ph type="sldNum" sz="quarter" idx="3"/>
          </p:nvPr>
        </p:nvSpPr>
        <p:spPr bwMode="auto">
          <a:xfrm>
            <a:off x="3778250" y="9429750"/>
            <a:ext cx="288925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684B9691-2206-47E2-B320-1EED6F796A6A}" type="slidenum">
              <a:rPr lang="fr-FR"/>
              <a:pPr>
                <a:defRPr/>
              </a:pPr>
              <a:t>‹N°›</a:t>
            </a:fld>
            <a:endParaRPr lang="fr-F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288925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cs typeface="+mn-cs"/>
              </a:defRPr>
            </a:lvl1pPr>
          </a:lstStyle>
          <a:p>
            <a:pPr>
              <a:defRPr/>
            </a:pPr>
            <a:endParaRPr lang="fr-FR"/>
          </a:p>
        </p:txBody>
      </p:sp>
      <p:sp>
        <p:nvSpPr>
          <p:cNvPr id="44035" name="Rectangle 3"/>
          <p:cNvSpPr>
            <a:spLocks noGrp="1" noChangeArrowheads="1"/>
          </p:cNvSpPr>
          <p:nvPr>
            <p:ph type="dt" idx="1"/>
          </p:nvPr>
        </p:nvSpPr>
        <p:spPr bwMode="auto">
          <a:xfrm>
            <a:off x="3778250" y="0"/>
            <a:ext cx="288925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cs typeface="+mn-cs"/>
              </a:defRPr>
            </a:lvl1pPr>
          </a:lstStyle>
          <a:p>
            <a:pPr>
              <a:defRPr/>
            </a:pPr>
            <a:fld id="{E8385B32-E451-4AF0-99B0-E951BC3CAC3C}" type="datetimeFigureOut">
              <a:rPr lang="fr-FR"/>
              <a:pPr>
                <a:defRPr/>
              </a:pPr>
              <a:t>08/02/2022</a:t>
            </a:fld>
            <a:endParaRPr lang="fr-FR"/>
          </a:p>
        </p:txBody>
      </p:sp>
      <p:sp>
        <p:nvSpPr>
          <p:cNvPr id="35844" name="Rectangle 4"/>
          <p:cNvSpPr>
            <a:spLocks noGrp="1" noRot="1" noChangeAspect="1" noChangeArrowheads="1" noTextEdit="1"/>
          </p:cNvSpPr>
          <p:nvPr>
            <p:ph type="sldImg" idx="2"/>
          </p:nvPr>
        </p:nvSpPr>
        <p:spPr bwMode="auto">
          <a:xfrm>
            <a:off x="852488" y="744538"/>
            <a:ext cx="4964112" cy="3722687"/>
          </a:xfrm>
          <a:prstGeom prst="rect">
            <a:avLst/>
          </a:prstGeom>
          <a:noFill/>
          <a:ln w="9525">
            <a:solidFill>
              <a:srgbClr val="000000"/>
            </a:solidFill>
            <a:miter lim="800000"/>
            <a:headEnd/>
            <a:tailEnd/>
          </a:ln>
        </p:spPr>
      </p:sp>
      <p:sp>
        <p:nvSpPr>
          <p:cNvPr id="44037" name="Rectangle 5"/>
          <p:cNvSpPr>
            <a:spLocks noGrp="1" noChangeArrowheads="1"/>
          </p:cNvSpPr>
          <p:nvPr>
            <p:ph type="body" sz="quarter" idx="3"/>
          </p:nvPr>
        </p:nvSpPr>
        <p:spPr bwMode="auto">
          <a:xfrm>
            <a:off x="666750" y="4716463"/>
            <a:ext cx="5335588"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44038" name="Rectangle 6"/>
          <p:cNvSpPr>
            <a:spLocks noGrp="1" noChangeArrowheads="1"/>
          </p:cNvSpPr>
          <p:nvPr>
            <p:ph type="ftr" sz="quarter" idx="4"/>
          </p:nvPr>
        </p:nvSpPr>
        <p:spPr bwMode="auto">
          <a:xfrm>
            <a:off x="0" y="9429750"/>
            <a:ext cx="288925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cs typeface="+mn-cs"/>
              </a:defRPr>
            </a:lvl1pPr>
          </a:lstStyle>
          <a:p>
            <a:pPr>
              <a:defRPr/>
            </a:pPr>
            <a:endParaRPr lang="fr-FR"/>
          </a:p>
        </p:txBody>
      </p:sp>
      <p:sp>
        <p:nvSpPr>
          <p:cNvPr id="44039" name="Rectangle 7"/>
          <p:cNvSpPr>
            <a:spLocks noGrp="1" noChangeArrowheads="1"/>
          </p:cNvSpPr>
          <p:nvPr>
            <p:ph type="sldNum" sz="quarter" idx="5"/>
          </p:nvPr>
        </p:nvSpPr>
        <p:spPr bwMode="auto">
          <a:xfrm>
            <a:off x="3778250" y="9429750"/>
            <a:ext cx="288925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cs typeface="+mn-cs"/>
              </a:defRPr>
            </a:lvl1pPr>
          </a:lstStyle>
          <a:p>
            <a:pPr>
              <a:defRPr/>
            </a:pPr>
            <a:fld id="{CF5EE491-0CA9-4675-93F5-68FF88960232}" type="slidenum">
              <a:rPr lang="fr-FR"/>
              <a:pPr>
                <a:defRPr/>
              </a:pPr>
              <a:t>‹N°›</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p:spPr>
        <p:txBody>
          <a:bodyPr/>
          <a:lstStyle/>
          <a:p>
            <a:pPr eaLnBrk="1" hangingPunct="1"/>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p:spPr>
        <p:txBody>
          <a:bodyPr/>
          <a:lstStyle/>
          <a:p>
            <a:pPr eaLnBrk="1" hangingPunct="1"/>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CA"/>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CA"/>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CA"/>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CC"/>
            </a:gs>
            <a:gs pos="100000">
              <a:srgbClr val="99CCFF"/>
            </a:gs>
          </a:gsLst>
          <a:lin ang="5400000" scaled="1"/>
        </a:gradFill>
        <a:effectLst/>
      </p:bgPr>
    </p:bg>
    <p:spTree>
      <p:nvGrpSpPr>
        <p:cNvPr id="1" name=""/>
        <p:cNvGrpSpPr/>
        <p:nvPr/>
      </p:nvGrpSpPr>
      <p:grpSpPr>
        <a:xfrm>
          <a:off x="0" y="0"/>
          <a:ext cx="0" cy="0"/>
          <a:chOff x="0" y="0"/>
          <a:chExt cx="0" cy="0"/>
        </a:xfrm>
      </p:grpSpPr>
      <p:pic>
        <p:nvPicPr>
          <p:cNvPr id="1026" name="Picture 2" descr="logo"/>
          <p:cNvPicPr>
            <a:picLocks noChangeAspect="1" noChangeArrowheads="1"/>
          </p:cNvPicPr>
          <p:nvPr/>
        </p:nvPicPr>
        <p:blipFill>
          <a:blip r:embed="rId13" cstate="print"/>
          <a:srcRect/>
          <a:stretch>
            <a:fillRect/>
          </a:stretch>
        </p:blipFill>
        <p:spPr bwMode="auto">
          <a:xfrm>
            <a:off x="228600" y="304800"/>
            <a:ext cx="1939925" cy="12795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eaLnBrk="0" fontAlgn="base" hangingPunct="0">
        <a:spcBef>
          <a:spcPct val="0"/>
        </a:spcBef>
        <a:spcAft>
          <a:spcPct val="0"/>
        </a:spcAft>
        <a:defRPr sz="2000" b="1">
          <a:solidFill>
            <a:schemeClr val="tx2"/>
          </a:solidFill>
          <a:latin typeface="+mj-lt"/>
          <a:ea typeface="+mj-ea"/>
          <a:cs typeface="+mj-cs"/>
        </a:defRPr>
      </a:lvl1pPr>
      <a:lvl2pPr algn="l" rtl="0" eaLnBrk="0" fontAlgn="base" hangingPunct="0">
        <a:spcBef>
          <a:spcPct val="0"/>
        </a:spcBef>
        <a:spcAft>
          <a:spcPct val="0"/>
        </a:spcAft>
        <a:defRPr sz="2000" b="1">
          <a:solidFill>
            <a:schemeClr val="tx2"/>
          </a:solidFill>
          <a:latin typeface="Times New Roman" pitchFamily="18" charset="0"/>
        </a:defRPr>
      </a:lvl2pPr>
      <a:lvl3pPr algn="l" rtl="0" eaLnBrk="0" fontAlgn="base" hangingPunct="0">
        <a:spcBef>
          <a:spcPct val="0"/>
        </a:spcBef>
        <a:spcAft>
          <a:spcPct val="0"/>
        </a:spcAft>
        <a:defRPr sz="2000" b="1">
          <a:solidFill>
            <a:schemeClr val="tx2"/>
          </a:solidFill>
          <a:latin typeface="Times New Roman" pitchFamily="18" charset="0"/>
        </a:defRPr>
      </a:lvl3pPr>
      <a:lvl4pPr algn="l" rtl="0" eaLnBrk="0" fontAlgn="base" hangingPunct="0">
        <a:spcBef>
          <a:spcPct val="0"/>
        </a:spcBef>
        <a:spcAft>
          <a:spcPct val="0"/>
        </a:spcAft>
        <a:defRPr sz="2000" b="1">
          <a:solidFill>
            <a:schemeClr val="tx2"/>
          </a:solidFill>
          <a:latin typeface="Times New Roman" pitchFamily="18" charset="0"/>
        </a:defRPr>
      </a:lvl4pPr>
      <a:lvl5pPr algn="l" rtl="0" eaLnBrk="0" fontAlgn="base" hangingPunct="0">
        <a:spcBef>
          <a:spcPct val="0"/>
        </a:spcBef>
        <a:spcAft>
          <a:spcPct val="0"/>
        </a:spcAft>
        <a:defRPr sz="2000" b="1">
          <a:solidFill>
            <a:schemeClr val="tx2"/>
          </a:solidFill>
          <a:latin typeface="Times New Roman" pitchFamily="18" charset="0"/>
        </a:defRPr>
      </a:lvl5pPr>
      <a:lvl6pPr marL="457200" algn="l" rtl="0" fontAlgn="base">
        <a:spcBef>
          <a:spcPct val="0"/>
        </a:spcBef>
        <a:spcAft>
          <a:spcPct val="0"/>
        </a:spcAft>
        <a:defRPr sz="2000" b="1">
          <a:solidFill>
            <a:schemeClr val="tx2"/>
          </a:solidFill>
          <a:latin typeface="Times New Roman" pitchFamily="18" charset="0"/>
        </a:defRPr>
      </a:lvl6pPr>
      <a:lvl7pPr marL="914400" algn="l" rtl="0" fontAlgn="base">
        <a:spcBef>
          <a:spcPct val="0"/>
        </a:spcBef>
        <a:spcAft>
          <a:spcPct val="0"/>
        </a:spcAft>
        <a:defRPr sz="2000" b="1">
          <a:solidFill>
            <a:schemeClr val="tx2"/>
          </a:solidFill>
          <a:latin typeface="Times New Roman" pitchFamily="18" charset="0"/>
        </a:defRPr>
      </a:lvl7pPr>
      <a:lvl8pPr marL="1371600" algn="l" rtl="0" fontAlgn="base">
        <a:spcBef>
          <a:spcPct val="0"/>
        </a:spcBef>
        <a:spcAft>
          <a:spcPct val="0"/>
        </a:spcAft>
        <a:defRPr sz="2000" b="1">
          <a:solidFill>
            <a:schemeClr val="tx2"/>
          </a:solidFill>
          <a:latin typeface="Times New Roman" pitchFamily="18" charset="0"/>
        </a:defRPr>
      </a:lvl8pPr>
      <a:lvl9pPr marL="1828800" algn="l" rtl="0" fontAlgn="base">
        <a:spcBef>
          <a:spcPct val="0"/>
        </a:spcBef>
        <a:spcAft>
          <a:spcPct val="0"/>
        </a:spcAft>
        <a:defRPr sz="20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ChangeArrowheads="1"/>
          </p:cNvSpPr>
          <p:nvPr>
            <p:ph type="ctrTitle"/>
          </p:nvPr>
        </p:nvSpPr>
        <p:spPr bwMode="auto">
          <a:xfrm>
            <a:off x="539750" y="2130425"/>
            <a:ext cx="7918450" cy="4035425"/>
          </a:xfrm>
          <a:ln>
            <a:miter lim="800000"/>
            <a:headEnd/>
            <a:tailEnd/>
          </a:ln>
        </p:spPr>
        <p:txBody>
          <a:bodyPr vert="horz" wrap="square" lIns="91440" tIns="45720" rIns="91440" bIns="45720" numCol="1" anchor="t" anchorCtr="0" compatLnSpc="1">
            <a:prstTxWarp prst="textNoShape">
              <a:avLst/>
            </a:prstTxWarp>
          </a:bodyPr>
          <a:lstStyle/>
          <a:p>
            <a:pPr algn="ctr" eaLnBrk="1" hangingPunct="1">
              <a:defRPr/>
            </a:pPr>
            <a:r>
              <a:rPr lang="fr-FR" sz="3200" dirty="0">
                <a:solidFill>
                  <a:schemeClr val="accent6">
                    <a:lumMod val="75000"/>
                  </a:schemeClr>
                </a:solidFill>
                <a:latin typeface="Arial" charset="0"/>
              </a:rPr>
              <a:t>L’initiative Open Data et les travaux d’AFRISTAT</a:t>
            </a:r>
            <a:br>
              <a:rPr lang="fr-FR" sz="3200" dirty="0">
                <a:solidFill>
                  <a:schemeClr val="accent2"/>
                </a:solidFill>
                <a:latin typeface="Arial" charset="0"/>
              </a:rPr>
            </a:br>
            <a:br>
              <a:rPr lang="fr-FR" sz="3200" dirty="0">
                <a:solidFill>
                  <a:schemeClr val="accent2"/>
                </a:solidFill>
                <a:latin typeface="Arial" charset="0"/>
              </a:rPr>
            </a:br>
            <a:br>
              <a:rPr lang="fr-FR" sz="3200" dirty="0">
                <a:solidFill>
                  <a:schemeClr val="accent2"/>
                </a:solidFill>
                <a:latin typeface="Arial" charset="0"/>
              </a:rPr>
            </a:br>
            <a:br>
              <a:rPr lang="fr-FR" sz="3200" dirty="0">
                <a:solidFill>
                  <a:schemeClr val="accent5">
                    <a:lumMod val="50000"/>
                  </a:schemeClr>
                </a:solidFill>
                <a:latin typeface="Arial" charset="0"/>
              </a:rPr>
            </a:br>
            <a:r>
              <a:rPr lang="fr-FR" sz="2800" dirty="0">
                <a:solidFill>
                  <a:schemeClr val="accent5">
                    <a:lumMod val="50000"/>
                  </a:schemeClr>
                </a:solidFill>
                <a:latin typeface="Arial" charset="0"/>
              </a:rPr>
              <a:t>… enrichir le débat et optimiser les ressources financières par une meilleure exploitation des données existantes …</a:t>
            </a:r>
            <a:br>
              <a:rPr lang="fr-FR" dirty="0">
                <a:solidFill>
                  <a:schemeClr val="accent2"/>
                </a:solidFill>
                <a:latin typeface="Arial" charset="0"/>
              </a:rPr>
            </a:br>
            <a:br>
              <a:rPr lang="fr-FR" sz="1800" b="0" dirty="0">
                <a:latin typeface="Arial" charset="0"/>
              </a:rPr>
            </a:br>
            <a:r>
              <a:rPr lang="fr-FR" sz="1800" dirty="0">
                <a:latin typeface="Arial" charset="0"/>
              </a:rPr>
              <a:t>B</a:t>
            </a:r>
            <a:r>
              <a:rPr lang="fr-FR" sz="1400" dirty="0">
                <a:latin typeface="Arial" charset="0"/>
              </a:rPr>
              <a:t>amako (Mali), 24 septembre 2013</a:t>
            </a:r>
            <a:br>
              <a:rPr lang="fr-FR" sz="1400" dirty="0">
                <a:latin typeface="Arial" charset="0"/>
              </a:rPr>
            </a:br>
            <a:endParaRPr lang="fr-FR" sz="1400" dirty="0">
              <a:latin typeface="Arial" charset="0"/>
            </a:endParaRPr>
          </a:p>
        </p:txBody>
      </p:sp>
      <p:sp>
        <p:nvSpPr>
          <p:cNvPr id="2051" name="Rectangle 5"/>
          <p:cNvSpPr>
            <a:spLocks noChangeArrowheads="1"/>
          </p:cNvSpPr>
          <p:nvPr/>
        </p:nvSpPr>
        <p:spPr bwMode="auto">
          <a:xfrm>
            <a:off x="2268538" y="404813"/>
            <a:ext cx="6407150" cy="519112"/>
          </a:xfrm>
          <a:prstGeom prst="rect">
            <a:avLst/>
          </a:prstGeom>
          <a:noFill/>
          <a:ln w="9525">
            <a:noFill/>
            <a:miter lim="800000"/>
            <a:headEnd/>
            <a:tailEnd/>
          </a:ln>
        </p:spPr>
        <p:txBody>
          <a:bodyPr>
            <a:spAutoFit/>
          </a:bodyPr>
          <a:lstStyle/>
          <a:p>
            <a:pPr algn="ctr"/>
            <a:r>
              <a:rPr lang="fr-FR" sz="2800" b="1">
                <a:solidFill>
                  <a:schemeClr val="tx2"/>
                </a:solidFill>
              </a:rPr>
              <a:t> </a:t>
            </a:r>
            <a:endParaRPr lang="fr-FR" sz="2800">
              <a:solidFill>
                <a:schemeClr val="tx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2339975" y="274638"/>
            <a:ext cx="6346825" cy="1143000"/>
          </a:xfrm>
          <a:noFill/>
          <a:ln>
            <a:miter lim="800000"/>
            <a:headEnd/>
            <a:tailEnd/>
          </a:ln>
        </p:spPr>
        <p:txBody>
          <a:bodyPr vert="horz" wrap="square" lIns="91440" tIns="45720" rIns="91440" bIns="45720" numCol="1" anchor="t" anchorCtr="0" compatLnSpc="1">
            <a:prstTxWarp prst="textNoShape">
              <a:avLst/>
            </a:prstTxWarp>
          </a:bodyPr>
          <a:lstStyle/>
          <a:p>
            <a:pPr algn="ctr">
              <a:lnSpc>
                <a:spcPct val="130000"/>
              </a:lnSpc>
            </a:pPr>
            <a:r>
              <a:rPr lang="fr-FR" sz="2800">
                <a:solidFill>
                  <a:schemeClr val="accent2"/>
                </a:solidFill>
                <a:latin typeface="Arial" charset="0"/>
              </a:rPr>
              <a:t>Collaborations et outils divers pour la diffusion : 2gLDB</a:t>
            </a:r>
          </a:p>
        </p:txBody>
      </p:sp>
      <p:sp>
        <p:nvSpPr>
          <p:cNvPr id="11267" name="Rectangle 3"/>
          <p:cNvSpPr>
            <a:spLocks noGrp="1" noChangeArrowheads="1"/>
          </p:cNvSpPr>
          <p:nvPr>
            <p:ph type="body" idx="1"/>
          </p:nvPr>
        </p:nvSpPr>
        <p:spPr bwMode="auto">
          <a:xfrm>
            <a:off x="250825" y="1600200"/>
            <a:ext cx="8435975" cy="4525963"/>
          </a:xfrm>
          <a:noFill/>
          <a:ln>
            <a:miter lim="800000"/>
            <a:headEnd/>
            <a:tailEnd/>
          </a:ln>
        </p:spPr>
        <p:txBody>
          <a:bodyPr vert="horz" wrap="square" lIns="91440" tIns="45720" rIns="91440" bIns="45720" numCol="1" anchor="t" anchorCtr="0" compatLnSpc="1">
            <a:prstTxWarp prst="textNoShape">
              <a:avLst/>
            </a:prstTxWarp>
          </a:bodyPr>
          <a:lstStyle/>
          <a:p>
            <a:r>
              <a:rPr lang="fr-FR" sz="2800" b="1" dirty="0">
                <a:latin typeface="Arial" charset="0"/>
                <a:cs typeface="Arial" charset="0"/>
              </a:rPr>
              <a:t>2gLDB </a:t>
            </a:r>
            <a:r>
              <a:rPr lang="fr-FR" sz="2800" dirty="0">
                <a:latin typeface="Arial" charset="0"/>
                <a:cs typeface="Arial" charset="0"/>
              </a:rPr>
              <a:t> de la Banque mondiale, installée, en plus de la Direction Générale d’AFRISTAT, dans cinq Etats membres (Cameroun, Gabon, Mauritanie, Niger, Sénégal) pour la gestion et la diffusion des indicateurs socio-économiques. Il permet une diffusion régulière de publications automatisées. Des travaux et des discussions sont en cours pour la migration vers le </a:t>
            </a:r>
            <a:r>
              <a:rPr lang="fr-FR" sz="2800" b="1" dirty="0">
                <a:latin typeface="Arial" charset="0"/>
                <a:cs typeface="Arial" charset="0"/>
              </a:rPr>
              <a:t>Data portal</a:t>
            </a:r>
            <a:r>
              <a:rPr lang="fr-FR" sz="2800" dirty="0">
                <a:latin typeface="Arial" charset="0"/>
                <a:cs typeface="Arial" charset="0"/>
              </a:rPr>
              <a:t> de la BAD</a:t>
            </a:r>
          </a:p>
        </p:txBody>
      </p:sp>
      <p:sp>
        <p:nvSpPr>
          <p:cNvPr id="11268" name="Rectangle 5"/>
          <p:cNvSpPr>
            <a:spLocks noChangeArrowheads="1"/>
          </p:cNvSpPr>
          <p:nvPr/>
        </p:nvSpPr>
        <p:spPr bwMode="auto">
          <a:xfrm>
            <a:off x="8516938" y="6188075"/>
            <a:ext cx="354012" cy="457200"/>
          </a:xfrm>
          <a:prstGeom prst="rect">
            <a:avLst/>
          </a:prstGeom>
          <a:noFill/>
          <a:ln w="9525">
            <a:noFill/>
            <a:miter lim="800000"/>
            <a:headEnd/>
            <a:tailEnd/>
          </a:ln>
        </p:spPr>
        <p:txBody>
          <a:bodyPr wrap="none">
            <a:spAutoFit/>
          </a:bodyPr>
          <a:lstStyle/>
          <a:p>
            <a:fld id="{5B1C46FB-584B-4038-8390-A9C78806A3B9}" type="slidenum">
              <a:rPr lang="fr-FR"/>
              <a:pPr/>
              <a:t>10</a:t>
            </a:fld>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bwMode="auto">
          <a:xfrm>
            <a:off x="2195513" y="274638"/>
            <a:ext cx="6491287" cy="922337"/>
          </a:xfrm>
          <a:noFill/>
          <a:ln>
            <a:miter lim="800000"/>
            <a:headEnd/>
            <a:tailEnd/>
          </a:ln>
        </p:spPr>
        <p:txBody>
          <a:bodyPr vert="horz" wrap="square" lIns="91440" tIns="45720" rIns="91440" bIns="45720" numCol="1" anchor="t" anchorCtr="0" compatLnSpc="1">
            <a:prstTxWarp prst="textNoShape">
              <a:avLst/>
            </a:prstTxWarp>
          </a:bodyPr>
          <a:lstStyle/>
          <a:p>
            <a:pPr algn="ctr"/>
            <a:r>
              <a:rPr lang="fr-FR" sz="2800">
                <a:solidFill>
                  <a:schemeClr val="accent2"/>
                </a:solidFill>
                <a:latin typeface="Arial" charset="0"/>
              </a:rPr>
              <a:t>Collaborations et outils divers pour la diffusion : DevInfo</a:t>
            </a:r>
            <a:endParaRPr lang="fr-FR" sz="1800">
              <a:solidFill>
                <a:schemeClr val="accent2"/>
              </a:solidFill>
            </a:endParaRPr>
          </a:p>
        </p:txBody>
      </p:sp>
      <p:sp>
        <p:nvSpPr>
          <p:cNvPr id="12291" name="Rectangle 3"/>
          <p:cNvSpPr>
            <a:spLocks noGrp="1" noChangeArrowheads="1"/>
          </p:cNvSpPr>
          <p:nvPr>
            <p:ph type="body" idx="1"/>
          </p:nvPr>
        </p:nvSpPr>
        <p:spPr bwMode="auto">
          <a:xfrm>
            <a:off x="250825" y="1600200"/>
            <a:ext cx="8435975" cy="4525963"/>
          </a:xfrm>
          <a:noFill/>
          <a:ln>
            <a:miter lim="800000"/>
            <a:headEnd/>
            <a:tailEnd/>
          </a:ln>
        </p:spPr>
        <p:txBody>
          <a:bodyPr vert="horz" wrap="square" lIns="91440" tIns="45720" rIns="91440" bIns="45720" numCol="1" anchor="t" anchorCtr="0" compatLnSpc="1">
            <a:prstTxWarp prst="textNoShape">
              <a:avLst/>
            </a:prstTxWarp>
          </a:bodyPr>
          <a:lstStyle/>
          <a:p>
            <a:r>
              <a:rPr lang="fr-FR" sz="2800" b="1">
                <a:latin typeface="Arial" charset="0"/>
                <a:cs typeface="Arial" charset="0"/>
              </a:rPr>
              <a:t>DevInfo,</a:t>
            </a:r>
            <a:r>
              <a:rPr lang="fr-FR" sz="2800">
                <a:latin typeface="Arial" charset="0"/>
                <a:cs typeface="Arial" charset="0"/>
              </a:rPr>
              <a:t> élaboré par l’UNICEF en collaboration avec le système des Nations unies  afin de suivre les progrès réalisés vers les objectifs du Millénaire pour le développement (OMD). Plusieurs Etats membres d’AFRISTAT utilisent ce support pour stocker et diffuser leurs indicateurs de développement.</a:t>
            </a:r>
          </a:p>
          <a:p>
            <a:endParaRPr lang="fr-FR">
              <a:latin typeface="Arial" charset="0"/>
            </a:endParaRPr>
          </a:p>
        </p:txBody>
      </p:sp>
      <p:sp>
        <p:nvSpPr>
          <p:cNvPr id="12292" name="Rectangle 5"/>
          <p:cNvSpPr>
            <a:spLocks noChangeArrowheads="1"/>
          </p:cNvSpPr>
          <p:nvPr/>
        </p:nvSpPr>
        <p:spPr bwMode="auto">
          <a:xfrm>
            <a:off x="8516938" y="6188075"/>
            <a:ext cx="354012" cy="457200"/>
          </a:xfrm>
          <a:prstGeom prst="rect">
            <a:avLst/>
          </a:prstGeom>
          <a:noFill/>
          <a:ln w="9525">
            <a:noFill/>
            <a:miter lim="800000"/>
            <a:headEnd/>
            <a:tailEnd/>
          </a:ln>
        </p:spPr>
        <p:txBody>
          <a:bodyPr wrap="none">
            <a:spAutoFit/>
          </a:bodyPr>
          <a:lstStyle/>
          <a:p>
            <a:fld id="{FBF21901-E71A-4615-ABA3-F4E555E58592}" type="slidenum">
              <a:rPr lang="fr-FR"/>
              <a:pPr/>
              <a:t>11</a:t>
            </a:fld>
            <a:endParaRPr lang="fr-F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2195513" y="274638"/>
            <a:ext cx="6491287" cy="922337"/>
          </a:xfrm>
          <a:noFill/>
          <a:ln>
            <a:miter lim="800000"/>
            <a:headEnd/>
            <a:tailEnd/>
          </a:ln>
        </p:spPr>
        <p:txBody>
          <a:bodyPr vert="horz" wrap="square" lIns="91440" tIns="45720" rIns="91440" bIns="45720" numCol="1" anchor="t" anchorCtr="0" compatLnSpc="1">
            <a:prstTxWarp prst="textNoShape">
              <a:avLst/>
            </a:prstTxWarp>
          </a:bodyPr>
          <a:lstStyle/>
          <a:p>
            <a:pPr algn="ctr"/>
            <a:r>
              <a:rPr lang="fr-FR" sz="2800">
                <a:solidFill>
                  <a:schemeClr val="accent2"/>
                </a:solidFill>
                <a:latin typeface="Arial" charset="0"/>
              </a:rPr>
              <a:t>Collaborations et outils divers pour la diffusion : CountrySTAT</a:t>
            </a:r>
            <a:endParaRPr lang="fr-FR" sz="1800">
              <a:solidFill>
                <a:schemeClr val="accent2"/>
              </a:solidFill>
            </a:endParaRPr>
          </a:p>
        </p:txBody>
      </p:sp>
      <p:sp>
        <p:nvSpPr>
          <p:cNvPr id="13315" name="Rectangle 3"/>
          <p:cNvSpPr>
            <a:spLocks noGrp="1" noChangeArrowheads="1"/>
          </p:cNvSpPr>
          <p:nvPr>
            <p:ph type="body" idx="1"/>
          </p:nvPr>
        </p:nvSpPr>
        <p:spPr bwMode="auto">
          <a:xfrm>
            <a:off x="250825" y="1639888"/>
            <a:ext cx="8435975" cy="4525962"/>
          </a:xfrm>
          <a:noFill/>
          <a:ln>
            <a:miter lim="800000"/>
            <a:headEnd/>
            <a:tailEnd/>
          </a:ln>
        </p:spPr>
        <p:txBody>
          <a:bodyPr vert="horz" wrap="square" lIns="91440" tIns="45720" rIns="91440" bIns="45720" numCol="1" anchor="t" anchorCtr="0" compatLnSpc="1">
            <a:prstTxWarp prst="textNoShape">
              <a:avLst/>
            </a:prstTxWarp>
          </a:bodyPr>
          <a:lstStyle/>
          <a:p>
            <a:r>
              <a:rPr lang="fr-FR" sz="2800" b="1">
                <a:latin typeface="Arial" charset="0"/>
                <a:cs typeface="Arial" charset="0"/>
              </a:rPr>
              <a:t>CountrySTAT</a:t>
            </a:r>
            <a:r>
              <a:rPr lang="fr-FR" sz="2800">
                <a:latin typeface="Arial" charset="0"/>
                <a:cs typeface="Arial" charset="0"/>
              </a:rPr>
              <a:t>, de la FAO, est un « système d’informations statistiques en ligne sur l’alimentation et l’agriculture à l’échelle nationale et infranationale. Il permet aux décideurs d’accéder aux statistiques de divers secteurs thématiques (production, prix, commerce international, consommation, etc.) en favorisant l’analyse, l’élaboration et le suivi de politiques dans le but d’éradiquer l’extrême pauvreté et la faim dans le monde ». </a:t>
            </a:r>
          </a:p>
          <a:p>
            <a:endParaRPr lang="fr-FR">
              <a:latin typeface="Arial" charset="0"/>
            </a:endParaRPr>
          </a:p>
        </p:txBody>
      </p:sp>
      <p:sp>
        <p:nvSpPr>
          <p:cNvPr id="13316" name="Rectangle 5"/>
          <p:cNvSpPr>
            <a:spLocks noChangeArrowheads="1"/>
          </p:cNvSpPr>
          <p:nvPr/>
        </p:nvSpPr>
        <p:spPr bwMode="auto">
          <a:xfrm>
            <a:off x="8516938" y="6188075"/>
            <a:ext cx="354012" cy="457200"/>
          </a:xfrm>
          <a:prstGeom prst="rect">
            <a:avLst/>
          </a:prstGeom>
          <a:noFill/>
          <a:ln w="9525">
            <a:noFill/>
            <a:miter lim="800000"/>
            <a:headEnd/>
            <a:tailEnd/>
          </a:ln>
        </p:spPr>
        <p:txBody>
          <a:bodyPr wrap="none">
            <a:spAutoFit/>
          </a:bodyPr>
          <a:lstStyle/>
          <a:p>
            <a:fld id="{3C36E8F3-A096-4823-B999-AAB18B6717E3}" type="slidenum">
              <a:rPr lang="fr-FR"/>
              <a:pPr/>
              <a:t>12</a:t>
            </a:fld>
            <a:endParaRPr lang="fr-F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2195513" y="274638"/>
            <a:ext cx="6491287" cy="922337"/>
          </a:xfrm>
          <a:noFill/>
          <a:ln>
            <a:miter lim="800000"/>
            <a:headEnd/>
            <a:tailEnd/>
          </a:ln>
        </p:spPr>
        <p:txBody>
          <a:bodyPr vert="horz" wrap="square" lIns="91440" tIns="45720" rIns="91440" bIns="45720" numCol="1" anchor="t" anchorCtr="0" compatLnSpc="1">
            <a:prstTxWarp prst="textNoShape">
              <a:avLst/>
            </a:prstTxWarp>
          </a:bodyPr>
          <a:lstStyle/>
          <a:p>
            <a:pPr algn="ctr"/>
            <a:r>
              <a:rPr lang="fr-FR" sz="2800">
                <a:solidFill>
                  <a:schemeClr val="accent2"/>
                </a:solidFill>
                <a:latin typeface="Arial" charset="0"/>
              </a:rPr>
              <a:t>Collaborations et outils divers pour la diffusion : StatBase</a:t>
            </a:r>
            <a:endParaRPr lang="fr-FR" sz="1800">
              <a:solidFill>
                <a:schemeClr val="accent2"/>
              </a:solidFill>
            </a:endParaRPr>
          </a:p>
        </p:txBody>
      </p:sp>
      <p:sp>
        <p:nvSpPr>
          <p:cNvPr id="11267" name="Rectangle 3"/>
          <p:cNvSpPr>
            <a:spLocks noGrp="1" noChangeArrowheads="1"/>
          </p:cNvSpPr>
          <p:nvPr>
            <p:ph type="body" idx="1"/>
          </p:nvPr>
        </p:nvSpPr>
        <p:spPr bwMode="auto">
          <a:xfrm>
            <a:off x="251520" y="1700808"/>
            <a:ext cx="8435280" cy="4525963"/>
          </a:xfrm>
          <a:ln>
            <a:miter lim="800000"/>
            <a:headEnd/>
            <a:tailEnd/>
          </a:ln>
        </p:spPr>
        <p:txBody>
          <a:bodyPr vert="horz" wrap="square" lIns="91440" tIns="45720" rIns="91440" bIns="45720" numCol="1" anchor="t" anchorCtr="0" compatLnSpc="1">
            <a:prstTxWarp prst="textNoShape">
              <a:avLst/>
            </a:prstTxWarp>
          </a:bodyPr>
          <a:lstStyle/>
          <a:p>
            <a:pPr>
              <a:defRPr/>
            </a:pPr>
            <a:r>
              <a:rPr lang="fr-FR" sz="2800" b="1" dirty="0" err="1">
                <a:latin typeface="Arial" pitchFamily="34" charset="0"/>
                <a:cs typeface="Arial" pitchFamily="34" charset="0"/>
              </a:rPr>
              <a:t>StatBase</a:t>
            </a:r>
            <a:r>
              <a:rPr lang="fr-FR" sz="2800" dirty="0">
                <a:latin typeface="Arial" pitchFamily="34" charset="0"/>
                <a:cs typeface="Arial" pitchFamily="34" charset="0"/>
              </a:rPr>
              <a:t>, la base de données statistiques de  la CEA, est une plate-forme Internet pour la compilation, la production et la diffusion de données sur divers indicateurs socio-économiques des pays africains. </a:t>
            </a:r>
          </a:p>
          <a:p>
            <a:pPr>
              <a:defRPr/>
            </a:pPr>
            <a:r>
              <a:rPr lang="fr-FR" sz="2800" dirty="0">
                <a:latin typeface="Arial" pitchFamily="34" charset="0"/>
                <a:cs typeface="Arial" pitchFamily="34" charset="0"/>
              </a:rPr>
              <a:t>Cette base de données est installée déjà dans bon nombre de pays, notamment ceux d’Afrique de l’ouest.</a:t>
            </a:r>
          </a:p>
          <a:p>
            <a:pPr>
              <a:defRPr/>
            </a:pPr>
            <a:r>
              <a:rPr lang="fr-FR" sz="2800" dirty="0">
                <a:latin typeface="Arial" pitchFamily="34" charset="0"/>
                <a:cs typeface="Arial" pitchFamily="34" charset="0"/>
              </a:rPr>
              <a:t>AFRISTAT a réalisé certaines installations.</a:t>
            </a:r>
          </a:p>
          <a:p>
            <a:pPr>
              <a:defRPr/>
            </a:pPr>
            <a:endParaRPr lang="fr-FR" dirty="0">
              <a:latin typeface="Arial" charset="0"/>
            </a:endParaRPr>
          </a:p>
        </p:txBody>
      </p:sp>
      <p:sp>
        <p:nvSpPr>
          <p:cNvPr id="14340" name="Rectangle 5"/>
          <p:cNvSpPr>
            <a:spLocks noChangeArrowheads="1"/>
          </p:cNvSpPr>
          <p:nvPr/>
        </p:nvSpPr>
        <p:spPr bwMode="auto">
          <a:xfrm>
            <a:off x="8516938" y="6188075"/>
            <a:ext cx="354012" cy="457200"/>
          </a:xfrm>
          <a:prstGeom prst="rect">
            <a:avLst/>
          </a:prstGeom>
          <a:noFill/>
          <a:ln w="9525">
            <a:noFill/>
            <a:miter lim="800000"/>
            <a:headEnd/>
            <a:tailEnd/>
          </a:ln>
        </p:spPr>
        <p:txBody>
          <a:bodyPr wrap="none">
            <a:spAutoFit/>
          </a:bodyPr>
          <a:lstStyle/>
          <a:p>
            <a:fld id="{61765F76-D4D2-4ED1-9A2B-3634FF24D286}" type="slidenum">
              <a:rPr lang="fr-FR"/>
              <a:pPr/>
              <a:t>13</a:t>
            </a:fld>
            <a:endParaRPr lang="fr-F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2195513" y="274638"/>
            <a:ext cx="6491287" cy="922337"/>
          </a:xfrm>
          <a:noFill/>
          <a:ln>
            <a:miter lim="800000"/>
            <a:headEnd/>
            <a:tailEnd/>
          </a:ln>
        </p:spPr>
        <p:txBody>
          <a:bodyPr vert="horz" wrap="square" lIns="91440" tIns="45720" rIns="91440" bIns="45720" numCol="1" anchor="t" anchorCtr="0" compatLnSpc="1">
            <a:prstTxWarp prst="textNoShape">
              <a:avLst/>
            </a:prstTxWarp>
          </a:bodyPr>
          <a:lstStyle/>
          <a:p>
            <a:pPr algn="ctr"/>
            <a:r>
              <a:rPr lang="fr-FR" sz="2800">
                <a:solidFill>
                  <a:schemeClr val="accent2"/>
                </a:solidFill>
                <a:latin typeface="Arial" charset="0"/>
              </a:rPr>
              <a:t>Collaborations et outils divers pour la diffusion : CensusInfo</a:t>
            </a:r>
            <a:endParaRPr lang="fr-FR" sz="1800">
              <a:solidFill>
                <a:schemeClr val="accent2"/>
              </a:solidFill>
            </a:endParaRPr>
          </a:p>
        </p:txBody>
      </p:sp>
      <p:sp>
        <p:nvSpPr>
          <p:cNvPr id="15363" name="Rectangle 3"/>
          <p:cNvSpPr>
            <a:spLocks noGrp="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fr-FR" sz="2800" b="1">
                <a:latin typeface="Arial" charset="0"/>
                <a:cs typeface="Arial" charset="0"/>
              </a:rPr>
              <a:t>CensusInfo</a:t>
            </a:r>
            <a:r>
              <a:rPr lang="fr-FR" sz="2800">
                <a:latin typeface="Arial" charset="0"/>
                <a:cs typeface="Arial" charset="0"/>
              </a:rPr>
              <a:t>, un « système innovant et flexible de base de données pour la diffusion des résultats des recensements généraux de la population et de l’habitat</a:t>
            </a:r>
            <a:r>
              <a:rPr lang="fr-FR" sz="2800">
                <a:solidFill>
                  <a:srgbClr val="FF3300"/>
                </a:solidFill>
                <a:latin typeface="Arial" charset="0"/>
                <a:cs typeface="Arial" charset="0"/>
              </a:rPr>
              <a:t>,</a:t>
            </a:r>
            <a:r>
              <a:rPr lang="fr-FR" sz="2800">
                <a:latin typeface="Arial" charset="0"/>
                <a:cs typeface="Arial" charset="0"/>
              </a:rPr>
              <a:t> développé par la Division de statistique des Nations unies, en partenariat avec l'UNICEF et le FNUAP, afin d'aider les pays à diffuser leurs résultats du recensement à tout niveau géographique pertinent, sur CD-ROM et sur le Web. »</a:t>
            </a:r>
          </a:p>
          <a:p>
            <a:endParaRPr lang="fr-FR">
              <a:latin typeface="Arial" charset="0"/>
            </a:endParaRPr>
          </a:p>
        </p:txBody>
      </p:sp>
      <p:sp>
        <p:nvSpPr>
          <p:cNvPr id="15364" name="Rectangle 5"/>
          <p:cNvSpPr>
            <a:spLocks noChangeArrowheads="1"/>
          </p:cNvSpPr>
          <p:nvPr/>
        </p:nvSpPr>
        <p:spPr bwMode="auto">
          <a:xfrm>
            <a:off x="8516938" y="6188075"/>
            <a:ext cx="354012" cy="457200"/>
          </a:xfrm>
          <a:prstGeom prst="rect">
            <a:avLst/>
          </a:prstGeom>
          <a:noFill/>
          <a:ln w="9525">
            <a:noFill/>
            <a:miter lim="800000"/>
            <a:headEnd/>
            <a:tailEnd/>
          </a:ln>
        </p:spPr>
        <p:txBody>
          <a:bodyPr wrap="none">
            <a:spAutoFit/>
          </a:bodyPr>
          <a:lstStyle/>
          <a:p>
            <a:fld id="{1E633854-2814-4A89-8333-B88AABD0FFCE}" type="slidenum">
              <a:rPr lang="fr-FR"/>
              <a:pPr/>
              <a:t>14</a:t>
            </a:fld>
            <a:endParaRPr lang="fr-F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2195513" y="274638"/>
            <a:ext cx="6491287" cy="922337"/>
          </a:xfrm>
          <a:noFill/>
          <a:ln>
            <a:miter lim="800000"/>
            <a:headEnd/>
            <a:tailEnd/>
          </a:ln>
        </p:spPr>
        <p:txBody>
          <a:bodyPr vert="horz" wrap="square" lIns="91440" tIns="45720" rIns="91440" bIns="45720" numCol="1" anchor="t" anchorCtr="0" compatLnSpc="1">
            <a:prstTxWarp prst="textNoShape">
              <a:avLst/>
            </a:prstTxWarp>
          </a:bodyPr>
          <a:lstStyle/>
          <a:p>
            <a:pPr algn="ctr"/>
            <a:r>
              <a:rPr lang="fr-FR" sz="2800">
                <a:solidFill>
                  <a:schemeClr val="accent2"/>
                </a:solidFill>
                <a:latin typeface="Arial" charset="0"/>
              </a:rPr>
              <a:t>Collaborations et outils divers pour la diffusion : IMIS-Redatam</a:t>
            </a:r>
            <a:endParaRPr lang="fr-FR" sz="1800">
              <a:solidFill>
                <a:schemeClr val="accent2"/>
              </a:solidFill>
            </a:endParaRPr>
          </a:p>
        </p:txBody>
      </p:sp>
      <p:sp>
        <p:nvSpPr>
          <p:cNvPr id="16387" name="Rectangle 3"/>
          <p:cNvSpPr>
            <a:spLocks noGrp="1" noChangeArrowheads="1"/>
          </p:cNvSpPr>
          <p:nvPr>
            <p:ph type="body" idx="1"/>
          </p:nvPr>
        </p:nvSpPr>
        <p:spPr bwMode="auto">
          <a:xfrm>
            <a:off x="179388" y="1600200"/>
            <a:ext cx="8507412" cy="4525963"/>
          </a:xfrm>
          <a:noFill/>
          <a:ln>
            <a:miter lim="800000"/>
            <a:headEnd/>
            <a:tailEnd/>
          </a:ln>
        </p:spPr>
        <p:txBody>
          <a:bodyPr vert="horz" wrap="square" lIns="91440" tIns="45720" rIns="91440" bIns="45720" numCol="1" anchor="t" anchorCtr="0" compatLnSpc="1">
            <a:prstTxWarp prst="textNoShape">
              <a:avLst/>
            </a:prstTxWarp>
          </a:bodyPr>
          <a:lstStyle/>
          <a:p>
            <a:pPr>
              <a:spcBef>
                <a:spcPts val="600"/>
              </a:spcBef>
            </a:pPr>
            <a:r>
              <a:rPr lang="fr-FR" sz="2800" b="1" dirty="0">
                <a:latin typeface="Arial" charset="0"/>
                <a:cs typeface="Arial" charset="0"/>
              </a:rPr>
              <a:t>IMIS-</a:t>
            </a:r>
            <a:r>
              <a:rPr lang="fr-FR" sz="2800" b="1" dirty="0" err="1">
                <a:latin typeface="Arial" charset="0"/>
                <a:cs typeface="Arial" charset="0"/>
              </a:rPr>
              <a:t>Redatam</a:t>
            </a:r>
            <a:r>
              <a:rPr lang="fr-FR" sz="2800" dirty="0">
                <a:latin typeface="Arial" charset="0"/>
                <a:cs typeface="Arial" charset="0"/>
              </a:rPr>
              <a:t> est un système pour diffuser des fichiers de </a:t>
            </a:r>
            <a:r>
              <a:rPr lang="fr-FR" sz="2800" dirty="0" err="1">
                <a:latin typeface="Arial" charset="0"/>
                <a:cs typeface="Arial" charset="0"/>
              </a:rPr>
              <a:t>microdonnées</a:t>
            </a:r>
            <a:r>
              <a:rPr lang="fr-FR" sz="2800" dirty="0">
                <a:latin typeface="Arial" charset="0"/>
                <a:cs typeface="Arial" charset="0"/>
              </a:rPr>
              <a:t> (Intranet/Internet) permettant de générer en ligne des indicateurs pertinents aux niveaux national et sous-national</a:t>
            </a:r>
          </a:p>
          <a:p>
            <a:pPr>
              <a:spcBef>
                <a:spcPts val="600"/>
              </a:spcBef>
            </a:pPr>
            <a:r>
              <a:rPr lang="fr-FR" sz="2800" dirty="0" err="1">
                <a:latin typeface="Arial" charset="0"/>
                <a:cs typeface="Arial" charset="0"/>
              </a:rPr>
              <a:t>Redatam</a:t>
            </a:r>
            <a:r>
              <a:rPr lang="fr-FR" sz="2800" dirty="0">
                <a:latin typeface="Arial" charset="0"/>
                <a:cs typeface="Arial" charset="0"/>
              </a:rPr>
              <a:t> a été développé par la CEPAL (Commission économique de l’Organisation des Nations-Unies pour l’Amérique latine). </a:t>
            </a:r>
          </a:p>
          <a:p>
            <a:pPr>
              <a:spcBef>
                <a:spcPts val="600"/>
              </a:spcBef>
            </a:pPr>
            <a:r>
              <a:rPr lang="fr-FR" sz="2800" dirty="0" err="1">
                <a:latin typeface="Arial" charset="0"/>
                <a:cs typeface="Arial" charset="0"/>
              </a:rPr>
              <a:t>Redatam</a:t>
            </a:r>
            <a:r>
              <a:rPr lang="fr-FR" sz="2800" dirty="0">
                <a:latin typeface="Arial" charset="0"/>
                <a:cs typeface="Arial" charset="0"/>
              </a:rPr>
              <a:t> est en usage par quelques Services statistiques des Etats membres d’AFRISTAT.</a:t>
            </a:r>
          </a:p>
          <a:p>
            <a:endParaRPr lang="fr-FR" dirty="0">
              <a:latin typeface="Arial" charset="0"/>
            </a:endParaRPr>
          </a:p>
        </p:txBody>
      </p:sp>
      <p:sp>
        <p:nvSpPr>
          <p:cNvPr id="16388" name="Rectangle 5"/>
          <p:cNvSpPr>
            <a:spLocks noChangeArrowheads="1"/>
          </p:cNvSpPr>
          <p:nvPr/>
        </p:nvSpPr>
        <p:spPr bwMode="auto">
          <a:xfrm>
            <a:off x="8516938" y="6188075"/>
            <a:ext cx="354012" cy="457200"/>
          </a:xfrm>
          <a:prstGeom prst="rect">
            <a:avLst/>
          </a:prstGeom>
          <a:noFill/>
          <a:ln w="9525">
            <a:noFill/>
            <a:miter lim="800000"/>
            <a:headEnd/>
            <a:tailEnd/>
          </a:ln>
        </p:spPr>
        <p:txBody>
          <a:bodyPr wrap="none">
            <a:spAutoFit/>
          </a:bodyPr>
          <a:lstStyle/>
          <a:p>
            <a:fld id="{B0A1E07C-F1AE-4DF2-B936-D391E3034E56}" type="slidenum">
              <a:rPr lang="fr-FR"/>
              <a:pPr/>
              <a:t>15</a:t>
            </a:fld>
            <a:endParaRPr lang="fr-F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bwMode="auto">
          <a:xfrm>
            <a:off x="2195513" y="274638"/>
            <a:ext cx="6491287" cy="922337"/>
          </a:xfrm>
          <a:noFill/>
          <a:ln>
            <a:miter lim="800000"/>
            <a:headEnd/>
            <a:tailEnd/>
          </a:ln>
        </p:spPr>
        <p:txBody>
          <a:bodyPr vert="horz" wrap="square" lIns="91440" tIns="45720" rIns="91440" bIns="45720" numCol="1" anchor="t" anchorCtr="0" compatLnSpc="1">
            <a:prstTxWarp prst="textNoShape">
              <a:avLst/>
            </a:prstTxWarp>
          </a:bodyPr>
          <a:lstStyle/>
          <a:p>
            <a:pPr algn="ctr"/>
            <a:r>
              <a:rPr lang="fr-FR" sz="2800">
                <a:solidFill>
                  <a:schemeClr val="accent2"/>
                </a:solidFill>
                <a:latin typeface="Arial" charset="0"/>
              </a:rPr>
              <a:t>Collaborations et outils divers pour la diffusion : NADA</a:t>
            </a:r>
            <a:endParaRPr lang="fr-FR" sz="1800">
              <a:solidFill>
                <a:schemeClr val="accent2"/>
              </a:solidFill>
            </a:endParaRPr>
          </a:p>
        </p:txBody>
      </p:sp>
      <p:sp>
        <p:nvSpPr>
          <p:cNvPr id="17411" name="Rectangle 3"/>
          <p:cNvSpPr>
            <a:spLocks noGrp="1" noChangeArrowheads="1"/>
          </p:cNvSpPr>
          <p:nvPr>
            <p:ph type="body" idx="1"/>
          </p:nvPr>
        </p:nvSpPr>
        <p:spPr bwMode="auto">
          <a:xfrm>
            <a:off x="179388" y="1600201"/>
            <a:ext cx="8641084" cy="4421088"/>
          </a:xfrm>
          <a:noFill/>
          <a:ln>
            <a:miter lim="800000"/>
            <a:headEnd/>
            <a:tailEnd/>
          </a:ln>
        </p:spPr>
        <p:txBody>
          <a:bodyPr vert="horz" wrap="square" lIns="91440" tIns="45720" rIns="91440" bIns="45720" numCol="1" anchor="t" anchorCtr="0" compatLnSpc="1">
            <a:prstTxWarp prst="textNoShape">
              <a:avLst/>
            </a:prstTxWarp>
          </a:bodyPr>
          <a:lstStyle/>
          <a:p>
            <a:r>
              <a:rPr lang="fr-FR" sz="2400" b="1" dirty="0">
                <a:latin typeface="Arial" charset="0"/>
                <a:cs typeface="Arial" charset="0"/>
              </a:rPr>
              <a:t>Nada</a:t>
            </a:r>
            <a:r>
              <a:rPr lang="fr-FR" sz="2400" dirty="0">
                <a:latin typeface="Arial" charset="0"/>
                <a:cs typeface="Arial" charset="0"/>
              </a:rPr>
              <a:t> est un système pour diffuser des fichiers de </a:t>
            </a:r>
            <a:r>
              <a:rPr lang="fr-FR" sz="2400" dirty="0" err="1">
                <a:latin typeface="Arial" charset="0"/>
                <a:cs typeface="Arial" charset="0"/>
              </a:rPr>
              <a:t>microdonnées</a:t>
            </a:r>
            <a:r>
              <a:rPr lang="fr-FR" sz="2400" dirty="0">
                <a:latin typeface="Arial" charset="0"/>
                <a:cs typeface="Arial" charset="0"/>
              </a:rPr>
              <a:t>. Il est complémentaire au </a:t>
            </a:r>
            <a:r>
              <a:rPr lang="fr-FR" sz="2400" dirty="0" err="1">
                <a:latin typeface="Arial" charset="0"/>
                <a:cs typeface="Arial" charset="0"/>
              </a:rPr>
              <a:t>Microdata</a:t>
            </a:r>
            <a:r>
              <a:rPr lang="fr-FR" sz="2400" dirty="0">
                <a:latin typeface="Arial" charset="0"/>
                <a:cs typeface="Arial" charset="0"/>
              </a:rPr>
              <a:t> Management </a:t>
            </a:r>
            <a:r>
              <a:rPr lang="fr-FR" sz="2400" dirty="0" err="1">
                <a:latin typeface="Arial" charset="0"/>
                <a:cs typeface="Arial" charset="0"/>
              </a:rPr>
              <a:t>Toolkit</a:t>
            </a:r>
            <a:r>
              <a:rPr lang="fr-FR" sz="2400" dirty="0">
                <a:latin typeface="Arial" charset="0"/>
                <a:cs typeface="Arial" charset="0"/>
              </a:rPr>
              <a:t> qui est composé de logiciels permettant :</a:t>
            </a:r>
          </a:p>
          <a:p>
            <a:pPr marL="914400" lvl="1" indent="-514350">
              <a:buFont typeface="Times New Roman" pitchFamily="18" charset="0"/>
              <a:buAutoNum type="arabicPeriod"/>
            </a:pPr>
            <a:r>
              <a:rPr lang="fr-FR" sz="2000" dirty="0">
                <a:latin typeface="Arial" charset="0"/>
                <a:cs typeface="Arial" charset="0"/>
              </a:rPr>
              <a:t>la documentation ; </a:t>
            </a:r>
          </a:p>
          <a:p>
            <a:pPr marL="914400" lvl="1" indent="-514350">
              <a:buFont typeface="Times New Roman" pitchFamily="18" charset="0"/>
              <a:buAutoNum type="arabicPeriod"/>
            </a:pPr>
            <a:r>
              <a:rPr lang="fr-FR" sz="2000" dirty="0">
                <a:latin typeface="Arial" charset="0"/>
                <a:cs typeface="Arial" charset="0"/>
              </a:rPr>
              <a:t>la préservation ; et </a:t>
            </a:r>
          </a:p>
          <a:p>
            <a:pPr marL="914400" lvl="1" indent="-514350">
              <a:buFont typeface="Times New Roman" pitchFamily="18" charset="0"/>
              <a:buAutoNum type="arabicPeriod"/>
            </a:pPr>
            <a:r>
              <a:rPr lang="fr-FR" sz="2000" dirty="0">
                <a:latin typeface="Arial" charset="0"/>
                <a:cs typeface="Arial" charset="0"/>
              </a:rPr>
              <a:t>la </a:t>
            </a:r>
            <a:r>
              <a:rPr lang="fr-FR" sz="2000" dirty="0" err="1">
                <a:latin typeface="Arial" charset="0"/>
                <a:cs typeface="Arial" charset="0"/>
              </a:rPr>
              <a:t>dissemination</a:t>
            </a:r>
            <a:r>
              <a:rPr lang="fr-FR" sz="2000" dirty="0">
                <a:latin typeface="Arial" charset="0"/>
                <a:cs typeface="Arial" charset="0"/>
              </a:rPr>
              <a:t> of des micro-données.</a:t>
            </a:r>
          </a:p>
          <a:p>
            <a:pPr>
              <a:spcBef>
                <a:spcPts val="600"/>
              </a:spcBef>
            </a:pPr>
            <a:r>
              <a:rPr lang="fr-FR" sz="2400" dirty="0">
                <a:latin typeface="Arial" charset="0"/>
                <a:cs typeface="Arial" charset="0"/>
              </a:rPr>
              <a:t>Nada est diffusé par IHSN, le réseau international des enquêtes auprès des ménages avec le soutien opérationnel de la Banque mondiale, PARIS21 et l’OCDE. AFRISTAT est membre de l’IHSN.</a:t>
            </a:r>
          </a:p>
          <a:p>
            <a:pPr>
              <a:spcBef>
                <a:spcPts val="600"/>
              </a:spcBef>
              <a:buFontTx/>
              <a:buNone/>
            </a:pPr>
            <a:endParaRPr lang="fr-FR" sz="2800" dirty="0">
              <a:latin typeface="Arial" charset="0"/>
              <a:cs typeface="Arial" charset="0"/>
            </a:endParaRPr>
          </a:p>
          <a:p>
            <a:endParaRPr lang="fr-FR" dirty="0">
              <a:latin typeface="Arial" charset="0"/>
            </a:endParaRPr>
          </a:p>
        </p:txBody>
      </p:sp>
      <p:sp>
        <p:nvSpPr>
          <p:cNvPr id="17412" name="Rectangle 5"/>
          <p:cNvSpPr>
            <a:spLocks noChangeArrowheads="1"/>
          </p:cNvSpPr>
          <p:nvPr/>
        </p:nvSpPr>
        <p:spPr bwMode="auto">
          <a:xfrm>
            <a:off x="8516938" y="6188075"/>
            <a:ext cx="354012" cy="457200"/>
          </a:xfrm>
          <a:prstGeom prst="rect">
            <a:avLst/>
          </a:prstGeom>
          <a:noFill/>
          <a:ln w="9525">
            <a:noFill/>
            <a:miter lim="800000"/>
            <a:headEnd/>
            <a:tailEnd/>
          </a:ln>
        </p:spPr>
        <p:txBody>
          <a:bodyPr wrap="none">
            <a:spAutoFit/>
          </a:bodyPr>
          <a:lstStyle/>
          <a:p>
            <a:fld id="{6A7782CF-9A27-4B00-88CD-B6D600C7A0FE}" type="slidenum">
              <a:rPr lang="fr-FR"/>
              <a:pPr/>
              <a:t>16</a:t>
            </a:fld>
            <a:endParaRPr lang="fr-F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re 1"/>
          <p:cNvSpPr>
            <a:spLocks noGrp="1"/>
          </p:cNvSpPr>
          <p:nvPr>
            <p:ph type="title"/>
          </p:nvPr>
        </p:nvSpPr>
        <p:spPr bwMode="auto">
          <a:xfrm>
            <a:off x="2195513" y="274638"/>
            <a:ext cx="6491287" cy="1143000"/>
          </a:xfrm>
          <a:noFill/>
          <a:ln>
            <a:miter lim="800000"/>
            <a:headEnd/>
            <a:tailEnd/>
          </a:ln>
        </p:spPr>
        <p:txBody>
          <a:bodyPr vert="horz" wrap="square" lIns="91440" tIns="45720" rIns="91440" bIns="45720" numCol="1" anchor="t" anchorCtr="0" compatLnSpc="1">
            <a:prstTxWarp prst="textNoShape">
              <a:avLst/>
            </a:prstTxWarp>
          </a:bodyPr>
          <a:lstStyle/>
          <a:p>
            <a:pPr algn="ctr"/>
            <a:r>
              <a:rPr lang="fr-FR" sz="2400">
                <a:solidFill>
                  <a:schemeClr val="accent2"/>
                </a:solidFill>
                <a:latin typeface="Arial" charset="0"/>
              </a:rPr>
              <a:t>Collaborations et outils divers pour la diffusion : NADA</a:t>
            </a:r>
            <a:endParaRPr lang="fr-FR" sz="2400"/>
          </a:p>
        </p:txBody>
      </p:sp>
      <p:sp>
        <p:nvSpPr>
          <p:cNvPr id="18435" name="Espace réservé du contenu 2"/>
          <p:cNvSpPr>
            <a:spLocks noGrp="1"/>
          </p:cNvSpPr>
          <p:nvPr>
            <p:ph idx="1"/>
          </p:nvPr>
        </p:nvSpPr>
        <p:spPr bwMode="auto">
          <a:xfrm>
            <a:off x="250825" y="1628775"/>
            <a:ext cx="8435975" cy="4525963"/>
          </a:xfrm>
          <a:noFill/>
          <a:ln>
            <a:miter lim="800000"/>
            <a:headEnd/>
            <a:tailEnd/>
          </a:ln>
        </p:spPr>
        <p:txBody>
          <a:bodyPr vert="horz" wrap="square" lIns="91440" tIns="45720" rIns="91440" bIns="45720" numCol="1" anchor="t" anchorCtr="0" compatLnSpc="1">
            <a:prstTxWarp prst="textNoShape">
              <a:avLst/>
            </a:prstTxWarp>
          </a:bodyPr>
          <a:lstStyle/>
          <a:p>
            <a:r>
              <a:rPr lang="en-GB" sz="2800" b="1">
                <a:solidFill>
                  <a:srgbClr val="FF0000"/>
                </a:solidFill>
                <a:latin typeface="Arial" charset="0"/>
                <a:cs typeface="Arial" charset="0"/>
              </a:rPr>
              <a:t>Metadata Editor </a:t>
            </a:r>
            <a:r>
              <a:rPr lang="en-GB" sz="2800">
                <a:latin typeface="Arial" charset="0"/>
                <a:cs typeface="Arial" charset="0"/>
              </a:rPr>
              <a:t>–</a:t>
            </a:r>
            <a:r>
              <a:rPr lang="fr-FR" sz="2800">
                <a:latin typeface="Arial" charset="0"/>
                <a:cs typeface="Arial" charset="0"/>
              </a:rPr>
              <a:t>pour la documentation des données d’enquête </a:t>
            </a:r>
          </a:p>
          <a:p>
            <a:r>
              <a:rPr lang="fr-FR" sz="2800" b="1">
                <a:solidFill>
                  <a:srgbClr val="FF0000"/>
                </a:solidFill>
                <a:latin typeface="Arial" charset="0"/>
                <a:cs typeface="Arial" charset="0"/>
              </a:rPr>
              <a:t>CD-ROM Builder </a:t>
            </a:r>
            <a:r>
              <a:rPr lang="fr-FR" sz="2800">
                <a:latin typeface="Arial" charset="0"/>
                <a:cs typeface="Arial" charset="0"/>
              </a:rPr>
              <a:t>– pour générer sous forme de CD-ROM ou site Internet le résultat de la documentation d’enquête </a:t>
            </a:r>
          </a:p>
          <a:p>
            <a:r>
              <a:rPr lang="fr-FR" sz="2800" b="1">
                <a:solidFill>
                  <a:srgbClr val="FF0000"/>
                </a:solidFill>
                <a:latin typeface="Arial" charset="0"/>
                <a:cs typeface="Arial" charset="0"/>
              </a:rPr>
              <a:t>NADA</a:t>
            </a:r>
            <a:r>
              <a:rPr lang="fr-FR" sz="2800" b="1">
                <a:latin typeface="Arial" charset="0"/>
                <a:cs typeface="Arial" charset="0"/>
              </a:rPr>
              <a:t> – </a:t>
            </a:r>
            <a:r>
              <a:rPr lang="fr-FR" sz="2800">
                <a:latin typeface="Arial" charset="0"/>
                <a:cs typeface="Arial" charset="0"/>
              </a:rPr>
              <a:t>un site Internet avec un outil de recherche permettant de faire des requêtes sur les enquêtes documentées. </a:t>
            </a:r>
          </a:p>
        </p:txBody>
      </p:sp>
      <p:sp>
        <p:nvSpPr>
          <p:cNvPr id="4" name="Rectangle 3"/>
          <p:cNvSpPr/>
          <p:nvPr/>
        </p:nvSpPr>
        <p:spPr>
          <a:xfrm>
            <a:off x="8244408" y="5949280"/>
            <a:ext cx="527709" cy="461665"/>
          </a:xfrm>
          <a:prstGeom prst="rect">
            <a:avLst/>
          </a:prstGeom>
        </p:spPr>
        <p:txBody>
          <a:bodyPr wrap="none">
            <a:spAutoFit/>
          </a:bodyPr>
          <a:lstStyle/>
          <a:p>
            <a:fld id="{5B1C46FB-584B-4038-8390-A9C78806A3B9}" type="slidenum">
              <a:rPr lang="fr-FR" smtClean="0"/>
              <a:pPr/>
              <a:t>17</a:t>
            </a:fld>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p:cNvSpPr>
            <a:spLocks noGrp="1"/>
          </p:cNvSpPr>
          <p:nvPr>
            <p:ph type="title"/>
          </p:nvPr>
        </p:nvSpPr>
        <p:spPr bwMode="auto">
          <a:xfrm>
            <a:off x="2195513" y="274638"/>
            <a:ext cx="6491287" cy="1143000"/>
          </a:xfrm>
          <a:noFill/>
          <a:ln>
            <a:miter lim="800000"/>
            <a:headEnd/>
            <a:tailEnd/>
          </a:ln>
        </p:spPr>
        <p:txBody>
          <a:bodyPr vert="horz" wrap="square" lIns="91440" tIns="45720" rIns="91440" bIns="45720" numCol="1" anchor="t" anchorCtr="0" compatLnSpc="1">
            <a:prstTxWarp prst="textNoShape">
              <a:avLst/>
            </a:prstTxWarp>
          </a:bodyPr>
          <a:lstStyle/>
          <a:p>
            <a:pPr algn="ctr"/>
            <a:r>
              <a:rPr lang="fr-FR" sz="2400">
                <a:solidFill>
                  <a:schemeClr val="accent2"/>
                </a:solidFill>
                <a:latin typeface="Arial" charset="0"/>
              </a:rPr>
              <a:t>Collaborations et outils divers pour la diffusion : NADA</a:t>
            </a:r>
            <a:endParaRPr lang="fr-FR" sz="2400"/>
          </a:p>
        </p:txBody>
      </p:sp>
      <p:sp>
        <p:nvSpPr>
          <p:cNvPr id="19459" name="Espace réservé du contenu 2"/>
          <p:cNvSpPr>
            <a:spLocks noGrp="1"/>
          </p:cNvSpPr>
          <p:nvPr>
            <p:ph idx="1"/>
          </p:nvPr>
        </p:nvSpPr>
        <p:spPr bwMode="auto">
          <a:xfrm>
            <a:off x="250825" y="1628775"/>
            <a:ext cx="8435975" cy="4525963"/>
          </a:xfrm>
          <a:noFill/>
          <a:ln>
            <a:miter lim="800000"/>
            <a:headEnd/>
            <a:tailEnd/>
          </a:ln>
        </p:spPr>
        <p:txBody>
          <a:bodyPr vert="horz" wrap="square" lIns="91440" tIns="45720" rIns="91440" bIns="45720" numCol="1" anchor="t" anchorCtr="0" compatLnSpc="1">
            <a:prstTxWarp prst="textNoShape">
              <a:avLst/>
            </a:prstTxWarp>
          </a:bodyPr>
          <a:lstStyle/>
          <a:p>
            <a:r>
              <a:rPr lang="fr-FR" sz="2800" b="1" dirty="0">
                <a:solidFill>
                  <a:srgbClr val="FF0000"/>
                </a:solidFill>
                <a:latin typeface="Arial" charset="0"/>
                <a:cs typeface="Arial" charset="0"/>
              </a:rPr>
              <a:t>Avantages de NADA :</a:t>
            </a:r>
          </a:p>
          <a:p>
            <a:r>
              <a:rPr lang="fr-FR" sz="2000" b="1" dirty="0">
                <a:latin typeface="Arial" charset="0"/>
                <a:cs typeface="Arial" charset="0"/>
              </a:rPr>
              <a:t>Une assistance technique disponible (Projet ADP/PARIS21/IHSN et AFRISTAT)</a:t>
            </a:r>
          </a:p>
          <a:p>
            <a:r>
              <a:rPr lang="fr-FR" sz="2200" dirty="0">
                <a:latin typeface="Arial" charset="0"/>
                <a:cs typeface="Arial" charset="0"/>
              </a:rPr>
              <a:t>Une technologie facile à mettre en œuvre et des outils gratuits </a:t>
            </a:r>
          </a:p>
          <a:p>
            <a:r>
              <a:rPr lang="fr-FR" sz="2200" dirty="0">
                <a:latin typeface="Arial" charset="0"/>
                <a:cs typeface="Arial" charset="0"/>
              </a:rPr>
              <a:t>Plusieurs cadres des INS formés aux outils de </a:t>
            </a:r>
            <a:r>
              <a:rPr lang="fr-FR" sz="2200" dirty="0" err="1">
                <a:latin typeface="Arial" charset="0"/>
                <a:cs typeface="Arial" charset="0"/>
              </a:rPr>
              <a:t>Toolkit</a:t>
            </a:r>
            <a:endParaRPr lang="fr-FR" sz="2200" dirty="0">
              <a:latin typeface="Arial" charset="0"/>
              <a:cs typeface="Arial" charset="0"/>
            </a:endParaRPr>
          </a:p>
          <a:p>
            <a:r>
              <a:rPr lang="fr-FR" sz="2200" dirty="0">
                <a:latin typeface="Arial" charset="0"/>
                <a:cs typeface="Arial" charset="0"/>
              </a:rPr>
              <a:t>Des experts confirmés formés au déploiement de Nada</a:t>
            </a:r>
          </a:p>
          <a:p>
            <a:r>
              <a:rPr lang="fr-FR" sz="2200" dirty="0">
                <a:latin typeface="Arial" charset="0"/>
                <a:cs typeface="Arial" charset="0"/>
              </a:rPr>
              <a:t>AFRISTAT héberge les sites Nada nationaux</a:t>
            </a:r>
          </a:p>
          <a:p>
            <a:r>
              <a:rPr lang="fr-FR" sz="2200" dirty="0">
                <a:latin typeface="Arial" charset="0"/>
                <a:cs typeface="Arial" charset="0"/>
              </a:rPr>
              <a:t>Des projets existent pour accompagner les pays (ADP et Banque africaine de développement)</a:t>
            </a:r>
          </a:p>
          <a:p>
            <a:r>
              <a:rPr lang="fr-FR" sz="2200" dirty="0">
                <a:latin typeface="Arial" charset="0"/>
                <a:cs typeface="Arial" charset="0"/>
              </a:rPr>
              <a:t>Soutiens d’organismes : Banque mondiale, IHSN, PARIS21</a:t>
            </a:r>
          </a:p>
          <a:p>
            <a:r>
              <a:rPr lang="fr-FR" sz="2200" dirty="0">
                <a:latin typeface="Arial" charset="0"/>
                <a:cs typeface="Arial" charset="0"/>
              </a:rPr>
              <a:t>Facile de mettre en place un Nada Régional à AFRISTAT</a:t>
            </a:r>
          </a:p>
          <a:p>
            <a:endParaRPr lang="fr-FR" sz="2000" dirty="0">
              <a:latin typeface="Arial" charset="0"/>
              <a:cs typeface="Arial" charset="0"/>
            </a:endParaRPr>
          </a:p>
          <a:p>
            <a:endParaRPr lang="fr-FR" sz="2000" dirty="0">
              <a:latin typeface="Arial" charset="0"/>
              <a:cs typeface="Arial"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24075" y="274638"/>
            <a:ext cx="6562725" cy="1143000"/>
          </a:xfrm>
        </p:spPr>
        <p:txBody>
          <a:bodyPr/>
          <a:lstStyle/>
          <a:p>
            <a:pPr algn="ctr">
              <a:defRPr/>
            </a:pPr>
            <a:r>
              <a:rPr lang="fr-FR" dirty="0">
                <a:latin typeface="Arial" charset="0"/>
              </a:rPr>
              <a:t>Initiatives Open data des partenaires :</a:t>
            </a:r>
            <a:br>
              <a:rPr lang="fr-FR" dirty="0">
                <a:latin typeface="Arial" charset="0"/>
              </a:rPr>
            </a:br>
            <a:r>
              <a:rPr lang="fr-FR" dirty="0" err="1">
                <a:solidFill>
                  <a:schemeClr val="accent6"/>
                </a:solidFill>
                <a:latin typeface="Arial" charset="0"/>
              </a:rPr>
              <a:t>Opendata</a:t>
            </a:r>
            <a:r>
              <a:rPr lang="fr-FR" dirty="0">
                <a:solidFill>
                  <a:schemeClr val="accent6"/>
                </a:solidFill>
                <a:latin typeface="Arial" charset="0"/>
              </a:rPr>
              <a:t> Afrique de la BAD   </a:t>
            </a:r>
            <a:br>
              <a:rPr lang="fr-FR" dirty="0">
                <a:latin typeface="Arial" charset="0"/>
              </a:rPr>
            </a:br>
            <a:endParaRPr lang="fr-FR" dirty="0"/>
          </a:p>
        </p:txBody>
      </p:sp>
      <p:sp>
        <p:nvSpPr>
          <p:cNvPr id="20483" name="Espace réservé du contenu 2"/>
          <p:cNvSpPr>
            <a:spLocks noGrp="1"/>
          </p:cNvSpPr>
          <p:nvPr>
            <p:ph idx="1"/>
          </p:nvPr>
        </p:nvSpPr>
        <p:spPr bwMode="auto">
          <a:xfrm>
            <a:off x="250825" y="1600200"/>
            <a:ext cx="8497888" cy="4525963"/>
          </a:xfrm>
          <a:noFill/>
          <a:ln>
            <a:miter lim="800000"/>
            <a:headEnd/>
            <a:tailEnd/>
          </a:ln>
        </p:spPr>
        <p:txBody>
          <a:bodyPr vert="horz" wrap="square" lIns="91440" tIns="45720" rIns="91440" bIns="45720" numCol="1" anchor="t" anchorCtr="0" compatLnSpc="1">
            <a:prstTxWarp prst="textNoShape">
              <a:avLst/>
            </a:prstTxWarp>
          </a:bodyPr>
          <a:lstStyle/>
          <a:p>
            <a:pPr>
              <a:spcBef>
                <a:spcPts val="500"/>
              </a:spcBef>
            </a:pPr>
            <a:r>
              <a:rPr lang="fr-FR" sz="2400">
                <a:latin typeface="Arial" charset="0"/>
                <a:cs typeface="Arial" charset="0"/>
              </a:rPr>
              <a:t>L’initiative Open Data de la BAD pour objectif « d’améliorer la gestion et la diffusion des données en Afrique ». </a:t>
            </a:r>
          </a:p>
          <a:p>
            <a:pPr>
              <a:spcBef>
                <a:spcPts val="500"/>
              </a:spcBef>
            </a:pPr>
            <a:r>
              <a:rPr lang="fr-FR" sz="2400">
                <a:latin typeface="Arial" charset="0"/>
                <a:cs typeface="Arial" charset="0"/>
              </a:rPr>
              <a:t>Lancée en 2013 avec 20 pays pilotes dont le Cameroun et le Sénégal pour le portail de données (Data portal).  </a:t>
            </a:r>
          </a:p>
          <a:p>
            <a:pPr>
              <a:spcBef>
                <a:spcPts val="500"/>
              </a:spcBef>
            </a:pPr>
            <a:r>
              <a:rPr lang="fr-FR" sz="2400">
                <a:latin typeface="Arial" charset="0"/>
                <a:cs typeface="Arial" charset="0"/>
              </a:rPr>
              <a:t>La couverture des autres pays est en cours. </a:t>
            </a:r>
          </a:p>
          <a:p>
            <a:pPr>
              <a:spcBef>
                <a:spcPts val="500"/>
              </a:spcBef>
            </a:pPr>
            <a:r>
              <a:rPr lang="fr-FR" sz="2400">
                <a:latin typeface="Arial" charset="0"/>
                <a:cs typeface="Arial" charset="0"/>
              </a:rPr>
              <a:t>Courant mai 2013, une mission de la BAD a séjourné au Mali pour démarrer les travaux de la mise  en place du portail de données d’AFRISTAT et de l’INSTAT. </a:t>
            </a:r>
          </a:p>
          <a:p>
            <a:pPr>
              <a:spcBef>
                <a:spcPts val="500"/>
              </a:spcBef>
            </a:pPr>
            <a:r>
              <a:rPr lang="fr-FR" sz="2400">
                <a:latin typeface="Arial" charset="0"/>
                <a:cs typeface="Arial" charset="0"/>
              </a:rPr>
              <a:t>Un atelier technique s’est ensuite tenu en août pour la formation des administrateurs (INSTAT et AFRISTAT).</a:t>
            </a:r>
          </a:p>
          <a:p>
            <a:pPr>
              <a:spcBef>
                <a:spcPts val="500"/>
              </a:spcBef>
            </a:pPr>
            <a:endParaRPr lang="fr-FR" sz="2400">
              <a:latin typeface="Arial" charset="0"/>
              <a:cs typeface="Arial" charset="0"/>
            </a:endParaRPr>
          </a:p>
        </p:txBody>
      </p:sp>
      <p:sp>
        <p:nvSpPr>
          <p:cNvPr id="4" name="Rectangle 3"/>
          <p:cNvSpPr/>
          <p:nvPr/>
        </p:nvSpPr>
        <p:spPr>
          <a:xfrm>
            <a:off x="8028384" y="6021288"/>
            <a:ext cx="527709" cy="461665"/>
          </a:xfrm>
          <a:prstGeom prst="rect">
            <a:avLst/>
          </a:prstGeom>
        </p:spPr>
        <p:txBody>
          <a:bodyPr wrap="none">
            <a:spAutoFit/>
          </a:bodyPr>
          <a:lstStyle/>
          <a:p>
            <a:fld id="{5B1C46FB-584B-4038-8390-A9C78806A3B9}" type="slidenum">
              <a:rPr lang="fr-FR" smtClean="0"/>
              <a:pPr/>
              <a:t>19</a:t>
            </a:fld>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286000" y="642938"/>
            <a:ext cx="6418263" cy="582612"/>
          </a:xfrm>
          <a:noFill/>
          <a:ln>
            <a:miter lim="800000"/>
            <a:headEnd/>
            <a:tailEnd/>
          </a:ln>
        </p:spPr>
        <p:txBody>
          <a:bodyPr vert="horz" wrap="square" lIns="91440" tIns="45720" rIns="91440" bIns="45720" numCol="1" anchor="t" anchorCtr="0" compatLnSpc="1">
            <a:prstTxWarp prst="textNoShape">
              <a:avLst/>
            </a:prstTxWarp>
          </a:bodyPr>
          <a:lstStyle/>
          <a:p>
            <a:pPr algn="ctr" eaLnBrk="1" hangingPunct="1"/>
            <a:r>
              <a:rPr lang="fr-FR" sz="3200">
                <a:solidFill>
                  <a:srgbClr val="FF0000"/>
                </a:solidFill>
                <a:latin typeface="Arial" charset="0"/>
              </a:rPr>
              <a:t>Plan de la présentation</a:t>
            </a:r>
          </a:p>
        </p:txBody>
      </p:sp>
      <p:sp>
        <p:nvSpPr>
          <p:cNvPr id="3075" name="Rectangle 3"/>
          <p:cNvSpPr>
            <a:spLocks noGrp="1" noChangeArrowheads="1"/>
          </p:cNvSpPr>
          <p:nvPr>
            <p:ph type="body" idx="1"/>
          </p:nvPr>
        </p:nvSpPr>
        <p:spPr bwMode="auto">
          <a:xfrm>
            <a:off x="539750" y="1989138"/>
            <a:ext cx="8353425" cy="3989387"/>
          </a:xfrm>
          <a:noFill/>
          <a:ln>
            <a:miter lim="800000"/>
            <a:headEnd/>
            <a:tailEnd/>
          </a:ln>
        </p:spPr>
        <p:txBody>
          <a:bodyPr vert="horz" wrap="square" lIns="91440" tIns="45720" rIns="91440" bIns="45720" numCol="1" anchor="t" anchorCtr="0" compatLnSpc="1">
            <a:prstTxWarp prst="textNoShape">
              <a:avLst/>
            </a:prstTxWarp>
          </a:bodyPr>
          <a:lstStyle/>
          <a:p>
            <a:pPr eaLnBrk="1" hangingPunct="1">
              <a:lnSpc>
                <a:spcPct val="130000"/>
              </a:lnSpc>
              <a:spcBef>
                <a:spcPct val="10000"/>
              </a:spcBef>
            </a:pPr>
            <a:r>
              <a:rPr lang="fr-FR" sz="2400" b="1" dirty="0">
                <a:latin typeface="Arial" charset="0"/>
              </a:rPr>
              <a:t>Objectif de la présentation</a:t>
            </a:r>
          </a:p>
          <a:p>
            <a:pPr eaLnBrk="1" hangingPunct="1">
              <a:lnSpc>
                <a:spcPct val="130000"/>
              </a:lnSpc>
              <a:spcBef>
                <a:spcPct val="10000"/>
              </a:spcBef>
            </a:pPr>
            <a:r>
              <a:rPr lang="fr-FR" sz="2400" b="1" dirty="0">
                <a:latin typeface="Arial" charset="0"/>
              </a:rPr>
              <a:t>Contexte et justification</a:t>
            </a:r>
          </a:p>
          <a:p>
            <a:pPr eaLnBrk="1" hangingPunct="1">
              <a:lnSpc>
                <a:spcPct val="130000"/>
              </a:lnSpc>
              <a:spcBef>
                <a:spcPct val="10000"/>
              </a:spcBef>
            </a:pPr>
            <a:r>
              <a:rPr lang="fr-FR" sz="2400" b="1" dirty="0">
                <a:latin typeface="Arial" charset="0"/>
              </a:rPr>
              <a:t>Activités de diffusion des données statistiques</a:t>
            </a:r>
          </a:p>
          <a:p>
            <a:pPr eaLnBrk="1" hangingPunct="1">
              <a:lnSpc>
                <a:spcPct val="130000"/>
              </a:lnSpc>
              <a:spcBef>
                <a:spcPct val="10000"/>
              </a:spcBef>
            </a:pPr>
            <a:r>
              <a:rPr lang="fr-FR" sz="2400" b="1" dirty="0">
                <a:latin typeface="Arial" charset="0"/>
              </a:rPr>
              <a:t>Collaborations et outils divers pour la diffusion</a:t>
            </a:r>
          </a:p>
          <a:p>
            <a:pPr eaLnBrk="1" hangingPunct="1">
              <a:lnSpc>
                <a:spcPct val="130000"/>
              </a:lnSpc>
              <a:spcBef>
                <a:spcPct val="10000"/>
              </a:spcBef>
            </a:pPr>
            <a:r>
              <a:rPr lang="fr-FR" sz="2400" b="1" dirty="0">
                <a:latin typeface="Arial" charset="0"/>
              </a:rPr>
              <a:t>Initiatives Open data des partenaires  </a:t>
            </a:r>
          </a:p>
          <a:p>
            <a:pPr eaLnBrk="1" hangingPunct="1">
              <a:lnSpc>
                <a:spcPct val="130000"/>
              </a:lnSpc>
              <a:spcBef>
                <a:spcPct val="10000"/>
              </a:spcBef>
            </a:pPr>
            <a:r>
              <a:rPr lang="fr-FR" sz="2400" b="1" dirty="0">
                <a:latin typeface="Arial" charset="0"/>
              </a:rPr>
              <a:t>Position d’AFRISTAT sur la diffusion des données</a:t>
            </a:r>
          </a:p>
          <a:p>
            <a:pPr eaLnBrk="1" hangingPunct="1">
              <a:lnSpc>
                <a:spcPct val="130000"/>
              </a:lnSpc>
              <a:spcBef>
                <a:spcPct val="10000"/>
              </a:spcBef>
            </a:pPr>
            <a:r>
              <a:rPr lang="fr-FR" sz="2400" b="1" dirty="0">
                <a:latin typeface="Arial" charset="0"/>
              </a:rPr>
              <a:t>Conclusion</a:t>
            </a:r>
            <a:endParaRPr lang="fr-FR" sz="3600" b="1" dirty="0">
              <a:latin typeface="Arial" charset="0"/>
            </a:endParaRPr>
          </a:p>
        </p:txBody>
      </p:sp>
      <p:sp>
        <p:nvSpPr>
          <p:cNvPr id="3076" name="Rectangle 5"/>
          <p:cNvSpPr>
            <a:spLocks noChangeArrowheads="1"/>
          </p:cNvSpPr>
          <p:nvPr/>
        </p:nvSpPr>
        <p:spPr bwMode="auto">
          <a:xfrm>
            <a:off x="8516938" y="6188075"/>
            <a:ext cx="354012" cy="457200"/>
          </a:xfrm>
          <a:prstGeom prst="rect">
            <a:avLst/>
          </a:prstGeom>
          <a:noFill/>
          <a:ln w="9525">
            <a:noFill/>
            <a:miter lim="800000"/>
            <a:headEnd/>
            <a:tailEnd/>
          </a:ln>
        </p:spPr>
        <p:txBody>
          <a:bodyPr wrap="none">
            <a:spAutoFit/>
          </a:bodyPr>
          <a:lstStyle/>
          <a:p>
            <a:fld id="{3EAAAD3C-6B48-4764-8412-1BD35E17A612}" type="slidenum">
              <a:rPr lang="fr-FR"/>
              <a:pPr/>
              <a:t>2</a:t>
            </a:fld>
            <a:endParaRPr lang="fr-F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95513" y="476250"/>
            <a:ext cx="6491287" cy="941388"/>
          </a:xfrm>
        </p:spPr>
        <p:txBody>
          <a:bodyPr/>
          <a:lstStyle/>
          <a:p>
            <a:pPr algn="ctr">
              <a:defRPr/>
            </a:pPr>
            <a:r>
              <a:rPr lang="fr-FR" dirty="0">
                <a:latin typeface="Arial" charset="0"/>
              </a:rPr>
              <a:t>Initiatives Open data des partenaires :</a:t>
            </a:r>
            <a:br>
              <a:rPr lang="fr-FR" dirty="0">
                <a:latin typeface="Arial" charset="0"/>
              </a:rPr>
            </a:br>
            <a:r>
              <a:rPr lang="fr-FR" dirty="0" err="1">
                <a:solidFill>
                  <a:schemeClr val="accent6"/>
                </a:solidFill>
                <a:latin typeface="Arial" charset="0"/>
              </a:rPr>
              <a:t>Opendata</a:t>
            </a:r>
            <a:r>
              <a:rPr lang="fr-FR" dirty="0">
                <a:solidFill>
                  <a:schemeClr val="accent6"/>
                </a:solidFill>
                <a:latin typeface="Arial" charset="0"/>
              </a:rPr>
              <a:t> Afrique de la BAD</a:t>
            </a:r>
            <a:endParaRPr lang="fr-FR" dirty="0"/>
          </a:p>
        </p:txBody>
      </p:sp>
      <p:sp>
        <p:nvSpPr>
          <p:cNvPr id="3" name="Espace réservé du contenu 2"/>
          <p:cNvSpPr>
            <a:spLocks noGrp="1"/>
          </p:cNvSpPr>
          <p:nvPr>
            <p:ph idx="1"/>
          </p:nvPr>
        </p:nvSpPr>
        <p:spPr>
          <a:xfrm>
            <a:off x="251520" y="1600200"/>
            <a:ext cx="8435280" cy="4525963"/>
          </a:xfrm>
        </p:spPr>
        <p:txBody>
          <a:bodyPr/>
          <a:lstStyle/>
          <a:p>
            <a:pPr>
              <a:spcBef>
                <a:spcPts val="500"/>
              </a:spcBef>
              <a:defRPr/>
            </a:pPr>
            <a:r>
              <a:rPr lang="fr-FR" sz="2400" dirty="0">
                <a:latin typeface="Arial" pitchFamily="34" charset="0"/>
                <a:cs typeface="Arial" pitchFamily="34" charset="0"/>
              </a:rPr>
              <a:t>Les utilisateurs d’</a:t>
            </a:r>
            <a:r>
              <a:rPr lang="fr-FR" sz="2400" dirty="0" err="1">
                <a:latin typeface="Arial" pitchFamily="34" charset="0"/>
                <a:cs typeface="Arial" pitchFamily="34" charset="0"/>
              </a:rPr>
              <a:t>OpenData</a:t>
            </a:r>
            <a:r>
              <a:rPr lang="fr-FR" sz="2400" dirty="0">
                <a:latin typeface="Arial" pitchFamily="34" charset="0"/>
                <a:cs typeface="Arial" pitchFamily="34" charset="0"/>
              </a:rPr>
              <a:t> Afrique pourront accéder à une grande variété d’informations sur le développement en Afrique en visitant les portails de données de la BAD</a:t>
            </a:r>
          </a:p>
          <a:p>
            <a:pPr>
              <a:spcBef>
                <a:spcPts val="500"/>
              </a:spcBef>
              <a:defRPr/>
            </a:pPr>
            <a:r>
              <a:rPr lang="fr-FR" sz="2400" dirty="0">
                <a:latin typeface="Arial" pitchFamily="34" charset="0"/>
                <a:cs typeface="Arial" pitchFamily="34" charset="0"/>
              </a:rPr>
              <a:t>Data Portal est un outil qui permet d’extraire les données de la base, de créer et de partager ses propres rapports personnalisés, ainsi que de visualiser les informations liées à des thématiques, à des secteurs ou à des pays, sous forme de tableaux, de graphiques et de cartes. » </a:t>
            </a:r>
          </a:p>
          <a:p>
            <a:pPr>
              <a:spcBef>
                <a:spcPts val="500"/>
              </a:spcBef>
              <a:defRPr/>
            </a:pPr>
            <a:r>
              <a:rPr lang="fr-FR" sz="2400" dirty="0">
                <a:latin typeface="Arial" pitchFamily="34" charset="0"/>
                <a:cs typeface="Arial" pitchFamily="34" charset="0"/>
              </a:rPr>
              <a:t>La plate-forme facilite également la collecte, l'analyse et la mutualisation des données entre les pays, la BAD et les autres partenaires internationaux au développement.</a:t>
            </a:r>
          </a:p>
          <a:p>
            <a:pPr>
              <a:buNone/>
              <a:defRPr/>
            </a:pPr>
            <a:endParaRPr lang="fr-FR" sz="2400" dirty="0">
              <a:latin typeface="Arial" pitchFamily="34" charset="0"/>
              <a:cs typeface="Arial" pitchFamily="34" charset="0"/>
            </a:endParaRPr>
          </a:p>
        </p:txBody>
      </p:sp>
      <p:sp>
        <p:nvSpPr>
          <p:cNvPr id="4" name="Rectangle 3"/>
          <p:cNvSpPr/>
          <p:nvPr/>
        </p:nvSpPr>
        <p:spPr>
          <a:xfrm>
            <a:off x="8172400" y="6093296"/>
            <a:ext cx="527709" cy="461665"/>
          </a:xfrm>
          <a:prstGeom prst="rect">
            <a:avLst/>
          </a:prstGeom>
        </p:spPr>
        <p:txBody>
          <a:bodyPr wrap="none">
            <a:spAutoFit/>
          </a:bodyPr>
          <a:lstStyle/>
          <a:p>
            <a:fld id="{5B1C46FB-584B-4038-8390-A9C78806A3B9}" type="slidenum">
              <a:rPr lang="fr-FR" smtClean="0"/>
              <a:pPr/>
              <a:t>20</a:t>
            </a:fld>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268538" y="476250"/>
            <a:ext cx="6546850" cy="936625"/>
          </a:xfrm>
        </p:spPr>
        <p:txBody>
          <a:bodyPr/>
          <a:lstStyle/>
          <a:p>
            <a:pPr algn="ctr">
              <a:defRPr/>
            </a:pPr>
            <a:r>
              <a:rPr lang="fr-FR" dirty="0">
                <a:latin typeface="Arial" charset="0"/>
              </a:rPr>
              <a:t>Initiatives Open data des partenaires :</a:t>
            </a:r>
            <a:br>
              <a:rPr lang="fr-FR" dirty="0">
                <a:latin typeface="Arial" charset="0"/>
              </a:rPr>
            </a:br>
            <a:r>
              <a:rPr lang="fr-FR" dirty="0" err="1">
                <a:solidFill>
                  <a:schemeClr val="accent6"/>
                </a:solidFill>
                <a:latin typeface="Arial" charset="0"/>
              </a:rPr>
              <a:t>Opendata</a:t>
            </a:r>
            <a:r>
              <a:rPr lang="fr-FR" dirty="0">
                <a:solidFill>
                  <a:schemeClr val="accent6"/>
                </a:solidFill>
                <a:latin typeface="Arial" charset="0"/>
              </a:rPr>
              <a:t> Afrique de la BAD :</a:t>
            </a:r>
            <a:br>
              <a:rPr lang="fr-FR" dirty="0">
                <a:solidFill>
                  <a:schemeClr val="accent6"/>
                </a:solidFill>
                <a:latin typeface="Arial" charset="0"/>
              </a:rPr>
            </a:br>
            <a:r>
              <a:rPr lang="fr-FR" dirty="0">
                <a:latin typeface="Arial" pitchFamily="34" charset="0"/>
                <a:cs typeface="Arial" pitchFamily="34" charset="0"/>
              </a:rPr>
              <a:t>http://opendataforafrica.org</a:t>
            </a:r>
            <a:br>
              <a:rPr lang="fr-FR" dirty="0">
                <a:latin typeface="Arial" pitchFamily="34" charset="0"/>
                <a:cs typeface="Arial" pitchFamily="34" charset="0"/>
              </a:rPr>
            </a:br>
            <a:endParaRPr lang="fr-FR" dirty="0"/>
          </a:p>
        </p:txBody>
      </p:sp>
      <p:sp>
        <p:nvSpPr>
          <p:cNvPr id="3" name="Sous-titre 2"/>
          <p:cNvSpPr>
            <a:spLocks noGrp="1"/>
          </p:cNvSpPr>
          <p:nvPr>
            <p:ph type="subTitle" idx="1"/>
          </p:nvPr>
        </p:nvSpPr>
        <p:spPr>
          <a:xfrm>
            <a:off x="251520" y="1556792"/>
            <a:ext cx="8424863" cy="4392488"/>
          </a:xfrm>
        </p:spPr>
        <p:txBody>
          <a:bodyPr/>
          <a:lstStyle/>
          <a:p>
            <a:pPr marL="342900" indent="-342900" algn="l">
              <a:spcBef>
                <a:spcPts val="500"/>
              </a:spcBef>
              <a:buFont typeface="Arial" pitchFamily="34" charset="0"/>
              <a:buChar char="•"/>
              <a:defRPr/>
            </a:pPr>
            <a:r>
              <a:rPr lang="fr-FR" sz="2300" dirty="0">
                <a:latin typeface="Arial" pitchFamily="34" charset="0"/>
                <a:cs typeface="Arial" pitchFamily="34" charset="0"/>
              </a:rPr>
              <a:t>Elle offre aux utilisateurs la possibilité de faire leurs propres requêtes stockables et réutilisables. Cette initiative ne concerne que les indicateurs statistiques. </a:t>
            </a:r>
          </a:p>
          <a:p>
            <a:pPr marL="342900" indent="-342900" algn="l">
              <a:spcBef>
                <a:spcPts val="500"/>
              </a:spcBef>
              <a:buFont typeface="Arial" pitchFamily="34" charset="0"/>
              <a:buChar char="•"/>
              <a:defRPr/>
            </a:pPr>
            <a:r>
              <a:rPr lang="fr-FR" sz="2300" dirty="0">
                <a:solidFill>
                  <a:srgbClr val="FF3300"/>
                </a:solidFill>
                <a:latin typeface="Arial" pitchFamily="34" charset="0"/>
                <a:cs typeface="Arial" pitchFamily="34" charset="0"/>
              </a:rPr>
              <a:t>Le portail Open Data </a:t>
            </a:r>
            <a:r>
              <a:rPr lang="fr-FR" sz="2300" dirty="0">
                <a:latin typeface="Arial" pitchFamily="34" charset="0"/>
                <a:cs typeface="Arial" pitchFamily="34" charset="0"/>
              </a:rPr>
              <a:t>permet aux utilisateurs de visualiser les indicateurs socioéconomiques sur une période donnée, se servir de graphiques prêts à l’emploi ou produire leurs propres graphiques, effectuer des analyses exhaustives au niveau national ou régional, </a:t>
            </a:r>
            <a:r>
              <a:rPr lang="fr-FR" sz="2300" dirty="0" err="1">
                <a:latin typeface="Arial" pitchFamily="34" charset="0"/>
                <a:cs typeface="Arial" pitchFamily="34" charset="0"/>
              </a:rPr>
              <a:t>bloguer</a:t>
            </a:r>
            <a:r>
              <a:rPr lang="fr-FR" sz="2300" dirty="0">
                <a:latin typeface="Arial" pitchFamily="34" charset="0"/>
                <a:cs typeface="Arial" pitchFamily="34" charset="0"/>
              </a:rPr>
              <a:t> et partager entre eux leurs points de vue ainsi que leurs travaux, créant ainsi une communauté informée d’utilisateurs.</a:t>
            </a:r>
          </a:p>
          <a:p>
            <a:pPr marL="342900" indent="-342900" algn="l">
              <a:spcBef>
                <a:spcPts val="500"/>
              </a:spcBef>
              <a:buFont typeface="Arial" pitchFamily="34" charset="0"/>
              <a:buChar char="•"/>
              <a:defRPr/>
            </a:pPr>
            <a:r>
              <a:rPr lang="fr-FR" sz="2300" dirty="0">
                <a:solidFill>
                  <a:srgbClr val="FF3300"/>
                </a:solidFill>
                <a:latin typeface="Arial" pitchFamily="34" charset="0"/>
                <a:cs typeface="Arial" pitchFamily="34" charset="0"/>
              </a:rPr>
              <a:t>Data Portal et Open Data permettent d’échanger des données grâce au format international SDMX</a:t>
            </a:r>
          </a:p>
          <a:p>
            <a:pPr algn="just">
              <a:buFont typeface="Arial" pitchFamily="34" charset="0"/>
              <a:buChar char="•"/>
              <a:defRPr/>
            </a:pPr>
            <a:endParaRPr lang="fr-FR" sz="2800" dirty="0">
              <a:latin typeface="Arial" pitchFamily="34" charset="0"/>
              <a:cs typeface="Arial" pitchFamily="34" charset="0"/>
            </a:endParaRPr>
          </a:p>
        </p:txBody>
      </p:sp>
      <p:sp>
        <p:nvSpPr>
          <p:cNvPr id="4" name="Rectangle 3"/>
          <p:cNvSpPr/>
          <p:nvPr/>
        </p:nvSpPr>
        <p:spPr>
          <a:xfrm>
            <a:off x="8100392" y="5949280"/>
            <a:ext cx="527709" cy="461665"/>
          </a:xfrm>
          <a:prstGeom prst="rect">
            <a:avLst/>
          </a:prstGeom>
        </p:spPr>
        <p:txBody>
          <a:bodyPr wrap="none">
            <a:spAutoFit/>
          </a:bodyPr>
          <a:lstStyle/>
          <a:p>
            <a:fld id="{5B1C46FB-584B-4038-8390-A9C78806A3B9}" type="slidenum">
              <a:rPr lang="fr-FR" smtClean="0"/>
              <a:pPr/>
              <a:t>21</a:t>
            </a:fld>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268538" y="476250"/>
            <a:ext cx="6546850" cy="936625"/>
          </a:xfrm>
        </p:spPr>
        <p:txBody>
          <a:bodyPr/>
          <a:lstStyle/>
          <a:p>
            <a:pPr algn="ctr">
              <a:defRPr/>
            </a:pPr>
            <a:r>
              <a:rPr lang="fr-FR" dirty="0">
                <a:latin typeface="Arial" charset="0"/>
              </a:rPr>
              <a:t>Initiatives Open data des partenaires :</a:t>
            </a:r>
            <a:br>
              <a:rPr lang="fr-FR" dirty="0">
                <a:latin typeface="Arial" charset="0"/>
              </a:rPr>
            </a:br>
            <a:r>
              <a:rPr lang="fr-FR" dirty="0" err="1">
                <a:solidFill>
                  <a:schemeClr val="accent6"/>
                </a:solidFill>
                <a:latin typeface="Arial" charset="0"/>
              </a:rPr>
              <a:t>Opendata</a:t>
            </a:r>
            <a:r>
              <a:rPr lang="fr-FR" dirty="0">
                <a:solidFill>
                  <a:schemeClr val="accent6"/>
                </a:solidFill>
                <a:latin typeface="Arial" charset="0"/>
              </a:rPr>
              <a:t> de la Banque mondiale</a:t>
            </a:r>
            <a:endParaRPr lang="fr-FR" dirty="0"/>
          </a:p>
        </p:txBody>
      </p:sp>
      <p:sp>
        <p:nvSpPr>
          <p:cNvPr id="3" name="Sous-titre 2"/>
          <p:cNvSpPr>
            <a:spLocks noGrp="1"/>
          </p:cNvSpPr>
          <p:nvPr>
            <p:ph type="subTitle" idx="1"/>
          </p:nvPr>
        </p:nvSpPr>
        <p:spPr>
          <a:xfrm>
            <a:off x="250825" y="1773238"/>
            <a:ext cx="8424863" cy="4176712"/>
          </a:xfrm>
        </p:spPr>
        <p:txBody>
          <a:bodyPr/>
          <a:lstStyle/>
          <a:p>
            <a:pPr marL="342900" indent="-342900" algn="l">
              <a:spcBef>
                <a:spcPts val="500"/>
              </a:spcBef>
              <a:buFont typeface="Arial" pitchFamily="34" charset="0"/>
              <a:buChar char="•"/>
              <a:defRPr/>
            </a:pPr>
            <a:r>
              <a:rPr lang="fr-FR" sz="2400" dirty="0">
                <a:latin typeface="Arial" pitchFamily="34" charset="0"/>
                <a:cs typeface="Arial" pitchFamily="34" charset="0"/>
              </a:rPr>
              <a:t>Engagement de la Banque envers une plus grande ouverture au public;</a:t>
            </a:r>
          </a:p>
          <a:p>
            <a:pPr marL="800100" lvl="1" indent="-342900" algn="l">
              <a:spcBef>
                <a:spcPts val="500"/>
              </a:spcBef>
              <a:defRPr/>
            </a:pPr>
            <a:r>
              <a:rPr lang="fr-FR" sz="2000" dirty="0">
                <a:latin typeface="Arial" pitchFamily="34" charset="0"/>
                <a:cs typeface="Arial" pitchFamily="34" charset="0"/>
              </a:rPr>
              <a:t>Pour une participation d’un vaste éventail de parties prenantes et la conclusion de partenariats dans le domaine du développement ;</a:t>
            </a:r>
          </a:p>
          <a:p>
            <a:pPr marL="342900" indent="-342900" algn="l">
              <a:spcBef>
                <a:spcPts val="500"/>
              </a:spcBef>
              <a:buFont typeface="Arial" pitchFamily="34" charset="0"/>
              <a:buChar char="•"/>
              <a:defRPr/>
            </a:pPr>
            <a:endParaRPr lang="fr-FR" sz="2400" dirty="0">
              <a:latin typeface="Arial" pitchFamily="34" charset="0"/>
              <a:cs typeface="Arial" pitchFamily="34" charset="0"/>
            </a:endParaRPr>
          </a:p>
          <a:p>
            <a:pPr marL="342900" indent="-342900" algn="l">
              <a:spcBef>
                <a:spcPts val="500"/>
              </a:spcBef>
              <a:buFont typeface="Arial" pitchFamily="34" charset="0"/>
              <a:buChar char="•"/>
              <a:defRPr/>
            </a:pPr>
            <a:r>
              <a:rPr lang="fr-FR" sz="2400" dirty="0">
                <a:latin typeface="Arial" pitchFamily="34" charset="0"/>
                <a:cs typeface="Arial" pitchFamily="34" charset="0"/>
              </a:rPr>
              <a:t>Pour cela, la Banque mondiale a décidé de partager ses connaissances gratuitement</a:t>
            </a:r>
          </a:p>
          <a:p>
            <a:pPr marL="342900" indent="-342900" algn="l">
              <a:spcBef>
                <a:spcPts val="500"/>
              </a:spcBef>
              <a:buFont typeface="Arial" pitchFamily="34" charset="0"/>
              <a:buChar char="•"/>
              <a:defRPr/>
            </a:pPr>
            <a:endParaRPr lang="fr-FR" sz="2400" dirty="0">
              <a:latin typeface="Arial" pitchFamily="34" charset="0"/>
              <a:cs typeface="Arial" pitchFamily="34" charset="0"/>
            </a:endParaRPr>
          </a:p>
          <a:p>
            <a:pPr marL="342900" indent="-342900" algn="l">
              <a:spcBef>
                <a:spcPts val="500"/>
              </a:spcBef>
              <a:buFont typeface="Arial" pitchFamily="34" charset="0"/>
              <a:buChar char="•"/>
              <a:defRPr/>
            </a:pPr>
            <a:r>
              <a:rPr lang="fr-FR" sz="2400" dirty="0">
                <a:latin typeface="Arial" pitchFamily="34" charset="0"/>
                <a:cs typeface="Arial" pitchFamily="34" charset="0"/>
              </a:rPr>
              <a:t>Mettre à la disposition du public ses grandes bases de données qui n’étaient jusqu’alors qu’en usage exclusive de ses experts.</a:t>
            </a:r>
          </a:p>
          <a:p>
            <a:pPr algn="just">
              <a:buFont typeface="Arial" pitchFamily="34" charset="0"/>
              <a:buChar char="•"/>
              <a:defRPr/>
            </a:pPr>
            <a:endParaRPr lang="fr-FR" sz="2800" dirty="0">
              <a:latin typeface="Arial" pitchFamily="34" charset="0"/>
              <a:cs typeface="Arial" pitchFamily="34" charset="0"/>
            </a:endParaRPr>
          </a:p>
        </p:txBody>
      </p:sp>
      <p:sp>
        <p:nvSpPr>
          <p:cNvPr id="4" name="Rectangle 3"/>
          <p:cNvSpPr/>
          <p:nvPr/>
        </p:nvSpPr>
        <p:spPr>
          <a:xfrm>
            <a:off x="8172400" y="5949280"/>
            <a:ext cx="527709" cy="461665"/>
          </a:xfrm>
          <a:prstGeom prst="rect">
            <a:avLst/>
          </a:prstGeom>
        </p:spPr>
        <p:txBody>
          <a:bodyPr wrap="none">
            <a:spAutoFit/>
          </a:bodyPr>
          <a:lstStyle/>
          <a:p>
            <a:fld id="{5B1C46FB-584B-4038-8390-A9C78806A3B9}" type="slidenum">
              <a:rPr lang="fr-FR" smtClean="0"/>
              <a:pPr/>
              <a:t>22</a:t>
            </a:fld>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268538" y="476250"/>
            <a:ext cx="6546850" cy="936625"/>
          </a:xfrm>
        </p:spPr>
        <p:txBody>
          <a:bodyPr/>
          <a:lstStyle/>
          <a:p>
            <a:pPr algn="ctr">
              <a:defRPr/>
            </a:pPr>
            <a:r>
              <a:rPr lang="fr-FR" dirty="0">
                <a:latin typeface="Arial" charset="0"/>
              </a:rPr>
              <a:t>Initiatives Open data des partenaires :</a:t>
            </a:r>
            <a:br>
              <a:rPr lang="fr-FR" dirty="0">
                <a:latin typeface="Arial" charset="0"/>
              </a:rPr>
            </a:br>
            <a:r>
              <a:rPr lang="fr-FR" dirty="0" err="1">
                <a:solidFill>
                  <a:schemeClr val="accent6"/>
                </a:solidFill>
                <a:latin typeface="Arial" charset="0"/>
              </a:rPr>
              <a:t>Opendata</a:t>
            </a:r>
            <a:r>
              <a:rPr lang="fr-FR" dirty="0">
                <a:solidFill>
                  <a:schemeClr val="accent6"/>
                </a:solidFill>
                <a:latin typeface="Arial" charset="0"/>
              </a:rPr>
              <a:t> de la Banque mondiale</a:t>
            </a:r>
            <a:endParaRPr lang="fr-FR" dirty="0"/>
          </a:p>
        </p:txBody>
      </p:sp>
      <p:sp>
        <p:nvSpPr>
          <p:cNvPr id="24579" name="Sous-titre 2"/>
          <p:cNvSpPr>
            <a:spLocks noGrp="1"/>
          </p:cNvSpPr>
          <p:nvPr>
            <p:ph type="subTitle" idx="1"/>
          </p:nvPr>
        </p:nvSpPr>
        <p:spPr bwMode="auto">
          <a:xfrm>
            <a:off x="250825" y="1773238"/>
            <a:ext cx="8353425" cy="4176712"/>
          </a:xfrm>
          <a:noFill/>
          <a:ln>
            <a:miter lim="800000"/>
            <a:headEnd/>
            <a:tailEnd/>
          </a:ln>
        </p:spPr>
        <p:txBody>
          <a:bodyPr vert="horz" wrap="square" lIns="91440" tIns="45720" rIns="91440" bIns="45720" numCol="1" anchor="t" anchorCtr="0" compatLnSpc="1">
            <a:prstTxWarp prst="textNoShape">
              <a:avLst/>
            </a:prstTxWarp>
          </a:bodyPr>
          <a:lstStyle/>
          <a:p>
            <a:pPr algn="l"/>
            <a:r>
              <a:rPr lang="fr-FR" sz="2400" dirty="0">
                <a:latin typeface="Arial" charset="0"/>
                <a:cs typeface="Arial" charset="0"/>
              </a:rPr>
              <a:t>Dès 2010 : une des premières institutions internationales à mettre en accès libre et gratuitement un ensemble de données de différents domaines du développement à l’échelle mondiale. </a:t>
            </a:r>
          </a:p>
          <a:p>
            <a:pPr algn="l"/>
            <a:endParaRPr lang="fr-FR" sz="2400" dirty="0">
              <a:latin typeface="Arial" charset="0"/>
              <a:cs typeface="Arial" charset="0"/>
            </a:endParaRPr>
          </a:p>
          <a:p>
            <a:pPr algn="l"/>
            <a:r>
              <a:rPr lang="fr-FR" sz="2400" dirty="0">
                <a:latin typeface="Arial" charset="0"/>
                <a:cs typeface="Arial" charset="0"/>
              </a:rPr>
              <a:t>Le Catalogue de données de la Banque mondiale permet d'accéder à plus de 2 000 indicateurs provenant de diverses sources, </a:t>
            </a:r>
          </a:p>
          <a:p>
            <a:pPr algn="l"/>
            <a:endParaRPr lang="fr-FR" sz="2400" dirty="0">
              <a:latin typeface="Arial" charset="0"/>
              <a:cs typeface="Arial" charset="0"/>
            </a:endParaRPr>
          </a:p>
          <a:p>
            <a:pPr algn="l"/>
            <a:r>
              <a:rPr lang="fr-FR" sz="2400" dirty="0">
                <a:latin typeface="Arial" charset="0"/>
                <a:cs typeface="Arial" charset="0"/>
              </a:rPr>
              <a:t>voir </a:t>
            </a:r>
            <a:r>
              <a:rPr lang="fr-FR" sz="2400" u="sng" dirty="0">
                <a:solidFill>
                  <a:srgbClr val="0000FF"/>
                </a:solidFill>
                <a:latin typeface="Arial" charset="0"/>
                <a:cs typeface="Arial" charset="0"/>
              </a:rPr>
              <a:t>http://donnees.banquemondiale.org</a:t>
            </a:r>
            <a:r>
              <a:rPr lang="fr-FR" sz="2400" dirty="0">
                <a:latin typeface="Arial" charset="0"/>
                <a:cs typeface="Arial" charset="0"/>
              </a:rPr>
              <a:t>.</a:t>
            </a:r>
          </a:p>
          <a:p>
            <a:pPr algn="just">
              <a:buFontTx/>
              <a:buChar char="•"/>
            </a:pPr>
            <a:endParaRPr lang="fr-FR" sz="2800" dirty="0">
              <a:latin typeface="Arial" charset="0"/>
              <a:cs typeface="Arial" charset="0"/>
            </a:endParaRPr>
          </a:p>
        </p:txBody>
      </p:sp>
      <p:sp>
        <p:nvSpPr>
          <p:cNvPr id="4" name="Rectangle 3"/>
          <p:cNvSpPr/>
          <p:nvPr/>
        </p:nvSpPr>
        <p:spPr>
          <a:xfrm>
            <a:off x="8244408" y="6093296"/>
            <a:ext cx="527709" cy="461665"/>
          </a:xfrm>
          <a:prstGeom prst="rect">
            <a:avLst/>
          </a:prstGeom>
        </p:spPr>
        <p:txBody>
          <a:bodyPr wrap="none">
            <a:spAutoFit/>
          </a:bodyPr>
          <a:lstStyle/>
          <a:p>
            <a:fld id="{5B1C46FB-584B-4038-8390-A9C78806A3B9}" type="slidenum">
              <a:rPr lang="fr-FR" smtClean="0"/>
              <a:pPr/>
              <a:t>23</a:t>
            </a:fld>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268538" y="476250"/>
            <a:ext cx="6546850" cy="936625"/>
          </a:xfrm>
        </p:spPr>
        <p:txBody>
          <a:bodyPr/>
          <a:lstStyle/>
          <a:p>
            <a:pPr algn="ctr">
              <a:defRPr/>
            </a:pPr>
            <a:r>
              <a:rPr lang="fr-FR" dirty="0">
                <a:latin typeface="Arial" charset="0"/>
              </a:rPr>
              <a:t>Initiatives Open data des partenaires :</a:t>
            </a:r>
            <a:br>
              <a:rPr lang="fr-FR" dirty="0">
                <a:latin typeface="Arial" charset="0"/>
              </a:rPr>
            </a:br>
            <a:r>
              <a:rPr lang="fr-FR" dirty="0" err="1">
                <a:solidFill>
                  <a:schemeClr val="accent6"/>
                </a:solidFill>
                <a:latin typeface="Arial" charset="0"/>
              </a:rPr>
              <a:t>Opendata</a:t>
            </a:r>
            <a:r>
              <a:rPr lang="fr-FR" dirty="0">
                <a:solidFill>
                  <a:schemeClr val="accent6"/>
                </a:solidFill>
                <a:latin typeface="Arial" charset="0"/>
              </a:rPr>
              <a:t> d’AFRISTAT et des pays - avantages</a:t>
            </a:r>
            <a:endParaRPr lang="fr-FR" dirty="0"/>
          </a:p>
        </p:txBody>
      </p:sp>
      <p:sp>
        <p:nvSpPr>
          <p:cNvPr id="3" name="Sous-titre 2"/>
          <p:cNvSpPr>
            <a:spLocks noGrp="1"/>
          </p:cNvSpPr>
          <p:nvPr>
            <p:ph type="subTitle" idx="1"/>
          </p:nvPr>
        </p:nvSpPr>
        <p:spPr>
          <a:xfrm>
            <a:off x="251520" y="1556792"/>
            <a:ext cx="8353425" cy="4176712"/>
          </a:xfrm>
        </p:spPr>
        <p:txBody>
          <a:bodyPr/>
          <a:lstStyle/>
          <a:p>
            <a:pPr algn="l">
              <a:defRPr/>
            </a:pPr>
            <a:r>
              <a:rPr lang="fr-FR" sz="2300" b="1" dirty="0">
                <a:latin typeface="Arial" pitchFamily="34" charset="0"/>
                <a:cs typeface="Arial" pitchFamily="34" charset="0"/>
              </a:rPr>
              <a:t>AFRISTAT</a:t>
            </a:r>
            <a:r>
              <a:rPr lang="fr-FR" sz="2300" dirty="0">
                <a:latin typeface="Arial" pitchFamily="34" charset="0"/>
                <a:cs typeface="Arial" pitchFamily="34" charset="0"/>
              </a:rPr>
              <a:t>, en tant qu’Observatoire économique et statistique, par son traité, doit recevoir les fichiers des pays :</a:t>
            </a:r>
          </a:p>
          <a:p>
            <a:pPr marL="457200" indent="-457200" algn="l">
              <a:buFont typeface="+mj-lt"/>
              <a:buAutoNum type="arabicPeriod"/>
              <a:defRPr/>
            </a:pPr>
            <a:r>
              <a:rPr lang="fr-FR" sz="2300" dirty="0">
                <a:latin typeface="Arial" pitchFamily="34" charset="0"/>
                <a:cs typeface="Arial" pitchFamily="34" charset="0"/>
              </a:rPr>
              <a:t>Exercice de la fonction d’archivage</a:t>
            </a:r>
          </a:p>
          <a:p>
            <a:pPr marL="457200" indent="-457200" algn="l">
              <a:buFont typeface="+mj-lt"/>
              <a:buAutoNum type="arabicPeriod"/>
              <a:defRPr/>
            </a:pPr>
            <a:r>
              <a:rPr lang="fr-FR" sz="2300" dirty="0">
                <a:latin typeface="Arial" pitchFamily="34" charset="0"/>
                <a:cs typeface="Arial" pitchFamily="34" charset="0"/>
              </a:rPr>
              <a:t>Réalisation d’études et d’analyses au bénéfice des Etats. </a:t>
            </a:r>
          </a:p>
          <a:p>
            <a:pPr algn="l">
              <a:defRPr/>
            </a:pPr>
            <a:r>
              <a:rPr lang="fr-FR" sz="2300" dirty="0">
                <a:latin typeface="Arial" pitchFamily="34" charset="0"/>
                <a:cs typeface="Arial" pitchFamily="34" charset="0"/>
              </a:rPr>
              <a:t>Pour les </a:t>
            </a:r>
            <a:r>
              <a:rPr lang="fr-FR" sz="2300" b="1" dirty="0">
                <a:latin typeface="Arial" pitchFamily="34" charset="0"/>
                <a:cs typeface="Arial" pitchFamily="34" charset="0"/>
              </a:rPr>
              <a:t>pays</a:t>
            </a:r>
            <a:r>
              <a:rPr lang="fr-FR" sz="2300" dirty="0">
                <a:latin typeface="Arial" pitchFamily="34" charset="0"/>
                <a:cs typeface="Arial" pitchFamily="34" charset="0"/>
              </a:rPr>
              <a:t> eux-mêmes :</a:t>
            </a:r>
          </a:p>
          <a:p>
            <a:pPr marL="457200" indent="-457200" algn="l">
              <a:buFont typeface="+mj-lt"/>
              <a:buAutoNum type="arabicPeriod" startAt="3"/>
              <a:defRPr/>
            </a:pPr>
            <a:r>
              <a:rPr lang="fr-FR" sz="2300" dirty="0">
                <a:latin typeface="Arial" pitchFamily="34" charset="0"/>
                <a:cs typeface="Arial" pitchFamily="34" charset="0"/>
              </a:rPr>
              <a:t>réduction du temps consacré à répondre aux questionnaires réguliers des institutions internationales</a:t>
            </a:r>
          </a:p>
          <a:p>
            <a:pPr marL="457200" indent="-457200" algn="l">
              <a:buFont typeface="+mj-lt"/>
              <a:buAutoNum type="arabicPeriod" startAt="3"/>
              <a:defRPr/>
            </a:pPr>
            <a:r>
              <a:rPr lang="fr-FR" sz="2300" dirty="0">
                <a:latin typeface="Arial" pitchFamily="34" charset="0"/>
                <a:cs typeface="Arial" pitchFamily="34" charset="0"/>
              </a:rPr>
              <a:t>collecte directement des informations sur le portail de données de l’institution ou des pays.</a:t>
            </a:r>
          </a:p>
          <a:p>
            <a:pPr marL="457200" indent="-457200" algn="l">
              <a:buFont typeface="+mj-lt"/>
              <a:buAutoNum type="arabicPeriod" startAt="3"/>
              <a:defRPr/>
            </a:pPr>
            <a:r>
              <a:rPr lang="fr-FR" sz="2300" dirty="0">
                <a:latin typeface="Arial" pitchFamily="34" charset="0"/>
                <a:cs typeface="Arial" pitchFamily="34" charset="0"/>
              </a:rPr>
              <a:t>Possibilités d’échange de données : SDMX</a:t>
            </a:r>
          </a:p>
        </p:txBody>
      </p:sp>
      <p:sp>
        <p:nvSpPr>
          <p:cNvPr id="4" name="Rectangle 3"/>
          <p:cNvSpPr/>
          <p:nvPr/>
        </p:nvSpPr>
        <p:spPr>
          <a:xfrm>
            <a:off x="8172400" y="6021288"/>
            <a:ext cx="527709" cy="461665"/>
          </a:xfrm>
          <a:prstGeom prst="rect">
            <a:avLst/>
          </a:prstGeom>
        </p:spPr>
        <p:txBody>
          <a:bodyPr wrap="none">
            <a:spAutoFit/>
          </a:bodyPr>
          <a:lstStyle/>
          <a:p>
            <a:fld id="{5B1C46FB-584B-4038-8390-A9C78806A3B9}" type="slidenum">
              <a:rPr lang="fr-FR" smtClean="0"/>
              <a:pPr/>
              <a:t>24</a:t>
            </a:fld>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68538" y="274638"/>
            <a:ext cx="6418262" cy="922337"/>
          </a:xfrm>
        </p:spPr>
        <p:txBody>
          <a:bodyPr/>
          <a:lstStyle/>
          <a:p>
            <a:pPr algn="ctr">
              <a:defRPr/>
            </a:pPr>
            <a:r>
              <a:rPr lang="fr-FR" sz="2400" dirty="0">
                <a:solidFill>
                  <a:schemeClr val="accent6"/>
                </a:solidFill>
                <a:latin typeface="Arial" charset="0"/>
              </a:rPr>
              <a:t>Position d’AFRISTAT sur la diffusion des données</a:t>
            </a:r>
            <a:br>
              <a:rPr lang="fr-FR" dirty="0">
                <a:latin typeface="Arial" charset="0"/>
              </a:rPr>
            </a:br>
            <a:endParaRPr lang="fr-FR" dirty="0"/>
          </a:p>
        </p:txBody>
      </p:sp>
      <p:sp>
        <p:nvSpPr>
          <p:cNvPr id="26627" name="Espace réservé du contenu 2"/>
          <p:cNvSpPr>
            <a:spLocks noGrp="1"/>
          </p:cNvSpPr>
          <p:nvPr>
            <p:ph idx="1"/>
          </p:nvPr>
        </p:nvSpPr>
        <p:spPr bwMode="auto">
          <a:xfrm>
            <a:off x="251520" y="1600200"/>
            <a:ext cx="8435280" cy="4525963"/>
          </a:xfrm>
          <a:noFill/>
          <a:ln>
            <a:miter lim="800000"/>
            <a:headEnd/>
            <a:tailEnd/>
          </a:ln>
        </p:spPr>
        <p:txBody>
          <a:bodyPr vert="horz" wrap="square" lIns="91440" tIns="45720" rIns="91440" bIns="45720" numCol="1" anchor="t" anchorCtr="0" compatLnSpc="1">
            <a:prstTxWarp prst="textNoShape">
              <a:avLst/>
            </a:prstTxWarp>
          </a:bodyPr>
          <a:lstStyle/>
          <a:p>
            <a:pPr>
              <a:spcBef>
                <a:spcPts val="600"/>
              </a:spcBef>
            </a:pPr>
            <a:r>
              <a:rPr lang="fr-FR" sz="2600" dirty="0">
                <a:latin typeface="Arial" charset="0"/>
                <a:cs typeface="Arial" charset="0"/>
              </a:rPr>
              <a:t>AFRISTAT adhère à ces initiatives, car : </a:t>
            </a:r>
          </a:p>
          <a:p>
            <a:pPr lvl="1">
              <a:spcBef>
                <a:spcPts val="600"/>
              </a:spcBef>
            </a:pPr>
            <a:r>
              <a:rPr lang="fr-FR" sz="2600" dirty="0">
                <a:latin typeface="Arial" charset="0"/>
                <a:cs typeface="Arial" charset="0"/>
              </a:rPr>
              <a:t>plus de visibilité au travail des services statistiques</a:t>
            </a:r>
          </a:p>
          <a:p>
            <a:pPr lvl="1">
              <a:spcBef>
                <a:spcPts val="600"/>
              </a:spcBef>
            </a:pPr>
            <a:r>
              <a:rPr lang="fr-FR" sz="2600" dirty="0">
                <a:latin typeface="Arial" charset="0"/>
                <a:cs typeface="Arial" charset="0"/>
              </a:rPr>
              <a:t>Enrichissement du débat sur la situation économique et sociale des pays</a:t>
            </a:r>
          </a:p>
          <a:p>
            <a:pPr>
              <a:spcBef>
                <a:spcPts val="600"/>
              </a:spcBef>
              <a:buFontTx/>
              <a:buNone/>
            </a:pPr>
            <a:r>
              <a:rPr lang="fr-FR" sz="2600" dirty="0">
                <a:solidFill>
                  <a:srgbClr val="FF0000"/>
                </a:solidFill>
                <a:latin typeface="Arial" charset="0"/>
                <a:cs typeface="Arial" charset="0"/>
              </a:rPr>
              <a:t> </a:t>
            </a:r>
            <a:endParaRPr lang="fr-FR" sz="2600" dirty="0">
              <a:latin typeface="Arial" charset="0"/>
              <a:cs typeface="Arial" charset="0"/>
            </a:endParaRPr>
          </a:p>
          <a:p>
            <a:pPr>
              <a:spcBef>
                <a:spcPts val="600"/>
              </a:spcBef>
            </a:pPr>
            <a:r>
              <a:rPr lang="fr-FR" sz="2600" dirty="0">
                <a:latin typeface="Arial" charset="0"/>
                <a:cs typeface="Arial" charset="0"/>
              </a:rPr>
              <a:t>Les statistiques officielles servent aux décideurs pour justifier les politiques</a:t>
            </a:r>
          </a:p>
          <a:p>
            <a:pPr>
              <a:spcBef>
                <a:spcPts val="600"/>
              </a:spcBef>
              <a:buNone/>
            </a:pPr>
            <a:endParaRPr lang="fr-FR" sz="2600" dirty="0">
              <a:latin typeface="Arial" charset="0"/>
              <a:cs typeface="Arial" charset="0"/>
            </a:endParaRPr>
          </a:p>
          <a:p>
            <a:pPr>
              <a:spcBef>
                <a:spcPts val="600"/>
              </a:spcBef>
            </a:pPr>
            <a:r>
              <a:rPr lang="fr-FR" sz="2600" dirty="0">
                <a:latin typeface="Arial" charset="0"/>
                <a:cs typeface="Arial" charset="0"/>
              </a:rPr>
              <a:t>Il faut un encadrement des utilisations des données. </a:t>
            </a:r>
          </a:p>
          <a:p>
            <a:endParaRPr lang="fr-FR" dirty="0"/>
          </a:p>
        </p:txBody>
      </p:sp>
      <p:sp>
        <p:nvSpPr>
          <p:cNvPr id="4" name="Rectangle 3"/>
          <p:cNvSpPr/>
          <p:nvPr/>
        </p:nvSpPr>
        <p:spPr>
          <a:xfrm>
            <a:off x="8244408" y="6021288"/>
            <a:ext cx="527709" cy="461665"/>
          </a:xfrm>
          <a:prstGeom prst="rect">
            <a:avLst/>
          </a:prstGeom>
        </p:spPr>
        <p:txBody>
          <a:bodyPr wrap="none">
            <a:spAutoFit/>
          </a:bodyPr>
          <a:lstStyle/>
          <a:p>
            <a:fld id="{5B1C46FB-584B-4038-8390-A9C78806A3B9}" type="slidenum">
              <a:rPr lang="fr-FR" smtClean="0"/>
              <a:pPr/>
              <a:t>25</a:t>
            </a:fld>
            <a:endParaRPr lang="fr-F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68538" y="274638"/>
            <a:ext cx="6418262" cy="922337"/>
          </a:xfrm>
        </p:spPr>
        <p:txBody>
          <a:bodyPr/>
          <a:lstStyle/>
          <a:p>
            <a:pPr algn="ctr">
              <a:defRPr/>
            </a:pPr>
            <a:r>
              <a:rPr lang="fr-FR" sz="2400" dirty="0">
                <a:solidFill>
                  <a:schemeClr val="accent6"/>
                </a:solidFill>
                <a:latin typeface="Arial" charset="0"/>
              </a:rPr>
              <a:t>Position d’AFRISTAT sur la diffusion des données</a:t>
            </a:r>
            <a:br>
              <a:rPr lang="fr-FR" dirty="0">
                <a:latin typeface="Arial" charset="0"/>
              </a:rPr>
            </a:br>
            <a:endParaRPr lang="fr-FR" dirty="0"/>
          </a:p>
        </p:txBody>
      </p:sp>
      <p:sp>
        <p:nvSpPr>
          <p:cNvPr id="27651" name="Espace réservé du contenu 2"/>
          <p:cNvSpPr>
            <a:spLocks noGrp="1"/>
          </p:cNvSpPr>
          <p:nvPr>
            <p:ph idx="1"/>
          </p:nvPr>
        </p:nvSpPr>
        <p:spPr bwMode="auto">
          <a:xfrm>
            <a:off x="250825" y="1600200"/>
            <a:ext cx="8435975" cy="4525963"/>
          </a:xfrm>
          <a:noFill/>
          <a:ln>
            <a:miter lim="800000"/>
            <a:headEnd/>
            <a:tailEnd/>
          </a:ln>
        </p:spPr>
        <p:txBody>
          <a:bodyPr vert="horz" wrap="square" lIns="91440" tIns="45720" rIns="91440" bIns="45720" numCol="1" anchor="t" anchorCtr="0" compatLnSpc="1">
            <a:prstTxWarp prst="textNoShape">
              <a:avLst/>
            </a:prstTxWarp>
          </a:bodyPr>
          <a:lstStyle/>
          <a:p>
            <a:r>
              <a:rPr lang="fr-FR" sz="2400" dirty="0">
                <a:latin typeface="Arial" charset="0"/>
                <a:cs typeface="Arial" charset="0"/>
              </a:rPr>
              <a:t>L’Institution, responsable des données, prend toutes les mesures nécessaires garantissant la confidentialité des données individuelles et une bonne utilisation de ces données : </a:t>
            </a:r>
          </a:p>
          <a:p>
            <a:r>
              <a:rPr lang="fr-FR" sz="2400" dirty="0">
                <a:latin typeface="Arial" charset="0"/>
                <a:cs typeface="Arial" charset="0"/>
              </a:rPr>
              <a:t>anonymisation des données. </a:t>
            </a:r>
          </a:p>
          <a:p>
            <a:r>
              <a:rPr lang="fr-FR" sz="2400" dirty="0">
                <a:latin typeface="Arial" charset="0"/>
                <a:cs typeface="Arial" charset="0"/>
              </a:rPr>
              <a:t>Conclusion de protocoles d’accord pour l’utilisation des données à signer avec les utilisateurs. </a:t>
            </a:r>
          </a:p>
          <a:p>
            <a:r>
              <a:rPr lang="fr-FR" sz="2400" dirty="0">
                <a:latin typeface="Arial" charset="0"/>
                <a:cs typeface="Arial" charset="0"/>
              </a:rPr>
              <a:t>Toute publication issue de l’utilisation des données devra recevoir l’autorisation préalable du CNS, par l’intermédiaire de l’INS, qui en est le secrétariat technique.</a:t>
            </a:r>
          </a:p>
          <a:p>
            <a:pPr>
              <a:buFontTx/>
              <a:buNone/>
            </a:pPr>
            <a:endParaRPr lang="fr-F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68538" y="274638"/>
            <a:ext cx="6418262" cy="922337"/>
          </a:xfrm>
        </p:spPr>
        <p:txBody>
          <a:bodyPr/>
          <a:lstStyle/>
          <a:p>
            <a:pPr algn="ctr">
              <a:defRPr/>
            </a:pPr>
            <a:r>
              <a:rPr lang="fr-FR" sz="2400" dirty="0">
                <a:solidFill>
                  <a:schemeClr val="accent6"/>
                </a:solidFill>
                <a:latin typeface="Arial" charset="0"/>
              </a:rPr>
              <a:t>Position d’AFRISTAT sur la diffusion des données</a:t>
            </a:r>
            <a:br>
              <a:rPr lang="fr-FR" dirty="0">
                <a:latin typeface="Arial" charset="0"/>
              </a:rPr>
            </a:br>
            <a:endParaRPr lang="fr-FR" dirty="0"/>
          </a:p>
        </p:txBody>
      </p:sp>
      <p:sp>
        <p:nvSpPr>
          <p:cNvPr id="28675" name="Espace réservé du contenu 2"/>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marL="0" lvl="1" indent="0">
              <a:buFontTx/>
              <a:buNone/>
            </a:pPr>
            <a:r>
              <a:rPr lang="fr-FR" sz="2400" b="1" i="1">
                <a:latin typeface="Arial" charset="0"/>
                <a:cs typeface="Arial" charset="0"/>
              </a:rPr>
              <a:t>Cas des indicateurs / macro-données / bases de données : </a:t>
            </a:r>
            <a:endParaRPr lang="fr-FR" sz="2400">
              <a:latin typeface="Arial" charset="0"/>
              <a:cs typeface="Arial" charset="0"/>
            </a:endParaRPr>
          </a:p>
          <a:p>
            <a:r>
              <a:rPr lang="fr-FR" sz="2400">
                <a:latin typeface="Arial" charset="0"/>
                <a:cs typeface="Arial" charset="0"/>
              </a:rPr>
              <a:t>AFRISTAT milite pour la publication des indicateurs officiels produits par les SSN ; </a:t>
            </a:r>
          </a:p>
          <a:p>
            <a:r>
              <a:rPr lang="fr-FR" sz="2400">
                <a:latin typeface="Arial" charset="0"/>
                <a:cs typeface="Arial" charset="0"/>
              </a:rPr>
              <a:t>Les SSN sont les seules institutions qui doivent publier l’information officielle. Les autres diffuseurs ne doivent servir que de relais ;</a:t>
            </a:r>
          </a:p>
          <a:p>
            <a:r>
              <a:rPr lang="fr-FR" sz="2400">
                <a:latin typeface="Arial" charset="0"/>
                <a:cs typeface="Arial" charset="0"/>
              </a:rPr>
              <a:t>AFRISTAT publie sur son site ou (dans ses revues) des données officielles agrégées et laisse les SSN publier les données détaillées.</a:t>
            </a:r>
          </a:p>
          <a:p>
            <a:endParaRPr lang="fr-FR" sz="2400">
              <a:latin typeface="Arial" charset="0"/>
              <a:cs typeface="Arial" charset="0"/>
            </a:endParaRPr>
          </a:p>
        </p:txBody>
      </p:sp>
      <p:sp>
        <p:nvSpPr>
          <p:cNvPr id="4" name="Rectangle 3"/>
          <p:cNvSpPr/>
          <p:nvPr/>
        </p:nvSpPr>
        <p:spPr>
          <a:xfrm>
            <a:off x="8172400" y="6021288"/>
            <a:ext cx="527709" cy="461665"/>
          </a:xfrm>
          <a:prstGeom prst="rect">
            <a:avLst/>
          </a:prstGeom>
        </p:spPr>
        <p:txBody>
          <a:bodyPr wrap="none">
            <a:spAutoFit/>
          </a:bodyPr>
          <a:lstStyle/>
          <a:p>
            <a:fld id="{5B1C46FB-584B-4038-8390-A9C78806A3B9}" type="slidenum">
              <a:rPr lang="fr-FR" smtClean="0"/>
              <a:pPr/>
              <a:t>27</a:t>
            </a:fld>
            <a:endParaRPr lang="fr-F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68538" y="274638"/>
            <a:ext cx="6418262" cy="922337"/>
          </a:xfrm>
        </p:spPr>
        <p:txBody>
          <a:bodyPr/>
          <a:lstStyle/>
          <a:p>
            <a:pPr algn="ctr">
              <a:defRPr/>
            </a:pPr>
            <a:r>
              <a:rPr lang="fr-FR" sz="2400" dirty="0">
                <a:solidFill>
                  <a:schemeClr val="accent6"/>
                </a:solidFill>
                <a:latin typeface="Arial" charset="0"/>
              </a:rPr>
              <a:t>Position d’AFRISTAT sur la diffusion des données</a:t>
            </a:r>
            <a:br>
              <a:rPr lang="fr-FR" dirty="0">
                <a:latin typeface="Arial" charset="0"/>
              </a:rPr>
            </a:br>
            <a:endParaRPr lang="fr-FR" dirty="0"/>
          </a:p>
        </p:txBody>
      </p:sp>
      <p:sp>
        <p:nvSpPr>
          <p:cNvPr id="29699" name="Espace réservé du contenu 2"/>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marL="0" lvl="1" indent="0">
              <a:buFontTx/>
              <a:buNone/>
            </a:pPr>
            <a:r>
              <a:rPr lang="fr-FR" sz="2400" b="1" i="1">
                <a:latin typeface="Arial" charset="0"/>
                <a:cs typeface="Arial" charset="0"/>
              </a:rPr>
              <a:t>Cas des micro-données / Banques de données : </a:t>
            </a:r>
            <a:endParaRPr lang="fr-FR" sz="3600"/>
          </a:p>
          <a:p>
            <a:r>
              <a:rPr lang="fr-FR" sz="2400">
                <a:latin typeface="Arial" charset="0"/>
                <a:cs typeface="Arial" charset="0"/>
              </a:rPr>
              <a:t>AFRISTAT milite pour une plus grande valorisation des micro-données. </a:t>
            </a:r>
          </a:p>
          <a:p>
            <a:r>
              <a:rPr lang="fr-FR" sz="2400">
                <a:latin typeface="Arial" charset="0"/>
                <a:cs typeface="Arial" charset="0"/>
              </a:rPr>
              <a:t>L’outil privilégié actuellement est le Data management Toolkit du réseau IHSN couplé avec le système Nada ;</a:t>
            </a:r>
          </a:p>
          <a:p>
            <a:r>
              <a:rPr lang="fr-FR" sz="2400">
                <a:latin typeface="Arial" charset="0"/>
                <a:cs typeface="Arial" charset="0"/>
              </a:rPr>
              <a:t>Les SS sont les seules institutions qui doivent donner l’autorisation à l’utilisateur qui en fait la demande. </a:t>
            </a:r>
          </a:p>
          <a:p>
            <a:r>
              <a:rPr lang="fr-FR" sz="2400">
                <a:latin typeface="Arial" charset="0"/>
                <a:cs typeface="Arial" charset="0"/>
              </a:rPr>
              <a:t>Pour cela, les SS doivent adopter une politique de diffusion définissant notamment les différents types et conditions d’accès aux données et aux métadonnées.</a:t>
            </a:r>
          </a:p>
          <a:p>
            <a:endParaRPr lang="fr-FR" sz="2400">
              <a:latin typeface="Arial" charset="0"/>
              <a:cs typeface="Arial"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68538" y="274638"/>
            <a:ext cx="6418262" cy="922337"/>
          </a:xfrm>
        </p:spPr>
        <p:txBody>
          <a:bodyPr/>
          <a:lstStyle/>
          <a:p>
            <a:pPr algn="ctr">
              <a:defRPr/>
            </a:pPr>
            <a:r>
              <a:rPr lang="fr-FR" sz="2400" dirty="0">
                <a:solidFill>
                  <a:schemeClr val="accent6"/>
                </a:solidFill>
                <a:latin typeface="Arial" charset="0"/>
              </a:rPr>
              <a:t>Position d’AFRISTAT sur la diffusion des données</a:t>
            </a:r>
            <a:br>
              <a:rPr lang="fr-FR" dirty="0">
                <a:latin typeface="Arial" charset="0"/>
              </a:rPr>
            </a:br>
            <a:endParaRPr lang="fr-FR" dirty="0"/>
          </a:p>
        </p:txBody>
      </p:sp>
      <p:sp>
        <p:nvSpPr>
          <p:cNvPr id="3" name="Espace réservé du contenu 2"/>
          <p:cNvSpPr>
            <a:spLocks noGrp="1"/>
          </p:cNvSpPr>
          <p:nvPr>
            <p:ph idx="1"/>
          </p:nvPr>
        </p:nvSpPr>
        <p:spPr/>
        <p:txBody>
          <a:bodyPr/>
          <a:lstStyle/>
          <a:p>
            <a:pPr marL="0" lvl="1" indent="0">
              <a:buFontTx/>
              <a:buNone/>
              <a:defRPr/>
            </a:pPr>
            <a:r>
              <a:rPr lang="fr-FR" sz="2400" b="1" i="1" dirty="0">
                <a:latin typeface="Arial" pitchFamily="34" charset="0"/>
                <a:cs typeface="Arial" pitchFamily="34" charset="0"/>
              </a:rPr>
              <a:t>Différents types d’accès sont possibles :</a:t>
            </a:r>
          </a:p>
          <a:p>
            <a:pPr lvl="1">
              <a:defRPr/>
            </a:pPr>
            <a:r>
              <a:rPr lang="fr-FR" sz="2400" dirty="0">
                <a:latin typeface="Arial" pitchFamily="34" charset="0"/>
                <a:cs typeface="Arial" pitchFamily="34" charset="0"/>
              </a:rPr>
              <a:t>Accès limité aux métadonnées : l’utilisateur ne peut pas accéder aux données. Mais, il a accès à toute la documentation possible ;</a:t>
            </a:r>
          </a:p>
          <a:p>
            <a:pPr lvl="1">
              <a:defRPr/>
            </a:pPr>
            <a:r>
              <a:rPr lang="fr-FR" sz="2400" dirty="0">
                <a:latin typeface="Arial" pitchFamily="34" charset="0"/>
                <a:cs typeface="Arial" pitchFamily="34" charset="0"/>
              </a:rPr>
              <a:t>Accès limité aux données :</a:t>
            </a:r>
          </a:p>
          <a:p>
            <a:pPr lvl="2">
              <a:defRPr/>
            </a:pPr>
            <a:r>
              <a:rPr lang="fr-FR" dirty="0">
                <a:latin typeface="Arial" pitchFamily="34" charset="0"/>
                <a:cs typeface="Arial" pitchFamily="34" charset="0"/>
              </a:rPr>
              <a:t>Extraction des données : le producteur ne propose que des fichiers de données extraites, un échantillon. Il ne fournit pas l’ensemble des données.</a:t>
            </a:r>
          </a:p>
        </p:txBody>
      </p:sp>
      <p:sp>
        <p:nvSpPr>
          <p:cNvPr id="4" name="Rectangle 3"/>
          <p:cNvSpPr/>
          <p:nvPr/>
        </p:nvSpPr>
        <p:spPr>
          <a:xfrm>
            <a:off x="8172400" y="5949280"/>
            <a:ext cx="527709" cy="461665"/>
          </a:xfrm>
          <a:prstGeom prst="rect">
            <a:avLst/>
          </a:prstGeom>
        </p:spPr>
        <p:txBody>
          <a:bodyPr wrap="none">
            <a:spAutoFit/>
          </a:bodyPr>
          <a:lstStyle/>
          <a:p>
            <a:fld id="{5B1C46FB-584B-4038-8390-A9C78806A3B9}" type="slidenum">
              <a:rPr lang="fr-FR" smtClean="0"/>
              <a:pPr/>
              <a:t>29</a:t>
            </a:fld>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24075" y="692150"/>
            <a:ext cx="6697663" cy="633413"/>
          </a:xfrm>
          <a:noFill/>
          <a:ln>
            <a:miter lim="800000"/>
            <a:headEnd/>
            <a:tailEnd/>
          </a:ln>
        </p:spPr>
        <p:txBody>
          <a:bodyPr vert="horz" wrap="square" lIns="91440" tIns="45720" rIns="91440" bIns="45720" numCol="1" anchor="t" anchorCtr="0" compatLnSpc="1">
            <a:prstTxWarp prst="textNoShape">
              <a:avLst/>
            </a:prstTxWarp>
          </a:bodyPr>
          <a:lstStyle/>
          <a:p>
            <a:pPr algn="ctr"/>
            <a:r>
              <a:rPr lang="fr-FR" sz="3000">
                <a:solidFill>
                  <a:schemeClr val="accent2"/>
                </a:solidFill>
                <a:latin typeface="Arial" charset="0"/>
              </a:rPr>
              <a:t>Objectifs de la présentation</a:t>
            </a:r>
            <a:r>
              <a:rPr lang="fr-FR">
                <a:solidFill>
                  <a:schemeClr val="accent2"/>
                </a:solidFill>
              </a:rPr>
              <a:t> </a:t>
            </a:r>
          </a:p>
        </p:txBody>
      </p:sp>
      <p:sp>
        <p:nvSpPr>
          <p:cNvPr id="4099" name="Rectangle 3"/>
          <p:cNvSpPr>
            <a:spLocks noGrp="1" noChangeArrowheads="1"/>
          </p:cNvSpPr>
          <p:nvPr>
            <p:ph type="body" idx="1"/>
          </p:nvPr>
        </p:nvSpPr>
        <p:spPr bwMode="auto">
          <a:xfrm>
            <a:off x="250825" y="1989138"/>
            <a:ext cx="8642350" cy="4525962"/>
          </a:xfrm>
          <a:noFill/>
          <a:ln>
            <a:miter lim="800000"/>
            <a:headEnd/>
            <a:tailEnd/>
          </a:ln>
        </p:spPr>
        <p:txBody>
          <a:bodyPr vert="horz" wrap="square" lIns="91440" tIns="45720" rIns="91440" bIns="45720" numCol="1" anchor="t" anchorCtr="0" compatLnSpc="1">
            <a:prstTxWarp prst="textNoShape">
              <a:avLst/>
            </a:prstTxWarp>
          </a:bodyPr>
          <a:lstStyle/>
          <a:p>
            <a:pPr>
              <a:lnSpc>
                <a:spcPct val="90000"/>
              </a:lnSpc>
            </a:pPr>
            <a:r>
              <a:rPr lang="fr-FR" sz="3000">
                <a:latin typeface="Arial" charset="0"/>
              </a:rPr>
              <a:t>sensibiliser les Etats membres sur l’initiative d’ouverture et de diffusion des données ;</a:t>
            </a:r>
          </a:p>
          <a:p>
            <a:pPr>
              <a:lnSpc>
                <a:spcPct val="90000"/>
              </a:lnSpc>
            </a:pPr>
            <a:r>
              <a:rPr lang="fr-FR" sz="3000">
                <a:latin typeface="Arial" charset="0"/>
              </a:rPr>
              <a:t>faire connaître les actions en cours dans le domaine statistique aux niveaux international et d’AFRISTAT ;</a:t>
            </a:r>
          </a:p>
          <a:p>
            <a:pPr>
              <a:lnSpc>
                <a:spcPct val="90000"/>
              </a:lnSpc>
            </a:pPr>
            <a:r>
              <a:rPr lang="fr-FR" sz="3000">
                <a:latin typeface="Arial" charset="0"/>
              </a:rPr>
              <a:t>obtenir l’adhésion et l’implication des Etats membres ;</a:t>
            </a:r>
          </a:p>
          <a:p>
            <a:pPr>
              <a:lnSpc>
                <a:spcPct val="90000"/>
              </a:lnSpc>
            </a:pPr>
            <a:r>
              <a:rPr lang="fr-FR" sz="3000">
                <a:latin typeface="Arial" charset="0"/>
              </a:rPr>
              <a:t>présenter la position d’AFRISTAT en matière de d’ouverture et de diffusion des données</a:t>
            </a:r>
          </a:p>
        </p:txBody>
      </p:sp>
      <p:sp>
        <p:nvSpPr>
          <p:cNvPr id="4100" name="Rectangle 5"/>
          <p:cNvSpPr>
            <a:spLocks noChangeArrowheads="1"/>
          </p:cNvSpPr>
          <p:nvPr/>
        </p:nvSpPr>
        <p:spPr bwMode="auto">
          <a:xfrm>
            <a:off x="8516938" y="6188075"/>
            <a:ext cx="354012" cy="457200"/>
          </a:xfrm>
          <a:prstGeom prst="rect">
            <a:avLst/>
          </a:prstGeom>
          <a:noFill/>
          <a:ln w="9525">
            <a:noFill/>
            <a:miter lim="800000"/>
            <a:headEnd/>
            <a:tailEnd/>
          </a:ln>
        </p:spPr>
        <p:txBody>
          <a:bodyPr wrap="none">
            <a:spAutoFit/>
          </a:bodyPr>
          <a:lstStyle/>
          <a:p>
            <a:fld id="{9621E7DC-5E31-429D-B468-56713626414C}" type="slidenum">
              <a:rPr lang="fr-FR"/>
              <a:pPr/>
              <a:t>3</a:t>
            </a:fld>
            <a:endParaRPr lang="fr-F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68538" y="274638"/>
            <a:ext cx="6418262" cy="922337"/>
          </a:xfrm>
        </p:spPr>
        <p:txBody>
          <a:bodyPr/>
          <a:lstStyle/>
          <a:p>
            <a:pPr algn="ctr">
              <a:defRPr/>
            </a:pPr>
            <a:r>
              <a:rPr lang="fr-FR" sz="2400" dirty="0">
                <a:solidFill>
                  <a:schemeClr val="accent6"/>
                </a:solidFill>
                <a:latin typeface="Arial" charset="0"/>
              </a:rPr>
              <a:t>Position d’AFRISTAT sur la diffusion des données</a:t>
            </a:r>
            <a:br>
              <a:rPr lang="fr-FR" dirty="0">
                <a:latin typeface="Arial" charset="0"/>
              </a:rPr>
            </a:br>
            <a:endParaRPr lang="fr-FR" dirty="0"/>
          </a:p>
        </p:txBody>
      </p:sp>
      <p:sp>
        <p:nvSpPr>
          <p:cNvPr id="3" name="Espace réservé du contenu 2"/>
          <p:cNvSpPr>
            <a:spLocks noGrp="1"/>
          </p:cNvSpPr>
          <p:nvPr>
            <p:ph idx="1"/>
          </p:nvPr>
        </p:nvSpPr>
        <p:spPr/>
        <p:txBody>
          <a:bodyPr/>
          <a:lstStyle/>
          <a:p>
            <a:pPr marL="0" lvl="1" indent="0">
              <a:buFontTx/>
              <a:buNone/>
              <a:defRPr/>
            </a:pPr>
            <a:r>
              <a:rPr lang="fr-FR" sz="2400" b="1" i="1" dirty="0">
                <a:latin typeface="Arial" pitchFamily="34" charset="0"/>
                <a:cs typeface="Arial" pitchFamily="34" charset="0"/>
              </a:rPr>
              <a:t>Différents types d’accès sont possibles :</a:t>
            </a:r>
          </a:p>
          <a:p>
            <a:pPr marL="0" lvl="1" indent="0">
              <a:buFontTx/>
              <a:buNone/>
              <a:defRPr/>
            </a:pPr>
            <a:endParaRPr lang="fr-FR" sz="2400" b="1" i="1" dirty="0">
              <a:latin typeface="Arial" pitchFamily="34" charset="0"/>
              <a:cs typeface="Arial" pitchFamily="34" charset="0"/>
            </a:endParaRPr>
          </a:p>
          <a:p>
            <a:pPr lvl="1">
              <a:defRPr/>
            </a:pPr>
            <a:r>
              <a:rPr lang="fr-FR" sz="2400" dirty="0">
                <a:latin typeface="Arial" pitchFamily="34" charset="0"/>
                <a:cs typeface="Arial" pitchFamily="34" charset="0"/>
              </a:rPr>
              <a:t>Accès limité aux données (suite) :</a:t>
            </a:r>
          </a:p>
          <a:p>
            <a:pPr lvl="2">
              <a:defRPr/>
            </a:pPr>
            <a:r>
              <a:rPr lang="fr-FR" dirty="0">
                <a:latin typeface="Arial" pitchFamily="34" charset="0"/>
                <a:cs typeface="Arial" pitchFamily="34" charset="0"/>
              </a:rPr>
              <a:t>Exploitation sur place : le producteur met les données à la disposition des utilisateurs dans un environnement sécurisé où ces derniers réalisent des analyses sans possibilité d’emporter les données ;</a:t>
            </a:r>
          </a:p>
          <a:p>
            <a:pPr lvl="2">
              <a:buNone/>
              <a:defRPr/>
            </a:pPr>
            <a:endParaRPr lang="fr-FR" dirty="0">
              <a:latin typeface="Arial" pitchFamily="34" charset="0"/>
              <a:cs typeface="Arial" pitchFamily="34" charset="0"/>
            </a:endParaRPr>
          </a:p>
          <a:p>
            <a:pPr lvl="1">
              <a:defRPr/>
            </a:pPr>
            <a:r>
              <a:rPr lang="fr-FR" sz="2400" dirty="0">
                <a:latin typeface="Arial" pitchFamily="34" charset="0"/>
                <a:cs typeface="Arial" pitchFamily="34" charset="0"/>
              </a:rPr>
              <a:t>Accès total sans limitation : l’utilisateur peut accéder à l’ensemble des données et métadonnées.</a:t>
            </a:r>
          </a:p>
        </p:txBody>
      </p:sp>
      <p:sp>
        <p:nvSpPr>
          <p:cNvPr id="4" name="Rectangle 3"/>
          <p:cNvSpPr/>
          <p:nvPr/>
        </p:nvSpPr>
        <p:spPr>
          <a:xfrm>
            <a:off x="8244408" y="6021288"/>
            <a:ext cx="527709" cy="461665"/>
          </a:xfrm>
          <a:prstGeom prst="rect">
            <a:avLst/>
          </a:prstGeom>
        </p:spPr>
        <p:txBody>
          <a:bodyPr wrap="none">
            <a:spAutoFit/>
          </a:bodyPr>
          <a:lstStyle/>
          <a:p>
            <a:fld id="{5B1C46FB-584B-4038-8390-A9C78806A3B9}" type="slidenum">
              <a:rPr lang="fr-FR" smtClean="0"/>
              <a:pPr/>
              <a:t>30</a:t>
            </a:fld>
            <a:endParaRPr lang="fr-F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bwMode="auto">
          <a:xfrm>
            <a:off x="2214563" y="642938"/>
            <a:ext cx="6534150" cy="698500"/>
          </a:xfrm>
          <a:ln>
            <a:miter lim="800000"/>
            <a:headEnd/>
            <a:tailEnd/>
          </a:ln>
        </p:spPr>
        <p:txBody>
          <a:bodyPr vert="horz" wrap="square" lIns="91440" tIns="45720" rIns="91440" bIns="45720" numCol="1" anchor="t" anchorCtr="0" compatLnSpc="1">
            <a:prstTxWarp prst="textNoShape">
              <a:avLst/>
            </a:prstTxWarp>
          </a:bodyPr>
          <a:lstStyle/>
          <a:p>
            <a:pPr algn="ctr">
              <a:defRPr/>
            </a:pPr>
            <a:r>
              <a:rPr lang="fr-FR" sz="3600" dirty="0">
                <a:solidFill>
                  <a:schemeClr val="accent6"/>
                </a:solidFill>
                <a:latin typeface="Arial" charset="0"/>
              </a:rPr>
              <a:t>Conclusion</a:t>
            </a:r>
            <a:endParaRPr lang="en-CA" sz="3600" dirty="0">
              <a:solidFill>
                <a:schemeClr val="accent6"/>
              </a:solidFill>
              <a:latin typeface="Arial" charset="0"/>
            </a:endParaRPr>
          </a:p>
        </p:txBody>
      </p:sp>
      <p:sp>
        <p:nvSpPr>
          <p:cNvPr id="32771" name="Content Placeholder 2"/>
          <p:cNvSpPr>
            <a:spLocks noGrp="1"/>
          </p:cNvSpPr>
          <p:nvPr>
            <p:ph idx="1"/>
          </p:nvPr>
        </p:nvSpPr>
        <p:spPr bwMode="auto">
          <a:xfrm>
            <a:off x="250825" y="1600200"/>
            <a:ext cx="8435975" cy="4525963"/>
          </a:xfrm>
          <a:noFill/>
          <a:ln>
            <a:miter lim="800000"/>
            <a:headEnd/>
            <a:tailEnd/>
          </a:ln>
        </p:spPr>
        <p:txBody>
          <a:bodyPr vert="horz" wrap="square" lIns="91440" tIns="45720" rIns="91440" bIns="45720" numCol="1" anchor="t" anchorCtr="0" compatLnSpc="1">
            <a:prstTxWarp prst="textNoShape">
              <a:avLst/>
            </a:prstTxWarp>
          </a:bodyPr>
          <a:lstStyle/>
          <a:p>
            <a:pPr algn="just">
              <a:spcBef>
                <a:spcPts val="600"/>
              </a:spcBef>
            </a:pPr>
            <a:r>
              <a:rPr lang="fr-FR" sz="2200" dirty="0">
                <a:latin typeface="Arial" charset="0"/>
              </a:rPr>
              <a:t>Les SSN doivent s’organiser pour une meilleure exploitation des données qu’ils produisent ou qu’ils peuvent récupérer à travers les fichiers administratifs ;</a:t>
            </a:r>
          </a:p>
          <a:p>
            <a:pPr algn="just">
              <a:spcBef>
                <a:spcPts val="600"/>
              </a:spcBef>
            </a:pPr>
            <a:r>
              <a:rPr lang="fr-FR" sz="2200" dirty="0">
                <a:latin typeface="Arial" charset="0"/>
              </a:rPr>
              <a:t>Les SSN doivent disposer de bases et banques de données fiables et à jour ;</a:t>
            </a:r>
          </a:p>
          <a:p>
            <a:pPr algn="just">
              <a:spcBef>
                <a:spcPts val="600"/>
              </a:spcBef>
            </a:pPr>
            <a:r>
              <a:rPr lang="fr-FR" sz="2200" dirty="0">
                <a:latin typeface="Arial" charset="0"/>
              </a:rPr>
              <a:t>Les initiatives des PTF, notamment celle de la BAD, sont à exploiter par l’appropriation des outils déjà disponibles pour les portails de données ;</a:t>
            </a:r>
          </a:p>
          <a:p>
            <a:pPr algn="just">
              <a:spcBef>
                <a:spcPts val="600"/>
              </a:spcBef>
            </a:pPr>
            <a:r>
              <a:rPr lang="fr-FR" sz="2200" dirty="0">
                <a:latin typeface="Arial" charset="0"/>
              </a:rPr>
              <a:t>AFRISTAT encourage les pays à adopter NADA 4.0 pour la mise en place de leur répertoire national d’enquêtes ;</a:t>
            </a:r>
          </a:p>
          <a:p>
            <a:pPr algn="just">
              <a:spcBef>
                <a:spcPts val="600"/>
              </a:spcBef>
            </a:pPr>
            <a:r>
              <a:rPr lang="fr-FR" sz="2200" dirty="0">
                <a:latin typeface="Arial" charset="0"/>
              </a:rPr>
              <a:t>Chaque pays doit revisiter sa législation statistique pour qu’elle soit en phase avec la politique de diffusion du SSN.</a:t>
            </a:r>
          </a:p>
        </p:txBody>
      </p:sp>
      <p:sp>
        <p:nvSpPr>
          <p:cNvPr id="32772" name="Rectangle 5"/>
          <p:cNvSpPr>
            <a:spLocks noChangeArrowheads="1"/>
          </p:cNvSpPr>
          <p:nvPr/>
        </p:nvSpPr>
        <p:spPr bwMode="auto">
          <a:xfrm>
            <a:off x="8516938" y="6188075"/>
            <a:ext cx="523875" cy="457200"/>
          </a:xfrm>
          <a:prstGeom prst="rect">
            <a:avLst/>
          </a:prstGeom>
          <a:noFill/>
          <a:ln w="9525">
            <a:noFill/>
            <a:miter lim="800000"/>
            <a:headEnd/>
            <a:tailEnd/>
          </a:ln>
        </p:spPr>
        <p:txBody>
          <a:bodyPr wrap="none">
            <a:spAutoFit/>
          </a:bodyPr>
          <a:lstStyle/>
          <a:p>
            <a:fld id="{EBA8B21A-E97E-40FD-A47C-EC8E8AF9EB5A}" type="slidenum">
              <a:rPr lang="fr-FR"/>
              <a:pPr/>
              <a:t>31</a:t>
            </a:fld>
            <a:endParaRPr lang="fr-F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bwMode="auto">
          <a:xfrm>
            <a:off x="2195513" y="274638"/>
            <a:ext cx="6491287" cy="1143000"/>
          </a:xfrm>
          <a:ln>
            <a:miter lim="800000"/>
            <a:headEnd/>
            <a:tailEnd/>
          </a:ln>
        </p:spPr>
        <p:txBody>
          <a:bodyPr vert="horz" wrap="square" lIns="91440" tIns="45720" rIns="91440" bIns="45720" numCol="1" anchor="t" anchorCtr="0" compatLnSpc="1">
            <a:prstTxWarp prst="textNoShape">
              <a:avLst/>
            </a:prstTxWarp>
          </a:bodyPr>
          <a:lstStyle/>
          <a:p>
            <a:pPr algn="ctr">
              <a:defRPr/>
            </a:pPr>
            <a:r>
              <a:rPr lang="fr-FR" sz="3200" dirty="0">
                <a:solidFill>
                  <a:schemeClr val="accent6"/>
                </a:solidFill>
                <a:latin typeface="Arial" pitchFamily="34" charset="0"/>
                <a:cs typeface="Arial" pitchFamily="34" charset="0"/>
              </a:rPr>
              <a:t>Quelques préoccupations pour le débat :</a:t>
            </a:r>
          </a:p>
        </p:txBody>
      </p:sp>
      <p:sp>
        <p:nvSpPr>
          <p:cNvPr id="33795" name="Rectangle 3"/>
          <p:cNvSpPr>
            <a:spLocks noGrp="1" noChangeArrowheads="1"/>
          </p:cNvSpPr>
          <p:nvPr>
            <p:ph type="body" idx="1"/>
          </p:nvPr>
        </p:nvSpPr>
        <p:spPr bwMode="auto">
          <a:xfrm>
            <a:off x="250825" y="1600200"/>
            <a:ext cx="8435975" cy="4525963"/>
          </a:xfrm>
          <a:noFill/>
          <a:ln>
            <a:miter lim="800000"/>
            <a:headEnd/>
            <a:tailEnd/>
          </a:ln>
        </p:spPr>
        <p:txBody>
          <a:bodyPr vert="horz" wrap="square" lIns="91440" tIns="45720" rIns="91440" bIns="45720" numCol="1" anchor="t" anchorCtr="0" compatLnSpc="1">
            <a:prstTxWarp prst="textNoShape">
              <a:avLst/>
            </a:prstTxWarp>
          </a:bodyPr>
          <a:lstStyle/>
          <a:p>
            <a:pPr>
              <a:lnSpc>
                <a:spcPct val="90000"/>
              </a:lnSpc>
            </a:pPr>
            <a:r>
              <a:rPr lang="fr-FR">
                <a:latin typeface="Arial" charset="0"/>
                <a:cs typeface="Arial" charset="0"/>
              </a:rPr>
              <a:t>Les législations actuelles font-elles barrage à l’adoption de l’initiative Open data ?</a:t>
            </a:r>
          </a:p>
          <a:p>
            <a:pPr>
              <a:lnSpc>
                <a:spcPct val="90000"/>
              </a:lnSpc>
            </a:pPr>
            <a:r>
              <a:rPr lang="fr-FR">
                <a:latin typeface="Arial" charset="0"/>
                <a:cs typeface="Arial" charset="0"/>
              </a:rPr>
              <a:t>Faut-il attendre l’adaptation de la législation avant d’adopter Open data ?</a:t>
            </a:r>
          </a:p>
          <a:p>
            <a:pPr>
              <a:lnSpc>
                <a:spcPct val="90000"/>
              </a:lnSpc>
            </a:pPr>
            <a:r>
              <a:rPr lang="fr-FR">
                <a:latin typeface="Arial" charset="0"/>
                <a:cs typeface="Arial" charset="0"/>
              </a:rPr>
              <a:t>Est-ce que les INS vont perdre le pouvoir en adoptant Open data ?</a:t>
            </a:r>
          </a:p>
          <a:p>
            <a:pPr>
              <a:lnSpc>
                <a:spcPct val="90000"/>
              </a:lnSpc>
            </a:pPr>
            <a:r>
              <a:rPr lang="fr-FR">
                <a:latin typeface="Arial" charset="0"/>
                <a:cs typeface="Arial" charset="0"/>
              </a:rPr>
              <a:t>Quels accompagnements AFRISTAT et ses partenaires vont apporter aux INS ?</a:t>
            </a:r>
          </a:p>
          <a:p>
            <a:pPr>
              <a:lnSpc>
                <a:spcPct val="90000"/>
              </a:lnSpc>
            </a:pPr>
            <a:endParaRPr lang="fr-FR">
              <a:latin typeface="Arial" charset="0"/>
              <a:cs typeface="Arial" charset="0"/>
            </a:endParaRPr>
          </a:p>
        </p:txBody>
      </p:sp>
      <p:sp>
        <p:nvSpPr>
          <p:cNvPr id="33796" name="Rectangle 5"/>
          <p:cNvSpPr>
            <a:spLocks noChangeArrowheads="1"/>
          </p:cNvSpPr>
          <p:nvPr/>
        </p:nvSpPr>
        <p:spPr bwMode="auto">
          <a:xfrm>
            <a:off x="8516938" y="6188075"/>
            <a:ext cx="354012" cy="457200"/>
          </a:xfrm>
          <a:prstGeom prst="rect">
            <a:avLst/>
          </a:prstGeom>
          <a:noFill/>
          <a:ln w="9525">
            <a:noFill/>
            <a:miter lim="800000"/>
            <a:headEnd/>
            <a:tailEnd/>
          </a:ln>
        </p:spPr>
        <p:txBody>
          <a:bodyPr wrap="none">
            <a:spAutoFit/>
          </a:bodyPr>
          <a:lstStyle/>
          <a:p>
            <a:fld id="{B649CFC0-38DE-4FB1-9D1F-9ED69F4733DB}" type="slidenum">
              <a:rPr lang="fr-FR"/>
              <a:pPr/>
              <a:t>32</a:t>
            </a:fld>
            <a:endParaRPr lang="fr-F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body" idx="1"/>
          </p:nvPr>
        </p:nvSpPr>
        <p:spPr bwMode="auto">
          <a:xfrm>
            <a:off x="468313" y="1341438"/>
            <a:ext cx="8229600" cy="4525962"/>
          </a:xfrm>
          <a:ln>
            <a:miter lim="800000"/>
            <a:headEnd/>
            <a:tailEnd/>
          </a:ln>
        </p:spPr>
        <p:txBody>
          <a:bodyPr vert="horz" wrap="square" lIns="91440" tIns="45720" rIns="91440" bIns="45720" numCol="1" anchor="t" anchorCtr="0" compatLnSpc="1">
            <a:prstTxWarp prst="textNoShape">
              <a:avLst/>
            </a:prstTxWarp>
          </a:bodyPr>
          <a:lstStyle/>
          <a:p>
            <a:pPr algn="ctr">
              <a:buFontTx/>
              <a:buNone/>
              <a:defRPr/>
            </a:pPr>
            <a:endParaRPr lang="fr-FR" sz="4400" b="1" dirty="0"/>
          </a:p>
          <a:p>
            <a:pPr algn="ctr">
              <a:buFontTx/>
              <a:buNone/>
              <a:defRPr/>
            </a:pPr>
            <a:endParaRPr lang="fr-FR" sz="4400" b="1" dirty="0"/>
          </a:p>
          <a:p>
            <a:pPr algn="ctr">
              <a:buFontTx/>
              <a:buNone/>
              <a:defRPr/>
            </a:pPr>
            <a:r>
              <a:rPr lang="fr-FR" sz="5400" b="1" dirty="0">
                <a:solidFill>
                  <a:schemeClr val="accent6"/>
                </a:solidFill>
              </a:rPr>
              <a:t>Je vous remercie</a:t>
            </a:r>
          </a:p>
          <a:p>
            <a:pPr>
              <a:buFontTx/>
              <a:buChar char="-"/>
              <a:defRPr/>
            </a:pPr>
            <a:endParaRPr lang="fr-FR" dirty="0"/>
          </a:p>
        </p:txBody>
      </p:sp>
      <p:sp>
        <p:nvSpPr>
          <p:cNvPr id="34819" name="Rectangle 5"/>
          <p:cNvSpPr>
            <a:spLocks noChangeArrowheads="1"/>
          </p:cNvSpPr>
          <p:nvPr/>
        </p:nvSpPr>
        <p:spPr bwMode="auto">
          <a:xfrm>
            <a:off x="8516938" y="6188075"/>
            <a:ext cx="523875" cy="457200"/>
          </a:xfrm>
          <a:prstGeom prst="rect">
            <a:avLst/>
          </a:prstGeom>
          <a:noFill/>
          <a:ln w="9525">
            <a:noFill/>
            <a:miter lim="800000"/>
            <a:headEnd/>
            <a:tailEnd/>
          </a:ln>
        </p:spPr>
        <p:txBody>
          <a:bodyPr wrap="none">
            <a:spAutoFit/>
          </a:bodyPr>
          <a:lstStyle/>
          <a:p>
            <a:fld id="{5077E3CC-097D-488E-B7EB-E05F48B3D00A}" type="slidenum">
              <a:rPr lang="fr-FR"/>
              <a:pPr/>
              <a:t>33</a:t>
            </a:fld>
            <a:endParaRPr lang="fr-F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2195513" y="274638"/>
            <a:ext cx="6491287" cy="1143000"/>
          </a:xfrm>
          <a:noFill/>
          <a:ln>
            <a:miter lim="800000"/>
            <a:headEnd/>
            <a:tailEnd/>
          </a:ln>
        </p:spPr>
        <p:txBody>
          <a:bodyPr vert="horz" wrap="square" lIns="91440" tIns="45720" rIns="91440" bIns="45720" numCol="1" anchor="t" anchorCtr="0" compatLnSpc="1">
            <a:prstTxWarp prst="textNoShape">
              <a:avLst/>
            </a:prstTxWarp>
          </a:bodyPr>
          <a:lstStyle/>
          <a:p>
            <a:pPr algn="ctr" eaLnBrk="1" hangingPunct="1"/>
            <a:br>
              <a:rPr lang="fr-FR" sz="3200">
                <a:latin typeface="Arial" charset="0"/>
              </a:rPr>
            </a:br>
            <a:r>
              <a:rPr lang="fr-FR" sz="3200">
                <a:solidFill>
                  <a:schemeClr val="accent2"/>
                </a:solidFill>
                <a:latin typeface="Arial" charset="0"/>
              </a:rPr>
              <a:t>Contexte et justification</a:t>
            </a:r>
          </a:p>
        </p:txBody>
      </p:sp>
      <p:sp>
        <p:nvSpPr>
          <p:cNvPr id="5123" name="Rectangle 3"/>
          <p:cNvSpPr>
            <a:spLocks noGrp="1" noChangeArrowheads="1"/>
          </p:cNvSpPr>
          <p:nvPr>
            <p:ph type="body" idx="1"/>
          </p:nvPr>
        </p:nvSpPr>
        <p:spPr bwMode="auto">
          <a:xfrm>
            <a:off x="250825" y="1600200"/>
            <a:ext cx="8435975" cy="4525963"/>
          </a:xfrm>
          <a:ln>
            <a:miter lim="800000"/>
            <a:headEnd/>
            <a:tailEnd/>
          </a:ln>
        </p:spPr>
        <p:txBody>
          <a:bodyPr vert="horz" wrap="square" lIns="91440" tIns="45720" rIns="91440" bIns="45720" numCol="1" anchor="t" anchorCtr="0" compatLnSpc="1">
            <a:prstTxWarp prst="textNoShape">
              <a:avLst/>
            </a:prstTxWarp>
          </a:bodyPr>
          <a:lstStyle/>
          <a:p>
            <a:pPr algn="just" eaLnBrk="1" hangingPunct="1">
              <a:spcBef>
                <a:spcPct val="45000"/>
              </a:spcBef>
              <a:defRPr/>
            </a:pPr>
            <a:r>
              <a:rPr lang="fr-FR" sz="2400" dirty="0">
                <a:latin typeface="Arial" pitchFamily="34" charset="0"/>
                <a:cs typeface="Arial" pitchFamily="34" charset="0"/>
              </a:rPr>
              <a:t>Ouverture des données fait partie d’un ensemble plus vaste d’initiatives intitulé « le gouvernement ouvert » visant à :</a:t>
            </a:r>
          </a:p>
          <a:p>
            <a:pPr marL="857250" lvl="1" indent="-457200" algn="just" eaLnBrk="1" hangingPunct="1">
              <a:lnSpc>
                <a:spcPct val="120000"/>
              </a:lnSpc>
              <a:spcBef>
                <a:spcPct val="45000"/>
              </a:spcBef>
              <a:buFont typeface="+mj-lt"/>
              <a:buAutoNum type="arabicPeriod"/>
              <a:defRPr/>
            </a:pPr>
            <a:r>
              <a:rPr lang="fr-FR" sz="2000" dirty="0">
                <a:latin typeface="Arial" pitchFamily="34" charset="0"/>
                <a:cs typeface="Arial" pitchFamily="34" charset="0"/>
              </a:rPr>
              <a:t>la transparence : garant de la confiance mutuelle entre citoyens et politiques ;</a:t>
            </a:r>
          </a:p>
          <a:p>
            <a:pPr marL="857250" lvl="1" indent="-457200" algn="just" eaLnBrk="1" hangingPunct="1">
              <a:lnSpc>
                <a:spcPct val="120000"/>
              </a:lnSpc>
              <a:spcBef>
                <a:spcPct val="45000"/>
              </a:spcBef>
              <a:buFont typeface="+mj-lt"/>
              <a:buAutoNum type="arabicPeriod"/>
              <a:defRPr/>
            </a:pPr>
            <a:r>
              <a:rPr lang="fr-FR" sz="2000" dirty="0">
                <a:latin typeface="Arial" pitchFamily="34" charset="0"/>
                <a:cs typeface="Arial" pitchFamily="34" charset="0"/>
              </a:rPr>
              <a:t>la participation citoyenne dans la prise de décision ; et </a:t>
            </a:r>
          </a:p>
          <a:p>
            <a:pPr marL="857250" lvl="1" indent="-457200" algn="just" eaLnBrk="1" hangingPunct="1">
              <a:lnSpc>
                <a:spcPct val="120000"/>
              </a:lnSpc>
              <a:spcBef>
                <a:spcPct val="45000"/>
              </a:spcBef>
              <a:buFont typeface="+mj-lt"/>
              <a:buAutoNum type="arabicPeriod"/>
              <a:defRPr/>
            </a:pPr>
            <a:r>
              <a:rPr lang="fr-FR" sz="2000" dirty="0">
                <a:latin typeface="Arial" pitchFamily="34" charset="0"/>
                <a:cs typeface="Arial" pitchFamily="34" charset="0"/>
              </a:rPr>
              <a:t>la collaboration pour une meilleure efficacité. </a:t>
            </a:r>
          </a:p>
          <a:p>
            <a:pPr marL="342900" lvl="1" indent="-342900" algn="just" eaLnBrk="1" hangingPunct="1">
              <a:spcBef>
                <a:spcPct val="45000"/>
              </a:spcBef>
              <a:buFont typeface="+mj-lt"/>
              <a:buChar char="•"/>
              <a:defRPr/>
            </a:pPr>
            <a:r>
              <a:rPr lang="fr-FR" sz="2400" dirty="0">
                <a:latin typeface="Arial" pitchFamily="34" charset="0"/>
                <a:ea typeface="+mn-ea"/>
                <a:cs typeface="Arial" pitchFamily="34" charset="0"/>
              </a:rPr>
              <a:t>Une plus grande valorisation des données existantes pour répondre aux besoins d’informations des utilisateurs, des décideurs ou du grand public</a:t>
            </a:r>
          </a:p>
          <a:p>
            <a:pPr lvl="1" algn="just" eaLnBrk="1" hangingPunct="1">
              <a:lnSpc>
                <a:spcPct val="120000"/>
              </a:lnSpc>
              <a:spcBef>
                <a:spcPct val="45000"/>
              </a:spcBef>
              <a:defRPr/>
            </a:pPr>
            <a:endParaRPr lang="fr-FR" sz="1800" dirty="0">
              <a:latin typeface="Arial" charset="0"/>
            </a:endParaRPr>
          </a:p>
        </p:txBody>
      </p:sp>
      <p:sp>
        <p:nvSpPr>
          <p:cNvPr id="5124" name="Rectangle 5"/>
          <p:cNvSpPr>
            <a:spLocks noChangeArrowheads="1"/>
          </p:cNvSpPr>
          <p:nvPr/>
        </p:nvSpPr>
        <p:spPr bwMode="auto">
          <a:xfrm>
            <a:off x="8516938" y="6188075"/>
            <a:ext cx="354012" cy="457200"/>
          </a:xfrm>
          <a:prstGeom prst="rect">
            <a:avLst/>
          </a:prstGeom>
          <a:noFill/>
          <a:ln w="9525">
            <a:noFill/>
            <a:miter lim="800000"/>
            <a:headEnd/>
            <a:tailEnd/>
          </a:ln>
        </p:spPr>
        <p:txBody>
          <a:bodyPr wrap="none">
            <a:spAutoFit/>
          </a:bodyPr>
          <a:lstStyle/>
          <a:p>
            <a:fld id="{BE8C4ACF-6694-4B42-A7ED-2D2938C8157F}" type="slidenum">
              <a:rPr lang="fr-FR"/>
              <a:pPr/>
              <a:t>4</a:t>
            </a:fld>
            <a:endParaRPr lang="fr-F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2195513" y="274638"/>
            <a:ext cx="6491287" cy="1143000"/>
          </a:xfrm>
          <a:noFill/>
          <a:ln>
            <a:miter lim="800000"/>
            <a:headEnd/>
            <a:tailEnd/>
          </a:ln>
        </p:spPr>
        <p:txBody>
          <a:bodyPr vert="horz" wrap="square" lIns="91440" tIns="45720" rIns="91440" bIns="45720" numCol="1" anchor="t" anchorCtr="0" compatLnSpc="1">
            <a:prstTxWarp prst="textNoShape">
              <a:avLst/>
            </a:prstTxWarp>
          </a:bodyPr>
          <a:lstStyle/>
          <a:p>
            <a:pPr algn="ctr" eaLnBrk="1" hangingPunct="1"/>
            <a:br>
              <a:rPr lang="fr-FR" sz="3200">
                <a:latin typeface="Arial" charset="0"/>
              </a:rPr>
            </a:br>
            <a:r>
              <a:rPr lang="fr-FR" sz="3200">
                <a:solidFill>
                  <a:schemeClr val="accent2"/>
                </a:solidFill>
                <a:latin typeface="Arial" charset="0"/>
              </a:rPr>
              <a:t>Contexte et justification</a:t>
            </a:r>
          </a:p>
        </p:txBody>
      </p:sp>
      <p:sp>
        <p:nvSpPr>
          <p:cNvPr id="6147" name="Rectangle 3"/>
          <p:cNvSpPr>
            <a:spLocks noGrp="1" noChangeArrowheads="1"/>
          </p:cNvSpPr>
          <p:nvPr>
            <p:ph type="body" idx="1"/>
          </p:nvPr>
        </p:nvSpPr>
        <p:spPr bwMode="auto">
          <a:xfrm>
            <a:off x="250825" y="1600200"/>
            <a:ext cx="8435975" cy="4525963"/>
          </a:xfrm>
          <a:noFill/>
          <a:ln>
            <a:miter lim="800000"/>
            <a:headEnd/>
            <a:tailEnd/>
          </a:ln>
        </p:spPr>
        <p:txBody>
          <a:bodyPr vert="horz" wrap="square" lIns="91440" tIns="45720" rIns="91440" bIns="45720" numCol="1" anchor="t" anchorCtr="0" compatLnSpc="1">
            <a:prstTxWarp prst="textNoShape">
              <a:avLst/>
            </a:prstTxWarp>
          </a:bodyPr>
          <a:lstStyle/>
          <a:p>
            <a:pPr algn="just" eaLnBrk="1" hangingPunct="1">
              <a:spcBef>
                <a:spcPct val="45000"/>
              </a:spcBef>
            </a:pPr>
            <a:r>
              <a:rPr lang="fr-FR" sz="2400" dirty="0">
                <a:latin typeface="Arial" charset="0"/>
                <a:cs typeface="Arial" charset="0"/>
              </a:rPr>
              <a:t>Open data : une initiative « pas nouvelle »  </a:t>
            </a:r>
          </a:p>
          <a:p>
            <a:pPr lvl="1" algn="just" eaLnBrk="1" hangingPunct="1">
              <a:spcBef>
                <a:spcPts val="600"/>
              </a:spcBef>
            </a:pPr>
            <a:r>
              <a:rPr lang="fr-FR" sz="2000" dirty="0">
                <a:latin typeface="Arial" charset="0"/>
                <a:cs typeface="Arial" charset="0"/>
              </a:rPr>
              <a:t>Encouragements faits aux producteurs des données pour leur large diffusion auprès du public : SGDD, NSDD, CEQD.</a:t>
            </a:r>
          </a:p>
          <a:p>
            <a:pPr lvl="1" algn="just" eaLnBrk="1" hangingPunct="1">
              <a:spcBef>
                <a:spcPts val="600"/>
              </a:spcBef>
            </a:pPr>
            <a:r>
              <a:rPr lang="fr-FR" sz="2000" dirty="0">
                <a:latin typeface="Arial" charset="0"/>
                <a:cs typeface="Arial" charset="0"/>
              </a:rPr>
              <a:t>Ouverture aux chercheurs et universitaires des bases et banques de données afin qu’elles puissent bénéficier de plus d’analyses (</a:t>
            </a:r>
            <a:r>
              <a:rPr lang="fr-FR" sz="2000" dirty="0" err="1">
                <a:latin typeface="Arial" charset="0"/>
                <a:cs typeface="Arial" charset="0"/>
              </a:rPr>
              <a:t>Toolkit</a:t>
            </a:r>
            <a:r>
              <a:rPr lang="fr-FR" sz="2000" dirty="0">
                <a:latin typeface="Arial" charset="0"/>
                <a:cs typeface="Arial" charset="0"/>
              </a:rPr>
              <a:t>, Nada, IMIS, etc.). </a:t>
            </a:r>
          </a:p>
          <a:p>
            <a:pPr lvl="1" algn="just" eaLnBrk="1" hangingPunct="1">
              <a:spcBef>
                <a:spcPts val="600"/>
              </a:spcBef>
            </a:pPr>
            <a:r>
              <a:rPr lang="fr-FR" sz="2000" dirty="0">
                <a:latin typeface="Arial" charset="0"/>
                <a:cs typeface="Arial" charset="0"/>
              </a:rPr>
              <a:t>Garantie de la confidentialité des données individuelles collectées auprès des unités statistiques dans le cadre de recensements, d’enquêtes ou de fichiers administratifs (législation statistique)</a:t>
            </a:r>
          </a:p>
          <a:p>
            <a:pPr lvl="1" algn="just" eaLnBrk="1" hangingPunct="1">
              <a:spcBef>
                <a:spcPts val="600"/>
              </a:spcBef>
            </a:pPr>
            <a:r>
              <a:rPr lang="fr-FR" sz="2000" dirty="0">
                <a:latin typeface="Arial" charset="0"/>
                <a:cs typeface="Arial" charset="0"/>
              </a:rPr>
              <a:t>Exploitation des fichiers et questionnaires administratifs (législation statistique)</a:t>
            </a:r>
          </a:p>
          <a:p>
            <a:pPr lvl="1" algn="just" eaLnBrk="1" hangingPunct="1">
              <a:spcBef>
                <a:spcPts val="600"/>
              </a:spcBef>
            </a:pPr>
            <a:r>
              <a:rPr lang="fr-FR" sz="2000" dirty="0">
                <a:latin typeface="Arial" charset="0"/>
                <a:cs typeface="Arial" charset="0"/>
              </a:rPr>
              <a:t>Meilleure utilisation des ressources.</a:t>
            </a:r>
          </a:p>
        </p:txBody>
      </p:sp>
      <p:sp>
        <p:nvSpPr>
          <p:cNvPr id="6148" name="Rectangle 5"/>
          <p:cNvSpPr>
            <a:spLocks noChangeArrowheads="1"/>
          </p:cNvSpPr>
          <p:nvPr/>
        </p:nvSpPr>
        <p:spPr bwMode="auto">
          <a:xfrm>
            <a:off x="8516938" y="6188075"/>
            <a:ext cx="354012" cy="457200"/>
          </a:xfrm>
          <a:prstGeom prst="rect">
            <a:avLst/>
          </a:prstGeom>
          <a:noFill/>
          <a:ln w="9525">
            <a:noFill/>
            <a:miter lim="800000"/>
            <a:headEnd/>
            <a:tailEnd/>
          </a:ln>
        </p:spPr>
        <p:txBody>
          <a:bodyPr wrap="none">
            <a:spAutoFit/>
          </a:bodyPr>
          <a:lstStyle/>
          <a:p>
            <a:fld id="{D1D72826-4A4A-402D-A801-3EACAC7D26BE}" type="slidenum">
              <a:rPr lang="fr-FR"/>
              <a:pPr/>
              <a:t>5</a:t>
            </a:fld>
            <a:endParaRPr lang="fr-F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2268538" y="274638"/>
            <a:ext cx="6624637" cy="1143000"/>
          </a:xfrm>
          <a:noFill/>
          <a:ln>
            <a:miter lim="800000"/>
            <a:headEnd/>
            <a:tailEnd/>
          </a:ln>
        </p:spPr>
        <p:txBody>
          <a:bodyPr vert="horz" wrap="square" lIns="91440" tIns="45720" rIns="91440" bIns="45720" numCol="1" anchor="t" anchorCtr="0" compatLnSpc="1">
            <a:prstTxWarp prst="textNoShape">
              <a:avLst/>
            </a:prstTxWarp>
          </a:bodyPr>
          <a:lstStyle/>
          <a:p>
            <a:pPr algn="ctr"/>
            <a:r>
              <a:rPr lang="fr-FR" sz="3200">
                <a:solidFill>
                  <a:schemeClr val="accent2"/>
                </a:solidFill>
                <a:latin typeface="Arial" charset="0"/>
              </a:rPr>
              <a:t>Les activités de diffusion des données statistiques</a:t>
            </a:r>
            <a:br>
              <a:rPr lang="fr-FR">
                <a:latin typeface="Arial" charset="0"/>
              </a:rPr>
            </a:br>
            <a:r>
              <a:rPr lang="fr-FR">
                <a:latin typeface="Arial" charset="0"/>
              </a:rPr>
              <a:t> </a:t>
            </a:r>
          </a:p>
        </p:txBody>
      </p:sp>
      <p:sp>
        <p:nvSpPr>
          <p:cNvPr id="6147" name="Rectangle 3"/>
          <p:cNvSpPr>
            <a:spLocks noGrp="1" noChangeArrowheads="1"/>
          </p:cNvSpPr>
          <p:nvPr>
            <p:ph type="body" idx="1"/>
          </p:nvPr>
        </p:nvSpPr>
        <p:spPr bwMode="auto">
          <a:xfrm>
            <a:off x="250825" y="1600200"/>
            <a:ext cx="8435975" cy="4525963"/>
          </a:xfrm>
          <a:ln>
            <a:miter lim="800000"/>
            <a:headEnd/>
            <a:tailEnd/>
          </a:ln>
        </p:spPr>
        <p:txBody>
          <a:bodyPr vert="horz" wrap="square" lIns="91440" tIns="45720" rIns="91440" bIns="45720" numCol="1" anchor="t" anchorCtr="0" compatLnSpc="1">
            <a:prstTxWarp prst="textNoShape">
              <a:avLst/>
            </a:prstTxWarp>
          </a:bodyPr>
          <a:lstStyle/>
          <a:p>
            <a:pPr>
              <a:spcBef>
                <a:spcPts val="600"/>
              </a:spcBef>
              <a:defRPr/>
            </a:pPr>
            <a:r>
              <a:rPr lang="fr-FR" sz="2800" dirty="0">
                <a:latin typeface="Arial" pitchFamily="34" charset="0"/>
                <a:cs typeface="Arial" pitchFamily="34" charset="0"/>
              </a:rPr>
              <a:t>Les principaux outils utilisés pour la diffusion des données statistiques sont les bases et banques de données.</a:t>
            </a:r>
          </a:p>
          <a:p>
            <a:pPr marL="342900" lvl="1" indent="-342900">
              <a:spcBef>
                <a:spcPts val="600"/>
              </a:spcBef>
              <a:buFontTx/>
              <a:buChar char="•"/>
              <a:defRPr/>
            </a:pPr>
            <a:r>
              <a:rPr lang="fr-FR" dirty="0">
                <a:latin typeface="Arial" pitchFamily="34" charset="0"/>
                <a:ea typeface="+mn-ea"/>
                <a:cs typeface="Arial" pitchFamily="34" charset="0"/>
              </a:rPr>
              <a:t>Les bases de données d’indicateurs statistiques contiennent des indicateurs synthétiques :</a:t>
            </a:r>
          </a:p>
          <a:p>
            <a:pPr lvl="1">
              <a:spcBef>
                <a:spcPts val="600"/>
              </a:spcBef>
              <a:defRPr/>
            </a:pPr>
            <a:r>
              <a:rPr lang="fr-FR" sz="2400" dirty="0">
                <a:latin typeface="Arial" pitchFamily="34" charset="0"/>
                <a:cs typeface="Arial" pitchFamily="34" charset="0"/>
              </a:rPr>
              <a:t>Indicateurs synthétiques, appelés aussi macro-données,</a:t>
            </a:r>
          </a:p>
          <a:p>
            <a:pPr lvl="1">
              <a:spcBef>
                <a:spcPts val="600"/>
              </a:spcBef>
              <a:defRPr/>
            </a:pPr>
            <a:r>
              <a:rPr lang="fr-FR" sz="2400" dirty="0">
                <a:latin typeface="Arial" pitchFamily="34" charset="0"/>
                <a:cs typeface="Arial" pitchFamily="34" charset="0"/>
              </a:rPr>
              <a:t>Indicateurs conformes aux standards et normes internationaux</a:t>
            </a:r>
          </a:p>
          <a:p>
            <a:pPr lvl="1">
              <a:spcBef>
                <a:spcPts val="600"/>
              </a:spcBef>
              <a:defRPr/>
            </a:pPr>
            <a:r>
              <a:rPr lang="fr-FR" sz="2400" dirty="0">
                <a:latin typeface="Arial" pitchFamily="34" charset="0"/>
                <a:cs typeface="Arial" pitchFamily="34" charset="0"/>
              </a:rPr>
              <a:t>Indicateurs déclinés selon des nomenclatures communes</a:t>
            </a:r>
          </a:p>
        </p:txBody>
      </p:sp>
      <p:sp>
        <p:nvSpPr>
          <p:cNvPr id="7172" name="Rectangle 5"/>
          <p:cNvSpPr>
            <a:spLocks noChangeArrowheads="1"/>
          </p:cNvSpPr>
          <p:nvPr/>
        </p:nvSpPr>
        <p:spPr bwMode="auto">
          <a:xfrm>
            <a:off x="8516938" y="6188075"/>
            <a:ext cx="354012" cy="457200"/>
          </a:xfrm>
          <a:prstGeom prst="rect">
            <a:avLst/>
          </a:prstGeom>
          <a:noFill/>
          <a:ln w="9525">
            <a:noFill/>
            <a:miter lim="800000"/>
            <a:headEnd/>
            <a:tailEnd/>
          </a:ln>
        </p:spPr>
        <p:txBody>
          <a:bodyPr wrap="none">
            <a:spAutoFit/>
          </a:bodyPr>
          <a:lstStyle/>
          <a:p>
            <a:fld id="{2B8A30D4-4378-4CCF-99F9-E616B9AC0585}" type="slidenum">
              <a:rPr lang="fr-FR"/>
              <a:pPr/>
              <a:t>6</a:t>
            </a:fld>
            <a:endParaRPr lang="fr-F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2195513" y="274638"/>
            <a:ext cx="6491287" cy="1143000"/>
          </a:xfrm>
          <a:noFill/>
          <a:ln>
            <a:miter lim="800000"/>
            <a:headEnd/>
            <a:tailEnd/>
          </a:ln>
        </p:spPr>
        <p:txBody>
          <a:bodyPr vert="horz" wrap="square" lIns="91440" tIns="45720" rIns="91440" bIns="45720" numCol="1" anchor="t" anchorCtr="0" compatLnSpc="1">
            <a:prstTxWarp prst="textNoShape">
              <a:avLst/>
            </a:prstTxWarp>
          </a:bodyPr>
          <a:lstStyle/>
          <a:p>
            <a:pPr algn="ctr"/>
            <a:r>
              <a:rPr lang="fr-FR" sz="2800">
                <a:solidFill>
                  <a:schemeClr val="accent2"/>
                </a:solidFill>
                <a:latin typeface="Arial" charset="0"/>
              </a:rPr>
              <a:t>Les activités de diffusion des données statistiques</a:t>
            </a:r>
            <a:endParaRPr lang="fr-FR" sz="2400">
              <a:latin typeface="Arial" charset="0"/>
            </a:endParaRPr>
          </a:p>
        </p:txBody>
      </p:sp>
      <p:sp>
        <p:nvSpPr>
          <p:cNvPr id="7171" name="Rectangle 3"/>
          <p:cNvSpPr>
            <a:spLocks noGrp="1" noChangeArrowheads="1"/>
          </p:cNvSpPr>
          <p:nvPr>
            <p:ph type="body" idx="1"/>
          </p:nvPr>
        </p:nvSpPr>
        <p:spPr bwMode="auto">
          <a:xfrm>
            <a:off x="251520" y="1600200"/>
            <a:ext cx="8568952" cy="4525963"/>
          </a:xfrm>
          <a:ln>
            <a:miter lim="800000"/>
            <a:headEnd/>
            <a:tailEnd/>
          </a:ln>
        </p:spPr>
        <p:txBody>
          <a:bodyPr vert="horz" wrap="square" lIns="91440" tIns="45720" rIns="91440" bIns="45720" numCol="1" anchor="t" anchorCtr="0" compatLnSpc="1">
            <a:prstTxWarp prst="textNoShape">
              <a:avLst/>
            </a:prstTxWarp>
          </a:bodyPr>
          <a:lstStyle/>
          <a:p>
            <a:pPr>
              <a:spcBef>
                <a:spcPts val="600"/>
              </a:spcBef>
              <a:defRPr/>
            </a:pPr>
            <a:r>
              <a:rPr lang="fr-FR" sz="2800" dirty="0">
                <a:latin typeface="Arial" pitchFamily="34" charset="0"/>
                <a:cs typeface="Arial" pitchFamily="34" charset="0"/>
              </a:rPr>
              <a:t>Les banques de données regroupent les données individuelles de recensements ou d’enquêtes</a:t>
            </a:r>
          </a:p>
          <a:p>
            <a:pPr>
              <a:spcBef>
                <a:spcPts val="600"/>
              </a:spcBef>
              <a:defRPr/>
            </a:pPr>
            <a:r>
              <a:rPr lang="fr-FR" sz="2800" dirty="0">
                <a:latin typeface="Arial" pitchFamily="34" charset="0"/>
                <a:cs typeface="Arial" pitchFamily="34" charset="0"/>
              </a:rPr>
              <a:t>Des micro-données collectées auprès des unités statistiques individuelles </a:t>
            </a:r>
          </a:p>
          <a:p>
            <a:pPr>
              <a:spcBef>
                <a:spcPts val="600"/>
              </a:spcBef>
              <a:defRPr/>
            </a:pPr>
            <a:r>
              <a:rPr lang="fr-FR" sz="2800" dirty="0">
                <a:latin typeface="Arial" pitchFamily="34" charset="0"/>
                <a:cs typeface="Arial" pitchFamily="34" charset="0"/>
              </a:rPr>
              <a:t>Données primaires d’enquêtes n’ayant pas subi de traitement, de synthèse, d’agrégation. </a:t>
            </a:r>
          </a:p>
          <a:p>
            <a:pPr>
              <a:spcBef>
                <a:spcPts val="600"/>
              </a:spcBef>
              <a:defRPr/>
            </a:pPr>
            <a:r>
              <a:rPr lang="fr-FR" sz="2800" dirty="0">
                <a:latin typeface="Arial" pitchFamily="34" charset="0"/>
                <a:cs typeface="Arial" pitchFamily="34" charset="0"/>
              </a:rPr>
              <a:t>Traitées et extrapolées à l’ensemble de la population étudiée, elles permettent  d’avoir des indicateurs contenus dans les bases de données</a:t>
            </a:r>
            <a:endParaRPr lang="fr-FR" sz="2800" strike="sngStrike" dirty="0">
              <a:solidFill>
                <a:srgbClr val="FF0000"/>
              </a:solidFill>
              <a:latin typeface="Arial" pitchFamily="34" charset="0"/>
              <a:cs typeface="Arial" pitchFamily="34" charset="0"/>
            </a:endParaRPr>
          </a:p>
        </p:txBody>
      </p:sp>
      <p:sp>
        <p:nvSpPr>
          <p:cNvPr id="8196" name="Rectangle 5"/>
          <p:cNvSpPr>
            <a:spLocks noChangeArrowheads="1"/>
          </p:cNvSpPr>
          <p:nvPr/>
        </p:nvSpPr>
        <p:spPr bwMode="auto">
          <a:xfrm>
            <a:off x="8516938" y="6188075"/>
            <a:ext cx="354012" cy="457200"/>
          </a:xfrm>
          <a:prstGeom prst="rect">
            <a:avLst/>
          </a:prstGeom>
          <a:noFill/>
          <a:ln w="9525">
            <a:noFill/>
            <a:miter lim="800000"/>
            <a:headEnd/>
            <a:tailEnd/>
          </a:ln>
        </p:spPr>
        <p:txBody>
          <a:bodyPr wrap="none">
            <a:spAutoFit/>
          </a:bodyPr>
          <a:lstStyle/>
          <a:p>
            <a:fld id="{ED056A6A-EF71-4022-9307-F289B62C1CD2}" type="slidenum">
              <a:rPr lang="fr-FR"/>
              <a:pPr/>
              <a:t>7</a:t>
            </a:fld>
            <a:endParaRPr lang="fr-F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2268538" y="260350"/>
            <a:ext cx="6416675" cy="1143000"/>
          </a:xfrm>
          <a:noFill/>
          <a:ln>
            <a:miter lim="800000"/>
            <a:headEnd/>
            <a:tailEnd/>
          </a:ln>
        </p:spPr>
        <p:txBody>
          <a:bodyPr vert="horz" wrap="square" lIns="91440" tIns="45720" rIns="91440" bIns="45720" numCol="1" anchor="t" anchorCtr="0" compatLnSpc="1">
            <a:prstTxWarp prst="textNoShape">
              <a:avLst/>
            </a:prstTxWarp>
          </a:bodyPr>
          <a:lstStyle/>
          <a:p>
            <a:pPr algn="ctr"/>
            <a:r>
              <a:rPr lang="fr-FR" sz="3200">
                <a:solidFill>
                  <a:schemeClr val="accent2"/>
                </a:solidFill>
                <a:latin typeface="Arial" charset="0"/>
              </a:rPr>
              <a:t>Les activités de diffusion des données statistiques</a:t>
            </a:r>
            <a:endParaRPr lang="fr-FR" sz="3200">
              <a:solidFill>
                <a:schemeClr val="accent2"/>
              </a:solidFill>
              <a:latin typeface="Arial" charset="0"/>
              <a:cs typeface="Arial" charset="0"/>
            </a:endParaRPr>
          </a:p>
        </p:txBody>
      </p:sp>
      <p:sp>
        <p:nvSpPr>
          <p:cNvPr id="9219" name="Rectangle 3"/>
          <p:cNvSpPr>
            <a:spLocks noGrp="1" noChangeArrowheads="1"/>
          </p:cNvSpPr>
          <p:nvPr>
            <p:ph type="body" idx="1"/>
          </p:nvPr>
        </p:nvSpPr>
        <p:spPr bwMode="auto">
          <a:xfrm>
            <a:off x="179512" y="1628800"/>
            <a:ext cx="8640960" cy="4525963"/>
          </a:xfrm>
          <a:noFill/>
          <a:ln>
            <a:miter lim="800000"/>
            <a:headEnd/>
            <a:tailEnd/>
          </a:ln>
        </p:spPr>
        <p:txBody>
          <a:bodyPr vert="horz" wrap="square" lIns="91440" tIns="45720" rIns="91440" bIns="45720" numCol="1" anchor="t" anchorCtr="0" compatLnSpc="1">
            <a:prstTxWarp prst="textNoShape">
              <a:avLst/>
            </a:prstTxWarp>
          </a:bodyPr>
          <a:lstStyle/>
          <a:p>
            <a:pPr>
              <a:lnSpc>
                <a:spcPct val="90000"/>
              </a:lnSpc>
            </a:pPr>
            <a:r>
              <a:rPr lang="fr-FR" sz="2800" dirty="0">
                <a:latin typeface="Arial" charset="0"/>
              </a:rPr>
              <a:t>Utilisations faites par les différents organismes</a:t>
            </a:r>
          </a:p>
          <a:p>
            <a:pPr lvl="1">
              <a:lnSpc>
                <a:spcPct val="90000"/>
              </a:lnSpc>
            </a:pPr>
            <a:r>
              <a:rPr lang="fr-FR" sz="2400" dirty="0">
                <a:latin typeface="Arial" charset="0"/>
              </a:rPr>
              <a:t>Les organisations internationales : </a:t>
            </a:r>
          </a:p>
          <a:p>
            <a:pPr marL="984250" lvl="2" indent="-271463">
              <a:lnSpc>
                <a:spcPct val="90000"/>
              </a:lnSpc>
              <a:tabLst>
                <a:tab pos="984250" algn="l"/>
              </a:tabLst>
            </a:pPr>
            <a:r>
              <a:rPr lang="fr-FR" sz="2000" dirty="0">
                <a:latin typeface="Arial" charset="0"/>
              </a:rPr>
              <a:t>pour leur utilisation propre et pour l’information du public ;</a:t>
            </a:r>
          </a:p>
          <a:p>
            <a:pPr marL="984250" lvl="2" indent="-271463">
              <a:lnSpc>
                <a:spcPct val="90000"/>
              </a:lnSpc>
              <a:tabLst>
                <a:tab pos="984250" algn="l"/>
              </a:tabLst>
            </a:pPr>
            <a:r>
              <a:rPr lang="fr-FR" sz="2000" dirty="0">
                <a:latin typeface="Arial" charset="0"/>
              </a:rPr>
              <a:t>Pour comparer les pays, élaborer des projets ;</a:t>
            </a:r>
          </a:p>
          <a:p>
            <a:pPr marL="984250" lvl="2" indent="-271463">
              <a:lnSpc>
                <a:spcPct val="90000"/>
              </a:lnSpc>
              <a:tabLst>
                <a:tab pos="984250" algn="l"/>
              </a:tabLst>
            </a:pPr>
            <a:r>
              <a:rPr lang="fr-FR" sz="2000" dirty="0">
                <a:latin typeface="Arial" charset="0"/>
              </a:rPr>
              <a:t>Distinguer les données brutes des pays des indicateurs élaborés / estimés par l’organisation. </a:t>
            </a:r>
          </a:p>
          <a:p>
            <a:pPr lvl="1">
              <a:lnSpc>
                <a:spcPct val="90000"/>
              </a:lnSpc>
            </a:pPr>
            <a:r>
              <a:rPr lang="fr-FR" sz="2400" dirty="0">
                <a:latin typeface="Arial" charset="0"/>
              </a:rPr>
              <a:t>Les organisations étatiques : </a:t>
            </a:r>
          </a:p>
          <a:p>
            <a:pPr marL="984250" lvl="2" indent="-271463">
              <a:lnSpc>
                <a:spcPct val="90000"/>
              </a:lnSpc>
              <a:tabLst>
                <a:tab pos="984250" algn="l"/>
              </a:tabLst>
            </a:pPr>
            <a:r>
              <a:rPr lang="fr-FR" sz="2000" dirty="0">
                <a:latin typeface="Arial" charset="0"/>
              </a:rPr>
              <a:t>pour l’aide à la décision des gouvernants ; </a:t>
            </a:r>
          </a:p>
          <a:p>
            <a:pPr marL="984250" lvl="2" indent="-271463">
              <a:lnSpc>
                <a:spcPct val="90000"/>
              </a:lnSpc>
              <a:tabLst>
                <a:tab pos="984250" algn="l"/>
              </a:tabLst>
            </a:pPr>
            <a:r>
              <a:rPr lang="fr-FR" sz="2000" dirty="0">
                <a:latin typeface="Arial" charset="0"/>
              </a:rPr>
              <a:t>pour l’information du public ; </a:t>
            </a:r>
          </a:p>
          <a:p>
            <a:pPr marL="984250" lvl="2" indent="-271463">
              <a:lnSpc>
                <a:spcPct val="90000"/>
              </a:lnSpc>
              <a:tabLst>
                <a:tab pos="984250" algn="l"/>
              </a:tabLst>
            </a:pPr>
            <a:r>
              <a:rPr lang="fr-FR" sz="2000" dirty="0">
                <a:latin typeface="Arial" charset="0"/>
              </a:rPr>
              <a:t>pour la fourniture des données aux organisations internationales ; </a:t>
            </a:r>
          </a:p>
          <a:p>
            <a:pPr marL="984250" lvl="2" indent="-271463">
              <a:lnSpc>
                <a:spcPct val="90000"/>
              </a:lnSpc>
              <a:tabLst>
                <a:tab pos="984250" algn="l"/>
              </a:tabLst>
            </a:pPr>
            <a:r>
              <a:rPr lang="fr-FR" sz="2000" dirty="0">
                <a:latin typeface="Arial" charset="0"/>
              </a:rPr>
              <a:t>Pour la diffusion des publications statistiques régulières et ponctuelles ;</a:t>
            </a:r>
          </a:p>
          <a:p>
            <a:pPr marL="984250" lvl="2" indent="-271463">
              <a:lnSpc>
                <a:spcPct val="90000"/>
              </a:lnSpc>
              <a:tabLst>
                <a:tab pos="984250" algn="l"/>
              </a:tabLst>
            </a:pPr>
            <a:r>
              <a:rPr lang="fr-FR" sz="2000" dirty="0">
                <a:latin typeface="Arial" charset="0"/>
              </a:rPr>
              <a:t>pour la conservation des données (historisation et analyse ultérieure).</a:t>
            </a:r>
          </a:p>
        </p:txBody>
      </p:sp>
      <p:sp>
        <p:nvSpPr>
          <p:cNvPr id="9220" name="Rectangle 5"/>
          <p:cNvSpPr>
            <a:spLocks noChangeArrowheads="1"/>
          </p:cNvSpPr>
          <p:nvPr/>
        </p:nvSpPr>
        <p:spPr bwMode="auto">
          <a:xfrm>
            <a:off x="8516938" y="6188075"/>
            <a:ext cx="354012" cy="457200"/>
          </a:xfrm>
          <a:prstGeom prst="rect">
            <a:avLst/>
          </a:prstGeom>
          <a:noFill/>
          <a:ln w="9525">
            <a:noFill/>
            <a:miter lim="800000"/>
            <a:headEnd/>
            <a:tailEnd/>
          </a:ln>
        </p:spPr>
        <p:txBody>
          <a:bodyPr wrap="none">
            <a:spAutoFit/>
          </a:bodyPr>
          <a:lstStyle/>
          <a:p>
            <a:fld id="{F01C0F01-15AA-4FA7-BA48-6DCA47056C08}" type="slidenum">
              <a:rPr lang="fr-FR"/>
              <a:pPr/>
              <a:t>8</a:t>
            </a:fld>
            <a:endParaRPr lang="fr-F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bwMode="auto">
          <a:xfrm>
            <a:off x="2195513" y="260350"/>
            <a:ext cx="6502400" cy="1143000"/>
          </a:xfrm>
          <a:noFill/>
          <a:ln>
            <a:miter lim="800000"/>
            <a:headEnd/>
            <a:tailEnd/>
          </a:ln>
        </p:spPr>
        <p:txBody>
          <a:bodyPr vert="horz" wrap="square" lIns="91440" tIns="45720" rIns="91440" bIns="45720" numCol="1" anchor="t" anchorCtr="0" compatLnSpc="1">
            <a:prstTxWarp prst="textNoShape">
              <a:avLst/>
            </a:prstTxWarp>
          </a:bodyPr>
          <a:lstStyle/>
          <a:p>
            <a:pPr algn="ctr"/>
            <a:r>
              <a:rPr lang="fr-FR" sz="3200">
                <a:solidFill>
                  <a:schemeClr val="accent2"/>
                </a:solidFill>
                <a:latin typeface="Arial" charset="0"/>
              </a:rPr>
              <a:t>Les activités de diffusion des données statistiques</a:t>
            </a:r>
            <a:endParaRPr lang="fr-FR" sz="3200">
              <a:solidFill>
                <a:schemeClr val="accent2"/>
              </a:solidFill>
              <a:latin typeface="Arial" charset="0"/>
              <a:cs typeface="Arial" charset="0"/>
            </a:endParaRPr>
          </a:p>
        </p:txBody>
      </p:sp>
      <p:sp>
        <p:nvSpPr>
          <p:cNvPr id="9219" name="Rectangle 3"/>
          <p:cNvSpPr>
            <a:spLocks noGrp="1" noChangeArrowheads="1"/>
          </p:cNvSpPr>
          <p:nvPr>
            <p:ph type="body" idx="1"/>
          </p:nvPr>
        </p:nvSpPr>
        <p:spPr bwMode="auto">
          <a:xfrm>
            <a:off x="179388" y="1600200"/>
            <a:ext cx="8640762" cy="4525963"/>
          </a:xfrm>
          <a:ln>
            <a:miter lim="800000"/>
            <a:headEnd/>
            <a:tailEnd/>
          </a:ln>
        </p:spPr>
        <p:txBody>
          <a:bodyPr vert="horz" wrap="square" lIns="91440" tIns="45720" rIns="91440" bIns="45720" numCol="1" anchor="t" anchorCtr="0" compatLnSpc="1">
            <a:prstTxWarp prst="textNoShape">
              <a:avLst/>
            </a:prstTxWarp>
          </a:bodyPr>
          <a:lstStyle/>
          <a:p>
            <a:pPr marL="0" indent="0">
              <a:buFontTx/>
              <a:buNone/>
              <a:defRPr/>
            </a:pPr>
            <a:r>
              <a:rPr lang="fr-FR" sz="2800" dirty="0">
                <a:latin typeface="Arial" pitchFamily="34" charset="0"/>
                <a:cs typeface="Arial" pitchFamily="34" charset="0"/>
              </a:rPr>
              <a:t>Mise à la disposition de tous, en accès libre, gratuit et facile des données des organisations :</a:t>
            </a:r>
          </a:p>
          <a:p>
            <a:pPr>
              <a:defRPr/>
            </a:pPr>
            <a:r>
              <a:rPr lang="fr-FR" sz="2800" dirty="0">
                <a:latin typeface="Arial" pitchFamily="34" charset="0"/>
                <a:cs typeface="Arial" pitchFamily="34" charset="0"/>
              </a:rPr>
              <a:t>Banque mondiale : </a:t>
            </a:r>
            <a:r>
              <a:rPr lang="fr-FR" sz="2400" u="sng" dirty="0">
                <a:solidFill>
                  <a:srgbClr val="0000FF"/>
                </a:solidFill>
                <a:latin typeface="Arial" pitchFamily="34" charset="0"/>
                <a:cs typeface="Arial" pitchFamily="34" charset="0"/>
              </a:rPr>
              <a:t>http://donnees.banquemondiale.org</a:t>
            </a:r>
            <a:r>
              <a:rPr lang="fr-FR" sz="2400" dirty="0">
                <a:latin typeface="Arial" pitchFamily="34" charset="0"/>
                <a:cs typeface="Arial" pitchFamily="34" charset="0"/>
              </a:rPr>
              <a:t> </a:t>
            </a:r>
          </a:p>
          <a:p>
            <a:pPr>
              <a:defRPr/>
            </a:pPr>
            <a:r>
              <a:rPr lang="fr-FR" sz="2800" dirty="0">
                <a:latin typeface="Arial" pitchFamily="34" charset="0"/>
                <a:cs typeface="Arial" pitchFamily="34" charset="0"/>
              </a:rPr>
              <a:t>Division des statistiques des Nations unies </a:t>
            </a:r>
          </a:p>
          <a:p>
            <a:pPr>
              <a:buFontTx/>
              <a:buNone/>
              <a:defRPr/>
            </a:pPr>
            <a:r>
              <a:rPr lang="fr-FR" sz="2800" dirty="0">
                <a:latin typeface="Arial" pitchFamily="34" charset="0"/>
                <a:cs typeface="Arial" pitchFamily="34" charset="0"/>
              </a:rPr>
              <a:t>	</a:t>
            </a:r>
            <a:r>
              <a:rPr lang="fr-FR" sz="2800" dirty="0" err="1">
                <a:latin typeface="Arial" pitchFamily="34" charset="0"/>
                <a:cs typeface="Arial" pitchFamily="34" charset="0"/>
              </a:rPr>
              <a:t>UNData</a:t>
            </a:r>
            <a:r>
              <a:rPr lang="fr-FR" sz="2800" dirty="0">
                <a:latin typeface="Arial" pitchFamily="34" charset="0"/>
                <a:cs typeface="Arial" pitchFamily="34" charset="0"/>
              </a:rPr>
              <a:t> : </a:t>
            </a:r>
            <a:r>
              <a:rPr lang="fr-FR" sz="2400" u="sng" dirty="0">
                <a:solidFill>
                  <a:srgbClr val="0000FF"/>
                </a:solidFill>
                <a:latin typeface="Arial" pitchFamily="34" charset="0"/>
                <a:cs typeface="Arial" pitchFamily="34" charset="0"/>
              </a:rPr>
              <a:t>http://data.un.org</a:t>
            </a:r>
            <a:r>
              <a:rPr lang="fr-FR" sz="2400" dirty="0">
                <a:solidFill>
                  <a:srgbClr val="0000FF"/>
                </a:solidFill>
                <a:latin typeface="Arial" pitchFamily="34" charset="0"/>
                <a:cs typeface="Arial" pitchFamily="34" charset="0"/>
              </a:rPr>
              <a:t> </a:t>
            </a:r>
          </a:p>
          <a:p>
            <a:pPr>
              <a:defRPr/>
            </a:pPr>
            <a:r>
              <a:rPr lang="fr-FR" sz="2800" dirty="0">
                <a:latin typeface="Arial" pitchFamily="34" charset="0"/>
                <a:cs typeface="Arial" pitchFamily="34" charset="0"/>
              </a:rPr>
              <a:t>BAD : </a:t>
            </a:r>
            <a:r>
              <a:rPr lang="fr-FR" sz="2400" u="sng" dirty="0">
                <a:solidFill>
                  <a:srgbClr val="0000FF"/>
                </a:solidFill>
                <a:latin typeface="Arial" pitchFamily="34" charset="0"/>
                <a:cs typeface="Arial" pitchFamily="34" charset="0"/>
              </a:rPr>
              <a:t>http://opendataforafrica.org/</a:t>
            </a:r>
            <a:endParaRPr lang="fr-FR" sz="2400" dirty="0">
              <a:solidFill>
                <a:srgbClr val="0000FF"/>
              </a:solidFill>
              <a:latin typeface="Arial" pitchFamily="34" charset="0"/>
              <a:cs typeface="Arial" pitchFamily="34" charset="0"/>
            </a:endParaRPr>
          </a:p>
          <a:p>
            <a:pPr>
              <a:defRPr/>
            </a:pPr>
            <a:r>
              <a:rPr lang="fr-FR" sz="2800" dirty="0">
                <a:latin typeface="Arial" pitchFamily="34" charset="0"/>
                <a:cs typeface="Arial" pitchFamily="34" charset="0"/>
              </a:rPr>
              <a:t>AFRISTAT : </a:t>
            </a:r>
            <a:r>
              <a:rPr lang="fr-FR" sz="2400" u="sng" dirty="0">
                <a:solidFill>
                  <a:srgbClr val="0000FF"/>
                </a:solidFill>
                <a:latin typeface="Arial" pitchFamily="34" charset="0"/>
                <a:cs typeface="Arial" pitchFamily="34" charset="0"/>
              </a:rPr>
              <a:t>http://www.afr</a:t>
            </a:r>
            <a:r>
              <a:rPr lang="fr-FR" sz="2400" u="sng" dirty="0">
                <a:solidFill>
                  <a:schemeClr val="accent2"/>
                </a:solidFill>
                <a:latin typeface="Arial" pitchFamily="34" charset="0"/>
                <a:cs typeface="Arial" pitchFamily="34" charset="0"/>
              </a:rPr>
              <a:t>is</a:t>
            </a:r>
            <a:r>
              <a:rPr lang="fr-FR" sz="2400" u="sng" dirty="0">
                <a:solidFill>
                  <a:srgbClr val="0000FF"/>
                </a:solidFill>
                <a:latin typeface="Arial" pitchFamily="34" charset="0"/>
                <a:cs typeface="Arial" pitchFamily="34" charset="0"/>
              </a:rPr>
              <a:t>tat.org/publication</a:t>
            </a:r>
            <a:r>
              <a:rPr lang="fr-FR" sz="2400" dirty="0">
                <a:solidFill>
                  <a:srgbClr val="0000FF"/>
                </a:solidFill>
                <a:latin typeface="Arial" pitchFamily="34" charset="0"/>
                <a:cs typeface="Arial" pitchFamily="34" charset="0"/>
              </a:rPr>
              <a:t> </a:t>
            </a:r>
          </a:p>
          <a:p>
            <a:pPr>
              <a:buFontTx/>
              <a:buNone/>
              <a:defRPr/>
            </a:pPr>
            <a:endParaRPr lang="fr-FR" dirty="0">
              <a:latin typeface="Arial" charset="0"/>
            </a:endParaRPr>
          </a:p>
        </p:txBody>
      </p:sp>
      <p:sp>
        <p:nvSpPr>
          <p:cNvPr id="10244" name="Rectangle 5"/>
          <p:cNvSpPr>
            <a:spLocks noChangeArrowheads="1"/>
          </p:cNvSpPr>
          <p:nvPr/>
        </p:nvSpPr>
        <p:spPr bwMode="auto">
          <a:xfrm>
            <a:off x="8516938" y="6188075"/>
            <a:ext cx="354012" cy="457200"/>
          </a:xfrm>
          <a:prstGeom prst="rect">
            <a:avLst/>
          </a:prstGeom>
          <a:noFill/>
          <a:ln w="9525">
            <a:noFill/>
            <a:miter lim="800000"/>
            <a:headEnd/>
            <a:tailEnd/>
          </a:ln>
        </p:spPr>
        <p:txBody>
          <a:bodyPr wrap="none">
            <a:spAutoFit/>
          </a:bodyPr>
          <a:lstStyle/>
          <a:p>
            <a:fld id="{40CC382B-1734-4BD9-9761-8EF66F6C0F68}" type="slidenum">
              <a:rPr lang="fr-FR"/>
              <a:pPr/>
              <a:t>9</a:t>
            </a:fld>
            <a:endParaRPr lang="fr-FR"/>
          </a:p>
        </p:txBody>
      </p:sp>
    </p:spTree>
  </p:cSld>
  <p:clrMapOvr>
    <a:masterClrMapping/>
  </p:clrMapOvr>
</p:sld>
</file>

<file path=ppt/theme/theme1.xml><?xml version="1.0" encoding="utf-8"?>
<a:theme xmlns:a="http://schemas.openxmlformats.org/drawingml/2006/main" name="fond_afrista">
  <a:themeElements>
    <a:clrScheme name="fond_afris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fond_afrist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ond_afrist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fond_afris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fond_afrist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fond_afrist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fond_afris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fond_afris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fond_afris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Clouds</Template>
  <TotalTime>3185</TotalTime>
  <Words>2454</Words>
  <Application>Microsoft Office PowerPoint</Application>
  <PresentationFormat>Affichage à l'écran (4:3)</PresentationFormat>
  <Paragraphs>208</Paragraphs>
  <Slides>33</Slides>
  <Notes>7</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33</vt:i4>
      </vt:variant>
    </vt:vector>
  </HeadingPairs>
  <TitlesOfParts>
    <vt:vector size="37" baseType="lpstr">
      <vt:lpstr>Arial</vt:lpstr>
      <vt:lpstr>Calibri</vt:lpstr>
      <vt:lpstr>Times New Roman</vt:lpstr>
      <vt:lpstr>fond_afrista</vt:lpstr>
      <vt:lpstr>L’initiative Open Data et les travaux d’AFRISTAT    … enrichir le débat et optimiser les ressources financières par une meilleure exploitation des données existantes …  Bamako (Mali), 24 septembre 2013 </vt:lpstr>
      <vt:lpstr>Plan de la présentation</vt:lpstr>
      <vt:lpstr>Objectifs de la présentation </vt:lpstr>
      <vt:lpstr> Contexte et justification</vt:lpstr>
      <vt:lpstr> Contexte et justification</vt:lpstr>
      <vt:lpstr>Les activités de diffusion des données statistiques  </vt:lpstr>
      <vt:lpstr>Les activités de diffusion des données statistiques</vt:lpstr>
      <vt:lpstr>Les activités de diffusion des données statistiques</vt:lpstr>
      <vt:lpstr>Les activités de diffusion des données statistiques</vt:lpstr>
      <vt:lpstr>Collaborations et outils divers pour la diffusion : 2gLDB</vt:lpstr>
      <vt:lpstr>Collaborations et outils divers pour la diffusion : DevInfo</vt:lpstr>
      <vt:lpstr>Collaborations et outils divers pour la diffusion : CountrySTAT</vt:lpstr>
      <vt:lpstr>Collaborations et outils divers pour la diffusion : StatBase</vt:lpstr>
      <vt:lpstr>Collaborations et outils divers pour la diffusion : CensusInfo</vt:lpstr>
      <vt:lpstr>Collaborations et outils divers pour la diffusion : IMIS-Redatam</vt:lpstr>
      <vt:lpstr>Collaborations et outils divers pour la diffusion : NADA</vt:lpstr>
      <vt:lpstr>Collaborations et outils divers pour la diffusion : NADA</vt:lpstr>
      <vt:lpstr>Collaborations et outils divers pour la diffusion : NADA</vt:lpstr>
      <vt:lpstr>Initiatives Open data des partenaires : Opendata Afrique de la BAD    </vt:lpstr>
      <vt:lpstr>Initiatives Open data des partenaires : Opendata Afrique de la BAD</vt:lpstr>
      <vt:lpstr>Initiatives Open data des partenaires : Opendata Afrique de la BAD : http://opendataforafrica.org </vt:lpstr>
      <vt:lpstr>Initiatives Open data des partenaires : Opendata de la Banque mondiale</vt:lpstr>
      <vt:lpstr>Initiatives Open data des partenaires : Opendata de la Banque mondiale</vt:lpstr>
      <vt:lpstr>Initiatives Open data des partenaires : Opendata d’AFRISTAT et des pays - avantages</vt:lpstr>
      <vt:lpstr>Position d’AFRISTAT sur la diffusion des données </vt:lpstr>
      <vt:lpstr>Position d’AFRISTAT sur la diffusion des données </vt:lpstr>
      <vt:lpstr>Position d’AFRISTAT sur la diffusion des données </vt:lpstr>
      <vt:lpstr>Position d’AFRISTAT sur la diffusion des données </vt:lpstr>
      <vt:lpstr>Position d’AFRISTAT sur la diffusion des données </vt:lpstr>
      <vt:lpstr>Position d’AFRISTAT sur la diffusion des données </vt:lpstr>
      <vt:lpstr>Conclusion</vt:lpstr>
      <vt:lpstr>Quelques préoccupations pour le débat :</vt:lpstr>
      <vt:lpstr>Présentation PowerPoint</vt:lpstr>
    </vt:vector>
  </TitlesOfParts>
  <Company>AFRISTAT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initiatives Open data</dc:title>
  <dc:creator>Freeman Amegashie</dc:creator>
  <cp:lastModifiedBy>Alain Brilleau</cp:lastModifiedBy>
  <cp:revision>276</cp:revision>
  <dcterms:created xsi:type="dcterms:W3CDTF">2009-05-20T13:57:55Z</dcterms:created>
  <dcterms:modified xsi:type="dcterms:W3CDTF">2022-02-08T08:18:11Z</dcterms:modified>
</cp:coreProperties>
</file>