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6">
  <p:sldMasterIdLst>
    <p:sldMasterId id="2147483678" r:id="rId1"/>
    <p:sldMasterId id="2147483704" r:id="rId2"/>
    <p:sldMasterId id="2147483717" r:id="rId3"/>
  </p:sldMasterIdLst>
  <p:notesMasterIdLst>
    <p:notesMasterId r:id="rId26"/>
  </p:notesMasterIdLst>
  <p:sldIdLst>
    <p:sldId id="256" r:id="rId4"/>
    <p:sldId id="257" r:id="rId5"/>
    <p:sldId id="258" r:id="rId6"/>
    <p:sldId id="342" r:id="rId7"/>
    <p:sldId id="340" r:id="rId8"/>
    <p:sldId id="341" r:id="rId9"/>
    <p:sldId id="343" r:id="rId10"/>
    <p:sldId id="345" r:id="rId11"/>
    <p:sldId id="344" r:id="rId12"/>
    <p:sldId id="346" r:id="rId13"/>
    <p:sldId id="347" r:id="rId14"/>
    <p:sldId id="349" r:id="rId15"/>
    <p:sldId id="330" r:id="rId16"/>
    <p:sldId id="336" r:id="rId17"/>
    <p:sldId id="331" r:id="rId18"/>
    <p:sldId id="350" r:id="rId19"/>
    <p:sldId id="351" r:id="rId20"/>
    <p:sldId id="354" r:id="rId21"/>
    <p:sldId id="355" r:id="rId22"/>
    <p:sldId id="356" r:id="rId23"/>
    <p:sldId id="322" r:id="rId24"/>
    <p:sldId id="28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SSE_SSEC" initials="D" lastIdx="4" clrIdx="0">
    <p:extLst>
      <p:ext uri="{19B8F6BF-5375-455C-9EA6-DF929625EA0E}">
        <p15:presenceInfo xmlns:p15="http://schemas.microsoft.com/office/powerpoint/2012/main" userId="DSSE_SSEC"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5" d="100"/>
          <a:sy n="115" d="100"/>
        </p:scale>
        <p:origin x="432" y="114"/>
      </p:cViewPr>
      <p:guideLst/>
    </p:cSldViewPr>
  </p:slideViewPr>
  <p:notesTextViewPr>
    <p:cViewPr>
      <p:scale>
        <a:sx n="1" d="1"/>
        <a:sy n="1" d="1"/>
      </p:scale>
      <p:origin x="0" y="0"/>
    </p:cViewPr>
  </p:notesTextViewPr>
  <p:notesViewPr>
    <p:cSldViewPr snapToGrid="0">
      <p:cViewPr varScale="1">
        <p:scale>
          <a:sx n="56" d="100"/>
          <a:sy n="56" d="100"/>
        </p:scale>
        <p:origin x="2368"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613AFE-D8A0-4791-AC5C-BE75C67656EB}" type="datetimeFigureOut">
              <a:rPr lang="fr-FR" smtClean="0"/>
              <a:t>10/06/2021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2DBB4A-3C89-4353-A485-B313E0E40186}" type="slidenum">
              <a:rPr lang="fr-FR" smtClean="0"/>
              <a:t>‹N°›</a:t>
            </a:fld>
            <a:endParaRPr lang="fr-FR"/>
          </a:p>
        </p:txBody>
      </p:sp>
    </p:spTree>
    <p:extLst>
      <p:ext uri="{BB962C8B-B14F-4D97-AF65-F5344CB8AC3E}">
        <p14:creationId xmlns:p14="http://schemas.microsoft.com/office/powerpoint/2010/main" val="3424617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fr-FR"/>
              <a:t>Modifiez le style du titre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FD34E1CD-373C-4B09-B490-2599C956BAF0}" type="datetime1">
              <a:rPr lang="fr-FR" smtClean="0"/>
              <a:t>10/06/2021</a:t>
            </a:fld>
            <a:endParaRPr lang="fr-FR"/>
          </a:p>
        </p:txBody>
      </p:sp>
      <p:sp>
        <p:nvSpPr>
          <p:cNvPr id="5" name="Footer Placeholder 4"/>
          <p:cNvSpPr>
            <a:spLocks noGrp="1"/>
          </p:cNvSpPr>
          <p:nvPr>
            <p:ph type="ftr" sz="quarter" idx="11"/>
          </p:nvPr>
        </p:nvSpPr>
        <p:spPr/>
        <p:txBody>
          <a:bodyPr/>
          <a:lstStyle/>
          <a:p>
            <a:r>
              <a:rPr lang="fr-FR"/>
              <a:t>Atelier de validation du Plan stratégique de l'INSD 2020-2029</a:t>
            </a:r>
          </a:p>
        </p:txBody>
      </p:sp>
      <p:sp>
        <p:nvSpPr>
          <p:cNvPr id="6" name="Slide Number Placeholder 5"/>
          <p:cNvSpPr>
            <a:spLocks noGrp="1"/>
          </p:cNvSpPr>
          <p:nvPr>
            <p:ph type="sldNum" sz="quarter" idx="12"/>
          </p:nvPr>
        </p:nvSpPr>
        <p:spPr/>
        <p:txBody>
          <a:bodyPr/>
          <a:lstStyle/>
          <a:p>
            <a:fld id="{DCE8AAA9-5BE7-4CA1-A0B6-D161800813A8}" type="slidenum">
              <a:rPr lang="fr-FR" smtClean="0"/>
              <a:t>‹N°›</a:t>
            </a:fld>
            <a:endParaRPr lang="fr-F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2087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D499789-4672-4094-AFA8-910F8C2F18E0}" type="datetime1">
              <a:rPr lang="fr-FR" smtClean="0"/>
              <a:t>10/06/2021</a:t>
            </a:fld>
            <a:endParaRPr lang="fr-FR"/>
          </a:p>
        </p:txBody>
      </p:sp>
      <p:sp>
        <p:nvSpPr>
          <p:cNvPr id="5" name="Footer Placeholder 4"/>
          <p:cNvSpPr>
            <a:spLocks noGrp="1"/>
          </p:cNvSpPr>
          <p:nvPr>
            <p:ph type="ftr" sz="quarter" idx="11"/>
          </p:nvPr>
        </p:nvSpPr>
        <p:spPr/>
        <p:txBody>
          <a:bodyPr/>
          <a:lstStyle/>
          <a:p>
            <a:r>
              <a:rPr lang="fr-FR"/>
              <a:t>Atelier de validation du Plan stratégique de l'INSD 2020-2029</a:t>
            </a:r>
          </a:p>
        </p:txBody>
      </p:sp>
      <p:sp>
        <p:nvSpPr>
          <p:cNvPr id="6" name="Slide Number Placeholder 5"/>
          <p:cNvSpPr>
            <a:spLocks noGrp="1"/>
          </p:cNvSpPr>
          <p:nvPr>
            <p:ph type="sldNum" sz="quarter" idx="12"/>
          </p:nvPr>
        </p:nvSpPr>
        <p:spPr/>
        <p:txBody>
          <a:bodyPr/>
          <a:lstStyle/>
          <a:p>
            <a:fld id="{DCE8AAA9-5BE7-4CA1-A0B6-D161800813A8}" type="slidenum">
              <a:rPr lang="fr-FR" smtClean="0"/>
              <a:t>‹N°›</a:t>
            </a:fld>
            <a:endParaRPr lang="fr-FR"/>
          </a:p>
        </p:txBody>
      </p:sp>
    </p:spTree>
    <p:extLst>
      <p:ext uri="{BB962C8B-B14F-4D97-AF65-F5344CB8AC3E}">
        <p14:creationId xmlns:p14="http://schemas.microsoft.com/office/powerpoint/2010/main" val="1492375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3C3E07F-DAF7-49C6-85CF-183B3CDBFD52}" type="datetime1">
              <a:rPr lang="fr-FR" smtClean="0"/>
              <a:t>10/06/2021</a:t>
            </a:fld>
            <a:endParaRPr lang="fr-FR"/>
          </a:p>
        </p:txBody>
      </p:sp>
      <p:sp>
        <p:nvSpPr>
          <p:cNvPr id="5" name="Footer Placeholder 4"/>
          <p:cNvSpPr>
            <a:spLocks noGrp="1"/>
          </p:cNvSpPr>
          <p:nvPr>
            <p:ph type="ftr" sz="quarter" idx="11"/>
          </p:nvPr>
        </p:nvSpPr>
        <p:spPr/>
        <p:txBody>
          <a:bodyPr/>
          <a:lstStyle/>
          <a:p>
            <a:r>
              <a:rPr lang="fr-FR"/>
              <a:t>Atelier de validation du Plan stratégique de l'INSD 2020-2029</a:t>
            </a:r>
          </a:p>
        </p:txBody>
      </p:sp>
      <p:sp>
        <p:nvSpPr>
          <p:cNvPr id="6" name="Slide Number Placeholder 5"/>
          <p:cNvSpPr>
            <a:spLocks noGrp="1"/>
          </p:cNvSpPr>
          <p:nvPr>
            <p:ph type="sldNum" sz="quarter" idx="12"/>
          </p:nvPr>
        </p:nvSpPr>
        <p:spPr/>
        <p:txBody>
          <a:bodyPr/>
          <a:lstStyle/>
          <a:p>
            <a:fld id="{DCE8AAA9-5BE7-4CA1-A0B6-D161800813A8}" type="slidenum">
              <a:rPr lang="fr-FR" smtClean="0"/>
              <a:t>‹N°›</a:t>
            </a:fld>
            <a:endParaRPr lang="fr-FR"/>
          </a:p>
        </p:txBody>
      </p:sp>
    </p:spTree>
    <p:extLst>
      <p:ext uri="{BB962C8B-B14F-4D97-AF65-F5344CB8AC3E}">
        <p14:creationId xmlns:p14="http://schemas.microsoft.com/office/powerpoint/2010/main" val="27267307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p:spPr>
        <p:txBody>
          <a:bodyPr/>
          <a:lstStyle/>
          <a:p>
            <a:r>
              <a:rPr lang="fr-FR" smtClean="0"/>
              <a:t>Modifiez le style du titre</a:t>
            </a:r>
            <a:endParaRPr lang="fr-FR"/>
          </a:p>
        </p:txBody>
      </p:sp>
      <p:sp>
        <p:nvSpPr>
          <p:cNvPr id="3" name="Espace réservé du tableau 2"/>
          <p:cNvSpPr>
            <a:spLocks noGrp="1"/>
          </p:cNvSpPr>
          <p:nvPr>
            <p:ph type="tbl" idx="1"/>
          </p:nvPr>
        </p:nvSpPr>
        <p:spPr>
          <a:xfrm>
            <a:off x="609600" y="1600201"/>
            <a:ext cx="10972800" cy="4525963"/>
          </a:xfrm>
        </p:spPr>
        <p:txBody>
          <a:bodyPr/>
          <a:lstStyle/>
          <a:p>
            <a:pPr lvl="0"/>
            <a:endParaRPr lang="fr-F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ltLang="fr-FR"/>
          </a:p>
        </p:txBody>
      </p:sp>
      <p:sp>
        <p:nvSpPr>
          <p:cNvPr id="6" name="Rectangle 6"/>
          <p:cNvSpPr>
            <a:spLocks noGrp="1" noChangeArrowheads="1"/>
          </p:cNvSpPr>
          <p:nvPr>
            <p:ph type="sldNum" sz="quarter" idx="12"/>
          </p:nvPr>
        </p:nvSpPr>
        <p:spPr>
          <a:ln/>
        </p:spPr>
        <p:txBody>
          <a:bodyPr/>
          <a:lstStyle>
            <a:lvl1pPr>
              <a:defRPr/>
            </a:lvl1pPr>
          </a:lstStyle>
          <a:p>
            <a:pPr>
              <a:defRPr/>
            </a:pPr>
            <a:fld id="{B9D82045-0C85-4E70-8DC8-E57C846F0092}" type="slidenum">
              <a:rPr lang="fr-FR" altLang="fr-FR"/>
              <a:pPr>
                <a:defRPr/>
              </a:pPr>
              <a:t>‹N°›</a:t>
            </a:fld>
            <a:endParaRPr lang="fr-FR" altLang="fr-FR"/>
          </a:p>
        </p:txBody>
      </p:sp>
    </p:spTree>
    <p:extLst>
      <p:ext uri="{BB962C8B-B14F-4D97-AF65-F5344CB8AC3E}">
        <p14:creationId xmlns:p14="http://schemas.microsoft.com/office/powerpoint/2010/main" val="3842737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Rectangle 4"/>
          <p:cNvSpPr>
            <a:spLocks noGrp="1" noChangeArrowheads="1"/>
          </p:cNvSpPr>
          <p:nvPr>
            <p:ph type="dt" sz="half" idx="10"/>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defTabSz="914400" fontAlgn="base">
              <a:spcBef>
                <a:spcPct val="0"/>
              </a:spcBef>
              <a:spcAft>
                <a:spcPct val="0"/>
              </a:spcAft>
              <a:defRPr/>
            </a:pPr>
            <a:fld id="{DD58C133-5F99-445E-86CD-BEDD29206B45}" type="slidenum">
              <a:rPr lang="fr-FR" altLang="fr-FR" smtClean="0">
                <a:solidFill>
                  <a:srgbClr val="000000"/>
                </a:solidFill>
              </a:rPr>
              <a:pPr defTabSz="914400" fontAlgn="base">
                <a:spcBef>
                  <a:spcPct val="0"/>
                </a:spcBef>
                <a:spcAft>
                  <a:spcPct val="0"/>
                </a:spcAft>
                <a:defRPr/>
              </a:pPr>
              <a:t>‹N°›</a:t>
            </a:fld>
            <a:endParaRPr lang="fr-FR" altLang="fr-FR">
              <a:solidFill>
                <a:srgbClr val="000000"/>
              </a:solidFill>
            </a:endParaRPr>
          </a:p>
        </p:txBody>
      </p:sp>
    </p:spTree>
    <p:extLst>
      <p:ext uri="{BB962C8B-B14F-4D97-AF65-F5344CB8AC3E}">
        <p14:creationId xmlns:p14="http://schemas.microsoft.com/office/powerpoint/2010/main" val="11988394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defTabSz="914400" fontAlgn="base">
              <a:spcBef>
                <a:spcPct val="0"/>
              </a:spcBef>
              <a:spcAft>
                <a:spcPct val="0"/>
              </a:spcAft>
              <a:defRPr/>
            </a:pPr>
            <a:fld id="{8B73969F-2457-40AF-B28A-A6CFCE4A2AB0}" type="slidenum">
              <a:rPr lang="fr-FR" altLang="fr-FR" smtClean="0">
                <a:solidFill>
                  <a:srgbClr val="000000"/>
                </a:solidFill>
              </a:rPr>
              <a:pPr defTabSz="914400" fontAlgn="base">
                <a:spcBef>
                  <a:spcPct val="0"/>
                </a:spcBef>
                <a:spcAft>
                  <a:spcPct val="0"/>
                </a:spcAft>
                <a:defRPr/>
              </a:pPr>
              <a:t>‹N°›</a:t>
            </a:fld>
            <a:endParaRPr lang="fr-FR" altLang="fr-FR">
              <a:solidFill>
                <a:srgbClr val="000000"/>
              </a:solidFill>
            </a:endParaRPr>
          </a:p>
        </p:txBody>
      </p:sp>
    </p:spTree>
    <p:extLst>
      <p:ext uri="{BB962C8B-B14F-4D97-AF65-F5344CB8AC3E}">
        <p14:creationId xmlns:p14="http://schemas.microsoft.com/office/powerpoint/2010/main" val="42006077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1" y="1709739"/>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smtClean="0"/>
              <a:t>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defTabSz="914400" fontAlgn="base">
              <a:spcBef>
                <a:spcPct val="0"/>
              </a:spcBef>
              <a:spcAft>
                <a:spcPct val="0"/>
              </a:spcAft>
              <a:defRPr/>
            </a:pPr>
            <a:fld id="{2D29E628-2DCB-4BBC-8859-186638F7F81C}" type="slidenum">
              <a:rPr lang="fr-FR" altLang="fr-FR" smtClean="0">
                <a:solidFill>
                  <a:srgbClr val="000000"/>
                </a:solidFill>
              </a:rPr>
              <a:pPr defTabSz="914400" fontAlgn="base">
                <a:spcBef>
                  <a:spcPct val="0"/>
                </a:spcBef>
                <a:spcAft>
                  <a:spcPct val="0"/>
                </a:spcAft>
                <a:defRPr/>
              </a:pPr>
              <a:t>‹N°›</a:t>
            </a:fld>
            <a:endParaRPr lang="fr-FR" altLang="fr-FR">
              <a:solidFill>
                <a:srgbClr val="000000"/>
              </a:solidFill>
            </a:endParaRPr>
          </a:p>
        </p:txBody>
      </p:sp>
    </p:spTree>
    <p:extLst>
      <p:ext uri="{BB962C8B-B14F-4D97-AF65-F5344CB8AC3E}">
        <p14:creationId xmlns:p14="http://schemas.microsoft.com/office/powerpoint/2010/main" val="24360762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609600" y="1600201"/>
            <a:ext cx="5384800" cy="452596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97600" y="1600201"/>
            <a:ext cx="5384800" cy="452596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defTabSz="914400" fontAlgn="base">
              <a:spcBef>
                <a:spcPct val="0"/>
              </a:spcBef>
              <a:spcAft>
                <a:spcPct val="0"/>
              </a:spcAft>
              <a:defRPr/>
            </a:pPr>
            <a:fld id="{73D2B280-2B81-4024-83FD-5C069F29DB70}" type="slidenum">
              <a:rPr lang="fr-FR" altLang="fr-FR" smtClean="0">
                <a:solidFill>
                  <a:srgbClr val="000000"/>
                </a:solidFill>
              </a:rPr>
              <a:pPr defTabSz="914400" fontAlgn="base">
                <a:spcBef>
                  <a:spcPct val="0"/>
                </a:spcBef>
                <a:spcAft>
                  <a:spcPct val="0"/>
                </a:spcAft>
                <a:defRPr/>
              </a:pPr>
              <a:t>‹N°›</a:t>
            </a:fld>
            <a:endParaRPr lang="fr-FR" altLang="fr-FR">
              <a:solidFill>
                <a:srgbClr val="000000"/>
              </a:solidFill>
            </a:endParaRPr>
          </a:p>
        </p:txBody>
      </p:sp>
    </p:spTree>
    <p:extLst>
      <p:ext uri="{BB962C8B-B14F-4D97-AF65-F5344CB8AC3E}">
        <p14:creationId xmlns:p14="http://schemas.microsoft.com/office/powerpoint/2010/main" val="33883423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40317" y="365126"/>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40318" y="2505075"/>
            <a:ext cx="5158316"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71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defTabSz="914400" fontAlgn="base">
              <a:spcBef>
                <a:spcPct val="0"/>
              </a:spcBef>
              <a:spcAft>
                <a:spcPct val="0"/>
              </a:spcAft>
              <a:defRPr/>
            </a:pPr>
            <a:fld id="{09EB6245-7B14-4F09-9CA3-80363F8978EB}" type="slidenum">
              <a:rPr lang="fr-FR" altLang="fr-FR" smtClean="0">
                <a:solidFill>
                  <a:srgbClr val="000000"/>
                </a:solidFill>
              </a:rPr>
              <a:pPr defTabSz="914400" fontAlgn="base">
                <a:spcBef>
                  <a:spcPct val="0"/>
                </a:spcBef>
                <a:spcAft>
                  <a:spcPct val="0"/>
                </a:spcAft>
                <a:defRPr/>
              </a:pPr>
              <a:t>‹N°›</a:t>
            </a:fld>
            <a:endParaRPr lang="fr-FR" altLang="fr-FR">
              <a:solidFill>
                <a:srgbClr val="000000"/>
              </a:solidFill>
            </a:endParaRPr>
          </a:p>
        </p:txBody>
      </p:sp>
    </p:spTree>
    <p:extLst>
      <p:ext uri="{BB962C8B-B14F-4D97-AF65-F5344CB8AC3E}">
        <p14:creationId xmlns:p14="http://schemas.microsoft.com/office/powerpoint/2010/main" val="33467889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Rectangle 4"/>
          <p:cNvSpPr>
            <a:spLocks noGrp="1" noChangeArrowheads="1"/>
          </p:cNvSpPr>
          <p:nvPr>
            <p:ph type="dt" sz="half" idx="10"/>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defTabSz="914400" fontAlgn="base">
              <a:spcBef>
                <a:spcPct val="0"/>
              </a:spcBef>
              <a:spcAft>
                <a:spcPct val="0"/>
              </a:spcAft>
              <a:defRPr/>
            </a:pPr>
            <a:fld id="{D80CBF14-7008-4363-9BAA-A5C3BD30627D}" type="slidenum">
              <a:rPr lang="fr-FR" altLang="fr-FR" smtClean="0">
                <a:solidFill>
                  <a:srgbClr val="000000"/>
                </a:solidFill>
              </a:rPr>
              <a:pPr defTabSz="914400" fontAlgn="base">
                <a:spcBef>
                  <a:spcPct val="0"/>
                </a:spcBef>
                <a:spcAft>
                  <a:spcPct val="0"/>
                </a:spcAft>
                <a:defRPr/>
              </a:pPr>
              <a:t>‹N°›</a:t>
            </a:fld>
            <a:endParaRPr lang="fr-FR" altLang="fr-FR">
              <a:solidFill>
                <a:srgbClr val="000000"/>
              </a:solidFill>
            </a:endParaRPr>
          </a:p>
        </p:txBody>
      </p:sp>
    </p:spTree>
    <p:extLst>
      <p:ext uri="{BB962C8B-B14F-4D97-AF65-F5344CB8AC3E}">
        <p14:creationId xmlns:p14="http://schemas.microsoft.com/office/powerpoint/2010/main" val="13310169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defTabSz="914400" fontAlgn="base">
              <a:spcBef>
                <a:spcPct val="0"/>
              </a:spcBef>
              <a:spcAft>
                <a:spcPct val="0"/>
              </a:spcAft>
              <a:defRPr/>
            </a:pPr>
            <a:fld id="{9EE2F4D4-2B95-447F-8279-4A6059E740CB}" type="slidenum">
              <a:rPr lang="fr-FR" altLang="fr-FR" smtClean="0">
                <a:solidFill>
                  <a:srgbClr val="000000"/>
                </a:solidFill>
              </a:rPr>
              <a:pPr defTabSz="914400" fontAlgn="base">
                <a:spcBef>
                  <a:spcPct val="0"/>
                </a:spcBef>
                <a:spcAft>
                  <a:spcPct val="0"/>
                </a:spcAft>
                <a:defRPr/>
              </a:pPr>
              <a:t>‹N°›</a:t>
            </a:fld>
            <a:endParaRPr lang="fr-FR" altLang="fr-FR">
              <a:solidFill>
                <a:srgbClr val="000000"/>
              </a:solidFill>
            </a:endParaRPr>
          </a:p>
        </p:txBody>
      </p:sp>
    </p:spTree>
    <p:extLst>
      <p:ext uri="{BB962C8B-B14F-4D97-AF65-F5344CB8AC3E}">
        <p14:creationId xmlns:p14="http://schemas.microsoft.com/office/powerpoint/2010/main" val="3624265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771730"/>
          </a:xfrm>
        </p:spPr>
        <p:txBody>
          <a:bodyPr/>
          <a:lstStyle>
            <a:lvl1pPr marL="0">
              <a:defRPr/>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B4DC29A-D6AB-41C2-AC40-8AB31B417CB1}" type="datetime1">
              <a:rPr lang="fr-FR" smtClean="0"/>
              <a:t>10/06/2021</a:t>
            </a:fld>
            <a:endParaRPr lang="fr-FR"/>
          </a:p>
        </p:txBody>
      </p:sp>
      <p:sp>
        <p:nvSpPr>
          <p:cNvPr id="5" name="Footer Placeholder 4"/>
          <p:cNvSpPr>
            <a:spLocks noGrp="1"/>
          </p:cNvSpPr>
          <p:nvPr>
            <p:ph type="ftr" sz="quarter" idx="11"/>
          </p:nvPr>
        </p:nvSpPr>
        <p:spPr/>
        <p:txBody>
          <a:bodyPr/>
          <a:lstStyle/>
          <a:p>
            <a:r>
              <a:rPr lang="fr-FR"/>
              <a:t>Atelier de validation du Plan stratégique de l'INSD 2020-2029</a:t>
            </a:r>
          </a:p>
        </p:txBody>
      </p:sp>
      <p:sp>
        <p:nvSpPr>
          <p:cNvPr id="6" name="Slide Number Placeholder 5"/>
          <p:cNvSpPr>
            <a:spLocks noGrp="1"/>
          </p:cNvSpPr>
          <p:nvPr>
            <p:ph type="sldNum" sz="quarter" idx="12"/>
          </p:nvPr>
        </p:nvSpPr>
        <p:spPr/>
        <p:txBody>
          <a:bodyPr/>
          <a:lstStyle/>
          <a:p>
            <a:fld id="{DCE8AAA9-5BE7-4CA1-A0B6-D161800813A8}" type="slidenum">
              <a:rPr lang="fr-FR" smtClean="0"/>
              <a:t>‹N°›</a:t>
            </a:fld>
            <a:endParaRPr lang="fr-FR"/>
          </a:p>
        </p:txBody>
      </p:sp>
    </p:spTree>
    <p:extLst>
      <p:ext uri="{BB962C8B-B14F-4D97-AF65-F5344CB8AC3E}">
        <p14:creationId xmlns:p14="http://schemas.microsoft.com/office/powerpoint/2010/main" val="12536083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40318" y="457200"/>
            <a:ext cx="393276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defTabSz="914400" fontAlgn="base">
              <a:spcBef>
                <a:spcPct val="0"/>
              </a:spcBef>
              <a:spcAft>
                <a:spcPct val="0"/>
              </a:spcAft>
              <a:defRPr/>
            </a:pPr>
            <a:fld id="{EF41A0BC-7C0E-452E-8ACD-2E9DBF31034C}" type="slidenum">
              <a:rPr lang="fr-FR" altLang="fr-FR" smtClean="0">
                <a:solidFill>
                  <a:srgbClr val="000000"/>
                </a:solidFill>
              </a:rPr>
              <a:pPr defTabSz="914400" fontAlgn="base">
                <a:spcBef>
                  <a:spcPct val="0"/>
                </a:spcBef>
                <a:spcAft>
                  <a:spcPct val="0"/>
                </a:spcAft>
                <a:defRPr/>
              </a:pPr>
              <a:t>‹N°›</a:t>
            </a:fld>
            <a:endParaRPr lang="fr-FR" altLang="fr-FR">
              <a:solidFill>
                <a:srgbClr val="000000"/>
              </a:solidFill>
            </a:endParaRPr>
          </a:p>
        </p:txBody>
      </p:sp>
    </p:spTree>
    <p:extLst>
      <p:ext uri="{BB962C8B-B14F-4D97-AF65-F5344CB8AC3E}">
        <p14:creationId xmlns:p14="http://schemas.microsoft.com/office/powerpoint/2010/main" val="10390440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40318" y="457200"/>
            <a:ext cx="393276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defTabSz="914400" fontAlgn="base">
              <a:spcBef>
                <a:spcPct val="0"/>
              </a:spcBef>
              <a:spcAft>
                <a:spcPct val="0"/>
              </a:spcAft>
              <a:defRPr/>
            </a:pPr>
            <a:fld id="{F5429D8D-BE0F-4C18-AFC7-98A343508C73}" type="slidenum">
              <a:rPr lang="fr-FR" altLang="fr-FR" smtClean="0">
                <a:solidFill>
                  <a:srgbClr val="000000"/>
                </a:solidFill>
              </a:rPr>
              <a:pPr defTabSz="914400" fontAlgn="base">
                <a:spcBef>
                  <a:spcPct val="0"/>
                </a:spcBef>
                <a:spcAft>
                  <a:spcPct val="0"/>
                </a:spcAft>
                <a:defRPr/>
              </a:pPr>
              <a:t>‹N°›</a:t>
            </a:fld>
            <a:endParaRPr lang="fr-FR" altLang="fr-FR">
              <a:solidFill>
                <a:srgbClr val="000000"/>
              </a:solidFill>
            </a:endParaRPr>
          </a:p>
        </p:txBody>
      </p:sp>
    </p:spTree>
    <p:extLst>
      <p:ext uri="{BB962C8B-B14F-4D97-AF65-F5344CB8AC3E}">
        <p14:creationId xmlns:p14="http://schemas.microsoft.com/office/powerpoint/2010/main" val="25743163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defTabSz="914400" fontAlgn="base">
              <a:spcBef>
                <a:spcPct val="0"/>
              </a:spcBef>
              <a:spcAft>
                <a:spcPct val="0"/>
              </a:spcAft>
              <a:defRPr/>
            </a:pPr>
            <a:fld id="{55CE2674-6E1B-41AF-B886-6E2C2DF56B0E}" type="slidenum">
              <a:rPr lang="fr-FR" altLang="fr-FR" smtClean="0">
                <a:solidFill>
                  <a:srgbClr val="000000"/>
                </a:solidFill>
              </a:rPr>
              <a:pPr defTabSz="914400" fontAlgn="base">
                <a:spcBef>
                  <a:spcPct val="0"/>
                </a:spcBef>
                <a:spcAft>
                  <a:spcPct val="0"/>
                </a:spcAft>
                <a:defRPr/>
              </a:pPr>
              <a:t>‹N°›</a:t>
            </a:fld>
            <a:endParaRPr lang="fr-FR" altLang="fr-FR">
              <a:solidFill>
                <a:srgbClr val="000000"/>
              </a:solidFill>
            </a:endParaRPr>
          </a:p>
        </p:txBody>
      </p:sp>
    </p:spTree>
    <p:extLst>
      <p:ext uri="{BB962C8B-B14F-4D97-AF65-F5344CB8AC3E}">
        <p14:creationId xmlns:p14="http://schemas.microsoft.com/office/powerpoint/2010/main" val="22494676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defTabSz="914400" fontAlgn="base">
              <a:spcBef>
                <a:spcPct val="0"/>
              </a:spcBef>
              <a:spcAft>
                <a:spcPct val="0"/>
              </a:spcAft>
              <a:defRPr/>
            </a:pPr>
            <a:fld id="{CB864637-05BA-4A62-A2C7-855821ADD31E}" type="slidenum">
              <a:rPr lang="fr-FR" altLang="fr-FR" smtClean="0">
                <a:solidFill>
                  <a:srgbClr val="000000"/>
                </a:solidFill>
              </a:rPr>
              <a:pPr defTabSz="914400" fontAlgn="base">
                <a:spcBef>
                  <a:spcPct val="0"/>
                </a:spcBef>
                <a:spcAft>
                  <a:spcPct val="0"/>
                </a:spcAft>
                <a:defRPr/>
              </a:pPr>
              <a:t>‹N°›</a:t>
            </a:fld>
            <a:endParaRPr lang="fr-FR" altLang="fr-FR">
              <a:solidFill>
                <a:srgbClr val="000000"/>
              </a:solidFill>
            </a:endParaRPr>
          </a:p>
        </p:txBody>
      </p:sp>
    </p:spTree>
    <p:extLst>
      <p:ext uri="{BB962C8B-B14F-4D97-AF65-F5344CB8AC3E}">
        <p14:creationId xmlns:p14="http://schemas.microsoft.com/office/powerpoint/2010/main" val="26359040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p:spPr>
        <p:txBody>
          <a:bodyPr/>
          <a:lstStyle/>
          <a:p>
            <a:r>
              <a:rPr lang="fr-FR" smtClean="0"/>
              <a:t>Modifiez le style du titre</a:t>
            </a:r>
            <a:endParaRPr lang="fr-FR"/>
          </a:p>
        </p:txBody>
      </p:sp>
      <p:sp>
        <p:nvSpPr>
          <p:cNvPr id="3" name="Espace réservé du tableau 2"/>
          <p:cNvSpPr>
            <a:spLocks noGrp="1"/>
          </p:cNvSpPr>
          <p:nvPr>
            <p:ph type="tbl" idx="1"/>
          </p:nvPr>
        </p:nvSpPr>
        <p:spPr>
          <a:xfrm>
            <a:off x="609600" y="1600201"/>
            <a:ext cx="10972800" cy="4525963"/>
          </a:xfrm>
        </p:spPr>
        <p:txBody>
          <a:bodyPr/>
          <a:lstStyle/>
          <a:p>
            <a:pPr lvl="0"/>
            <a:endParaRPr lang="fr-FR" noProof="0" smtClean="0"/>
          </a:p>
        </p:txBody>
      </p:sp>
      <p:sp>
        <p:nvSpPr>
          <p:cNvPr id="4" name="Rectangle 4"/>
          <p:cNvSpPr>
            <a:spLocks noGrp="1" noChangeArrowheads="1"/>
          </p:cNvSpPr>
          <p:nvPr>
            <p:ph type="dt" sz="half" idx="10"/>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defTabSz="914400" fontAlgn="base">
              <a:spcBef>
                <a:spcPct val="0"/>
              </a:spcBef>
              <a:spcAft>
                <a:spcPct val="0"/>
              </a:spcAft>
              <a:defRPr/>
            </a:pPr>
            <a:fld id="{12C25D24-7E6E-464F-A305-CC4CE24A0D58}" type="slidenum">
              <a:rPr lang="fr-FR" altLang="fr-FR" smtClean="0">
                <a:solidFill>
                  <a:srgbClr val="000000"/>
                </a:solidFill>
              </a:rPr>
              <a:pPr defTabSz="914400" fontAlgn="base">
                <a:spcBef>
                  <a:spcPct val="0"/>
                </a:spcBef>
                <a:spcAft>
                  <a:spcPct val="0"/>
                </a:spcAft>
                <a:defRPr/>
              </a:pPr>
              <a:t>‹N°›</a:t>
            </a:fld>
            <a:endParaRPr lang="fr-FR" altLang="fr-FR">
              <a:solidFill>
                <a:srgbClr val="000000"/>
              </a:solidFill>
            </a:endParaRPr>
          </a:p>
        </p:txBody>
      </p:sp>
    </p:spTree>
    <p:extLst>
      <p:ext uri="{BB962C8B-B14F-4D97-AF65-F5344CB8AC3E}">
        <p14:creationId xmlns:p14="http://schemas.microsoft.com/office/powerpoint/2010/main" val="6530409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Rectangle 4"/>
          <p:cNvSpPr>
            <a:spLocks noGrp="1" noChangeArrowheads="1"/>
          </p:cNvSpPr>
          <p:nvPr>
            <p:ph type="dt" sz="half" idx="10"/>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defTabSz="914400" fontAlgn="base">
              <a:spcBef>
                <a:spcPct val="0"/>
              </a:spcBef>
              <a:spcAft>
                <a:spcPct val="0"/>
              </a:spcAft>
              <a:defRPr/>
            </a:pPr>
            <a:fld id="{DD58C133-5F99-445E-86CD-BEDD29206B45}" type="slidenum">
              <a:rPr lang="fr-FR" altLang="fr-FR" smtClean="0">
                <a:solidFill>
                  <a:srgbClr val="000000"/>
                </a:solidFill>
              </a:rPr>
              <a:pPr defTabSz="914400" fontAlgn="base">
                <a:spcBef>
                  <a:spcPct val="0"/>
                </a:spcBef>
                <a:spcAft>
                  <a:spcPct val="0"/>
                </a:spcAft>
                <a:defRPr/>
              </a:pPr>
              <a:t>‹N°›</a:t>
            </a:fld>
            <a:endParaRPr lang="fr-FR" altLang="fr-FR">
              <a:solidFill>
                <a:srgbClr val="000000"/>
              </a:solidFill>
            </a:endParaRPr>
          </a:p>
        </p:txBody>
      </p:sp>
    </p:spTree>
    <p:extLst>
      <p:ext uri="{BB962C8B-B14F-4D97-AF65-F5344CB8AC3E}">
        <p14:creationId xmlns:p14="http://schemas.microsoft.com/office/powerpoint/2010/main" val="8734258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defTabSz="914400" fontAlgn="base">
              <a:spcBef>
                <a:spcPct val="0"/>
              </a:spcBef>
              <a:spcAft>
                <a:spcPct val="0"/>
              </a:spcAft>
              <a:defRPr/>
            </a:pPr>
            <a:fld id="{8B73969F-2457-40AF-B28A-A6CFCE4A2AB0}" type="slidenum">
              <a:rPr lang="fr-FR" altLang="fr-FR" smtClean="0">
                <a:solidFill>
                  <a:srgbClr val="000000"/>
                </a:solidFill>
              </a:rPr>
              <a:pPr defTabSz="914400" fontAlgn="base">
                <a:spcBef>
                  <a:spcPct val="0"/>
                </a:spcBef>
                <a:spcAft>
                  <a:spcPct val="0"/>
                </a:spcAft>
                <a:defRPr/>
              </a:pPr>
              <a:t>‹N°›</a:t>
            </a:fld>
            <a:endParaRPr lang="fr-FR" altLang="fr-FR">
              <a:solidFill>
                <a:srgbClr val="000000"/>
              </a:solidFill>
            </a:endParaRPr>
          </a:p>
        </p:txBody>
      </p:sp>
    </p:spTree>
    <p:extLst>
      <p:ext uri="{BB962C8B-B14F-4D97-AF65-F5344CB8AC3E}">
        <p14:creationId xmlns:p14="http://schemas.microsoft.com/office/powerpoint/2010/main" val="326488065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1" y="1709739"/>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smtClean="0"/>
              <a:t>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defTabSz="914400" fontAlgn="base">
              <a:spcBef>
                <a:spcPct val="0"/>
              </a:spcBef>
              <a:spcAft>
                <a:spcPct val="0"/>
              </a:spcAft>
              <a:defRPr/>
            </a:pPr>
            <a:fld id="{2D29E628-2DCB-4BBC-8859-186638F7F81C}" type="slidenum">
              <a:rPr lang="fr-FR" altLang="fr-FR" smtClean="0">
                <a:solidFill>
                  <a:srgbClr val="000000"/>
                </a:solidFill>
              </a:rPr>
              <a:pPr defTabSz="914400" fontAlgn="base">
                <a:spcBef>
                  <a:spcPct val="0"/>
                </a:spcBef>
                <a:spcAft>
                  <a:spcPct val="0"/>
                </a:spcAft>
                <a:defRPr/>
              </a:pPr>
              <a:t>‹N°›</a:t>
            </a:fld>
            <a:endParaRPr lang="fr-FR" altLang="fr-FR">
              <a:solidFill>
                <a:srgbClr val="000000"/>
              </a:solidFill>
            </a:endParaRPr>
          </a:p>
        </p:txBody>
      </p:sp>
    </p:spTree>
    <p:extLst>
      <p:ext uri="{BB962C8B-B14F-4D97-AF65-F5344CB8AC3E}">
        <p14:creationId xmlns:p14="http://schemas.microsoft.com/office/powerpoint/2010/main" val="40634713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609600" y="1600201"/>
            <a:ext cx="5384800" cy="452596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97600" y="1600201"/>
            <a:ext cx="5384800" cy="452596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4"/>
          <p:cNvSpPr>
            <a:spLocks noGrp="1" noChangeArrowheads="1"/>
          </p:cNvSpPr>
          <p:nvPr>
            <p:ph type="dt" sz="half" idx="10"/>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defTabSz="914400" fontAlgn="base">
              <a:spcBef>
                <a:spcPct val="0"/>
              </a:spcBef>
              <a:spcAft>
                <a:spcPct val="0"/>
              </a:spcAft>
              <a:defRPr/>
            </a:pPr>
            <a:fld id="{73D2B280-2B81-4024-83FD-5C069F29DB70}" type="slidenum">
              <a:rPr lang="fr-FR" altLang="fr-FR" smtClean="0">
                <a:solidFill>
                  <a:srgbClr val="000000"/>
                </a:solidFill>
              </a:rPr>
              <a:pPr defTabSz="914400" fontAlgn="base">
                <a:spcBef>
                  <a:spcPct val="0"/>
                </a:spcBef>
                <a:spcAft>
                  <a:spcPct val="0"/>
                </a:spcAft>
                <a:defRPr/>
              </a:pPr>
              <a:t>‹N°›</a:t>
            </a:fld>
            <a:endParaRPr lang="fr-FR" altLang="fr-FR">
              <a:solidFill>
                <a:srgbClr val="000000"/>
              </a:solidFill>
            </a:endParaRPr>
          </a:p>
        </p:txBody>
      </p:sp>
    </p:spTree>
    <p:extLst>
      <p:ext uri="{BB962C8B-B14F-4D97-AF65-F5344CB8AC3E}">
        <p14:creationId xmlns:p14="http://schemas.microsoft.com/office/powerpoint/2010/main" val="5261924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40317" y="365126"/>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40318" y="2505075"/>
            <a:ext cx="5158316"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71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defTabSz="914400" fontAlgn="base">
              <a:spcBef>
                <a:spcPct val="0"/>
              </a:spcBef>
              <a:spcAft>
                <a:spcPct val="0"/>
              </a:spcAft>
              <a:defRPr/>
            </a:pPr>
            <a:fld id="{09EB6245-7B14-4F09-9CA3-80363F8978EB}" type="slidenum">
              <a:rPr lang="fr-FR" altLang="fr-FR" smtClean="0">
                <a:solidFill>
                  <a:srgbClr val="000000"/>
                </a:solidFill>
              </a:rPr>
              <a:pPr defTabSz="914400" fontAlgn="base">
                <a:spcBef>
                  <a:spcPct val="0"/>
                </a:spcBef>
                <a:spcAft>
                  <a:spcPct val="0"/>
                </a:spcAft>
                <a:defRPr/>
              </a:pPr>
              <a:t>‹N°›</a:t>
            </a:fld>
            <a:endParaRPr lang="fr-FR" altLang="fr-FR">
              <a:solidFill>
                <a:srgbClr val="000000"/>
              </a:solidFill>
            </a:endParaRPr>
          </a:p>
        </p:txBody>
      </p:sp>
    </p:spTree>
    <p:extLst>
      <p:ext uri="{BB962C8B-B14F-4D97-AF65-F5344CB8AC3E}">
        <p14:creationId xmlns:p14="http://schemas.microsoft.com/office/powerpoint/2010/main" val="2573087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fr-FR"/>
              <a:t>Modifiez le style du titre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526527E-D267-4647-8464-8BC608E50115}" type="datetime1">
              <a:rPr lang="fr-FR" smtClean="0"/>
              <a:t>10/06/2021</a:t>
            </a:fld>
            <a:endParaRPr lang="fr-FR"/>
          </a:p>
        </p:txBody>
      </p:sp>
      <p:sp>
        <p:nvSpPr>
          <p:cNvPr id="5" name="Footer Placeholder 4"/>
          <p:cNvSpPr>
            <a:spLocks noGrp="1"/>
          </p:cNvSpPr>
          <p:nvPr>
            <p:ph type="ftr" sz="quarter" idx="11"/>
          </p:nvPr>
        </p:nvSpPr>
        <p:spPr/>
        <p:txBody>
          <a:bodyPr/>
          <a:lstStyle/>
          <a:p>
            <a:r>
              <a:rPr lang="fr-FR"/>
              <a:t>Atelier de validation du Plan stratégique de l'INSD 2020-2029</a:t>
            </a:r>
          </a:p>
        </p:txBody>
      </p:sp>
      <p:sp>
        <p:nvSpPr>
          <p:cNvPr id="6" name="Slide Number Placeholder 5"/>
          <p:cNvSpPr>
            <a:spLocks noGrp="1"/>
          </p:cNvSpPr>
          <p:nvPr>
            <p:ph type="sldNum" sz="quarter" idx="12"/>
          </p:nvPr>
        </p:nvSpPr>
        <p:spPr/>
        <p:txBody>
          <a:bodyPr/>
          <a:lstStyle/>
          <a:p>
            <a:fld id="{DCE8AAA9-5BE7-4CA1-A0B6-D161800813A8}" type="slidenum">
              <a:rPr lang="fr-FR" smtClean="0"/>
              <a:t>‹N°›</a:t>
            </a:fld>
            <a:endParaRPr lang="fr-F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138988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Rectangle 4"/>
          <p:cNvSpPr>
            <a:spLocks noGrp="1" noChangeArrowheads="1"/>
          </p:cNvSpPr>
          <p:nvPr>
            <p:ph type="dt" sz="half" idx="10"/>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defTabSz="914400" fontAlgn="base">
              <a:spcBef>
                <a:spcPct val="0"/>
              </a:spcBef>
              <a:spcAft>
                <a:spcPct val="0"/>
              </a:spcAft>
              <a:defRPr/>
            </a:pPr>
            <a:fld id="{D80CBF14-7008-4363-9BAA-A5C3BD30627D}" type="slidenum">
              <a:rPr lang="fr-FR" altLang="fr-FR" smtClean="0">
                <a:solidFill>
                  <a:srgbClr val="000000"/>
                </a:solidFill>
              </a:rPr>
              <a:pPr defTabSz="914400" fontAlgn="base">
                <a:spcBef>
                  <a:spcPct val="0"/>
                </a:spcBef>
                <a:spcAft>
                  <a:spcPct val="0"/>
                </a:spcAft>
                <a:defRPr/>
              </a:pPr>
              <a:t>‹N°›</a:t>
            </a:fld>
            <a:endParaRPr lang="fr-FR" altLang="fr-FR">
              <a:solidFill>
                <a:srgbClr val="000000"/>
              </a:solidFill>
            </a:endParaRPr>
          </a:p>
        </p:txBody>
      </p:sp>
    </p:spTree>
    <p:extLst>
      <p:ext uri="{BB962C8B-B14F-4D97-AF65-F5344CB8AC3E}">
        <p14:creationId xmlns:p14="http://schemas.microsoft.com/office/powerpoint/2010/main" val="228685309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defTabSz="914400" fontAlgn="base">
              <a:spcBef>
                <a:spcPct val="0"/>
              </a:spcBef>
              <a:spcAft>
                <a:spcPct val="0"/>
              </a:spcAft>
              <a:defRPr/>
            </a:pPr>
            <a:fld id="{9EE2F4D4-2B95-447F-8279-4A6059E740CB}" type="slidenum">
              <a:rPr lang="fr-FR" altLang="fr-FR" smtClean="0">
                <a:solidFill>
                  <a:srgbClr val="000000"/>
                </a:solidFill>
              </a:rPr>
              <a:pPr defTabSz="914400" fontAlgn="base">
                <a:spcBef>
                  <a:spcPct val="0"/>
                </a:spcBef>
                <a:spcAft>
                  <a:spcPct val="0"/>
                </a:spcAft>
                <a:defRPr/>
              </a:pPr>
              <a:t>‹N°›</a:t>
            </a:fld>
            <a:endParaRPr lang="fr-FR" altLang="fr-FR">
              <a:solidFill>
                <a:srgbClr val="000000"/>
              </a:solidFill>
            </a:endParaRPr>
          </a:p>
        </p:txBody>
      </p:sp>
    </p:spTree>
    <p:extLst>
      <p:ext uri="{BB962C8B-B14F-4D97-AF65-F5344CB8AC3E}">
        <p14:creationId xmlns:p14="http://schemas.microsoft.com/office/powerpoint/2010/main" val="353087397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40318" y="457200"/>
            <a:ext cx="393276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defTabSz="914400" fontAlgn="base">
              <a:spcBef>
                <a:spcPct val="0"/>
              </a:spcBef>
              <a:spcAft>
                <a:spcPct val="0"/>
              </a:spcAft>
              <a:defRPr/>
            </a:pPr>
            <a:fld id="{EF41A0BC-7C0E-452E-8ACD-2E9DBF31034C}" type="slidenum">
              <a:rPr lang="fr-FR" altLang="fr-FR" smtClean="0">
                <a:solidFill>
                  <a:srgbClr val="000000"/>
                </a:solidFill>
              </a:rPr>
              <a:pPr defTabSz="914400" fontAlgn="base">
                <a:spcBef>
                  <a:spcPct val="0"/>
                </a:spcBef>
                <a:spcAft>
                  <a:spcPct val="0"/>
                </a:spcAft>
                <a:defRPr/>
              </a:pPr>
              <a:t>‹N°›</a:t>
            </a:fld>
            <a:endParaRPr lang="fr-FR" altLang="fr-FR">
              <a:solidFill>
                <a:srgbClr val="000000"/>
              </a:solidFill>
            </a:endParaRPr>
          </a:p>
        </p:txBody>
      </p:sp>
    </p:spTree>
    <p:extLst>
      <p:ext uri="{BB962C8B-B14F-4D97-AF65-F5344CB8AC3E}">
        <p14:creationId xmlns:p14="http://schemas.microsoft.com/office/powerpoint/2010/main" val="40924768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40318" y="457200"/>
            <a:ext cx="393276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defTabSz="914400" fontAlgn="base">
              <a:spcBef>
                <a:spcPct val="0"/>
              </a:spcBef>
              <a:spcAft>
                <a:spcPct val="0"/>
              </a:spcAft>
              <a:defRPr/>
            </a:pPr>
            <a:fld id="{F5429D8D-BE0F-4C18-AFC7-98A343508C73}" type="slidenum">
              <a:rPr lang="fr-FR" altLang="fr-FR" smtClean="0">
                <a:solidFill>
                  <a:srgbClr val="000000"/>
                </a:solidFill>
              </a:rPr>
              <a:pPr defTabSz="914400" fontAlgn="base">
                <a:spcBef>
                  <a:spcPct val="0"/>
                </a:spcBef>
                <a:spcAft>
                  <a:spcPct val="0"/>
                </a:spcAft>
                <a:defRPr/>
              </a:pPr>
              <a:t>‹N°›</a:t>
            </a:fld>
            <a:endParaRPr lang="fr-FR" altLang="fr-FR">
              <a:solidFill>
                <a:srgbClr val="000000"/>
              </a:solidFill>
            </a:endParaRPr>
          </a:p>
        </p:txBody>
      </p:sp>
    </p:spTree>
    <p:extLst>
      <p:ext uri="{BB962C8B-B14F-4D97-AF65-F5344CB8AC3E}">
        <p14:creationId xmlns:p14="http://schemas.microsoft.com/office/powerpoint/2010/main" val="292230171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defTabSz="914400" fontAlgn="base">
              <a:spcBef>
                <a:spcPct val="0"/>
              </a:spcBef>
              <a:spcAft>
                <a:spcPct val="0"/>
              </a:spcAft>
              <a:defRPr/>
            </a:pPr>
            <a:fld id="{55CE2674-6E1B-41AF-B886-6E2C2DF56B0E}" type="slidenum">
              <a:rPr lang="fr-FR" altLang="fr-FR" smtClean="0">
                <a:solidFill>
                  <a:srgbClr val="000000"/>
                </a:solidFill>
              </a:rPr>
              <a:pPr defTabSz="914400" fontAlgn="base">
                <a:spcBef>
                  <a:spcPct val="0"/>
                </a:spcBef>
                <a:spcAft>
                  <a:spcPct val="0"/>
                </a:spcAft>
                <a:defRPr/>
              </a:pPr>
              <a:t>‹N°›</a:t>
            </a:fld>
            <a:endParaRPr lang="fr-FR" altLang="fr-FR">
              <a:solidFill>
                <a:srgbClr val="000000"/>
              </a:solidFill>
            </a:endParaRPr>
          </a:p>
        </p:txBody>
      </p:sp>
    </p:spTree>
    <p:extLst>
      <p:ext uri="{BB962C8B-B14F-4D97-AF65-F5344CB8AC3E}">
        <p14:creationId xmlns:p14="http://schemas.microsoft.com/office/powerpoint/2010/main" val="20069053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defTabSz="914400" fontAlgn="base">
              <a:spcBef>
                <a:spcPct val="0"/>
              </a:spcBef>
              <a:spcAft>
                <a:spcPct val="0"/>
              </a:spcAft>
              <a:defRPr/>
            </a:pPr>
            <a:fld id="{CB864637-05BA-4A62-A2C7-855821ADD31E}" type="slidenum">
              <a:rPr lang="fr-FR" altLang="fr-FR" smtClean="0">
                <a:solidFill>
                  <a:srgbClr val="000000"/>
                </a:solidFill>
              </a:rPr>
              <a:pPr defTabSz="914400" fontAlgn="base">
                <a:spcBef>
                  <a:spcPct val="0"/>
                </a:spcBef>
                <a:spcAft>
                  <a:spcPct val="0"/>
                </a:spcAft>
                <a:defRPr/>
              </a:pPr>
              <a:t>‹N°›</a:t>
            </a:fld>
            <a:endParaRPr lang="fr-FR" altLang="fr-FR">
              <a:solidFill>
                <a:srgbClr val="000000"/>
              </a:solidFill>
            </a:endParaRPr>
          </a:p>
        </p:txBody>
      </p:sp>
    </p:spTree>
    <p:extLst>
      <p:ext uri="{BB962C8B-B14F-4D97-AF65-F5344CB8AC3E}">
        <p14:creationId xmlns:p14="http://schemas.microsoft.com/office/powerpoint/2010/main" val="278514469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p:spPr>
        <p:txBody>
          <a:bodyPr/>
          <a:lstStyle/>
          <a:p>
            <a:r>
              <a:rPr lang="fr-FR" smtClean="0"/>
              <a:t>Modifiez le style du titre</a:t>
            </a:r>
            <a:endParaRPr lang="fr-FR"/>
          </a:p>
        </p:txBody>
      </p:sp>
      <p:sp>
        <p:nvSpPr>
          <p:cNvPr id="3" name="Espace réservé du tableau 2"/>
          <p:cNvSpPr>
            <a:spLocks noGrp="1"/>
          </p:cNvSpPr>
          <p:nvPr>
            <p:ph type="tbl" idx="1"/>
          </p:nvPr>
        </p:nvSpPr>
        <p:spPr>
          <a:xfrm>
            <a:off x="609600" y="1600201"/>
            <a:ext cx="10972800" cy="4525963"/>
          </a:xfrm>
        </p:spPr>
        <p:txBody>
          <a:bodyPr/>
          <a:lstStyle/>
          <a:p>
            <a:pPr lvl="0"/>
            <a:endParaRPr lang="fr-FR" noProof="0" smtClean="0"/>
          </a:p>
        </p:txBody>
      </p:sp>
      <p:sp>
        <p:nvSpPr>
          <p:cNvPr id="4" name="Rectangle 4"/>
          <p:cNvSpPr>
            <a:spLocks noGrp="1" noChangeArrowheads="1"/>
          </p:cNvSpPr>
          <p:nvPr>
            <p:ph type="dt" sz="half" idx="10"/>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defTabSz="914400" fontAlgn="base">
              <a:spcBef>
                <a:spcPct val="0"/>
              </a:spcBef>
              <a:spcAft>
                <a:spcPct val="0"/>
              </a:spcAft>
              <a:defRPr/>
            </a:pPr>
            <a:endParaRPr lang="fr-FR" altLang="fr-F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defTabSz="914400" fontAlgn="base">
              <a:spcBef>
                <a:spcPct val="0"/>
              </a:spcBef>
              <a:spcAft>
                <a:spcPct val="0"/>
              </a:spcAft>
              <a:defRPr/>
            </a:pPr>
            <a:fld id="{12C25D24-7E6E-464F-A305-CC4CE24A0D58}" type="slidenum">
              <a:rPr lang="fr-FR" altLang="fr-FR" smtClean="0">
                <a:solidFill>
                  <a:srgbClr val="000000"/>
                </a:solidFill>
              </a:rPr>
              <a:pPr defTabSz="914400" fontAlgn="base">
                <a:spcBef>
                  <a:spcPct val="0"/>
                </a:spcBef>
                <a:spcAft>
                  <a:spcPct val="0"/>
                </a:spcAft>
                <a:defRPr/>
              </a:pPr>
              <a:t>‹N°›</a:t>
            </a:fld>
            <a:endParaRPr lang="fr-FR" altLang="fr-FR">
              <a:solidFill>
                <a:srgbClr val="000000"/>
              </a:solidFill>
            </a:endParaRPr>
          </a:p>
        </p:txBody>
      </p:sp>
    </p:spTree>
    <p:extLst>
      <p:ext uri="{BB962C8B-B14F-4D97-AF65-F5344CB8AC3E}">
        <p14:creationId xmlns:p14="http://schemas.microsoft.com/office/powerpoint/2010/main" val="2530915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fr-FR"/>
              <a:t>Modifiez le style du titre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ACB5679-E91D-4A6A-B670-FDC4DAA20AAC}" type="datetime1">
              <a:rPr lang="fr-FR" smtClean="0"/>
              <a:t>10/06/2021</a:t>
            </a:fld>
            <a:endParaRPr lang="fr-FR"/>
          </a:p>
        </p:txBody>
      </p:sp>
      <p:sp>
        <p:nvSpPr>
          <p:cNvPr id="6" name="Footer Placeholder 5"/>
          <p:cNvSpPr>
            <a:spLocks noGrp="1"/>
          </p:cNvSpPr>
          <p:nvPr>
            <p:ph type="ftr" sz="quarter" idx="11"/>
          </p:nvPr>
        </p:nvSpPr>
        <p:spPr/>
        <p:txBody>
          <a:bodyPr/>
          <a:lstStyle/>
          <a:p>
            <a:r>
              <a:rPr lang="fr-FR"/>
              <a:t>Atelier de validation du Plan stratégique de l'INSD 2020-2029</a:t>
            </a:r>
          </a:p>
        </p:txBody>
      </p:sp>
      <p:sp>
        <p:nvSpPr>
          <p:cNvPr id="7" name="Slide Number Placeholder 6"/>
          <p:cNvSpPr>
            <a:spLocks noGrp="1"/>
          </p:cNvSpPr>
          <p:nvPr>
            <p:ph type="sldNum" sz="quarter" idx="12"/>
          </p:nvPr>
        </p:nvSpPr>
        <p:spPr/>
        <p:txBody>
          <a:bodyPr/>
          <a:lstStyle/>
          <a:p>
            <a:fld id="{DCE8AAA9-5BE7-4CA1-A0B6-D161800813A8}" type="slidenum">
              <a:rPr lang="fr-FR" smtClean="0"/>
              <a:t>‹N°›</a:t>
            </a:fld>
            <a:endParaRPr lang="fr-FR"/>
          </a:p>
        </p:txBody>
      </p:sp>
    </p:spTree>
    <p:extLst>
      <p:ext uri="{BB962C8B-B14F-4D97-AF65-F5344CB8AC3E}">
        <p14:creationId xmlns:p14="http://schemas.microsoft.com/office/powerpoint/2010/main" val="1583248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fr-FR"/>
              <a:t>Modifiez le style du titre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097280" y="2582334"/>
            <a:ext cx="4937760" cy="33782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17920" y="2582334"/>
            <a:ext cx="4937760" cy="33782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4AA3EA1-F5EE-4B43-9988-B05A350D23AA}" type="datetime1">
              <a:rPr lang="fr-FR" smtClean="0"/>
              <a:t>10/06/2021</a:t>
            </a:fld>
            <a:endParaRPr lang="fr-FR"/>
          </a:p>
        </p:txBody>
      </p:sp>
      <p:sp>
        <p:nvSpPr>
          <p:cNvPr id="8" name="Footer Placeholder 7"/>
          <p:cNvSpPr>
            <a:spLocks noGrp="1"/>
          </p:cNvSpPr>
          <p:nvPr>
            <p:ph type="ftr" sz="quarter" idx="11"/>
          </p:nvPr>
        </p:nvSpPr>
        <p:spPr/>
        <p:txBody>
          <a:bodyPr/>
          <a:lstStyle/>
          <a:p>
            <a:r>
              <a:rPr lang="fr-FR"/>
              <a:t>Atelier de validation du Plan stratégique de l'INSD 2020-2029</a:t>
            </a:r>
          </a:p>
        </p:txBody>
      </p:sp>
      <p:sp>
        <p:nvSpPr>
          <p:cNvPr id="9" name="Slide Number Placeholder 8"/>
          <p:cNvSpPr>
            <a:spLocks noGrp="1"/>
          </p:cNvSpPr>
          <p:nvPr>
            <p:ph type="sldNum" sz="quarter" idx="12"/>
          </p:nvPr>
        </p:nvSpPr>
        <p:spPr/>
        <p:txBody>
          <a:bodyPr/>
          <a:lstStyle/>
          <a:p>
            <a:fld id="{DCE8AAA9-5BE7-4CA1-A0B6-D161800813A8}" type="slidenum">
              <a:rPr lang="fr-FR" smtClean="0"/>
              <a:t>‹N°›</a:t>
            </a:fld>
            <a:endParaRPr lang="fr-FR"/>
          </a:p>
        </p:txBody>
      </p:sp>
    </p:spTree>
    <p:extLst>
      <p:ext uri="{BB962C8B-B14F-4D97-AF65-F5344CB8AC3E}">
        <p14:creationId xmlns:p14="http://schemas.microsoft.com/office/powerpoint/2010/main" val="368247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86DD4A5-8317-431A-A1D3-A7689759C6A1}" type="datetime1">
              <a:rPr lang="fr-FR" smtClean="0"/>
              <a:t>10/06/2021</a:t>
            </a:fld>
            <a:endParaRPr lang="fr-FR"/>
          </a:p>
        </p:txBody>
      </p:sp>
      <p:sp>
        <p:nvSpPr>
          <p:cNvPr id="4" name="Footer Placeholder 3"/>
          <p:cNvSpPr>
            <a:spLocks noGrp="1"/>
          </p:cNvSpPr>
          <p:nvPr>
            <p:ph type="ftr" sz="quarter" idx="11"/>
          </p:nvPr>
        </p:nvSpPr>
        <p:spPr/>
        <p:txBody>
          <a:bodyPr/>
          <a:lstStyle/>
          <a:p>
            <a:r>
              <a:rPr lang="fr-FR"/>
              <a:t>Atelier de validation du Plan stratégique de l'INSD 2020-2029</a:t>
            </a:r>
          </a:p>
        </p:txBody>
      </p:sp>
      <p:sp>
        <p:nvSpPr>
          <p:cNvPr id="5" name="Slide Number Placeholder 4"/>
          <p:cNvSpPr>
            <a:spLocks noGrp="1"/>
          </p:cNvSpPr>
          <p:nvPr>
            <p:ph type="sldNum" sz="quarter" idx="12"/>
          </p:nvPr>
        </p:nvSpPr>
        <p:spPr/>
        <p:txBody>
          <a:bodyPr/>
          <a:lstStyle/>
          <a:p>
            <a:fld id="{DCE8AAA9-5BE7-4CA1-A0B6-D161800813A8}" type="slidenum">
              <a:rPr lang="fr-FR" smtClean="0"/>
              <a:t>‹N°›</a:t>
            </a:fld>
            <a:endParaRPr lang="fr-FR"/>
          </a:p>
        </p:txBody>
      </p:sp>
    </p:spTree>
    <p:extLst>
      <p:ext uri="{BB962C8B-B14F-4D97-AF65-F5344CB8AC3E}">
        <p14:creationId xmlns:p14="http://schemas.microsoft.com/office/powerpoint/2010/main" val="1873493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7522AB6-D43D-4D44-94D1-56A7225D505F}" type="datetime1">
              <a:rPr lang="fr-FR" smtClean="0"/>
              <a:t>10/06/2021</a:t>
            </a:fld>
            <a:endParaRPr lang="fr-FR"/>
          </a:p>
        </p:txBody>
      </p:sp>
      <p:sp>
        <p:nvSpPr>
          <p:cNvPr id="8" name="Footer Placeholder 7"/>
          <p:cNvSpPr>
            <a:spLocks noGrp="1"/>
          </p:cNvSpPr>
          <p:nvPr>
            <p:ph type="ftr" sz="quarter" idx="11"/>
          </p:nvPr>
        </p:nvSpPr>
        <p:spPr/>
        <p:txBody>
          <a:bodyPr/>
          <a:lstStyle>
            <a:lvl1pPr>
              <a:defRPr>
                <a:solidFill>
                  <a:srgbClr val="FFFFFF"/>
                </a:solidFill>
              </a:defRPr>
            </a:lvl1pPr>
          </a:lstStyle>
          <a:p>
            <a:r>
              <a:rPr lang="fr-FR"/>
              <a:t>Atelier de validation du Plan stratégique de l'INSD 2020-2029</a:t>
            </a:r>
          </a:p>
        </p:txBody>
      </p:sp>
      <p:sp>
        <p:nvSpPr>
          <p:cNvPr id="9" name="Slide Number Placeholder 8"/>
          <p:cNvSpPr>
            <a:spLocks noGrp="1"/>
          </p:cNvSpPr>
          <p:nvPr>
            <p:ph type="sldNum" sz="quarter" idx="12"/>
          </p:nvPr>
        </p:nvSpPr>
        <p:spPr/>
        <p:txBody>
          <a:bodyPr/>
          <a:lstStyle/>
          <a:p>
            <a:fld id="{DCE8AAA9-5BE7-4CA1-A0B6-D161800813A8}" type="slidenum">
              <a:rPr lang="fr-FR" smtClean="0"/>
              <a:t>‹N°›</a:t>
            </a:fld>
            <a:endParaRPr lang="fr-FR"/>
          </a:p>
        </p:txBody>
      </p:sp>
    </p:spTree>
    <p:extLst>
      <p:ext uri="{BB962C8B-B14F-4D97-AF65-F5344CB8AC3E}">
        <p14:creationId xmlns:p14="http://schemas.microsoft.com/office/powerpoint/2010/main" val="608015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fr-FR"/>
              <a:t>Modifiez le style du titre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3E447D4-1574-4C59-8B89-5C24C05A0A42}" type="datetime1">
              <a:rPr lang="fr-FR" smtClean="0"/>
              <a:t>10/06/2021</a:t>
            </a:fld>
            <a:endParaRPr lang="fr-F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fr-FR"/>
              <a:t>Atelier de validation du Plan stratégique de l'INSD 2020-2029</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CE8AAA9-5BE7-4CA1-A0B6-D161800813A8}" type="slidenum">
              <a:rPr lang="fr-FR" smtClean="0"/>
              <a:t>‹N°›</a:t>
            </a:fld>
            <a:endParaRPr lang="fr-FR"/>
          </a:p>
        </p:txBody>
      </p:sp>
    </p:spTree>
    <p:extLst>
      <p:ext uri="{BB962C8B-B14F-4D97-AF65-F5344CB8AC3E}">
        <p14:creationId xmlns:p14="http://schemas.microsoft.com/office/powerpoint/2010/main" val="2702866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7A59F01-2453-49F3-A18C-A09B10952089}" type="datetime1">
              <a:rPr lang="fr-FR" smtClean="0"/>
              <a:t>10/06/2021</a:t>
            </a:fld>
            <a:endParaRPr lang="fr-FR"/>
          </a:p>
        </p:txBody>
      </p:sp>
      <p:sp>
        <p:nvSpPr>
          <p:cNvPr id="6" name="Footer Placeholder 5"/>
          <p:cNvSpPr>
            <a:spLocks noGrp="1"/>
          </p:cNvSpPr>
          <p:nvPr>
            <p:ph type="ftr" sz="quarter" idx="11"/>
          </p:nvPr>
        </p:nvSpPr>
        <p:spPr/>
        <p:txBody>
          <a:bodyPr/>
          <a:lstStyle/>
          <a:p>
            <a:r>
              <a:rPr lang="fr-FR"/>
              <a:t>Atelier de validation du Plan stratégique de l'INSD 2020-2029</a:t>
            </a:r>
          </a:p>
        </p:txBody>
      </p:sp>
      <p:sp>
        <p:nvSpPr>
          <p:cNvPr id="7" name="Slide Number Placeholder 6"/>
          <p:cNvSpPr>
            <a:spLocks noGrp="1"/>
          </p:cNvSpPr>
          <p:nvPr>
            <p:ph type="sldNum" sz="quarter" idx="12"/>
          </p:nvPr>
        </p:nvSpPr>
        <p:spPr/>
        <p:txBody>
          <a:bodyPr/>
          <a:lstStyle/>
          <a:p>
            <a:fld id="{DCE8AAA9-5BE7-4CA1-A0B6-D161800813A8}" type="slidenum">
              <a:rPr lang="fr-FR" smtClean="0"/>
              <a:t>‹N°›</a:t>
            </a:fld>
            <a:endParaRPr lang="fr-FR"/>
          </a:p>
        </p:txBody>
      </p:sp>
    </p:spTree>
    <p:extLst>
      <p:ext uri="{BB962C8B-B14F-4D97-AF65-F5344CB8AC3E}">
        <p14:creationId xmlns:p14="http://schemas.microsoft.com/office/powerpoint/2010/main" val="2727643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F380B33-31B4-42BC-92AD-89DB93CCEEFD}" type="datetime1">
              <a:rPr lang="fr-FR" smtClean="0"/>
              <a:t>10/06/2021</a:t>
            </a:fld>
            <a:endParaRPr lang="fr-F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fr-FR"/>
              <a:t>Atelier de validation du Plan stratégique de l'INSD 2020-2029</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CE8AAA9-5BE7-4CA1-A0B6-D161800813A8}" type="slidenum">
              <a:rPr lang="fr-FR" smtClean="0"/>
              <a:t>‹N°›</a:t>
            </a:fld>
            <a:endParaRPr lang="fr-FR"/>
          </a:p>
        </p:txBody>
      </p:sp>
      <p:cxnSp>
        <p:nvCxnSpPr>
          <p:cNvPr id="10" name="Straight Connector 9"/>
          <p:cNvCxnSpPr/>
          <p:nvPr/>
        </p:nvCxnSpPr>
        <p:spPr>
          <a:xfrm>
            <a:off x="1245523" y="831911"/>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476298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altLang="fr-FR" smtClean="0"/>
              <a:t>Cliquez pour modifier le style du titre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defTabSz="914400" fontAlgn="base">
              <a:spcBef>
                <a:spcPct val="0"/>
              </a:spcBef>
              <a:spcAft>
                <a:spcPct val="0"/>
              </a:spcAft>
              <a:defRPr/>
            </a:pPr>
            <a:endParaRPr lang="fr-FR" altLang="fr-FR">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defTabSz="914400" fontAlgn="base">
              <a:spcBef>
                <a:spcPct val="0"/>
              </a:spcBef>
              <a:spcAft>
                <a:spcPct val="0"/>
              </a:spcAft>
              <a:defRPr/>
            </a:pPr>
            <a:endParaRPr lang="fr-FR" altLang="fr-FR">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defTabSz="914400" fontAlgn="base">
              <a:spcBef>
                <a:spcPct val="0"/>
              </a:spcBef>
              <a:spcAft>
                <a:spcPct val="0"/>
              </a:spcAft>
              <a:defRPr/>
            </a:pPr>
            <a:fld id="{2EC7BC54-59BE-46BC-9B7E-F7FDB988F4DC}" type="slidenum">
              <a:rPr lang="fr-FR" altLang="fr-FR" smtClean="0">
                <a:solidFill>
                  <a:srgbClr val="000000"/>
                </a:solidFill>
              </a:rPr>
              <a:pPr defTabSz="914400" fontAlgn="base">
                <a:spcBef>
                  <a:spcPct val="0"/>
                </a:spcBef>
                <a:spcAft>
                  <a:spcPct val="0"/>
                </a:spcAft>
                <a:defRPr/>
              </a:pPr>
              <a:t>‹N°›</a:t>
            </a:fld>
            <a:endParaRPr lang="fr-FR" altLang="fr-FR">
              <a:solidFill>
                <a:srgbClr val="000000"/>
              </a:solidFill>
            </a:endParaRPr>
          </a:p>
        </p:txBody>
      </p:sp>
    </p:spTree>
    <p:extLst>
      <p:ext uri="{BB962C8B-B14F-4D97-AF65-F5344CB8AC3E}">
        <p14:creationId xmlns:p14="http://schemas.microsoft.com/office/powerpoint/2010/main" val="1850580890"/>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altLang="fr-FR" smtClean="0"/>
              <a:t>Cliquez pour modifier le style du titre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defTabSz="914400" fontAlgn="base">
              <a:spcBef>
                <a:spcPct val="0"/>
              </a:spcBef>
              <a:spcAft>
                <a:spcPct val="0"/>
              </a:spcAft>
              <a:defRPr/>
            </a:pPr>
            <a:endParaRPr lang="fr-FR" altLang="fr-FR">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defTabSz="914400" fontAlgn="base">
              <a:spcBef>
                <a:spcPct val="0"/>
              </a:spcBef>
              <a:spcAft>
                <a:spcPct val="0"/>
              </a:spcAft>
              <a:defRPr/>
            </a:pPr>
            <a:endParaRPr lang="fr-FR" altLang="fr-FR">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defTabSz="914400" fontAlgn="base">
              <a:spcBef>
                <a:spcPct val="0"/>
              </a:spcBef>
              <a:spcAft>
                <a:spcPct val="0"/>
              </a:spcAft>
              <a:defRPr/>
            </a:pPr>
            <a:fld id="{2EC7BC54-59BE-46BC-9B7E-F7FDB988F4DC}" type="slidenum">
              <a:rPr lang="fr-FR" altLang="fr-FR" smtClean="0">
                <a:solidFill>
                  <a:srgbClr val="000000"/>
                </a:solidFill>
              </a:rPr>
              <a:pPr defTabSz="914400" fontAlgn="base">
                <a:spcBef>
                  <a:spcPct val="0"/>
                </a:spcBef>
                <a:spcAft>
                  <a:spcPct val="0"/>
                </a:spcAft>
                <a:defRPr/>
              </a:pPr>
              <a:t>‹N°›</a:t>
            </a:fld>
            <a:endParaRPr lang="fr-FR" altLang="fr-FR">
              <a:solidFill>
                <a:srgbClr val="000000"/>
              </a:solidFill>
            </a:endParaRPr>
          </a:p>
        </p:txBody>
      </p:sp>
    </p:spTree>
    <p:extLst>
      <p:ext uri="{BB962C8B-B14F-4D97-AF65-F5344CB8AC3E}">
        <p14:creationId xmlns:p14="http://schemas.microsoft.com/office/powerpoint/2010/main" val="639220092"/>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2165D0-8E08-42CB-A86D-489A2F63ABE8}"/>
              </a:ext>
            </a:extLst>
          </p:cNvPr>
          <p:cNvSpPr>
            <a:spLocks noGrp="1"/>
          </p:cNvSpPr>
          <p:nvPr>
            <p:ph type="ctrTitle"/>
          </p:nvPr>
        </p:nvSpPr>
        <p:spPr>
          <a:xfrm>
            <a:off x="319595" y="266329"/>
            <a:ext cx="11327907" cy="3665591"/>
          </a:xfrm>
        </p:spPr>
        <p:txBody>
          <a:bodyPr>
            <a:noAutofit/>
          </a:bodyPr>
          <a:lstStyle/>
          <a:p>
            <a:pPr algn="ctr"/>
            <a:r>
              <a:rPr lang="fr-FR" sz="5400" b="1" dirty="0">
                <a:effectLst>
                  <a:outerShdw blurRad="38100" dist="38100" dir="2700000" algn="tl">
                    <a:srgbClr val="000000">
                      <a:alpha val="43137"/>
                    </a:srgbClr>
                  </a:outerShdw>
                </a:effectLst>
              </a:rPr>
              <a:t>Conférence régionale sur les comptes </a:t>
            </a:r>
            <a:r>
              <a:rPr lang="fr-FR" sz="5400" b="1" dirty="0" smtClean="0">
                <a:effectLst>
                  <a:outerShdw blurRad="38100" dist="38100" dir="2700000" algn="tl">
                    <a:srgbClr val="000000">
                      <a:alpha val="43137"/>
                    </a:srgbClr>
                  </a:outerShdw>
                </a:effectLst>
              </a:rPr>
              <a:t>régionaux: Expérience du Burkina Faso</a:t>
            </a:r>
            <a:endParaRPr lang="fr-FR" sz="4800" dirty="0"/>
          </a:p>
        </p:txBody>
      </p:sp>
      <p:sp>
        <p:nvSpPr>
          <p:cNvPr id="3" name="Sous-titre 2">
            <a:extLst>
              <a:ext uri="{FF2B5EF4-FFF2-40B4-BE49-F238E27FC236}">
                <a16:creationId xmlns:a16="http://schemas.microsoft.com/office/drawing/2014/main" id="{43D429C8-9CF7-4851-8604-B876B4F14BC7}"/>
              </a:ext>
            </a:extLst>
          </p:cNvPr>
          <p:cNvSpPr>
            <a:spLocks noGrp="1"/>
          </p:cNvSpPr>
          <p:nvPr>
            <p:ph type="subTitle" idx="1"/>
          </p:nvPr>
        </p:nvSpPr>
        <p:spPr>
          <a:xfrm>
            <a:off x="954348" y="4345818"/>
            <a:ext cx="10058400" cy="1143000"/>
          </a:xfrm>
        </p:spPr>
        <p:txBody>
          <a:bodyPr>
            <a:normAutofit lnSpcReduction="10000"/>
          </a:bodyPr>
          <a:lstStyle/>
          <a:p>
            <a:pPr algn="ctr"/>
            <a:r>
              <a:rPr lang="fr-FR" cap="none" spc="-50" dirty="0">
                <a:solidFill>
                  <a:srgbClr val="000000">
                    <a:lumMod val="85000"/>
                    <a:lumOff val="15000"/>
                  </a:srgbClr>
                </a:solidFill>
                <a:ea typeface="+mj-ea"/>
                <a:cs typeface="+mj-cs"/>
              </a:rPr>
              <a:t/>
            </a:r>
            <a:br>
              <a:rPr lang="fr-FR" cap="none" spc="-50" dirty="0">
                <a:solidFill>
                  <a:srgbClr val="000000">
                    <a:lumMod val="85000"/>
                    <a:lumOff val="15000"/>
                  </a:srgbClr>
                </a:solidFill>
                <a:ea typeface="+mj-ea"/>
                <a:cs typeface="+mj-cs"/>
              </a:rPr>
            </a:br>
            <a:r>
              <a:rPr lang="fr-FR" b="1" cap="none" spc="-50" dirty="0">
                <a:solidFill>
                  <a:srgbClr val="000000">
                    <a:lumMod val="85000"/>
                    <a:lumOff val="15000"/>
                  </a:srgbClr>
                </a:solidFill>
                <a:latin typeface="Arial" panose="020B0604020202020204" pitchFamily="34" charset="0"/>
                <a:ea typeface="+mj-ea"/>
                <a:cs typeface="Arial" panose="020B0604020202020204" pitchFamily="34" charset="0"/>
              </a:rPr>
              <a:t>Conférence | Zoom |les 9 et </a:t>
            </a:r>
            <a:r>
              <a:rPr lang="fr-FR" b="1" cap="none" spc="-50" dirty="0" smtClean="0">
                <a:solidFill>
                  <a:srgbClr val="000000">
                    <a:lumMod val="85000"/>
                    <a:lumOff val="15000"/>
                  </a:srgbClr>
                </a:solidFill>
                <a:latin typeface="Arial" panose="020B0604020202020204" pitchFamily="34" charset="0"/>
                <a:ea typeface="+mj-ea"/>
                <a:cs typeface="Arial" panose="020B0604020202020204" pitchFamily="34" charset="0"/>
              </a:rPr>
              <a:t>10  </a:t>
            </a:r>
            <a:r>
              <a:rPr lang="fr-FR" b="1" cap="none" spc="-50" dirty="0">
                <a:solidFill>
                  <a:srgbClr val="000000">
                    <a:lumMod val="85000"/>
                    <a:lumOff val="15000"/>
                  </a:srgbClr>
                </a:solidFill>
                <a:latin typeface="Arial" panose="020B0604020202020204" pitchFamily="34" charset="0"/>
                <a:ea typeface="+mj-ea"/>
                <a:cs typeface="Arial" panose="020B0604020202020204" pitchFamily="34" charset="0"/>
              </a:rPr>
              <a:t>juin 2021 de 9h00 à 11h00 </a:t>
            </a:r>
            <a:r>
              <a:rPr lang="fr-FR" b="1" cap="none" spc="-50" dirty="0" smtClean="0">
                <a:solidFill>
                  <a:srgbClr val="000000">
                    <a:lumMod val="85000"/>
                    <a:lumOff val="15000"/>
                  </a:srgbClr>
                </a:solidFill>
                <a:latin typeface="Arial" panose="020B0604020202020204" pitchFamily="34" charset="0"/>
                <a:ea typeface="+mj-ea"/>
                <a:cs typeface="Arial" panose="020B0604020202020204" pitchFamily="34" charset="0"/>
              </a:rPr>
              <a:t>GMT</a:t>
            </a:r>
          </a:p>
          <a:p>
            <a:pPr algn="ctr"/>
            <a:r>
              <a:rPr lang="fr-FR" sz="1700" b="1" cap="none" spc="-50" dirty="0" smtClean="0">
                <a:solidFill>
                  <a:srgbClr val="000000">
                    <a:lumMod val="85000"/>
                    <a:lumOff val="15000"/>
                  </a:srgbClr>
                </a:solidFill>
                <a:latin typeface="Arial" panose="020B0604020202020204" pitchFamily="34" charset="0"/>
                <a:ea typeface="+mj-ea"/>
                <a:cs typeface="Arial" panose="020B0604020202020204" pitchFamily="34" charset="0"/>
              </a:rPr>
              <a:t>Gilbert GUIGMA, Economiste Statisticien</a:t>
            </a:r>
            <a:endParaRPr lang="fr-BE" sz="1700" b="1" cap="none" spc="-50" dirty="0">
              <a:solidFill>
                <a:srgbClr val="000000">
                  <a:lumMod val="85000"/>
                  <a:lumOff val="15000"/>
                </a:srgbClr>
              </a:solidFill>
              <a:latin typeface="Arial" panose="020B0604020202020204" pitchFamily="34" charset="0"/>
              <a:ea typeface="+mj-ea"/>
              <a:cs typeface="Arial" panose="020B0604020202020204" pitchFamily="34" charset="0"/>
            </a:endParaRPr>
          </a:p>
        </p:txBody>
      </p:sp>
      <p:pic>
        <p:nvPicPr>
          <p:cNvPr id="4" name="Image 3" descr="log insd">
            <a:extLst>
              <a:ext uri="{FF2B5EF4-FFF2-40B4-BE49-F238E27FC236}">
                <a16:creationId xmlns:a16="http://schemas.microsoft.com/office/drawing/2014/main" id="{E6C9B415-E158-41EA-A375-CF70590A74A3}"/>
              </a:ext>
            </a:extLst>
          </p:cNvPr>
          <p:cNvPicPr/>
          <p:nvPr/>
        </p:nvPicPr>
        <p:blipFill>
          <a:blip r:embed="rId2"/>
          <a:srcRect/>
          <a:stretch>
            <a:fillRect/>
          </a:stretch>
        </p:blipFill>
        <p:spPr bwMode="auto">
          <a:xfrm>
            <a:off x="4536490" y="266329"/>
            <a:ext cx="2281560" cy="1450162"/>
          </a:xfrm>
          <a:prstGeom prst="rect">
            <a:avLst/>
          </a:prstGeom>
          <a:noFill/>
          <a:ln w="9525">
            <a:noFill/>
            <a:miter lim="800000"/>
            <a:headEnd/>
            <a:tailEnd/>
          </a:ln>
        </p:spPr>
      </p:pic>
      <p:sp>
        <p:nvSpPr>
          <p:cNvPr id="5" name="Sous-titre 2">
            <a:extLst>
              <a:ext uri="{FF2B5EF4-FFF2-40B4-BE49-F238E27FC236}">
                <a16:creationId xmlns:a16="http://schemas.microsoft.com/office/drawing/2014/main" id="{76F91228-CAD5-46EB-8B29-D29D706443E8}"/>
              </a:ext>
            </a:extLst>
          </p:cNvPr>
          <p:cNvSpPr txBox="1">
            <a:spLocks/>
          </p:cNvSpPr>
          <p:nvPr/>
        </p:nvSpPr>
        <p:spPr>
          <a:xfrm>
            <a:off x="954348" y="4490720"/>
            <a:ext cx="10058400" cy="1574952"/>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ctr"/>
            <a:r>
              <a:rPr lang="fr-FR" sz="4400" cap="none" spc="-50" dirty="0">
                <a:solidFill>
                  <a:srgbClr val="000000">
                    <a:lumMod val="85000"/>
                    <a:lumOff val="15000"/>
                  </a:srgbClr>
                </a:solidFill>
                <a:ea typeface="+mj-ea"/>
                <a:cs typeface="+mj-cs"/>
              </a:rPr>
              <a:t/>
            </a:r>
            <a:br>
              <a:rPr lang="fr-FR" sz="4400" cap="none" spc="-50" dirty="0">
                <a:solidFill>
                  <a:srgbClr val="000000">
                    <a:lumMod val="85000"/>
                    <a:lumOff val="15000"/>
                  </a:srgbClr>
                </a:solidFill>
                <a:ea typeface="+mj-ea"/>
                <a:cs typeface="+mj-cs"/>
              </a:rPr>
            </a:br>
            <a:endParaRPr lang="fr-FR" dirty="0"/>
          </a:p>
        </p:txBody>
      </p:sp>
    </p:spTree>
    <p:extLst>
      <p:ext uri="{BB962C8B-B14F-4D97-AF65-F5344CB8AC3E}">
        <p14:creationId xmlns:p14="http://schemas.microsoft.com/office/powerpoint/2010/main" val="22243862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A47C43-4CDD-41C0-97CA-5EE76FEB50AA}"/>
              </a:ext>
            </a:extLst>
          </p:cNvPr>
          <p:cNvSpPr>
            <a:spLocks noGrp="1"/>
          </p:cNvSpPr>
          <p:nvPr>
            <p:ph type="title"/>
          </p:nvPr>
        </p:nvSpPr>
        <p:spPr>
          <a:xfrm>
            <a:off x="1066800" y="259970"/>
            <a:ext cx="10058400" cy="637177"/>
          </a:xfrm>
        </p:spPr>
        <p:txBody>
          <a:bodyPr>
            <a:normAutofit/>
          </a:bodyPr>
          <a:lstStyle/>
          <a:p>
            <a:r>
              <a:rPr lang="fr-FR" sz="2000" b="1" dirty="0" smtClean="0">
                <a:solidFill>
                  <a:srgbClr val="000000">
                    <a:lumMod val="75000"/>
                    <a:lumOff val="25000"/>
                  </a:srgbClr>
                </a:solidFill>
                <a:effectLst>
                  <a:outerShdw blurRad="38100" dist="38100" dir="2700000" algn="tl">
                    <a:srgbClr val="000000">
                      <a:alpha val="43137"/>
                    </a:srgbClr>
                  </a:outerShdw>
                </a:effectLst>
              </a:rPr>
              <a:t>V-DEMARCHE </a:t>
            </a:r>
            <a:r>
              <a:rPr lang="fr-FR" sz="2000" b="1" dirty="0">
                <a:solidFill>
                  <a:srgbClr val="000000">
                    <a:lumMod val="75000"/>
                    <a:lumOff val="25000"/>
                  </a:srgbClr>
                </a:solidFill>
                <a:effectLst>
                  <a:outerShdw blurRad="38100" dist="38100" dir="2700000" algn="tl">
                    <a:srgbClr val="000000">
                      <a:alpha val="43137"/>
                    </a:srgbClr>
                  </a:outerShdw>
                </a:effectLst>
              </a:rPr>
              <a:t>D’ELABORATION DES COMPTES  ECONOMIQUES LOCAUX: </a:t>
            </a:r>
            <a:r>
              <a:rPr lang="fr-FR" sz="2000" b="1" dirty="0" smtClean="0">
                <a:solidFill>
                  <a:srgbClr val="000000">
                    <a:lumMod val="75000"/>
                    <a:lumOff val="25000"/>
                  </a:srgbClr>
                </a:solidFill>
                <a:effectLst>
                  <a:outerShdw blurRad="38100" dist="38100" dir="2700000" algn="tl">
                    <a:srgbClr val="000000">
                      <a:alpha val="43137"/>
                    </a:srgbClr>
                  </a:outerShdw>
                </a:effectLst>
              </a:rPr>
              <a:t>Construction des comptes</a:t>
            </a:r>
            <a:endParaRPr lang="fr-FR" sz="4400" b="1" dirty="0">
              <a:effectLst>
                <a:outerShdw blurRad="38100" dist="38100" dir="2700000" algn="tl">
                  <a:srgbClr val="000000">
                    <a:alpha val="43137"/>
                  </a:srgbClr>
                </a:outerShdw>
              </a:effectLst>
            </a:endParaRPr>
          </a:p>
        </p:txBody>
      </p:sp>
      <p:sp>
        <p:nvSpPr>
          <p:cNvPr id="3" name="Espace réservé du contenu 2">
            <a:extLst>
              <a:ext uri="{FF2B5EF4-FFF2-40B4-BE49-F238E27FC236}">
                <a16:creationId xmlns:a16="http://schemas.microsoft.com/office/drawing/2014/main" id="{1D3FFC4C-9F8D-410D-88F3-BC959B61C12C}"/>
              </a:ext>
            </a:extLst>
          </p:cNvPr>
          <p:cNvSpPr>
            <a:spLocks noGrp="1"/>
          </p:cNvSpPr>
          <p:nvPr>
            <p:ph idx="1"/>
          </p:nvPr>
        </p:nvSpPr>
        <p:spPr>
          <a:xfrm>
            <a:off x="724737" y="1133317"/>
            <a:ext cx="10400463" cy="5326468"/>
          </a:xfrm>
        </p:spPr>
        <p:txBody>
          <a:bodyPr>
            <a:noAutofit/>
          </a:bodyPr>
          <a:lstStyle/>
          <a:p>
            <a:pPr marL="262890" lvl="0" indent="-171450" algn="just">
              <a:spcAft>
                <a:spcPts val="0"/>
              </a:spcAft>
              <a:buClr>
                <a:srgbClr val="E48312"/>
              </a:buClr>
              <a:buFont typeface="Wingdings" panose="05000000000000000000" pitchFamily="2" charset="2"/>
              <a:buChar char="Ø"/>
            </a:pPr>
            <a:r>
              <a:rPr lang="fr-FR" b="1" i="1"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Du côté des emplois</a:t>
            </a:r>
            <a:r>
              <a:rPr lang="fr-FR"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 les différents éléments sont également estimés à partir des mêmes enquêtes. </a:t>
            </a: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Il </a:t>
            </a:r>
            <a:r>
              <a:rPr lang="fr-FR"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a été fait également recours aux statistiques de l’élevage pour ce qui est des exportations des animaux sur pieds. Les résultats de certaines études thématiques, notamment celle sur les relations ville pôle-hinterland et celle sur le complexe primaire ont également fourni des informations utiles pour mieux affiner l’évaluation des exportations de produits. </a:t>
            </a:r>
          </a:p>
          <a:p>
            <a:pPr lvl="0" indent="0" algn="just">
              <a:spcAft>
                <a:spcPts val="0"/>
              </a:spcAft>
              <a:buClr>
                <a:srgbClr val="E48312"/>
              </a:buClr>
              <a:buNone/>
            </a:pPr>
            <a:r>
              <a:rPr lang="fr-FR" b="1" dirty="0" smtClean="0">
                <a:solidFill>
                  <a:schemeClr val="accent1"/>
                </a:solidFill>
                <a:latin typeface="Arial" panose="020B0604020202020204" pitchFamily="34" charset="0"/>
                <a:ea typeface="Times New Roman" panose="02020603050405020304" pitchFamily="18" charset="0"/>
                <a:cs typeface="Arial" panose="020B0604020202020204" pitchFamily="34" charset="0"/>
              </a:rPr>
              <a:t>3.</a:t>
            </a:r>
            <a:r>
              <a:rPr lang="fr-FR" b="1"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 Approche </a:t>
            </a:r>
            <a:r>
              <a:rPr lang="fr-FR" b="1"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par le revenu: comptes des secteurs institutionnels: </a:t>
            </a:r>
            <a:r>
              <a:rPr lang="fr-FR"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Nous avons distingué les secteurs institutionnels suivants : </a:t>
            </a: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(i) les </a:t>
            </a:r>
            <a:r>
              <a:rPr lang="fr-FR"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entreprises modernes, </a:t>
            </a: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(ii) les </a:t>
            </a:r>
            <a:r>
              <a:rPr lang="fr-FR"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entreprises informelles, </a:t>
            </a: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(iii) les </a:t>
            </a:r>
            <a:r>
              <a:rPr lang="fr-FR"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ménages, </a:t>
            </a: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(iv) les </a:t>
            </a:r>
            <a:r>
              <a:rPr lang="fr-FR"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collectivités locales, </a:t>
            </a: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(v) les </a:t>
            </a:r>
            <a:r>
              <a:rPr lang="fr-FR"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administrations déconcentrées, et </a:t>
            </a: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(vi) les ISBL</a:t>
            </a:r>
          </a:p>
          <a:p>
            <a:pPr lvl="0" indent="0" algn="just">
              <a:spcAft>
                <a:spcPts val="0"/>
              </a:spcAft>
              <a:buClr>
                <a:srgbClr val="E48312"/>
              </a:buClr>
              <a:buNone/>
            </a:pP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Pour le compte des ISBL, nous avons par moment eu recours aux données du modèle démoéconomique.</a:t>
            </a:r>
          </a:p>
          <a:p>
            <a:pPr lvl="0" indent="0" algn="just">
              <a:spcAft>
                <a:spcPts val="0"/>
              </a:spcAft>
              <a:buClr>
                <a:srgbClr val="E48312"/>
              </a:buClr>
              <a:buNone/>
            </a:pP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 </a:t>
            </a:r>
            <a:r>
              <a:rPr lang="fr-FR"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Le reste du monde qui n’est pas en soi un secteur institutionnel mais dont le compte permet de retracer les relations entre la zone d’étude et l’extérieur a été subdivisé en trois sous-secteurs (le reste du pays, l’UEMOA et le reste du monde) pour mieux prendre en compte les différents niveaux de relations de la zone d’étude avec l’extérieur</a:t>
            </a:r>
            <a:r>
              <a:rPr lang="fr-FR" sz="1200"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a:t>
            </a:r>
          </a:p>
        </p:txBody>
      </p:sp>
      <p:sp>
        <p:nvSpPr>
          <p:cNvPr id="5" name="Espace réservé de la date 4">
            <a:extLst>
              <a:ext uri="{FF2B5EF4-FFF2-40B4-BE49-F238E27FC236}">
                <a16:creationId xmlns:a16="http://schemas.microsoft.com/office/drawing/2014/main" id="{B69C9133-70B4-4C90-9EAD-326B3BD247A5}"/>
              </a:ext>
            </a:extLst>
          </p:cNvPr>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85B00AFF-5366-4936-A399-8B2D9DCE4189}" type="datetime1">
              <a:rPr kumimoji="0" lang="fr-FR" sz="90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10/06/2021</a:t>
            </a:fld>
            <a:endParaRPr kumimoji="0" lang="fr-FR"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Espace réservé du pied de page 5">
            <a:extLst>
              <a:ext uri="{FF2B5EF4-FFF2-40B4-BE49-F238E27FC236}">
                <a16:creationId xmlns:a16="http://schemas.microsoft.com/office/drawing/2014/main" id="{2A0D94A2-D7F4-442A-A8A7-0774EADD6245}"/>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900" b="0" i="0" u="none" strike="noStrike" kern="1200" cap="all" spc="0" normalizeH="0" baseline="0" noProof="0" dirty="0">
                <a:ln>
                  <a:noFill/>
                </a:ln>
                <a:solidFill>
                  <a:srgbClr val="FFFFFF"/>
                </a:solidFill>
                <a:effectLst/>
                <a:uLnTx/>
                <a:uFillTx/>
                <a:latin typeface="Calibri" panose="020F0502020204030204"/>
                <a:ea typeface="+mn-ea"/>
                <a:cs typeface="+mn-cs"/>
              </a:rPr>
              <a:t>Plan stratégique de l'INSD 2021-2025</a:t>
            </a:r>
          </a:p>
        </p:txBody>
      </p:sp>
      <p:sp>
        <p:nvSpPr>
          <p:cNvPr id="7" name="Espace réservé du numéro de diapositive 6">
            <a:extLst>
              <a:ext uri="{FF2B5EF4-FFF2-40B4-BE49-F238E27FC236}">
                <a16:creationId xmlns:a16="http://schemas.microsoft.com/office/drawing/2014/main" id="{ECF38043-C807-4075-BBCC-9696A9DB334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CE8AAA9-5BE7-4CA1-A0B6-D161800813A8}" type="slidenum">
              <a:rPr kumimoji="0" lang="fr-FR"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fr-FR"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979673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A47C43-4CDD-41C0-97CA-5EE76FEB50AA}"/>
              </a:ext>
            </a:extLst>
          </p:cNvPr>
          <p:cNvSpPr>
            <a:spLocks noGrp="1"/>
          </p:cNvSpPr>
          <p:nvPr>
            <p:ph type="title"/>
          </p:nvPr>
        </p:nvSpPr>
        <p:spPr>
          <a:xfrm>
            <a:off x="1066800" y="259970"/>
            <a:ext cx="10058400" cy="637177"/>
          </a:xfrm>
        </p:spPr>
        <p:txBody>
          <a:bodyPr>
            <a:normAutofit/>
          </a:bodyPr>
          <a:lstStyle/>
          <a:p>
            <a:r>
              <a:rPr lang="fr-FR" sz="2000" b="1" dirty="0" smtClean="0">
                <a:solidFill>
                  <a:srgbClr val="000000">
                    <a:lumMod val="75000"/>
                    <a:lumOff val="25000"/>
                  </a:srgbClr>
                </a:solidFill>
                <a:effectLst>
                  <a:outerShdw blurRad="38100" dist="38100" dir="2700000" algn="tl">
                    <a:srgbClr val="000000">
                      <a:alpha val="43137"/>
                    </a:srgbClr>
                  </a:outerShdw>
                </a:effectLst>
              </a:rPr>
              <a:t>MATRICE DE COMPTABILITE SOCIALE</a:t>
            </a:r>
            <a:endParaRPr lang="fr-FR" sz="2000" b="1" dirty="0">
              <a:effectLst>
                <a:outerShdw blurRad="38100" dist="38100" dir="2700000" algn="tl">
                  <a:srgbClr val="000000">
                    <a:alpha val="43137"/>
                  </a:srgbClr>
                </a:outerShdw>
              </a:effectLst>
            </a:endParaRPr>
          </a:p>
        </p:txBody>
      </p:sp>
      <p:sp>
        <p:nvSpPr>
          <p:cNvPr id="3" name="Espace réservé du contenu 2">
            <a:extLst>
              <a:ext uri="{FF2B5EF4-FFF2-40B4-BE49-F238E27FC236}">
                <a16:creationId xmlns:a16="http://schemas.microsoft.com/office/drawing/2014/main" id="{1D3FFC4C-9F8D-410D-88F3-BC959B61C12C}"/>
              </a:ext>
            </a:extLst>
          </p:cNvPr>
          <p:cNvSpPr>
            <a:spLocks noGrp="1"/>
          </p:cNvSpPr>
          <p:nvPr>
            <p:ph idx="1"/>
          </p:nvPr>
        </p:nvSpPr>
        <p:spPr>
          <a:xfrm>
            <a:off x="724737" y="1133317"/>
            <a:ext cx="10688934" cy="4959912"/>
          </a:xfrm>
        </p:spPr>
        <p:txBody>
          <a:bodyPr>
            <a:noAutofit/>
          </a:bodyPr>
          <a:lstStyle/>
          <a:p>
            <a:pPr indent="0" algn="just">
              <a:spcAft>
                <a:spcPts val="0"/>
              </a:spcAft>
              <a:buNone/>
            </a:pPr>
            <a:r>
              <a:rPr lang="fr-FR" sz="2400" dirty="0" smtClean="0">
                <a:latin typeface="Arial" panose="020B0604020202020204" pitchFamily="34" charset="0"/>
                <a:ea typeface="Times New Roman" panose="02020603050405020304" pitchFamily="18" charset="0"/>
                <a:cs typeface="Arial" panose="020B0604020202020204" pitchFamily="34" charset="0"/>
              </a:rPr>
              <a:t>L’une des finalités des études ECOLOC </a:t>
            </a:r>
            <a:r>
              <a:rPr lang="fr-FR" sz="2400" dirty="0">
                <a:latin typeface="Arial" panose="020B0604020202020204" pitchFamily="34" charset="0"/>
                <a:ea typeface="Times New Roman" panose="02020603050405020304" pitchFamily="18" charset="0"/>
                <a:cs typeface="Arial" panose="020B0604020202020204" pitchFamily="34" charset="0"/>
              </a:rPr>
              <a:t>est la construction d’une matrice de comptabilité sociale (MCS</a:t>
            </a:r>
            <a:r>
              <a:rPr lang="fr-FR" sz="2400" dirty="0" smtClean="0">
                <a:latin typeface="Arial" panose="020B0604020202020204" pitchFamily="34" charset="0"/>
                <a:ea typeface="Times New Roman" panose="02020603050405020304" pitchFamily="18" charset="0"/>
                <a:cs typeface="Arial" panose="020B0604020202020204" pitchFamily="34" charset="0"/>
              </a:rPr>
              <a:t>). </a:t>
            </a:r>
          </a:p>
          <a:p>
            <a:pPr indent="0" algn="just">
              <a:spcAft>
                <a:spcPts val="0"/>
              </a:spcAft>
              <a:buNone/>
            </a:pPr>
            <a:endParaRPr lang="fr-FR" sz="2400" dirty="0" smtClean="0">
              <a:latin typeface="Arial" panose="020B0604020202020204" pitchFamily="34" charset="0"/>
              <a:ea typeface="Times New Roman" panose="02020603050405020304" pitchFamily="18" charset="0"/>
              <a:cs typeface="Arial" panose="020B0604020202020204" pitchFamily="34" charset="0"/>
            </a:endParaRPr>
          </a:p>
          <a:p>
            <a:pPr indent="0" algn="just">
              <a:spcAft>
                <a:spcPts val="0"/>
              </a:spcAft>
              <a:buNone/>
            </a:pPr>
            <a:r>
              <a:rPr lang="fr-FR" sz="2400" dirty="0" smtClean="0">
                <a:latin typeface="Arial" panose="020B0604020202020204" pitchFamily="34" charset="0"/>
                <a:ea typeface="Times New Roman" panose="02020603050405020304" pitchFamily="18" charset="0"/>
                <a:cs typeface="Arial" panose="020B0604020202020204" pitchFamily="34" charset="0"/>
              </a:rPr>
              <a:t>La </a:t>
            </a:r>
            <a:r>
              <a:rPr lang="fr-FR" sz="2400" dirty="0">
                <a:latin typeface="Arial" panose="020B0604020202020204" pitchFamily="34" charset="0"/>
                <a:ea typeface="Times New Roman" panose="02020603050405020304" pitchFamily="18" charset="0"/>
                <a:cs typeface="Arial" panose="020B0604020202020204" pitchFamily="34" charset="0"/>
              </a:rPr>
              <a:t>MCS </a:t>
            </a:r>
            <a:r>
              <a:rPr lang="fr-FR" sz="2400" dirty="0" smtClean="0">
                <a:latin typeface="Arial" panose="020B0604020202020204" pitchFamily="34" charset="0"/>
                <a:ea typeface="Times New Roman" panose="02020603050405020304" pitchFamily="18" charset="0"/>
                <a:cs typeface="Arial" panose="020B0604020202020204" pitchFamily="34" charset="0"/>
              </a:rPr>
              <a:t>décrit </a:t>
            </a:r>
            <a:r>
              <a:rPr lang="fr-FR" sz="2400" dirty="0">
                <a:latin typeface="Arial" panose="020B0604020202020204" pitchFamily="34" charset="0"/>
                <a:ea typeface="Times New Roman" panose="02020603050405020304" pitchFamily="18" charset="0"/>
                <a:cs typeface="Arial" panose="020B0604020202020204" pitchFamily="34" charset="0"/>
              </a:rPr>
              <a:t>les interdépendances des secteurs de production et s’attache à retracer les relations entre la structure de la production et la distribution des revenus, les comportements d’accumulation ainsi que les échanges avec l’extérieur. Elle permet de synthétiser en un tableau unique l’ensemble des transactions réalisées entre les différents agents économiques. </a:t>
            </a:r>
          </a:p>
          <a:p>
            <a:pPr algn="just">
              <a:spcAft>
                <a:spcPts val="0"/>
              </a:spcAft>
            </a:pPr>
            <a:r>
              <a:rPr lang="fr-FR" sz="2400" dirty="0">
                <a:latin typeface="Times New Roman" panose="02020603050405020304" pitchFamily="18" charset="0"/>
                <a:ea typeface="Times New Roman" panose="02020603050405020304" pitchFamily="18" charset="0"/>
              </a:rPr>
              <a:t/>
            </a:r>
            <a:br>
              <a:rPr lang="fr-FR" sz="2400" dirty="0">
                <a:latin typeface="Times New Roman" panose="02020603050405020304" pitchFamily="18" charset="0"/>
                <a:ea typeface="Times New Roman" panose="02020603050405020304" pitchFamily="18" charset="0"/>
              </a:rPr>
            </a:br>
            <a:r>
              <a:rPr lang="fr-FR" sz="2400" dirty="0">
                <a:latin typeface="Times New Roman" panose="02020603050405020304" pitchFamily="18" charset="0"/>
                <a:ea typeface="Times New Roman" panose="02020603050405020304" pitchFamily="18" charset="0"/>
              </a:rPr>
              <a:t> </a:t>
            </a:r>
          </a:p>
          <a:p>
            <a:pPr marL="457200" indent="-457200">
              <a:buFont typeface="+mj-lt"/>
              <a:buAutoNum type="arabicPeriod"/>
            </a:pPr>
            <a:endParaRPr lang="fr-FR" sz="2400" dirty="0">
              <a:latin typeface="Times New Roman" panose="02020603050405020304" pitchFamily="18" charset="0"/>
              <a:ea typeface="Times New Roman" panose="02020603050405020304" pitchFamily="18" charset="0"/>
            </a:endParaRPr>
          </a:p>
          <a:p>
            <a:pPr marL="514350" indent="-514350">
              <a:buFont typeface="+mj-lt"/>
              <a:buAutoNum type="romanUcPeriod"/>
            </a:pPr>
            <a:endParaRPr lang="fr-FR" sz="2400" dirty="0"/>
          </a:p>
        </p:txBody>
      </p:sp>
      <p:sp>
        <p:nvSpPr>
          <p:cNvPr id="5" name="Espace réservé de la date 4">
            <a:extLst>
              <a:ext uri="{FF2B5EF4-FFF2-40B4-BE49-F238E27FC236}">
                <a16:creationId xmlns:a16="http://schemas.microsoft.com/office/drawing/2014/main" id="{B69C9133-70B4-4C90-9EAD-326B3BD247A5}"/>
              </a:ext>
            </a:extLst>
          </p:cNvPr>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85B00AFF-5366-4936-A399-8B2D9DCE4189}" type="datetime1">
              <a:rPr kumimoji="0" lang="fr-FR" sz="90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10/06/2021</a:t>
            </a:fld>
            <a:endParaRPr kumimoji="0" lang="fr-FR"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Espace réservé du pied de page 5">
            <a:extLst>
              <a:ext uri="{FF2B5EF4-FFF2-40B4-BE49-F238E27FC236}">
                <a16:creationId xmlns:a16="http://schemas.microsoft.com/office/drawing/2014/main" id="{2A0D94A2-D7F4-442A-A8A7-0774EADD6245}"/>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900" b="0" i="0" u="none" strike="noStrike" kern="1200" cap="all" spc="0" normalizeH="0" baseline="0" noProof="0" dirty="0">
                <a:ln>
                  <a:noFill/>
                </a:ln>
                <a:solidFill>
                  <a:srgbClr val="FFFFFF"/>
                </a:solidFill>
                <a:effectLst/>
                <a:uLnTx/>
                <a:uFillTx/>
                <a:latin typeface="Calibri" panose="020F0502020204030204"/>
                <a:ea typeface="+mn-ea"/>
                <a:cs typeface="+mn-cs"/>
              </a:rPr>
              <a:t>Plan stratégique de l'INSD 2021-2025</a:t>
            </a:r>
          </a:p>
        </p:txBody>
      </p:sp>
      <p:sp>
        <p:nvSpPr>
          <p:cNvPr id="7" name="Espace réservé du numéro de diapositive 6">
            <a:extLst>
              <a:ext uri="{FF2B5EF4-FFF2-40B4-BE49-F238E27FC236}">
                <a16:creationId xmlns:a16="http://schemas.microsoft.com/office/drawing/2014/main" id="{ECF38043-C807-4075-BBCC-9696A9DB334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CE8AAA9-5BE7-4CA1-A0B6-D161800813A8}" type="slidenum">
              <a:rPr kumimoji="0" lang="fr-FR"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fr-FR"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745502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A47C43-4CDD-41C0-97CA-5EE76FEB50AA}"/>
              </a:ext>
            </a:extLst>
          </p:cNvPr>
          <p:cNvSpPr>
            <a:spLocks noGrp="1"/>
          </p:cNvSpPr>
          <p:nvPr>
            <p:ph type="title"/>
          </p:nvPr>
        </p:nvSpPr>
        <p:spPr>
          <a:xfrm>
            <a:off x="1066800" y="259970"/>
            <a:ext cx="10058400" cy="637177"/>
          </a:xfrm>
        </p:spPr>
        <p:txBody>
          <a:bodyPr>
            <a:normAutofit/>
          </a:bodyPr>
          <a:lstStyle/>
          <a:p>
            <a:r>
              <a:rPr lang="fr-FR" sz="2000" b="1" dirty="0" smtClean="0">
                <a:solidFill>
                  <a:srgbClr val="000000">
                    <a:lumMod val="75000"/>
                    <a:lumOff val="25000"/>
                  </a:srgbClr>
                </a:solidFill>
                <a:effectLst>
                  <a:outerShdw blurRad="38100" dist="38100" dir="2700000" algn="tl">
                    <a:srgbClr val="000000">
                      <a:alpha val="43137"/>
                    </a:srgbClr>
                  </a:outerShdw>
                </a:effectLst>
              </a:rPr>
              <a:t>VII-MATRICE DE COMPTABILITE SOCIALE (suite et fin)</a:t>
            </a:r>
            <a:endParaRPr lang="fr-FR" sz="2000" b="1" dirty="0">
              <a:effectLst>
                <a:outerShdw blurRad="38100" dist="38100" dir="2700000" algn="tl">
                  <a:srgbClr val="000000">
                    <a:alpha val="43137"/>
                  </a:srgbClr>
                </a:outerShdw>
              </a:effectLst>
            </a:endParaRPr>
          </a:p>
        </p:txBody>
      </p:sp>
      <p:sp>
        <p:nvSpPr>
          <p:cNvPr id="3" name="Espace réservé du contenu 2">
            <a:extLst>
              <a:ext uri="{FF2B5EF4-FFF2-40B4-BE49-F238E27FC236}">
                <a16:creationId xmlns:a16="http://schemas.microsoft.com/office/drawing/2014/main" id="{1D3FFC4C-9F8D-410D-88F3-BC959B61C12C}"/>
              </a:ext>
            </a:extLst>
          </p:cNvPr>
          <p:cNvSpPr>
            <a:spLocks noGrp="1"/>
          </p:cNvSpPr>
          <p:nvPr>
            <p:ph idx="1"/>
          </p:nvPr>
        </p:nvSpPr>
        <p:spPr>
          <a:xfrm>
            <a:off x="724737" y="1133317"/>
            <a:ext cx="8909714" cy="5899250"/>
          </a:xfrm>
        </p:spPr>
        <p:txBody>
          <a:bodyPr>
            <a:noAutofit/>
          </a:bodyPr>
          <a:lstStyle/>
          <a:p>
            <a:pPr indent="0" algn="just">
              <a:spcAft>
                <a:spcPts val="0"/>
              </a:spcAft>
              <a:buNone/>
            </a:pPr>
            <a:r>
              <a:rPr lang="fr-FR" dirty="0" smtClean="0">
                <a:latin typeface="Arial" panose="020B0604020202020204" pitchFamily="34" charset="0"/>
                <a:ea typeface="Times New Roman" panose="02020603050405020304" pitchFamily="18" charset="0"/>
                <a:cs typeface="Arial" panose="020B0604020202020204" pitchFamily="34" charset="0"/>
              </a:rPr>
              <a:t>Les MCS </a:t>
            </a:r>
            <a:r>
              <a:rPr lang="fr-FR" dirty="0">
                <a:latin typeface="Arial" panose="020B0604020202020204" pitchFamily="34" charset="0"/>
                <a:ea typeface="Times New Roman" panose="02020603050405020304" pitchFamily="18" charset="0"/>
                <a:cs typeface="Arial" panose="020B0604020202020204" pitchFamily="34" charset="0"/>
              </a:rPr>
              <a:t>est </a:t>
            </a:r>
            <a:r>
              <a:rPr lang="fr-FR" dirty="0" smtClean="0">
                <a:latin typeface="Arial" panose="020B0604020202020204" pitchFamily="34" charset="0"/>
                <a:ea typeface="Times New Roman" panose="02020603050405020304" pitchFamily="18" charset="0"/>
                <a:cs typeface="Arial" panose="020B0604020202020204" pitchFamily="34" charset="0"/>
              </a:rPr>
              <a:t>construites </a:t>
            </a:r>
            <a:r>
              <a:rPr lang="fr-FR" dirty="0">
                <a:latin typeface="Arial" panose="020B0604020202020204" pitchFamily="34" charset="0"/>
                <a:ea typeface="Times New Roman" panose="02020603050405020304" pitchFamily="18" charset="0"/>
                <a:cs typeface="Arial" panose="020B0604020202020204" pitchFamily="34" charset="0"/>
              </a:rPr>
              <a:t>autour de 6 comptes correspondant aux différentes approches d’élaboration des comptes économiques  : les comptes de branches, les comptes de produits, les comptes des secteurs institutionnels, les comptes des facteurs, les comptes d’accumulation et le compte de l’extérieur. </a:t>
            </a:r>
            <a:endParaRPr lang="fr-FR" dirty="0" smtClean="0">
              <a:latin typeface="Arial" panose="020B0604020202020204" pitchFamily="34" charset="0"/>
              <a:ea typeface="Times New Roman" panose="02020603050405020304" pitchFamily="18" charset="0"/>
              <a:cs typeface="Arial" panose="020B0604020202020204" pitchFamily="34" charset="0"/>
            </a:endParaRPr>
          </a:p>
          <a:p>
            <a:pPr indent="0" algn="just">
              <a:spcAft>
                <a:spcPts val="0"/>
              </a:spcAft>
              <a:buNone/>
            </a:pPr>
            <a:r>
              <a:rPr lang="fr-FR" dirty="0" smtClean="0">
                <a:latin typeface="Arial" panose="020B0604020202020204" pitchFamily="34" charset="0"/>
                <a:ea typeface="Times New Roman" panose="02020603050405020304" pitchFamily="18" charset="0"/>
                <a:cs typeface="Arial" panose="020B0604020202020204" pitchFamily="34" charset="0"/>
              </a:rPr>
              <a:t>L’enjeu </a:t>
            </a:r>
            <a:r>
              <a:rPr lang="fr-FR" dirty="0">
                <a:latin typeface="Arial" panose="020B0604020202020204" pitchFamily="34" charset="0"/>
                <a:ea typeface="Times New Roman" panose="02020603050405020304" pitchFamily="18" charset="0"/>
                <a:cs typeface="Arial" panose="020B0604020202020204" pitchFamily="34" charset="0"/>
              </a:rPr>
              <a:t>est donc d’arriver à équilibrer les ressources et les emplois de ces comptes de sorte à aboutir à l’équilibre global de la MCS qui se traduit par l’égalité entre les totaux des lignes et des colonnes.</a:t>
            </a:r>
          </a:p>
          <a:p>
            <a:pPr indent="0" algn="just">
              <a:spcAft>
                <a:spcPts val="0"/>
              </a:spcAft>
              <a:buNone/>
            </a:pPr>
            <a:r>
              <a:rPr lang="fr-FR" dirty="0" smtClean="0">
                <a:latin typeface="Arial" panose="020B0604020202020204" pitchFamily="34" charset="0"/>
                <a:ea typeface="Times New Roman" panose="02020603050405020304" pitchFamily="18" charset="0"/>
                <a:cs typeface="Arial" panose="020B0604020202020204" pitchFamily="34" charset="0"/>
              </a:rPr>
              <a:t>Dans le cas du Burkina, le </a:t>
            </a:r>
            <a:r>
              <a:rPr lang="fr-FR" dirty="0">
                <a:latin typeface="Arial" panose="020B0604020202020204" pitchFamily="34" charset="0"/>
                <a:ea typeface="Times New Roman" panose="02020603050405020304" pitchFamily="18" charset="0"/>
                <a:cs typeface="Arial" panose="020B0604020202020204" pitchFamily="34" charset="0"/>
              </a:rPr>
              <a:t>compte de produits et surtout le compte du reste du monde  qui ont joué ce rôle à travers la consommation finale, les importations et exportations de produits ainsi que les transferts courants des ménages</a:t>
            </a:r>
            <a:r>
              <a:rPr lang="fr-FR" dirty="0" smtClean="0">
                <a:latin typeface="Arial" panose="020B0604020202020204" pitchFamily="34" charset="0"/>
                <a:ea typeface="Times New Roman" panose="02020603050405020304" pitchFamily="18" charset="0"/>
                <a:cs typeface="Arial" panose="020B0604020202020204" pitchFamily="34" charset="0"/>
              </a:rPr>
              <a:t>. </a:t>
            </a:r>
            <a:r>
              <a:rPr lang="fr-FR" dirty="0">
                <a:latin typeface="Arial" panose="020B0604020202020204" pitchFamily="34" charset="0"/>
                <a:ea typeface="Times New Roman" panose="02020603050405020304" pitchFamily="18" charset="0"/>
                <a:cs typeface="Arial" panose="020B0604020202020204" pitchFamily="34" charset="0"/>
              </a:rPr>
              <a:t>Pour </a:t>
            </a:r>
            <a:r>
              <a:rPr lang="fr-FR" dirty="0" smtClean="0">
                <a:latin typeface="Arial" panose="020B0604020202020204" pitchFamily="34" charset="0"/>
                <a:ea typeface="Times New Roman" panose="02020603050405020304" pitchFamily="18" charset="0"/>
                <a:cs typeface="Arial" panose="020B0604020202020204" pitchFamily="34" charset="0"/>
              </a:rPr>
              <a:t>les transferts </a:t>
            </a:r>
            <a:r>
              <a:rPr lang="fr-FR" dirty="0">
                <a:latin typeface="Arial" panose="020B0604020202020204" pitchFamily="34" charset="0"/>
                <a:ea typeface="Times New Roman" panose="02020603050405020304" pitchFamily="18" charset="0"/>
                <a:cs typeface="Arial" panose="020B0604020202020204" pitchFamily="34" charset="0"/>
              </a:rPr>
              <a:t>privés provenant de </a:t>
            </a:r>
            <a:r>
              <a:rPr lang="fr-FR" dirty="0" smtClean="0">
                <a:latin typeface="Arial" panose="020B0604020202020204" pitchFamily="34" charset="0"/>
                <a:ea typeface="Times New Roman" panose="02020603050405020304" pitchFamily="18" charset="0"/>
                <a:cs typeface="Arial" panose="020B0604020202020204" pitchFamily="34" charset="0"/>
              </a:rPr>
              <a:t>l’extérieur nous avons eu recours souvent aux données du modèle démoéconomique</a:t>
            </a:r>
            <a:endParaRPr lang="fr-FR" dirty="0">
              <a:latin typeface="Arial" panose="020B0604020202020204" pitchFamily="34" charset="0"/>
              <a:ea typeface="Times New Roman" panose="02020603050405020304" pitchFamily="18" charset="0"/>
              <a:cs typeface="Arial" panose="020B0604020202020204" pitchFamily="34" charset="0"/>
            </a:endParaRPr>
          </a:p>
          <a:p>
            <a:pPr indent="0" algn="just">
              <a:spcAft>
                <a:spcPts val="0"/>
              </a:spcAft>
              <a:buNone/>
            </a:pPr>
            <a:r>
              <a:rPr lang="fr-FR" dirty="0" smtClean="0">
                <a:latin typeface="Arial" panose="020B0604020202020204" pitchFamily="34" charset="0"/>
                <a:ea typeface="Times New Roman" panose="02020603050405020304" pitchFamily="18" charset="0"/>
                <a:cs typeface="Arial" panose="020B0604020202020204" pitchFamily="34" charset="0"/>
              </a:rPr>
              <a:t>En pratique</a:t>
            </a:r>
            <a:r>
              <a:rPr lang="fr-FR" dirty="0">
                <a:latin typeface="Arial" panose="020B0604020202020204" pitchFamily="34" charset="0"/>
                <a:ea typeface="Times New Roman" panose="02020603050405020304" pitchFamily="18" charset="0"/>
                <a:cs typeface="Arial" panose="020B0604020202020204" pitchFamily="34" charset="0"/>
              </a:rPr>
              <a:t>, le bouclage de la MCS est une opération extrêmement pénible qui nécessite des va et vient incessants </a:t>
            </a:r>
            <a:r>
              <a:rPr lang="fr-FR" dirty="0" smtClean="0">
                <a:latin typeface="Arial" panose="020B0604020202020204" pitchFamily="34" charset="0"/>
                <a:ea typeface="Times New Roman" panose="02020603050405020304" pitchFamily="18" charset="0"/>
                <a:cs typeface="Arial" panose="020B0604020202020204" pitchFamily="34" charset="0"/>
              </a:rPr>
              <a:t>entre les différents comptes et la MCS. </a:t>
            </a:r>
            <a:endParaRPr lang="fr-FR" dirty="0">
              <a:latin typeface="Arial" panose="020B0604020202020204" pitchFamily="34" charset="0"/>
              <a:ea typeface="Times New Roman" panose="02020603050405020304" pitchFamily="18" charset="0"/>
              <a:cs typeface="Arial" panose="020B0604020202020204" pitchFamily="34" charset="0"/>
            </a:endParaRPr>
          </a:p>
          <a:p>
            <a:pPr indent="0" algn="just">
              <a:spcAft>
                <a:spcPts val="0"/>
              </a:spcAft>
              <a:buNone/>
            </a:pPr>
            <a:r>
              <a:rPr lang="fr-FR" sz="1200" dirty="0" smtClean="0">
                <a:latin typeface="Arial" panose="020B0604020202020204" pitchFamily="34" charset="0"/>
                <a:ea typeface="Times New Roman" panose="02020603050405020304" pitchFamily="18" charset="0"/>
                <a:cs typeface="Arial" panose="020B0604020202020204" pitchFamily="34" charset="0"/>
              </a:rPr>
              <a:t>. </a:t>
            </a:r>
            <a:endParaRPr lang="fr-FR" sz="1200" dirty="0">
              <a:latin typeface="Arial" panose="020B0604020202020204" pitchFamily="34" charset="0"/>
              <a:ea typeface="Times New Roman" panose="02020603050405020304" pitchFamily="18" charset="0"/>
              <a:cs typeface="Arial" panose="020B0604020202020204" pitchFamily="34" charset="0"/>
            </a:endParaRPr>
          </a:p>
          <a:p>
            <a:pPr algn="just">
              <a:spcAft>
                <a:spcPts val="0"/>
              </a:spcAft>
            </a:pPr>
            <a:r>
              <a:rPr lang="fr-FR" sz="2400" dirty="0">
                <a:latin typeface="Times New Roman" panose="02020603050405020304" pitchFamily="18" charset="0"/>
                <a:ea typeface="Times New Roman" panose="02020603050405020304" pitchFamily="18" charset="0"/>
              </a:rPr>
              <a:t> </a:t>
            </a:r>
          </a:p>
          <a:p>
            <a:pPr marL="457200" indent="-457200">
              <a:buFont typeface="+mj-lt"/>
              <a:buAutoNum type="arabicPeriod"/>
            </a:pPr>
            <a:endParaRPr lang="fr-FR" sz="2400" dirty="0">
              <a:latin typeface="Times New Roman" panose="02020603050405020304" pitchFamily="18" charset="0"/>
              <a:ea typeface="Times New Roman" panose="02020603050405020304" pitchFamily="18" charset="0"/>
            </a:endParaRPr>
          </a:p>
          <a:p>
            <a:pPr marL="514350" indent="-514350">
              <a:buFont typeface="+mj-lt"/>
              <a:buAutoNum type="romanUcPeriod"/>
            </a:pPr>
            <a:endParaRPr lang="fr-FR" sz="2400" dirty="0"/>
          </a:p>
        </p:txBody>
      </p:sp>
      <p:sp>
        <p:nvSpPr>
          <p:cNvPr id="5" name="Espace réservé de la date 4">
            <a:extLst>
              <a:ext uri="{FF2B5EF4-FFF2-40B4-BE49-F238E27FC236}">
                <a16:creationId xmlns:a16="http://schemas.microsoft.com/office/drawing/2014/main" id="{B69C9133-70B4-4C90-9EAD-326B3BD247A5}"/>
              </a:ext>
            </a:extLst>
          </p:cNvPr>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85B00AFF-5366-4936-A399-8B2D9DCE4189}" type="datetime1">
              <a:rPr kumimoji="0" lang="fr-FR" sz="90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10/06/2021</a:t>
            </a:fld>
            <a:endParaRPr kumimoji="0" lang="fr-FR"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Espace réservé du pied de page 5">
            <a:extLst>
              <a:ext uri="{FF2B5EF4-FFF2-40B4-BE49-F238E27FC236}">
                <a16:creationId xmlns:a16="http://schemas.microsoft.com/office/drawing/2014/main" id="{2A0D94A2-D7F4-442A-A8A7-0774EADD6245}"/>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900" b="0" i="0" u="none" strike="noStrike" kern="1200" cap="all" spc="0" normalizeH="0" baseline="0" noProof="0" dirty="0">
                <a:ln>
                  <a:noFill/>
                </a:ln>
                <a:solidFill>
                  <a:srgbClr val="FFFFFF"/>
                </a:solidFill>
                <a:effectLst/>
                <a:uLnTx/>
                <a:uFillTx/>
                <a:latin typeface="Calibri" panose="020F0502020204030204"/>
                <a:ea typeface="+mn-ea"/>
                <a:cs typeface="+mn-cs"/>
              </a:rPr>
              <a:t>Plan stratégique de l'INSD 2021-2025</a:t>
            </a:r>
          </a:p>
        </p:txBody>
      </p:sp>
      <p:sp>
        <p:nvSpPr>
          <p:cNvPr id="7" name="Espace réservé du numéro de diapositive 6">
            <a:extLst>
              <a:ext uri="{FF2B5EF4-FFF2-40B4-BE49-F238E27FC236}">
                <a16:creationId xmlns:a16="http://schemas.microsoft.com/office/drawing/2014/main" id="{ECF38043-C807-4075-BBCC-9696A9DB334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CE8AAA9-5BE7-4CA1-A0B6-D161800813A8}" type="slidenum">
              <a:rPr kumimoji="0" lang="fr-FR"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fr-FR"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893760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ce réservé du numéro de diapositive 5"/>
          <p:cNvSpPr>
            <a:spLocks noGrp="1"/>
          </p:cNvSpPr>
          <p:nvPr>
            <p:ph type="sldNum" sz="quarter" idx="12"/>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46B29F3-6C83-43A2-A20E-4B81E35AA3D2}" type="slidenum">
              <a:rPr lang="fr-FR" altLang="fr-FR"/>
              <a:pPr/>
              <a:t>13</a:t>
            </a:fld>
            <a:endParaRPr lang="fr-FR" altLang="fr-FR"/>
          </a:p>
        </p:txBody>
      </p:sp>
      <p:sp>
        <p:nvSpPr>
          <p:cNvPr id="21507" name="Rectangle 2"/>
          <p:cNvSpPr>
            <a:spLocks noGrp="1" noChangeArrowheads="1"/>
          </p:cNvSpPr>
          <p:nvPr>
            <p:ph type="title"/>
          </p:nvPr>
        </p:nvSpPr>
        <p:spPr>
          <a:xfrm>
            <a:off x="1981200" y="274640"/>
            <a:ext cx="8229600" cy="465194"/>
          </a:xfrm>
        </p:spPr>
        <p:txBody>
          <a:bodyPr>
            <a:normAutofit/>
          </a:bodyPr>
          <a:lstStyle/>
          <a:p>
            <a:pPr marL="1117600" indent="-1117600"/>
            <a:r>
              <a:rPr lang="fr-FR" sz="2000" b="1" dirty="0" smtClean="0">
                <a:solidFill>
                  <a:srgbClr val="000000">
                    <a:lumMod val="75000"/>
                    <a:lumOff val="25000"/>
                  </a:srgbClr>
                </a:solidFill>
                <a:effectLst>
                  <a:outerShdw blurRad="38100" dist="38100" dir="2700000" algn="tl">
                    <a:srgbClr val="000000">
                      <a:alpha val="43137"/>
                    </a:srgbClr>
                  </a:outerShdw>
                </a:effectLst>
              </a:rPr>
              <a:t>VII-QUELQUES RESULTATS:  (Répartition des PLB des zones d’études par localité</a:t>
            </a:r>
            <a:endParaRPr lang="fr-FR" altLang="fr-FR" sz="2400" b="1" dirty="0"/>
          </a:p>
        </p:txBody>
      </p:sp>
      <p:sp>
        <p:nvSpPr>
          <p:cNvPr id="21509" name="Rectangle 5"/>
          <p:cNvSpPr>
            <a:spLocks noChangeArrowheads="1"/>
          </p:cNvSpPr>
          <p:nvPr/>
        </p:nvSpPr>
        <p:spPr bwMode="auto">
          <a:xfrm>
            <a:off x="7824788" y="1628776"/>
            <a:ext cx="17256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fr-FR" altLang="fr-FR" sz="1000">
                <a:cs typeface="Times New Roman" panose="02020603050405020304" pitchFamily="18" charset="0"/>
              </a:rPr>
              <a:t>(PLB en milliards de FCFA)</a:t>
            </a:r>
            <a:endParaRPr lang="fr-FR" altLang="fr-FR"/>
          </a:p>
        </p:txBody>
      </p:sp>
      <p:graphicFrame>
        <p:nvGraphicFramePr>
          <p:cNvPr id="23961" name="Group 409"/>
          <p:cNvGraphicFramePr>
            <a:graphicFrameLocks noGrp="1"/>
          </p:cNvGraphicFramePr>
          <p:nvPr>
            <p:extLst>
              <p:ext uri="{D42A27DB-BD31-4B8C-83A1-F6EECF244321}">
                <p14:modId xmlns:p14="http://schemas.microsoft.com/office/powerpoint/2010/main" val="241709428"/>
              </p:ext>
            </p:extLst>
          </p:nvPr>
        </p:nvGraphicFramePr>
        <p:xfrm>
          <a:off x="2640014" y="1105596"/>
          <a:ext cx="7802107" cy="4299162"/>
        </p:xfrm>
        <a:graphic>
          <a:graphicData uri="http://schemas.openxmlformats.org/drawingml/2006/table">
            <a:tbl>
              <a:tblPr/>
              <a:tblGrid>
                <a:gridCol w="1233944">
                  <a:extLst>
                    <a:ext uri="{9D8B030D-6E8A-4147-A177-3AD203B41FA5}">
                      <a16:colId xmlns:a16="http://schemas.microsoft.com/office/drawing/2014/main" val="2990388129"/>
                    </a:ext>
                  </a:extLst>
                </a:gridCol>
                <a:gridCol w="1147937">
                  <a:extLst>
                    <a:ext uri="{9D8B030D-6E8A-4147-A177-3AD203B41FA5}">
                      <a16:colId xmlns:a16="http://schemas.microsoft.com/office/drawing/2014/main" val="1442222790"/>
                    </a:ext>
                  </a:extLst>
                </a:gridCol>
                <a:gridCol w="1149692">
                  <a:extLst>
                    <a:ext uri="{9D8B030D-6E8A-4147-A177-3AD203B41FA5}">
                      <a16:colId xmlns:a16="http://schemas.microsoft.com/office/drawing/2014/main" val="1612586306"/>
                    </a:ext>
                  </a:extLst>
                </a:gridCol>
                <a:gridCol w="1149691">
                  <a:extLst>
                    <a:ext uri="{9D8B030D-6E8A-4147-A177-3AD203B41FA5}">
                      <a16:colId xmlns:a16="http://schemas.microsoft.com/office/drawing/2014/main" val="1483150506"/>
                    </a:ext>
                  </a:extLst>
                </a:gridCol>
                <a:gridCol w="1149692">
                  <a:extLst>
                    <a:ext uri="{9D8B030D-6E8A-4147-A177-3AD203B41FA5}">
                      <a16:colId xmlns:a16="http://schemas.microsoft.com/office/drawing/2014/main" val="119792350"/>
                    </a:ext>
                  </a:extLst>
                </a:gridCol>
                <a:gridCol w="824970">
                  <a:extLst>
                    <a:ext uri="{9D8B030D-6E8A-4147-A177-3AD203B41FA5}">
                      <a16:colId xmlns:a16="http://schemas.microsoft.com/office/drawing/2014/main" val="2084202522"/>
                    </a:ext>
                  </a:extLst>
                </a:gridCol>
                <a:gridCol w="1146181">
                  <a:extLst>
                    <a:ext uri="{9D8B030D-6E8A-4147-A177-3AD203B41FA5}">
                      <a16:colId xmlns:a16="http://schemas.microsoft.com/office/drawing/2014/main" val="4275750801"/>
                    </a:ext>
                  </a:extLst>
                </a:gridCol>
              </a:tblGrid>
              <a:tr h="72139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altLang="fr-FR" sz="1400" b="0" i="0" u="none" strike="noStrike" cap="none" normalizeH="0" baseline="0" dirty="0" smtClean="0">
                        <a:ln>
                          <a:noFill/>
                        </a:ln>
                        <a:solidFill>
                          <a:schemeClr val="tx1"/>
                        </a:solidFill>
                        <a:effectLst/>
                        <a:latin typeface="Arial" panose="020B0604020202020204" pitchFamily="34"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altLang="fr-FR"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Ville pôle</a:t>
                      </a:r>
                      <a:endParaRPr kumimoji="0" lang="fr-FR" altLang="fr-FR" sz="1400" b="0" i="0" u="none" strike="noStrike" cap="none" normalizeH="0" baseline="0" dirty="0" smtClean="0">
                        <a:ln>
                          <a:noFill/>
                        </a:ln>
                        <a:solidFill>
                          <a:schemeClr val="tx1"/>
                        </a:solidFill>
                        <a:effectLst/>
                        <a:latin typeface="Arial" panose="020B0604020202020204" pitchFamily="34"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grid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Hinterland</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row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Total</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Année de référence</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23211787"/>
                  </a:ext>
                </a:extLst>
              </a:tr>
              <a:tr h="1018451">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altLang="fr-FR" sz="1400" b="0" i="0" u="none" strike="noStrike" cap="none" normalizeH="0" baseline="0" dirty="0" smtClean="0">
                        <a:ln>
                          <a:noFill/>
                        </a:ln>
                        <a:solidFill>
                          <a:schemeClr val="tx1"/>
                        </a:solidFill>
                        <a:effectLst/>
                        <a:latin typeface="Arial" panose="020B0604020202020204" pitchFamily="34"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Zone agglomérée</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Zone non agglomérée</a:t>
                      </a:r>
                      <a:endParaRPr kumimoji="0" lang="fr-FR" altLang="fr-FR" sz="1400" b="0" i="0" u="none" strike="noStrike" cap="none" normalizeH="0" baseline="0" dirty="0" smtClean="0">
                        <a:ln>
                          <a:noFill/>
                        </a:ln>
                        <a:solidFill>
                          <a:schemeClr val="tx1"/>
                        </a:solidFill>
                        <a:effectLst/>
                        <a:latin typeface="Arial" panose="020B0604020202020204" pitchFamily="34"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Hinterland urbain</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Hinterland rural</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fr-FR"/>
                    </a:p>
                  </a:txBody>
                  <a:tcPr/>
                </a:tc>
                <a:tc vMerge="1">
                  <a:txBody>
                    <a:bodyPr/>
                    <a:lstStyle/>
                    <a:p>
                      <a:endParaRPr lang="fr-FR"/>
                    </a:p>
                  </a:txBody>
                  <a:tcPr/>
                </a:tc>
                <a:extLst>
                  <a:ext uri="{0D108BD9-81ED-4DB2-BD59-A6C34878D82A}">
                    <a16:rowId xmlns:a16="http://schemas.microsoft.com/office/drawing/2014/main" val="461490848"/>
                  </a:ext>
                </a:extLst>
              </a:tr>
              <a:tr h="42434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Koudougou</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16,8</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0,7</a:t>
                      </a:r>
                      <a:endParaRPr kumimoji="0" lang="de-DE" altLang="fr-FR" sz="1400" b="0" i="0" u="none" strike="noStrike" cap="none" normalizeH="0" baseline="0" smtClean="0">
                        <a:ln>
                          <a:noFill/>
                        </a:ln>
                        <a:solidFill>
                          <a:schemeClr val="tx1"/>
                        </a:solidFill>
                        <a:effectLst/>
                        <a:latin typeface="Arial" panose="020B0604020202020204" pitchFamily="34" charset="0"/>
                      </a:endParaRPr>
                    </a:p>
                  </a:txBody>
                  <a:tcPr marT="45715" marB="4571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15,1</a:t>
                      </a:r>
                      <a:endParaRPr kumimoji="0" lang="de-DE" altLang="fr-FR" sz="1400" b="0" i="0" u="none" strike="noStrike" cap="none" normalizeH="0" baseline="0" smtClean="0">
                        <a:ln>
                          <a:noFill/>
                        </a:ln>
                        <a:solidFill>
                          <a:schemeClr val="tx1"/>
                        </a:solidFill>
                        <a:effectLst/>
                        <a:latin typeface="Arial" panose="020B0604020202020204" pitchFamily="34" charset="0"/>
                      </a:endParaRPr>
                    </a:p>
                  </a:txBody>
                  <a:tcPr marT="45715" marB="4571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13,8</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46,4</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2003</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19794551"/>
                  </a:ext>
                </a:extLst>
              </a:tr>
              <a:tr h="42434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Tenkodogo</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10,8</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5,9</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14,8</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24,1</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55,6</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2003</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94353577"/>
                  </a:ext>
                </a:extLst>
              </a:tr>
              <a:tr h="42434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Banfora</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24,0</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1,7</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6,0</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21,9</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53,7</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2003</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53753929"/>
                  </a:ext>
                </a:extLst>
              </a:tr>
              <a:tr h="42434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Dédougou</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8,9</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4,7</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14,6</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49,9</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78,0</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2004</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50630221"/>
                  </a:ext>
                </a:extLst>
              </a:tr>
              <a:tr h="4375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Dori</a:t>
                      </a:r>
                      <a:endParaRPr kumimoji="0" lang="fr-FR" altLang="fr-FR" sz="1400" b="0" i="0" u="none" strike="noStrike" cap="none" normalizeH="0" baseline="0" dirty="0" smtClean="0">
                        <a:ln>
                          <a:noFill/>
                        </a:ln>
                        <a:solidFill>
                          <a:schemeClr val="tx1"/>
                        </a:solidFill>
                        <a:effectLst/>
                        <a:latin typeface="Arial" panose="020B0604020202020204" pitchFamily="34"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5,0</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3,4</a:t>
                      </a:r>
                      <a:endParaRPr kumimoji="0" lang="fr-FR" altLang="fr-FR" sz="1400" b="0" i="0" u="none" strike="noStrike" cap="none" normalizeH="0" baseline="0" dirty="0" smtClean="0">
                        <a:ln>
                          <a:noFill/>
                        </a:ln>
                        <a:solidFill>
                          <a:schemeClr val="tx1"/>
                        </a:solidFill>
                        <a:effectLst/>
                        <a:latin typeface="Arial" panose="020B0604020202020204" pitchFamily="34" charset="0"/>
                      </a:endParaRPr>
                    </a:p>
                  </a:txBody>
                  <a:tcPr marT="45715" marB="4571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40,9</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49,3</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2004</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19803873"/>
                  </a:ext>
                </a:extLst>
              </a:tr>
              <a:tr h="42434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Ouahigouya</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11,1</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fr-FR"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0,5</a:t>
                      </a:r>
                      <a:endParaRPr kumimoji="0" lang="de-DE" altLang="fr-FR" sz="1400" b="0" i="0" u="none" strike="noStrike" cap="none" normalizeH="0" baseline="0" dirty="0" smtClean="0">
                        <a:ln>
                          <a:noFill/>
                        </a:ln>
                        <a:solidFill>
                          <a:schemeClr val="tx1"/>
                        </a:solidFill>
                        <a:effectLst/>
                        <a:latin typeface="Arial" panose="020B0604020202020204" pitchFamily="34" charset="0"/>
                      </a:endParaRPr>
                    </a:p>
                  </a:txBody>
                  <a:tcPr marT="45715" marB="4571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fr-FR"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9</a:t>
                      </a:r>
                      <a:endParaRPr kumimoji="0" lang="de-DE" altLang="fr-FR" sz="1400" b="0" i="0" u="none" strike="noStrike" cap="none" normalizeH="0" baseline="0" dirty="0" smtClean="0">
                        <a:ln>
                          <a:noFill/>
                        </a:ln>
                        <a:solidFill>
                          <a:schemeClr val="tx1"/>
                        </a:solidFill>
                        <a:effectLst/>
                        <a:latin typeface="Arial" panose="020B0604020202020204" pitchFamily="34" charset="0"/>
                      </a:endParaRPr>
                    </a:p>
                  </a:txBody>
                  <a:tcPr marT="45715" marB="4571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57,2</a:t>
                      </a:r>
                      <a:endParaRPr kumimoji="0" lang="de-DE" altLang="fr-FR" sz="1400" b="0" i="0" u="none" strike="noStrike" cap="none" normalizeH="0" baseline="0" smtClean="0">
                        <a:ln>
                          <a:noFill/>
                        </a:ln>
                        <a:solidFill>
                          <a:schemeClr val="tx1"/>
                        </a:solidFill>
                        <a:effectLst/>
                        <a:latin typeface="Arial" panose="020B0604020202020204" pitchFamily="34" charset="0"/>
                      </a:endParaRPr>
                    </a:p>
                  </a:txBody>
                  <a:tcPr marT="45715" marB="4571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77,8</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5" marB="4571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2005</a:t>
                      </a:r>
                      <a:endParaRPr kumimoji="0" lang="fr-FR" altLang="fr-FR" sz="1400" b="0" i="0" u="none" strike="noStrike" cap="none" normalizeH="0" baseline="0" dirty="0" smtClean="0">
                        <a:ln>
                          <a:noFill/>
                        </a:ln>
                        <a:solidFill>
                          <a:schemeClr val="tx1"/>
                        </a:solidFill>
                        <a:effectLst/>
                        <a:latin typeface="Arial" panose="020B0604020202020204" pitchFamily="34" charset="0"/>
                      </a:endParaRPr>
                    </a:p>
                  </a:txBody>
                  <a:tcPr marT="45715" marB="4571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54106221"/>
                  </a:ext>
                </a:extLst>
              </a:tr>
            </a:tbl>
          </a:graphicData>
        </a:graphic>
      </p:graphicFrame>
      <p:sp>
        <p:nvSpPr>
          <p:cNvPr id="21580" name="Text Box 408"/>
          <p:cNvSpPr txBox="1">
            <a:spLocks noChangeArrowheads="1"/>
          </p:cNvSpPr>
          <p:nvPr/>
        </p:nvSpPr>
        <p:spPr bwMode="auto">
          <a:xfrm>
            <a:off x="2566989" y="5589589"/>
            <a:ext cx="7273925"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fr-FR" altLang="fr-FR" dirty="0"/>
              <a:t>Les années de référence étant distinctes, la comparaison impose la définition d’une année de référence commune et de procéder à des ajustements; l’année 2003 a été retenue comme référence commune</a:t>
            </a:r>
          </a:p>
        </p:txBody>
      </p:sp>
    </p:spTree>
    <p:extLst>
      <p:ext uri="{BB962C8B-B14F-4D97-AF65-F5344CB8AC3E}">
        <p14:creationId xmlns:p14="http://schemas.microsoft.com/office/powerpoint/2010/main" val="6300151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97280" y="122465"/>
            <a:ext cx="10058400" cy="666800"/>
          </a:xfrm>
        </p:spPr>
        <p:txBody>
          <a:bodyPr>
            <a:normAutofit/>
          </a:bodyPr>
          <a:lstStyle/>
          <a:p>
            <a:r>
              <a:rPr lang="fr-FR" sz="2000" b="1" dirty="0">
                <a:solidFill>
                  <a:srgbClr val="000000">
                    <a:lumMod val="75000"/>
                    <a:lumOff val="25000"/>
                  </a:srgbClr>
                </a:solidFill>
                <a:effectLst>
                  <a:outerShdw blurRad="38100" dist="38100" dir="2700000" algn="tl">
                    <a:srgbClr val="000000">
                      <a:alpha val="43137"/>
                    </a:srgbClr>
                  </a:outerShdw>
                </a:effectLst>
              </a:rPr>
              <a:t>VII-QUELQUES RESULTATS:  (Répartition des PLB des zones d’études par </a:t>
            </a:r>
            <a:r>
              <a:rPr lang="fr-FR" sz="2000" b="1" dirty="0" smtClean="0">
                <a:solidFill>
                  <a:srgbClr val="000000">
                    <a:lumMod val="75000"/>
                    <a:lumOff val="25000"/>
                  </a:srgbClr>
                </a:solidFill>
                <a:effectLst>
                  <a:outerShdw blurRad="38100" dist="38100" dir="2700000" algn="tl">
                    <a:srgbClr val="000000">
                      <a:alpha val="43137"/>
                    </a:srgbClr>
                  </a:outerShdw>
                </a:effectLst>
              </a:rPr>
              <a:t>localité</a:t>
            </a:r>
            <a:r>
              <a:rPr lang="fr-FR" sz="2000" spc="0" dirty="0">
                <a:solidFill>
                  <a:srgbClr val="000000"/>
                </a:solidFill>
                <a:latin typeface="Arial"/>
              </a:rPr>
              <a:t> </a:t>
            </a:r>
            <a:r>
              <a:rPr lang="fr-FR" sz="2000" b="1" dirty="0">
                <a:solidFill>
                  <a:srgbClr val="000000">
                    <a:lumMod val="75000"/>
                    <a:lumOff val="25000"/>
                  </a:srgbClr>
                </a:solidFill>
                <a:effectLst>
                  <a:outerShdw blurRad="38100" dist="38100" dir="2700000" algn="tl">
                    <a:srgbClr val="000000">
                      <a:alpha val="43137"/>
                    </a:srgbClr>
                  </a:outerShdw>
                </a:effectLst>
              </a:rPr>
              <a:t>et </a:t>
            </a:r>
            <a:r>
              <a:rPr lang="fr-FR" altLang="fr-FR" sz="2000" b="1" dirty="0">
                <a:solidFill>
                  <a:srgbClr val="000000">
                    <a:lumMod val="75000"/>
                    <a:lumOff val="25000"/>
                  </a:srgbClr>
                </a:solidFill>
                <a:effectLst>
                  <a:outerShdw blurRad="38100" dist="38100" dir="2700000" algn="tl">
                    <a:srgbClr val="000000">
                      <a:alpha val="43137"/>
                    </a:srgbClr>
                  </a:outerShdw>
                </a:effectLst>
              </a:rPr>
              <a:t>selon l’année de base </a:t>
            </a:r>
            <a:r>
              <a:rPr lang="fr-FR" altLang="fr-FR" sz="2000" b="1" dirty="0" smtClean="0">
                <a:solidFill>
                  <a:srgbClr val="000000">
                    <a:lumMod val="75000"/>
                    <a:lumOff val="25000"/>
                  </a:srgbClr>
                </a:solidFill>
                <a:effectLst>
                  <a:outerShdw blurRad="38100" dist="38100" dir="2700000" algn="tl">
                    <a:srgbClr val="000000">
                      <a:alpha val="43137"/>
                    </a:srgbClr>
                  </a:outerShdw>
                </a:effectLst>
              </a:rPr>
              <a:t>2003)</a:t>
            </a:r>
            <a:endParaRPr lang="fr-FR" sz="2000" b="1" dirty="0">
              <a:solidFill>
                <a:srgbClr val="000000">
                  <a:lumMod val="75000"/>
                  <a:lumOff val="25000"/>
                </a:srgbClr>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1097280" y="1118507"/>
            <a:ext cx="10058400" cy="4750587"/>
          </a:xfrm>
        </p:spPr>
        <p:txBody>
          <a:bodyPr/>
          <a:lstStyle/>
          <a:p>
            <a:endParaRPr lang="fr-FR" dirty="0"/>
          </a:p>
        </p:txBody>
      </p:sp>
      <p:sp>
        <p:nvSpPr>
          <p:cNvPr id="4" name="Espace réservé de la date 3"/>
          <p:cNvSpPr>
            <a:spLocks noGrp="1"/>
          </p:cNvSpPr>
          <p:nvPr>
            <p:ph type="dt" sz="half" idx="10"/>
          </p:nvPr>
        </p:nvSpPr>
        <p:spPr/>
        <p:txBody>
          <a:bodyPr/>
          <a:lstStyle/>
          <a:p>
            <a:fld id="{CB4DC29A-D6AB-41C2-AC40-8AB31B417CB1}" type="datetime1">
              <a:rPr lang="fr-FR" smtClean="0"/>
              <a:t>10/06/2021</a:t>
            </a:fld>
            <a:endParaRPr lang="fr-FR"/>
          </a:p>
        </p:txBody>
      </p:sp>
      <p:sp>
        <p:nvSpPr>
          <p:cNvPr id="5" name="Espace réservé du pied de page 4"/>
          <p:cNvSpPr>
            <a:spLocks noGrp="1"/>
          </p:cNvSpPr>
          <p:nvPr>
            <p:ph type="ftr" sz="quarter" idx="11"/>
          </p:nvPr>
        </p:nvSpPr>
        <p:spPr/>
        <p:txBody>
          <a:bodyPr/>
          <a:lstStyle/>
          <a:p>
            <a:r>
              <a:rPr lang="fr-FR" smtClean="0"/>
              <a:t>Atelier de validation du Plan stratégique de l'INSD 2020-2029</a:t>
            </a:r>
            <a:endParaRPr lang="fr-FR"/>
          </a:p>
        </p:txBody>
      </p:sp>
      <p:sp>
        <p:nvSpPr>
          <p:cNvPr id="6" name="Espace réservé du numéro de diapositive 5"/>
          <p:cNvSpPr>
            <a:spLocks noGrp="1"/>
          </p:cNvSpPr>
          <p:nvPr>
            <p:ph type="sldNum" sz="quarter" idx="12"/>
          </p:nvPr>
        </p:nvSpPr>
        <p:spPr/>
        <p:txBody>
          <a:bodyPr/>
          <a:lstStyle/>
          <a:p>
            <a:fld id="{DCE8AAA9-5BE7-4CA1-A0B6-D161800813A8}" type="slidenum">
              <a:rPr lang="fr-FR" smtClean="0"/>
              <a:t>14</a:t>
            </a:fld>
            <a:endParaRPr lang="fr-FR"/>
          </a:p>
        </p:txBody>
      </p:sp>
      <p:graphicFrame>
        <p:nvGraphicFramePr>
          <p:cNvPr id="7" name="Group 308"/>
          <p:cNvGraphicFramePr>
            <a:graphicFrameLocks noGrp="1"/>
          </p:cNvGraphicFramePr>
          <p:nvPr>
            <p:extLst>
              <p:ext uri="{D42A27DB-BD31-4B8C-83A1-F6EECF244321}">
                <p14:modId xmlns:p14="http://schemas.microsoft.com/office/powerpoint/2010/main" val="1611077416"/>
              </p:ext>
            </p:extLst>
          </p:nvPr>
        </p:nvGraphicFramePr>
        <p:xfrm>
          <a:off x="1355273" y="1600202"/>
          <a:ext cx="8064953" cy="4049482"/>
        </p:xfrm>
        <a:graphic>
          <a:graphicData uri="http://schemas.openxmlformats.org/drawingml/2006/table">
            <a:tbl>
              <a:tblPr/>
              <a:tblGrid>
                <a:gridCol w="1462788">
                  <a:extLst>
                    <a:ext uri="{9D8B030D-6E8A-4147-A177-3AD203B41FA5}">
                      <a16:colId xmlns:a16="http://schemas.microsoft.com/office/drawing/2014/main" val="2447602121"/>
                    </a:ext>
                  </a:extLst>
                </a:gridCol>
                <a:gridCol w="1399271">
                  <a:extLst>
                    <a:ext uri="{9D8B030D-6E8A-4147-A177-3AD203B41FA5}">
                      <a16:colId xmlns:a16="http://schemas.microsoft.com/office/drawing/2014/main" val="3049760160"/>
                    </a:ext>
                  </a:extLst>
                </a:gridCol>
                <a:gridCol w="1399270">
                  <a:extLst>
                    <a:ext uri="{9D8B030D-6E8A-4147-A177-3AD203B41FA5}">
                      <a16:colId xmlns:a16="http://schemas.microsoft.com/office/drawing/2014/main" val="3155845711"/>
                    </a:ext>
                  </a:extLst>
                </a:gridCol>
                <a:gridCol w="1244211">
                  <a:extLst>
                    <a:ext uri="{9D8B030D-6E8A-4147-A177-3AD203B41FA5}">
                      <a16:colId xmlns:a16="http://schemas.microsoft.com/office/drawing/2014/main" val="3596572073"/>
                    </a:ext>
                  </a:extLst>
                </a:gridCol>
                <a:gridCol w="1244211">
                  <a:extLst>
                    <a:ext uri="{9D8B030D-6E8A-4147-A177-3AD203B41FA5}">
                      <a16:colId xmlns:a16="http://schemas.microsoft.com/office/drawing/2014/main" val="341657406"/>
                    </a:ext>
                  </a:extLst>
                </a:gridCol>
                <a:gridCol w="1315202">
                  <a:extLst>
                    <a:ext uri="{9D8B030D-6E8A-4147-A177-3AD203B41FA5}">
                      <a16:colId xmlns:a16="http://schemas.microsoft.com/office/drawing/2014/main" val="1300598650"/>
                    </a:ext>
                  </a:extLst>
                </a:gridCol>
              </a:tblGrid>
              <a:tr h="732347">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altLang="fr-FR" sz="1400" b="0" i="0" u="none" strike="noStrike" cap="none" normalizeH="0" baseline="0" dirty="0" smtClean="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Ville pôle</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gridSpan="2">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Hinterland</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rowSpan="2">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Total</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1859730"/>
                  </a:ext>
                </a:extLst>
              </a:tr>
              <a:tr h="732347">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Zone agglomérée</a:t>
                      </a:r>
                      <a:endParaRPr kumimoji="0" lang="fr-FR" altLang="fr-FR" sz="1400" b="0" i="0" u="none" strike="noStrike" cap="none" normalizeH="0" baseline="0" dirty="0" smtClean="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Zone non agglomérée</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Hinterland urbain</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Hinterland rural</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fr-FR"/>
                    </a:p>
                  </a:txBody>
                  <a:tcPr/>
                </a:tc>
                <a:extLst>
                  <a:ext uri="{0D108BD9-81ED-4DB2-BD59-A6C34878D82A}">
                    <a16:rowId xmlns:a16="http://schemas.microsoft.com/office/drawing/2014/main" val="613035483"/>
                  </a:ext>
                </a:extLst>
              </a:tr>
              <a:tr h="430798">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Koudougou</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16,8</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0,7</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15,1</a:t>
                      </a:r>
                      <a:endParaRPr kumimoji="0" lang="fr-FR" altLang="fr-FR" sz="1400" b="0" i="0" u="none" strike="noStrike" cap="none" normalizeH="0" baseline="0" dirty="0" smtClean="0">
                        <a:ln>
                          <a:noFill/>
                        </a:ln>
                        <a:solidFill>
                          <a:schemeClr val="tx1"/>
                        </a:solidFill>
                        <a:effectLst/>
                        <a:latin typeface="Arial" panose="020B0604020202020204"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13,8</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46,4</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19630836"/>
                  </a:ext>
                </a:extLst>
              </a:tr>
              <a:tr h="430798">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Tenkodogo</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10,8</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5,9</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14,8</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24,1</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55,6</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38030543"/>
                  </a:ext>
                </a:extLst>
              </a:tr>
              <a:tr h="430798">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Banfora</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24,0</a:t>
                      </a:r>
                      <a:endParaRPr kumimoji="0" lang="fr-FR" altLang="fr-FR" sz="1400" b="0" i="0" u="none" strike="noStrike" cap="none" normalizeH="0" baseline="0" dirty="0" smtClean="0">
                        <a:ln>
                          <a:noFill/>
                        </a:ln>
                        <a:solidFill>
                          <a:schemeClr val="tx1"/>
                        </a:solidFill>
                        <a:effectLst/>
                        <a:latin typeface="Arial" panose="020B0604020202020204"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1,7</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6,0</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21,9</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53,7</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45509460"/>
                  </a:ext>
                </a:extLst>
              </a:tr>
              <a:tr h="430798">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Dédougou</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8,7</a:t>
                      </a: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4,5</a:t>
                      </a: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14,1</a:t>
                      </a: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48,4</a:t>
                      </a: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75,8</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68040524"/>
                  </a:ext>
                </a:extLst>
              </a:tr>
              <a:tr h="430798">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Dori</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3,8</a:t>
                      </a: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2,6</a:t>
                      </a: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31,5</a:t>
                      </a: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37,9</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67759601"/>
                  </a:ext>
                </a:extLst>
              </a:tr>
              <a:tr h="430798">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Ouahigouya</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6,5</a:t>
                      </a: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0,3</a:t>
                      </a: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5,3</a:t>
                      </a: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33,6</a:t>
                      </a: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spcBef>
                          <a:spcPct val="20000"/>
                        </a:spcBef>
                        <a:defRPr sz="2800" kern="1200">
                          <a:solidFill>
                            <a:schemeClr val="tx1"/>
                          </a:solidFill>
                          <a:latin typeface="Arial" panose="020B0604020202020204" pitchFamily="34" charset="0"/>
                        </a:defRPr>
                      </a:lvl1pPr>
                      <a:lvl2pPr marL="457200" algn="l" defTabSz="914400" rtl="0" eaLnBrk="1" latinLnBrk="0" hangingPunct="1">
                        <a:spcBef>
                          <a:spcPct val="20000"/>
                        </a:spcBef>
                        <a:defRPr sz="2400" kern="1200">
                          <a:solidFill>
                            <a:schemeClr val="tx1"/>
                          </a:solidFill>
                          <a:latin typeface="Arial" panose="020B0604020202020204" pitchFamily="34" charset="0"/>
                        </a:defRPr>
                      </a:lvl2pPr>
                      <a:lvl3pPr marL="914400" algn="l" defTabSz="914400" rtl="0" eaLnBrk="1" latinLnBrk="0" hangingPunct="1">
                        <a:spcBef>
                          <a:spcPct val="20000"/>
                        </a:spcBef>
                        <a:defRPr sz="2000" kern="1200">
                          <a:solidFill>
                            <a:schemeClr val="tx1"/>
                          </a:solidFill>
                          <a:latin typeface="Arial" panose="020B0604020202020204" pitchFamily="34" charset="0"/>
                        </a:defRPr>
                      </a:lvl3pPr>
                      <a:lvl4pPr marL="1371600" algn="l" defTabSz="914400" rtl="0" eaLnBrk="1" latinLnBrk="0" hangingPunct="1">
                        <a:spcBef>
                          <a:spcPct val="20000"/>
                        </a:spcBef>
                        <a:defRPr sz="1800" kern="1200">
                          <a:solidFill>
                            <a:schemeClr val="tx1"/>
                          </a:solidFill>
                          <a:latin typeface="Arial" panose="020B0604020202020204" pitchFamily="34" charset="0"/>
                        </a:defRPr>
                      </a:lvl4pPr>
                      <a:lvl5pPr marL="1828800" algn="l" defTabSz="914400" rtl="0" eaLnBrk="1" latinLnBrk="0" hangingPunct="1">
                        <a:spcBef>
                          <a:spcPct val="20000"/>
                        </a:spcBef>
                        <a:defRPr sz="1800" kern="1200">
                          <a:solidFill>
                            <a:schemeClr val="tx1"/>
                          </a:solidFill>
                          <a:latin typeface="Arial" panose="020B0604020202020204" pitchFamily="34" charset="0"/>
                        </a:defRPr>
                      </a:lvl5pPr>
                      <a:lvl6pPr marL="22860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6pPr>
                      <a:lvl7pPr marL="27432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7pPr>
                      <a:lvl8pPr marL="32004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8pPr>
                      <a:lvl9pPr marL="3657600" algn="l" defTabSz="914400" rtl="0" eaLnBrk="1" fontAlgn="base" latinLnBrk="0" hangingPunct="1">
                        <a:spcBef>
                          <a:spcPct val="20000"/>
                        </a:spcBef>
                        <a:spcAft>
                          <a:spcPct val="0"/>
                        </a:spcAft>
                        <a:defRPr sz="1800" kern="1200">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45,8</a:t>
                      </a:r>
                      <a:endParaRPr kumimoji="0" lang="fr-FR" altLang="fr-FR" sz="1400" b="0" i="0" u="none" strike="noStrike" cap="none" normalizeH="0" baseline="0" dirty="0" smtClean="0">
                        <a:ln>
                          <a:noFill/>
                        </a:ln>
                        <a:solidFill>
                          <a:schemeClr val="tx1"/>
                        </a:solidFill>
                        <a:effectLst/>
                        <a:latin typeface="Arial" panose="020B0604020202020204" pitchFamily="34" charset="0"/>
                      </a:endParaRPr>
                    </a:p>
                  </a:txBody>
                  <a:tcPr marT="45725" marB="4572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98239455"/>
                  </a:ext>
                </a:extLst>
              </a:tr>
            </a:tbl>
          </a:graphicData>
        </a:graphic>
      </p:graphicFrame>
    </p:spTree>
    <p:extLst>
      <p:ext uri="{BB962C8B-B14F-4D97-AF65-F5344CB8AC3E}">
        <p14:creationId xmlns:p14="http://schemas.microsoft.com/office/powerpoint/2010/main" val="26297150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u numéro de diapositive 5"/>
          <p:cNvSpPr>
            <a:spLocks noGrp="1"/>
          </p:cNvSpPr>
          <p:nvPr>
            <p:ph type="sldNum" sz="quarter" idx="12"/>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49484E3-DAF2-441D-A457-313950C5D9BC}" type="slidenum">
              <a:rPr lang="fr-FR" altLang="fr-FR"/>
              <a:pPr/>
              <a:t>15</a:t>
            </a:fld>
            <a:endParaRPr lang="fr-FR" altLang="fr-FR"/>
          </a:p>
        </p:txBody>
      </p:sp>
      <p:sp>
        <p:nvSpPr>
          <p:cNvPr id="23555" name="Rectangle 2"/>
          <p:cNvSpPr>
            <a:spLocks noGrp="1" noChangeArrowheads="1"/>
          </p:cNvSpPr>
          <p:nvPr>
            <p:ph type="title"/>
          </p:nvPr>
        </p:nvSpPr>
        <p:spPr>
          <a:xfrm>
            <a:off x="1992313" y="260351"/>
            <a:ext cx="8229600" cy="517525"/>
          </a:xfrm>
        </p:spPr>
        <p:txBody>
          <a:bodyPr>
            <a:normAutofit/>
          </a:bodyPr>
          <a:lstStyle/>
          <a:p>
            <a:r>
              <a:rPr lang="fr-FR" sz="2000" b="1" dirty="0">
                <a:solidFill>
                  <a:srgbClr val="000000">
                    <a:lumMod val="75000"/>
                    <a:lumOff val="25000"/>
                  </a:srgbClr>
                </a:solidFill>
                <a:effectLst>
                  <a:outerShdw blurRad="38100" dist="38100" dir="2700000" algn="tl">
                    <a:srgbClr val="000000">
                      <a:alpha val="43137"/>
                    </a:srgbClr>
                  </a:outerShdw>
                </a:effectLst>
              </a:rPr>
              <a:t>VII-QUELQUES RESULTATS:  </a:t>
            </a:r>
            <a:r>
              <a:rPr lang="fr-FR" altLang="fr-FR" sz="2000" b="1" dirty="0" smtClean="0">
                <a:solidFill>
                  <a:srgbClr val="000000">
                    <a:lumMod val="75000"/>
                    <a:lumOff val="25000"/>
                  </a:srgbClr>
                </a:solidFill>
                <a:effectLst>
                  <a:outerShdw blurRad="38100" dist="38100" dir="2700000" algn="tl">
                    <a:srgbClr val="000000">
                      <a:alpha val="43137"/>
                    </a:srgbClr>
                  </a:outerShdw>
                </a:effectLst>
              </a:rPr>
              <a:t>Comparaison </a:t>
            </a:r>
            <a:r>
              <a:rPr lang="fr-FR" altLang="fr-FR" sz="2000" b="1" dirty="0">
                <a:solidFill>
                  <a:srgbClr val="000000">
                    <a:lumMod val="75000"/>
                    <a:lumOff val="25000"/>
                  </a:srgbClr>
                </a:solidFill>
                <a:effectLst>
                  <a:outerShdw blurRad="38100" dist="38100" dir="2700000" algn="tl">
                    <a:srgbClr val="000000">
                      <a:alpha val="43137"/>
                    </a:srgbClr>
                  </a:outerShdw>
                </a:effectLst>
              </a:rPr>
              <a:t>des PLB/</a:t>
            </a:r>
            <a:r>
              <a:rPr lang="fr-FR" altLang="fr-FR" sz="2000" b="1" dirty="0" err="1">
                <a:solidFill>
                  <a:srgbClr val="000000">
                    <a:lumMod val="75000"/>
                    <a:lumOff val="25000"/>
                  </a:srgbClr>
                </a:solidFill>
                <a:effectLst>
                  <a:outerShdw blurRad="38100" dist="38100" dir="2700000" algn="tl">
                    <a:srgbClr val="000000">
                      <a:alpha val="43137"/>
                    </a:srgbClr>
                  </a:outerShdw>
                </a:effectLst>
              </a:rPr>
              <a:t>hbt</a:t>
            </a:r>
            <a:endParaRPr lang="fr-FR" altLang="fr-FR" sz="2000" b="1" dirty="0">
              <a:solidFill>
                <a:srgbClr val="000000">
                  <a:lumMod val="75000"/>
                  <a:lumOff val="25000"/>
                </a:srgbClr>
              </a:solidFill>
              <a:effectLst>
                <a:outerShdw blurRad="38100" dist="38100" dir="2700000" algn="tl">
                  <a:srgbClr val="000000">
                    <a:alpha val="43137"/>
                  </a:srgbClr>
                </a:outerShdw>
              </a:effectLst>
            </a:endParaRPr>
          </a:p>
        </p:txBody>
      </p:sp>
      <p:pic>
        <p:nvPicPr>
          <p:cNvPr id="23556" name="Picture 4"/>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824593" y="980902"/>
            <a:ext cx="9176657" cy="41979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3557" name="Text Box 5"/>
          <p:cNvSpPr txBox="1">
            <a:spLocks noChangeArrowheads="1"/>
          </p:cNvSpPr>
          <p:nvPr/>
        </p:nvSpPr>
        <p:spPr bwMode="auto">
          <a:xfrm>
            <a:off x="2566988" y="5949950"/>
            <a:ext cx="6769099"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fr-FR" altLang="fr-FR" b="1" u="sng" dirty="0"/>
              <a:t>NB</a:t>
            </a:r>
            <a:r>
              <a:rPr lang="fr-FR" altLang="fr-FR" dirty="0"/>
              <a:t>: </a:t>
            </a:r>
            <a:r>
              <a:rPr lang="fr-FR" altLang="fr-FR" sz="1400" dirty="0"/>
              <a:t>Le cas exceptionnel de Dédougou dans la zone non agglomérée est dû au fait qu’on y a enregistré le PLB des usines</a:t>
            </a:r>
          </a:p>
        </p:txBody>
      </p:sp>
    </p:spTree>
    <p:extLst>
      <p:ext uri="{BB962C8B-B14F-4D97-AF65-F5344CB8AC3E}">
        <p14:creationId xmlns:p14="http://schemas.microsoft.com/office/powerpoint/2010/main" val="3071107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97280" y="286604"/>
            <a:ext cx="10058400" cy="497167"/>
          </a:xfrm>
        </p:spPr>
        <p:txBody>
          <a:bodyPr/>
          <a:lstStyle/>
          <a:p>
            <a:r>
              <a:rPr lang="fr-FR" sz="2000" b="1" dirty="0">
                <a:solidFill>
                  <a:srgbClr val="000000">
                    <a:lumMod val="75000"/>
                    <a:lumOff val="25000"/>
                  </a:srgbClr>
                </a:solidFill>
                <a:effectLst>
                  <a:outerShdw blurRad="38100" dist="38100" dir="2700000" algn="tl">
                    <a:srgbClr val="000000">
                      <a:alpha val="43137"/>
                    </a:srgbClr>
                  </a:outerShdw>
                </a:effectLst>
              </a:rPr>
              <a:t>VII-QUELQUES RESULTATS:  </a:t>
            </a:r>
            <a:r>
              <a:rPr lang="fr-FR" altLang="fr-FR" sz="2000" b="1" dirty="0" smtClean="0">
                <a:solidFill>
                  <a:srgbClr val="000000">
                    <a:lumMod val="75000"/>
                    <a:lumOff val="25000"/>
                  </a:srgbClr>
                </a:solidFill>
                <a:effectLst>
                  <a:outerShdw blurRad="38100" dist="38100" dir="2700000" algn="tl">
                    <a:srgbClr val="000000">
                      <a:alpha val="43137"/>
                    </a:srgbClr>
                  </a:outerShdw>
                </a:effectLst>
              </a:rPr>
              <a:t>Structure de l’économie locale des zones d’études</a:t>
            </a:r>
            <a:endParaRPr lang="en-US" dirty="0"/>
          </a:p>
        </p:txBody>
      </p:sp>
      <p:sp>
        <p:nvSpPr>
          <p:cNvPr id="3" name="Espace réservé du contenu 2"/>
          <p:cNvSpPr>
            <a:spLocks noGrp="1"/>
          </p:cNvSpPr>
          <p:nvPr>
            <p:ph idx="1"/>
          </p:nvPr>
        </p:nvSpPr>
        <p:spPr/>
        <p:txBody>
          <a:bodyPr/>
          <a:lstStyle/>
          <a:p>
            <a:endParaRPr lang="en-US" dirty="0"/>
          </a:p>
        </p:txBody>
      </p:sp>
      <p:sp>
        <p:nvSpPr>
          <p:cNvPr id="4" name="Espace réservé de la date 3"/>
          <p:cNvSpPr>
            <a:spLocks noGrp="1"/>
          </p:cNvSpPr>
          <p:nvPr>
            <p:ph type="dt" sz="half" idx="10"/>
          </p:nvPr>
        </p:nvSpPr>
        <p:spPr/>
        <p:txBody>
          <a:bodyPr/>
          <a:lstStyle/>
          <a:p>
            <a:fld id="{CB4DC29A-D6AB-41C2-AC40-8AB31B417CB1}" type="datetime1">
              <a:rPr lang="fr-FR" smtClean="0"/>
              <a:t>10/06/2021</a:t>
            </a:fld>
            <a:endParaRPr lang="fr-FR"/>
          </a:p>
        </p:txBody>
      </p:sp>
      <p:sp>
        <p:nvSpPr>
          <p:cNvPr id="5" name="Espace réservé du pied de page 4"/>
          <p:cNvSpPr>
            <a:spLocks noGrp="1"/>
          </p:cNvSpPr>
          <p:nvPr>
            <p:ph type="ftr" sz="quarter" idx="11"/>
          </p:nvPr>
        </p:nvSpPr>
        <p:spPr/>
        <p:txBody>
          <a:bodyPr/>
          <a:lstStyle/>
          <a:p>
            <a:r>
              <a:rPr lang="fr-FR" smtClean="0"/>
              <a:t>Atelier de validation du Plan stratégique de l'INSD 2020-2029</a:t>
            </a:r>
            <a:endParaRPr lang="fr-FR"/>
          </a:p>
        </p:txBody>
      </p:sp>
      <p:sp>
        <p:nvSpPr>
          <p:cNvPr id="6" name="Espace réservé du numéro de diapositive 5"/>
          <p:cNvSpPr>
            <a:spLocks noGrp="1"/>
          </p:cNvSpPr>
          <p:nvPr>
            <p:ph type="sldNum" sz="quarter" idx="12"/>
          </p:nvPr>
        </p:nvSpPr>
        <p:spPr/>
        <p:txBody>
          <a:bodyPr/>
          <a:lstStyle/>
          <a:p>
            <a:fld id="{DCE8AAA9-5BE7-4CA1-A0B6-D161800813A8}" type="slidenum">
              <a:rPr lang="fr-FR" smtClean="0"/>
              <a:t>16</a:t>
            </a:fld>
            <a:endParaRPr lang="fr-FR"/>
          </a:p>
        </p:txBody>
      </p:sp>
      <p:pic>
        <p:nvPicPr>
          <p:cNvPr id="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3385" y="1844675"/>
            <a:ext cx="9037865" cy="4032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5058118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97280" y="286604"/>
            <a:ext cx="10058400" cy="494305"/>
          </a:xfrm>
        </p:spPr>
        <p:txBody>
          <a:bodyPr/>
          <a:lstStyle/>
          <a:p>
            <a:r>
              <a:rPr lang="fr-FR" sz="2000" b="1" dirty="0">
                <a:solidFill>
                  <a:srgbClr val="000000">
                    <a:lumMod val="75000"/>
                    <a:lumOff val="25000"/>
                  </a:srgbClr>
                </a:solidFill>
                <a:effectLst>
                  <a:outerShdw blurRad="38100" dist="38100" dir="2700000" algn="tl">
                    <a:srgbClr val="000000">
                      <a:alpha val="43137"/>
                    </a:srgbClr>
                  </a:outerShdw>
                </a:effectLst>
              </a:rPr>
              <a:t>VII-QUELQUES RESULTATS:  </a:t>
            </a:r>
            <a:r>
              <a:rPr lang="fr-FR" altLang="fr-FR" sz="2000" b="1" dirty="0" smtClean="0">
                <a:solidFill>
                  <a:srgbClr val="000000">
                    <a:lumMod val="75000"/>
                    <a:lumOff val="25000"/>
                  </a:srgbClr>
                </a:solidFill>
                <a:effectLst>
                  <a:outerShdw blurRad="38100" dist="38100" dir="2700000" algn="tl">
                    <a:srgbClr val="000000">
                      <a:alpha val="43137"/>
                    </a:srgbClr>
                  </a:outerShdw>
                </a:effectLst>
              </a:rPr>
              <a:t>Répartition des chefs d’UPI selon le sexe</a:t>
            </a:r>
            <a:endParaRPr lang="en-US" dirty="0"/>
          </a:p>
        </p:txBody>
      </p:sp>
      <p:sp>
        <p:nvSpPr>
          <p:cNvPr id="3" name="Espace réservé du contenu 2"/>
          <p:cNvSpPr>
            <a:spLocks noGrp="1"/>
          </p:cNvSpPr>
          <p:nvPr>
            <p:ph idx="1"/>
          </p:nvPr>
        </p:nvSpPr>
        <p:spPr>
          <a:xfrm>
            <a:off x="1097280" y="1371600"/>
            <a:ext cx="10058400" cy="4497494"/>
          </a:xfrm>
        </p:spPr>
        <p:txBody>
          <a:bodyPr/>
          <a:lstStyle/>
          <a:p>
            <a:endParaRPr lang="en-US" dirty="0"/>
          </a:p>
        </p:txBody>
      </p:sp>
      <p:sp>
        <p:nvSpPr>
          <p:cNvPr id="4" name="Espace réservé de la date 3"/>
          <p:cNvSpPr>
            <a:spLocks noGrp="1"/>
          </p:cNvSpPr>
          <p:nvPr>
            <p:ph type="dt" sz="half" idx="10"/>
          </p:nvPr>
        </p:nvSpPr>
        <p:spPr/>
        <p:txBody>
          <a:bodyPr/>
          <a:lstStyle/>
          <a:p>
            <a:fld id="{CB4DC29A-D6AB-41C2-AC40-8AB31B417CB1}" type="datetime1">
              <a:rPr lang="fr-FR" smtClean="0"/>
              <a:t>10/06/2021</a:t>
            </a:fld>
            <a:endParaRPr lang="fr-FR"/>
          </a:p>
        </p:txBody>
      </p:sp>
      <p:sp>
        <p:nvSpPr>
          <p:cNvPr id="5" name="Espace réservé du pied de page 4"/>
          <p:cNvSpPr>
            <a:spLocks noGrp="1"/>
          </p:cNvSpPr>
          <p:nvPr>
            <p:ph type="ftr" sz="quarter" idx="11"/>
          </p:nvPr>
        </p:nvSpPr>
        <p:spPr/>
        <p:txBody>
          <a:bodyPr/>
          <a:lstStyle/>
          <a:p>
            <a:r>
              <a:rPr lang="fr-FR" smtClean="0"/>
              <a:t>Atelier de validation du Plan stratégique de l'INSD 2020-2029</a:t>
            </a:r>
            <a:endParaRPr lang="fr-FR"/>
          </a:p>
        </p:txBody>
      </p:sp>
      <p:sp>
        <p:nvSpPr>
          <p:cNvPr id="6" name="Espace réservé du numéro de diapositive 5"/>
          <p:cNvSpPr>
            <a:spLocks noGrp="1"/>
          </p:cNvSpPr>
          <p:nvPr>
            <p:ph type="sldNum" sz="quarter" idx="12"/>
          </p:nvPr>
        </p:nvSpPr>
        <p:spPr/>
        <p:txBody>
          <a:bodyPr/>
          <a:lstStyle/>
          <a:p>
            <a:fld id="{DCE8AAA9-5BE7-4CA1-A0B6-D161800813A8}" type="slidenum">
              <a:rPr lang="fr-FR" smtClean="0"/>
              <a:t>17</a:t>
            </a:fld>
            <a:endParaRPr lang="fr-FR"/>
          </a:p>
        </p:txBody>
      </p:sp>
      <p:pic>
        <p:nvPicPr>
          <p:cNvPr id="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7280" y="1371600"/>
            <a:ext cx="9222377" cy="4497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003819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u numéro de diapositive 5"/>
          <p:cNvSpPr>
            <a:spLocks noGrp="1"/>
          </p:cNvSpPr>
          <p:nvPr>
            <p:ph type="sldNum" sz="quarter" idx="12"/>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fld id="{F5F8EDF3-E295-424D-88D2-13CD02703B7D}" type="slidenum">
              <a:rPr lang="fr-FR" altLang="fr-FR">
                <a:solidFill>
                  <a:srgbClr val="000000"/>
                </a:solidFill>
              </a:rPr>
              <a:pPr defTabSz="914400" fontAlgn="base">
                <a:spcBef>
                  <a:spcPct val="0"/>
                </a:spcBef>
                <a:spcAft>
                  <a:spcPct val="0"/>
                </a:spcAft>
              </a:pPr>
              <a:t>18</a:t>
            </a:fld>
            <a:endParaRPr lang="fr-FR" altLang="fr-FR">
              <a:solidFill>
                <a:srgbClr val="000000"/>
              </a:solidFill>
            </a:endParaRPr>
          </a:p>
        </p:txBody>
      </p:sp>
      <p:sp>
        <p:nvSpPr>
          <p:cNvPr id="33795" name="Rectangle 2"/>
          <p:cNvSpPr>
            <a:spLocks noGrp="1" noChangeArrowheads="1"/>
          </p:cNvSpPr>
          <p:nvPr>
            <p:ph type="title"/>
          </p:nvPr>
        </p:nvSpPr>
        <p:spPr/>
        <p:txBody>
          <a:bodyPr/>
          <a:lstStyle/>
          <a:p>
            <a:pPr algn="l" eaLnBrk="1" hangingPunct="1"/>
            <a:r>
              <a:rPr lang="fr-FR" sz="2000" b="1" spc="-50" dirty="0">
                <a:solidFill>
                  <a:srgbClr val="000000">
                    <a:lumMod val="75000"/>
                    <a:lumOff val="25000"/>
                  </a:srgbClr>
                </a:solidFill>
                <a:effectLst>
                  <a:outerShdw blurRad="38100" dist="38100" dir="2700000" algn="tl">
                    <a:srgbClr val="000000">
                      <a:alpha val="43137"/>
                    </a:srgbClr>
                  </a:outerShdw>
                </a:effectLst>
                <a:latin typeface="Calibri Light" panose="020F0302020204030204"/>
              </a:rPr>
              <a:t>VII-QUELQUES RESULTATS:  </a:t>
            </a:r>
            <a:r>
              <a:rPr lang="fr-FR" altLang="fr-FR" sz="2000" b="1" spc="-50" dirty="0" smtClean="0">
                <a:solidFill>
                  <a:srgbClr val="000000">
                    <a:lumMod val="75000"/>
                    <a:lumOff val="25000"/>
                  </a:srgbClr>
                </a:solidFill>
                <a:effectLst>
                  <a:outerShdw blurRad="38100" dist="38100" dir="2700000" algn="tl">
                    <a:srgbClr val="000000">
                      <a:alpha val="43137"/>
                    </a:srgbClr>
                  </a:outerShdw>
                </a:effectLst>
                <a:latin typeface="Calibri Light" panose="020F0302020204030204"/>
              </a:rPr>
              <a:t>Poids </a:t>
            </a:r>
            <a:r>
              <a:rPr lang="fr-FR" altLang="fr-FR" sz="2000" b="1" spc="-50" dirty="0">
                <a:solidFill>
                  <a:srgbClr val="000000">
                    <a:lumMod val="75000"/>
                    <a:lumOff val="25000"/>
                  </a:srgbClr>
                </a:solidFill>
                <a:effectLst>
                  <a:outerShdw blurRad="38100" dist="38100" dir="2700000" algn="tl">
                    <a:srgbClr val="000000">
                      <a:alpha val="43137"/>
                    </a:srgbClr>
                  </a:outerShdw>
                </a:effectLst>
                <a:latin typeface="Calibri Light" panose="020F0302020204030204"/>
              </a:rPr>
              <a:t>économique des femmes</a:t>
            </a:r>
          </a:p>
        </p:txBody>
      </p:sp>
      <p:graphicFrame>
        <p:nvGraphicFramePr>
          <p:cNvPr id="36126" name="Group 286"/>
          <p:cNvGraphicFramePr>
            <a:graphicFrameLocks noGrp="1"/>
          </p:cNvGraphicFramePr>
          <p:nvPr>
            <p:ph idx="1"/>
          </p:nvPr>
        </p:nvGraphicFramePr>
        <p:xfrm>
          <a:off x="1981201" y="1600201"/>
          <a:ext cx="8435975" cy="4148139"/>
        </p:xfrm>
        <a:graphic>
          <a:graphicData uri="http://schemas.openxmlformats.org/drawingml/2006/table">
            <a:tbl>
              <a:tblPr/>
              <a:tblGrid>
                <a:gridCol w="1128713">
                  <a:extLst>
                    <a:ext uri="{9D8B030D-6E8A-4147-A177-3AD203B41FA5}">
                      <a16:colId xmlns:a16="http://schemas.microsoft.com/office/drawing/2014/main" val="2675131581"/>
                    </a:ext>
                  </a:extLst>
                </a:gridCol>
                <a:gridCol w="1098550">
                  <a:extLst>
                    <a:ext uri="{9D8B030D-6E8A-4147-A177-3AD203B41FA5}">
                      <a16:colId xmlns:a16="http://schemas.microsoft.com/office/drawing/2014/main" val="1681065867"/>
                    </a:ext>
                  </a:extLst>
                </a:gridCol>
                <a:gridCol w="1006475">
                  <a:extLst>
                    <a:ext uri="{9D8B030D-6E8A-4147-A177-3AD203B41FA5}">
                      <a16:colId xmlns:a16="http://schemas.microsoft.com/office/drawing/2014/main" val="310560025"/>
                    </a:ext>
                  </a:extLst>
                </a:gridCol>
                <a:gridCol w="903287">
                  <a:extLst>
                    <a:ext uri="{9D8B030D-6E8A-4147-A177-3AD203B41FA5}">
                      <a16:colId xmlns:a16="http://schemas.microsoft.com/office/drawing/2014/main" val="3759564144"/>
                    </a:ext>
                  </a:extLst>
                </a:gridCol>
                <a:gridCol w="903288">
                  <a:extLst>
                    <a:ext uri="{9D8B030D-6E8A-4147-A177-3AD203B41FA5}">
                      <a16:colId xmlns:a16="http://schemas.microsoft.com/office/drawing/2014/main" val="3170087744"/>
                    </a:ext>
                  </a:extLst>
                </a:gridCol>
                <a:gridCol w="1022350">
                  <a:extLst>
                    <a:ext uri="{9D8B030D-6E8A-4147-A177-3AD203B41FA5}">
                      <a16:colId xmlns:a16="http://schemas.microsoft.com/office/drawing/2014/main" val="364403378"/>
                    </a:ext>
                  </a:extLst>
                </a:gridCol>
                <a:gridCol w="1011237">
                  <a:extLst>
                    <a:ext uri="{9D8B030D-6E8A-4147-A177-3AD203B41FA5}">
                      <a16:colId xmlns:a16="http://schemas.microsoft.com/office/drawing/2014/main" val="3366547930"/>
                    </a:ext>
                  </a:extLst>
                </a:gridCol>
                <a:gridCol w="1362075">
                  <a:extLst>
                    <a:ext uri="{9D8B030D-6E8A-4147-A177-3AD203B41FA5}">
                      <a16:colId xmlns:a16="http://schemas.microsoft.com/office/drawing/2014/main" val="429402743"/>
                    </a:ext>
                  </a:extLst>
                </a:gridCol>
              </a:tblGrid>
              <a:tr h="6953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anchor="b" horzOverflow="overflow">
                    <a:lnL cap="flat">
                      <a:noFill/>
                    </a:lnL>
                    <a:lnR w="12700" cap="flat" cmpd="sng" algn="ctr">
                      <a:solidFill>
                        <a:srgbClr val="000000"/>
                      </a:solidFill>
                      <a:prstDash val="solid"/>
                      <a:round/>
                      <a:headEnd type="none" w="med" len="med"/>
                      <a:tailEnd type="none" w="med" len="med"/>
                    </a:lnR>
                    <a:lnT cap="flat">
                      <a:noFill/>
                    </a:lnT>
                    <a:lnB>
                      <a:noFill/>
                    </a:lnB>
                    <a:lnTlToBr>
                      <a:noFill/>
                    </a:lnTlToBr>
                    <a:lnBlToTr>
                      <a:noFill/>
                    </a:lnBlToTr>
                    <a:noFill/>
                  </a:tcPr>
                </a:tc>
                <a:tc gridSpan="2">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Activités de transformation</a:t>
                      </a:r>
                      <a:endParaRPr kumimoji="0" lang="fr-FR" altLang="fr-FR"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gridSpan="2">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Commerce </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gridSpan="2">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Autres services</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57659256"/>
                  </a:ext>
                </a:extLst>
              </a:tr>
              <a:tr h="1371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anchor="b" horzOverflow="overflow">
                    <a:lnL cap="flat">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Valeur (milliards FCFA)</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PLB du secteur</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Valeur (milliards FCFA)</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PLB du secteur</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Valeur (milliards FCFA)</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PLB du secteur</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contribution au PLB de l'informel</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18722935"/>
                  </a:ext>
                </a:extLst>
              </a:tr>
              <a:tr h="36830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Koudougou</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2,6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94%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49%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27%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55%</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03292954"/>
                  </a:ext>
                </a:extLst>
              </a:tr>
              <a:tr h="366713">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Tenkodogo</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3,3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69%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24%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30%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29%</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5899236"/>
                  </a:ext>
                </a:extLst>
              </a:tr>
              <a:tr h="36830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Banfora</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34%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12%</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915369"/>
                  </a:ext>
                </a:extLst>
              </a:tr>
              <a:tr h="611188">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Ouahigouya</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21%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22%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13%</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07902761"/>
                  </a:ext>
                </a:extLst>
              </a:tr>
              <a:tr h="366713">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Dori</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34%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fr-FR" altLang="fr-FR"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19499918"/>
                  </a:ext>
                </a:extLst>
              </a:tr>
            </a:tbl>
          </a:graphicData>
        </a:graphic>
      </p:graphicFrame>
    </p:spTree>
    <p:extLst>
      <p:ext uri="{BB962C8B-B14F-4D97-AF65-F5344CB8AC3E}">
        <p14:creationId xmlns:p14="http://schemas.microsoft.com/office/powerpoint/2010/main" val="2917072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Espace réservé du numéro de diapositive 5"/>
          <p:cNvSpPr>
            <a:spLocks noGrp="1"/>
          </p:cNvSpPr>
          <p:nvPr>
            <p:ph type="sldNum" sz="quarter" idx="12"/>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469079A-08F0-49A5-BC99-9A5CE32B4C9D}" type="slidenum">
              <a:rPr kumimoji="0" lang="fr-FR" altLang="fr-FR"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fr-FR" altLang="fr-FR"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endParaRPr>
          </a:p>
        </p:txBody>
      </p:sp>
      <p:sp>
        <p:nvSpPr>
          <p:cNvPr id="29699" name="Rectangle 2"/>
          <p:cNvSpPr>
            <a:spLocks noGrp="1" noChangeArrowheads="1"/>
          </p:cNvSpPr>
          <p:nvPr>
            <p:ph type="title"/>
          </p:nvPr>
        </p:nvSpPr>
        <p:spPr/>
        <p:txBody>
          <a:bodyPr/>
          <a:lstStyle/>
          <a:p>
            <a:pPr eaLnBrk="1" hangingPunct="1"/>
            <a:r>
              <a:rPr lang="fr-FR" sz="2000" b="1" spc="-50" dirty="0">
                <a:solidFill>
                  <a:srgbClr val="000000">
                    <a:lumMod val="75000"/>
                    <a:lumOff val="25000"/>
                  </a:srgbClr>
                </a:solidFill>
                <a:effectLst>
                  <a:outerShdw blurRad="38100" dist="38100" dir="2700000" algn="tl">
                    <a:srgbClr val="000000">
                      <a:alpha val="43137"/>
                    </a:srgbClr>
                  </a:outerShdw>
                </a:effectLst>
                <a:latin typeface="Calibri Light" panose="020F0302020204030204"/>
              </a:rPr>
              <a:t>VII-QUELQUES RESULTATS</a:t>
            </a:r>
            <a:r>
              <a:rPr lang="fr-FR" sz="2000" b="1" spc="-50" dirty="0" smtClean="0">
                <a:solidFill>
                  <a:srgbClr val="000000">
                    <a:lumMod val="75000"/>
                    <a:lumOff val="25000"/>
                  </a:srgbClr>
                </a:solidFill>
                <a:effectLst>
                  <a:outerShdw blurRad="38100" dist="38100" dir="2700000" algn="tl">
                    <a:srgbClr val="000000">
                      <a:alpha val="43137"/>
                    </a:srgbClr>
                  </a:outerShdw>
                </a:effectLst>
                <a:latin typeface="Calibri Light" panose="020F0302020204030204"/>
              </a:rPr>
              <a:t>:</a:t>
            </a:r>
            <a:r>
              <a:rPr lang="fr-FR" altLang="fr-FR" sz="2400" b="1" dirty="0" smtClean="0"/>
              <a:t> </a:t>
            </a:r>
            <a:r>
              <a:rPr lang="fr-FR" altLang="fr-FR" sz="2000" b="1" spc="-50" dirty="0">
                <a:solidFill>
                  <a:srgbClr val="000000">
                    <a:lumMod val="75000"/>
                    <a:lumOff val="25000"/>
                  </a:srgbClr>
                </a:solidFill>
                <a:effectLst>
                  <a:outerShdw blurRad="38100" dist="38100" dir="2700000" algn="tl">
                    <a:srgbClr val="000000">
                      <a:alpha val="43137"/>
                    </a:srgbClr>
                  </a:outerShdw>
                </a:effectLst>
                <a:latin typeface="Calibri Light" panose="020F0302020204030204"/>
              </a:rPr>
              <a:t>La présentation des dynamiques ville – campagne  </a:t>
            </a:r>
          </a:p>
        </p:txBody>
      </p:sp>
      <p:graphicFrame>
        <p:nvGraphicFramePr>
          <p:cNvPr id="32042" name="Group 298"/>
          <p:cNvGraphicFramePr>
            <a:graphicFrameLocks noGrp="1"/>
          </p:cNvGraphicFramePr>
          <p:nvPr>
            <p:ph idx="1"/>
          </p:nvPr>
        </p:nvGraphicFramePr>
        <p:xfrm>
          <a:off x="1992313" y="2492375"/>
          <a:ext cx="8229600" cy="3114942"/>
        </p:xfrm>
        <a:graphic>
          <a:graphicData uri="http://schemas.openxmlformats.org/drawingml/2006/table">
            <a:tbl>
              <a:tblPr/>
              <a:tblGrid>
                <a:gridCol w="1295400">
                  <a:extLst>
                    <a:ext uri="{9D8B030D-6E8A-4147-A177-3AD203B41FA5}">
                      <a16:colId xmlns:a16="http://schemas.microsoft.com/office/drawing/2014/main" val="2696244349"/>
                    </a:ext>
                  </a:extLst>
                </a:gridCol>
                <a:gridCol w="1055687">
                  <a:extLst>
                    <a:ext uri="{9D8B030D-6E8A-4147-A177-3AD203B41FA5}">
                      <a16:colId xmlns:a16="http://schemas.microsoft.com/office/drawing/2014/main" val="680618419"/>
                    </a:ext>
                  </a:extLst>
                </a:gridCol>
                <a:gridCol w="1176338">
                  <a:extLst>
                    <a:ext uri="{9D8B030D-6E8A-4147-A177-3AD203B41FA5}">
                      <a16:colId xmlns:a16="http://schemas.microsoft.com/office/drawing/2014/main" val="3536379997"/>
                    </a:ext>
                  </a:extLst>
                </a:gridCol>
                <a:gridCol w="1174750">
                  <a:extLst>
                    <a:ext uri="{9D8B030D-6E8A-4147-A177-3AD203B41FA5}">
                      <a16:colId xmlns:a16="http://schemas.microsoft.com/office/drawing/2014/main" val="522330063"/>
                    </a:ext>
                  </a:extLst>
                </a:gridCol>
                <a:gridCol w="1176337">
                  <a:extLst>
                    <a:ext uri="{9D8B030D-6E8A-4147-A177-3AD203B41FA5}">
                      <a16:colId xmlns:a16="http://schemas.microsoft.com/office/drawing/2014/main" val="1340995480"/>
                    </a:ext>
                  </a:extLst>
                </a:gridCol>
                <a:gridCol w="1174750">
                  <a:extLst>
                    <a:ext uri="{9D8B030D-6E8A-4147-A177-3AD203B41FA5}">
                      <a16:colId xmlns:a16="http://schemas.microsoft.com/office/drawing/2014/main" val="3380155680"/>
                    </a:ext>
                  </a:extLst>
                </a:gridCol>
                <a:gridCol w="1176338">
                  <a:extLst>
                    <a:ext uri="{9D8B030D-6E8A-4147-A177-3AD203B41FA5}">
                      <a16:colId xmlns:a16="http://schemas.microsoft.com/office/drawing/2014/main" val="2367697708"/>
                    </a:ext>
                  </a:extLst>
                </a:gridCol>
              </a:tblGrid>
              <a:tr h="518054">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1" marB="45711" anchor="b"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1960</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1975</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1986</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2002</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2025; u=30%</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2025; u=40%</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96096184"/>
                  </a:ext>
                </a:extLst>
              </a:tr>
              <a:tr h="344418">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Koudougou</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0,1</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0,1</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0,1</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0,2</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0,5</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0,7</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50410219"/>
                  </a:ext>
                </a:extLst>
              </a:tr>
              <a:tr h="344418">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Tenkodogo</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0,1</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0,1</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0,1</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0,1</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0,3</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0,4</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1149468"/>
                  </a:ext>
                </a:extLst>
              </a:tr>
              <a:tr h="304738">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Banfora</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0,1</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0,1</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0,1</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0,2</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0,3</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0,5</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46755658"/>
                  </a:ext>
                </a:extLst>
              </a:tr>
              <a:tr h="344418">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Dédougou</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0,1</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0,1</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0,1</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0,1</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0,2</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0,3</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15926150"/>
                  </a:ext>
                </a:extLst>
              </a:tr>
              <a:tr h="304738">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Dori</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0,1</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0,1</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0,1</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0,1</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0,2</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0,3</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53840496"/>
                  </a:ext>
                </a:extLst>
              </a:tr>
              <a:tr h="344418">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Ouahigouya</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0,1</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0,1</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0,1</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0,1</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0,3</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0,4</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00976774"/>
                  </a:ext>
                </a:extLst>
              </a:tr>
              <a:tr h="304738">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Ziniaré</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0,1</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0,1</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0,1</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0,1</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0,2</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0,3</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25212242"/>
                  </a:ext>
                </a:extLst>
              </a:tr>
              <a:tr h="304738">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Kaya</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0,1</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0,1</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0,1</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0,1</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0,4</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0,6</a:t>
                      </a:r>
                    </a:p>
                  </a:txBody>
                  <a:tcPr marT="45711" marB="45711"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36637792"/>
                  </a:ext>
                </a:extLst>
              </a:tr>
            </a:tbl>
          </a:graphicData>
        </a:graphic>
      </p:graphicFrame>
      <p:sp>
        <p:nvSpPr>
          <p:cNvPr id="29782" name="Text Box 297"/>
          <p:cNvSpPr txBox="1">
            <a:spLocks noChangeArrowheads="1"/>
          </p:cNvSpPr>
          <p:nvPr/>
        </p:nvSpPr>
        <p:spPr bwMode="auto">
          <a:xfrm>
            <a:off x="1992314" y="1196976"/>
            <a:ext cx="8207375"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fr-FR" altLang="fr-FR" sz="18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L’objectif poursuivi ici est de montrer comment les villes contribuent à la restructuration de l’économie locale notamment de l’économie rurale. Pour ce faire, on analyse l’évolution du rapport population non agricole sur population agricole.</a:t>
            </a:r>
          </a:p>
        </p:txBody>
      </p:sp>
    </p:spTree>
    <p:extLst>
      <p:ext uri="{BB962C8B-B14F-4D97-AF65-F5344CB8AC3E}">
        <p14:creationId xmlns:p14="http://schemas.microsoft.com/office/powerpoint/2010/main" val="13162553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A47C43-4CDD-41C0-97CA-5EE76FEB50AA}"/>
              </a:ext>
            </a:extLst>
          </p:cNvPr>
          <p:cNvSpPr>
            <a:spLocks noGrp="1"/>
          </p:cNvSpPr>
          <p:nvPr>
            <p:ph type="title"/>
          </p:nvPr>
        </p:nvSpPr>
        <p:spPr>
          <a:xfrm>
            <a:off x="1097280" y="96827"/>
            <a:ext cx="10058400" cy="771730"/>
          </a:xfrm>
        </p:spPr>
        <p:txBody>
          <a:bodyPr/>
          <a:lstStyle/>
          <a:p>
            <a:r>
              <a:rPr lang="fr-FR" b="1" dirty="0">
                <a:effectLst>
                  <a:outerShdw blurRad="38100" dist="38100" dir="2700000" algn="tl">
                    <a:srgbClr val="000000">
                      <a:alpha val="43137"/>
                    </a:srgbClr>
                  </a:outerShdw>
                </a:effectLst>
              </a:rPr>
              <a:t>Plan</a:t>
            </a:r>
          </a:p>
        </p:txBody>
      </p:sp>
      <p:sp>
        <p:nvSpPr>
          <p:cNvPr id="3" name="Espace réservé du contenu 2">
            <a:extLst>
              <a:ext uri="{FF2B5EF4-FFF2-40B4-BE49-F238E27FC236}">
                <a16:creationId xmlns:a16="http://schemas.microsoft.com/office/drawing/2014/main" id="{1D3FFC4C-9F8D-410D-88F3-BC959B61C12C}"/>
              </a:ext>
            </a:extLst>
          </p:cNvPr>
          <p:cNvSpPr>
            <a:spLocks noGrp="1"/>
          </p:cNvSpPr>
          <p:nvPr>
            <p:ph idx="1"/>
          </p:nvPr>
        </p:nvSpPr>
        <p:spPr>
          <a:xfrm>
            <a:off x="1097280" y="1242204"/>
            <a:ext cx="10058400" cy="4808045"/>
          </a:xfrm>
        </p:spPr>
        <p:txBody>
          <a:bodyPr/>
          <a:lstStyle/>
          <a:p>
            <a:pPr marL="514350" indent="-514350">
              <a:buFont typeface="+mj-lt"/>
              <a:buAutoNum type="romanUcPeriod"/>
            </a:pPr>
            <a:r>
              <a:rPr lang="fr-FR" dirty="0">
                <a:latin typeface="Arial" panose="020B0604020202020204" pitchFamily="34" charset="0"/>
                <a:cs typeface="Arial" panose="020B0604020202020204" pitchFamily="34" charset="0"/>
              </a:rPr>
              <a:t>INTRODUCTION</a:t>
            </a:r>
          </a:p>
          <a:p>
            <a:pPr marL="514350" indent="-514350">
              <a:buFont typeface="+mj-lt"/>
              <a:buAutoNum type="romanUcPeriod"/>
            </a:pPr>
            <a:r>
              <a:rPr lang="fr-FR" dirty="0" smtClean="0">
                <a:latin typeface="Arial" panose="020B0604020202020204" pitchFamily="34" charset="0"/>
                <a:cs typeface="Arial" panose="020B0604020202020204" pitchFamily="34" charset="0"/>
              </a:rPr>
              <a:t>PRESENTATION DES TERRITOIRES CONCERNEES</a:t>
            </a:r>
            <a:endParaRPr lang="fr-FR" dirty="0">
              <a:latin typeface="Arial" panose="020B0604020202020204" pitchFamily="34" charset="0"/>
              <a:cs typeface="Arial" panose="020B0604020202020204" pitchFamily="34" charset="0"/>
            </a:endParaRPr>
          </a:p>
          <a:p>
            <a:pPr marL="514350" indent="-514350">
              <a:buFont typeface="+mj-lt"/>
              <a:buAutoNum type="romanUcPeriod"/>
            </a:pPr>
            <a:r>
              <a:rPr lang="fr-FR" dirty="0" smtClean="0">
                <a:latin typeface="Arial" panose="020B0604020202020204" pitchFamily="34" charset="0"/>
                <a:cs typeface="Arial" panose="020B0604020202020204" pitchFamily="34" charset="0"/>
              </a:rPr>
              <a:t>DEMARCHE D’ELABORATION DES COMPTES LOCAUX: modèle démoéconomique</a:t>
            </a:r>
            <a:endParaRPr lang="fr-FR" dirty="0">
              <a:latin typeface="Arial" panose="020B0604020202020204" pitchFamily="34" charset="0"/>
              <a:cs typeface="Arial" panose="020B0604020202020204" pitchFamily="34" charset="0"/>
            </a:endParaRPr>
          </a:p>
          <a:p>
            <a:pPr marL="514350" indent="-514350">
              <a:buFont typeface="+mj-lt"/>
              <a:buAutoNum type="romanUcPeriod"/>
            </a:pPr>
            <a:r>
              <a:rPr lang="fr-FR" dirty="0">
                <a:latin typeface="Arial" panose="020B0604020202020204" pitchFamily="34" charset="0"/>
                <a:cs typeface="Arial" panose="020B0604020202020204" pitchFamily="34" charset="0"/>
              </a:rPr>
              <a:t>DEMARCHE D’ELABORATION DES COMPTES LOCAUX: </a:t>
            </a:r>
            <a:r>
              <a:rPr lang="fr-FR" dirty="0" err="1" smtClean="0">
                <a:latin typeface="Arial" panose="020B0604020202020204" pitchFamily="34" charset="0"/>
                <a:cs typeface="Arial" panose="020B0604020202020204" pitchFamily="34" charset="0"/>
              </a:rPr>
              <a:t>Enquetes</a:t>
            </a:r>
            <a:endParaRPr lang="fr-FR" dirty="0">
              <a:latin typeface="Arial" panose="020B0604020202020204" pitchFamily="34" charset="0"/>
              <a:cs typeface="Arial" panose="020B0604020202020204" pitchFamily="34" charset="0"/>
            </a:endParaRPr>
          </a:p>
          <a:p>
            <a:pPr marL="514350" lvl="0" indent="-514350">
              <a:buClr>
                <a:srgbClr val="E48312"/>
              </a:buClr>
              <a:buFont typeface="+mj-lt"/>
              <a:buAutoNum type="romanUcPeriod"/>
            </a:pPr>
            <a:r>
              <a:rPr lang="fr-FR" dirty="0">
                <a:solidFill>
                  <a:srgbClr val="000000">
                    <a:lumMod val="75000"/>
                    <a:lumOff val="25000"/>
                  </a:srgbClr>
                </a:solidFill>
                <a:latin typeface="Arial" panose="020B0604020202020204" pitchFamily="34" charset="0"/>
                <a:cs typeface="Arial" panose="020B0604020202020204" pitchFamily="34" charset="0"/>
              </a:rPr>
              <a:t>DEMARCHE D’ELABORATION DES COMPTES LOCAUX: </a:t>
            </a:r>
            <a:r>
              <a:rPr lang="fr-FR" dirty="0" smtClean="0">
                <a:solidFill>
                  <a:srgbClr val="000000">
                    <a:lumMod val="75000"/>
                    <a:lumOff val="25000"/>
                  </a:srgbClr>
                </a:solidFill>
                <a:latin typeface="Arial" panose="020B0604020202020204" pitchFamily="34" charset="0"/>
                <a:cs typeface="Arial" panose="020B0604020202020204" pitchFamily="34" charset="0"/>
              </a:rPr>
              <a:t>Construction des comptes</a:t>
            </a:r>
            <a:endParaRPr lang="fr-FR" dirty="0">
              <a:solidFill>
                <a:srgbClr val="000000">
                  <a:lumMod val="75000"/>
                  <a:lumOff val="25000"/>
                </a:srgbClr>
              </a:solidFill>
              <a:latin typeface="Arial" panose="020B0604020202020204" pitchFamily="34" charset="0"/>
              <a:cs typeface="Arial" panose="020B0604020202020204" pitchFamily="34" charset="0"/>
            </a:endParaRPr>
          </a:p>
          <a:p>
            <a:pPr marL="514350" indent="-514350">
              <a:buFont typeface="+mj-lt"/>
              <a:buAutoNum type="romanUcPeriod"/>
            </a:pPr>
            <a:r>
              <a:rPr lang="fr-FR" dirty="0" smtClean="0">
                <a:latin typeface="Arial" panose="020B0604020202020204" pitchFamily="34" charset="0"/>
                <a:cs typeface="Arial" panose="020B0604020202020204" pitchFamily="34" charset="0"/>
              </a:rPr>
              <a:t>MATRICE DE COMPTABILITE SOCIALE</a:t>
            </a:r>
          </a:p>
          <a:p>
            <a:pPr marL="514350" indent="-514350">
              <a:buFont typeface="+mj-lt"/>
              <a:buAutoNum type="romanUcPeriod"/>
            </a:pPr>
            <a:r>
              <a:rPr lang="fr-FR" dirty="0" smtClean="0">
                <a:latin typeface="Arial" panose="020B0604020202020204" pitchFamily="34" charset="0"/>
                <a:cs typeface="Arial" panose="020B0604020202020204" pitchFamily="34" charset="0"/>
              </a:rPr>
              <a:t>QUELQUES RESULTATS</a:t>
            </a:r>
            <a:endParaRPr lang="fr-FR" dirty="0">
              <a:latin typeface="Arial" panose="020B0604020202020204" pitchFamily="34" charset="0"/>
              <a:cs typeface="Arial" panose="020B0604020202020204" pitchFamily="34" charset="0"/>
            </a:endParaRPr>
          </a:p>
          <a:p>
            <a:pPr marL="514350" indent="-514350">
              <a:buFont typeface="+mj-lt"/>
              <a:buAutoNum type="romanUcPeriod"/>
            </a:pPr>
            <a:r>
              <a:rPr lang="fr-FR" dirty="0">
                <a:latin typeface="Arial" panose="020B0604020202020204" pitchFamily="34" charset="0"/>
                <a:cs typeface="Arial" panose="020B0604020202020204" pitchFamily="34" charset="0"/>
              </a:rPr>
              <a:t>CONCLUSION</a:t>
            </a:r>
          </a:p>
        </p:txBody>
      </p:sp>
      <p:sp>
        <p:nvSpPr>
          <p:cNvPr id="5" name="Espace réservé de la date 4">
            <a:extLst>
              <a:ext uri="{FF2B5EF4-FFF2-40B4-BE49-F238E27FC236}">
                <a16:creationId xmlns:a16="http://schemas.microsoft.com/office/drawing/2014/main" id="{B69C9133-70B4-4C90-9EAD-326B3BD247A5}"/>
              </a:ext>
            </a:extLst>
          </p:cNvPr>
          <p:cNvSpPr>
            <a:spLocks noGrp="1"/>
          </p:cNvSpPr>
          <p:nvPr>
            <p:ph type="dt" sz="half" idx="10"/>
          </p:nvPr>
        </p:nvSpPr>
        <p:spPr/>
        <p:txBody>
          <a:bodyPr/>
          <a:lstStyle/>
          <a:p>
            <a:fld id="{85B00AFF-5366-4936-A399-8B2D9DCE4189}" type="datetime1">
              <a:rPr lang="fr-FR" smtClean="0"/>
              <a:t>10/06/2021</a:t>
            </a:fld>
            <a:endParaRPr lang="fr-FR"/>
          </a:p>
        </p:txBody>
      </p:sp>
      <p:sp>
        <p:nvSpPr>
          <p:cNvPr id="6" name="Espace réservé du pied de page 5">
            <a:extLst>
              <a:ext uri="{FF2B5EF4-FFF2-40B4-BE49-F238E27FC236}">
                <a16:creationId xmlns:a16="http://schemas.microsoft.com/office/drawing/2014/main" id="{2A0D94A2-D7F4-442A-A8A7-0774EADD6245}"/>
              </a:ext>
            </a:extLst>
          </p:cNvPr>
          <p:cNvSpPr>
            <a:spLocks noGrp="1"/>
          </p:cNvSpPr>
          <p:nvPr>
            <p:ph type="ftr" sz="quarter" idx="11"/>
          </p:nvPr>
        </p:nvSpPr>
        <p:spPr/>
        <p:txBody>
          <a:bodyPr/>
          <a:lstStyle/>
          <a:p>
            <a:r>
              <a:rPr lang="fr-FR" dirty="0"/>
              <a:t>Plan stratégique de l'INSD 2021-2025</a:t>
            </a:r>
          </a:p>
        </p:txBody>
      </p:sp>
      <p:sp>
        <p:nvSpPr>
          <p:cNvPr id="7" name="Espace réservé du numéro de diapositive 6">
            <a:extLst>
              <a:ext uri="{FF2B5EF4-FFF2-40B4-BE49-F238E27FC236}">
                <a16:creationId xmlns:a16="http://schemas.microsoft.com/office/drawing/2014/main" id="{ECF38043-C807-4075-BBCC-9696A9DB334C}"/>
              </a:ext>
            </a:extLst>
          </p:cNvPr>
          <p:cNvSpPr>
            <a:spLocks noGrp="1"/>
          </p:cNvSpPr>
          <p:nvPr>
            <p:ph type="sldNum" sz="quarter" idx="12"/>
          </p:nvPr>
        </p:nvSpPr>
        <p:spPr/>
        <p:txBody>
          <a:bodyPr/>
          <a:lstStyle/>
          <a:p>
            <a:fld id="{DCE8AAA9-5BE7-4CA1-A0B6-D161800813A8}" type="slidenum">
              <a:rPr lang="fr-FR" smtClean="0"/>
              <a:t>2</a:t>
            </a:fld>
            <a:endParaRPr lang="fr-FR"/>
          </a:p>
        </p:txBody>
      </p:sp>
    </p:spTree>
    <p:extLst>
      <p:ext uri="{BB962C8B-B14F-4D97-AF65-F5344CB8AC3E}">
        <p14:creationId xmlns:p14="http://schemas.microsoft.com/office/powerpoint/2010/main" val="34209693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u numéro de diapositive 5"/>
          <p:cNvSpPr>
            <a:spLocks noGrp="1"/>
          </p:cNvSpPr>
          <p:nvPr>
            <p:ph type="sldNum" sz="quarter" idx="12"/>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fld id="{E803DAE6-2288-4812-BE22-257C0213BC2E}" type="slidenum">
              <a:rPr lang="fr-FR" altLang="fr-FR">
                <a:solidFill>
                  <a:srgbClr val="000000"/>
                </a:solidFill>
              </a:rPr>
              <a:pPr defTabSz="914400" fontAlgn="base">
                <a:spcBef>
                  <a:spcPct val="0"/>
                </a:spcBef>
                <a:spcAft>
                  <a:spcPct val="0"/>
                </a:spcAft>
              </a:pPr>
              <a:t>20</a:t>
            </a:fld>
            <a:endParaRPr lang="fr-FR" altLang="fr-FR">
              <a:solidFill>
                <a:srgbClr val="000000"/>
              </a:solidFill>
            </a:endParaRPr>
          </a:p>
        </p:txBody>
      </p:sp>
      <p:sp>
        <p:nvSpPr>
          <p:cNvPr id="28675" name="Rectangle 2"/>
          <p:cNvSpPr>
            <a:spLocks noGrp="1" noChangeArrowheads="1"/>
          </p:cNvSpPr>
          <p:nvPr>
            <p:ph type="title"/>
          </p:nvPr>
        </p:nvSpPr>
        <p:spPr>
          <a:noFill/>
        </p:spPr>
        <p:txBody>
          <a:bodyPr/>
          <a:lstStyle/>
          <a:p>
            <a:pPr eaLnBrk="1" hangingPunct="1"/>
            <a:r>
              <a:rPr lang="fr-FR" sz="2000" b="1" spc="-50" dirty="0">
                <a:solidFill>
                  <a:srgbClr val="000000">
                    <a:lumMod val="75000"/>
                    <a:lumOff val="25000"/>
                  </a:srgbClr>
                </a:solidFill>
                <a:effectLst>
                  <a:outerShdw blurRad="38100" dist="38100" dir="2700000" algn="tl">
                    <a:srgbClr val="000000">
                      <a:alpha val="43137"/>
                    </a:srgbClr>
                  </a:outerShdw>
                </a:effectLst>
                <a:latin typeface="Calibri Light" panose="020F0302020204030204"/>
              </a:rPr>
              <a:t>VII-QUELQUES RESULTATS:  </a:t>
            </a:r>
            <a:r>
              <a:rPr lang="fr-FR" altLang="fr-FR" sz="2000" b="1" spc="-50" dirty="0" smtClean="0">
                <a:solidFill>
                  <a:srgbClr val="000000">
                    <a:lumMod val="75000"/>
                    <a:lumOff val="25000"/>
                  </a:srgbClr>
                </a:solidFill>
                <a:effectLst>
                  <a:outerShdw blurRad="38100" dist="38100" dir="2700000" algn="tl">
                    <a:srgbClr val="000000">
                      <a:alpha val="43137"/>
                    </a:srgbClr>
                  </a:outerShdw>
                </a:effectLst>
                <a:latin typeface="Calibri Light" panose="020F0302020204030204"/>
              </a:rPr>
              <a:t>Analyse </a:t>
            </a:r>
            <a:r>
              <a:rPr lang="fr-FR" altLang="fr-FR" sz="2000" b="1" spc="-50" dirty="0">
                <a:solidFill>
                  <a:srgbClr val="000000">
                    <a:lumMod val="75000"/>
                    <a:lumOff val="25000"/>
                  </a:srgbClr>
                </a:solidFill>
                <a:effectLst>
                  <a:outerShdw blurRad="38100" dist="38100" dir="2700000" algn="tl">
                    <a:srgbClr val="000000">
                      <a:alpha val="43137"/>
                    </a:srgbClr>
                  </a:outerShdw>
                </a:effectLst>
                <a:latin typeface="Calibri Light" panose="020F0302020204030204"/>
              </a:rPr>
              <a:t>de ratios de productivité du travail informel/ travail agricole </a:t>
            </a:r>
            <a:r>
              <a:rPr lang="fr-FR" altLang="fr-FR" sz="2000" b="1" spc="-50" dirty="0" smtClean="0">
                <a:solidFill>
                  <a:srgbClr val="000000">
                    <a:lumMod val="75000"/>
                    <a:lumOff val="25000"/>
                  </a:srgbClr>
                </a:solidFill>
                <a:effectLst>
                  <a:outerShdw blurRad="38100" dist="38100" dir="2700000" algn="tl">
                    <a:srgbClr val="000000">
                      <a:alpha val="43137"/>
                    </a:srgbClr>
                  </a:outerShdw>
                </a:effectLst>
                <a:latin typeface="Calibri Light" panose="020F0302020204030204"/>
              </a:rPr>
              <a:t/>
            </a:r>
            <a:br>
              <a:rPr lang="fr-FR" altLang="fr-FR" sz="2000" b="1" spc="-50" dirty="0" smtClean="0">
                <a:solidFill>
                  <a:srgbClr val="000000">
                    <a:lumMod val="75000"/>
                    <a:lumOff val="25000"/>
                  </a:srgbClr>
                </a:solidFill>
                <a:effectLst>
                  <a:outerShdw blurRad="38100" dist="38100" dir="2700000" algn="tl">
                    <a:srgbClr val="000000">
                      <a:alpha val="43137"/>
                    </a:srgbClr>
                  </a:outerShdw>
                </a:effectLst>
                <a:latin typeface="Calibri Light" panose="020F0302020204030204"/>
              </a:rPr>
            </a:br>
            <a:r>
              <a:rPr lang="fr-FR" altLang="fr-FR" sz="2000" b="1" spc="-50" dirty="0" smtClean="0">
                <a:solidFill>
                  <a:srgbClr val="000000">
                    <a:lumMod val="75000"/>
                    <a:lumOff val="25000"/>
                  </a:srgbClr>
                </a:solidFill>
                <a:effectLst>
                  <a:outerShdw blurRad="38100" dist="38100" dir="2700000" algn="tl">
                    <a:srgbClr val="000000">
                      <a:alpha val="43137"/>
                    </a:srgbClr>
                  </a:outerShdw>
                </a:effectLst>
                <a:latin typeface="Calibri Light" panose="020F0302020204030204"/>
              </a:rPr>
              <a:t>sur </a:t>
            </a:r>
            <a:r>
              <a:rPr lang="fr-FR" altLang="fr-FR" sz="2000" b="1" spc="-50" dirty="0">
                <a:solidFill>
                  <a:srgbClr val="000000">
                    <a:lumMod val="75000"/>
                    <a:lumOff val="25000"/>
                  </a:srgbClr>
                </a:solidFill>
                <a:effectLst>
                  <a:outerShdw blurRad="38100" dist="38100" dir="2700000" algn="tl">
                    <a:srgbClr val="000000">
                      <a:alpha val="43137"/>
                    </a:srgbClr>
                  </a:outerShdw>
                </a:effectLst>
                <a:latin typeface="Calibri Light" panose="020F0302020204030204"/>
              </a:rPr>
              <a:t>la période 1960 – 2025</a:t>
            </a:r>
          </a:p>
        </p:txBody>
      </p:sp>
      <p:graphicFrame>
        <p:nvGraphicFramePr>
          <p:cNvPr id="30938" name="Group 218"/>
          <p:cNvGraphicFramePr>
            <a:graphicFrameLocks noGrp="1"/>
          </p:cNvGraphicFramePr>
          <p:nvPr>
            <p:ph idx="1"/>
          </p:nvPr>
        </p:nvGraphicFramePr>
        <p:xfrm>
          <a:off x="1981200" y="1600201"/>
          <a:ext cx="8229600" cy="3484565"/>
        </p:xfrm>
        <a:graphic>
          <a:graphicData uri="http://schemas.openxmlformats.org/drawingml/2006/table">
            <a:tbl>
              <a:tblPr/>
              <a:tblGrid>
                <a:gridCol w="1946275">
                  <a:extLst>
                    <a:ext uri="{9D8B030D-6E8A-4147-A177-3AD203B41FA5}">
                      <a16:colId xmlns:a16="http://schemas.microsoft.com/office/drawing/2014/main" val="1682397138"/>
                    </a:ext>
                  </a:extLst>
                </a:gridCol>
                <a:gridCol w="1571625">
                  <a:extLst>
                    <a:ext uri="{9D8B030D-6E8A-4147-A177-3AD203B41FA5}">
                      <a16:colId xmlns:a16="http://schemas.microsoft.com/office/drawing/2014/main" val="3616941870"/>
                    </a:ext>
                  </a:extLst>
                </a:gridCol>
                <a:gridCol w="1570038">
                  <a:extLst>
                    <a:ext uri="{9D8B030D-6E8A-4147-A177-3AD203B41FA5}">
                      <a16:colId xmlns:a16="http://schemas.microsoft.com/office/drawing/2014/main" val="3062088345"/>
                    </a:ext>
                  </a:extLst>
                </a:gridCol>
                <a:gridCol w="1571625">
                  <a:extLst>
                    <a:ext uri="{9D8B030D-6E8A-4147-A177-3AD203B41FA5}">
                      <a16:colId xmlns:a16="http://schemas.microsoft.com/office/drawing/2014/main" val="2183670658"/>
                    </a:ext>
                  </a:extLst>
                </a:gridCol>
                <a:gridCol w="1570037">
                  <a:extLst>
                    <a:ext uri="{9D8B030D-6E8A-4147-A177-3AD203B41FA5}">
                      <a16:colId xmlns:a16="http://schemas.microsoft.com/office/drawing/2014/main" val="1814663140"/>
                    </a:ext>
                  </a:extLst>
                </a:gridCol>
              </a:tblGrid>
              <a:tr h="7334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altLang="fr-FR" sz="1400" b="0" i="0" u="none" strike="noStrike" cap="none" normalizeH="0" baseline="0" dirty="0" smtClean="0">
                        <a:ln>
                          <a:noFill/>
                        </a:ln>
                        <a:solidFill>
                          <a:schemeClr val="tx1"/>
                        </a:solidFill>
                        <a:effectLst/>
                        <a:latin typeface="Arial" panose="020B0604020202020204" pitchFamily="34" charset="0"/>
                      </a:endParaRPr>
                    </a:p>
                  </a:txBody>
                  <a:tcPr anchor="b" horzOverflow="overflow">
                    <a:lnL cap="flat">
                      <a:noFill/>
                    </a:lnL>
                    <a:lnR w="12700" cap="flat" cmpd="sng" algn="ctr">
                      <a:solidFill>
                        <a:srgbClr val="000000"/>
                      </a:solidFill>
                      <a:prstDash val="solid"/>
                      <a:round/>
                      <a:headEnd type="none" w="med" len="med"/>
                      <a:tailEnd type="none" w="med" len="med"/>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1986</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2002</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2025; u=40%</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2025; u=30%</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02317396"/>
                  </a:ext>
                </a:extLst>
              </a:tr>
              <a:tr h="34290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Koudougou</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10,6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7,1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2,7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3,7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40414260"/>
                  </a:ext>
                </a:extLst>
              </a:tr>
              <a:tr h="344488">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Tenkodogo</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12,4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8,0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2,3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3,8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84753847"/>
                  </a:ext>
                </a:extLst>
              </a:tr>
              <a:tr h="344488">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Banfora</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7,3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4,2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2,5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20591852"/>
                  </a:ext>
                </a:extLst>
              </a:tr>
              <a:tr h="34290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Dédougou</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22,1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14,0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4,4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6,4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40219813"/>
                  </a:ext>
                </a:extLst>
              </a:tr>
              <a:tr h="344488">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Dori</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20,4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11,5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3,1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6,4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20625544"/>
                  </a:ext>
                </a:extLst>
              </a:tr>
              <a:tr h="344488">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Ouahigouya</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14,4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9,7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3,8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6,0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36602598"/>
                  </a:ext>
                </a:extLst>
              </a:tr>
              <a:tr h="34290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Ziniaré</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16,7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11,8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2,8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5,2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11701616"/>
                  </a:ext>
                </a:extLst>
              </a:tr>
              <a:tr h="344488">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Kaya</a:t>
                      </a:r>
                      <a:endPar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16,8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10,3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3,0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4,2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29213895"/>
                  </a:ext>
                </a:extLst>
              </a:tr>
            </a:tbl>
          </a:graphicData>
        </a:graphic>
      </p:graphicFrame>
    </p:spTree>
    <p:extLst>
      <p:ext uri="{BB962C8B-B14F-4D97-AF65-F5344CB8AC3E}">
        <p14:creationId xmlns:p14="http://schemas.microsoft.com/office/powerpoint/2010/main" val="6399058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A47C43-4CDD-41C0-97CA-5EE76FEB50AA}"/>
              </a:ext>
            </a:extLst>
          </p:cNvPr>
          <p:cNvSpPr>
            <a:spLocks noGrp="1"/>
          </p:cNvSpPr>
          <p:nvPr>
            <p:ph type="title"/>
          </p:nvPr>
        </p:nvSpPr>
        <p:spPr>
          <a:xfrm>
            <a:off x="1097280" y="96823"/>
            <a:ext cx="10058400" cy="771730"/>
          </a:xfrm>
        </p:spPr>
        <p:txBody>
          <a:bodyPr>
            <a:normAutofit/>
          </a:bodyPr>
          <a:lstStyle/>
          <a:p>
            <a:r>
              <a:rPr lang="fr-FR" sz="2400" b="1" dirty="0" smtClean="0">
                <a:effectLst>
                  <a:outerShdw blurRad="38100" dist="38100" dir="2700000" algn="tl">
                    <a:srgbClr val="000000">
                      <a:alpha val="43137"/>
                    </a:srgbClr>
                  </a:outerShdw>
                </a:effectLst>
              </a:rPr>
              <a:t>VIII-CONCLUSION</a:t>
            </a:r>
            <a:endParaRPr lang="fr-FR" sz="2400" b="1" dirty="0">
              <a:effectLst>
                <a:outerShdw blurRad="38100" dist="38100" dir="2700000" algn="tl">
                  <a:srgbClr val="000000">
                    <a:alpha val="43137"/>
                  </a:srgbClr>
                </a:outerShdw>
              </a:effectLst>
            </a:endParaRPr>
          </a:p>
        </p:txBody>
      </p:sp>
      <p:sp>
        <p:nvSpPr>
          <p:cNvPr id="3" name="Espace réservé du contenu 2">
            <a:extLst>
              <a:ext uri="{FF2B5EF4-FFF2-40B4-BE49-F238E27FC236}">
                <a16:creationId xmlns:a16="http://schemas.microsoft.com/office/drawing/2014/main" id="{1D3FFC4C-9F8D-410D-88F3-BC959B61C12C}"/>
              </a:ext>
            </a:extLst>
          </p:cNvPr>
          <p:cNvSpPr>
            <a:spLocks noGrp="1"/>
          </p:cNvSpPr>
          <p:nvPr>
            <p:ph idx="1"/>
          </p:nvPr>
        </p:nvSpPr>
        <p:spPr>
          <a:xfrm>
            <a:off x="959260" y="983411"/>
            <a:ext cx="10729535" cy="5262114"/>
          </a:xfrm>
        </p:spPr>
        <p:txBody>
          <a:bodyPr>
            <a:normAutofit/>
          </a:bodyPr>
          <a:lstStyle/>
          <a:p>
            <a:pPr algn="just">
              <a:buFont typeface="Wingdings" panose="05000000000000000000" pitchFamily="2" charset="2"/>
              <a:buChar char="Ø"/>
            </a:pPr>
            <a:r>
              <a:rPr lang="fr-FR" dirty="0" smtClean="0">
                <a:latin typeface="Arial" panose="020B0604020202020204" pitchFamily="34" charset="0"/>
                <a:cs typeface="Arial" panose="020B0604020202020204" pitchFamily="34" charset="0"/>
              </a:rPr>
              <a:t>Les résultats des comptes économiques locaux ont fait l’objet d’élaboration de profils économiques locaux et d’ateliers de dissémination;</a:t>
            </a:r>
          </a:p>
          <a:p>
            <a:pPr algn="just">
              <a:buFont typeface="Wingdings" panose="05000000000000000000" pitchFamily="2" charset="2"/>
              <a:buChar char="Ø"/>
            </a:pPr>
            <a:r>
              <a:rPr lang="fr-FR" dirty="0" smtClean="0">
                <a:latin typeface="Arial" panose="020B0604020202020204" pitchFamily="34" charset="0"/>
                <a:cs typeface="Arial" panose="020B0604020202020204" pitchFamily="34" charset="0"/>
              </a:rPr>
              <a:t>A l’expérience, </a:t>
            </a:r>
            <a:r>
              <a:rPr lang="fr-FR" dirty="0" smtClean="0">
                <a:latin typeface="Arial" panose="020B0604020202020204" pitchFamily="34" charset="0"/>
                <a:cs typeface="Arial" panose="020B0604020202020204" pitchFamily="34" charset="0"/>
              </a:rPr>
              <a:t>l’enquête </a:t>
            </a:r>
            <a:r>
              <a:rPr lang="fr-FR" dirty="0" smtClean="0">
                <a:latin typeface="Arial" panose="020B0604020202020204" pitchFamily="34" charset="0"/>
                <a:cs typeface="Arial" panose="020B0604020202020204" pitchFamily="34" charset="0"/>
              </a:rPr>
              <a:t>sur les ISBL peut etre jointe a </a:t>
            </a:r>
            <a:r>
              <a:rPr lang="fr-FR" dirty="0" smtClean="0">
                <a:latin typeface="Arial" panose="020B0604020202020204" pitchFamily="34" charset="0"/>
                <a:cs typeface="Arial" panose="020B0604020202020204" pitchFamily="34" charset="0"/>
              </a:rPr>
              <a:t>l’enquête </a:t>
            </a:r>
            <a:r>
              <a:rPr lang="fr-FR" dirty="0" smtClean="0">
                <a:latin typeface="Arial" panose="020B0604020202020204" pitchFamily="34" charset="0"/>
                <a:cs typeface="Arial" panose="020B0604020202020204" pitchFamily="34" charset="0"/>
              </a:rPr>
              <a:t>sur le secteur moderne;</a:t>
            </a:r>
          </a:p>
          <a:p>
            <a:pPr algn="just">
              <a:buFont typeface="Wingdings" panose="05000000000000000000" pitchFamily="2" charset="2"/>
              <a:buChar char="Ø"/>
            </a:pPr>
            <a:r>
              <a:rPr lang="fr-FR" dirty="0" smtClean="0">
                <a:latin typeface="Arial" panose="020B0604020202020204" pitchFamily="34" charset="0"/>
                <a:cs typeface="Arial" panose="020B0604020202020204" pitchFamily="34" charset="0"/>
              </a:rPr>
              <a:t>Le comptage des chantiers doit être revu dans son contenu pour incorporer des éléments quantitatifs;</a:t>
            </a:r>
          </a:p>
          <a:p>
            <a:pPr algn="just">
              <a:buFont typeface="Wingdings" panose="05000000000000000000" pitchFamily="2" charset="2"/>
              <a:buChar char="Ø"/>
            </a:pPr>
            <a:r>
              <a:rPr lang="fr-FR" dirty="0" smtClean="0">
                <a:latin typeface="Arial" panose="020B0604020202020204" pitchFamily="34" charset="0"/>
                <a:cs typeface="Arial" panose="020B0604020202020204" pitchFamily="34" charset="0"/>
              </a:rPr>
              <a:t>Inventaire des points d’activités et </a:t>
            </a:r>
            <a:r>
              <a:rPr lang="fr-FR" dirty="0" smtClean="0">
                <a:latin typeface="Arial" panose="020B0604020202020204" pitchFamily="34" charset="0"/>
                <a:cs typeface="Arial" panose="020B0604020202020204" pitchFamily="34" charset="0"/>
              </a:rPr>
              <a:t>l’enquête </a:t>
            </a:r>
            <a:r>
              <a:rPr lang="fr-FR" dirty="0" smtClean="0">
                <a:latin typeface="Arial" panose="020B0604020202020204" pitchFamily="34" charset="0"/>
                <a:cs typeface="Arial" panose="020B0604020202020204" pitchFamily="34" charset="0"/>
              </a:rPr>
              <a:t>secteur informel devra faire l’objet d’analyse pour une meilleure complémentarité;</a:t>
            </a:r>
          </a:p>
          <a:p>
            <a:pPr algn="just">
              <a:buFont typeface="Wingdings" panose="05000000000000000000" pitchFamily="2" charset="2"/>
              <a:buChar char="Ø"/>
            </a:pPr>
            <a:r>
              <a:rPr lang="fr-FR" dirty="0">
                <a:latin typeface="Arial" panose="020B0604020202020204" pitchFamily="34" charset="0"/>
                <a:cs typeface="Arial" panose="020B0604020202020204" pitchFamily="34" charset="0"/>
              </a:rPr>
              <a:t>Le dispositif mis en place pour conduire </a:t>
            </a:r>
            <a:r>
              <a:rPr lang="fr-FR" dirty="0" smtClean="0">
                <a:latin typeface="Arial" panose="020B0604020202020204" pitchFamily="34" charset="0"/>
                <a:cs typeface="Arial" panose="020B0604020202020204" pitchFamily="34" charset="0"/>
              </a:rPr>
              <a:t>tout le processus d’élaboration </a:t>
            </a:r>
            <a:r>
              <a:rPr lang="fr-FR" dirty="0">
                <a:latin typeface="Arial" panose="020B0604020202020204" pitchFamily="34" charset="0"/>
                <a:cs typeface="Arial" panose="020B0604020202020204" pitchFamily="34" charset="0"/>
              </a:rPr>
              <a:t>relève de plusieurs métiers de la statistiques (spécialiste d’enquête, apurement et traitement des enquêtes, comptable nationaux, etc.). La prise en charge de tous ces métiers par un nombre limité de cadres pose </a:t>
            </a:r>
            <a:r>
              <a:rPr lang="fr-FR" dirty="0" smtClean="0">
                <a:latin typeface="Arial" panose="020B0604020202020204" pitchFamily="34" charset="0"/>
                <a:cs typeface="Arial" panose="020B0604020202020204" pitchFamily="34" charset="0"/>
              </a:rPr>
              <a:t>problème</a:t>
            </a:r>
            <a:r>
              <a:rPr lang="fr-FR" dirty="0" smtClean="0">
                <a:latin typeface="Arial" panose="020B0604020202020204" pitchFamily="34" charset="0"/>
                <a:cs typeface="Arial" panose="020B0604020202020204" pitchFamily="34" charset="0"/>
              </a:rPr>
              <a:t>;</a:t>
            </a:r>
          </a:p>
          <a:p>
            <a:pPr algn="just">
              <a:buFont typeface="Wingdings" panose="05000000000000000000" pitchFamily="2" charset="2"/>
              <a:buChar char="Ø"/>
            </a:pPr>
            <a:r>
              <a:rPr lang="fr-FR" dirty="0" smtClean="0">
                <a:latin typeface="Arial" panose="020B0604020202020204" pitchFamily="34" charset="0"/>
                <a:cs typeface="Arial" panose="020B0604020202020204" pitchFamily="34" charset="0"/>
              </a:rPr>
              <a:t>Une appropriation du modèle démoéconomique par les INS est souhaitable;</a:t>
            </a:r>
            <a:endParaRPr lang="fr-FR"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fr-FR" dirty="0" smtClean="0">
                <a:latin typeface="Arial" panose="020B0604020202020204" pitchFamily="34" charset="0"/>
                <a:cs typeface="Arial" panose="020B0604020202020204" pitchFamily="34" charset="0"/>
              </a:rPr>
              <a:t>La sensibilisation des acteurs locaux avant et pendant les travaux est importante ainsi que leur formation à l’utilisation des résultats. </a:t>
            </a:r>
          </a:p>
          <a:p>
            <a:pPr marL="0" indent="0" algn="just">
              <a:buNone/>
            </a:pPr>
            <a:endParaRPr lang="fr-FR" dirty="0"/>
          </a:p>
        </p:txBody>
      </p:sp>
      <p:sp>
        <p:nvSpPr>
          <p:cNvPr id="5" name="Espace réservé de la date 4">
            <a:extLst>
              <a:ext uri="{FF2B5EF4-FFF2-40B4-BE49-F238E27FC236}">
                <a16:creationId xmlns:a16="http://schemas.microsoft.com/office/drawing/2014/main" id="{B69C9133-70B4-4C90-9EAD-326B3BD247A5}"/>
              </a:ext>
            </a:extLst>
          </p:cNvPr>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85B00AFF-5366-4936-A399-8B2D9DCE4189}" type="datetime1">
              <a:rPr kumimoji="0" lang="fr-FR" sz="90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10/06/2021</a:t>
            </a:fld>
            <a:endParaRPr kumimoji="0" lang="fr-FR"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Espace réservé du pied de page 5">
            <a:extLst>
              <a:ext uri="{FF2B5EF4-FFF2-40B4-BE49-F238E27FC236}">
                <a16:creationId xmlns:a16="http://schemas.microsoft.com/office/drawing/2014/main" id="{2A0D94A2-D7F4-442A-A8A7-0774EADD6245}"/>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900" b="0" i="0" u="none" strike="noStrike" kern="1200" cap="all" spc="0" normalizeH="0" baseline="0" noProof="0" dirty="0">
                <a:ln>
                  <a:noFill/>
                </a:ln>
                <a:solidFill>
                  <a:srgbClr val="FFFFFF"/>
                </a:solidFill>
                <a:effectLst/>
                <a:uLnTx/>
                <a:uFillTx/>
                <a:latin typeface="Calibri" panose="020F0502020204030204"/>
                <a:ea typeface="+mn-ea"/>
                <a:cs typeface="+mn-cs"/>
              </a:rPr>
              <a:t>Plan stratégique de l'INSD 2021-2025</a:t>
            </a:r>
          </a:p>
        </p:txBody>
      </p:sp>
      <p:sp>
        <p:nvSpPr>
          <p:cNvPr id="7" name="Espace réservé du numéro de diapositive 6">
            <a:extLst>
              <a:ext uri="{FF2B5EF4-FFF2-40B4-BE49-F238E27FC236}">
                <a16:creationId xmlns:a16="http://schemas.microsoft.com/office/drawing/2014/main" id="{ECF38043-C807-4075-BBCC-9696A9DB334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CE8AAA9-5BE7-4CA1-A0B6-D161800813A8}" type="slidenum">
              <a:rPr kumimoji="0" lang="fr-FR"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fr-FR"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777251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21DFC7-C74A-4912-A2AF-A4193460D3A7}"/>
              </a:ext>
            </a:extLst>
          </p:cNvPr>
          <p:cNvSpPr>
            <a:spLocks noGrp="1"/>
          </p:cNvSpPr>
          <p:nvPr>
            <p:ph type="title"/>
          </p:nvPr>
        </p:nvSpPr>
        <p:spPr>
          <a:xfrm>
            <a:off x="1154083" y="2605966"/>
            <a:ext cx="10058400" cy="1450757"/>
          </a:xfrm>
        </p:spPr>
        <p:txBody>
          <a:bodyPr/>
          <a:lstStyle/>
          <a:p>
            <a:pPr algn="ctr"/>
            <a:r>
              <a:rPr lang="fr-FR" b="1" dirty="0">
                <a:effectLst>
                  <a:outerShdw blurRad="38100" dist="38100" dir="2700000" algn="tl">
                    <a:srgbClr val="000000">
                      <a:alpha val="43137"/>
                    </a:srgbClr>
                  </a:outerShdw>
                </a:effectLst>
              </a:rPr>
              <a:t>MERCI</a:t>
            </a:r>
          </a:p>
        </p:txBody>
      </p:sp>
      <p:sp>
        <p:nvSpPr>
          <p:cNvPr id="4" name="Espace réservé de la date 3">
            <a:extLst>
              <a:ext uri="{FF2B5EF4-FFF2-40B4-BE49-F238E27FC236}">
                <a16:creationId xmlns:a16="http://schemas.microsoft.com/office/drawing/2014/main" id="{52C41CBD-9B85-4DF9-9CEA-11CB0141B3F9}"/>
              </a:ext>
            </a:extLst>
          </p:cNvPr>
          <p:cNvSpPr>
            <a:spLocks noGrp="1"/>
          </p:cNvSpPr>
          <p:nvPr>
            <p:ph type="dt" sz="half" idx="10"/>
          </p:nvPr>
        </p:nvSpPr>
        <p:spPr/>
        <p:txBody>
          <a:bodyPr/>
          <a:lstStyle/>
          <a:p>
            <a:fld id="{CB4DC29A-D6AB-41C2-AC40-8AB31B417CB1}" type="datetime1">
              <a:rPr lang="fr-FR" smtClean="0"/>
              <a:t>10/06/2021</a:t>
            </a:fld>
            <a:endParaRPr lang="fr-FR"/>
          </a:p>
        </p:txBody>
      </p:sp>
      <p:sp>
        <p:nvSpPr>
          <p:cNvPr id="5" name="Espace réservé du pied de page 4">
            <a:extLst>
              <a:ext uri="{FF2B5EF4-FFF2-40B4-BE49-F238E27FC236}">
                <a16:creationId xmlns:a16="http://schemas.microsoft.com/office/drawing/2014/main" id="{BD5077F0-69F6-4AA2-8746-148A4445B671}"/>
              </a:ext>
            </a:extLst>
          </p:cNvPr>
          <p:cNvSpPr>
            <a:spLocks noGrp="1"/>
          </p:cNvSpPr>
          <p:nvPr>
            <p:ph type="ftr" sz="quarter" idx="11"/>
          </p:nvPr>
        </p:nvSpPr>
        <p:spPr/>
        <p:txBody>
          <a:bodyPr/>
          <a:lstStyle/>
          <a:p>
            <a:r>
              <a:rPr lang="fr-FR"/>
              <a:t>Atelier de validation du Plan stratégique de l'INSD 2020-2029</a:t>
            </a:r>
          </a:p>
        </p:txBody>
      </p:sp>
      <p:sp>
        <p:nvSpPr>
          <p:cNvPr id="6" name="Espace réservé du numéro de diapositive 5">
            <a:extLst>
              <a:ext uri="{FF2B5EF4-FFF2-40B4-BE49-F238E27FC236}">
                <a16:creationId xmlns:a16="http://schemas.microsoft.com/office/drawing/2014/main" id="{F120FBA4-143B-4355-B0F6-268AF35C7D09}"/>
              </a:ext>
            </a:extLst>
          </p:cNvPr>
          <p:cNvSpPr>
            <a:spLocks noGrp="1"/>
          </p:cNvSpPr>
          <p:nvPr>
            <p:ph type="sldNum" sz="quarter" idx="12"/>
          </p:nvPr>
        </p:nvSpPr>
        <p:spPr/>
        <p:txBody>
          <a:bodyPr/>
          <a:lstStyle/>
          <a:p>
            <a:fld id="{DCE8AAA9-5BE7-4CA1-A0B6-D161800813A8}" type="slidenum">
              <a:rPr lang="fr-FR" smtClean="0"/>
              <a:t>22</a:t>
            </a:fld>
            <a:endParaRPr lang="fr-FR"/>
          </a:p>
        </p:txBody>
      </p:sp>
    </p:spTree>
    <p:extLst>
      <p:ext uri="{BB962C8B-B14F-4D97-AF65-F5344CB8AC3E}">
        <p14:creationId xmlns:p14="http://schemas.microsoft.com/office/powerpoint/2010/main" val="42206700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A47C43-4CDD-41C0-97CA-5EE76FEB50AA}"/>
              </a:ext>
            </a:extLst>
          </p:cNvPr>
          <p:cNvSpPr>
            <a:spLocks noGrp="1"/>
          </p:cNvSpPr>
          <p:nvPr>
            <p:ph type="title"/>
          </p:nvPr>
        </p:nvSpPr>
        <p:spPr>
          <a:xfrm>
            <a:off x="1097280" y="96823"/>
            <a:ext cx="10058400" cy="771730"/>
          </a:xfrm>
        </p:spPr>
        <p:txBody>
          <a:bodyPr>
            <a:normAutofit/>
          </a:bodyPr>
          <a:lstStyle/>
          <a:p>
            <a:r>
              <a:rPr lang="fr-FR" sz="2400" b="1" dirty="0" smtClean="0">
                <a:effectLst>
                  <a:outerShdw blurRad="38100" dist="38100" dir="2700000" algn="tl">
                    <a:srgbClr val="000000">
                      <a:alpha val="43137"/>
                    </a:srgbClr>
                  </a:outerShdw>
                </a:effectLst>
              </a:rPr>
              <a:t>I-INTRODUCTION</a:t>
            </a:r>
            <a:endParaRPr lang="fr-FR" sz="2400" b="1" dirty="0">
              <a:effectLst>
                <a:outerShdw blurRad="38100" dist="38100" dir="2700000" algn="tl">
                  <a:srgbClr val="000000">
                    <a:alpha val="43137"/>
                  </a:srgbClr>
                </a:outerShdw>
              </a:effectLst>
            </a:endParaRPr>
          </a:p>
        </p:txBody>
      </p:sp>
      <p:sp>
        <p:nvSpPr>
          <p:cNvPr id="3" name="Espace réservé du contenu 2">
            <a:extLst>
              <a:ext uri="{FF2B5EF4-FFF2-40B4-BE49-F238E27FC236}">
                <a16:creationId xmlns:a16="http://schemas.microsoft.com/office/drawing/2014/main" id="{1D3FFC4C-9F8D-410D-88F3-BC959B61C12C}"/>
              </a:ext>
            </a:extLst>
          </p:cNvPr>
          <p:cNvSpPr>
            <a:spLocks noGrp="1"/>
          </p:cNvSpPr>
          <p:nvPr>
            <p:ph idx="1"/>
          </p:nvPr>
        </p:nvSpPr>
        <p:spPr>
          <a:xfrm>
            <a:off x="1064030" y="1305098"/>
            <a:ext cx="9692640" cy="4875265"/>
          </a:xfrm>
        </p:spPr>
        <p:txBody>
          <a:bodyPr>
            <a:noAutofit/>
          </a:bodyPr>
          <a:lstStyle/>
          <a:p>
            <a:pPr marL="342900" indent="-342900" algn="just">
              <a:spcAft>
                <a:spcPts val="0"/>
              </a:spcAft>
              <a:buFont typeface="+mj-lt"/>
              <a:buAutoNum type="arabicPeriod"/>
            </a:pPr>
            <a:r>
              <a:rPr lang="fr-FR" dirty="0" smtClean="0">
                <a:latin typeface="Arial" panose="020B0604020202020204" pitchFamily="34" charset="0"/>
                <a:ea typeface="Times New Roman" panose="02020603050405020304" pitchFamily="18" charset="0"/>
                <a:cs typeface="Arial" panose="020B0604020202020204" pitchFamily="34" charset="0"/>
              </a:rPr>
              <a:t>Le Burkina Faso a mis en œuvre un programme </a:t>
            </a:r>
            <a:r>
              <a:rPr lang="fr-FR" dirty="0">
                <a:latin typeface="Arial" panose="020B0604020202020204" pitchFamily="34" charset="0"/>
                <a:ea typeface="Times New Roman" panose="02020603050405020304" pitchFamily="18" charset="0"/>
                <a:cs typeface="Arial" panose="020B0604020202020204" pitchFamily="34" charset="0"/>
              </a:rPr>
              <a:t>de relance des économies locales des villes moyennes dénommé « Programme REEL Burkina </a:t>
            </a:r>
            <a:r>
              <a:rPr lang="fr-FR" dirty="0" smtClean="0">
                <a:latin typeface="Arial" panose="020B0604020202020204" pitchFamily="34" charset="0"/>
                <a:ea typeface="Times New Roman" panose="02020603050405020304" pitchFamily="18" charset="0"/>
                <a:cs typeface="Arial" panose="020B0604020202020204" pitchFamily="34" charset="0"/>
              </a:rPr>
              <a:t>» sur la période 2003-2006;</a:t>
            </a:r>
          </a:p>
          <a:p>
            <a:pPr marL="342900" indent="-342900" algn="just">
              <a:spcAft>
                <a:spcPts val="0"/>
              </a:spcAft>
              <a:buFont typeface="+mj-lt"/>
              <a:buAutoNum type="arabicPeriod"/>
            </a:pP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Méthodologie </a:t>
            </a:r>
            <a:r>
              <a:rPr lang="fr-FR"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ECOLOC développée par le PDM et le Club du Sahel de l’OCDE. </a:t>
            </a:r>
            <a:endPar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endParaRPr>
          </a:p>
          <a:p>
            <a:pPr marL="342900" indent="-342900" algn="just">
              <a:spcAft>
                <a:spcPts val="0"/>
              </a:spcAft>
              <a:buFont typeface="+mj-lt"/>
              <a:buAutoNum type="arabicPeriod"/>
            </a:pP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Organisation institutionnelle du programme: </a:t>
            </a:r>
          </a:p>
          <a:p>
            <a:pPr algn="just">
              <a:spcAft>
                <a:spcPts val="0"/>
              </a:spcAft>
              <a:buFont typeface="Wingdings" panose="05000000000000000000" pitchFamily="2" charset="2"/>
              <a:buChar char="Ø"/>
            </a:pP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Equipe des fonctions communes c’est l’équipe du projet « Appui au programme de relance des économies locales (APREL) » rattachée au MATD </a:t>
            </a:r>
          </a:p>
          <a:p>
            <a:pPr algn="just">
              <a:spcAft>
                <a:spcPts val="0"/>
              </a:spcAft>
              <a:buFont typeface="Wingdings" panose="05000000000000000000" pitchFamily="2" charset="2"/>
              <a:buChar char="Ø"/>
            </a:pP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Equipes </a:t>
            </a:r>
            <a:r>
              <a:rPr lang="fr-FR"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locales </a:t>
            </a: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 conduire </a:t>
            </a:r>
            <a:r>
              <a:rPr lang="fr-FR"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les études </a:t>
            </a: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et </a:t>
            </a:r>
            <a:r>
              <a:rPr lang="fr-FR"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les processus de </a:t>
            </a: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dialogue sur chaque site.</a:t>
            </a:r>
            <a:endParaRPr lang="fr-FR"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endParaRPr>
          </a:p>
          <a:p>
            <a:pPr algn="just">
              <a:spcAft>
                <a:spcPts val="0"/>
              </a:spcAft>
              <a:buFont typeface="Wingdings" panose="05000000000000000000" pitchFamily="2" charset="2"/>
              <a:buChar char="Ø"/>
            </a:pP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Collège national des économies locales (CNEL): regroupe: regroupe </a:t>
            </a:r>
            <a:r>
              <a:rPr lang="fr-FR"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les représentants de l’ensemble des ministères concernés ainsi que ceux de l’association des municipalités du Burkina Faso (AMBF).</a:t>
            </a:r>
          </a:p>
          <a:p>
            <a:pPr marL="0" indent="0" algn="just">
              <a:spcAft>
                <a:spcPts val="0"/>
              </a:spcAft>
              <a:buNone/>
            </a:pPr>
            <a:r>
              <a:rPr lang="fr-FR" dirty="0" smtClean="0">
                <a:latin typeface="Arial" panose="020B0604020202020204" pitchFamily="34" charset="0"/>
                <a:ea typeface="Times New Roman" panose="02020603050405020304" pitchFamily="18" charset="0"/>
                <a:cs typeface="Arial" panose="020B0604020202020204" pitchFamily="34" charset="0"/>
              </a:rPr>
              <a:t>Le </a:t>
            </a:r>
            <a:r>
              <a:rPr lang="fr-FR" dirty="0">
                <a:latin typeface="Arial" panose="020B0604020202020204" pitchFamily="34" charset="0"/>
                <a:ea typeface="Times New Roman" panose="02020603050405020304" pitchFamily="18" charset="0"/>
                <a:cs typeface="Arial" panose="020B0604020202020204" pitchFamily="34" charset="0"/>
              </a:rPr>
              <a:t>Partenariat pour le Développement Municipal (PDM</a:t>
            </a:r>
            <a:r>
              <a:rPr lang="fr-FR" dirty="0" smtClean="0">
                <a:latin typeface="Arial" panose="020B0604020202020204" pitchFamily="34" charset="0"/>
                <a:ea typeface="Times New Roman" panose="02020603050405020304" pitchFamily="18" charset="0"/>
                <a:cs typeface="Arial" panose="020B0604020202020204" pitchFamily="34" charset="0"/>
              </a:rPr>
              <a:t>): l’accompagnement </a:t>
            </a:r>
            <a:r>
              <a:rPr lang="fr-FR" dirty="0">
                <a:latin typeface="Arial" panose="020B0604020202020204" pitchFamily="34" charset="0"/>
                <a:ea typeface="Times New Roman" panose="02020603050405020304" pitchFamily="18" charset="0"/>
                <a:cs typeface="Arial" panose="020B0604020202020204" pitchFamily="34" charset="0"/>
              </a:rPr>
              <a:t>scientifique et méthodologique du programme </a:t>
            </a:r>
            <a:r>
              <a:rPr lang="fr-FR" dirty="0" smtClean="0">
                <a:latin typeface="Arial" panose="020B0604020202020204" pitchFamily="34" charset="0"/>
                <a:ea typeface="Times New Roman" panose="02020603050405020304" pitchFamily="18" charset="0"/>
                <a:cs typeface="Arial" panose="020B0604020202020204" pitchFamily="34" charset="0"/>
              </a:rPr>
              <a:t>notamment la mise en place de l’équipe du projet APREL, sa formation et son encadrement</a:t>
            </a:r>
            <a:endParaRPr lang="fr-FR" dirty="0">
              <a:latin typeface="Arial" panose="020B0604020202020204" pitchFamily="34" charset="0"/>
              <a:ea typeface="Times New Roman" panose="02020603050405020304" pitchFamily="18" charset="0"/>
              <a:cs typeface="Arial" panose="020B0604020202020204" pitchFamily="34" charset="0"/>
            </a:endParaRPr>
          </a:p>
          <a:p>
            <a:pPr marL="0" indent="0" algn="just">
              <a:buNone/>
            </a:pPr>
            <a:endParaRPr lang="fr-FR" sz="1200" dirty="0"/>
          </a:p>
        </p:txBody>
      </p:sp>
      <p:sp>
        <p:nvSpPr>
          <p:cNvPr id="5" name="Espace réservé de la date 4">
            <a:extLst>
              <a:ext uri="{FF2B5EF4-FFF2-40B4-BE49-F238E27FC236}">
                <a16:creationId xmlns:a16="http://schemas.microsoft.com/office/drawing/2014/main" id="{B69C9133-70B4-4C90-9EAD-326B3BD247A5}"/>
              </a:ext>
            </a:extLst>
          </p:cNvPr>
          <p:cNvSpPr>
            <a:spLocks noGrp="1"/>
          </p:cNvSpPr>
          <p:nvPr>
            <p:ph type="dt" sz="half" idx="10"/>
          </p:nvPr>
        </p:nvSpPr>
        <p:spPr/>
        <p:txBody>
          <a:bodyPr/>
          <a:lstStyle/>
          <a:p>
            <a:fld id="{85B00AFF-5366-4936-A399-8B2D9DCE4189}" type="datetime1">
              <a:rPr lang="fr-FR" smtClean="0"/>
              <a:t>10/06/2021</a:t>
            </a:fld>
            <a:endParaRPr lang="fr-FR"/>
          </a:p>
        </p:txBody>
      </p:sp>
      <p:sp>
        <p:nvSpPr>
          <p:cNvPr id="6" name="Espace réservé du pied de page 5">
            <a:extLst>
              <a:ext uri="{FF2B5EF4-FFF2-40B4-BE49-F238E27FC236}">
                <a16:creationId xmlns:a16="http://schemas.microsoft.com/office/drawing/2014/main" id="{2A0D94A2-D7F4-442A-A8A7-0774EADD6245}"/>
              </a:ext>
            </a:extLst>
          </p:cNvPr>
          <p:cNvSpPr>
            <a:spLocks noGrp="1"/>
          </p:cNvSpPr>
          <p:nvPr>
            <p:ph type="ftr" sz="quarter" idx="11"/>
          </p:nvPr>
        </p:nvSpPr>
        <p:spPr/>
        <p:txBody>
          <a:bodyPr/>
          <a:lstStyle/>
          <a:p>
            <a:r>
              <a:rPr lang="fr-FR" dirty="0"/>
              <a:t>Plan stratégique de l'INSD 2021-2025</a:t>
            </a:r>
          </a:p>
        </p:txBody>
      </p:sp>
      <p:sp>
        <p:nvSpPr>
          <p:cNvPr id="7" name="Espace réservé du numéro de diapositive 6">
            <a:extLst>
              <a:ext uri="{FF2B5EF4-FFF2-40B4-BE49-F238E27FC236}">
                <a16:creationId xmlns:a16="http://schemas.microsoft.com/office/drawing/2014/main" id="{ECF38043-C807-4075-BBCC-9696A9DB334C}"/>
              </a:ext>
            </a:extLst>
          </p:cNvPr>
          <p:cNvSpPr>
            <a:spLocks noGrp="1"/>
          </p:cNvSpPr>
          <p:nvPr>
            <p:ph type="sldNum" sz="quarter" idx="12"/>
          </p:nvPr>
        </p:nvSpPr>
        <p:spPr/>
        <p:txBody>
          <a:bodyPr/>
          <a:lstStyle/>
          <a:p>
            <a:fld id="{DCE8AAA9-5BE7-4CA1-A0B6-D161800813A8}" type="slidenum">
              <a:rPr lang="fr-FR" smtClean="0"/>
              <a:t>3</a:t>
            </a:fld>
            <a:endParaRPr lang="fr-FR"/>
          </a:p>
        </p:txBody>
      </p:sp>
    </p:spTree>
    <p:extLst>
      <p:ext uri="{BB962C8B-B14F-4D97-AF65-F5344CB8AC3E}">
        <p14:creationId xmlns:p14="http://schemas.microsoft.com/office/powerpoint/2010/main" val="26068063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u numéro de diapositive 5"/>
          <p:cNvSpPr>
            <a:spLocks noGrp="1"/>
          </p:cNvSpPr>
          <p:nvPr>
            <p:ph type="sldNum" sz="quarter" idx="12"/>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18928EB-1EBE-4A15-BAC6-710461DD5C00}" type="slidenum">
              <a:rPr kumimoji="0" lang="fr-FR" altLang="fr-FR" sz="105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fr-FR" altLang="fr-FR" sz="105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147" name="Rectangle 2"/>
          <p:cNvSpPr>
            <a:spLocks noGrp="1" noChangeArrowheads="1"/>
          </p:cNvSpPr>
          <p:nvPr>
            <p:ph type="title"/>
          </p:nvPr>
        </p:nvSpPr>
        <p:spPr>
          <a:xfrm>
            <a:off x="1981200" y="274638"/>
            <a:ext cx="8229600" cy="456882"/>
          </a:xfrm>
        </p:spPr>
        <p:txBody>
          <a:bodyPr>
            <a:normAutofit/>
          </a:bodyPr>
          <a:lstStyle/>
          <a:p>
            <a:r>
              <a:rPr lang="fr-FR" altLang="fr-FR" sz="2000" b="1" dirty="0" smtClean="0">
                <a:solidFill>
                  <a:srgbClr val="000000">
                    <a:lumMod val="75000"/>
                    <a:lumOff val="25000"/>
                  </a:srgbClr>
                </a:solidFill>
                <a:effectLst>
                  <a:outerShdw blurRad="38100" dist="38100" dir="2700000" algn="tl">
                    <a:srgbClr val="000000">
                      <a:alpha val="43137"/>
                    </a:srgbClr>
                  </a:outerShdw>
                </a:effectLst>
              </a:rPr>
              <a:t> </a:t>
            </a:r>
            <a:r>
              <a:rPr lang="fr-FR" altLang="fr-FR" sz="2400" b="1" dirty="0" smtClean="0">
                <a:solidFill>
                  <a:srgbClr val="000000">
                    <a:lumMod val="75000"/>
                    <a:lumOff val="25000"/>
                  </a:srgbClr>
                </a:solidFill>
                <a:effectLst>
                  <a:outerShdw blurRad="38100" dist="38100" dir="2700000" algn="tl">
                    <a:srgbClr val="000000">
                      <a:alpha val="43137"/>
                    </a:srgbClr>
                  </a:outerShdw>
                </a:effectLst>
              </a:rPr>
              <a:t>II-</a:t>
            </a:r>
            <a:r>
              <a:rPr lang="fr-FR" altLang="fr-FR" sz="2400" b="1" dirty="0" smtClean="0">
                <a:solidFill>
                  <a:srgbClr val="000000">
                    <a:lumMod val="75000"/>
                    <a:lumOff val="25000"/>
                  </a:srgb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Présentation </a:t>
            </a:r>
            <a:r>
              <a:rPr lang="fr-FR" altLang="fr-FR" sz="2400" b="1" dirty="0">
                <a:solidFill>
                  <a:srgbClr val="000000">
                    <a:lumMod val="75000"/>
                    <a:lumOff val="25000"/>
                  </a:srgb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des territoires concernés</a:t>
            </a:r>
          </a:p>
        </p:txBody>
      </p:sp>
      <p:graphicFrame>
        <p:nvGraphicFramePr>
          <p:cNvPr id="5348" name="Group 228"/>
          <p:cNvGraphicFramePr>
            <a:graphicFrameLocks noGrp="1"/>
          </p:cNvGraphicFramePr>
          <p:nvPr>
            <p:ph idx="1"/>
            <p:extLst>
              <p:ext uri="{D42A27DB-BD31-4B8C-83A1-F6EECF244321}">
                <p14:modId xmlns:p14="http://schemas.microsoft.com/office/powerpoint/2010/main" val="1757052142"/>
              </p:ext>
            </p:extLst>
          </p:nvPr>
        </p:nvGraphicFramePr>
        <p:xfrm>
          <a:off x="1862051" y="989212"/>
          <a:ext cx="8337637" cy="5279299"/>
        </p:xfrm>
        <a:graphic>
          <a:graphicData uri="http://schemas.openxmlformats.org/drawingml/2006/table">
            <a:tbl>
              <a:tblPr/>
              <a:tblGrid>
                <a:gridCol w="1389875">
                  <a:extLst>
                    <a:ext uri="{9D8B030D-6E8A-4147-A177-3AD203B41FA5}">
                      <a16:colId xmlns:a16="http://schemas.microsoft.com/office/drawing/2014/main" val="3915419667"/>
                    </a:ext>
                  </a:extLst>
                </a:gridCol>
                <a:gridCol w="1613736">
                  <a:extLst>
                    <a:ext uri="{9D8B030D-6E8A-4147-A177-3AD203B41FA5}">
                      <a16:colId xmlns:a16="http://schemas.microsoft.com/office/drawing/2014/main" val="3004215404"/>
                    </a:ext>
                  </a:extLst>
                </a:gridCol>
                <a:gridCol w="3142114">
                  <a:extLst>
                    <a:ext uri="{9D8B030D-6E8A-4147-A177-3AD203B41FA5}">
                      <a16:colId xmlns:a16="http://schemas.microsoft.com/office/drawing/2014/main" val="413761404"/>
                    </a:ext>
                  </a:extLst>
                </a:gridCol>
                <a:gridCol w="2191912">
                  <a:extLst>
                    <a:ext uri="{9D8B030D-6E8A-4147-A177-3AD203B41FA5}">
                      <a16:colId xmlns:a16="http://schemas.microsoft.com/office/drawing/2014/main" val="4057429552"/>
                    </a:ext>
                  </a:extLst>
                </a:gridCol>
              </a:tblGrid>
              <a:tr h="5529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altLang="fr-FR" sz="2800" b="0" i="0" u="none" strike="noStrike" cap="none" normalizeH="0" baseline="0" dirty="0" smtClean="0">
                        <a:ln>
                          <a:noFill/>
                        </a:ln>
                        <a:solidFill>
                          <a:schemeClr val="tx1"/>
                        </a:solidFill>
                        <a:effectLst/>
                        <a:latin typeface="Arial" panose="020B0604020202020204"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Ville pôle</a:t>
                      </a:r>
                      <a:endParaRPr kumimoji="0" lang="fr-FR" altLang="fr-FR" sz="1800" b="0" i="0" u="none" strike="noStrike" cap="none" normalizeH="0" baseline="0" smtClean="0">
                        <a:ln>
                          <a:noFill/>
                        </a:ln>
                        <a:solidFill>
                          <a:schemeClr val="tx1"/>
                        </a:solidFill>
                        <a:effectLst/>
                        <a:latin typeface="Arial" panose="020B0604020202020204"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Hinterland</a:t>
                      </a:r>
                      <a:endParaRPr kumimoji="0" lang="fr-FR" altLang="fr-FR" sz="1800" b="0" i="0" u="none" strike="noStrike" cap="none" normalizeH="0" baseline="0" smtClean="0">
                        <a:ln>
                          <a:noFill/>
                        </a:ln>
                        <a:solidFill>
                          <a:schemeClr val="tx1"/>
                        </a:solidFill>
                        <a:effectLst/>
                        <a:latin typeface="Arial" panose="020B0604020202020204"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Année de référence des comptes locaux</a:t>
                      </a:r>
                      <a:endParaRPr kumimoji="0" lang="fr-FR" altLang="fr-FR" sz="1800" b="0" i="0" u="none" strike="noStrike" cap="none" normalizeH="0" baseline="0" smtClean="0">
                        <a:ln>
                          <a:noFill/>
                        </a:ln>
                        <a:solidFill>
                          <a:schemeClr val="tx1"/>
                        </a:solidFill>
                        <a:effectLst/>
                        <a:latin typeface="Arial" panose="020B0604020202020204"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83684489"/>
                  </a:ext>
                </a:extLst>
              </a:tr>
              <a:tr h="780674">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Koudougou</a:t>
                      </a:r>
                      <a:endParaRPr kumimoji="0" lang="fr-FR" altLang="fr-FR" sz="1400" b="0" i="0" u="none" strike="noStrike" cap="none" normalizeH="0" baseline="0" dirty="0" smtClean="0">
                        <a:ln>
                          <a:noFill/>
                        </a:ln>
                        <a:solidFill>
                          <a:schemeClr val="tx1"/>
                        </a:solidFill>
                        <a:effectLst/>
                        <a:latin typeface="Arial" panose="020B0604020202020204"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ville de Koudougou</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Localités des provinces du Boulkiemdé, sanguié, autres que la ville de Koudougou</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2003</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22322394"/>
                  </a:ext>
                </a:extLst>
              </a:tr>
              <a:tr h="780674">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Tenkodogo</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ville de Tenkodogo</a:t>
                      </a:r>
                      <a:endParaRPr kumimoji="0" lang="fr-FR" altLang="fr-FR" sz="1400" b="0" i="0" u="none" strike="noStrike" cap="none" normalizeH="0" baseline="0" dirty="0" smtClean="0">
                        <a:ln>
                          <a:noFill/>
                        </a:ln>
                        <a:solidFill>
                          <a:schemeClr val="tx1"/>
                        </a:solidFill>
                        <a:effectLst/>
                        <a:latin typeface="Arial" panose="020B0604020202020204"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Localités des provinces du Boulgou et du </a:t>
                      </a:r>
                      <a:r>
                        <a:rPr kumimoji="0" lang="fr-FR" altLang="fr-FR" sz="20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Koulpélogo</a:t>
                      </a:r>
                      <a:r>
                        <a:rPr kumimoji="0" lang="fr-FR" altLang="fr-FR"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autres que la ville de Tenkodogo</a:t>
                      </a:r>
                      <a:endParaRPr kumimoji="0" lang="fr-FR" altLang="fr-FR" sz="1400" b="0" i="0" u="none" strike="noStrike" cap="none" normalizeH="0" baseline="0" dirty="0" smtClean="0">
                        <a:ln>
                          <a:noFill/>
                        </a:ln>
                        <a:solidFill>
                          <a:schemeClr val="tx1"/>
                        </a:solidFill>
                        <a:effectLst/>
                        <a:latin typeface="Arial" panose="020B0604020202020204"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2003</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21935790"/>
                  </a:ext>
                </a:extLst>
              </a:tr>
              <a:tr h="780674">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Banfora</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ville de Banfora</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Localités des provinces de la Comoé et de la Léraba autres que la ville de Banfora</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2003</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23252779"/>
                  </a:ext>
                </a:extLst>
              </a:tr>
              <a:tr h="780674">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Dédougou</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ville de Dédougou</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Localités des provinces du Mouhoun et de la kossi autres que la ville de Dédougou</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2004</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31030836"/>
                  </a:ext>
                </a:extLst>
              </a:tr>
              <a:tr h="780674">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Dori</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ville de Dori</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Localités des provinces du Séno et de l’Oudalan autres que la ville de Dori</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2004</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33632700"/>
                  </a:ext>
                </a:extLst>
              </a:tr>
              <a:tr h="780674">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Ouahigouya</a:t>
                      </a:r>
                      <a:endParaRPr kumimoji="0" lang="fr-FR" altLang="fr-FR" sz="1400" b="0" i="0" u="none" strike="noStrike" cap="none" normalizeH="0" baseline="0" dirty="0" smtClean="0">
                        <a:ln>
                          <a:noFill/>
                        </a:ln>
                        <a:solidFill>
                          <a:schemeClr val="tx1"/>
                        </a:solidFill>
                        <a:effectLst/>
                        <a:latin typeface="Arial" panose="020B0604020202020204"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ville de Ouahigouya</a:t>
                      </a:r>
                      <a:endParaRPr kumimoji="0" lang="fr-FR" altLang="fr-FR" sz="1400" b="0" i="0" u="none" strike="noStrike" cap="none" normalizeH="0" baseline="0" smtClean="0">
                        <a:ln>
                          <a:noFill/>
                        </a:ln>
                        <a:solidFill>
                          <a:schemeClr val="tx1"/>
                        </a:solidFill>
                        <a:effectLst/>
                        <a:latin typeface="Arial" panose="020B0604020202020204"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Localités des provinces du </a:t>
                      </a:r>
                      <a:r>
                        <a:rPr kumimoji="0" lang="fr-FR" altLang="fr-FR" sz="1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Yatenga</a:t>
                      </a:r>
                      <a:r>
                        <a:rPr kumimoji="0" lang="fr-FR" altLang="fr-FR"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du </a:t>
                      </a:r>
                      <a:r>
                        <a:rPr kumimoji="0" lang="fr-FR" altLang="fr-FR" sz="1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Loroum</a:t>
                      </a:r>
                      <a:r>
                        <a:rPr kumimoji="0" lang="fr-FR" altLang="fr-FR"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et du </a:t>
                      </a:r>
                      <a:r>
                        <a:rPr kumimoji="0" lang="fr-FR" altLang="fr-FR" sz="1400" b="0" i="0" u="none" strike="noStrike" cap="none" normalizeH="0" baseline="0" dirty="0" err="1" smtClean="0">
                          <a:ln>
                            <a:noFill/>
                          </a:ln>
                          <a:solidFill>
                            <a:schemeClr val="tx1"/>
                          </a:solidFill>
                          <a:effectLst/>
                          <a:latin typeface="Times New Roman" panose="02020603050405020304" pitchFamily="18" charset="0"/>
                          <a:cs typeface="Times New Roman" panose="02020603050405020304" pitchFamily="18" charset="0"/>
                        </a:rPr>
                        <a:t>Zondoma</a:t>
                      </a:r>
                      <a:r>
                        <a:rPr kumimoji="0" lang="fr-FR" altLang="fr-FR"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autres que la ville de Ouahigouya</a:t>
                      </a:r>
                      <a:endParaRPr kumimoji="0" lang="fr-FR" altLang="fr-FR" sz="1400" b="0" i="0" u="none" strike="noStrike" cap="none" normalizeH="0" baseline="0" dirty="0" smtClean="0">
                        <a:ln>
                          <a:noFill/>
                        </a:ln>
                        <a:solidFill>
                          <a:schemeClr val="tx1"/>
                        </a:solidFill>
                        <a:effectLst/>
                        <a:latin typeface="Arial" panose="020B0604020202020204"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2005</a:t>
                      </a:r>
                      <a:endParaRPr kumimoji="0" lang="fr-FR" altLang="fr-FR" sz="1400" b="0" i="0" u="none" strike="noStrike" cap="none" normalizeH="0" baseline="0" dirty="0" smtClean="0">
                        <a:ln>
                          <a:noFill/>
                        </a:ln>
                        <a:solidFill>
                          <a:schemeClr val="tx1"/>
                        </a:solidFill>
                        <a:effectLst/>
                        <a:latin typeface="Arial" panose="020B0604020202020204" pitchFamily="34" charset="0"/>
                      </a:endParaRPr>
                    </a:p>
                  </a:txBody>
                  <a:tcPr marT="45717" marB="4571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44109144"/>
                  </a:ext>
                </a:extLst>
              </a:tr>
            </a:tbl>
          </a:graphicData>
        </a:graphic>
      </p:graphicFrame>
    </p:spTree>
    <p:extLst>
      <p:ext uri="{BB962C8B-B14F-4D97-AF65-F5344CB8AC3E}">
        <p14:creationId xmlns:p14="http://schemas.microsoft.com/office/powerpoint/2010/main" val="2396088468"/>
      </p:ext>
    </p:extLst>
  </p:cSld>
  <p:clrMapOvr>
    <a:masterClrMapping/>
  </p:clrMapOvr>
  <p:transition advTm="2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A47C43-4CDD-41C0-97CA-5EE76FEB50AA}"/>
              </a:ext>
            </a:extLst>
          </p:cNvPr>
          <p:cNvSpPr>
            <a:spLocks noGrp="1"/>
          </p:cNvSpPr>
          <p:nvPr>
            <p:ph type="title"/>
          </p:nvPr>
        </p:nvSpPr>
        <p:spPr>
          <a:xfrm>
            <a:off x="1097280" y="266006"/>
            <a:ext cx="10058400" cy="602547"/>
          </a:xfrm>
        </p:spPr>
        <p:txBody>
          <a:bodyPr>
            <a:normAutofit/>
          </a:bodyPr>
          <a:lstStyle/>
          <a:p>
            <a:r>
              <a:rPr lang="fr-FR" sz="2000" b="1" dirty="0" smtClean="0">
                <a:effectLst>
                  <a:outerShdw blurRad="38100" dist="38100" dir="2700000" algn="tl">
                    <a:srgbClr val="000000">
                      <a:alpha val="43137"/>
                    </a:srgbClr>
                  </a:outerShdw>
                </a:effectLst>
              </a:rPr>
              <a:t>III-DEMARCHE D’ELABORATION DES COMPTES  ECONOMIQUES LOCAUX: modèle démoéconomique</a:t>
            </a:r>
            <a:endParaRPr lang="fr-FR" sz="2000" b="1" dirty="0">
              <a:effectLst>
                <a:outerShdw blurRad="38100" dist="38100" dir="2700000" algn="tl">
                  <a:srgbClr val="000000">
                    <a:alpha val="43137"/>
                  </a:srgbClr>
                </a:outerShdw>
              </a:effectLst>
            </a:endParaRPr>
          </a:p>
        </p:txBody>
      </p:sp>
      <p:sp>
        <p:nvSpPr>
          <p:cNvPr id="3" name="Espace réservé du contenu 2">
            <a:extLst>
              <a:ext uri="{FF2B5EF4-FFF2-40B4-BE49-F238E27FC236}">
                <a16:creationId xmlns:a16="http://schemas.microsoft.com/office/drawing/2014/main" id="{1D3FFC4C-9F8D-410D-88F3-BC959B61C12C}"/>
              </a:ext>
            </a:extLst>
          </p:cNvPr>
          <p:cNvSpPr>
            <a:spLocks noGrp="1"/>
          </p:cNvSpPr>
          <p:nvPr>
            <p:ph idx="1"/>
          </p:nvPr>
        </p:nvSpPr>
        <p:spPr>
          <a:xfrm>
            <a:off x="1064029" y="1255222"/>
            <a:ext cx="10148454" cy="4621875"/>
          </a:xfrm>
        </p:spPr>
        <p:txBody>
          <a:bodyPr>
            <a:noAutofit/>
          </a:bodyPr>
          <a:lstStyle/>
          <a:p>
            <a:pPr algn="just">
              <a:buFont typeface="Wingdings" panose="05000000000000000000" pitchFamily="2" charset="2"/>
              <a:buChar char="Ø"/>
            </a:pPr>
            <a:r>
              <a:rPr lang="fr-FR" dirty="0" smtClean="0">
                <a:latin typeface="Arial" panose="020B0604020202020204" pitchFamily="34" charset="0"/>
                <a:cs typeface="Arial" panose="020B0604020202020204" pitchFamily="34" charset="0"/>
              </a:rPr>
              <a:t>La démarche ECOLOC d’élaboration des comptes économiques locaux fait appel à l’utilisation d’un modèle démoéconomique qui permet dès l’entame des travaux d’élaboration des comptes économiques  de disposer d’une première maquette des comptes économiques locaux, </a:t>
            </a:r>
          </a:p>
          <a:p>
            <a:pPr algn="just">
              <a:buFont typeface="Wingdings" panose="05000000000000000000" pitchFamily="2" charset="2"/>
              <a:buChar char="Ø"/>
            </a:pPr>
            <a:r>
              <a:rPr lang="fr-FR" dirty="0" smtClean="0">
                <a:latin typeface="Arial" panose="020B0604020202020204" pitchFamily="34" charset="0"/>
                <a:cs typeface="Arial" panose="020B0604020202020204" pitchFamily="34" charset="0"/>
              </a:rPr>
              <a:t>Cette </a:t>
            </a:r>
            <a:r>
              <a:rPr lang="fr-FR" dirty="0">
                <a:latin typeface="Arial" panose="020B0604020202020204" pitchFamily="34" charset="0"/>
                <a:cs typeface="Arial" panose="020B0604020202020204" pitchFamily="34" charset="0"/>
              </a:rPr>
              <a:t>première maquette provisoire est assez grossière, mais elle présente au moins </a:t>
            </a:r>
            <a:r>
              <a:rPr lang="fr-FR" dirty="0" smtClean="0">
                <a:latin typeface="Arial" panose="020B0604020202020204" pitchFamily="34" charset="0"/>
                <a:cs typeface="Arial" panose="020B0604020202020204" pitchFamily="34" charset="0"/>
              </a:rPr>
              <a:t>l’avantage de proposer très </a:t>
            </a:r>
            <a:r>
              <a:rPr lang="fr-FR" dirty="0">
                <a:latin typeface="Arial" panose="020B0604020202020204" pitchFamily="34" charset="0"/>
                <a:cs typeface="Arial" panose="020B0604020202020204" pitchFamily="34" charset="0"/>
              </a:rPr>
              <a:t>tôt dans le processus d’étude </a:t>
            </a:r>
            <a:r>
              <a:rPr lang="fr-FR" dirty="0" err="1">
                <a:latin typeface="Arial" panose="020B0604020202020204" pitchFamily="34" charset="0"/>
                <a:cs typeface="Arial" panose="020B0604020202020204" pitchFamily="34" charset="0"/>
              </a:rPr>
              <a:t>Ecoloc</a:t>
            </a:r>
            <a:r>
              <a:rPr lang="fr-FR" dirty="0">
                <a:latin typeface="Arial" panose="020B0604020202020204" pitchFamily="34" charset="0"/>
                <a:cs typeface="Arial" panose="020B0604020202020204" pitchFamily="34" charset="0"/>
              </a:rPr>
              <a:t>, des ordres de </a:t>
            </a:r>
            <a:r>
              <a:rPr lang="fr-FR" dirty="0" smtClean="0">
                <a:latin typeface="Arial" panose="020B0604020202020204" pitchFamily="34" charset="0"/>
                <a:cs typeface="Arial" panose="020B0604020202020204" pitchFamily="34" charset="0"/>
              </a:rPr>
              <a:t>grandeur vraisemblables </a:t>
            </a:r>
            <a:r>
              <a:rPr lang="fr-FR" dirty="0">
                <a:latin typeface="Arial" panose="020B0604020202020204" pitchFamily="34" charset="0"/>
                <a:cs typeface="Arial" panose="020B0604020202020204" pitchFamily="34" charset="0"/>
              </a:rPr>
              <a:t>à partir desquels les travaux de terrain pourront être </a:t>
            </a:r>
            <a:r>
              <a:rPr lang="fr-FR" dirty="0" smtClean="0">
                <a:latin typeface="Arial" panose="020B0604020202020204" pitchFamily="34" charset="0"/>
                <a:cs typeface="Arial" panose="020B0604020202020204" pitchFamily="34" charset="0"/>
              </a:rPr>
              <a:t>organisés; </a:t>
            </a:r>
            <a:endParaRPr lang="fr-FR" dirty="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fr-FR" dirty="0" smtClean="0">
                <a:latin typeface="Arial" panose="020B0604020202020204" pitchFamily="34" charset="0"/>
                <a:cs typeface="Arial" panose="020B0604020202020204" pitchFamily="34" charset="0"/>
              </a:rPr>
              <a:t>Cette </a:t>
            </a:r>
            <a:r>
              <a:rPr lang="fr-FR" dirty="0">
                <a:latin typeface="Arial" panose="020B0604020202020204" pitchFamily="34" charset="0"/>
                <a:cs typeface="Arial" panose="020B0604020202020204" pitchFamily="34" charset="0"/>
              </a:rPr>
              <a:t>première maquette modélisée sera complètement reconstruite par l’étude </a:t>
            </a:r>
            <a:r>
              <a:rPr lang="fr-FR" dirty="0" err="1">
                <a:latin typeface="Arial" panose="020B0604020202020204" pitchFamily="34" charset="0"/>
                <a:cs typeface="Arial" panose="020B0604020202020204" pitchFamily="34" charset="0"/>
              </a:rPr>
              <a:t>Ecoloc</a:t>
            </a:r>
            <a:r>
              <a:rPr lang="fr-FR" dirty="0">
                <a:latin typeface="Arial" panose="020B0604020202020204" pitchFamily="34" charset="0"/>
                <a:cs typeface="Arial" panose="020B0604020202020204" pitchFamily="34" charset="0"/>
              </a:rPr>
              <a:t>, à partir </a:t>
            </a:r>
            <a:r>
              <a:rPr lang="fr-FR" dirty="0" smtClean="0">
                <a:latin typeface="Arial" panose="020B0604020202020204" pitchFamily="34" charset="0"/>
                <a:cs typeface="Arial" panose="020B0604020202020204" pitchFamily="34" charset="0"/>
              </a:rPr>
              <a:t>des données </a:t>
            </a:r>
            <a:r>
              <a:rPr lang="fr-FR" dirty="0">
                <a:latin typeface="Arial" panose="020B0604020202020204" pitchFamily="34" charset="0"/>
                <a:cs typeface="Arial" panose="020B0604020202020204" pitchFamily="34" charset="0"/>
              </a:rPr>
              <a:t>d’enquêtes et de toutes les autres sources </a:t>
            </a:r>
            <a:r>
              <a:rPr lang="fr-FR" dirty="0" smtClean="0">
                <a:latin typeface="Arial" panose="020B0604020202020204" pitchFamily="34" charset="0"/>
                <a:cs typeface="Arial" panose="020B0604020202020204" pitchFamily="34" charset="0"/>
              </a:rPr>
              <a:t>exploitables. </a:t>
            </a:r>
            <a:r>
              <a:rPr lang="fr-FR" dirty="0">
                <a:latin typeface="Arial" panose="020B0604020202020204" pitchFamily="34" charset="0"/>
                <a:cs typeface="Arial" panose="020B0604020202020204" pitchFamily="34" charset="0"/>
              </a:rPr>
              <a:t>Les </a:t>
            </a:r>
            <a:r>
              <a:rPr lang="fr-FR" dirty="0" smtClean="0">
                <a:latin typeface="Arial" panose="020B0604020202020204" pitchFamily="34" charset="0"/>
                <a:cs typeface="Arial" panose="020B0604020202020204" pitchFamily="34" charset="0"/>
              </a:rPr>
              <a:t>enquêtes devront </a:t>
            </a:r>
            <a:r>
              <a:rPr lang="fr-FR" dirty="0">
                <a:latin typeface="Arial" panose="020B0604020202020204" pitchFamily="34" charset="0"/>
                <a:cs typeface="Arial" panose="020B0604020202020204" pitchFamily="34" charset="0"/>
              </a:rPr>
              <a:t>en particulier préciser l’importance, l’origine et la destination des flux d’échange entre la zone et </a:t>
            </a:r>
            <a:r>
              <a:rPr lang="fr-FR" dirty="0" smtClean="0">
                <a:latin typeface="Arial" panose="020B0604020202020204" pitchFamily="34" charset="0"/>
                <a:cs typeface="Arial" panose="020B0604020202020204" pitchFamily="34" charset="0"/>
              </a:rPr>
              <a:t>le reste </a:t>
            </a:r>
            <a:r>
              <a:rPr lang="fr-FR" dirty="0">
                <a:latin typeface="Arial" panose="020B0604020202020204" pitchFamily="34" charset="0"/>
                <a:cs typeface="Arial" panose="020B0604020202020204" pitchFamily="34" charset="0"/>
              </a:rPr>
              <a:t>du pays et du monde</a:t>
            </a:r>
            <a:r>
              <a:rPr lang="fr-FR" dirty="0" smtClean="0">
                <a:latin typeface="Arial" panose="020B0604020202020204" pitchFamily="34" charset="0"/>
                <a:cs typeface="Arial" panose="020B0604020202020204" pitchFamily="34" charset="0"/>
              </a:rPr>
              <a:t>.</a:t>
            </a:r>
          </a:p>
          <a:p>
            <a:pPr algn="just">
              <a:buFont typeface="Wingdings" panose="05000000000000000000" pitchFamily="2" charset="2"/>
              <a:buChar char="Ø"/>
            </a:pPr>
            <a:r>
              <a:rPr lang="fr-FR" dirty="0" smtClean="0">
                <a:latin typeface="Arial" panose="020B0604020202020204" pitchFamily="34" charset="0"/>
                <a:cs typeface="Arial" panose="020B0604020202020204" pitchFamily="34" charset="0"/>
              </a:rPr>
              <a:t>Ces </a:t>
            </a:r>
            <a:r>
              <a:rPr lang="fr-FR" dirty="0">
                <a:latin typeface="Arial" panose="020B0604020202020204" pitchFamily="34" charset="0"/>
                <a:cs typeface="Arial" panose="020B0604020202020204" pitchFamily="34" charset="0"/>
              </a:rPr>
              <a:t>aller-retour entre modélisation et enquêtes conduisent progressivement à un « modèle » </a:t>
            </a:r>
            <a:r>
              <a:rPr lang="fr-FR" dirty="0" smtClean="0">
                <a:latin typeface="Arial" panose="020B0604020202020204" pitchFamily="34" charset="0"/>
                <a:cs typeface="Arial" panose="020B0604020202020204" pitchFamily="34" charset="0"/>
              </a:rPr>
              <a:t>de l’économie </a:t>
            </a:r>
            <a:r>
              <a:rPr lang="fr-FR" dirty="0">
                <a:latin typeface="Arial" panose="020B0604020202020204" pitchFamily="34" charset="0"/>
                <a:cs typeface="Arial" panose="020B0604020202020204" pitchFamily="34" charset="0"/>
              </a:rPr>
              <a:t>locale certes simplifié, mais utilisable pour l’élaboration de scénarios divers, tels que la </a:t>
            </a:r>
            <a:r>
              <a:rPr lang="fr-FR" dirty="0" smtClean="0">
                <a:latin typeface="Arial" panose="020B0604020202020204" pitchFamily="34" charset="0"/>
                <a:cs typeface="Arial" panose="020B0604020202020204" pitchFamily="34" charset="0"/>
              </a:rPr>
              <a:t>mesure des </a:t>
            </a:r>
            <a:r>
              <a:rPr lang="fr-FR" dirty="0">
                <a:latin typeface="Arial" panose="020B0604020202020204" pitchFamily="34" charset="0"/>
                <a:cs typeface="Arial" panose="020B0604020202020204" pitchFamily="34" charset="0"/>
              </a:rPr>
              <a:t>effets de l’injection d’une dépense publique supplémentaire dans la zone, ou la construction </a:t>
            </a:r>
            <a:r>
              <a:rPr lang="fr-FR" dirty="0" smtClean="0">
                <a:latin typeface="Arial" panose="020B0604020202020204" pitchFamily="34" charset="0"/>
                <a:cs typeface="Arial" panose="020B0604020202020204" pitchFamily="34" charset="0"/>
              </a:rPr>
              <a:t>d’images à </a:t>
            </a:r>
            <a:r>
              <a:rPr lang="fr-FR" dirty="0">
                <a:latin typeface="Arial" panose="020B0604020202020204" pitchFamily="34" charset="0"/>
                <a:cs typeface="Arial" panose="020B0604020202020204" pitchFamily="34" charset="0"/>
              </a:rPr>
              <a:t>long terme basées sur divers jeux d’hypothèses.</a:t>
            </a:r>
          </a:p>
        </p:txBody>
      </p:sp>
      <p:sp>
        <p:nvSpPr>
          <p:cNvPr id="5" name="Espace réservé de la date 4">
            <a:extLst>
              <a:ext uri="{FF2B5EF4-FFF2-40B4-BE49-F238E27FC236}">
                <a16:creationId xmlns:a16="http://schemas.microsoft.com/office/drawing/2014/main" id="{B69C9133-70B4-4C90-9EAD-326B3BD247A5}"/>
              </a:ext>
            </a:extLst>
          </p:cNvPr>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85B00AFF-5366-4936-A399-8B2D9DCE4189}" type="datetime1">
              <a:rPr kumimoji="0" lang="fr-FR" sz="90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10/06/2021</a:t>
            </a:fld>
            <a:endParaRPr kumimoji="0" lang="fr-FR"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Espace réservé du pied de page 5">
            <a:extLst>
              <a:ext uri="{FF2B5EF4-FFF2-40B4-BE49-F238E27FC236}">
                <a16:creationId xmlns:a16="http://schemas.microsoft.com/office/drawing/2014/main" id="{2A0D94A2-D7F4-442A-A8A7-0774EADD6245}"/>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900" b="0" i="0" u="none" strike="noStrike" kern="1200" cap="all" spc="0" normalizeH="0" baseline="0" noProof="0" dirty="0">
                <a:ln>
                  <a:noFill/>
                </a:ln>
                <a:solidFill>
                  <a:srgbClr val="FFFFFF"/>
                </a:solidFill>
                <a:effectLst/>
                <a:uLnTx/>
                <a:uFillTx/>
                <a:latin typeface="Calibri" panose="020F0502020204030204"/>
                <a:ea typeface="+mn-ea"/>
                <a:cs typeface="+mn-cs"/>
              </a:rPr>
              <a:t>Plan stratégique de l'INSD 2021-2025</a:t>
            </a:r>
          </a:p>
        </p:txBody>
      </p:sp>
      <p:sp>
        <p:nvSpPr>
          <p:cNvPr id="7" name="Espace réservé du numéro de diapositive 6">
            <a:extLst>
              <a:ext uri="{FF2B5EF4-FFF2-40B4-BE49-F238E27FC236}">
                <a16:creationId xmlns:a16="http://schemas.microsoft.com/office/drawing/2014/main" id="{ECF38043-C807-4075-BBCC-9696A9DB334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CE8AAA9-5BE7-4CA1-A0B6-D161800813A8}" type="slidenum">
              <a:rPr kumimoji="0" lang="fr-FR"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fr-FR"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27913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A47C43-4CDD-41C0-97CA-5EE76FEB50AA}"/>
              </a:ext>
            </a:extLst>
          </p:cNvPr>
          <p:cNvSpPr>
            <a:spLocks noGrp="1"/>
          </p:cNvSpPr>
          <p:nvPr>
            <p:ph type="title"/>
          </p:nvPr>
        </p:nvSpPr>
        <p:spPr>
          <a:xfrm>
            <a:off x="1066800" y="259970"/>
            <a:ext cx="10058400" cy="637177"/>
          </a:xfrm>
        </p:spPr>
        <p:txBody>
          <a:bodyPr>
            <a:normAutofit/>
          </a:bodyPr>
          <a:lstStyle/>
          <a:p>
            <a:r>
              <a:rPr lang="fr-FR" sz="2000" b="1" dirty="0" smtClean="0">
                <a:solidFill>
                  <a:srgbClr val="000000">
                    <a:lumMod val="75000"/>
                    <a:lumOff val="25000"/>
                  </a:srgbClr>
                </a:solidFill>
                <a:effectLst>
                  <a:outerShdw blurRad="38100" dist="38100" dir="2700000" algn="tl">
                    <a:srgbClr val="000000">
                      <a:alpha val="43137"/>
                    </a:srgbClr>
                  </a:outerShdw>
                </a:effectLst>
              </a:rPr>
              <a:t>IV-DEMARCHE </a:t>
            </a:r>
            <a:r>
              <a:rPr lang="fr-FR" sz="2000" b="1" dirty="0">
                <a:solidFill>
                  <a:srgbClr val="000000">
                    <a:lumMod val="75000"/>
                    <a:lumOff val="25000"/>
                  </a:srgbClr>
                </a:solidFill>
                <a:effectLst>
                  <a:outerShdw blurRad="38100" dist="38100" dir="2700000" algn="tl">
                    <a:srgbClr val="000000">
                      <a:alpha val="43137"/>
                    </a:srgbClr>
                  </a:outerShdw>
                </a:effectLst>
              </a:rPr>
              <a:t>D’ELABORATION DES COMPTES  ECONOMIQUES LOCAUX: </a:t>
            </a:r>
            <a:r>
              <a:rPr lang="fr-FR" sz="2000" b="1" dirty="0" smtClean="0">
                <a:solidFill>
                  <a:srgbClr val="000000">
                    <a:lumMod val="75000"/>
                    <a:lumOff val="25000"/>
                  </a:srgbClr>
                </a:solidFill>
                <a:effectLst>
                  <a:outerShdw blurRad="38100" dist="38100" dir="2700000" algn="tl">
                    <a:srgbClr val="000000">
                      <a:alpha val="43137"/>
                    </a:srgbClr>
                  </a:outerShdw>
                </a:effectLst>
              </a:rPr>
              <a:t>Enquêtes </a:t>
            </a:r>
            <a:endParaRPr lang="fr-FR" sz="4400" b="1" dirty="0">
              <a:effectLst>
                <a:outerShdw blurRad="38100" dist="38100" dir="2700000" algn="tl">
                  <a:srgbClr val="000000">
                    <a:alpha val="43137"/>
                  </a:srgbClr>
                </a:outerShdw>
              </a:effectLst>
            </a:endParaRPr>
          </a:p>
        </p:txBody>
      </p:sp>
      <p:sp>
        <p:nvSpPr>
          <p:cNvPr id="3" name="Espace réservé du contenu 2">
            <a:extLst>
              <a:ext uri="{FF2B5EF4-FFF2-40B4-BE49-F238E27FC236}">
                <a16:creationId xmlns:a16="http://schemas.microsoft.com/office/drawing/2014/main" id="{1D3FFC4C-9F8D-410D-88F3-BC959B61C12C}"/>
              </a:ext>
            </a:extLst>
          </p:cNvPr>
          <p:cNvSpPr>
            <a:spLocks noGrp="1"/>
          </p:cNvSpPr>
          <p:nvPr>
            <p:ph idx="1"/>
          </p:nvPr>
        </p:nvSpPr>
        <p:spPr>
          <a:xfrm>
            <a:off x="724737" y="1133317"/>
            <a:ext cx="10400463" cy="5145019"/>
          </a:xfrm>
        </p:spPr>
        <p:txBody>
          <a:bodyPr>
            <a:noAutofit/>
          </a:bodyPr>
          <a:lstStyle/>
          <a:p>
            <a:pPr marL="457200" indent="-457200" algn="just">
              <a:buFont typeface="+mj-lt"/>
              <a:buAutoNum type="arabicPeriod"/>
            </a:pPr>
            <a:r>
              <a:rPr lang="fr-FR" b="1" dirty="0" smtClean="0">
                <a:latin typeface="Arial" panose="020B0604020202020204" pitchFamily="34" charset="0"/>
                <a:cs typeface="Arial" panose="020B0604020202020204" pitchFamily="34" charset="0"/>
              </a:rPr>
              <a:t>Inventaire des points d’activités:</a:t>
            </a:r>
            <a:r>
              <a:rPr lang="fr-FR" dirty="0" smtClean="0">
                <a:latin typeface="Arial" panose="020B0604020202020204" pitchFamily="34" charset="0"/>
                <a:cs typeface="Arial" panose="020B0604020202020204" pitchFamily="34" charset="0"/>
              </a:rPr>
              <a:t>. Reprise de la cartographie dans la ville pôle; dans l’hinterland urbain, les ZD ont été réajustés pour homogénéiser leurs taille et faciliter l’opération d’inventaire. La </a:t>
            </a:r>
            <a:r>
              <a:rPr lang="fr-FR" dirty="0">
                <a:latin typeface="Arial" panose="020B0604020202020204" pitchFamily="34" charset="0"/>
                <a:cs typeface="Arial" panose="020B0604020202020204" pitchFamily="34" charset="0"/>
              </a:rPr>
              <a:t>principale difficulté a été le nombre élevé de points d’activités qui a eu pour conséquence une prolongation de la durée initiale du </a:t>
            </a:r>
            <a:r>
              <a:rPr lang="fr-FR" dirty="0" smtClean="0">
                <a:latin typeface="Arial" panose="020B0604020202020204" pitchFamily="34" charset="0"/>
                <a:cs typeface="Arial" panose="020B0604020202020204" pitchFamily="34" charset="0"/>
              </a:rPr>
              <a:t>recensement (de 8 jours prévus on est passé à 14 voir 30 jours).</a:t>
            </a:r>
            <a:endParaRPr lang="fr-FR" dirty="0">
              <a:latin typeface="Arial" panose="020B0604020202020204" pitchFamily="34" charset="0"/>
              <a:cs typeface="Arial" panose="020B0604020202020204" pitchFamily="34" charset="0"/>
            </a:endParaRPr>
          </a:p>
          <a:p>
            <a:pPr marL="457200" indent="-457200">
              <a:buFont typeface="+mj-lt"/>
              <a:buAutoNum type="arabicPeriod"/>
            </a:pPr>
            <a:r>
              <a:rPr lang="fr-FR" b="1" dirty="0" smtClean="0">
                <a:latin typeface="Arial" panose="020B0604020202020204" pitchFamily="34" charset="0"/>
                <a:cs typeface="Arial" panose="020B0604020202020204" pitchFamily="34" charset="0"/>
              </a:rPr>
              <a:t>Enquête </a:t>
            </a:r>
            <a:r>
              <a:rPr lang="fr-FR" b="1" dirty="0">
                <a:latin typeface="Arial" panose="020B0604020202020204" pitchFamily="34" charset="0"/>
                <a:cs typeface="Arial" panose="020B0604020202020204" pitchFamily="34" charset="0"/>
              </a:rPr>
              <a:t>sur le secteur </a:t>
            </a:r>
            <a:r>
              <a:rPr lang="fr-FR" b="1" dirty="0" smtClean="0">
                <a:latin typeface="Arial" panose="020B0604020202020204" pitchFamily="34" charset="0"/>
                <a:cs typeface="Arial" panose="020B0604020202020204" pitchFamily="34" charset="0"/>
              </a:rPr>
              <a:t>moderne: </a:t>
            </a:r>
            <a:r>
              <a:rPr lang="fr-FR" dirty="0" smtClean="0">
                <a:latin typeface="Arial" panose="020B0604020202020204" pitchFamily="34" charset="0"/>
                <a:cs typeface="Arial" panose="020B0604020202020204" pitchFamily="34" charset="0"/>
              </a:rPr>
              <a:t>Les </a:t>
            </a:r>
            <a:r>
              <a:rPr lang="fr-FR" dirty="0">
                <a:latin typeface="Arial" panose="020B0604020202020204" pitchFamily="34" charset="0"/>
                <a:cs typeface="Arial" panose="020B0604020202020204" pitchFamily="34" charset="0"/>
              </a:rPr>
              <a:t>sources utilisées pour identifier les entreprises modernes ont été essentiellement l’administration fiscale, et l’inventaire des points d’activités. </a:t>
            </a:r>
            <a:r>
              <a:rPr lang="fr-FR" dirty="0" smtClean="0">
                <a:latin typeface="Arial" panose="020B0604020202020204" pitchFamily="34" charset="0"/>
                <a:cs typeface="Arial" panose="020B0604020202020204" pitchFamily="34" charset="0"/>
              </a:rPr>
              <a:t>Des </a:t>
            </a:r>
            <a:r>
              <a:rPr lang="fr-FR" dirty="0">
                <a:latin typeface="Arial" panose="020B0604020202020204" pitchFamily="34" charset="0"/>
                <a:cs typeface="Arial" panose="020B0604020202020204" pitchFamily="34" charset="0"/>
              </a:rPr>
              <a:t>recoupements </a:t>
            </a:r>
            <a:r>
              <a:rPr lang="fr-FR" dirty="0" smtClean="0">
                <a:latin typeface="Arial" panose="020B0604020202020204" pitchFamily="34" charset="0"/>
                <a:cs typeface="Arial" panose="020B0604020202020204" pitchFamily="34" charset="0"/>
              </a:rPr>
              <a:t>entre ces sources ont été nécessaires pour dresser </a:t>
            </a:r>
            <a:r>
              <a:rPr lang="fr-FR" dirty="0">
                <a:latin typeface="Arial" panose="020B0604020202020204" pitchFamily="34" charset="0"/>
                <a:cs typeface="Arial" panose="020B0604020202020204" pitchFamily="34" charset="0"/>
              </a:rPr>
              <a:t>une liste assez exhaustive des entreprises </a:t>
            </a:r>
            <a:r>
              <a:rPr lang="fr-FR" dirty="0" smtClean="0">
                <a:latin typeface="Arial" panose="020B0604020202020204" pitchFamily="34" charset="0"/>
                <a:cs typeface="Arial" panose="020B0604020202020204" pitchFamily="34" charset="0"/>
              </a:rPr>
              <a:t>à enquêter.</a:t>
            </a:r>
            <a:endParaRPr lang="fr-FR" dirty="0">
              <a:latin typeface="Arial" panose="020B0604020202020204" pitchFamily="34" charset="0"/>
              <a:cs typeface="Arial" panose="020B0604020202020204" pitchFamily="34" charset="0"/>
            </a:endParaRPr>
          </a:p>
          <a:p>
            <a:pPr marL="457200" indent="-457200" algn="just">
              <a:buFont typeface="+mj-lt"/>
              <a:buAutoNum type="arabicPeriod"/>
            </a:pPr>
            <a:r>
              <a:rPr lang="fr-FR" b="1" dirty="0" smtClean="0">
                <a:latin typeface="Arial" panose="020B0604020202020204" pitchFamily="34" charset="0"/>
                <a:cs typeface="Arial" panose="020B0604020202020204" pitchFamily="34" charset="0"/>
              </a:rPr>
              <a:t>Enquête 1-2-3:</a:t>
            </a:r>
            <a:r>
              <a:rPr lang="fr-FR" b="1" dirty="0">
                <a:latin typeface="Times New Roman" panose="02020603050405020304" pitchFamily="18" charset="0"/>
                <a:ea typeface="Times New Roman" panose="02020603050405020304" pitchFamily="18" charset="0"/>
              </a:rPr>
              <a:t> </a:t>
            </a:r>
            <a:r>
              <a:rPr lang="fr-FR" dirty="0">
                <a:latin typeface="Arial" panose="020B0604020202020204" pitchFamily="34" charset="0"/>
                <a:cs typeface="Arial" panose="020B0604020202020204" pitchFamily="34" charset="0"/>
              </a:rPr>
              <a:t>enquête assez lourde </a:t>
            </a:r>
            <a:r>
              <a:rPr lang="fr-FR" dirty="0" smtClean="0">
                <a:latin typeface="Arial" panose="020B0604020202020204" pitchFamily="34" charset="0"/>
                <a:cs typeface="Arial" panose="020B0604020202020204" pitchFamily="34" charset="0"/>
              </a:rPr>
              <a:t>mais </a:t>
            </a:r>
            <a:r>
              <a:rPr lang="fr-FR" dirty="0">
                <a:latin typeface="Arial" panose="020B0604020202020204" pitchFamily="34" charset="0"/>
                <a:cs typeface="Arial" panose="020B0604020202020204" pitchFamily="34" charset="0"/>
              </a:rPr>
              <a:t>importante en terme de données pour l’élaboration des comptes économiques locaux et de la matrice de comptabilité sociale. Enquête lourde car les trois phases sont réalisées simultanément et sur une période assez </a:t>
            </a:r>
            <a:r>
              <a:rPr lang="fr-FR" dirty="0" smtClean="0">
                <a:latin typeface="Arial" panose="020B0604020202020204" pitchFamily="34" charset="0"/>
                <a:cs typeface="Arial" panose="020B0604020202020204" pitchFamily="34" charset="0"/>
              </a:rPr>
              <a:t>courte, 37 jours. Comme difficultés, outre le </a:t>
            </a:r>
            <a:r>
              <a:rPr lang="fr-FR" dirty="0">
                <a:latin typeface="Arial" panose="020B0604020202020204" pitchFamily="34" charset="0"/>
                <a:cs typeface="Arial" panose="020B0604020202020204" pitchFamily="34" charset="0"/>
              </a:rPr>
              <a:t>faible niveau des </a:t>
            </a:r>
            <a:r>
              <a:rPr lang="fr-FR" dirty="0" smtClean="0">
                <a:latin typeface="Arial" panose="020B0604020202020204" pitchFamily="34" charset="0"/>
                <a:cs typeface="Arial" panose="020B0604020202020204" pitchFamily="34" charset="0"/>
              </a:rPr>
              <a:t>enquêteurs car recrutés localement, la taille des échantillons apparait souvent faible par rapport à la taille de </a:t>
            </a:r>
            <a:r>
              <a:rPr lang="fr-FR" dirty="0">
                <a:latin typeface="Arial" panose="020B0604020202020204" pitchFamily="34" charset="0"/>
                <a:cs typeface="Arial" panose="020B0604020202020204" pitchFamily="34" charset="0"/>
              </a:rPr>
              <a:t>la population ; ce qui donne des coefficients d’extrapolation très élevés dans certains cas et cause des problèmes de cohérence dans l’élaboration des équilibres ressources –</a:t>
            </a:r>
            <a:r>
              <a:rPr lang="fr-FR" dirty="0" smtClean="0">
                <a:latin typeface="Arial" panose="020B0604020202020204" pitchFamily="34" charset="0"/>
                <a:cs typeface="Arial" panose="020B0604020202020204" pitchFamily="34" charset="0"/>
              </a:rPr>
              <a:t>emplois. Difficultés logistiques</a:t>
            </a:r>
            <a:endParaRPr lang="fr-FR" sz="2400" dirty="0"/>
          </a:p>
        </p:txBody>
      </p:sp>
      <p:sp>
        <p:nvSpPr>
          <p:cNvPr id="5" name="Espace réservé de la date 4">
            <a:extLst>
              <a:ext uri="{FF2B5EF4-FFF2-40B4-BE49-F238E27FC236}">
                <a16:creationId xmlns:a16="http://schemas.microsoft.com/office/drawing/2014/main" id="{B69C9133-70B4-4C90-9EAD-326B3BD247A5}"/>
              </a:ext>
            </a:extLst>
          </p:cNvPr>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85B00AFF-5366-4936-A399-8B2D9DCE4189}" type="datetime1">
              <a:rPr kumimoji="0" lang="fr-FR" sz="90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10/06/2021</a:t>
            </a:fld>
            <a:endParaRPr kumimoji="0" lang="fr-FR"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Espace réservé du pied de page 5">
            <a:extLst>
              <a:ext uri="{FF2B5EF4-FFF2-40B4-BE49-F238E27FC236}">
                <a16:creationId xmlns:a16="http://schemas.microsoft.com/office/drawing/2014/main" id="{2A0D94A2-D7F4-442A-A8A7-0774EADD6245}"/>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900" b="0" i="0" u="none" strike="noStrike" kern="1200" cap="all" spc="0" normalizeH="0" baseline="0" noProof="0" dirty="0">
                <a:ln>
                  <a:noFill/>
                </a:ln>
                <a:solidFill>
                  <a:srgbClr val="FFFFFF"/>
                </a:solidFill>
                <a:effectLst/>
                <a:uLnTx/>
                <a:uFillTx/>
                <a:latin typeface="Calibri" panose="020F0502020204030204"/>
                <a:ea typeface="+mn-ea"/>
                <a:cs typeface="+mn-cs"/>
              </a:rPr>
              <a:t>Plan stratégique de l'INSD 2021-2025</a:t>
            </a:r>
          </a:p>
        </p:txBody>
      </p:sp>
      <p:sp>
        <p:nvSpPr>
          <p:cNvPr id="7" name="Espace réservé du numéro de diapositive 6">
            <a:extLst>
              <a:ext uri="{FF2B5EF4-FFF2-40B4-BE49-F238E27FC236}">
                <a16:creationId xmlns:a16="http://schemas.microsoft.com/office/drawing/2014/main" id="{ECF38043-C807-4075-BBCC-9696A9DB334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CE8AAA9-5BE7-4CA1-A0B6-D161800813A8}" type="slidenum">
              <a:rPr kumimoji="0" lang="fr-FR"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fr-FR"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400698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A47C43-4CDD-41C0-97CA-5EE76FEB50AA}"/>
              </a:ext>
            </a:extLst>
          </p:cNvPr>
          <p:cNvSpPr>
            <a:spLocks noGrp="1"/>
          </p:cNvSpPr>
          <p:nvPr>
            <p:ph type="title"/>
          </p:nvPr>
        </p:nvSpPr>
        <p:spPr>
          <a:xfrm>
            <a:off x="1066800" y="259970"/>
            <a:ext cx="10058400" cy="637177"/>
          </a:xfrm>
        </p:spPr>
        <p:txBody>
          <a:bodyPr>
            <a:normAutofit/>
          </a:bodyPr>
          <a:lstStyle/>
          <a:p>
            <a:r>
              <a:rPr lang="fr-FR" sz="2000" b="1" dirty="0" smtClean="0">
                <a:solidFill>
                  <a:srgbClr val="000000">
                    <a:lumMod val="75000"/>
                    <a:lumOff val="25000"/>
                  </a:srgbClr>
                </a:solidFill>
                <a:effectLst>
                  <a:outerShdw blurRad="38100" dist="38100" dir="2700000" algn="tl">
                    <a:srgbClr val="000000">
                      <a:alpha val="43137"/>
                    </a:srgbClr>
                  </a:outerShdw>
                </a:effectLst>
              </a:rPr>
              <a:t>IV-DEMARCHE </a:t>
            </a:r>
            <a:r>
              <a:rPr lang="fr-FR" sz="2000" b="1" dirty="0">
                <a:solidFill>
                  <a:srgbClr val="000000">
                    <a:lumMod val="75000"/>
                    <a:lumOff val="25000"/>
                  </a:srgbClr>
                </a:solidFill>
                <a:effectLst>
                  <a:outerShdw blurRad="38100" dist="38100" dir="2700000" algn="tl">
                    <a:srgbClr val="000000">
                      <a:alpha val="43137"/>
                    </a:srgbClr>
                  </a:outerShdw>
                </a:effectLst>
              </a:rPr>
              <a:t>D’ELABORATION DES COMPTES  ECONOMIQUES LOCAUX: </a:t>
            </a:r>
            <a:r>
              <a:rPr lang="fr-FR" sz="2000" b="1" dirty="0" smtClean="0">
                <a:solidFill>
                  <a:srgbClr val="000000">
                    <a:lumMod val="75000"/>
                    <a:lumOff val="25000"/>
                  </a:srgbClr>
                </a:solidFill>
                <a:effectLst>
                  <a:outerShdw blurRad="38100" dist="38100" dir="2700000" algn="tl">
                    <a:srgbClr val="000000">
                      <a:alpha val="43137"/>
                    </a:srgbClr>
                  </a:outerShdw>
                </a:effectLst>
              </a:rPr>
              <a:t>Enquêtes (suite)</a:t>
            </a:r>
            <a:endParaRPr lang="fr-FR" sz="4400" b="1" dirty="0">
              <a:effectLst>
                <a:outerShdw blurRad="38100" dist="38100" dir="2700000" algn="tl">
                  <a:srgbClr val="000000">
                    <a:alpha val="43137"/>
                  </a:srgbClr>
                </a:outerShdw>
              </a:effectLst>
            </a:endParaRPr>
          </a:p>
        </p:txBody>
      </p:sp>
      <p:sp>
        <p:nvSpPr>
          <p:cNvPr id="3" name="Espace réservé du contenu 2">
            <a:extLst>
              <a:ext uri="{FF2B5EF4-FFF2-40B4-BE49-F238E27FC236}">
                <a16:creationId xmlns:a16="http://schemas.microsoft.com/office/drawing/2014/main" id="{1D3FFC4C-9F8D-410D-88F3-BC959B61C12C}"/>
              </a:ext>
            </a:extLst>
          </p:cNvPr>
          <p:cNvSpPr>
            <a:spLocks noGrp="1"/>
          </p:cNvSpPr>
          <p:nvPr>
            <p:ph idx="1"/>
          </p:nvPr>
        </p:nvSpPr>
        <p:spPr>
          <a:xfrm>
            <a:off x="724737" y="1133317"/>
            <a:ext cx="10400463" cy="5117854"/>
          </a:xfrm>
        </p:spPr>
        <p:txBody>
          <a:bodyPr>
            <a:noAutofit/>
          </a:bodyPr>
          <a:lstStyle/>
          <a:p>
            <a:pPr marL="457200" indent="-457200">
              <a:buFont typeface="+mj-lt"/>
              <a:buAutoNum type="arabicPeriod"/>
            </a:pPr>
            <a:r>
              <a:rPr lang="fr-FR" b="1" dirty="0" smtClean="0">
                <a:latin typeface="Arial" panose="020B0604020202020204" pitchFamily="34" charset="0"/>
                <a:cs typeface="Arial" panose="020B0604020202020204" pitchFamily="34" charset="0"/>
              </a:rPr>
              <a:t>Enquêtes complémentaires:  </a:t>
            </a:r>
          </a:p>
          <a:p>
            <a:pPr>
              <a:buFont typeface="Wingdings" panose="05000000000000000000" pitchFamily="2" charset="2"/>
              <a:buChar char="Ø"/>
            </a:pPr>
            <a:r>
              <a:rPr lang="fr-FR" b="1" dirty="0" smtClean="0">
                <a:latin typeface="Arial" panose="020B0604020202020204" pitchFamily="34" charset="0"/>
                <a:cs typeface="Arial" panose="020B0604020202020204" pitchFamily="34" charset="0"/>
              </a:rPr>
              <a:t>enquête agricole</a:t>
            </a:r>
            <a:r>
              <a:rPr lang="fr-FR" b="1" dirty="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L’enquête avait pour but de fournir les informations nécessaires à la construction du compte du secteur primaire (agriculture, élevage, pêche et sylviculture). </a:t>
            </a:r>
            <a:r>
              <a:rPr lang="fr-FR" dirty="0" smtClean="0">
                <a:latin typeface="Arial" panose="020B0604020202020204" pitchFamily="34" charset="0"/>
                <a:cs typeface="Arial" panose="020B0604020202020204" pitchFamily="34" charset="0"/>
              </a:rPr>
              <a:t>Pour des raison d’ordre technique et financier, le dispositif </a:t>
            </a:r>
            <a:r>
              <a:rPr lang="fr-FR" dirty="0">
                <a:latin typeface="Arial" panose="020B0604020202020204" pitchFamily="34" charset="0"/>
                <a:cs typeface="Arial" panose="020B0604020202020204" pitchFamily="34" charset="0"/>
              </a:rPr>
              <a:t>d’enquêtes </a:t>
            </a:r>
            <a:r>
              <a:rPr lang="fr-FR" dirty="0" smtClean="0">
                <a:latin typeface="Arial" panose="020B0604020202020204" pitchFamily="34" charset="0"/>
                <a:cs typeface="Arial" panose="020B0604020202020204" pitchFamily="34" charset="0"/>
              </a:rPr>
              <a:t>permanentes agricoles </a:t>
            </a:r>
            <a:r>
              <a:rPr lang="fr-FR" dirty="0">
                <a:latin typeface="Arial" panose="020B0604020202020204" pitchFamily="34" charset="0"/>
                <a:cs typeface="Arial" panose="020B0604020202020204" pitchFamily="34" charset="0"/>
              </a:rPr>
              <a:t>(EPA) </a:t>
            </a:r>
            <a:r>
              <a:rPr lang="fr-FR" dirty="0" smtClean="0">
                <a:latin typeface="Arial" panose="020B0604020202020204" pitchFamily="34" charset="0"/>
                <a:cs typeface="Arial" panose="020B0604020202020204" pitchFamily="34" charset="0"/>
              </a:rPr>
              <a:t>Ministère de l’Agriculture a été utilisé. </a:t>
            </a:r>
          </a:p>
          <a:p>
            <a:pPr algn="just">
              <a:buFont typeface="Wingdings" panose="05000000000000000000" pitchFamily="2" charset="2"/>
              <a:buChar char="Ø"/>
            </a:pPr>
            <a:r>
              <a:rPr lang="fr-FR" b="1" dirty="0" smtClean="0">
                <a:latin typeface="Arial" panose="020B0604020202020204" pitchFamily="34" charset="0"/>
                <a:cs typeface="Arial" panose="020B0604020202020204" pitchFamily="34" charset="0"/>
              </a:rPr>
              <a:t>comptage de chantiers</a:t>
            </a:r>
            <a:r>
              <a:rPr lang="fr-FR" b="1"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Elle </a:t>
            </a:r>
            <a:r>
              <a:rPr lang="fr-FR" dirty="0">
                <a:latin typeface="Arial" panose="020B0604020202020204" pitchFamily="34" charset="0"/>
                <a:cs typeface="Arial" panose="020B0604020202020204" pitchFamily="34" charset="0"/>
              </a:rPr>
              <a:t>avait pour but de répertorier les constructions de bâtiments en cours ou récemment achevée en vue d’estimer l’investissement en logements et en bâtiments économiques de la zone d’étude. </a:t>
            </a:r>
            <a:r>
              <a:rPr lang="fr-FR" dirty="0" smtClean="0">
                <a:latin typeface="Arial" panose="020B0604020202020204" pitchFamily="34" charset="0"/>
                <a:cs typeface="Arial" panose="020B0604020202020204" pitchFamily="34" charset="0"/>
              </a:rPr>
              <a:t>Cette </a:t>
            </a:r>
            <a:r>
              <a:rPr lang="fr-FR" dirty="0">
                <a:latin typeface="Arial" panose="020B0604020202020204" pitchFamily="34" charset="0"/>
                <a:cs typeface="Arial" panose="020B0604020202020204" pitchFamily="34" charset="0"/>
              </a:rPr>
              <a:t>opération n’a pas donné les résultats escomptés du fait essentiellement des difficultés d’obtention de l’information sur les chantiers </a:t>
            </a:r>
            <a:r>
              <a:rPr lang="fr-FR" dirty="0" smtClean="0">
                <a:latin typeface="Arial" panose="020B0604020202020204" pitchFamily="34" charset="0"/>
                <a:cs typeface="Arial" panose="020B0604020202020204" pitchFamily="34" charset="0"/>
              </a:rPr>
              <a:t>car </a:t>
            </a:r>
            <a:r>
              <a:rPr lang="fr-FR" dirty="0">
                <a:latin typeface="Arial" panose="020B0604020202020204" pitchFamily="34" charset="0"/>
                <a:cs typeface="Arial" panose="020B0604020202020204" pitchFamily="34" charset="0"/>
              </a:rPr>
              <a:t>le plus souvent il n’y avait personne dans les environs pour renseigner sur ces constructions. </a:t>
            </a:r>
            <a:endParaRPr lang="fr-FR"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fr-FR" b="1" dirty="0" smtClean="0">
                <a:latin typeface="Arial" panose="020B0604020202020204" pitchFamily="34" charset="0"/>
                <a:cs typeface="Arial" panose="020B0604020202020204" pitchFamily="34" charset="0"/>
              </a:rPr>
              <a:t>l’entretien avec les commerçants grossistes</a:t>
            </a:r>
            <a:r>
              <a:rPr lang="fr-FR" b="1"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Cet </a:t>
            </a:r>
            <a:r>
              <a:rPr lang="fr-FR" dirty="0">
                <a:latin typeface="Arial" panose="020B0604020202020204" pitchFamily="34" charset="0"/>
                <a:cs typeface="Arial" panose="020B0604020202020204" pitchFamily="34" charset="0"/>
              </a:rPr>
              <a:t>entretien permet </a:t>
            </a:r>
            <a:r>
              <a:rPr lang="fr-FR" dirty="0" smtClean="0">
                <a:latin typeface="Arial" panose="020B0604020202020204" pitchFamily="34" charset="0"/>
                <a:cs typeface="Arial" panose="020B0604020202020204" pitchFamily="34" charset="0"/>
              </a:rPr>
              <a:t>de </a:t>
            </a:r>
            <a:r>
              <a:rPr lang="fr-FR" dirty="0">
                <a:latin typeface="Arial" panose="020B0604020202020204" pitchFamily="34" charset="0"/>
                <a:cs typeface="Arial" panose="020B0604020202020204" pitchFamily="34" charset="0"/>
              </a:rPr>
              <a:t>se faire une idée quantifiée du commerce de la ville pôle avec son hinterland et le reste du pays. </a:t>
            </a:r>
            <a:r>
              <a:rPr lang="fr-FR" dirty="0" smtClean="0">
                <a:latin typeface="Arial" panose="020B0604020202020204" pitchFamily="34" charset="0"/>
                <a:cs typeface="Arial" panose="020B0604020202020204" pitchFamily="34" charset="0"/>
              </a:rPr>
              <a:t>Comme difficulté majeure, la </a:t>
            </a:r>
            <a:r>
              <a:rPr lang="fr-FR" dirty="0">
                <a:latin typeface="Arial" panose="020B0604020202020204" pitchFamily="34" charset="0"/>
                <a:cs typeface="Arial" panose="020B0604020202020204" pitchFamily="34" charset="0"/>
              </a:rPr>
              <a:t>forte réticence des acteurs de ce domaine à fournir l’information car essayant généralement d’échapper </a:t>
            </a:r>
            <a:r>
              <a:rPr lang="fr-FR" dirty="0" smtClean="0">
                <a:latin typeface="Arial" panose="020B0604020202020204" pitchFamily="34" charset="0"/>
                <a:cs typeface="Arial" panose="020B0604020202020204" pitchFamily="34" charset="0"/>
              </a:rPr>
              <a:t>aux services des impôts. </a:t>
            </a:r>
            <a:endParaRPr lang="fr-FR" dirty="0">
              <a:latin typeface="Arial" panose="020B0604020202020204" pitchFamily="34" charset="0"/>
              <a:cs typeface="Arial" panose="020B0604020202020204" pitchFamily="34" charset="0"/>
            </a:endParaRPr>
          </a:p>
          <a:p>
            <a:pPr marL="514350" indent="-514350" algn="just">
              <a:buFont typeface="+mj-lt"/>
              <a:buAutoNum type="romanUcPeriod"/>
            </a:pPr>
            <a:endParaRPr lang="fr-FR" b="1" dirty="0">
              <a:latin typeface="Arial" panose="020B0604020202020204" pitchFamily="34" charset="0"/>
              <a:cs typeface="Arial" panose="020B0604020202020204" pitchFamily="34" charset="0"/>
            </a:endParaRPr>
          </a:p>
          <a:p>
            <a:pPr marL="514350" indent="-514350">
              <a:buFont typeface="+mj-lt"/>
              <a:buAutoNum type="romanUcPeriod"/>
            </a:pPr>
            <a:endParaRPr lang="fr-FR" dirty="0"/>
          </a:p>
        </p:txBody>
      </p:sp>
      <p:sp>
        <p:nvSpPr>
          <p:cNvPr id="5" name="Espace réservé de la date 4">
            <a:extLst>
              <a:ext uri="{FF2B5EF4-FFF2-40B4-BE49-F238E27FC236}">
                <a16:creationId xmlns:a16="http://schemas.microsoft.com/office/drawing/2014/main" id="{B69C9133-70B4-4C90-9EAD-326B3BD247A5}"/>
              </a:ext>
            </a:extLst>
          </p:cNvPr>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85B00AFF-5366-4936-A399-8B2D9DCE4189}" type="datetime1">
              <a:rPr kumimoji="0" lang="fr-FR" sz="90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10/06/2021</a:t>
            </a:fld>
            <a:endParaRPr kumimoji="0" lang="fr-FR"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6" name="Espace réservé du pied de page 5">
            <a:extLst>
              <a:ext uri="{FF2B5EF4-FFF2-40B4-BE49-F238E27FC236}">
                <a16:creationId xmlns:a16="http://schemas.microsoft.com/office/drawing/2014/main" id="{2A0D94A2-D7F4-442A-A8A7-0774EADD6245}"/>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900" b="0" i="0" u="none" strike="noStrike" kern="1200" cap="all" spc="0" normalizeH="0" baseline="0" noProof="0" dirty="0">
                <a:ln>
                  <a:noFill/>
                </a:ln>
                <a:solidFill>
                  <a:srgbClr val="FFFFFF"/>
                </a:solidFill>
                <a:effectLst/>
                <a:uLnTx/>
                <a:uFillTx/>
                <a:latin typeface="Calibri" panose="020F0502020204030204"/>
                <a:ea typeface="+mn-ea"/>
                <a:cs typeface="+mn-cs"/>
              </a:rPr>
              <a:t>Plan stratégique de l'INSD 2021-2025</a:t>
            </a:r>
          </a:p>
        </p:txBody>
      </p:sp>
      <p:sp>
        <p:nvSpPr>
          <p:cNvPr id="7" name="Espace réservé du numéro de diapositive 6">
            <a:extLst>
              <a:ext uri="{FF2B5EF4-FFF2-40B4-BE49-F238E27FC236}">
                <a16:creationId xmlns:a16="http://schemas.microsoft.com/office/drawing/2014/main" id="{ECF38043-C807-4075-BBCC-9696A9DB334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CE8AAA9-5BE7-4CA1-A0B6-D161800813A8}" type="slidenum">
              <a:rPr kumimoji="0" lang="fr-FR"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fr-FR"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82185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A47C43-4CDD-41C0-97CA-5EE76FEB50AA}"/>
              </a:ext>
            </a:extLst>
          </p:cNvPr>
          <p:cNvSpPr>
            <a:spLocks noGrp="1"/>
          </p:cNvSpPr>
          <p:nvPr>
            <p:ph type="title"/>
          </p:nvPr>
        </p:nvSpPr>
        <p:spPr>
          <a:xfrm>
            <a:off x="1066800" y="259970"/>
            <a:ext cx="10058400" cy="637177"/>
          </a:xfrm>
        </p:spPr>
        <p:txBody>
          <a:bodyPr>
            <a:normAutofit/>
          </a:bodyPr>
          <a:lstStyle/>
          <a:p>
            <a:r>
              <a:rPr lang="fr-FR" sz="2000" b="1" dirty="0" smtClean="0">
                <a:solidFill>
                  <a:srgbClr val="000000">
                    <a:lumMod val="75000"/>
                    <a:lumOff val="25000"/>
                  </a:srgbClr>
                </a:solidFill>
                <a:effectLst>
                  <a:outerShdw blurRad="38100" dist="38100" dir="2700000" algn="tl">
                    <a:srgbClr val="000000">
                      <a:alpha val="43137"/>
                    </a:srgbClr>
                  </a:outerShdw>
                </a:effectLst>
              </a:rPr>
              <a:t>IV-DEMARCHE </a:t>
            </a:r>
            <a:r>
              <a:rPr lang="fr-FR" sz="2000" b="1" dirty="0">
                <a:solidFill>
                  <a:srgbClr val="000000">
                    <a:lumMod val="75000"/>
                    <a:lumOff val="25000"/>
                  </a:srgbClr>
                </a:solidFill>
                <a:effectLst>
                  <a:outerShdw blurRad="38100" dist="38100" dir="2700000" algn="tl">
                    <a:srgbClr val="000000">
                      <a:alpha val="43137"/>
                    </a:srgbClr>
                  </a:outerShdw>
                </a:effectLst>
              </a:rPr>
              <a:t>D’ELABORATION DES COMPTES  ECONOMIQUES LOCAUX: </a:t>
            </a:r>
            <a:r>
              <a:rPr lang="fr-FR" sz="2000" b="1" dirty="0" smtClean="0">
                <a:solidFill>
                  <a:srgbClr val="000000">
                    <a:lumMod val="75000"/>
                    <a:lumOff val="25000"/>
                  </a:srgbClr>
                </a:solidFill>
                <a:effectLst>
                  <a:outerShdw blurRad="38100" dist="38100" dir="2700000" algn="tl">
                    <a:srgbClr val="000000">
                      <a:alpha val="43137"/>
                    </a:srgbClr>
                  </a:outerShdw>
                </a:effectLst>
              </a:rPr>
              <a:t>Enquêtes (suite et fin)</a:t>
            </a:r>
            <a:endParaRPr lang="fr-FR" sz="4400" b="1" dirty="0">
              <a:effectLst>
                <a:outerShdw blurRad="38100" dist="38100" dir="2700000" algn="tl">
                  <a:srgbClr val="000000">
                    <a:alpha val="43137"/>
                  </a:srgbClr>
                </a:outerShdw>
              </a:effectLst>
            </a:endParaRPr>
          </a:p>
        </p:txBody>
      </p:sp>
      <p:sp>
        <p:nvSpPr>
          <p:cNvPr id="3" name="Espace réservé du contenu 2">
            <a:extLst>
              <a:ext uri="{FF2B5EF4-FFF2-40B4-BE49-F238E27FC236}">
                <a16:creationId xmlns:a16="http://schemas.microsoft.com/office/drawing/2014/main" id="{1D3FFC4C-9F8D-410D-88F3-BC959B61C12C}"/>
              </a:ext>
            </a:extLst>
          </p:cNvPr>
          <p:cNvSpPr>
            <a:spLocks noGrp="1"/>
          </p:cNvSpPr>
          <p:nvPr>
            <p:ph idx="1"/>
          </p:nvPr>
        </p:nvSpPr>
        <p:spPr>
          <a:xfrm>
            <a:off x="724737" y="1133317"/>
            <a:ext cx="10400463" cy="5117854"/>
          </a:xfrm>
        </p:spPr>
        <p:txBody>
          <a:bodyPr>
            <a:noAutofit/>
          </a:bodyPr>
          <a:lstStyle/>
          <a:p>
            <a:pPr lvl="0" algn="just">
              <a:buClr>
                <a:srgbClr val="E48312"/>
              </a:buClr>
              <a:buFont typeface="Wingdings" panose="05000000000000000000" pitchFamily="2" charset="2"/>
              <a:buChar char="Ø"/>
            </a:pPr>
            <a:r>
              <a:rPr lang="fr-FR" b="1" dirty="0" smtClean="0">
                <a:solidFill>
                  <a:srgbClr val="000000">
                    <a:lumMod val="75000"/>
                    <a:lumOff val="25000"/>
                  </a:srgbClr>
                </a:solidFill>
                <a:latin typeface="Arial" panose="020B0604020202020204" pitchFamily="34" charset="0"/>
                <a:cs typeface="Arial" panose="020B0604020202020204" pitchFamily="34" charset="0"/>
              </a:rPr>
              <a:t>l’entretien </a:t>
            </a:r>
            <a:r>
              <a:rPr lang="fr-FR" b="1" dirty="0">
                <a:solidFill>
                  <a:srgbClr val="000000">
                    <a:lumMod val="75000"/>
                    <a:lumOff val="25000"/>
                  </a:srgbClr>
                </a:solidFill>
                <a:latin typeface="Arial" panose="020B0604020202020204" pitchFamily="34" charset="0"/>
                <a:cs typeface="Arial" panose="020B0604020202020204" pitchFamily="34" charset="0"/>
              </a:rPr>
              <a:t>avec les responsables de Banques et la poste: </a:t>
            </a:r>
            <a:r>
              <a:rPr lang="fr-FR" dirty="0" smtClean="0">
                <a:solidFill>
                  <a:srgbClr val="000000">
                    <a:lumMod val="75000"/>
                    <a:lumOff val="25000"/>
                  </a:srgbClr>
                </a:solidFill>
                <a:latin typeface="Arial" panose="020B0604020202020204" pitchFamily="34" charset="0"/>
                <a:cs typeface="Arial" panose="020B0604020202020204" pitchFamily="34" charset="0"/>
              </a:rPr>
              <a:t>entretien </a:t>
            </a:r>
            <a:r>
              <a:rPr lang="fr-FR" dirty="0">
                <a:solidFill>
                  <a:srgbClr val="000000">
                    <a:lumMod val="75000"/>
                    <a:lumOff val="25000"/>
                  </a:srgbClr>
                </a:solidFill>
                <a:latin typeface="Arial" panose="020B0604020202020204" pitchFamily="34" charset="0"/>
                <a:cs typeface="Arial" panose="020B0604020202020204" pitchFamily="34" charset="0"/>
              </a:rPr>
              <a:t>ciblé avec ces établissements en vue de recueillir les informations nécessaires à la construction des comptes de production et d’exploitation  de la branche concernée mais aussi du compte de secteur des banques et assurances. Cet entretien permet également d’avoir une idée des transferts effectués et reçus dans la zone d’étude. </a:t>
            </a:r>
            <a:r>
              <a:rPr lang="fr-FR" dirty="0" smtClean="0">
                <a:solidFill>
                  <a:srgbClr val="000000">
                    <a:lumMod val="75000"/>
                    <a:lumOff val="25000"/>
                  </a:srgbClr>
                </a:solidFill>
                <a:latin typeface="Arial" panose="020B0604020202020204" pitchFamily="34" charset="0"/>
                <a:cs typeface="Arial" panose="020B0604020202020204" pitchFamily="34" charset="0"/>
              </a:rPr>
              <a:t>Mais La </a:t>
            </a:r>
            <a:r>
              <a:rPr lang="fr-FR" dirty="0">
                <a:solidFill>
                  <a:srgbClr val="000000">
                    <a:lumMod val="75000"/>
                    <a:lumOff val="25000"/>
                  </a:srgbClr>
                </a:solidFill>
                <a:latin typeface="Arial" panose="020B0604020202020204" pitchFamily="34" charset="0"/>
                <a:cs typeface="Arial" panose="020B0604020202020204" pitchFamily="34" charset="0"/>
              </a:rPr>
              <a:t>moisson en terme d’information a été mince. </a:t>
            </a:r>
            <a:r>
              <a:rPr lang="fr-FR" dirty="0" smtClean="0">
                <a:solidFill>
                  <a:srgbClr val="000000">
                    <a:lumMod val="75000"/>
                    <a:lumOff val="25000"/>
                  </a:srgbClr>
                </a:solidFill>
                <a:latin typeface="Arial" panose="020B0604020202020204" pitchFamily="34" charset="0"/>
                <a:cs typeface="Arial" panose="020B0604020202020204" pitchFamily="34" charset="0"/>
              </a:rPr>
              <a:t>Là </a:t>
            </a:r>
            <a:r>
              <a:rPr lang="fr-FR" dirty="0">
                <a:solidFill>
                  <a:srgbClr val="000000">
                    <a:lumMod val="75000"/>
                    <a:lumOff val="25000"/>
                  </a:srgbClr>
                </a:solidFill>
                <a:latin typeface="Arial" panose="020B0604020202020204" pitchFamily="34" charset="0"/>
                <a:cs typeface="Arial" panose="020B0604020202020204" pitchFamily="34" charset="0"/>
              </a:rPr>
              <a:t>également des estimations indirectes ont été faites.</a:t>
            </a:r>
          </a:p>
          <a:p>
            <a:pPr algn="just">
              <a:buFont typeface="Wingdings" panose="05000000000000000000" pitchFamily="2" charset="2"/>
              <a:buChar char="Ø"/>
            </a:pPr>
            <a:r>
              <a:rPr lang="fr-FR" b="1" dirty="0" smtClean="0">
                <a:latin typeface="Arial" panose="020B0604020202020204" pitchFamily="34" charset="0"/>
                <a:ea typeface="Times New Roman" panose="02020603050405020304" pitchFamily="18" charset="0"/>
                <a:cs typeface="Arial" panose="020B0604020202020204" pitchFamily="34" charset="0"/>
              </a:rPr>
              <a:t>La </a:t>
            </a:r>
            <a:r>
              <a:rPr lang="fr-FR" b="1" dirty="0">
                <a:latin typeface="Arial" panose="020B0604020202020204" pitchFamily="34" charset="0"/>
                <a:ea typeface="Times New Roman" panose="02020603050405020304" pitchFamily="18" charset="0"/>
                <a:cs typeface="Arial" panose="020B0604020202020204" pitchFamily="34" charset="0"/>
              </a:rPr>
              <a:t>collecte de données auprès de sources </a:t>
            </a:r>
            <a:r>
              <a:rPr lang="fr-FR" b="1" dirty="0" smtClean="0">
                <a:latin typeface="Arial" panose="020B0604020202020204" pitchFamily="34" charset="0"/>
                <a:ea typeface="Times New Roman" panose="02020603050405020304" pitchFamily="18" charset="0"/>
                <a:cs typeface="Arial" panose="020B0604020202020204" pitchFamily="34" charset="0"/>
              </a:rPr>
              <a:t>administratives: </a:t>
            </a:r>
            <a:r>
              <a:rPr lang="fr-FR" dirty="0">
                <a:latin typeface="Arial" panose="020B0604020202020204" pitchFamily="34" charset="0"/>
                <a:cs typeface="Arial" panose="020B0604020202020204" pitchFamily="34" charset="0"/>
              </a:rPr>
              <a:t>Les données de sources administratives sont essentielles pour estimer les comptes des branches non marchandes de l’économie, en particulier la branche des administrations locales </a:t>
            </a:r>
            <a:r>
              <a:rPr lang="fr-FR" dirty="0" smtClean="0">
                <a:latin typeface="Arial" panose="020B0604020202020204" pitchFamily="34" charset="0"/>
                <a:cs typeface="Arial" panose="020B0604020202020204" pitchFamily="34" charset="0"/>
              </a:rPr>
              <a:t>et déconcentrées. Il a été difficile d’obtenir des donnée sur les services déconcentrées de l’Etat.</a:t>
            </a:r>
          </a:p>
          <a:p>
            <a:pPr algn="just">
              <a:buFont typeface="Wingdings" panose="05000000000000000000" pitchFamily="2" charset="2"/>
              <a:buChar char="Ø"/>
            </a:pPr>
            <a:r>
              <a:rPr lang="fr-FR" b="1" dirty="0" smtClean="0">
                <a:latin typeface="Arial" panose="020B0604020202020204" pitchFamily="34" charset="0"/>
                <a:cs typeface="Arial" panose="020B0604020202020204" pitchFamily="34" charset="0"/>
              </a:rPr>
              <a:t>La collecte des données auprès des ONG, associations </a:t>
            </a:r>
            <a:r>
              <a:rPr lang="fr-FR" b="1" dirty="0">
                <a:latin typeface="Arial" panose="020B0604020202020204" pitchFamily="34" charset="0"/>
                <a:cs typeface="Arial" panose="020B0604020202020204" pitchFamily="34" charset="0"/>
              </a:rPr>
              <a:t>et autres </a:t>
            </a:r>
            <a:r>
              <a:rPr lang="fr-FR" b="1" dirty="0" smtClean="0">
                <a:latin typeface="Arial" panose="020B0604020202020204" pitchFamily="34" charset="0"/>
                <a:cs typeface="Arial" panose="020B0604020202020204" pitchFamily="34" charset="0"/>
              </a:rPr>
              <a:t>administrations privées</a:t>
            </a:r>
            <a:r>
              <a:rPr lang="fr-FR" b="1"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permettent la </a:t>
            </a:r>
            <a:r>
              <a:rPr lang="fr-FR" dirty="0">
                <a:latin typeface="Arial" panose="020B0604020202020204" pitchFamily="34" charset="0"/>
                <a:cs typeface="Arial" panose="020B0604020202020204" pitchFamily="34" charset="0"/>
              </a:rPr>
              <a:t>compilation des comptes des autres branches non marchandes de </a:t>
            </a:r>
            <a:r>
              <a:rPr lang="fr-FR" dirty="0" smtClean="0">
                <a:latin typeface="Arial" panose="020B0604020202020204" pitchFamily="34" charset="0"/>
                <a:cs typeface="Arial" panose="020B0604020202020204" pitchFamily="34" charset="0"/>
              </a:rPr>
              <a:t>l’économie locale </a:t>
            </a:r>
            <a:r>
              <a:rPr lang="fr-FR" dirty="0">
                <a:latin typeface="Arial" panose="020B0604020202020204" pitchFamily="34" charset="0"/>
                <a:cs typeface="Arial" panose="020B0604020202020204" pitchFamily="34" charset="0"/>
              </a:rPr>
              <a:t>regroupées sous le nom d’ISBLM. </a:t>
            </a:r>
            <a:r>
              <a:rPr lang="fr-FR" dirty="0" smtClean="0">
                <a:latin typeface="Arial" panose="020B0604020202020204" pitchFamily="34" charset="0"/>
                <a:cs typeface="Arial" panose="020B0604020202020204" pitchFamily="34" charset="0"/>
              </a:rPr>
              <a:t>Là également des refus catégoriques de fournir des informations ont été observés. Mais ces refus se justifiaient par un défaut  d’information, sensibilisation.</a:t>
            </a:r>
            <a:endParaRPr lang="fr-FR" dirty="0">
              <a:latin typeface="Arial" panose="020B0604020202020204" pitchFamily="34" charset="0"/>
              <a:cs typeface="Arial" panose="020B0604020202020204" pitchFamily="34" charset="0"/>
            </a:endParaRPr>
          </a:p>
          <a:p>
            <a:pPr algn="just">
              <a:buFont typeface="Wingdings" panose="05000000000000000000" pitchFamily="2" charset="2"/>
              <a:buChar char="Ø"/>
            </a:pPr>
            <a:endParaRPr lang="fr-FR" sz="1200" dirty="0">
              <a:latin typeface="Arial" panose="020B0604020202020204" pitchFamily="34" charset="0"/>
              <a:cs typeface="Arial" panose="020B0604020202020204" pitchFamily="34" charset="0"/>
            </a:endParaRPr>
          </a:p>
          <a:p>
            <a:pPr marL="0" indent="0" algn="just">
              <a:buNone/>
            </a:pPr>
            <a:endParaRPr lang="fr-FR" sz="1200" dirty="0">
              <a:latin typeface="Arial" panose="020B0604020202020204" pitchFamily="34" charset="0"/>
              <a:cs typeface="Arial" panose="020B0604020202020204" pitchFamily="34" charset="0"/>
            </a:endParaRPr>
          </a:p>
          <a:p>
            <a:pPr algn="just">
              <a:buFont typeface="Wingdings" panose="05000000000000000000" pitchFamily="2" charset="2"/>
              <a:buChar char="Ø"/>
            </a:pPr>
            <a:endParaRPr lang="fr-FR" sz="1200" dirty="0">
              <a:latin typeface="Arial" panose="020B0604020202020204" pitchFamily="34" charset="0"/>
              <a:cs typeface="Arial" panose="020B0604020202020204" pitchFamily="34" charset="0"/>
            </a:endParaRPr>
          </a:p>
          <a:p>
            <a:pPr marL="0" indent="0" algn="just">
              <a:buNone/>
            </a:pPr>
            <a:endParaRPr lang="fr-FR" sz="1200" dirty="0">
              <a:latin typeface="Arial" panose="020B0604020202020204" pitchFamily="34" charset="0"/>
              <a:cs typeface="Arial" panose="020B0604020202020204" pitchFamily="34" charset="0"/>
            </a:endParaRPr>
          </a:p>
          <a:p>
            <a:pPr algn="just">
              <a:buFont typeface="Wingdings" panose="05000000000000000000" pitchFamily="2" charset="2"/>
              <a:buChar char="Ø"/>
            </a:pPr>
            <a:endParaRPr lang="fr-FR" sz="1200" dirty="0">
              <a:latin typeface="Arial" panose="020B0604020202020204" pitchFamily="34" charset="0"/>
              <a:cs typeface="Arial" panose="020B0604020202020204" pitchFamily="34" charset="0"/>
            </a:endParaRPr>
          </a:p>
        </p:txBody>
      </p:sp>
      <p:sp>
        <p:nvSpPr>
          <p:cNvPr id="5" name="Espace réservé de la date 4">
            <a:extLst>
              <a:ext uri="{FF2B5EF4-FFF2-40B4-BE49-F238E27FC236}">
                <a16:creationId xmlns:a16="http://schemas.microsoft.com/office/drawing/2014/main" id="{B69C9133-70B4-4C90-9EAD-326B3BD247A5}"/>
              </a:ext>
            </a:extLst>
          </p:cNvPr>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85B00AFF-5366-4936-A399-8B2D9DCE4189}" type="datetime1">
              <a:rPr kumimoji="0" lang="fr-FR" sz="90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10/06/2021</a:t>
            </a:fld>
            <a:endParaRPr kumimoji="0" lang="fr-FR"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Espace réservé du pied de page 5">
            <a:extLst>
              <a:ext uri="{FF2B5EF4-FFF2-40B4-BE49-F238E27FC236}">
                <a16:creationId xmlns:a16="http://schemas.microsoft.com/office/drawing/2014/main" id="{2A0D94A2-D7F4-442A-A8A7-0774EADD6245}"/>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900" b="0" i="0" u="none" strike="noStrike" kern="1200" cap="all" spc="0" normalizeH="0" baseline="0" noProof="0" dirty="0">
                <a:ln>
                  <a:noFill/>
                </a:ln>
                <a:solidFill>
                  <a:srgbClr val="FFFFFF"/>
                </a:solidFill>
                <a:effectLst/>
                <a:uLnTx/>
                <a:uFillTx/>
                <a:latin typeface="Calibri" panose="020F0502020204030204"/>
                <a:ea typeface="+mn-ea"/>
                <a:cs typeface="+mn-cs"/>
              </a:rPr>
              <a:t>Plan stratégique de l'INSD 2021-2025</a:t>
            </a:r>
          </a:p>
        </p:txBody>
      </p:sp>
      <p:sp>
        <p:nvSpPr>
          <p:cNvPr id="7" name="Espace réservé du numéro de diapositive 6">
            <a:extLst>
              <a:ext uri="{FF2B5EF4-FFF2-40B4-BE49-F238E27FC236}">
                <a16:creationId xmlns:a16="http://schemas.microsoft.com/office/drawing/2014/main" id="{ECF38043-C807-4075-BBCC-9696A9DB334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CE8AAA9-5BE7-4CA1-A0B6-D161800813A8}" type="slidenum">
              <a:rPr kumimoji="0" lang="fr-FR"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fr-FR"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064057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A47C43-4CDD-41C0-97CA-5EE76FEB50AA}"/>
              </a:ext>
            </a:extLst>
          </p:cNvPr>
          <p:cNvSpPr>
            <a:spLocks noGrp="1"/>
          </p:cNvSpPr>
          <p:nvPr>
            <p:ph type="title"/>
          </p:nvPr>
        </p:nvSpPr>
        <p:spPr>
          <a:xfrm>
            <a:off x="1066800" y="259970"/>
            <a:ext cx="10058400" cy="637177"/>
          </a:xfrm>
        </p:spPr>
        <p:txBody>
          <a:bodyPr>
            <a:normAutofit/>
          </a:bodyPr>
          <a:lstStyle/>
          <a:p>
            <a:r>
              <a:rPr lang="fr-FR" sz="2000" b="1" dirty="0" smtClean="0">
                <a:solidFill>
                  <a:srgbClr val="000000">
                    <a:lumMod val="75000"/>
                    <a:lumOff val="25000"/>
                  </a:srgbClr>
                </a:solidFill>
                <a:effectLst>
                  <a:outerShdw blurRad="38100" dist="38100" dir="2700000" algn="tl">
                    <a:srgbClr val="000000">
                      <a:alpha val="43137"/>
                    </a:srgbClr>
                  </a:outerShdw>
                </a:effectLst>
              </a:rPr>
              <a:t>V-DEMARCHE </a:t>
            </a:r>
            <a:r>
              <a:rPr lang="fr-FR" sz="2000" b="1" dirty="0">
                <a:solidFill>
                  <a:srgbClr val="000000">
                    <a:lumMod val="75000"/>
                    <a:lumOff val="25000"/>
                  </a:srgbClr>
                </a:solidFill>
                <a:effectLst>
                  <a:outerShdw blurRad="38100" dist="38100" dir="2700000" algn="tl">
                    <a:srgbClr val="000000">
                      <a:alpha val="43137"/>
                    </a:srgbClr>
                  </a:outerShdw>
                </a:effectLst>
              </a:rPr>
              <a:t>D’ELABORATION DES COMPTES  ECONOMIQUES LOCAUX: </a:t>
            </a:r>
            <a:r>
              <a:rPr lang="fr-FR" sz="2000" b="1" dirty="0" smtClean="0">
                <a:solidFill>
                  <a:srgbClr val="000000">
                    <a:lumMod val="75000"/>
                    <a:lumOff val="25000"/>
                  </a:srgbClr>
                </a:solidFill>
                <a:effectLst>
                  <a:outerShdw blurRad="38100" dist="38100" dir="2700000" algn="tl">
                    <a:srgbClr val="000000">
                      <a:alpha val="43137"/>
                    </a:srgbClr>
                  </a:outerShdw>
                </a:effectLst>
              </a:rPr>
              <a:t>Construction des comptes</a:t>
            </a:r>
            <a:endParaRPr lang="fr-FR" sz="4400" b="1" dirty="0">
              <a:effectLst>
                <a:outerShdw blurRad="38100" dist="38100" dir="2700000" algn="tl">
                  <a:srgbClr val="000000">
                    <a:alpha val="43137"/>
                  </a:srgbClr>
                </a:outerShdw>
              </a:effectLst>
            </a:endParaRPr>
          </a:p>
        </p:txBody>
      </p:sp>
      <p:sp>
        <p:nvSpPr>
          <p:cNvPr id="3" name="Espace réservé du contenu 2">
            <a:extLst>
              <a:ext uri="{FF2B5EF4-FFF2-40B4-BE49-F238E27FC236}">
                <a16:creationId xmlns:a16="http://schemas.microsoft.com/office/drawing/2014/main" id="{1D3FFC4C-9F8D-410D-88F3-BC959B61C12C}"/>
              </a:ext>
            </a:extLst>
          </p:cNvPr>
          <p:cNvSpPr>
            <a:spLocks noGrp="1"/>
          </p:cNvSpPr>
          <p:nvPr>
            <p:ph idx="1"/>
          </p:nvPr>
        </p:nvSpPr>
        <p:spPr>
          <a:xfrm>
            <a:off x="724737" y="987879"/>
            <a:ext cx="10400463" cy="5314950"/>
          </a:xfrm>
        </p:spPr>
        <p:txBody>
          <a:bodyPr>
            <a:noAutofit/>
          </a:bodyPr>
          <a:lstStyle/>
          <a:p>
            <a:pPr marL="548640" lvl="0" indent="-457200" algn="just">
              <a:spcAft>
                <a:spcPts val="0"/>
              </a:spcAft>
              <a:buClr>
                <a:srgbClr val="E48312"/>
              </a:buClr>
              <a:buFont typeface="+mj-lt"/>
              <a:buAutoNum type="arabicPeriod"/>
            </a:pPr>
            <a:r>
              <a:rPr lang="fr-FR" b="1"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Approche par l’offre: </a:t>
            </a:r>
            <a:r>
              <a:rPr lang="fr-FR" b="1"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comptes de branches</a:t>
            </a:r>
            <a:r>
              <a:rPr lang="fr-FR" b="1"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 </a:t>
            </a: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Les </a:t>
            </a:r>
            <a:r>
              <a:rPr lang="fr-FR"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branches retenues dans le cadre des études ECOLOC sont les suivantes </a:t>
            </a: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 </a:t>
            </a:r>
            <a:endParaRPr lang="fr-FR"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endParaRPr>
          </a:p>
          <a:p>
            <a:pPr marL="262890" lvl="0" indent="-171450" algn="just">
              <a:spcAft>
                <a:spcPts val="0"/>
              </a:spcAft>
              <a:buClr>
                <a:srgbClr val="E48312"/>
              </a:buClr>
              <a:buFont typeface="Wingdings" panose="05000000000000000000" pitchFamily="2" charset="2"/>
              <a:buChar char="Ø"/>
            </a:pP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Secteur </a:t>
            </a:r>
            <a:r>
              <a:rPr lang="fr-FR"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primaire </a:t>
            </a: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 (i) Agriculture </a:t>
            </a:r>
            <a:r>
              <a:rPr lang="fr-FR"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(vivrière et de rente) </a:t>
            </a: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 (ii) Pêche</a:t>
            </a:r>
            <a:r>
              <a:rPr lang="fr-FR"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 sylviculture, chasse </a:t>
            </a: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 (iii) Elevage</a:t>
            </a:r>
            <a:r>
              <a:rPr lang="fr-FR"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a:t>
            </a:r>
          </a:p>
          <a:p>
            <a:pPr marL="262890" lvl="0" indent="-171450" algn="just">
              <a:spcAft>
                <a:spcPts val="0"/>
              </a:spcAft>
              <a:buClr>
                <a:srgbClr val="E48312"/>
              </a:buClr>
              <a:buFont typeface="Wingdings" panose="05000000000000000000" pitchFamily="2" charset="2"/>
              <a:buChar char="Ø"/>
            </a:pPr>
            <a:r>
              <a:rPr lang="fr-FR"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Secteur secondaire </a:t>
            </a: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 (i) Industrie </a:t>
            </a:r>
            <a:r>
              <a:rPr lang="fr-FR"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de transformation (Moderne, informel) </a:t>
            </a: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 (ii) BTP </a:t>
            </a:r>
            <a:r>
              <a:rPr lang="fr-FR"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(Moderne, informel</a:t>
            </a: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 </a:t>
            </a:r>
          </a:p>
          <a:p>
            <a:pPr marL="262890" lvl="0" indent="-171450" algn="just">
              <a:spcAft>
                <a:spcPts val="0"/>
              </a:spcAft>
              <a:buClr>
                <a:srgbClr val="E48312"/>
              </a:buClr>
              <a:buFont typeface="Wingdings" panose="05000000000000000000" pitchFamily="2" charset="2"/>
              <a:buChar char="Ø"/>
            </a:pP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Secteur tertiaire: (i) Commerce </a:t>
            </a:r>
            <a:r>
              <a:rPr lang="fr-FR"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(Moderne, informel) </a:t>
            </a: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 (ii) Transport </a:t>
            </a:r>
            <a:r>
              <a:rPr lang="fr-FR"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et télécommunications (Moderne, informel) </a:t>
            </a: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 (iii) Autres </a:t>
            </a:r>
            <a:r>
              <a:rPr lang="fr-FR"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services marchands (Moderne, informel) </a:t>
            </a: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 (iv) Services </a:t>
            </a:r>
            <a:r>
              <a:rPr lang="fr-FR"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municipaux </a:t>
            </a: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 (v) Services </a:t>
            </a:r>
            <a:r>
              <a:rPr lang="fr-FR"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de l’Etat </a:t>
            </a: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 (vi) Autres </a:t>
            </a:r>
            <a:r>
              <a:rPr lang="fr-FR"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services non </a:t>
            </a:r>
            <a:r>
              <a:rPr lang="fr-FR"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marchands</a:t>
            </a:r>
            <a:endParaRPr lang="fr-FR"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endParaRPr>
          </a:p>
          <a:p>
            <a:pPr lvl="0" indent="0" algn="just">
              <a:spcAft>
                <a:spcPts val="0"/>
              </a:spcAft>
              <a:buClr>
                <a:srgbClr val="E48312"/>
              </a:buClr>
              <a:buNone/>
            </a:pPr>
            <a:r>
              <a:rPr lang="fr-FR" b="1" dirty="0" smtClean="0">
                <a:solidFill>
                  <a:schemeClr val="accent1"/>
                </a:solidFill>
                <a:latin typeface="Arial" panose="020B0604020202020204" pitchFamily="34" charset="0"/>
                <a:ea typeface="Times New Roman" panose="02020603050405020304" pitchFamily="18" charset="0"/>
                <a:cs typeface="Arial" panose="020B0604020202020204" pitchFamily="34" charset="0"/>
              </a:rPr>
              <a:t>2. </a:t>
            </a:r>
            <a:r>
              <a:rPr lang="fr-FR" b="1"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Approche </a:t>
            </a:r>
            <a:r>
              <a:rPr lang="fr-FR" b="1"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par la demande: comptes de produits par les </a:t>
            </a:r>
            <a:r>
              <a:rPr lang="fr-FR" b="1" dirty="0" smtClean="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rPr>
              <a:t>ERE: </a:t>
            </a:r>
            <a:r>
              <a:rPr lang="fr-FR" dirty="0" smtClean="0">
                <a:latin typeface="Arial" panose="020B0604020202020204" pitchFamily="34" charset="0"/>
                <a:ea typeface="Times New Roman" panose="02020603050405020304" pitchFamily="18" charset="0"/>
                <a:cs typeface="Arial" panose="020B0604020202020204" pitchFamily="34" charset="0"/>
              </a:rPr>
              <a:t>confrontation </a:t>
            </a:r>
            <a:r>
              <a:rPr lang="fr-FR" dirty="0">
                <a:latin typeface="Arial" panose="020B0604020202020204" pitchFamily="34" charset="0"/>
                <a:ea typeface="Times New Roman" panose="02020603050405020304" pitchFamily="18" charset="0"/>
                <a:cs typeface="Arial" panose="020B0604020202020204" pitchFamily="34" charset="0"/>
              </a:rPr>
              <a:t>entre offre et demande est au centre de la construction des comptes locaux car elle permet de mieux affiner les données primaires collectées.</a:t>
            </a:r>
          </a:p>
          <a:p>
            <a:pPr marL="262890" indent="-171450" algn="just">
              <a:spcAft>
                <a:spcPts val="0"/>
              </a:spcAft>
              <a:buFont typeface="Wingdings" panose="05000000000000000000" pitchFamily="2" charset="2"/>
              <a:buChar char="Ø"/>
            </a:pPr>
            <a:r>
              <a:rPr lang="fr-FR" b="1" i="1" dirty="0">
                <a:latin typeface="Arial" panose="020B0604020202020204" pitchFamily="34" charset="0"/>
                <a:ea typeface="Times New Roman" panose="02020603050405020304" pitchFamily="18" charset="0"/>
                <a:cs typeface="Arial" panose="020B0604020202020204" pitchFamily="34" charset="0"/>
              </a:rPr>
              <a:t>Du côté des ressources</a:t>
            </a:r>
            <a:r>
              <a:rPr lang="fr-FR" dirty="0">
                <a:latin typeface="Arial" panose="020B0604020202020204" pitchFamily="34" charset="0"/>
                <a:ea typeface="Times New Roman" panose="02020603050405020304" pitchFamily="18" charset="0"/>
                <a:cs typeface="Arial" panose="020B0604020202020204" pitchFamily="34" charset="0"/>
              </a:rPr>
              <a:t>, </a:t>
            </a:r>
            <a:r>
              <a:rPr lang="fr-FR" dirty="0" smtClean="0">
                <a:latin typeface="Arial" panose="020B0604020202020204" pitchFamily="34" charset="0"/>
                <a:ea typeface="Times New Roman" panose="02020603050405020304" pitchFamily="18" charset="0"/>
                <a:cs typeface="Arial" panose="020B0604020202020204" pitchFamily="34" charset="0"/>
              </a:rPr>
              <a:t>utilisation des </a:t>
            </a:r>
            <a:r>
              <a:rPr lang="fr-FR" dirty="0">
                <a:latin typeface="Arial" panose="020B0604020202020204" pitchFamily="34" charset="0"/>
                <a:ea typeface="Times New Roman" panose="02020603050405020304" pitchFamily="18" charset="0"/>
                <a:cs typeface="Arial" panose="020B0604020202020204" pitchFamily="34" charset="0"/>
              </a:rPr>
              <a:t>comptes de branches car il y a une correspondance entre branches et produits. Pour </a:t>
            </a:r>
            <a:r>
              <a:rPr lang="fr-FR" dirty="0" smtClean="0">
                <a:latin typeface="Arial" panose="020B0604020202020204" pitchFamily="34" charset="0"/>
                <a:ea typeface="Times New Roman" panose="02020603050405020304" pitchFamily="18" charset="0"/>
                <a:cs typeface="Arial" panose="020B0604020202020204" pitchFamily="34" charset="0"/>
              </a:rPr>
              <a:t>les importations </a:t>
            </a:r>
            <a:r>
              <a:rPr lang="fr-FR" dirty="0">
                <a:latin typeface="Arial" panose="020B0604020202020204" pitchFamily="34" charset="0"/>
                <a:ea typeface="Times New Roman" panose="02020603050405020304" pitchFamily="18" charset="0"/>
                <a:cs typeface="Arial" panose="020B0604020202020204" pitchFamily="34" charset="0"/>
              </a:rPr>
              <a:t>de produits, </a:t>
            </a:r>
            <a:r>
              <a:rPr lang="fr-FR" dirty="0" smtClean="0">
                <a:latin typeface="Arial" panose="020B0604020202020204" pitchFamily="34" charset="0"/>
                <a:ea typeface="Times New Roman" panose="02020603050405020304" pitchFamily="18" charset="0"/>
                <a:cs typeface="Arial" panose="020B0604020202020204" pitchFamily="34" charset="0"/>
              </a:rPr>
              <a:t>l’exploitation des différentes enquêtes et </a:t>
            </a:r>
            <a:r>
              <a:rPr lang="fr-FR" dirty="0">
                <a:latin typeface="Arial" panose="020B0604020202020204" pitchFamily="34" charset="0"/>
                <a:ea typeface="Times New Roman" panose="02020603050405020304" pitchFamily="18" charset="0"/>
                <a:cs typeface="Arial" panose="020B0604020202020204" pitchFamily="34" charset="0"/>
              </a:rPr>
              <a:t>le recensement des points d’activités (notamment sur les marchés) permettent </a:t>
            </a:r>
            <a:r>
              <a:rPr lang="fr-FR" dirty="0" smtClean="0">
                <a:latin typeface="Arial" panose="020B0604020202020204" pitchFamily="34" charset="0"/>
                <a:ea typeface="Times New Roman" panose="02020603050405020304" pitchFamily="18" charset="0"/>
                <a:cs typeface="Arial" panose="020B0604020202020204" pitchFamily="34" charset="0"/>
              </a:rPr>
              <a:t>d’en avoir </a:t>
            </a:r>
            <a:r>
              <a:rPr lang="fr-FR" dirty="0">
                <a:latin typeface="Arial" panose="020B0604020202020204" pitchFamily="34" charset="0"/>
                <a:ea typeface="Times New Roman" panose="02020603050405020304" pitchFamily="18" charset="0"/>
                <a:cs typeface="Arial" panose="020B0604020202020204" pitchFamily="34" charset="0"/>
              </a:rPr>
              <a:t>une première </a:t>
            </a:r>
            <a:r>
              <a:rPr lang="fr-FR" dirty="0" smtClean="0">
                <a:latin typeface="Arial" panose="020B0604020202020204" pitchFamily="34" charset="0"/>
                <a:ea typeface="Times New Roman" panose="02020603050405020304" pitchFamily="18" charset="0"/>
                <a:cs typeface="Arial" panose="020B0604020202020204" pitchFamily="34" charset="0"/>
              </a:rPr>
              <a:t>évaluation.</a:t>
            </a:r>
            <a:endParaRPr lang="fr-FR" dirty="0">
              <a:latin typeface="Arial" panose="020B0604020202020204" pitchFamily="34" charset="0"/>
              <a:ea typeface="Times New Roman" panose="02020603050405020304" pitchFamily="18" charset="0"/>
              <a:cs typeface="Arial" panose="020B0604020202020204" pitchFamily="34" charset="0"/>
            </a:endParaRPr>
          </a:p>
          <a:p>
            <a:pPr lvl="0" indent="0" algn="just">
              <a:spcAft>
                <a:spcPts val="0"/>
              </a:spcAft>
              <a:buClr>
                <a:srgbClr val="E48312"/>
              </a:buClr>
              <a:buNone/>
            </a:pPr>
            <a:endParaRPr lang="fr-FR" dirty="0">
              <a:solidFill>
                <a:srgbClr val="000000">
                  <a:lumMod val="75000"/>
                  <a:lumOff val="25000"/>
                </a:srgbClr>
              </a:solidFill>
              <a:latin typeface="Arial" panose="020B0604020202020204" pitchFamily="34" charset="0"/>
              <a:ea typeface="Times New Roman" panose="02020603050405020304" pitchFamily="18" charset="0"/>
              <a:cs typeface="Arial" panose="020B0604020202020204" pitchFamily="34" charset="0"/>
            </a:endParaRPr>
          </a:p>
        </p:txBody>
      </p:sp>
      <p:sp>
        <p:nvSpPr>
          <p:cNvPr id="5" name="Espace réservé de la date 4">
            <a:extLst>
              <a:ext uri="{FF2B5EF4-FFF2-40B4-BE49-F238E27FC236}">
                <a16:creationId xmlns:a16="http://schemas.microsoft.com/office/drawing/2014/main" id="{B69C9133-70B4-4C90-9EAD-326B3BD247A5}"/>
              </a:ext>
            </a:extLst>
          </p:cNvPr>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85B00AFF-5366-4936-A399-8B2D9DCE4189}" type="datetime1">
              <a:rPr kumimoji="0" lang="fr-FR" sz="90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10/06/2021</a:t>
            </a:fld>
            <a:endParaRPr kumimoji="0" lang="fr-FR" sz="9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Espace réservé du pied de page 5">
            <a:extLst>
              <a:ext uri="{FF2B5EF4-FFF2-40B4-BE49-F238E27FC236}">
                <a16:creationId xmlns:a16="http://schemas.microsoft.com/office/drawing/2014/main" id="{2A0D94A2-D7F4-442A-A8A7-0774EADD6245}"/>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fr-FR" sz="900" b="0" i="0" u="none" strike="noStrike" kern="1200" cap="all" spc="0" normalizeH="0" baseline="0" noProof="0" dirty="0">
                <a:ln>
                  <a:noFill/>
                </a:ln>
                <a:solidFill>
                  <a:srgbClr val="FFFFFF"/>
                </a:solidFill>
                <a:effectLst/>
                <a:uLnTx/>
                <a:uFillTx/>
                <a:latin typeface="Calibri" panose="020F0502020204030204"/>
                <a:ea typeface="+mn-ea"/>
                <a:cs typeface="+mn-cs"/>
              </a:rPr>
              <a:t>Plan stratégique de l'INSD 2021-2025</a:t>
            </a:r>
          </a:p>
        </p:txBody>
      </p:sp>
      <p:sp>
        <p:nvSpPr>
          <p:cNvPr id="7" name="Espace réservé du numéro de diapositive 6">
            <a:extLst>
              <a:ext uri="{FF2B5EF4-FFF2-40B4-BE49-F238E27FC236}">
                <a16:creationId xmlns:a16="http://schemas.microsoft.com/office/drawing/2014/main" id="{ECF38043-C807-4075-BBCC-9696A9DB334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CE8AAA9-5BE7-4CA1-A0B6-D161800813A8}" type="slidenum">
              <a:rPr kumimoji="0" lang="fr-FR"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fr-FR"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8392209"/>
      </p:ext>
    </p:extLst>
  </p:cSld>
  <p:clrMapOvr>
    <a:masterClrMapping/>
  </p:clrMapOvr>
  <p:timing>
    <p:tnLst>
      <p:par>
        <p:cTn id="1" dur="indefinite" restart="never" nodeType="tmRoot"/>
      </p:par>
    </p:tnLst>
  </p:timing>
</p:sld>
</file>

<file path=ppt/theme/theme1.xml><?xml version="1.0" encoding="utf-8"?>
<a:theme xmlns:a="http://schemas.openxmlformats.org/drawingml/2006/main" name="Rétrospective">
  <a:themeElements>
    <a:clrScheme name="Rétrospectiv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étrospectiv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étrospective">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1_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23361</TotalTime>
  <Words>2356</Words>
  <Application>Microsoft Office PowerPoint</Application>
  <PresentationFormat>Grand écran</PresentationFormat>
  <Paragraphs>416</Paragraphs>
  <Slides>22</Slides>
  <Notes>0</Notes>
  <HiddenSlides>0</HiddenSlides>
  <MMClips>0</MMClips>
  <ScaleCrop>false</ScaleCrop>
  <HeadingPairs>
    <vt:vector size="6" baseType="variant">
      <vt:variant>
        <vt:lpstr>Polices utilisées</vt:lpstr>
      </vt:variant>
      <vt:variant>
        <vt:i4>5</vt:i4>
      </vt:variant>
      <vt:variant>
        <vt:lpstr>Thème</vt:lpstr>
      </vt:variant>
      <vt:variant>
        <vt:i4>3</vt:i4>
      </vt:variant>
      <vt:variant>
        <vt:lpstr>Titres des diapositives</vt:lpstr>
      </vt:variant>
      <vt:variant>
        <vt:i4>22</vt:i4>
      </vt:variant>
    </vt:vector>
  </HeadingPairs>
  <TitlesOfParts>
    <vt:vector size="30" baseType="lpstr">
      <vt:lpstr>Arial</vt:lpstr>
      <vt:lpstr>Calibri</vt:lpstr>
      <vt:lpstr>Calibri Light</vt:lpstr>
      <vt:lpstr>Times New Roman</vt:lpstr>
      <vt:lpstr>Wingdings</vt:lpstr>
      <vt:lpstr>Rétrospective</vt:lpstr>
      <vt:lpstr>1_Modèle par défaut</vt:lpstr>
      <vt:lpstr>2_Modèle par défaut</vt:lpstr>
      <vt:lpstr>Conférence régionale sur les comptes régionaux: Expérience du Burkina Faso</vt:lpstr>
      <vt:lpstr>Plan</vt:lpstr>
      <vt:lpstr>I-INTRODUCTION</vt:lpstr>
      <vt:lpstr> II-Présentation des territoires concernés</vt:lpstr>
      <vt:lpstr>III-DEMARCHE D’ELABORATION DES COMPTES  ECONOMIQUES LOCAUX: modèle démoéconomique</vt:lpstr>
      <vt:lpstr>IV-DEMARCHE D’ELABORATION DES COMPTES  ECONOMIQUES LOCAUX: Enquêtes </vt:lpstr>
      <vt:lpstr>IV-DEMARCHE D’ELABORATION DES COMPTES  ECONOMIQUES LOCAUX: Enquêtes (suite)</vt:lpstr>
      <vt:lpstr>IV-DEMARCHE D’ELABORATION DES COMPTES  ECONOMIQUES LOCAUX: Enquêtes (suite et fin)</vt:lpstr>
      <vt:lpstr>V-DEMARCHE D’ELABORATION DES COMPTES  ECONOMIQUES LOCAUX: Construction des comptes</vt:lpstr>
      <vt:lpstr>V-DEMARCHE D’ELABORATION DES COMPTES  ECONOMIQUES LOCAUX: Construction des comptes</vt:lpstr>
      <vt:lpstr>MATRICE DE COMPTABILITE SOCIALE</vt:lpstr>
      <vt:lpstr>VII-MATRICE DE COMPTABILITE SOCIALE (suite et fin)</vt:lpstr>
      <vt:lpstr>VII-QUELQUES RESULTATS:  (Répartition des PLB des zones d’études par localité</vt:lpstr>
      <vt:lpstr>VII-QUELQUES RESULTATS:  (Répartition des PLB des zones d’études par localité et selon l’année de base 2003)</vt:lpstr>
      <vt:lpstr>VII-QUELQUES RESULTATS:  Comparaison des PLB/hbt</vt:lpstr>
      <vt:lpstr>VII-QUELQUES RESULTATS:  Structure de l’économie locale des zones d’études</vt:lpstr>
      <vt:lpstr>VII-QUELQUES RESULTATS:  Répartition des chefs d’UPI selon le sexe</vt:lpstr>
      <vt:lpstr>VII-QUELQUES RESULTATS:  Poids économique des femmes</vt:lpstr>
      <vt:lpstr>VII-QUELQUES RESULTATS: La présentation des dynamiques ville – campagne  </vt:lpstr>
      <vt:lpstr>VII-QUELQUES RESULTATS:  Analyse de ratios de productivité du travail informel/ travail agricole  sur la période 1960 – 2025</vt:lpstr>
      <vt:lpstr>VIII-CONCLUSION</vt:lpstr>
      <vt:lpstr>MERCI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Elaboration du Plan stratégique de l’INSD 2020-2029</dc:title>
  <dc:creator>SOME SANKAR PLACIDE</dc:creator>
  <cp:lastModifiedBy>HP Inc.</cp:lastModifiedBy>
  <cp:revision>420</cp:revision>
  <dcterms:created xsi:type="dcterms:W3CDTF">2019-09-29T13:32:23Z</dcterms:created>
  <dcterms:modified xsi:type="dcterms:W3CDTF">2021-06-10T08:17:34Z</dcterms:modified>
</cp:coreProperties>
</file>