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7" r:id="rId2"/>
    <p:sldId id="258" r:id="rId3"/>
    <p:sldId id="277" r:id="rId4"/>
    <p:sldId id="263" r:id="rId5"/>
    <p:sldId id="267" r:id="rId6"/>
    <p:sldId id="287" r:id="rId7"/>
    <p:sldId id="262" r:id="rId8"/>
    <p:sldId id="289" r:id="rId9"/>
    <p:sldId id="291" r:id="rId10"/>
    <p:sldId id="293" r:id="rId11"/>
    <p:sldId id="294" r:id="rId12"/>
    <p:sldId id="280" r:id="rId13"/>
    <p:sldId id="292" r:id="rId14"/>
    <p:sldId id="273" r:id="rId15"/>
    <p:sldId id="286" r:id="rId16"/>
    <p:sldId id="278" r:id="rId17"/>
    <p:sldId id="281" r:id="rId18"/>
    <p:sldId id="274" r:id="rId19"/>
    <p:sldId id="275" r:id="rId20"/>
    <p:sldId id="282" r:id="rId21"/>
    <p:sldId id="283" r:id="rId22"/>
    <p:sldId id="284" r:id="rId23"/>
    <p:sldId id="288" r:id="rId24"/>
    <p:sldId id="276" r:id="rId25"/>
  </p:sldIdLst>
  <p:sldSz cx="9144000" cy="5715000" type="screen16x10"/>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090" y="53"/>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657048-B56B-4EC5-B067-D5BFD72119E3}" type="datetimeFigureOut">
              <a:rPr lang="fr-FR" smtClean="0"/>
              <a:pPr/>
              <a:t>08/06/2021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D56ABE-C27C-49E9-A261-8B3F7FFC8446}"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AB7E6E9-9459-4E76-94D2-0E7BC4CE28A0}" type="datetimeFigureOut">
              <a:rPr lang="fr-FR"/>
              <a:pPr>
                <a:defRPr/>
              </a:pPr>
              <a:t>07/06/2021</a:t>
            </a:fld>
            <a:endParaRPr lang="fr-FR"/>
          </a:p>
        </p:txBody>
      </p:sp>
      <p:sp>
        <p:nvSpPr>
          <p:cNvPr id="4" name="Espace réservé de l'image des diapositives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842EBE7-2676-476A-BD6E-35A96D6FD7A8}" type="slidenum">
              <a:rPr lang="fr-FR"/>
              <a:pPr>
                <a:defRPr/>
              </a:pPr>
              <a:t>‹N°›</a:t>
            </a:fld>
            <a:endParaRPr lang="fr-FR"/>
          </a:p>
        </p:txBody>
      </p:sp>
    </p:spTree>
    <p:extLst>
      <p:ext uri="{BB962C8B-B14F-4D97-AF65-F5344CB8AC3E}">
        <p14:creationId xmlns:p14="http://schemas.microsoft.com/office/powerpoint/2010/main" val="2050515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orme libre 3"/>
          <p:cNvSpPr/>
          <p:nvPr/>
        </p:nvSpPr>
        <p:spPr>
          <a:xfrm>
            <a:off x="-12700" y="2636838"/>
            <a:ext cx="9156700" cy="2111375"/>
          </a:xfrm>
          <a:custGeom>
            <a:avLst/>
            <a:gdLst>
              <a:gd name="connsiteX0" fmla="*/ 0 w 9169758"/>
              <a:gd name="connsiteY0" fmla="*/ 0 h 2474890"/>
              <a:gd name="connsiteX1" fmla="*/ 2923504 w 9169758"/>
              <a:gd name="connsiteY1" fmla="*/ 2292439 h 2474890"/>
              <a:gd name="connsiteX2" fmla="*/ 9169758 w 9169758"/>
              <a:gd name="connsiteY2" fmla="*/ 1094704 h 2474890"/>
            </a:gdLst>
            <a:ahLst/>
            <a:cxnLst>
              <a:cxn ang="0">
                <a:pos x="connsiteX0" y="connsiteY0"/>
              </a:cxn>
              <a:cxn ang="0">
                <a:pos x="connsiteX1" y="connsiteY1"/>
              </a:cxn>
              <a:cxn ang="0">
                <a:pos x="connsiteX2" y="connsiteY2"/>
              </a:cxn>
            </a:cxnLst>
            <a:rect l="l" t="t" r="r" b="b"/>
            <a:pathLst>
              <a:path w="9169758" h="2474890">
                <a:moveTo>
                  <a:pt x="0" y="0"/>
                </a:moveTo>
                <a:cubicBezTo>
                  <a:pt x="697605" y="1054994"/>
                  <a:pt x="1395211" y="2109988"/>
                  <a:pt x="2923504" y="2292439"/>
                </a:cubicBezTo>
                <a:cubicBezTo>
                  <a:pt x="4451797" y="2474890"/>
                  <a:pt x="6810777" y="1784797"/>
                  <a:pt x="9169758" y="1094704"/>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5" name="Forme libre 4"/>
          <p:cNvSpPr/>
          <p:nvPr/>
        </p:nvSpPr>
        <p:spPr>
          <a:xfrm>
            <a:off x="2889250" y="3627438"/>
            <a:ext cx="6254750" cy="2087562"/>
          </a:xfrm>
          <a:custGeom>
            <a:avLst/>
            <a:gdLst>
              <a:gd name="connsiteX0" fmla="*/ 1064654 w 6138930"/>
              <a:gd name="connsiteY0" fmla="*/ 2511380 h 2511380"/>
              <a:gd name="connsiteX1" fmla="*/ 845713 w 6138930"/>
              <a:gd name="connsiteY1" fmla="*/ 1596980 h 2511380"/>
              <a:gd name="connsiteX2" fmla="*/ 6138930 w 6138930"/>
              <a:gd name="connsiteY2" fmla="*/ 0 h 2511380"/>
            </a:gdLst>
            <a:ahLst/>
            <a:cxnLst>
              <a:cxn ang="0">
                <a:pos x="connsiteX0" y="connsiteY0"/>
              </a:cxn>
              <a:cxn ang="0">
                <a:pos x="connsiteX1" y="connsiteY1"/>
              </a:cxn>
              <a:cxn ang="0">
                <a:pos x="connsiteX2" y="connsiteY2"/>
              </a:cxn>
            </a:cxnLst>
            <a:rect l="l" t="t" r="r" b="b"/>
            <a:pathLst>
              <a:path w="6138930" h="2511380">
                <a:moveTo>
                  <a:pt x="1064654" y="2511380"/>
                </a:moveTo>
                <a:cubicBezTo>
                  <a:pt x="532327" y="2263461"/>
                  <a:pt x="0" y="2015543"/>
                  <a:pt x="845713" y="1596980"/>
                </a:cubicBezTo>
                <a:cubicBezTo>
                  <a:pt x="1691426" y="1178417"/>
                  <a:pt x="3915178" y="589208"/>
                  <a:pt x="613893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6" name="Forme libre 5"/>
          <p:cNvSpPr/>
          <p:nvPr/>
        </p:nvSpPr>
        <p:spPr>
          <a:xfrm>
            <a:off x="0" y="3649663"/>
            <a:ext cx="9144000" cy="1728787"/>
          </a:xfrm>
          <a:custGeom>
            <a:avLst/>
            <a:gdLst>
              <a:gd name="connsiteX0" fmla="*/ 0 w 9144000"/>
              <a:gd name="connsiteY0" fmla="*/ 2073499 h 2073499"/>
              <a:gd name="connsiteX1" fmla="*/ 3760631 w 9144000"/>
              <a:gd name="connsiteY1" fmla="*/ 1390919 h 2073499"/>
              <a:gd name="connsiteX2" fmla="*/ 9144000 w 9144000"/>
              <a:gd name="connsiteY2" fmla="*/ 0 h 2073499"/>
            </a:gdLst>
            <a:ahLst/>
            <a:cxnLst>
              <a:cxn ang="0">
                <a:pos x="connsiteX0" y="connsiteY0"/>
              </a:cxn>
              <a:cxn ang="0">
                <a:pos x="connsiteX1" y="connsiteY1"/>
              </a:cxn>
              <a:cxn ang="0">
                <a:pos x="connsiteX2" y="connsiteY2"/>
              </a:cxn>
            </a:cxnLst>
            <a:rect l="l" t="t" r="r" b="b"/>
            <a:pathLst>
              <a:path w="9144000" h="2073499">
                <a:moveTo>
                  <a:pt x="0" y="2073499"/>
                </a:moveTo>
                <a:cubicBezTo>
                  <a:pt x="1118315" y="1905000"/>
                  <a:pt x="2236631" y="1736502"/>
                  <a:pt x="3760631" y="1390919"/>
                </a:cubicBezTo>
                <a:cubicBezTo>
                  <a:pt x="5284631" y="1045336"/>
                  <a:pt x="7214315" y="522668"/>
                  <a:pt x="914400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7" name="Forme libre 6"/>
          <p:cNvSpPr/>
          <p:nvPr/>
        </p:nvSpPr>
        <p:spPr>
          <a:xfrm>
            <a:off x="5076825" y="3695700"/>
            <a:ext cx="4067175" cy="2019300"/>
          </a:xfrm>
          <a:custGeom>
            <a:avLst/>
            <a:gdLst>
              <a:gd name="connsiteX0" fmla="*/ 3668332 w 3964546"/>
              <a:gd name="connsiteY0" fmla="*/ 2446986 h 2446986"/>
              <a:gd name="connsiteX1" fmla="*/ 49369 w 3964546"/>
              <a:gd name="connsiteY1" fmla="*/ 1262129 h 2446986"/>
              <a:gd name="connsiteX2" fmla="*/ 3964546 w 3964546"/>
              <a:gd name="connsiteY2" fmla="*/ 0 h 2446986"/>
            </a:gdLst>
            <a:ahLst/>
            <a:cxnLst>
              <a:cxn ang="0">
                <a:pos x="connsiteX0" y="connsiteY0"/>
              </a:cxn>
              <a:cxn ang="0">
                <a:pos x="connsiteX1" y="connsiteY1"/>
              </a:cxn>
              <a:cxn ang="0">
                <a:pos x="connsiteX2" y="connsiteY2"/>
              </a:cxn>
            </a:cxnLst>
            <a:rect l="l" t="t" r="r" b="b"/>
            <a:pathLst>
              <a:path w="3964546" h="2446986">
                <a:moveTo>
                  <a:pt x="3668332" y="2446986"/>
                </a:moveTo>
                <a:cubicBezTo>
                  <a:pt x="1834166" y="2058473"/>
                  <a:pt x="0" y="1669960"/>
                  <a:pt x="49369" y="1262129"/>
                </a:cubicBezTo>
                <a:cubicBezTo>
                  <a:pt x="98738" y="854298"/>
                  <a:pt x="2031642" y="427149"/>
                  <a:pt x="3964546"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pic>
        <p:nvPicPr>
          <p:cNvPr id="8" name="Picture 13" descr="Logo-AFRISTAT-2"/>
          <p:cNvPicPr>
            <a:picLocks noChangeAspect="1" noChangeArrowheads="1"/>
          </p:cNvPicPr>
          <p:nvPr/>
        </p:nvPicPr>
        <p:blipFill>
          <a:blip r:embed="rId3" cstate="print"/>
          <a:srcRect/>
          <a:stretch>
            <a:fillRect/>
          </a:stretch>
        </p:blipFill>
        <p:spPr bwMode="auto">
          <a:xfrm>
            <a:off x="3419475" y="193675"/>
            <a:ext cx="2303463" cy="1498600"/>
          </a:xfrm>
          <a:prstGeom prst="rect">
            <a:avLst/>
          </a:prstGeom>
          <a:noFill/>
          <a:ln w="9525">
            <a:noFill/>
            <a:miter lim="800000"/>
            <a:headEnd/>
            <a:tailEnd/>
          </a:ln>
        </p:spPr>
      </p:pic>
      <p:sp>
        <p:nvSpPr>
          <p:cNvPr id="26626" name="Espace réservé du titre 1"/>
          <p:cNvSpPr>
            <a:spLocks noGrp="1"/>
          </p:cNvSpPr>
          <p:nvPr>
            <p:ph type="ctrTitle"/>
          </p:nvPr>
        </p:nvSpPr>
        <p:spPr>
          <a:xfrm>
            <a:off x="685800" y="1992313"/>
            <a:ext cx="7772400" cy="1225550"/>
          </a:xfrm>
        </p:spPr>
        <p:txBody>
          <a:bodyPr/>
          <a:lstStyle>
            <a:lvl1pPr algn="ctr">
              <a:defRPr smtClean="0"/>
            </a:lvl1pPr>
          </a:lstStyle>
          <a:p>
            <a:pPr lvl="0"/>
            <a:r>
              <a:rPr lang="fr-FR" noProof="0"/>
              <a:t>Cliquez pour modifier le style du titre</a:t>
            </a:r>
          </a:p>
        </p:txBody>
      </p:sp>
      <p:sp>
        <p:nvSpPr>
          <p:cNvPr id="26627" name="Espace réservé du texte 2"/>
          <p:cNvSpPr>
            <a:spLocks noGrp="1"/>
          </p:cNvSpPr>
          <p:nvPr>
            <p:ph type="subTitle" idx="1"/>
          </p:nvPr>
        </p:nvSpPr>
        <p:spPr>
          <a:xfrm>
            <a:off x="1371600" y="3362325"/>
            <a:ext cx="6400800" cy="1460500"/>
          </a:xfrm>
        </p:spPr>
        <p:txBody>
          <a:bodyPr/>
          <a:lstStyle>
            <a:lvl1pPr marL="0" indent="0" algn="ctr">
              <a:buFont typeface="Calibri" pitchFamily="34" charset="0"/>
              <a:buNone/>
              <a:defRPr smtClean="0"/>
            </a:lvl1pPr>
          </a:lstStyle>
          <a:p>
            <a:pPr lvl="0"/>
            <a:r>
              <a:rPr lang="fr-FR" noProof="0"/>
              <a:t>Cliquez pour modifier le style des sous-titres du masque</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000500"/>
            <a:ext cx="5486400" cy="472282"/>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510646"/>
            <a:ext cx="5486400" cy="3429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43E34E6-FE83-41F0-845C-13DFE5E92C58}" type="datetime1">
              <a:rPr lang="fr-FR" smtClean="0"/>
              <a:pPr>
                <a:defRPr/>
              </a:pPr>
              <a:t>07/06/2021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A374B3B-C974-4A8A-B6BE-C56D034BB298}" type="slidenum">
              <a:rPr lang="fr-FR"/>
              <a:pPr>
                <a:defRPr/>
              </a:pPr>
              <a:t>‹N°›</a:t>
            </a:fld>
            <a:endParaRPr lang="fr-F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BC52D00-8749-4B60-9FF6-0EA03643983B}" type="datetime1">
              <a:rPr lang="fr-FR" smtClean="0"/>
              <a:pPr>
                <a:defRPr/>
              </a:pPr>
              <a:t>07/06/2021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B1A18EC-DBE9-4629-A696-27E9C0DB2A78}" type="slidenum">
              <a:rPr lang="fr-FR"/>
              <a:pPr>
                <a:defRPr/>
              </a:pPr>
              <a:t>‹N°›</a:t>
            </a:fld>
            <a:endParaRPr lang="fr-F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28866"/>
            <a:ext cx="2057400" cy="4876271"/>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28866"/>
            <a:ext cx="6019800" cy="487627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BE593C8-03BD-4B7A-90F0-94348680E069}" type="datetime1">
              <a:rPr lang="fr-FR" smtClean="0"/>
              <a:pPr>
                <a:defRPr/>
              </a:pPr>
              <a:t>07/06/2021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E6A48AD-F173-42FB-8657-175E85518D9A}" type="slidenum">
              <a:rPr lang="fr-FR"/>
              <a:pPr>
                <a:defRPr/>
              </a:pPr>
              <a:t>‹N°›</a:t>
            </a:fld>
            <a:endParaRPr lang="fr-F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5355"/>
            <a:ext cx="7772400" cy="1225021"/>
          </a:xfrm>
        </p:spPr>
        <p:txBody>
          <a:bodyPr/>
          <a:lstStyle/>
          <a:p>
            <a:r>
              <a:rPr lang="fr-FR"/>
              <a:t>Cliquez pour modifier le style du titre</a:t>
            </a:r>
          </a:p>
        </p:txBody>
      </p:sp>
      <p:sp>
        <p:nvSpPr>
          <p:cNvPr id="3" name="Sous-titr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ADCC4760-4FFD-45F1-B761-98EFD1ACBD6F}" type="datetime1">
              <a:rPr lang="fr-FR" smtClean="0"/>
              <a:pPr>
                <a:defRPr/>
              </a:pPr>
              <a:t>07/06/2021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C24B015-AE7D-406C-9BB7-1FD3A5C9279E}" type="slidenum">
              <a:rPr lang="fr-FR"/>
              <a:pPr>
                <a:defRPr/>
              </a:pPr>
              <a:t>‹N°›</a:t>
            </a:fld>
            <a:endParaRPr lang="fr-F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0E69002-FFFD-4599-BC6F-B46AAE4CF4B5}" type="datetime1">
              <a:rPr lang="fr-FR" smtClean="0"/>
              <a:pPr>
                <a:defRPr/>
              </a:pPr>
              <a:t>07/06/2021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137E0C4-FCA3-41AC-BA4D-3D787B76FAC6}" type="slidenum">
              <a:rPr lang="fr-FR"/>
              <a:pPr>
                <a:defRPr/>
              </a:pPr>
              <a:t>‹N°›</a:t>
            </a:fld>
            <a:endParaRPr lang="fr-F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672418"/>
            <a:ext cx="7772400" cy="1135062"/>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5E2E55B-FBEB-4078-9572-E06F947FC0B3}" type="datetime1">
              <a:rPr lang="fr-FR" smtClean="0"/>
              <a:pPr>
                <a:defRPr/>
              </a:pPr>
              <a:t>07/06/2021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ED87E82-9872-4FC2-8141-5FFDBCC2851E}" type="slidenum">
              <a:rPr lang="fr-FR"/>
              <a:pPr>
                <a:defRPr/>
              </a:pPr>
              <a:t>‹N°›</a:t>
            </a:fld>
            <a:endParaRPr lang="fr-F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15DE05D5-2AE1-499A-85C4-62AE18AAC5D2}" type="datetime1">
              <a:rPr lang="fr-FR" smtClean="0"/>
              <a:pPr>
                <a:defRPr/>
              </a:pPr>
              <a:t>07/06/2021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38D85AC-97D6-468A-ACAE-129DF971DDD3}" type="slidenum">
              <a:rPr lang="fr-FR"/>
              <a:pPr>
                <a:defRPr/>
              </a:pPr>
              <a:t>‹N°›</a:t>
            </a:fld>
            <a:endParaRPr lang="fr-F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816F18E6-0A62-49A5-8F62-C40C80165100}" type="datetime1">
              <a:rPr lang="fr-FR" smtClean="0"/>
              <a:pPr>
                <a:defRPr/>
              </a:pPr>
              <a:t>07/06/2021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E897463-0D36-4ED9-B38B-CEF98EEDC54B}" type="slidenum">
              <a:rPr lang="fr-FR"/>
              <a:pPr>
                <a:defRPr/>
              </a:pPr>
              <a:t>‹N°›</a:t>
            </a:fld>
            <a:endParaRPr lang="fr-F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4DD23288-ABE1-46B1-B7FC-1BF74D9B5DF4}" type="datetime1">
              <a:rPr lang="fr-FR" smtClean="0"/>
              <a:pPr>
                <a:defRPr/>
              </a:pPr>
              <a:t>07/06/2021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C801C079-2898-4A05-A08C-72045C58F981}" type="slidenum">
              <a:rPr lang="fr-FR"/>
              <a:pPr>
                <a:defRPr/>
              </a:pPr>
              <a:t>‹N°›</a:t>
            </a:fld>
            <a:endParaRPr lang="fr-F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11F1F8E-991E-4396-A165-A921BC9A4A00}" type="datetime1">
              <a:rPr lang="fr-FR" smtClean="0"/>
              <a:pPr>
                <a:defRPr/>
              </a:pPr>
              <a:t>07/06/2021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562D79E-B635-4E9C-B917-EA393D309DBC}" type="slidenum">
              <a:rPr lang="fr-FR"/>
              <a:pPr>
                <a:defRPr/>
              </a:pPr>
              <a:t>‹N°›</a:t>
            </a:fld>
            <a:endParaRPr lang="fr-F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27541"/>
            <a:ext cx="3008313" cy="968376"/>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57BE5B-C64B-4F1A-8D50-5028A42F798A}" type="datetime1">
              <a:rPr lang="fr-FR" smtClean="0"/>
              <a:pPr>
                <a:defRPr/>
              </a:pPr>
              <a:t>07/06/2021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6C0904-B411-40CF-86B5-F058310EDCF5}" type="slidenum">
              <a:rPr lang="fr-FR"/>
              <a:pPr>
                <a:defRPr/>
              </a:pPr>
              <a:t>‹N°›</a:t>
            </a:fld>
            <a:endParaRPr lang="fr-F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70C0">
                <a:alpha val="87000"/>
              </a:srgbClr>
            </a:gs>
            <a:gs pos="22000">
              <a:schemeClr val="accent1">
                <a:tint val="23500"/>
                <a:satMod val="160000"/>
                <a:alpha val="67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908175" y="228600"/>
            <a:ext cx="6778625"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0" y="5437188"/>
            <a:ext cx="1619250" cy="303212"/>
          </a:xfrm>
          <a:prstGeom prst="rect">
            <a:avLst/>
          </a:prstGeom>
        </p:spPr>
        <p:txBody>
          <a:bodyPr vert="horz" wrap="square" lIns="91440" tIns="45720" rIns="91440" bIns="45720" numCol="1" anchor="ctr" anchorCtr="0" compatLnSpc="1">
            <a:prstTxWarp prst="textNoShape">
              <a:avLst/>
            </a:prstTxWarp>
          </a:bodyPr>
          <a:lstStyle>
            <a:lvl1pPr>
              <a:defRPr sz="1000" b="1" smtClean="0">
                <a:solidFill>
                  <a:srgbClr val="4D4D4D"/>
                </a:solidFill>
                <a:latin typeface="Calibri" pitchFamily="34" charset="0"/>
              </a:defRPr>
            </a:lvl1pPr>
          </a:lstStyle>
          <a:p>
            <a:pPr>
              <a:defRPr/>
            </a:pPr>
            <a:fld id="{6814D58F-3AD1-41BF-852B-1D51ED506030}" type="datetime1">
              <a:rPr lang="fr-FR" smtClean="0"/>
              <a:pPr>
                <a:defRPr/>
              </a:pPr>
              <a:t>07/06/2021</a:t>
            </a:fld>
            <a:endParaRPr lang="fr-FR"/>
          </a:p>
        </p:txBody>
      </p:sp>
      <p:sp>
        <p:nvSpPr>
          <p:cNvPr id="5" name="Espace réservé du pied de page 4"/>
          <p:cNvSpPr>
            <a:spLocks noGrp="1"/>
          </p:cNvSpPr>
          <p:nvPr>
            <p:ph type="ftr" sz="quarter" idx="3"/>
          </p:nvPr>
        </p:nvSpPr>
        <p:spPr>
          <a:xfrm>
            <a:off x="1908175" y="5411788"/>
            <a:ext cx="6119813" cy="3032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8316913" y="5411788"/>
            <a:ext cx="909637" cy="303212"/>
          </a:xfrm>
          <a:prstGeom prst="rect">
            <a:avLst/>
          </a:prstGeom>
        </p:spPr>
        <p:txBody>
          <a:bodyPr vert="horz" wrap="square" lIns="91440" tIns="45720" rIns="91440" bIns="45720" numCol="1" anchor="ctr" anchorCtr="0" compatLnSpc="1">
            <a:prstTxWarp prst="textNoShape">
              <a:avLst/>
            </a:prstTxWarp>
          </a:bodyPr>
          <a:lstStyle>
            <a:lvl1pPr algn="r">
              <a:defRPr sz="1000" b="1" smtClean="0">
                <a:solidFill>
                  <a:srgbClr val="4D4D4D"/>
                </a:solidFill>
                <a:latin typeface="Calibri" pitchFamily="34" charset="0"/>
              </a:defRPr>
            </a:lvl1pPr>
          </a:lstStyle>
          <a:p>
            <a:pPr>
              <a:defRPr/>
            </a:pPr>
            <a:fld id="{C66B39EE-C0A9-4888-AB15-FA06622FE2A8}" type="slidenum">
              <a:rPr lang="fr-FR"/>
              <a:pPr>
                <a:defRPr/>
              </a:pPr>
              <a:t>‹N°›</a:t>
            </a:fld>
            <a:endParaRPr lang="fr-FR"/>
          </a:p>
        </p:txBody>
      </p:sp>
      <p:grpSp>
        <p:nvGrpSpPr>
          <p:cNvPr id="1031" name="Groupe 3"/>
          <p:cNvGrpSpPr>
            <a:grpSpLocks/>
          </p:cNvGrpSpPr>
          <p:nvPr/>
        </p:nvGrpSpPr>
        <p:grpSpPr bwMode="auto">
          <a:xfrm>
            <a:off x="215900" y="4010025"/>
            <a:ext cx="9182100" cy="1946275"/>
            <a:chOff x="-12879" y="4494727"/>
            <a:chExt cx="9182637" cy="2335369"/>
          </a:xfrm>
        </p:grpSpPr>
        <p:sp>
          <p:nvSpPr>
            <p:cNvPr id="2" name="Forme libre 4"/>
            <p:cNvSpPr/>
            <p:nvPr/>
          </p:nvSpPr>
          <p:spPr>
            <a:xfrm>
              <a:off x="-12879" y="4494727"/>
              <a:ext cx="9157236" cy="2156311"/>
            </a:xfrm>
            <a:custGeom>
              <a:avLst/>
              <a:gdLst>
                <a:gd name="connsiteX0" fmla="*/ 0 w 9156879"/>
                <a:gd name="connsiteY0" fmla="*/ 1429555 h 2157211"/>
                <a:gd name="connsiteX1" fmla="*/ 5859887 w 9156879"/>
                <a:gd name="connsiteY1" fmla="*/ 1918952 h 2157211"/>
                <a:gd name="connsiteX2" fmla="*/ 9156879 w 9156879"/>
                <a:gd name="connsiteY2" fmla="*/ 0 h 2157211"/>
              </a:gdLst>
              <a:ahLst/>
              <a:cxnLst>
                <a:cxn ang="0">
                  <a:pos x="connsiteX0" y="connsiteY0"/>
                </a:cxn>
                <a:cxn ang="0">
                  <a:pos x="connsiteX1" y="connsiteY1"/>
                </a:cxn>
                <a:cxn ang="0">
                  <a:pos x="connsiteX2" y="connsiteY2"/>
                </a:cxn>
              </a:cxnLst>
              <a:rect l="l" t="t" r="r" b="b"/>
              <a:pathLst>
                <a:path w="9156879" h="2157211">
                  <a:moveTo>
                    <a:pt x="0" y="1429555"/>
                  </a:moveTo>
                  <a:cubicBezTo>
                    <a:pt x="2166870" y="1793383"/>
                    <a:pt x="4333741" y="2157211"/>
                    <a:pt x="5859887" y="1918952"/>
                  </a:cubicBezTo>
                  <a:cubicBezTo>
                    <a:pt x="7386033" y="1680693"/>
                    <a:pt x="8271456" y="840346"/>
                    <a:pt x="9156879"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3" name="Forme libre 5"/>
            <p:cNvSpPr/>
            <p:nvPr/>
          </p:nvSpPr>
          <p:spPr>
            <a:xfrm>
              <a:off x="-178" y="5898616"/>
              <a:ext cx="9169936" cy="931480"/>
            </a:xfrm>
            <a:custGeom>
              <a:avLst/>
              <a:gdLst>
                <a:gd name="connsiteX0" fmla="*/ 0 w 9169758"/>
                <a:gd name="connsiteY0" fmla="*/ 0 h 931572"/>
                <a:gd name="connsiteX1" fmla="*/ 4739425 w 9169758"/>
                <a:gd name="connsiteY1" fmla="*/ 875763 h 931572"/>
                <a:gd name="connsiteX2" fmla="*/ 9169758 w 9169758"/>
                <a:gd name="connsiteY2" fmla="*/ 334851 h 931572"/>
              </a:gdLst>
              <a:ahLst/>
              <a:cxnLst>
                <a:cxn ang="0">
                  <a:pos x="connsiteX0" y="connsiteY0"/>
                </a:cxn>
                <a:cxn ang="0">
                  <a:pos x="connsiteX1" y="connsiteY1"/>
                </a:cxn>
                <a:cxn ang="0">
                  <a:pos x="connsiteX2" y="connsiteY2"/>
                </a:cxn>
              </a:cxnLst>
              <a:rect l="l" t="t" r="r" b="b"/>
              <a:pathLst>
                <a:path w="9169758" h="931572">
                  <a:moveTo>
                    <a:pt x="0" y="0"/>
                  </a:moveTo>
                  <a:cubicBezTo>
                    <a:pt x="1605566" y="409977"/>
                    <a:pt x="3211132" y="819954"/>
                    <a:pt x="4739425" y="875763"/>
                  </a:cubicBezTo>
                  <a:cubicBezTo>
                    <a:pt x="6267718" y="931572"/>
                    <a:pt x="7718738" y="633211"/>
                    <a:pt x="9169758" y="334851"/>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pic>
        <p:nvPicPr>
          <p:cNvPr id="1032" name="Picture 11" descr="Logo-AFRISTAT-simple"/>
          <p:cNvPicPr>
            <a:picLocks noChangeAspect="1" noChangeArrowheads="1"/>
          </p:cNvPicPr>
          <p:nvPr/>
        </p:nvPicPr>
        <p:blipFill>
          <a:blip r:embed="rId14" cstate="print"/>
          <a:srcRect/>
          <a:stretch>
            <a:fillRect/>
          </a:stretch>
        </p:blipFill>
        <p:spPr bwMode="auto">
          <a:xfrm>
            <a:off x="107950" y="174625"/>
            <a:ext cx="1547813" cy="1027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fade/>
  </p:transition>
  <p:hf hdr="0" ftr="0" dt="0"/>
  <p:txStyles>
    <p:titleStyle>
      <a:lvl1pPr algn="l" rtl="0" eaLnBrk="1" fontAlgn="base" hangingPunct="1">
        <a:spcBef>
          <a:spcPct val="0"/>
        </a:spcBef>
        <a:spcAft>
          <a:spcPct val="0"/>
        </a:spcAft>
        <a:defRPr sz="3200" b="1" kern="1200">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Calibri" pitchFamily="34" charset="0"/>
        </a:defRPr>
      </a:lvl2pPr>
      <a:lvl3pPr algn="l" rtl="0" eaLnBrk="1" fontAlgn="base" hangingPunct="1">
        <a:spcBef>
          <a:spcPct val="0"/>
        </a:spcBef>
        <a:spcAft>
          <a:spcPct val="0"/>
        </a:spcAft>
        <a:defRPr sz="3200" b="1">
          <a:solidFill>
            <a:schemeClr val="bg1"/>
          </a:solidFill>
          <a:latin typeface="Calibri" pitchFamily="34" charset="0"/>
        </a:defRPr>
      </a:lvl3pPr>
      <a:lvl4pPr algn="l" rtl="0" eaLnBrk="1" fontAlgn="base" hangingPunct="1">
        <a:spcBef>
          <a:spcPct val="0"/>
        </a:spcBef>
        <a:spcAft>
          <a:spcPct val="0"/>
        </a:spcAft>
        <a:defRPr sz="3200" b="1">
          <a:solidFill>
            <a:schemeClr val="bg1"/>
          </a:solidFill>
          <a:latin typeface="Calibri" pitchFamily="34" charset="0"/>
        </a:defRPr>
      </a:lvl4pPr>
      <a:lvl5pPr algn="l" rtl="0" eaLnBrk="1" fontAlgn="base" hangingPunct="1">
        <a:spcBef>
          <a:spcPct val="0"/>
        </a:spcBef>
        <a:spcAft>
          <a:spcPct val="0"/>
        </a:spcAft>
        <a:defRPr sz="3200" b="1">
          <a:solidFill>
            <a:schemeClr val="bg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Calibri"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0000"/>
        <a:buFont typeface="Calibri" pitchFamily="34" charset="0"/>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SzPct val="80000"/>
        <a:buFont typeface="Arial"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 Id="rId5" Type="http://schemas.microsoft.com/office/2007/relationships/hdphoto" Target="../media/hdphoto1.wdp"/><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7"/>
          <p:cNvSpPr>
            <a:spLocks noGrp="1"/>
          </p:cNvSpPr>
          <p:nvPr>
            <p:ph type="body" idx="1"/>
          </p:nvPr>
        </p:nvSpPr>
        <p:spPr>
          <a:xfrm>
            <a:off x="107504" y="1333500"/>
            <a:ext cx="8928992" cy="4188296"/>
          </a:xfrm>
          <a:effectLst>
            <a:outerShdw blurRad="50800" dist="38100" dir="2700000" algn="tl" rotWithShape="0">
              <a:prstClr val="black">
                <a:alpha val="40000"/>
              </a:prstClr>
            </a:outerShdw>
          </a:effectLst>
        </p:spPr>
        <p:txBody>
          <a:bodyPr/>
          <a:lstStyle/>
          <a:p>
            <a:pPr marL="0" indent="0" algn="ctr">
              <a:lnSpc>
                <a:spcPct val="107000"/>
              </a:lnSpc>
              <a:spcAft>
                <a:spcPts val="800"/>
              </a:spcAft>
              <a:buNone/>
            </a:pPr>
            <a:r>
              <a:rPr lang="fr-FR" sz="3200" b="1" dirty="0">
                <a:solidFill>
                  <a:srgbClr val="0F7675"/>
                </a:solidFill>
                <a:latin typeface="Calibri" panose="020F0502020204030204" pitchFamily="34" charset="0"/>
                <a:ea typeface="Times New Roman" panose="02020603050405020304" pitchFamily="18" charset="0"/>
                <a:cs typeface="Calibri" panose="020F0502020204030204" pitchFamily="34" charset="0"/>
              </a:rPr>
              <a:t>Conférence régionale sur les comptes régionaux</a:t>
            </a:r>
            <a:endParaRPr lang="fr-ML" sz="32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sz="1800" i="1" dirty="0">
                <a:effectLst/>
                <a:latin typeface="Calibri" panose="020F0502020204030204" pitchFamily="34" charset="0"/>
                <a:ea typeface="Calibri" panose="020F0502020204030204" pitchFamily="34" charset="0"/>
                <a:cs typeface="Times New Roman" panose="02020603050405020304" pitchFamily="18" charset="0"/>
              </a:rPr>
              <a:t>En collaboration avec AFRISTAT, le CGLU Afrique, l’INSTAT et les municipalités du Mali</a:t>
            </a:r>
            <a:endParaRPr lang="fr-M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fr-FR" sz="2000" b="1" dirty="0"/>
          </a:p>
          <a:p>
            <a:pPr marL="0" indent="0" algn="ctr">
              <a:buNone/>
            </a:pPr>
            <a:r>
              <a:rPr lang="fr-FR" b="1" dirty="0"/>
              <a:t>Méthodes d’élaboration des comptes régionaux et leurs contraintes majeures dans le contexte africain </a:t>
            </a:r>
          </a:p>
          <a:p>
            <a:pPr marL="0" indent="0" algn="r">
              <a:buNone/>
            </a:pPr>
            <a:endParaRPr lang="fr-FR" b="1" dirty="0"/>
          </a:p>
          <a:p>
            <a:pPr marL="0" indent="0" algn="r">
              <a:buNone/>
            </a:pPr>
            <a:r>
              <a:rPr lang="fr-FR" b="1" dirty="0"/>
              <a:t>Ibrahima SORY</a:t>
            </a:r>
          </a:p>
          <a:p>
            <a:pPr marL="0" indent="0" algn="r">
              <a:buNone/>
            </a:pPr>
            <a:r>
              <a:rPr lang="fr-FR" b="1" dirty="0"/>
              <a:t>AFRISTAT</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a:t>
            </a:fld>
            <a:endParaRPr lang="fr-FR"/>
          </a:p>
        </p:txBody>
      </p:sp>
      <p:pic>
        <p:nvPicPr>
          <p:cNvPr id="4" name="image4.png">
            <a:extLst>
              <a:ext uri="{FF2B5EF4-FFF2-40B4-BE49-F238E27FC236}">
                <a16:creationId xmlns:a16="http://schemas.microsoft.com/office/drawing/2014/main" id="{529E59F2-AC86-4800-975F-82BD9921485C}"/>
              </a:ext>
            </a:extLst>
          </p:cNvPr>
          <p:cNvPicPr/>
          <p:nvPr/>
        </p:nvPicPr>
        <p:blipFill>
          <a:blip r:embed="rId2"/>
          <a:srcRect/>
          <a:stretch>
            <a:fillRect/>
          </a:stretch>
        </p:blipFill>
        <p:spPr>
          <a:xfrm>
            <a:off x="2555776" y="481236"/>
            <a:ext cx="1514475" cy="487680"/>
          </a:xfrm>
          <a:prstGeom prst="rect">
            <a:avLst/>
          </a:prstGeom>
          <a:ln/>
        </p:spPr>
      </p:pic>
      <p:pic>
        <p:nvPicPr>
          <p:cNvPr id="5" name="Image 4" descr="UCLGA">
            <a:extLst>
              <a:ext uri="{FF2B5EF4-FFF2-40B4-BE49-F238E27FC236}">
                <a16:creationId xmlns:a16="http://schemas.microsoft.com/office/drawing/2014/main" id="{2CD500FA-00B8-49EA-826D-0058C8C5E02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0597" y="428248"/>
            <a:ext cx="922020" cy="480060"/>
          </a:xfrm>
          <a:prstGeom prst="rect">
            <a:avLst/>
          </a:prstGeom>
          <a:noFill/>
          <a:ln>
            <a:noFill/>
          </a:ln>
        </p:spPr>
      </p:pic>
      <p:pic>
        <p:nvPicPr>
          <p:cNvPr id="6" name="Image 5">
            <a:extLst>
              <a:ext uri="{FF2B5EF4-FFF2-40B4-BE49-F238E27FC236}">
                <a16:creationId xmlns:a16="http://schemas.microsoft.com/office/drawing/2014/main" id="{FB32C243-4402-4418-A84D-6F893215315F}"/>
              </a:ext>
            </a:extLst>
          </p:cNvPr>
          <p:cNvPicPr/>
          <p:nvPr/>
        </p:nvPicPr>
        <p:blipFill>
          <a:blip r:embed="rId4" cstate="print">
            <a:extLst>
              <a:ext uri="{BEBA8EAE-BF5A-486C-A8C5-ECC9F3942E4B}">
                <a14:imgProps xmlns:a14="http://schemas.microsoft.com/office/drawing/2010/main">
                  <a14:imgLayer r:embed="rId5">
                    <a14:imgEffect>
                      <a14:colorTemperature colorTemp="1120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7452320" y="305693"/>
            <a:ext cx="719455" cy="725170"/>
          </a:xfrm>
          <a:prstGeom prst="rect">
            <a:avLst/>
          </a:prstGeom>
          <a:pattFill prst="pct5">
            <a:fgClr>
              <a:schemeClr val="accent1"/>
            </a:fgClr>
            <a:bgClr>
              <a:schemeClr val="bg1"/>
            </a:bgClr>
          </a:pattFill>
          <a:ln>
            <a:noFill/>
          </a:ln>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55A4C2-EB3C-48AD-A9C0-017E418B176F}"/>
              </a:ext>
            </a:extLst>
          </p:cNvPr>
          <p:cNvSpPr>
            <a:spLocks noGrp="1"/>
          </p:cNvSpPr>
          <p:nvPr>
            <p:ph type="title"/>
          </p:nvPr>
        </p:nvSpPr>
        <p:spPr/>
        <p:txBody>
          <a:bodyPr/>
          <a:lstStyle/>
          <a:p>
            <a:r>
              <a:rPr lang="fr-FR" dirty="0">
                <a:solidFill>
                  <a:schemeClr val="tx1"/>
                </a:solidFill>
              </a:rPr>
              <a:t>3. Fondements et principes</a:t>
            </a:r>
            <a:endParaRPr lang="fr-ML" dirty="0">
              <a:solidFill>
                <a:schemeClr val="tx1"/>
              </a:solidFill>
            </a:endParaRPr>
          </a:p>
        </p:txBody>
      </p:sp>
      <p:sp>
        <p:nvSpPr>
          <p:cNvPr id="3" name="Espace réservé du contenu 2">
            <a:extLst>
              <a:ext uri="{FF2B5EF4-FFF2-40B4-BE49-F238E27FC236}">
                <a16:creationId xmlns:a16="http://schemas.microsoft.com/office/drawing/2014/main" id="{758E782A-25FC-4520-B631-AC8F2A58D3A1}"/>
              </a:ext>
            </a:extLst>
          </p:cNvPr>
          <p:cNvSpPr>
            <a:spLocks noGrp="1"/>
          </p:cNvSpPr>
          <p:nvPr>
            <p:ph idx="1"/>
          </p:nvPr>
        </p:nvSpPr>
        <p:spPr>
          <a:xfrm>
            <a:off x="457200" y="1333500"/>
            <a:ext cx="8579296" cy="4078288"/>
          </a:xfrm>
        </p:spPr>
        <p:txBody>
          <a:bodyPr/>
          <a:lstStyle/>
          <a:p>
            <a:pPr>
              <a:defRPr/>
            </a:pPr>
            <a:r>
              <a:rPr lang="fr-FR" dirty="0"/>
              <a:t>Principes: Adaptation conceptuelle du cadre comptable national du Système de comptabilité nationale (SCN):</a:t>
            </a:r>
          </a:p>
          <a:p>
            <a:pPr lvl="1">
              <a:defRPr/>
            </a:pPr>
            <a:r>
              <a:rPr lang="fr-FR" dirty="0"/>
              <a:t>Deux (2) types d’unités institutionnelles:</a:t>
            </a:r>
          </a:p>
          <a:p>
            <a:pPr lvl="2">
              <a:defRPr/>
            </a:pPr>
            <a:r>
              <a:rPr lang="fr-FR" dirty="0"/>
              <a:t>Les </a:t>
            </a:r>
            <a:r>
              <a:rPr lang="fr-FR" b="1" dirty="0"/>
              <a:t>unités plurirégionales </a:t>
            </a:r>
            <a:r>
              <a:rPr lang="fr-FR" dirty="0"/>
              <a:t>sont des unités dont le centre d’intérêt économique prépondérant est situé dans plusieurs régions. </a:t>
            </a:r>
          </a:p>
          <a:p>
            <a:pPr marL="914400" lvl="2" indent="0">
              <a:buNone/>
              <a:defRPr/>
            </a:pPr>
            <a:r>
              <a:rPr lang="fr-FR" dirty="0"/>
              <a:t>Cas des certaines sociétés et ISBLSM couvrant plusieurs régions;</a:t>
            </a:r>
          </a:p>
          <a:p>
            <a:pPr marL="914400" lvl="2" indent="0">
              <a:buNone/>
              <a:defRPr/>
            </a:pPr>
            <a:r>
              <a:rPr lang="fr-FR" dirty="0"/>
              <a:t>Cas des unités institutionnelles dont les activités s’étendent à l’ensemble du pays, comme l’administration centrale et les sociétés en situation de monopole ou de quasi-monopole. </a:t>
            </a:r>
          </a:p>
          <a:p>
            <a:pPr marL="457200" lvl="1" indent="0">
              <a:buNone/>
              <a:defRPr/>
            </a:pPr>
            <a:endParaRPr lang="fr-FR" dirty="0"/>
          </a:p>
          <a:p>
            <a:pPr marL="914400" lvl="2" indent="0">
              <a:buNone/>
              <a:defRPr/>
            </a:pPr>
            <a:endParaRPr lang="fr-FR" dirty="0"/>
          </a:p>
          <a:p>
            <a:pPr marL="0" indent="0">
              <a:buNone/>
            </a:pPr>
            <a:endParaRPr lang="fr-ML" dirty="0"/>
          </a:p>
        </p:txBody>
      </p:sp>
      <p:sp>
        <p:nvSpPr>
          <p:cNvPr id="4" name="Espace réservé du numéro de diapositive 3">
            <a:extLst>
              <a:ext uri="{FF2B5EF4-FFF2-40B4-BE49-F238E27FC236}">
                <a16:creationId xmlns:a16="http://schemas.microsoft.com/office/drawing/2014/main" id="{D2A0DFB9-9B01-4082-9192-C24AA1ED0826}"/>
              </a:ext>
            </a:extLst>
          </p:cNvPr>
          <p:cNvSpPr>
            <a:spLocks noGrp="1"/>
          </p:cNvSpPr>
          <p:nvPr>
            <p:ph type="sldNum" sz="quarter" idx="12"/>
          </p:nvPr>
        </p:nvSpPr>
        <p:spPr/>
        <p:txBody>
          <a:bodyPr/>
          <a:lstStyle/>
          <a:p>
            <a:pPr>
              <a:defRPr/>
            </a:pPr>
            <a:fld id="{A137E0C4-FCA3-41AC-BA4D-3D787B76FAC6}" type="slidenum">
              <a:rPr lang="fr-FR" smtClean="0"/>
              <a:pPr>
                <a:defRPr/>
              </a:pPr>
              <a:t>10</a:t>
            </a:fld>
            <a:endParaRPr lang="fr-FR"/>
          </a:p>
        </p:txBody>
      </p:sp>
    </p:spTree>
    <p:extLst>
      <p:ext uri="{BB962C8B-B14F-4D97-AF65-F5344CB8AC3E}">
        <p14:creationId xmlns:p14="http://schemas.microsoft.com/office/powerpoint/2010/main" val="681440115"/>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55A4C2-EB3C-48AD-A9C0-017E418B176F}"/>
              </a:ext>
            </a:extLst>
          </p:cNvPr>
          <p:cNvSpPr>
            <a:spLocks noGrp="1"/>
          </p:cNvSpPr>
          <p:nvPr>
            <p:ph type="title"/>
          </p:nvPr>
        </p:nvSpPr>
        <p:spPr/>
        <p:txBody>
          <a:bodyPr/>
          <a:lstStyle/>
          <a:p>
            <a:r>
              <a:rPr lang="fr-FR" dirty="0">
                <a:solidFill>
                  <a:schemeClr val="tx1"/>
                </a:solidFill>
              </a:rPr>
              <a:t>3. Fondements et principes</a:t>
            </a:r>
            <a:endParaRPr lang="fr-ML" dirty="0">
              <a:solidFill>
                <a:schemeClr val="tx1"/>
              </a:solidFill>
            </a:endParaRPr>
          </a:p>
        </p:txBody>
      </p:sp>
      <p:sp>
        <p:nvSpPr>
          <p:cNvPr id="3" name="Espace réservé du contenu 2">
            <a:extLst>
              <a:ext uri="{FF2B5EF4-FFF2-40B4-BE49-F238E27FC236}">
                <a16:creationId xmlns:a16="http://schemas.microsoft.com/office/drawing/2014/main" id="{758E782A-25FC-4520-B631-AC8F2A58D3A1}"/>
              </a:ext>
            </a:extLst>
          </p:cNvPr>
          <p:cNvSpPr>
            <a:spLocks noGrp="1"/>
          </p:cNvSpPr>
          <p:nvPr>
            <p:ph idx="1"/>
          </p:nvPr>
        </p:nvSpPr>
        <p:spPr>
          <a:xfrm>
            <a:off x="457200" y="1333500"/>
            <a:ext cx="8579296" cy="4078288"/>
          </a:xfrm>
        </p:spPr>
        <p:txBody>
          <a:bodyPr/>
          <a:lstStyle/>
          <a:p>
            <a:pPr>
              <a:defRPr/>
            </a:pPr>
            <a:r>
              <a:rPr lang="fr-FR" dirty="0"/>
              <a:t>Principes: Adaptation conceptuelle du cadre comptable national du Système de comptabilité nationale (SCN):</a:t>
            </a:r>
          </a:p>
          <a:p>
            <a:pPr lvl="1">
              <a:defRPr/>
            </a:pPr>
            <a:r>
              <a:rPr lang="fr-FR" b="1" dirty="0"/>
              <a:t>Unités d’activité économique locales: </a:t>
            </a:r>
            <a:r>
              <a:rPr lang="fr-FR" dirty="0"/>
              <a:t>Une branche d’activité au niveau d’une région regroupe les UAE locales qui exercent la même activité économique ou une activité économique similaire. </a:t>
            </a:r>
            <a:endParaRPr lang="fr-FR" b="1" dirty="0"/>
          </a:p>
          <a:p>
            <a:pPr>
              <a:defRPr/>
            </a:pPr>
            <a:endParaRPr lang="fr-FR" dirty="0"/>
          </a:p>
          <a:p>
            <a:pPr marL="914400" lvl="2" indent="0">
              <a:buNone/>
              <a:defRPr/>
            </a:pPr>
            <a:endParaRPr lang="fr-FR" dirty="0"/>
          </a:p>
          <a:p>
            <a:pPr marL="0" indent="0">
              <a:buNone/>
            </a:pPr>
            <a:endParaRPr lang="fr-ML" dirty="0"/>
          </a:p>
        </p:txBody>
      </p:sp>
      <p:sp>
        <p:nvSpPr>
          <p:cNvPr id="4" name="Espace réservé du numéro de diapositive 3">
            <a:extLst>
              <a:ext uri="{FF2B5EF4-FFF2-40B4-BE49-F238E27FC236}">
                <a16:creationId xmlns:a16="http://schemas.microsoft.com/office/drawing/2014/main" id="{D2A0DFB9-9B01-4082-9192-C24AA1ED0826}"/>
              </a:ext>
            </a:extLst>
          </p:cNvPr>
          <p:cNvSpPr>
            <a:spLocks noGrp="1"/>
          </p:cNvSpPr>
          <p:nvPr>
            <p:ph type="sldNum" sz="quarter" idx="12"/>
          </p:nvPr>
        </p:nvSpPr>
        <p:spPr/>
        <p:txBody>
          <a:bodyPr/>
          <a:lstStyle/>
          <a:p>
            <a:pPr>
              <a:defRPr/>
            </a:pPr>
            <a:fld id="{A137E0C4-FCA3-41AC-BA4D-3D787B76FAC6}" type="slidenum">
              <a:rPr lang="fr-FR" smtClean="0"/>
              <a:pPr>
                <a:defRPr/>
              </a:pPr>
              <a:t>11</a:t>
            </a:fld>
            <a:endParaRPr lang="fr-FR"/>
          </a:p>
        </p:txBody>
      </p:sp>
    </p:spTree>
    <p:extLst>
      <p:ext uri="{BB962C8B-B14F-4D97-AF65-F5344CB8AC3E}">
        <p14:creationId xmlns:p14="http://schemas.microsoft.com/office/powerpoint/2010/main" val="1595347594"/>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15F2F-D00D-4D85-919E-63CEBD2231CA}"/>
              </a:ext>
            </a:extLst>
          </p:cNvPr>
          <p:cNvSpPr>
            <a:spLocks noGrp="1"/>
          </p:cNvSpPr>
          <p:nvPr>
            <p:ph type="title"/>
          </p:nvPr>
        </p:nvSpPr>
        <p:spPr/>
        <p:txBody>
          <a:bodyPr/>
          <a:lstStyle/>
          <a:p>
            <a:r>
              <a:rPr lang="fr-FR" dirty="0">
                <a:solidFill>
                  <a:schemeClr val="tx1"/>
                </a:solidFill>
              </a:rPr>
              <a:t>4. Méthodes existantes</a:t>
            </a:r>
            <a:endParaRPr lang="fr-ML" dirty="0">
              <a:solidFill>
                <a:schemeClr val="tx1"/>
              </a:solidFill>
            </a:endParaRPr>
          </a:p>
        </p:txBody>
      </p:sp>
      <p:sp>
        <p:nvSpPr>
          <p:cNvPr id="3" name="Espace réservé du contenu 2">
            <a:extLst>
              <a:ext uri="{FF2B5EF4-FFF2-40B4-BE49-F238E27FC236}">
                <a16:creationId xmlns:a16="http://schemas.microsoft.com/office/drawing/2014/main" id="{2D388A83-3207-4D84-84AB-26616CD572E3}"/>
              </a:ext>
            </a:extLst>
          </p:cNvPr>
          <p:cNvSpPr>
            <a:spLocks noGrp="1"/>
          </p:cNvSpPr>
          <p:nvPr>
            <p:ph idx="1"/>
          </p:nvPr>
        </p:nvSpPr>
        <p:spPr>
          <a:xfrm>
            <a:off x="179512" y="1333500"/>
            <a:ext cx="8928992" cy="3771900"/>
          </a:xfrm>
        </p:spPr>
        <p:txBody>
          <a:bodyPr/>
          <a:lstStyle/>
          <a:p>
            <a:pPr>
              <a:defRPr/>
            </a:pPr>
            <a:r>
              <a:rPr lang="fr-FR" altLang="fr-FR" dirty="0"/>
              <a:t>Les méthodes ascendantes ou directes (de bas en haut), </a:t>
            </a:r>
            <a:r>
              <a:rPr lang="fr-FR" altLang="fr-FR" dirty="0" err="1"/>
              <a:t>bottom</a:t>
            </a:r>
            <a:r>
              <a:rPr lang="fr-FR" altLang="fr-FR" dirty="0"/>
              <a:t>-up;</a:t>
            </a:r>
          </a:p>
          <a:p>
            <a:pPr>
              <a:defRPr/>
            </a:pPr>
            <a:r>
              <a:rPr lang="fr-FR" altLang="fr-FR" dirty="0"/>
              <a:t>Les méthodes descendantes ou indirectes (de haut en bas) top-down;</a:t>
            </a:r>
          </a:p>
          <a:p>
            <a:pPr>
              <a:defRPr/>
            </a:pPr>
            <a:r>
              <a:rPr lang="fr-FR" altLang="fr-FR" dirty="0"/>
              <a:t>Les méthodes mixtes : combinant méthodes ascendantes et descendantes.</a:t>
            </a:r>
          </a:p>
          <a:p>
            <a:pPr marL="0" indent="0">
              <a:buNone/>
            </a:pPr>
            <a:endParaRPr lang="fr-ML" dirty="0"/>
          </a:p>
        </p:txBody>
      </p:sp>
      <p:sp>
        <p:nvSpPr>
          <p:cNvPr id="4" name="Espace réservé du numéro de diapositive 3">
            <a:extLst>
              <a:ext uri="{FF2B5EF4-FFF2-40B4-BE49-F238E27FC236}">
                <a16:creationId xmlns:a16="http://schemas.microsoft.com/office/drawing/2014/main" id="{C243337D-0DB1-4F7F-9406-213DF3ACC8CA}"/>
              </a:ext>
            </a:extLst>
          </p:cNvPr>
          <p:cNvSpPr>
            <a:spLocks noGrp="1"/>
          </p:cNvSpPr>
          <p:nvPr>
            <p:ph type="sldNum" sz="quarter" idx="12"/>
          </p:nvPr>
        </p:nvSpPr>
        <p:spPr/>
        <p:txBody>
          <a:bodyPr/>
          <a:lstStyle/>
          <a:p>
            <a:pPr>
              <a:defRPr/>
            </a:pPr>
            <a:fld id="{A137E0C4-FCA3-41AC-BA4D-3D787B76FAC6}" type="slidenum">
              <a:rPr lang="fr-FR" smtClean="0"/>
              <a:pPr>
                <a:defRPr/>
              </a:pPr>
              <a:t>12</a:t>
            </a:fld>
            <a:endParaRPr lang="fr-FR"/>
          </a:p>
        </p:txBody>
      </p:sp>
    </p:spTree>
    <p:extLst>
      <p:ext uri="{BB962C8B-B14F-4D97-AF65-F5344CB8AC3E}">
        <p14:creationId xmlns:p14="http://schemas.microsoft.com/office/powerpoint/2010/main" val="3227375130"/>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15F2F-D00D-4D85-919E-63CEBD2231CA}"/>
              </a:ext>
            </a:extLst>
          </p:cNvPr>
          <p:cNvSpPr>
            <a:spLocks noGrp="1"/>
          </p:cNvSpPr>
          <p:nvPr>
            <p:ph type="title"/>
          </p:nvPr>
        </p:nvSpPr>
        <p:spPr/>
        <p:txBody>
          <a:bodyPr/>
          <a:lstStyle/>
          <a:p>
            <a:r>
              <a:rPr lang="fr-FR" dirty="0">
                <a:solidFill>
                  <a:schemeClr val="tx1"/>
                </a:solidFill>
              </a:rPr>
              <a:t>4. Méthodes existantes</a:t>
            </a:r>
            <a:endParaRPr lang="fr-ML" dirty="0">
              <a:solidFill>
                <a:schemeClr val="tx1"/>
              </a:solidFill>
            </a:endParaRPr>
          </a:p>
        </p:txBody>
      </p:sp>
      <p:sp>
        <p:nvSpPr>
          <p:cNvPr id="3" name="Espace réservé du contenu 2">
            <a:extLst>
              <a:ext uri="{FF2B5EF4-FFF2-40B4-BE49-F238E27FC236}">
                <a16:creationId xmlns:a16="http://schemas.microsoft.com/office/drawing/2014/main" id="{2D388A83-3207-4D84-84AB-26616CD572E3}"/>
              </a:ext>
            </a:extLst>
          </p:cNvPr>
          <p:cNvSpPr>
            <a:spLocks noGrp="1"/>
          </p:cNvSpPr>
          <p:nvPr>
            <p:ph idx="1"/>
          </p:nvPr>
        </p:nvSpPr>
        <p:spPr>
          <a:xfrm>
            <a:off x="179512" y="1333500"/>
            <a:ext cx="8928992" cy="3771900"/>
          </a:xfrm>
        </p:spPr>
        <p:txBody>
          <a:bodyPr/>
          <a:lstStyle/>
          <a:p>
            <a:pPr marL="342900" lvl="1" indent="-342900">
              <a:buFont typeface="Calibri" pitchFamily="34" charset="0"/>
              <a:buChar char="»"/>
              <a:defRPr/>
            </a:pPr>
            <a:r>
              <a:rPr lang="fr-FR" altLang="fr-FR" sz="2800" dirty="0"/>
              <a:t>Remarques:</a:t>
            </a:r>
          </a:p>
          <a:p>
            <a:pPr lvl="1">
              <a:spcBef>
                <a:spcPts val="500"/>
              </a:spcBef>
            </a:pPr>
            <a:r>
              <a:rPr lang="fr-FR" altLang="fr-FR" dirty="0">
                <a:solidFill>
                  <a:srgbClr val="002060"/>
                </a:solidFill>
                <a:ea typeface="Microsoft YaHei" panose="020B0503020204020204" pitchFamily="34" charset="-122"/>
              </a:rPr>
              <a:t>Le respect de la contrainte au niveau national (somme des valeurs ajoutées régionales et les impôts sur produits doit être égal au PIB);</a:t>
            </a:r>
          </a:p>
          <a:p>
            <a:pPr lvl="1">
              <a:spcBef>
                <a:spcPts val="500"/>
              </a:spcBef>
            </a:pPr>
            <a:r>
              <a:rPr lang="fr-FR" altLang="fr-FR" dirty="0">
                <a:solidFill>
                  <a:srgbClr val="002060"/>
                </a:solidFill>
                <a:ea typeface="Microsoft YaHei" panose="020B0503020204020204" pitchFamily="34" charset="-122"/>
              </a:rPr>
              <a:t>Le choix de la méthode dépend des sources statistiques disponibles;</a:t>
            </a:r>
          </a:p>
          <a:p>
            <a:pPr lvl="1">
              <a:spcBef>
                <a:spcPts val="500"/>
              </a:spcBef>
            </a:pPr>
            <a:r>
              <a:rPr lang="fr-FR" altLang="fr-FR" dirty="0">
                <a:solidFill>
                  <a:srgbClr val="002060"/>
                </a:solidFill>
                <a:ea typeface="Microsoft YaHei" panose="020B0503020204020204" pitchFamily="34" charset="-122"/>
              </a:rPr>
              <a:t>Les méthodes mixtes sont plus usuelles à l’échelle internationale.</a:t>
            </a:r>
          </a:p>
          <a:p>
            <a:endParaRPr lang="fr-ML" dirty="0"/>
          </a:p>
        </p:txBody>
      </p:sp>
      <p:sp>
        <p:nvSpPr>
          <p:cNvPr id="4" name="Espace réservé du numéro de diapositive 3">
            <a:extLst>
              <a:ext uri="{FF2B5EF4-FFF2-40B4-BE49-F238E27FC236}">
                <a16:creationId xmlns:a16="http://schemas.microsoft.com/office/drawing/2014/main" id="{C243337D-0DB1-4F7F-9406-213DF3ACC8CA}"/>
              </a:ext>
            </a:extLst>
          </p:cNvPr>
          <p:cNvSpPr>
            <a:spLocks noGrp="1"/>
          </p:cNvSpPr>
          <p:nvPr>
            <p:ph type="sldNum" sz="quarter" idx="12"/>
          </p:nvPr>
        </p:nvSpPr>
        <p:spPr/>
        <p:txBody>
          <a:bodyPr/>
          <a:lstStyle/>
          <a:p>
            <a:pPr>
              <a:defRPr/>
            </a:pPr>
            <a:fld id="{A137E0C4-FCA3-41AC-BA4D-3D787B76FAC6}" type="slidenum">
              <a:rPr lang="fr-FR" smtClean="0"/>
              <a:pPr>
                <a:defRPr/>
              </a:pPr>
              <a:t>13</a:t>
            </a:fld>
            <a:endParaRPr lang="fr-FR"/>
          </a:p>
        </p:txBody>
      </p:sp>
    </p:spTree>
    <p:extLst>
      <p:ext uri="{BB962C8B-B14F-4D97-AF65-F5344CB8AC3E}">
        <p14:creationId xmlns:p14="http://schemas.microsoft.com/office/powerpoint/2010/main" val="333726208"/>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15F2F-D00D-4D85-919E-63CEBD2231CA}"/>
              </a:ext>
            </a:extLst>
          </p:cNvPr>
          <p:cNvSpPr>
            <a:spLocks noGrp="1"/>
          </p:cNvSpPr>
          <p:nvPr>
            <p:ph type="title"/>
          </p:nvPr>
        </p:nvSpPr>
        <p:spPr/>
        <p:txBody>
          <a:bodyPr/>
          <a:lstStyle/>
          <a:p>
            <a:r>
              <a:rPr lang="fr-FR" dirty="0">
                <a:solidFill>
                  <a:schemeClr val="tx1"/>
                </a:solidFill>
              </a:rPr>
              <a:t>4. Méthodes existantes</a:t>
            </a:r>
            <a:endParaRPr lang="fr-ML" dirty="0">
              <a:solidFill>
                <a:schemeClr val="tx1"/>
              </a:solidFill>
            </a:endParaRPr>
          </a:p>
        </p:txBody>
      </p:sp>
      <p:sp>
        <p:nvSpPr>
          <p:cNvPr id="3" name="Espace réservé du contenu 2">
            <a:extLst>
              <a:ext uri="{FF2B5EF4-FFF2-40B4-BE49-F238E27FC236}">
                <a16:creationId xmlns:a16="http://schemas.microsoft.com/office/drawing/2014/main" id="{2D388A83-3207-4D84-84AB-26616CD572E3}"/>
              </a:ext>
            </a:extLst>
          </p:cNvPr>
          <p:cNvSpPr>
            <a:spLocks noGrp="1"/>
          </p:cNvSpPr>
          <p:nvPr>
            <p:ph idx="1"/>
          </p:nvPr>
        </p:nvSpPr>
        <p:spPr>
          <a:xfrm>
            <a:off x="457200" y="1333500"/>
            <a:ext cx="8579296" cy="3771900"/>
          </a:xfrm>
        </p:spPr>
        <p:txBody>
          <a:bodyPr/>
          <a:lstStyle/>
          <a:p>
            <a:pPr>
              <a:defRPr/>
            </a:pPr>
            <a:r>
              <a:rPr lang="fr-FR" altLang="fr-FR" b="1" dirty="0"/>
              <a:t>Les méthodes ascendantes ou directes : </a:t>
            </a:r>
          </a:p>
          <a:p>
            <a:pPr lvl="1">
              <a:spcBef>
                <a:spcPts val="550"/>
              </a:spcBef>
              <a:buFont typeface="Arial" panose="020B0604020202020204" pitchFamily="34" charset="0"/>
              <a:buChar char="•"/>
            </a:pPr>
            <a:r>
              <a:rPr lang="fr-FR" altLang="fr-FR" sz="1800" b="1" dirty="0">
                <a:ea typeface="Microsoft YaHei" panose="020B0503020204020204" pitchFamily="34" charset="-122"/>
              </a:rPr>
              <a:t>collecter des données directement pour les unités résidentes;</a:t>
            </a:r>
          </a:p>
          <a:p>
            <a:pPr lvl="1">
              <a:spcBef>
                <a:spcPts val="550"/>
              </a:spcBef>
              <a:buFont typeface="Arial" panose="020B0604020202020204" pitchFamily="34" charset="0"/>
              <a:buChar char="•"/>
            </a:pPr>
            <a:r>
              <a:rPr lang="fr-FR" altLang="fr-FR" sz="1800" b="1" dirty="0">
                <a:ea typeface="Microsoft YaHei" panose="020B0503020204020204" pitchFamily="34" charset="-122"/>
              </a:rPr>
              <a:t>établir les estimations régionales par agrégation jusqu’à l’obtention  de la valeur régionale de l'agrégat;</a:t>
            </a:r>
          </a:p>
          <a:p>
            <a:pPr lvl="1">
              <a:spcBef>
                <a:spcPts val="550"/>
              </a:spcBef>
              <a:buFont typeface="Arial" panose="020B0604020202020204" pitchFamily="34" charset="0"/>
              <a:buChar char="•"/>
            </a:pPr>
            <a:r>
              <a:rPr lang="fr-FR" altLang="fr-FR" sz="1800" b="1" dirty="0">
                <a:ea typeface="Microsoft YaHei" panose="020B0503020204020204" pitchFamily="34" charset="-122"/>
              </a:rPr>
              <a:t>et rapprocher ces estimations ascendantes des totaux des comptes nationaux.</a:t>
            </a:r>
          </a:p>
          <a:p>
            <a:pPr marL="0" indent="0">
              <a:spcBef>
                <a:spcPts val="550"/>
              </a:spcBef>
              <a:buNone/>
            </a:pPr>
            <a:r>
              <a:rPr lang="fr-FR" altLang="fr-FR" sz="2200" dirty="0">
                <a:ea typeface="Microsoft YaHei" panose="020B0503020204020204" pitchFamily="34" charset="-122"/>
              </a:rPr>
              <a:t>Par exemple pour les entreprises: consiste à collecter les données au niveau des établissements, puis à progresser par addition jusqu’à l’obtention  de la valeur régionale de l'agrégat </a:t>
            </a:r>
          </a:p>
          <a:p>
            <a:pPr marL="450850">
              <a:spcBef>
                <a:spcPts val="450"/>
              </a:spcBef>
              <a:buClrTx/>
              <a:buFontTx/>
              <a:buNone/>
            </a:pPr>
            <a:r>
              <a:rPr lang="fr-FR" altLang="fr-FR" dirty="0">
                <a:ea typeface="Microsoft YaHei" panose="020B0503020204020204" pitchFamily="34" charset="-122"/>
              </a:rPr>
              <a:t>    </a:t>
            </a:r>
            <a:r>
              <a:rPr lang="fr-FR" altLang="fr-FR" sz="1800" i="1" dirty="0">
                <a:ea typeface="Microsoft YaHei" panose="020B0503020204020204" pitchFamily="34" charset="-122"/>
              </a:rPr>
              <a:t>Remarque: en absence des données par établissement pour les entreprises multirégionales, l’estimation de ces données en utilisant les données internes à l’entreprise rend la méthode pseudo ascendante. </a:t>
            </a:r>
          </a:p>
          <a:p>
            <a:endParaRPr lang="fr-ML" dirty="0"/>
          </a:p>
        </p:txBody>
      </p:sp>
      <p:sp>
        <p:nvSpPr>
          <p:cNvPr id="4" name="Espace réservé du numéro de diapositive 3">
            <a:extLst>
              <a:ext uri="{FF2B5EF4-FFF2-40B4-BE49-F238E27FC236}">
                <a16:creationId xmlns:a16="http://schemas.microsoft.com/office/drawing/2014/main" id="{C243337D-0DB1-4F7F-9406-213DF3ACC8CA}"/>
              </a:ext>
            </a:extLst>
          </p:cNvPr>
          <p:cNvSpPr>
            <a:spLocks noGrp="1"/>
          </p:cNvSpPr>
          <p:nvPr>
            <p:ph type="sldNum" sz="quarter" idx="12"/>
          </p:nvPr>
        </p:nvSpPr>
        <p:spPr/>
        <p:txBody>
          <a:bodyPr/>
          <a:lstStyle/>
          <a:p>
            <a:pPr>
              <a:defRPr/>
            </a:pPr>
            <a:fld id="{A137E0C4-FCA3-41AC-BA4D-3D787B76FAC6}" type="slidenum">
              <a:rPr lang="fr-FR" smtClean="0"/>
              <a:pPr>
                <a:defRPr/>
              </a:pPr>
              <a:t>14</a:t>
            </a:fld>
            <a:endParaRPr lang="fr-FR"/>
          </a:p>
        </p:txBody>
      </p:sp>
    </p:spTree>
    <p:extLst>
      <p:ext uri="{BB962C8B-B14F-4D97-AF65-F5344CB8AC3E}">
        <p14:creationId xmlns:p14="http://schemas.microsoft.com/office/powerpoint/2010/main" val="2113619049"/>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15F2F-D00D-4D85-919E-63CEBD2231CA}"/>
              </a:ext>
            </a:extLst>
          </p:cNvPr>
          <p:cNvSpPr>
            <a:spLocks noGrp="1"/>
          </p:cNvSpPr>
          <p:nvPr>
            <p:ph type="title"/>
          </p:nvPr>
        </p:nvSpPr>
        <p:spPr/>
        <p:txBody>
          <a:bodyPr/>
          <a:lstStyle/>
          <a:p>
            <a:r>
              <a:rPr lang="fr-FR" dirty="0">
                <a:solidFill>
                  <a:schemeClr val="tx1"/>
                </a:solidFill>
              </a:rPr>
              <a:t>4. Méthodes existantes</a:t>
            </a:r>
            <a:endParaRPr lang="fr-ML" dirty="0">
              <a:solidFill>
                <a:schemeClr val="tx1"/>
              </a:solidFill>
            </a:endParaRPr>
          </a:p>
        </p:txBody>
      </p:sp>
      <p:sp>
        <p:nvSpPr>
          <p:cNvPr id="3" name="Espace réservé du contenu 2">
            <a:extLst>
              <a:ext uri="{FF2B5EF4-FFF2-40B4-BE49-F238E27FC236}">
                <a16:creationId xmlns:a16="http://schemas.microsoft.com/office/drawing/2014/main" id="{2D388A83-3207-4D84-84AB-26616CD572E3}"/>
              </a:ext>
            </a:extLst>
          </p:cNvPr>
          <p:cNvSpPr>
            <a:spLocks noGrp="1"/>
          </p:cNvSpPr>
          <p:nvPr>
            <p:ph idx="1"/>
          </p:nvPr>
        </p:nvSpPr>
        <p:spPr>
          <a:xfrm>
            <a:off x="457200" y="1333500"/>
            <a:ext cx="8507288" cy="3771900"/>
          </a:xfrm>
        </p:spPr>
        <p:txBody>
          <a:bodyPr/>
          <a:lstStyle/>
          <a:p>
            <a:pPr>
              <a:defRPr/>
            </a:pPr>
            <a:r>
              <a:rPr lang="fr-FR" altLang="fr-FR" b="1" dirty="0"/>
              <a:t>Les méthodes ascendantes ou directes : </a:t>
            </a:r>
          </a:p>
          <a:p>
            <a:r>
              <a:rPr lang="fr-ML" sz="2000" dirty="0"/>
              <a:t>Avantages: </a:t>
            </a:r>
          </a:p>
          <a:p>
            <a:pPr lvl="1"/>
            <a:r>
              <a:rPr lang="fr-ML" sz="1600" dirty="0"/>
              <a:t>permettre de mesurer la variable souhaitée et l’affecter directement à la région et à l’activité (cas de l’agriculture); </a:t>
            </a:r>
          </a:p>
          <a:p>
            <a:pPr lvl="1"/>
            <a:r>
              <a:rPr lang="fr-FR" sz="1600" dirty="0"/>
              <a:t>permettre de produire des estimations pour toute zone géographique par agrégation des données (tout en maintenant la confidentialité des données); </a:t>
            </a:r>
          </a:p>
          <a:p>
            <a:pPr lvl="1"/>
            <a:r>
              <a:rPr lang="fr-ML" sz="1600" dirty="0"/>
              <a:t>améliorer la qualité des comptes nationaux;</a:t>
            </a:r>
          </a:p>
          <a:p>
            <a:r>
              <a:rPr lang="fr-ML" sz="2000" dirty="0"/>
              <a:t>Inconvénients: </a:t>
            </a:r>
          </a:p>
          <a:p>
            <a:pPr lvl="1"/>
            <a:r>
              <a:rPr lang="fr-ML" sz="1600" dirty="0"/>
              <a:t>application difficile lorsque l’information est agrégée (cas des données des entreprises);</a:t>
            </a:r>
          </a:p>
          <a:p>
            <a:pPr lvl="1"/>
            <a:r>
              <a:rPr lang="fr-ML" sz="1600" dirty="0"/>
              <a:t>plus couteux en données, en ressources humaines, matérielles et financières; </a:t>
            </a:r>
          </a:p>
          <a:p>
            <a:pPr lvl="1"/>
            <a:r>
              <a:rPr lang="fr-ML" sz="1600" dirty="0"/>
              <a:t>ajustements importants souvent avec les niveaux des comptes nationaux;</a:t>
            </a:r>
          </a:p>
        </p:txBody>
      </p:sp>
      <p:sp>
        <p:nvSpPr>
          <p:cNvPr id="4" name="Espace réservé du numéro de diapositive 3">
            <a:extLst>
              <a:ext uri="{FF2B5EF4-FFF2-40B4-BE49-F238E27FC236}">
                <a16:creationId xmlns:a16="http://schemas.microsoft.com/office/drawing/2014/main" id="{C243337D-0DB1-4F7F-9406-213DF3ACC8CA}"/>
              </a:ext>
            </a:extLst>
          </p:cNvPr>
          <p:cNvSpPr>
            <a:spLocks noGrp="1"/>
          </p:cNvSpPr>
          <p:nvPr>
            <p:ph type="sldNum" sz="quarter" idx="12"/>
          </p:nvPr>
        </p:nvSpPr>
        <p:spPr/>
        <p:txBody>
          <a:bodyPr/>
          <a:lstStyle/>
          <a:p>
            <a:pPr>
              <a:defRPr/>
            </a:pPr>
            <a:fld id="{A137E0C4-FCA3-41AC-BA4D-3D787B76FAC6}" type="slidenum">
              <a:rPr lang="fr-FR" smtClean="0"/>
              <a:pPr>
                <a:defRPr/>
              </a:pPr>
              <a:t>15</a:t>
            </a:fld>
            <a:endParaRPr lang="fr-FR"/>
          </a:p>
        </p:txBody>
      </p:sp>
    </p:spTree>
    <p:extLst>
      <p:ext uri="{BB962C8B-B14F-4D97-AF65-F5344CB8AC3E}">
        <p14:creationId xmlns:p14="http://schemas.microsoft.com/office/powerpoint/2010/main" val="2186218110"/>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15F2F-D00D-4D85-919E-63CEBD2231CA}"/>
              </a:ext>
            </a:extLst>
          </p:cNvPr>
          <p:cNvSpPr>
            <a:spLocks noGrp="1"/>
          </p:cNvSpPr>
          <p:nvPr>
            <p:ph type="title"/>
          </p:nvPr>
        </p:nvSpPr>
        <p:spPr/>
        <p:txBody>
          <a:bodyPr/>
          <a:lstStyle/>
          <a:p>
            <a:r>
              <a:rPr lang="fr-FR" dirty="0">
                <a:solidFill>
                  <a:schemeClr val="tx1"/>
                </a:solidFill>
              </a:rPr>
              <a:t>4. Méthodes existantes</a:t>
            </a:r>
            <a:endParaRPr lang="fr-ML" dirty="0">
              <a:solidFill>
                <a:schemeClr val="tx1"/>
              </a:solidFill>
            </a:endParaRPr>
          </a:p>
        </p:txBody>
      </p:sp>
      <p:sp>
        <p:nvSpPr>
          <p:cNvPr id="3" name="Espace réservé du contenu 2">
            <a:extLst>
              <a:ext uri="{FF2B5EF4-FFF2-40B4-BE49-F238E27FC236}">
                <a16:creationId xmlns:a16="http://schemas.microsoft.com/office/drawing/2014/main" id="{2D388A83-3207-4D84-84AB-26616CD572E3}"/>
              </a:ext>
            </a:extLst>
          </p:cNvPr>
          <p:cNvSpPr>
            <a:spLocks noGrp="1"/>
          </p:cNvSpPr>
          <p:nvPr>
            <p:ph idx="1"/>
          </p:nvPr>
        </p:nvSpPr>
        <p:spPr/>
        <p:txBody>
          <a:bodyPr/>
          <a:lstStyle/>
          <a:p>
            <a:pPr>
              <a:defRPr/>
            </a:pPr>
            <a:r>
              <a:rPr lang="fr-FR" altLang="fr-FR" b="1" dirty="0"/>
              <a:t>Les méthodes descendantes ou indirectes : </a:t>
            </a:r>
          </a:p>
          <a:p>
            <a:pPr lvl="1">
              <a:spcBef>
                <a:spcPts val="550"/>
              </a:spcBef>
              <a:buFont typeface="Arial" panose="020B0604020202020204" pitchFamily="34" charset="0"/>
              <a:buChar char="•"/>
            </a:pPr>
            <a:r>
              <a:rPr lang="fr-FR" altLang="fr-FR" sz="1800" b="1" dirty="0">
                <a:ea typeface="Microsoft YaHei" panose="020B0503020204020204" pitchFamily="34" charset="-122"/>
              </a:rPr>
              <a:t>ventiler un total national entre les régions, sans chercher à distinguer les unités résidentes par région. </a:t>
            </a:r>
            <a:r>
              <a:rPr lang="fr-FR" altLang="fr-FR" sz="1800" dirty="0">
                <a:ea typeface="Microsoft YaHei" panose="020B0503020204020204" pitchFamily="34" charset="-122"/>
              </a:rPr>
              <a:t>Dans ce cas, ce chiffre national est réparti à l'aide de l’indicateur le plus pertinent.</a:t>
            </a:r>
          </a:p>
          <a:p>
            <a:pPr marL="0" indent="0">
              <a:buNone/>
            </a:pPr>
            <a:r>
              <a:rPr lang="fr-FR" sz="2000" dirty="0"/>
              <a:t>L’agrégat national est ventilé entre les unités géographiques au moyen d’une clé de répartition reflétant autant que possible la variable à estimer</a:t>
            </a:r>
          </a:p>
          <a:p>
            <a:r>
              <a:rPr lang="fr-ML" sz="2000" dirty="0"/>
              <a:t>Avantages: </a:t>
            </a:r>
          </a:p>
          <a:p>
            <a:pPr lvl="1"/>
            <a:r>
              <a:rPr lang="fr-ML" sz="1600" dirty="0"/>
              <a:t>permettre la </a:t>
            </a:r>
            <a:r>
              <a:rPr lang="fr-FR" sz="1600" dirty="0"/>
              <a:t>cohérence numérique entre comptes nationaux et régionaux; </a:t>
            </a:r>
          </a:p>
          <a:p>
            <a:pPr lvl="1"/>
            <a:r>
              <a:rPr lang="fr-FR" sz="1600" dirty="0"/>
              <a:t>méthodes moins coûteuses à mettre au point</a:t>
            </a:r>
            <a:r>
              <a:rPr lang="fr-ML" sz="1600" dirty="0"/>
              <a:t>;</a:t>
            </a:r>
          </a:p>
          <a:p>
            <a:r>
              <a:rPr lang="fr-ML" sz="2000" dirty="0"/>
              <a:t>Inconvénients: </a:t>
            </a:r>
          </a:p>
          <a:p>
            <a:pPr lvl="1"/>
            <a:r>
              <a:rPr lang="fr-FR" sz="1600" dirty="0"/>
              <a:t>estimations non établies à l'aide de données directes mais avec des indicateurs</a:t>
            </a:r>
            <a:r>
              <a:rPr lang="fr-ML" sz="1600" dirty="0"/>
              <a:t>;</a:t>
            </a:r>
          </a:p>
          <a:p>
            <a:pPr marL="0" indent="0">
              <a:buNone/>
            </a:pPr>
            <a:endParaRPr lang="fr-ML" sz="2000" dirty="0"/>
          </a:p>
          <a:p>
            <a:pPr marL="0" indent="0">
              <a:buNone/>
            </a:pPr>
            <a:endParaRPr lang="fr-ML" dirty="0"/>
          </a:p>
        </p:txBody>
      </p:sp>
      <p:sp>
        <p:nvSpPr>
          <p:cNvPr id="4" name="Espace réservé du numéro de diapositive 3">
            <a:extLst>
              <a:ext uri="{FF2B5EF4-FFF2-40B4-BE49-F238E27FC236}">
                <a16:creationId xmlns:a16="http://schemas.microsoft.com/office/drawing/2014/main" id="{C243337D-0DB1-4F7F-9406-213DF3ACC8CA}"/>
              </a:ext>
            </a:extLst>
          </p:cNvPr>
          <p:cNvSpPr>
            <a:spLocks noGrp="1"/>
          </p:cNvSpPr>
          <p:nvPr>
            <p:ph type="sldNum" sz="quarter" idx="12"/>
          </p:nvPr>
        </p:nvSpPr>
        <p:spPr/>
        <p:txBody>
          <a:bodyPr/>
          <a:lstStyle/>
          <a:p>
            <a:pPr>
              <a:defRPr/>
            </a:pPr>
            <a:fld id="{A137E0C4-FCA3-41AC-BA4D-3D787B76FAC6}" type="slidenum">
              <a:rPr lang="fr-FR" smtClean="0"/>
              <a:pPr>
                <a:defRPr/>
              </a:pPr>
              <a:t>16</a:t>
            </a:fld>
            <a:endParaRPr lang="fr-FR"/>
          </a:p>
        </p:txBody>
      </p:sp>
    </p:spTree>
    <p:extLst>
      <p:ext uri="{BB962C8B-B14F-4D97-AF65-F5344CB8AC3E}">
        <p14:creationId xmlns:p14="http://schemas.microsoft.com/office/powerpoint/2010/main" val="2729713836"/>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15F2F-D00D-4D85-919E-63CEBD2231CA}"/>
              </a:ext>
            </a:extLst>
          </p:cNvPr>
          <p:cNvSpPr>
            <a:spLocks noGrp="1"/>
          </p:cNvSpPr>
          <p:nvPr>
            <p:ph type="title"/>
          </p:nvPr>
        </p:nvSpPr>
        <p:spPr/>
        <p:txBody>
          <a:bodyPr/>
          <a:lstStyle/>
          <a:p>
            <a:r>
              <a:rPr lang="fr-FR" dirty="0">
                <a:solidFill>
                  <a:schemeClr val="tx1"/>
                </a:solidFill>
              </a:rPr>
              <a:t>4. Méthodes existantes</a:t>
            </a:r>
            <a:endParaRPr lang="fr-ML" dirty="0">
              <a:solidFill>
                <a:schemeClr val="tx1"/>
              </a:solidFill>
            </a:endParaRPr>
          </a:p>
        </p:txBody>
      </p:sp>
      <p:sp>
        <p:nvSpPr>
          <p:cNvPr id="3" name="Espace réservé du contenu 2">
            <a:extLst>
              <a:ext uri="{FF2B5EF4-FFF2-40B4-BE49-F238E27FC236}">
                <a16:creationId xmlns:a16="http://schemas.microsoft.com/office/drawing/2014/main" id="{2D388A83-3207-4D84-84AB-26616CD572E3}"/>
              </a:ext>
            </a:extLst>
          </p:cNvPr>
          <p:cNvSpPr>
            <a:spLocks noGrp="1"/>
          </p:cNvSpPr>
          <p:nvPr>
            <p:ph idx="1"/>
          </p:nvPr>
        </p:nvSpPr>
        <p:spPr/>
        <p:txBody>
          <a:bodyPr/>
          <a:lstStyle/>
          <a:p>
            <a:pPr>
              <a:spcBef>
                <a:spcPts val="550"/>
              </a:spcBef>
              <a:buFont typeface="Arial" panose="020B0604020202020204" pitchFamily="34" charset="0"/>
              <a:buChar char="•"/>
            </a:pPr>
            <a:r>
              <a:rPr lang="fr-FR" altLang="fr-FR" b="1" dirty="0"/>
              <a:t>Les méthodes mixtes :</a:t>
            </a:r>
          </a:p>
          <a:p>
            <a:pPr lvl="1">
              <a:spcBef>
                <a:spcPts val="500"/>
              </a:spcBef>
              <a:buFont typeface="Arial" panose="020B0604020202020204" pitchFamily="34" charset="0"/>
              <a:buChar char="–"/>
            </a:pPr>
            <a:r>
              <a:rPr lang="fr-FR" altLang="fr-FR" sz="1800" b="1" dirty="0">
                <a:ea typeface="Microsoft YaHei" panose="020B0503020204020204" pitchFamily="34" charset="-122"/>
              </a:rPr>
              <a:t> </a:t>
            </a:r>
            <a:r>
              <a:rPr lang="fr-FR" altLang="fr-FR" sz="2000" dirty="0">
                <a:ea typeface="Microsoft YaHei" panose="020B0503020204020204" pitchFamily="34" charset="-122"/>
              </a:rPr>
              <a:t>La méthode ascendante se rencontre rarement sous sa forme pure. Les données présentent toujours des lacunes, qui doivent être comblées par une méthode descendante.</a:t>
            </a:r>
          </a:p>
          <a:p>
            <a:pPr lvl="1">
              <a:spcBef>
                <a:spcPts val="500"/>
              </a:spcBef>
              <a:buFont typeface="Arial" panose="020B0604020202020204" pitchFamily="34" charset="0"/>
              <a:buChar char="–"/>
            </a:pPr>
            <a:r>
              <a:rPr lang="fr-FR" altLang="fr-FR" sz="2000" dirty="0">
                <a:ea typeface="Microsoft YaHei" panose="020B0503020204020204" pitchFamily="34" charset="-122"/>
              </a:rPr>
              <a:t> De même, nombre de méthodes descendantes font souvent appel à des données fournies par des sources exhaustives, de la même manière que les estimations ascendantes.</a:t>
            </a:r>
          </a:p>
          <a:p>
            <a:pPr marL="976313" lvl="1">
              <a:spcBef>
                <a:spcPts val="600"/>
              </a:spcBef>
              <a:buClrTx/>
              <a:buFontTx/>
              <a:buNone/>
            </a:pPr>
            <a:r>
              <a:rPr lang="fr-FR" altLang="fr-FR" b="1" dirty="0">
                <a:solidFill>
                  <a:srgbClr val="002060"/>
                </a:solidFill>
                <a:ea typeface="Microsoft YaHei" panose="020B0503020204020204" pitchFamily="34" charset="-122"/>
              </a:rPr>
              <a:t> Les méthodes mixtes sont plus usuelles à l’échelle internationale</a:t>
            </a:r>
          </a:p>
          <a:p>
            <a:endParaRPr lang="fr-ML" dirty="0"/>
          </a:p>
        </p:txBody>
      </p:sp>
      <p:sp>
        <p:nvSpPr>
          <p:cNvPr id="4" name="Espace réservé du numéro de diapositive 3">
            <a:extLst>
              <a:ext uri="{FF2B5EF4-FFF2-40B4-BE49-F238E27FC236}">
                <a16:creationId xmlns:a16="http://schemas.microsoft.com/office/drawing/2014/main" id="{C243337D-0DB1-4F7F-9406-213DF3ACC8CA}"/>
              </a:ext>
            </a:extLst>
          </p:cNvPr>
          <p:cNvSpPr>
            <a:spLocks noGrp="1"/>
          </p:cNvSpPr>
          <p:nvPr>
            <p:ph type="sldNum" sz="quarter" idx="12"/>
          </p:nvPr>
        </p:nvSpPr>
        <p:spPr/>
        <p:txBody>
          <a:bodyPr/>
          <a:lstStyle/>
          <a:p>
            <a:pPr>
              <a:defRPr/>
            </a:pPr>
            <a:fld id="{A137E0C4-FCA3-41AC-BA4D-3D787B76FAC6}" type="slidenum">
              <a:rPr lang="fr-FR" smtClean="0"/>
              <a:pPr>
                <a:defRPr/>
              </a:pPr>
              <a:t>17</a:t>
            </a:fld>
            <a:endParaRPr lang="fr-FR"/>
          </a:p>
        </p:txBody>
      </p:sp>
    </p:spTree>
    <p:extLst>
      <p:ext uri="{BB962C8B-B14F-4D97-AF65-F5344CB8AC3E}">
        <p14:creationId xmlns:p14="http://schemas.microsoft.com/office/powerpoint/2010/main" val="3025561699"/>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BAA931-D1B3-482C-9BFE-E1B110E425CB}"/>
              </a:ext>
            </a:extLst>
          </p:cNvPr>
          <p:cNvSpPr>
            <a:spLocks noGrp="1"/>
          </p:cNvSpPr>
          <p:nvPr>
            <p:ph type="title"/>
          </p:nvPr>
        </p:nvSpPr>
        <p:spPr/>
        <p:txBody>
          <a:bodyPr/>
          <a:lstStyle/>
          <a:p>
            <a:r>
              <a:rPr lang="fr-FR" dirty="0">
                <a:solidFill>
                  <a:schemeClr val="tx1"/>
                </a:solidFill>
              </a:rPr>
              <a:t>5. Sources de données</a:t>
            </a:r>
            <a:endParaRPr lang="fr-ML" dirty="0">
              <a:solidFill>
                <a:schemeClr val="tx1"/>
              </a:solidFill>
            </a:endParaRPr>
          </a:p>
        </p:txBody>
      </p:sp>
      <p:sp>
        <p:nvSpPr>
          <p:cNvPr id="3" name="Espace réservé du contenu 2">
            <a:extLst>
              <a:ext uri="{FF2B5EF4-FFF2-40B4-BE49-F238E27FC236}">
                <a16:creationId xmlns:a16="http://schemas.microsoft.com/office/drawing/2014/main" id="{8678548F-A11C-4AC4-B8DB-8852F1BC34BD}"/>
              </a:ext>
            </a:extLst>
          </p:cNvPr>
          <p:cNvSpPr>
            <a:spLocks noGrp="1"/>
          </p:cNvSpPr>
          <p:nvPr>
            <p:ph idx="1"/>
          </p:nvPr>
        </p:nvSpPr>
        <p:spPr/>
        <p:txBody>
          <a:bodyPr/>
          <a:lstStyle/>
          <a:p>
            <a:r>
              <a:rPr lang="fr-ML" dirty="0"/>
              <a:t>Comptes nationaux annuels;</a:t>
            </a:r>
          </a:p>
          <a:p>
            <a:r>
              <a:rPr lang="fr-FR" dirty="0"/>
              <a:t>recensements: RGPH, recensement d’entreprises…;</a:t>
            </a:r>
          </a:p>
          <a:p>
            <a:r>
              <a:rPr lang="fr-FR" dirty="0"/>
              <a:t>enquêtes: consommation et dépenses des ménages, secteur informel, emploi, …;</a:t>
            </a:r>
          </a:p>
          <a:p>
            <a:r>
              <a:rPr lang="fr-FR" dirty="0"/>
              <a:t>indices et statistiques des prix;</a:t>
            </a:r>
          </a:p>
          <a:p>
            <a:r>
              <a:rPr lang="fr-FR" dirty="0"/>
              <a:t>Sources administratives diverses</a:t>
            </a:r>
          </a:p>
          <a:p>
            <a:endParaRPr lang="fr-ML" dirty="0"/>
          </a:p>
        </p:txBody>
      </p:sp>
      <p:sp>
        <p:nvSpPr>
          <p:cNvPr id="4" name="Espace réservé du numéro de diapositive 3">
            <a:extLst>
              <a:ext uri="{FF2B5EF4-FFF2-40B4-BE49-F238E27FC236}">
                <a16:creationId xmlns:a16="http://schemas.microsoft.com/office/drawing/2014/main" id="{DD67308E-0D4A-45D7-9023-09D3C640DA42}"/>
              </a:ext>
            </a:extLst>
          </p:cNvPr>
          <p:cNvSpPr>
            <a:spLocks noGrp="1"/>
          </p:cNvSpPr>
          <p:nvPr>
            <p:ph type="sldNum" sz="quarter" idx="12"/>
          </p:nvPr>
        </p:nvSpPr>
        <p:spPr/>
        <p:txBody>
          <a:bodyPr/>
          <a:lstStyle/>
          <a:p>
            <a:pPr>
              <a:defRPr/>
            </a:pPr>
            <a:fld id="{A137E0C4-FCA3-41AC-BA4D-3D787B76FAC6}" type="slidenum">
              <a:rPr lang="fr-FR" smtClean="0"/>
              <a:pPr>
                <a:defRPr/>
              </a:pPr>
              <a:t>18</a:t>
            </a:fld>
            <a:endParaRPr lang="fr-FR"/>
          </a:p>
        </p:txBody>
      </p:sp>
    </p:spTree>
    <p:extLst>
      <p:ext uri="{BB962C8B-B14F-4D97-AF65-F5344CB8AC3E}">
        <p14:creationId xmlns:p14="http://schemas.microsoft.com/office/powerpoint/2010/main" val="126845498"/>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960DE7-B76A-4AAC-9237-5A28148EB690}"/>
              </a:ext>
            </a:extLst>
          </p:cNvPr>
          <p:cNvSpPr>
            <a:spLocks noGrp="1"/>
          </p:cNvSpPr>
          <p:nvPr>
            <p:ph type="title"/>
          </p:nvPr>
        </p:nvSpPr>
        <p:spPr/>
        <p:txBody>
          <a:bodyPr/>
          <a:lstStyle/>
          <a:p>
            <a:r>
              <a:rPr lang="fr-FR" dirty="0">
                <a:solidFill>
                  <a:schemeClr val="tx1"/>
                </a:solidFill>
              </a:rPr>
              <a:t>5. Sources de données</a:t>
            </a:r>
            <a:endParaRPr lang="fr-ML" dirty="0"/>
          </a:p>
        </p:txBody>
      </p:sp>
      <p:sp>
        <p:nvSpPr>
          <p:cNvPr id="3" name="Espace réservé du contenu 2">
            <a:extLst>
              <a:ext uri="{FF2B5EF4-FFF2-40B4-BE49-F238E27FC236}">
                <a16:creationId xmlns:a16="http://schemas.microsoft.com/office/drawing/2014/main" id="{9B60B075-F59A-400F-AD2C-24806AA6A769}"/>
              </a:ext>
            </a:extLst>
          </p:cNvPr>
          <p:cNvSpPr>
            <a:spLocks noGrp="1"/>
          </p:cNvSpPr>
          <p:nvPr>
            <p:ph idx="1"/>
          </p:nvPr>
        </p:nvSpPr>
        <p:spPr/>
        <p:txBody>
          <a:bodyPr/>
          <a:lstStyle/>
          <a:p>
            <a:r>
              <a:rPr lang="fr-ML" dirty="0"/>
              <a:t>Données au niveau régional</a:t>
            </a:r>
          </a:p>
          <a:p>
            <a:pPr lvl="1"/>
            <a:r>
              <a:rPr lang="fr-FR" dirty="0"/>
              <a:t>Statistiques administratives sectorielles (agriculture, forêt, mines, énergie, industries, services, etc.)</a:t>
            </a:r>
          </a:p>
          <a:p>
            <a:pPr lvl="1"/>
            <a:r>
              <a:rPr lang="fr-FR" dirty="0"/>
              <a:t>Enquêtes sur les activités des secteurs primaire, secondaire et tertiaire</a:t>
            </a:r>
            <a:r>
              <a:rPr lang="fr-ML" dirty="0"/>
              <a:t>;</a:t>
            </a:r>
          </a:p>
          <a:p>
            <a:pPr lvl="1"/>
            <a:r>
              <a:rPr lang="fr-FR" dirty="0"/>
              <a:t>Statistiques budgétaires: Etat, établissements publics, collectivités locales, établissements de sécurité sociale;</a:t>
            </a:r>
          </a:p>
          <a:p>
            <a:pPr lvl="1"/>
            <a:r>
              <a:rPr lang="fr-FR" dirty="0"/>
              <a:t>Statistiques comptables et rapports d’activité d’entreprises, etc.</a:t>
            </a:r>
            <a:endParaRPr lang="fr-ML" dirty="0"/>
          </a:p>
        </p:txBody>
      </p:sp>
      <p:sp>
        <p:nvSpPr>
          <p:cNvPr id="4" name="Espace réservé du numéro de diapositive 3">
            <a:extLst>
              <a:ext uri="{FF2B5EF4-FFF2-40B4-BE49-F238E27FC236}">
                <a16:creationId xmlns:a16="http://schemas.microsoft.com/office/drawing/2014/main" id="{6092DE5A-9FD8-4C20-899B-1584351A7F1D}"/>
              </a:ext>
            </a:extLst>
          </p:cNvPr>
          <p:cNvSpPr>
            <a:spLocks noGrp="1"/>
          </p:cNvSpPr>
          <p:nvPr>
            <p:ph type="sldNum" sz="quarter" idx="12"/>
          </p:nvPr>
        </p:nvSpPr>
        <p:spPr/>
        <p:txBody>
          <a:bodyPr/>
          <a:lstStyle/>
          <a:p>
            <a:pPr>
              <a:defRPr/>
            </a:pPr>
            <a:fld id="{A137E0C4-FCA3-41AC-BA4D-3D787B76FAC6}" type="slidenum">
              <a:rPr lang="fr-FR" smtClean="0"/>
              <a:pPr>
                <a:defRPr/>
              </a:pPr>
              <a:t>19</a:t>
            </a:fld>
            <a:endParaRPr lang="fr-FR"/>
          </a:p>
        </p:txBody>
      </p:sp>
    </p:spTree>
    <p:extLst>
      <p:ext uri="{BB962C8B-B14F-4D97-AF65-F5344CB8AC3E}">
        <p14:creationId xmlns:p14="http://schemas.microsoft.com/office/powerpoint/2010/main" val="218650576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a:solidFill>
                  <a:schemeClr val="tx1"/>
                </a:solidFill>
              </a:rPr>
              <a:t>Plan de présentation</a:t>
            </a:r>
          </a:p>
        </p:txBody>
      </p:sp>
      <p:sp>
        <p:nvSpPr>
          <p:cNvPr id="4099" name="Rectangle 7"/>
          <p:cNvSpPr>
            <a:spLocks noGrp="1"/>
          </p:cNvSpPr>
          <p:nvPr>
            <p:ph type="body" idx="1"/>
          </p:nvPr>
        </p:nvSpPr>
        <p:spPr>
          <a:xfrm>
            <a:off x="107504" y="1333500"/>
            <a:ext cx="8928992" cy="3771900"/>
          </a:xfrm>
        </p:spPr>
        <p:txBody>
          <a:bodyPr/>
          <a:lstStyle/>
          <a:p>
            <a:pPr marL="571500" indent="-571500">
              <a:buFont typeface="+mj-lt"/>
              <a:buAutoNum type="arabicPeriod"/>
            </a:pPr>
            <a:r>
              <a:rPr lang="fr-FR" b="1" dirty="0"/>
              <a:t>Introduction</a:t>
            </a:r>
          </a:p>
          <a:p>
            <a:pPr marL="571500" indent="-571500">
              <a:buFont typeface="+mj-lt"/>
              <a:buAutoNum type="arabicPeriod"/>
            </a:pPr>
            <a:r>
              <a:rPr lang="fr-FR" b="1" dirty="0"/>
              <a:t>Objectifs et utilité des comptes régionaux</a:t>
            </a:r>
          </a:p>
          <a:p>
            <a:pPr marL="571500" indent="-571500">
              <a:buFont typeface="+mj-lt"/>
              <a:buAutoNum type="arabicPeriod"/>
            </a:pPr>
            <a:r>
              <a:rPr lang="fr-FR" b="1" dirty="0"/>
              <a:t>Fondements et principes des comptes régionaux</a:t>
            </a:r>
          </a:p>
          <a:p>
            <a:pPr marL="514350" indent="-514350">
              <a:buFont typeface="+mj-lt"/>
              <a:buAutoNum type="arabicPeriod"/>
            </a:pPr>
            <a:r>
              <a:rPr lang="fr-FR" b="1" dirty="0"/>
              <a:t>Méthodes existantes</a:t>
            </a:r>
          </a:p>
          <a:p>
            <a:pPr marL="514350" indent="-514350">
              <a:buFont typeface="+mj-lt"/>
              <a:buAutoNum type="arabicPeriod"/>
            </a:pPr>
            <a:r>
              <a:rPr lang="fr-FR" b="1" dirty="0"/>
              <a:t>Sources de données</a:t>
            </a:r>
          </a:p>
          <a:p>
            <a:pPr marL="514350" indent="-514350">
              <a:buFont typeface="+mj-lt"/>
              <a:buAutoNum type="arabicPeriod"/>
            </a:pPr>
            <a:r>
              <a:rPr lang="fr-FR" b="1" dirty="0"/>
              <a:t>Agrégats des comptes régionaux</a:t>
            </a:r>
          </a:p>
          <a:p>
            <a:pPr marL="571500" indent="-571500">
              <a:buFont typeface="+mj-lt"/>
              <a:buAutoNum type="arabicPeriod"/>
            </a:pPr>
            <a:r>
              <a:rPr lang="fr-FR" b="1" dirty="0"/>
              <a:t>Contraintes</a:t>
            </a:r>
          </a:p>
          <a:p>
            <a:pPr marL="0" indent="0">
              <a:lnSpc>
                <a:spcPct val="150000"/>
              </a:lnSpc>
              <a:buNone/>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a:t>
            </a:fld>
            <a:endParaRPr lang="fr-F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7948C-53D1-4C94-BAC4-23ED34F06101}"/>
              </a:ext>
            </a:extLst>
          </p:cNvPr>
          <p:cNvSpPr>
            <a:spLocks noGrp="1"/>
          </p:cNvSpPr>
          <p:nvPr>
            <p:ph type="title"/>
          </p:nvPr>
        </p:nvSpPr>
        <p:spPr/>
        <p:txBody>
          <a:bodyPr/>
          <a:lstStyle/>
          <a:p>
            <a:r>
              <a:rPr lang="fr-FR" dirty="0">
                <a:solidFill>
                  <a:schemeClr val="tx1"/>
                </a:solidFill>
              </a:rPr>
              <a:t>6. Agrégats des comptes régionaux</a:t>
            </a:r>
            <a:endParaRPr lang="fr-ML" dirty="0"/>
          </a:p>
        </p:txBody>
      </p:sp>
      <p:sp>
        <p:nvSpPr>
          <p:cNvPr id="3" name="Espace réservé du contenu 2">
            <a:extLst>
              <a:ext uri="{FF2B5EF4-FFF2-40B4-BE49-F238E27FC236}">
                <a16:creationId xmlns:a16="http://schemas.microsoft.com/office/drawing/2014/main" id="{CFD727BD-0D8E-485F-87D8-1F3B6FFCF44F}"/>
              </a:ext>
            </a:extLst>
          </p:cNvPr>
          <p:cNvSpPr>
            <a:spLocks noGrp="1"/>
          </p:cNvSpPr>
          <p:nvPr>
            <p:ph idx="1"/>
          </p:nvPr>
        </p:nvSpPr>
        <p:spPr>
          <a:xfrm>
            <a:off x="457200" y="1273324"/>
            <a:ext cx="8579296" cy="3832076"/>
          </a:xfrm>
        </p:spPr>
        <p:txBody>
          <a:bodyPr/>
          <a:lstStyle/>
          <a:p>
            <a:pPr marL="0" indent="0">
              <a:buNone/>
            </a:pPr>
            <a:r>
              <a:rPr lang="fr-FR" b="1" dirty="0"/>
              <a:t>4.1 Constats:</a:t>
            </a:r>
          </a:p>
          <a:p>
            <a:r>
              <a:rPr lang="fr-FR" sz="2600" dirty="0"/>
              <a:t>Les comptes régionaux sont établis sur la base de données régionales collectées directement, ainsi que de données nationales ventilées entre les régions sur la base d’hypothèses. </a:t>
            </a:r>
          </a:p>
          <a:p>
            <a:r>
              <a:rPr lang="fr-FR" sz="2600" dirty="0"/>
              <a:t>Plus les données collectées directement sont complètes, moins les hypothèses sont employées.</a:t>
            </a:r>
          </a:p>
          <a:p>
            <a:r>
              <a:rPr lang="fr-FR" sz="2600" dirty="0"/>
              <a:t>L’absence d’informations régionales suffisamment complètes, actuelles et fiables impose de recourir à des hypothèses pour établir les comptes régionaux. </a:t>
            </a:r>
          </a:p>
        </p:txBody>
      </p:sp>
      <p:sp>
        <p:nvSpPr>
          <p:cNvPr id="4" name="Espace réservé du numéro de diapositive 3">
            <a:extLst>
              <a:ext uri="{FF2B5EF4-FFF2-40B4-BE49-F238E27FC236}">
                <a16:creationId xmlns:a16="http://schemas.microsoft.com/office/drawing/2014/main" id="{8D3F0B29-888F-46A5-9725-7D8BCA4C3204}"/>
              </a:ext>
            </a:extLst>
          </p:cNvPr>
          <p:cNvSpPr>
            <a:spLocks noGrp="1"/>
          </p:cNvSpPr>
          <p:nvPr>
            <p:ph type="sldNum" sz="quarter" idx="12"/>
          </p:nvPr>
        </p:nvSpPr>
        <p:spPr/>
        <p:txBody>
          <a:bodyPr/>
          <a:lstStyle/>
          <a:p>
            <a:pPr>
              <a:defRPr/>
            </a:pPr>
            <a:fld id="{A137E0C4-FCA3-41AC-BA4D-3D787B76FAC6}" type="slidenum">
              <a:rPr lang="fr-FR" smtClean="0"/>
              <a:pPr>
                <a:defRPr/>
              </a:pPr>
              <a:t>20</a:t>
            </a:fld>
            <a:endParaRPr lang="fr-FR"/>
          </a:p>
        </p:txBody>
      </p:sp>
    </p:spTree>
    <p:extLst>
      <p:ext uri="{BB962C8B-B14F-4D97-AF65-F5344CB8AC3E}">
        <p14:creationId xmlns:p14="http://schemas.microsoft.com/office/powerpoint/2010/main" val="3033744404"/>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7948C-53D1-4C94-BAC4-23ED34F06101}"/>
              </a:ext>
            </a:extLst>
          </p:cNvPr>
          <p:cNvSpPr>
            <a:spLocks noGrp="1"/>
          </p:cNvSpPr>
          <p:nvPr>
            <p:ph type="title"/>
          </p:nvPr>
        </p:nvSpPr>
        <p:spPr/>
        <p:txBody>
          <a:bodyPr/>
          <a:lstStyle/>
          <a:p>
            <a:r>
              <a:rPr lang="fr-FR" dirty="0">
                <a:solidFill>
                  <a:schemeClr val="tx1"/>
                </a:solidFill>
              </a:rPr>
              <a:t>6. Agrégats des comptes régionaux</a:t>
            </a:r>
            <a:endParaRPr lang="fr-ML" dirty="0"/>
          </a:p>
        </p:txBody>
      </p:sp>
      <p:sp>
        <p:nvSpPr>
          <p:cNvPr id="3" name="Espace réservé du contenu 2">
            <a:extLst>
              <a:ext uri="{FF2B5EF4-FFF2-40B4-BE49-F238E27FC236}">
                <a16:creationId xmlns:a16="http://schemas.microsoft.com/office/drawing/2014/main" id="{CFD727BD-0D8E-485F-87D8-1F3B6FFCF44F}"/>
              </a:ext>
            </a:extLst>
          </p:cNvPr>
          <p:cNvSpPr>
            <a:spLocks noGrp="1"/>
          </p:cNvSpPr>
          <p:nvPr>
            <p:ph idx="1"/>
          </p:nvPr>
        </p:nvSpPr>
        <p:spPr>
          <a:xfrm>
            <a:off x="457200" y="1273324"/>
            <a:ext cx="8579296" cy="3832076"/>
          </a:xfrm>
        </p:spPr>
        <p:txBody>
          <a:bodyPr/>
          <a:lstStyle/>
          <a:p>
            <a:pPr marL="0" indent="0">
              <a:buNone/>
            </a:pPr>
            <a:r>
              <a:rPr lang="fr-FR" b="1" dirty="0"/>
              <a:t>4.1 Constats:</a:t>
            </a:r>
          </a:p>
          <a:p>
            <a:r>
              <a:rPr lang="fr-FR" dirty="0"/>
              <a:t>D’où, la limite des comptes régionaux en termes d’agrégats produits: recours accru à l’optique production, dans le cadre de la répartition de la valeur ajoutée par branche d’activités</a:t>
            </a:r>
          </a:p>
        </p:txBody>
      </p:sp>
      <p:sp>
        <p:nvSpPr>
          <p:cNvPr id="4" name="Espace réservé du numéro de diapositive 3">
            <a:extLst>
              <a:ext uri="{FF2B5EF4-FFF2-40B4-BE49-F238E27FC236}">
                <a16:creationId xmlns:a16="http://schemas.microsoft.com/office/drawing/2014/main" id="{8D3F0B29-888F-46A5-9725-7D8BCA4C3204}"/>
              </a:ext>
            </a:extLst>
          </p:cNvPr>
          <p:cNvSpPr>
            <a:spLocks noGrp="1"/>
          </p:cNvSpPr>
          <p:nvPr>
            <p:ph type="sldNum" sz="quarter" idx="12"/>
          </p:nvPr>
        </p:nvSpPr>
        <p:spPr/>
        <p:txBody>
          <a:bodyPr/>
          <a:lstStyle/>
          <a:p>
            <a:pPr>
              <a:defRPr/>
            </a:pPr>
            <a:fld id="{A137E0C4-FCA3-41AC-BA4D-3D787B76FAC6}" type="slidenum">
              <a:rPr lang="fr-FR" smtClean="0"/>
              <a:pPr>
                <a:defRPr/>
              </a:pPr>
              <a:t>21</a:t>
            </a:fld>
            <a:endParaRPr lang="fr-FR"/>
          </a:p>
        </p:txBody>
      </p:sp>
    </p:spTree>
    <p:extLst>
      <p:ext uri="{BB962C8B-B14F-4D97-AF65-F5344CB8AC3E}">
        <p14:creationId xmlns:p14="http://schemas.microsoft.com/office/powerpoint/2010/main" val="2738475397"/>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7948C-53D1-4C94-BAC4-23ED34F06101}"/>
              </a:ext>
            </a:extLst>
          </p:cNvPr>
          <p:cNvSpPr>
            <a:spLocks noGrp="1"/>
          </p:cNvSpPr>
          <p:nvPr>
            <p:ph type="title"/>
          </p:nvPr>
        </p:nvSpPr>
        <p:spPr/>
        <p:txBody>
          <a:bodyPr/>
          <a:lstStyle/>
          <a:p>
            <a:r>
              <a:rPr lang="fr-FR" dirty="0">
                <a:solidFill>
                  <a:schemeClr val="tx1"/>
                </a:solidFill>
              </a:rPr>
              <a:t>4. Agrégats des comptes régionaux</a:t>
            </a:r>
            <a:endParaRPr lang="fr-ML" dirty="0"/>
          </a:p>
        </p:txBody>
      </p:sp>
      <p:sp>
        <p:nvSpPr>
          <p:cNvPr id="3" name="Espace réservé du contenu 2">
            <a:extLst>
              <a:ext uri="{FF2B5EF4-FFF2-40B4-BE49-F238E27FC236}">
                <a16:creationId xmlns:a16="http://schemas.microsoft.com/office/drawing/2014/main" id="{CFD727BD-0D8E-485F-87D8-1F3B6FFCF44F}"/>
              </a:ext>
            </a:extLst>
          </p:cNvPr>
          <p:cNvSpPr>
            <a:spLocks noGrp="1"/>
          </p:cNvSpPr>
          <p:nvPr>
            <p:ph idx="1"/>
          </p:nvPr>
        </p:nvSpPr>
        <p:spPr>
          <a:xfrm>
            <a:off x="457200" y="1273324"/>
            <a:ext cx="8579296" cy="3832076"/>
          </a:xfrm>
        </p:spPr>
        <p:txBody>
          <a:bodyPr/>
          <a:lstStyle/>
          <a:p>
            <a:pPr marL="0" indent="0">
              <a:buNone/>
            </a:pPr>
            <a:r>
              <a:rPr lang="fr-FR" b="1" dirty="0"/>
              <a:t>4.2 Agrégats:</a:t>
            </a:r>
          </a:p>
          <a:p>
            <a:r>
              <a:rPr lang="fr-FR" sz="2600" dirty="0">
                <a:solidFill>
                  <a:schemeClr val="tx1">
                    <a:lumMod val="85000"/>
                    <a:lumOff val="15000"/>
                  </a:schemeClr>
                </a:solidFill>
              </a:rPr>
              <a:t>Production</a:t>
            </a:r>
          </a:p>
          <a:p>
            <a:r>
              <a:rPr lang="fr-FR" sz="2600" dirty="0">
                <a:solidFill>
                  <a:schemeClr val="tx1">
                    <a:lumMod val="85000"/>
                    <a:lumOff val="15000"/>
                  </a:schemeClr>
                </a:solidFill>
              </a:rPr>
              <a:t>Consommations intermédiaires</a:t>
            </a:r>
          </a:p>
          <a:p>
            <a:r>
              <a:rPr lang="fr-FR" sz="2600" dirty="0">
                <a:solidFill>
                  <a:schemeClr val="tx1">
                    <a:lumMod val="85000"/>
                    <a:lumOff val="15000"/>
                  </a:schemeClr>
                </a:solidFill>
              </a:rPr>
              <a:t>Valeur ajoutée par branche d’activité</a:t>
            </a:r>
          </a:p>
          <a:p>
            <a:r>
              <a:rPr lang="fr-FR" sz="2600" dirty="0">
                <a:solidFill>
                  <a:schemeClr val="tx1">
                    <a:lumMod val="85000"/>
                    <a:lumOff val="15000"/>
                  </a:schemeClr>
                </a:solidFill>
              </a:rPr>
              <a:t>Produit intérieur brut régional (PIBR)</a:t>
            </a:r>
          </a:p>
          <a:p>
            <a:r>
              <a:rPr lang="fr-FR" sz="2600" dirty="0">
                <a:solidFill>
                  <a:schemeClr val="tx1">
                    <a:lumMod val="85000"/>
                    <a:lumOff val="15000"/>
                  </a:schemeClr>
                </a:solidFill>
              </a:rPr>
              <a:t>Dépenses de consommation finale des ménage:</a:t>
            </a:r>
          </a:p>
          <a:p>
            <a:r>
              <a:rPr lang="fr-FR" sz="2600" dirty="0">
                <a:solidFill>
                  <a:schemeClr val="tx1">
                    <a:lumMod val="85000"/>
                    <a:lumOff val="15000"/>
                  </a:schemeClr>
                </a:solidFill>
              </a:rPr>
              <a:t>Investissements: formation brute de capital fixe (FBCF) ;</a:t>
            </a:r>
          </a:p>
          <a:p>
            <a:r>
              <a:rPr lang="fr-FR" sz="2600" dirty="0">
                <a:solidFill>
                  <a:schemeClr val="tx1">
                    <a:lumMod val="85000"/>
                    <a:lumOff val="15000"/>
                  </a:schemeClr>
                </a:solidFill>
              </a:rPr>
              <a:t>Dépenses de consommation finale des administrations publiques (APU)</a:t>
            </a:r>
          </a:p>
          <a:p>
            <a:pPr marL="0" indent="0">
              <a:buNone/>
            </a:pPr>
            <a:endParaRPr lang="fr-FR" dirty="0"/>
          </a:p>
        </p:txBody>
      </p:sp>
      <p:sp>
        <p:nvSpPr>
          <p:cNvPr id="4" name="Espace réservé du numéro de diapositive 3">
            <a:extLst>
              <a:ext uri="{FF2B5EF4-FFF2-40B4-BE49-F238E27FC236}">
                <a16:creationId xmlns:a16="http://schemas.microsoft.com/office/drawing/2014/main" id="{8D3F0B29-888F-46A5-9725-7D8BCA4C3204}"/>
              </a:ext>
            </a:extLst>
          </p:cNvPr>
          <p:cNvSpPr>
            <a:spLocks noGrp="1"/>
          </p:cNvSpPr>
          <p:nvPr>
            <p:ph type="sldNum" sz="quarter" idx="12"/>
          </p:nvPr>
        </p:nvSpPr>
        <p:spPr/>
        <p:txBody>
          <a:bodyPr/>
          <a:lstStyle/>
          <a:p>
            <a:pPr>
              <a:defRPr/>
            </a:pPr>
            <a:fld id="{A137E0C4-FCA3-41AC-BA4D-3D787B76FAC6}" type="slidenum">
              <a:rPr lang="fr-FR" smtClean="0"/>
              <a:pPr>
                <a:defRPr/>
              </a:pPr>
              <a:t>22</a:t>
            </a:fld>
            <a:endParaRPr lang="fr-FR"/>
          </a:p>
        </p:txBody>
      </p:sp>
    </p:spTree>
    <p:extLst>
      <p:ext uri="{BB962C8B-B14F-4D97-AF65-F5344CB8AC3E}">
        <p14:creationId xmlns:p14="http://schemas.microsoft.com/office/powerpoint/2010/main" val="1904593758"/>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7948C-53D1-4C94-BAC4-23ED34F06101}"/>
              </a:ext>
            </a:extLst>
          </p:cNvPr>
          <p:cNvSpPr>
            <a:spLocks noGrp="1"/>
          </p:cNvSpPr>
          <p:nvPr>
            <p:ph type="title"/>
          </p:nvPr>
        </p:nvSpPr>
        <p:spPr/>
        <p:txBody>
          <a:bodyPr/>
          <a:lstStyle/>
          <a:p>
            <a:r>
              <a:rPr lang="fr-FR" dirty="0">
                <a:solidFill>
                  <a:schemeClr val="tx1"/>
                </a:solidFill>
              </a:rPr>
              <a:t>7. Contraintes</a:t>
            </a:r>
            <a:endParaRPr lang="fr-ML" dirty="0"/>
          </a:p>
        </p:txBody>
      </p:sp>
      <p:sp>
        <p:nvSpPr>
          <p:cNvPr id="3" name="Espace réservé du contenu 2">
            <a:extLst>
              <a:ext uri="{FF2B5EF4-FFF2-40B4-BE49-F238E27FC236}">
                <a16:creationId xmlns:a16="http://schemas.microsoft.com/office/drawing/2014/main" id="{CFD727BD-0D8E-485F-87D8-1F3B6FFCF44F}"/>
              </a:ext>
            </a:extLst>
          </p:cNvPr>
          <p:cNvSpPr>
            <a:spLocks noGrp="1"/>
          </p:cNvSpPr>
          <p:nvPr>
            <p:ph idx="1"/>
          </p:nvPr>
        </p:nvSpPr>
        <p:spPr>
          <a:xfrm>
            <a:off x="457200" y="1273324"/>
            <a:ext cx="8579296" cy="3832076"/>
          </a:xfrm>
        </p:spPr>
        <p:txBody>
          <a:bodyPr/>
          <a:lstStyle/>
          <a:p>
            <a:r>
              <a:rPr lang="fr-FR" dirty="0"/>
              <a:t>Contraintes liées au dispositif institutionnel et organisationnel;</a:t>
            </a:r>
          </a:p>
          <a:p>
            <a:r>
              <a:rPr lang="fr-FR" dirty="0"/>
              <a:t>Contraintes liées aux méthodes : Les méthodes varient car elles sont fonction du type de données disponibles et de l'organisation du système statistique national;</a:t>
            </a:r>
          </a:p>
          <a:p>
            <a:r>
              <a:rPr lang="fr-FR" dirty="0"/>
              <a:t>Contraintes liées à la qualité des statistiques régionales: la qualité varie d’une région à l’autre et dépend de trois facteurs: la taille de la région, la qualité des données et la méthodologie.</a:t>
            </a:r>
          </a:p>
          <a:p>
            <a:pPr marL="0" indent="0">
              <a:buNone/>
            </a:pPr>
            <a:endParaRPr lang="fr-FR" dirty="0"/>
          </a:p>
        </p:txBody>
      </p:sp>
      <p:sp>
        <p:nvSpPr>
          <p:cNvPr id="4" name="Espace réservé du numéro de diapositive 3">
            <a:extLst>
              <a:ext uri="{FF2B5EF4-FFF2-40B4-BE49-F238E27FC236}">
                <a16:creationId xmlns:a16="http://schemas.microsoft.com/office/drawing/2014/main" id="{8D3F0B29-888F-46A5-9725-7D8BCA4C3204}"/>
              </a:ext>
            </a:extLst>
          </p:cNvPr>
          <p:cNvSpPr>
            <a:spLocks noGrp="1"/>
          </p:cNvSpPr>
          <p:nvPr>
            <p:ph type="sldNum" sz="quarter" idx="12"/>
          </p:nvPr>
        </p:nvSpPr>
        <p:spPr/>
        <p:txBody>
          <a:bodyPr/>
          <a:lstStyle/>
          <a:p>
            <a:pPr>
              <a:defRPr/>
            </a:pPr>
            <a:fld id="{A137E0C4-FCA3-41AC-BA4D-3D787B76FAC6}" type="slidenum">
              <a:rPr lang="fr-FR" smtClean="0"/>
              <a:pPr>
                <a:defRPr/>
              </a:pPr>
              <a:t>23</a:t>
            </a:fld>
            <a:endParaRPr lang="fr-FR"/>
          </a:p>
        </p:txBody>
      </p:sp>
    </p:spTree>
    <p:extLst>
      <p:ext uri="{BB962C8B-B14F-4D97-AF65-F5344CB8AC3E}">
        <p14:creationId xmlns:p14="http://schemas.microsoft.com/office/powerpoint/2010/main" val="3927642678"/>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7"/>
          <p:cNvSpPr>
            <a:spLocks noGrp="1"/>
          </p:cNvSpPr>
          <p:nvPr>
            <p:ph type="body" idx="1"/>
          </p:nvPr>
        </p:nvSpPr>
        <p:spPr/>
        <p:txBody>
          <a:bodyPr/>
          <a:lstStyle/>
          <a:p>
            <a:pPr>
              <a:buFont typeface="Wingdings" pitchFamily="2" charset="2"/>
              <a:buChar char="Ø"/>
            </a:pPr>
            <a:endParaRPr lang="fr-FR"/>
          </a:p>
          <a:p>
            <a:pPr marL="0" indent="0">
              <a:buNone/>
            </a:pPr>
            <a:endParaRPr lang="fr-FR" dirty="0"/>
          </a:p>
          <a:p>
            <a:pPr marL="0" indent="0" algn="ctr">
              <a:buNone/>
            </a:pPr>
            <a:r>
              <a:rPr lang="fr-FR" sz="4000" b="1" dirty="0"/>
              <a:t>Merci pour votre aimable attention </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24</a:t>
            </a:fld>
            <a:endParaRPr lang="fr-FR"/>
          </a:p>
        </p:txBody>
      </p:sp>
    </p:spTree>
    <p:extLst>
      <p:ext uri="{BB962C8B-B14F-4D97-AF65-F5344CB8AC3E}">
        <p14:creationId xmlns:p14="http://schemas.microsoft.com/office/powerpoint/2010/main" val="3136043574"/>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55A4C2-EB3C-48AD-A9C0-017E418B176F}"/>
              </a:ext>
            </a:extLst>
          </p:cNvPr>
          <p:cNvSpPr>
            <a:spLocks noGrp="1"/>
          </p:cNvSpPr>
          <p:nvPr>
            <p:ph type="title"/>
          </p:nvPr>
        </p:nvSpPr>
        <p:spPr/>
        <p:txBody>
          <a:bodyPr/>
          <a:lstStyle/>
          <a:p>
            <a:r>
              <a:rPr lang="fr-FR" dirty="0">
                <a:solidFill>
                  <a:schemeClr val="tx1"/>
                </a:solidFill>
              </a:rPr>
              <a:t>1. Introduction</a:t>
            </a:r>
            <a:endParaRPr lang="fr-ML" dirty="0">
              <a:solidFill>
                <a:schemeClr val="tx1"/>
              </a:solidFill>
            </a:endParaRPr>
          </a:p>
        </p:txBody>
      </p:sp>
      <p:sp>
        <p:nvSpPr>
          <p:cNvPr id="3" name="Espace réservé du contenu 2">
            <a:extLst>
              <a:ext uri="{FF2B5EF4-FFF2-40B4-BE49-F238E27FC236}">
                <a16:creationId xmlns:a16="http://schemas.microsoft.com/office/drawing/2014/main" id="{758E782A-25FC-4520-B631-AC8F2A58D3A1}"/>
              </a:ext>
            </a:extLst>
          </p:cNvPr>
          <p:cNvSpPr>
            <a:spLocks noGrp="1"/>
          </p:cNvSpPr>
          <p:nvPr>
            <p:ph idx="1"/>
          </p:nvPr>
        </p:nvSpPr>
        <p:spPr>
          <a:xfrm>
            <a:off x="457200" y="1333500"/>
            <a:ext cx="8686800" cy="3771900"/>
          </a:xfrm>
        </p:spPr>
        <p:txBody>
          <a:bodyPr/>
          <a:lstStyle/>
          <a:p>
            <a:r>
              <a:rPr lang="fr-FR" sz="2600" dirty="0"/>
              <a:t>Les comptes régionaux constituent une version au niveau régional des comptes correspondants de l’économie nationale. </a:t>
            </a:r>
          </a:p>
          <a:p>
            <a:r>
              <a:rPr lang="fr-FR" sz="2600" dirty="0"/>
              <a:t>Les comptes régionaux fournissent une ventilation régionale des principaux agrégats, tels que la valeur ajoutée brute par branche d’activité, </a:t>
            </a:r>
            <a:r>
              <a:rPr lang="fr-ML" sz="2600" dirty="0"/>
              <a:t>les revenus des ménages, etc. »</a:t>
            </a:r>
          </a:p>
          <a:p>
            <a:r>
              <a:rPr lang="fr-FR" sz="2600" dirty="0"/>
              <a:t>Le comptes régionaux sont établis sur la base de données régionales collectées directement, ainsi que des données nationales ventilées entre les régions sur la base d’hypothèses.</a:t>
            </a:r>
            <a:endParaRPr lang="fr-ML" sz="2600" dirty="0"/>
          </a:p>
        </p:txBody>
      </p:sp>
      <p:sp>
        <p:nvSpPr>
          <p:cNvPr id="4" name="Espace réservé du numéro de diapositive 3">
            <a:extLst>
              <a:ext uri="{FF2B5EF4-FFF2-40B4-BE49-F238E27FC236}">
                <a16:creationId xmlns:a16="http://schemas.microsoft.com/office/drawing/2014/main" id="{D2A0DFB9-9B01-4082-9192-C24AA1ED0826}"/>
              </a:ext>
            </a:extLst>
          </p:cNvPr>
          <p:cNvSpPr>
            <a:spLocks noGrp="1"/>
          </p:cNvSpPr>
          <p:nvPr>
            <p:ph type="sldNum" sz="quarter" idx="12"/>
          </p:nvPr>
        </p:nvSpPr>
        <p:spPr/>
        <p:txBody>
          <a:bodyPr/>
          <a:lstStyle/>
          <a:p>
            <a:pPr>
              <a:defRPr/>
            </a:pPr>
            <a:fld id="{A137E0C4-FCA3-41AC-BA4D-3D787B76FAC6}" type="slidenum">
              <a:rPr lang="fr-FR" smtClean="0"/>
              <a:pPr>
                <a:defRPr/>
              </a:pPr>
              <a:t>3</a:t>
            </a:fld>
            <a:endParaRPr lang="fr-FR"/>
          </a:p>
        </p:txBody>
      </p:sp>
    </p:spTree>
    <p:extLst>
      <p:ext uri="{BB962C8B-B14F-4D97-AF65-F5344CB8AC3E}">
        <p14:creationId xmlns:p14="http://schemas.microsoft.com/office/powerpoint/2010/main" val="1222083970"/>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1D5122-C878-4D68-8EB2-7CE025BF1E2C}"/>
              </a:ext>
            </a:extLst>
          </p:cNvPr>
          <p:cNvSpPr>
            <a:spLocks noGrp="1"/>
          </p:cNvSpPr>
          <p:nvPr>
            <p:ph type="title"/>
          </p:nvPr>
        </p:nvSpPr>
        <p:spPr/>
        <p:txBody>
          <a:bodyPr/>
          <a:lstStyle/>
          <a:p>
            <a:r>
              <a:rPr lang="fr-FR" dirty="0">
                <a:solidFill>
                  <a:schemeClr val="tx1"/>
                </a:solidFill>
              </a:rPr>
              <a:t>2. Objectifs et utilité</a:t>
            </a:r>
            <a:endParaRPr lang="fr-ML" dirty="0">
              <a:solidFill>
                <a:schemeClr val="tx1"/>
              </a:solidFill>
            </a:endParaRPr>
          </a:p>
        </p:txBody>
      </p:sp>
      <p:sp>
        <p:nvSpPr>
          <p:cNvPr id="3" name="Espace réservé du contenu 2">
            <a:extLst>
              <a:ext uri="{FF2B5EF4-FFF2-40B4-BE49-F238E27FC236}">
                <a16:creationId xmlns:a16="http://schemas.microsoft.com/office/drawing/2014/main" id="{FF924B6C-4B37-4FA7-985F-F65ECC0698D0}"/>
              </a:ext>
            </a:extLst>
          </p:cNvPr>
          <p:cNvSpPr>
            <a:spLocks noGrp="1"/>
          </p:cNvSpPr>
          <p:nvPr>
            <p:ph idx="1"/>
          </p:nvPr>
        </p:nvSpPr>
        <p:spPr>
          <a:xfrm>
            <a:off x="179512" y="1333500"/>
            <a:ext cx="8856984" cy="3771900"/>
          </a:xfrm>
        </p:spPr>
        <p:txBody>
          <a:bodyPr/>
          <a:lstStyle/>
          <a:p>
            <a:r>
              <a:rPr lang="fr-FR" dirty="0"/>
              <a:t>Fournir des indicateurs pertinents et significatifs pour la région</a:t>
            </a:r>
          </a:p>
          <a:p>
            <a:r>
              <a:rPr lang="fr-FR" dirty="0"/>
              <a:t>Suivre l’évolution des économies régionales dans le temps</a:t>
            </a:r>
          </a:p>
          <a:p>
            <a:r>
              <a:rPr lang="fr-FR" dirty="0"/>
              <a:t>Présenter la contribution des régions aux agrégats nationaux;</a:t>
            </a:r>
          </a:p>
          <a:p>
            <a:r>
              <a:rPr lang="fr-FR" dirty="0"/>
              <a:t>Mettre en évidence la spécialisation de chaque région;</a:t>
            </a:r>
          </a:p>
          <a:p>
            <a:r>
              <a:rPr lang="fr-FR" dirty="0"/>
              <a:t>Dégager le rôle des différentes régions dans chaque branche d’</a:t>
            </a:r>
            <a:r>
              <a:rPr lang="fr-FR" altLang="ja-JP" dirty="0"/>
              <a:t>activité;</a:t>
            </a:r>
            <a:endParaRPr lang="fr-ML" dirty="0"/>
          </a:p>
        </p:txBody>
      </p:sp>
      <p:sp>
        <p:nvSpPr>
          <p:cNvPr id="4" name="Espace réservé du numéro de diapositive 3">
            <a:extLst>
              <a:ext uri="{FF2B5EF4-FFF2-40B4-BE49-F238E27FC236}">
                <a16:creationId xmlns:a16="http://schemas.microsoft.com/office/drawing/2014/main" id="{8DECDC80-C0B5-4EFD-9C75-D9969010A640}"/>
              </a:ext>
            </a:extLst>
          </p:cNvPr>
          <p:cNvSpPr>
            <a:spLocks noGrp="1"/>
          </p:cNvSpPr>
          <p:nvPr>
            <p:ph type="sldNum" sz="quarter" idx="12"/>
          </p:nvPr>
        </p:nvSpPr>
        <p:spPr/>
        <p:txBody>
          <a:bodyPr/>
          <a:lstStyle/>
          <a:p>
            <a:pPr>
              <a:defRPr/>
            </a:pPr>
            <a:fld id="{A137E0C4-FCA3-41AC-BA4D-3D787B76FAC6}" type="slidenum">
              <a:rPr lang="fr-FR" smtClean="0"/>
              <a:pPr>
                <a:defRPr/>
              </a:pPr>
              <a:t>4</a:t>
            </a:fld>
            <a:endParaRPr lang="fr-FR"/>
          </a:p>
        </p:txBody>
      </p:sp>
    </p:spTree>
    <p:extLst>
      <p:ext uri="{BB962C8B-B14F-4D97-AF65-F5344CB8AC3E}">
        <p14:creationId xmlns:p14="http://schemas.microsoft.com/office/powerpoint/2010/main" val="2055057420"/>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1D5122-C878-4D68-8EB2-7CE025BF1E2C}"/>
              </a:ext>
            </a:extLst>
          </p:cNvPr>
          <p:cNvSpPr>
            <a:spLocks noGrp="1"/>
          </p:cNvSpPr>
          <p:nvPr>
            <p:ph type="title"/>
          </p:nvPr>
        </p:nvSpPr>
        <p:spPr/>
        <p:txBody>
          <a:bodyPr/>
          <a:lstStyle/>
          <a:p>
            <a:r>
              <a:rPr lang="fr-FR" dirty="0">
                <a:solidFill>
                  <a:schemeClr val="tx1"/>
                </a:solidFill>
              </a:rPr>
              <a:t>2. Objectifs et utilité</a:t>
            </a:r>
            <a:endParaRPr lang="fr-ML" dirty="0">
              <a:solidFill>
                <a:schemeClr val="tx1"/>
              </a:solidFill>
            </a:endParaRPr>
          </a:p>
        </p:txBody>
      </p:sp>
      <p:sp>
        <p:nvSpPr>
          <p:cNvPr id="3" name="Espace réservé du contenu 2">
            <a:extLst>
              <a:ext uri="{FF2B5EF4-FFF2-40B4-BE49-F238E27FC236}">
                <a16:creationId xmlns:a16="http://schemas.microsoft.com/office/drawing/2014/main" id="{FF924B6C-4B37-4FA7-985F-F65ECC0698D0}"/>
              </a:ext>
            </a:extLst>
          </p:cNvPr>
          <p:cNvSpPr>
            <a:spLocks noGrp="1"/>
          </p:cNvSpPr>
          <p:nvPr>
            <p:ph idx="1"/>
          </p:nvPr>
        </p:nvSpPr>
        <p:spPr>
          <a:xfrm>
            <a:off x="457200" y="1333500"/>
            <a:ext cx="8579296" cy="3771900"/>
          </a:xfrm>
        </p:spPr>
        <p:txBody>
          <a:bodyPr/>
          <a:lstStyle/>
          <a:p>
            <a:r>
              <a:rPr lang="fr-FR" dirty="0"/>
              <a:t>Relever les disparités régionales (PIB par habitant et par région);</a:t>
            </a:r>
          </a:p>
          <a:p>
            <a:pPr algn="just">
              <a:defRPr/>
            </a:pPr>
            <a:r>
              <a:rPr lang="fr-FR" dirty="0"/>
              <a:t>Définir et évaluer les politiques publiques. </a:t>
            </a:r>
          </a:p>
          <a:p>
            <a:pPr lvl="1" algn="just">
              <a:defRPr/>
            </a:pPr>
            <a:r>
              <a:rPr lang="fr-FR" sz="2300" dirty="0"/>
              <a:t>Identification et consolidation des secteurs à forte valeur ajoutée, capables de booster l’économie locale;</a:t>
            </a:r>
            <a:endParaRPr lang="fr-FR" sz="2300" dirty="0">
              <a:solidFill>
                <a:schemeClr val="tx1">
                  <a:lumMod val="65000"/>
                  <a:lumOff val="35000"/>
                </a:schemeClr>
              </a:solidFill>
            </a:endParaRPr>
          </a:p>
          <a:p>
            <a:pPr lvl="1" algn="just">
              <a:defRPr/>
            </a:pPr>
            <a:r>
              <a:rPr lang="fr-FR" sz="2300" dirty="0"/>
              <a:t>Appréciation de la réalisation des objectifs fixés des politiques publiques au niveau régional;</a:t>
            </a:r>
          </a:p>
          <a:p>
            <a:pPr lvl="1" algn="just">
              <a:defRPr/>
            </a:pPr>
            <a:r>
              <a:rPr lang="fr-FR" sz="2300" dirty="0"/>
              <a:t>Renforcement de la cohésion régionale à travers la conciliation entre la diversité des régions et la réduction des inégalités……</a:t>
            </a:r>
          </a:p>
          <a:p>
            <a:endParaRPr lang="fr-ML" dirty="0"/>
          </a:p>
        </p:txBody>
      </p:sp>
      <p:sp>
        <p:nvSpPr>
          <p:cNvPr id="4" name="Espace réservé du numéro de diapositive 3">
            <a:extLst>
              <a:ext uri="{FF2B5EF4-FFF2-40B4-BE49-F238E27FC236}">
                <a16:creationId xmlns:a16="http://schemas.microsoft.com/office/drawing/2014/main" id="{8DECDC80-C0B5-4EFD-9C75-D9969010A640}"/>
              </a:ext>
            </a:extLst>
          </p:cNvPr>
          <p:cNvSpPr>
            <a:spLocks noGrp="1"/>
          </p:cNvSpPr>
          <p:nvPr>
            <p:ph type="sldNum" sz="quarter" idx="12"/>
          </p:nvPr>
        </p:nvSpPr>
        <p:spPr/>
        <p:txBody>
          <a:bodyPr/>
          <a:lstStyle/>
          <a:p>
            <a:pPr>
              <a:defRPr/>
            </a:pPr>
            <a:fld id="{A137E0C4-FCA3-41AC-BA4D-3D787B76FAC6}" type="slidenum">
              <a:rPr lang="fr-FR" smtClean="0"/>
              <a:pPr>
                <a:defRPr/>
              </a:pPr>
              <a:t>5</a:t>
            </a:fld>
            <a:endParaRPr lang="fr-FR"/>
          </a:p>
        </p:txBody>
      </p:sp>
    </p:spTree>
    <p:extLst>
      <p:ext uri="{BB962C8B-B14F-4D97-AF65-F5344CB8AC3E}">
        <p14:creationId xmlns:p14="http://schemas.microsoft.com/office/powerpoint/2010/main" val="1523849094"/>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1D5122-C878-4D68-8EB2-7CE025BF1E2C}"/>
              </a:ext>
            </a:extLst>
          </p:cNvPr>
          <p:cNvSpPr>
            <a:spLocks noGrp="1"/>
          </p:cNvSpPr>
          <p:nvPr>
            <p:ph type="title"/>
          </p:nvPr>
        </p:nvSpPr>
        <p:spPr/>
        <p:txBody>
          <a:bodyPr/>
          <a:lstStyle/>
          <a:p>
            <a:r>
              <a:rPr lang="fr-FR" dirty="0">
                <a:solidFill>
                  <a:schemeClr val="tx1"/>
                </a:solidFill>
              </a:rPr>
              <a:t>2. Objectifs et utilité</a:t>
            </a:r>
            <a:endParaRPr lang="fr-ML" dirty="0">
              <a:solidFill>
                <a:schemeClr val="tx1"/>
              </a:solidFill>
            </a:endParaRPr>
          </a:p>
        </p:txBody>
      </p:sp>
      <p:sp>
        <p:nvSpPr>
          <p:cNvPr id="3" name="Espace réservé du contenu 2">
            <a:extLst>
              <a:ext uri="{FF2B5EF4-FFF2-40B4-BE49-F238E27FC236}">
                <a16:creationId xmlns:a16="http://schemas.microsoft.com/office/drawing/2014/main" id="{FF924B6C-4B37-4FA7-985F-F65ECC0698D0}"/>
              </a:ext>
            </a:extLst>
          </p:cNvPr>
          <p:cNvSpPr>
            <a:spLocks noGrp="1"/>
          </p:cNvSpPr>
          <p:nvPr>
            <p:ph idx="1"/>
          </p:nvPr>
        </p:nvSpPr>
        <p:spPr>
          <a:xfrm>
            <a:off x="457200" y="1333500"/>
            <a:ext cx="8579296" cy="3771900"/>
          </a:xfrm>
        </p:spPr>
        <p:txBody>
          <a:bodyPr/>
          <a:lstStyle/>
          <a:p>
            <a:r>
              <a:rPr lang="fr-FR" dirty="0"/>
              <a:t>Les comptes régionaux peuvent permettent également de répondre à des objectifs administratifs spécifiques essentiels, notamment: </a:t>
            </a:r>
          </a:p>
          <a:p>
            <a:pPr lvl="1"/>
            <a:r>
              <a:rPr lang="fr-FR" dirty="0"/>
              <a:t>l’affectation des recettes d’un impôt national particulier aux administrations publiques régionales; </a:t>
            </a:r>
          </a:p>
          <a:p>
            <a:pPr lvl="1"/>
            <a:r>
              <a:rPr lang="fr-FR" dirty="0"/>
              <a:t>l’attribution de fonds aux collectivités territoriales.</a:t>
            </a:r>
          </a:p>
          <a:p>
            <a:endParaRPr lang="fr-ML" dirty="0"/>
          </a:p>
        </p:txBody>
      </p:sp>
      <p:sp>
        <p:nvSpPr>
          <p:cNvPr id="4" name="Espace réservé du numéro de diapositive 3">
            <a:extLst>
              <a:ext uri="{FF2B5EF4-FFF2-40B4-BE49-F238E27FC236}">
                <a16:creationId xmlns:a16="http://schemas.microsoft.com/office/drawing/2014/main" id="{8DECDC80-C0B5-4EFD-9C75-D9969010A640}"/>
              </a:ext>
            </a:extLst>
          </p:cNvPr>
          <p:cNvSpPr>
            <a:spLocks noGrp="1"/>
          </p:cNvSpPr>
          <p:nvPr>
            <p:ph type="sldNum" sz="quarter" idx="12"/>
          </p:nvPr>
        </p:nvSpPr>
        <p:spPr/>
        <p:txBody>
          <a:bodyPr/>
          <a:lstStyle/>
          <a:p>
            <a:pPr>
              <a:defRPr/>
            </a:pPr>
            <a:fld id="{A137E0C4-FCA3-41AC-BA4D-3D787B76FAC6}" type="slidenum">
              <a:rPr lang="fr-FR" smtClean="0"/>
              <a:pPr>
                <a:defRPr/>
              </a:pPr>
              <a:t>6</a:t>
            </a:fld>
            <a:endParaRPr lang="fr-FR"/>
          </a:p>
        </p:txBody>
      </p:sp>
    </p:spTree>
    <p:extLst>
      <p:ext uri="{BB962C8B-B14F-4D97-AF65-F5344CB8AC3E}">
        <p14:creationId xmlns:p14="http://schemas.microsoft.com/office/powerpoint/2010/main" val="3281959541"/>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55A4C2-EB3C-48AD-A9C0-017E418B176F}"/>
              </a:ext>
            </a:extLst>
          </p:cNvPr>
          <p:cNvSpPr>
            <a:spLocks noGrp="1"/>
          </p:cNvSpPr>
          <p:nvPr>
            <p:ph type="title"/>
          </p:nvPr>
        </p:nvSpPr>
        <p:spPr/>
        <p:txBody>
          <a:bodyPr/>
          <a:lstStyle/>
          <a:p>
            <a:r>
              <a:rPr lang="fr-FR" dirty="0">
                <a:solidFill>
                  <a:schemeClr val="tx1"/>
                </a:solidFill>
              </a:rPr>
              <a:t>3. Fondements et principes</a:t>
            </a:r>
            <a:endParaRPr lang="fr-ML" dirty="0">
              <a:solidFill>
                <a:schemeClr val="tx1"/>
              </a:solidFill>
            </a:endParaRPr>
          </a:p>
        </p:txBody>
      </p:sp>
      <p:sp>
        <p:nvSpPr>
          <p:cNvPr id="3" name="Espace réservé du contenu 2">
            <a:extLst>
              <a:ext uri="{FF2B5EF4-FFF2-40B4-BE49-F238E27FC236}">
                <a16:creationId xmlns:a16="http://schemas.microsoft.com/office/drawing/2014/main" id="{758E782A-25FC-4520-B631-AC8F2A58D3A1}"/>
              </a:ext>
            </a:extLst>
          </p:cNvPr>
          <p:cNvSpPr>
            <a:spLocks noGrp="1"/>
          </p:cNvSpPr>
          <p:nvPr>
            <p:ph idx="1"/>
          </p:nvPr>
        </p:nvSpPr>
        <p:spPr/>
        <p:txBody>
          <a:bodyPr/>
          <a:lstStyle/>
          <a:p>
            <a:pPr>
              <a:defRPr/>
            </a:pPr>
            <a:r>
              <a:rPr lang="fr-FR" dirty="0"/>
              <a:t>Fondements: </a:t>
            </a:r>
          </a:p>
          <a:p>
            <a:pPr lvl="1">
              <a:defRPr/>
            </a:pPr>
            <a:r>
              <a:rPr lang="fr-FR" dirty="0"/>
              <a:t>Organisation du territoire national en collectivités territoriales (régions, provinces, départements, communes, etc.) à travers la Constitution, la loi sur la décentralisation et autres textes règlementaires ;</a:t>
            </a:r>
          </a:p>
          <a:p>
            <a:pPr lvl="1">
              <a:defRPr/>
            </a:pPr>
            <a:r>
              <a:rPr lang="fr-FR" dirty="0"/>
              <a:t>De plus en plus, on va vers une régionalisation avancée: un nouveau mode de gouvernance;</a:t>
            </a:r>
          </a:p>
          <a:p>
            <a:pPr marL="0" indent="0">
              <a:buNone/>
            </a:pPr>
            <a:endParaRPr lang="fr-ML" dirty="0"/>
          </a:p>
        </p:txBody>
      </p:sp>
      <p:sp>
        <p:nvSpPr>
          <p:cNvPr id="4" name="Espace réservé du numéro de diapositive 3">
            <a:extLst>
              <a:ext uri="{FF2B5EF4-FFF2-40B4-BE49-F238E27FC236}">
                <a16:creationId xmlns:a16="http://schemas.microsoft.com/office/drawing/2014/main" id="{D2A0DFB9-9B01-4082-9192-C24AA1ED0826}"/>
              </a:ext>
            </a:extLst>
          </p:cNvPr>
          <p:cNvSpPr>
            <a:spLocks noGrp="1"/>
          </p:cNvSpPr>
          <p:nvPr>
            <p:ph type="sldNum" sz="quarter" idx="12"/>
          </p:nvPr>
        </p:nvSpPr>
        <p:spPr/>
        <p:txBody>
          <a:bodyPr/>
          <a:lstStyle/>
          <a:p>
            <a:pPr>
              <a:defRPr/>
            </a:pPr>
            <a:fld id="{A137E0C4-FCA3-41AC-BA4D-3D787B76FAC6}" type="slidenum">
              <a:rPr lang="fr-FR" smtClean="0"/>
              <a:pPr>
                <a:defRPr/>
              </a:pPr>
              <a:t>7</a:t>
            </a:fld>
            <a:endParaRPr lang="fr-FR"/>
          </a:p>
        </p:txBody>
      </p:sp>
    </p:spTree>
    <p:extLst>
      <p:ext uri="{BB962C8B-B14F-4D97-AF65-F5344CB8AC3E}">
        <p14:creationId xmlns:p14="http://schemas.microsoft.com/office/powerpoint/2010/main" val="1429420974"/>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55A4C2-EB3C-48AD-A9C0-017E418B176F}"/>
              </a:ext>
            </a:extLst>
          </p:cNvPr>
          <p:cNvSpPr>
            <a:spLocks noGrp="1"/>
          </p:cNvSpPr>
          <p:nvPr>
            <p:ph type="title"/>
          </p:nvPr>
        </p:nvSpPr>
        <p:spPr/>
        <p:txBody>
          <a:bodyPr/>
          <a:lstStyle/>
          <a:p>
            <a:r>
              <a:rPr lang="fr-FR" dirty="0">
                <a:solidFill>
                  <a:schemeClr val="tx1"/>
                </a:solidFill>
              </a:rPr>
              <a:t>3. Fondements et principes</a:t>
            </a:r>
            <a:endParaRPr lang="fr-ML" dirty="0">
              <a:solidFill>
                <a:schemeClr val="tx1"/>
              </a:solidFill>
            </a:endParaRPr>
          </a:p>
        </p:txBody>
      </p:sp>
      <p:sp>
        <p:nvSpPr>
          <p:cNvPr id="3" name="Espace réservé du contenu 2">
            <a:extLst>
              <a:ext uri="{FF2B5EF4-FFF2-40B4-BE49-F238E27FC236}">
                <a16:creationId xmlns:a16="http://schemas.microsoft.com/office/drawing/2014/main" id="{758E782A-25FC-4520-B631-AC8F2A58D3A1}"/>
              </a:ext>
            </a:extLst>
          </p:cNvPr>
          <p:cNvSpPr>
            <a:spLocks noGrp="1"/>
          </p:cNvSpPr>
          <p:nvPr>
            <p:ph idx="1"/>
          </p:nvPr>
        </p:nvSpPr>
        <p:spPr>
          <a:xfrm>
            <a:off x="457200" y="1333500"/>
            <a:ext cx="8579296" cy="4078288"/>
          </a:xfrm>
        </p:spPr>
        <p:txBody>
          <a:bodyPr/>
          <a:lstStyle/>
          <a:p>
            <a:pPr>
              <a:defRPr/>
            </a:pPr>
            <a:r>
              <a:rPr lang="fr-FR" dirty="0"/>
              <a:t>Principes: Adaptation conceptuelle du cadre comptable national du Système de comptabilité nationale (SCN):</a:t>
            </a:r>
          </a:p>
          <a:p>
            <a:pPr lvl="1">
              <a:defRPr/>
            </a:pPr>
            <a:r>
              <a:rPr lang="fr-FR" b="1" dirty="0"/>
              <a:t>Territoire régional </a:t>
            </a:r>
            <a:r>
              <a:rPr lang="fr-FR" dirty="0"/>
              <a:t>:Le territoire régional se compose de la partie du territoire économique d’un pays qui est directement rattachée à une région, y compris les éventuelles zones franches, entrepôts et usines sous douane;</a:t>
            </a:r>
          </a:p>
          <a:p>
            <a:pPr marL="0" indent="0">
              <a:buNone/>
            </a:pPr>
            <a:endParaRPr lang="fr-ML" dirty="0"/>
          </a:p>
        </p:txBody>
      </p:sp>
      <p:sp>
        <p:nvSpPr>
          <p:cNvPr id="4" name="Espace réservé du numéro de diapositive 3">
            <a:extLst>
              <a:ext uri="{FF2B5EF4-FFF2-40B4-BE49-F238E27FC236}">
                <a16:creationId xmlns:a16="http://schemas.microsoft.com/office/drawing/2014/main" id="{D2A0DFB9-9B01-4082-9192-C24AA1ED0826}"/>
              </a:ext>
            </a:extLst>
          </p:cNvPr>
          <p:cNvSpPr>
            <a:spLocks noGrp="1"/>
          </p:cNvSpPr>
          <p:nvPr>
            <p:ph type="sldNum" sz="quarter" idx="12"/>
          </p:nvPr>
        </p:nvSpPr>
        <p:spPr/>
        <p:txBody>
          <a:bodyPr/>
          <a:lstStyle/>
          <a:p>
            <a:pPr>
              <a:defRPr/>
            </a:pPr>
            <a:fld id="{A137E0C4-FCA3-41AC-BA4D-3D787B76FAC6}" type="slidenum">
              <a:rPr lang="fr-FR" smtClean="0"/>
              <a:pPr>
                <a:defRPr/>
              </a:pPr>
              <a:t>8</a:t>
            </a:fld>
            <a:endParaRPr lang="fr-FR"/>
          </a:p>
        </p:txBody>
      </p:sp>
    </p:spTree>
    <p:extLst>
      <p:ext uri="{BB962C8B-B14F-4D97-AF65-F5344CB8AC3E}">
        <p14:creationId xmlns:p14="http://schemas.microsoft.com/office/powerpoint/2010/main" val="2546343901"/>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55A4C2-EB3C-48AD-A9C0-017E418B176F}"/>
              </a:ext>
            </a:extLst>
          </p:cNvPr>
          <p:cNvSpPr>
            <a:spLocks noGrp="1"/>
          </p:cNvSpPr>
          <p:nvPr>
            <p:ph type="title"/>
          </p:nvPr>
        </p:nvSpPr>
        <p:spPr/>
        <p:txBody>
          <a:bodyPr/>
          <a:lstStyle/>
          <a:p>
            <a:r>
              <a:rPr lang="fr-FR" dirty="0">
                <a:solidFill>
                  <a:schemeClr val="tx1"/>
                </a:solidFill>
              </a:rPr>
              <a:t>3. Fondements et principes</a:t>
            </a:r>
            <a:endParaRPr lang="fr-ML" dirty="0">
              <a:solidFill>
                <a:schemeClr val="tx1"/>
              </a:solidFill>
            </a:endParaRPr>
          </a:p>
        </p:txBody>
      </p:sp>
      <p:sp>
        <p:nvSpPr>
          <p:cNvPr id="3" name="Espace réservé du contenu 2">
            <a:extLst>
              <a:ext uri="{FF2B5EF4-FFF2-40B4-BE49-F238E27FC236}">
                <a16:creationId xmlns:a16="http://schemas.microsoft.com/office/drawing/2014/main" id="{758E782A-25FC-4520-B631-AC8F2A58D3A1}"/>
              </a:ext>
            </a:extLst>
          </p:cNvPr>
          <p:cNvSpPr>
            <a:spLocks noGrp="1"/>
          </p:cNvSpPr>
          <p:nvPr>
            <p:ph idx="1"/>
          </p:nvPr>
        </p:nvSpPr>
        <p:spPr>
          <a:xfrm>
            <a:off x="457200" y="1333500"/>
            <a:ext cx="8579296" cy="4078288"/>
          </a:xfrm>
        </p:spPr>
        <p:txBody>
          <a:bodyPr/>
          <a:lstStyle/>
          <a:p>
            <a:pPr>
              <a:defRPr/>
            </a:pPr>
            <a:r>
              <a:rPr lang="fr-FR" dirty="0"/>
              <a:t>Principes: Adaptation conceptuelle du cadre comptable national du Système de comptabilité nationale (SCN):</a:t>
            </a:r>
          </a:p>
          <a:p>
            <a:pPr lvl="1">
              <a:defRPr/>
            </a:pPr>
            <a:r>
              <a:rPr lang="fr-FR" dirty="0"/>
              <a:t>Deux (2) types d’unités institutionnelles:</a:t>
            </a:r>
          </a:p>
          <a:p>
            <a:pPr lvl="2">
              <a:defRPr/>
            </a:pPr>
            <a:r>
              <a:rPr lang="fr-FR" dirty="0"/>
              <a:t>Les </a:t>
            </a:r>
            <a:r>
              <a:rPr lang="fr-FR" b="1" dirty="0"/>
              <a:t>unités </a:t>
            </a:r>
            <a:r>
              <a:rPr lang="fr-FR" b="1" dirty="0" err="1"/>
              <a:t>unirégionales</a:t>
            </a:r>
            <a:r>
              <a:rPr lang="fr-FR" b="1" dirty="0"/>
              <a:t> </a:t>
            </a:r>
            <a:r>
              <a:rPr lang="fr-FR" dirty="0"/>
              <a:t>sont des unités dont le centre d’intérêt économique prépondérant se situe dans une seule région:</a:t>
            </a:r>
          </a:p>
          <a:p>
            <a:pPr marL="914400" lvl="2" indent="0">
              <a:buNone/>
              <a:defRPr/>
            </a:pPr>
            <a:r>
              <a:rPr lang="fr-FR" sz="2000" dirty="0"/>
              <a:t>Cas des ménages, des sociétés dont tous les établissements ont leur siège dans la région, des administrations locales, une partie au moins des administrations de sécurité sociale et beaucoup d’institutions sans but lucratif au service des ménages (ISBLSM);</a:t>
            </a:r>
            <a:endParaRPr lang="fr-ML" sz="2000" dirty="0"/>
          </a:p>
          <a:p>
            <a:pPr marL="914400" lvl="2" indent="0">
              <a:buNone/>
              <a:defRPr/>
            </a:pPr>
            <a:endParaRPr lang="fr-FR" dirty="0"/>
          </a:p>
          <a:p>
            <a:pPr marL="0" indent="0">
              <a:buNone/>
            </a:pPr>
            <a:endParaRPr lang="fr-ML" dirty="0"/>
          </a:p>
        </p:txBody>
      </p:sp>
      <p:sp>
        <p:nvSpPr>
          <p:cNvPr id="4" name="Espace réservé du numéro de diapositive 3">
            <a:extLst>
              <a:ext uri="{FF2B5EF4-FFF2-40B4-BE49-F238E27FC236}">
                <a16:creationId xmlns:a16="http://schemas.microsoft.com/office/drawing/2014/main" id="{D2A0DFB9-9B01-4082-9192-C24AA1ED0826}"/>
              </a:ext>
            </a:extLst>
          </p:cNvPr>
          <p:cNvSpPr>
            <a:spLocks noGrp="1"/>
          </p:cNvSpPr>
          <p:nvPr>
            <p:ph type="sldNum" sz="quarter" idx="12"/>
          </p:nvPr>
        </p:nvSpPr>
        <p:spPr/>
        <p:txBody>
          <a:bodyPr/>
          <a:lstStyle/>
          <a:p>
            <a:pPr>
              <a:defRPr/>
            </a:pPr>
            <a:fld id="{A137E0C4-FCA3-41AC-BA4D-3D787B76FAC6}" type="slidenum">
              <a:rPr lang="fr-FR" smtClean="0"/>
              <a:pPr>
                <a:defRPr/>
              </a:pPr>
              <a:t>9</a:t>
            </a:fld>
            <a:endParaRPr lang="fr-FR"/>
          </a:p>
        </p:txBody>
      </p:sp>
    </p:spTree>
    <p:extLst>
      <p:ext uri="{BB962C8B-B14F-4D97-AF65-F5344CB8AC3E}">
        <p14:creationId xmlns:p14="http://schemas.microsoft.com/office/powerpoint/2010/main" val="2544039982"/>
      </p:ext>
    </p:extLst>
  </p:cSld>
  <p:clrMapOvr>
    <a:masterClrMapping/>
  </p:clrMapOvr>
  <p:transition spd="med">
    <p:fade/>
  </p:transition>
</p:sld>
</file>

<file path=ppt/theme/theme1.xml><?xml version="1.0" encoding="utf-8"?>
<a:theme xmlns:a="http://schemas.openxmlformats.org/drawingml/2006/main" name="Afristat_new-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Afristat_new-1</Template>
  <TotalTime>17266</TotalTime>
  <Words>1487</Words>
  <Application>Microsoft Office PowerPoint</Application>
  <PresentationFormat>Affichage à l'écran (16:10)</PresentationFormat>
  <Paragraphs>158</Paragraphs>
  <Slides>24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24</vt:i4>
      </vt:variant>
    </vt:vector>
  </HeadingPairs>
  <TitlesOfParts>
    <vt:vector size="28" baseType="lpstr">
      <vt:lpstr>Arial</vt:lpstr>
      <vt:lpstr>Calibri</vt:lpstr>
      <vt:lpstr>Wingdings</vt:lpstr>
      <vt:lpstr>Afristat_new-1</vt:lpstr>
      <vt:lpstr>Présentation PowerPoint</vt:lpstr>
      <vt:lpstr>     Plan de présentation</vt:lpstr>
      <vt:lpstr>1. Introduction</vt:lpstr>
      <vt:lpstr>2. Objectifs et utilité</vt:lpstr>
      <vt:lpstr>2. Objectifs et utilité</vt:lpstr>
      <vt:lpstr>2. Objectifs et utilité</vt:lpstr>
      <vt:lpstr>3. Fondements et principes</vt:lpstr>
      <vt:lpstr>3. Fondements et principes</vt:lpstr>
      <vt:lpstr>3. Fondements et principes</vt:lpstr>
      <vt:lpstr>3. Fondements et principes</vt:lpstr>
      <vt:lpstr>3. Fondements et principes</vt:lpstr>
      <vt:lpstr>4. Méthodes existantes</vt:lpstr>
      <vt:lpstr>4. Méthodes existantes</vt:lpstr>
      <vt:lpstr>4. Méthodes existantes</vt:lpstr>
      <vt:lpstr>4. Méthodes existantes</vt:lpstr>
      <vt:lpstr>4. Méthodes existantes</vt:lpstr>
      <vt:lpstr>4. Méthodes existantes</vt:lpstr>
      <vt:lpstr>5. Sources de données</vt:lpstr>
      <vt:lpstr>5. Sources de données</vt:lpstr>
      <vt:lpstr>6. Agrégats des comptes régionaux</vt:lpstr>
      <vt:lpstr>6. Agrégats des comptes régionaux</vt:lpstr>
      <vt:lpstr>4. Agrégats des comptes régionaux</vt:lpstr>
      <vt:lpstr>7. Contraintes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phnguema</dc:creator>
  <cp:lastModifiedBy>Ibrahima SORY</cp:lastModifiedBy>
  <cp:revision>334</cp:revision>
  <dcterms:created xsi:type="dcterms:W3CDTF">2013-04-17T09:48:32Z</dcterms:created>
  <dcterms:modified xsi:type="dcterms:W3CDTF">2021-06-09T10:12:17Z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TC300039761036</vt:lpwstr>
  </property>
</Properties>
</file>