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61" r:id="rId3"/>
    <p:sldId id="273" r:id="rId4"/>
    <p:sldId id="275" r:id="rId5"/>
    <p:sldId id="276" r:id="rId6"/>
    <p:sldId id="274" r:id="rId7"/>
    <p:sldId id="277" r:id="rId8"/>
    <p:sldId id="272" r:id="rId9"/>
    <p:sldId id="268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1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C5B16B-FDC1-46A8-A7D5-150A849FD708}" type="datetimeFigureOut">
              <a:rPr lang="fr-FR" smtClean="0"/>
              <a:t>24/09/2018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0E40C-AC15-4505-BAFA-59B45E16292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406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01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496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133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2898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50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8986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9452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377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3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9169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395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99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1" y="304801"/>
            <a:ext cx="2586567" cy="127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11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2063750" y="2130426"/>
            <a:ext cx="7918450" cy="4035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br>
              <a:rPr lang="fr-FR" sz="3200" dirty="0">
                <a:solidFill>
                  <a:schemeClr val="accent2"/>
                </a:solidFill>
                <a:latin typeface="Arial" charset="0"/>
              </a:rPr>
            </a:br>
            <a:br>
              <a:rPr lang="fr-FR" sz="3200" dirty="0">
                <a:solidFill>
                  <a:schemeClr val="accent2"/>
                </a:solidFill>
                <a:latin typeface="Arial" charset="0"/>
              </a:rPr>
            </a:br>
            <a:r>
              <a:rPr lang="fr-FR" sz="3200" dirty="0">
                <a:solidFill>
                  <a:schemeClr val="accent2"/>
                </a:solidFill>
                <a:latin typeface="Arial" charset="0"/>
              </a:rPr>
              <a:t>Saisie en mode « System </a:t>
            </a:r>
            <a:r>
              <a:rPr lang="fr-FR" sz="3200" dirty="0" err="1">
                <a:solidFill>
                  <a:schemeClr val="accent2"/>
                </a:solidFill>
                <a:latin typeface="Arial" charset="0"/>
              </a:rPr>
              <a:t>Controlled</a:t>
            </a:r>
            <a:r>
              <a:rPr lang="fr-FR" sz="3200" dirty="0">
                <a:solidFill>
                  <a:schemeClr val="accent2"/>
                </a:solidFill>
                <a:latin typeface="Arial" charset="0"/>
              </a:rPr>
              <a:t> »</a:t>
            </a:r>
            <a:br>
              <a:rPr lang="fr-FR" sz="3200" dirty="0">
                <a:solidFill>
                  <a:schemeClr val="accent2"/>
                </a:solidFill>
                <a:latin typeface="Arial" charset="0"/>
              </a:rPr>
            </a:br>
            <a:br>
              <a:rPr lang="fr-FR" sz="3200" dirty="0">
                <a:solidFill>
                  <a:schemeClr val="accent2"/>
                </a:solidFill>
                <a:latin typeface="Arial" charset="0"/>
              </a:rPr>
            </a:br>
            <a:br>
              <a:rPr lang="fr-FR" sz="3200" dirty="0">
                <a:solidFill>
                  <a:schemeClr val="accent2"/>
                </a:solidFill>
                <a:latin typeface="Arial" charset="0"/>
              </a:rPr>
            </a:br>
            <a:br>
              <a:rPr lang="fr-FR" sz="3200" dirty="0">
                <a:solidFill>
                  <a:schemeClr val="accent2"/>
                </a:solidFill>
                <a:latin typeface="Arial" charset="0"/>
              </a:rPr>
            </a:br>
            <a:br>
              <a:rPr lang="fr-FR" sz="3200" dirty="0">
                <a:solidFill>
                  <a:schemeClr val="accent2"/>
                </a:solidFill>
                <a:latin typeface="Arial" charset="0"/>
              </a:rPr>
            </a:br>
            <a:br>
              <a:rPr lang="fr-FR" b="0" dirty="0">
                <a:solidFill>
                  <a:srgbClr val="FF3300"/>
                </a:solidFill>
                <a:latin typeface="Arial" charset="0"/>
              </a:rPr>
            </a:br>
            <a:br>
              <a:rPr lang="fr-FR" sz="1800" b="0" dirty="0">
                <a:latin typeface="Arial" charset="0"/>
              </a:rPr>
            </a:br>
            <a:r>
              <a:rPr lang="fr-FR" sz="1800" b="0" dirty="0">
                <a:latin typeface="Arial" charset="0"/>
              </a:rPr>
              <a:t>Léonard NABASSEMBA</a:t>
            </a:r>
            <a:br>
              <a:rPr lang="fr-FR" sz="1800" b="0" dirty="0">
                <a:latin typeface="Arial" charset="0"/>
              </a:rPr>
            </a:br>
            <a:r>
              <a:rPr lang="fr-FR" dirty="0">
                <a:latin typeface="Arial" charset="0"/>
              </a:rPr>
              <a:t>B</a:t>
            </a:r>
            <a:r>
              <a:rPr lang="fr-FR" sz="1600" dirty="0">
                <a:latin typeface="Arial" charset="0"/>
              </a:rPr>
              <a:t>amako (Mali), du 24 au 29  septembre 2018</a:t>
            </a:r>
            <a:br>
              <a:rPr lang="fr-FR" sz="1400" dirty="0">
                <a:latin typeface="Arial" charset="0"/>
              </a:rPr>
            </a:br>
            <a:endParaRPr lang="fr-FR" sz="1400" dirty="0">
              <a:latin typeface="Arial" charset="0"/>
            </a:endParaRP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3792538" y="404814"/>
            <a:ext cx="64071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>
                <a:solidFill>
                  <a:srgbClr val="C00000"/>
                </a:solidFill>
                <a:latin typeface="Arial" charset="0"/>
              </a:rPr>
              <a:t>Atelier sur les méthodologies et les outils spécifiques à la collecte des données numériques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90CF8-E865-482D-A639-CC5EE526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2705" y="324514"/>
            <a:ext cx="8905703" cy="1143000"/>
          </a:xfrm>
        </p:spPr>
        <p:txBody>
          <a:bodyPr/>
          <a:lstStyle/>
          <a:p>
            <a:r>
              <a:rPr lang="fr-FR" sz="3600" dirty="0">
                <a:solidFill>
                  <a:srgbClr val="C00000"/>
                </a:solidFill>
                <a:latin typeface="Arial" charset="0"/>
              </a:rPr>
              <a:t>Saisie en mode « System </a:t>
            </a:r>
            <a:r>
              <a:rPr lang="fr-FR" sz="3600" dirty="0" err="1">
                <a:solidFill>
                  <a:srgbClr val="C00000"/>
                </a:solidFill>
                <a:latin typeface="Arial" charset="0"/>
              </a:rPr>
              <a:t>Controlled</a:t>
            </a:r>
            <a:r>
              <a:rPr lang="fr-FR" sz="3600" dirty="0">
                <a:solidFill>
                  <a:srgbClr val="C00000"/>
                </a:solidFill>
                <a:latin typeface="Arial" charset="0"/>
              </a:rPr>
              <a:t> »</a:t>
            </a:r>
            <a:br>
              <a:rPr lang="fr-FR" sz="4400" dirty="0">
                <a:solidFill>
                  <a:srgbClr val="C00000"/>
                </a:solidFill>
                <a:latin typeface="Arial" charset="0"/>
              </a:rPr>
            </a:br>
            <a:br>
              <a:rPr lang="fr-FR" sz="4400" dirty="0">
                <a:solidFill>
                  <a:srgbClr val="C00000"/>
                </a:solidFill>
                <a:latin typeface="Arial" charset="0"/>
              </a:rPr>
            </a:br>
            <a:endParaRPr lang="fr-FR" sz="44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4966504-0010-4379-9491-D1960AE6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603" y="2140529"/>
            <a:ext cx="7653251" cy="424364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/>
              <a:t>Revenir sur les champs sautés</a:t>
            </a:r>
          </a:p>
          <a:p>
            <a:pPr>
              <a:lnSpc>
                <a:spcPct val="150000"/>
              </a:lnSpc>
            </a:pPr>
            <a:r>
              <a:rPr lang="fr-FR" dirty="0"/>
              <a:t>Différence entre skip et Advance</a:t>
            </a:r>
          </a:p>
          <a:p>
            <a:pPr>
              <a:lnSpc>
                <a:spcPct val="150000"/>
              </a:lnSpc>
            </a:pPr>
            <a:r>
              <a:rPr lang="fr-FR" dirty="0"/>
              <a:t>La fonction </a:t>
            </a:r>
            <a:r>
              <a:rPr lang="fr-FR" dirty="0" err="1"/>
              <a:t>Visualvalue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Navigation dans l’application de saisie</a:t>
            </a:r>
          </a:p>
          <a:p>
            <a:pPr>
              <a:lnSpc>
                <a:spcPct val="150000"/>
              </a:lnSpc>
            </a:pPr>
            <a:r>
              <a:rPr lang="fr-FR" dirty="0"/>
              <a:t>Formulaires externes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9822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90CF8-E865-482D-A639-CC5EE526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2705" y="324514"/>
            <a:ext cx="8905703" cy="1143000"/>
          </a:xfrm>
        </p:spPr>
        <p:txBody>
          <a:bodyPr/>
          <a:lstStyle/>
          <a:p>
            <a:r>
              <a:rPr lang="fr-FR" sz="3600" dirty="0">
                <a:solidFill>
                  <a:srgbClr val="C00000"/>
                </a:solidFill>
                <a:latin typeface="Arial" charset="0"/>
              </a:rPr>
              <a:t>Revenir sur les champs sautés</a:t>
            </a:r>
            <a:br>
              <a:rPr lang="fr-FR" sz="3600" dirty="0"/>
            </a:br>
            <a:br>
              <a:rPr lang="fr-FR" sz="4400" dirty="0">
                <a:solidFill>
                  <a:srgbClr val="C00000"/>
                </a:solidFill>
                <a:latin typeface="Arial" charset="0"/>
              </a:rPr>
            </a:br>
            <a:endParaRPr lang="fr-FR" sz="44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4966504-0010-4379-9491-D1960AE6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603" y="2140529"/>
            <a:ext cx="7653251" cy="424364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/>
              <a:t>Revenir sur les champs sautés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2165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90CF8-E865-482D-A639-CC5EE526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2705" y="324514"/>
            <a:ext cx="8905703" cy="1143000"/>
          </a:xfrm>
        </p:spPr>
        <p:txBody>
          <a:bodyPr/>
          <a:lstStyle/>
          <a:p>
            <a:r>
              <a:rPr lang="fr-FR" sz="3600" dirty="0">
                <a:solidFill>
                  <a:srgbClr val="C00000"/>
                </a:solidFill>
                <a:latin typeface="Arial" charset="0"/>
              </a:rPr>
              <a:t>Différence entre skip et Advance</a:t>
            </a:r>
            <a:br>
              <a:rPr lang="fr-FR" sz="3600" dirty="0">
                <a:solidFill>
                  <a:srgbClr val="C00000"/>
                </a:solidFill>
                <a:latin typeface="Arial" charset="0"/>
              </a:rPr>
            </a:br>
            <a:br>
              <a:rPr lang="fr-FR" sz="4400" dirty="0">
                <a:solidFill>
                  <a:srgbClr val="C00000"/>
                </a:solidFill>
                <a:latin typeface="Arial" charset="0"/>
              </a:rPr>
            </a:br>
            <a:br>
              <a:rPr lang="fr-FR" sz="4400" dirty="0">
                <a:solidFill>
                  <a:srgbClr val="C00000"/>
                </a:solidFill>
                <a:latin typeface="Arial" charset="0"/>
              </a:rPr>
            </a:br>
            <a:endParaRPr lang="fr-FR" sz="44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4966504-0010-4379-9491-D1960AE6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603" y="2140529"/>
            <a:ext cx="7653251" cy="424364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/>
              <a:t>Différence entre skip et Advance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Skip</a:t>
            </a:r>
          </a:p>
          <a:p>
            <a:pPr lvl="1">
              <a:lnSpc>
                <a:spcPct val="150000"/>
              </a:lnSpc>
            </a:pPr>
            <a:r>
              <a:rPr lang="fr-FR" dirty="0"/>
              <a:t>Advance</a:t>
            </a:r>
          </a:p>
          <a:p>
            <a:pPr marL="0" indent="0">
              <a:lnSpc>
                <a:spcPct val="150000"/>
              </a:lnSpc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9824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90CF8-E865-482D-A639-CC5EE526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2705" y="324514"/>
            <a:ext cx="8905703" cy="1143000"/>
          </a:xfrm>
        </p:spPr>
        <p:txBody>
          <a:bodyPr/>
          <a:lstStyle/>
          <a:p>
            <a:r>
              <a:rPr lang="fr-FR" sz="3600" dirty="0">
                <a:solidFill>
                  <a:srgbClr val="C00000"/>
                </a:solidFill>
                <a:latin typeface="Arial" charset="0"/>
              </a:rPr>
              <a:t>La fonction </a:t>
            </a:r>
            <a:r>
              <a:rPr lang="fr-FR" sz="3600" dirty="0" err="1">
                <a:solidFill>
                  <a:srgbClr val="C00000"/>
                </a:solidFill>
                <a:latin typeface="Arial" charset="0"/>
              </a:rPr>
              <a:t>Visualvalue</a:t>
            </a:r>
            <a:br>
              <a:rPr lang="fr-FR" sz="3600" dirty="0">
                <a:solidFill>
                  <a:srgbClr val="C00000"/>
                </a:solidFill>
                <a:latin typeface="Arial" charset="0"/>
              </a:rPr>
            </a:br>
            <a:br>
              <a:rPr lang="fr-FR" sz="4400" dirty="0">
                <a:solidFill>
                  <a:srgbClr val="C00000"/>
                </a:solidFill>
                <a:latin typeface="Arial" charset="0"/>
              </a:rPr>
            </a:br>
            <a:br>
              <a:rPr lang="fr-FR" sz="4400" dirty="0">
                <a:solidFill>
                  <a:srgbClr val="C00000"/>
                </a:solidFill>
                <a:latin typeface="Arial" charset="0"/>
              </a:rPr>
            </a:br>
            <a:endParaRPr lang="fr-FR" sz="44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4966504-0010-4379-9491-D1960AE6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603" y="2140529"/>
            <a:ext cx="7653251" cy="424364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/>
              <a:t>La fonction </a:t>
            </a:r>
            <a:r>
              <a:rPr lang="fr-FR" dirty="0" err="1"/>
              <a:t>Visualvalue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8567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90CF8-E865-482D-A639-CC5EE526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2705" y="324514"/>
            <a:ext cx="8905703" cy="1143000"/>
          </a:xfrm>
        </p:spPr>
        <p:txBody>
          <a:bodyPr/>
          <a:lstStyle/>
          <a:p>
            <a:r>
              <a:rPr lang="fr-FR" sz="3600" dirty="0">
                <a:solidFill>
                  <a:srgbClr val="C00000"/>
                </a:solidFill>
                <a:latin typeface="Arial" charset="0"/>
              </a:rPr>
              <a:t>Navigation dans l’application de saisie</a:t>
            </a:r>
            <a:br>
              <a:rPr lang="fr-FR" sz="3600" dirty="0">
                <a:solidFill>
                  <a:srgbClr val="C00000"/>
                </a:solidFill>
                <a:latin typeface="Arial" charset="0"/>
              </a:rPr>
            </a:br>
            <a:br>
              <a:rPr lang="fr-FR" sz="4400" dirty="0">
                <a:solidFill>
                  <a:srgbClr val="C00000"/>
                </a:solidFill>
                <a:latin typeface="Arial" charset="0"/>
              </a:rPr>
            </a:br>
            <a:br>
              <a:rPr lang="fr-FR" sz="4400" dirty="0">
                <a:solidFill>
                  <a:srgbClr val="C00000"/>
                </a:solidFill>
                <a:latin typeface="Arial" charset="0"/>
              </a:rPr>
            </a:br>
            <a:endParaRPr lang="fr-FR" sz="44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4966504-0010-4379-9491-D1960AE6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603" y="2140529"/>
            <a:ext cx="7653251" cy="424364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/>
              <a:t>Navigation dans l’application de saisie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200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90CF8-E865-482D-A639-CC5EE526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2705" y="324514"/>
            <a:ext cx="8905703" cy="1143000"/>
          </a:xfrm>
        </p:spPr>
        <p:txBody>
          <a:bodyPr/>
          <a:lstStyle/>
          <a:p>
            <a:r>
              <a:rPr lang="fr-FR" sz="3600" dirty="0">
                <a:solidFill>
                  <a:srgbClr val="C00000"/>
                </a:solidFill>
                <a:latin typeface="Arial" charset="0"/>
              </a:rPr>
              <a:t>Formulaires externes</a:t>
            </a:r>
            <a:br>
              <a:rPr lang="fr-FR" sz="3600" dirty="0">
                <a:solidFill>
                  <a:srgbClr val="C00000"/>
                </a:solidFill>
                <a:latin typeface="Arial" charset="0"/>
              </a:rPr>
            </a:br>
            <a:br>
              <a:rPr lang="fr-FR" sz="4400" dirty="0">
                <a:solidFill>
                  <a:srgbClr val="C00000"/>
                </a:solidFill>
                <a:latin typeface="Arial" charset="0"/>
              </a:rPr>
            </a:br>
            <a:br>
              <a:rPr lang="fr-FR" sz="4400" dirty="0">
                <a:solidFill>
                  <a:srgbClr val="C00000"/>
                </a:solidFill>
                <a:latin typeface="Arial" charset="0"/>
              </a:rPr>
            </a:br>
            <a:endParaRPr lang="fr-FR" sz="4400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4966504-0010-4379-9491-D1960AE6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603" y="2140529"/>
            <a:ext cx="7653251" cy="424364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/>
              <a:t>Formulaires externes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0274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90CF8-E865-482D-A639-CC5EE526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2705" y="324514"/>
            <a:ext cx="8905703" cy="1143000"/>
          </a:xfrm>
        </p:spPr>
        <p:txBody>
          <a:bodyPr/>
          <a:lstStyle/>
          <a:p>
            <a:r>
              <a:rPr lang="fr-FR" sz="4400" dirty="0">
                <a:solidFill>
                  <a:srgbClr val="C00000"/>
                </a:solidFill>
                <a:latin typeface="Arial" charset="0"/>
              </a:rPr>
              <a:t>Travaux pratiques </a:t>
            </a:r>
            <a:br>
              <a:rPr lang="fr-FR" dirty="0">
                <a:solidFill>
                  <a:srgbClr val="C00000"/>
                </a:solidFill>
                <a:latin typeface="Arial" charset="0"/>
              </a:rPr>
            </a:br>
            <a:endParaRPr lang="fr-FR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14966504-0010-4379-9491-D1960AE6CA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603" y="2140529"/>
            <a:ext cx="7653251" cy="36783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b="1" dirty="0"/>
              <a:t>Travaux pratiques</a:t>
            </a:r>
          </a:p>
          <a:p>
            <a:pPr lvl="1">
              <a:lnSpc>
                <a:spcPct val="150000"/>
              </a:lnSpc>
            </a:pPr>
            <a:r>
              <a:rPr lang="fr-FR" b="1" dirty="0"/>
              <a:t>Navigation </a:t>
            </a:r>
          </a:p>
          <a:p>
            <a:pPr lvl="1">
              <a:lnSpc>
                <a:spcPct val="150000"/>
              </a:lnSpc>
            </a:pPr>
            <a:r>
              <a:rPr lang="fr-FR" b="1" dirty="0"/>
              <a:t>formulaires externes </a:t>
            </a:r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9002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90CF8-E865-482D-A639-CC5EE5262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877" y="3184092"/>
            <a:ext cx="4239490" cy="1143000"/>
          </a:xfrm>
        </p:spPr>
        <p:txBody>
          <a:bodyPr/>
          <a:lstStyle/>
          <a:p>
            <a:r>
              <a:rPr lang="fr-FR" sz="4400" dirty="0">
                <a:solidFill>
                  <a:srgbClr val="C00000"/>
                </a:solidFill>
                <a:latin typeface="Arial" charset="0"/>
              </a:rPr>
              <a:t>Merci !</a:t>
            </a:r>
            <a:br>
              <a:rPr lang="fr-FR" dirty="0"/>
            </a:br>
            <a:br>
              <a:rPr lang="fr-FR" dirty="0">
                <a:solidFill>
                  <a:srgbClr val="C00000"/>
                </a:solidFill>
                <a:latin typeface="Arial" charset="0"/>
              </a:rPr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5869910"/>
      </p:ext>
    </p:extLst>
  </p:cSld>
  <p:clrMapOvr>
    <a:masterClrMapping/>
  </p:clrMapOvr>
</p:sld>
</file>

<file path=ppt/theme/theme1.xml><?xml version="1.0" encoding="utf-8"?>
<a:theme xmlns:a="http://schemas.openxmlformats.org/drawingml/2006/main" name="fond_afrista">
  <a:themeElements>
    <a:clrScheme name="fond_afris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ond_afris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nd_afris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nd_afris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nd_afris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89</Words>
  <Application>Microsoft Office PowerPoint</Application>
  <PresentationFormat>Grand écran</PresentationFormat>
  <Paragraphs>25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fond_afrista</vt:lpstr>
      <vt:lpstr>  Saisie en mode « System Controlled »       Léonard NABASSEMBA Bamako (Mali), du 24 au 29  septembre 2018 </vt:lpstr>
      <vt:lpstr>Saisie en mode « System Controlled »  </vt:lpstr>
      <vt:lpstr>Revenir sur les champs sautés  </vt:lpstr>
      <vt:lpstr>Différence entre skip et Advance   </vt:lpstr>
      <vt:lpstr>La fonction Visualvalue   </vt:lpstr>
      <vt:lpstr>Navigation dans l’application de saisie   </vt:lpstr>
      <vt:lpstr>Formulaires externes   </vt:lpstr>
      <vt:lpstr>Travaux pratiques  </vt:lpstr>
      <vt:lpstr>Merci 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OBJECTIFS     Léonard NABASSEMBA Bamako (Mali), du 24 au 29  septembre 2018 </dc:title>
  <dc:creator>Léonard Nab</dc:creator>
  <cp:lastModifiedBy>Léonard Nab</cp:lastModifiedBy>
  <cp:revision>43</cp:revision>
  <dcterms:created xsi:type="dcterms:W3CDTF">2018-09-22T19:52:55Z</dcterms:created>
  <dcterms:modified xsi:type="dcterms:W3CDTF">2018-09-24T11:46:15Z</dcterms:modified>
</cp:coreProperties>
</file>