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60" r:id="rId3"/>
    <p:sldId id="271" r:id="rId4"/>
    <p:sldId id="272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64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5B16B-FDC1-46A8-A7D5-150A849FD708}" type="datetimeFigureOut">
              <a:rPr lang="fr-FR" smtClean="0"/>
              <a:t>25/09/2018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0E40C-AC15-4505-BAFA-59B45E1629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406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01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496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33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289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0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98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452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3771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31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9169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39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1" y="304801"/>
            <a:ext cx="258656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116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2063750" y="2130426"/>
            <a:ext cx="7918450" cy="40354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fr-FR" sz="3200" dirty="0">
                <a:solidFill>
                  <a:schemeClr val="accent2"/>
                </a:solidFill>
                <a:latin typeface="Arial" charset="0"/>
              </a:rPr>
            </a:br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Tableaux de suivi de terrain</a:t>
            </a:r>
            <a:r>
              <a:rPr lang="fr-FR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r>
              <a:rPr lang="fr-FR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fr-FR" dirty="0">
                <a:solidFill>
                  <a:schemeClr val="accent2"/>
                </a:solidFill>
                <a:latin typeface="Arial" charset="0"/>
              </a:rPr>
            </a:br>
            <a:r>
              <a:rPr lang="fr-FR" b="0" dirty="0">
                <a:latin typeface="Arial" charset="0"/>
              </a:rPr>
              <a:t/>
            </a:r>
            <a:br>
              <a:rPr lang="fr-FR" b="0" dirty="0">
                <a:latin typeface="Arial" charset="0"/>
              </a:rPr>
            </a:br>
            <a:r>
              <a:rPr lang="fr-FR" b="0" dirty="0">
                <a:solidFill>
                  <a:srgbClr val="FF3300"/>
                </a:solidFill>
                <a:latin typeface="Arial" charset="0"/>
              </a:rPr>
              <a:t/>
            </a:r>
            <a:br>
              <a:rPr lang="fr-FR" b="0" dirty="0">
                <a:solidFill>
                  <a:srgbClr val="FF3300"/>
                </a:solidFill>
                <a:latin typeface="Arial" charset="0"/>
              </a:rPr>
            </a:br>
            <a:r>
              <a:rPr lang="fr-FR" sz="1800" b="0" dirty="0">
                <a:latin typeface="Arial" charset="0"/>
              </a:rPr>
              <a:t/>
            </a:r>
            <a:br>
              <a:rPr lang="fr-FR" sz="1800" b="0" dirty="0">
                <a:latin typeface="Arial" charset="0"/>
              </a:rPr>
            </a:br>
            <a:r>
              <a:rPr lang="fr-FR" sz="1800" b="0" dirty="0">
                <a:latin typeface="Arial" charset="0"/>
              </a:rPr>
              <a:t>Léonard NABASSEMBA</a:t>
            </a:r>
            <a:br>
              <a:rPr lang="fr-FR" sz="1800" b="0" dirty="0">
                <a:latin typeface="Arial" charset="0"/>
              </a:rPr>
            </a:br>
            <a:r>
              <a:rPr lang="fr-FR" dirty="0">
                <a:latin typeface="Arial" charset="0"/>
              </a:rPr>
              <a:t>B</a:t>
            </a:r>
            <a:r>
              <a:rPr lang="fr-FR" sz="1600" dirty="0">
                <a:latin typeface="Arial" charset="0"/>
              </a:rPr>
              <a:t>amako (Mali), du 24 au 29  septembre 2018</a:t>
            </a:r>
            <a:r>
              <a:rPr lang="fr-FR" sz="1400" dirty="0">
                <a:latin typeface="Arial" charset="0"/>
              </a:rPr>
              <a:t/>
            </a:r>
            <a:br>
              <a:rPr lang="fr-FR" sz="1400" dirty="0">
                <a:latin typeface="Arial" charset="0"/>
              </a:rPr>
            </a:br>
            <a:endParaRPr lang="fr-FR" sz="1400" dirty="0">
              <a:latin typeface="Arial" charset="0"/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3792538" y="404814"/>
            <a:ext cx="64071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>
                <a:solidFill>
                  <a:srgbClr val="C00000"/>
                </a:solidFill>
                <a:latin typeface="Arial" charset="0"/>
              </a:rPr>
              <a:t>Atelier sur les méthodologies et les outils spécifiques à la collecte des données numériques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877" y="5350369"/>
            <a:ext cx="6691746" cy="1143000"/>
          </a:xfrm>
        </p:spPr>
        <p:txBody>
          <a:bodyPr/>
          <a:lstStyle/>
          <a:p>
            <a:r>
              <a:rPr lang="en-US" sz="3200" dirty="0" err="1">
                <a:solidFill>
                  <a:schemeClr val="accent2"/>
                </a:solidFill>
              </a:rPr>
              <a:t>Peu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fiable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mais</a:t>
            </a:r>
            <a:r>
              <a:rPr lang="en-US" sz="3200" dirty="0">
                <a:solidFill>
                  <a:schemeClr val="accent2"/>
                </a:solidFill>
              </a:rPr>
              <a:t> précis</a:t>
            </a:r>
            <a:br>
              <a:rPr lang="en-US" sz="3200" dirty="0">
                <a:solidFill>
                  <a:schemeClr val="accent2"/>
                </a:solidFill>
              </a:rPr>
            </a:br>
            <a:r>
              <a:rPr lang="fr-FR" sz="3200" dirty="0">
                <a:solidFill>
                  <a:schemeClr val="accent2"/>
                </a:solidFill>
              </a:rPr>
              <a:t>données </a:t>
            </a:r>
            <a:r>
              <a:rPr lang="en-US" sz="3200" dirty="0" err="1">
                <a:solidFill>
                  <a:schemeClr val="accent2"/>
                </a:solidFill>
              </a:rPr>
              <a:t>imprécises</a:t>
            </a:r>
            <a:r>
              <a:rPr lang="en-US" sz="3200" dirty="0">
                <a:solidFill>
                  <a:schemeClr val="accent2"/>
                </a:solidFill>
              </a:rPr>
              <a:t> </a:t>
            </a:r>
            <a:r>
              <a:rPr lang="en-US" sz="3200" dirty="0" err="1">
                <a:solidFill>
                  <a:schemeClr val="accent2"/>
                </a:solidFill>
              </a:rPr>
              <a:t>mais</a:t>
            </a:r>
            <a:r>
              <a:rPr lang="en-US" sz="3200" dirty="0">
                <a:solidFill>
                  <a:schemeClr val="accent2"/>
                </a:solidFill>
              </a:rPr>
              <a:t> objectives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xmlns="" id="{B93B0F0D-7FFE-491D-886D-9651E5186E36}"/>
              </a:ext>
            </a:extLst>
          </p:cNvPr>
          <p:cNvGrpSpPr/>
          <p:nvPr/>
        </p:nvGrpSpPr>
        <p:grpSpPr>
          <a:xfrm>
            <a:off x="3523071" y="364631"/>
            <a:ext cx="5005787" cy="4639631"/>
            <a:chOff x="2362200" y="838200"/>
            <a:chExt cx="4572000" cy="4343400"/>
          </a:xfrm>
        </p:grpSpPr>
        <p:sp>
          <p:nvSpPr>
            <p:cNvPr id="6" name="Oval 76">
              <a:extLst>
                <a:ext uri="{FF2B5EF4-FFF2-40B4-BE49-F238E27FC236}">
                  <a16:creationId xmlns:a16="http://schemas.microsoft.com/office/drawing/2014/main" xmlns="" id="{5073968F-EFE7-4796-B1CC-41BF2C3524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402" y="2387600"/>
              <a:ext cx="1117600" cy="1066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Oval 77">
              <a:extLst>
                <a:ext uri="{FF2B5EF4-FFF2-40B4-BE49-F238E27FC236}">
                  <a16:creationId xmlns:a16="http://schemas.microsoft.com/office/drawing/2014/main" xmlns="" id="{AD5204C8-2B9F-4D51-92B4-EA911D0AC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599" y="1879600"/>
              <a:ext cx="2235200" cy="2133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Oval 78">
              <a:extLst>
                <a:ext uri="{FF2B5EF4-FFF2-40B4-BE49-F238E27FC236}">
                  <a16:creationId xmlns:a16="http://schemas.microsoft.com/office/drawing/2014/main" xmlns="" id="{E67BED32-F0BF-4524-A2DC-AE42C1000F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1371600"/>
              <a:ext cx="3352800" cy="3200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Oval 81">
              <a:extLst>
                <a:ext uri="{FF2B5EF4-FFF2-40B4-BE49-F238E27FC236}">
                  <a16:creationId xmlns:a16="http://schemas.microsoft.com/office/drawing/2014/main" xmlns="" id="{0C5A3A23-331B-4A92-8E59-82EB3F0B38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800" y="1676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Oval 82">
              <a:extLst>
                <a:ext uri="{FF2B5EF4-FFF2-40B4-BE49-F238E27FC236}">
                  <a16:creationId xmlns:a16="http://schemas.microsoft.com/office/drawing/2014/main" xmlns="" id="{22686D40-77D9-45E4-BCE0-FA4084B65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7800" y="4191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Oval 83">
              <a:extLst>
                <a:ext uri="{FF2B5EF4-FFF2-40B4-BE49-F238E27FC236}">
                  <a16:creationId xmlns:a16="http://schemas.microsoft.com/office/drawing/2014/main" xmlns="" id="{1291BCD3-AC8A-4A3C-8137-98E81B60C5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3657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Oval 84">
              <a:extLst>
                <a:ext uri="{FF2B5EF4-FFF2-40B4-BE49-F238E27FC236}">
                  <a16:creationId xmlns:a16="http://schemas.microsoft.com/office/drawing/2014/main" xmlns="" id="{7DF6A287-D364-4A10-97A1-9A44286CB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3505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Oval 85">
              <a:extLst>
                <a:ext uri="{FF2B5EF4-FFF2-40B4-BE49-F238E27FC236}">
                  <a16:creationId xmlns:a16="http://schemas.microsoft.com/office/drawing/2014/main" xmlns="" id="{1683AD87-9D2E-45E6-8A3B-CBDE3DCC7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1752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Oval 86">
              <a:extLst>
                <a:ext uri="{FF2B5EF4-FFF2-40B4-BE49-F238E27FC236}">
                  <a16:creationId xmlns:a16="http://schemas.microsoft.com/office/drawing/2014/main" xmlns="" id="{8B76B68D-0245-4ECD-8FF0-C06DFC570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2743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Oval 87">
              <a:extLst>
                <a:ext uri="{FF2B5EF4-FFF2-40B4-BE49-F238E27FC236}">
                  <a16:creationId xmlns:a16="http://schemas.microsoft.com/office/drawing/2014/main" xmlns="" id="{E9206C91-2299-4AF5-BCED-3D0DF85F0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1400" y="3429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Oval 88">
              <a:extLst>
                <a:ext uri="{FF2B5EF4-FFF2-40B4-BE49-F238E27FC236}">
                  <a16:creationId xmlns:a16="http://schemas.microsoft.com/office/drawing/2014/main" xmlns="" id="{09E7E835-C036-4EAA-8A14-FDD2C2101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9800" y="3124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Line 79">
              <a:extLst>
                <a:ext uri="{FF2B5EF4-FFF2-40B4-BE49-F238E27FC236}">
                  <a16:creationId xmlns:a16="http://schemas.microsoft.com/office/drawing/2014/main" xmlns="" id="{A4A12B12-9846-41BE-A4B2-7F1F33F632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8200" y="838200"/>
              <a:ext cx="0" cy="434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80">
              <a:extLst>
                <a:ext uri="{FF2B5EF4-FFF2-40B4-BE49-F238E27FC236}">
                  <a16:creationId xmlns:a16="http://schemas.microsoft.com/office/drawing/2014/main" xmlns="" id="{7D81E88E-08D6-47BB-BD28-9CE2D0150C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2200" y="28956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Oval 87">
              <a:extLst>
                <a:ext uri="{FF2B5EF4-FFF2-40B4-BE49-F238E27FC236}">
                  <a16:creationId xmlns:a16="http://schemas.microsoft.com/office/drawing/2014/main" xmlns="" id="{B8A73981-FBA2-444E-A010-AF81978D3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1524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Oval 86">
              <a:extLst>
                <a:ext uri="{FF2B5EF4-FFF2-40B4-BE49-F238E27FC236}">
                  <a16:creationId xmlns:a16="http://schemas.microsoft.com/office/drawing/2014/main" xmlns="" id="{CD0B0E13-A347-4EB7-80EB-506DC4F6A4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3800" y="4038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Oval 84">
              <a:extLst>
                <a:ext uri="{FF2B5EF4-FFF2-40B4-BE49-F238E27FC236}">
                  <a16:creationId xmlns:a16="http://schemas.microsoft.com/office/drawing/2014/main" xmlns="" id="{824E21C0-4E79-4297-B08C-00B40AF24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6138" y="2209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Oval 85">
              <a:extLst>
                <a:ext uri="{FF2B5EF4-FFF2-40B4-BE49-F238E27FC236}">
                  <a16:creationId xmlns:a16="http://schemas.microsoft.com/office/drawing/2014/main" xmlns="" id="{3AA3F61F-A4A6-452B-B6D2-1A7333A9A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0" y="2362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3" name="Oval 85">
              <a:extLst>
                <a:ext uri="{FF2B5EF4-FFF2-40B4-BE49-F238E27FC236}">
                  <a16:creationId xmlns:a16="http://schemas.microsoft.com/office/drawing/2014/main" xmlns="" id="{FE7A94E2-0725-4C1D-B223-8A3BB8548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00" y="2209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Oval 85">
              <a:extLst>
                <a:ext uri="{FF2B5EF4-FFF2-40B4-BE49-F238E27FC236}">
                  <a16:creationId xmlns:a16="http://schemas.microsoft.com/office/drawing/2014/main" xmlns="" id="{8478D7AF-7089-465A-943C-8F9F08216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3048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34674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920" y="5556875"/>
            <a:ext cx="5328459" cy="1143000"/>
          </a:xfrm>
        </p:spPr>
        <p:txBody>
          <a:bodyPr/>
          <a:lstStyle/>
          <a:p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Fiable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&amp; Précis</a:t>
            </a:r>
            <a:br>
              <a:rPr lang="en-US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3200" dirty="0">
                <a:solidFill>
                  <a:schemeClr val="accent1">
                    <a:lumMod val="75000"/>
                  </a:schemeClr>
                </a:solidFill>
              </a:rPr>
              <a:t>données 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précises et objectives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grpSp>
        <p:nvGrpSpPr>
          <p:cNvPr id="25" name="Groupe 24">
            <a:extLst>
              <a:ext uri="{FF2B5EF4-FFF2-40B4-BE49-F238E27FC236}">
                <a16:creationId xmlns:a16="http://schemas.microsoft.com/office/drawing/2014/main" xmlns="" id="{54E03CD1-61FE-4707-B684-7CB71C696E9F}"/>
              </a:ext>
            </a:extLst>
          </p:cNvPr>
          <p:cNvGrpSpPr/>
          <p:nvPr/>
        </p:nvGrpSpPr>
        <p:grpSpPr>
          <a:xfrm>
            <a:off x="4139736" y="532013"/>
            <a:ext cx="5054139" cy="4887885"/>
            <a:chOff x="2362200" y="838200"/>
            <a:chExt cx="4572000" cy="4343400"/>
          </a:xfrm>
        </p:grpSpPr>
        <p:sp>
          <p:nvSpPr>
            <p:cNvPr id="26" name="Oval 76">
              <a:extLst>
                <a:ext uri="{FF2B5EF4-FFF2-40B4-BE49-F238E27FC236}">
                  <a16:creationId xmlns:a16="http://schemas.microsoft.com/office/drawing/2014/main" xmlns="" id="{1F5F1587-A885-475E-91AB-7732114FC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402" y="2387600"/>
              <a:ext cx="1117600" cy="1066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Oval 77">
              <a:extLst>
                <a:ext uri="{FF2B5EF4-FFF2-40B4-BE49-F238E27FC236}">
                  <a16:creationId xmlns:a16="http://schemas.microsoft.com/office/drawing/2014/main" xmlns="" id="{C5A08F9A-7214-4AF9-BE86-9F223686D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599" y="1879600"/>
              <a:ext cx="2235200" cy="2133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Oval 78">
              <a:extLst>
                <a:ext uri="{FF2B5EF4-FFF2-40B4-BE49-F238E27FC236}">
                  <a16:creationId xmlns:a16="http://schemas.microsoft.com/office/drawing/2014/main" xmlns="" id="{A08740D6-A0C0-43C2-A170-F6A9BEB22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1371600"/>
              <a:ext cx="3352800" cy="3200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9" name="Oval 81">
              <a:extLst>
                <a:ext uri="{FF2B5EF4-FFF2-40B4-BE49-F238E27FC236}">
                  <a16:creationId xmlns:a16="http://schemas.microsoft.com/office/drawing/2014/main" xmlns="" id="{971BB9F0-EC3D-40C8-8918-F5A881A780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3048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Oval 82">
              <a:extLst>
                <a:ext uri="{FF2B5EF4-FFF2-40B4-BE49-F238E27FC236}">
                  <a16:creationId xmlns:a16="http://schemas.microsoft.com/office/drawing/2014/main" xmlns="" id="{013973FE-5DC5-44F6-9534-81BAB22E1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2667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1" name="Oval 83">
              <a:extLst>
                <a:ext uri="{FF2B5EF4-FFF2-40B4-BE49-F238E27FC236}">
                  <a16:creationId xmlns:a16="http://schemas.microsoft.com/office/drawing/2014/main" xmlns="" id="{794A97CD-A3D9-4BDF-B638-D66CEB562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7200" y="3124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" name="Oval 84">
              <a:extLst>
                <a:ext uri="{FF2B5EF4-FFF2-40B4-BE49-F238E27FC236}">
                  <a16:creationId xmlns:a16="http://schemas.microsoft.com/office/drawing/2014/main" xmlns="" id="{8AB41A69-14AF-4ABE-9CE3-B29000A24A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580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Oval 85">
              <a:extLst>
                <a:ext uri="{FF2B5EF4-FFF2-40B4-BE49-F238E27FC236}">
                  <a16:creationId xmlns:a16="http://schemas.microsoft.com/office/drawing/2014/main" xmlns="" id="{B4BD0285-C01B-4BE6-8227-463D90CD2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600" y="3048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4" name="Oval 86">
              <a:extLst>
                <a:ext uri="{FF2B5EF4-FFF2-40B4-BE49-F238E27FC236}">
                  <a16:creationId xmlns:a16="http://schemas.microsoft.com/office/drawing/2014/main" xmlns="" id="{DC8BC97C-A919-411B-BBE7-8E7104101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2743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5" name="Oval 87">
              <a:extLst>
                <a:ext uri="{FF2B5EF4-FFF2-40B4-BE49-F238E27FC236}">
                  <a16:creationId xmlns:a16="http://schemas.microsoft.com/office/drawing/2014/main" xmlns="" id="{75AAF3D8-409A-460D-AB4F-CC9C973562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3200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6" name="Oval 88">
              <a:extLst>
                <a:ext uri="{FF2B5EF4-FFF2-40B4-BE49-F238E27FC236}">
                  <a16:creationId xmlns:a16="http://schemas.microsoft.com/office/drawing/2014/main" xmlns="" id="{28DC8C70-381C-4CDA-95A5-F79C73346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20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Line 79">
              <a:extLst>
                <a:ext uri="{FF2B5EF4-FFF2-40B4-BE49-F238E27FC236}">
                  <a16:creationId xmlns:a16="http://schemas.microsoft.com/office/drawing/2014/main" xmlns="" id="{C57F91FB-C225-4CAC-B978-989A2A4A8B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8200" y="838200"/>
              <a:ext cx="0" cy="434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Line 80">
              <a:extLst>
                <a:ext uri="{FF2B5EF4-FFF2-40B4-BE49-F238E27FC236}">
                  <a16:creationId xmlns:a16="http://schemas.microsoft.com/office/drawing/2014/main" xmlns="" id="{9237AFA3-E293-49D9-B6B7-9D2DC94D7A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2200" y="28956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Oval 87">
              <a:extLst>
                <a:ext uri="{FF2B5EF4-FFF2-40B4-BE49-F238E27FC236}">
                  <a16:creationId xmlns:a16="http://schemas.microsoft.com/office/drawing/2014/main" xmlns="" id="{9DB2DAB4-2C9F-4068-9571-DEA005583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2362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0" name="Oval 86">
              <a:extLst>
                <a:ext uri="{FF2B5EF4-FFF2-40B4-BE49-F238E27FC236}">
                  <a16:creationId xmlns:a16="http://schemas.microsoft.com/office/drawing/2014/main" xmlns="" id="{99111A3D-B7B0-4D0C-85B3-5AC4B0F34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400" y="25908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" name="Oval 84">
              <a:extLst>
                <a:ext uri="{FF2B5EF4-FFF2-40B4-BE49-F238E27FC236}">
                  <a16:creationId xmlns:a16="http://schemas.microsoft.com/office/drawing/2014/main" xmlns="" id="{67D1C051-561C-46FF-987C-CF3DAD2BD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1000" y="2743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2" name="Oval 85">
              <a:extLst>
                <a:ext uri="{FF2B5EF4-FFF2-40B4-BE49-F238E27FC236}">
                  <a16:creationId xmlns:a16="http://schemas.microsoft.com/office/drawing/2014/main" xmlns="" id="{607876CB-1CC7-4BD6-9EC5-5929F4C6E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8200" y="2819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3" name="Oval 85">
              <a:extLst>
                <a:ext uri="{FF2B5EF4-FFF2-40B4-BE49-F238E27FC236}">
                  <a16:creationId xmlns:a16="http://schemas.microsoft.com/office/drawing/2014/main" xmlns="" id="{F0D756D4-5EEC-46B2-BCA8-E3E86CA59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2514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" name="Oval 85">
              <a:extLst>
                <a:ext uri="{FF2B5EF4-FFF2-40B4-BE49-F238E27FC236}">
                  <a16:creationId xmlns:a16="http://schemas.microsoft.com/office/drawing/2014/main" xmlns="" id="{088CA2BF-28C4-4DC3-8295-B5435C1E3A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800" y="3048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20355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2014" y="2857500"/>
            <a:ext cx="3463637" cy="1143000"/>
          </a:xfrm>
        </p:spPr>
        <p:txBody>
          <a:bodyPr/>
          <a:lstStyle/>
          <a:p>
            <a:pPr marL="0" indent="0">
              <a:buNone/>
            </a:pPr>
            <a:r>
              <a:rPr lang="fr-FR" sz="8000" dirty="0">
                <a:solidFill>
                  <a:srgbClr val="FF0000"/>
                </a:solidFill>
              </a:rPr>
              <a:t>Merci !</a:t>
            </a:r>
          </a:p>
          <a:p>
            <a:pPr marL="0" lvl="1" indent="0">
              <a:buNone/>
            </a:pPr>
            <a:endParaRPr lang="fr-FR" sz="3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5433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Tableaux de suivi de terrain</a:t>
            </a: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964" y="1886990"/>
            <a:ext cx="8681258" cy="4696372"/>
          </a:xfrm>
        </p:spPr>
        <p:txBody>
          <a:bodyPr/>
          <a:lstStyle/>
          <a:p>
            <a:r>
              <a:rPr lang="fr-FR" dirty="0"/>
              <a:t>Plan d’analyse</a:t>
            </a:r>
          </a:p>
          <a:p>
            <a:endParaRPr lang="fr-FR" dirty="0"/>
          </a:p>
          <a:p>
            <a:r>
              <a:rPr lang="fr-FR" dirty="0"/>
              <a:t>Plan de tabulation</a:t>
            </a:r>
          </a:p>
          <a:p>
            <a:endParaRPr lang="fr-FR" dirty="0"/>
          </a:p>
          <a:p>
            <a:r>
              <a:rPr lang="fr-FR" dirty="0"/>
              <a:t>Tableaux de suivi de terrain</a:t>
            </a:r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97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Tableaux de suivi de terrain</a:t>
            </a: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411" y="1612670"/>
            <a:ext cx="8681258" cy="4696372"/>
          </a:xfrm>
        </p:spPr>
        <p:txBody>
          <a:bodyPr/>
          <a:lstStyle/>
          <a:p>
            <a:r>
              <a:rPr lang="fr-FR" dirty="0"/>
              <a:t>Les tableaux de suivi de terrain sont un outil essentiel pour :</a:t>
            </a:r>
          </a:p>
          <a:p>
            <a:pPr lvl="1"/>
            <a:r>
              <a:rPr lang="fr-FR" dirty="0"/>
              <a:t>la supervision sur le terrain</a:t>
            </a:r>
          </a:p>
          <a:p>
            <a:pPr lvl="1"/>
            <a:r>
              <a:rPr lang="fr-FR" dirty="0"/>
              <a:t>le contrôle du terrain</a:t>
            </a:r>
          </a:p>
          <a:p>
            <a:pPr lvl="1"/>
            <a:endParaRPr lang="en-US" dirty="0"/>
          </a:p>
          <a:p>
            <a:r>
              <a:rPr lang="fr-FR" dirty="0" smtClean="0"/>
              <a:t>Basés </a:t>
            </a:r>
            <a:r>
              <a:rPr lang="fr-FR" dirty="0"/>
              <a:t>sur les données collectées</a:t>
            </a:r>
            <a:endParaRPr lang="en-US" dirty="0"/>
          </a:p>
          <a:p>
            <a:r>
              <a:rPr lang="fr-FR" dirty="0"/>
              <a:t>Générées régulièrement par l'équipe de traitement des données du bureau central</a:t>
            </a:r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537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>
                <a:solidFill>
                  <a:schemeClr val="accent2"/>
                </a:solidFill>
                <a:latin typeface="Arial" charset="0"/>
              </a:rPr>
              <a:t>Tableaux de suivi de terrain</a:t>
            </a: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809" y="1965280"/>
            <a:ext cx="10658860" cy="4562129"/>
          </a:xfrm>
        </p:spPr>
        <p:txBody>
          <a:bodyPr/>
          <a:lstStyle/>
          <a:p>
            <a:r>
              <a:rPr lang="fr-FR" dirty="0"/>
              <a:t>Les tableaux de suivi de terrain fournissent :</a:t>
            </a:r>
          </a:p>
          <a:p>
            <a:pPr lvl="1"/>
            <a:r>
              <a:rPr lang="fr-FR" sz="3100" kern="1200" dirty="0">
                <a:latin typeface="Univers LT Std 55 Roman" charset="0"/>
                <a:ea typeface="Univers LT Std 55 Roman" charset="0"/>
                <a:cs typeface="Univers LT Std 55 Roman" charset="0"/>
              </a:rPr>
              <a:t>une gamme complète d'informations sur la qualité des données déjà collectées</a:t>
            </a:r>
            <a:endParaRPr lang="fr-CI" sz="3100" kern="1200" dirty="0">
              <a:latin typeface="Univers LT Std 55 Roman" charset="0"/>
              <a:ea typeface="Univers LT Std 55 Roman" charset="0"/>
              <a:cs typeface="Univers LT Std 55 Roman" charset="0"/>
            </a:endParaRPr>
          </a:p>
          <a:p>
            <a:pPr lvl="1"/>
            <a:r>
              <a:rPr lang="fr-FR" sz="3100" kern="1200" dirty="0">
                <a:latin typeface="Univers LT Std 55 Roman" charset="0"/>
                <a:ea typeface="Univers LT Std 55 Roman" charset="0"/>
                <a:cs typeface="Univers LT Std 55 Roman" charset="0"/>
              </a:rPr>
              <a:t>les informations sur le travail de chaque équipe et de chaque enquêteur</a:t>
            </a:r>
            <a:endParaRPr lang="fr-CI" sz="3100" kern="1200" dirty="0">
              <a:latin typeface="Univers LT Std 55 Roman" charset="0"/>
              <a:ea typeface="Univers LT Std 55 Roman" charset="0"/>
              <a:cs typeface="Univers LT Std 55 Roman" charset="0"/>
            </a:endParaRPr>
          </a:p>
          <a:p>
            <a:r>
              <a:rPr lang="fr-FR" dirty="0"/>
              <a:t>A partager régulièrement</a:t>
            </a:r>
            <a:endParaRPr lang="fr-CI" dirty="0"/>
          </a:p>
          <a:p>
            <a:r>
              <a:rPr lang="fr-FR" dirty="0"/>
              <a:t>Les missions de terrain ne peuvent s’effectuer sans eux</a:t>
            </a:r>
            <a:r>
              <a:rPr lang="fr-FR" dirty="0" smtClean="0"/>
              <a:t>.</a:t>
            </a:r>
            <a:endParaRPr lang="fr-CI" dirty="0"/>
          </a:p>
        </p:txBody>
      </p:sp>
    </p:spTree>
    <p:extLst>
      <p:ext uri="{BB962C8B-B14F-4D97-AF65-F5344CB8AC3E}">
        <p14:creationId xmlns:p14="http://schemas.microsoft.com/office/powerpoint/2010/main" val="63146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8350198" cy="1143000"/>
          </a:xfrm>
        </p:spPr>
        <p:txBody>
          <a:bodyPr/>
          <a:lstStyle/>
          <a:p>
            <a:r>
              <a:rPr lang="fr-FR" sz="3200" dirty="0" smtClean="0"/>
              <a:t>Contrôle </a:t>
            </a:r>
            <a:r>
              <a:rPr lang="fr-FR" sz="3200" dirty="0"/>
              <a:t>de la qualité des données du </a:t>
            </a:r>
            <a:r>
              <a:rPr lang="fr-FR" sz="3200" dirty="0" smtClean="0"/>
              <a:t>terrain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9678" y="1886989"/>
            <a:ext cx="8281544" cy="377683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Identifier les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facteurs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qui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affectent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: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precision des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données</a:t>
            </a:r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fiabilité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des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données</a:t>
            </a:r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Prévénir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les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erreurs</a:t>
            </a:r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dirty="0"/>
          </a:p>
          <a:p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3175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/>
              <a:t>La précision</a:t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6" y="1886990"/>
            <a:ext cx="10833676" cy="3503876"/>
          </a:xfrm>
        </p:spPr>
        <p:txBody>
          <a:bodyPr/>
          <a:lstStyle/>
          <a:p>
            <a:r>
              <a:rPr lang="fr-FR" dirty="0">
                <a:latin typeface="Montserrat"/>
              </a:rPr>
              <a:t>La</a:t>
            </a:r>
            <a:r>
              <a:rPr lang="fr-FR" b="1" dirty="0">
                <a:latin typeface="Montserrat"/>
              </a:rPr>
              <a:t> précision </a:t>
            </a:r>
            <a:r>
              <a:rPr lang="fr-FR" dirty="0">
                <a:latin typeface="Montserrat"/>
              </a:rPr>
              <a:t>d'une mesure est la différence nette entre la moyenne des mesures obtenues et la valeur réelle (liée à la taille du biais)</a:t>
            </a:r>
          </a:p>
          <a:p>
            <a:pPr lvl="1"/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457200" lvl="1" indent="0">
              <a:buNone/>
            </a:pPr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dirty="0"/>
          </a:p>
          <a:p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032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1468" y="274638"/>
            <a:ext cx="7315201" cy="1143000"/>
          </a:xfrm>
        </p:spPr>
        <p:txBody>
          <a:bodyPr/>
          <a:lstStyle/>
          <a:p>
            <a:r>
              <a:rPr lang="fr-FR" sz="3200" dirty="0"/>
              <a:t>La fiabilité</a:t>
            </a:r>
            <a:br>
              <a:rPr lang="fr-FR" sz="3200" dirty="0"/>
            </a:br>
            <a:r>
              <a:rPr lang="fr-FR" sz="3200" dirty="0"/>
              <a:t/>
            </a:r>
            <a:br>
              <a:rPr lang="fr-FR" sz="3200" dirty="0"/>
            </a:b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14966504-0010-4379-9491-D1960AE6C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501" y="1886989"/>
            <a:ext cx="10560721" cy="3503877"/>
          </a:xfrm>
        </p:spPr>
        <p:txBody>
          <a:bodyPr/>
          <a:lstStyle/>
          <a:p>
            <a:r>
              <a:rPr lang="fr-FR" kern="1200" dirty="0">
                <a:latin typeface="Univers LT Std 55 Roman" charset="0"/>
                <a:ea typeface="Univers LT Std 55 Roman" charset="0"/>
                <a:cs typeface="Univers LT Std 55 Roman" charset="0"/>
              </a:rPr>
              <a:t>La</a:t>
            </a:r>
            <a:r>
              <a:rPr lang="fr-FR" kern="1200" dirty="0">
                <a:solidFill>
                  <a:srgbClr val="00B0F0"/>
                </a:solidFill>
                <a:latin typeface="Univers LT Std 55 Roman" charset="0"/>
                <a:ea typeface="Univers LT Std 55 Roman" charset="0"/>
                <a:cs typeface="Univers LT Std 55 Roman" charset="0"/>
              </a:rPr>
              <a:t> </a:t>
            </a:r>
            <a:r>
              <a:rPr lang="fr-FR" b="1" kern="1200" dirty="0">
                <a:latin typeface="Univers LT Std 55 Roman" charset="0"/>
                <a:ea typeface="Univers LT Std 55 Roman" charset="0"/>
                <a:cs typeface="Univers LT Std 55 Roman" charset="0"/>
              </a:rPr>
              <a:t>fiabilité</a:t>
            </a:r>
            <a:r>
              <a:rPr lang="fr-FR" kern="1200" dirty="0">
                <a:solidFill>
                  <a:srgbClr val="00B0F0"/>
                </a:solidFill>
                <a:latin typeface="Univers LT Std 55 Roman" charset="0"/>
                <a:ea typeface="Univers LT Std 55 Roman" charset="0"/>
                <a:cs typeface="Univers LT Std 55 Roman" charset="0"/>
              </a:rPr>
              <a:t> </a:t>
            </a:r>
            <a:r>
              <a:rPr lang="fr-FR" kern="1200" dirty="0">
                <a:latin typeface="Univers LT Std 55 Roman" charset="0"/>
                <a:ea typeface="Univers LT Std 55 Roman" charset="0"/>
                <a:cs typeface="Univers LT Std 55 Roman" charset="0"/>
              </a:rPr>
              <a:t>d'une mesure se réfère au degré auquel des mesures répétées donnent des valeurs cohérentes (liées à la taille de l'intervalle de confiance)</a:t>
            </a:r>
            <a:endParaRPr lang="en-US" kern="1200" dirty="0">
              <a:latin typeface="Univers LT Std 55 Roman" charset="0"/>
              <a:ea typeface="Univers LT Std 55 Roman" charset="0"/>
              <a:cs typeface="Univers LT Std 55 Roman" charset="0"/>
            </a:endParaRPr>
          </a:p>
          <a:p>
            <a:pPr marL="0" indent="0">
              <a:buNone/>
            </a:pPr>
            <a:endParaRPr lang="fr-FR" dirty="0">
              <a:latin typeface="Montserrat"/>
            </a:endParaRPr>
          </a:p>
          <a:p>
            <a:pPr lvl="1"/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457200" lvl="1" indent="0">
              <a:buNone/>
            </a:pPr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/>
            <a:endParaRPr lang="en-US" dirty="0"/>
          </a:p>
          <a:p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342900" lvl="1" indent="-342900">
              <a:buChar char="•"/>
            </a:pPr>
            <a:endParaRPr lang="fr-FR" sz="3200" dirty="0">
              <a:ea typeface="+mn-ea"/>
              <a:cs typeface="+mn-cs"/>
            </a:endParaRP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6161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331" y="5549721"/>
            <a:ext cx="11423709" cy="1143000"/>
          </a:xfrm>
        </p:spPr>
        <p:txBody>
          <a:bodyPr/>
          <a:lstStyle/>
          <a:p>
            <a:r>
              <a:rPr lang="fr-FR" sz="3200" dirty="0">
                <a:solidFill>
                  <a:srgbClr val="FF0000"/>
                </a:solidFill>
              </a:rPr>
              <a:t>Peu fiable et inexact</a:t>
            </a:r>
            <a:br>
              <a:rPr lang="fr-FR" sz="3200" dirty="0">
                <a:solidFill>
                  <a:srgbClr val="FF0000"/>
                </a:solidFill>
              </a:rPr>
            </a:br>
            <a:r>
              <a:rPr lang="fr-FR" sz="3200" dirty="0">
                <a:solidFill>
                  <a:srgbClr val="FF0000"/>
                </a:solidFill>
              </a:rPr>
              <a:t>données imprécises et biaisées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xmlns="" id="{819481DA-C086-4B46-BE87-7BB27BF5AE1D}"/>
              </a:ext>
            </a:extLst>
          </p:cNvPr>
          <p:cNvGrpSpPr/>
          <p:nvPr/>
        </p:nvGrpSpPr>
        <p:grpSpPr>
          <a:xfrm>
            <a:off x="3980988" y="466699"/>
            <a:ext cx="5329268" cy="4537564"/>
            <a:chOff x="762000" y="288095"/>
            <a:chExt cx="6172200" cy="4893505"/>
          </a:xfrm>
        </p:grpSpPr>
        <p:sp>
          <p:nvSpPr>
            <p:cNvPr id="10" name="Oval 76">
              <a:extLst>
                <a:ext uri="{FF2B5EF4-FFF2-40B4-BE49-F238E27FC236}">
                  <a16:creationId xmlns:a16="http://schemas.microsoft.com/office/drawing/2014/main" xmlns="" id="{06CC920F-FED2-4DFE-A4CA-D04E877E45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402" y="2387600"/>
              <a:ext cx="1117600" cy="10668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Oval 77">
              <a:extLst>
                <a:ext uri="{FF2B5EF4-FFF2-40B4-BE49-F238E27FC236}">
                  <a16:creationId xmlns:a16="http://schemas.microsoft.com/office/drawing/2014/main" xmlns="" id="{0227CE43-F4D0-48CE-B48D-A9E2AEA2EB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0599" y="1879600"/>
              <a:ext cx="2235200" cy="21336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Oval 78">
              <a:extLst>
                <a:ext uri="{FF2B5EF4-FFF2-40B4-BE49-F238E27FC236}">
                  <a16:creationId xmlns:a16="http://schemas.microsoft.com/office/drawing/2014/main" xmlns="" id="{A43DD09B-5CEC-45F0-98FD-8F9C9EF4A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800" y="1371600"/>
              <a:ext cx="3352800" cy="3200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Oval 81">
              <a:extLst>
                <a:ext uri="{FF2B5EF4-FFF2-40B4-BE49-F238E27FC236}">
                  <a16:creationId xmlns:a16="http://schemas.microsoft.com/office/drawing/2014/main" xmlns="" id="{540C5D44-15DE-494F-855B-A4600006F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000" y="3396732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Oval 82">
              <a:extLst>
                <a:ext uri="{FF2B5EF4-FFF2-40B4-BE49-F238E27FC236}">
                  <a16:creationId xmlns:a16="http://schemas.microsoft.com/office/drawing/2014/main" xmlns="" id="{7730EFDE-2904-4E33-A124-DF84D728C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200" y="288095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Oval 83">
              <a:extLst>
                <a:ext uri="{FF2B5EF4-FFF2-40B4-BE49-F238E27FC236}">
                  <a16:creationId xmlns:a16="http://schemas.microsoft.com/office/drawing/2014/main" xmlns="" id="{EA24DB9A-517F-4886-922B-FB2E82FCC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200" y="1231447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6" name="Oval 84">
              <a:extLst>
                <a:ext uri="{FF2B5EF4-FFF2-40B4-BE49-F238E27FC236}">
                  <a16:creationId xmlns:a16="http://schemas.microsoft.com/office/drawing/2014/main" xmlns="" id="{EC4CB5B9-BA9A-4F8D-8FEE-C7D1DAF58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500" y="790575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Oval 85">
              <a:extLst>
                <a:ext uri="{FF2B5EF4-FFF2-40B4-BE49-F238E27FC236}">
                  <a16:creationId xmlns:a16="http://schemas.microsoft.com/office/drawing/2014/main" xmlns="" id="{FA496585-BDD9-4177-9754-BBE93D3FD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275" y="457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" name="Oval 86">
              <a:extLst>
                <a:ext uri="{FF2B5EF4-FFF2-40B4-BE49-F238E27FC236}">
                  <a16:creationId xmlns:a16="http://schemas.microsoft.com/office/drawing/2014/main" xmlns="" id="{DBAE0129-B174-43B4-B4EB-0ECE898B1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9400" y="15621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" name="Oval 87">
              <a:extLst>
                <a:ext uri="{FF2B5EF4-FFF2-40B4-BE49-F238E27FC236}">
                  <a16:creationId xmlns:a16="http://schemas.microsoft.com/office/drawing/2014/main" xmlns="" id="{709A021F-BEA3-4B96-A9DC-322393D00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457" y="26670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Oval 88">
              <a:extLst>
                <a:ext uri="{FF2B5EF4-FFF2-40B4-BE49-F238E27FC236}">
                  <a16:creationId xmlns:a16="http://schemas.microsoft.com/office/drawing/2014/main" xmlns="" id="{5CFAD840-B756-495E-B6F4-D265BE437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800" y="17526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Line 79">
              <a:extLst>
                <a:ext uri="{FF2B5EF4-FFF2-40B4-BE49-F238E27FC236}">
                  <a16:creationId xmlns:a16="http://schemas.microsoft.com/office/drawing/2014/main" xmlns="" id="{C86A2F56-7920-4005-A53A-9AC06BF1EA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48200" y="838200"/>
              <a:ext cx="0" cy="434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80">
              <a:extLst>
                <a:ext uri="{FF2B5EF4-FFF2-40B4-BE49-F238E27FC236}">
                  <a16:creationId xmlns:a16="http://schemas.microsoft.com/office/drawing/2014/main" xmlns="" id="{ABA687F8-0853-47A6-8407-0E83695A28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62200" y="2895600"/>
              <a:ext cx="457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Oval 87">
              <a:extLst>
                <a:ext uri="{FF2B5EF4-FFF2-40B4-BE49-F238E27FC236}">
                  <a16:creationId xmlns:a16="http://schemas.microsoft.com/office/drawing/2014/main" xmlns="" id="{863F4030-F3CF-4076-A1D1-BE5EA090B7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20574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4" name="Oval 86">
              <a:extLst>
                <a:ext uri="{FF2B5EF4-FFF2-40B4-BE49-F238E27FC236}">
                  <a16:creationId xmlns:a16="http://schemas.microsoft.com/office/drawing/2014/main" xmlns="" id="{2BCBC185-36E5-4873-96C4-24A983C12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7017" y="4572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5" name="Oval 84">
              <a:extLst>
                <a:ext uri="{FF2B5EF4-FFF2-40B4-BE49-F238E27FC236}">
                  <a16:creationId xmlns:a16="http://schemas.microsoft.com/office/drawing/2014/main" xmlns="" id="{45CAD971-2978-4872-84C6-7BE7FBBF0F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0600" y="1125764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Oval 85">
              <a:extLst>
                <a:ext uri="{FF2B5EF4-FFF2-40B4-BE49-F238E27FC236}">
                  <a16:creationId xmlns:a16="http://schemas.microsoft.com/office/drawing/2014/main" xmlns="" id="{E4A5971C-175B-422F-99FE-2EBF6F7FCA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350" y="8001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Oval 85">
              <a:extLst>
                <a:ext uri="{FF2B5EF4-FFF2-40B4-BE49-F238E27FC236}">
                  <a16:creationId xmlns:a16="http://schemas.microsoft.com/office/drawing/2014/main" xmlns="" id="{FB18517A-A811-49F2-8E62-EFB2C8F87B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800" y="647700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Oval 85">
              <a:extLst>
                <a:ext uri="{FF2B5EF4-FFF2-40B4-BE49-F238E27FC236}">
                  <a16:creationId xmlns:a16="http://schemas.microsoft.com/office/drawing/2014/main" xmlns="" id="{DC6296A6-CCA8-47CB-89E6-80786E283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550" y="1457325"/>
              <a:ext cx="76200" cy="762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3318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F90CF8-E865-482D-A639-CC5EE5262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8618" y="5544907"/>
            <a:ext cx="5469776" cy="1143000"/>
          </a:xfrm>
        </p:spPr>
        <p:txBody>
          <a:bodyPr/>
          <a:lstStyle/>
          <a:p>
            <a:r>
              <a:rPr lang="en-US" sz="3200" dirty="0" err="1">
                <a:solidFill>
                  <a:srgbClr val="FF0066"/>
                </a:solidFill>
              </a:rPr>
              <a:t>Fiable</a:t>
            </a:r>
            <a:r>
              <a:rPr lang="en-US" sz="3200" dirty="0">
                <a:solidFill>
                  <a:srgbClr val="FF0066"/>
                </a:solidFill>
              </a:rPr>
              <a:t> </a:t>
            </a:r>
            <a:r>
              <a:rPr lang="en-US" sz="3200" dirty="0" err="1">
                <a:solidFill>
                  <a:srgbClr val="FF0066"/>
                </a:solidFill>
              </a:rPr>
              <a:t>mais</a:t>
            </a:r>
            <a:r>
              <a:rPr lang="en-US" sz="3200" dirty="0">
                <a:solidFill>
                  <a:srgbClr val="FF0066"/>
                </a:solidFill>
              </a:rPr>
              <a:t> inexact</a:t>
            </a:r>
            <a:br>
              <a:rPr lang="en-US" sz="3200" dirty="0">
                <a:solidFill>
                  <a:srgbClr val="FF0066"/>
                </a:solidFill>
              </a:rPr>
            </a:br>
            <a:r>
              <a:rPr lang="fr-FR" sz="3200" dirty="0">
                <a:solidFill>
                  <a:srgbClr val="FF0066"/>
                </a:solidFill>
              </a:rPr>
              <a:t>données précises mais biaisées </a:t>
            </a:r>
            <a:r>
              <a:rPr lang="fr-FR" sz="3200" dirty="0"/>
              <a:t/>
            </a:r>
            <a:br>
              <a:rPr lang="fr-FR" sz="3200" dirty="0"/>
            </a:br>
            <a:r>
              <a:rPr lang="fr-FR" dirty="0">
                <a:solidFill>
                  <a:srgbClr val="C00000"/>
                </a:solidFill>
                <a:latin typeface="Arial" charset="0"/>
              </a:rPr>
              <a:t/>
            </a:r>
            <a:br>
              <a:rPr lang="fr-FR" dirty="0">
                <a:solidFill>
                  <a:srgbClr val="C00000"/>
                </a:solidFill>
                <a:latin typeface="Arial" charset="0"/>
              </a:rPr>
            </a:b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B75DD6A4-F261-4DA7-B3C5-2476A708D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035" y="317458"/>
            <a:ext cx="5012575" cy="497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952940"/>
      </p:ext>
    </p:extLst>
  </p:cSld>
  <p:clrMapOvr>
    <a:masterClrMapping/>
  </p:clrMapOvr>
</p:sld>
</file>

<file path=ppt/theme/theme1.xml><?xml version="1.0" encoding="utf-8"?>
<a:theme xmlns:a="http://schemas.openxmlformats.org/drawingml/2006/main" name="fond_afrista">
  <a:themeElements>
    <a:clrScheme name="fond_afris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217</Words>
  <Application>Microsoft Office PowerPoint</Application>
  <PresentationFormat>Personnalisé</PresentationFormat>
  <Paragraphs>72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fond_afrista</vt:lpstr>
      <vt:lpstr>  Tableaux de suivi de terrain     Léonard NABASSEMBA Bamako (Mali), du 24 au 29  septembre 2018 </vt:lpstr>
      <vt:lpstr>Tableaux de suivi de terrain </vt:lpstr>
      <vt:lpstr>Tableaux de suivi de terrain </vt:lpstr>
      <vt:lpstr>Tableaux de suivi de terrain </vt:lpstr>
      <vt:lpstr>Contrôle de la qualité des données du terrain  </vt:lpstr>
      <vt:lpstr>La précision   </vt:lpstr>
      <vt:lpstr>La fiabilité   </vt:lpstr>
      <vt:lpstr>Peu fiable et inexact données imprécises et biaisées  </vt:lpstr>
      <vt:lpstr>Fiable mais inexact données précises mais biaisées   </vt:lpstr>
      <vt:lpstr>Peu fiable mais précis données imprécises mais objectives   </vt:lpstr>
      <vt:lpstr>Fiable &amp; Précis données précises et objectives     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OBJECTIFS     Léonard NABASSEMBA Bamako (Mali), du 24 au 29  septembre 2018 </dc:title>
  <dc:creator>Léonard Nab</dc:creator>
  <cp:lastModifiedBy>Youssouf Meite</cp:lastModifiedBy>
  <cp:revision>42</cp:revision>
  <dcterms:created xsi:type="dcterms:W3CDTF">2018-09-22T19:52:55Z</dcterms:created>
  <dcterms:modified xsi:type="dcterms:W3CDTF">2018-09-25T11:41:12Z</dcterms:modified>
</cp:coreProperties>
</file>