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60" r:id="rId3"/>
    <p:sldId id="265" r:id="rId4"/>
    <p:sldId id="264" r:id="rId5"/>
    <p:sldId id="261" r:id="rId6"/>
    <p:sldId id="262" r:id="rId7"/>
    <p:sldId id="266" r:id="rId8"/>
    <p:sldId id="267" r:id="rId9"/>
    <p:sldId id="268" r:id="rId10"/>
    <p:sldId id="269" r:id="rId11"/>
    <p:sldId id="26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23/09/2018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/>
              <a:t>OBJECTIFS</a:t>
            </a: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2917767" y="404814"/>
            <a:ext cx="87616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6C278F-7853-427C-8B83-6D3DF21A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542" y="274638"/>
            <a:ext cx="8528858" cy="1143000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  <a:latin typeface="Arial" charset="0"/>
              </a:rPr>
              <a:t>Les yeux et les oreilles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4028B80-B5E3-48EF-985B-19DE46C6A33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053541" y="2439784"/>
          <a:ext cx="7262553" cy="317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8">
                  <a:extLst>
                    <a:ext uri="{9D8B030D-6E8A-4147-A177-3AD203B41FA5}">
                      <a16:colId xmlns:a16="http://schemas.microsoft.com/office/drawing/2014/main" val="2223078447"/>
                    </a:ext>
                  </a:extLst>
                </a:gridCol>
                <a:gridCol w="2909455">
                  <a:extLst>
                    <a:ext uri="{9D8B030D-6E8A-4147-A177-3AD203B41FA5}">
                      <a16:colId xmlns:a16="http://schemas.microsoft.com/office/drawing/2014/main" val="1031245531"/>
                    </a:ext>
                  </a:extLst>
                </a:gridCol>
                <a:gridCol w="2136370">
                  <a:extLst>
                    <a:ext uri="{9D8B030D-6E8A-4147-A177-3AD203B41FA5}">
                      <a16:colId xmlns:a16="http://schemas.microsoft.com/office/drawing/2014/main" val="649190056"/>
                    </a:ext>
                  </a:extLst>
                </a:gridCol>
              </a:tblGrid>
              <a:tr h="634885"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Organisme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</a:rPr>
                        <a:t>Facilitateur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44864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2525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96562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65597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4550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64637C03-43E0-42F5-9A57-D4462B3B99A0}"/>
              </a:ext>
            </a:extLst>
          </p:cNvPr>
          <p:cNvSpPr txBox="1">
            <a:spLocks/>
          </p:cNvSpPr>
          <p:nvPr/>
        </p:nvSpPr>
        <p:spPr>
          <a:xfrm>
            <a:off x="3338946" y="1625109"/>
            <a:ext cx="6977148" cy="7357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sz="2400" kern="0" dirty="0">
                <a:solidFill>
                  <a:srgbClr val="C00000"/>
                </a:solidFill>
                <a:latin typeface="Arial" charset="0"/>
              </a:rPr>
              <a:t>Jour 5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429161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2DC021-B74D-4599-857F-85F6F326F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8292" y="3429000"/>
            <a:ext cx="7401098" cy="1334192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MERCI </a:t>
            </a:r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DE VOTRE AIMABLE ATTENTON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3238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D21DBA-2D39-45FC-9007-77601ECA7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0" y="2431475"/>
            <a:ext cx="5943600" cy="2622663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Conception de </a:t>
            </a:r>
            <a:r>
              <a:rPr lang="en-US" dirty="0" err="1"/>
              <a:t>l’enquête</a:t>
            </a:r>
            <a:endParaRPr lang="en-US" dirty="0"/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dirty="0" err="1"/>
              <a:t>Traitement</a:t>
            </a:r>
            <a:r>
              <a:rPr lang="en-US" dirty="0"/>
              <a:t> des </a:t>
            </a:r>
            <a:r>
              <a:rPr lang="en-US" dirty="0" err="1"/>
              <a:t>données</a:t>
            </a:r>
            <a:endParaRPr lang="en-US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1EA219-3A2F-4607-AB90-C59D4AADA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331" y="404814"/>
            <a:ext cx="88281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  <p:extLst>
      <p:ext uri="{BB962C8B-B14F-4D97-AF65-F5344CB8AC3E}">
        <p14:creationId xmlns:p14="http://schemas.microsoft.com/office/powerpoint/2010/main" val="348197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D21DBA-2D39-45FC-9007-77601ECA7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3243" y="1749832"/>
            <a:ext cx="9559637" cy="411895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Posons – nous  les 3 questions suivantes :</a:t>
            </a:r>
          </a:p>
          <a:p>
            <a:pPr marL="857250" lvl="1" indent="-457200">
              <a:lnSpc>
                <a:spcPct val="150000"/>
              </a:lnSpc>
              <a:buFont typeface="Arial" charset="0"/>
              <a:buChar char="•"/>
            </a:pPr>
            <a:r>
              <a:rPr lang="fr-FR" dirty="0"/>
              <a:t>Quel est mon apport à cet atelier ?</a:t>
            </a:r>
          </a:p>
          <a:p>
            <a:pPr marL="857250" lvl="1" indent="-457200">
              <a:lnSpc>
                <a:spcPct val="150000"/>
              </a:lnSpc>
              <a:buFont typeface="Arial" charset="0"/>
              <a:buChar char="•"/>
            </a:pPr>
            <a:r>
              <a:rPr lang="fr-FR" dirty="0"/>
              <a:t>Qu’est-ce que j’espère obtenir de cet atelier ?</a:t>
            </a:r>
          </a:p>
          <a:p>
            <a:pPr marL="857250" lvl="1" indent="-457200">
              <a:lnSpc>
                <a:spcPct val="150000"/>
              </a:lnSpc>
              <a:buFont typeface="Arial" charset="0"/>
              <a:buChar char="•"/>
            </a:pPr>
            <a:r>
              <a:rPr lang="fr-FR" dirty="0"/>
              <a:t>Quelles sont les activités spécifiques que j’aimerai entreprendre durant cet atelier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1EA219-3A2F-4607-AB90-C59D4AADA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331" y="404814"/>
            <a:ext cx="88281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90126F2-A65A-464C-934C-3BEC9A11C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8523" y="2261061"/>
            <a:ext cx="1421477" cy="2335877"/>
          </a:xfrm>
        </p:spPr>
        <p:txBody>
          <a:bodyPr/>
          <a:lstStyle/>
          <a:p>
            <a:pPr algn="ctr"/>
            <a:r>
              <a:rPr lang="fr-FR" sz="16600" dirty="0">
                <a:solidFill>
                  <a:srgbClr val="C00000"/>
                </a:solidFill>
                <a:latin typeface="Arial" charset="0"/>
              </a:rPr>
              <a:t>?</a:t>
            </a:r>
            <a:endParaRPr lang="fr-FR" sz="11500" dirty="0"/>
          </a:p>
        </p:txBody>
      </p:sp>
    </p:spTree>
    <p:extLst>
      <p:ext uri="{BB962C8B-B14F-4D97-AF65-F5344CB8AC3E}">
        <p14:creationId xmlns:p14="http://schemas.microsoft.com/office/powerpoint/2010/main" val="394945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143" y="640398"/>
            <a:ext cx="8681258" cy="722889"/>
          </a:xfrm>
        </p:spPr>
        <p:txBody>
          <a:bodyPr/>
          <a:lstStyle/>
          <a:p>
            <a:pPr algn="ctr"/>
            <a:r>
              <a:rPr lang="fr-FR" sz="2800" dirty="0">
                <a:solidFill>
                  <a:srgbClr val="C00000"/>
                </a:solidFill>
                <a:latin typeface="Arial" charset="0"/>
              </a:rPr>
              <a:t>Objectifs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D21DBA-2D39-45FC-9007-77601ECA7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625" y="2032464"/>
            <a:ext cx="8681257" cy="3653442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Production des </a:t>
            </a:r>
            <a:r>
              <a:rPr lang="en-US" dirty="0" err="1"/>
              <a:t>données</a:t>
            </a:r>
            <a:r>
              <a:rPr lang="en-US" dirty="0"/>
              <a:t> </a:t>
            </a:r>
            <a:r>
              <a:rPr lang="en-US" dirty="0" err="1"/>
              <a:t>qualitatives</a:t>
            </a:r>
            <a:r>
              <a:rPr lang="en-US" dirty="0"/>
              <a:t> dans les </a:t>
            </a:r>
            <a:r>
              <a:rPr lang="en-US" dirty="0" err="1"/>
              <a:t>delais</a:t>
            </a:r>
            <a:endParaRPr lang="en-US" dirty="0"/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Reduction </a:t>
            </a:r>
            <a:r>
              <a:rPr lang="en-US" dirty="0" err="1"/>
              <a:t>considérable</a:t>
            </a:r>
            <a:r>
              <a:rPr lang="en-US" dirty="0"/>
              <a:t> des </a:t>
            </a:r>
            <a:r>
              <a:rPr lang="en-US" dirty="0" err="1"/>
              <a:t>delais</a:t>
            </a:r>
            <a:r>
              <a:rPr lang="en-US" dirty="0"/>
              <a:t> de </a:t>
            </a:r>
            <a:r>
              <a:rPr lang="en-US" dirty="0" err="1"/>
              <a:t>traitement</a:t>
            </a:r>
            <a:endParaRPr lang="en-US" dirty="0"/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fr-FR" dirty="0"/>
              <a:t>Apports des nouvelles technologies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8094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E4DC0-DFBB-4567-9EFD-EE352E4E1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8779" y="391017"/>
            <a:ext cx="8113221" cy="11430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sz="3600" dirty="0">
                <a:solidFill>
                  <a:srgbClr val="FF0000"/>
                </a:solidFill>
              </a:rPr>
              <a:t>Projet de système CAPI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BE2A64-5B80-453E-8BDF-5BA006C0B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497" y="1729047"/>
            <a:ext cx="9462655" cy="4031673"/>
          </a:xfrm>
        </p:spPr>
        <p:txBody>
          <a:bodyPr/>
          <a:lstStyle/>
          <a:p>
            <a:pPr lvl="1"/>
            <a:r>
              <a:rPr lang="en-US" dirty="0" err="1"/>
              <a:t>Améliorer</a:t>
            </a:r>
            <a:r>
              <a:rPr lang="en-US" dirty="0"/>
              <a:t> la </a:t>
            </a:r>
            <a:r>
              <a:rPr lang="en-US" dirty="0" err="1"/>
              <a:t>compréhension</a:t>
            </a:r>
            <a:r>
              <a:rPr lang="en-US" dirty="0"/>
              <a:t> sur  :</a:t>
            </a:r>
          </a:p>
          <a:p>
            <a:pPr lvl="2"/>
            <a:r>
              <a:rPr lang="en-US" dirty="0"/>
              <a:t>la </a:t>
            </a:r>
            <a:r>
              <a:rPr lang="fr-FR" dirty="0"/>
              <a:t>méthodologie </a:t>
            </a:r>
          </a:p>
          <a:p>
            <a:pPr lvl="2"/>
            <a:r>
              <a:rPr lang="fr-FR" dirty="0"/>
              <a:t>les protocoles </a:t>
            </a:r>
          </a:p>
          <a:p>
            <a:pPr lvl="2"/>
            <a:r>
              <a:rPr lang="fr-FR" dirty="0"/>
              <a:t>Les normes</a:t>
            </a:r>
          </a:p>
          <a:p>
            <a:pPr lvl="1"/>
            <a:r>
              <a:rPr lang="fr-FR" dirty="0"/>
              <a:t>Directives techniques sur les applications CAPI standard</a:t>
            </a:r>
          </a:p>
          <a:p>
            <a:pPr lvl="2"/>
            <a:r>
              <a:rPr lang="fr-FR" dirty="0"/>
              <a:t>Discuter des  :</a:t>
            </a:r>
          </a:p>
          <a:p>
            <a:pPr lvl="3"/>
            <a:r>
              <a:rPr lang="fr-FR" dirty="0"/>
              <a:t>recommandations pour la mise en place locale du système numérique</a:t>
            </a:r>
          </a:p>
          <a:p>
            <a:pPr lvl="3"/>
            <a:r>
              <a:rPr lang="fr-FR" dirty="0"/>
              <a:t>normes</a:t>
            </a:r>
            <a:endParaRPr lang="en-US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825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6C278F-7853-427C-8B83-6D3DF21A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542" y="274638"/>
            <a:ext cx="8528858" cy="1143000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  <a:latin typeface="Arial" charset="0"/>
              </a:rPr>
              <a:t>Les yeux et les oreilles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4028B80-B5E3-48EF-985B-19DE46C6A3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619854"/>
              </p:ext>
            </p:extLst>
          </p:nvPr>
        </p:nvGraphicFramePr>
        <p:xfrm>
          <a:off x="3053541" y="2439784"/>
          <a:ext cx="7262553" cy="317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8">
                  <a:extLst>
                    <a:ext uri="{9D8B030D-6E8A-4147-A177-3AD203B41FA5}">
                      <a16:colId xmlns:a16="http://schemas.microsoft.com/office/drawing/2014/main" val="2223078447"/>
                    </a:ext>
                  </a:extLst>
                </a:gridCol>
                <a:gridCol w="2909455">
                  <a:extLst>
                    <a:ext uri="{9D8B030D-6E8A-4147-A177-3AD203B41FA5}">
                      <a16:colId xmlns:a16="http://schemas.microsoft.com/office/drawing/2014/main" val="1031245531"/>
                    </a:ext>
                  </a:extLst>
                </a:gridCol>
                <a:gridCol w="2136370">
                  <a:extLst>
                    <a:ext uri="{9D8B030D-6E8A-4147-A177-3AD203B41FA5}">
                      <a16:colId xmlns:a16="http://schemas.microsoft.com/office/drawing/2014/main" val="649190056"/>
                    </a:ext>
                  </a:extLst>
                </a:gridCol>
              </a:tblGrid>
              <a:tr h="634885"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Organisme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</a:rPr>
                        <a:t>Facilitateur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44864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2525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96562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65597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4550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64637C03-43E0-42F5-9A57-D4462B3B99A0}"/>
              </a:ext>
            </a:extLst>
          </p:cNvPr>
          <p:cNvSpPr txBox="1">
            <a:spLocks/>
          </p:cNvSpPr>
          <p:nvPr/>
        </p:nvSpPr>
        <p:spPr>
          <a:xfrm>
            <a:off x="3338946" y="1625109"/>
            <a:ext cx="6977148" cy="7357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sz="2400" kern="0" dirty="0">
                <a:solidFill>
                  <a:srgbClr val="C00000"/>
                </a:solidFill>
                <a:latin typeface="Arial" charset="0"/>
              </a:rPr>
              <a:t>Jour 1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4184994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6C278F-7853-427C-8B83-6D3DF21A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542" y="274638"/>
            <a:ext cx="8528858" cy="1143000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  <a:latin typeface="Arial" charset="0"/>
              </a:rPr>
              <a:t>Les yeux et les oreilles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4028B80-B5E3-48EF-985B-19DE46C6A33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053541" y="2439784"/>
          <a:ext cx="7262553" cy="317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8">
                  <a:extLst>
                    <a:ext uri="{9D8B030D-6E8A-4147-A177-3AD203B41FA5}">
                      <a16:colId xmlns:a16="http://schemas.microsoft.com/office/drawing/2014/main" val="2223078447"/>
                    </a:ext>
                  </a:extLst>
                </a:gridCol>
                <a:gridCol w="2909455">
                  <a:extLst>
                    <a:ext uri="{9D8B030D-6E8A-4147-A177-3AD203B41FA5}">
                      <a16:colId xmlns:a16="http://schemas.microsoft.com/office/drawing/2014/main" val="1031245531"/>
                    </a:ext>
                  </a:extLst>
                </a:gridCol>
                <a:gridCol w="2136370">
                  <a:extLst>
                    <a:ext uri="{9D8B030D-6E8A-4147-A177-3AD203B41FA5}">
                      <a16:colId xmlns:a16="http://schemas.microsoft.com/office/drawing/2014/main" val="649190056"/>
                    </a:ext>
                  </a:extLst>
                </a:gridCol>
              </a:tblGrid>
              <a:tr h="634885"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Organisme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</a:rPr>
                        <a:t>Facilitateur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44864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2525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96562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65597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4550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64637C03-43E0-42F5-9A57-D4462B3B99A0}"/>
              </a:ext>
            </a:extLst>
          </p:cNvPr>
          <p:cNvSpPr txBox="1">
            <a:spLocks/>
          </p:cNvSpPr>
          <p:nvPr/>
        </p:nvSpPr>
        <p:spPr>
          <a:xfrm>
            <a:off x="3338946" y="1625109"/>
            <a:ext cx="6977148" cy="7357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sz="2400" kern="0" dirty="0">
                <a:solidFill>
                  <a:srgbClr val="C00000"/>
                </a:solidFill>
                <a:latin typeface="Arial" charset="0"/>
              </a:rPr>
              <a:t>Jour 2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419427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6C278F-7853-427C-8B83-6D3DF21A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542" y="274638"/>
            <a:ext cx="8528858" cy="1143000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  <a:latin typeface="Arial" charset="0"/>
              </a:rPr>
              <a:t>Les yeux et les oreilles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4028B80-B5E3-48EF-985B-19DE46C6A33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053541" y="2439784"/>
          <a:ext cx="7262553" cy="317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8">
                  <a:extLst>
                    <a:ext uri="{9D8B030D-6E8A-4147-A177-3AD203B41FA5}">
                      <a16:colId xmlns:a16="http://schemas.microsoft.com/office/drawing/2014/main" val="2223078447"/>
                    </a:ext>
                  </a:extLst>
                </a:gridCol>
                <a:gridCol w="2909455">
                  <a:extLst>
                    <a:ext uri="{9D8B030D-6E8A-4147-A177-3AD203B41FA5}">
                      <a16:colId xmlns:a16="http://schemas.microsoft.com/office/drawing/2014/main" val="1031245531"/>
                    </a:ext>
                  </a:extLst>
                </a:gridCol>
                <a:gridCol w="2136370">
                  <a:extLst>
                    <a:ext uri="{9D8B030D-6E8A-4147-A177-3AD203B41FA5}">
                      <a16:colId xmlns:a16="http://schemas.microsoft.com/office/drawing/2014/main" val="649190056"/>
                    </a:ext>
                  </a:extLst>
                </a:gridCol>
              </a:tblGrid>
              <a:tr h="634885"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Organisme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</a:rPr>
                        <a:t>Facilitateur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44864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2525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96562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65597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4550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64637C03-43E0-42F5-9A57-D4462B3B99A0}"/>
              </a:ext>
            </a:extLst>
          </p:cNvPr>
          <p:cNvSpPr txBox="1">
            <a:spLocks/>
          </p:cNvSpPr>
          <p:nvPr/>
        </p:nvSpPr>
        <p:spPr>
          <a:xfrm>
            <a:off x="3338946" y="1625109"/>
            <a:ext cx="6977148" cy="7357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sz="2400" kern="0" dirty="0">
                <a:solidFill>
                  <a:srgbClr val="C00000"/>
                </a:solidFill>
                <a:latin typeface="Arial" charset="0"/>
              </a:rPr>
              <a:t>Jour 3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1486824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6C278F-7853-427C-8B83-6D3DF21A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542" y="274638"/>
            <a:ext cx="8528858" cy="1143000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  <a:latin typeface="Arial" charset="0"/>
              </a:rPr>
              <a:t>Les yeux et les oreilles</a:t>
            </a: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4028B80-B5E3-48EF-985B-19DE46C6A33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053541" y="2439784"/>
          <a:ext cx="7262553" cy="3174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8">
                  <a:extLst>
                    <a:ext uri="{9D8B030D-6E8A-4147-A177-3AD203B41FA5}">
                      <a16:colId xmlns:a16="http://schemas.microsoft.com/office/drawing/2014/main" val="2223078447"/>
                    </a:ext>
                  </a:extLst>
                </a:gridCol>
                <a:gridCol w="2909455">
                  <a:extLst>
                    <a:ext uri="{9D8B030D-6E8A-4147-A177-3AD203B41FA5}">
                      <a16:colId xmlns:a16="http://schemas.microsoft.com/office/drawing/2014/main" val="1031245531"/>
                    </a:ext>
                  </a:extLst>
                </a:gridCol>
                <a:gridCol w="2136370">
                  <a:extLst>
                    <a:ext uri="{9D8B030D-6E8A-4147-A177-3AD203B41FA5}">
                      <a16:colId xmlns:a16="http://schemas.microsoft.com/office/drawing/2014/main" val="649190056"/>
                    </a:ext>
                  </a:extLst>
                </a:gridCol>
              </a:tblGrid>
              <a:tr h="634885"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Organisme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</a:txBody>
                  <a:tcPr>
                    <a:solidFill>
                      <a:srgbClr val="C1D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>
                          <a:solidFill>
                            <a:schemeClr val="tx1"/>
                          </a:solidFill>
                          <a:effectLst/>
                        </a:rPr>
                        <a:t>Facilitateur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1D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744864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02525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965620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565597"/>
                  </a:ext>
                </a:extLst>
              </a:tr>
              <a:tr h="6348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4550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64637C03-43E0-42F5-9A57-D4462B3B99A0}"/>
              </a:ext>
            </a:extLst>
          </p:cNvPr>
          <p:cNvSpPr txBox="1">
            <a:spLocks/>
          </p:cNvSpPr>
          <p:nvPr/>
        </p:nvSpPr>
        <p:spPr>
          <a:xfrm>
            <a:off x="3338946" y="1625109"/>
            <a:ext cx="6977148" cy="7357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fr-FR" sz="2400" kern="0" dirty="0">
                <a:solidFill>
                  <a:srgbClr val="C00000"/>
                </a:solidFill>
                <a:latin typeface="Arial" charset="0"/>
              </a:rPr>
              <a:t>Jour 4</a:t>
            </a:r>
            <a:endParaRPr lang="fr-FR" sz="2400" kern="0" dirty="0"/>
          </a:p>
        </p:txBody>
      </p:sp>
    </p:spTree>
    <p:extLst>
      <p:ext uri="{BB962C8B-B14F-4D97-AF65-F5344CB8AC3E}">
        <p14:creationId xmlns:p14="http://schemas.microsoft.com/office/powerpoint/2010/main" val="3059024314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194</Words>
  <Application>Microsoft Office PowerPoint</Application>
  <PresentationFormat>Grand écran</PresentationFormat>
  <Paragraphs>51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fond_afrista</vt:lpstr>
      <vt:lpstr>  OBJECTIFS     Léonard NABASSEMBA Bamako (Mali), du 24 au 29  septembre 2018 </vt:lpstr>
      <vt:lpstr>Présentation PowerPoint</vt:lpstr>
      <vt:lpstr>?</vt:lpstr>
      <vt:lpstr>Objectifs </vt:lpstr>
      <vt:lpstr>Projet de système CAPI</vt:lpstr>
      <vt:lpstr>Les yeux et les oreilles</vt:lpstr>
      <vt:lpstr>Les yeux et les oreilles</vt:lpstr>
      <vt:lpstr>Les yeux et les oreilles</vt:lpstr>
      <vt:lpstr>Les yeux et les oreilles</vt:lpstr>
      <vt:lpstr>Les yeux et les oreilles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OBJECTIFS     Léonard NABASSEMBA Bamako (Mali), du 24 au 29  septembre 2018</dc:title>
  <dc:creator>Léonard Nab</dc:creator>
  <cp:lastModifiedBy>Léonard Nab</cp:lastModifiedBy>
  <cp:revision>25</cp:revision>
  <dcterms:created xsi:type="dcterms:W3CDTF">2018-09-22T19:52:55Z</dcterms:created>
  <dcterms:modified xsi:type="dcterms:W3CDTF">2018-09-23T11:11:14Z</dcterms:modified>
</cp:coreProperties>
</file>