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2"/>
  </p:notesMasterIdLst>
  <p:handoutMasterIdLst>
    <p:handoutMasterId r:id="rId23"/>
  </p:handoutMasterIdLst>
  <p:sldIdLst>
    <p:sldId id="286" r:id="rId3"/>
    <p:sldId id="302" r:id="rId4"/>
    <p:sldId id="311" r:id="rId5"/>
    <p:sldId id="336" r:id="rId6"/>
    <p:sldId id="338" r:id="rId7"/>
    <p:sldId id="337" r:id="rId8"/>
    <p:sldId id="339" r:id="rId9"/>
    <p:sldId id="340" r:id="rId10"/>
    <p:sldId id="341" r:id="rId11"/>
    <p:sldId id="310" r:id="rId12"/>
    <p:sldId id="342" r:id="rId13"/>
    <p:sldId id="343" r:id="rId14"/>
    <p:sldId id="344" r:id="rId15"/>
    <p:sldId id="345" r:id="rId16"/>
    <p:sldId id="346" r:id="rId17"/>
    <p:sldId id="347" r:id="rId18"/>
    <p:sldId id="348" r:id="rId19"/>
    <p:sldId id="295" r:id="rId20"/>
    <p:sldId id="332" r:id="rId21"/>
  </p:sldIdLst>
  <p:sldSz cx="12192000" cy="6858000"/>
  <p:notesSz cx="6794500" cy="9906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a SECK" initials="AS" lastIdx="1" clrIdx="0">
    <p:extLst>
      <p:ext uri="{19B8F6BF-5375-455C-9EA6-DF929625EA0E}">
        <p15:presenceInfo xmlns:p15="http://schemas.microsoft.com/office/powerpoint/2012/main" userId="S-1-5-21-2627762863-860245938-965576809-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00" autoAdjust="0"/>
  </p:normalViewPr>
  <p:slideViewPr>
    <p:cSldViewPr snapToGrid="0">
      <p:cViewPr>
        <p:scale>
          <a:sx n="80" d="100"/>
          <a:sy n="80" d="100"/>
        </p:scale>
        <p:origin x="782" y="192"/>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57" d="100"/>
          <a:sy n="57" d="100"/>
        </p:scale>
        <p:origin x="2808" y="5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BS\Documents\fallou\EMSAS\exploitant_mo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tableau!$I$61</c:f>
              <c:strCache>
                <c:ptCount val="1"/>
                <c:pt idx="0">
                  <c:v>Détenteur de camion</c:v>
                </c:pt>
              </c:strCache>
            </c:strRef>
          </c:tx>
          <c:spPr>
            <a:solidFill>
              <a:schemeClr val="accent1"/>
            </a:solidFill>
            <a:ln>
              <a:noFill/>
            </a:ln>
            <a:effectLst/>
            <a:sp3d/>
          </c:spPr>
          <c:invertIfNegative val="0"/>
          <c:cat>
            <c:strRef>
              <c:f>tableau!$H$62:$H$66</c:f>
              <c:strCache>
                <c:ptCount val="4"/>
                <c:pt idx="0">
                  <c:v>Entreprise familiale</c:v>
                </c:pt>
                <c:pt idx="1">
                  <c:v>Entreprise individuelle</c:v>
                </c:pt>
                <c:pt idx="2">
                  <c:v>Groupement d'intérêt économique (GIE)</c:v>
                </c:pt>
                <c:pt idx="3">
                  <c:v>Autre à préciser</c:v>
                </c:pt>
              </c:strCache>
            </c:strRef>
          </c:cat>
          <c:val>
            <c:numRef>
              <c:f>tableau!$I$62:$I$66</c:f>
              <c:numCache>
                <c:formatCode>_(* #,##0.00_);_(* \(#,##0.00\);_(* "-"??_);_(@_)</c:formatCode>
                <c:ptCount val="4"/>
                <c:pt idx="0">
                  <c:v>7.8947368421052627E-2</c:v>
                </c:pt>
                <c:pt idx="1">
                  <c:v>0.91228070175438591</c:v>
                </c:pt>
                <c:pt idx="2">
                  <c:v>8.771929824561403E-3</c:v>
                </c:pt>
                <c:pt idx="3">
                  <c:v>0</c:v>
                </c:pt>
              </c:numCache>
            </c:numRef>
          </c:val>
          <c:extLst xmlns:c16r2="http://schemas.microsoft.com/office/drawing/2015/06/chart">
            <c:ext xmlns:c16="http://schemas.microsoft.com/office/drawing/2014/chart" uri="{C3380CC4-5D6E-409C-BE32-E72D297353CC}">
              <c16:uniqueId val="{00000000-6FD1-4E95-B00F-44173E6C6018}"/>
            </c:ext>
          </c:extLst>
        </c:ser>
        <c:ser>
          <c:idx val="1"/>
          <c:order val="1"/>
          <c:tx>
            <c:strRef>
              <c:f>tableau!$J$61</c:f>
              <c:strCache>
                <c:ptCount val="1"/>
                <c:pt idx="0">
                  <c:v>Détenteur de machine de chargement</c:v>
                </c:pt>
              </c:strCache>
            </c:strRef>
          </c:tx>
          <c:spPr>
            <a:solidFill>
              <a:schemeClr val="accent2"/>
            </a:solidFill>
            <a:ln>
              <a:noFill/>
            </a:ln>
            <a:effectLst/>
            <a:sp3d/>
          </c:spPr>
          <c:invertIfNegative val="0"/>
          <c:cat>
            <c:strRef>
              <c:f>tableau!$H$62:$H$66</c:f>
              <c:strCache>
                <c:ptCount val="4"/>
                <c:pt idx="0">
                  <c:v>Entreprise familiale</c:v>
                </c:pt>
                <c:pt idx="1">
                  <c:v>Entreprise individuelle</c:v>
                </c:pt>
                <c:pt idx="2">
                  <c:v>Groupement d'intérêt économique (GIE)</c:v>
                </c:pt>
                <c:pt idx="3">
                  <c:v>Autre à préciser</c:v>
                </c:pt>
              </c:strCache>
            </c:strRef>
          </c:cat>
          <c:val>
            <c:numRef>
              <c:f>tableau!$J$62:$J$66</c:f>
              <c:numCache>
                <c:formatCode>_(* #,##0.00_);_(* \(#,##0.00\);_(* "-"??_);_(@_)</c:formatCode>
                <c:ptCount val="4"/>
                <c:pt idx="0">
                  <c:v>0</c:v>
                </c:pt>
                <c:pt idx="1">
                  <c:v>1</c:v>
                </c:pt>
                <c:pt idx="2">
                  <c:v>0</c:v>
                </c:pt>
                <c:pt idx="3">
                  <c:v>0</c:v>
                </c:pt>
              </c:numCache>
            </c:numRef>
          </c:val>
          <c:extLst xmlns:c16r2="http://schemas.microsoft.com/office/drawing/2015/06/chart">
            <c:ext xmlns:c16="http://schemas.microsoft.com/office/drawing/2014/chart" uri="{C3380CC4-5D6E-409C-BE32-E72D297353CC}">
              <c16:uniqueId val="{00000001-6FD1-4E95-B00F-44173E6C6018}"/>
            </c:ext>
          </c:extLst>
        </c:ser>
        <c:ser>
          <c:idx val="2"/>
          <c:order val="2"/>
          <c:tx>
            <c:strRef>
              <c:f>tableau!$K$61</c:f>
              <c:strCache>
                <c:ptCount val="1"/>
                <c:pt idx="0">
                  <c:v>Exploitant privé détenteur de machine de chargement</c:v>
                </c:pt>
              </c:strCache>
            </c:strRef>
          </c:tx>
          <c:spPr>
            <a:solidFill>
              <a:schemeClr val="accent3"/>
            </a:solidFill>
            <a:ln>
              <a:noFill/>
            </a:ln>
            <a:effectLst/>
            <a:sp3d/>
          </c:spPr>
          <c:invertIfNegative val="0"/>
          <c:cat>
            <c:strRef>
              <c:f>tableau!$H$62:$H$66</c:f>
              <c:strCache>
                <c:ptCount val="4"/>
                <c:pt idx="0">
                  <c:v>Entreprise familiale</c:v>
                </c:pt>
                <c:pt idx="1">
                  <c:v>Entreprise individuelle</c:v>
                </c:pt>
                <c:pt idx="2">
                  <c:v>Groupement d'intérêt économique (GIE)</c:v>
                </c:pt>
                <c:pt idx="3">
                  <c:v>Autre à préciser</c:v>
                </c:pt>
              </c:strCache>
            </c:strRef>
          </c:cat>
          <c:val>
            <c:numRef>
              <c:f>tableau!$K$62:$K$66</c:f>
              <c:numCache>
                <c:formatCode>_(* #,##0.00_);_(* \(#,##0.00\);_(* "-"??_);_(@_)</c:formatCode>
                <c:ptCount val="4"/>
                <c:pt idx="0">
                  <c:v>0.1111111111111111</c:v>
                </c:pt>
                <c:pt idx="1">
                  <c:v>0.66666666666666663</c:v>
                </c:pt>
                <c:pt idx="2">
                  <c:v>0</c:v>
                </c:pt>
                <c:pt idx="3">
                  <c:v>0.22222222222222221</c:v>
                </c:pt>
              </c:numCache>
            </c:numRef>
          </c:val>
          <c:extLst xmlns:c16r2="http://schemas.microsoft.com/office/drawing/2015/06/chart">
            <c:ext xmlns:c16="http://schemas.microsoft.com/office/drawing/2014/chart" uri="{C3380CC4-5D6E-409C-BE32-E72D297353CC}">
              <c16:uniqueId val="{00000002-6FD1-4E95-B00F-44173E6C6018}"/>
            </c:ext>
          </c:extLst>
        </c:ser>
        <c:ser>
          <c:idx val="3"/>
          <c:order val="3"/>
          <c:tx>
            <c:strRef>
              <c:f>tableau!$L$61</c:f>
              <c:strCache>
                <c:ptCount val="1"/>
                <c:pt idx="0">
                  <c:v>Exploitant privé non détenteur de machine de chargement</c:v>
                </c:pt>
              </c:strCache>
            </c:strRef>
          </c:tx>
          <c:spPr>
            <a:solidFill>
              <a:schemeClr val="accent4"/>
            </a:solidFill>
            <a:ln>
              <a:noFill/>
            </a:ln>
            <a:effectLst/>
            <a:sp3d/>
          </c:spPr>
          <c:invertIfNegative val="0"/>
          <c:cat>
            <c:strRef>
              <c:f>tableau!$H$62:$H$66</c:f>
              <c:strCache>
                <c:ptCount val="4"/>
                <c:pt idx="0">
                  <c:v>Entreprise familiale</c:v>
                </c:pt>
                <c:pt idx="1">
                  <c:v>Entreprise individuelle</c:v>
                </c:pt>
                <c:pt idx="2">
                  <c:v>Groupement d'intérêt économique (GIE)</c:v>
                </c:pt>
                <c:pt idx="3">
                  <c:v>Autre à préciser</c:v>
                </c:pt>
              </c:strCache>
            </c:strRef>
          </c:cat>
          <c:val>
            <c:numRef>
              <c:f>tableau!$L$62:$L$66</c:f>
              <c:numCache>
                <c:formatCode>_(* #,##0.00_);_(* \(#,##0.00\);_(* "-"??_);_(@_)</c:formatCode>
                <c:ptCount val="4"/>
                <c:pt idx="0">
                  <c:v>0</c:v>
                </c:pt>
                <c:pt idx="1">
                  <c:v>1</c:v>
                </c:pt>
                <c:pt idx="2">
                  <c:v>0</c:v>
                </c:pt>
                <c:pt idx="3">
                  <c:v>0</c:v>
                </c:pt>
              </c:numCache>
            </c:numRef>
          </c:val>
          <c:extLst xmlns:c16r2="http://schemas.microsoft.com/office/drawing/2015/06/chart">
            <c:ext xmlns:c16="http://schemas.microsoft.com/office/drawing/2014/chart" uri="{C3380CC4-5D6E-409C-BE32-E72D297353CC}">
              <c16:uniqueId val="{00000003-6FD1-4E95-B00F-44173E6C6018}"/>
            </c:ext>
          </c:extLst>
        </c:ser>
        <c:ser>
          <c:idx val="4"/>
          <c:order val="4"/>
          <c:tx>
            <c:strRef>
              <c:f>tableau!$M$61</c:f>
              <c:strCache>
                <c:ptCount val="1"/>
                <c:pt idx="0">
                  <c:v>Total général</c:v>
                </c:pt>
              </c:strCache>
            </c:strRef>
          </c:tx>
          <c:spPr>
            <a:solidFill>
              <a:schemeClr val="accent5"/>
            </a:solidFill>
            <a:ln>
              <a:noFill/>
            </a:ln>
            <a:effectLst/>
            <a:sp3d/>
          </c:spPr>
          <c:invertIfNegative val="0"/>
          <c:cat>
            <c:strRef>
              <c:f>tableau!$H$62:$H$66</c:f>
              <c:strCache>
                <c:ptCount val="4"/>
                <c:pt idx="0">
                  <c:v>Entreprise familiale</c:v>
                </c:pt>
                <c:pt idx="1">
                  <c:v>Entreprise individuelle</c:v>
                </c:pt>
                <c:pt idx="2">
                  <c:v>Groupement d'intérêt économique (GIE)</c:v>
                </c:pt>
                <c:pt idx="3">
                  <c:v>Autre à préciser</c:v>
                </c:pt>
              </c:strCache>
            </c:strRef>
          </c:cat>
          <c:val>
            <c:numRef>
              <c:f>tableau!$M$62:$M$66</c:f>
              <c:numCache>
                <c:formatCode>_(* #,##0.00_);_(* \(#,##0.00\);_(* "-"??_);_(@_)</c:formatCode>
                <c:ptCount val="4"/>
                <c:pt idx="0">
                  <c:v>6.7114093959731544E-2</c:v>
                </c:pt>
                <c:pt idx="1">
                  <c:v>0.91275167785234901</c:v>
                </c:pt>
                <c:pt idx="2">
                  <c:v>6.7114093959731542E-3</c:v>
                </c:pt>
                <c:pt idx="3">
                  <c:v>1.3422818791946308E-2</c:v>
                </c:pt>
              </c:numCache>
            </c:numRef>
          </c:val>
          <c:extLst xmlns:c16r2="http://schemas.microsoft.com/office/drawing/2015/06/chart">
            <c:ext xmlns:c16="http://schemas.microsoft.com/office/drawing/2014/chart" uri="{C3380CC4-5D6E-409C-BE32-E72D297353CC}">
              <c16:uniqueId val="{00000004-6FD1-4E95-B00F-44173E6C6018}"/>
            </c:ext>
          </c:extLst>
        </c:ser>
        <c:dLbls>
          <c:showLegendKey val="0"/>
          <c:showVal val="0"/>
          <c:showCatName val="0"/>
          <c:showSerName val="0"/>
          <c:showPercent val="0"/>
          <c:showBubbleSize val="0"/>
        </c:dLbls>
        <c:gapWidth val="150"/>
        <c:shape val="box"/>
        <c:axId val="158402440"/>
        <c:axId val="158408320"/>
        <c:axId val="0"/>
      </c:bar3DChart>
      <c:catAx>
        <c:axId val="158402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crossAx val="158408320"/>
        <c:crosses val="autoZero"/>
        <c:auto val="1"/>
        <c:lblAlgn val="ctr"/>
        <c:lblOffset val="100"/>
        <c:noMultiLvlLbl val="0"/>
      </c:catAx>
      <c:valAx>
        <c:axId val="15840832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402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4.940342927874786E-3"/>
                  <c:y val="-3.90988554526444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70171463937393E-3"/>
                  <c:y val="-5.714448104617267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Feuil1!$B$40:$B$46</c:f>
              <c:strCache>
                <c:ptCount val="7"/>
                <c:pt idx="0">
                  <c:v>Carburant</c:v>
                </c:pt>
                <c:pt idx="1">
                  <c:v>Service de chargement</c:v>
                </c:pt>
                <c:pt idx="2">
                  <c:v>Locations versées aux propriétaires de terrain </c:v>
                </c:pt>
                <c:pt idx="3">
                  <c:v>Locations de machines de chargement</c:v>
                </c:pt>
                <c:pt idx="4">
                  <c:v>Réfection de la piste </c:v>
                </c:pt>
                <c:pt idx="5">
                  <c:v>Entretiens/ réparations des véhicules </c:v>
                </c:pt>
                <c:pt idx="6">
                  <c:v>Autres charges</c:v>
                </c:pt>
              </c:strCache>
            </c:strRef>
          </c:cat>
          <c:val>
            <c:numRef>
              <c:f>Feuil1!$C$40:$C$46</c:f>
              <c:numCache>
                <c:formatCode>0.00%</c:formatCode>
                <c:ptCount val="7"/>
                <c:pt idx="0">
                  <c:v>0.47049999999999997</c:v>
                </c:pt>
                <c:pt idx="1">
                  <c:v>0.29859999999999998</c:v>
                </c:pt>
                <c:pt idx="2">
                  <c:v>7.9500000000000001E-2</c:v>
                </c:pt>
                <c:pt idx="3">
                  <c:v>3.9699999999999999E-2</c:v>
                </c:pt>
                <c:pt idx="4">
                  <c:v>2.0799999999999999E-2</c:v>
                </c:pt>
                <c:pt idx="5">
                  <c:v>2.07E-2</c:v>
                </c:pt>
                <c:pt idx="6">
                  <c:v>7.0199999999999999E-2</c:v>
                </c:pt>
              </c:numCache>
            </c:numRef>
          </c:val>
        </c:ser>
        <c:dLbls>
          <c:showLegendKey val="0"/>
          <c:showVal val="0"/>
          <c:showCatName val="0"/>
          <c:showSerName val="0"/>
          <c:showPercent val="0"/>
          <c:showBubbleSize val="0"/>
        </c:dLbls>
        <c:gapWidth val="150"/>
        <c:shape val="box"/>
        <c:axId val="729581096"/>
        <c:axId val="729583840"/>
        <c:axId val="0"/>
      </c:bar3DChart>
      <c:catAx>
        <c:axId val="729581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729583840"/>
        <c:crosses val="autoZero"/>
        <c:auto val="1"/>
        <c:lblAlgn val="ctr"/>
        <c:lblOffset val="100"/>
        <c:noMultiLvlLbl val="0"/>
      </c:catAx>
      <c:valAx>
        <c:axId val="729583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72958109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77C60-B85A-4BB2-AE89-AC76D5AC24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506E8A86-13D1-4B70-999D-0C211326918B}">
      <dgm:prSet phldrT="[Texte]" custT="1"/>
      <dgm:spPr/>
      <dgm:t>
        <a:bodyPr/>
        <a:lstStyle/>
        <a:p>
          <a:r>
            <a:rPr lang="fr-FR" sz="3600" dirty="0" smtClean="0"/>
            <a:t>Contexte </a:t>
          </a:r>
          <a:endParaRPr lang="fr-FR" sz="3600" dirty="0"/>
        </a:p>
      </dgm:t>
    </dgm:pt>
    <dgm:pt modelId="{FDD0D17F-D3F0-4929-A996-BF5ABA843E2E}" type="parTrans" cxnId="{93072EC5-084E-438B-8890-FFB3C6731088}">
      <dgm:prSet/>
      <dgm:spPr/>
      <dgm:t>
        <a:bodyPr/>
        <a:lstStyle/>
        <a:p>
          <a:endParaRPr lang="fr-FR" sz="2800"/>
        </a:p>
      </dgm:t>
    </dgm:pt>
    <dgm:pt modelId="{85E64A53-1825-4489-89A7-9C22B48A5319}" type="sibTrans" cxnId="{93072EC5-084E-438B-8890-FFB3C6731088}">
      <dgm:prSet/>
      <dgm:spPr/>
      <dgm:t>
        <a:bodyPr/>
        <a:lstStyle/>
        <a:p>
          <a:endParaRPr lang="fr-FR" sz="2800"/>
        </a:p>
      </dgm:t>
    </dgm:pt>
    <dgm:pt modelId="{3F5595DC-8F1D-4FE9-9F8B-0FED296AEC87}">
      <dgm:prSet phldrT="[Texte]" custT="1"/>
      <dgm:spPr/>
      <dgm:t>
        <a:bodyPr/>
        <a:lstStyle/>
        <a:p>
          <a:r>
            <a:rPr lang="fr-FR" sz="3600" dirty="0" smtClean="0"/>
            <a:t>Objectifs </a:t>
          </a:r>
          <a:endParaRPr lang="fr-FR" sz="3600" dirty="0"/>
        </a:p>
      </dgm:t>
    </dgm:pt>
    <dgm:pt modelId="{BE08E626-0B77-41AA-8F41-E86A620FB048}" type="parTrans" cxnId="{AA794C11-4F1A-48B9-A7BA-C1736F6F4659}">
      <dgm:prSet/>
      <dgm:spPr/>
      <dgm:t>
        <a:bodyPr/>
        <a:lstStyle/>
        <a:p>
          <a:endParaRPr lang="fr-FR" sz="2800"/>
        </a:p>
      </dgm:t>
    </dgm:pt>
    <dgm:pt modelId="{310B8742-AD5A-4021-A60C-B0179578C18C}" type="sibTrans" cxnId="{AA794C11-4F1A-48B9-A7BA-C1736F6F4659}">
      <dgm:prSet/>
      <dgm:spPr/>
      <dgm:t>
        <a:bodyPr/>
        <a:lstStyle/>
        <a:p>
          <a:endParaRPr lang="fr-FR" sz="2800"/>
        </a:p>
      </dgm:t>
    </dgm:pt>
    <dgm:pt modelId="{8B51BE54-633C-40E7-9713-ACC6BD021977}">
      <dgm:prSet phldrT="[Texte]" custT="1"/>
      <dgm:spPr/>
      <dgm:t>
        <a:bodyPr/>
        <a:lstStyle/>
        <a:p>
          <a:r>
            <a:rPr lang="fr-FR" sz="3600" dirty="0" smtClean="0"/>
            <a:t> Démarche méthodologique</a:t>
          </a:r>
        </a:p>
      </dgm:t>
    </dgm:pt>
    <dgm:pt modelId="{04F59E35-35FE-44F0-AA34-C6B9C5913B9F}" type="parTrans" cxnId="{C309E151-18E5-4D26-90C4-CDFCDA3F2282}">
      <dgm:prSet/>
      <dgm:spPr/>
      <dgm:t>
        <a:bodyPr/>
        <a:lstStyle/>
        <a:p>
          <a:endParaRPr lang="fr-FR" sz="2800"/>
        </a:p>
      </dgm:t>
    </dgm:pt>
    <dgm:pt modelId="{6CE05E5E-9A97-42DF-9BAF-47761A1494C9}" type="sibTrans" cxnId="{C309E151-18E5-4D26-90C4-CDFCDA3F2282}">
      <dgm:prSet/>
      <dgm:spPr/>
      <dgm:t>
        <a:bodyPr/>
        <a:lstStyle/>
        <a:p>
          <a:endParaRPr lang="fr-FR" sz="2800"/>
        </a:p>
      </dgm:t>
    </dgm:pt>
    <dgm:pt modelId="{6AFB3754-2B16-4138-AF91-F6673DCA6C78}">
      <dgm:prSet phldrT="[Texte]" custT="1"/>
      <dgm:spPr/>
      <dgm:t>
        <a:bodyPr/>
        <a:lstStyle/>
        <a:p>
          <a:r>
            <a:rPr lang="fr-FR" sz="3600" dirty="0" smtClean="0"/>
            <a:t>Résultats obtenus</a:t>
          </a:r>
        </a:p>
      </dgm:t>
    </dgm:pt>
    <dgm:pt modelId="{97699150-CCD0-4F99-B1AA-983FD80E5DA4}" type="parTrans" cxnId="{E105B2BF-FCB8-4752-A1A1-38D7CB8FEA6F}">
      <dgm:prSet/>
      <dgm:spPr/>
      <dgm:t>
        <a:bodyPr/>
        <a:lstStyle/>
        <a:p>
          <a:endParaRPr lang="fr-FR" sz="2800"/>
        </a:p>
      </dgm:t>
    </dgm:pt>
    <dgm:pt modelId="{63F18EF6-4702-4B76-AB8F-8B8DAD5BFD11}" type="sibTrans" cxnId="{E105B2BF-FCB8-4752-A1A1-38D7CB8FEA6F}">
      <dgm:prSet/>
      <dgm:spPr/>
      <dgm:t>
        <a:bodyPr/>
        <a:lstStyle/>
        <a:p>
          <a:endParaRPr lang="fr-FR" sz="2800"/>
        </a:p>
      </dgm:t>
    </dgm:pt>
    <dgm:pt modelId="{A7E8898E-7549-4FCA-AD60-C4676C66F1C1}">
      <dgm:prSet phldrT="[Texte]" custT="1"/>
      <dgm:spPr/>
      <dgm:t>
        <a:bodyPr/>
        <a:lstStyle/>
        <a:p>
          <a:r>
            <a:rPr lang="fr-FR" sz="3600" dirty="0" smtClean="0"/>
            <a:t>Conclusion</a:t>
          </a:r>
        </a:p>
      </dgm:t>
    </dgm:pt>
    <dgm:pt modelId="{725391CE-2FCF-4880-BEE0-5BCC86A58093}" type="parTrans" cxnId="{40A18664-CA7D-4923-9FB3-BA7D250FE591}">
      <dgm:prSet/>
      <dgm:spPr/>
      <dgm:t>
        <a:bodyPr/>
        <a:lstStyle/>
        <a:p>
          <a:endParaRPr lang="fr-FR" sz="2800"/>
        </a:p>
      </dgm:t>
    </dgm:pt>
    <dgm:pt modelId="{FE55AC2C-EB0D-486D-B71E-4F3FBB75195D}" type="sibTrans" cxnId="{40A18664-CA7D-4923-9FB3-BA7D250FE591}">
      <dgm:prSet/>
      <dgm:spPr/>
      <dgm:t>
        <a:bodyPr/>
        <a:lstStyle/>
        <a:p>
          <a:endParaRPr lang="fr-FR" sz="2800"/>
        </a:p>
      </dgm:t>
    </dgm:pt>
    <dgm:pt modelId="{3A3A0A8B-775F-411F-A77C-D5674607FFB2}">
      <dgm:prSet phldrT="[Texte]" custT="1"/>
      <dgm:spPr/>
      <dgm:t>
        <a:bodyPr/>
        <a:lstStyle/>
        <a:p>
          <a:r>
            <a:rPr lang="fr-FR" sz="3600" dirty="0" smtClean="0"/>
            <a:t>Cibles </a:t>
          </a:r>
        </a:p>
      </dgm:t>
    </dgm:pt>
    <dgm:pt modelId="{CF7C79B5-E01E-45D6-8E32-931560D8E9B1}" type="parTrans" cxnId="{4EEF38E5-0095-49FD-B892-6BA1FE072531}">
      <dgm:prSet/>
      <dgm:spPr/>
    </dgm:pt>
    <dgm:pt modelId="{09B0FA3A-D282-48E9-99C4-12A8C2A9DBD6}" type="sibTrans" cxnId="{4EEF38E5-0095-49FD-B892-6BA1FE072531}">
      <dgm:prSet/>
      <dgm:spPr/>
    </dgm:pt>
    <dgm:pt modelId="{9C8F40CA-CDD2-40EB-94BB-E9E557B6E372}" type="pres">
      <dgm:prSet presAssocID="{D1D77C60-B85A-4BB2-AE89-AC76D5AC2403}" presName="linear" presStyleCnt="0">
        <dgm:presLayoutVars>
          <dgm:animLvl val="lvl"/>
          <dgm:resizeHandles val="exact"/>
        </dgm:presLayoutVars>
      </dgm:prSet>
      <dgm:spPr/>
      <dgm:t>
        <a:bodyPr/>
        <a:lstStyle/>
        <a:p>
          <a:endParaRPr lang="fr-FR"/>
        </a:p>
      </dgm:t>
    </dgm:pt>
    <dgm:pt modelId="{358EB4A0-2073-47A6-B36A-BB5E6BBE4184}" type="pres">
      <dgm:prSet presAssocID="{506E8A86-13D1-4B70-999D-0C211326918B}" presName="parentText" presStyleLbl="node1" presStyleIdx="0" presStyleCnt="6" custScaleY="73703">
        <dgm:presLayoutVars>
          <dgm:chMax val="0"/>
          <dgm:bulletEnabled val="1"/>
        </dgm:presLayoutVars>
      </dgm:prSet>
      <dgm:spPr/>
      <dgm:t>
        <a:bodyPr/>
        <a:lstStyle/>
        <a:p>
          <a:endParaRPr lang="fr-FR"/>
        </a:p>
      </dgm:t>
    </dgm:pt>
    <dgm:pt modelId="{7DF663D6-CB1D-414C-B749-AEF5582DED9E}" type="pres">
      <dgm:prSet presAssocID="{85E64A53-1825-4489-89A7-9C22B48A5319}" presName="spacer" presStyleCnt="0"/>
      <dgm:spPr/>
    </dgm:pt>
    <dgm:pt modelId="{A8D0FEDE-022A-4BAE-8480-6CC380DF0B21}" type="pres">
      <dgm:prSet presAssocID="{3F5595DC-8F1D-4FE9-9F8B-0FED296AEC87}" presName="parentText" presStyleLbl="node1" presStyleIdx="1" presStyleCnt="6" custScaleY="73703">
        <dgm:presLayoutVars>
          <dgm:chMax val="0"/>
          <dgm:bulletEnabled val="1"/>
        </dgm:presLayoutVars>
      </dgm:prSet>
      <dgm:spPr/>
      <dgm:t>
        <a:bodyPr/>
        <a:lstStyle/>
        <a:p>
          <a:endParaRPr lang="fr-FR"/>
        </a:p>
      </dgm:t>
    </dgm:pt>
    <dgm:pt modelId="{96846876-0043-4001-8272-C1AD88159F92}" type="pres">
      <dgm:prSet presAssocID="{310B8742-AD5A-4021-A60C-B0179578C18C}" presName="spacer" presStyleCnt="0"/>
      <dgm:spPr/>
    </dgm:pt>
    <dgm:pt modelId="{0972AF86-D485-4D9A-BEA2-3790A40DCFB1}" type="pres">
      <dgm:prSet presAssocID="{8B51BE54-633C-40E7-9713-ACC6BD021977}" presName="parentText" presStyleLbl="node1" presStyleIdx="2" presStyleCnt="6" custScaleY="73703">
        <dgm:presLayoutVars>
          <dgm:chMax val="0"/>
          <dgm:bulletEnabled val="1"/>
        </dgm:presLayoutVars>
      </dgm:prSet>
      <dgm:spPr/>
      <dgm:t>
        <a:bodyPr/>
        <a:lstStyle/>
        <a:p>
          <a:endParaRPr lang="fr-FR"/>
        </a:p>
      </dgm:t>
    </dgm:pt>
    <dgm:pt modelId="{7BA71C0C-982A-41E0-BA92-9C08938C214A}" type="pres">
      <dgm:prSet presAssocID="{6CE05E5E-9A97-42DF-9BAF-47761A1494C9}" presName="spacer" presStyleCnt="0"/>
      <dgm:spPr/>
    </dgm:pt>
    <dgm:pt modelId="{CD1F685C-D2FD-414B-9686-8607FE22E418}" type="pres">
      <dgm:prSet presAssocID="{3A3A0A8B-775F-411F-A77C-D5674607FFB2}" presName="parentText" presStyleLbl="node1" presStyleIdx="3" presStyleCnt="6">
        <dgm:presLayoutVars>
          <dgm:chMax val="0"/>
          <dgm:bulletEnabled val="1"/>
        </dgm:presLayoutVars>
      </dgm:prSet>
      <dgm:spPr/>
      <dgm:t>
        <a:bodyPr/>
        <a:lstStyle/>
        <a:p>
          <a:endParaRPr lang="fr-FR"/>
        </a:p>
      </dgm:t>
    </dgm:pt>
    <dgm:pt modelId="{9BC6BDB2-158F-4E7D-A30E-77A09BFFD011}" type="pres">
      <dgm:prSet presAssocID="{09B0FA3A-D282-48E9-99C4-12A8C2A9DBD6}" presName="spacer" presStyleCnt="0"/>
      <dgm:spPr/>
    </dgm:pt>
    <dgm:pt modelId="{DD5F0BDD-9565-4D16-8D80-1D1DABB84D4F}" type="pres">
      <dgm:prSet presAssocID="{6AFB3754-2B16-4138-AF91-F6673DCA6C78}" presName="parentText" presStyleLbl="node1" presStyleIdx="4" presStyleCnt="6" custScaleY="66198">
        <dgm:presLayoutVars>
          <dgm:chMax val="0"/>
          <dgm:bulletEnabled val="1"/>
        </dgm:presLayoutVars>
      </dgm:prSet>
      <dgm:spPr/>
      <dgm:t>
        <a:bodyPr/>
        <a:lstStyle/>
        <a:p>
          <a:endParaRPr lang="fr-FR"/>
        </a:p>
      </dgm:t>
    </dgm:pt>
    <dgm:pt modelId="{B262C17B-EDD7-476B-9239-D4EAACA0A0FF}" type="pres">
      <dgm:prSet presAssocID="{63F18EF6-4702-4B76-AB8F-8B8DAD5BFD11}" presName="spacer" presStyleCnt="0"/>
      <dgm:spPr/>
    </dgm:pt>
    <dgm:pt modelId="{EE28A712-0181-4037-B251-B824C5088F12}" type="pres">
      <dgm:prSet presAssocID="{A7E8898E-7549-4FCA-AD60-C4676C66F1C1}" presName="parentText" presStyleLbl="node1" presStyleIdx="5" presStyleCnt="6" custScaleY="73703">
        <dgm:presLayoutVars>
          <dgm:chMax val="0"/>
          <dgm:bulletEnabled val="1"/>
        </dgm:presLayoutVars>
      </dgm:prSet>
      <dgm:spPr/>
      <dgm:t>
        <a:bodyPr/>
        <a:lstStyle/>
        <a:p>
          <a:endParaRPr lang="fr-FR"/>
        </a:p>
      </dgm:t>
    </dgm:pt>
  </dgm:ptLst>
  <dgm:cxnLst>
    <dgm:cxn modelId="{AA794C11-4F1A-48B9-A7BA-C1736F6F4659}" srcId="{D1D77C60-B85A-4BB2-AE89-AC76D5AC2403}" destId="{3F5595DC-8F1D-4FE9-9F8B-0FED296AEC87}" srcOrd="1" destOrd="0" parTransId="{BE08E626-0B77-41AA-8F41-E86A620FB048}" sibTransId="{310B8742-AD5A-4021-A60C-B0179578C18C}"/>
    <dgm:cxn modelId="{32A1C9D0-8DAA-4C21-A39A-6A01B15E9D9C}" type="presOf" srcId="{3F5595DC-8F1D-4FE9-9F8B-0FED296AEC87}" destId="{A8D0FEDE-022A-4BAE-8480-6CC380DF0B21}" srcOrd="0" destOrd="0" presId="urn:microsoft.com/office/officeart/2005/8/layout/vList2"/>
    <dgm:cxn modelId="{D4257E37-4669-48E3-87DA-39424182D343}" type="presOf" srcId="{3A3A0A8B-775F-411F-A77C-D5674607FFB2}" destId="{CD1F685C-D2FD-414B-9686-8607FE22E418}" srcOrd="0" destOrd="0" presId="urn:microsoft.com/office/officeart/2005/8/layout/vList2"/>
    <dgm:cxn modelId="{4EEF38E5-0095-49FD-B892-6BA1FE072531}" srcId="{D1D77C60-B85A-4BB2-AE89-AC76D5AC2403}" destId="{3A3A0A8B-775F-411F-A77C-D5674607FFB2}" srcOrd="3" destOrd="0" parTransId="{CF7C79B5-E01E-45D6-8E32-931560D8E9B1}" sibTransId="{09B0FA3A-D282-48E9-99C4-12A8C2A9DBD6}"/>
    <dgm:cxn modelId="{E105B2BF-FCB8-4752-A1A1-38D7CB8FEA6F}" srcId="{D1D77C60-B85A-4BB2-AE89-AC76D5AC2403}" destId="{6AFB3754-2B16-4138-AF91-F6673DCA6C78}" srcOrd="4" destOrd="0" parTransId="{97699150-CCD0-4F99-B1AA-983FD80E5DA4}" sibTransId="{63F18EF6-4702-4B76-AB8F-8B8DAD5BFD11}"/>
    <dgm:cxn modelId="{C2011E11-44A6-4A88-8F3F-C2C567263D1F}" type="presOf" srcId="{A7E8898E-7549-4FCA-AD60-C4676C66F1C1}" destId="{EE28A712-0181-4037-B251-B824C5088F12}" srcOrd="0" destOrd="0" presId="urn:microsoft.com/office/officeart/2005/8/layout/vList2"/>
    <dgm:cxn modelId="{B2A0F59E-D528-4FC6-8F31-A988EAA5F10A}" type="presOf" srcId="{506E8A86-13D1-4B70-999D-0C211326918B}" destId="{358EB4A0-2073-47A6-B36A-BB5E6BBE4184}" srcOrd="0" destOrd="0" presId="urn:microsoft.com/office/officeart/2005/8/layout/vList2"/>
    <dgm:cxn modelId="{93072EC5-084E-438B-8890-FFB3C6731088}" srcId="{D1D77C60-B85A-4BB2-AE89-AC76D5AC2403}" destId="{506E8A86-13D1-4B70-999D-0C211326918B}" srcOrd="0" destOrd="0" parTransId="{FDD0D17F-D3F0-4929-A996-BF5ABA843E2E}" sibTransId="{85E64A53-1825-4489-89A7-9C22B48A5319}"/>
    <dgm:cxn modelId="{F249A9EB-6034-498D-B94B-92374B814CE3}" type="presOf" srcId="{D1D77C60-B85A-4BB2-AE89-AC76D5AC2403}" destId="{9C8F40CA-CDD2-40EB-94BB-E9E557B6E372}" srcOrd="0" destOrd="0" presId="urn:microsoft.com/office/officeart/2005/8/layout/vList2"/>
    <dgm:cxn modelId="{40A18664-CA7D-4923-9FB3-BA7D250FE591}" srcId="{D1D77C60-B85A-4BB2-AE89-AC76D5AC2403}" destId="{A7E8898E-7549-4FCA-AD60-C4676C66F1C1}" srcOrd="5" destOrd="0" parTransId="{725391CE-2FCF-4880-BEE0-5BCC86A58093}" sibTransId="{FE55AC2C-EB0D-486D-B71E-4F3FBB75195D}"/>
    <dgm:cxn modelId="{C309E151-18E5-4D26-90C4-CDFCDA3F2282}" srcId="{D1D77C60-B85A-4BB2-AE89-AC76D5AC2403}" destId="{8B51BE54-633C-40E7-9713-ACC6BD021977}" srcOrd="2" destOrd="0" parTransId="{04F59E35-35FE-44F0-AA34-C6B9C5913B9F}" sibTransId="{6CE05E5E-9A97-42DF-9BAF-47761A1494C9}"/>
    <dgm:cxn modelId="{48659AA2-87E0-4EFA-BBEA-C1BFC008CE77}" type="presOf" srcId="{6AFB3754-2B16-4138-AF91-F6673DCA6C78}" destId="{DD5F0BDD-9565-4D16-8D80-1D1DABB84D4F}" srcOrd="0" destOrd="0" presId="urn:microsoft.com/office/officeart/2005/8/layout/vList2"/>
    <dgm:cxn modelId="{F769C936-34AB-4372-83A4-C7A83F18BA21}" type="presOf" srcId="{8B51BE54-633C-40E7-9713-ACC6BD021977}" destId="{0972AF86-D485-4D9A-BEA2-3790A40DCFB1}" srcOrd="0" destOrd="0" presId="urn:microsoft.com/office/officeart/2005/8/layout/vList2"/>
    <dgm:cxn modelId="{CE412A43-81A5-4A98-B5AB-BD12CAA8BEFA}" type="presParOf" srcId="{9C8F40CA-CDD2-40EB-94BB-E9E557B6E372}" destId="{358EB4A0-2073-47A6-B36A-BB5E6BBE4184}" srcOrd="0" destOrd="0" presId="urn:microsoft.com/office/officeart/2005/8/layout/vList2"/>
    <dgm:cxn modelId="{5825CBC0-892C-47FF-B8F7-C04339241DA9}" type="presParOf" srcId="{9C8F40CA-CDD2-40EB-94BB-E9E557B6E372}" destId="{7DF663D6-CB1D-414C-B749-AEF5582DED9E}" srcOrd="1" destOrd="0" presId="urn:microsoft.com/office/officeart/2005/8/layout/vList2"/>
    <dgm:cxn modelId="{AD3763EB-A734-40BE-98DB-79A605014E53}" type="presParOf" srcId="{9C8F40CA-CDD2-40EB-94BB-E9E557B6E372}" destId="{A8D0FEDE-022A-4BAE-8480-6CC380DF0B21}" srcOrd="2" destOrd="0" presId="urn:microsoft.com/office/officeart/2005/8/layout/vList2"/>
    <dgm:cxn modelId="{4C5317A5-2B72-4E71-B5A2-85AB1BA09C4F}" type="presParOf" srcId="{9C8F40CA-CDD2-40EB-94BB-E9E557B6E372}" destId="{96846876-0043-4001-8272-C1AD88159F92}" srcOrd="3" destOrd="0" presId="urn:microsoft.com/office/officeart/2005/8/layout/vList2"/>
    <dgm:cxn modelId="{B884FEAF-BEB0-4D12-88E7-FCCF1BA6693C}" type="presParOf" srcId="{9C8F40CA-CDD2-40EB-94BB-E9E557B6E372}" destId="{0972AF86-D485-4D9A-BEA2-3790A40DCFB1}" srcOrd="4" destOrd="0" presId="urn:microsoft.com/office/officeart/2005/8/layout/vList2"/>
    <dgm:cxn modelId="{F754FD57-C8A8-41C0-B395-B1D50DAD227A}" type="presParOf" srcId="{9C8F40CA-CDD2-40EB-94BB-E9E557B6E372}" destId="{7BA71C0C-982A-41E0-BA92-9C08938C214A}" srcOrd="5" destOrd="0" presId="urn:microsoft.com/office/officeart/2005/8/layout/vList2"/>
    <dgm:cxn modelId="{5D78D3AD-DFA0-4352-82B1-2DED8ABF27C4}" type="presParOf" srcId="{9C8F40CA-CDD2-40EB-94BB-E9E557B6E372}" destId="{CD1F685C-D2FD-414B-9686-8607FE22E418}" srcOrd="6" destOrd="0" presId="urn:microsoft.com/office/officeart/2005/8/layout/vList2"/>
    <dgm:cxn modelId="{09602174-C0AC-4464-A948-F2E7F6D48202}" type="presParOf" srcId="{9C8F40CA-CDD2-40EB-94BB-E9E557B6E372}" destId="{9BC6BDB2-158F-4E7D-A30E-77A09BFFD011}" srcOrd="7" destOrd="0" presId="urn:microsoft.com/office/officeart/2005/8/layout/vList2"/>
    <dgm:cxn modelId="{9FDEB101-6428-433E-9FE8-D4E7F9CBAE7C}" type="presParOf" srcId="{9C8F40CA-CDD2-40EB-94BB-E9E557B6E372}" destId="{DD5F0BDD-9565-4D16-8D80-1D1DABB84D4F}" srcOrd="8" destOrd="0" presId="urn:microsoft.com/office/officeart/2005/8/layout/vList2"/>
    <dgm:cxn modelId="{A195FAF3-598A-4ACD-9B60-EE153A84DC50}" type="presParOf" srcId="{9C8F40CA-CDD2-40EB-94BB-E9E557B6E372}" destId="{B262C17B-EDD7-476B-9239-D4EAACA0A0FF}" srcOrd="9" destOrd="0" presId="urn:microsoft.com/office/officeart/2005/8/layout/vList2"/>
    <dgm:cxn modelId="{11D0A95E-67B9-43D2-A120-2B89DD713A04}" type="presParOf" srcId="{9C8F40CA-CDD2-40EB-94BB-E9E557B6E372}" destId="{EE28A712-0181-4037-B251-B824C5088F1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77C60-B85A-4BB2-AE89-AC76D5AC24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506E8A86-13D1-4B70-999D-0C211326918B}">
      <dgm:prSet phldrT="[Texte]" custT="1"/>
      <dgm:spPr/>
      <dgm:t>
        <a:bodyPr/>
        <a:lstStyle/>
        <a:p>
          <a:r>
            <a:rPr lang="fr-FR" sz="3600" dirty="0" smtClean="0"/>
            <a:t>Mieux cerner l’organisation et la dynamique du secteur </a:t>
          </a:r>
          <a:endParaRPr lang="fr-FR" sz="3600" dirty="0"/>
        </a:p>
      </dgm:t>
    </dgm:pt>
    <dgm:pt modelId="{FDD0D17F-D3F0-4929-A996-BF5ABA843E2E}" type="parTrans" cxnId="{93072EC5-084E-438B-8890-FFB3C6731088}">
      <dgm:prSet/>
      <dgm:spPr/>
      <dgm:t>
        <a:bodyPr/>
        <a:lstStyle/>
        <a:p>
          <a:endParaRPr lang="fr-FR" sz="2800"/>
        </a:p>
      </dgm:t>
    </dgm:pt>
    <dgm:pt modelId="{85E64A53-1825-4489-89A7-9C22B48A5319}" type="sibTrans" cxnId="{93072EC5-084E-438B-8890-FFB3C6731088}">
      <dgm:prSet/>
      <dgm:spPr/>
      <dgm:t>
        <a:bodyPr/>
        <a:lstStyle/>
        <a:p>
          <a:endParaRPr lang="fr-FR" sz="2800"/>
        </a:p>
      </dgm:t>
    </dgm:pt>
    <dgm:pt modelId="{3F5595DC-8F1D-4FE9-9F8B-0FED296AEC87}">
      <dgm:prSet phldrT="[Texte]" custT="1"/>
      <dgm:spPr/>
      <dgm:t>
        <a:bodyPr/>
        <a:lstStyle/>
        <a:p>
          <a:r>
            <a:rPr lang="fr-FR" sz="3600" dirty="0" smtClean="0"/>
            <a:t>Bien appréhender le niveau de la production </a:t>
          </a:r>
          <a:endParaRPr lang="fr-FR" sz="3600" dirty="0"/>
        </a:p>
      </dgm:t>
    </dgm:pt>
    <dgm:pt modelId="{BE08E626-0B77-41AA-8F41-E86A620FB048}" type="parTrans" cxnId="{AA794C11-4F1A-48B9-A7BA-C1736F6F4659}">
      <dgm:prSet/>
      <dgm:spPr/>
      <dgm:t>
        <a:bodyPr/>
        <a:lstStyle/>
        <a:p>
          <a:endParaRPr lang="fr-FR" sz="2800"/>
        </a:p>
      </dgm:t>
    </dgm:pt>
    <dgm:pt modelId="{310B8742-AD5A-4021-A60C-B0179578C18C}" type="sibTrans" cxnId="{AA794C11-4F1A-48B9-A7BA-C1736F6F4659}">
      <dgm:prSet/>
      <dgm:spPr/>
      <dgm:t>
        <a:bodyPr/>
        <a:lstStyle/>
        <a:p>
          <a:endParaRPr lang="fr-FR" sz="2800"/>
        </a:p>
      </dgm:t>
    </dgm:pt>
    <dgm:pt modelId="{8B51BE54-633C-40E7-9713-ACC6BD021977}">
      <dgm:prSet phldrT="[Texte]" custT="1"/>
      <dgm:spPr/>
      <dgm:t>
        <a:bodyPr/>
        <a:lstStyle/>
        <a:p>
          <a:r>
            <a:rPr lang="fr-FR" sz="3600" dirty="0" smtClean="0"/>
            <a:t> Mieux évaluer la contribution du secteur à l’économie</a:t>
          </a:r>
        </a:p>
      </dgm:t>
    </dgm:pt>
    <dgm:pt modelId="{04F59E35-35FE-44F0-AA34-C6B9C5913B9F}" type="parTrans" cxnId="{C309E151-18E5-4D26-90C4-CDFCDA3F2282}">
      <dgm:prSet/>
      <dgm:spPr/>
      <dgm:t>
        <a:bodyPr/>
        <a:lstStyle/>
        <a:p>
          <a:endParaRPr lang="fr-FR" sz="2800"/>
        </a:p>
      </dgm:t>
    </dgm:pt>
    <dgm:pt modelId="{6CE05E5E-9A97-42DF-9BAF-47761A1494C9}" type="sibTrans" cxnId="{C309E151-18E5-4D26-90C4-CDFCDA3F2282}">
      <dgm:prSet/>
      <dgm:spPr/>
      <dgm:t>
        <a:bodyPr/>
        <a:lstStyle/>
        <a:p>
          <a:endParaRPr lang="fr-FR" sz="2800"/>
        </a:p>
      </dgm:t>
    </dgm:pt>
    <dgm:pt modelId="{6AFB3754-2B16-4138-AF91-F6673DCA6C78}">
      <dgm:prSet phldrT="[Texte]" custT="1"/>
      <dgm:spPr/>
      <dgm:t>
        <a:bodyPr/>
        <a:lstStyle/>
        <a:p>
          <a:r>
            <a:rPr lang="fr-FR" sz="3600" dirty="0" smtClean="0"/>
            <a:t>Améliorer la prise en compte du secteur dans les comptes nationaux </a:t>
          </a:r>
        </a:p>
      </dgm:t>
    </dgm:pt>
    <dgm:pt modelId="{97699150-CCD0-4F99-B1AA-983FD80E5DA4}" type="parTrans" cxnId="{E105B2BF-FCB8-4752-A1A1-38D7CB8FEA6F}">
      <dgm:prSet/>
      <dgm:spPr/>
      <dgm:t>
        <a:bodyPr/>
        <a:lstStyle/>
        <a:p>
          <a:endParaRPr lang="fr-FR" sz="2800"/>
        </a:p>
      </dgm:t>
    </dgm:pt>
    <dgm:pt modelId="{63F18EF6-4702-4B76-AB8F-8B8DAD5BFD11}" type="sibTrans" cxnId="{E105B2BF-FCB8-4752-A1A1-38D7CB8FEA6F}">
      <dgm:prSet/>
      <dgm:spPr/>
      <dgm:t>
        <a:bodyPr/>
        <a:lstStyle/>
        <a:p>
          <a:endParaRPr lang="fr-FR" sz="2800"/>
        </a:p>
      </dgm:t>
    </dgm:pt>
    <dgm:pt modelId="{9C8F40CA-CDD2-40EB-94BB-E9E557B6E372}" type="pres">
      <dgm:prSet presAssocID="{D1D77C60-B85A-4BB2-AE89-AC76D5AC2403}" presName="linear" presStyleCnt="0">
        <dgm:presLayoutVars>
          <dgm:animLvl val="lvl"/>
          <dgm:resizeHandles val="exact"/>
        </dgm:presLayoutVars>
      </dgm:prSet>
      <dgm:spPr/>
      <dgm:t>
        <a:bodyPr/>
        <a:lstStyle/>
        <a:p>
          <a:endParaRPr lang="fr-FR"/>
        </a:p>
      </dgm:t>
    </dgm:pt>
    <dgm:pt modelId="{358EB4A0-2073-47A6-B36A-BB5E6BBE4184}" type="pres">
      <dgm:prSet presAssocID="{506E8A86-13D1-4B70-999D-0C211326918B}" presName="parentText" presStyleLbl="node1" presStyleIdx="0" presStyleCnt="4" custScaleY="73703">
        <dgm:presLayoutVars>
          <dgm:chMax val="0"/>
          <dgm:bulletEnabled val="1"/>
        </dgm:presLayoutVars>
      </dgm:prSet>
      <dgm:spPr/>
      <dgm:t>
        <a:bodyPr/>
        <a:lstStyle/>
        <a:p>
          <a:endParaRPr lang="fr-FR"/>
        </a:p>
      </dgm:t>
    </dgm:pt>
    <dgm:pt modelId="{7DF663D6-CB1D-414C-B749-AEF5582DED9E}" type="pres">
      <dgm:prSet presAssocID="{85E64A53-1825-4489-89A7-9C22B48A5319}" presName="spacer" presStyleCnt="0"/>
      <dgm:spPr/>
    </dgm:pt>
    <dgm:pt modelId="{A8D0FEDE-022A-4BAE-8480-6CC380DF0B21}" type="pres">
      <dgm:prSet presAssocID="{3F5595DC-8F1D-4FE9-9F8B-0FED296AEC87}" presName="parentText" presStyleLbl="node1" presStyleIdx="1" presStyleCnt="4" custScaleY="73703">
        <dgm:presLayoutVars>
          <dgm:chMax val="0"/>
          <dgm:bulletEnabled val="1"/>
        </dgm:presLayoutVars>
      </dgm:prSet>
      <dgm:spPr/>
      <dgm:t>
        <a:bodyPr/>
        <a:lstStyle/>
        <a:p>
          <a:endParaRPr lang="fr-FR"/>
        </a:p>
      </dgm:t>
    </dgm:pt>
    <dgm:pt modelId="{0BA3AF7E-15BA-4D33-B903-7B8836EDCDCE}" type="pres">
      <dgm:prSet presAssocID="{310B8742-AD5A-4021-A60C-B0179578C18C}" presName="spacer" presStyleCnt="0"/>
      <dgm:spPr/>
    </dgm:pt>
    <dgm:pt modelId="{0972AF86-D485-4D9A-BEA2-3790A40DCFB1}" type="pres">
      <dgm:prSet presAssocID="{8B51BE54-633C-40E7-9713-ACC6BD021977}" presName="parentText" presStyleLbl="node1" presStyleIdx="2" presStyleCnt="4" custScaleY="73703">
        <dgm:presLayoutVars>
          <dgm:chMax val="0"/>
          <dgm:bulletEnabled val="1"/>
        </dgm:presLayoutVars>
      </dgm:prSet>
      <dgm:spPr/>
      <dgm:t>
        <a:bodyPr/>
        <a:lstStyle/>
        <a:p>
          <a:endParaRPr lang="fr-FR"/>
        </a:p>
      </dgm:t>
    </dgm:pt>
    <dgm:pt modelId="{7BA71C0C-982A-41E0-BA92-9C08938C214A}" type="pres">
      <dgm:prSet presAssocID="{6CE05E5E-9A97-42DF-9BAF-47761A1494C9}" presName="spacer" presStyleCnt="0"/>
      <dgm:spPr/>
    </dgm:pt>
    <dgm:pt modelId="{DD5F0BDD-9565-4D16-8D80-1D1DABB84D4F}" type="pres">
      <dgm:prSet presAssocID="{6AFB3754-2B16-4138-AF91-F6673DCA6C78}" presName="parentText" presStyleLbl="node1" presStyleIdx="3" presStyleCnt="4" custScaleY="66198">
        <dgm:presLayoutVars>
          <dgm:chMax val="0"/>
          <dgm:bulletEnabled val="1"/>
        </dgm:presLayoutVars>
      </dgm:prSet>
      <dgm:spPr/>
      <dgm:t>
        <a:bodyPr/>
        <a:lstStyle/>
        <a:p>
          <a:endParaRPr lang="fr-FR"/>
        </a:p>
      </dgm:t>
    </dgm:pt>
  </dgm:ptLst>
  <dgm:cxnLst>
    <dgm:cxn modelId="{AA794C11-4F1A-48B9-A7BA-C1736F6F4659}" srcId="{D1D77C60-B85A-4BB2-AE89-AC76D5AC2403}" destId="{3F5595DC-8F1D-4FE9-9F8B-0FED296AEC87}" srcOrd="1" destOrd="0" parTransId="{BE08E626-0B77-41AA-8F41-E86A620FB048}" sibTransId="{310B8742-AD5A-4021-A60C-B0179578C18C}"/>
    <dgm:cxn modelId="{C309E151-18E5-4D26-90C4-CDFCDA3F2282}" srcId="{D1D77C60-B85A-4BB2-AE89-AC76D5AC2403}" destId="{8B51BE54-633C-40E7-9713-ACC6BD021977}" srcOrd="2" destOrd="0" parTransId="{04F59E35-35FE-44F0-AA34-C6B9C5913B9F}" sibTransId="{6CE05E5E-9A97-42DF-9BAF-47761A1494C9}"/>
    <dgm:cxn modelId="{93072EC5-084E-438B-8890-FFB3C6731088}" srcId="{D1D77C60-B85A-4BB2-AE89-AC76D5AC2403}" destId="{506E8A86-13D1-4B70-999D-0C211326918B}" srcOrd="0" destOrd="0" parTransId="{FDD0D17F-D3F0-4929-A996-BF5ABA843E2E}" sibTransId="{85E64A53-1825-4489-89A7-9C22B48A5319}"/>
    <dgm:cxn modelId="{E105B2BF-FCB8-4752-A1A1-38D7CB8FEA6F}" srcId="{D1D77C60-B85A-4BB2-AE89-AC76D5AC2403}" destId="{6AFB3754-2B16-4138-AF91-F6673DCA6C78}" srcOrd="3" destOrd="0" parTransId="{97699150-CCD0-4F99-B1AA-983FD80E5DA4}" sibTransId="{63F18EF6-4702-4B76-AB8F-8B8DAD5BFD11}"/>
    <dgm:cxn modelId="{BCA950E5-452E-4791-858D-57F1C51A656C}" type="presOf" srcId="{6AFB3754-2B16-4138-AF91-F6673DCA6C78}" destId="{DD5F0BDD-9565-4D16-8D80-1D1DABB84D4F}" srcOrd="0" destOrd="0" presId="urn:microsoft.com/office/officeart/2005/8/layout/vList2"/>
    <dgm:cxn modelId="{D4A4AB81-8FF7-451D-956F-14B3BFE572E9}" type="presOf" srcId="{8B51BE54-633C-40E7-9713-ACC6BD021977}" destId="{0972AF86-D485-4D9A-BEA2-3790A40DCFB1}" srcOrd="0" destOrd="0" presId="urn:microsoft.com/office/officeart/2005/8/layout/vList2"/>
    <dgm:cxn modelId="{D1EAE4CC-5341-4DAF-AB0B-C6795ABAAD17}" type="presOf" srcId="{506E8A86-13D1-4B70-999D-0C211326918B}" destId="{358EB4A0-2073-47A6-B36A-BB5E6BBE4184}" srcOrd="0" destOrd="0" presId="urn:microsoft.com/office/officeart/2005/8/layout/vList2"/>
    <dgm:cxn modelId="{EB1DADD6-EE03-40EC-8CBF-47FC590744DD}" type="presOf" srcId="{D1D77C60-B85A-4BB2-AE89-AC76D5AC2403}" destId="{9C8F40CA-CDD2-40EB-94BB-E9E557B6E372}" srcOrd="0" destOrd="0" presId="urn:microsoft.com/office/officeart/2005/8/layout/vList2"/>
    <dgm:cxn modelId="{42382CC1-B987-4659-AF46-2235EFE5CBEC}" type="presOf" srcId="{3F5595DC-8F1D-4FE9-9F8B-0FED296AEC87}" destId="{A8D0FEDE-022A-4BAE-8480-6CC380DF0B21}" srcOrd="0" destOrd="0" presId="urn:microsoft.com/office/officeart/2005/8/layout/vList2"/>
    <dgm:cxn modelId="{1195C8ED-BE46-491F-8937-5249FD58EC83}" type="presParOf" srcId="{9C8F40CA-CDD2-40EB-94BB-E9E557B6E372}" destId="{358EB4A0-2073-47A6-B36A-BB5E6BBE4184}" srcOrd="0" destOrd="0" presId="urn:microsoft.com/office/officeart/2005/8/layout/vList2"/>
    <dgm:cxn modelId="{FC4AD7A1-3837-4166-87BE-E0B7F400FCEB}" type="presParOf" srcId="{9C8F40CA-CDD2-40EB-94BB-E9E557B6E372}" destId="{7DF663D6-CB1D-414C-B749-AEF5582DED9E}" srcOrd="1" destOrd="0" presId="urn:microsoft.com/office/officeart/2005/8/layout/vList2"/>
    <dgm:cxn modelId="{372B7B58-C50F-452E-B6EC-1C97339D29D9}" type="presParOf" srcId="{9C8F40CA-CDD2-40EB-94BB-E9E557B6E372}" destId="{A8D0FEDE-022A-4BAE-8480-6CC380DF0B21}" srcOrd="2" destOrd="0" presId="urn:microsoft.com/office/officeart/2005/8/layout/vList2"/>
    <dgm:cxn modelId="{6A348AA7-ED28-4865-B7F8-4EBBF53BE229}" type="presParOf" srcId="{9C8F40CA-CDD2-40EB-94BB-E9E557B6E372}" destId="{0BA3AF7E-15BA-4D33-B903-7B8836EDCDCE}" srcOrd="3" destOrd="0" presId="urn:microsoft.com/office/officeart/2005/8/layout/vList2"/>
    <dgm:cxn modelId="{E2585A8A-2BF3-4140-BB98-9C3D09888476}" type="presParOf" srcId="{9C8F40CA-CDD2-40EB-94BB-E9E557B6E372}" destId="{0972AF86-D485-4D9A-BEA2-3790A40DCFB1}" srcOrd="4" destOrd="0" presId="urn:microsoft.com/office/officeart/2005/8/layout/vList2"/>
    <dgm:cxn modelId="{CEC64A40-BDF9-4719-B72D-73203DF28172}" type="presParOf" srcId="{9C8F40CA-CDD2-40EB-94BB-E9E557B6E372}" destId="{7BA71C0C-982A-41E0-BA92-9C08938C214A}" srcOrd="5" destOrd="0" presId="urn:microsoft.com/office/officeart/2005/8/layout/vList2"/>
    <dgm:cxn modelId="{63D895D7-CAC4-4F7A-A1DE-6CE0F23613A5}" type="presParOf" srcId="{9C8F40CA-CDD2-40EB-94BB-E9E557B6E372}" destId="{DD5F0BDD-9565-4D16-8D80-1D1DABB84D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D77C60-B85A-4BB2-AE89-AC76D5AC24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506E8A86-13D1-4B70-999D-0C211326918B}">
      <dgm:prSet phldrT="[Texte]" custT="1"/>
      <dgm:spPr/>
      <dgm:t>
        <a:bodyPr/>
        <a:lstStyle/>
        <a:p>
          <a:r>
            <a:rPr lang="fr-SN" sz="2400" dirty="0" smtClean="0"/>
            <a:t>d’avoir une cartographie des unités qui s’activent dans l’extraction de sable et de mesurer leur production ;</a:t>
          </a:r>
          <a:endParaRPr lang="fr-FR" sz="2400" dirty="0"/>
        </a:p>
      </dgm:t>
    </dgm:pt>
    <dgm:pt modelId="{FDD0D17F-D3F0-4929-A996-BF5ABA843E2E}" type="parTrans" cxnId="{93072EC5-084E-438B-8890-FFB3C6731088}">
      <dgm:prSet/>
      <dgm:spPr/>
      <dgm:t>
        <a:bodyPr/>
        <a:lstStyle/>
        <a:p>
          <a:endParaRPr lang="fr-FR" sz="1800"/>
        </a:p>
      </dgm:t>
    </dgm:pt>
    <dgm:pt modelId="{85E64A53-1825-4489-89A7-9C22B48A5319}" type="sibTrans" cxnId="{93072EC5-084E-438B-8890-FFB3C6731088}">
      <dgm:prSet/>
      <dgm:spPr/>
      <dgm:t>
        <a:bodyPr/>
        <a:lstStyle/>
        <a:p>
          <a:endParaRPr lang="fr-FR" sz="1800"/>
        </a:p>
      </dgm:t>
    </dgm:pt>
    <dgm:pt modelId="{3F5595DC-8F1D-4FE9-9F8B-0FED296AEC87}">
      <dgm:prSet phldrT="[Texte]" custT="1"/>
      <dgm:spPr/>
      <dgm:t>
        <a:bodyPr/>
        <a:lstStyle/>
        <a:p>
          <a:r>
            <a:rPr lang="fr-SN" sz="2400" dirty="0" smtClean="0"/>
            <a:t>d’établir les comptes d’exploitation de ces unités</a:t>
          </a:r>
          <a:endParaRPr lang="fr-FR" sz="2400" dirty="0"/>
        </a:p>
      </dgm:t>
    </dgm:pt>
    <dgm:pt modelId="{BE08E626-0B77-41AA-8F41-E86A620FB048}" type="parTrans" cxnId="{AA794C11-4F1A-48B9-A7BA-C1736F6F4659}">
      <dgm:prSet/>
      <dgm:spPr/>
      <dgm:t>
        <a:bodyPr/>
        <a:lstStyle/>
        <a:p>
          <a:endParaRPr lang="fr-FR" sz="1800"/>
        </a:p>
      </dgm:t>
    </dgm:pt>
    <dgm:pt modelId="{310B8742-AD5A-4021-A60C-B0179578C18C}" type="sibTrans" cxnId="{AA794C11-4F1A-48B9-A7BA-C1736F6F4659}">
      <dgm:prSet/>
      <dgm:spPr/>
      <dgm:t>
        <a:bodyPr/>
        <a:lstStyle/>
        <a:p>
          <a:endParaRPr lang="fr-FR" sz="1800"/>
        </a:p>
      </dgm:t>
    </dgm:pt>
    <dgm:pt modelId="{8B51BE54-633C-40E7-9713-ACC6BD021977}">
      <dgm:prSet phldrT="[Texte]" custT="1"/>
      <dgm:spPr/>
      <dgm:t>
        <a:bodyPr/>
        <a:lstStyle/>
        <a:p>
          <a:r>
            <a:rPr lang="fr-FR" sz="2400" dirty="0" smtClean="0"/>
            <a:t> </a:t>
          </a:r>
          <a:r>
            <a:rPr lang="fr-SN" sz="2400" dirty="0" smtClean="0"/>
            <a:t>de connaître la nature et la valeur des équipements utilisés dans cette activité d’extraction </a:t>
          </a:r>
          <a:endParaRPr lang="fr-FR" sz="2400" dirty="0" smtClean="0"/>
        </a:p>
      </dgm:t>
    </dgm:pt>
    <dgm:pt modelId="{04F59E35-35FE-44F0-AA34-C6B9C5913B9F}" type="parTrans" cxnId="{C309E151-18E5-4D26-90C4-CDFCDA3F2282}">
      <dgm:prSet/>
      <dgm:spPr/>
      <dgm:t>
        <a:bodyPr/>
        <a:lstStyle/>
        <a:p>
          <a:endParaRPr lang="fr-FR" sz="1800"/>
        </a:p>
      </dgm:t>
    </dgm:pt>
    <dgm:pt modelId="{6CE05E5E-9A97-42DF-9BAF-47761A1494C9}" type="sibTrans" cxnId="{C309E151-18E5-4D26-90C4-CDFCDA3F2282}">
      <dgm:prSet/>
      <dgm:spPr/>
      <dgm:t>
        <a:bodyPr/>
        <a:lstStyle/>
        <a:p>
          <a:endParaRPr lang="fr-FR" sz="1800"/>
        </a:p>
      </dgm:t>
    </dgm:pt>
    <dgm:pt modelId="{6AFB3754-2B16-4138-AF91-F6673DCA6C78}">
      <dgm:prSet phldrT="[Texte]" custT="1"/>
      <dgm:spPr/>
      <dgm:t>
        <a:bodyPr/>
        <a:lstStyle/>
        <a:p>
          <a:r>
            <a:rPr lang="fr-SN" sz="2400" dirty="0" smtClean="0"/>
            <a:t>de mesurer le niveau de l’emploi dans l’extraction du sable</a:t>
          </a:r>
          <a:endParaRPr lang="fr-FR" sz="2400" dirty="0" smtClean="0"/>
        </a:p>
      </dgm:t>
    </dgm:pt>
    <dgm:pt modelId="{97699150-CCD0-4F99-B1AA-983FD80E5DA4}" type="parTrans" cxnId="{E105B2BF-FCB8-4752-A1A1-38D7CB8FEA6F}">
      <dgm:prSet/>
      <dgm:spPr/>
      <dgm:t>
        <a:bodyPr/>
        <a:lstStyle/>
        <a:p>
          <a:endParaRPr lang="fr-FR" sz="1800"/>
        </a:p>
      </dgm:t>
    </dgm:pt>
    <dgm:pt modelId="{63F18EF6-4702-4B76-AB8F-8B8DAD5BFD11}" type="sibTrans" cxnId="{E105B2BF-FCB8-4752-A1A1-38D7CB8FEA6F}">
      <dgm:prSet/>
      <dgm:spPr/>
      <dgm:t>
        <a:bodyPr/>
        <a:lstStyle/>
        <a:p>
          <a:endParaRPr lang="fr-FR" sz="1800"/>
        </a:p>
      </dgm:t>
    </dgm:pt>
    <dgm:pt modelId="{1E9CA48F-3FEB-4C54-BF00-B8F6037B843E}">
      <dgm:prSet phldrT="[Texte]" custT="1"/>
      <dgm:spPr/>
      <dgm:t>
        <a:bodyPr/>
        <a:lstStyle/>
        <a:p>
          <a:r>
            <a:rPr lang="fr-SN" sz="2400" smtClean="0"/>
            <a:t>de calculer les prix du sable</a:t>
          </a:r>
          <a:endParaRPr lang="fr-FR" sz="2400" dirty="0" smtClean="0"/>
        </a:p>
      </dgm:t>
    </dgm:pt>
    <dgm:pt modelId="{62CCCA70-D3EA-4326-B62D-BE62257D46FC}" type="parTrans" cxnId="{A79915F4-9A65-454A-8735-476F7AE9E75F}">
      <dgm:prSet/>
      <dgm:spPr/>
      <dgm:t>
        <a:bodyPr/>
        <a:lstStyle/>
        <a:p>
          <a:endParaRPr lang="fr-FR" sz="1200"/>
        </a:p>
      </dgm:t>
    </dgm:pt>
    <dgm:pt modelId="{9A1E8404-6820-46C2-8B2D-1198A1BB9374}" type="sibTrans" cxnId="{A79915F4-9A65-454A-8735-476F7AE9E75F}">
      <dgm:prSet/>
      <dgm:spPr/>
      <dgm:t>
        <a:bodyPr/>
        <a:lstStyle/>
        <a:p>
          <a:endParaRPr lang="fr-FR" sz="1200"/>
        </a:p>
      </dgm:t>
    </dgm:pt>
    <dgm:pt modelId="{42492E54-68B7-47EE-9B5F-89CAE9EC9FC1}">
      <dgm:prSet phldrT="[Texte]" custT="1"/>
      <dgm:spPr/>
      <dgm:t>
        <a:bodyPr/>
        <a:lstStyle/>
        <a:p>
          <a:r>
            <a:rPr lang="fr-SN" sz="2400" smtClean="0"/>
            <a:t>d’évaluer la contribution de ces unités dans l’activité économique du pays</a:t>
          </a:r>
          <a:endParaRPr lang="fr-FR" sz="2400" dirty="0" smtClean="0"/>
        </a:p>
      </dgm:t>
    </dgm:pt>
    <dgm:pt modelId="{7DC67754-8098-47B3-9A2A-D5619998AC85}" type="parTrans" cxnId="{D06D3E9D-A71F-47CE-8610-C70BE74FF4C8}">
      <dgm:prSet/>
      <dgm:spPr/>
      <dgm:t>
        <a:bodyPr/>
        <a:lstStyle/>
        <a:p>
          <a:endParaRPr lang="fr-FR" sz="1200"/>
        </a:p>
      </dgm:t>
    </dgm:pt>
    <dgm:pt modelId="{78D1D517-A3F7-4C2B-A5DF-2E4B7A6FEDA2}" type="sibTrans" cxnId="{D06D3E9D-A71F-47CE-8610-C70BE74FF4C8}">
      <dgm:prSet/>
      <dgm:spPr/>
      <dgm:t>
        <a:bodyPr/>
        <a:lstStyle/>
        <a:p>
          <a:endParaRPr lang="fr-FR" sz="1200"/>
        </a:p>
      </dgm:t>
    </dgm:pt>
    <dgm:pt modelId="{9C8F40CA-CDD2-40EB-94BB-E9E557B6E372}" type="pres">
      <dgm:prSet presAssocID="{D1D77C60-B85A-4BB2-AE89-AC76D5AC2403}" presName="linear" presStyleCnt="0">
        <dgm:presLayoutVars>
          <dgm:animLvl val="lvl"/>
          <dgm:resizeHandles val="exact"/>
        </dgm:presLayoutVars>
      </dgm:prSet>
      <dgm:spPr/>
      <dgm:t>
        <a:bodyPr/>
        <a:lstStyle/>
        <a:p>
          <a:endParaRPr lang="fr-FR"/>
        </a:p>
      </dgm:t>
    </dgm:pt>
    <dgm:pt modelId="{358EB4A0-2073-47A6-B36A-BB5E6BBE4184}" type="pres">
      <dgm:prSet presAssocID="{506E8A86-13D1-4B70-999D-0C211326918B}" presName="parentText" presStyleLbl="node1" presStyleIdx="0" presStyleCnt="6" custScaleY="73703">
        <dgm:presLayoutVars>
          <dgm:chMax val="0"/>
          <dgm:bulletEnabled val="1"/>
        </dgm:presLayoutVars>
      </dgm:prSet>
      <dgm:spPr/>
      <dgm:t>
        <a:bodyPr/>
        <a:lstStyle/>
        <a:p>
          <a:endParaRPr lang="fr-FR"/>
        </a:p>
      </dgm:t>
    </dgm:pt>
    <dgm:pt modelId="{7DF663D6-CB1D-414C-B749-AEF5582DED9E}" type="pres">
      <dgm:prSet presAssocID="{85E64A53-1825-4489-89A7-9C22B48A5319}" presName="spacer" presStyleCnt="0"/>
      <dgm:spPr/>
    </dgm:pt>
    <dgm:pt modelId="{A8D0FEDE-022A-4BAE-8480-6CC380DF0B21}" type="pres">
      <dgm:prSet presAssocID="{3F5595DC-8F1D-4FE9-9F8B-0FED296AEC87}" presName="parentText" presStyleLbl="node1" presStyleIdx="1" presStyleCnt="6" custScaleY="73703">
        <dgm:presLayoutVars>
          <dgm:chMax val="0"/>
          <dgm:bulletEnabled val="1"/>
        </dgm:presLayoutVars>
      </dgm:prSet>
      <dgm:spPr/>
      <dgm:t>
        <a:bodyPr/>
        <a:lstStyle/>
        <a:p>
          <a:endParaRPr lang="fr-FR"/>
        </a:p>
      </dgm:t>
    </dgm:pt>
    <dgm:pt modelId="{0BA3AF7E-15BA-4D33-B903-7B8836EDCDCE}" type="pres">
      <dgm:prSet presAssocID="{310B8742-AD5A-4021-A60C-B0179578C18C}" presName="spacer" presStyleCnt="0"/>
      <dgm:spPr/>
    </dgm:pt>
    <dgm:pt modelId="{0972AF86-D485-4D9A-BEA2-3790A40DCFB1}" type="pres">
      <dgm:prSet presAssocID="{8B51BE54-633C-40E7-9713-ACC6BD021977}" presName="parentText" presStyleLbl="node1" presStyleIdx="2" presStyleCnt="6" custScaleY="73703">
        <dgm:presLayoutVars>
          <dgm:chMax val="0"/>
          <dgm:bulletEnabled val="1"/>
        </dgm:presLayoutVars>
      </dgm:prSet>
      <dgm:spPr/>
      <dgm:t>
        <a:bodyPr/>
        <a:lstStyle/>
        <a:p>
          <a:endParaRPr lang="fr-FR"/>
        </a:p>
      </dgm:t>
    </dgm:pt>
    <dgm:pt modelId="{7BA71C0C-982A-41E0-BA92-9C08938C214A}" type="pres">
      <dgm:prSet presAssocID="{6CE05E5E-9A97-42DF-9BAF-47761A1494C9}" presName="spacer" presStyleCnt="0"/>
      <dgm:spPr/>
    </dgm:pt>
    <dgm:pt modelId="{DD5F0BDD-9565-4D16-8D80-1D1DABB84D4F}" type="pres">
      <dgm:prSet presAssocID="{6AFB3754-2B16-4138-AF91-F6673DCA6C78}" presName="parentText" presStyleLbl="node1" presStyleIdx="3" presStyleCnt="6" custScaleY="66198">
        <dgm:presLayoutVars>
          <dgm:chMax val="0"/>
          <dgm:bulletEnabled val="1"/>
        </dgm:presLayoutVars>
      </dgm:prSet>
      <dgm:spPr/>
      <dgm:t>
        <a:bodyPr/>
        <a:lstStyle/>
        <a:p>
          <a:endParaRPr lang="fr-FR"/>
        </a:p>
      </dgm:t>
    </dgm:pt>
    <dgm:pt modelId="{478F000D-902D-47D0-9865-C785D26F371D}" type="pres">
      <dgm:prSet presAssocID="{63F18EF6-4702-4B76-AB8F-8B8DAD5BFD11}" presName="spacer" presStyleCnt="0"/>
      <dgm:spPr/>
    </dgm:pt>
    <dgm:pt modelId="{2E6ED01D-FA71-494E-B2F1-247A2F0714DB}" type="pres">
      <dgm:prSet presAssocID="{1E9CA48F-3FEB-4C54-BF00-B8F6037B843E}" presName="parentText" presStyleLbl="node1" presStyleIdx="4" presStyleCnt="6">
        <dgm:presLayoutVars>
          <dgm:chMax val="0"/>
          <dgm:bulletEnabled val="1"/>
        </dgm:presLayoutVars>
      </dgm:prSet>
      <dgm:spPr/>
      <dgm:t>
        <a:bodyPr/>
        <a:lstStyle/>
        <a:p>
          <a:endParaRPr lang="fr-FR"/>
        </a:p>
      </dgm:t>
    </dgm:pt>
    <dgm:pt modelId="{82321553-2EF1-4224-9279-EB1B058AE120}" type="pres">
      <dgm:prSet presAssocID="{9A1E8404-6820-46C2-8B2D-1198A1BB9374}" presName="spacer" presStyleCnt="0"/>
      <dgm:spPr/>
    </dgm:pt>
    <dgm:pt modelId="{23D17B24-FAA7-400C-9E25-A731B595B8C9}" type="pres">
      <dgm:prSet presAssocID="{42492E54-68B7-47EE-9B5F-89CAE9EC9FC1}" presName="parentText" presStyleLbl="node1" presStyleIdx="5" presStyleCnt="6">
        <dgm:presLayoutVars>
          <dgm:chMax val="0"/>
          <dgm:bulletEnabled val="1"/>
        </dgm:presLayoutVars>
      </dgm:prSet>
      <dgm:spPr/>
      <dgm:t>
        <a:bodyPr/>
        <a:lstStyle/>
        <a:p>
          <a:endParaRPr lang="fr-FR"/>
        </a:p>
      </dgm:t>
    </dgm:pt>
  </dgm:ptLst>
  <dgm:cxnLst>
    <dgm:cxn modelId="{D4085152-6962-45B7-B935-BA69548DA466}" type="presOf" srcId="{D1D77C60-B85A-4BB2-AE89-AC76D5AC2403}" destId="{9C8F40CA-CDD2-40EB-94BB-E9E557B6E372}" srcOrd="0" destOrd="0" presId="urn:microsoft.com/office/officeart/2005/8/layout/vList2"/>
    <dgm:cxn modelId="{AA794C11-4F1A-48B9-A7BA-C1736F6F4659}" srcId="{D1D77C60-B85A-4BB2-AE89-AC76D5AC2403}" destId="{3F5595DC-8F1D-4FE9-9F8B-0FED296AEC87}" srcOrd="1" destOrd="0" parTransId="{BE08E626-0B77-41AA-8F41-E86A620FB048}" sibTransId="{310B8742-AD5A-4021-A60C-B0179578C18C}"/>
    <dgm:cxn modelId="{D06D3E9D-A71F-47CE-8610-C70BE74FF4C8}" srcId="{D1D77C60-B85A-4BB2-AE89-AC76D5AC2403}" destId="{42492E54-68B7-47EE-9B5F-89CAE9EC9FC1}" srcOrd="5" destOrd="0" parTransId="{7DC67754-8098-47B3-9A2A-D5619998AC85}" sibTransId="{78D1D517-A3F7-4C2B-A5DF-2E4B7A6FEDA2}"/>
    <dgm:cxn modelId="{0E7B4F75-A721-4FF6-BA9D-4FC933D97652}" type="presOf" srcId="{8B51BE54-633C-40E7-9713-ACC6BD021977}" destId="{0972AF86-D485-4D9A-BEA2-3790A40DCFB1}" srcOrd="0" destOrd="0" presId="urn:microsoft.com/office/officeart/2005/8/layout/vList2"/>
    <dgm:cxn modelId="{E105B2BF-FCB8-4752-A1A1-38D7CB8FEA6F}" srcId="{D1D77C60-B85A-4BB2-AE89-AC76D5AC2403}" destId="{6AFB3754-2B16-4138-AF91-F6673DCA6C78}" srcOrd="3" destOrd="0" parTransId="{97699150-CCD0-4F99-B1AA-983FD80E5DA4}" sibTransId="{63F18EF6-4702-4B76-AB8F-8B8DAD5BFD11}"/>
    <dgm:cxn modelId="{9C5C3CD0-F3CB-4653-BFA9-823C53343C21}" type="presOf" srcId="{3F5595DC-8F1D-4FE9-9F8B-0FED296AEC87}" destId="{A8D0FEDE-022A-4BAE-8480-6CC380DF0B21}" srcOrd="0" destOrd="0" presId="urn:microsoft.com/office/officeart/2005/8/layout/vList2"/>
    <dgm:cxn modelId="{3B70BB92-6909-4DD4-89BD-C30E236A16FD}" type="presOf" srcId="{506E8A86-13D1-4B70-999D-0C211326918B}" destId="{358EB4A0-2073-47A6-B36A-BB5E6BBE4184}" srcOrd="0" destOrd="0" presId="urn:microsoft.com/office/officeart/2005/8/layout/vList2"/>
    <dgm:cxn modelId="{6F00BF63-4C71-484A-AE8A-5CD220873FA3}" type="presOf" srcId="{6AFB3754-2B16-4138-AF91-F6673DCA6C78}" destId="{DD5F0BDD-9565-4D16-8D80-1D1DABB84D4F}" srcOrd="0" destOrd="0" presId="urn:microsoft.com/office/officeart/2005/8/layout/vList2"/>
    <dgm:cxn modelId="{93072EC5-084E-438B-8890-FFB3C6731088}" srcId="{D1D77C60-B85A-4BB2-AE89-AC76D5AC2403}" destId="{506E8A86-13D1-4B70-999D-0C211326918B}" srcOrd="0" destOrd="0" parTransId="{FDD0D17F-D3F0-4929-A996-BF5ABA843E2E}" sibTransId="{85E64A53-1825-4489-89A7-9C22B48A5319}"/>
    <dgm:cxn modelId="{A79915F4-9A65-454A-8735-476F7AE9E75F}" srcId="{D1D77C60-B85A-4BB2-AE89-AC76D5AC2403}" destId="{1E9CA48F-3FEB-4C54-BF00-B8F6037B843E}" srcOrd="4" destOrd="0" parTransId="{62CCCA70-D3EA-4326-B62D-BE62257D46FC}" sibTransId="{9A1E8404-6820-46C2-8B2D-1198A1BB9374}"/>
    <dgm:cxn modelId="{F9136428-3196-4AEE-BE61-43B7B20471AD}" type="presOf" srcId="{42492E54-68B7-47EE-9B5F-89CAE9EC9FC1}" destId="{23D17B24-FAA7-400C-9E25-A731B595B8C9}" srcOrd="0" destOrd="0" presId="urn:microsoft.com/office/officeart/2005/8/layout/vList2"/>
    <dgm:cxn modelId="{C309E151-18E5-4D26-90C4-CDFCDA3F2282}" srcId="{D1D77C60-B85A-4BB2-AE89-AC76D5AC2403}" destId="{8B51BE54-633C-40E7-9713-ACC6BD021977}" srcOrd="2" destOrd="0" parTransId="{04F59E35-35FE-44F0-AA34-C6B9C5913B9F}" sibTransId="{6CE05E5E-9A97-42DF-9BAF-47761A1494C9}"/>
    <dgm:cxn modelId="{7133E88C-59D8-46F6-BF3A-DB9F1EA07137}" type="presOf" srcId="{1E9CA48F-3FEB-4C54-BF00-B8F6037B843E}" destId="{2E6ED01D-FA71-494E-B2F1-247A2F0714DB}" srcOrd="0" destOrd="0" presId="urn:microsoft.com/office/officeart/2005/8/layout/vList2"/>
    <dgm:cxn modelId="{868D646C-502C-46F0-B8C1-2589D3528EE9}" type="presParOf" srcId="{9C8F40CA-CDD2-40EB-94BB-E9E557B6E372}" destId="{358EB4A0-2073-47A6-B36A-BB5E6BBE4184}" srcOrd="0" destOrd="0" presId="urn:microsoft.com/office/officeart/2005/8/layout/vList2"/>
    <dgm:cxn modelId="{E3E871B2-89AC-4EA7-9ADC-ED2DEE8FA915}" type="presParOf" srcId="{9C8F40CA-CDD2-40EB-94BB-E9E557B6E372}" destId="{7DF663D6-CB1D-414C-B749-AEF5582DED9E}" srcOrd="1" destOrd="0" presId="urn:microsoft.com/office/officeart/2005/8/layout/vList2"/>
    <dgm:cxn modelId="{37987DA3-B237-4D98-8E3B-76413B06C773}" type="presParOf" srcId="{9C8F40CA-CDD2-40EB-94BB-E9E557B6E372}" destId="{A8D0FEDE-022A-4BAE-8480-6CC380DF0B21}" srcOrd="2" destOrd="0" presId="urn:microsoft.com/office/officeart/2005/8/layout/vList2"/>
    <dgm:cxn modelId="{16E596C5-7577-4602-9B30-144E36A63D42}" type="presParOf" srcId="{9C8F40CA-CDD2-40EB-94BB-E9E557B6E372}" destId="{0BA3AF7E-15BA-4D33-B903-7B8836EDCDCE}" srcOrd="3" destOrd="0" presId="urn:microsoft.com/office/officeart/2005/8/layout/vList2"/>
    <dgm:cxn modelId="{17BE3D7F-E406-4FA9-A195-45F5B7684EE4}" type="presParOf" srcId="{9C8F40CA-CDD2-40EB-94BB-E9E557B6E372}" destId="{0972AF86-D485-4D9A-BEA2-3790A40DCFB1}" srcOrd="4" destOrd="0" presId="urn:microsoft.com/office/officeart/2005/8/layout/vList2"/>
    <dgm:cxn modelId="{9A5870A4-0768-4B02-B1E1-A8314D2AC92F}" type="presParOf" srcId="{9C8F40CA-CDD2-40EB-94BB-E9E557B6E372}" destId="{7BA71C0C-982A-41E0-BA92-9C08938C214A}" srcOrd="5" destOrd="0" presId="urn:microsoft.com/office/officeart/2005/8/layout/vList2"/>
    <dgm:cxn modelId="{93ABB185-1F71-41F2-A417-99329B5AF70D}" type="presParOf" srcId="{9C8F40CA-CDD2-40EB-94BB-E9E557B6E372}" destId="{DD5F0BDD-9565-4D16-8D80-1D1DABB84D4F}" srcOrd="6" destOrd="0" presId="urn:microsoft.com/office/officeart/2005/8/layout/vList2"/>
    <dgm:cxn modelId="{0D2F5CF3-195C-4944-9A43-AB803F4D9113}" type="presParOf" srcId="{9C8F40CA-CDD2-40EB-94BB-E9E557B6E372}" destId="{478F000D-902D-47D0-9865-C785D26F371D}" srcOrd="7" destOrd="0" presId="urn:microsoft.com/office/officeart/2005/8/layout/vList2"/>
    <dgm:cxn modelId="{1B1F0345-0446-419A-AA5E-7BD0C391FACA}" type="presParOf" srcId="{9C8F40CA-CDD2-40EB-94BB-E9E557B6E372}" destId="{2E6ED01D-FA71-494E-B2F1-247A2F0714DB}" srcOrd="8" destOrd="0" presId="urn:microsoft.com/office/officeart/2005/8/layout/vList2"/>
    <dgm:cxn modelId="{A1518EA7-26C1-4AED-8ADA-A9875E85785F}" type="presParOf" srcId="{9C8F40CA-CDD2-40EB-94BB-E9E557B6E372}" destId="{82321553-2EF1-4224-9279-EB1B058AE120}" srcOrd="9" destOrd="0" presId="urn:microsoft.com/office/officeart/2005/8/layout/vList2"/>
    <dgm:cxn modelId="{C24381F9-DE3C-4C0B-B051-457144D5BBF9}" type="presParOf" srcId="{9C8F40CA-CDD2-40EB-94BB-E9E557B6E372}" destId="{23D17B24-FAA7-400C-9E25-A731B595B8C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D77C60-B85A-4BB2-AE89-AC76D5AC24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506E8A86-13D1-4B70-999D-0C211326918B}">
      <dgm:prSet phldrT="[Texte]" custT="1"/>
      <dgm:spPr/>
      <dgm:t>
        <a:bodyPr/>
        <a:lstStyle/>
        <a:p>
          <a:r>
            <a:rPr lang="fr-FR" sz="2800" dirty="0" smtClean="0"/>
            <a:t>Collecte de données administratives auprès de la Direction des Mines et de la Géologie pour disposer les carrières et leur localisation </a:t>
          </a:r>
          <a:endParaRPr lang="fr-FR" sz="2800" dirty="0"/>
        </a:p>
      </dgm:t>
    </dgm:pt>
    <dgm:pt modelId="{FDD0D17F-D3F0-4929-A996-BF5ABA843E2E}" type="parTrans" cxnId="{93072EC5-084E-438B-8890-FFB3C6731088}">
      <dgm:prSet/>
      <dgm:spPr/>
      <dgm:t>
        <a:bodyPr/>
        <a:lstStyle/>
        <a:p>
          <a:endParaRPr lang="fr-FR" sz="2000"/>
        </a:p>
      </dgm:t>
    </dgm:pt>
    <dgm:pt modelId="{85E64A53-1825-4489-89A7-9C22B48A5319}" type="sibTrans" cxnId="{93072EC5-084E-438B-8890-FFB3C6731088}">
      <dgm:prSet/>
      <dgm:spPr/>
      <dgm:t>
        <a:bodyPr/>
        <a:lstStyle/>
        <a:p>
          <a:endParaRPr lang="fr-FR" sz="2000"/>
        </a:p>
      </dgm:t>
    </dgm:pt>
    <dgm:pt modelId="{3F5595DC-8F1D-4FE9-9F8B-0FED296AEC87}">
      <dgm:prSet phldrT="[Texte]" custT="1"/>
      <dgm:spPr/>
      <dgm:t>
        <a:bodyPr/>
        <a:lstStyle/>
        <a:p>
          <a:r>
            <a:rPr lang="fr-FR" sz="2800" dirty="0" smtClean="0"/>
            <a:t>Mission de prospection pour la sensibilisation et la mise à jour de la base de sondage </a:t>
          </a:r>
          <a:endParaRPr lang="fr-FR" sz="2800" dirty="0"/>
        </a:p>
      </dgm:t>
    </dgm:pt>
    <dgm:pt modelId="{BE08E626-0B77-41AA-8F41-E86A620FB048}" type="parTrans" cxnId="{AA794C11-4F1A-48B9-A7BA-C1736F6F4659}">
      <dgm:prSet/>
      <dgm:spPr/>
      <dgm:t>
        <a:bodyPr/>
        <a:lstStyle/>
        <a:p>
          <a:endParaRPr lang="fr-FR" sz="2000"/>
        </a:p>
      </dgm:t>
    </dgm:pt>
    <dgm:pt modelId="{310B8742-AD5A-4021-A60C-B0179578C18C}" type="sibTrans" cxnId="{AA794C11-4F1A-48B9-A7BA-C1736F6F4659}">
      <dgm:prSet/>
      <dgm:spPr/>
      <dgm:t>
        <a:bodyPr/>
        <a:lstStyle/>
        <a:p>
          <a:endParaRPr lang="fr-FR" sz="2000"/>
        </a:p>
      </dgm:t>
    </dgm:pt>
    <dgm:pt modelId="{8B51BE54-633C-40E7-9713-ACC6BD021977}">
      <dgm:prSet phldrT="[Texte]" custT="1"/>
      <dgm:spPr/>
      <dgm:t>
        <a:bodyPr/>
        <a:lstStyle/>
        <a:p>
          <a:r>
            <a:rPr lang="fr-FR" sz="2800" dirty="0" smtClean="0"/>
            <a:t>Compte tenu de l’effectif réduit et de la concentration des unités, il a été retenu de faire un recensement des unités d’exploitation de sable</a:t>
          </a:r>
        </a:p>
      </dgm:t>
    </dgm:pt>
    <dgm:pt modelId="{04F59E35-35FE-44F0-AA34-C6B9C5913B9F}" type="parTrans" cxnId="{C309E151-18E5-4D26-90C4-CDFCDA3F2282}">
      <dgm:prSet/>
      <dgm:spPr/>
      <dgm:t>
        <a:bodyPr/>
        <a:lstStyle/>
        <a:p>
          <a:endParaRPr lang="fr-FR" sz="2000"/>
        </a:p>
      </dgm:t>
    </dgm:pt>
    <dgm:pt modelId="{6CE05E5E-9A97-42DF-9BAF-47761A1494C9}" type="sibTrans" cxnId="{C309E151-18E5-4D26-90C4-CDFCDA3F2282}">
      <dgm:prSet/>
      <dgm:spPr/>
      <dgm:t>
        <a:bodyPr/>
        <a:lstStyle/>
        <a:p>
          <a:endParaRPr lang="fr-FR" sz="2000"/>
        </a:p>
      </dgm:t>
    </dgm:pt>
    <dgm:pt modelId="{6AFB3754-2B16-4138-AF91-F6673DCA6C78}">
      <dgm:prSet phldrT="[Texte]" custT="1"/>
      <dgm:spPr/>
      <dgm:t>
        <a:bodyPr/>
        <a:lstStyle/>
        <a:p>
          <a:r>
            <a:rPr lang="fr-FR" sz="2800" dirty="0" smtClean="0"/>
            <a:t>Pour les manœuvres, compte tenu de leur effectif élevé et de l’homogénéité de leur activité, il a été décidé de faire un sondage </a:t>
          </a:r>
        </a:p>
      </dgm:t>
    </dgm:pt>
    <dgm:pt modelId="{97699150-CCD0-4F99-B1AA-983FD80E5DA4}" type="parTrans" cxnId="{E105B2BF-FCB8-4752-A1A1-38D7CB8FEA6F}">
      <dgm:prSet/>
      <dgm:spPr/>
      <dgm:t>
        <a:bodyPr/>
        <a:lstStyle/>
        <a:p>
          <a:endParaRPr lang="fr-FR" sz="2000"/>
        </a:p>
      </dgm:t>
    </dgm:pt>
    <dgm:pt modelId="{63F18EF6-4702-4B76-AB8F-8B8DAD5BFD11}" type="sibTrans" cxnId="{E105B2BF-FCB8-4752-A1A1-38D7CB8FEA6F}">
      <dgm:prSet/>
      <dgm:spPr/>
      <dgm:t>
        <a:bodyPr/>
        <a:lstStyle/>
        <a:p>
          <a:endParaRPr lang="fr-FR" sz="2000"/>
        </a:p>
      </dgm:t>
    </dgm:pt>
    <dgm:pt modelId="{2445E999-2873-4F8F-B6B2-6BC25D9B925F}">
      <dgm:prSet phldrT="[Texte]" custT="1"/>
      <dgm:spPr/>
      <dgm:t>
        <a:bodyPr/>
        <a:lstStyle/>
        <a:p>
          <a:r>
            <a:rPr lang="fr-FR" sz="2800" dirty="0" smtClean="0"/>
            <a:t>Lettres d’information à l’attention des gouverneurs et des Chefs de Services Régionaux de la Statistique et ceux des Mines (personnes ressources) </a:t>
          </a:r>
          <a:endParaRPr lang="fr-FR" sz="2800" dirty="0"/>
        </a:p>
      </dgm:t>
    </dgm:pt>
    <dgm:pt modelId="{CE8DAF84-9B2F-4432-AC2E-B8F97EEA0EF9}" type="parTrans" cxnId="{4F5D4A04-4D0C-4D0B-B45D-01B1993204B8}">
      <dgm:prSet/>
      <dgm:spPr/>
    </dgm:pt>
    <dgm:pt modelId="{1BBF8E7D-8587-40E4-899C-E751C557FB39}" type="sibTrans" cxnId="{4F5D4A04-4D0C-4D0B-B45D-01B1993204B8}">
      <dgm:prSet/>
      <dgm:spPr/>
    </dgm:pt>
    <dgm:pt modelId="{9C8F40CA-CDD2-40EB-94BB-E9E557B6E372}" type="pres">
      <dgm:prSet presAssocID="{D1D77C60-B85A-4BB2-AE89-AC76D5AC2403}" presName="linear" presStyleCnt="0">
        <dgm:presLayoutVars>
          <dgm:animLvl val="lvl"/>
          <dgm:resizeHandles val="exact"/>
        </dgm:presLayoutVars>
      </dgm:prSet>
      <dgm:spPr/>
      <dgm:t>
        <a:bodyPr/>
        <a:lstStyle/>
        <a:p>
          <a:endParaRPr lang="fr-FR"/>
        </a:p>
      </dgm:t>
    </dgm:pt>
    <dgm:pt modelId="{358EB4A0-2073-47A6-B36A-BB5E6BBE4184}" type="pres">
      <dgm:prSet presAssocID="{506E8A86-13D1-4B70-999D-0C211326918B}" presName="parentText" presStyleLbl="node1" presStyleIdx="0" presStyleCnt="5" custScaleY="73703">
        <dgm:presLayoutVars>
          <dgm:chMax val="0"/>
          <dgm:bulletEnabled val="1"/>
        </dgm:presLayoutVars>
      </dgm:prSet>
      <dgm:spPr/>
      <dgm:t>
        <a:bodyPr/>
        <a:lstStyle/>
        <a:p>
          <a:endParaRPr lang="fr-FR"/>
        </a:p>
      </dgm:t>
    </dgm:pt>
    <dgm:pt modelId="{7DF663D6-CB1D-414C-B749-AEF5582DED9E}" type="pres">
      <dgm:prSet presAssocID="{85E64A53-1825-4489-89A7-9C22B48A5319}" presName="spacer" presStyleCnt="0"/>
      <dgm:spPr/>
    </dgm:pt>
    <dgm:pt modelId="{E0B87E2C-3E75-438D-8E21-D56C40078CE9}" type="pres">
      <dgm:prSet presAssocID="{2445E999-2873-4F8F-B6B2-6BC25D9B925F}" presName="parentText" presStyleLbl="node1" presStyleIdx="1" presStyleCnt="5">
        <dgm:presLayoutVars>
          <dgm:chMax val="0"/>
          <dgm:bulletEnabled val="1"/>
        </dgm:presLayoutVars>
      </dgm:prSet>
      <dgm:spPr/>
      <dgm:t>
        <a:bodyPr/>
        <a:lstStyle/>
        <a:p>
          <a:endParaRPr lang="fr-FR"/>
        </a:p>
      </dgm:t>
    </dgm:pt>
    <dgm:pt modelId="{5C471F08-BDA7-4B16-854C-B70C7BA6A5B2}" type="pres">
      <dgm:prSet presAssocID="{1BBF8E7D-8587-40E4-899C-E751C557FB39}" presName="spacer" presStyleCnt="0"/>
      <dgm:spPr/>
    </dgm:pt>
    <dgm:pt modelId="{A8D0FEDE-022A-4BAE-8480-6CC380DF0B21}" type="pres">
      <dgm:prSet presAssocID="{3F5595DC-8F1D-4FE9-9F8B-0FED296AEC87}" presName="parentText" presStyleLbl="node1" presStyleIdx="2" presStyleCnt="5" custScaleY="73703">
        <dgm:presLayoutVars>
          <dgm:chMax val="0"/>
          <dgm:bulletEnabled val="1"/>
        </dgm:presLayoutVars>
      </dgm:prSet>
      <dgm:spPr/>
      <dgm:t>
        <a:bodyPr/>
        <a:lstStyle/>
        <a:p>
          <a:endParaRPr lang="fr-FR"/>
        </a:p>
      </dgm:t>
    </dgm:pt>
    <dgm:pt modelId="{0BA3AF7E-15BA-4D33-B903-7B8836EDCDCE}" type="pres">
      <dgm:prSet presAssocID="{310B8742-AD5A-4021-A60C-B0179578C18C}" presName="spacer" presStyleCnt="0"/>
      <dgm:spPr/>
    </dgm:pt>
    <dgm:pt modelId="{0972AF86-D485-4D9A-BEA2-3790A40DCFB1}" type="pres">
      <dgm:prSet presAssocID="{8B51BE54-633C-40E7-9713-ACC6BD021977}" presName="parentText" presStyleLbl="node1" presStyleIdx="3" presStyleCnt="5" custScaleY="73703">
        <dgm:presLayoutVars>
          <dgm:chMax val="0"/>
          <dgm:bulletEnabled val="1"/>
        </dgm:presLayoutVars>
      </dgm:prSet>
      <dgm:spPr/>
      <dgm:t>
        <a:bodyPr/>
        <a:lstStyle/>
        <a:p>
          <a:endParaRPr lang="fr-FR"/>
        </a:p>
      </dgm:t>
    </dgm:pt>
    <dgm:pt modelId="{7BA71C0C-982A-41E0-BA92-9C08938C214A}" type="pres">
      <dgm:prSet presAssocID="{6CE05E5E-9A97-42DF-9BAF-47761A1494C9}" presName="spacer" presStyleCnt="0"/>
      <dgm:spPr/>
    </dgm:pt>
    <dgm:pt modelId="{DD5F0BDD-9565-4D16-8D80-1D1DABB84D4F}" type="pres">
      <dgm:prSet presAssocID="{6AFB3754-2B16-4138-AF91-F6673DCA6C78}" presName="parentText" presStyleLbl="node1" presStyleIdx="4" presStyleCnt="5" custScaleY="66198">
        <dgm:presLayoutVars>
          <dgm:chMax val="0"/>
          <dgm:bulletEnabled val="1"/>
        </dgm:presLayoutVars>
      </dgm:prSet>
      <dgm:spPr/>
      <dgm:t>
        <a:bodyPr/>
        <a:lstStyle/>
        <a:p>
          <a:endParaRPr lang="fr-FR"/>
        </a:p>
      </dgm:t>
    </dgm:pt>
  </dgm:ptLst>
  <dgm:cxnLst>
    <dgm:cxn modelId="{4F5D4A04-4D0C-4D0B-B45D-01B1993204B8}" srcId="{D1D77C60-B85A-4BB2-AE89-AC76D5AC2403}" destId="{2445E999-2873-4F8F-B6B2-6BC25D9B925F}" srcOrd="1" destOrd="0" parTransId="{CE8DAF84-9B2F-4432-AC2E-B8F97EEA0EF9}" sibTransId="{1BBF8E7D-8587-40E4-899C-E751C557FB39}"/>
    <dgm:cxn modelId="{AA794C11-4F1A-48B9-A7BA-C1736F6F4659}" srcId="{D1D77C60-B85A-4BB2-AE89-AC76D5AC2403}" destId="{3F5595DC-8F1D-4FE9-9F8B-0FED296AEC87}" srcOrd="2" destOrd="0" parTransId="{BE08E626-0B77-41AA-8F41-E86A620FB048}" sibTransId="{310B8742-AD5A-4021-A60C-B0179578C18C}"/>
    <dgm:cxn modelId="{DE3F0C7E-C067-4671-A5E5-3614C7F19794}" type="presOf" srcId="{3F5595DC-8F1D-4FE9-9F8B-0FED296AEC87}" destId="{A8D0FEDE-022A-4BAE-8480-6CC380DF0B21}" srcOrd="0" destOrd="0" presId="urn:microsoft.com/office/officeart/2005/8/layout/vList2"/>
    <dgm:cxn modelId="{85488BA1-AE3B-41E7-9991-F159A65C0B16}" type="presOf" srcId="{8B51BE54-633C-40E7-9713-ACC6BD021977}" destId="{0972AF86-D485-4D9A-BEA2-3790A40DCFB1}" srcOrd="0" destOrd="0" presId="urn:microsoft.com/office/officeart/2005/8/layout/vList2"/>
    <dgm:cxn modelId="{EADA0DC9-783F-4886-9138-1852A036FB66}" type="presOf" srcId="{6AFB3754-2B16-4138-AF91-F6673DCA6C78}" destId="{DD5F0BDD-9565-4D16-8D80-1D1DABB84D4F}" srcOrd="0" destOrd="0" presId="urn:microsoft.com/office/officeart/2005/8/layout/vList2"/>
    <dgm:cxn modelId="{E105B2BF-FCB8-4752-A1A1-38D7CB8FEA6F}" srcId="{D1D77C60-B85A-4BB2-AE89-AC76D5AC2403}" destId="{6AFB3754-2B16-4138-AF91-F6673DCA6C78}" srcOrd="4" destOrd="0" parTransId="{97699150-CCD0-4F99-B1AA-983FD80E5DA4}" sibTransId="{63F18EF6-4702-4B76-AB8F-8B8DAD5BFD11}"/>
    <dgm:cxn modelId="{9F8377F1-C261-4864-911B-C1B1D388E8A9}" type="presOf" srcId="{2445E999-2873-4F8F-B6B2-6BC25D9B925F}" destId="{E0B87E2C-3E75-438D-8E21-D56C40078CE9}" srcOrd="0" destOrd="0" presId="urn:microsoft.com/office/officeart/2005/8/layout/vList2"/>
    <dgm:cxn modelId="{4B938392-EB59-466C-8AC7-0F6CC1AB3E24}" type="presOf" srcId="{506E8A86-13D1-4B70-999D-0C211326918B}" destId="{358EB4A0-2073-47A6-B36A-BB5E6BBE4184}" srcOrd="0" destOrd="0" presId="urn:microsoft.com/office/officeart/2005/8/layout/vList2"/>
    <dgm:cxn modelId="{93072EC5-084E-438B-8890-FFB3C6731088}" srcId="{D1D77C60-B85A-4BB2-AE89-AC76D5AC2403}" destId="{506E8A86-13D1-4B70-999D-0C211326918B}" srcOrd="0" destOrd="0" parTransId="{FDD0D17F-D3F0-4929-A996-BF5ABA843E2E}" sibTransId="{85E64A53-1825-4489-89A7-9C22B48A5319}"/>
    <dgm:cxn modelId="{C8137167-EA32-4268-9354-5ED647D095E7}" type="presOf" srcId="{D1D77C60-B85A-4BB2-AE89-AC76D5AC2403}" destId="{9C8F40CA-CDD2-40EB-94BB-E9E557B6E372}" srcOrd="0" destOrd="0" presId="urn:microsoft.com/office/officeart/2005/8/layout/vList2"/>
    <dgm:cxn modelId="{C309E151-18E5-4D26-90C4-CDFCDA3F2282}" srcId="{D1D77C60-B85A-4BB2-AE89-AC76D5AC2403}" destId="{8B51BE54-633C-40E7-9713-ACC6BD021977}" srcOrd="3" destOrd="0" parTransId="{04F59E35-35FE-44F0-AA34-C6B9C5913B9F}" sibTransId="{6CE05E5E-9A97-42DF-9BAF-47761A1494C9}"/>
    <dgm:cxn modelId="{04649320-561A-41CA-9EE2-A7B106CB6801}" type="presParOf" srcId="{9C8F40CA-CDD2-40EB-94BB-E9E557B6E372}" destId="{358EB4A0-2073-47A6-B36A-BB5E6BBE4184}" srcOrd="0" destOrd="0" presId="urn:microsoft.com/office/officeart/2005/8/layout/vList2"/>
    <dgm:cxn modelId="{5BE67F64-D408-4FB8-B11A-2C14F1FF0FCF}" type="presParOf" srcId="{9C8F40CA-CDD2-40EB-94BB-E9E557B6E372}" destId="{7DF663D6-CB1D-414C-B749-AEF5582DED9E}" srcOrd="1" destOrd="0" presId="urn:microsoft.com/office/officeart/2005/8/layout/vList2"/>
    <dgm:cxn modelId="{0DC6A64A-BA01-46FB-B30E-2FC99918A71A}" type="presParOf" srcId="{9C8F40CA-CDD2-40EB-94BB-E9E557B6E372}" destId="{E0B87E2C-3E75-438D-8E21-D56C40078CE9}" srcOrd="2" destOrd="0" presId="urn:microsoft.com/office/officeart/2005/8/layout/vList2"/>
    <dgm:cxn modelId="{3EDFEBA3-BFD6-4270-99C3-EEAA57D51302}" type="presParOf" srcId="{9C8F40CA-CDD2-40EB-94BB-E9E557B6E372}" destId="{5C471F08-BDA7-4B16-854C-B70C7BA6A5B2}" srcOrd="3" destOrd="0" presId="urn:microsoft.com/office/officeart/2005/8/layout/vList2"/>
    <dgm:cxn modelId="{CF1CD4CB-9DB6-4218-BB98-54D92B6722E6}" type="presParOf" srcId="{9C8F40CA-CDD2-40EB-94BB-E9E557B6E372}" destId="{A8D0FEDE-022A-4BAE-8480-6CC380DF0B21}" srcOrd="4" destOrd="0" presId="urn:microsoft.com/office/officeart/2005/8/layout/vList2"/>
    <dgm:cxn modelId="{1CE80BA0-F3CC-4AD5-BD8C-7033B73CCD67}" type="presParOf" srcId="{9C8F40CA-CDD2-40EB-94BB-E9E557B6E372}" destId="{0BA3AF7E-15BA-4D33-B903-7B8836EDCDCE}" srcOrd="5" destOrd="0" presId="urn:microsoft.com/office/officeart/2005/8/layout/vList2"/>
    <dgm:cxn modelId="{BC4A3CE8-FD72-4455-A297-36532193CA70}" type="presParOf" srcId="{9C8F40CA-CDD2-40EB-94BB-E9E557B6E372}" destId="{0972AF86-D485-4D9A-BEA2-3790A40DCFB1}" srcOrd="6" destOrd="0" presId="urn:microsoft.com/office/officeart/2005/8/layout/vList2"/>
    <dgm:cxn modelId="{152BDBB5-4FA7-49BA-ABBA-72235656FA5F}" type="presParOf" srcId="{9C8F40CA-CDD2-40EB-94BB-E9E557B6E372}" destId="{7BA71C0C-982A-41E0-BA92-9C08938C214A}" srcOrd="7" destOrd="0" presId="urn:microsoft.com/office/officeart/2005/8/layout/vList2"/>
    <dgm:cxn modelId="{1735A4A7-33E2-4F2C-AE27-1E4D1C8EE4AD}" type="presParOf" srcId="{9C8F40CA-CDD2-40EB-94BB-E9E557B6E372}" destId="{DD5F0BDD-9565-4D16-8D80-1D1DABB84D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D77C60-B85A-4BB2-AE89-AC76D5AC24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506E8A86-13D1-4B70-999D-0C211326918B}">
      <dgm:prSet phldrT="[Texte]" custT="1"/>
      <dgm:spPr/>
      <dgm:t>
        <a:bodyPr/>
        <a:lstStyle/>
        <a:p>
          <a:r>
            <a:rPr lang="fr-FR" sz="2800" b="1" dirty="0" smtClean="0"/>
            <a:t>Champ couvert </a:t>
          </a:r>
          <a:r>
            <a:rPr lang="fr-FR" sz="2800" dirty="0" smtClean="0"/>
            <a:t>: </a:t>
          </a:r>
          <a:r>
            <a:rPr lang="fr-FR" sz="2800" i="1" dirty="0" smtClean="0"/>
            <a:t>les régions de Dakar, Thiès , Kaolack, Diourbel, Louga, Kaffrine et Saint Louis </a:t>
          </a:r>
          <a:endParaRPr lang="fr-FR" sz="2800" i="1" dirty="0"/>
        </a:p>
      </dgm:t>
    </dgm:pt>
    <dgm:pt modelId="{FDD0D17F-D3F0-4929-A996-BF5ABA843E2E}" type="parTrans" cxnId="{93072EC5-084E-438B-8890-FFB3C6731088}">
      <dgm:prSet/>
      <dgm:spPr/>
      <dgm:t>
        <a:bodyPr/>
        <a:lstStyle/>
        <a:p>
          <a:endParaRPr lang="fr-FR" sz="2000"/>
        </a:p>
      </dgm:t>
    </dgm:pt>
    <dgm:pt modelId="{85E64A53-1825-4489-89A7-9C22B48A5319}" type="sibTrans" cxnId="{93072EC5-084E-438B-8890-FFB3C6731088}">
      <dgm:prSet/>
      <dgm:spPr/>
      <dgm:t>
        <a:bodyPr/>
        <a:lstStyle/>
        <a:p>
          <a:endParaRPr lang="fr-FR" sz="2000"/>
        </a:p>
      </dgm:t>
    </dgm:pt>
    <dgm:pt modelId="{3F5595DC-8F1D-4FE9-9F8B-0FED296AEC87}">
      <dgm:prSet phldrT="[Texte]" custT="1"/>
      <dgm:spPr/>
      <dgm:t>
        <a:bodyPr/>
        <a:lstStyle/>
        <a:p>
          <a:r>
            <a:rPr lang="fr-FR" sz="2800" b="1" dirty="0" smtClean="0"/>
            <a:t>Période de collecte </a:t>
          </a:r>
          <a:r>
            <a:rPr lang="fr-FR" sz="2800" dirty="0" smtClean="0"/>
            <a:t>: </a:t>
          </a:r>
          <a:r>
            <a:rPr lang="fr-FR" sz="2800" i="1" dirty="0" smtClean="0"/>
            <a:t>10 jours ouvrés </a:t>
          </a:r>
          <a:endParaRPr lang="fr-FR" sz="2800" i="1" dirty="0"/>
        </a:p>
      </dgm:t>
    </dgm:pt>
    <dgm:pt modelId="{BE08E626-0B77-41AA-8F41-E86A620FB048}" type="parTrans" cxnId="{AA794C11-4F1A-48B9-A7BA-C1736F6F4659}">
      <dgm:prSet/>
      <dgm:spPr/>
      <dgm:t>
        <a:bodyPr/>
        <a:lstStyle/>
        <a:p>
          <a:endParaRPr lang="fr-FR" sz="2000"/>
        </a:p>
      </dgm:t>
    </dgm:pt>
    <dgm:pt modelId="{310B8742-AD5A-4021-A60C-B0179578C18C}" type="sibTrans" cxnId="{AA794C11-4F1A-48B9-A7BA-C1736F6F4659}">
      <dgm:prSet/>
      <dgm:spPr/>
      <dgm:t>
        <a:bodyPr/>
        <a:lstStyle/>
        <a:p>
          <a:endParaRPr lang="fr-FR" sz="2000"/>
        </a:p>
      </dgm:t>
    </dgm:pt>
    <dgm:pt modelId="{8B51BE54-633C-40E7-9713-ACC6BD021977}">
      <dgm:prSet phldrT="[Texte]" custT="1"/>
      <dgm:spPr/>
      <dgm:t>
        <a:bodyPr/>
        <a:lstStyle/>
        <a:p>
          <a:r>
            <a:rPr lang="fr-FR" sz="2800" b="1" dirty="0" smtClean="0"/>
            <a:t>Outil de collecte</a:t>
          </a:r>
          <a:r>
            <a:rPr lang="fr-FR" sz="2800" dirty="0" smtClean="0"/>
            <a:t>: </a:t>
          </a:r>
          <a:r>
            <a:rPr lang="fr-FR" sz="2800" i="1" dirty="0" smtClean="0"/>
            <a:t>Tablettes </a:t>
          </a:r>
        </a:p>
      </dgm:t>
    </dgm:pt>
    <dgm:pt modelId="{04F59E35-35FE-44F0-AA34-C6B9C5913B9F}" type="parTrans" cxnId="{C309E151-18E5-4D26-90C4-CDFCDA3F2282}">
      <dgm:prSet/>
      <dgm:spPr/>
      <dgm:t>
        <a:bodyPr/>
        <a:lstStyle/>
        <a:p>
          <a:endParaRPr lang="fr-FR" sz="2000"/>
        </a:p>
      </dgm:t>
    </dgm:pt>
    <dgm:pt modelId="{6CE05E5E-9A97-42DF-9BAF-47761A1494C9}" type="sibTrans" cxnId="{C309E151-18E5-4D26-90C4-CDFCDA3F2282}">
      <dgm:prSet/>
      <dgm:spPr/>
      <dgm:t>
        <a:bodyPr/>
        <a:lstStyle/>
        <a:p>
          <a:endParaRPr lang="fr-FR" sz="2000"/>
        </a:p>
      </dgm:t>
    </dgm:pt>
    <dgm:pt modelId="{6AFB3754-2B16-4138-AF91-F6673DCA6C78}">
      <dgm:prSet phldrT="[Texte]" custT="1"/>
      <dgm:spPr/>
      <dgm:t>
        <a:bodyPr/>
        <a:lstStyle/>
        <a:p>
          <a:r>
            <a:rPr lang="fr-FR" sz="2800" b="1" dirty="0" smtClean="0"/>
            <a:t>Coordonnateurs</a:t>
          </a:r>
          <a:r>
            <a:rPr lang="fr-FR" sz="2800" dirty="0" smtClean="0"/>
            <a:t> : Mme KEITA, Responsable du secteur extractif, du pétrole et de l’énergie</a:t>
          </a:r>
        </a:p>
      </dgm:t>
    </dgm:pt>
    <dgm:pt modelId="{97699150-CCD0-4F99-B1AA-983FD80E5DA4}" type="parTrans" cxnId="{E105B2BF-FCB8-4752-A1A1-38D7CB8FEA6F}">
      <dgm:prSet/>
      <dgm:spPr/>
      <dgm:t>
        <a:bodyPr/>
        <a:lstStyle/>
        <a:p>
          <a:endParaRPr lang="fr-FR" sz="2000"/>
        </a:p>
      </dgm:t>
    </dgm:pt>
    <dgm:pt modelId="{63F18EF6-4702-4B76-AB8F-8B8DAD5BFD11}" type="sibTrans" cxnId="{E105B2BF-FCB8-4752-A1A1-38D7CB8FEA6F}">
      <dgm:prSet/>
      <dgm:spPr/>
      <dgm:t>
        <a:bodyPr/>
        <a:lstStyle/>
        <a:p>
          <a:endParaRPr lang="fr-FR" sz="2000"/>
        </a:p>
      </dgm:t>
    </dgm:pt>
    <dgm:pt modelId="{2445E999-2873-4F8F-B6B2-6BC25D9B925F}">
      <dgm:prSet phldrT="[Texte]" custT="1"/>
      <dgm:spPr/>
      <dgm:t>
        <a:bodyPr/>
        <a:lstStyle/>
        <a:p>
          <a:r>
            <a:rPr lang="fr-FR" sz="2800" b="1" dirty="0" smtClean="0"/>
            <a:t>Nombre d’enquêteurs: </a:t>
          </a:r>
          <a:r>
            <a:rPr lang="fr-FR" sz="2800" b="0" i="1" dirty="0" smtClean="0"/>
            <a:t>14</a:t>
          </a:r>
          <a:endParaRPr lang="fr-FR" sz="2800" b="0" i="1" dirty="0"/>
        </a:p>
      </dgm:t>
    </dgm:pt>
    <dgm:pt modelId="{CE8DAF84-9B2F-4432-AC2E-B8F97EEA0EF9}" type="parTrans" cxnId="{4F5D4A04-4D0C-4D0B-B45D-01B1993204B8}">
      <dgm:prSet/>
      <dgm:spPr/>
      <dgm:t>
        <a:bodyPr/>
        <a:lstStyle/>
        <a:p>
          <a:endParaRPr lang="fr-FR"/>
        </a:p>
      </dgm:t>
    </dgm:pt>
    <dgm:pt modelId="{1BBF8E7D-8587-40E4-899C-E751C557FB39}" type="sibTrans" cxnId="{4F5D4A04-4D0C-4D0B-B45D-01B1993204B8}">
      <dgm:prSet/>
      <dgm:spPr/>
      <dgm:t>
        <a:bodyPr/>
        <a:lstStyle/>
        <a:p>
          <a:endParaRPr lang="fr-FR"/>
        </a:p>
      </dgm:t>
    </dgm:pt>
    <dgm:pt modelId="{9C8F40CA-CDD2-40EB-94BB-E9E557B6E372}" type="pres">
      <dgm:prSet presAssocID="{D1D77C60-B85A-4BB2-AE89-AC76D5AC2403}" presName="linear" presStyleCnt="0">
        <dgm:presLayoutVars>
          <dgm:animLvl val="lvl"/>
          <dgm:resizeHandles val="exact"/>
        </dgm:presLayoutVars>
      </dgm:prSet>
      <dgm:spPr/>
      <dgm:t>
        <a:bodyPr/>
        <a:lstStyle/>
        <a:p>
          <a:endParaRPr lang="fr-FR"/>
        </a:p>
      </dgm:t>
    </dgm:pt>
    <dgm:pt modelId="{358EB4A0-2073-47A6-B36A-BB5E6BBE4184}" type="pres">
      <dgm:prSet presAssocID="{506E8A86-13D1-4B70-999D-0C211326918B}" presName="parentText" presStyleLbl="node1" presStyleIdx="0" presStyleCnt="5" custScaleY="73703">
        <dgm:presLayoutVars>
          <dgm:chMax val="0"/>
          <dgm:bulletEnabled val="1"/>
        </dgm:presLayoutVars>
      </dgm:prSet>
      <dgm:spPr/>
      <dgm:t>
        <a:bodyPr/>
        <a:lstStyle/>
        <a:p>
          <a:endParaRPr lang="fr-FR"/>
        </a:p>
      </dgm:t>
    </dgm:pt>
    <dgm:pt modelId="{7DF663D6-CB1D-414C-B749-AEF5582DED9E}" type="pres">
      <dgm:prSet presAssocID="{85E64A53-1825-4489-89A7-9C22B48A5319}" presName="spacer" presStyleCnt="0"/>
      <dgm:spPr/>
    </dgm:pt>
    <dgm:pt modelId="{E0B87E2C-3E75-438D-8E21-D56C40078CE9}" type="pres">
      <dgm:prSet presAssocID="{2445E999-2873-4F8F-B6B2-6BC25D9B925F}" presName="parentText" presStyleLbl="node1" presStyleIdx="1" presStyleCnt="5" custScaleY="63761">
        <dgm:presLayoutVars>
          <dgm:chMax val="0"/>
          <dgm:bulletEnabled val="1"/>
        </dgm:presLayoutVars>
      </dgm:prSet>
      <dgm:spPr/>
      <dgm:t>
        <a:bodyPr/>
        <a:lstStyle/>
        <a:p>
          <a:endParaRPr lang="fr-FR"/>
        </a:p>
      </dgm:t>
    </dgm:pt>
    <dgm:pt modelId="{5C471F08-BDA7-4B16-854C-B70C7BA6A5B2}" type="pres">
      <dgm:prSet presAssocID="{1BBF8E7D-8587-40E4-899C-E751C557FB39}" presName="spacer" presStyleCnt="0"/>
      <dgm:spPr/>
    </dgm:pt>
    <dgm:pt modelId="{A8D0FEDE-022A-4BAE-8480-6CC380DF0B21}" type="pres">
      <dgm:prSet presAssocID="{3F5595DC-8F1D-4FE9-9F8B-0FED296AEC87}" presName="parentText" presStyleLbl="node1" presStyleIdx="2" presStyleCnt="5" custScaleY="73703">
        <dgm:presLayoutVars>
          <dgm:chMax val="0"/>
          <dgm:bulletEnabled val="1"/>
        </dgm:presLayoutVars>
      </dgm:prSet>
      <dgm:spPr/>
      <dgm:t>
        <a:bodyPr/>
        <a:lstStyle/>
        <a:p>
          <a:endParaRPr lang="fr-FR"/>
        </a:p>
      </dgm:t>
    </dgm:pt>
    <dgm:pt modelId="{0BA3AF7E-15BA-4D33-B903-7B8836EDCDCE}" type="pres">
      <dgm:prSet presAssocID="{310B8742-AD5A-4021-A60C-B0179578C18C}" presName="spacer" presStyleCnt="0"/>
      <dgm:spPr/>
    </dgm:pt>
    <dgm:pt modelId="{0972AF86-D485-4D9A-BEA2-3790A40DCFB1}" type="pres">
      <dgm:prSet presAssocID="{8B51BE54-633C-40E7-9713-ACC6BD021977}" presName="parentText" presStyleLbl="node1" presStyleIdx="3" presStyleCnt="5" custScaleY="73703">
        <dgm:presLayoutVars>
          <dgm:chMax val="0"/>
          <dgm:bulletEnabled val="1"/>
        </dgm:presLayoutVars>
      </dgm:prSet>
      <dgm:spPr/>
      <dgm:t>
        <a:bodyPr/>
        <a:lstStyle/>
        <a:p>
          <a:endParaRPr lang="fr-FR"/>
        </a:p>
      </dgm:t>
    </dgm:pt>
    <dgm:pt modelId="{7BA71C0C-982A-41E0-BA92-9C08938C214A}" type="pres">
      <dgm:prSet presAssocID="{6CE05E5E-9A97-42DF-9BAF-47761A1494C9}" presName="spacer" presStyleCnt="0"/>
      <dgm:spPr/>
    </dgm:pt>
    <dgm:pt modelId="{DD5F0BDD-9565-4D16-8D80-1D1DABB84D4F}" type="pres">
      <dgm:prSet presAssocID="{6AFB3754-2B16-4138-AF91-F6673DCA6C78}" presName="parentText" presStyleLbl="node1" presStyleIdx="4" presStyleCnt="5" custScaleY="66198">
        <dgm:presLayoutVars>
          <dgm:chMax val="0"/>
          <dgm:bulletEnabled val="1"/>
        </dgm:presLayoutVars>
      </dgm:prSet>
      <dgm:spPr/>
      <dgm:t>
        <a:bodyPr/>
        <a:lstStyle/>
        <a:p>
          <a:endParaRPr lang="fr-FR"/>
        </a:p>
      </dgm:t>
    </dgm:pt>
  </dgm:ptLst>
  <dgm:cxnLst>
    <dgm:cxn modelId="{4F5D4A04-4D0C-4D0B-B45D-01B1993204B8}" srcId="{D1D77C60-B85A-4BB2-AE89-AC76D5AC2403}" destId="{2445E999-2873-4F8F-B6B2-6BC25D9B925F}" srcOrd="1" destOrd="0" parTransId="{CE8DAF84-9B2F-4432-AC2E-B8F97EEA0EF9}" sibTransId="{1BBF8E7D-8587-40E4-899C-E751C557FB39}"/>
    <dgm:cxn modelId="{AA794C11-4F1A-48B9-A7BA-C1736F6F4659}" srcId="{D1D77C60-B85A-4BB2-AE89-AC76D5AC2403}" destId="{3F5595DC-8F1D-4FE9-9F8B-0FED296AEC87}" srcOrd="2" destOrd="0" parTransId="{BE08E626-0B77-41AA-8F41-E86A620FB048}" sibTransId="{310B8742-AD5A-4021-A60C-B0179578C18C}"/>
    <dgm:cxn modelId="{C309E151-18E5-4D26-90C4-CDFCDA3F2282}" srcId="{D1D77C60-B85A-4BB2-AE89-AC76D5AC2403}" destId="{8B51BE54-633C-40E7-9713-ACC6BD021977}" srcOrd="3" destOrd="0" parTransId="{04F59E35-35FE-44F0-AA34-C6B9C5913B9F}" sibTransId="{6CE05E5E-9A97-42DF-9BAF-47761A1494C9}"/>
    <dgm:cxn modelId="{93072EC5-084E-438B-8890-FFB3C6731088}" srcId="{D1D77C60-B85A-4BB2-AE89-AC76D5AC2403}" destId="{506E8A86-13D1-4B70-999D-0C211326918B}" srcOrd="0" destOrd="0" parTransId="{FDD0D17F-D3F0-4929-A996-BF5ABA843E2E}" sibTransId="{85E64A53-1825-4489-89A7-9C22B48A5319}"/>
    <dgm:cxn modelId="{E105B2BF-FCB8-4752-A1A1-38D7CB8FEA6F}" srcId="{D1D77C60-B85A-4BB2-AE89-AC76D5AC2403}" destId="{6AFB3754-2B16-4138-AF91-F6673DCA6C78}" srcOrd="4" destOrd="0" parTransId="{97699150-CCD0-4F99-B1AA-983FD80E5DA4}" sibTransId="{63F18EF6-4702-4B76-AB8F-8B8DAD5BFD11}"/>
    <dgm:cxn modelId="{D3D8E628-6DF8-4D80-83FE-8A2A8EB626A3}" type="presOf" srcId="{506E8A86-13D1-4B70-999D-0C211326918B}" destId="{358EB4A0-2073-47A6-B36A-BB5E6BBE4184}" srcOrd="0" destOrd="0" presId="urn:microsoft.com/office/officeart/2005/8/layout/vList2"/>
    <dgm:cxn modelId="{96CD3BD8-7A54-4935-B0FC-C94FEFE4660C}" type="presOf" srcId="{D1D77C60-B85A-4BB2-AE89-AC76D5AC2403}" destId="{9C8F40CA-CDD2-40EB-94BB-E9E557B6E372}" srcOrd="0" destOrd="0" presId="urn:microsoft.com/office/officeart/2005/8/layout/vList2"/>
    <dgm:cxn modelId="{43C589AF-4FC8-4190-A875-E07B09356CCB}" type="presOf" srcId="{8B51BE54-633C-40E7-9713-ACC6BD021977}" destId="{0972AF86-D485-4D9A-BEA2-3790A40DCFB1}" srcOrd="0" destOrd="0" presId="urn:microsoft.com/office/officeart/2005/8/layout/vList2"/>
    <dgm:cxn modelId="{24E01352-FDB0-416F-B99B-5B95AF4A792E}" type="presOf" srcId="{3F5595DC-8F1D-4FE9-9F8B-0FED296AEC87}" destId="{A8D0FEDE-022A-4BAE-8480-6CC380DF0B21}" srcOrd="0" destOrd="0" presId="urn:microsoft.com/office/officeart/2005/8/layout/vList2"/>
    <dgm:cxn modelId="{777DF572-022B-4961-8793-972B69EC5BBB}" type="presOf" srcId="{2445E999-2873-4F8F-B6B2-6BC25D9B925F}" destId="{E0B87E2C-3E75-438D-8E21-D56C40078CE9}" srcOrd="0" destOrd="0" presId="urn:microsoft.com/office/officeart/2005/8/layout/vList2"/>
    <dgm:cxn modelId="{F5A0D399-6591-47AA-AAAF-F98C4762071A}" type="presOf" srcId="{6AFB3754-2B16-4138-AF91-F6673DCA6C78}" destId="{DD5F0BDD-9565-4D16-8D80-1D1DABB84D4F}" srcOrd="0" destOrd="0" presId="urn:microsoft.com/office/officeart/2005/8/layout/vList2"/>
    <dgm:cxn modelId="{F550581D-6F8E-4EDE-B15D-B6FC97A17A22}" type="presParOf" srcId="{9C8F40CA-CDD2-40EB-94BB-E9E557B6E372}" destId="{358EB4A0-2073-47A6-B36A-BB5E6BBE4184}" srcOrd="0" destOrd="0" presId="urn:microsoft.com/office/officeart/2005/8/layout/vList2"/>
    <dgm:cxn modelId="{C8C1A324-FA4E-49D7-9DE0-94BC11DC3536}" type="presParOf" srcId="{9C8F40CA-CDD2-40EB-94BB-E9E557B6E372}" destId="{7DF663D6-CB1D-414C-B749-AEF5582DED9E}" srcOrd="1" destOrd="0" presId="urn:microsoft.com/office/officeart/2005/8/layout/vList2"/>
    <dgm:cxn modelId="{305F34A5-0536-4173-A406-078798FC00D4}" type="presParOf" srcId="{9C8F40CA-CDD2-40EB-94BB-E9E557B6E372}" destId="{E0B87E2C-3E75-438D-8E21-D56C40078CE9}" srcOrd="2" destOrd="0" presId="urn:microsoft.com/office/officeart/2005/8/layout/vList2"/>
    <dgm:cxn modelId="{A5F255E9-2DF0-4966-8F14-2750CE4BABE9}" type="presParOf" srcId="{9C8F40CA-CDD2-40EB-94BB-E9E557B6E372}" destId="{5C471F08-BDA7-4B16-854C-B70C7BA6A5B2}" srcOrd="3" destOrd="0" presId="urn:microsoft.com/office/officeart/2005/8/layout/vList2"/>
    <dgm:cxn modelId="{F59EDFF9-5608-44CB-BA8D-A9545C108108}" type="presParOf" srcId="{9C8F40CA-CDD2-40EB-94BB-E9E557B6E372}" destId="{A8D0FEDE-022A-4BAE-8480-6CC380DF0B21}" srcOrd="4" destOrd="0" presId="urn:microsoft.com/office/officeart/2005/8/layout/vList2"/>
    <dgm:cxn modelId="{0C4F1388-BF0D-4187-88FD-CB302712148B}" type="presParOf" srcId="{9C8F40CA-CDD2-40EB-94BB-E9E557B6E372}" destId="{0BA3AF7E-15BA-4D33-B903-7B8836EDCDCE}" srcOrd="5" destOrd="0" presId="urn:microsoft.com/office/officeart/2005/8/layout/vList2"/>
    <dgm:cxn modelId="{F0CF2A12-6DAA-4829-B857-4114DCFB135C}" type="presParOf" srcId="{9C8F40CA-CDD2-40EB-94BB-E9E557B6E372}" destId="{0972AF86-D485-4D9A-BEA2-3790A40DCFB1}" srcOrd="6" destOrd="0" presId="urn:microsoft.com/office/officeart/2005/8/layout/vList2"/>
    <dgm:cxn modelId="{18C95CE9-7424-4EE1-AF63-9669FDF87619}" type="presParOf" srcId="{9C8F40CA-CDD2-40EB-94BB-E9E557B6E372}" destId="{7BA71C0C-982A-41E0-BA92-9C08938C214A}" srcOrd="7" destOrd="0" presId="urn:microsoft.com/office/officeart/2005/8/layout/vList2"/>
    <dgm:cxn modelId="{85418B48-03D3-4EBD-8BBC-0210EAEF73C9}" type="presParOf" srcId="{9C8F40CA-CDD2-40EB-94BB-E9E557B6E372}" destId="{DD5F0BDD-9565-4D16-8D80-1D1DABB84D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D77C60-B85A-4BB2-AE89-AC76D5AC240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506E8A86-13D1-4B70-999D-0C211326918B}">
      <dgm:prSet phldrT="[Texte]" custT="1"/>
      <dgm:spPr/>
      <dgm:t>
        <a:bodyPr/>
        <a:lstStyle/>
        <a:p>
          <a:r>
            <a:rPr lang="fr-FR" sz="2800" smtClean="0"/>
            <a:t>les détenteurs de camion </a:t>
          </a:r>
          <a:endParaRPr lang="fr-FR" sz="2800" i="1" dirty="0"/>
        </a:p>
      </dgm:t>
    </dgm:pt>
    <dgm:pt modelId="{FDD0D17F-D3F0-4929-A996-BF5ABA843E2E}" type="parTrans" cxnId="{93072EC5-084E-438B-8890-FFB3C6731088}">
      <dgm:prSet/>
      <dgm:spPr/>
      <dgm:t>
        <a:bodyPr/>
        <a:lstStyle/>
        <a:p>
          <a:endParaRPr lang="fr-FR" sz="2000"/>
        </a:p>
      </dgm:t>
    </dgm:pt>
    <dgm:pt modelId="{85E64A53-1825-4489-89A7-9C22B48A5319}" type="sibTrans" cxnId="{93072EC5-084E-438B-8890-FFB3C6731088}">
      <dgm:prSet/>
      <dgm:spPr/>
      <dgm:t>
        <a:bodyPr/>
        <a:lstStyle/>
        <a:p>
          <a:endParaRPr lang="fr-FR" sz="2000"/>
        </a:p>
      </dgm:t>
    </dgm:pt>
    <dgm:pt modelId="{3F5595DC-8F1D-4FE9-9F8B-0FED296AEC87}">
      <dgm:prSet phldrT="[Texte]" custT="1"/>
      <dgm:spPr/>
      <dgm:t>
        <a:bodyPr/>
        <a:lstStyle/>
        <a:p>
          <a:r>
            <a:rPr lang="fr-FR" sz="2800" smtClean="0"/>
            <a:t>les exploitants privés détenteurs de machine de chargement </a:t>
          </a:r>
          <a:endParaRPr lang="fr-FR" sz="2800" i="1" dirty="0"/>
        </a:p>
      </dgm:t>
    </dgm:pt>
    <dgm:pt modelId="{BE08E626-0B77-41AA-8F41-E86A620FB048}" type="parTrans" cxnId="{AA794C11-4F1A-48B9-A7BA-C1736F6F4659}">
      <dgm:prSet/>
      <dgm:spPr/>
      <dgm:t>
        <a:bodyPr/>
        <a:lstStyle/>
        <a:p>
          <a:endParaRPr lang="fr-FR" sz="2000"/>
        </a:p>
      </dgm:t>
    </dgm:pt>
    <dgm:pt modelId="{310B8742-AD5A-4021-A60C-B0179578C18C}" type="sibTrans" cxnId="{AA794C11-4F1A-48B9-A7BA-C1736F6F4659}">
      <dgm:prSet/>
      <dgm:spPr/>
      <dgm:t>
        <a:bodyPr/>
        <a:lstStyle/>
        <a:p>
          <a:endParaRPr lang="fr-FR" sz="2000"/>
        </a:p>
      </dgm:t>
    </dgm:pt>
    <dgm:pt modelId="{8B51BE54-633C-40E7-9713-ACC6BD021977}">
      <dgm:prSet phldrT="[Texte]" custT="1"/>
      <dgm:spPr/>
      <dgm:t>
        <a:bodyPr/>
        <a:lstStyle/>
        <a:p>
          <a:r>
            <a:rPr lang="fr-FR" sz="2800" smtClean="0"/>
            <a:t>les exploitants privés non détenteurs de machine de chargement</a:t>
          </a:r>
          <a:endParaRPr lang="fr-FR" sz="2800" i="1" dirty="0" smtClean="0"/>
        </a:p>
      </dgm:t>
    </dgm:pt>
    <dgm:pt modelId="{04F59E35-35FE-44F0-AA34-C6B9C5913B9F}" type="parTrans" cxnId="{C309E151-18E5-4D26-90C4-CDFCDA3F2282}">
      <dgm:prSet/>
      <dgm:spPr/>
      <dgm:t>
        <a:bodyPr/>
        <a:lstStyle/>
        <a:p>
          <a:endParaRPr lang="fr-FR" sz="2000"/>
        </a:p>
      </dgm:t>
    </dgm:pt>
    <dgm:pt modelId="{6CE05E5E-9A97-42DF-9BAF-47761A1494C9}" type="sibTrans" cxnId="{C309E151-18E5-4D26-90C4-CDFCDA3F2282}">
      <dgm:prSet/>
      <dgm:spPr/>
      <dgm:t>
        <a:bodyPr/>
        <a:lstStyle/>
        <a:p>
          <a:endParaRPr lang="fr-FR" sz="2000"/>
        </a:p>
      </dgm:t>
    </dgm:pt>
    <dgm:pt modelId="{6AFB3754-2B16-4138-AF91-F6673DCA6C78}">
      <dgm:prSet phldrT="[Texte]" custT="1"/>
      <dgm:spPr/>
      <dgm:t>
        <a:bodyPr/>
        <a:lstStyle/>
        <a:p>
          <a:r>
            <a:rPr lang="fr-FR" sz="2800" dirty="0" smtClean="0"/>
            <a:t>les travailleurs ou manœuvres qui s’activent dans l’extraction de sable</a:t>
          </a:r>
        </a:p>
      </dgm:t>
    </dgm:pt>
    <dgm:pt modelId="{97699150-CCD0-4F99-B1AA-983FD80E5DA4}" type="parTrans" cxnId="{E105B2BF-FCB8-4752-A1A1-38D7CB8FEA6F}">
      <dgm:prSet/>
      <dgm:spPr/>
      <dgm:t>
        <a:bodyPr/>
        <a:lstStyle/>
        <a:p>
          <a:endParaRPr lang="fr-FR" sz="2000"/>
        </a:p>
      </dgm:t>
    </dgm:pt>
    <dgm:pt modelId="{63F18EF6-4702-4B76-AB8F-8B8DAD5BFD11}" type="sibTrans" cxnId="{E105B2BF-FCB8-4752-A1A1-38D7CB8FEA6F}">
      <dgm:prSet/>
      <dgm:spPr/>
      <dgm:t>
        <a:bodyPr/>
        <a:lstStyle/>
        <a:p>
          <a:endParaRPr lang="fr-FR" sz="2000"/>
        </a:p>
      </dgm:t>
    </dgm:pt>
    <dgm:pt modelId="{2445E999-2873-4F8F-B6B2-6BC25D9B925F}">
      <dgm:prSet phldrT="[Texte]" custT="1"/>
      <dgm:spPr/>
      <dgm:t>
        <a:bodyPr/>
        <a:lstStyle/>
        <a:p>
          <a:r>
            <a:rPr lang="fr-FR" sz="2800" smtClean="0"/>
            <a:t>les détenteurs de machine de chargement </a:t>
          </a:r>
          <a:endParaRPr lang="fr-FR" sz="2800" b="0" i="1" dirty="0"/>
        </a:p>
      </dgm:t>
    </dgm:pt>
    <dgm:pt modelId="{CE8DAF84-9B2F-4432-AC2E-B8F97EEA0EF9}" type="parTrans" cxnId="{4F5D4A04-4D0C-4D0B-B45D-01B1993204B8}">
      <dgm:prSet/>
      <dgm:spPr/>
      <dgm:t>
        <a:bodyPr/>
        <a:lstStyle/>
        <a:p>
          <a:endParaRPr lang="fr-FR"/>
        </a:p>
      </dgm:t>
    </dgm:pt>
    <dgm:pt modelId="{1BBF8E7D-8587-40E4-899C-E751C557FB39}" type="sibTrans" cxnId="{4F5D4A04-4D0C-4D0B-B45D-01B1993204B8}">
      <dgm:prSet/>
      <dgm:spPr/>
      <dgm:t>
        <a:bodyPr/>
        <a:lstStyle/>
        <a:p>
          <a:endParaRPr lang="fr-FR"/>
        </a:p>
      </dgm:t>
    </dgm:pt>
    <dgm:pt modelId="{9C8F40CA-CDD2-40EB-94BB-E9E557B6E372}" type="pres">
      <dgm:prSet presAssocID="{D1D77C60-B85A-4BB2-AE89-AC76D5AC2403}" presName="linear" presStyleCnt="0">
        <dgm:presLayoutVars>
          <dgm:animLvl val="lvl"/>
          <dgm:resizeHandles val="exact"/>
        </dgm:presLayoutVars>
      </dgm:prSet>
      <dgm:spPr/>
      <dgm:t>
        <a:bodyPr/>
        <a:lstStyle/>
        <a:p>
          <a:endParaRPr lang="fr-FR"/>
        </a:p>
      </dgm:t>
    </dgm:pt>
    <dgm:pt modelId="{358EB4A0-2073-47A6-B36A-BB5E6BBE4184}" type="pres">
      <dgm:prSet presAssocID="{506E8A86-13D1-4B70-999D-0C211326918B}" presName="parentText" presStyleLbl="node1" presStyleIdx="0" presStyleCnt="5" custScaleY="38627">
        <dgm:presLayoutVars>
          <dgm:chMax val="0"/>
          <dgm:bulletEnabled val="1"/>
        </dgm:presLayoutVars>
      </dgm:prSet>
      <dgm:spPr/>
      <dgm:t>
        <a:bodyPr/>
        <a:lstStyle/>
        <a:p>
          <a:endParaRPr lang="fr-FR"/>
        </a:p>
      </dgm:t>
    </dgm:pt>
    <dgm:pt modelId="{7DF663D6-CB1D-414C-B749-AEF5582DED9E}" type="pres">
      <dgm:prSet presAssocID="{85E64A53-1825-4489-89A7-9C22B48A5319}" presName="spacer" presStyleCnt="0"/>
      <dgm:spPr/>
    </dgm:pt>
    <dgm:pt modelId="{E0B87E2C-3E75-438D-8E21-D56C40078CE9}" type="pres">
      <dgm:prSet presAssocID="{2445E999-2873-4F8F-B6B2-6BC25D9B925F}" presName="parentText" presStyleLbl="node1" presStyleIdx="1" presStyleCnt="5" custScaleY="63761">
        <dgm:presLayoutVars>
          <dgm:chMax val="0"/>
          <dgm:bulletEnabled val="1"/>
        </dgm:presLayoutVars>
      </dgm:prSet>
      <dgm:spPr/>
      <dgm:t>
        <a:bodyPr/>
        <a:lstStyle/>
        <a:p>
          <a:endParaRPr lang="fr-FR"/>
        </a:p>
      </dgm:t>
    </dgm:pt>
    <dgm:pt modelId="{5C471F08-BDA7-4B16-854C-B70C7BA6A5B2}" type="pres">
      <dgm:prSet presAssocID="{1BBF8E7D-8587-40E4-899C-E751C557FB39}" presName="spacer" presStyleCnt="0"/>
      <dgm:spPr/>
    </dgm:pt>
    <dgm:pt modelId="{A8D0FEDE-022A-4BAE-8480-6CC380DF0B21}" type="pres">
      <dgm:prSet presAssocID="{3F5595DC-8F1D-4FE9-9F8B-0FED296AEC87}" presName="parentText" presStyleLbl="node1" presStyleIdx="2" presStyleCnt="5" custScaleY="73703">
        <dgm:presLayoutVars>
          <dgm:chMax val="0"/>
          <dgm:bulletEnabled val="1"/>
        </dgm:presLayoutVars>
      </dgm:prSet>
      <dgm:spPr/>
      <dgm:t>
        <a:bodyPr/>
        <a:lstStyle/>
        <a:p>
          <a:endParaRPr lang="fr-FR"/>
        </a:p>
      </dgm:t>
    </dgm:pt>
    <dgm:pt modelId="{0BA3AF7E-15BA-4D33-B903-7B8836EDCDCE}" type="pres">
      <dgm:prSet presAssocID="{310B8742-AD5A-4021-A60C-B0179578C18C}" presName="spacer" presStyleCnt="0"/>
      <dgm:spPr/>
    </dgm:pt>
    <dgm:pt modelId="{0972AF86-D485-4D9A-BEA2-3790A40DCFB1}" type="pres">
      <dgm:prSet presAssocID="{8B51BE54-633C-40E7-9713-ACC6BD021977}" presName="parentText" presStyleLbl="node1" presStyleIdx="3" presStyleCnt="5" custScaleY="73703">
        <dgm:presLayoutVars>
          <dgm:chMax val="0"/>
          <dgm:bulletEnabled val="1"/>
        </dgm:presLayoutVars>
      </dgm:prSet>
      <dgm:spPr/>
      <dgm:t>
        <a:bodyPr/>
        <a:lstStyle/>
        <a:p>
          <a:endParaRPr lang="fr-FR"/>
        </a:p>
      </dgm:t>
    </dgm:pt>
    <dgm:pt modelId="{7BA71C0C-982A-41E0-BA92-9C08938C214A}" type="pres">
      <dgm:prSet presAssocID="{6CE05E5E-9A97-42DF-9BAF-47761A1494C9}" presName="spacer" presStyleCnt="0"/>
      <dgm:spPr/>
    </dgm:pt>
    <dgm:pt modelId="{DD5F0BDD-9565-4D16-8D80-1D1DABB84D4F}" type="pres">
      <dgm:prSet presAssocID="{6AFB3754-2B16-4138-AF91-F6673DCA6C78}" presName="parentText" presStyleLbl="node1" presStyleIdx="4" presStyleCnt="5" custScaleY="66198">
        <dgm:presLayoutVars>
          <dgm:chMax val="0"/>
          <dgm:bulletEnabled val="1"/>
        </dgm:presLayoutVars>
      </dgm:prSet>
      <dgm:spPr/>
      <dgm:t>
        <a:bodyPr/>
        <a:lstStyle/>
        <a:p>
          <a:endParaRPr lang="fr-FR"/>
        </a:p>
      </dgm:t>
    </dgm:pt>
  </dgm:ptLst>
  <dgm:cxnLst>
    <dgm:cxn modelId="{28804D10-F6BA-489C-8F29-3D10C87599CE}" type="presOf" srcId="{2445E999-2873-4F8F-B6B2-6BC25D9B925F}" destId="{E0B87E2C-3E75-438D-8E21-D56C40078CE9}" srcOrd="0" destOrd="0" presId="urn:microsoft.com/office/officeart/2005/8/layout/vList2"/>
    <dgm:cxn modelId="{9D865E3B-6BCA-4E00-87D3-AAD5DF40A684}" type="presOf" srcId="{6AFB3754-2B16-4138-AF91-F6673DCA6C78}" destId="{DD5F0BDD-9565-4D16-8D80-1D1DABB84D4F}" srcOrd="0" destOrd="0" presId="urn:microsoft.com/office/officeart/2005/8/layout/vList2"/>
    <dgm:cxn modelId="{11BA5ABF-85C6-4B89-B901-D83CDE533C64}" type="presOf" srcId="{506E8A86-13D1-4B70-999D-0C211326918B}" destId="{358EB4A0-2073-47A6-B36A-BB5E6BBE4184}" srcOrd="0" destOrd="0" presId="urn:microsoft.com/office/officeart/2005/8/layout/vList2"/>
    <dgm:cxn modelId="{AA794C11-4F1A-48B9-A7BA-C1736F6F4659}" srcId="{D1D77C60-B85A-4BB2-AE89-AC76D5AC2403}" destId="{3F5595DC-8F1D-4FE9-9F8B-0FED296AEC87}" srcOrd="2" destOrd="0" parTransId="{BE08E626-0B77-41AA-8F41-E86A620FB048}" sibTransId="{310B8742-AD5A-4021-A60C-B0179578C18C}"/>
    <dgm:cxn modelId="{F269ED26-1998-4C51-B976-7BC4513F1C32}" type="presOf" srcId="{3F5595DC-8F1D-4FE9-9F8B-0FED296AEC87}" destId="{A8D0FEDE-022A-4BAE-8480-6CC380DF0B21}" srcOrd="0" destOrd="0" presId="urn:microsoft.com/office/officeart/2005/8/layout/vList2"/>
    <dgm:cxn modelId="{4F5D4A04-4D0C-4D0B-B45D-01B1993204B8}" srcId="{D1D77C60-B85A-4BB2-AE89-AC76D5AC2403}" destId="{2445E999-2873-4F8F-B6B2-6BC25D9B925F}" srcOrd="1" destOrd="0" parTransId="{CE8DAF84-9B2F-4432-AC2E-B8F97EEA0EF9}" sibTransId="{1BBF8E7D-8587-40E4-899C-E751C557FB39}"/>
    <dgm:cxn modelId="{93072EC5-084E-438B-8890-FFB3C6731088}" srcId="{D1D77C60-B85A-4BB2-AE89-AC76D5AC2403}" destId="{506E8A86-13D1-4B70-999D-0C211326918B}" srcOrd="0" destOrd="0" parTransId="{FDD0D17F-D3F0-4929-A996-BF5ABA843E2E}" sibTransId="{85E64A53-1825-4489-89A7-9C22B48A5319}"/>
    <dgm:cxn modelId="{E105B2BF-FCB8-4752-A1A1-38D7CB8FEA6F}" srcId="{D1D77C60-B85A-4BB2-AE89-AC76D5AC2403}" destId="{6AFB3754-2B16-4138-AF91-F6673DCA6C78}" srcOrd="4" destOrd="0" parTransId="{97699150-CCD0-4F99-B1AA-983FD80E5DA4}" sibTransId="{63F18EF6-4702-4B76-AB8F-8B8DAD5BFD11}"/>
    <dgm:cxn modelId="{76E26696-4362-4023-811C-E13442D1091F}" type="presOf" srcId="{8B51BE54-633C-40E7-9713-ACC6BD021977}" destId="{0972AF86-D485-4D9A-BEA2-3790A40DCFB1}" srcOrd="0" destOrd="0" presId="urn:microsoft.com/office/officeart/2005/8/layout/vList2"/>
    <dgm:cxn modelId="{C309E151-18E5-4D26-90C4-CDFCDA3F2282}" srcId="{D1D77C60-B85A-4BB2-AE89-AC76D5AC2403}" destId="{8B51BE54-633C-40E7-9713-ACC6BD021977}" srcOrd="3" destOrd="0" parTransId="{04F59E35-35FE-44F0-AA34-C6B9C5913B9F}" sibTransId="{6CE05E5E-9A97-42DF-9BAF-47761A1494C9}"/>
    <dgm:cxn modelId="{AA26A4CA-26A8-4341-AD71-C0CFC03A6F57}" type="presOf" srcId="{D1D77C60-B85A-4BB2-AE89-AC76D5AC2403}" destId="{9C8F40CA-CDD2-40EB-94BB-E9E557B6E372}" srcOrd="0" destOrd="0" presId="urn:microsoft.com/office/officeart/2005/8/layout/vList2"/>
    <dgm:cxn modelId="{FC7D2BC9-62AE-46B5-9525-A6CC319388F2}" type="presParOf" srcId="{9C8F40CA-CDD2-40EB-94BB-E9E557B6E372}" destId="{358EB4A0-2073-47A6-B36A-BB5E6BBE4184}" srcOrd="0" destOrd="0" presId="urn:microsoft.com/office/officeart/2005/8/layout/vList2"/>
    <dgm:cxn modelId="{859641B7-A277-4A22-BAE2-01C2E466E233}" type="presParOf" srcId="{9C8F40CA-CDD2-40EB-94BB-E9E557B6E372}" destId="{7DF663D6-CB1D-414C-B749-AEF5582DED9E}" srcOrd="1" destOrd="0" presId="urn:microsoft.com/office/officeart/2005/8/layout/vList2"/>
    <dgm:cxn modelId="{11848F21-503F-4C77-AD3B-01A5735FCB01}" type="presParOf" srcId="{9C8F40CA-CDD2-40EB-94BB-E9E557B6E372}" destId="{E0B87E2C-3E75-438D-8E21-D56C40078CE9}" srcOrd="2" destOrd="0" presId="urn:microsoft.com/office/officeart/2005/8/layout/vList2"/>
    <dgm:cxn modelId="{0190FD2A-5FF1-453D-ACF9-2321E0A2325A}" type="presParOf" srcId="{9C8F40CA-CDD2-40EB-94BB-E9E557B6E372}" destId="{5C471F08-BDA7-4B16-854C-B70C7BA6A5B2}" srcOrd="3" destOrd="0" presId="urn:microsoft.com/office/officeart/2005/8/layout/vList2"/>
    <dgm:cxn modelId="{397A57C0-BEDE-4F50-9131-A426AE1E6E56}" type="presParOf" srcId="{9C8F40CA-CDD2-40EB-94BB-E9E557B6E372}" destId="{A8D0FEDE-022A-4BAE-8480-6CC380DF0B21}" srcOrd="4" destOrd="0" presId="urn:microsoft.com/office/officeart/2005/8/layout/vList2"/>
    <dgm:cxn modelId="{A8F38569-0341-44E5-9881-2D0D4ABA9982}" type="presParOf" srcId="{9C8F40CA-CDD2-40EB-94BB-E9E557B6E372}" destId="{0BA3AF7E-15BA-4D33-B903-7B8836EDCDCE}" srcOrd="5" destOrd="0" presId="urn:microsoft.com/office/officeart/2005/8/layout/vList2"/>
    <dgm:cxn modelId="{07F03B15-C5F1-4454-95C7-303273B1BF5F}" type="presParOf" srcId="{9C8F40CA-CDD2-40EB-94BB-E9E557B6E372}" destId="{0972AF86-D485-4D9A-BEA2-3790A40DCFB1}" srcOrd="6" destOrd="0" presId="urn:microsoft.com/office/officeart/2005/8/layout/vList2"/>
    <dgm:cxn modelId="{9C4DCF76-C0C5-4157-9F9E-FD50A3B43835}" type="presParOf" srcId="{9C8F40CA-CDD2-40EB-94BB-E9E557B6E372}" destId="{7BA71C0C-982A-41E0-BA92-9C08938C214A}" srcOrd="7" destOrd="0" presId="urn:microsoft.com/office/officeart/2005/8/layout/vList2"/>
    <dgm:cxn modelId="{6BD49193-A7C5-4528-89C1-F7172185F0D6}" type="presParOf" srcId="{9C8F40CA-CDD2-40EB-94BB-E9E557B6E372}" destId="{DD5F0BDD-9565-4D16-8D80-1D1DABB84D4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B4A0-2073-47A6-B36A-BB5E6BBE4184}">
      <dsp:nvSpPr>
        <dsp:cNvPr id="0" name=""/>
        <dsp:cNvSpPr/>
      </dsp:nvSpPr>
      <dsp:spPr>
        <a:xfrm>
          <a:off x="0" y="489870"/>
          <a:ext cx="11435750" cy="10485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smtClean="0"/>
            <a:t>Mieux cerner l’organisation et la dynamique du secteur </a:t>
          </a:r>
          <a:endParaRPr lang="fr-FR" sz="3600" kern="1200" dirty="0"/>
        </a:p>
      </dsp:txBody>
      <dsp:txXfrm>
        <a:off x="51188" y="541058"/>
        <a:ext cx="11333374" cy="946211"/>
      </dsp:txXfrm>
    </dsp:sp>
    <dsp:sp modelId="{A8D0FEDE-022A-4BAE-8480-6CC380DF0B21}">
      <dsp:nvSpPr>
        <dsp:cNvPr id="0" name=""/>
        <dsp:cNvSpPr/>
      </dsp:nvSpPr>
      <dsp:spPr>
        <a:xfrm>
          <a:off x="0" y="1722778"/>
          <a:ext cx="11435750" cy="10485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smtClean="0"/>
            <a:t>Bien appréhender le niveau de la production </a:t>
          </a:r>
          <a:endParaRPr lang="fr-FR" sz="3600" kern="1200" dirty="0"/>
        </a:p>
      </dsp:txBody>
      <dsp:txXfrm>
        <a:off x="51188" y="1773966"/>
        <a:ext cx="11333374" cy="946211"/>
      </dsp:txXfrm>
    </dsp:sp>
    <dsp:sp modelId="{0972AF86-D485-4D9A-BEA2-3790A40DCFB1}">
      <dsp:nvSpPr>
        <dsp:cNvPr id="0" name=""/>
        <dsp:cNvSpPr/>
      </dsp:nvSpPr>
      <dsp:spPr>
        <a:xfrm>
          <a:off x="0" y="2955685"/>
          <a:ext cx="11435750" cy="10485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smtClean="0"/>
            <a:t> Mieux évaluer la contribution du secteur à l’économie</a:t>
          </a:r>
        </a:p>
      </dsp:txBody>
      <dsp:txXfrm>
        <a:off x="51188" y="3006873"/>
        <a:ext cx="11333374" cy="946211"/>
      </dsp:txXfrm>
    </dsp:sp>
    <dsp:sp modelId="{DD5F0BDD-9565-4D16-8D80-1D1DABB84D4F}">
      <dsp:nvSpPr>
        <dsp:cNvPr id="0" name=""/>
        <dsp:cNvSpPr/>
      </dsp:nvSpPr>
      <dsp:spPr>
        <a:xfrm>
          <a:off x="0" y="4188592"/>
          <a:ext cx="11435750" cy="9418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r-FR" sz="3600" kern="1200" dirty="0" smtClean="0"/>
            <a:t>Améliorer la prise en compte du secteur dans les comptes nationaux </a:t>
          </a:r>
        </a:p>
      </dsp:txBody>
      <dsp:txXfrm>
        <a:off x="45975" y="4234567"/>
        <a:ext cx="11343800" cy="849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B4A0-2073-47A6-B36A-BB5E6BBE4184}">
      <dsp:nvSpPr>
        <dsp:cNvPr id="0" name=""/>
        <dsp:cNvSpPr/>
      </dsp:nvSpPr>
      <dsp:spPr>
        <a:xfrm>
          <a:off x="0" y="5445"/>
          <a:ext cx="11507637" cy="7071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SN" sz="2400" kern="1200" dirty="0" smtClean="0"/>
            <a:t>d’avoir une cartographie des unités qui s’activent dans l’extraction de sable et de mesurer leur production ;</a:t>
          </a:r>
          <a:endParaRPr lang="fr-FR" sz="2400" kern="1200" dirty="0"/>
        </a:p>
      </dsp:txBody>
      <dsp:txXfrm>
        <a:off x="34518" y="39963"/>
        <a:ext cx="11438601" cy="638070"/>
      </dsp:txXfrm>
    </dsp:sp>
    <dsp:sp modelId="{A8D0FEDE-022A-4BAE-8480-6CC380DF0B21}">
      <dsp:nvSpPr>
        <dsp:cNvPr id="0" name=""/>
        <dsp:cNvSpPr/>
      </dsp:nvSpPr>
      <dsp:spPr>
        <a:xfrm>
          <a:off x="0" y="827751"/>
          <a:ext cx="11507637" cy="7071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SN" sz="2400" kern="1200" dirty="0" smtClean="0"/>
            <a:t>d’établir les comptes d’exploitation de ces unités</a:t>
          </a:r>
          <a:endParaRPr lang="fr-FR" sz="2400" kern="1200" dirty="0"/>
        </a:p>
      </dsp:txBody>
      <dsp:txXfrm>
        <a:off x="34518" y="862269"/>
        <a:ext cx="11438601" cy="638070"/>
      </dsp:txXfrm>
    </dsp:sp>
    <dsp:sp modelId="{0972AF86-D485-4D9A-BEA2-3790A40DCFB1}">
      <dsp:nvSpPr>
        <dsp:cNvPr id="0" name=""/>
        <dsp:cNvSpPr/>
      </dsp:nvSpPr>
      <dsp:spPr>
        <a:xfrm>
          <a:off x="0" y="1650058"/>
          <a:ext cx="11507637" cy="70710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 </a:t>
          </a:r>
          <a:r>
            <a:rPr lang="fr-SN" sz="2400" kern="1200" dirty="0" smtClean="0"/>
            <a:t>de connaître la nature et la valeur des équipements utilisés dans cette activité d’extraction </a:t>
          </a:r>
          <a:endParaRPr lang="fr-FR" sz="2400" kern="1200" dirty="0" smtClean="0"/>
        </a:p>
      </dsp:txBody>
      <dsp:txXfrm>
        <a:off x="34518" y="1684576"/>
        <a:ext cx="11438601" cy="638070"/>
      </dsp:txXfrm>
    </dsp:sp>
    <dsp:sp modelId="{DD5F0BDD-9565-4D16-8D80-1D1DABB84D4F}">
      <dsp:nvSpPr>
        <dsp:cNvPr id="0" name=""/>
        <dsp:cNvSpPr/>
      </dsp:nvSpPr>
      <dsp:spPr>
        <a:xfrm>
          <a:off x="0" y="2472365"/>
          <a:ext cx="11507637" cy="6351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SN" sz="2400" kern="1200" dirty="0" smtClean="0"/>
            <a:t>de mesurer le niveau de l’emploi dans l’extraction du sable</a:t>
          </a:r>
          <a:endParaRPr lang="fr-FR" sz="2400" kern="1200" dirty="0" smtClean="0"/>
        </a:p>
      </dsp:txBody>
      <dsp:txXfrm>
        <a:off x="31003" y="2503368"/>
        <a:ext cx="11445631" cy="573097"/>
      </dsp:txXfrm>
    </dsp:sp>
    <dsp:sp modelId="{2E6ED01D-FA71-494E-B2F1-247A2F0714DB}">
      <dsp:nvSpPr>
        <dsp:cNvPr id="0" name=""/>
        <dsp:cNvSpPr/>
      </dsp:nvSpPr>
      <dsp:spPr>
        <a:xfrm>
          <a:off x="0" y="3222668"/>
          <a:ext cx="11507637"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SN" sz="2400" kern="1200" smtClean="0"/>
            <a:t>de calculer les prix du sable</a:t>
          </a:r>
          <a:endParaRPr lang="fr-FR" sz="2400" kern="1200" dirty="0" smtClean="0"/>
        </a:p>
      </dsp:txBody>
      <dsp:txXfrm>
        <a:off x="46834" y="3269502"/>
        <a:ext cx="11413969" cy="865732"/>
      </dsp:txXfrm>
    </dsp:sp>
    <dsp:sp modelId="{23D17B24-FAA7-400C-9E25-A731B595B8C9}">
      <dsp:nvSpPr>
        <dsp:cNvPr id="0" name=""/>
        <dsp:cNvSpPr/>
      </dsp:nvSpPr>
      <dsp:spPr>
        <a:xfrm>
          <a:off x="0" y="4297268"/>
          <a:ext cx="11507637" cy="959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SN" sz="2400" kern="1200" smtClean="0"/>
            <a:t>d’évaluer la contribution de ces unités dans l’activité économique du pays</a:t>
          </a:r>
          <a:endParaRPr lang="fr-FR" sz="2400" kern="1200" dirty="0" smtClean="0"/>
        </a:p>
      </dsp:txBody>
      <dsp:txXfrm>
        <a:off x="46834" y="4344102"/>
        <a:ext cx="11413969" cy="865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B4A0-2073-47A6-B36A-BB5E6BBE4184}">
      <dsp:nvSpPr>
        <dsp:cNvPr id="0" name=""/>
        <dsp:cNvSpPr/>
      </dsp:nvSpPr>
      <dsp:spPr>
        <a:xfrm>
          <a:off x="0" y="121374"/>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Collecte de données administratives auprès de la Direction des Mines et de la Géologie pour disposer les carrières et leur localisation </a:t>
          </a:r>
          <a:endParaRPr lang="fr-FR" sz="2800" kern="1200" dirty="0"/>
        </a:p>
      </dsp:txBody>
      <dsp:txXfrm>
        <a:off x="43105" y="164479"/>
        <a:ext cx="11349540" cy="796810"/>
      </dsp:txXfrm>
    </dsp:sp>
    <dsp:sp modelId="{E0B87E2C-3E75-438D-8E21-D56C40078CE9}">
      <dsp:nvSpPr>
        <dsp:cNvPr id="0" name=""/>
        <dsp:cNvSpPr/>
      </dsp:nvSpPr>
      <dsp:spPr>
        <a:xfrm>
          <a:off x="0" y="1188715"/>
          <a:ext cx="11435750" cy="11980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Lettres d’information à l’attention des gouverneurs et des Chefs de Services Régionaux de la Statistique et ceux des Mines (personnes ressources) </a:t>
          </a:r>
          <a:endParaRPr lang="fr-FR" sz="2800" kern="1200" dirty="0"/>
        </a:p>
      </dsp:txBody>
      <dsp:txXfrm>
        <a:off x="58485" y="1247200"/>
        <a:ext cx="11318780" cy="1081110"/>
      </dsp:txXfrm>
    </dsp:sp>
    <dsp:sp modelId="{A8D0FEDE-022A-4BAE-8480-6CC380DF0B21}">
      <dsp:nvSpPr>
        <dsp:cNvPr id="0" name=""/>
        <dsp:cNvSpPr/>
      </dsp:nvSpPr>
      <dsp:spPr>
        <a:xfrm>
          <a:off x="0" y="2571115"/>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Mission de prospection pour la sensibilisation et la mise à jour de la base de sondage </a:t>
          </a:r>
          <a:endParaRPr lang="fr-FR" sz="2800" kern="1200" dirty="0"/>
        </a:p>
      </dsp:txBody>
      <dsp:txXfrm>
        <a:off x="43105" y="2614220"/>
        <a:ext cx="11349540" cy="796810"/>
      </dsp:txXfrm>
    </dsp:sp>
    <dsp:sp modelId="{0972AF86-D485-4D9A-BEA2-3790A40DCFB1}">
      <dsp:nvSpPr>
        <dsp:cNvPr id="0" name=""/>
        <dsp:cNvSpPr/>
      </dsp:nvSpPr>
      <dsp:spPr>
        <a:xfrm>
          <a:off x="0" y="3638455"/>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Compte tenu de l’effectif réduit et de la concentration des unités, il a été retenu de faire un recensement des unités d’exploitation de sable</a:t>
          </a:r>
        </a:p>
      </dsp:txBody>
      <dsp:txXfrm>
        <a:off x="43105" y="3681560"/>
        <a:ext cx="11349540" cy="796810"/>
      </dsp:txXfrm>
    </dsp:sp>
    <dsp:sp modelId="{DD5F0BDD-9565-4D16-8D80-1D1DABB84D4F}">
      <dsp:nvSpPr>
        <dsp:cNvPr id="0" name=""/>
        <dsp:cNvSpPr/>
      </dsp:nvSpPr>
      <dsp:spPr>
        <a:xfrm>
          <a:off x="0" y="4705796"/>
          <a:ext cx="11435750" cy="7931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Pour les manœuvres, compte tenu de leur effectif élevé et de l’homogénéité de leur activité, il a été décidé de faire un sondage </a:t>
          </a:r>
        </a:p>
      </dsp:txBody>
      <dsp:txXfrm>
        <a:off x="38716" y="4744512"/>
        <a:ext cx="11358318" cy="715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B4A0-2073-47A6-B36A-BB5E6BBE4184}">
      <dsp:nvSpPr>
        <dsp:cNvPr id="0" name=""/>
        <dsp:cNvSpPr/>
      </dsp:nvSpPr>
      <dsp:spPr>
        <a:xfrm>
          <a:off x="0" y="338460"/>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Champ couvert </a:t>
          </a:r>
          <a:r>
            <a:rPr lang="fr-FR" sz="2800" kern="1200" dirty="0" smtClean="0"/>
            <a:t>: </a:t>
          </a:r>
          <a:r>
            <a:rPr lang="fr-FR" sz="2800" i="1" kern="1200" dirty="0" smtClean="0"/>
            <a:t>les régions de Dakar, Thiès , Kaolack, Diourbel, Louga, Kaffrine et Saint Louis </a:t>
          </a:r>
          <a:endParaRPr lang="fr-FR" sz="2800" i="1" kern="1200" dirty="0"/>
        </a:p>
      </dsp:txBody>
      <dsp:txXfrm>
        <a:off x="43105" y="381565"/>
        <a:ext cx="11349540" cy="796810"/>
      </dsp:txXfrm>
    </dsp:sp>
    <dsp:sp modelId="{E0B87E2C-3E75-438D-8E21-D56C40078CE9}">
      <dsp:nvSpPr>
        <dsp:cNvPr id="0" name=""/>
        <dsp:cNvSpPr/>
      </dsp:nvSpPr>
      <dsp:spPr>
        <a:xfrm>
          <a:off x="0" y="1405801"/>
          <a:ext cx="11435750" cy="7639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Nombre d’enquêteurs: </a:t>
          </a:r>
          <a:r>
            <a:rPr lang="fr-FR" sz="2800" b="0" i="1" kern="1200" dirty="0" smtClean="0"/>
            <a:t>14</a:t>
          </a:r>
          <a:endParaRPr lang="fr-FR" sz="2800" b="0" i="1" kern="1200" dirty="0"/>
        </a:p>
      </dsp:txBody>
      <dsp:txXfrm>
        <a:off x="37291" y="1443092"/>
        <a:ext cx="11361168" cy="689325"/>
      </dsp:txXfrm>
    </dsp:sp>
    <dsp:sp modelId="{A8D0FEDE-022A-4BAE-8480-6CC380DF0B21}">
      <dsp:nvSpPr>
        <dsp:cNvPr id="0" name=""/>
        <dsp:cNvSpPr/>
      </dsp:nvSpPr>
      <dsp:spPr>
        <a:xfrm>
          <a:off x="0" y="2354028"/>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Période de collecte </a:t>
          </a:r>
          <a:r>
            <a:rPr lang="fr-FR" sz="2800" kern="1200" dirty="0" smtClean="0"/>
            <a:t>: </a:t>
          </a:r>
          <a:r>
            <a:rPr lang="fr-FR" sz="2800" i="1" kern="1200" dirty="0" smtClean="0"/>
            <a:t>10 jours ouvrés </a:t>
          </a:r>
          <a:endParaRPr lang="fr-FR" sz="2800" i="1" kern="1200" dirty="0"/>
        </a:p>
      </dsp:txBody>
      <dsp:txXfrm>
        <a:off x="43105" y="2397133"/>
        <a:ext cx="11349540" cy="796810"/>
      </dsp:txXfrm>
    </dsp:sp>
    <dsp:sp modelId="{0972AF86-D485-4D9A-BEA2-3790A40DCFB1}">
      <dsp:nvSpPr>
        <dsp:cNvPr id="0" name=""/>
        <dsp:cNvSpPr/>
      </dsp:nvSpPr>
      <dsp:spPr>
        <a:xfrm>
          <a:off x="0" y="3421369"/>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Outil de collecte</a:t>
          </a:r>
          <a:r>
            <a:rPr lang="fr-FR" sz="2800" kern="1200" dirty="0" smtClean="0"/>
            <a:t>: </a:t>
          </a:r>
          <a:r>
            <a:rPr lang="fr-FR" sz="2800" i="1" kern="1200" dirty="0" smtClean="0"/>
            <a:t>Tablettes </a:t>
          </a:r>
        </a:p>
      </dsp:txBody>
      <dsp:txXfrm>
        <a:off x="43105" y="3464474"/>
        <a:ext cx="11349540" cy="796810"/>
      </dsp:txXfrm>
    </dsp:sp>
    <dsp:sp modelId="{DD5F0BDD-9565-4D16-8D80-1D1DABB84D4F}">
      <dsp:nvSpPr>
        <dsp:cNvPr id="0" name=""/>
        <dsp:cNvSpPr/>
      </dsp:nvSpPr>
      <dsp:spPr>
        <a:xfrm>
          <a:off x="0" y="4488710"/>
          <a:ext cx="11435750" cy="7931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b="1" kern="1200" dirty="0" smtClean="0"/>
            <a:t>Coordonnateurs</a:t>
          </a:r>
          <a:r>
            <a:rPr lang="fr-FR" sz="2800" kern="1200" dirty="0" smtClean="0"/>
            <a:t> : Mme KEITA, Responsable du secteur extractif, du pétrole et de l’énergie</a:t>
          </a:r>
        </a:p>
      </dsp:txBody>
      <dsp:txXfrm>
        <a:off x="38716" y="4527426"/>
        <a:ext cx="11358318" cy="715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B4A0-2073-47A6-B36A-BB5E6BBE4184}">
      <dsp:nvSpPr>
        <dsp:cNvPr id="0" name=""/>
        <dsp:cNvSpPr/>
      </dsp:nvSpPr>
      <dsp:spPr>
        <a:xfrm>
          <a:off x="0" y="548579"/>
          <a:ext cx="11435750" cy="46278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smtClean="0"/>
            <a:t>les détenteurs de camion </a:t>
          </a:r>
          <a:endParaRPr lang="fr-FR" sz="2800" i="1" kern="1200" dirty="0"/>
        </a:p>
      </dsp:txBody>
      <dsp:txXfrm>
        <a:off x="22591" y="571170"/>
        <a:ext cx="11390568" cy="417600"/>
      </dsp:txXfrm>
    </dsp:sp>
    <dsp:sp modelId="{E0B87E2C-3E75-438D-8E21-D56C40078CE9}">
      <dsp:nvSpPr>
        <dsp:cNvPr id="0" name=""/>
        <dsp:cNvSpPr/>
      </dsp:nvSpPr>
      <dsp:spPr>
        <a:xfrm>
          <a:off x="0" y="1195681"/>
          <a:ext cx="11435750" cy="76390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smtClean="0"/>
            <a:t>les détenteurs de machine de chargement </a:t>
          </a:r>
          <a:endParaRPr lang="fr-FR" sz="2800" b="0" i="1" kern="1200" dirty="0"/>
        </a:p>
      </dsp:txBody>
      <dsp:txXfrm>
        <a:off x="37291" y="1232972"/>
        <a:ext cx="11361168" cy="689325"/>
      </dsp:txXfrm>
    </dsp:sp>
    <dsp:sp modelId="{A8D0FEDE-022A-4BAE-8480-6CC380DF0B21}">
      <dsp:nvSpPr>
        <dsp:cNvPr id="0" name=""/>
        <dsp:cNvSpPr/>
      </dsp:nvSpPr>
      <dsp:spPr>
        <a:xfrm>
          <a:off x="0" y="2143909"/>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smtClean="0"/>
            <a:t>les exploitants privés détenteurs de machine de chargement </a:t>
          </a:r>
          <a:endParaRPr lang="fr-FR" sz="2800" i="1" kern="1200" dirty="0"/>
        </a:p>
      </dsp:txBody>
      <dsp:txXfrm>
        <a:off x="43105" y="2187014"/>
        <a:ext cx="11349540" cy="796810"/>
      </dsp:txXfrm>
    </dsp:sp>
    <dsp:sp modelId="{0972AF86-D485-4D9A-BEA2-3790A40DCFB1}">
      <dsp:nvSpPr>
        <dsp:cNvPr id="0" name=""/>
        <dsp:cNvSpPr/>
      </dsp:nvSpPr>
      <dsp:spPr>
        <a:xfrm>
          <a:off x="0" y="3211250"/>
          <a:ext cx="11435750" cy="883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smtClean="0"/>
            <a:t>les exploitants privés non détenteurs de machine de chargement</a:t>
          </a:r>
          <a:endParaRPr lang="fr-FR" sz="2800" i="1" kern="1200" dirty="0" smtClean="0"/>
        </a:p>
      </dsp:txBody>
      <dsp:txXfrm>
        <a:off x="43105" y="3254355"/>
        <a:ext cx="11349540" cy="796810"/>
      </dsp:txXfrm>
    </dsp:sp>
    <dsp:sp modelId="{DD5F0BDD-9565-4D16-8D80-1D1DABB84D4F}">
      <dsp:nvSpPr>
        <dsp:cNvPr id="0" name=""/>
        <dsp:cNvSpPr/>
      </dsp:nvSpPr>
      <dsp:spPr>
        <a:xfrm>
          <a:off x="0" y="4278591"/>
          <a:ext cx="11435750" cy="79310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fr-FR" sz="2800" kern="1200" dirty="0" smtClean="0"/>
            <a:t>les travailleurs ou manœuvres qui s’activent dans l’extraction de sable</a:t>
          </a:r>
        </a:p>
      </dsp:txBody>
      <dsp:txXfrm>
        <a:off x="38716" y="4317307"/>
        <a:ext cx="11358318" cy="715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4283" cy="49702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1"/>
            <a:ext cx="2944283" cy="497020"/>
          </a:xfrm>
          <a:prstGeom prst="rect">
            <a:avLst/>
          </a:prstGeom>
        </p:spPr>
        <p:txBody>
          <a:bodyPr vert="horz" lIns="91440" tIns="45720" rIns="91440" bIns="45720" rtlCol="0"/>
          <a:lstStyle>
            <a:lvl1pPr algn="r">
              <a:defRPr sz="1200"/>
            </a:lvl1pPr>
          </a:lstStyle>
          <a:p>
            <a:fld id="{94E0A1B1-CC92-4D7B-B991-57C50727A405}" type="datetimeFigureOut">
              <a:rPr lang="fr-FR" smtClean="0"/>
              <a:pPr/>
              <a:t>03/07/2019</a:t>
            </a:fld>
            <a:endParaRPr lang="fr-FR"/>
          </a:p>
        </p:txBody>
      </p:sp>
      <p:sp>
        <p:nvSpPr>
          <p:cNvPr id="4" name="Espace réservé du pied de page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979F6647-F879-480D-854E-1A511C0726D9}" type="slidenum">
              <a:rPr lang="fr-FR" smtClean="0"/>
              <a:pPr/>
              <a:t>‹N°›</a:t>
            </a:fld>
            <a:endParaRPr lang="fr-FR"/>
          </a:p>
        </p:txBody>
      </p:sp>
    </p:spTree>
    <p:extLst>
      <p:ext uri="{BB962C8B-B14F-4D97-AF65-F5344CB8AC3E}">
        <p14:creationId xmlns:p14="http://schemas.microsoft.com/office/powerpoint/2010/main" val="6645814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67742" units="1/cm"/>
          <inkml:channelProperty channel="T" name="resolution" value="1" units="1/dev"/>
        </inkml:channelProperties>
      </inkml:inkSource>
      <inkml:timestamp xml:id="ts0" timeString="2019-01-23T16:25:12.542"/>
    </inkml:context>
    <inkml:brush xml:id="br0">
      <inkml:brushProperty name="width" value="0.08333" units="cm"/>
      <inkml:brushProperty name="height" value="0.08333"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67742" units="1/cm"/>
          <inkml:channelProperty channel="T" name="resolution" value="1" units="1/dev"/>
        </inkml:channelProperties>
      </inkml:inkSource>
      <inkml:timestamp xml:id="ts0" timeString="2019-01-23T16:25:12.661"/>
    </inkml:context>
    <inkml:brush xml:id="br0">
      <inkml:brushProperty name="width" value="0.08333" units="cm"/>
      <inkml:brushProperty name="height" value="0.083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4"/>
            <a:ext cx="2944283" cy="497024"/>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3" name="Espace réservé de la date 2"/>
          <p:cNvSpPr txBox="1">
            <a:spLocks noGrp="1"/>
          </p:cNvSpPr>
          <p:nvPr>
            <p:ph type="dt" idx="1"/>
          </p:nvPr>
        </p:nvSpPr>
        <p:spPr>
          <a:xfrm>
            <a:off x="3848640" y="4"/>
            <a:ext cx="2944283" cy="497024"/>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7C3667DB-448D-4EC1-9B4E-7881744F6A7D}" type="datetime1">
              <a:rPr lang="fr-FR"/>
              <a:pPr lvl="0"/>
              <a:t>03/07/2019</a:t>
            </a:fld>
            <a:endParaRPr lang="fr-FR"/>
          </a:p>
        </p:txBody>
      </p:sp>
      <p:sp>
        <p:nvSpPr>
          <p:cNvPr id="4" name="Espace réservé de l'image des diapositives 3"/>
          <p:cNvSpPr>
            <a:spLocks noGrp="1" noRot="1" noChangeAspect="1"/>
          </p:cNvSpPr>
          <p:nvPr>
            <p:ph type="sldImg" idx="2"/>
          </p:nvPr>
        </p:nvSpPr>
        <p:spPr>
          <a:xfrm>
            <a:off x="425450" y="1238250"/>
            <a:ext cx="5943600" cy="3343275"/>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679450" y="4767262"/>
            <a:ext cx="5435600" cy="3900489"/>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9408979"/>
            <a:ext cx="2944283" cy="497024"/>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7" name="Espace réservé du numéro de diapositive 6"/>
          <p:cNvSpPr txBox="1">
            <a:spLocks noGrp="1"/>
          </p:cNvSpPr>
          <p:nvPr>
            <p:ph type="sldNum" sz="quarter" idx="5"/>
          </p:nvPr>
        </p:nvSpPr>
        <p:spPr>
          <a:xfrm>
            <a:off x="3848640" y="9408979"/>
            <a:ext cx="2944283" cy="497024"/>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FB541F7E-A4C4-4BAA-868F-708CB553AABF}" type="slidenum">
              <a:rPr/>
              <a:pPr lvl="0"/>
              <a:t>‹N°›</a:t>
            </a:fld>
            <a:endParaRPr lang="fr-FR"/>
          </a:p>
        </p:txBody>
      </p:sp>
    </p:spTree>
    <p:extLst>
      <p:ext uri="{BB962C8B-B14F-4D97-AF65-F5344CB8AC3E}">
        <p14:creationId xmlns:p14="http://schemas.microsoft.com/office/powerpoint/2010/main" val="224358149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xfrm>
            <a:off x="425450" y="1238250"/>
            <a:ext cx="5943600" cy="3343275"/>
          </a:xfrm>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extLst>
      <p:ext uri="{BB962C8B-B14F-4D97-AF65-F5344CB8AC3E}">
        <p14:creationId xmlns:p14="http://schemas.microsoft.com/office/powerpoint/2010/main" val="180821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11</a:t>
            </a:fld>
            <a:endParaRPr lang="fr-FR" sz="1200">
              <a:solidFill>
                <a:srgbClr val="000000"/>
              </a:solidFill>
            </a:endParaRPr>
          </a:p>
        </p:txBody>
      </p:sp>
    </p:spTree>
    <p:extLst>
      <p:ext uri="{BB962C8B-B14F-4D97-AF65-F5344CB8AC3E}">
        <p14:creationId xmlns:p14="http://schemas.microsoft.com/office/powerpoint/2010/main" val="9188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12</a:t>
            </a:fld>
            <a:endParaRPr lang="fr-FR" sz="1200">
              <a:solidFill>
                <a:srgbClr val="000000"/>
              </a:solidFill>
            </a:endParaRPr>
          </a:p>
        </p:txBody>
      </p:sp>
    </p:spTree>
    <p:extLst>
      <p:ext uri="{BB962C8B-B14F-4D97-AF65-F5344CB8AC3E}">
        <p14:creationId xmlns:p14="http://schemas.microsoft.com/office/powerpoint/2010/main" val="261311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13</a:t>
            </a:fld>
            <a:endParaRPr lang="fr-FR" sz="1200">
              <a:solidFill>
                <a:srgbClr val="000000"/>
              </a:solidFill>
            </a:endParaRPr>
          </a:p>
        </p:txBody>
      </p:sp>
    </p:spTree>
    <p:extLst>
      <p:ext uri="{BB962C8B-B14F-4D97-AF65-F5344CB8AC3E}">
        <p14:creationId xmlns:p14="http://schemas.microsoft.com/office/powerpoint/2010/main" val="406121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14</a:t>
            </a:fld>
            <a:endParaRPr lang="fr-FR" sz="1200">
              <a:solidFill>
                <a:srgbClr val="000000"/>
              </a:solidFill>
            </a:endParaRPr>
          </a:p>
        </p:txBody>
      </p:sp>
    </p:spTree>
    <p:extLst>
      <p:ext uri="{BB962C8B-B14F-4D97-AF65-F5344CB8AC3E}">
        <p14:creationId xmlns:p14="http://schemas.microsoft.com/office/powerpoint/2010/main" val="389600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15</a:t>
            </a:fld>
            <a:endParaRPr lang="fr-FR" sz="1200">
              <a:solidFill>
                <a:srgbClr val="000000"/>
              </a:solidFill>
            </a:endParaRPr>
          </a:p>
        </p:txBody>
      </p:sp>
    </p:spTree>
    <p:extLst>
      <p:ext uri="{BB962C8B-B14F-4D97-AF65-F5344CB8AC3E}">
        <p14:creationId xmlns:p14="http://schemas.microsoft.com/office/powerpoint/2010/main" val="399686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16</a:t>
            </a:fld>
            <a:endParaRPr lang="fr-FR" sz="1200">
              <a:solidFill>
                <a:srgbClr val="000000"/>
              </a:solidFill>
            </a:endParaRPr>
          </a:p>
        </p:txBody>
      </p:sp>
    </p:spTree>
    <p:extLst>
      <p:ext uri="{BB962C8B-B14F-4D97-AF65-F5344CB8AC3E}">
        <p14:creationId xmlns:p14="http://schemas.microsoft.com/office/powerpoint/2010/main" val="635248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17</a:t>
            </a:fld>
            <a:endParaRPr lang="fr-FR" sz="1200">
              <a:solidFill>
                <a:srgbClr val="000000"/>
              </a:solidFill>
            </a:endParaRPr>
          </a:p>
        </p:txBody>
      </p:sp>
    </p:spTree>
    <p:extLst>
      <p:ext uri="{BB962C8B-B14F-4D97-AF65-F5344CB8AC3E}">
        <p14:creationId xmlns:p14="http://schemas.microsoft.com/office/powerpoint/2010/main" val="194683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5450" y="1238250"/>
            <a:ext cx="5943600" cy="3343275"/>
          </a:xfrm>
        </p:spPr>
      </p:sp>
      <p:sp>
        <p:nvSpPr>
          <p:cNvPr id="3" name="备注占位符 2"/>
          <p:cNvSpPr>
            <a:spLocks noGrp="1"/>
          </p:cNvSpPr>
          <p:nvPr>
            <p:ph type="body" idx="1"/>
          </p:nvPr>
        </p:nvSpPr>
        <p:spPr/>
        <p:txBody>
          <a:bodyPr/>
          <a:lstStyle/>
          <a:p>
            <a:r>
              <a:rPr lang="fr-FR" altLang="zh-CN" dirty="0" smtClean="0"/>
              <a:t>Voila</a:t>
            </a:r>
            <a:r>
              <a:rPr lang="fr-FR" altLang="zh-CN" baseline="0" dirty="0" smtClean="0"/>
              <a:t> en gros l’économie de notre exposé sur les enjeux de l’économie numérique sur la statistique publique. Vous pouvez trouver dans les diapos qui suivent les éléments bibliographie ayant alimenté le contenu de l’exposé. Merci pour votre aimable attention</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18</a:t>
            </a:fld>
            <a:endParaRPr lang="zh-CN" altLang="en-US" dirty="0">
              <a:solidFill>
                <a:prstClr val="black"/>
              </a:solidFill>
            </a:endParaRPr>
          </a:p>
        </p:txBody>
      </p:sp>
    </p:spTree>
    <p:extLst>
      <p:ext uri="{BB962C8B-B14F-4D97-AF65-F5344CB8AC3E}">
        <p14:creationId xmlns:p14="http://schemas.microsoft.com/office/powerpoint/2010/main" val="351469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r>
              <a:rPr lang="fr-FR" dirty="0" smtClean="0"/>
              <a:t>Le permis de recherche est un titre minier qui donne droit à une autorisation exclusive d’exploration sur un bloc pétrolier ou périmètre de recherche. Ces autorisations sont limitées en nombre (trois périodes de recherche au maximum), en durée et en surface selon les modalités suivantes définies par le Code pétrolier de 1998 et son décret d’application :   </a:t>
            </a:r>
          </a:p>
          <a:p>
            <a:pPr lvl="0"/>
            <a:r>
              <a:rPr lang="fr-FR" dirty="0" smtClean="0"/>
              <a:t>- La première période de recherche dure 4 ans au maximum. - La deuxième période de recherche dure 3 ans au maximum. - La troisième période de recherche1 dure 3 ans au maximum. - Chaque période de recherche peut faire l’objet d’extension via des arrêtés ministériels, notamment en cas d’opérations en cours. - Si le titulaire ne respecte pas ses engagements de travaux durant une période de recherche, il ne peut pas passer à la période suivante. Dans le cas où il n’exécute pas ces travaux, il doit payer une garantie équivalente à leur valeur prévue dans le contrat. - Lorsqu’il passe d’une période de recherche à une autre, le contractant doit rendre à l’État, une fraction de la surface du bloc pétrolier. En </a:t>
            </a:r>
          </a:p>
          <a:p>
            <a:pPr lvl="0"/>
            <a:r>
              <a:rPr lang="fr-FR" dirty="0" smtClean="0"/>
              <a:t>                                                             1 La deuxième et la troisième période de recherche sont également appelées première période de renouvellement et deuxième période de renouvellement.  </a:t>
            </a:r>
          </a:p>
          <a:p>
            <a:pPr lvl="0"/>
            <a:r>
              <a:rPr lang="fr-FR" dirty="0" smtClean="0"/>
              <a:t>  92 L’or noir du Sénégal </a:t>
            </a:r>
          </a:p>
          <a:p>
            <a:pPr lvl="0"/>
            <a:r>
              <a:rPr lang="fr-FR" dirty="0" smtClean="0"/>
              <a:t>général, le contractant rend 20 à 30 % de la surface initiale à la fin de la période initiale ainsi qu’à la fin de la deuxième période. À la fin de la troisième période, si aucune découverte n’a été faite, il rend ce qu’il restait de la zone initiale et se désengage.   </a:t>
            </a:r>
          </a:p>
          <a:p>
            <a:pPr lvl="0"/>
            <a:r>
              <a:rPr lang="fr-FR" dirty="0" smtClean="0"/>
              <a:t>La phase de recherche est risquée pour les compagnies pétrolières et nécessite des investissements importants. Chaque compagnie soumet en effet un programme de travaux où il s’engage, durant une période de recherches, à exécuter des campagnes sismiques ainsi qu’un ou plusieurs forages d’exploration. Ces engagements de travaux sont généralement de l’ordre de quelques millions à quelques dizaines de millions de dollars en phase initiale de recherche et varient selon l’environnement (</a:t>
            </a:r>
            <a:r>
              <a:rPr lang="fr-FR" dirty="0" err="1" smtClean="0"/>
              <a:t>onshore</a:t>
            </a:r>
            <a:r>
              <a:rPr lang="fr-FR" dirty="0" smtClean="0"/>
              <a:t>/offshore profond ou peu profond).  </a:t>
            </a:r>
          </a:p>
          <a:p>
            <a:pPr lvl="0"/>
            <a:r>
              <a:rPr lang="fr-FR" dirty="0" smtClean="0"/>
              <a:t>Les dépenses obligatoires du titulaire d’un permis de recherche  </a:t>
            </a:r>
          </a:p>
          <a:p>
            <a:pPr lvl="0"/>
            <a:r>
              <a:rPr lang="fr-FR" dirty="0" smtClean="0"/>
              <a:t>Le titulaire du permis de recherche doit acheter des données sismiques chez </a:t>
            </a:r>
            <a:r>
              <a:rPr lang="fr-FR" dirty="0" err="1" smtClean="0"/>
              <a:t>Petrosen</a:t>
            </a:r>
            <a:r>
              <a:rPr lang="fr-FR" dirty="0" smtClean="0"/>
              <a:t> qui est son partenaire, mais qui conserve également la banque de données pétrolières du Sénégal pour le compte de l’État. Ces données sismiques coûtent en général quelques milliers de dollars.  </a:t>
            </a:r>
          </a:p>
          <a:p>
            <a:pPr lvl="0"/>
            <a:r>
              <a:rPr lang="fr-FR" dirty="0" smtClean="0"/>
              <a:t>Le titulaire du permis de recherche doit également payer des frais d’appui à la promotion du domaine minier sénégalais et à la formation du personnel de </a:t>
            </a:r>
            <a:r>
              <a:rPr lang="fr-FR" dirty="0" err="1" smtClean="0"/>
              <a:t>Petrosen</a:t>
            </a:r>
            <a:r>
              <a:rPr lang="fr-FR" dirty="0" smtClean="0"/>
              <a:t> et du ministère en charge de l’Energie ou du Pétrole. Ces frais sont généralement de 100 000 à 300 000 dollars par an en phase de recherche et peuvent monter jusqu’à 500 000 dollars par an en phase d’exploitation. Outre ces frais d’appui à la formation, le titulaire du permis de recherche doit payer une redevance </a:t>
            </a:r>
            <a:r>
              <a:rPr lang="fr-FR" dirty="0" err="1" smtClean="0"/>
              <a:t>superficiaire</a:t>
            </a:r>
            <a:r>
              <a:rPr lang="fr-FR" dirty="0" smtClean="0"/>
              <a:t>. Comme son nom l’indique, cette redevance est liée à la superficie, à la surface totale, du bloc pétrolier. Cette redevance oscille entre 5 et 15 dollars par kilomètre carré et par an selon les périodes de recherche. La redevance </a:t>
            </a:r>
            <a:r>
              <a:rPr lang="fr-FR" dirty="0" err="1" smtClean="0"/>
              <a:t>superficiaire</a:t>
            </a:r>
            <a:r>
              <a:rPr lang="fr-FR" dirty="0" smtClean="0"/>
              <a:t> peut donc valoir quelques milliers à dizaines de milliers de dollars par an. </a:t>
            </a:r>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19</a:t>
            </a:fld>
            <a:endParaRPr lang="fr-FR" sz="1200">
              <a:solidFill>
                <a:srgbClr val="000000"/>
              </a:solidFill>
            </a:endParaRPr>
          </a:p>
        </p:txBody>
      </p:sp>
    </p:spTree>
    <p:extLst>
      <p:ext uri="{BB962C8B-B14F-4D97-AF65-F5344CB8AC3E}">
        <p14:creationId xmlns:p14="http://schemas.microsoft.com/office/powerpoint/2010/main" val="360977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a:spLocks noGrp="1"/>
          </p:cNvSpPr>
          <p:nvPr>
            <p:ph type="body" idx="1"/>
          </p:nvPr>
        </p:nvSpPr>
        <p:spPr/>
        <p:txBody>
          <a:bodyPr/>
          <a:lstStyle/>
          <a:p>
            <a:r>
              <a:rPr lang="fr-FR" dirty="0" smtClean="0"/>
              <a:t>Voici</a:t>
            </a:r>
            <a:r>
              <a:rPr lang="fr-FR" baseline="0" dirty="0" smtClean="0"/>
              <a:t> notre plan de l’exposé. Après avoir présenté en introduction le contexte historique, économique et politique, défini le numérique avec ses composantes, nous allons développé le thème sur trois points : </a:t>
            </a:r>
          </a:p>
          <a:p>
            <a:r>
              <a:rPr lang="fr-FR" baseline="0" dirty="0" smtClean="0"/>
              <a:t>premier point les enjeux de l’économie numérique sur les comptes nationaux (comment mesurer la croissance dans une économie qui se numérise,</a:t>
            </a:r>
          </a:p>
          <a:p>
            <a:r>
              <a:rPr lang="fr-FR" baseline="0" dirty="0" smtClean="0"/>
              <a:t> le deuxième point portera sur l’élaboration des statistiques d’entreprise à l’ère du numérique et</a:t>
            </a:r>
          </a:p>
          <a:p>
            <a:r>
              <a:rPr lang="fr-FR" baseline="0" dirty="0" smtClean="0"/>
              <a:t> le troisième point consistera à voir les défis pour l’intégration des évolutions numériques dans les statistiques du travail. </a:t>
            </a:r>
          </a:p>
          <a:p>
            <a:r>
              <a:rPr lang="fr-FR" baseline="0" dirty="0" smtClean="0"/>
              <a:t>En conclusion, nous présenterons les points saillants qui ressortiront à l’issue de cette exposé et les perspectives à envisager pour le futur de la statistique</a:t>
            </a:r>
            <a:endParaRPr lang="fr-FR" dirty="0"/>
          </a:p>
        </p:txBody>
      </p:sp>
      <p:sp>
        <p:nvSpPr>
          <p:cNvPr id="4" name="Espace réservé du numéro de diapositive 3"/>
          <p:cNvSpPr>
            <a:spLocks noGrp="1"/>
          </p:cNvSpPr>
          <p:nvPr>
            <p:ph type="sldNum" sz="quarter" idx="10"/>
          </p:nvPr>
        </p:nvSpPr>
        <p:spPr/>
        <p:txBody>
          <a:bodyPr/>
          <a:lstStyle/>
          <a:p>
            <a:pPr lvl="0"/>
            <a:fld id="{FB541F7E-A4C4-4BAA-868F-708CB553AABF}" type="slidenum">
              <a:rPr lang="fr-FR" smtClean="0"/>
              <a:pPr lvl="0"/>
              <a:t>2</a:t>
            </a:fld>
            <a:endParaRPr lang="fr-FR"/>
          </a:p>
        </p:txBody>
      </p:sp>
    </p:spTree>
    <p:extLst>
      <p:ext uri="{BB962C8B-B14F-4D97-AF65-F5344CB8AC3E}">
        <p14:creationId xmlns:p14="http://schemas.microsoft.com/office/powerpoint/2010/main" val="24488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3</a:t>
            </a:fld>
            <a:endParaRPr lang="fr-FR" sz="1200">
              <a:solidFill>
                <a:srgbClr val="000000"/>
              </a:solidFill>
            </a:endParaRPr>
          </a:p>
        </p:txBody>
      </p:sp>
    </p:spTree>
    <p:extLst>
      <p:ext uri="{BB962C8B-B14F-4D97-AF65-F5344CB8AC3E}">
        <p14:creationId xmlns:p14="http://schemas.microsoft.com/office/powerpoint/2010/main" val="250962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a:spLocks noGrp="1"/>
          </p:cNvSpPr>
          <p:nvPr>
            <p:ph type="body" idx="1"/>
          </p:nvPr>
        </p:nvSpPr>
        <p:spPr/>
        <p:txBody>
          <a:bodyPr/>
          <a:lstStyle/>
          <a:p>
            <a:r>
              <a:rPr lang="fr-FR" dirty="0" smtClean="0"/>
              <a:t>Voici</a:t>
            </a:r>
            <a:r>
              <a:rPr lang="fr-FR" baseline="0" dirty="0" smtClean="0"/>
              <a:t> notre plan de l’exposé. Après avoir présenté en introduction le contexte historique, économique et politique, défini le numérique avec ses composantes, nous allons développé le thème sur trois points : </a:t>
            </a:r>
          </a:p>
          <a:p>
            <a:r>
              <a:rPr lang="fr-FR" baseline="0" dirty="0" smtClean="0"/>
              <a:t>premier point les enjeux de l’économie numérique sur les comptes nationaux (comment mesurer la croissance dans une économie qui se numérise,</a:t>
            </a:r>
          </a:p>
          <a:p>
            <a:r>
              <a:rPr lang="fr-FR" baseline="0" dirty="0" smtClean="0"/>
              <a:t> le deuxième point portera sur l’élaboration des statistiques d’entreprise à l’ère du numérique et</a:t>
            </a:r>
          </a:p>
          <a:p>
            <a:r>
              <a:rPr lang="fr-FR" baseline="0" dirty="0" smtClean="0"/>
              <a:t> le troisième point consistera à voir les défis pour l’intégration des évolutions numériques dans les statistiques du travail. </a:t>
            </a:r>
          </a:p>
          <a:p>
            <a:r>
              <a:rPr lang="fr-FR" baseline="0" dirty="0" smtClean="0"/>
              <a:t>En conclusion, nous présenterons les points saillants qui ressortiront à l’issue de cette exposé et les perspectives à envisager pour le futur de la statistique</a:t>
            </a:r>
            <a:endParaRPr lang="fr-FR" dirty="0"/>
          </a:p>
        </p:txBody>
      </p:sp>
      <p:sp>
        <p:nvSpPr>
          <p:cNvPr id="4" name="Espace réservé du numéro de diapositive 3"/>
          <p:cNvSpPr>
            <a:spLocks noGrp="1"/>
          </p:cNvSpPr>
          <p:nvPr>
            <p:ph type="sldNum" sz="quarter" idx="10"/>
          </p:nvPr>
        </p:nvSpPr>
        <p:spPr/>
        <p:txBody>
          <a:bodyPr/>
          <a:lstStyle/>
          <a:p>
            <a:pPr lvl="0"/>
            <a:fld id="{FB541F7E-A4C4-4BAA-868F-708CB553AABF}" type="slidenum">
              <a:rPr lang="fr-FR" smtClean="0"/>
              <a:pPr lvl="0"/>
              <a:t>4</a:t>
            </a:fld>
            <a:endParaRPr lang="fr-FR"/>
          </a:p>
        </p:txBody>
      </p:sp>
    </p:spTree>
    <p:extLst>
      <p:ext uri="{BB962C8B-B14F-4D97-AF65-F5344CB8AC3E}">
        <p14:creationId xmlns:p14="http://schemas.microsoft.com/office/powerpoint/2010/main" val="30954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a:spLocks noGrp="1"/>
          </p:cNvSpPr>
          <p:nvPr>
            <p:ph type="body" idx="1"/>
          </p:nvPr>
        </p:nvSpPr>
        <p:spPr/>
        <p:txBody>
          <a:bodyPr/>
          <a:lstStyle/>
          <a:p>
            <a:r>
              <a:rPr lang="fr-FR" dirty="0" smtClean="0"/>
              <a:t>Voici</a:t>
            </a:r>
            <a:r>
              <a:rPr lang="fr-FR" baseline="0" dirty="0" smtClean="0"/>
              <a:t> notre plan de l’exposé. Après avoir présenté en introduction le contexte historique, économique et politique, défini le numérique avec ses composantes, nous allons développé le thème sur trois points : </a:t>
            </a:r>
          </a:p>
          <a:p>
            <a:r>
              <a:rPr lang="fr-FR" baseline="0" dirty="0" smtClean="0"/>
              <a:t>premier point les enjeux de l’économie numérique sur les comptes nationaux (comment mesurer la croissance dans une économie qui se numérise,</a:t>
            </a:r>
          </a:p>
          <a:p>
            <a:r>
              <a:rPr lang="fr-FR" baseline="0" dirty="0" smtClean="0"/>
              <a:t> le deuxième point portera sur l’élaboration des statistiques d’entreprise à l’ère du numérique et</a:t>
            </a:r>
          </a:p>
          <a:p>
            <a:r>
              <a:rPr lang="fr-FR" baseline="0" dirty="0" smtClean="0"/>
              <a:t> le troisième point consistera à voir les défis pour l’intégration des évolutions numériques dans les statistiques du travail. </a:t>
            </a:r>
          </a:p>
          <a:p>
            <a:r>
              <a:rPr lang="fr-FR" baseline="0" dirty="0" smtClean="0"/>
              <a:t>En conclusion, nous présenterons les points saillants qui ressortiront à l’issue de cette exposé et les perspectives à envisager pour le futur de la statistique</a:t>
            </a:r>
            <a:endParaRPr lang="fr-FR" dirty="0"/>
          </a:p>
        </p:txBody>
      </p:sp>
      <p:sp>
        <p:nvSpPr>
          <p:cNvPr id="4" name="Espace réservé du numéro de diapositive 3"/>
          <p:cNvSpPr>
            <a:spLocks noGrp="1"/>
          </p:cNvSpPr>
          <p:nvPr>
            <p:ph type="sldNum" sz="quarter" idx="10"/>
          </p:nvPr>
        </p:nvSpPr>
        <p:spPr/>
        <p:txBody>
          <a:bodyPr/>
          <a:lstStyle/>
          <a:p>
            <a:pPr lvl="0"/>
            <a:fld id="{FB541F7E-A4C4-4BAA-868F-708CB553AABF}" type="slidenum">
              <a:rPr lang="fr-FR" smtClean="0"/>
              <a:pPr lvl="0"/>
              <a:t>5</a:t>
            </a:fld>
            <a:endParaRPr lang="fr-FR"/>
          </a:p>
        </p:txBody>
      </p:sp>
    </p:spTree>
    <p:extLst>
      <p:ext uri="{BB962C8B-B14F-4D97-AF65-F5344CB8AC3E}">
        <p14:creationId xmlns:p14="http://schemas.microsoft.com/office/powerpoint/2010/main" val="121365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a:spLocks noGrp="1"/>
          </p:cNvSpPr>
          <p:nvPr>
            <p:ph type="body" idx="1"/>
          </p:nvPr>
        </p:nvSpPr>
        <p:spPr/>
        <p:txBody>
          <a:bodyPr/>
          <a:lstStyle/>
          <a:p>
            <a:r>
              <a:rPr lang="fr-FR" dirty="0" smtClean="0"/>
              <a:t>Voici</a:t>
            </a:r>
            <a:r>
              <a:rPr lang="fr-FR" baseline="0" dirty="0" smtClean="0"/>
              <a:t> notre plan de l’exposé. Après avoir présenté en introduction le contexte historique, économique et politique, défini le numérique avec ses composantes, nous allons développé le thème sur trois points : </a:t>
            </a:r>
          </a:p>
          <a:p>
            <a:r>
              <a:rPr lang="fr-FR" baseline="0" dirty="0" smtClean="0"/>
              <a:t>premier point les enjeux de l’économie numérique sur les comptes nationaux (comment mesurer la croissance dans une économie qui se numérise,</a:t>
            </a:r>
          </a:p>
          <a:p>
            <a:r>
              <a:rPr lang="fr-FR" baseline="0" dirty="0" smtClean="0"/>
              <a:t> le deuxième point portera sur l’élaboration des statistiques d’entreprise à l’ère du numérique et</a:t>
            </a:r>
          </a:p>
          <a:p>
            <a:r>
              <a:rPr lang="fr-FR" baseline="0" dirty="0" smtClean="0"/>
              <a:t> le troisième point consistera à voir les défis pour l’intégration des évolutions numériques dans les statistiques du travail. </a:t>
            </a:r>
          </a:p>
          <a:p>
            <a:r>
              <a:rPr lang="fr-FR" baseline="0" dirty="0" smtClean="0"/>
              <a:t>En conclusion, nous présenterons les points saillants qui ressortiront à l’issue de cette exposé et les perspectives à envisager pour le futur de la statistique</a:t>
            </a:r>
            <a:endParaRPr lang="fr-FR" dirty="0"/>
          </a:p>
        </p:txBody>
      </p:sp>
      <p:sp>
        <p:nvSpPr>
          <p:cNvPr id="4" name="Espace réservé du numéro de diapositive 3"/>
          <p:cNvSpPr>
            <a:spLocks noGrp="1"/>
          </p:cNvSpPr>
          <p:nvPr>
            <p:ph type="sldNum" sz="quarter" idx="10"/>
          </p:nvPr>
        </p:nvSpPr>
        <p:spPr/>
        <p:txBody>
          <a:bodyPr/>
          <a:lstStyle/>
          <a:p>
            <a:pPr lvl="0"/>
            <a:fld id="{FB541F7E-A4C4-4BAA-868F-708CB553AABF}" type="slidenum">
              <a:rPr lang="fr-FR" smtClean="0"/>
              <a:pPr lvl="0"/>
              <a:t>6</a:t>
            </a:fld>
            <a:endParaRPr lang="fr-FR"/>
          </a:p>
        </p:txBody>
      </p:sp>
    </p:spTree>
    <p:extLst>
      <p:ext uri="{BB962C8B-B14F-4D97-AF65-F5344CB8AC3E}">
        <p14:creationId xmlns:p14="http://schemas.microsoft.com/office/powerpoint/2010/main" val="4170855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a:spLocks noGrp="1"/>
          </p:cNvSpPr>
          <p:nvPr>
            <p:ph type="body" idx="1"/>
          </p:nvPr>
        </p:nvSpPr>
        <p:spPr/>
        <p:txBody>
          <a:bodyPr/>
          <a:lstStyle/>
          <a:p>
            <a:r>
              <a:rPr lang="fr-FR" dirty="0" smtClean="0"/>
              <a:t>Voici</a:t>
            </a:r>
            <a:r>
              <a:rPr lang="fr-FR" baseline="0" dirty="0" smtClean="0"/>
              <a:t> notre plan de l’exposé. Après avoir présenté en introduction le contexte historique, économique et politique, défini le numérique avec ses composantes, nous allons développé le thème sur trois points : </a:t>
            </a:r>
          </a:p>
          <a:p>
            <a:r>
              <a:rPr lang="fr-FR" baseline="0" dirty="0" smtClean="0"/>
              <a:t>premier point les enjeux de l’économie numérique sur les comptes nationaux (comment mesurer la croissance dans une économie qui se numérise,</a:t>
            </a:r>
          </a:p>
          <a:p>
            <a:r>
              <a:rPr lang="fr-FR" baseline="0" dirty="0" smtClean="0"/>
              <a:t> le deuxième point portera sur l’élaboration des statistiques d’entreprise à l’ère du numérique et</a:t>
            </a:r>
          </a:p>
          <a:p>
            <a:r>
              <a:rPr lang="fr-FR" baseline="0" dirty="0" smtClean="0"/>
              <a:t> le troisième point consistera à voir les défis pour l’intégration des évolutions numériques dans les statistiques du travail. </a:t>
            </a:r>
          </a:p>
          <a:p>
            <a:r>
              <a:rPr lang="fr-FR" baseline="0" dirty="0" smtClean="0"/>
              <a:t>En conclusion, nous présenterons les points saillants qui ressortiront à l’issue de cette exposé et les perspectives à envisager pour le futur de la statistique</a:t>
            </a:r>
            <a:endParaRPr lang="fr-FR" dirty="0"/>
          </a:p>
        </p:txBody>
      </p:sp>
      <p:sp>
        <p:nvSpPr>
          <p:cNvPr id="4" name="Espace réservé du numéro de diapositive 3"/>
          <p:cNvSpPr>
            <a:spLocks noGrp="1"/>
          </p:cNvSpPr>
          <p:nvPr>
            <p:ph type="sldNum" sz="quarter" idx="10"/>
          </p:nvPr>
        </p:nvSpPr>
        <p:spPr/>
        <p:txBody>
          <a:bodyPr/>
          <a:lstStyle/>
          <a:p>
            <a:pPr lvl="0"/>
            <a:fld id="{FB541F7E-A4C4-4BAA-868F-708CB553AABF}" type="slidenum">
              <a:rPr lang="fr-FR" smtClean="0"/>
              <a:pPr lvl="0"/>
              <a:t>7</a:t>
            </a:fld>
            <a:endParaRPr lang="fr-FR"/>
          </a:p>
        </p:txBody>
      </p:sp>
    </p:spTree>
    <p:extLst>
      <p:ext uri="{BB962C8B-B14F-4D97-AF65-F5344CB8AC3E}">
        <p14:creationId xmlns:p14="http://schemas.microsoft.com/office/powerpoint/2010/main" val="340801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a:spLocks noGrp="1"/>
          </p:cNvSpPr>
          <p:nvPr>
            <p:ph type="body" idx="1"/>
          </p:nvPr>
        </p:nvSpPr>
        <p:spPr/>
        <p:txBody>
          <a:bodyPr/>
          <a:lstStyle/>
          <a:p>
            <a:r>
              <a:rPr lang="fr-FR" dirty="0" smtClean="0"/>
              <a:t>Voici</a:t>
            </a:r>
            <a:r>
              <a:rPr lang="fr-FR" baseline="0" dirty="0" smtClean="0"/>
              <a:t> notre plan de l’exposé. Après avoir présenté en introduction le contexte historique, économique et politique, défini le numérique avec ses composantes, nous allons développé le thème sur trois points : </a:t>
            </a:r>
          </a:p>
          <a:p>
            <a:r>
              <a:rPr lang="fr-FR" baseline="0" dirty="0" smtClean="0"/>
              <a:t>premier point les enjeux de l’économie numérique sur les comptes nationaux (comment mesurer la croissance dans une économie qui se numérise,</a:t>
            </a:r>
          </a:p>
          <a:p>
            <a:r>
              <a:rPr lang="fr-FR" baseline="0" dirty="0" smtClean="0"/>
              <a:t> le deuxième point portera sur l’élaboration des statistiques d’entreprise à l’ère du numérique et</a:t>
            </a:r>
          </a:p>
          <a:p>
            <a:r>
              <a:rPr lang="fr-FR" baseline="0" dirty="0" smtClean="0"/>
              <a:t> le troisième point consistera à voir les défis pour l’intégration des évolutions numériques dans les statistiques du travail. </a:t>
            </a:r>
          </a:p>
          <a:p>
            <a:r>
              <a:rPr lang="fr-FR" baseline="0" dirty="0" smtClean="0"/>
              <a:t>En conclusion, nous présenterons les points saillants qui ressortiront à l’issue de cette exposé et les perspectives à envisager pour le futur de la statistique</a:t>
            </a:r>
            <a:endParaRPr lang="fr-FR" dirty="0"/>
          </a:p>
        </p:txBody>
      </p:sp>
      <p:sp>
        <p:nvSpPr>
          <p:cNvPr id="4" name="Espace réservé du numéro de diapositive 3"/>
          <p:cNvSpPr>
            <a:spLocks noGrp="1"/>
          </p:cNvSpPr>
          <p:nvPr>
            <p:ph type="sldNum" sz="quarter" idx="10"/>
          </p:nvPr>
        </p:nvSpPr>
        <p:spPr/>
        <p:txBody>
          <a:bodyPr/>
          <a:lstStyle/>
          <a:p>
            <a:pPr lvl="0"/>
            <a:fld id="{FB541F7E-A4C4-4BAA-868F-708CB553AABF}" type="slidenum">
              <a:rPr lang="fr-FR" smtClean="0"/>
              <a:pPr lvl="0"/>
              <a:t>8</a:t>
            </a:fld>
            <a:endParaRPr lang="fr-FR"/>
          </a:p>
        </p:txBody>
      </p:sp>
    </p:spTree>
    <p:extLst>
      <p:ext uri="{BB962C8B-B14F-4D97-AF65-F5344CB8AC3E}">
        <p14:creationId xmlns:p14="http://schemas.microsoft.com/office/powerpoint/2010/main" val="26464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5450" y="1238250"/>
            <a:ext cx="5943600" cy="3343275"/>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3848640" y="9408979"/>
            <a:ext cx="2944283" cy="497024"/>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EC9DCE10-B53C-4302-B465-200925E66210}" type="slidenum">
              <a:rPr kern="0">
                <a:solidFill>
                  <a:srgbClr val="000000"/>
                </a:solidFill>
              </a:rPr>
              <a:pPr algn="r">
                <a:defRPr sz="1800" b="0" i="0" u="none" strike="noStrike" kern="0" cap="none" spc="0" baseline="0">
                  <a:solidFill>
                    <a:srgbClr val="000000"/>
                  </a:solidFill>
                  <a:uFillTx/>
                </a:defRPr>
              </a:pPr>
              <a:t>10</a:t>
            </a:fld>
            <a:endParaRPr lang="fr-FR" sz="1200">
              <a:solidFill>
                <a:srgbClr val="000000"/>
              </a:solidFill>
            </a:endParaRPr>
          </a:p>
        </p:txBody>
      </p:sp>
    </p:spTree>
    <p:extLst>
      <p:ext uri="{BB962C8B-B14F-4D97-AF65-F5344CB8AC3E}">
        <p14:creationId xmlns:p14="http://schemas.microsoft.com/office/powerpoint/2010/main" val="184930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656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2855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824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10363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657350"/>
            <a:ext cx="5105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72201" y="1657350"/>
            <a:ext cx="5105400" cy="4114800"/>
          </a:xfrm>
        </p:spPr>
        <p:txBody>
          <a:bodyPr/>
          <a:lstStyle/>
          <a:p>
            <a:pPr lvl="0"/>
            <a:endParaRPr lang="en-GB" noProof="0" smtClean="0"/>
          </a:p>
        </p:txBody>
      </p:sp>
    </p:spTree>
    <p:extLst>
      <p:ext uri="{BB962C8B-B14F-4D97-AF65-F5344CB8AC3E}">
        <p14:creationId xmlns:p14="http://schemas.microsoft.com/office/powerpoint/2010/main" val="1768165625"/>
      </p:ext>
    </p:extLst>
  </p:cSld>
  <p:clrMapOvr>
    <a:masterClrMapping/>
  </p:clrMapOvr>
  <p:transition spd="slow" advClick="0" advTm="5000">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73070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43853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3999"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62446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787897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738502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46042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53036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77245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826433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1855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024889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354337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246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5" y="4406902"/>
            <a:ext cx="10363200" cy="1362075"/>
          </a:xfrm>
        </p:spPr>
        <p:txBody>
          <a:bodyPr anchor="t"/>
          <a:lstStyle>
            <a:lvl1pPr algn="l">
              <a:defRPr sz="3999"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5" y="2906713"/>
            <a:ext cx="103632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442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5854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768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5021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7788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1999"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451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8" y="4800600"/>
            <a:ext cx="7315200" cy="566738"/>
          </a:xfrm>
        </p:spPr>
        <p:txBody>
          <a:bodyPr anchor="b"/>
          <a:lstStyle>
            <a:lvl1pPr algn="l">
              <a:defRPr sz="1999"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672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CDC48-4BB9-4DEA-9FCF-6752B11B092E}" type="datetimeFigureOut">
              <a:rPr lang="fr-FR" smtClean="0">
                <a:solidFill>
                  <a:prstClr val="black">
                    <a:tint val="75000"/>
                  </a:prstClr>
                </a:solidFill>
              </a:rPr>
              <a:pPr/>
              <a:t>03/07/2019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E191D-02C5-41CB-B961-ECE79006D34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17535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extLst>
              <a:ext uri="{BEBA8EAE-BF5A-486C-A8C5-ECC9F3942E4B}">
                <a14:imgProps xmlns:a14="http://schemas.microsoft.com/office/drawing/2010/main">
                  <a14:imgLayer r:embed="rId15">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C373-83E8-404D-A870-0C99071BEBA1}" type="datetimeFigureOut">
              <a:rPr lang="zh-CN" altLang="en-US" smtClean="0">
                <a:solidFill>
                  <a:prstClr val="black">
                    <a:tint val="75000"/>
                  </a:prstClr>
                </a:solidFill>
              </a:rPr>
              <a:pPr/>
              <a:t>2019/7/3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FD15-FD4A-41A0-98B0-8A0E50279E3E}"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5110613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ustomXml" Target="../ink/ink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242600" y="3444949"/>
            <a:ext cx="11740293" cy="3317358"/>
          </a:xfrm>
          <a:prstGeom prst="rect">
            <a:avLst/>
          </a:prstGeom>
          <a:solidFill>
            <a:schemeClr val="tx2">
              <a:lumMod val="40000"/>
              <a:lumOff val="60000"/>
            </a:schemeClr>
          </a:solidFill>
          <a:ln>
            <a:solidFill>
              <a:schemeClr val="bg1">
                <a:lumMod val="95000"/>
              </a:schemeClr>
            </a:solid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2">
            <a:schemeClr val="accent1"/>
          </a:lnRef>
          <a:fillRef idx="1">
            <a:schemeClr val="lt1"/>
          </a:fillRef>
          <a:effectRef idx="0">
            <a:schemeClr val="accent1"/>
          </a:effectRef>
          <a:fontRef idx="minor">
            <a:schemeClr val="dk1"/>
          </a:fontRef>
        </p:style>
        <p:txBody>
          <a:bodyPr vert="horz" wrap="square" lIns="91416" tIns="45708" rIns="91416" bIns="45708" numCol="1" anchor="ctr" anchorCtr="0" compatLnSpc="1">
            <a:prstTxWarp prst="textNoShape">
              <a:avLst/>
            </a:prstTxWarp>
            <a:sp3d extrusionH="57150">
              <a:bevelT w="38100" h="38100" prst="angle"/>
            </a:sp3d>
          </a:bodyPr>
          <a:lstStyle/>
          <a:p>
            <a:pPr algn="ctr"/>
            <a:r>
              <a:rPr lang="fr-FR" sz="6600" b="1" i="1" cap="small" dirty="0" smtClean="0">
                <a:ln w="0"/>
                <a:solidFill>
                  <a:schemeClr val="accent1"/>
                </a:solidFill>
                <a:effectLst>
                  <a:glow rad="63500">
                    <a:schemeClr val="accent1">
                      <a:satMod val="175000"/>
                      <a:alpha val="40000"/>
                    </a:schemeClr>
                  </a:glow>
                  <a:innerShdw blurRad="63500" dist="50800" dir="13500000">
                    <a:prstClr val="black">
                      <a:alpha val="50000"/>
                    </a:prstClr>
                  </a:innerShdw>
                </a:effectLst>
                <a:latin typeface="Calibri" panose="020F0502020204030204" pitchFamily="34" charset="0"/>
              </a:rPr>
              <a:t>ETUDE MONOGRAPHIQUE SUR L’EXTRACTION DE SABLE AU SENEGAL (EMSAS)</a:t>
            </a:r>
            <a:endParaRPr lang="zh-CN" altLang="en-US" sz="2400" b="1" i="1" cap="small" dirty="0">
              <a:ln w="0"/>
              <a:solidFill>
                <a:schemeClr val="accent1"/>
              </a:solidFill>
              <a:effectLst>
                <a:glow rad="63500">
                  <a:schemeClr val="accent1">
                    <a:satMod val="175000"/>
                    <a:alpha val="40000"/>
                  </a:schemeClr>
                </a:glow>
                <a:innerShdw blurRad="63500" dist="50800" dir="13500000">
                  <a:prstClr val="black">
                    <a:alpha val="50000"/>
                  </a:prstClr>
                </a:innerShdw>
              </a:effectLst>
              <a:latin typeface="Calibri" panose="020F0502020204030204" pitchFamily="34" charset="0"/>
            </a:endParaRPr>
          </a:p>
        </p:txBody>
      </p:sp>
      <p:sp>
        <p:nvSpPr>
          <p:cNvPr id="8" name="Rectangle 4"/>
          <p:cNvSpPr txBox="1">
            <a:spLocks noChangeArrowheads="1"/>
          </p:cNvSpPr>
          <p:nvPr/>
        </p:nvSpPr>
        <p:spPr bwMode="auto">
          <a:xfrm>
            <a:off x="242600" y="1105786"/>
            <a:ext cx="11612702" cy="2860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fr-FR" sz="2800" dirty="0">
                <a:solidFill>
                  <a:srgbClr val="800000"/>
                </a:solidFill>
              </a:rPr>
              <a:t>ATELIER REGIONAL SUR LES COMPTES NATIONAUX</a:t>
            </a:r>
          </a:p>
          <a:p>
            <a:r>
              <a:rPr lang="fr-FR" sz="2800" dirty="0">
                <a:solidFill>
                  <a:srgbClr val="800000"/>
                </a:solidFill>
              </a:rPr>
              <a:t>(Dans le cadre des activités du PSR-UEMOA 2015-2020) : </a:t>
            </a:r>
            <a:r>
              <a:rPr lang="fr-FR" sz="2800" i="1" dirty="0">
                <a:solidFill>
                  <a:srgbClr val="800000"/>
                </a:solidFill>
              </a:rPr>
              <a:t>« Partage d'expériences sur les applications spécifiques développées dans le processus d’élaboration des comptes nationaux » </a:t>
            </a:r>
          </a:p>
          <a:p>
            <a:pPr>
              <a:defRPr/>
            </a:pPr>
            <a:r>
              <a:rPr lang="fr-FR" sz="2800" i="1" dirty="0">
                <a:solidFill>
                  <a:schemeClr val="bg2">
                    <a:lumMod val="25000"/>
                  </a:schemeClr>
                </a:solidFill>
              </a:rPr>
              <a:t>Cotonou, du 1</a:t>
            </a:r>
            <a:r>
              <a:rPr lang="fr-FR" sz="2800" i="1" baseline="30000" dirty="0">
                <a:solidFill>
                  <a:schemeClr val="bg2">
                    <a:lumMod val="25000"/>
                  </a:schemeClr>
                </a:solidFill>
              </a:rPr>
              <a:t>er</a:t>
            </a:r>
            <a:r>
              <a:rPr lang="fr-FR" sz="2800" i="1" dirty="0">
                <a:solidFill>
                  <a:schemeClr val="bg2">
                    <a:lumMod val="25000"/>
                  </a:schemeClr>
                </a:solidFill>
              </a:rPr>
              <a:t> au 5 juillet 2019</a:t>
            </a:r>
          </a:p>
          <a:p>
            <a:r>
              <a:rPr lang="fr-FR" altLang="zh-CN" sz="1999" dirty="0">
                <a:solidFill>
                  <a:srgbClr val="2F5EB0"/>
                </a:solidFill>
                <a:latin typeface="微软雅黑" panose="020B0503020204020204" pitchFamily="34" charset="-122"/>
                <a:ea typeface="微软雅黑" panose="020B0503020204020204" pitchFamily="34" charset="-122"/>
              </a:rPr>
              <a:t/>
            </a:r>
            <a:br>
              <a:rPr lang="fr-FR" altLang="zh-CN" sz="1999" dirty="0">
                <a:solidFill>
                  <a:srgbClr val="2F5EB0"/>
                </a:solidFill>
                <a:latin typeface="微软雅黑" panose="020B0503020204020204" pitchFamily="34" charset="-122"/>
                <a:ea typeface="微软雅黑" panose="020B0503020204020204" pitchFamily="34" charset="-122"/>
              </a:rPr>
            </a:br>
            <a:endParaRPr lang="fr-FR" altLang="zh-CN" sz="1999" dirty="0">
              <a:solidFill>
                <a:srgbClr val="2F5EB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p14:bwMode="auto" r:id="rId3">
            <p14:nvContentPartPr>
              <p14:cNvPr id="2" name="Encre 1"/>
              <p14:cNvContentPartPr/>
              <p14:nvPr/>
            </p14:nvContentPartPr>
            <p14:xfrm>
              <a:off x="8042277" y="4996272"/>
              <a:ext cx="360" cy="360"/>
            </p14:xfrm>
          </p:contentPart>
        </mc:Choice>
        <mc:Fallback xmlns="">
          <p:pic>
            <p:nvPicPr>
              <p:cNvPr id="2" name="Encre 1"/>
              <p:cNvPicPr/>
              <p:nvPr/>
            </p:nvPicPr>
            <p:blipFill>
              <a:blip r:embed="rId4" cstate="print"/>
              <a:stretch>
                <a:fillRect/>
              </a:stretch>
            </p:blipFill>
            <p:spPr>
              <a:xfrm>
                <a:off x="8027157" y="4981152"/>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Encre 2"/>
              <p14:cNvContentPartPr/>
              <p14:nvPr/>
            </p14:nvContentPartPr>
            <p14:xfrm>
              <a:off x="8042277" y="4996272"/>
              <a:ext cx="360" cy="360"/>
            </p14:xfrm>
          </p:contentPart>
        </mc:Choice>
        <mc:Fallback xmlns="">
          <p:pic>
            <p:nvPicPr>
              <p:cNvPr id="3" name="Encre 2"/>
              <p:cNvPicPr/>
              <p:nvPr/>
            </p:nvPicPr>
            <p:blipFill>
              <a:blip r:embed="rId4" cstate="print"/>
              <a:stretch>
                <a:fillRect/>
              </a:stretch>
            </p:blipFill>
            <p:spPr>
              <a:xfrm>
                <a:off x="8027157" y="4981152"/>
                <a:ext cx="30600" cy="30600"/>
              </a:xfrm>
              <a:prstGeom prst="rect">
                <a:avLst/>
              </a:prstGeom>
            </p:spPr>
          </p:pic>
        </mc:Fallback>
      </mc:AlternateContent>
    </p:spTree>
    <p:extLst>
      <p:ext uri="{BB962C8B-B14F-4D97-AF65-F5344CB8AC3E}">
        <p14:creationId xmlns:p14="http://schemas.microsoft.com/office/powerpoint/2010/main" val="6148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900000" y="1083712"/>
            <a:ext cx="1203022" cy="369332"/>
          </a:xfrm>
          <a:prstGeom prst="rect">
            <a:avLst/>
          </a:prstGeom>
          <a:noFill/>
          <a:ln>
            <a:noFill/>
          </a:ln>
        </p:spPr>
        <p:txBody>
          <a:bodyPr wrap="none" lIns="0" tIns="0" rIns="0" bIns="0" anchor="ctr">
            <a:spAutoFit/>
          </a:bodyPr>
          <a:lstStyle/>
          <a:p>
            <a:r>
              <a:rPr lang="fr-FR" sz="2400" dirty="0" smtClean="0">
                <a:solidFill>
                  <a:prstClr val="black"/>
                </a:solidFill>
              </a:rPr>
              <a:t>Résultats </a:t>
            </a:r>
            <a:endParaRPr lang="fr-FR" sz="2400" dirty="0">
              <a:solidFill>
                <a:prstClr val="black"/>
              </a:solidFill>
            </a:endParaRPr>
          </a:p>
        </p:txBody>
      </p:sp>
      <p:sp>
        <p:nvSpPr>
          <p:cNvPr id="25" name="Rectangle 24"/>
          <p:cNvSpPr/>
          <p:nvPr/>
        </p:nvSpPr>
        <p:spPr>
          <a:xfrm>
            <a:off x="940702" y="1562215"/>
            <a:ext cx="5557754"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135905010"/>
              </p:ext>
            </p:extLst>
          </p:nvPr>
        </p:nvGraphicFramePr>
        <p:xfrm>
          <a:off x="609602" y="1828796"/>
          <a:ext cx="11053312" cy="4744525"/>
        </p:xfrm>
        <a:graphic>
          <a:graphicData uri="http://schemas.openxmlformats.org/drawingml/2006/table">
            <a:tbl>
              <a:tblPr firstRow="1" firstCol="1" bandRow="1">
                <a:tableStyleId>{5C22544A-7EE6-4342-B048-85BDC9FD1C3A}</a:tableStyleId>
              </a:tblPr>
              <a:tblGrid>
                <a:gridCol w="2367620"/>
                <a:gridCol w="994798"/>
                <a:gridCol w="994798"/>
                <a:gridCol w="994798"/>
                <a:gridCol w="994798"/>
                <a:gridCol w="994798"/>
                <a:gridCol w="994798"/>
                <a:gridCol w="994798"/>
                <a:gridCol w="994798"/>
                <a:gridCol w="727308"/>
              </a:tblGrid>
              <a:tr h="295609">
                <a:tc gridSpan="2">
                  <a:txBody>
                    <a:bodyPr/>
                    <a:lstStyle/>
                    <a:p>
                      <a:pPr algn="ctr">
                        <a:lnSpc>
                          <a:spcPct val="107000"/>
                        </a:lnSpc>
                        <a:spcAft>
                          <a:spcPts val="0"/>
                        </a:spcAft>
                      </a:pPr>
                      <a:r>
                        <a:rPr lang="fr-FR" sz="1600" dirty="0">
                          <a:effectLst/>
                        </a:rPr>
                        <a:t>Région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nSpc>
                          <a:spcPct val="107000"/>
                        </a:lnSpc>
                        <a:spcAft>
                          <a:spcPts val="0"/>
                        </a:spcAft>
                      </a:pPr>
                      <a:r>
                        <a:rPr lang="fr-FR" sz="1600">
                          <a:effectLst/>
                        </a:rPr>
                        <a:t>Dakar</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Diourbel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Kaolack</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Kaffrine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Louga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Saint louis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Thiès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fr-FR" sz="1600" dirty="0">
                          <a:effectLst/>
                        </a:rPr>
                        <a:t>Total</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rowSpan="3">
                  <a:txBody>
                    <a:bodyPr/>
                    <a:lstStyle/>
                    <a:p>
                      <a:pPr algn="ctr">
                        <a:lnSpc>
                          <a:spcPct val="107000"/>
                        </a:lnSpc>
                        <a:spcAft>
                          <a:spcPts val="0"/>
                        </a:spcAft>
                      </a:pPr>
                      <a:r>
                        <a:rPr lang="fr-FR" sz="2000" dirty="0">
                          <a:effectLst/>
                        </a:rPr>
                        <a:t>Carrières publiques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Prévu</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Réalisé</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Taux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79%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96%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rowSpan="3">
                  <a:txBody>
                    <a:bodyPr/>
                    <a:lstStyle/>
                    <a:p>
                      <a:pPr algn="ctr">
                        <a:lnSpc>
                          <a:spcPct val="107000"/>
                        </a:lnSpc>
                        <a:spcAft>
                          <a:spcPts val="0"/>
                        </a:spcAft>
                      </a:pPr>
                      <a:r>
                        <a:rPr lang="fr-FR" sz="2000" dirty="0">
                          <a:effectLst/>
                        </a:rPr>
                        <a:t>Carrières privées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Prévu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Réalisé</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Taux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78%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114%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94%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rowSpan="3">
                  <a:txBody>
                    <a:bodyPr/>
                    <a:lstStyle/>
                    <a:p>
                      <a:pPr algn="ctr">
                        <a:lnSpc>
                          <a:spcPct val="107000"/>
                        </a:lnSpc>
                        <a:spcAft>
                          <a:spcPts val="0"/>
                        </a:spcAft>
                      </a:pPr>
                      <a:r>
                        <a:rPr lang="fr-FR" sz="2000" dirty="0">
                          <a:effectLst/>
                        </a:rPr>
                        <a:t>Camionneurs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Prévu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45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115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Réalisé</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Taux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83%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64%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95%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rowSpan="3">
                  <a:txBody>
                    <a:bodyPr/>
                    <a:lstStyle/>
                    <a:p>
                      <a:pPr algn="ctr">
                        <a:lnSpc>
                          <a:spcPct val="107000"/>
                        </a:lnSpc>
                        <a:spcAft>
                          <a:spcPts val="0"/>
                        </a:spcAft>
                      </a:pPr>
                      <a:r>
                        <a:rPr lang="fr-FR" sz="2000" dirty="0">
                          <a:effectLst/>
                        </a:rPr>
                        <a:t>Détenteurs de machine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Prévu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Réalisé</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Taux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120%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rowSpan="3">
                  <a:txBody>
                    <a:bodyPr/>
                    <a:lstStyle/>
                    <a:p>
                      <a:pPr algn="ctr">
                        <a:lnSpc>
                          <a:spcPct val="107000"/>
                        </a:lnSpc>
                        <a:spcAft>
                          <a:spcPts val="0"/>
                        </a:spcAft>
                      </a:pPr>
                      <a:r>
                        <a:rPr lang="fr-FR" sz="2000" dirty="0">
                          <a:effectLst/>
                        </a:rPr>
                        <a:t>Manœuvres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Prévu</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95609">
                <a:tc vMerge="1">
                  <a:txBody>
                    <a:bodyPr/>
                    <a:lstStyle/>
                    <a:p>
                      <a:endParaRPr lang="fr-FR"/>
                    </a:p>
                  </a:txBody>
                  <a:tcPr/>
                </a:tc>
                <a:tc>
                  <a:txBody>
                    <a:bodyPr/>
                    <a:lstStyle/>
                    <a:p>
                      <a:pPr algn="ctr">
                        <a:lnSpc>
                          <a:spcPct val="107000"/>
                        </a:lnSpc>
                        <a:spcAft>
                          <a:spcPts val="0"/>
                        </a:spcAft>
                      </a:pPr>
                      <a:r>
                        <a:rPr lang="fr-FR" sz="1600">
                          <a:effectLst/>
                        </a:rPr>
                        <a:t>Réalisé</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9</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23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68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10390">
                <a:tc vMerge="1">
                  <a:txBody>
                    <a:bodyPr/>
                    <a:lstStyle/>
                    <a:p>
                      <a:endParaRPr lang="fr-FR"/>
                    </a:p>
                  </a:txBody>
                  <a:tcPr/>
                </a:tc>
                <a:tc>
                  <a:txBody>
                    <a:bodyPr/>
                    <a:lstStyle/>
                    <a:p>
                      <a:pPr algn="ctr">
                        <a:lnSpc>
                          <a:spcPct val="107000"/>
                        </a:lnSpc>
                        <a:spcAft>
                          <a:spcPts val="0"/>
                        </a:spcAft>
                      </a:pPr>
                      <a:r>
                        <a:rPr lang="fr-FR" sz="1600">
                          <a:effectLst/>
                        </a:rPr>
                        <a:t>Taux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367%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a:effectLst/>
                        </a:rPr>
                        <a:t>100%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300%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177%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150%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600" dirty="0">
                          <a:effectLst/>
                        </a:rPr>
                        <a:t>219%</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574947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899999" y="1134606"/>
            <a:ext cx="7916197" cy="307777"/>
          </a:xfrm>
          <a:prstGeom prst="rect">
            <a:avLst/>
          </a:prstGeom>
          <a:noFill/>
          <a:ln>
            <a:noFill/>
          </a:ln>
        </p:spPr>
        <p:txBody>
          <a:bodyPr wrap="square" lIns="0" tIns="0" rIns="0" bIns="0" anchor="ctr">
            <a:spAutoFit/>
          </a:bodyPr>
          <a:lstStyle/>
          <a:p>
            <a:r>
              <a:rPr lang="fr-SN" sz="2000" b="1" dirty="0"/>
              <a:t>Statut juridique des unités de production de l’activité d’extraction de sable</a:t>
            </a:r>
            <a:endParaRPr lang="fr-FR" sz="2000" b="1" dirty="0">
              <a:solidFill>
                <a:prstClr val="black"/>
              </a:solidFill>
            </a:endParaRPr>
          </a:p>
        </p:txBody>
      </p:sp>
      <p:sp>
        <p:nvSpPr>
          <p:cNvPr id="25" name="Rectangle 24"/>
          <p:cNvSpPr/>
          <p:nvPr/>
        </p:nvSpPr>
        <p:spPr>
          <a:xfrm flipV="1">
            <a:off x="940702" y="1516496"/>
            <a:ext cx="7875494"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Graphique 6"/>
          <p:cNvGraphicFramePr>
            <a:graphicFrameLocks/>
          </p:cNvGraphicFramePr>
          <p:nvPr>
            <p:extLst>
              <p:ext uri="{D42A27DB-BD31-4B8C-83A1-F6EECF244321}">
                <p14:modId xmlns:p14="http://schemas.microsoft.com/office/powerpoint/2010/main" val="3559243182"/>
              </p:ext>
            </p:extLst>
          </p:nvPr>
        </p:nvGraphicFramePr>
        <p:xfrm>
          <a:off x="738554" y="1923690"/>
          <a:ext cx="10907105" cy="4692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598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899999" y="1134606"/>
            <a:ext cx="7916197" cy="307777"/>
          </a:xfrm>
          <a:prstGeom prst="rect">
            <a:avLst/>
          </a:prstGeom>
          <a:noFill/>
          <a:ln>
            <a:noFill/>
          </a:ln>
        </p:spPr>
        <p:txBody>
          <a:bodyPr wrap="square" lIns="0" tIns="0" rIns="0" bIns="0" anchor="ctr">
            <a:spAutoFit/>
          </a:bodyPr>
          <a:lstStyle/>
          <a:p>
            <a:r>
              <a:rPr lang="fr-SN" sz="2000" b="1" dirty="0" smtClean="0"/>
              <a:t>La </a:t>
            </a:r>
            <a:r>
              <a:rPr lang="fr-SN" sz="2000" b="1" dirty="0"/>
              <a:t>main d’ouvre utilisée dans l’extraction de sable</a:t>
            </a:r>
            <a:endParaRPr lang="fr-FR" sz="2000" b="1" dirty="0"/>
          </a:p>
        </p:txBody>
      </p:sp>
      <p:sp>
        <p:nvSpPr>
          <p:cNvPr id="25" name="Rectangle 24"/>
          <p:cNvSpPr/>
          <p:nvPr/>
        </p:nvSpPr>
        <p:spPr>
          <a:xfrm flipV="1">
            <a:off x="940702" y="1442383"/>
            <a:ext cx="5253064" cy="1198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231908935"/>
              </p:ext>
            </p:extLst>
          </p:nvPr>
        </p:nvGraphicFramePr>
        <p:xfrm>
          <a:off x="738555" y="1716661"/>
          <a:ext cx="11071007" cy="4942931"/>
        </p:xfrm>
        <a:graphic>
          <a:graphicData uri="http://schemas.openxmlformats.org/drawingml/2006/table">
            <a:tbl>
              <a:tblPr firstRow="1" firstCol="1" bandRow="1">
                <a:tableStyleId>{5C22544A-7EE6-4342-B048-85BDC9FD1C3A}</a:tableStyleId>
              </a:tblPr>
              <a:tblGrid>
                <a:gridCol w="3513717"/>
                <a:gridCol w="3513717"/>
                <a:gridCol w="4043573"/>
              </a:tblGrid>
              <a:tr h="706133">
                <a:tc>
                  <a:txBody>
                    <a:bodyPr/>
                    <a:lstStyle/>
                    <a:p>
                      <a:pPr algn="just">
                        <a:lnSpc>
                          <a:spcPct val="130000"/>
                        </a:lnSpc>
                        <a:spcAft>
                          <a:spcPts val="1000"/>
                        </a:spcAft>
                      </a:pPr>
                      <a:r>
                        <a:rPr lang="fr-FR" sz="1800" b="1" dirty="0">
                          <a:effectLst/>
                        </a:rPr>
                        <a:t>Employés</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30000"/>
                        </a:lnSpc>
                        <a:spcAft>
                          <a:spcPts val="1000"/>
                        </a:spcAft>
                      </a:pPr>
                      <a:r>
                        <a:rPr lang="fr-FR" sz="1800" b="1">
                          <a:effectLst/>
                        </a:rPr>
                        <a:t>Effectifs</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30000"/>
                        </a:lnSpc>
                        <a:spcAft>
                          <a:spcPts val="1000"/>
                        </a:spcAft>
                      </a:pPr>
                      <a:r>
                        <a:rPr lang="fr-FR" sz="1800" b="1">
                          <a:effectLst/>
                        </a:rPr>
                        <a:t>Pourcentages</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06133">
                <a:tc>
                  <a:txBody>
                    <a:bodyPr/>
                    <a:lstStyle/>
                    <a:p>
                      <a:pPr algn="just">
                        <a:lnSpc>
                          <a:spcPct val="130000"/>
                        </a:lnSpc>
                        <a:spcAft>
                          <a:spcPts val="1000"/>
                        </a:spcAft>
                      </a:pPr>
                      <a:r>
                        <a:rPr lang="fr-FR" sz="1800" b="1" dirty="0">
                          <a:effectLst/>
                        </a:rPr>
                        <a:t>Aide familial</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19</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1,84</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06133">
                <a:tc>
                  <a:txBody>
                    <a:bodyPr/>
                    <a:lstStyle/>
                    <a:p>
                      <a:pPr algn="just">
                        <a:lnSpc>
                          <a:spcPct val="130000"/>
                        </a:lnSpc>
                        <a:spcAft>
                          <a:spcPts val="1000"/>
                        </a:spcAft>
                      </a:pPr>
                      <a:r>
                        <a:rPr lang="fr-FR" sz="1800" b="1" dirty="0">
                          <a:effectLst/>
                        </a:rPr>
                        <a:t>Apprenti payé</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dirty="0">
                          <a:effectLst/>
                        </a:rPr>
                        <a:t>77</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7,48</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06133">
                <a:tc>
                  <a:txBody>
                    <a:bodyPr/>
                    <a:lstStyle/>
                    <a:p>
                      <a:pPr algn="just">
                        <a:lnSpc>
                          <a:spcPct val="130000"/>
                        </a:lnSpc>
                        <a:spcAft>
                          <a:spcPts val="1000"/>
                        </a:spcAft>
                      </a:pPr>
                      <a:r>
                        <a:rPr lang="fr-FR" sz="1800" b="1">
                          <a:effectLst/>
                        </a:rPr>
                        <a:t>Salarié</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dirty="0">
                          <a:effectLst/>
                        </a:rPr>
                        <a:t>248</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24,08</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06133">
                <a:tc>
                  <a:txBody>
                    <a:bodyPr/>
                    <a:lstStyle/>
                    <a:p>
                      <a:pPr algn="just">
                        <a:lnSpc>
                          <a:spcPct val="130000"/>
                        </a:lnSpc>
                        <a:spcAft>
                          <a:spcPts val="1000"/>
                        </a:spcAft>
                      </a:pPr>
                      <a:r>
                        <a:rPr lang="fr-FR" sz="1800" b="1">
                          <a:effectLst/>
                        </a:rPr>
                        <a:t>Stagiaire</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dirty="0">
                          <a:effectLst/>
                        </a:rPr>
                        <a:t>65</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dirty="0">
                          <a:effectLst/>
                        </a:rPr>
                        <a:t>6,31</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06133">
                <a:tc>
                  <a:txBody>
                    <a:bodyPr/>
                    <a:lstStyle/>
                    <a:p>
                      <a:pPr algn="just">
                        <a:lnSpc>
                          <a:spcPct val="130000"/>
                        </a:lnSpc>
                        <a:spcAft>
                          <a:spcPts val="1000"/>
                        </a:spcAft>
                      </a:pPr>
                      <a:r>
                        <a:rPr lang="fr-FR" sz="1800" b="1">
                          <a:effectLst/>
                        </a:rPr>
                        <a:t>Manœuvre</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621</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dirty="0">
                          <a:effectLst/>
                        </a:rPr>
                        <a:t>60,29</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06133">
                <a:tc>
                  <a:txBody>
                    <a:bodyPr/>
                    <a:lstStyle/>
                    <a:p>
                      <a:pPr algn="just">
                        <a:lnSpc>
                          <a:spcPct val="130000"/>
                        </a:lnSpc>
                        <a:spcAft>
                          <a:spcPts val="1000"/>
                        </a:spcAft>
                      </a:pPr>
                      <a:r>
                        <a:rPr lang="fr-FR" sz="1800" b="1">
                          <a:effectLst/>
                        </a:rPr>
                        <a:t>Total général</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1030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dirty="0">
                          <a:effectLst/>
                        </a:rPr>
                        <a:t>100,00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4051477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899999" y="1134606"/>
            <a:ext cx="7916197" cy="307777"/>
          </a:xfrm>
          <a:prstGeom prst="rect">
            <a:avLst/>
          </a:prstGeom>
          <a:noFill/>
          <a:ln>
            <a:noFill/>
          </a:ln>
        </p:spPr>
        <p:txBody>
          <a:bodyPr wrap="square" lIns="0" tIns="0" rIns="0" bIns="0" anchor="ctr">
            <a:spAutoFit/>
          </a:bodyPr>
          <a:lstStyle/>
          <a:p>
            <a:r>
              <a:rPr lang="fr-SN" sz="2000" b="1" dirty="0" smtClean="0"/>
              <a:t>Répartition </a:t>
            </a:r>
            <a:r>
              <a:rPr lang="fr-SN" sz="2000" b="1" dirty="0"/>
              <a:t>de la production de sable en quantité (m3)</a:t>
            </a:r>
            <a:endParaRPr lang="fr-FR" sz="2000" b="1" dirty="0"/>
          </a:p>
        </p:txBody>
      </p:sp>
      <p:sp>
        <p:nvSpPr>
          <p:cNvPr id="25" name="Rectangle 24"/>
          <p:cNvSpPr/>
          <p:nvPr/>
        </p:nvSpPr>
        <p:spPr>
          <a:xfrm flipV="1">
            <a:off x="940701" y="1526875"/>
            <a:ext cx="5813782" cy="9252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108923227"/>
              </p:ext>
            </p:extLst>
          </p:nvPr>
        </p:nvGraphicFramePr>
        <p:xfrm>
          <a:off x="899999" y="1750160"/>
          <a:ext cx="11099345" cy="3265424"/>
        </p:xfrm>
        <a:graphic>
          <a:graphicData uri="http://schemas.openxmlformats.org/drawingml/2006/table">
            <a:tbl>
              <a:tblPr firstRow="1" bandRow="1">
                <a:tableStyleId>{5C22544A-7EE6-4342-B048-85BDC9FD1C3A}</a:tableStyleId>
              </a:tblPr>
              <a:tblGrid>
                <a:gridCol w="2219869"/>
                <a:gridCol w="2219869"/>
                <a:gridCol w="2219869"/>
                <a:gridCol w="2219869"/>
                <a:gridCol w="2219869"/>
              </a:tblGrid>
              <a:tr h="220160">
                <a:tc>
                  <a:txBody>
                    <a:bodyPr/>
                    <a:lstStyle/>
                    <a:p>
                      <a:pPr>
                        <a:lnSpc>
                          <a:spcPct val="115000"/>
                        </a:lnSpc>
                        <a:spcAft>
                          <a:spcPts val="0"/>
                        </a:spcAft>
                      </a:pPr>
                      <a:r>
                        <a:rPr lang="fr-FR" sz="1800" b="1" dirty="0">
                          <a:effectLst/>
                        </a:rPr>
                        <a:t>Type d'exploitant/Carrière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fr-FR" sz="1800" b="1" dirty="0">
                          <a:effectLst/>
                        </a:rPr>
                        <a:t> Privé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fr-FR" sz="1800" b="1" dirty="0">
                          <a:effectLst/>
                        </a:rPr>
                        <a:t> Public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fr-FR" sz="1800" b="1" dirty="0">
                          <a:effectLst/>
                        </a:rPr>
                        <a:t> Total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fr-FR" sz="1800" b="1" dirty="0">
                          <a:effectLst/>
                        </a:rPr>
                        <a:t>%</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70840">
                <a:tc>
                  <a:txBody>
                    <a:bodyPr/>
                    <a:lstStyle/>
                    <a:p>
                      <a:pPr>
                        <a:lnSpc>
                          <a:spcPct val="115000"/>
                        </a:lnSpc>
                        <a:spcAft>
                          <a:spcPts val="0"/>
                        </a:spcAft>
                      </a:pPr>
                      <a:r>
                        <a:rPr lang="fr-FR" sz="1800" b="1" dirty="0">
                          <a:effectLst/>
                        </a:rPr>
                        <a:t> Détenteur de camion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a:effectLst/>
                        </a:rPr>
                        <a:t> </a:t>
                      </a:r>
                      <a:endParaRPr lang="fr-FR" sz="2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a:effectLst/>
                        </a:rPr>
                        <a:t>       1 477 236   </a:t>
                      </a:r>
                      <a:endParaRPr lang="fr-FR" sz="2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a:effectLst/>
                        </a:rPr>
                        <a:t>       1 477 236   </a:t>
                      </a:r>
                      <a:endParaRPr lang="fr-FR" sz="2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a:effectLst/>
                        </a:rPr>
                        <a:t>41,85</a:t>
                      </a:r>
                      <a:endParaRPr lang="fr-FR" sz="2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70840">
                <a:tc>
                  <a:txBody>
                    <a:bodyPr/>
                    <a:lstStyle/>
                    <a:p>
                      <a:pPr>
                        <a:lnSpc>
                          <a:spcPct val="115000"/>
                        </a:lnSpc>
                        <a:spcAft>
                          <a:spcPts val="0"/>
                        </a:spcAft>
                      </a:pPr>
                      <a:r>
                        <a:rPr lang="fr-FR" sz="1800" b="1" dirty="0">
                          <a:effectLst/>
                        </a:rPr>
                        <a:t> Exploitant privé détenteur de machine de chargement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1 015 500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a:effectLst/>
                        </a:rPr>
                        <a:t>       1 015 500   </a:t>
                      </a:r>
                      <a:endParaRPr lang="fr-FR" sz="2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a:effectLst/>
                        </a:rPr>
                        <a:t>28,77</a:t>
                      </a:r>
                      <a:endParaRPr lang="fr-FR" sz="28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70840">
                <a:tc>
                  <a:txBody>
                    <a:bodyPr/>
                    <a:lstStyle/>
                    <a:p>
                      <a:pPr>
                        <a:lnSpc>
                          <a:spcPct val="115000"/>
                        </a:lnSpc>
                        <a:spcAft>
                          <a:spcPts val="0"/>
                        </a:spcAft>
                      </a:pPr>
                      <a:r>
                        <a:rPr lang="fr-FR" sz="1800" b="1" dirty="0">
                          <a:effectLst/>
                        </a:rPr>
                        <a:t> Exploitant privé non détenteur de machine de chargement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1 037 072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1 037 072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29,77</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70840">
                <a:tc>
                  <a:txBody>
                    <a:bodyPr/>
                    <a:lstStyle/>
                    <a:p>
                      <a:pPr>
                        <a:lnSpc>
                          <a:spcPct val="115000"/>
                        </a:lnSpc>
                        <a:spcAft>
                          <a:spcPts val="0"/>
                        </a:spcAft>
                      </a:pPr>
                      <a:r>
                        <a:rPr lang="fr-FR" sz="1800" b="1" dirty="0">
                          <a:effectLst/>
                        </a:rPr>
                        <a:t>Total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1 940 572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1 589 236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          3 529 808   </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fr-FR" sz="1800" b="1" dirty="0">
                          <a:effectLst/>
                        </a:rPr>
                        <a:t>100</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1750043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899999" y="1134606"/>
            <a:ext cx="7916197" cy="307777"/>
          </a:xfrm>
          <a:prstGeom prst="rect">
            <a:avLst/>
          </a:prstGeom>
          <a:noFill/>
          <a:ln>
            <a:noFill/>
          </a:ln>
        </p:spPr>
        <p:txBody>
          <a:bodyPr wrap="square" lIns="0" tIns="0" rIns="0" bIns="0" anchor="ctr">
            <a:spAutoFit/>
          </a:bodyPr>
          <a:lstStyle/>
          <a:p>
            <a:r>
              <a:rPr lang="fr-SN" sz="2000" b="1" dirty="0" smtClean="0"/>
              <a:t>Répartition </a:t>
            </a:r>
            <a:r>
              <a:rPr lang="fr-SN" sz="2000" b="1" dirty="0"/>
              <a:t>de la production de sable en </a:t>
            </a:r>
            <a:r>
              <a:rPr lang="fr-SN" sz="2000" b="1" dirty="0" smtClean="0"/>
              <a:t>en valeur </a:t>
            </a:r>
            <a:endParaRPr lang="fr-FR" sz="2000" b="1" dirty="0"/>
          </a:p>
        </p:txBody>
      </p:sp>
      <p:sp>
        <p:nvSpPr>
          <p:cNvPr id="25" name="Rectangle 24"/>
          <p:cNvSpPr/>
          <p:nvPr/>
        </p:nvSpPr>
        <p:spPr>
          <a:xfrm flipV="1">
            <a:off x="940701" y="1526875"/>
            <a:ext cx="5813782" cy="9252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48972560"/>
              </p:ext>
            </p:extLst>
          </p:nvPr>
        </p:nvGraphicFramePr>
        <p:xfrm>
          <a:off x="95250" y="1768413"/>
          <a:ext cx="11972924" cy="5016821"/>
        </p:xfrm>
        <a:graphic>
          <a:graphicData uri="http://schemas.openxmlformats.org/drawingml/2006/table">
            <a:tbl>
              <a:tblPr firstRow="1" firstCol="1" bandRow="1">
                <a:tableStyleId>{5C22544A-7EE6-4342-B048-85BDC9FD1C3A}</a:tableStyleId>
              </a:tblPr>
              <a:tblGrid>
                <a:gridCol w="2033587"/>
                <a:gridCol w="2034908"/>
                <a:gridCol w="1848595"/>
                <a:gridCol w="2036230"/>
                <a:gridCol w="2159117"/>
                <a:gridCol w="1860487"/>
              </a:tblGrid>
              <a:tr h="1846901">
                <a:tc>
                  <a:txBody>
                    <a:bodyPr/>
                    <a:lstStyle/>
                    <a:p>
                      <a:pPr algn="just">
                        <a:lnSpc>
                          <a:spcPct val="130000"/>
                        </a:lnSpc>
                        <a:spcAft>
                          <a:spcPts val="1000"/>
                        </a:spcAft>
                      </a:pPr>
                      <a:r>
                        <a:rPr lang="fr-FR" sz="2000" b="1" dirty="0">
                          <a:effectLst/>
                        </a:rPr>
                        <a:t>Région/Exploitant </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30000"/>
                        </a:lnSpc>
                        <a:spcAft>
                          <a:spcPts val="1000"/>
                        </a:spcAft>
                      </a:pPr>
                      <a:r>
                        <a:rPr lang="fr-FR" sz="2000" b="1" dirty="0">
                          <a:effectLst/>
                        </a:rPr>
                        <a:t>Détenteur de camion</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30000"/>
                        </a:lnSpc>
                        <a:spcAft>
                          <a:spcPts val="1000"/>
                        </a:spcAft>
                      </a:pPr>
                      <a:r>
                        <a:rPr lang="fr-FR" sz="2000" b="1">
                          <a:effectLst/>
                        </a:rPr>
                        <a:t>Exploitant privé détenteur de machine de chargement</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30000"/>
                        </a:lnSpc>
                        <a:spcAft>
                          <a:spcPts val="1000"/>
                        </a:spcAft>
                      </a:pPr>
                      <a:r>
                        <a:rPr lang="fr-FR" sz="2000" b="1">
                          <a:effectLst/>
                        </a:rPr>
                        <a:t>Exploitant privé non détenteur de machine de chargement</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30000"/>
                        </a:lnSpc>
                        <a:spcAft>
                          <a:spcPts val="1000"/>
                        </a:spcAft>
                      </a:pPr>
                      <a:r>
                        <a:rPr lang="fr-FR" sz="2000" b="1">
                          <a:effectLst/>
                        </a:rPr>
                        <a:t>Total </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30000"/>
                        </a:lnSpc>
                        <a:spcAft>
                          <a:spcPts val="1000"/>
                        </a:spcAft>
                      </a:pPr>
                      <a:r>
                        <a:rPr lang="fr-FR" sz="2000" b="1">
                          <a:effectLst/>
                        </a:rPr>
                        <a:t>Pourcentage </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Dakar</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2 298 000</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658 532 000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660 830 000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11,65</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Diourbel</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175 000 000</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175 000 000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3,08</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Kaolack</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643 391 000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643 391 000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11,34</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Kaffrine</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619 175 000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619 175 000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10,91</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Louga</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552 620 000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552 620 000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9,74</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St-Louis</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30000"/>
                        </a:lnSpc>
                        <a:spcAft>
                          <a:spcPts val="1000"/>
                        </a:spcAft>
                      </a:pPr>
                      <a:r>
                        <a:rPr lang="fr-FR" sz="2000" b="1">
                          <a:effectLst/>
                        </a:rPr>
                        <a:t> 777 856 000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23 400 000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r-FR" sz="2400" b="1">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801 256 000</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14,12</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Thiès</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1 071 029 920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402 260 000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748 623 000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2 221 912 919</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39,16</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83905">
                <a:tc>
                  <a:txBody>
                    <a:bodyPr/>
                    <a:lstStyle/>
                    <a:p>
                      <a:pPr algn="just">
                        <a:lnSpc>
                          <a:spcPct val="130000"/>
                        </a:lnSpc>
                        <a:spcAft>
                          <a:spcPts val="1000"/>
                        </a:spcAft>
                      </a:pPr>
                      <a:r>
                        <a:rPr lang="fr-FR" sz="2000" b="1">
                          <a:effectLst/>
                        </a:rPr>
                        <a:t>Total </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30000"/>
                        </a:lnSpc>
                        <a:spcAft>
                          <a:spcPts val="1000"/>
                        </a:spcAft>
                      </a:pPr>
                      <a:r>
                        <a:rPr lang="fr-FR" sz="2000" b="1">
                          <a:effectLst/>
                        </a:rPr>
                        <a:t>3 664 071 919</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602 958 000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a:effectLst/>
                        </a:rPr>
                        <a:t>1 407 155 000</a:t>
                      </a:r>
                      <a:endParaRPr lang="fr-FR" sz="32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5 674 184 919</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2000" b="1" dirty="0">
                          <a:effectLst/>
                        </a:rPr>
                        <a:t>100,00</a:t>
                      </a:r>
                      <a:endParaRPr lang="fr-FR"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425608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899999" y="1134606"/>
            <a:ext cx="7916197" cy="307777"/>
          </a:xfrm>
          <a:prstGeom prst="rect">
            <a:avLst/>
          </a:prstGeom>
          <a:noFill/>
          <a:ln>
            <a:noFill/>
          </a:ln>
        </p:spPr>
        <p:txBody>
          <a:bodyPr wrap="square" lIns="0" tIns="0" rIns="0" bIns="0" anchor="ctr">
            <a:spAutoFit/>
          </a:bodyPr>
          <a:lstStyle/>
          <a:p>
            <a:r>
              <a:rPr lang="fr-SN" sz="2000" b="1" dirty="0" smtClean="0"/>
              <a:t>Structure des consommations intermédiaires  </a:t>
            </a:r>
            <a:endParaRPr lang="fr-FR" sz="2000" b="1" dirty="0"/>
          </a:p>
        </p:txBody>
      </p:sp>
      <p:sp>
        <p:nvSpPr>
          <p:cNvPr id="25" name="Rectangle 24"/>
          <p:cNvSpPr/>
          <p:nvPr/>
        </p:nvSpPr>
        <p:spPr>
          <a:xfrm flipV="1">
            <a:off x="940701" y="1526875"/>
            <a:ext cx="5813782" cy="9252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4031210138"/>
              </p:ext>
            </p:extLst>
          </p:nvPr>
        </p:nvGraphicFramePr>
        <p:xfrm>
          <a:off x="1095555" y="2057400"/>
          <a:ext cx="10282687" cy="4222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65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RESULTATS OBTENUS</a:t>
            </a:r>
            <a:endParaRPr lang="fr-FR" sz="6000" b="1" i="1" dirty="0"/>
          </a:p>
        </p:txBody>
      </p:sp>
      <p:sp>
        <p:nvSpPr>
          <p:cNvPr id="24" name="Rectangle 1"/>
          <p:cNvSpPr/>
          <p:nvPr/>
        </p:nvSpPr>
        <p:spPr bwMode="auto">
          <a:xfrm>
            <a:off x="899999" y="1134606"/>
            <a:ext cx="7916197" cy="307777"/>
          </a:xfrm>
          <a:prstGeom prst="rect">
            <a:avLst/>
          </a:prstGeom>
          <a:noFill/>
          <a:ln>
            <a:noFill/>
          </a:ln>
        </p:spPr>
        <p:txBody>
          <a:bodyPr wrap="square" lIns="0" tIns="0" rIns="0" bIns="0" anchor="ctr">
            <a:spAutoFit/>
          </a:bodyPr>
          <a:lstStyle/>
          <a:p>
            <a:r>
              <a:rPr lang="fr-SN" sz="2000" b="1" dirty="0" smtClean="0"/>
              <a:t>Structure de la FBCF   </a:t>
            </a:r>
            <a:endParaRPr lang="fr-FR" sz="2000" b="1" dirty="0"/>
          </a:p>
        </p:txBody>
      </p:sp>
      <p:sp>
        <p:nvSpPr>
          <p:cNvPr id="25" name="Rectangle 24"/>
          <p:cNvSpPr/>
          <p:nvPr/>
        </p:nvSpPr>
        <p:spPr>
          <a:xfrm flipV="1">
            <a:off x="940701" y="1526875"/>
            <a:ext cx="5813782" cy="92528"/>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497679042"/>
              </p:ext>
            </p:extLst>
          </p:nvPr>
        </p:nvGraphicFramePr>
        <p:xfrm>
          <a:off x="1035168" y="1703899"/>
          <a:ext cx="10929669" cy="4947065"/>
        </p:xfrm>
        <a:graphic>
          <a:graphicData uri="http://schemas.openxmlformats.org/drawingml/2006/table">
            <a:tbl>
              <a:tblPr firstRow="1" firstCol="1" bandRow="1">
                <a:tableStyleId>{5C22544A-7EE6-4342-B048-85BDC9FD1C3A}</a:tableStyleId>
              </a:tblPr>
              <a:tblGrid>
                <a:gridCol w="3643223"/>
                <a:gridCol w="3643223"/>
                <a:gridCol w="3643223"/>
              </a:tblGrid>
              <a:tr h="909097">
                <a:tc>
                  <a:txBody>
                    <a:bodyPr/>
                    <a:lstStyle/>
                    <a:p>
                      <a:pPr>
                        <a:lnSpc>
                          <a:spcPct val="130000"/>
                        </a:lnSpc>
                        <a:spcAft>
                          <a:spcPts val="1000"/>
                        </a:spcAft>
                      </a:pPr>
                      <a:r>
                        <a:rPr lang="fr-FR" sz="1800" b="1" dirty="0">
                          <a:effectLst/>
                        </a:rPr>
                        <a:t>Equipements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Montants</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30000"/>
                        </a:lnSpc>
                        <a:spcAft>
                          <a:spcPts val="1000"/>
                        </a:spcAft>
                      </a:pPr>
                      <a:r>
                        <a:rPr lang="fr-FR" sz="1800" b="1">
                          <a:effectLst/>
                        </a:rPr>
                        <a:t>Pourcentage</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4183">
                <a:tc>
                  <a:txBody>
                    <a:bodyPr/>
                    <a:lstStyle/>
                    <a:p>
                      <a:pPr>
                        <a:lnSpc>
                          <a:spcPct val="130000"/>
                        </a:lnSpc>
                        <a:spcAft>
                          <a:spcPts val="1000"/>
                        </a:spcAft>
                      </a:pPr>
                      <a:r>
                        <a:rPr lang="fr-FR" sz="1800" b="1" dirty="0">
                          <a:effectLst/>
                        </a:rPr>
                        <a:t> Machines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1 056 500 000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54,26%</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dirty="0">
                          <a:effectLst/>
                        </a:rPr>
                        <a:t> Véhicules professionnels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573 500 000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29,46%</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Terrain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147 000 000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7,55%</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Autres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120 306 000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6,18%</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Outillage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42 294 750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2,17%</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760321">
                <a:tc>
                  <a:txBody>
                    <a:bodyPr/>
                    <a:lstStyle/>
                    <a:p>
                      <a:pPr>
                        <a:lnSpc>
                          <a:spcPct val="130000"/>
                        </a:lnSpc>
                        <a:spcAft>
                          <a:spcPts val="1000"/>
                        </a:spcAft>
                      </a:pPr>
                      <a:r>
                        <a:rPr lang="fr-FR" sz="1800" b="1">
                          <a:effectLst/>
                        </a:rPr>
                        <a:t> Mobilier et équipement de bureau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5 935 000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0,30%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Motos / Vélos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800 000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0,04%</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Brouettes, Pousse-Pousse ?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400 000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0,02%</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Local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250 000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0,01%</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4183">
                <a:tc>
                  <a:txBody>
                    <a:bodyPr/>
                    <a:lstStyle/>
                    <a:p>
                      <a:pPr>
                        <a:lnSpc>
                          <a:spcPct val="130000"/>
                        </a:lnSpc>
                        <a:spcAft>
                          <a:spcPts val="1000"/>
                        </a:spcAft>
                      </a:pPr>
                      <a:r>
                        <a:rPr lang="fr-FR" sz="1800" b="1">
                          <a:effectLst/>
                        </a:rPr>
                        <a:t> Total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a:effectLst/>
                        </a:rPr>
                        <a:t>1 946 985 750</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30000"/>
                        </a:lnSpc>
                        <a:spcAft>
                          <a:spcPts val="1000"/>
                        </a:spcAft>
                      </a:pPr>
                      <a:r>
                        <a:rPr lang="fr-FR" sz="1800" b="1" dirty="0">
                          <a:effectLst/>
                        </a:rPr>
                        <a:t>100,00%</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91610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219200" y="0"/>
            <a:ext cx="10972800" cy="1143000"/>
          </a:xfrm>
        </p:spPr>
        <p:txBody>
          <a:bodyPr>
            <a:noAutofit/>
          </a:bodyPr>
          <a:lstStyle/>
          <a:p>
            <a:pPr lvl="0" algn="r"/>
            <a:r>
              <a:rPr lang="fr-FR" sz="6000" b="1" i="1" dirty="0" smtClean="0"/>
              <a:t>PRESPECTIVES </a:t>
            </a:r>
            <a:endParaRPr lang="fr-FR" sz="6000" b="1" i="1" dirty="0"/>
          </a:p>
        </p:txBody>
      </p:sp>
      <p:sp>
        <p:nvSpPr>
          <p:cNvPr id="5" name="Espace réservé du contenu 4"/>
          <p:cNvSpPr>
            <a:spLocks noGrp="1"/>
          </p:cNvSpPr>
          <p:nvPr>
            <p:ph idx="1"/>
          </p:nvPr>
        </p:nvSpPr>
        <p:spPr/>
        <p:txBody>
          <a:bodyPr/>
          <a:lstStyle/>
          <a:p>
            <a:r>
              <a:rPr lang="fr-FR" dirty="0" smtClean="0"/>
              <a:t>Inclure la production pour usage finale propre des entreprises de construction de route </a:t>
            </a:r>
          </a:p>
          <a:p>
            <a:r>
              <a:rPr lang="fr-FR" dirty="0" smtClean="0"/>
              <a:t>Validation finale du rapport avec le Ministère des Mines </a:t>
            </a:r>
          </a:p>
          <a:p>
            <a:r>
              <a:rPr lang="fr-FR" dirty="0" smtClean="0"/>
              <a:t>Amélioration de la prise en compte du secteur dans les comptes nationaux</a:t>
            </a:r>
          </a:p>
          <a:p>
            <a:r>
              <a:rPr lang="fr-FR" dirty="0" smtClean="0"/>
              <a:t>Publication du </a:t>
            </a:r>
            <a:r>
              <a:rPr lang="fr-FR" smtClean="0"/>
              <a:t>rapport final</a:t>
            </a:r>
            <a:endParaRPr lang="fr-F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SN" altLang="fr-FR" sz="900" b="0" i="1"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G</a:t>
            </a:r>
            <a:r>
              <a:rPr kumimoji="0" lang="fr-SN" altLang="fr-FR" sz="900" b="0" i="1" u="none" strike="noStrike" cap="none" normalizeH="0" baseline="0" smtClean="0" bmk="">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raphique </a:t>
            </a:r>
            <a:r>
              <a:rPr kumimoji="0" lang="fr-SN" altLang="fr-FR" sz="900" b="0" i="1" u="none" strike="noStrike" cap="none" normalizeH="0" baseline="0" smtClean="0" bmk="_Toc8391683">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1 : Statut juridique des unités de production de l’activité d’extraction de sable.</a:t>
            </a:r>
            <a:endParaRPr kumimoji="0" lang="fr-FR" altLang="fr-FR"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1811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08" y="5300720"/>
            <a:ext cx="12192000" cy="1556387"/>
          </a:xfrm>
          <a:prstGeom prst="rect">
            <a:avLst/>
          </a:prstGeom>
          <a:noFill/>
          <a:ln>
            <a:noFill/>
          </a:ln>
        </p:spPr>
      </p:pic>
      <p:sp>
        <p:nvSpPr>
          <p:cNvPr id="6" name="Rectangle 5"/>
          <p:cNvSpPr/>
          <p:nvPr/>
        </p:nvSpPr>
        <p:spPr>
          <a:xfrm>
            <a:off x="559834" y="324165"/>
            <a:ext cx="6320492" cy="4670820"/>
          </a:xfrm>
          <a:prstGeom prst="rect">
            <a:avLst/>
          </a:prstGeom>
          <a:blipFill rotWithShape="1">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orme libre 8"/>
          <p:cNvSpPr/>
          <p:nvPr/>
        </p:nvSpPr>
        <p:spPr>
          <a:xfrm>
            <a:off x="4926746" y="4616721"/>
            <a:ext cx="6696000" cy="683995"/>
          </a:xfrm>
          <a:custGeom>
            <a:avLst/>
            <a:gdLst>
              <a:gd name="connsiteX0" fmla="*/ 0 w 6696000"/>
              <a:gd name="connsiteY0" fmla="*/ 0 h 683995"/>
              <a:gd name="connsiteX1" fmla="*/ 6696000 w 6696000"/>
              <a:gd name="connsiteY1" fmla="*/ 0 h 683995"/>
              <a:gd name="connsiteX2" fmla="*/ 6696000 w 6696000"/>
              <a:gd name="connsiteY2" fmla="*/ 683995 h 683995"/>
              <a:gd name="connsiteX3" fmla="*/ 0 w 6696000"/>
              <a:gd name="connsiteY3" fmla="*/ 683995 h 683995"/>
              <a:gd name="connsiteX4" fmla="*/ 0 w 6696000"/>
              <a:gd name="connsiteY4" fmla="*/ 0 h 68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000" h="683995">
                <a:moveTo>
                  <a:pt x="0" y="0"/>
                </a:moveTo>
                <a:lnTo>
                  <a:pt x="6696000" y="0"/>
                </a:lnTo>
                <a:lnTo>
                  <a:pt x="6696000" y="683995"/>
                </a:lnTo>
                <a:lnTo>
                  <a:pt x="0" y="683995"/>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lvl="0" algn="ctr" defTabSz="1422400">
              <a:lnSpc>
                <a:spcPct val="90000"/>
              </a:lnSpc>
              <a:spcBef>
                <a:spcPct val="0"/>
              </a:spcBef>
              <a:spcAft>
                <a:spcPct val="5000"/>
              </a:spcAft>
            </a:pPr>
            <a:r>
              <a:rPr lang="fr-FR" sz="3200" b="1" i="1" kern="1200" cap="small" spc="0" baseline="0" dirty="0" smtClean="0">
                <a:ln w="0"/>
                <a:solidFill>
                  <a:schemeClr val="accent1"/>
                </a:solidFill>
                <a:effectLst>
                  <a:outerShdw blurRad="38100" dist="25400" dir="5400000" algn="ctr" rotWithShape="0">
                    <a:srgbClr val="6E747A">
                      <a:alpha val="43000"/>
                    </a:srgbClr>
                  </a:outerShdw>
                </a:effectLst>
              </a:rPr>
              <a:t>Merci pour votre aimable attention</a:t>
            </a:r>
            <a:endParaRPr lang="fr-FR" sz="3200" b="1" i="1" kern="1200" cap="small" spc="0" baseline="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913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Ã©sultat de recherche d'images pour &quot;pÃ©trole et gaz au sÃ©nÃ©gal&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4615131" cy="3735237"/>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5132" y="0"/>
            <a:ext cx="4787661" cy="3735238"/>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35238"/>
            <a:ext cx="4615132" cy="3640346"/>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5132" y="3735238"/>
            <a:ext cx="4787661" cy="3640346"/>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2792" y="7936"/>
            <a:ext cx="2789207" cy="7367647"/>
          </a:xfrm>
          <a:prstGeom prst="rect">
            <a:avLst/>
          </a:prstGeom>
        </p:spPr>
      </p:pic>
    </p:spTree>
    <p:extLst>
      <p:ext uri="{BB962C8B-B14F-4D97-AF65-F5344CB8AC3E}">
        <p14:creationId xmlns:p14="http://schemas.microsoft.com/office/powerpoint/2010/main" val="163264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35273"/>
            <a:ext cx="11453445" cy="1119772"/>
          </a:xfrm>
        </p:spPr>
        <p:txBody>
          <a:bodyPr>
            <a:normAutofit/>
          </a:bodyPr>
          <a:lstStyle/>
          <a:p>
            <a:pPr lvl="0" algn="r"/>
            <a:r>
              <a:rPr lang="fr-FR" sz="6000" b="1" i="1" dirty="0" smtClean="0"/>
              <a:t>Plan de l’exposé</a:t>
            </a:r>
            <a:endParaRPr lang="fr-FR" sz="6000" dirty="0"/>
          </a:p>
        </p:txBody>
      </p:sp>
      <p:pic>
        <p:nvPicPr>
          <p:cNvPr id="46" name="Image 45"/>
          <p:cNvPicPr>
            <a:picLocks noChangeAspect="1"/>
          </p:cNvPicPr>
          <p:nvPr/>
        </p:nvPicPr>
        <p:blipFill>
          <a:blip r:embed="rId3" cstate="print"/>
          <a:stretch>
            <a:fillRect/>
          </a:stretch>
        </p:blipFill>
        <p:spPr>
          <a:xfrm>
            <a:off x="0" y="1155045"/>
            <a:ext cx="1766487" cy="5702954"/>
          </a:xfrm>
          <a:prstGeom prst="rect">
            <a:avLst/>
          </a:prstGeom>
        </p:spPr>
      </p:pic>
      <p:graphicFrame>
        <p:nvGraphicFramePr>
          <p:cNvPr id="3" name="Diagramme 2"/>
          <p:cNvGraphicFramePr/>
          <p:nvPr>
            <p:extLst>
              <p:ext uri="{D42A27DB-BD31-4B8C-83A1-F6EECF244321}">
                <p14:modId xmlns:p14="http://schemas.microsoft.com/office/powerpoint/2010/main" val="131901699"/>
              </p:ext>
            </p:extLst>
          </p:nvPr>
        </p:nvGraphicFramePr>
        <p:xfrm>
          <a:off x="1889760" y="1091075"/>
          <a:ext cx="10149840" cy="5766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784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183867"/>
            <a:ext cx="11453445" cy="773719"/>
          </a:xfrm>
        </p:spPr>
        <p:txBody>
          <a:bodyPr>
            <a:noAutofit/>
          </a:bodyPr>
          <a:lstStyle/>
          <a:p>
            <a:pPr lvl="0" algn="r"/>
            <a:r>
              <a:rPr lang="fr-FR" sz="6000" b="1" i="1" dirty="0" smtClean="0"/>
              <a:t>Introduction</a:t>
            </a:r>
            <a:endParaRPr lang="fr-FR" sz="6000" b="1" i="1" dirty="0"/>
          </a:p>
        </p:txBody>
      </p:sp>
      <p:sp>
        <p:nvSpPr>
          <p:cNvPr id="24" name="Rectangle 1"/>
          <p:cNvSpPr/>
          <p:nvPr/>
        </p:nvSpPr>
        <p:spPr bwMode="auto">
          <a:xfrm>
            <a:off x="1091386" y="1090809"/>
            <a:ext cx="2300400" cy="369332"/>
          </a:xfrm>
          <a:prstGeom prst="rect">
            <a:avLst/>
          </a:prstGeom>
          <a:noFill/>
          <a:ln>
            <a:noFill/>
          </a:ln>
        </p:spPr>
        <p:txBody>
          <a:bodyPr wrap="square" lIns="0" tIns="0" rIns="0" bIns="0" anchor="ctr">
            <a:spAutoFit/>
          </a:bodyPr>
          <a:lstStyle/>
          <a:p>
            <a:r>
              <a:rPr lang="fr-FR" sz="2400" dirty="0" smtClean="0">
                <a:solidFill>
                  <a:prstClr val="black"/>
                </a:solidFill>
                <a:latin typeface="Arial Black" panose="020B0A04020102020204" pitchFamily="34" charset="0"/>
              </a:rPr>
              <a:t>Contexte</a:t>
            </a:r>
            <a:r>
              <a:rPr lang="fr-FR" sz="2400" dirty="0" smtClean="0">
                <a:solidFill>
                  <a:prstClr val="black"/>
                </a:solidFill>
              </a:rPr>
              <a:t> </a:t>
            </a:r>
            <a:endParaRPr lang="fr-FR" sz="2400" dirty="0">
              <a:solidFill>
                <a:prstClr val="black"/>
              </a:solidFill>
            </a:endParaRPr>
          </a:p>
        </p:txBody>
      </p:sp>
      <p:sp>
        <p:nvSpPr>
          <p:cNvPr id="25" name="Rectangle 24"/>
          <p:cNvSpPr/>
          <p:nvPr/>
        </p:nvSpPr>
        <p:spPr>
          <a:xfrm>
            <a:off x="940701" y="1562215"/>
            <a:ext cx="4140000"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pic>
        <p:nvPicPr>
          <p:cNvPr id="3" name="Image 2"/>
          <p:cNvPicPr>
            <a:picLocks noChangeAspect="1"/>
          </p:cNvPicPr>
          <p:nvPr/>
        </p:nvPicPr>
        <p:blipFill>
          <a:blip r:embed="rId3"/>
          <a:stretch>
            <a:fillRect/>
          </a:stretch>
        </p:blipFill>
        <p:spPr>
          <a:xfrm>
            <a:off x="17258" y="1087052"/>
            <a:ext cx="869116" cy="796569"/>
          </a:xfrm>
          <a:prstGeom prst="rect">
            <a:avLst/>
          </a:prstGeom>
        </p:spPr>
      </p:pic>
      <p:sp>
        <p:nvSpPr>
          <p:cNvPr id="19" name="Forme libre 18"/>
          <p:cNvSpPr/>
          <p:nvPr/>
        </p:nvSpPr>
        <p:spPr>
          <a:xfrm>
            <a:off x="4277767" y="4341171"/>
            <a:ext cx="2160004" cy="586563"/>
          </a:xfrm>
          <a:custGeom>
            <a:avLst/>
            <a:gdLst>
              <a:gd name="connsiteX0" fmla="*/ 0 w 2160004"/>
              <a:gd name="connsiteY0" fmla="*/ 0 h 586563"/>
              <a:gd name="connsiteX1" fmla="*/ 2062242 w 2160004"/>
              <a:gd name="connsiteY1" fmla="*/ 0 h 586563"/>
              <a:gd name="connsiteX2" fmla="*/ 2160004 w 2160004"/>
              <a:gd name="connsiteY2" fmla="*/ 97762 h 586563"/>
              <a:gd name="connsiteX3" fmla="*/ 2160004 w 2160004"/>
              <a:gd name="connsiteY3" fmla="*/ 586563 h 586563"/>
              <a:gd name="connsiteX4" fmla="*/ 2160004 w 2160004"/>
              <a:gd name="connsiteY4" fmla="*/ 586563 h 586563"/>
              <a:gd name="connsiteX5" fmla="*/ 97762 w 2160004"/>
              <a:gd name="connsiteY5" fmla="*/ 586563 h 586563"/>
              <a:gd name="connsiteX6" fmla="*/ 0 w 2160004"/>
              <a:gd name="connsiteY6" fmla="*/ 488801 h 586563"/>
              <a:gd name="connsiteX7" fmla="*/ 0 w 2160004"/>
              <a:gd name="connsiteY7" fmla="*/ 0 h 58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4" h="586563">
                <a:moveTo>
                  <a:pt x="0" y="0"/>
                </a:moveTo>
                <a:lnTo>
                  <a:pt x="2062242" y="0"/>
                </a:lnTo>
                <a:lnTo>
                  <a:pt x="2160004" y="97762"/>
                </a:lnTo>
                <a:lnTo>
                  <a:pt x="2160004" y="586563"/>
                </a:lnTo>
                <a:lnTo>
                  <a:pt x="2160004" y="586563"/>
                </a:lnTo>
                <a:lnTo>
                  <a:pt x="97762" y="586563"/>
                </a:lnTo>
                <a:lnTo>
                  <a:pt x="0" y="4888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121" tIns="64121" rIns="64121" bIns="64121" numCol="1" spcCol="1270" anchor="ctr" anchorCtr="0">
            <a:noAutofit/>
          </a:bodyPr>
          <a:lstStyle/>
          <a:p>
            <a:pPr lvl="0" algn="ctr" defTabSz="1066800">
              <a:lnSpc>
                <a:spcPct val="90000"/>
              </a:lnSpc>
              <a:spcBef>
                <a:spcPct val="0"/>
              </a:spcBef>
              <a:spcAft>
                <a:spcPct val="35000"/>
              </a:spcAft>
            </a:pPr>
            <a:r>
              <a:rPr lang="fr-FR" sz="2400" kern="1200" dirty="0" smtClean="0"/>
              <a:t>Développement</a:t>
            </a:r>
            <a:endParaRPr lang="fr-FR" sz="2400" kern="1200" dirty="0"/>
          </a:p>
        </p:txBody>
      </p:sp>
      <p:sp>
        <p:nvSpPr>
          <p:cNvPr id="21" name="Forme libre 20"/>
          <p:cNvSpPr/>
          <p:nvPr/>
        </p:nvSpPr>
        <p:spPr>
          <a:xfrm>
            <a:off x="8028053" y="4341171"/>
            <a:ext cx="2160004" cy="586563"/>
          </a:xfrm>
          <a:custGeom>
            <a:avLst/>
            <a:gdLst>
              <a:gd name="connsiteX0" fmla="*/ 0 w 2160004"/>
              <a:gd name="connsiteY0" fmla="*/ 0 h 586563"/>
              <a:gd name="connsiteX1" fmla="*/ 2062242 w 2160004"/>
              <a:gd name="connsiteY1" fmla="*/ 0 h 586563"/>
              <a:gd name="connsiteX2" fmla="*/ 2160004 w 2160004"/>
              <a:gd name="connsiteY2" fmla="*/ 97762 h 586563"/>
              <a:gd name="connsiteX3" fmla="*/ 2160004 w 2160004"/>
              <a:gd name="connsiteY3" fmla="*/ 586563 h 586563"/>
              <a:gd name="connsiteX4" fmla="*/ 2160004 w 2160004"/>
              <a:gd name="connsiteY4" fmla="*/ 586563 h 586563"/>
              <a:gd name="connsiteX5" fmla="*/ 97762 w 2160004"/>
              <a:gd name="connsiteY5" fmla="*/ 586563 h 586563"/>
              <a:gd name="connsiteX6" fmla="*/ 0 w 2160004"/>
              <a:gd name="connsiteY6" fmla="*/ 488801 h 586563"/>
              <a:gd name="connsiteX7" fmla="*/ 0 w 2160004"/>
              <a:gd name="connsiteY7" fmla="*/ 0 h 58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4" h="586563">
                <a:moveTo>
                  <a:pt x="0" y="0"/>
                </a:moveTo>
                <a:lnTo>
                  <a:pt x="2062242" y="0"/>
                </a:lnTo>
                <a:lnTo>
                  <a:pt x="2160004" y="97762"/>
                </a:lnTo>
                <a:lnTo>
                  <a:pt x="2160004" y="586563"/>
                </a:lnTo>
                <a:lnTo>
                  <a:pt x="2160004" y="586563"/>
                </a:lnTo>
                <a:lnTo>
                  <a:pt x="97762" y="586563"/>
                </a:lnTo>
                <a:lnTo>
                  <a:pt x="0" y="4888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121" tIns="64121" rIns="64121" bIns="64121" numCol="1" spcCol="1270" anchor="ctr" anchorCtr="0">
            <a:noAutofit/>
          </a:bodyPr>
          <a:lstStyle/>
          <a:p>
            <a:pPr lvl="0" algn="ctr" defTabSz="1066800">
              <a:lnSpc>
                <a:spcPct val="90000"/>
              </a:lnSpc>
              <a:spcBef>
                <a:spcPct val="0"/>
              </a:spcBef>
              <a:spcAft>
                <a:spcPct val="35000"/>
              </a:spcAft>
            </a:pPr>
            <a:r>
              <a:rPr lang="fr-FR" sz="2400" kern="1200" dirty="0" smtClean="0"/>
              <a:t>Production</a:t>
            </a:r>
            <a:endParaRPr lang="fr-FR" sz="2400" kern="1200" dirty="0"/>
          </a:p>
        </p:txBody>
      </p:sp>
      <p:sp>
        <p:nvSpPr>
          <p:cNvPr id="5" name="ZoneTexte 4"/>
          <p:cNvSpPr txBox="1"/>
          <p:nvPr/>
        </p:nvSpPr>
        <p:spPr>
          <a:xfrm>
            <a:off x="940700" y="1701059"/>
            <a:ext cx="11251300"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just">
              <a:lnSpc>
                <a:spcPct val="150000"/>
              </a:lnSpc>
              <a:buFont typeface="Wingdings" panose="05000000000000000000" pitchFamily="2" charset="2"/>
              <a:buChar char="q"/>
            </a:pPr>
            <a:r>
              <a:rPr lang="fr-FR" sz="2000" b="1" dirty="0" smtClean="0">
                <a:solidFill>
                  <a:schemeClr val="tx1"/>
                </a:solidFill>
              </a:rPr>
              <a:t>Une vigueur du secteur de la construction exerçant un effet d’entrainement sur la production </a:t>
            </a:r>
            <a:r>
              <a:rPr lang="fr-FR" sz="2000" b="1" dirty="0" smtClean="0">
                <a:solidFill>
                  <a:schemeClr val="tx1"/>
                </a:solidFill>
              </a:rPr>
              <a:t>d’intrants </a:t>
            </a:r>
            <a:r>
              <a:rPr lang="fr-FR" sz="2000" b="1" dirty="0" smtClean="0">
                <a:solidFill>
                  <a:schemeClr val="tx1"/>
                </a:solidFill>
              </a:rPr>
              <a:t>des BTP</a:t>
            </a:r>
          </a:p>
          <a:p>
            <a:pPr marL="342900" indent="-342900" algn="just">
              <a:lnSpc>
                <a:spcPct val="150000"/>
              </a:lnSpc>
              <a:buFont typeface="Wingdings" panose="05000000000000000000" pitchFamily="2" charset="2"/>
              <a:buChar char="q"/>
            </a:pPr>
            <a:r>
              <a:rPr lang="fr-FR" sz="2000" b="1" dirty="0" smtClean="0">
                <a:solidFill>
                  <a:schemeClr val="tx1"/>
                </a:solidFill>
              </a:rPr>
              <a:t>l’évaluation </a:t>
            </a:r>
            <a:r>
              <a:rPr lang="fr-FR" sz="2000" b="1" dirty="0">
                <a:solidFill>
                  <a:schemeClr val="tx1"/>
                </a:solidFill>
              </a:rPr>
              <a:t>de la production de </a:t>
            </a:r>
            <a:r>
              <a:rPr lang="fr-FR" sz="2000" b="1" dirty="0" smtClean="0">
                <a:solidFill>
                  <a:schemeClr val="tx1"/>
                </a:solidFill>
              </a:rPr>
              <a:t>sable reposait sur l’utilisation de paramètres </a:t>
            </a:r>
            <a:r>
              <a:rPr lang="fr-FR" sz="2000" b="1" dirty="0">
                <a:solidFill>
                  <a:schemeClr val="tx1"/>
                </a:solidFill>
              </a:rPr>
              <a:t>techniques (ratio utilisation ciment/utilisation </a:t>
            </a:r>
            <a:r>
              <a:rPr lang="fr-FR" sz="2000" b="1" dirty="0" smtClean="0">
                <a:solidFill>
                  <a:schemeClr val="tx1"/>
                </a:solidFill>
              </a:rPr>
              <a:t>sable) et les </a:t>
            </a:r>
            <a:r>
              <a:rPr lang="fr-FR" sz="2000" b="1" dirty="0">
                <a:solidFill>
                  <a:schemeClr val="tx1"/>
                </a:solidFill>
              </a:rPr>
              <a:t>consommations intermédiaires en sable et en ciment des différentes sous branches de la branche «construction et travaux de construction </a:t>
            </a:r>
            <a:r>
              <a:rPr lang="fr-FR" sz="2000" b="1" dirty="0" smtClean="0">
                <a:solidFill>
                  <a:schemeClr val="tx1"/>
                </a:solidFill>
              </a:rPr>
              <a:t>», </a:t>
            </a:r>
            <a:r>
              <a:rPr lang="fr-FR" sz="2000" b="1" dirty="0">
                <a:solidFill>
                  <a:schemeClr val="tx1"/>
                </a:solidFill>
              </a:rPr>
              <a:t>et de la branche «ciment et autres matériaux de construction »</a:t>
            </a:r>
          </a:p>
          <a:p>
            <a:pPr marL="342900" indent="-342900" algn="just">
              <a:lnSpc>
                <a:spcPct val="150000"/>
              </a:lnSpc>
              <a:buFont typeface="Wingdings" panose="05000000000000000000" pitchFamily="2" charset="2"/>
              <a:buChar char="q"/>
            </a:pPr>
            <a:r>
              <a:rPr lang="fr-FR" sz="2000" b="1" dirty="0" smtClean="0">
                <a:solidFill>
                  <a:schemeClr val="tx1"/>
                </a:solidFill>
              </a:rPr>
              <a:t>Un examen des premiers résultats du changement d’année de base avait révélé la nécessité d’améliorer l’approche méthodologique pour l’estimation de la production de sable </a:t>
            </a:r>
          </a:p>
          <a:p>
            <a:pPr algn="just">
              <a:lnSpc>
                <a:spcPct val="150000"/>
              </a:lnSpc>
            </a:pPr>
            <a:endParaRPr lang="fr-FR" sz="2000" dirty="0">
              <a:solidFill>
                <a:schemeClr val="tx1"/>
              </a:solidFill>
            </a:endParaRPr>
          </a:p>
        </p:txBody>
      </p:sp>
    </p:spTree>
    <p:extLst>
      <p:ext uri="{BB962C8B-B14F-4D97-AF65-F5344CB8AC3E}">
        <p14:creationId xmlns:p14="http://schemas.microsoft.com/office/powerpoint/2010/main" val="3141874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35273"/>
            <a:ext cx="11453445" cy="1119772"/>
          </a:xfrm>
        </p:spPr>
        <p:txBody>
          <a:bodyPr>
            <a:normAutofit/>
          </a:bodyPr>
          <a:lstStyle/>
          <a:p>
            <a:pPr lvl="0" algn="r"/>
            <a:r>
              <a:rPr lang="fr-FR" sz="6000" b="1" i="1" dirty="0" smtClean="0"/>
              <a:t>OBJECTIFS</a:t>
            </a:r>
            <a:endParaRPr lang="fr-FR" sz="6000" dirty="0"/>
          </a:p>
        </p:txBody>
      </p:sp>
      <p:graphicFrame>
        <p:nvGraphicFramePr>
          <p:cNvPr id="3" name="Diagramme 2"/>
          <p:cNvGraphicFramePr/>
          <p:nvPr>
            <p:extLst>
              <p:ext uri="{D42A27DB-BD31-4B8C-83A1-F6EECF244321}">
                <p14:modId xmlns:p14="http://schemas.microsoft.com/office/powerpoint/2010/main" val="2109944702"/>
              </p:ext>
            </p:extLst>
          </p:nvPr>
        </p:nvGraphicFramePr>
        <p:xfrm>
          <a:off x="603849" y="1091076"/>
          <a:ext cx="11435751" cy="562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02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35273"/>
            <a:ext cx="11453445" cy="1119772"/>
          </a:xfrm>
        </p:spPr>
        <p:txBody>
          <a:bodyPr>
            <a:normAutofit/>
          </a:bodyPr>
          <a:lstStyle/>
          <a:p>
            <a:pPr lvl="0" algn="r"/>
            <a:r>
              <a:rPr lang="fr-FR" sz="6000" b="1" i="1" dirty="0" smtClean="0"/>
              <a:t>OBJECTIFS</a:t>
            </a:r>
            <a:endParaRPr lang="fr-FR" sz="6000" dirty="0"/>
          </a:p>
        </p:txBody>
      </p:sp>
      <p:graphicFrame>
        <p:nvGraphicFramePr>
          <p:cNvPr id="3" name="Diagramme 2"/>
          <p:cNvGraphicFramePr/>
          <p:nvPr>
            <p:extLst>
              <p:ext uri="{D42A27DB-BD31-4B8C-83A1-F6EECF244321}">
                <p14:modId xmlns:p14="http://schemas.microsoft.com/office/powerpoint/2010/main" val="1882821116"/>
              </p:ext>
            </p:extLst>
          </p:nvPr>
        </p:nvGraphicFramePr>
        <p:xfrm>
          <a:off x="603849" y="1449238"/>
          <a:ext cx="11507638" cy="5262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03849" y="1309327"/>
            <a:ext cx="5287993" cy="6227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
        <p:nvSpPr>
          <p:cNvPr id="5" name="Rectangle 1"/>
          <p:cNvSpPr/>
          <p:nvPr/>
        </p:nvSpPr>
        <p:spPr bwMode="auto">
          <a:xfrm>
            <a:off x="1091384" y="925625"/>
            <a:ext cx="5128261" cy="369332"/>
          </a:xfrm>
          <a:prstGeom prst="rect">
            <a:avLst/>
          </a:prstGeom>
          <a:noFill/>
          <a:ln>
            <a:noFill/>
          </a:ln>
        </p:spPr>
        <p:txBody>
          <a:bodyPr wrap="square" lIns="0" tIns="0" rIns="0" bIns="0" anchor="ctr">
            <a:spAutoFit/>
          </a:bodyPr>
          <a:lstStyle/>
          <a:p>
            <a:r>
              <a:rPr lang="fr-FR" sz="2400" dirty="0" smtClean="0">
                <a:solidFill>
                  <a:prstClr val="black"/>
                </a:solidFill>
                <a:latin typeface="Arial Black" panose="020B0A04020102020204" pitchFamily="34" charset="0"/>
              </a:rPr>
              <a:t>Plus spécifiquement, il s’agit </a:t>
            </a:r>
            <a:endParaRPr lang="fr-FR" sz="2400" dirty="0">
              <a:solidFill>
                <a:prstClr val="black"/>
              </a:solidFill>
            </a:endParaRPr>
          </a:p>
        </p:txBody>
      </p:sp>
    </p:spTree>
    <p:extLst>
      <p:ext uri="{BB962C8B-B14F-4D97-AF65-F5344CB8AC3E}">
        <p14:creationId xmlns:p14="http://schemas.microsoft.com/office/powerpoint/2010/main" val="2251357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35273"/>
            <a:ext cx="11453445" cy="1119772"/>
          </a:xfrm>
        </p:spPr>
        <p:txBody>
          <a:bodyPr>
            <a:normAutofit/>
          </a:bodyPr>
          <a:lstStyle/>
          <a:p>
            <a:pPr lvl="0" algn="r"/>
            <a:r>
              <a:rPr lang="fr-FR" sz="6000" b="1" i="1" dirty="0" smtClean="0"/>
              <a:t>METHODOLOGIE</a:t>
            </a:r>
            <a:endParaRPr lang="fr-FR" sz="6000" dirty="0"/>
          </a:p>
        </p:txBody>
      </p:sp>
      <p:graphicFrame>
        <p:nvGraphicFramePr>
          <p:cNvPr id="3" name="Diagramme 2"/>
          <p:cNvGraphicFramePr/>
          <p:nvPr>
            <p:extLst>
              <p:ext uri="{D42A27DB-BD31-4B8C-83A1-F6EECF244321}">
                <p14:modId xmlns:p14="http://schemas.microsoft.com/office/powerpoint/2010/main" val="626781779"/>
              </p:ext>
            </p:extLst>
          </p:nvPr>
        </p:nvGraphicFramePr>
        <p:xfrm>
          <a:off x="603849" y="1091076"/>
          <a:ext cx="11435751" cy="562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13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35273"/>
            <a:ext cx="11453445" cy="1119772"/>
          </a:xfrm>
        </p:spPr>
        <p:txBody>
          <a:bodyPr>
            <a:normAutofit/>
          </a:bodyPr>
          <a:lstStyle/>
          <a:p>
            <a:pPr lvl="0" algn="r"/>
            <a:r>
              <a:rPr lang="fr-FR" sz="6000" b="1" i="1" dirty="0" smtClean="0"/>
              <a:t>METHODOLOGIE</a:t>
            </a:r>
            <a:endParaRPr lang="fr-FR" sz="6000" dirty="0"/>
          </a:p>
        </p:txBody>
      </p:sp>
      <p:graphicFrame>
        <p:nvGraphicFramePr>
          <p:cNvPr id="3" name="Diagramme 2"/>
          <p:cNvGraphicFramePr/>
          <p:nvPr>
            <p:extLst>
              <p:ext uri="{D42A27DB-BD31-4B8C-83A1-F6EECF244321}">
                <p14:modId xmlns:p14="http://schemas.microsoft.com/office/powerpoint/2010/main" val="1568648108"/>
              </p:ext>
            </p:extLst>
          </p:nvPr>
        </p:nvGraphicFramePr>
        <p:xfrm>
          <a:off x="603849" y="1091076"/>
          <a:ext cx="11435751" cy="562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26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38555" y="35273"/>
            <a:ext cx="11453445" cy="1119772"/>
          </a:xfrm>
        </p:spPr>
        <p:txBody>
          <a:bodyPr>
            <a:normAutofit/>
          </a:bodyPr>
          <a:lstStyle/>
          <a:p>
            <a:pPr lvl="0" algn="r"/>
            <a:r>
              <a:rPr lang="fr-FR" sz="6000" b="1" i="1" dirty="0" smtClean="0"/>
              <a:t>METHODOLOGIE</a:t>
            </a:r>
            <a:endParaRPr lang="fr-FR" sz="6000" dirty="0"/>
          </a:p>
        </p:txBody>
      </p:sp>
      <p:graphicFrame>
        <p:nvGraphicFramePr>
          <p:cNvPr id="3" name="Diagramme 2"/>
          <p:cNvGraphicFramePr/>
          <p:nvPr>
            <p:extLst>
              <p:ext uri="{D42A27DB-BD31-4B8C-83A1-F6EECF244321}">
                <p14:modId xmlns:p14="http://schemas.microsoft.com/office/powerpoint/2010/main" val="839203423"/>
              </p:ext>
            </p:extLst>
          </p:nvPr>
        </p:nvGraphicFramePr>
        <p:xfrm>
          <a:off x="603849" y="1091076"/>
          <a:ext cx="11435751" cy="562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p:cNvSpPr/>
          <p:nvPr/>
        </p:nvSpPr>
        <p:spPr bwMode="auto">
          <a:xfrm>
            <a:off x="900000" y="1083712"/>
            <a:ext cx="827150" cy="369332"/>
          </a:xfrm>
          <a:prstGeom prst="rect">
            <a:avLst/>
          </a:prstGeom>
          <a:noFill/>
          <a:ln>
            <a:noFill/>
          </a:ln>
        </p:spPr>
        <p:txBody>
          <a:bodyPr wrap="none" lIns="0" tIns="0" rIns="0" bIns="0" anchor="ctr">
            <a:spAutoFit/>
          </a:bodyPr>
          <a:lstStyle/>
          <a:p>
            <a:r>
              <a:rPr lang="fr-FR" sz="2400" b="1" dirty="0" smtClean="0">
                <a:solidFill>
                  <a:prstClr val="black"/>
                </a:solidFill>
              </a:rPr>
              <a:t>Cibles</a:t>
            </a:r>
            <a:r>
              <a:rPr lang="fr-FR" sz="2400" dirty="0" smtClean="0">
                <a:solidFill>
                  <a:prstClr val="black"/>
                </a:solidFill>
              </a:rPr>
              <a:t> </a:t>
            </a:r>
            <a:endParaRPr lang="fr-FR" sz="2400" dirty="0">
              <a:solidFill>
                <a:prstClr val="black"/>
              </a:solidFill>
            </a:endParaRPr>
          </a:p>
        </p:txBody>
      </p:sp>
      <p:sp>
        <p:nvSpPr>
          <p:cNvPr id="5" name="Rectangle 4"/>
          <p:cNvSpPr/>
          <p:nvPr/>
        </p:nvSpPr>
        <p:spPr>
          <a:xfrm>
            <a:off x="738555" y="1460408"/>
            <a:ext cx="5557754" cy="45719"/>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00">
              <a:solidFill>
                <a:prstClr val="black"/>
              </a:solidFill>
            </a:endParaRPr>
          </a:p>
        </p:txBody>
      </p:sp>
    </p:spTree>
    <p:extLst>
      <p:ext uri="{BB962C8B-B14F-4D97-AF65-F5344CB8AC3E}">
        <p14:creationId xmlns:p14="http://schemas.microsoft.com/office/powerpoint/2010/main" val="209485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81955" y="283264"/>
            <a:ext cx="5483524" cy="441354"/>
          </a:xfrm>
        </p:spPr>
        <p:txBody>
          <a:bodyPr>
            <a:normAutofit fontScale="90000"/>
          </a:bodyPr>
          <a:lstStyle/>
          <a:p>
            <a:r>
              <a:rPr lang="fr-FR" b="1" dirty="0" smtClean="0"/>
              <a:t>UNE CARRIÈRE DE SABLE </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9948" y="1069676"/>
            <a:ext cx="11688792" cy="5598544"/>
          </a:xfrm>
        </p:spPr>
      </p:pic>
    </p:spTree>
    <p:extLst>
      <p:ext uri="{BB962C8B-B14F-4D97-AF65-F5344CB8AC3E}">
        <p14:creationId xmlns:p14="http://schemas.microsoft.com/office/powerpoint/2010/main" val="10899217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13733</TotalTime>
  <Words>2377</Words>
  <Application>Microsoft Office PowerPoint</Application>
  <PresentationFormat>Grand écran</PresentationFormat>
  <Paragraphs>410</Paragraphs>
  <Slides>19</Slides>
  <Notes>18</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19</vt:i4>
      </vt:variant>
    </vt:vector>
  </HeadingPairs>
  <TitlesOfParts>
    <vt:vector size="28" baseType="lpstr">
      <vt:lpstr>Microsoft YaHei</vt:lpstr>
      <vt:lpstr>SimSun</vt:lpstr>
      <vt:lpstr>Arial</vt:lpstr>
      <vt:lpstr>Arial Black</vt:lpstr>
      <vt:lpstr>Calibri</vt:lpstr>
      <vt:lpstr>Times New Roman</vt:lpstr>
      <vt:lpstr>Wingdings</vt:lpstr>
      <vt:lpstr>Thème Office</vt:lpstr>
      <vt:lpstr>Office 主题​​</vt:lpstr>
      <vt:lpstr>Présentation PowerPoint</vt:lpstr>
      <vt:lpstr>Plan de l’exposé</vt:lpstr>
      <vt:lpstr>Introduction</vt:lpstr>
      <vt:lpstr>OBJECTIFS</vt:lpstr>
      <vt:lpstr>OBJECTIFS</vt:lpstr>
      <vt:lpstr>METHODOLOGIE</vt:lpstr>
      <vt:lpstr>METHODOLOGIE</vt:lpstr>
      <vt:lpstr>METHODOLOGIE</vt:lpstr>
      <vt:lpstr>UNE CARRIÈRE DE SABLE </vt:lpstr>
      <vt:lpstr>RESULTATS OBTENUS</vt:lpstr>
      <vt:lpstr>RESULTATS OBTENUS</vt:lpstr>
      <vt:lpstr>RESULTATS OBTENUS</vt:lpstr>
      <vt:lpstr>RESULTATS OBTENUS</vt:lpstr>
      <vt:lpstr>RESULTATS OBTENUS</vt:lpstr>
      <vt:lpstr>RESULTATS OBTENUS</vt:lpstr>
      <vt:lpstr>RESULTATS OBTENUS</vt:lpstr>
      <vt:lpstr>PRESPECTIVES </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DE L’économie numerique sur la statistique publiQUE</dc:title>
  <dc:creator>Administrateur</dc:creator>
  <cp:lastModifiedBy>Adama SECK</cp:lastModifiedBy>
  <cp:revision>500</cp:revision>
  <cp:lastPrinted>2019-04-03T14:54:03Z</cp:lastPrinted>
  <dcterms:created xsi:type="dcterms:W3CDTF">2018-12-04T17:42:37Z</dcterms:created>
  <dcterms:modified xsi:type="dcterms:W3CDTF">2019-07-03T16:14:16Z</dcterms:modified>
</cp:coreProperties>
</file>