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33"/>
  </p:notesMasterIdLst>
  <p:handoutMasterIdLst>
    <p:handoutMasterId r:id="rId34"/>
  </p:handoutMasterIdLst>
  <p:sldIdLst>
    <p:sldId id="298" r:id="rId2"/>
    <p:sldId id="319" r:id="rId3"/>
    <p:sldId id="444" r:id="rId4"/>
    <p:sldId id="445" r:id="rId5"/>
    <p:sldId id="463" r:id="rId6"/>
    <p:sldId id="447" r:id="rId7"/>
    <p:sldId id="464" r:id="rId8"/>
    <p:sldId id="448" r:id="rId9"/>
    <p:sldId id="449" r:id="rId10"/>
    <p:sldId id="450" r:id="rId11"/>
    <p:sldId id="451" r:id="rId12"/>
    <p:sldId id="454" r:id="rId13"/>
    <p:sldId id="455" r:id="rId14"/>
    <p:sldId id="456" r:id="rId15"/>
    <p:sldId id="457" r:id="rId16"/>
    <p:sldId id="453" r:id="rId17"/>
    <p:sldId id="458" r:id="rId18"/>
    <p:sldId id="459" r:id="rId19"/>
    <p:sldId id="460" r:id="rId20"/>
    <p:sldId id="461" r:id="rId21"/>
    <p:sldId id="462" r:id="rId22"/>
    <p:sldId id="302" r:id="rId23"/>
    <p:sldId id="478" r:id="rId24"/>
    <p:sldId id="490" r:id="rId25"/>
    <p:sldId id="479" r:id="rId26"/>
    <p:sldId id="480" r:id="rId27"/>
    <p:sldId id="481" r:id="rId28"/>
    <p:sldId id="482" r:id="rId29"/>
    <p:sldId id="483" r:id="rId30"/>
    <p:sldId id="487" r:id="rId31"/>
    <p:sldId id="488" r:id="rId32"/>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E181"/>
    <a:srgbClr val="FFEEB9"/>
    <a:srgbClr val="FFD243"/>
    <a:srgbClr val="E5E5E9"/>
    <a:srgbClr val="E6E7E8"/>
    <a:srgbClr val="C9CBD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1" autoAdjust="0"/>
    <p:restoredTop sz="97681" autoAdjust="0"/>
  </p:normalViewPr>
  <p:slideViewPr>
    <p:cSldViewPr>
      <p:cViewPr>
        <p:scale>
          <a:sx n="66" d="100"/>
          <a:sy n="66" d="100"/>
        </p:scale>
        <p:origin x="-931" y="154"/>
      </p:cViewPr>
      <p:guideLst>
        <p:guide orient="horz" pos="2160"/>
        <p:guide pos="2880"/>
      </p:guideLst>
    </p:cSldViewPr>
  </p:slideViewPr>
  <p:outlineViewPr>
    <p:cViewPr>
      <p:scale>
        <a:sx n="33" d="100"/>
        <a:sy n="33" d="100"/>
      </p:scale>
      <p:origin x="48" y="1626"/>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63" d="100"/>
          <a:sy n="63" d="100"/>
        </p:scale>
        <p:origin x="-3216" y="-11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nstat\Documents\Documents_mes%20travaux\ASTII\Doc%20atelier%20de%20sensibilisation\2018\dotations-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instat\Desktop\Tableaux_Enqu&#234;te_Innovation\Tableaux%20innovation.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SAMAKE\Desktop\DSAE\AACT_DSAE\Tableaux_Enqu&#234;te_Innovation\Tableaux%20innovation.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SAMAKE\Desktop\DSAE\AACT_DSAE\Tableaux_Enqu&#234;te_Innovation\Tableaux%20innovation.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view3D>
      <c:rAngAx val="1"/>
    </c:view3D>
    <c:sideWall>
      <c:spPr>
        <a:ln>
          <a:noFill/>
        </a:ln>
      </c:spPr>
    </c:sideWall>
    <c:backWall>
      <c:spPr>
        <a:ln>
          <a:noFill/>
        </a:ln>
      </c:spPr>
    </c:backWall>
    <c:plotArea>
      <c:layout>
        <c:manualLayout>
          <c:layoutTarget val="inner"/>
          <c:xMode val="edge"/>
          <c:yMode val="edge"/>
          <c:x val="9.9486297621812783E-2"/>
          <c:y val="6.9655301707360909E-2"/>
          <c:w val="0.89839675711135669"/>
          <c:h val="0.80152296513446442"/>
        </c:manualLayout>
      </c:layout>
      <c:bar3DChart>
        <c:barDir val="col"/>
        <c:grouping val="clustered"/>
        <c:ser>
          <c:idx val="0"/>
          <c:order val="0"/>
          <c:dLbls>
            <c:dLbl>
              <c:idx val="0"/>
              <c:layout>
                <c:manualLayout>
                  <c:x val="0"/>
                  <c:y val="-5.0925925925925951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FF4D-4C92-9F77-D465C1697F9F}"/>
                </c:ext>
              </c:extLst>
            </c:dLbl>
            <c:dLbl>
              <c:idx val="1"/>
              <c:layout>
                <c:manualLayout>
                  <c:x val="2.7777777777777957E-3"/>
                  <c:y val="-3.7037037037037097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FF4D-4C92-9F77-D465C1697F9F}"/>
                </c:ext>
              </c:extLst>
            </c:dLbl>
            <c:dLbl>
              <c:idx val="2"/>
              <c:layout>
                <c:manualLayout>
                  <c:x val="-1.0185067526416093E-16"/>
                  <c:y val="-3.2407407407407517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FF4D-4C92-9F77-D465C1697F9F}"/>
                </c:ext>
              </c:extLst>
            </c:dLbl>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Recheche!$B$40:$B$42</c:f>
              <c:numCache>
                <c:formatCode>General</c:formatCode>
                <c:ptCount val="3"/>
                <c:pt idx="0">
                  <c:v>2015</c:v>
                </c:pt>
                <c:pt idx="1">
                  <c:v>2016</c:v>
                </c:pt>
                <c:pt idx="2">
                  <c:v>2017</c:v>
                </c:pt>
              </c:numCache>
            </c:numRef>
          </c:cat>
          <c:val>
            <c:numRef>
              <c:f>Recheche!$C$40:$C$42</c:f>
              <c:numCache>
                <c:formatCode>0.00</c:formatCode>
                <c:ptCount val="3"/>
                <c:pt idx="0">
                  <c:v>0.31000000000000066</c:v>
                </c:pt>
                <c:pt idx="1">
                  <c:v>0.24113251603400157</c:v>
                </c:pt>
                <c:pt idx="2">
                  <c:v>0.25933492778383782</c:v>
                </c:pt>
              </c:numCache>
            </c:numRef>
          </c:val>
          <c:extLst xmlns:c16r2="http://schemas.microsoft.com/office/drawing/2015/06/chart">
            <c:ext xmlns:c16="http://schemas.microsoft.com/office/drawing/2014/chart" uri="{C3380CC4-5D6E-409C-BE32-E72D297353CC}">
              <c16:uniqueId val="{00000003-FF4D-4C92-9F77-D465C1697F9F}"/>
            </c:ext>
          </c:extLst>
        </c:ser>
        <c:shape val="box"/>
        <c:axId val="82924288"/>
        <c:axId val="82925824"/>
        <c:axId val="0"/>
      </c:bar3DChart>
      <c:catAx>
        <c:axId val="82924288"/>
        <c:scaling>
          <c:orientation val="minMax"/>
        </c:scaling>
        <c:axPos val="b"/>
        <c:numFmt formatCode="General" sourceLinked="1"/>
        <c:tickLblPos val="nextTo"/>
        <c:crossAx val="82925824"/>
        <c:crosses val="autoZero"/>
        <c:auto val="1"/>
        <c:lblAlgn val="ctr"/>
        <c:lblOffset val="100"/>
      </c:catAx>
      <c:valAx>
        <c:axId val="82925824"/>
        <c:scaling>
          <c:orientation val="minMax"/>
        </c:scaling>
        <c:axPos val="l"/>
        <c:numFmt formatCode="0.00" sourceLinked="1"/>
        <c:tickLblPos val="nextTo"/>
        <c:crossAx val="82924288"/>
        <c:crosses val="autoZero"/>
        <c:crossBetween val="between"/>
      </c:valAx>
    </c:plotArea>
    <c:plotVisOnly val="1"/>
    <c:dispBlanksAs val="gap"/>
  </c:chart>
  <c:spPr>
    <a:ln>
      <a:noFill/>
    </a:ln>
  </c:spPr>
  <c:txPr>
    <a:bodyPr/>
    <a:lstStyle/>
    <a:p>
      <a:pPr>
        <a:defRPr sz="2400"/>
      </a:pPr>
      <a:endParaRPr lang="fr-F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7455450180058528E-2"/>
          <c:y val="5.6657666127972718E-2"/>
          <c:w val="0.96508909963988476"/>
          <c:h val="0.57978609500419964"/>
        </c:manualLayout>
      </c:layout>
      <c:barChart>
        <c:barDir val="col"/>
        <c:grouping val="clustered"/>
        <c:ser>
          <c:idx val="0"/>
          <c:order val="0"/>
          <c:spPr>
            <a:solidFill>
              <a:schemeClr val="accent4"/>
            </a:solidFill>
            <a:ln>
              <a:noFill/>
            </a:ln>
            <a:effectLst/>
          </c:spPr>
          <c:dLbls>
            <c:spPr>
              <a:noFill/>
              <a:ln>
                <a:noFill/>
              </a:ln>
              <a:effectLst/>
            </c:spPr>
            <c:txPr>
              <a:bodyPr rot="0" vert="horz"/>
              <a:lstStyle/>
              <a:p>
                <a:pPr>
                  <a:defRPr/>
                </a:pPr>
                <a:endParaRPr lang="fr-FR"/>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Feuil1!$B$45:$B$46</c:f>
              <c:strCache>
                <c:ptCount val="2"/>
                <c:pt idx="0">
                  <c:v>A introduit des produits neufs ou considérablement améliorés </c:v>
                </c:pt>
                <c:pt idx="1">
                  <c:v>N'a pas introduit des produits neufs ou considérablement améliorés </c:v>
                </c:pt>
              </c:strCache>
            </c:strRef>
          </c:cat>
          <c:val>
            <c:numRef>
              <c:f>Feuil1!$E$45:$E$46</c:f>
              <c:numCache>
                <c:formatCode>###0.0</c:formatCode>
                <c:ptCount val="2"/>
                <c:pt idx="0">
                  <c:v>39.087657825652933</c:v>
                </c:pt>
                <c:pt idx="1">
                  <c:v>60.912342174346975</c:v>
                </c:pt>
              </c:numCache>
            </c:numRef>
          </c:val>
          <c:extLst xmlns:c16r2="http://schemas.microsoft.com/office/drawing/2015/06/chart">
            <c:ext xmlns:c16="http://schemas.microsoft.com/office/drawing/2014/chart" uri="{C3380CC4-5D6E-409C-BE32-E72D297353CC}">
              <c16:uniqueId val="{00000000-667B-4619-A413-C93155DC65C6}"/>
            </c:ext>
          </c:extLst>
        </c:ser>
        <c:gapWidth val="500"/>
        <c:overlap val="-27"/>
        <c:axId val="83517440"/>
        <c:axId val="83518976"/>
      </c:barChart>
      <c:catAx>
        <c:axId val="83517440"/>
        <c:scaling>
          <c:orientation val="minMax"/>
        </c:scaling>
        <c:axPos val="b"/>
        <c:numFmt formatCode="General" sourceLinked="1"/>
        <c:majorTickMark val="in"/>
        <c:tickLblPos val="nextTo"/>
        <c:spPr>
          <a:noFill/>
          <a:ln w="9525" cap="flat" cmpd="sng" algn="ctr">
            <a:solidFill>
              <a:schemeClr val="tx1">
                <a:lumMod val="15000"/>
                <a:lumOff val="85000"/>
              </a:schemeClr>
            </a:solidFill>
            <a:round/>
          </a:ln>
          <a:effectLst/>
        </c:spPr>
        <c:txPr>
          <a:bodyPr rot="-60000000" vert="horz"/>
          <a:lstStyle/>
          <a:p>
            <a:pPr>
              <a:defRPr/>
            </a:pPr>
            <a:endParaRPr lang="fr-FR"/>
          </a:p>
        </c:txPr>
        <c:crossAx val="83518976"/>
        <c:crosses val="autoZero"/>
        <c:auto val="1"/>
        <c:lblAlgn val="ctr"/>
        <c:lblOffset val="100"/>
      </c:catAx>
      <c:valAx>
        <c:axId val="83518976"/>
        <c:scaling>
          <c:orientation val="minMax"/>
        </c:scaling>
        <c:delete val="1"/>
        <c:axPos val="l"/>
        <c:numFmt formatCode="###0.0" sourceLinked="1"/>
        <c:majorTickMark val="none"/>
        <c:tickLblPos val="none"/>
        <c:crossAx val="83517440"/>
        <c:crosses val="autoZero"/>
        <c:crossBetween val="between"/>
      </c:valAx>
      <c:spPr>
        <a:noFill/>
        <a:ln>
          <a:noFill/>
        </a:ln>
        <a:effectLst/>
      </c:spPr>
    </c:plotArea>
    <c:plotVisOnly val="1"/>
    <c:dispBlanksAs val="gap"/>
  </c:chart>
  <c:spPr>
    <a:solidFill>
      <a:schemeClr val="bg1"/>
    </a:solidFill>
    <a:ln w="9525" cap="flat" cmpd="sng" algn="ctr">
      <a:noFill/>
      <a:round/>
    </a:ln>
    <a:effectLst/>
  </c:spPr>
  <c:txPr>
    <a:bodyPr/>
    <a:lstStyle/>
    <a:p>
      <a:pPr>
        <a:defRPr sz="2400"/>
      </a:pPr>
      <a:endParaRPr lang="fr-FR"/>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7321984065262617E-2"/>
          <c:y val="0.12698287651283371"/>
          <c:w val="0.96535603186947483"/>
          <c:h val="0.36398242436178796"/>
        </c:manualLayout>
      </c:layout>
      <c:barChart>
        <c:barDir val="col"/>
        <c:grouping val="clustered"/>
        <c:ser>
          <c:idx val="0"/>
          <c:order val="0"/>
          <c:spPr>
            <a:solidFill>
              <a:schemeClr val="accent6">
                <a:lumMod val="75000"/>
              </a:schemeClr>
            </a:solidFill>
            <a:ln>
              <a:noFill/>
            </a:ln>
            <a:effectLst/>
          </c:spPr>
          <c:dLbls>
            <c:spPr>
              <a:noFill/>
              <a:ln>
                <a:noFill/>
              </a:ln>
              <a:effectLst/>
            </c:spPr>
            <c:txPr>
              <a:bodyPr rot="0" vert="horz"/>
              <a:lstStyle/>
              <a:p>
                <a:pPr>
                  <a:defRPr/>
                </a:pPr>
                <a:endParaRPr lang="fr-FR"/>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Feuil1!$A$908:$A$914</c:f>
              <c:strCache>
                <c:ptCount val="7"/>
                <c:pt idx="0">
                  <c:v>L'entreprise a obtenu un brevet au MALI</c:v>
                </c:pt>
                <c:pt idx="1">
                  <c:v>L'entreprise a demandé un brevet à l'exterieur MALI</c:v>
                </c:pt>
                <c:pt idx="2">
                  <c:v>L'entreprise a deposé une conception industrielle</c:v>
                </c:pt>
                <c:pt idx="3">
                  <c:v>L'entreprise a deposé une marque</c:v>
                </c:pt>
                <c:pt idx="4">
                  <c:v>L'entreprise a revendiqué les droits d'auteurs</c:v>
                </c:pt>
                <c:pt idx="5">
                  <c:v>L'entreprise a accordé une licence de propriété intellectuelle à la suite d'une innovationI</c:v>
                </c:pt>
                <c:pt idx="6">
                  <c:v>L'entreprise a reussi un certificat d'obtention vegetal</c:v>
                </c:pt>
              </c:strCache>
            </c:strRef>
          </c:cat>
          <c:val>
            <c:numRef>
              <c:f>Feuil1!$B$908:$B$914</c:f>
              <c:numCache>
                <c:formatCode>###0.0</c:formatCode>
                <c:ptCount val="7"/>
                <c:pt idx="0">
                  <c:v>18.787663947399629</c:v>
                </c:pt>
                <c:pt idx="1">
                  <c:v>9.7459101980617486</c:v>
                </c:pt>
                <c:pt idx="2">
                  <c:v>15.11508072714537</c:v>
                </c:pt>
                <c:pt idx="3">
                  <c:v>24.939883199078697</c:v>
                </c:pt>
                <c:pt idx="4">
                  <c:v>8.0480056470970922</c:v>
                </c:pt>
                <c:pt idx="5">
                  <c:v>13.011542496491149</c:v>
                </c:pt>
                <c:pt idx="6">
                  <c:v>9.7226550315709535</c:v>
                </c:pt>
              </c:numCache>
            </c:numRef>
          </c:val>
        </c:ser>
        <c:gapWidth val="219"/>
        <c:overlap val="-27"/>
        <c:axId val="83480960"/>
        <c:axId val="83482496"/>
      </c:barChart>
      <c:catAx>
        <c:axId val="83480960"/>
        <c:scaling>
          <c:orientation val="minMax"/>
        </c:scaling>
        <c:axPos val="b"/>
        <c:numFmt formatCode="General" sourceLinked="1"/>
        <c:majorTickMark val="in"/>
        <c:tickLblPos val="nextTo"/>
        <c:spPr>
          <a:noFill/>
          <a:ln w="9525" cap="flat" cmpd="sng" algn="ctr">
            <a:solidFill>
              <a:schemeClr val="tx1">
                <a:lumMod val="15000"/>
                <a:lumOff val="85000"/>
              </a:schemeClr>
            </a:solidFill>
            <a:round/>
          </a:ln>
          <a:effectLst/>
        </c:spPr>
        <c:txPr>
          <a:bodyPr rot="-60000000" vert="horz"/>
          <a:lstStyle/>
          <a:p>
            <a:pPr>
              <a:defRPr/>
            </a:pPr>
            <a:endParaRPr lang="fr-FR"/>
          </a:p>
        </c:txPr>
        <c:crossAx val="83482496"/>
        <c:crosses val="autoZero"/>
        <c:auto val="1"/>
        <c:lblAlgn val="ctr"/>
        <c:lblOffset val="100"/>
      </c:catAx>
      <c:valAx>
        <c:axId val="83482496"/>
        <c:scaling>
          <c:orientation val="minMax"/>
        </c:scaling>
        <c:delete val="1"/>
        <c:axPos val="l"/>
        <c:numFmt formatCode="###0.0" sourceLinked="1"/>
        <c:majorTickMark val="none"/>
        <c:tickLblPos val="none"/>
        <c:crossAx val="83480960"/>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600"/>
      </a:pPr>
      <a:endParaRPr lang="fr-FR"/>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1155283457670654E-2"/>
          <c:y val="5.0391226371672988E-2"/>
          <c:w val="0.96342726574568127"/>
          <c:h val="0.47501727469681437"/>
        </c:manualLayout>
      </c:layout>
      <c:barChart>
        <c:barDir val="col"/>
        <c:grouping val="clustered"/>
        <c:ser>
          <c:idx val="0"/>
          <c:order val="0"/>
          <c:spPr>
            <a:solidFill>
              <a:schemeClr val="accent4"/>
            </a:solidFill>
            <a:ln>
              <a:noFill/>
            </a:ln>
            <a:effectLst/>
          </c:spPr>
          <c:dLbls>
            <c:spPr>
              <a:noFill/>
              <a:ln>
                <a:noFill/>
              </a:ln>
              <a:effectLst/>
            </c:spPr>
            <c:txPr>
              <a:bodyPr rot="0" vert="horz"/>
              <a:lstStyle/>
              <a:p>
                <a:pPr>
                  <a:defRPr/>
                </a:pPr>
                <a:endParaRPr lang="fr-FR"/>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Feuil1!$A$837:$A$841</c:f>
              <c:strCache>
                <c:ptCount val="5"/>
                <c:pt idx="0">
                  <c:v>Manque de fonds dans votre entreprise ou groupe</c:v>
                </c:pt>
                <c:pt idx="1">
                  <c:v>Manque de financement des sources externes</c:v>
                </c:pt>
                <c:pt idx="2">
                  <c:v>Coûts d'innovation trop élevés</c:v>
                </c:pt>
                <c:pt idx="3">
                  <c:v>Risques économiques perçus trop élevés</c:v>
                </c:pt>
                <c:pt idx="4">
                  <c:v>Difficulté à trouver des partenaires de coopération pour l'innovation</c:v>
                </c:pt>
              </c:strCache>
            </c:strRef>
          </c:cat>
          <c:val>
            <c:numRef>
              <c:f>Feuil1!$B$837:$B$841</c:f>
              <c:numCache>
                <c:formatCode>###0.0</c:formatCode>
                <c:ptCount val="5"/>
                <c:pt idx="0">
                  <c:v>44.18431809940531</c:v>
                </c:pt>
                <c:pt idx="1">
                  <c:v>52.657004832681999</c:v>
                </c:pt>
                <c:pt idx="2">
                  <c:v>45.076179857765204</c:v>
                </c:pt>
                <c:pt idx="3">
                  <c:v>27.89841737073974</c:v>
                </c:pt>
                <c:pt idx="4">
                  <c:v>30.951512939658077</c:v>
                </c:pt>
              </c:numCache>
            </c:numRef>
          </c:val>
          <c:extLst xmlns:c16r2="http://schemas.microsoft.com/office/drawing/2015/06/chart">
            <c:ext xmlns:c16="http://schemas.microsoft.com/office/drawing/2014/chart" uri="{C3380CC4-5D6E-409C-BE32-E72D297353CC}">
              <c16:uniqueId val="{00000000-18B1-4C6B-87CE-8097B1A38B12}"/>
            </c:ext>
          </c:extLst>
        </c:ser>
        <c:gapWidth val="278"/>
        <c:overlap val="-27"/>
        <c:axId val="83577088"/>
        <c:axId val="83607552"/>
      </c:barChart>
      <c:catAx>
        <c:axId val="83577088"/>
        <c:scaling>
          <c:orientation val="minMax"/>
        </c:scaling>
        <c:axPos val="b"/>
        <c:numFmt formatCode="General" sourceLinked="1"/>
        <c:tickLblPos val="nextTo"/>
        <c:spPr>
          <a:noFill/>
          <a:ln w="9525" cap="flat" cmpd="sng" algn="ctr">
            <a:solidFill>
              <a:schemeClr val="tx1">
                <a:lumMod val="15000"/>
                <a:lumOff val="85000"/>
              </a:schemeClr>
            </a:solidFill>
            <a:round/>
          </a:ln>
          <a:effectLst/>
        </c:spPr>
        <c:txPr>
          <a:bodyPr rot="-60000000" vert="horz"/>
          <a:lstStyle/>
          <a:p>
            <a:pPr>
              <a:defRPr/>
            </a:pPr>
            <a:endParaRPr lang="fr-FR"/>
          </a:p>
        </c:txPr>
        <c:crossAx val="83607552"/>
        <c:crosses val="autoZero"/>
        <c:auto val="1"/>
        <c:lblAlgn val="ctr"/>
        <c:lblOffset val="100"/>
      </c:catAx>
      <c:valAx>
        <c:axId val="83607552"/>
        <c:scaling>
          <c:orientation val="minMax"/>
        </c:scaling>
        <c:delete val="1"/>
        <c:axPos val="l"/>
        <c:numFmt formatCode="###0.0" sourceLinked="1"/>
        <c:majorTickMark val="none"/>
        <c:tickLblPos val="none"/>
        <c:crossAx val="83577088"/>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2000"/>
      </a:pPr>
      <a:endParaRPr lang="fr-FR"/>
    </a:p>
  </c:txPr>
  <c:externalData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B123DA-7DBB-4E2A-B498-A691CBB03073}"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22D6732A-61CE-481A-94D0-1D7F21EBC4E1}">
      <dgm:prSet phldrT="[Texte]" custT="1"/>
      <dgm:spPr/>
      <dgm:t>
        <a:bodyPr/>
        <a:lstStyle/>
        <a:p>
          <a:r>
            <a:rPr lang="fr-FR" sz="2400" b="1" dirty="0" smtClean="0">
              <a:latin typeface="+mn-lt"/>
            </a:rPr>
            <a:t>Auprès  des institutions  de recherche</a:t>
          </a:r>
          <a:endParaRPr lang="fr-FR" sz="2400" dirty="0">
            <a:latin typeface="+mn-lt"/>
          </a:endParaRPr>
        </a:p>
      </dgm:t>
    </dgm:pt>
    <dgm:pt modelId="{4E6E104C-C6F7-4258-B998-8C7AC3F108E1}" type="parTrans" cxnId="{6C83D337-28E0-417B-B8C3-960FE2EBCCD2}">
      <dgm:prSet/>
      <dgm:spPr/>
      <dgm:t>
        <a:bodyPr/>
        <a:lstStyle/>
        <a:p>
          <a:endParaRPr lang="fr-FR" sz="2400">
            <a:latin typeface="+mn-lt"/>
          </a:endParaRPr>
        </a:p>
      </dgm:t>
    </dgm:pt>
    <dgm:pt modelId="{B408EC74-6C61-4BC7-91A1-1CCC44FE047D}" type="sibTrans" cxnId="{6C83D337-28E0-417B-B8C3-960FE2EBCCD2}">
      <dgm:prSet/>
      <dgm:spPr/>
      <dgm:t>
        <a:bodyPr/>
        <a:lstStyle/>
        <a:p>
          <a:endParaRPr lang="fr-FR" sz="2400">
            <a:latin typeface="+mn-lt"/>
          </a:endParaRPr>
        </a:p>
      </dgm:t>
    </dgm:pt>
    <dgm:pt modelId="{0B3906FE-5BB4-407A-ABC3-51F56DDF6744}">
      <dgm:prSet phldrT="[Texte]" custT="1"/>
      <dgm:spPr/>
      <dgm:t>
        <a:bodyPr/>
        <a:lstStyle/>
        <a:p>
          <a:pPr algn="just"/>
          <a:r>
            <a:rPr lang="fr-FR" sz="2400" dirty="0" smtClean="0">
              <a:latin typeface="+mn-lt"/>
            </a:rPr>
            <a:t>Recensement exhaustif de toutes les institutions/structures de recherche.</a:t>
          </a:r>
          <a:endParaRPr lang="fr-FR" sz="2400" dirty="0">
            <a:latin typeface="+mn-lt"/>
          </a:endParaRPr>
        </a:p>
      </dgm:t>
    </dgm:pt>
    <dgm:pt modelId="{5285776D-5ED5-4552-9257-933A21AE7AAD}" type="parTrans" cxnId="{C8C42258-5D1C-416A-A43F-1B9958C00BC6}">
      <dgm:prSet/>
      <dgm:spPr/>
      <dgm:t>
        <a:bodyPr/>
        <a:lstStyle/>
        <a:p>
          <a:endParaRPr lang="fr-FR" sz="2400">
            <a:latin typeface="+mn-lt"/>
          </a:endParaRPr>
        </a:p>
      </dgm:t>
    </dgm:pt>
    <dgm:pt modelId="{BA5E6C01-A6F1-4F76-81F2-6A4C503E29C5}" type="sibTrans" cxnId="{C8C42258-5D1C-416A-A43F-1B9958C00BC6}">
      <dgm:prSet/>
      <dgm:spPr/>
      <dgm:t>
        <a:bodyPr/>
        <a:lstStyle/>
        <a:p>
          <a:endParaRPr lang="fr-FR" sz="2400">
            <a:latin typeface="+mn-lt"/>
          </a:endParaRPr>
        </a:p>
      </dgm:t>
    </dgm:pt>
    <dgm:pt modelId="{A60C6630-8566-4229-ADF6-799DE70D081D}">
      <dgm:prSet phldrT="[Texte]" custT="1"/>
      <dgm:spPr/>
      <dgm:t>
        <a:bodyPr/>
        <a:lstStyle/>
        <a:p>
          <a:r>
            <a:rPr lang="fr-FR" sz="2400" b="1" dirty="0" smtClean="0">
              <a:latin typeface="+mn-lt"/>
            </a:rPr>
            <a:t>Auprès des entreprises </a:t>
          </a:r>
          <a:endParaRPr lang="fr-FR" sz="2400" dirty="0">
            <a:latin typeface="+mn-lt"/>
          </a:endParaRPr>
        </a:p>
      </dgm:t>
    </dgm:pt>
    <dgm:pt modelId="{50166364-81E3-4455-AA0B-B397C2B46D95}" type="parTrans" cxnId="{8290360E-641A-4200-B4BB-477820EEF0A6}">
      <dgm:prSet/>
      <dgm:spPr/>
      <dgm:t>
        <a:bodyPr/>
        <a:lstStyle/>
        <a:p>
          <a:endParaRPr lang="fr-FR" sz="2400">
            <a:latin typeface="+mn-lt"/>
          </a:endParaRPr>
        </a:p>
      </dgm:t>
    </dgm:pt>
    <dgm:pt modelId="{D1FA1CF2-B885-46FB-8D11-3807D0FEEEAE}" type="sibTrans" cxnId="{8290360E-641A-4200-B4BB-477820EEF0A6}">
      <dgm:prSet/>
      <dgm:spPr/>
      <dgm:t>
        <a:bodyPr/>
        <a:lstStyle/>
        <a:p>
          <a:endParaRPr lang="fr-FR" sz="2400">
            <a:latin typeface="+mn-lt"/>
          </a:endParaRPr>
        </a:p>
      </dgm:t>
    </dgm:pt>
    <dgm:pt modelId="{FD1ADB66-56EF-4DCB-988D-1442E25F07EE}">
      <dgm:prSet phldrT="[Texte]" custT="1"/>
      <dgm:spPr/>
      <dgm:t>
        <a:bodyPr/>
        <a:lstStyle/>
        <a:p>
          <a:pPr algn="just"/>
          <a:r>
            <a:rPr lang="fr-FR" sz="2400" dirty="0" smtClean="0">
              <a:latin typeface="+mn-lt"/>
            </a:rPr>
            <a:t>Enquête par sondage stratifiée (par branche) à un degré sur un échantillon estimé à 156 entreprises (ayant au moins 10 employés) dont 24 sont de services.</a:t>
          </a:r>
          <a:endParaRPr lang="fr-FR" sz="2400" dirty="0">
            <a:latin typeface="+mn-lt"/>
          </a:endParaRPr>
        </a:p>
      </dgm:t>
    </dgm:pt>
    <dgm:pt modelId="{0BBF2903-214C-4EBB-B976-82D005FA50FD}" type="parTrans" cxnId="{2A6ACBC4-7922-46A0-95B5-99F7CB4F6922}">
      <dgm:prSet/>
      <dgm:spPr/>
      <dgm:t>
        <a:bodyPr/>
        <a:lstStyle/>
        <a:p>
          <a:endParaRPr lang="fr-FR" sz="2400">
            <a:latin typeface="+mn-lt"/>
          </a:endParaRPr>
        </a:p>
      </dgm:t>
    </dgm:pt>
    <dgm:pt modelId="{0F75E689-CE16-4E9E-A1DC-019923887F7E}" type="sibTrans" cxnId="{2A6ACBC4-7922-46A0-95B5-99F7CB4F6922}">
      <dgm:prSet/>
      <dgm:spPr/>
      <dgm:t>
        <a:bodyPr/>
        <a:lstStyle/>
        <a:p>
          <a:endParaRPr lang="fr-FR" sz="2400">
            <a:latin typeface="+mn-lt"/>
          </a:endParaRPr>
        </a:p>
      </dgm:t>
    </dgm:pt>
    <dgm:pt modelId="{8770FE3C-B290-48CE-B6B2-FD4099A3BC36}">
      <dgm:prSet phldrT="[Texte]" custT="1"/>
      <dgm:spPr/>
      <dgm:t>
        <a:bodyPr/>
        <a:lstStyle/>
        <a:p>
          <a:pPr algn="l"/>
          <a:endParaRPr lang="fr-FR" sz="2400" dirty="0">
            <a:latin typeface="+mn-lt"/>
          </a:endParaRPr>
        </a:p>
      </dgm:t>
    </dgm:pt>
    <dgm:pt modelId="{60C4C54C-849C-429A-A47B-56BBE8865F03}" type="parTrans" cxnId="{70899C80-A93B-49CB-B66F-4742D9A17773}">
      <dgm:prSet/>
      <dgm:spPr/>
      <dgm:t>
        <a:bodyPr/>
        <a:lstStyle/>
        <a:p>
          <a:endParaRPr lang="fr-FR" sz="2400">
            <a:latin typeface="+mn-lt"/>
          </a:endParaRPr>
        </a:p>
      </dgm:t>
    </dgm:pt>
    <dgm:pt modelId="{6729229A-44E1-4154-8E8E-8388A22BA5B7}" type="sibTrans" cxnId="{70899C80-A93B-49CB-B66F-4742D9A17773}">
      <dgm:prSet/>
      <dgm:spPr/>
      <dgm:t>
        <a:bodyPr/>
        <a:lstStyle/>
        <a:p>
          <a:endParaRPr lang="fr-FR" sz="2400">
            <a:latin typeface="+mn-lt"/>
          </a:endParaRPr>
        </a:p>
      </dgm:t>
    </dgm:pt>
    <dgm:pt modelId="{86151A1D-912A-4D24-911D-614D6FECABA7}" type="pres">
      <dgm:prSet presAssocID="{AFB123DA-7DBB-4E2A-B498-A691CBB03073}" presName="Name0" presStyleCnt="0">
        <dgm:presLayoutVars>
          <dgm:dir/>
          <dgm:animLvl val="lvl"/>
          <dgm:resizeHandles/>
        </dgm:presLayoutVars>
      </dgm:prSet>
      <dgm:spPr/>
      <dgm:t>
        <a:bodyPr/>
        <a:lstStyle/>
        <a:p>
          <a:endParaRPr lang="fr-FR"/>
        </a:p>
      </dgm:t>
    </dgm:pt>
    <dgm:pt modelId="{DFF89E19-DBF1-4FB2-B7EB-C5683007BDCE}" type="pres">
      <dgm:prSet presAssocID="{22D6732A-61CE-481A-94D0-1D7F21EBC4E1}" presName="linNode" presStyleCnt="0"/>
      <dgm:spPr/>
    </dgm:pt>
    <dgm:pt modelId="{85B09E12-C71E-4451-B797-D24FED562090}" type="pres">
      <dgm:prSet presAssocID="{22D6732A-61CE-481A-94D0-1D7F21EBC4E1}" presName="parentShp" presStyleLbl="node1" presStyleIdx="0" presStyleCnt="2">
        <dgm:presLayoutVars>
          <dgm:bulletEnabled val="1"/>
        </dgm:presLayoutVars>
      </dgm:prSet>
      <dgm:spPr/>
      <dgm:t>
        <a:bodyPr/>
        <a:lstStyle/>
        <a:p>
          <a:endParaRPr lang="fr-FR"/>
        </a:p>
      </dgm:t>
    </dgm:pt>
    <dgm:pt modelId="{98557424-CEBD-4FE0-B183-DAABEAE0F297}" type="pres">
      <dgm:prSet presAssocID="{22D6732A-61CE-481A-94D0-1D7F21EBC4E1}" presName="childShp" presStyleLbl="bgAccFollowNode1" presStyleIdx="0" presStyleCnt="2" custLinFactNeighborX="638" custLinFactNeighborY="-545">
        <dgm:presLayoutVars>
          <dgm:bulletEnabled val="1"/>
        </dgm:presLayoutVars>
      </dgm:prSet>
      <dgm:spPr/>
      <dgm:t>
        <a:bodyPr/>
        <a:lstStyle/>
        <a:p>
          <a:endParaRPr lang="fr-FR"/>
        </a:p>
      </dgm:t>
    </dgm:pt>
    <dgm:pt modelId="{37197F84-586A-4D66-8E67-0C3940BABF95}" type="pres">
      <dgm:prSet presAssocID="{B408EC74-6C61-4BC7-91A1-1CCC44FE047D}" presName="spacing" presStyleCnt="0"/>
      <dgm:spPr/>
    </dgm:pt>
    <dgm:pt modelId="{2EF574CE-3D2C-4CB4-B5CE-E7D89E943BE3}" type="pres">
      <dgm:prSet presAssocID="{A60C6630-8566-4229-ADF6-799DE70D081D}" presName="linNode" presStyleCnt="0"/>
      <dgm:spPr/>
    </dgm:pt>
    <dgm:pt modelId="{4E81E992-2E3C-4F86-B4FC-9CE5B543EA3F}" type="pres">
      <dgm:prSet presAssocID="{A60C6630-8566-4229-ADF6-799DE70D081D}" presName="parentShp" presStyleLbl="node1" presStyleIdx="1" presStyleCnt="2">
        <dgm:presLayoutVars>
          <dgm:bulletEnabled val="1"/>
        </dgm:presLayoutVars>
      </dgm:prSet>
      <dgm:spPr/>
      <dgm:t>
        <a:bodyPr/>
        <a:lstStyle/>
        <a:p>
          <a:endParaRPr lang="fr-FR"/>
        </a:p>
      </dgm:t>
    </dgm:pt>
    <dgm:pt modelId="{A1198D7C-6B48-402B-B171-EAEAA055DA88}" type="pres">
      <dgm:prSet presAssocID="{A60C6630-8566-4229-ADF6-799DE70D081D}" presName="childShp" presStyleLbl="bgAccFollowNode1" presStyleIdx="1" presStyleCnt="2" custScaleY="123083">
        <dgm:presLayoutVars>
          <dgm:bulletEnabled val="1"/>
        </dgm:presLayoutVars>
      </dgm:prSet>
      <dgm:spPr/>
      <dgm:t>
        <a:bodyPr/>
        <a:lstStyle/>
        <a:p>
          <a:endParaRPr lang="fr-FR"/>
        </a:p>
      </dgm:t>
    </dgm:pt>
  </dgm:ptLst>
  <dgm:cxnLst>
    <dgm:cxn modelId="{70899C80-A93B-49CB-B66F-4742D9A17773}" srcId="{22D6732A-61CE-481A-94D0-1D7F21EBC4E1}" destId="{8770FE3C-B290-48CE-B6B2-FD4099A3BC36}" srcOrd="0" destOrd="0" parTransId="{60C4C54C-849C-429A-A47B-56BBE8865F03}" sibTransId="{6729229A-44E1-4154-8E8E-8388A22BA5B7}"/>
    <dgm:cxn modelId="{E5AEBF7B-DB44-467B-AAFB-7E3688D42008}" type="presOf" srcId="{0B3906FE-5BB4-407A-ABC3-51F56DDF6744}" destId="{98557424-CEBD-4FE0-B183-DAABEAE0F297}" srcOrd="0" destOrd="1" presId="urn:microsoft.com/office/officeart/2005/8/layout/vList6"/>
    <dgm:cxn modelId="{97A6E5A6-D130-4FB6-BBA7-50837AFF7A6D}" type="presOf" srcId="{A60C6630-8566-4229-ADF6-799DE70D081D}" destId="{4E81E992-2E3C-4F86-B4FC-9CE5B543EA3F}" srcOrd="0" destOrd="0" presId="urn:microsoft.com/office/officeart/2005/8/layout/vList6"/>
    <dgm:cxn modelId="{E84E059E-3809-4CA1-96BE-440AEA6BC084}" type="presOf" srcId="{FD1ADB66-56EF-4DCB-988D-1442E25F07EE}" destId="{A1198D7C-6B48-402B-B171-EAEAA055DA88}" srcOrd="0" destOrd="0" presId="urn:microsoft.com/office/officeart/2005/8/layout/vList6"/>
    <dgm:cxn modelId="{8290360E-641A-4200-B4BB-477820EEF0A6}" srcId="{AFB123DA-7DBB-4E2A-B498-A691CBB03073}" destId="{A60C6630-8566-4229-ADF6-799DE70D081D}" srcOrd="1" destOrd="0" parTransId="{50166364-81E3-4455-AA0B-B397C2B46D95}" sibTransId="{D1FA1CF2-B885-46FB-8D11-3807D0FEEEAE}"/>
    <dgm:cxn modelId="{C8C42258-5D1C-416A-A43F-1B9958C00BC6}" srcId="{22D6732A-61CE-481A-94D0-1D7F21EBC4E1}" destId="{0B3906FE-5BB4-407A-ABC3-51F56DDF6744}" srcOrd="1" destOrd="0" parTransId="{5285776D-5ED5-4552-9257-933A21AE7AAD}" sibTransId="{BA5E6C01-A6F1-4F76-81F2-6A4C503E29C5}"/>
    <dgm:cxn modelId="{2A6ACBC4-7922-46A0-95B5-99F7CB4F6922}" srcId="{A60C6630-8566-4229-ADF6-799DE70D081D}" destId="{FD1ADB66-56EF-4DCB-988D-1442E25F07EE}" srcOrd="0" destOrd="0" parTransId="{0BBF2903-214C-4EBB-B976-82D005FA50FD}" sibTransId="{0F75E689-CE16-4E9E-A1DC-019923887F7E}"/>
    <dgm:cxn modelId="{B71B23B4-6CFD-4D33-8F7C-8A771D6BA41B}" type="presOf" srcId="{AFB123DA-7DBB-4E2A-B498-A691CBB03073}" destId="{86151A1D-912A-4D24-911D-614D6FECABA7}" srcOrd="0" destOrd="0" presId="urn:microsoft.com/office/officeart/2005/8/layout/vList6"/>
    <dgm:cxn modelId="{79395605-B03B-4C95-B408-42B70BE25F56}" type="presOf" srcId="{8770FE3C-B290-48CE-B6B2-FD4099A3BC36}" destId="{98557424-CEBD-4FE0-B183-DAABEAE0F297}" srcOrd="0" destOrd="0" presId="urn:microsoft.com/office/officeart/2005/8/layout/vList6"/>
    <dgm:cxn modelId="{74091356-46E5-462E-882C-C5FB7C119800}" type="presOf" srcId="{22D6732A-61CE-481A-94D0-1D7F21EBC4E1}" destId="{85B09E12-C71E-4451-B797-D24FED562090}" srcOrd="0" destOrd="0" presId="urn:microsoft.com/office/officeart/2005/8/layout/vList6"/>
    <dgm:cxn modelId="{6C83D337-28E0-417B-B8C3-960FE2EBCCD2}" srcId="{AFB123DA-7DBB-4E2A-B498-A691CBB03073}" destId="{22D6732A-61CE-481A-94D0-1D7F21EBC4E1}" srcOrd="0" destOrd="0" parTransId="{4E6E104C-C6F7-4258-B998-8C7AC3F108E1}" sibTransId="{B408EC74-6C61-4BC7-91A1-1CCC44FE047D}"/>
    <dgm:cxn modelId="{CC9399DB-BC88-45BA-8821-70DDA0F59E01}" type="presParOf" srcId="{86151A1D-912A-4D24-911D-614D6FECABA7}" destId="{DFF89E19-DBF1-4FB2-B7EB-C5683007BDCE}" srcOrd="0" destOrd="0" presId="urn:microsoft.com/office/officeart/2005/8/layout/vList6"/>
    <dgm:cxn modelId="{BC1DDC94-0CFD-4A4E-B365-395813F0BBE4}" type="presParOf" srcId="{DFF89E19-DBF1-4FB2-B7EB-C5683007BDCE}" destId="{85B09E12-C71E-4451-B797-D24FED562090}" srcOrd="0" destOrd="0" presId="urn:microsoft.com/office/officeart/2005/8/layout/vList6"/>
    <dgm:cxn modelId="{12A2D7F7-80CB-4E14-9A6C-5F7D60FBA5BA}" type="presParOf" srcId="{DFF89E19-DBF1-4FB2-B7EB-C5683007BDCE}" destId="{98557424-CEBD-4FE0-B183-DAABEAE0F297}" srcOrd="1" destOrd="0" presId="urn:microsoft.com/office/officeart/2005/8/layout/vList6"/>
    <dgm:cxn modelId="{A3C9D15F-3F8A-4773-850F-180C155C9EEC}" type="presParOf" srcId="{86151A1D-912A-4D24-911D-614D6FECABA7}" destId="{37197F84-586A-4D66-8E67-0C3940BABF95}" srcOrd="1" destOrd="0" presId="urn:microsoft.com/office/officeart/2005/8/layout/vList6"/>
    <dgm:cxn modelId="{34579D19-75B1-4894-B648-5BAD6B742862}" type="presParOf" srcId="{86151A1D-912A-4D24-911D-614D6FECABA7}" destId="{2EF574CE-3D2C-4CB4-B5CE-E7D89E943BE3}" srcOrd="2" destOrd="0" presId="urn:microsoft.com/office/officeart/2005/8/layout/vList6"/>
    <dgm:cxn modelId="{312C2E3E-9EBB-4D6B-860F-F84487CA72F8}" type="presParOf" srcId="{2EF574CE-3D2C-4CB4-B5CE-E7D89E943BE3}" destId="{4E81E992-2E3C-4F86-B4FC-9CE5B543EA3F}" srcOrd="0" destOrd="0" presId="urn:microsoft.com/office/officeart/2005/8/layout/vList6"/>
    <dgm:cxn modelId="{B3ADC2C6-0B8C-43FC-A5BC-2D375BC3F35E}" type="presParOf" srcId="{2EF574CE-3D2C-4CB4-B5CE-E7D89E943BE3}" destId="{A1198D7C-6B48-402B-B171-EAEAA055DA88}"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557424-CEBD-4FE0-B183-DAABEAE0F297}">
      <dsp:nvSpPr>
        <dsp:cNvPr id="0" name=""/>
        <dsp:cNvSpPr/>
      </dsp:nvSpPr>
      <dsp:spPr>
        <a:xfrm>
          <a:off x="3657599" y="0"/>
          <a:ext cx="5486400" cy="210694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endParaRPr lang="fr-FR" sz="2400" kern="1200" dirty="0">
            <a:latin typeface="+mn-lt"/>
          </a:endParaRPr>
        </a:p>
        <a:p>
          <a:pPr marL="228600" lvl="1" indent="-228600" algn="just" defTabSz="1066800">
            <a:lnSpc>
              <a:spcPct val="90000"/>
            </a:lnSpc>
            <a:spcBef>
              <a:spcPct val="0"/>
            </a:spcBef>
            <a:spcAft>
              <a:spcPct val="15000"/>
            </a:spcAft>
            <a:buChar char="••"/>
          </a:pPr>
          <a:r>
            <a:rPr lang="fr-FR" sz="2400" kern="1200" dirty="0" smtClean="0">
              <a:latin typeface="+mn-lt"/>
            </a:rPr>
            <a:t>Recensement exhaustif de toutes les institutions/structures de recherche.</a:t>
          </a:r>
          <a:endParaRPr lang="fr-FR" sz="2400" kern="1200" dirty="0">
            <a:latin typeface="+mn-lt"/>
          </a:endParaRPr>
        </a:p>
      </dsp:txBody>
      <dsp:txXfrm>
        <a:off x="3657599" y="0"/>
        <a:ext cx="5486400" cy="2106947"/>
      </dsp:txXfrm>
    </dsp:sp>
    <dsp:sp modelId="{85B09E12-C71E-4451-B797-D24FED562090}">
      <dsp:nvSpPr>
        <dsp:cNvPr id="0" name=""/>
        <dsp:cNvSpPr/>
      </dsp:nvSpPr>
      <dsp:spPr>
        <a:xfrm>
          <a:off x="0" y="1837"/>
          <a:ext cx="3657600" cy="21069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b="1" kern="1200" dirty="0" smtClean="0">
              <a:latin typeface="+mn-lt"/>
            </a:rPr>
            <a:t>Auprès  des institutions  de recherche</a:t>
          </a:r>
          <a:endParaRPr lang="fr-FR" sz="2400" kern="1200" dirty="0">
            <a:latin typeface="+mn-lt"/>
          </a:endParaRPr>
        </a:p>
      </dsp:txBody>
      <dsp:txXfrm>
        <a:off x="0" y="1837"/>
        <a:ext cx="3657600" cy="2106947"/>
      </dsp:txXfrm>
    </dsp:sp>
    <dsp:sp modelId="{A1198D7C-6B48-402B-B171-EAEAA055DA88}">
      <dsp:nvSpPr>
        <dsp:cNvPr id="0" name=""/>
        <dsp:cNvSpPr/>
      </dsp:nvSpPr>
      <dsp:spPr>
        <a:xfrm>
          <a:off x="3658492" y="2319479"/>
          <a:ext cx="5481042" cy="25932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just" defTabSz="1066800">
            <a:lnSpc>
              <a:spcPct val="90000"/>
            </a:lnSpc>
            <a:spcBef>
              <a:spcPct val="0"/>
            </a:spcBef>
            <a:spcAft>
              <a:spcPct val="15000"/>
            </a:spcAft>
            <a:buChar char="••"/>
          </a:pPr>
          <a:r>
            <a:rPr lang="fr-FR" sz="2400" kern="1200" dirty="0" smtClean="0">
              <a:latin typeface="+mn-lt"/>
            </a:rPr>
            <a:t>Enquête par sondage stratifiée (par branche) à un degré sur un échantillon estimé à 156 entreprises (ayant au moins 10 employés) dont 24 sont de services.</a:t>
          </a:r>
          <a:endParaRPr lang="fr-FR" sz="2400" kern="1200" dirty="0">
            <a:latin typeface="+mn-lt"/>
          </a:endParaRPr>
        </a:p>
      </dsp:txBody>
      <dsp:txXfrm>
        <a:off x="3658492" y="2319479"/>
        <a:ext cx="5481042" cy="2593294"/>
      </dsp:txXfrm>
    </dsp:sp>
    <dsp:sp modelId="{4E81E992-2E3C-4F86-B4FC-9CE5B543EA3F}">
      <dsp:nvSpPr>
        <dsp:cNvPr id="0" name=""/>
        <dsp:cNvSpPr/>
      </dsp:nvSpPr>
      <dsp:spPr>
        <a:xfrm>
          <a:off x="4464" y="2562652"/>
          <a:ext cx="3654028" cy="21069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b="1" kern="1200" dirty="0" smtClean="0">
              <a:latin typeface="+mn-lt"/>
            </a:rPr>
            <a:t>Auprès des entreprises </a:t>
          </a:r>
          <a:endParaRPr lang="fr-FR" sz="2400" kern="1200" dirty="0">
            <a:latin typeface="+mn-lt"/>
          </a:endParaRPr>
        </a:p>
      </dsp:txBody>
      <dsp:txXfrm>
        <a:off x="4464" y="2562652"/>
        <a:ext cx="3654028" cy="2106947"/>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5747" tIns="47873" rIns="95747" bIns="47873"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5300"/>
          </a:xfrm>
          <a:prstGeom prst="rect">
            <a:avLst/>
          </a:prstGeom>
        </p:spPr>
        <p:txBody>
          <a:bodyPr vert="horz" lIns="95747" tIns="47873" rIns="95747" bIns="47873" rtlCol="0"/>
          <a:lstStyle>
            <a:lvl1pPr algn="r" eaLnBrk="1" fontAlgn="auto" hangingPunct="1">
              <a:spcBef>
                <a:spcPts val="0"/>
              </a:spcBef>
              <a:spcAft>
                <a:spcPts val="0"/>
              </a:spcAft>
              <a:defRPr sz="1300">
                <a:latin typeface="+mn-lt"/>
                <a:cs typeface="+mn-cs"/>
              </a:defRPr>
            </a:lvl1pPr>
          </a:lstStyle>
          <a:p>
            <a:pPr>
              <a:defRPr/>
            </a:pPr>
            <a:fld id="{9A9D2E05-D5BE-4F25-A405-A56DDBC34728}" type="datetimeFigureOut">
              <a:rPr lang="en-US"/>
              <a:pPr>
                <a:defRPr/>
              </a:pPr>
              <a:t>7/3/2019</a:t>
            </a:fld>
            <a:endParaRPr lang="en-US" dirty="0"/>
          </a:p>
        </p:txBody>
      </p:sp>
      <p:sp>
        <p:nvSpPr>
          <p:cNvPr id="4" name="Footer Placeholder 3"/>
          <p:cNvSpPr>
            <a:spLocks noGrp="1"/>
          </p:cNvSpPr>
          <p:nvPr>
            <p:ph type="ftr" sz="quarter" idx="2"/>
          </p:nvPr>
        </p:nvSpPr>
        <p:spPr>
          <a:xfrm>
            <a:off x="0" y="9429750"/>
            <a:ext cx="2946400" cy="495300"/>
          </a:xfrm>
          <a:prstGeom prst="rect">
            <a:avLst/>
          </a:prstGeom>
        </p:spPr>
        <p:txBody>
          <a:bodyPr vert="horz" lIns="95747" tIns="47873" rIns="95747" bIns="47873" rtlCol="0" anchor="b"/>
          <a:lstStyle>
            <a:lvl1pPr algn="l" eaLnBrk="1" fontAlgn="auto" hangingPunct="1">
              <a:spcBef>
                <a:spcPts val="0"/>
              </a:spcBef>
              <a:spcAft>
                <a:spcPts val="0"/>
              </a:spcAft>
              <a:defRPr sz="13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5300"/>
          </a:xfrm>
          <a:prstGeom prst="rect">
            <a:avLst/>
          </a:prstGeom>
        </p:spPr>
        <p:txBody>
          <a:bodyPr vert="horz" wrap="square" lIns="95747" tIns="47873" rIns="95747" bIns="47873" numCol="1" anchor="b" anchorCtr="0" compatLnSpc="1">
            <a:prstTxWarp prst="textNoShape">
              <a:avLst/>
            </a:prstTxWarp>
          </a:bodyPr>
          <a:lstStyle>
            <a:lvl1pPr algn="r" eaLnBrk="1" hangingPunct="1">
              <a:defRPr sz="1300">
                <a:latin typeface="Calibri" pitchFamily="34" charset="0"/>
              </a:defRPr>
            </a:lvl1pPr>
          </a:lstStyle>
          <a:p>
            <a:pPr>
              <a:defRPr/>
            </a:pPr>
            <a:fld id="{BD91A1D9-B7BC-4DE0-AB03-99F3F6E9B259}" type="slidenum">
              <a:rPr lang="en-US" altLang="fr-FR"/>
              <a:pPr>
                <a:defRPr/>
              </a:pPr>
              <a:t>‹N°›</a:t>
            </a:fld>
            <a:endParaRPr lang="en-US"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5747" tIns="47873" rIns="95747" bIns="47873"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915988" y="742950"/>
            <a:ext cx="4965700" cy="3722688"/>
          </a:xfrm>
          <a:prstGeom prst="rect">
            <a:avLst/>
          </a:prstGeom>
          <a:noFill/>
          <a:ln w="12700">
            <a:solidFill>
              <a:prstClr val="black"/>
            </a:solidFill>
          </a:ln>
        </p:spPr>
        <p:txBody>
          <a:bodyPr vert="horz" lIns="95747" tIns="47873" rIns="95747" bIns="47873" rtlCol="0" anchor="ctr"/>
          <a:lstStyle/>
          <a:p>
            <a:pPr lvl="0"/>
            <a:endParaRPr lang="en-US" noProof="0"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wrap="square" lIns="95747" tIns="47873" rIns="95747" bIns="47873"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6"/>
          <p:cNvSpPr>
            <a:spLocks noGrp="1"/>
          </p:cNvSpPr>
          <p:nvPr>
            <p:ph type="sldNum" sz="quarter" idx="5"/>
          </p:nvPr>
        </p:nvSpPr>
        <p:spPr>
          <a:xfrm>
            <a:off x="3849688" y="9429750"/>
            <a:ext cx="2946400" cy="495300"/>
          </a:xfrm>
          <a:prstGeom prst="rect">
            <a:avLst/>
          </a:prstGeom>
        </p:spPr>
        <p:txBody>
          <a:bodyPr vert="horz" wrap="square" lIns="95747" tIns="47873" rIns="95747" bIns="47873" numCol="1" anchor="b" anchorCtr="0" compatLnSpc="1">
            <a:prstTxWarp prst="textNoShape">
              <a:avLst/>
            </a:prstTxWarp>
          </a:bodyPr>
          <a:lstStyle>
            <a:lvl1pPr algn="r" eaLnBrk="1" hangingPunct="1">
              <a:defRPr sz="1300">
                <a:latin typeface="Calibri" pitchFamily="34" charset="0"/>
              </a:defRPr>
            </a:lvl1pPr>
          </a:lstStyle>
          <a:p>
            <a:pPr>
              <a:defRPr/>
            </a:pPr>
            <a:fld id="{77E41035-F6A0-4C99-9E27-4293252F2690}" type="slidenum">
              <a:rPr lang="en-US" altLang="fr-FR"/>
              <a:pPr>
                <a:defRPr/>
              </a:pPr>
              <a:t>‹N°›</a:t>
            </a:fld>
            <a:endParaRPr lang="en-US" altLang="fr-FR"/>
          </a:p>
        </p:txBody>
      </p:sp>
      <p:sp>
        <p:nvSpPr>
          <p:cNvPr id="8" name="Footer Placeholder 7"/>
          <p:cNvSpPr>
            <a:spLocks noGrp="1"/>
          </p:cNvSpPr>
          <p:nvPr>
            <p:ph type="ftr" sz="quarter" idx="4"/>
          </p:nvPr>
        </p:nvSpPr>
        <p:spPr>
          <a:xfrm>
            <a:off x="0" y="9428163"/>
            <a:ext cx="2946400" cy="496887"/>
          </a:xfrm>
          <a:prstGeom prst="rect">
            <a:avLst/>
          </a:prstGeom>
        </p:spPr>
        <p:txBody>
          <a:bodyPr vert="horz" lIns="95747" tIns="47873" rIns="95747" bIns="47873" rtlCol="0" anchor="b"/>
          <a:lstStyle>
            <a:lvl1pPr algn="l" eaLnBrk="1" fontAlgn="auto" hangingPunct="1">
              <a:spcBef>
                <a:spcPts val="0"/>
              </a:spcBef>
              <a:spcAft>
                <a:spcPts val="0"/>
              </a:spcAft>
              <a:defRPr sz="1300">
                <a:latin typeface="+mn-lt"/>
                <a:cs typeface="+mn-cs"/>
              </a:defRPr>
            </a:lvl1pPr>
          </a:lstStyle>
          <a:p>
            <a:pPr>
              <a:defRPr/>
            </a:pPr>
            <a:endParaRPr lang="fr-CM"/>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184322" name="Notes Placeholder 2"/>
          <p:cNvSpPr>
            <a:spLocks noGrp="1"/>
          </p:cNvSpPr>
          <p:nvPr>
            <p:ph type="body" idx="1"/>
          </p:nvPr>
        </p:nvSpPr>
        <p:spPr bwMode="auto">
          <a:noFill/>
        </p:spPr>
        <p:txBody>
          <a:bodyPr/>
          <a:lstStyle/>
          <a:p>
            <a:pPr eaLnBrk="1" hangingPunct="1">
              <a:spcBef>
                <a:spcPct val="0"/>
              </a:spcBef>
            </a:pPr>
            <a:endParaRPr lang="fr-FR" altLang="fr-FR" sz="1800">
              <a:latin typeface="Arial" charset="0"/>
              <a:cs typeface="Arial" charset="0"/>
            </a:endParaRPr>
          </a:p>
        </p:txBody>
      </p:sp>
      <p:sp>
        <p:nvSpPr>
          <p:cNvPr id="184323" name="Slide Number Placeholder 3"/>
          <p:cNvSpPr>
            <a:spLocks noGrp="1"/>
          </p:cNvSpPr>
          <p:nvPr>
            <p:ph type="sldNum" sz="quarter" idx="5"/>
          </p:nvPr>
        </p:nvSpPr>
        <p:spPr bwMode="auto">
          <a:noFill/>
          <a:ln>
            <a:miter lim="800000"/>
            <a:headEnd/>
            <a:tailEnd/>
          </a:ln>
        </p:spPr>
        <p:txBody>
          <a:bodyPr/>
          <a:lstStyle/>
          <a:p>
            <a:fld id="{9070B43B-2EB8-4E91-9D4A-4FE8350D896A}" type="slidenum">
              <a:rPr lang="en-US" altLang="fr-FR" smtClean="0"/>
              <a:pPr/>
              <a:t>1</a:t>
            </a:fld>
            <a:endParaRPr lang="en-US"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186370" name="Notes Placeholder 2"/>
          <p:cNvSpPr>
            <a:spLocks noGrp="1"/>
          </p:cNvSpPr>
          <p:nvPr>
            <p:ph type="body" idx="1"/>
          </p:nvPr>
        </p:nvSpPr>
        <p:spPr bwMode="auto">
          <a:noFill/>
        </p:spPr>
        <p:txBody>
          <a:bodyPr/>
          <a:lstStyle/>
          <a:p>
            <a:pPr eaLnBrk="1" hangingPunct="1">
              <a:spcBef>
                <a:spcPct val="0"/>
              </a:spcBef>
            </a:pPr>
            <a:endParaRPr lang="fr-CM" altLang="fr-FR" sz="1800">
              <a:latin typeface="Arial" charset="0"/>
              <a:cs typeface="Arial" charset="0"/>
            </a:endParaRPr>
          </a:p>
        </p:txBody>
      </p:sp>
      <p:sp>
        <p:nvSpPr>
          <p:cNvPr id="186371" name="Slide Number Placeholder 3"/>
          <p:cNvSpPr>
            <a:spLocks noGrp="1"/>
          </p:cNvSpPr>
          <p:nvPr>
            <p:ph type="sldNum" sz="quarter" idx="5"/>
          </p:nvPr>
        </p:nvSpPr>
        <p:spPr bwMode="auto">
          <a:noFill/>
          <a:ln>
            <a:miter lim="800000"/>
            <a:headEnd/>
            <a:tailEnd/>
          </a:ln>
        </p:spPr>
        <p:txBody>
          <a:bodyPr/>
          <a:lstStyle/>
          <a:p>
            <a:fld id="{00C67341-96E8-4A73-81E6-697E7DC75542}" type="slidenum">
              <a:rPr lang="en-US" altLang="fr-FR" smtClean="0"/>
              <a:pPr/>
              <a:t>2</a:t>
            </a:fld>
            <a:endParaRPr lang="en-US"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23234" name="Notes Placeholder 2"/>
          <p:cNvSpPr>
            <a:spLocks noGrp="1"/>
          </p:cNvSpPr>
          <p:nvPr>
            <p:ph type="body" idx="1"/>
          </p:nvPr>
        </p:nvSpPr>
        <p:spPr bwMode="auto">
          <a:noFill/>
        </p:spPr>
        <p:txBody>
          <a:bodyPr/>
          <a:lstStyle/>
          <a:p>
            <a:pPr eaLnBrk="1" hangingPunct="1">
              <a:spcBef>
                <a:spcPct val="0"/>
              </a:spcBef>
            </a:pPr>
            <a:endParaRPr lang="fr-CM" altLang="fr-FR" sz="1800">
              <a:latin typeface="Arial" charset="0"/>
              <a:cs typeface="Arial" charset="0"/>
            </a:endParaRPr>
          </a:p>
        </p:txBody>
      </p:sp>
      <p:sp>
        <p:nvSpPr>
          <p:cNvPr id="223235" name="Slide Number Placeholder 3"/>
          <p:cNvSpPr>
            <a:spLocks noGrp="1"/>
          </p:cNvSpPr>
          <p:nvPr>
            <p:ph type="sldNum" sz="quarter" idx="5"/>
          </p:nvPr>
        </p:nvSpPr>
        <p:spPr bwMode="auto">
          <a:noFill/>
          <a:ln>
            <a:miter lim="800000"/>
            <a:headEnd/>
            <a:tailEnd/>
          </a:ln>
        </p:spPr>
        <p:txBody>
          <a:bodyPr/>
          <a:lstStyle/>
          <a:p>
            <a:fld id="{7FCE10DC-BEA5-41CE-A095-70CC3FAB847F}" type="slidenum">
              <a:rPr lang="en-US" altLang="fr-FR" smtClean="0"/>
              <a:pPr/>
              <a:t>22</a:t>
            </a:fld>
            <a:endParaRPr lang="en-US" alt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Rectangle 1"/>
          <p:cNvSpPr/>
          <p:nvPr userDrawn="1"/>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Rectangle 2"/>
          <p:cNvSpPr/>
          <p:nvPr userDrawn="1"/>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Slide Number Placeholder 5"/>
          <p:cNvSpPr txBox="1">
            <a:spLocks/>
          </p:cNvSpPr>
          <p:nvPr userDrawn="1"/>
        </p:nvSpPr>
        <p:spPr>
          <a:xfrm>
            <a:off x="6553200" y="6477000"/>
            <a:ext cx="2133600" cy="244475"/>
          </a:xfrm>
          <a:prstGeom prst="rect">
            <a:avLst/>
          </a:prstGeom>
        </p:spPr>
        <p:txBody>
          <a:bodyPr anchor="ctr"/>
          <a:lstStyle/>
          <a:p>
            <a:pPr algn="r">
              <a:defRPr/>
            </a:pPr>
            <a:fld id="{3A7455AC-E98A-45D2-8C65-A77D336A1D8A}" type="slidenum">
              <a:rPr lang="en-US" altLang="fr-FR" sz="1200" b="1">
                <a:solidFill>
                  <a:srgbClr val="009644"/>
                </a:solidFill>
                <a:latin typeface="Calibri" pitchFamily="34" charset="0"/>
              </a:rPr>
              <a:pPr algn="r">
                <a:defRPr/>
              </a:pPr>
              <a:t>‹N°›</a:t>
            </a:fld>
            <a:endParaRPr lang="en-US" altLang="fr-FR" sz="1200" b="1" dirty="0">
              <a:solidFill>
                <a:srgbClr val="009644"/>
              </a:solidFill>
              <a:latin typeface="Calibri" pitchFamily="34" charset="0"/>
            </a:endParaRPr>
          </a:p>
        </p:txBody>
      </p:sp>
      <p:sp>
        <p:nvSpPr>
          <p:cNvPr id="10" name="Rectangle 6"/>
          <p:cNvSpPr/>
          <p:nvPr userDrawn="1"/>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7"/>
          <p:cNvSpPr/>
          <p:nvPr userDrawn="1"/>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2057400" y="6477000"/>
            <a:ext cx="5029200" cy="381000"/>
          </a:xfrm>
        </p:spPr>
        <p:txBody>
          <a:bodyPr/>
          <a:lstStyle>
            <a:lvl1pPr>
              <a:defRPr b="1">
                <a:solidFill>
                  <a:srgbClr val="009644"/>
                </a:solidFill>
              </a:defRPr>
            </a:lvl1pPr>
          </a:lstStyle>
          <a:p>
            <a:pPr>
              <a:defRPr/>
            </a:pPr>
            <a:endParaRPr lang="en-US" dirty="0"/>
          </a:p>
        </p:txBody>
      </p:sp>
      <p:pic>
        <p:nvPicPr>
          <p:cNvPr id="18" name="Image 1" descr="Description : Logo INSTAT FINAL.JPG">
            <a:extLst>
              <a:ext uri="{FF2B5EF4-FFF2-40B4-BE49-F238E27FC236}">
                <a16:creationId xmlns="" xmlns:a16="http://schemas.microsoft.com/office/drawing/2014/main" id="{F3B97481-AC2B-44E2-8260-A2E39FA77326}"/>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12998" y="0"/>
            <a:ext cx="1390650"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9" name="Image 1" descr="Description : Logo INSTAT FINAL.JPG">
            <a:extLst>
              <a:ext uri="{FF2B5EF4-FFF2-40B4-BE49-F238E27FC236}">
                <a16:creationId xmlns="" xmlns:a16="http://schemas.microsoft.com/office/drawing/2014/main" id="{F3B97481-AC2B-44E2-8260-A2E39FA77326}"/>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753350" y="0"/>
            <a:ext cx="1390650"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Slide Number Placeholder 5"/>
          <p:cNvSpPr txBox="1">
            <a:spLocks/>
          </p:cNvSpPr>
          <p:nvPr/>
        </p:nvSpPr>
        <p:spPr>
          <a:xfrm>
            <a:off x="6553200" y="6477000"/>
            <a:ext cx="2133600" cy="244475"/>
          </a:xfrm>
          <a:prstGeom prst="rect">
            <a:avLst/>
          </a:prstGeom>
        </p:spPr>
        <p:txBody>
          <a:bodyPr anchor="ctr"/>
          <a:lstStyle/>
          <a:p>
            <a:pPr algn="r">
              <a:defRPr/>
            </a:pPr>
            <a:fld id="{29B88348-706B-4D81-8323-88C1F8D63F84}" type="slidenum">
              <a:rPr lang="en-US" altLang="fr-FR" sz="1200" b="1">
                <a:solidFill>
                  <a:srgbClr val="009644"/>
                </a:solidFill>
                <a:latin typeface="Calibri" pitchFamily="34" charset="0"/>
              </a:rPr>
              <a:pPr algn="r">
                <a:defRPr/>
              </a:pPr>
              <a:t>‹N°›</a:t>
            </a:fld>
            <a:endParaRPr lang="en-US" altLang="fr-FR" sz="1200" b="1">
              <a:solidFill>
                <a:srgbClr val="009644"/>
              </a:solidFill>
              <a:latin typeface="Calibri" pitchFamily="34" charset="0"/>
            </a:endParaRPr>
          </a:p>
        </p:txBody>
      </p:sp>
      <p:pic>
        <p:nvPicPr>
          <p:cNvPr id="7" name="Picture 3"/>
          <p:cNvPicPr>
            <a:picLocks noChangeAspect="1" noChangeArrowheads="1"/>
          </p:cNvPicPr>
          <p:nvPr/>
        </p:nvPicPr>
        <p:blipFill>
          <a:blip r:embed="rId3" cstate="print"/>
          <a:srcRect/>
          <a:stretch>
            <a:fillRect/>
          </a:stretch>
        </p:blipFill>
        <p:spPr bwMode="auto">
          <a:xfrm>
            <a:off x="8081963" y="533400"/>
            <a:ext cx="661987" cy="609600"/>
          </a:xfrm>
          <a:prstGeom prst="rect">
            <a:avLst/>
          </a:prstGeom>
          <a:noFill/>
          <a:ln w="9525">
            <a:noFill/>
            <a:miter lim="800000"/>
            <a:headEnd/>
            <a:tailEnd/>
          </a:ln>
        </p:spPr>
      </p:pic>
      <p:grpSp>
        <p:nvGrpSpPr>
          <p:cNvPr id="8" name="Group 13"/>
          <p:cNvGrpSpPr>
            <a:grpSpLocks/>
          </p:cNvGrpSpPr>
          <p:nvPr/>
        </p:nvGrpSpPr>
        <p:grpSpPr bwMode="auto">
          <a:xfrm>
            <a:off x="152400" y="152400"/>
            <a:ext cx="8610600" cy="304800"/>
            <a:chOff x="152400" y="152400"/>
            <a:chExt cx="8610600" cy="304800"/>
          </a:xfrm>
        </p:grpSpPr>
        <p:sp>
          <p:nvSpPr>
            <p:cNvPr id="9" name="Rectangle 8"/>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aphicFrame>
        <p:nvGraphicFramePr>
          <p:cNvPr id="11" name="Object 1"/>
          <p:cNvGraphicFramePr>
            <a:graphicFrameLocks noChangeAspect="1"/>
          </p:cNvGraphicFramePr>
          <p:nvPr/>
        </p:nvGraphicFramePr>
        <p:xfrm>
          <a:off x="152400" y="533400"/>
          <a:ext cx="609600" cy="620713"/>
        </p:xfrm>
        <a:graphic>
          <a:graphicData uri="http://schemas.openxmlformats.org/presentationml/2006/ole">
            <p:oleObj spid="_x0000_s246792" r:id="rId4" imgW="2580952" imgH="2600000" progId="">
              <p:embed/>
            </p:oleObj>
          </a:graphicData>
        </a:graphic>
      </p:graphicFrame>
      <p:sp>
        <p:nvSpPr>
          <p:cNvPr id="12" name="Rectangle 6"/>
          <p:cNvSpPr/>
          <p:nvPr userDrawn="1"/>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7"/>
          <p:cNvSpPr/>
          <p:nvPr userDrawn="1"/>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Slide Number Placeholder 5"/>
          <p:cNvSpPr txBox="1">
            <a:spLocks/>
          </p:cNvSpPr>
          <p:nvPr userDrawn="1"/>
        </p:nvSpPr>
        <p:spPr>
          <a:xfrm>
            <a:off x="6553200" y="6477000"/>
            <a:ext cx="2133600" cy="244475"/>
          </a:xfrm>
          <a:prstGeom prst="rect">
            <a:avLst/>
          </a:prstGeom>
        </p:spPr>
        <p:txBody>
          <a:bodyPr anchor="ctr"/>
          <a:lstStyle/>
          <a:p>
            <a:pPr algn="r">
              <a:defRPr/>
            </a:pPr>
            <a:fld id="{AD288858-AF9E-4734-B422-AE0A66CA77D3}" type="slidenum">
              <a:rPr lang="en-US" altLang="fr-FR" sz="1200" b="1">
                <a:solidFill>
                  <a:srgbClr val="009644"/>
                </a:solidFill>
                <a:latin typeface="Calibri" pitchFamily="34" charset="0"/>
              </a:rPr>
              <a:pPr algn="r">
                <a:defRPr/>
              </a:pPr>
              <a:t>‹N°›</a:t>
            </a:fld>
            <a:endParaRPr lang="en-US" altLang="fr-FR" sz="1200" b="1">
              <a:solidFill>
                <a:srgbClr val="009644"/>
              </a:solidFill>
              <a:latin typeface="Calibri" pitchFamily="34" charset="0"/>
            </a:endParaRPr>
          </a:p>
        </p:txBody>
      </p:sp>
      <p:grpSp>
        <p:nvGrpSpPr>
          <p:cNvPr id="15" name="Group 13"/>
          <p:cNvGrpSpPr>
            <a:grpSpLocks/>
          </p:cNvGrpSpPr>
          <p:nvPr userDrawn="1"/>
        </p:nvGrpSpPr>
        <p:grpSpPr bwMode="auto">
          <a:xfrm>
            <a:off x="152400" y="152400"/>
            <a:ext cx="8610600" cy="304800"/>
            <a:chOff x="152400" y="152400"/>
            <a:chExt cx="8610600" cy="304800"/>
          </a:xfrm>
        </p:grpSpPr>
        <p:sp>
          <p:nvSpPr>
            <p:cNvPr id="16" name="Rectangle 12"/>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3"/>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8" name="Date Placeholder 3"/>
          <p:cNvSpPr txBox="1">
            <a:spLocks/>
          </p:cNvSpPr>
          <p:nvPr userDrawn="1"/>
        </p:nvSpPr>
        <p:spPr>
          <a:xfrm>
            <a:off x="228600" y="6492875"/>
            <a:ext cx="2133600" cy="365125"/>
          </a:xfrm>
          <a:prstGeom prst="rect">
            <a:avLst/>
          </a:prstGeom>
        </p:spPr>
        <p:txBody>
          <a:bodyPr anchor="ctr"/>
          <a:lstStyle>
            <a:lvl1pPr algn="l">
              <a:defRPr sz="1400" b="1">
                <a:solidFill>
                  <a:schemeClr val="bg1"/>
                </a:solidFill>
              </a:defRPr>
            </a:lvl1pPr>
          </a:lstStyle>
          <a:p>
            <a:pPr fontAlgn="auto">
              <a:spcBef>
                <a:spcPts val="0"/>
              </a:spcBef>
              <a:spcAft>
                <a:spcPts val="0"/>
              </a:spcAft>
              <a:defRPr/>
            </a:pPr>
            <a:fld id="{7B7BAF55-BD61-4099-A072-7F84C7CD7393}" type="datetimeFigureOut">
              <a:rPr lang="en-US" smtClean="0">
                <a:latin typeface="+mn-lt"/>
                <a:cs typeface="+mn-cs"/>
              </a:rPr>
              <a:pPr fontAlgn="auto">
                <a:spcBef>
                  <a:spcPts val="0"/>
                </a:spcBef>
                <a:spcAft>
                  <a:spcPts val="0"/>
                </a:spcAft>
                <a:defRPr/>
              </a:pPr>
              <a:t>7/3/2019</a:t>
            </a:fld>
            <a:endParaRPr lang="en-US" dirty="0">
              <a:latin typeface="+mn-lt"/>
              <a:cs typeface="+mn-cs"/>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9" name="Date Placeholder 3"/>
          <p:cNvSpPr>
            <a:spLocks noGrp="1"/>
          </p:cNvSpPr>
          <p:nvPr>
            <p:ph type="dt" sz="half" idx="10"/>
          </p:nvPr>
        </p:nvSpPr>
        <p:spPr>
          <a:xfrm>
            <a:off x="152400" y="6492875"/>
            <a:ext cx="2133600" cy="365125"/>
          </a:xfrm>
          <a:prstGeom prst="rect">
            <a:avLst/>
          </a:prstGeom>
        </p:spPr>
        <p:txBody>
          <a:bodyPr vert="horz" lIns="91440" tIns="45720" rIns="91440" bIns="45720" rtlCol="0" anchor="ctr"/>
          <a:lstStyle>
            <a:lvl1pPr eaLnBrk="1" fontAlgn="auto" hangingPunct="1">
              <a:spcBef>
                <a:spcPts val="0"/>
              </a:spcBef>
              <a:spcAft>
                <a:spcPts val="0"/>
              </a:spcAft>
              <a:defRPr sz="1400" b="1">
                <a:solidFill>
                  <a:schemeClr val="bg1"/>
                </a:solidFill>
                <a:latin typeface="+mn-lt"/>
                <a:cs typeface="+mn-cs"/>
              </a:defRPr>
            </a:lvl1pPr>
          </a:lstStyle>
          <a:p>
            <a:pPr>
              <a:defRPr/>
            </a:pPr>
            <a:fld id="{B86075F7-8534-4C75-96BB-2280AD9C7199}" type="datetimeFigureOut">
              <a:rPr lang="en-US"/>
              <a:pPr>
                <a:defRPr/>
              </a:pPr>
              <a:t>7/3/2019</a:t>
            </a:fld>
            <a:endParaRPr lang="en-US" dirty="0"/>
          </a:p>
        </p:txBody>
      </p:sp>
      <p:sp>
        <p:nvSpPr>
          <p:cNvPr id="20" name="Footer Placeholder 4"/>
          <p:cNvSpPr>
            <a:spLocks noGrp="1"/>
          </p:cNvSpPr>
          <p:nvPr>
            <p:ph type="ftr" sz="quarter" idx="11"/>
          </p:nvPr>
        </p:nvSpPr>
        <p:spPr/>
        <p:txBody>
          <a:bodyPr/>
          <a:lstStyle>
            <a:lvl1pPr>
              <a:defRPr/>
            </a:lvl1pPr>
          </a:lstStyle>
          <a:p>
            <a:pPr>
              <a:defRPr/>
            </a:pPr>
            <a:endParaRPr lang="en-US"/>
          </a:p>
        </p:txBody>
      </p:sp>
      <p:sp>
        <p:nvSpPr>
          <p:cNvPr id="21" name="Slide Number Placeholder 5"/>
          <p:cNvSpPr>
            <a:spLocks noGrp="1"/>
          </p:cNvSpPr>
          <p:nvPr>
            <p:ph type="sldNum" sz="quarter" idx="12"/>
          </p:nvPr>
        </p:nvSpPr>
        <p:spPr/>
        <p:txBody>
          <a:bodyPr/>
          <a:lstStyle>
            <a:lvl1pPr>
              <a:defRPr/>
            </a:lvl1pPr>
          </a:lstStyle>
          <a:p>
            <a:pPr>
              <a:defRPr/>
            </a:pPr>
            <a:fld id="{D107EC22-2574-46DD-80EB-C228306AC4C3}" type="slidenum">
              <a:rPr lang="en-US" altLang="fr-FR"/>
              <a:pPr>
                <a:defRPr/>
              </a:pPr>
              <a:t>‹N°›</a:t>
            </a:fld>
            <a:endParaRPr lang="en-US"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Rectangle 3"/>
          <p:cNvSpPr/>
          <p:nvPr/>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Slide Number Placeholder 5"/>
          <p:cNvSpPr txBox="1">
            <a:spLocks/>
          </p:cNvSpPr>
          <p:nvPr/>
        </p:nvSpPr>
        <p:spPr>
          <a:xfrm>
            <a:off x="6553200" y="6477000"/>
            <a:ext cx="2133600" cy="244475"/>
          </a:xfrm>
          <a:prstGeom prst="rect">
            <a:avLst/>
          </a:prstGeom>
        </p:spPr>
        <p:txBody>
          <a:bodyPr anchor="ctr"/>
          <a:lstStyle/>
          <a:p>
            <a:pPr algn="r">
              <a:defRPr/>
            </a:pPr>
            <a:fld id="{C083D3EF-116C-4DE8-A5B2-C1AA4E9E1BB2}" type="slidenum">
              <a:rPr lang="en-US" altLang="fr-FR" sz="1200" b="1">
                <a:solidFill>
                  <a:srgbClr val="009644"/>
                </a:solidFill>
                <a:latin typeface="Calibri" pitchFamily="34" charset="0"/>
              </a:rPr>
              <a:pPr algn="r">
                <a:defRPr/>
              </a:pPr>
              <a:t>‹N°›</a:t>
            </a:fld>
            <a:endParaRPr lang="en-US" altLang="fr-FR" sz="1200" b="1">
              <a:solidFill>
                <a:srgbClr val="009644"/>
              </a:solidFill>
              <a:latin typeface="Calibri" pitchFamily="34" charset="0"/>
            </a:endParaRPr>
          </a:p>
        </p:txBody>
      </p:sp>
      <p:sp>
        <p:nvSpPr>
          <p:cNvPr id="13" name="Slide Number Placeholder 5"/>
          <p:cNvSpPr txBox="1">
            <a:spLocks/>
          </p:cNvSpPr>
          <p:nvPr userDrawn="1"/>
        </p:nvSpPr>
        <p:spPr>
          <a:xfrm>
            <a:off x="6553200" y="6477000"/>
            <a:ext cx="2133600" cy="244475"/>
          </a:xfrm>
          <a:prstGeom prst="rect">
            <a:avLst/>
          </a:prstGeom>
        </p:spPr>
        <p:txBody>
          <a:bodyPr anchor="ctr"/>
          <a:lstStyle/>
          <a:p>
            <a:pPr algn="r">
              <a:defRPr/>
            </a:pPr>
            <a:fld id="{BEF76D92-3589-4832-9875-D80EF20562DE}" type="slidenum">
              <a:rPr lang="en-US" altLang="fr-FR" sz="1200" b="1">
                <a:solidFill>
                  <a:srgbClr val="009644"/>
                </a:solidFill>
                <a:latin typeface="Calibri" pitchFamily="34" charset="0"/>
              </a:rPr>
              <a:pPr algn="r">
                <a:defRPr/>
              </a:pPr>
              <a:t>‹N°›</a:t>
            </a:fld>
            <a:endParaRPr lang="en-US" altLang="fr-FR" sz="1200" b="1">
              <a:solidFill>
                <a:srgbClr val="009644"/>
              </a:solidFill>
              <a:latin typeface="Calibri" pitchFamily="34" charset="0"/>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8" name="Rectangle 10"/>
          <p:cNvSpPr>
            <a:spLocks noGrp="1" noChangeArrowheads="1"/>
          </p:cNvSpPr>
          <p:nvPr>
            <p:ph type="ftr" sz="quarter" idx="10"/>
          </p:nvPr>
        </p:nvSpPr>
        <p:spPr/>
        <p:txBody>
          <a:bodyPr/>
          <a:lstStyle>
            <a:lvl1pPr>
              <a:defRPr/>
            </a:lvl1pPr>
          </a:lstStyle>
          <a:p>
            <a:pPr>
              <a:defRPr/>
            </a:pPr>
            <a:endParaRPr lang="en-US" dirty="0"/>
          </a:p>
        </p:txBody>
      </p:sp>
      <p:pic>
        <p:nvPicPr>
          <p:cNvPr id="20" name="Image 1" descr="Description : Logo INSTAT FINAL.JPG">
            <a:extLst>
              <a:ext uri="{FF2B5EF4-FFF2-40B4-BE49-F238E27FC236}">
                <a16:creationId xmlns="" xmlns:a16="http://schemas.microsoft.com/office/drawing/2014/main" id="{F3B97481-AC2B-44E2-8260-A2E39FA77326}"/>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753350" y="0"/>
            <a:ext cx="1390650"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 name="Image 1" descr="Description : Logo INSTAT FINAL.JPG">
            <a:extLst>
              <a:ext uri="{FF2B5EF4-FFF2-40B4-BE49-F238E27FC236}">
                <a16:creationId xmlns="" xmlns:a16="http://schemas.microsoft.com/office/drawing/2014/main" id="{F3B97481-AC2B-44E2-8260-A2E39FA77326}"/>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6512" y="0"/>
            <a:ext cx="1390650"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eux contenus">
    <p:spTree>
      <p:nvGrpSpPr>
        <p:cNvPr id="1" name=""/>
        <p:cNvGrpSpPr/>
        <p:nvPr/>
      </p:nvGrpSpPr>
      <p:grpSpPr>
        <a:xfrm>
          <a:off x="0" y="0"/>
          <a:ext cx="0" cy="0"/>
          <a:chOff x="0" y="0"/>
          <a:chExt cx="0" cy="0"/>
        </a:xfrm>
      </p:grpSpPr>
      <p:pic>
        <p:nvPicPr>
          <p:cNvPr id="2050" name="Image 1" descr="Description : Logo INSTAT FINAL.JPG">
            <a:extLst>
              <a:ext uri="{FF2B5EF4-FFF2-40B4-BE49-F238E27FC236}">
                <a16:creationId xmlns="" xmlns:a16="http://schemas.microsoft.com/office/drawing/2014/main" id="{F3B97481-AC2B-44E2-8260-A2E39FA77326}"/>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01012" y="27070"/>
            <a:ext cx="1042988"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p:cNvSpPr/>
          <p:nvPr userDrawn="1"/>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userDrawn="1"/>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 name="Image 1" descr="Description : Logo INSTAT FINAL.JPG">
            <a:extLst>
              <a:ext uri="{FF2B5EF4-FFF2-40B4-BE49-F238E27FC236}">
                <a16:creationId xmlns="" xmlns:a16="http://schemas.microsoft.com/office/drawing/2014/main" id="{F3B97481-AC2B-44E2-8260-A2E39FA77326}"/>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496" y="-27384"/>
            <a:ext cx="1042988"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7353263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pic>
        <p:nvPicPr>
          <p:cNvPr id="3074" name="Image 1" descr="Description : Logo INSTAT FINAL.JPG">
            <a:extLst>
              <a:ext uri="{FF2B5EF4-FFF2-40B4-BE49-F238E27FC236}">
                <a16:creationId xmlns="" xmlns:a16="http://schemas.microsoft.com/office/drawing/2014/main" id="{C1339D4E-07CF-437C-BB1F-98C31BF6586C}"/>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01012" y="27068"/>
            <a:ext cx="1042988"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 name="Image 1" descr="Description : Logo INSTAT FINAL.JPG">
            <a:extLst>
              <a:ext uri="{FF2B5EF4-FFF2-40B4-BE49-F238E27FC236}">
                <a16:creationId xmlns="" xmlns:a16="http://schemas.microsoft.com/office/drawing/2014/main" id="{F3B97481-AC2B-44E2-8260-A2E39FA77326}"/>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6512" y="-27384"/>
            <a:ext cx="1042988"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Rectangle 6"/>
          <p:cNvSpPr/>
          <p:nvPr userDrawn="1"/>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userDrawn="1"/>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 xmlns:p14="http://schemas.microsoft.com/office/powerpoint/2010/main" val="1338544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fr-FR"/>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p>
        </p:txBody>
      </p:sp>
      <p:sp>
        <p:nvSpPr>
          <p:cNvPr id="29" name="Rectangle 10"/>
          <p:cNvSpPr>
            <a:spLocks noGrp="1" noChangeArrowheads="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30" name="Rectangle 11"/>
          <p:cNvSpPr>
            <a:spLocks noGrp="1" noChangeArrowheads="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3AC68959-81FB-4952-868A-63C807ED591A}" type="slidenum">
              <a:rPr lang="en-US" altLang="fr-FR"/>
              <a:pPr>
                <a:defRPr/>
              </a:pPr>
              <a:t>‹N°›</a:t>
            </a:fld>
            <a:endParaRPr lang="en-US" altLang="fr-FR"/>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Lst>
  <p:hf sldNum="0" hdr="0" ftr="0"/>
  <p:txStyles>
    <p:titleStyle>
      <a:lvl1pPr algn="ctr" rtl="0" eaLnBrk="0" fontAlgn="base" hangingPunct="0">
        <a:spcBef>
          <a:spcPct val="0"/>
        </a:spcBef>
        <a:spcAft>
          <a:spcPct val="0"/>
        </a:spcAft>
        <a:defRPr sz="4400"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enquete%20psr/ISBL/Questionnaire_ISBL_2016.doc"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Slide Number Placeholder 4"/>
          <p:cNvSpPr>
            <a:spLocks noGrp="1"/>
          </p:cNvSpPr>
          <p:nvPr>
            <p:ph type="sldNum" sz="quarter" idx="4294967295"/>
          </p:nvPr>
        </p:nvSpPr>
        <p:spPr bwMode="auto">
          <a:xfrm>
            <a:off x="6553200" y="6477000"/>
            <a:ext cx="2133600" cy="244475"/>
          </a:xfrm>
          <a:noFill/>
          <a:ln>
            <a:miter lim="800000"/>
            <a:headEnd/>
            <a:tailEnd/>
          </a:ln>
        </p:spPr>
        <p:txBody>
          <a:bodyPr/>
          <a:lstStyle/>
          <a:p>
            <a:fld id="{2810AC0F-AAD2-459C-B40B-4BC5DCE0B8DA}" type="slidenum">
              <a:rPr lang="en-US" altLang="fr-FR" smtClean="0"/>
              <a:pPr/>
              <a:t>1</a:t>
            </a:fld>
            <a:endParaRPr lang="en-US" altLang="fr-FR"/>
          </a:p>
        </p:txBody>
      </p:sp>
      <p:sp>
        <p:nvSpPr>
          <p:cNvPr id="183304" name="Rectangle 13"/>
          <p:cNvSpPr>
            <a:spLocks noChangeArrowheads="1"/>
          </p:cNvSpPr>
          <p:nvPr/>
        </p:nvSpPr>
        <p:spPr bwMode="auto">
          <a:xfrm>
            <a:off x="6084888" y="5257801"/>
            <a:ext cx="2735584" cy="1077218"/>
          </a:xfrm>
          <a:prstGeom prst="rect">
            <a:avLst/>
          </a:prstGeom>
          <a:noFill/>
          <a:ln w="9525">
            <a:noFill/>
            <a:miter lim="800000"/>
            <a:headEnd/>
            <a:tailEnd/>
          </a:ln>
        </p:spPr>
        <p:txBody>
          <a:bodyPr wrap="square">
            <a:spAutoFit/>
          </a:bodyPr>
          <a:lstStyle/>
          <a:p>
            <a:r>
              <a:rPr lang="fr-FR" altLang="fr-FR" sz="1600" dirty="0" smtClean="0">
                <a:latin typeface="+mn-lt"/>
              </a:rPr>
              <a:t>KOITA </a:t>
            </a:r>
            <a:r>
              <a:rPr lang="fr-FR" altLang="fr-FR" sz="1600" dirty="0" smtClean="0">
                <a:latin typeface="+mn-lt"/>
              </a:rPr>
              <a:t>Aly</a:t>
            </a:r>
            <a:endParaRPr lang="fr-FR" altLang="fr-FR" sz="1600" dirty="0" smtClean="0">
              <a:latin typeface="+mn-lt"/>
            </a:endParaRPr>
          </a:p>
          <a:p>
            <a:r>
              <a:rPr lang="fr-FR" altLang="fr-FR" sz="1600" dirty="0" smtClean="0">
                <a:latin typeface="+mn-lt"/>
              </a:rPr>
              <a:t>DIALLO Salah Mahamane </a:t>
            </a:r>
            <a:endParaRPr lang="fr-FR" altLang="fr-FR" sz="1600" dirty="0">
              <a:latin typeface="+mn-lt"/>
            </a:endParaRPr>
          </a:p>
          <a:p>
            <a:r>
              <a:rPr lang="fr-FR" altLang="fr-FR" sz="1600" dirty="0">
                <a:latin typeface="+mn-lt"/>
              </a:rPr>
              <a:t>           </a:t>
            </a:r>
          </a:p>
          <a:p>
            <a:endParaRPr lang="fr-FR" altLang="fr-FR" sz="1600" dirty="0">
              <a:latin typeface="+mn-lt"/>
            </a:endParaRPr>
          </a:p>
        </p:txBody>
      </p:sp>
      <p:sp>
        <p:nvSpPr>
          <p:cNvPr id="183305" name="Rectangle 14"/>
          <p:cNvSpPr>
            <a:spLocks noChangeArrowheads="1"/>
          </p:cNvSpPr>
          <p:nvPr/>
        </p:nvSpPr>
        <p:spPr bwMode="auto">
          <a:xfrm>
            <a:off x="228600" y="5943600"/>
            <a:ext cx="3200400" cy="369888"/>
          </a:xfrm>
          <a:prstGeom prst="rect">
            <a:avLst/>
          </a:prstGeom>
          <a:noFill/>
          <a:ln w="9525">
            <a:noFill/>
            <a:miter lim="800000"/>
            <a:headEnd/>
            <a:tailEnd/>
          </a:ln>
        </p:spPr>
        <p:txBody>
          <a:bodyPr>
            <a:spAutoFit/>
          </a:bodyPr>
          <a:lstStyle/>
          <a:p>
            <a:pPr algn="ctr"/>
            <a:r>
              <a:rPr lang="fr-FR" altLang="fr-FR" dirty="0" smtClean="0">
                <a:latin typeface="+mn-lt"/>
              </a:rPr>
              <a:t>Cotonou, </a:t>
            </a:r>
            <a:r>
              <a:rPr lang="fr-FR" altLang="fr-FR" dirty="0" smtClean="0">
                <a:latin typeface="+mn-lt"/>
              </a:rPr>
              <a:t>03 juillet 2019</a:t>
            </a:r>
            <a:endParaRPr lang="en-US" altLang="fr-FR" dirty="0">
              <a:latin typeface="+mn-lt"/>
            </a:endParaRPr>
          </a:p>
        </p:txBody>
      </p:sp>
      <p:sp>
        <p:nvSpPr>
          <p:cNvPr id="17" name="Rectangle 16"/>
          <p:cNvSpPr/>
          <p:nvPr/>
        </p:nvSpPr>
        <p:spPr>
          <a:xfrm>
            <a:off x="0" y="2564904"/>
            <a:ext cx="9109075" cy="369332"/>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fr-FR" b="1" dirty="0" smtClean="0">
                <a:solidFill>
                  <a:schemeClr val="tx1"/>
                </a:solidFill>
              </a:rPr>
              <a:t>Enquête sur la Recherche, Développement et Innovation</a:t>
            </a:r>
            <a:endParaRPr lang="fr-FR" sz="1700" b="1" dirty="0">
              <a:solidFill>
                <a:schemeClr val="tx1"/>
              </a:solidFill>
            </a:endParaRPr>
          </a:p>
        </p:txBody>
      </p:sp>
      <p:sp>
        <p:nvSpPr>
          <p:cNvPr id="14" name="Rectangle 2"/>
          <p:cNvSpPr txBox="1">
            <a:spLocks noChangeArrowheads="1"/>
          </p:cNvSpPr>
          <p:nvPr/>
        </p:nvSpPr>
        <p:spPr bwMode="auto">
          <a:xfrm>
            <a:off x="971600" y="-27384"/>
            <a:ext cx="6984776" cy="1317521"/>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p>
            <a:pPr marL="228600" marR="0" lvl="0" indent="-228600" algn="ctr" defTabSz="914400" rtl="0" eaLnBrk="0" fontAlgn="base" latinLnBrk="0" hangingPunct="0">
              <a:lnSpc>
                <a:spcPct val="80000"/>
              </a:lnSpc>
              <a:spcBef>
                <a:spcPts val="1000"/>
              </a:spcBef>
              <a:spcAft>
                <a:spcPct val="0"/>
              </a:spcAft>
              <a:buClrTx/>
              <a:buSzTx/>
              <a:buFontTx/>
              <a:buNone/>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Atelier régional sur les comptes nationaux</a:t>
            </a:r>
            <a:b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b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 (dans le cadre des activités du PSR-UEMOA 2015-2020)</a:t>
            </a:r>
            <a:b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b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
            </a:r>
            <a:b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b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du 1</a:t>
            </a:r>
            <a:r>
              <a:rPr kumimoji="0" lang="fr-FR" b="0" i="0" u="none" strike="noStrike" kern="1200" cap="none" spc="0" normalizeH="0" baseline="0" noProof="0" dirty="0" smtClean="0">
                <a:ln>
                  <a:noFill/>
                </a:ln>
                <a:solidFill>
                  <a:schemeClr val="tx1"/>
                </a:solidFill>
                <a:effectLst/>
                <a:uLnTx/>
                <a:uFillTx/>
                <a:latin typeface="+mn-lt"/>
                <a:ea typeface="+mn-ea"/>
                <a:cs typeface="Times New Roman" pitchFamily="18" charset="0"/>
              </a:rPr>
              <a:t>er</a:t>
            </a: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 au 5 juillet 2019</a:t>
            </a:r>
            <a:endParaRPr kumimoji="0" lang="fr-FR" sz="2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979712" y="188640"/>
            <a:ext cx="4619183" cy="432048"/>
          </a:xfrm>
          <a:prstGeom prst="rect">
            <a:avLst/>
          </a:prstGeom>
        </p:spPr>
        <p:txBody>
          <a:bodyPr vert="horz" lIns="91440" tIns="45720" rIns="91440" bIns="45720" rtlCol="0">
            <a:normAutofit/>
          </a:bodyPr>
          <a:lstStyle/>
          <a:p>
            <a:pPr marL="342900" lvl="0" indent="-342900" algn="ctr" fontAlgn="auto">
              <a:lnSpc>
                <a:spcPct val="90000"/>
              </a:lnSpc>
              <a:spcBef>
                <a:spcPts val="1000"/>
              </a:spcBef>
              <a:spcAft>
                <a:spcPts val="0"/>
              </a:spcAft>
              <a:defRPr/>
            </a:pPr>
            <a:r>
              <a:rPr lang="fr-FR" altLang="fr-FR" sz="2400" dirty="0" smtClean="0">
                <a:latin typeface="+mn-lt"/>
              </a:rPr>
              <a:t>Méthodologie</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5" name="Tableau 4"/>
          <p:cNvGraphicFramePr>
            <a:graphicFrameLocks noGrp="1"/>
          </p:cNvGraphicFramePr>
          <p:nvPr/>
        </p:nvGraphicFramePr>
        <p:xfrm>
          <a:off x="603156" y="1340768"/>
          <a:ext cx="8218581" cy="5205462"/>
        </p:xfrm>
        <a:graphic>
          <a:graphicData uri="http://schemas.openxmlformats.org/drawingml/2006/table">
            <a:tbl>
              <a:tblPr/>
              <a:tblGrid>
                <a:gridCol w="5589473"/>
                <a:gridCol w="788308"/>
                <a:gridCol w="676255"/>
                <a:gridCol w="1164545"/>
              </a:tblGrid>
              <a:tr h="271924">
                <a:tc>
                  <a:txBody>
                    <a:bodyPr/>
                    <a:lstStyle/>
                    <a:p>
                      <a:r>
                        <a:rPr lang="fr-ML" sz="1600" b="1" i="0" dirty="0">
                          <a:solidFill>
                            <a:srgbClr val="000000"/>
                          </a:solidFill>
                          <a:latin typeface="Arial Narrow"/>
                        </a:rPr>
                        <a:t>Branches de la Section Activités de fabrication </a:t>
                      </a:r>
                      <a:endParaRPr lang="fr-ML"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1" i="0">
                          <a:solidFill>
                            <a:srgbClr val="000000"/>
                          </a:solidFill>
                          <a:latin typeface="Arial Narrow"/>
                        </a:rPr>
                        <a:t>Effectifs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1" i="0" dirty="0">
                          <a:solidFill>
                            <a:srgbClr val="000000"/>
                          </a:solidFill>
                          <a:latin typeface="Arial Narrow"/>
                        </a:rPr>
                        <a:t>% </a:t>
                      </a:r>
                      <a:endParaRPr lang="fr-FR"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1" i="0">
                          <a:solidFill>
                            <a:srgbClr val="000000"/>
                          </a:solidFill>
                          <a:latin typeface="Arial Narrow"/>
                        </a:rPr>
                        <a:t>Echantillons</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025">
                <a:tc>
                  <a:txBody>
                    <a:bodyPr/>
                    <a:lstStyle/>
                    <a:p>
                      <a:r>
                        <a:rPr lang="fr-FR" sz="1600" b="0" i="0">
                          <a:solidFill>
                            <a:srgbClr val="000000"/>
                          </a:solidFill>
                          <a:latin typeface="Arial Narrow"/>
                        </a:rPr>
                        <a:t>Activités extractives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5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0,8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719">
                <a:tc>
                  <a:txBody>
                    <a:bodyPr/>
                    <a:lstStyle/>
                    <a:p>
                      <a:r>
                        <a:rPr lang="fr-ML" sz="1600" b="0" i="0">
                          <a:solidFill>
                            <a:srgbClr val="000000"/>
                          </a:solidFill>
                          <a:latin typeface="Arial Narrow"/>
                        </a:rPr>
                        <a:t>Edition, imprimerie et reproduction d’enregistrement </a:t>
                      </a:r>
                      <a:endParaRPr lang="fr-ML"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43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6,6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7</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257">
                <a:tc>
                  <a:txBody>
                    <a:bodyPr/>
                    <a:lstStyle/>
                    <a:p>
                      <a:r>
                        <a:rPr lang="fr-ML" sz="1600" b="0" i="0" dirty="0">
                          <a:solidFill>
                            <a:srgbClr val="000000"/>
                          </a:solidFill>
                          <a:latin typeface="Arial Narrow"/>
                        </a:rPr>
                        <a:t>Fabrication d’ouvrages en métaux et travail des métaux </a:t>
                      </a:r>
                      <a:endParaRPr lang="fr-ML"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20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3,1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14</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815">
                <a:tc>
                  <a:txBody>
                    <a:bodyPr/>
                    <a:lstStyle/>
                    <a:p>
                      <a:r>
                        <a:rPr lang="fr-ML" sz="1600" b="0" i="0" dirty="0">
                          <a:solidFill>
                            <a:srgbClr val="000000"/>
                          </a:solidFill>
                          <a:latin typeface="Arial Narrow"/>
                        </a:rPr>
                        <a:t>Fabrication de meuble; activités de fabrication NCA </a:t>
                      </a:r>
                      <a:endParaRPr lang="fr-ML"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10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1,5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r>
                        <a:rPr lang="fr-ML" sz="1600" b="0" i="0" dirty="0">
                          <a:solidFill>
                            <a:srgbClr val="000000"/>
                          </a:solidFill>
                          <a:latin typeface="Arial Narrow"/>
                        </a:rPr>
                        <a:t>Fabrication de papier, de carton et d’articles en papier ou carton </a:t>
                      </a:r>
                      <a:endParaRPr lang="fr-ML"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4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0,6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2</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r>
                        <a:rPr lang="fr-ML" sz="1600" b="0" i="0" dirty="0">
                          <a:solidFill>
                            <a:srgbClr val="000000"/>
                          </a:solidFill>
                          <a:latin typeface="Arial Narrow"/>
                        </a:rPr>
                        <a:t>Fabrication de produits alimentaires, de boissons et tabacs </a:t>
                      </a:r>
                      <a:endParaRPr lang="fr-ML"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472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72,5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66</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799">
                <a:tc>
                  <a:txBody>
                    <a:bodyPr/>
                    <a:lstStyle/>
                    <a:p>
                      <a:r>
                        <a:rPr lang="fr-FR" sz="1600" b="0" i="0" dirty="0">
                          <a:solidFill>
                            <a:srgbClr val="000000"/>
                          </a:solidFill>
                          <a:latin typeface="Arial Narrow"/>
                        </a:rPr>
                        <a:t>Fabrication de produits chimiques </a:t>
                      </a:r>
                      <a:endParaRPr lang="fr-FR"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38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5,8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13</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718">
                <a:tc>
                  <a:txBody>
                    <a:bodyPr/>
                    <a:lstStyle/>
                    <a:p>
                      <a:r>
                        <a:rPr lang="fr-ML" sz="1600" b="0" i="0">
                          <a:solidFill>
                            <a:srgbClr val="000000"/>
                          </a:solidFill>
                          <a:latin typeface="Arial Narrow"/>
                        </a:rPr>
                        <a:t>Fabrication de produits en caoutchouc ou matières plastiques </a:t>
                      </a:r>
                      <a:endParaRPr lang="fr-ML"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17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2,6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11</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r>
                        <a:rPr lang="fr-ML" sz="1600" b="0" i="0">
                          <a:solidFill>
                            <a:srgbClr val="000000"/>
                          </a:solidFill>
                          <a:latin typeface="Arial Narrow"/>
                        </a:rPr>
                        <a:t>Fabrication de textiles et d’articles d’habillement </a:t>
                      </a:r>
                      <a:endParaRPr lang="fr-ML"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8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1,2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5</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r>
                        <a:rPr lang="fr-ML" sz="1600" b="0" i="0">
                          <a:solidFill>
                            <a:srgbClr val="000000"/>
                          </a:solidFill>
                          <a:latin typeface="Arial Narrow"/>
                        </a:rPr>
                        <a:t>Fabrication de verre, poterie et matériaux de construction </a:t>
                      </a:r>
                      <a:endParaRPr lang="fr-ML"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11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1,7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024">
                <a:tc>
                  <a:txBody>
                    <a:bodyPr/>
                    <a:lstStyle/>
                    <a:p>
                      <a:r>
                        <a:rPr lang="fr-FR" sz="1600" b="0" i="0">
                          <a:solidFill>
                            <a:srgbClr val="000000"/>
                          </a:solidFill>
                          <a:latin typeface="Arial Narrow"/>
                        </a:rPr>
                        <a:t>Métallurgie, fonderie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5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0,8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3</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710">
                <a:tc>
                  <a:txBody>
                    <a:bodyPr/>
                    <a:lstStyle/>
                    <a:p>
                      <a:r>
                        <a:rPr lang="fr-ML" sz="1600" b="0" i="0">
                          <a:solidFill>
                            <a:srgbClr val="000000"/>
                          </a:solidFill>
                          <a:latin typeface="Arial Narrow"/>
                        </a:rPr>
                        <a:t>Production et distribution d’électricité, de gaz, d’eau </a:t>
                      </a:r>
                      <a:endParaRPr lang="fr-ML"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6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0,9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4</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396">
                <a:tc>
                  <a:txBody>
                    <a:bodyPr/>
                    <a:lstStyle/>
                    <a:p>
                      <a:r>
                        <a:rPr lang="fr-ML" sz="1600" b="0" i="0">
                          <a:solidFill>
                            <a:srgbClr val="000000"/>
                          </a:solidFill>
                          <a:latin typeface="Arial Narrow"/>
                        </a:rPr>
                        <a:t>Travail du cuir, fabrication d’articles de voyage, de chaussures </a:t>
                      </a:r>
                      <a:endParaRPr lang="fr-ML"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4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0,6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3</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0082">
                <a:tc>
                  <a:txBody>
                    <a:bodyPr/>
                    <a:lstStyle/>
                    <a:p>
                      <a:r>
                        <a:rPr lang="fr-FR" sz="1600" b="0" i="0">
                          <a:solidFill>
                            <a:srgbClr val="000000"/>
                          </a:solidFill>
                          <a:latin typeface="Arial Narrow"/>
                        </a:rPr>
                        <a:t>Entreprises de services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fr-FR"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fr-FR" sz="1600"/>
                    </a:p>
                  </a:txBody>
                  <a:tcPr marL="59985" marR="59985" marT="29993" marB="29993">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dirty="0" smtClean="0"/>
                        <a:t>24</a:t>
                      </a:r>
                      <a:endParaRPr lang="fr-FR" sz="1600" dirty="0"/>
                    </a:p>
                  </a:txBody>
                  <a:tcPr marL="59985" marR="59985" marT="29993" marB="29993">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760">
                <a:tc>
                  <a:txBody>
                    <a:bodyPr/>
                    <a:lstStyle/>
                    <a:p>
                      <a:r>
                        <a:rPr lang="fr-FR" sz="1600" b="0" i="0" dirty="0">
                          <a:solidFill>
                            <a:srgbClr val="000000"/>
                          </a:solidFill>
                          <a:latin typeface="Arial Narrow"/>
                        </a:rPr>
                        <a:t>Autres activités de fabrication </a:t>
                      </a:r>
                      <a:endParaRPr lang="fr-FR"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Narrow"/>
                        </a:rPr>
                        <a:t>8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1,2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0" i="0">
                          <a:solidFill>
                            <a:srgbClr val="000000"/>
                          </a:solidFill>
                          <a:latin typeface="Arial"/>
                        </a:rPr>
                        <a:t>1</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438">
                <a:tc>
                  <a:txBody>
                    <a:bodyPr/>
                    <a:lstStyle/>
                    <a:p>
                      <a:r>
                        <a:rPr lang="fr-FR" sz="1600" b="1" i="0" dirty="0">
                          <a:solidFill>
                            <a:srgbClr val="000000"/>
                          </a:solidFill>
                          <a:latin typeface="Arial Narrow"/>
                        </a:rPr>
                        <a:t>Total </a:t>
                      </a:r>
                      <a:endParaRPr lang="fr-FR"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1" i="0">
                          <a:solidFill>
                            <a:srgbClr val="000000"/>
                          </a:solidFill>
                          <a:latin typeface="Arial Narrow"/>
                        </a:rPr>
                        <a:t>651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1" i="0">
                          <a:solidFill>
                            <a:srgbClr val="000000"/>
                          </a:solidFill>
                          <a:latin typeface="Arial Narrow"/>
                        </a:rPr>
                        <a:t>100 </a:t>
                      </a:r>
                      <a:endParaRPr lang="fr-FR" sz="160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fr-FR" sz="1600" b="1" i="0" dirty="0">
                          <a:solidFill>
                            <a:srgbClr val="000000"/>
                          </a:solidFill>
                          <a:latin typeface="Arial Narrow"/>
                        </a:rPr>
                        <a:t>156</a:t>
                      </a:r>
                      <a:endParaRPr lang="fr-FR" sz="1600" dirty="0"/>
                    </a:p>
                  </a:txBody>
                  <a:tcPr marL="59985" marR="59985" marT="29993" marB="2999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1763688" y="980728"/>
            <a:ext cx="5742384" cy="523220"/>
          </a:xfrm>
          <a:prstGeom prst="rect">
            <a:avLst/>
          </a:prstGeom>
        </p:spPr>
        <p:txBody>
          <a:bodyPr wrap="square">
            <a:spAutoFit/>
          </a:bodyPr>
          <a:lstStyle/>
          <a:p>
            <a:r>
              <a:rPr lang="fr-ML" sz="1400" b="1" dirty="0" smtClean="0">
                <a:latin typeface="+mn-lt"/>
              </a:rPr>
              <a:t>Répartition des échantillons selon les strates</a:t>
            </a:r>
            <a:r>
              <a:rPr lang="fr-ML" sz="1400" dirty="0" smtClean="0">
                <a:latin typeface="+mn-lt"/>
              </a:rPr>
              <a:t> </a:t>
            </a:r>
            <a:br>
              <a:rPr lang="fr-ML" sz="1400" dirty="0" smtClean="0">
                <a:latin typeface="+mn-lt"/>
              </a:rPr>
            </a:br>
            <a:endParaRPr lang="fr-FR" sz="1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0-#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ppt_x"/>
                                          </p:val>
                                        </p:tav>
                                        <p:tav tm="100000">
                                          <p:val>
                                            <p:strVal val="#ppt_x"/>
                                          </p:val>
                                        </p:tav>
                                      </p:tavLst>
                                    </p:anim>
                                    <p:anim calcmode="lin" valueType="num">
                                      <p:cBhvr additive="base">
                                        <p:cTn id="13"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753017" y="548680"/>
            <a:ext cx="4619183" cy="360040"/>
          </a:xfrm>
          <a:prstGeom prst="rect">
            <a:avLst/>
          </a:prstGeom>
        </p:spPr>
        <p:txBody>
          <a:bodyPr vert="horz" lIns="91440" tIns="45720" rIns="91440" bIns="45720" rtlCol="0">
            <a:noAutofit/>
          </a:bodyPr>
          <a:lstStyle/>
          <a:p>
            <a:pPr marL="342900" lvl="0" indent="-342900" algn="ctr" fontAlgn="auto">
              <a:lnSpc>
                <a:spcPct val="90000"/>
              </a:lnSpc>
              <a:spcBef>
                <a:spcPts val="1000"/>
              </a:spcBef>
              <a:spcAft>
                <a:spcPts val="0"/>
              </a:spcAft>
              <a:defRPr/>
            </a:pPr>
            <a:r>
              <a:rPr lang="fr-FR" altLang="fr-FR" sz="2400" dirty="0" smtClean="0">
                <a:latin typeface="+mn-lt"/>
              </a:rPr>
              <a:t>Principaux résultats</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3" name="Graphique 2"/>
          <p:cNvGraphicFramePr/>
          <p:nvPr/>
        </p:nvGraphicFramePr>
        <p:xfrm>
          <a:off x="324449" y="1989916"/>
          <a:ext cx="8568031" cy="4203212"/>
        </p:xfrm>
        <a:graphic>
          <a:graphicData uri="http://schemas.openxmlformats.org/drawingml/2006/chart">
            <c:chart xmlns:c="http://schemas.openxmlformats.org/drawingml/2006/chart" xmlns:r="http://schemas.openxmlformats.org/officeDocument/2006/relationships" r:id="rId2"/>
          </a:graphicData>
        </a:graphic>
      </p:graphicFrame>
      <p:sp>
        <p:nvSpPr>
          <p:cNvPr id="4" name="Titre 1"/>
          <p:cNvSpPr txBox="1">
            <a:spLocks/>
          </p:cNvSpPr>
          <p:nvPr/>
        </p:nvSpPr>
        <p:spPr>
          <a:xfrm>
            <a:off x="1547664" y="1988840"/>
            <a:ext cx="6120680" cy="413683"/>
          </a:xfrm>
          <a:prstGeom prst="rect">
            <a:avLst/>
          </a:prstGeom>
        </p:spPr>
        <p:txBody>
          <a:bodyPr vert="horz" lIns="91440" tIns="45720" rIns="91440" bIns="45720" rtlCol="0" anchor="b">
            <a:normAutofit fontScale="85000" lnSpcReduction="10000"/>
          </a:bodyPr>
          <a:lstStyle/>
          <a:p>
            <a:pPr>
              <a:spcBef>
                <a:spcPts val="580"/>
              </a:spcBef>
              <a:defRPr/>
            </a:pPr>
            <a:r>
              <a:rPr lang="fr-FR" sz="2400" dirty="0" smtClean="0">
                <a:latin typeface="+mn-lt"/>
              </a:rPr>
              <a:t>Budget de l’Etat allouée à la R&amp;D (en % du PIB) </a:t>
            </a:r>
            <a:endParaRPr lang="fr-FR" sz="2400" dirty="0">
              <a:latin typeface="+mn-lt"/>
            </a:endParaRPr>
          </a:p>
        </p:txBody>
      </p:sp>
      <p:sp>
        <p:nvSpPr>
          <p:cNvPr id="5" name="ZoneTexte 4"/>
          <p:cNvSpPr txBox="1"/>
          <p:nvPr/>
        </p:nvSpPr>
        <p:spPr>
          <a:xfrm>
            <a:off x="1475656" y="1268761"/>
            <a:ext cx="4608512" cy="461665"/>
          </a:xfrm>
          <a:prstGeom prst="rect">
            <a:avLst/>
          </a:prstGeom>
          <a:solidFill>
            <a:srgbClr val="FFC000"/>
          </a:solidFill>
        </p:spPr>
        <p:txBody>
          <a:bodyPr wrap="square" rtlCol="0">
            <a:spAutoFit/>
          </a:bodyPr>
          <a:lstStyle/>
          <a:p>
            <a:pPr>
              <a:spcBef>
                <a:spcPts val="580"/>
              </a:spcBef>
              <a:defRPr/>
            </a:pPr>
            <a:r>
              <a:rPr lang="fr-FR" sz="2400" dirty="0" smtClean="0">
                <a:latin typeface="+mn-lt"/>
              </a:rPr>
              <a:t>Recherche et Développement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0-#ppt_w/2"/>
                                          </p:val>
                                        </p:tav>
                                        <p:tav tm="100000">
                                          <p:val>
                                            <p:strVal val="#ppt_x"/>
                                          </p:val>
                                        </p:tav>
                                      </p:tavLst>
                                    </p:anim>
                                    <p:anim calcmode="lin" valueType="num">
                                      <p:cBhvr additive="base">
                                        <p:cTn id="13" dur="2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2051720" y="188640"/>
            <a:ext cx="4619183" cy="360040"/>
          </a:xfrm>
          <a:prstGeom prst="rect">
            <a:avLst/>
          </a:prstGeom>
        </p:spPr>
        <p:txBody>
          <a:bodyPr vert="horz" lIns="91440" tIns="45720" rIns="91440" bIns="45720" rtlCol="0">
            <a:normAutofit fontScale="85000" lnSpcReduction="20000"/>
          </a:bodyPr>
          <a:lstStyle/>
          <a:p>
            <a:pPr marL="342900" lvl="0" indent="-342900" algn="ctr"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3" name="Tableau 2"/>
          <p:cNvGraphicFramePr>
            <a:graphicFrameLocks noGrp="1"/>
          </p:cNvGraphicFramePr>
          <p:nvPr>
            <p:extLst>
              <p:ext uri="{D42A27DB-BD31-4B8C-83A1-F6EECF244321}">
                <p14:modId xmlns="" xmlns:p14="http://schemas.microsoft.com/office/powerpoint/2010/main" val="1622574243"/>
              </p:ext>
            </p:extLst>
          </p:nvPr>
        </p:nvGraphicFramePr>
        <p:xfrm>
          <a:off x="0" y="2492650"/>
          <a:ext cx="9064817" cy="3793160"/>
        </p:xfrm>
        <a:graphic>
          <a:graphicData uri="http://schemas.openxmlformats.org/drawingml/2006/table">
            <a:tbl>
              <a:tblPr firstRow="1" firstCol="1" bandRow="1">
                <a:tableStyleId>{5C22544A-7EE6-4342-B048-85BDC9FD1C3A}</a:tableStyleId>
              </a:tblPr>
              <a:tblGrid>
                <a:gridCol w="4211960">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gridCol w="1944216">
                  <a:extLst>
                    <a:ext uri="{9D8B030D-6E8A-4147-A177-3AD203B41FA5}">
                      <a16:colId xmlns="" xmlns:a16="http://schemas.microsoft.com/office/drawing/2014/main" val="20002"/>
                    </a:ext>
                  </a:extLst>
                </a:gridCol>
                <a:gridCol w="1180449">
                  <a:extLst>
                    <a:ext uri="{9D8B030D-6E8A-4147-A177-3AD203B41FA5}">
                      <a16:colId xmlns="" xmlns:a16="http://schemas.microsoft.com/office/drawing/2014/main" val="20003"/>
                    </a:ext>
                  </a:extLst>
                </a:gridCol>
              </a:tblGrid>
              <a:tr h="474145">
                <a:tc>
                  <a:txBody>
                    <a:bodyPr/>
                    <a:lstStyle/>
                    <a:p>
                      <a:pPr>
                        <a:lnSpc>
                          <a:spcPct val="107000"/>
                        </a:lnSpc>
                        <a:spcAft>
                          <a:spcPts val="0"/>
                        </a:spcAft>
                      </a:pPr>
                      <a:r>
                        <a:rPr lang="fr-FR" sz="2000" dirty="0">
                          <a:effectLst/>
                        </a:rPr>
                        <a:t>Source de financement</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2015 </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2017</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a:t>
                      </a:r>
                      <a:endParaRPr lang="fr-FR" sz="200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0"/>
                  </a:ext>
                </a:extLst>
              </a:tr>
              <a:tr h="474145">
                <a:tc>
                  <a:txBody>
                    <a:bodyPr/>
                    <a:lstStyle/>
                    <a:p>
                      <a:pPr>
                        <a:lnSpc>
                          <a:spcPct val="107000"/>
                        </a:lnSpc>
                        <a:spcAft>
                          <a:spcPts val="0"/>
                        </a:spcAft>
                      </a:pPr>
                      <a:r>
                        <a:rPr lang="fr-FR" sz="2000" dirty="0">
                          <a:effectLst/>
                        </a:rPr>
                        <a:t>Fonds Propres</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5 459 281,0</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1 119 075,9</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4,3</a:t>
                      </a:r>
                      <a:endParaRPr lang="fr-FR" sz="2000"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1"/>
                  </a:ext>
                </a:extLst>
              </a:tr>
              <a:tr h="474145">
                <a:tc>
                  <a:txBody>
                    <a:bodyPr/>
                    <a:lstStyle/>
                    <a:p>
                      <a:pPr>
                        <a:lnSpc>
                          <a:spcPct val="107000"/>
                        </a:lnSpc>
                        <a:spcAft>
                          <a:spcPts val="0"/>
                        </a:spcAft>
                      </a:pPr>
                      <a:r>
                        <a:rPr lang="fr-FR" sz="2000" dirty="0">
                          <a:effectLst/>
                        </a:rPr>
                        <a:t>Entreprise privée</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217 000,0</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215 000,0</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0,8</a:t>
                      </a:r>
                      <a:endParaRPr lang="fr-FR" sz="2000"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2"/>
                  </a:ext>
                </a:extLst>
              </a:tr>
              <a:tr h="474145">
                <a:tc>
                  <a:txBody>
                    <a:bodyPr/>
                    <a:lstStyle/>
                    <a:p>
                      <a:pPr>
                        <a:lnSpc>
                          <a:spcPct val="107000"/>
                        </a:lnSpc>
                        <a:spcAft>
                          <a:spcPts val="0"/>
                        </a:spcAft>
                      </a:pPr>
                      <a:r>
                        <a:rPr lang="fr-FR" sz="2000" b="1" dirty="0">
                          <a:effectLst/>
                        </a:rPr>
                        <a:t>Subvention du Gouvernement</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10 628 048,6</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11 637 501,0</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44,7</a:t>
                      </a:r>
                      <a:endParaRPr lang="fr-FR" sz="2000" b="1"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3"/>
                  </a:ext>
                </a:extLst>
              </a:tr>
              <a:tr h="474145">
                <a:tc>
                  <a:txBody>
                    <a:bodyPr/>
                    <a:lstStyle/>
                    <a:p>
                      <a:pPr>
                        <a:lnSpc>
                          <a:spcPct val="107000"/>
                        </a:lnSpc>
                        <a:spcAft>
                          <a:spcPts val="0"/>
                        </a:spcAft>
                      </a:pPr>
                      <a:r>
                        <a:rPr lang="fr-FR" sz="2000">
                          <a:effectLst/>
                        </a:rPr>
                        <a:t>Enseignement supérieur</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23 129,0</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0,0</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0,0</a:t>
                      </a:r>
                      <a:endParaRPr lang="fr-FR" sz="2000"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4"/>
                  </a:ext>
                </a:extLst>
              </a:tr>
              <a:tr h="474145">
                <a:tc>
                  <a:txBody>
                    <a:bodyPr/>
                    <a:lstStyle/>
                    <a:p>
                      <a:pPr>
                        <a:lnSpc>
                          <a:spcPct val="107000"/>
                        </a:lnSpc>
                        <a:spcAft>
                          <a:spcPts val="0"/>
                        </a:spcAft>
                      </a:pPr>
                      <a:r>
                        <a:rPr lang="fr-FR" sz="2000">
                          <a:effectLst/>
                        </a:rPr>
                        <a:t>ONG</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81 422,0</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0,0</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0,0</a:t>
                      </a:r>
                      <a:endParaRPr lang="fr-FR" sz="2000"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5"/>
                  </a:ext>
                </a:extLst>
              </a:tr>
              <a:tr h="474145">
                <a:tc>
                  <a:txBody>
                    <a:bodyPr/>
                    <a:lstStyle/>
                    <a:p>
                      <a:pPr>
                        <a:lnSpc>
                          <a:spcPct val="107000"/>
                        </a:lnSpc>
                        <a:spcAft>
                          <a:spcPts val="0"/>
                        </a:spcAft>
                      </a:pPr>
                      <a:r>
                        <a:rPr lang="fr-FR" sz="2000" b="1" dirty="0">
                          <a:effectLst/>
                        </a:rPr>
                        <a:t>Fonds étrangers</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7 966 985,6</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13 079 437,0</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50,2</a:t>
                      </a:r>
                      <a:endParaRPr lang="fr-FR" sz="2000" b="1"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6"/>
                  </a:ext>
                </a:extLst>
              </a:tr>
              <a:tr h="474145">
                <a:tc>
                  <a:txBody>
                    <a:bodyPr/>
                    <a:lstStyle/>
                    <a:p>
                      <a:pPr>
                        <a:lnSpc>
                          <a:spcPct val="107000"/>
                        </a:lnSpc>
                        <a:spcAft>
                          <a:spcPts val="0"/>
                        </a:spcAft>
                      </a:pPr>
                      <a:r>
                        <a:rPr lang="fr-FR" sz="2000">
                          <a:effectLst/>
                        </a:rPr>
                        <a:t>Total</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24 375 866,2</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26 051 013,9</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100,0</a:t>
                      </a:r>
                      <a:endParaRPr lang="fr-FR" sz="2000"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7"/>
                  </a:ext>
                </a:extLst>
              </a:tr>
            </a:tbl>
          </a:graphicData>
        </a:graphic>
      </p:graphicFrame>
      <p:sp>
        <p:nvSpPr>
          <p:cNvPr id="4" name="Titre 1"/>
          <p:cNvSpPr txBox="1">
            <a:spLocks/>
          </p:cNvSpPr>
          <p:nvPr/>
        </p:nvSpPr>
        <p:spPr>
          <a:xfrm>
            <a:off x="436753" y="1772816"/>
            <a:ext cx="8707247" cy="350059"/>
          </a:xfrm>
          <a:prstGeom prst="rect">
            <a:avLst/>
          </a:prstGeom>
        </p:spPr>
        <p:txBody>
          <a:bodyPr vert="horz" lIns="91440" tIns="45720" rIns="91440" bIns="45720" rtlCol="0" anchor="b">
            <a:noAutofit/>
          </a:bodyPr>
          <a:lstStyle/>
          <a:p>
            <a:pPr>
              <a:spcBef>
                <a:spcPts val="580"/>
              </a:spcBef>
              <a:defRPr/>
            </a:pPr>
            <a:r>
              <a:rPr lang="fr-FR" sz="1400" b="1" dirty="0" smtClean="0">
                <a:latin typeface="+mn-lt"/>
              </a:rPr>
              <a:t>Dépenses intérieures brutes de R &amp; D selon la source de financement (en milliers de FCFA)</a:t>
            </a:r>
            <a:endParaRPr lang="fr-FR" sz="1400" b="1" dirty="0">
              <a:latin typeface="+mn-lt"/>
            </a:endParaRPr>
          </a:p>
        </p:txBody>
      </p:sp>
      <p:sp>
        <p:nvSpPr>
          <p:cNvPr id="5" name="ZoneTexte 4"/>
          <p:cNvSpPr txBox="1"/>
          <p:nvPr/>
        </p:nvSpPr>
        <p:spPr>
          <a:xfrm>
            <a:off x="1475656" y="1052736"/>
            <a:ext cx="3384376" cy="369332"/>
          </a:xfrm>
          <a:prstGeom prst="rect">
            <a:avLst/>
          </a:prstGeom>
          <a:solidFill>
            <a:srgbClr val="FFC000"/>
          </a:solidFill>
        </p:spPr>
        <p:txBody>
          <a:bodyPr wrap="square" rtlCol="0">
            <a:spAutoFit/>
          </a:bodyPr>
          <a:lstStyle/>
          <a:p>
            <a:pPr>
              <a:spcBef>
                <a:spcPts val="580"/>
              </a:spcBef>
              <a:defRPr/>
            </a:pPr>
            <a:r>
              <a:rPr lang="fr-FR" b="1" dirty="0" smtClean="0">
                <a:latin typeface="+mn-lt"/>
              </a:rPr>
              <a:t>Recherche et Développement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825025" y="476672"/>
            <a:ext cx="4619183" cy="360040"/>
          </a:xfrm>
          <a:prstGeom prst="rect">
            <a:avLst/>
          </a:prstGeom>
        </p:spPr>
        <p:txBody>
          <a:bodyPr vert="horz" lIns="91440" tIns="45720" rIns="91440" bIns="45720" rtlCol="0">
            <a:normAutofit fontScale="85000" lnSpcReduction="20000"/>
          </a:bodyPr>
          <a:lstStyle/>
          <a:p>
            <a:pPr marL="342900" lvl="0" indent="-342900" algn="ctr"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3" name="Tableau 2"/>
          <p:cNvGraphicFramePr>
            <a:graphicFrameLocks noGrp="1"/>
          </p:cNvGraphicFramePr>
          <p:nvPr>
            <p:extLst>
              <p:ext uri="{D42A27DB-BD31-4B8C-83A1-F6EECF244321}">
                <p14:modId xmlns="" xmlns:p14="http://schemas.microsoft.com/office/powerpoint/2010/main" val="1129518302"/>
              </p:ext>
            </p:extLst>
          </p:nvPr>
        </p:nvGraphicFramePr>
        <p:xfrm>
          <a:off x="104873" y="2348880"/>
          <a:ext cx="8859615" cy="3514528"/>
        </p:xfrm>
        <a:graphic>
          <a:graphicData uri="http://schemas.openxmlformats.org/drawingml/2006/table">
            <a:tbl>
              <a:tblPr firstRow="1" firstCol="1" bandRow="1">
                <a:tableStyleId>{5C22544A-7EE6-4342-B048-85BDC9FD1C3A}</a:tableStyleId>
              </a:tblPr>
              <a:tblGrid>
                <a:gridCol w="2775579">
                  <a:extLst>
                    <a:ext uri="{9D8B030D-6E8A-4147-A177-3AD203B41FA5}">
                      <a16:colId xmlns="" xmlns:a16="http://schemas.microsoft.com/office/drawing/2014/main" val="20000"/>
                    </a:ext>
                  </a:extLst>
                </a:gridCol>
                <a:gridCol w="1166907">
                  <a:extLst>
                    <a:ext uri="{9D8B030D-6E8A-4147-A177-3AD203B41FA5}">
                      <a16:colId xmlns="" xmlns:a16="http://schemas.microsoft.com/office/drawing/2014/main" val="20001"/>
                    </a:ext>
                  </a:extLst>
                </a:gridCol>
                <a:gridCol w="1108592">
                  <a:extLst>
                    <a:ext uri="{9D8B030D-6E8A-4147-A177-3AD203B41FA5}">
                      <a16:colId xmlns="" xmlns:a16="http://schemas.microsoft.com/office/drawing/2014/main" val="20002"/>
                    </a:ext>
                  </a:extLst>
                </a:gridCol>
                <a:gridCol w="1108592">
                  <a:extLst>
                    <a:ext uri="{9D8B030D-6E8A-4147-A177-3AD203B41FA5}">
                      <a16:colId xmlns="" xmlns:a16="http://schemas.microsoft.com/office/drawing/2014/main" val="20003"/>
                    </a:ext>
                  </a:extLst>
                </a:gridCol>
                <a:gridCol w="1265486">
                  <a:extLst>
                    <a:ext uri="{9D8B030D-6E8A-4147-A177-3AD203B41FA5}">
                      <a16:colId xmlns="" xmlns:a16="http://schemas.microsoft.com/office/drawing/2014/main" val="20004"/>
                    </a:ext>
                  </a:extLst>
                </a:gridCol>
                <a:gridCol w="1434459">
                  <a:extLst>
                    <a:ext uri="{9D8B030D-6E8A-4147-A177-3AD203B41FA5}">
                      <a16:colId xmlns="" xmlns:a16="http://schemas.microsoft.com/office/drawing/2014/main" val="20005"/>
                    </a:ext>
                  </a:extLst>
                </a:gridCol>
              </a:tblGrid>
              <a:tr h="576004">
                <a:tc>
                  <a:txBody>
                    <a:bodyPr/>
                    <a:lstStyle/>
                    <a:p>
                      <a:pPr>
                        <a:lnSpc>
                          <a:spcPct val="107000"/>
                        </a:lnSpc>
                        <a:spcAft>
                          <a:spcPts val="0"/>
                        </a:spcAft>
                      </a:pPr>
                      <a:r>
                        <a:rPr lang="fr-FR" sz="2000" dirty="0">
                          <a:effectLst/>
                          <a:latin typeface="+mn-lt"/>
                        </a:rPr>
                        <a:t>Occupation</a:t>
                      </a:r>
                      <a:endParaRPr lang="fr-FR" sz="2000" dirty="0">
                        <a:solidFill>
                          <a:srgbClr val="000000"/>
                        </a:solidFill>
                        <a:effectLst/>
                        <a:latin typeface="+mn-lt"/>
                        <a:ea typeface="Calibri"/>
                        <a:cs typeface="Times New Roman"/>
                      </a:endParaRPr>
                    </a:p>
                  </a:txBody>
                  <a:tcPr marL="68577" marR="68577" marT="0" marB="0"/>
                </a:tc>
                <a:tc>
                  <a:txBody>
                    <a:bodyPr/>
                    <a:lstStyle/>
                    <a:p>
                      <a:pPr algn="r">
                        <a:lnSpc>
                          <a:spcPct val="107000"/>
                        </a:lnSpc>
                        <a:spcAft>
                          <a:spcPts val="0"/>
                        </a:spcAft>
                      </a:pPr>
                      <a:r>
                        <a:rPr lang="fr-FR" sz="2000" dirty="0">
                          <a:effectLst/>
                          <a:latin typeface="+mn-lt"/>
                        </a:rPr>
                        <a:t>2015</a:t>
                      </a:r>
                      <a:endParaRPr lang="fr-FR" sz="2000" dirty="0">
                        <a:solidFill>
                          <a:srgbClr val="000000"/>
                        </a:solidFill>
                        <a:effectLst/>
                        <a:latin typeface="+mn-lt"/>
                        <a:ea typeface="Calibri"/>
                        <a:cs typeface="Times New Roman"/>
                      </a:endParaRPr>
                    </a:p>
                  </a:txBody>
                  <a:tcPr marL="68577" marR="68577" marT="0" marB="0"/>
                </a:tc>
                <a:tc gridSpan="2">
                  <a:txBody>
                    <a:bodyPr/>
                    <a:lstStyle/>
                    <a:p>
                      <a:pPr algn="ctr">
                        <a:lnSpc>
                          <a:spcPct val="107000"/>
                        </a:lnSpc>
                        <a:spcAft>
                          <a:spcPts val="0"/>
                        </a:spcAft>
                      </a:pPr>
                      <a:r>
                        <a:rPr lang="fr-FR" sz="2000" dirty="0">
                          <a:effectLst/>
                          <a:latin typeface="+mn-lt"/>
                        </a:rPr>
                        <a:t>2017</a:t>
                      </a:r>
                      <a:endParaRPr lang="fr-FR" sz="2000" dirty="0">
                        <a:solidFill>
                          <a:srgbClr val="000000"/>
                        </a:solidFill>
                        <a:effectLst/>
                        <a:latin typeface="+mn-lt"/>
                        <a:ea typeface="Calibri"/>
                        <a:cs typeface="Times New Roman"/>
                      </a:endParaRPr>
                    </a:p>
                  </a:txBody>
                  <a:tcPr marL="68577" marR="68577" marT="0" marB="0"/>
                </a:tc>
                <a:tc hMerge="1">
                  <a:txBody>
                    <a:bodyPr/>
                    <a:lstStyle/>
                    <a:p>
                      <a:pPr algn="r">
                        <a:lnSpc>
                          <a:spcPct val="107000"/>
                        </a:lnSpc>
                        <a:spcAft>
                          <a:spcPts val="0"/>
                        </a:spcAft>
                      </a:pPr>
                      <a:endParaRPr lang="fr-FR" sz="1200" dirty="0">
                        <a:solidFill>
                          <a:srgbClr val="000000"/>
                        </a:solidFill>
                        <a:effectLst/>
                        <a:latin typeface="Calibri"/>
                        <a:ea typeface="Calibri"/>
                        <a:cs typeface="Times New Roman"/>
                      </a:endParaRPr>
                    </a:p>
                  </a:txBody>
                  <a:tcPr marL="68580" marR="68580" marT="0" marB="0"/>
                </a:tc>
                <a:tc>
                  <a:txBody>
                    <a:bodyPr/>
                    <a:lstStyle/>
                    <a:p>
                      <a:pPr algn="r">
                        <a:lnSpc>
                          <a:spcPct val="107000"/>
                        </a:lnSpc>
                        <a:spcAft>
                          <a:spcPts val="0"/>
                        </a:spcAft>
                      </a:pPr>
                      <a:r>
                        <a:rPr lang="fr-FR" sz="2000" dirty="0" smtClean="0">
                          <a:effectLst/>
                          <a:latin typeface="+mn-lt"/>
                        </a:rPr>
                        <a:t>% Total</a:t>
                      </a:r>
                      <a:endParaRPr lang="fr-FR" sz="2000" dirty="0">
                        <a:solidFill>
                          <a:srgbClr val="000000"/>
                        </a:solidFill>
                        <a:effectLst/>
                        <a:latin typeface="+mn-lt"/>
                        <a:ea typeface="Calibri"/>
                        <a:cs typeface="Times New Roman"/>
                      </a:endParaRPr>
                    </a:p>
                  </a:txBody>
                  <a:tcPr marL="68577" marR="68577" marT="0" marB="0"/>
                </a:tc>
                <a:tc>
                  <a:txBody>
                    <a:bodyPr/>
                    <a:lstStyle/>
                    <a:p>
                      <a:pPr algn="r">
                        <a:lnSpc>
                          <a:spcPct val="107000"/>
                        </a:lnSpc>
                        <a:spcAft>
                          <a:spcPts val="0"/>
                        </a:spcAft>
                      </a:pPr>
                      <a:r>
                        <a:rPr lang="fr-FR" sz="2000" dirty="0" smtClean="0">
                          <a:solidFill>
                            <a:srgbClr val="000000"/>
                          </a:solidFill>
                          <a:effectLst/>
                          <a:latin typeface="+mn-lt"/>
                          <a:ea typeface="Calibri"/>
                          <a:cs typeface="Times New Roman"/>
                        </a:rPr>
                        <a:t>% Femme</a:t>
                      </a:r>
                      <a:endParaRPr lang="fr-FR" sz="2000" dirty="0">
                        <a:solidFill>
                          <a:srgbClr val="000000"/>
                        </a:solidFill>
                        <a:effectLst/>
                        <a:latin typeface="+mn-lt"/>
                        <a:ea typeface="Calibri"/>
                        <a:cs typeface="Times New Roman"/>
                      </a:endParaRPr>
                    </a:p>
                  </a:txBody>
                  <a:tcPr marL="68577" marR="68577" marT="0" marB="0"/>
                </a:tc>
                <a:extLst>
                  <a:ext uri="{0D108BD9-81ED-4DB2-BD59-A6C34878D82A}">
                    <a16:rowId xmlns="" xmlns:a16="http://schemas.microsoft.com/office/drawing/2014/main" val="10000"/>
                  </a:ext>
                </a:extLst>
              </a:tr>
              <a:tr h="576004">
                <a:tc>
                  <a:txBody>
                    <a:bodyPr/>
                    <a:lstStyle/>
                    <a:p>
                      <a:pPr>
                        <a:lnSpc>
                          <a:spcPct val="107000"/>
                        </a:lnSpc>
                        <a:spcAft>
                          <a:spcPts val="0"/>
                        </a:spcAft>
                      </a:pPr>
                      <a:endParaRPr lang="fr-FR" sz="2000">
                        <a:solidFill>
                          <a:srgbClr val="000000"/>
                        </a:solidFill>
                        <a:effectLst/>
                        <a:latin typeface="+mn-lt"/>
                        <a:ea typeface="Calibri"/>
                        <a:cs typeface="Times New Roman"/>
                      </a:endParaRPr>
                    </a:p>
                  </a:txBody>
                  <a:tcPr marL="68577" marR="68577" marT="0" marB="0"/>
                </a:tc>
                <a:tc>
                  <a:txBody>
                    <a:bodyPr/>
                    <a:lstStyle/>
                    <a:p>
                      <a:pPr algn="r">
                        <a:lnSpc>
                          <a:spcPct val="107000"/>
                        </a:lnSpc>
                        <a:spcAft>
                          <a:spcPts val="0"/>
                        </a:spcAft>
                      </a:pPr>
                      <a:endParaRPr lang="fr-FR" sz="2000" dirty="0">
                        <a:solidFill>
                          <a:srgbClr val="000000"/>
                        </a:solidFill>
                        <a:effectLst/>
                        <a:latin typeface="+mn-lt"/>
                        <a:ea typeface="Calibri"/>
                        <a:cs typeface="Times New Roman"/>
                      </a:endParaRPr>
                    </a:p>
                  </a:txBody>
                  <a:tcPr marL="68577" marR="68577" marT="0" marB="0"/>
                </a:tc>
                <a:tc>
                  <a:txBody>
                    <a:bodyPr/>
                    <a:lstStyle/>
                    <a:p>
                      <a:pPr algn="r">
                        <a:lnSpc>
                          <a:spcPct val="107000"/>
                        </a:lnSpc>
                        <a:spcAft>
                          <a:spcPts val="0"/>
                        </a:spcAft>
                      </a:pPr>
                      <a:r>
                        <a:rPr lang="fr-FR" sz="2000" dirty="0" smtClean="0">
                          <a:solidFill>
                            <a:srgbClr val="000000"/>
                          </a:solidFill>
                          <a:effectLst/>
                          <a:latin typeface="+mn-lt"/>
                          <a:ea typeface="Calibri"/>
                          <a:cs typeface="Times New Roman"/>
                        </a:rPr>
                        <a:t>Total</a:t>
                      </a:r>
                      <a:endParaRPr lang="fr-FR" sz="2000" dirty="0">
                        <a:solidFill>
                          <a:srgbClr val="000000"/>
                        </a:solidFill>
                        <a:effectLst/>
                        <a:latin typeface="+mn-lt"/>
                        <a:ea typeface="Calibri"/>
                        <a:cs typeface="Times New Roman"/>
                      </a:endParaRPr>
                    </a:p>
                  </a:txBody>
                  <a:tcPr marL="68577" marR="68577" marT="0" marB="0"/>
                </a:tc>
                <a:tc>
                  <a:txBody>
                    <a:bodyPr/>
                    <a:lstStyle/>
                    <a:p>
                      <a:pPr algn="r">
                        <a:lnSpc>
                          <a:spcPct val="107000"/>
                        </a:lnSpc>
                        <a:spcAft>
                          <a:spcPts val="0"/>
                        </a:spcAft>
                      </a:pPr>
                      <a:r>
                        <a:rPr lang="fr-FR" sz="2000" dirty="0" smtClean="0">
                          <a:solidFill>
                            <a:srgbClr val="000000"/>
                          </a:solidFill>
                          <a:effectLst/>
                          <a:latin typeface="+mn-lt"/>
                          <a:ea typeface="Calibri"/>
                          <a:cs typeface="Times New Roman"/>
                        </a:rPr>
                        <a:t>Femme</a:t>
                      </a:r>
                      <a:endParaRPr lang="fr-FR" sz="2000" dirty="0">
                        <a:solidFill>
                          <a:srgbClr val="000000"/>
                        </a:solidFill>
                        <a:effectLst/>
                        <a:latin typeface="+mn-lt"/>
                        <a:ea typeface="Calibri"/>
                        <a:cs typeface="Times New Roman"/>
                      </a:endParaRPr>
                    </a:p>
                  </a:txBody>
                  <a:tcPr marL="68577" marR="68577" marT="0" marB="0"/>
                </a:tc>
                <a:tc>
                  <a:txBody>
                    <a:bodyPr/>
                    <a:lstStyle/>
                    <a:p>
                      <a:pPr marL="0" algn="r" rtl="0" eaLnBrk="1" latinLnBrk="0" hangingPunct="1">
                        <a:lnSpc>
                          <a:spcPct val="107000"/>
                        </a:lnSpc>
                        <a:spcAft>
                          <a:spcPts val="0"/>
                        </a:spcAft>
                      </a:pPr>
                      <a:endParaRPr kumimoji="0" lang="fr-FR" sz="2000" kern="1200" dirty="0">
                        <a:solidFill>
                          <a:schemeClr val="dk1"/>
                        </a:solidFill>
                        <a:effectLst/>
                        <a:latin typeface="+mn-lt"/>
                        <a:ea typeface="+mn-ea"/>
                        <a:cs typeface="+mn-cs"/>
                      </a:endParaRPr>
                    </a:p>
                  </a:txBody>
                  <a:tcPr marL="68577" marR="68577" marT="0" marB="0" anchor="b"/>
                </a:tc>
                <a:tc>
                  <a:txBody>
                    <a:bodyPr/>
                    <a:lstStyle/>
                    <a:p>
                      <a:pPr marL="0" algn="r" rtl="0" eaLnBrk="1" latinLnBrk="0" hangingPunct="1">
                        <a:lnSpc>
                          <a:spcPct val="107000"/>
                        </a:lnSpc>
                        <a:spcAft>
                          <a:spcPts val="0"/>
                        </a:spcAft>
                      </a:pPr>
                      <a:endParaRPr kumimoji="0" lang="fr-FR" sz="2000" kern="1200" dirty="0">
                        <a:solidFill>
                          <a:schemeClr val="dk1"/>
                        </a:solidFill>
                        <a:effectLst/>
                        <a:latin typeface="+mn-lt"/>
                        <a:ea typeface="+mn-ea"/>
                        <a:cs typeface="+mn-cs"/>
                      </a:endParaRPr>
                    </a:p>
                  </a:txBody>
                  <a:tcPr marL="68577" marR="68577" marT="0" marB="0" anchor="b"/>
                </a:tc>
                <a:extLst>
                  <a:ext uri="{0D108BD9-81ED-4DB2-BD59-A6C34878D82A}">
                    <a16:rowId xmlns="" xmlns:a16="http://schemas.microsoft.com/office/drawing/2014/main" val="10001"/>
                  </a:ext>
                </a:extLst>
              </a:tr>
              <a:tr h="576004">
                <a:tc>
                  <a:txBody>
                    <a:bodyPr/>
                    <a:lstStyle/>
                    <a:p>
                      <a:pPr>
                        <a:lnSpc>
                          <a:spcPct val="107000"/>
                        </a:lnSpc>
                        <a:spcAft>
                          <a:spcPts val="0"/>
                        </a:spcAft>
                      </a:pPr>
                      <a:r>
                        <a:rPr lang="fr-FR" sz="2000" dirty="0">
                          <a:effectLst/>
                          <a:latin typeface="+mn-lt"/>
                        </a:rPr>
                        <a:t>Chercheurs</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smtClean="0">
                          <a:effectLst/>
                          <a:latin typeface="+mn-lt"/>
                        </a:rPr>
                        <a:t>719</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a:effectLst/>
                          <a:latin typeface="+mn-lt"/>
                        </a:rPr>
                        <a:t>721</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smtClean="0">
                          <a:solidFill>
                            <a:srgbClr val="000000"/>
                          </a:solidFill>
                          <a:effectLst/>
                          <a:latin typeface="+mn-lt"/>
                          <a:ea typeface="Times New Roman"/>
                          <a:cs typeface="Times New Roman"/>
                        </a:rPr>
                        <a:t>109</a:t>
                      </a:r>
                      <a:endParaRPr lang="fr-FR" sz="2000" dirty="0">
                        <a:solidFill>
                          <a:srgbClr val="000000"/>
                        </a:solidFill>
                        <a:effectLst/>
                        <a:latin typeface="+mn-lt"/>
                        <a:ea typeface="Calibri"/>
                        <a:cs typeface="Times New Roman"/>
                      </a:endParaRPr>
                    </a:p>
                  </a:txBody>
                  <a:tcPr marL="68577" marR="68577" marT="0" marB="0"/>
                </a:tc>
                <a:tc>
                  <a:txBody>
                    <a:bodyPr/>
                    <a:lstStyle/>
                    <a:p>
                      <a:pPr marL="0" algn="ctr" defTabSz="914400" rtl="0" eaLnBrk="1" latinLnBrk="0" hangingPunct="1">
                        <a:lnSpc>
                          <a:spcPct val="107000"/>
                        </a:lnSpc>
                        <a:spcAft>
                          <a:spcPts val="0"/>
                        </a:spcAft>
                      </a:pPr>
                      <a:r>
                        <a:rPr lang="fr-FR" sz="2000" kern="1200" dirty="0">
                          <a:solidFill>
                            <a:srgbClr val="000000"/>
                          </a:solidFill>
                          <a:effectLst/>
                          <a:latin typeface="+mn-lt"/>
                          <a:ea typeface="Times New Roman"/>
                          <a:cs typeface="Times New Roman"/>
                        </a:rPr>
                        <a:t>34,5</a:t>
                      </a:r>
                    </a:p>
                  </a:txBody>
                  <a:tcPr marL="68577" marR="68577" marT="0" marB="0"/>
                </a:tc>
                <a:tc>
                  <a:txBody>
                    <a:bodyPr/>
                    <a:lstStyle/>
                    <a:p>
                      <a:pPr marL="0" algn="ctr" defTabSz="914400" rtl="0" eaLnBrk="1" latinLnBrk="0" hangingPunct="1">
                        <a:lnSpc>
                          <a:spcPct val="107000"/>
                        </a:lnSpc>
                        <a:spcAft>
                          <a:spcPts val="0"/>
                        </a:spcAft>
                      </a:pPr>
                      <a:r>
                        <a:rPr lang="fr-FR" sz="2000" kern="1200" dirty="0" smtClean="0">
                          <a:solidFill>
                            <a:srgbClr val="000000"/>
                          </a:solidFill>
                          <a:effectLst/>
                          <a:latin typeface="+mn-lt"/>
                          <a:ea typeface="Times New Roman"/>
                          <a:cs typeface="Times New Roman"/>
                        </a:rPr>
                        <a:t>15,1</a:t>
                      </a:r>
                      <a:endParaRPr lang="fr-FR" sz="2000" kern="1200" dirty="0">
                        <a:solidFill>
                          <a:srgbClr val="000000"/>
                        </a:solidFill>
                        <a:effectLst/>
                        <a:latin typeface="+mn-lt"/>
                        <a:ea typeface="Times New Roman"/>
                        <a:cs typeface="Times New Roman"/>
                      </a:endParaRPr>
                    </a:p>
                  </a:txBody>
                  <a:tcPr marL="68577" marR="68577" marT="0" marB="0"/>
                </a:tc>
                <a:extLst>
                  <a:ext uri="{0D108BD9-81ED-4DB2-BD59-A6C34878D82A}">
                    <a16:rowId xmlns="" xmlns:a16="http://schemas.microsoft.com/office/drawing/2014/main" val="10002"/>
                  </a:ext>
                </a:extLst>
              </a:tr>
              <a:tr h="576004">
                <a:tc>
                  <a:txBody>
                    <a:bodyPr/>
                    <a:lstStyle/>
                    <a:p>
                      <a:pPr>
                        <a:lnSpc>
                          <a:spcPct val="107000"/>
                        </a:lnSpc>
                        <a:spcAft>
                          <a:spcPts val="0"/>
                        </a:spcAft>
                      </a:pPr>
                      <a:r>
                        <a:rPr lang="fr-FR" sz="2000" dirty="0">
                          <a:effectLst/>
                          <a:latin typeface="+mn-lt"/>
                        </a:rPr>
                        <a:t>Techniciens</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smtClean="0">
                          <a:effectLst/>
                          <a:latin typeface="+mn-lt"/>
                        </a:rPr>
                        <a:t>434</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a:effectLst/>
                          <a:latin typeface="+mn-lt"/>
                        </a:rPr>
                        <a:t>752</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smtClean="0">
                          <a:solidFill>
                            <a:srgbClr val="000000"/>
                          </a:solidFill>
                          <a:effectLst/>
                          <a:latin typeface="+mn-lt"/>
                          <a:ea typeface="Times New Roman"/>
                          <a:cs typeface="Times New Roman"/>
                        </a:rPr>
                        <a:t>174</a:t>
                      </a:r>
                      <a:endParaRPr lang="fr-FR" sz="2000" dirty="0">
                        <a:solidFill>
                          <a:srgbClr val="000000"/>
                        </a:solidFill>
                        <a:effectLst/>
                        <a:latin typeface="+mn-lt"/>
                        <a:ea typeface="Calibri"/>
                        <a:cs typeface="Times New Roman"/>
                      </a:endParaRPr>
                    </a:p>
                  </a:txBody>
                  <a:tcPr marL="68577" marR="68577" marT="0" marB="0"/>
                </a:tc>
                <a:tc>
                  <a:txBody>
                    <a:bodyPr/>
                    <a:lstStyle/>
                    <a:p>
                      <a:pPr marL="0" algn="ctr" defTabSz="914400" rtl="0" eaLnBrk="1" latinLnBrk="0" hangingPunct="1">
                        <a:lnSpc>
                          <a:spcPct val="107000"/>
                        </a:lnSpc>
                        <a:spcAft>
                          <a:spcPts val="0"/>
                        </a:spcAft>
                      </a:pPr>
                      <a:r>
                        <a:rPr lang="fr-FR" sz="2000" kern="1200" dirty="0">
                          <a:solidFill>
                            <a:srgbClr val="000000"/>
                          </a:solidFill>
                          <a:effectLst/>
                          <a:latin typeface="+mn-lt"/>
                          <a:ea typeface="Times New Roman"/>
                          <a:cs typeface="Times New Roman"/>
                        </a:rPr>
                        <a:t>36,0</a:t>
                      </a:r>
                    </a:p>
                  </a:txBody>
                  <a:tcPr marL="68577" marR="68577" marT="0" marB="0"/>
                </a:tc>
                <a:tc>
                  <a:txBody>
                    <a:bodyPr/>
                    <a:lstStyle/>
                    <a:p>
                      <a:pPr marL="0" algn="ctr" defTabSz="914400" rtl="0" eaLnBrk="1" latinLnBrk="0" hangingPunct="1">
                        <a:lnSpc>
                          <a:spcPct val="107000"/>
                        </a:lnSpc>
                        <a:spcAft>
                          <a:spcPts val="0"/>
                        </a:spcAft>
                      </a:pPr>
                      <a:r>
                        <a:rPr lang="fr-FR" sz="2000" kern="1200" dirty="0" smtClean="0">
                          <a:solidFill>
                            <a:srgbClr val="000000"/>
                          </a:solidFill>
                          <a:effectLst/>
                          <a:latin typeface="+mn-lt"/>
                          <a:ea typeface="Times New Roman"/>
                          <a:cs typeface="Times New Roman"/>
                        </a:rPr>
                        <a:t>23,1</a:t>
                      </a:r>
                      <a:endParaRPr lang="fr-FR" sz="2000" kern="1200" dirty="0">
                        <a:solidFill>
                          <a:srgbClr val="000000"/>
                        </a:solidFill>
                        <a:effectLst/>
                        <a:latin typeface="+mn-lt"/>
                        <a:ea typeface="Times New Roman"/>
                        <a:cs typeface="Times New Roman"/>
                      </a:endParaRPr>
                    </a:p>
                  </a:txBody>
                  <a:tcPr marL="68577" marR="68577" marT="0" marB="0"/>
                </a:tc>
                <a:extLst>
                  <a:ext uri="{0D108BD9-81ED-4DB2-BD59-A6C34878D82A}">
                    <a16:rowId xmlns="" xmlns:a16="http://schemas.microsoft.com/office/drawing/2014/main" val="10003"/>
                  </a:ext>
                </a:extLst>
              </a:tr>
              <a:tr h="634508">
                <a:tc>
                  <a:txBody>
                    <a:bodyPr/>
                    <a:lstStyle/>
                    <a:p>
                      <a:pPr>
                        <a:lnSpc>
                          <a:spcPct val="107000"/>
                        </a:lnSpc>
                        <a:spcAft>
                          <a:spcPts val="0"/>
                        </a:spcAft>
                      </a:pPr>
                      <a:r>
                        <a:rPr lang="fr-FR" sz="2000">
                          <a:effectLst/>
                          <a:latin typeface="+mn-lt"/>
                        </a:rPr>
                        <a:t>Personnel de soutien</a:t>
                      </a:r>
                      <a:endParaRPr lang="fr-FR" sz="200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smtClean="0">
                          <a:effectLst/>
                          <a:latin typeface="+mn-lt"/>
                        </a:rPr>
                        <a:t>570</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a:effectLst/>
                          <a:latin typeface="+mn-lt"/>
                        </a:rPr>
                        <a:t>618</a:t>
                      </a:r>
                      <a:endParaRPr lang="fr-FR" sz="2000"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dirty="0" smtClean="0">
                          <a:solidFill>
                            <a:srgbClr val="000000"/>
                          </a:solidFill>
                          <a:effectLst/>
                          <a:latin typeface="+mn-lt"/>
                          <a:ea typeface="Times New Roman"/>
                          <a:cs typeface="Times New Roman"/>
                        </a:rPr>
                        <a:t>198</a:t>
                      </a:r>
                      <a:endParaRPr lang="fr-FR" sz="2000" dirty="0">
                        <a:solidFill>
                          <a:srgbClr val="000000"/>
                        </a:solidFill>
                        <a:effectLst/>
                        <a:latin typeface="+mn-lt"/>
                        <a:ea typeface="Calibri"/>
                        <a:cs typeface="Times New Roman"/>
                      </a:endParaRPr>
                    </a:p>
                  </a:txBody>
                  <a:tcPr marL="68577" marR="68577" marT="0" marB="0"/>
                </a:tc>
                <a:tc>
                  <a:txBody>
                    <a:bodyPr/>
                    <a:lstStyle/>
                    <a:p>
                      <a:pPr marL="0" algn="ctr" defTabSz="914400" rtl="0" eaLnBrk="1" latinLnBrk="0" hangingPunct="1">
                        <a:lnSpc>
                          <a:spcPct val="107000"/>
                        </a:lnSpc>
                        <a:spcAft>
                          <a:spcPts val="0"/>
                        </a:spcAft>
                      </a:pPr>
                      <a:r>
                        <a:rPr lang="fr-FR" sz="2000" kern="1200" dirty="0">
                          <a:solidFill>
                            <a:srgbClr val="000000"/>
                          </a:solidFill>
                          <a:effectLst/>
                          <a:latin typeface="+mn-lt"/>
                          <a:ea typeface="Times New Roman"/>
                          <a:cs typeface="Times New Roman"/>
                        </a:rPr>
                        <a:t>29,6</a:t>
                      </a:r>
                    </a:p>
                  </a:txBody>
                  <a:tcPr marL="68577" marR="68577" marT="0" marB="0"/>
                </a:tc>
                <a:tc>
                  <a:txBody>
                    <a:bodyPr/>
                    <a:lstStyle/>
                    <a:p>
                      <a:pPr marL="0" algn="ctr" defTabSz="914400" rtl="0" eaLnBrk="1" latinLnBrk="0" hangingPunct="1">
                        <a:lnSpc>
                          <a:spcPct val="107000"/>
                        </a:lnSpc>
                        <a:spcAft>
                          <a:spcPts val="0"/>
                        </a:spcAft>
                      </a:pPr>
                      <a:r>
                        <a:rPr lang="fr-FR" sz="2000" kern="1200" dirty="0" smtClean="0">
                          <a:solidFill>
                            <a:srgbClr val="000000"/>
                          </a:solidFill>
                          <a:effectLst/>
                          <a:latin typeface="+mn-lt"/>
                          <a:ea typeface="Times New Roman"/>
                          <a:cs typeface="Times New Roman"/>
                        </a:rPr>
                        <a:t>32,0</a:t>
                      </a:r>
                      <a:endParaRPr lang="fr-FR" sz="2000" kern="1200" dirty="0">
                        <a:solidFill>
                          <a:srgbClr val="000000"/>
                        </a:solidFill>
                        <a:effectLst/>
                        <a:latin typeface="+mn-lt"/>
                        <a:ea typeface="Times New Roman"/>
                        <a:cs typeface="Times New Roman"/>
                      </a:endParaRPr>
                    </a:p>
                  </a:txBody>
                  <a:tcPr marL="68577" marR="68577" marT="0" marB="0"/>
                </a:tc>
                <a:extLst>
                  <a:ext uri="{0D108BD9-81ED-4DB2-BD59-A6C34878D82A}">
                    <a16:rowId xmlns="" xmlns:a16="http://schemas.microsoft.com/office/drawing/2014/main" val="10004"/>
                  </a:ext>
                </a:extLst>
              </a:tr>
              <a:tr h="576004">
                <a:tc>
                  <a:txBody>
                    <a:bodyPr/>
                    <a:lstStyle/>
                    <a:p>
                      <a:pPr>
                        <a:lnSpc>
                          <a:spcPct val="107000"/>
                        </a:lnSpc>
                        <a:spcAft>
                          <a:spcPts val="0"/>
                        </a:spcAft>
                      </a:pPr>
                      <a:r>
                        <a:rPr lang="fr-FR" sz="2000" b="1" dirty="0">
                          <a:effectLst/>
                          <a:latin typeface="+mn-lt"/>
                        </a:rPr>
                        <a:t>Total</a:t>
                      </a:r>
                      <a:endParaRPr lang="fr-FR" sz="2000" b="1"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b="1" dirty="0">
                          <a:effectLst/>
                          <a:latin typeface="+mn-lt"/>
                        </a:rPr>
                        <a:t>1 </a:t>
                      </a:r>
                      <a:r>
                        <a:rPr lang="fr-FR" sz="2000" b="1" dirty="0" smtClean="0">
                          <a:effectLst/>
                          <a:latin typeface="+mn-lt"/>
                        </a:rPr>
                        <a:t>723</a:t>
                      </a:r>
                      <a:endParaRPr lang="fr-FR" sz="2000" b="1"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b="1" dirty="0">
                          <a:effectLst/>
                          <a:latin typeface="+mn-lt"/>
                        </a:rPr>
                        <a:t>2 091</a:t>
                      </a:r>
                      <a:endParaRPr lang="fr-FR" sz="2000" b="1"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b="1" dirty="0" smtClean="0">
                          <a:solidFill>
                            <a:srgbClr val="000000"/>
                          </a:solidFill>
                          <a:effectLst/>
                          <a:latin typeface="+mn-lt"/>
                          <a:ea typeface="Times New Roman"/>
                          <a:cs typeface="Times New Roman"/>
                        </a:rPr>
                        <a:t>481</a:t>
                      </a:r>
                      <a:endParaRPr lang="fr-FR" sz="2000" b="1"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b="1" dirty="0">
                          <a:effectLst/>
                          <a:latin typeface="+mn-lt"/>
                        </a:rPr>
                        <a:t>100,0</a:t>
                      </a:r>
                      <a:endParaRPr lang="fr-FR" sz="2000" b="1" dirty="0">
                        <a:solidFill>
                          <a:srgbClr val="000000"/>
                        </a:solidFill>
                        <a:effectLst/>
                        <a:latin typeface="+mn-lt"/>
                        <a:ea typeface="Calibri"/>
                        <a:cs typeface="Times New Roman"/>
                      </a:endParaRPr>
                    </a:p>
                  </a:txBody>
                  <a:tcPr marL="68577" marR="68577" marT="0" marB="0"/>
                </a:tc>
                <a:tc>
                  <a:txBody>
                    <a:bodyPr/>
                    <a:lstStyle/>
                    <a:p>
                      <a:pPr algn="ctr">
                        <a:lnSpc>
                          <a:spcPct val="107000"/>
                        </a:lnSpc>
                        <a:spcAft>
                          <a:spcPts val="0"/>
                        </a:spcAft>
                      </a:pPr>
                      <a:r>
                        <a:rPr lang="fr-FR" sz="2000" b="1" dirty="0" smtClean="0">
                          <a:solidFill>
                            <a:srgbClr val="000000"/>
                          </a:solidFill>
                          <a:effectLst/>
                          <a:latin typeface="+mn-lt"/>
                          <a:ea typeface="Calibri"/>
                          <a:cs typeface="Times New Roman"/>
                        </a:rPr>
                        <a:t>23,0</a:t>
                      </a:r>
                      <a:endParaRPr lang="fr-FR" sz="2000" b="1" dirty="0">
                        <a:solidFill>
                          <a:srgbClr val="000000"/>
                        </a:solidFill>
                        <a:effectLst/>
                        <a:latin typeface="+mn-lt"/>
                        <a:ea typeface="Calibri"/>
                        <a:cs typeface="Times New Roman"/>
                      </a:endParaRPr>
                    </a:p>
                  </a:txBody>
                  <a:tcPr marL="68577" marR="68577" marT="0" marB="0"/>
                </a:tc>
                <a:extLst>
                  <a:ext uri="{0D108BD9-81ED-4DB2-BD59-A6C34878D82A}">
                    <a16:rowId xmlns="" xmlns:a16="http://schemas.microsoft.com/office/drawing/2014/main" val="10005"/>
                  </a:ext>
                </a:extLst>
              </a:tr>
            </a:tbl>
          </a:graphicData>
        </a:graphic>
      </p:graphicFrame>
      <p:sp>
        <p:nvSpPr>
          <p:cNvPr id="4" name="Titre 1"/>
          <p:cNvSpPr txBox="1">
            <a:spLocks/>
          </p:cNvSpPr>
          <p:nvPr/>
        </p:nvSpPr>
        <p:spPr>
          <a:xfrm>
            <a:off x="888860" y="1844824"/>
            <a:ext cx="6590142" cy="363648"/>
          </a:xfrm>
          <a:prstGeom prst="rect">
            <a:avLst/>
          </a:prstGeom>
        </p:spPr>
        <p:txBody>
          <a:bodyPr vert="horz" lIns="91440" tIns="45720" rIns="91440" bIns="45720" rtlCol="0" anchor="b">
            <a:noAutofit/>
          </a:bodyPr>
          <a:lstStyle/>
          <a:p>
            <a:pPr>
              <a:spcBef>
                <a:spcPts val="580"/>
              </a:spcBef>
              <a:defRPr/>
            </a:pPr>
            <a:r>
              <a:rPr lang="fr-FR" sz="1600" b="1" dirty="0" smtClean="0">
                <a:latin typeface="+mn-lt"/>
              </a:rPr>
              <a:t>Personnel de R&amp;D selon leur occupation en 2017</a:t>
            </a:r>
            <a:endParaRPr lang="en-US" sz="1600" b="1" i="1" dirty="0">
              <a:latin typeface="+mn-lt"/>
            </a:endParaRPr>
          </a:p>
        </p:txBody>
      </p:sp>
      <p:sp>
        <p:nvSpPr>
          <p:cNvPr id="5" name="ZoneTexte 4"/>
          <p:cNvSpPr txBox="1"/>
          <p:nvPr/>
        </p:nvSpPr>
        <p:spPr>
          <a:xfrm>
            <a:off x="1475656" y="1268760"/>
            <a:ext cx="3384376" cy="369332"/>
          </a:xfrm>
          <a:prstGeom prst="rect">
            <a:avLst/>
          </a:prstGeom>
          <a:solidFill>
            <a:srgbClr val="FFC000"/>
          </a:solidFill>
        </p:spPr>
        <p:txBody>
          <a:bodyPr wrap="square" rtlCol="0">
            <a:spAutoFit/>
          </a:bodyPr>
          <a:lstStyle/>
          <a:p>
            <a:pPr>
              <a:spcBef>
                <a:spcPts val="580"/>
              </a:spcBef>
              <a:defRPr/>
            </a:pPr>
            <a:r>
              <a:rPr lang="fr-FR" b="1" dirty="0" smtClean="0">
                <a:latin typeface="+mn-lt"/>
              </a:rPr>
              <a:t>Recherche et Développement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825025" y="404664"/>
            <a:ext cx="4619183" cy="360040"/>
          </a:xfrm>
          <a:prstGeom prst="rect">
            <a:avLst/>
          </a:prstGeom>
        </p:spPr>
        <p:txBody>
          <a:bodyPr vert="horz" lIns="91440" tIns="45720" rIns="91440" bIns="45720" rtlCol="0">
            <a:normAutofit fontScale="85000" lnSpcReduction="20000"/>
          </a:bodyPr>
          <a:lstStyle/>
          <a:p>
            <a:pPr marL="342900" lvl="0" indent="-342900" algn="ctr"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3" name="Tableau 2"/>
          <p:cNvGraphicFramePr>
            <a:graphicFrameLocks noGrp="1"/>
          </p:cNvGraphicFramePr>
          <p:nvPr>
            <p:extLst>
              <p:ext uri="{D42A27DB-BD31-4B8C-83A1-F6EECF244321}">
                <p14:modId xmlns="" xmlns:p14="http://schemas.microsoft.com/office/powerpoint/2010/main" val="949661754"/>
              </p:ext>
            </p:extLst>
          </p:nvPr>
        </p:nvGraphicFramePr>
        <p:xfrm>
          <a:off x="126612" y="2483715"/>
          <a:ext cx="8770693" cy="3488629"/>
        </p:xfrm>
        <a:graphic>
          <a:graphicData uri="http://schemas.openxmlformats.org/drawingml/2006/table">
            <a:tbl>
              <a:tblPr firstRow="1" firstCol="1" bandRow="1">
                <a:tableStyleId>{5C22544A-7EE6-4342-B048-85BDC9FD1C3A}</a:tableStyleId>
              </a:tblPr>
              <a:tblGrid>
                <a:gridCol w="4877436">
                  <a:extLst>
                    <a:ext uri="{9D8B030D-6E8A-4147-A177-3AD203B41FA5}">
                      <a16:colId xmlns="" xmlns:a16="http://schemas.microsoft.com/office/drawing/2014/main" val="20000"/>
                    </a:ext>
                  </a:extLst>
                </a:gridCol>
                <a:gridCol w="1007114">
                  <a:extLst>
                    <a:ext uri="{9D8B030D-6E8A-4147-A177-3AD203B41FA5}">
                      <a16:colId xmlns="" xmlns:a16="http://schemas.microsoft.com/office/drawing/2014/main" val="20001"/>
                    </a:ext>
                  </a:extLst>
                </a:gridCol>
                <a:gridCol w="951171">
                  <a:extLst>
                    <a:ext uri="{9D8B030D-6E8A-4147-A177-3AD203B41FA5}">
                      <a16:colId xmlns="" xmlns:a16="http://schemas.microsoft.com/office/drawing/2014/main" val="20002"/>
                    </a:ext>
                  </a:extLst>
                </a:gridCol>
                <a:gridCol w="889049">
                  <a:extLst>
                    <a:ext uri="{9D8B030D-6E8A-4147-A177-3AD203B41FA5}">
                      <a16:colId xmlns="" xmlns:a16="http://schemas.microsoft.com/office/drawing/2014/main" val="20003"/>
                    </a:ext>
                  </a:extLst>
                </a:gridCol>
                <a:gridCol w="1045923">
                  <a:extLst>
                    <a:ext uri="{9D8B030D-6E8A-4147-A177-3AD203B41FA5}">
                      <a16:colId xmlns="" xmlns:a16="http://schemas.microsoft.com/office/drawing/2014/main" val="20004"/>
                    </a:ext>
                  </a:extLst>
                </a:gridCol>
              </a:tblGrid>
              <a:tr h="391413">
                <a:tc>
                  <a:txBody>
                    <a:bodyPr/>
                    <a:lstStyle/>
                    <a:p>
                      <a:pPr>
                        <a:lnSpc>
                          <a:spcPct val="107000"/>
                        </a:lnSpc>
                        <a:spcAft>
                          <a:spcPts val="0"/>
                        </a:spcAft>
                      </a:pPr>
                      <a:r>
                        <a:rPr lang="fr-FR" sz="1600" dirty="0">
                          <a:effectLst/>
                        </a:rPr>
                        <a:t>Qualification la plus élevée </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Nombre </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ctr">
                        <a:lnSpc>
                          <a:spcPct val="107000"/>
                        </a:lnSpc>
                        <a:spcAft>
                          <a:spcPts val="0"/>
                        </a:spcAft>
                      </a:pPr>
                      <a:r>
                        <a:rPr lang="fr-FR" sz="1600">
                          <a:effectLst/>
                        </a:rPr>
                        <a:t>% Total</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Femme</a:t>
                      </a:r>
                      <a:endParaRPr lang="fr-FR" sz="1600">
                        <a:solidFill>
                          <a:srgbClr val="000000"/>
                        </a:solidFill>
                        <a:effectLst/>
                        <a:latin typeface="Calibri"/>
                        <a:ea typeface="Calibri"/>
                        <a:cs typeface="Times New Roman"/>
                      </a:endParaRPr>
                    </a:p>
                  </a:txBody>
                  <a:tcPr marL="68582" marR="68582" marT="0" marB="0" anchor="ctr"/>
                </a:tc>
                <a:tc>
                  <a:txBody>
                    <a:bodyPr/>
                    <a:lstStyle/>
                    <a:p>
                      <a:pPr algn="ctr">
                        <a:lnSpc>
                          <a:spcPct val="107000"/>
                        </a:lnSpc>
                        <a:spcAft>
                          <a:spcPts val="0"/>
                        </a:spcAft>
                      </a:pPr>
                      <a:r>
                        <a:rPr lang="fr-FR" sz="1600" dirty="0">
                          <a:effectLst/>
                        </a:rPr>
                        <a:t>% Nombre</a:t>
                      </a:r>
                      <a:endParaRPr lang="fr-FR" sz="1600" dirty="0">
                        <a:solidFill>
                          <a:srgbClr val="000000"/>
                        </a:solidFill>
                        <a:effectLst/>
                        <a:latin typeface="Calibri"/>
                        <a:ea typeface="Calibri"/>
                        <a:cs typeface="Times New Roman"/>
                      </a:endParaRPr>
                    </a:p>
                  </a:txBody>
                  <a:tcPr marL="68582" marR="68582" marT="0" marB="0" anchor="ctr"/>
                </a:tc>
                <a:extLst>
                  <a:ext uri="{0D108BD9-81ED-4DB2-BD59-A6C34878D82A}">
                    <a16:rowId xmlns="" xmlns:a16="http://schemas.microsoft.com/office/drawing/2014/main" val="10000"/>
                  </a:ext>
                </a:extLst>
              </a:tr>
              <a:tr h="350314">
                <a:tc>
                  <a:txBody>
                    <a:bodyPr/>
                    <a:lstStyle/>
                    <a:p>
                      <a:pPr>
                        <a:lnSpc>
                          <a:spcPct val="107000"/>
                        </a:lnSpc>
                        <a:spcAft>
                          <a:spcPts val="0"/>
                        </a:spcAft>
                      </a:pPr>
                      <a:r>
                        <a:rPr lang="fr-FR" sz="1600" dirty="0">
                          <a:effectLst/>
                        </a:rPr>
                        <a:t>Thèse, Doctorat ou niveau semblable (CITE 8)</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354</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16,9</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55</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15,5</a:t>
                      </a:r>
                      <a:endParaRPr lang="fr-FR" sz="1600" dirty="0">
                        <a:solidFill>
                          <a:srgbClr val="000000"/>
                        </a:solidFill>
                        <a:effectLst/>
                        <a:latin typeface="Calibri"/>
                        <a:ea typeface="Calibri"/>
                        <a:cs typeface="Times New Roman"/>
                      </a:endParaRPr>
                    </a:p>
                  </a:txBody>
                  <a:tcPr marL="68582" marR="68582" marT="0" marB="0" anchor="ctr"/>
                </a:tc>
                <a:extLst>
                  <a:ext uri="{0D108BD9-81ED-4DB2-BD59-A6C34878D82A}">
                    <a16:rowId xmlns="" xmlns:a16="http://schemas.microsoft.com/office/drawing/2014/main" val="10001"/>
                  </a:ext>
                </a:extLst>
              </a:tr>
              <a:tr h="350314">
                <a:tc>
                  <a:txBody>
                    <a:bodyPr/>
                    <a:lstStyle/>
                    <a:p>
                      <a:pPr>
                        <a:lnSpc>
                          <a:spcPct val="107000"/>
                        </a:lnSpc>
                        <a:spcAft>
                          <a:spcPts val="0"/>
                        </a:spcAft>
                      </a:pPr>
                      <a:r>
                        <a:rPr lang="fr-FR" sz="1600" dirty="0">
                          <a:effectLst/>
                        </a:rPr>
                        <a:t>Master ou niveau équivalent (CITE 7)</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403</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19,3</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136</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33,7</a:t>
                      </a:r>
                      <a:endParaRPr lang="fr-FR" sz="1600" dirty="0">
                        <a:solidFill>
                          <a:srgbClr val="000000"/>
                        </a:solidFill>
                        <a:effectLst/>
                        <a:latin typeface="Calibri"/>
                        <a:ea typeface="Calibri"/>
                        <a:cs typeface="Times New Roman"/>
                      </a:endParaRPr>
                    </a:p>
                  </a:txBody>
                  <a:tcPr marL="68582" marR="68582" marT="0" marB="0" anchor="ctr"/>
                </a:tc>
                <a:extLst>
                  <a:ext uri="{0D108BD9-81ED-4DB2-BD59-A6C34878D82A}">
                    <a16:rowId xmlns="" xmlns:a16="http://schemas.microsoft.com/office/drawing/2014/main" val="10002"/>
                  </a:ext>
                </a:extLst>
              </a:tr>
              <a:tr h="350314">
                <a:tc>
                  <a:txBody>
                    <a:bodyPr/>
                    <a:lstStyle/>
                    <a:p>
                      <a:pPr>
                        <a:lnSpc>
                          <a:spcPct val="107000"/>
                        </a:lnSpc>
                        <a:spcAft>
                          <a:spcPts val="0"/>
                        </a:spcAft>
                      </a:pPr>
                      <a:r>
                        <a:rPr lang="fr-FR" sz="1600">
                          <a:effectLst/>
                        </a:rPr>
                        <a:t>License ou niveau équivalent (CITE 6)</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306</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14,6</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46</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15,0</a:t>
                      </a:r>
                      <a:endParaRPr lang="fr-FR" sz="1600" dirty="0">
                        <a:solidFill>
                          <a:srgbClr val="000000"/>
                        </a:solidFill>
                        <a:effectLst/>
                        <a:latin typeface="Calibri"/>
                        <a:ea typeface="Calibri"/>
                        <a:cs typeface="Times New Roman"/>
                      </a:endParaRPr>
                    </a:p>
                  </a:txBody>
                  <a:tcPr marL="68582" marR="68582" marT="0" marB="0" anchor="ctr"/>
                </a:tc>
                <a:extLst>
                  <a:ext uri="{0D108BD9-81ED-4DB2-BD59-A6C34878D82A}">
                    <a16:rowId xmlns="" xmlns:a16="http://schemas.microsoft.com/office/drawing/2014/main" val="10003"/>
                  </a:ext>
                </a:extLst>
              </a:tr>
              <a:tr h="447566">
                <a:tc>
                  <a:txBody>
                    <a:bodyPr/>
                    <a:lstStyle/>
                    <a:p>
                      <a:pPr>
                        <a:lnSpc>
                          <a:spcPct val="107000"/>
                        </a:lnSpc>
                        <a:spcAft>
                          <a:spcPts val="0"/>
                        </a:spcAft>
                      </a:pPr>
                      <a:r>
                        <a:rPr lang="fr-FR" sz="1600">
                          <a:effectLst/>
                        </a:rPr>
                        <a:t>Programmes de formation de courte durée de l'enseignement supérieur axés sur un métier (CITE 5)  </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250</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12,0</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54</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21,6</a:t>
                      </a:r>
                      <a:endParaRPr lang="fr-FR" sz="1600" dirty="0">
                        <a:solidFill>
                          <a:srgbClr val="000000"/>
                        </a:solidFill>
                        <a:effectLst/>
                        <a:latin typeface="Calibri"/>
                        <a:ea typeface="Calibri"/>
                        <a:cs typeface="Times New Roman"/>
                      </a:endParaRPr>
                    </a:p>
                  </a:txBody>
                  <a:tcPr marL="68582" marR="68582" marT="0" marB="0" anchor="ctr"/>
                </a:tc>
                <a:extLst>
                  <a:ext uri="{0D108BD9-81ED-4DB2-BD59-A6C34878D82A}">
                    <a16:rowId xmlns="" xmlns:a16="http://schemas.microsoft.com/office/drawing/2014/main" val="10004"/>
                  </a:ext>
                </a:extLst>
              </a:tr>
              <a:tr h="549000">
                <a:tc>
                  <a:txBody>
                    <a:bodyPr/>
                    <a:lstStyle/>
                    <a:p>
                      <a:pPr>
                        <a:lnSpc>
                          <a:spcPct val="107000"/>
                        </a:lnSpc>
                        <a:spcAft>
                          <a:spcPts val="0"/>
                        </a:spcAft>
                      </a:pPr>
                      <a:r>
                        <a:rPr lang="fr-FR" sz="1600">
                          <a:effectLst/>
                        </a:rPr>
                        <a:t>Toute autre qualification: y compris les programmes post-secondaires,  pas du supérieur (CITE 4) </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778</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37,2</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190</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24,4</a:t>
                      </a:r>
                      <a:endParaRPr lang="fr-FR" sz="1600" dirty="0">
                        <a:solidFill>
                          <a:srgbClr val="000000"/>
                        </a:solidFill>
                        <a:effectLst/>
                        <a:latin typeface="Calibri"/>
                        <a:ea typeface="Calibri"/>
                        <a:cs typeface="Times New Roman"/>
                      </a:endParaRPr>
                    </a:p>
                  </a:txBody>
                  <a:tcPr marL="68582" marR="68582" marT="0" marB="0" anchor="ctr"/>
                </a:tc>
                <a:extLst>
                  <a:ext uri="{0D108BD9-81ED-4DB2-BD59-A6C34878D82A}">
                    <a16:rowId xmlns="" xmlns:a16="http://schemas.microsoft.com/office/drawing/2014/main" val="10005"/>
                  </a:ext>
                </a:extLst>
              </a:tr>
              <a:tr h="350314">
                <a:tc>
                  <a:txBody>
                    <a:bodyPr/>
                    <a:lstStyle/>
                    <a:p>
                      <a:pPr>
                        <a:lnSpc>
                          <a:spcPct val="107000"/>
                        </a:lnSpc>
                        <a:spcAft>
                          <a:spcPts val="0"/>
                        </a:spcAft>
                      </a:pPr>
                      <a:r>
                        <a:rPr lang="fr-FR" sz="1600" dirty="0">
                          <a:effectLst/>
                        </a:rPr>
                        <a:t>TOTAL </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2 091</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100,0</a:t>
                      </a:r>
                      <a:endParaRPr lang="fr-FR" sz="1600" dirty="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a:effectLst/>
                        </a:rPr>
                        <a:t>481</a:t>
                      </a:r>
                      <a:endParaRPr lang="fr-FR" sz="1600">
                        <a:solidFill>
                          <a:srgbClr val="000000"/>
                        </a:solidFill>
                        <a:effectLst/>
                        <a:latin typeface="Calibri"/>
                        <a:ea typeface="Calibri"/>
                        <a:cs typeface="Times New Roman"/>
                      </a:endParaRPr>
                    </a:p>
                  </a:txBody>
                  <a:tcPr marL="68582" marR="68582" marT="0" marB="0" anchor="ctr"/>
                </a:tc>
                <a:tc>
                  <a:txBody>
                    <a:bodyPr/>
                    <a:lstStyle/>
                    <a:p>
                      <a:pPr algn="r">
                        <a:lnSpc>
                          <a:spcPct val="107000"/>
                        </a:lnSpc>
                        <a:spcAft>
                          <a:spcPts val="0"/>
                        </a:spcAft>
                      </a:pPr>
                      <a:r>
                        <a:rPr lang="fr-FR" sz="1600" dirty="0">
                          <a:effectLst/>
                        </a:rPr>
                        <a:t>23,0</a:t>
                      </a:r>
                      <a:endParaRPr lang="fr-FR" sz="1600" dirty="0">
                        <a:solidFill>
                          <a:srgbClr val="000000"/>
                        </a:solidFill>
                        <a:effectLst/>
                        <a:latin typeface="Calibri"/>
                        <a:ea typeface="Calibri"/>
                        <a:cs typeface="Times New Roman"/>
                      </a:endParaRPr>
                    </a:p>
                  </a:txBody>
                  <a:tcPr marL="68582" marR="68582" marT="0" marB="0" anchor="ctr"/>
                </a:tc>
                <a:extLst>
                  <a:ext uri="{0D108BD9-81ED-4DB2-BD59-A6C34878D82A}">
                    <a16:rowId xmlns="" xmlns:a16="http://schemas.microsoft.com/office/drawing/2014/main" val="10006"/>
                  </a:ext>
                </a:extLst>
              </a:tr>
            </a:tbl>
          </a:graphicData>
        </a:graphic>
      </p:graphicFrame>
      <p:sp>
        <p:nvSpPr>
          <p:cNvPr id="4" name="Titre 1"/>
          <p:cNvSpPr txBox="1">
            <a:spLocks/>
          </p:cNvSpPr>
          <p:nvPr/>
        </p:nvSpPr>
        <p:spPr>
          <a:xfrm>
            <a:off x="539552" y="2060848"/>
            <a:ext cx="6446126" cy="344052"/>
          </a:xfrm>
          <a:prstGeom prst="rect">
            <a:avLst/>
          </a:prstGeom>
        </p:spPr>
        <p:txBody>
          <a:bodyPr vert="horz" lIns="91440" tIns="45720" rIns="91440" bIns="45720" rtlCol="0" anchor="b">
            <a:noAutofit/>
          </a:bodyPr>
          <a:lstStyle/>
          <a:p>
            <a:pPr>
              <a:spcBef>
                <a:spcPts val="580"/>
              </a:spcBef>
              <a:defRPr/>
            </a:pPr>
            <a:r>
              <a:rPr lang="fr-FR" sz="1600" b="1" dirty="0" smtClean="0">
                <a:latin typeface="+mn-lt"/>
              </a:rPr>
              <a:t>Répartition du personnel de R&amp;D selon la qualification</a:t>
            </a:r>
            <a:endParaRPr lang="fr-FR" sz="1600" b="1" dirty="0">
              <a:latin typeface="+mn-lt"/>
            </a:endParaRPr>
          </a:p>
        </p:txBody>
      </p:sp>
      <p:sp>
        <p:nvSpPr>
          <p:cNvPr id="5" name="ZoneTexte 4"/>
          <p:cNvSpPr txBox="1"/>
          <p:nvPr/>
        </p:nvSpPr>
        <p:spPr>
          <a:xfrm>
            <a:off x="1475656" y="1268760"/>
            <a:ext cx="3384376" cy="369332"/>
          </a:xfrm>
          <a:prstGeom prst="rect">
            <a:avLst/>
          </a:prstGeom>
          <a:solidFill>
            <a:srgbClr val="FFC000"/>
          </a:solidFill>
        </p:spPr>
        <p:txBody>
          <a:bodyPr wrap="square" rtlCol="0">
            <a:spAutoFit/>
          </a:bodyPr>
          <a:lstStyle/>
          <a:p>
            <a:pPr>
              <a:spcBef>
                <a:spcPts val="580"/>
              </a:spcBef>
              <a:defRPr/>
            </a:pPr>
            <a:r>
              <a:rPr lang="fr-FR" b="1" dirty="0" smtClean="0">
                <a:latin typeface="+mn-lt"/>
              </a:rPr>
              <a:t>Recherche et Développement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825025" y="404664"/>
            <a:ext cx="4619183" cy="360040"/>
          </a:xfrm>
          <a:prstGeom prst="rect">
            <a:avLst/>
          </a:prstGeom>
        </p:spPr>
        <p:txBody>
          <a:bodyPr vert="horz" lIns="91440" tIns="45720" rIns="91440" bIns="45720" rtlCol="0">
            <a:normAutofit fontScale="85000" lnSpcReduction="20000"/>
          </a:bodyPr>
          <a:lstStyle/>
          <a:p>
            <a:pPr marL="342900" lvl="0" indent="-342900" algn="ctr"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5" name="Tableau 4"/>
          <p:cNvGraphicFramePr>
            <a:graphicFrameLocks noGrp="1"/>
          </p:cNvGraphicFramePr>
          <p:nvPr>
            <p:extLst>
              <p:ext uri="{D42A27DB-BD31-4B8C-83A1-F6EECF244321}">
                <p14:modId xmlns="" xmlns:p14="http://schemas.microsoft.com/office/powerpoint/2010/main" val="1763650557"/>
              </p:ext>
            </p:extLst>
          </p:nvPr>
        </p:nvGraphicFramePr>
        <p:xfrm>
          <a:off x="395536" y="2348880"/>
          <a:ext cx="8525855" cy="3222731"/>
        </p:xfrm>
        <a:graphic>
          <a:graphicData uri="http://schemas.openxmlformats.org/drawingml/2006/table">
            <a:tbl>
              <a:tblPr firstRow="1" firstCol="1" bandRow="1">
                <a:tableStyleId>{5C22544A-7EE6-4342-B048-85BDC9FD1C3A}</a:tableStyleId>
              </a:tblPr>
              <a:tblGrid>
                <a:gridCol w="3744416">
                  <a:extLst>
                    <a:ext uri="{9D8B030D-6E8A-4147-A177-3AD203B41FA5}">
                      <a16:colId xmlns="" xmlns:a16="http://schemas.microsoft.com/office/drawing/2014/main" val="20000"/>
                    </a:ext>
                  </a:extLst>
                </a:gridCol>
                <a:gridCol w="1224593">
                  <a:extLst>
                    <a:ext uri="{9D8B030D-6E8A-4147-A177-3AD203B41FA5}">
                      <a16:colId xmlns="" xmlns:a16="http://schemas.microsoft.com/office/drawing/2014/main" val="20001"/>
                    </a:ext>
                  </a:extLst>
                </a:gridCol>
                <a:gridCol w="1024568">
                  <a:extLst>
                    <a:ext uri="{9D8B030D-6E8A-4147-A177-3AD203B41FA5}">
                      <a16:colId xmlns="" xmlns:a16="http://schemas.microsoft.com/office/drawing/2014/main" val="20002"/>
                    </a:ext>
                  </a:extLst>
                </a:gridCol>
                <a:gridCol w="1083306">
                  <a:extLst>
                    <a:ext uri="{9D8B030D-6E8A-4147-A177-3AD203B41FA5}">
                      <a16:colId xmlns="" xmlns:a16="http://schemas.microsoft.com/office/drawing/2014/main" val="20003"/>
                    </a:ext>
                  </a:extLst>
                </a:gridCol>
                <a:gridCol w="1448972">
                  <a:extLst>
                    <a:ext uri="{9D8B030D-6E8A-4147-A177-3AD203B41FA5}">
                      <a16:colId xmlns="" xmlns:a16="http://schemas.microsoft.com/office/drawing/2014/main" val="20004"/>
                    </a:ext>
                  </a:extLst>
                </a:gridCol>
              </a:tblGrid>
              <a:tr h="613643">
                <a:tc>
                  <a:txBody>
                    <a:bodyPr/>
                    <a:lstStyle/>
                    <a:p>
                      <a:pPr>
                        <a:lnSpc>
                          <a:spcPct val="107000"/>
                        </a:lnSpc>
                        <a:spcAft>
                          <a:spcPts val="0"/>
                        </a:spcAft>
                      </a:pPr>
                      <a:r>
                        <a:rPr lang="fr-FR" sz="2000" dirty="0">
                          <a:effectLst/>
                        </a:rPr>
                        <a:t>Domaine scientifique</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a:effectLst/>
                        </a:rPr>
                        <a:t>Nombre </a:t>
                      </a:r>
                      <a:endParaRPr lang="fr-FR" sz="200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dirty="0">
                          <a:effectLst/>
                        </a:rPr>
                        <a:t>% total</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dirty="0" smtClean="0">
                          <a:effectLst/>
                        </a:rPr>
                        <a:t>Femme</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en-GB" sz="2000">
                          <a:effectLst/>
                        </a:rPr>
                        <a:t>% </a:t>
                      </a:r>
                      <a:r>
                        <a:rPr lang="fr-FR" sz="2000">
                          <a:effectLst/>
                        </a:rPr>
                        <a:t>nombre</a:t>
                      </a:r>
                      <a:endParaRPr lang="fr-FR" sz="2000">
                        <a:solidFill>
                          <a:srgbClr val="000000"/>
                        </a:solidFill>
                        <a:effectLst/>
                        <a:latin typeface="Calibri"/>
                        <a:ea typeface="Calibri"/>
                        <a:cs typeface="Times New Roman"/>
                      </a:endParaRPr>
                    </a:p>
                  </a:txBody>
                  <a:tcPr marL="68578" marR="68578" marT="0" marB="0" anchor="ctr"/>
                </a:tc>
                <a:extLst>
                  <a:ext uri="{0D108BD9-81ED-4DB2-BD59-A6C34878D82A}">
                    <a16:rowId xmlns="" xmlns:a16="http://schemas.microsoft.com/office/drawing/2014/main" val="10000"/>
                  </a:ext>
                </a:extLst>
              </a:tr>
              <a:tr h="306822">
                <a:tc>
                  <a:txBody>
                    <a:bodyPr/>
                    <a:lstStyle/>
                    <a:p>
                      <a:pPr>
                        <a:lnSpc>
                          <a:spcPct val="107000"/>
                        </a:lnSpc>
                        <a:spcAft>
                          <a:spcPts val="0"/>
                        </a:spcAft>
                      </a:pPr>
                      <a:r>
                        <a:rPr lang="fr-FR" sz="2000" dirty="0">
                          <a:effectLst/>
                        </a:rPr>
                        <a:t>Sciences naturelles</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dirty="0">
                          <a:effectLst/>
                        </a:rPr>
                        <a:t>108</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21,6</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24</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22,2</a:t>
                      </a:r>
                      <a:endParaRPr lang="fr-FR" sz="200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1"/>
                  </a:ext>
                </a:extLst>
              </a:tr>
              <a:tr h="306822">
                <a:tc>
                  <a:txBody>
                    <a:bodyPr/>
                    <a:lstStyle/>
                    <a:p>
                      <a:pPr>
                        <a:lnSpc>
                          <a:spcPct val="107000"/>
                        </a:lnSpc>
                        <a:spcAft>
                          <a:spcPts val="0"/>
                        </a:spcAft>
                      </a:pPr>
                      <a:r>
                        <a:rPr lang="fr-FR" sz="2000" dirty="0">
                          <a:effectLst/>
                        </a:rPr>
                        <a:t>Ingénierie &amp; technologie </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a:effectLst/>
                        </a:rPr>
                        <a:t>44</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8,8</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4,5</a:t>
                      </a:r>
                      <a:endParaRPr lang="fr-FR" sz="200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2"/>
                  </a:ext>
                </a:extLst>
              </a:tr>
              <a:tr h="613643">
                <a:tc>
                  <a:txBody>
                    <a:bodyPr/>
                    <a:lstStyle/>
                    <a:p>
                      <a:pPr>
                        <a:lnSpc>
                          <a:spcPct val="107000"/>
                        </a:lnSpc>
                        <a:spcAft>
                          <a:spcPts val="0"/>
                        </a:spcAft>
                      </a:pPr>
                      <a:r>
                        <a:rPr lang="fr-FR" sz="2000" dirty="0">
                          <a:effectLst/>
                        </a:rPr>
                        <a:t>Sciences médicales &amp; sanitaires</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a:effectLst/>
                        </a:rPr>
                        <a:t>81</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16,2</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28</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34,6</a:t>
                      </a:r>
                      <a:endParaRPr lang="fr-FR" sz="2000" b="1"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3"/>
                  </a:ext>
                </a:extLst>
              </a:tr>
              <a:tr h="306822">
                <a:tc>
                  <a:txBody>
                    <a:bodyPr/>
                    <a:lstStyle/>
                    <a:p>
                      <a:pPr>
                        <a:lnSpc>
                          <a:spcPct val="107000"/>
                        </a:lnSpc>
                        <a:spcAft>
                          <a:spcPts val="0"/>
                        </a:spcAft>
                      </a:pPr>
                      <a:r>
                        <a:rPr lang="fr-FR" sz="2000" dirty="0">
                          <a:effectLst/>
                        </a:rPr>
                        <a:t>Sciences agricoles</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dirty="0">
                          <a:effectLst/>
                        </a:rPr>
                        <a:t>143</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b="1" dirty="0">
                          <a:effectLst/>
                        </a:rPr>
                        <a:t>28,6</a:t>
                      </a:r>
                      <a:endParaRPr lang="fr-FR" sz="2000" b="1"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14</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9,8</a:t>
                      </a:r>
                      <a:endParaRPr lang="fr-FR" sz="200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4"/>
                  </a:ext>
                </a:extLst>
              </a:tr>
              <a:tr h="306822">
                <a:tc>
                  <a:txBody>
                    <a:bodyPr/>
                    <a:lstStyle/>
                    <a:p>
                      <a:pPr>
                        <a:lnSpc>
                          <a:spcPct val="107000"/>
                        </a:lnSpc>
                        <a:spcAft>
                          <a:spcPts val="0"/>
                        </a:spcAft>
                      </a:pPr>
                      <a:r>
                        <a:rPr lang="fr-FR" sz="2000">
                          <a:effectLst/>
                        </a:rPr>
                        <a:t>Sciences sociales</a:t>
                      </a:r>
                      <a:endParaRPr lang="fr-FR" sz="200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dirty="0">
                          <a:effectLst/>
                        </a:rPr>
                        <a:t>90</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18,0</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14</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15,6</a:t>
                      </a:r>
                      <a:endParaRPr lang="fr-FR" sz="200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5"/>
                  </a:ext>
                </a:extLst>
              </a:tr>
              <a:tr h="306822">
                <a:tc>
                  <a:txBody>
                    <a:bodyPr/>
                    <a:lstStyle/>
                    <a:p>
                      <a:pPr>
                        <a:lnSpc>
                          <a:spcPct val="107000"/>
                        </a:lnSpc>
                        <a:spcAft>
                          <a:spcPts val="0"/>
                        </a:spcAft>
                      </a:pPr>
                      <a:r>
                        <a:rPr lang="fr-FR" sz="2000">
                          <a:effectLst/>
                        </a:rPr>
                        <a:t>Sciences humaines</a:t>
                      </a:r>
                      <a:endParaRPr lang="fr-FR" sz="200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a:effectLst/>
                        </a:rPr>
                        <a:t>34</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6,8</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2,9</a:t>
                      </a:r>
                      <a:endParaRPr lang="fr-FR" sz="200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6"/>
                  </a:ext>
                </a:extLst>
              </a:tr>
              <a:tr h="306822">
                <a:tc>
                  <a:txBody>
                    <a:bodyPr/>
                    <a:lstStyle/>
                    <a:p>
                      <a:pPr>
                        <a:lnSpc>
                          <a:spcPct val="107000"/>
                        </a:lnSpc>
                        <a:spcAft>
                          <a:spcPts val="0"/>
                        </a:spcAft>
                      </a:pPr>
                      <a:r>
                        <a:rPr lang="en-GB" sz="2000" dirty="0">
                          <a:effectLst/>
                        </a:rPr>
                        <a:t>Total</a:t>
                      </a:r>
                      <a:endParaRPr lang="fr-FR" sz="2000" dirty="0">
                        <a:solidFill>
                          <a:srgbClr val="000000"/>
                        </a:solidFill>
                        <a:effectLst/>
                        <a:latin typeface="Calibri"/>
                        <a:ea typeface="Calibri"/>
                        <a:cs typeface="Times New Roman"/>
                      </a:endParaRPr>
                    </a:p>
                  </a:txBody>
                  <a:tcPr marL="68578" marR="68578" marT="0" marB="0" anchor="ctr"/>
                </a:tc>
                <a:tc>
                  <a:txBody>
                    <a:bodyPr/>
                    <a:lstStyle/>
                    <a:p>
                      <a:pPr algn="r">
                        <a:lnSpc>
                          <a:spcPct val="107000"/>
                        </a:lnSpc>
                        <a:spcAft>
                          <a:spcPts val="0"/>
                        </a:spcAft>
                      </a:pPr>
                      <a:r>
                        <a:rPr lang="fr-FR" sz="2000" dirty="0">
                          <a:effectLst/>
                        </a:rPr>
                        <a:t>500</a:t>
                      </a:r>
                      <a:endParaRPr lang="fr-FR" sz="2000" dirty="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100,0</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a:effectLst/>
                        </a:rPr>
                        <a:t>83</a:t>
                      </a:r>
                      <a:endParaRPr lang="fr-FR" sz="2000">
                        <a:solidFill>
                          <a:srgbClr val="000000"/>
                        </a:solidFill>
                        <a:effectLst/>
                        <a:latin typeface="Calibri"/>
                        <a:ea typeface="Calibri"/>
                        <a:cs typeface="Times New Roman"/>
                      </a:endParaRPr>
                    </a:p>
                  </a:txBody>
                  <a:tcPr marL="68578" marR="68578" marT="0" marB="0"/>
                </a:tc>
                <a:tc>
                  <a:txBody>
                    <a:bodyPr/>
                    <a:lstStyle/>
                    <a:p>
                      <a:pPr algn="r">
                        <a:lnSpc>
                          <a:spcPct val="107000"/>
                        </a:lnSpc>
                        <a:spcAft>
                          <a:spcPts val="0"/>
                        </a:spcAft>
                      </a:pPr>
                      <a:r>
                        <a:rPr lang="fr-FR" sz="2000" dirty="0">
                          <a:effectLst/>
                        </a:rPr>
                        <a:t>16,6</a:t>
                      </a:r>
                      <a:endParaRPr lang="fr-FR" sz="2000" dirty="0">
                        <a:solidFill>
                          <a:srgbClr val="000000"/>
                        </a:solidFill>
                        <a:effectLst/>
                        <a:latin typeface="Calibri"/>
                        <a:ea typeface="Calibri"/>
                        <a:cs typeface="Times New Roman"/>
                      </a:endParaRPr>
                    </a:p>
                  </a:txBody>
                  <a:tcPr marL="68578" marR="68578" marT="0" marB="0"/>
                </a:tc>
                <a:extLst>
                  <a:ext uri="{0D108BD9-81ED-4DB2-BD59-A6C34878D82A}">
                    <a16:rowId xmlns="" xmlns:a16="http://schemas.microsoft.com/office/drawing/2014/main" val="10008"/>
                  </a:ext>
                </a:extLst>
              </a:tr>
            </a:tbl>
          </a:graphicData>
        </a:graphic>
      </p:graphicFrame>
      <p:sp>
        <p:nvSpPr>
          <p:cNvPr id="7" name="Titre 1"/>
          <p:cNvSpPr txBox="1">
            <a:spLocks/>
          </p:cNvSpPr>
          <p:nvPr/>
        </p:nvSpPr>
        <p:spPr>
          <a:xfrm>
            <a:off x="755576" y="1988840"/>
            <a:ext cx="7877910" cy="289872"/>
          </a:xfrm>
          <a:prstGeom prst="rect">
            <a:avLst/>
          </a:prstGeom>
        </p:spPr>
        <p:txBody>
          <a:bodyPr vert="horz" lIns="91440" tIns="45720" rIns="91440" bIns="45720" rtlCol="0" anchor="b">
            <a:noAutofit/>
          </a:bodyPr>
          <a:lstStyle/>
          <a:p>
            <a:pPr>
              <a:spcBef>
                <a:spcPts val="580"/>
              </a:spcBef>
              <a:defRPr/>
            </a:pPr>
            <a:r>
              <a:rPr lang="fr-FR" sz="1600" b="1" dirty="0" smtClean="0">
                <a:latin typeface="+mn-lt"/>
              </a:rPr>
              <a:t>Répartition des Chercheurs par domaine de recherche</a:t>
            </a:r>
            <a:endParaRPr lang="fr-FR" sz="1600" b="1" dirty="0">
              <a:latin typeface="+mn-lt"/>
            </a:endParaRPr>
          </a:p>
        </p:txBody>
      </p:sp>
      <p:sp>
        <p:nvSpPr>
          <p:cNvPr id="8" name="ZoneTexte 7"/>
          <p:cNvSpPr txBox="1"/>
          <p:nvPr/>
        </p:nvSpPr>
        <p:spPr>
          <a:xfrm>
            <a:off x="1475656" y="1268760"/>
            <a:ext cx="3384376" cy="369332"/>
          </a:xfrm>
          <a:prstGeom prst="rect">
            <a:avLst/>
          </a:prstGeom>
          <a:solidFill>
            <a:srgbClr val="FFC000"/>
          </a:solidFill>
        </p:spPr>
        <p:txBody>
          <a:bodyPr wrap="square" rtlCol="0">
            <a:spAutoFit/>
          </a:bodyPr>
          <a:lstStyle/>
          <a:p>
            <a:pPr>
              <a:spcBef>
                <a:spcPts val="580"/>
              </a:spcBef>
              <a:defRPr/>
            </a:pPr>
            <a:r>
              <a:rPr lang="fr-FR" b="1" dirty="0" smtClean="0">
                <a:latin typeface="+mn-lt"/>
              </a:rPr>
              <a:t>Recherche et Développement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0-#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ppt_x"/>
                                          </p:val>
                                        </p:tav>
                                        <p:tav tm="100000">
                                          <p:val>
                                            <p:strVal val="#ppt_x"/>
                                          </p:val>
                                        </p:tav>
                                      </p:tavLst>
                                    </p:anim>
                                    <p:anim calcmode="lin" valueType="num">
                                      <p:cBhvr additive="base">
                                        <p:cTn id="13"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 xmlns:p14="http://schemas.microsoft.com/office/powerpoint/2010/main" val="3004677898"/>
              </p:ext>
            </p:extLst>
          </p:nvPr>
        </p:nvGraphicFramePr>
        <p:xfrm>
          <a:off x="323528" y="2276872"/>
          <a:ext cx="8403702" cy="3908438"/>
        </p:xfrm>
        <a:graphic>
          <a:graphicData uri="http://schemas.openxmlformats.org/drawingml/2006/table">
            <a:tbl>
              <a:tblPr firstRow="1" firstCol="1" bandRow="1">
                <a:tableStyleId>{5C22544A-7EE6-4342-B048-85BDC9FD1C3A}</a:tableStyleId>
              </a:tblPr>
              <a:tblGrid>
                <a:gridCol w="3576744">
                  <a:extLst>
                    <a:ext uri="{9D8B030D-6E8A-4147-A177-3AD203B41FA5}">
                      <a16:colId xmlns="" xmlns:a16="http://schemas.microsoft.com/office/drawing/2014/main" val="20000"/>
                    </a:ext>
                  </a:extLst>
                </a:gridCol>
                <a:gridCol w="1392886">
                  <a:extLst>
                    <a:ext uri="{9D8B030D-6E8A-4147-A177-3AD203B41FA5}">
                      <a16:colId xmlns="" xmlns:a16="http://schemas.microsoft.com/office/drawing/2014/main" val="20001"/>
                    </a:ext>
                  </a:extLst>
                </a:gridCol>
                <a:gridCol w="1163459">
                  <a:extLst>
                    <a:ext uri="{9D8B030D-6E8A-4147-A177-3AD203B41FA5}">
                      <a16:colId xmlns="" xmlns:a16="http://schemas.microsoft.com/office/drawing/2014/main" val="20002"/>
                    </a:ext>
                  </a:extLst>
                </a:gridCol>
                <a:gridCol w="979172">
                  <a:extLst>
                    <a:ext uri="{9D8B030D-6E8A-4147-A177-3AD203B41FA5}">
                      <a16:colId xmlns="" xmlns:a16="http://schemas.microsoft.com/office/drawing/2014/main" val="20003"/>
                    </a:ext>
                  </a:extLst>
                </a:gridCol>
                <a:gridCol w="1291441">
                  <a:extLst>
                    <a:ext uri="{9D8B030D-6E8A-4147-A177-3AD203B41FA5}">
                      <a16:colId xmlns="" xmlns:a16="http://schemas.microsoft.com/office/drawing/2014/main" val="20004"/>
                    </a:ext>
                  </a:extLst>
                </a:gridCol>
              </a:tblGrid>
              <a:tr h="720080">
                <a:tc>
                  <a:txBody>
                    <a:bodyPr/>
                    <a:lstStyle/>
                    <a:p>
                      <a:pPr>
                        <a:lnSpc>
                          <a:spcPct val="107000"/>
                        </a:lnSpc>
                        <a:spcAft>
                          <a:spcPts val="0"/>
                        </a:spcAft>
                      </a:pPr>
                      <a:r>
                        <a:rPr lang="fr-FR" sz="1800" dirty="0">
                          <a:effectLst/>
                        </a:rPr>
                        <a:t>Domaine scientifique</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a:effectLst/>
                        </a:rPr>
                        <a:t>Nombre </a:t>
                      </a:r>
                      <a:endParaRPr lang="fr-FR" sz="180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dirty="0">
                          <a:effectLst/>
                        </a:rPr>
                        <a:t>% total</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dirty="0" smtClean="0">
                          <a:effectLst/>
                        </a:rPr>
                        <a:t>Femme</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en-GB" sz="1800">
                          <a:effectLst/>
                        </a:rPr>
                        <a:t>% </a:t>
                      </a:r>
                      <a:r>
                        <a:rPr lang="fr-FR" sz="1800">
                          <a:effectLst/>
                        </a:rPr>
                        <a:t>nombre</a:t>
                      </a:r>
                      <a:endParaRPr lang="fr-FR" sz="1800">
                        <a:solidFill>
                          <a:srgbClr val="000000"/>
                        </a:solidFill>
                        <a:effectLst/>
                        <a:latin typeface="Calibri"/>
                        <a:ea typeface="Calibri"/>
                        <a:cs typeface="Times New Roman"/>
                      </a:endParaRPr>
                    </a:p>
                  </a:txBody>
                  <a:tcPr marL="68584" marR="68584" marT="0" marB="0" anchor="ctr"/>
                </a:tc>
                <a:extLst>
                  <a:ext uri="{0D108BD9-81ED-4DB2-BD59-A6C34878D82A}">
                    <a16:rowId xmlns="" xmlns:a16="http://schemas.microsoft.com/office/drawing/2014/main" val="10000"/>
                  </a:ext>
                </a:extLst>
              </a:tr>
              <a:tr h="406046">
                <a:tc>
                  <a:txBody>
                    <a:bodyPr/>
                    <a:lstStyle/>
                    <a:p>
                      <a:pPr>
                        <a:lnSpc>
                          <a:spcPct val="107000"/>
                        </a:lnSpc>
                        <a:spcAft>
                          <a:spcPts val="0"/>
                        </a:spcAft>
                      </a:pPr>
                      <a:r>
                        <a:rPr lang="fr-FR" sz="1800" dirty="0">
                          <a:effectLst/>
                        </a:rPr>
                        <a:t>Sciences naturelles</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a:effectLst/>
                        </a:rPr>
                        <a:t>93,8</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a:effectLst/>
                        </a:rPr>
                        <a:t>22,4</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17,5</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18,7</a:t>
                      </a:r>
                      <a:endParaRPr lang="fr-FR" sz="1800" dirty="0">
                        <a:solidFill>
                          <a:srgbClr val="000000"/>
                        </a:solidFill>
                        <a:effectLst/>
                        <a:latin typeface="Calibri"/>
                        <a:ea typeface="Calibri"/>
                        <a:cs typeface="Times New Roman"/>
                      </a:endParaRPr>
                    </a:p>
                  </a:txBody>
                  <a:tcPr marL="68584" marR="68584" marT="0" marB="0"/>
                </a:tc>
                <a:extLst>
                  <a:ext uri="{0D108BD9-81ED-4DB2-BD59-A6C34878D82A}">
                    <a16:rowId xmlns="" xmlns:a16="http://schemas.microsoft.com/office/drawing/2014/main" val="10001"/>
                  </a:ext>
                </a:extLst>
              </a:tr>
              <a:tr h="467436">
                <a:tc>
                  <a:txBody>
                    <a:bodyPr/>
                    <a:lstStyle/>
                    <a:p>
                      <a:pPr>
                        <a:lnSpc>
                          <a:spcPct val="107000"/>
                        </a:lnSpc>
                        <a:spcAft>
                          <a:spcPts val="0"/>
                        </a:spcAft>
                      </a:pPr>
                      <a:r>
                        <a:rPr lang="fr-FR" sz="1800" dirty="0">
                          <a:effectLst/>
                        </a:rPr>
                        <a:t>Ingénierie &amp; technologie </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a:effectLst/>
                        </a:rPr>
                        <a:t>28,32</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a:effectLst/>
                        </a:rPr>
                        <a:t>6,8</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a:effectLst/>
                        </a:rPr>
                        <a:t>3,5</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12,4</a:t>
                      </a:r>
                      <a:endParaRPr lang="fr-FR" sz="1800" dirty="0">
                        <a:solidFill>
                          <a:srgbClr val="000000"/>
                        </a:solidFill>
                        <a:effectLst/>
                        <a:latin typeface="Calibri"/>
                        <a:ea typeface="Calibri"/>
                        <a:cs typeface="Times New Roman"/>
                      </a:endParaRPr>
                    </a:p>
                  </a:txBody>
                  <a:tcPr marL="68584" marR="68584" marT="0" marB="0"/>
                </a:tc>
                <a:extLst>
                  <a:ext uri="{0D108BD9-81ED-4DB2-BD59-A6C34878D82A}">
                    <a16:rowId xmlns="" xmlns:a16="http://schemas.microsoft.com/office/drawing/2014/main" val="10002"/>
                  </a:ext>
                </a:extLst>
              </a:tr>
              <a:tr h="690692">
                <a:tc>
                  <a:txBody>
                    <a:bodyPr/>
                    <a:lstStyle/>
                    <a:p>
                      <a:pPr>
                        <a:lnSpc>
                          <a:spcPct val="107000"/>
                        </a:lnSpc>
                        <a:spcAft>
                          <a:spcPts val="0"/>
                        </a:spcAft>
                      </a:pPr>
                      <a:r>
                        <a:rPr lang="fr-FR" sz="1800" dirty="0">
                          <a:effectLst/>
                        </a:rPr>
                        <a:t>Sciences médicales &amp; sanitaires</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a:effectLst/>
                        </a:rPr>
                        <a:t>71,05</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a:effectLst/>
                        </a:rPr>
                        <a:t>17,0</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24,8</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34,9</a:t>
                      </a:r>
                      <a:endParaRPr lang="fr-FR" sz="1800" dirty="0">
                        <a:solidFill>
                          <a:srgbClr val="000000"/>
                        </a:solidFill>
                        <a:effectLst/>
                        <a:latin typeface="Calibri"/>
                        <a:ea typeface="Calibri"/>
                        <a:cs typeface="Times New Roman"/>
                      </a:endParaRPr>
                    </a:p>
                  </a:txBody>
                  <a:tcPr marL="68584" marR="68584" marT="0" marB="0"/>
                </a:tc>
                <a:extLst>
                  <a:ext uri="{0D108BD9-81ED-4DB2-BD59-A6C34878D82A}">
                    <a16:rowId xmlns="" xmlns:a16="http://schemas.microsoft.com/office/drawing/2014/main" val="10003"/>
                  </a:ext>
                </a:extLst>
              </a:tr>
              <a:tr h="406046">
                <a:tc>
                  <a:txBody>
                    <a:bodyPr/>
                    <a:lstStyle/>
                    <a:p>
                      <a:pPr>
                        <a:lnSpc>
                          <a:spcPct val="107000"/>
                        </a:lnSpc>
                        <a:spcAft>
                          <a:spcPts val="0"/>
                        </a:spcAft>
                      </a:pPr>
                      <a:r>
                        <a:rPr lang="fr-FR" sz="1800" dirty="0">
                          <a:effectLst/>
                        </a:rPr>
                        <a:t>Sciences agricoles</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b="1" dirty="0">
                          <a:effectLst/>
                        </a:rPr>
                        <a:t>126,48</a:t>
                      </a:r>
                      <a:endParaRPr lang="fr-FR" sz="1800" b="1"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b="1" dirty="0">
                          <a:effectLst/>
                        </a:rPr>
                        <a:t>30,2</a:t>
                      </a:r>
                      <a:endParaRPr lang="fr-FR" sz="1800" b="1"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12,4</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9,8</a:t>
                      </a:r>
                      <a:endParaRPr lang="fr-FR" sz="1800" dirty="0">
                        <a:solidFill>
                          <a:srgbClr val="000000"/>
                        </a:solidFill>
                        <a:effectLst/>
                        <a:latin typeface="Calibri"/>
                        <a:ea typeface="Calibri"/>
                        <a:cs typeface="Times New Roman"/>
                      </a:endParaRPr>
                    </a:p>
                  </a:txBody>
                  <a:tcPr marL="68584" marR="68584" marT="0" marB="0"/>
                </a:tc>
                <a:extLst>
                  <a:ext uri="{0D108BD9-81ED-4DB2-BD59-A6C34878D82A}">
                    <a16:rowId xmlns="" xmlns:a16="http://schemas.microsoft.com/office/drawing/2014/main" val="10004"/>
                  </a:ext>
                </a:extLst>
              </a:tr>
              <a:tr h="406046">
                <a:tc>
                  <a:txBody>
                    <a:bodyPr/>
                    <a:lstStyle/>
                    <a:p>
                      <a:pPr>
                        <a:lnSpc>
                          <a:spcPct val="107000"/>
                        </a:lnSpc>
                        <a:spcAft>
                          <a:spcPts val="0"/>
                        </a:spcAft>
                      </a:pPr>
                      <a:r>
                        <a:rPr lang="fr-FR" sz="1800" dirty="0">
                          <a:effectLst/>
                        </a:rPr>
                        <a:t>Sciences sociales</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a:effectLst/>
                        </a:rPr>
                        <a:t>81,76</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a:effectLst/>
                        </a:rPr>
                        <a:t>19,5</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12</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14,7</a:t>
                      </a:r>
                      <a:endParaRPr lang="fr-FR" sz="1800" dirty="0">
                        <a:solidFill>
                          <a:srgbClr val="000000"/>
                        </a:solidFill>
                        <a:effectLst/>
                        <a:latin typeface="Calibri"/>
                        <a:ea typeface="Calibri"/>
                        <a:cs typeface="Times New Roman"/>
                      </a:endParaRPr>
                    </a:p>
                  </a:txBody>
                  <a:tcPr marL="68584" marR="68584" marT="0" marB="0"/>
                </a:tc>
                <a:extLst>
                  <a:ext uri="{0D108BD9-81ED-4DB2-BD59-A6C34878D82A}">
                    <a16:rowId xmlns="" xmlns:a16="http://schemas.microsoft.com/office/drawing/2014/main" val="10005"/>
                  </a:ext>
                </a:extLst>
              </a:tr>
              <a:tr h="406046">
                <a:tc>
                  <a:txBody>
                    <a:bodyPr/>
                    <a:lstStyle/>
                    <a:p>
                      <a:pPr>
                        <a:lnSpc>
                          <a:spcPct val="107000"/>
                        </a:lnSpc>
                        <a:spcAft>
                          <a:spcPts val="0"/>
                        </a:spcAft>
                      </a:pPr>
                      <a:r>
                        <a:rPr lang="fr-FR" sz="1800" dirty="0">
                          <a:effectLst/>
                        </a:rPr>
                        <a:t>Sciences humaines</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a:effectLst/>
                        </a:rPr>
                        <a:t>17,72</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a:effectLst/>
                        </a:rPr>
                        <a:t>4,2</a:t>
                      </a:r>
                      <a:endParaRPr lang="fr-FR" sz="180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1,3</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7,3</a:t>
                      </a:r>
                      <a:endParaRPr lang="fr-FR" sz="1800" dirty="0">
                        <a:solidFill>
                          <a:srgbClr val="000000"/>
                        </a:solidFill>
                        <a:effectLst/>
                        <a:latin typeface="Calibri"/>
                        <a:ea typeface="Calibri"/>
                        <a:cs typeface="Times New Roman"/>
                      </a:endParaRPr>
                    </a:p>
                  </a:txBody>
                  <a:tcPr marL="68584" marR="68584" marT="0" marB="0"/>
                </a:tc>
                <a:extLst>
                  <a:ext uri="{0D108BD9-81ED-4DB2-BD59-A6C34878D82A}">
                    <a16:rowId xmlns="" xmlns:a16="http://schemas.microsoft.com/office/drawing/2014/main" val="10006"/>
                  </a:ext>
                </a:extLst>
              </a:tr>
              <a:tr h="406046">
                <a:tc>
                  <a:txBody>
                    <a:bodyPr/>
                    <a:lstStyle/>
                    <a:p>
                      <a:pPr>
                        <a:lnSpc>
                          <a:spcPct val="107000"/>
                        </a:lnSpc>
                        <a:spcAft>
                          <a:spcPts val="0"/>
                        </a:spcAft>
                      </a:pPr>
                      <a:r>
                        <a:rPr lang="en-GB" sz="1800" dirty="0">
                          <a:effectLst/>
                        </a:rPr>
                        <a:t>Total</a:t>
                      </a:r>
                      <a:endParaRPr lang="fr-FR" sz="1800" dirty="0">
                        <a:solidFill>
                          <a:srgbClr val="000000"/>
                        </a:solidFill>
                        <a:effectLst/>
                        <a:latin typeface="Calibri"/>
                        <a:ea typeface="Calibri"/>
                        <a:cs typeface="Times New Roman"/>
                      </a:endParaRPr>
                    </a:p>
                  </a:txBody>
                  <a:tcPr marL="68584" marR="68584" marT="0" marB="0" anchor="ctr"/>
                </a:tc>
                <a:tc>
                  <a:txBody>
                    <a:bodyPr/>
                    <a:lstStyle/>
                    <a:p>
                      <a:pPr algn="r">
                        <a:lnSpc>
                          <a:spcPct val="107000"/>
                        </a:lnSpc>
                        <a:spcAft>
                          <a:spcPts val="0"/>
                        </a:spcAft>
                      </a:pPr>
                      <a:r>
                        <a:rPr lang="fr-FR" sz="1800" dirty="0">
                          <a:effectLst/>
                        </a:rPr>
                        <a:t>419,13</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100,0</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71,5</a:t>
                      </a:r>
                      <a:endParaRPr lang="fr-FR" sz="1800" dirty="0">
                        <a:solidFill>
                          <a:srgbClr val="000000"/>
                        </a:solidFill>
                        <a:effectLst/>
                        <a:latin typeface="Calibri"/>
                        <a:ea typeface="Calibri"/>
                        <a:cs typeface="Times New Roman"/>
                      </a:endParaRPr>
                    </a:p>
                  </a:txBody>
                  <a:tcPr marL="68584" marR="68584" marT="0" marB="0"/>
                </a:tc>
                <a:tc>
                  <a:txBody>
                    <a:bodyPr/>
                    <a:lstStyle/>
                    <a:p>
                      <a:pPr algn="r">
                        <a:lnSpc>
                          <a:spcPct val="107000"/>
                        </a:lnSpc>
                        <a:spcAft>
                          <a:spcPts val="0"/>
                        </a:spcAft>
                      </a:pPr>
                      <a:r>
                        <a:rPr lang="fr-FR" sz="1800" dirty="0">
                          <a:effectLst/>
                        </a:rPr>
                        <a:t>17,0</a:t>
                      </a:r>
                      <a:endParaRPr lang="fr-FR" sz="1800" dirty="0">
                        <a:solidFill>
                          <a:srgbClr val="000000"/>
                        </a:solidFill>
                        <a:effectLst/>
                        <a:latin typeface="Calibri"/>
                        <a:ea typeface="Calibri"/>
                        <a:cs typeface="Times New Roman"/>
                      </a:endParaRPr>
                    </a:p>
                  </a:txBody>
                  <a:tcPr marL="68584" marR="68584" marT="0" marB="0"/>
                </a:tc>
                <a:extLst>
                  <a:ext uri="{0D108BD9-81ED-4DB2-BD59-A6C34878D82A}">
                    <a16:rowId xmlns="" xmlns:a16="http://schemas.microsoft.com/office/drawing/2014/main" val="10008"/>
                  </a:ext>
                </a:extLst>
              </a:tr>
            </a:tbl>
          </a:graphicData>
        </a:graphic>
      </p:graphicFrame>
      <p:sp>
        <p:nvSpPr>
          <p:cNvPr id="4" name="Titre 1"/>
          <p:cNvSpPr txBox="1">
            <a:spLocks/>
          </p:cNvSpPr>
          <p:nvPr/>
        </p:nvSpPr>
        <p:spPr>
          <a:xfrm>
            <a:off x="827584" y="1772816"/>
            <a:ext cx="7915722" cy="330650"/>
          </a:xfrm>
          <a:prstGeom prst="rect">
            <a:avLst/>
          </a:prstGeom>
        </p:spPr>
        <p:txBody>
          <a:bodyPr vert="horz" lIns="91440" tIns="45720" rIns="91440" bIns="45720" rtlCol="0" anchor="b">
            <a:noAutofit/>
          </a:bodyPr>
          <a:lstStyle/>
          <a:p>
            <a:pPr>
              <a:spcBef>
                <a:spcPts val="580"/>
              </a:spcBef>
              <a:defRPr/>
            </a:pPr>
            <a:r>
              <a:rPr lang="fr-FR" sz="1400" b="1" dirty="0" smtClean="0">
                <a:latin typeface="+mn-lt"/>
              </a:rPr>
              <a:t>Répartition des Equivalents pleins temps (EPT)des Chercheurs par domaine de recherche</a:t>
            </a:r>
            <a:endParaRPr lang="fr-FR" sz="1400" b="1" dirty="0">
              <a:latin typeface="+mn-lt"/>
            </a:endParaRPr>
          </a:p>
        </p:txBody>
      </p:sp>
      <p:sp>
        <p:nvSpPr>
          <p:cNvPr id="5" name="Sous-titre 2"/>
          <p:cNvSpPr txBox="1">
            <a:spLocks/>
          </p:cNvSpPr>
          <p:nvPr/>
        </p:nvSpPr>
        <p:spPr>
          <a:xfrm>
            <a:off x="1825025" y="332656"/>
            <a:ext cx="4619183" cy="360040"/>
          </a:xfrm>
          <a:prstGeom prst="rect">
            <a:avLst/>
          </a:prstGeom>
        </p:spPr>
        <p:txBody>
          <a:bodyPr vert="horz" lIns="91440" tIns="45720" rIns="91440" bIns="45720" rtlCol="0">
            <a:normAutofit fontScale="85000" lnSpcReduction="20000"/>
          </a:bodyPr>
          <a:lstStyle/>
          <a:p>
            <a:pPr marL="342900" lvl="0" indent="-342900" algn="ctr"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ZoneTexte 6"/>
          <p:cNvSpPr txBox="1"/>
          <p:nvPr/>
        </p:nvSpPr>
        <p:spPr>
          <a:xfrm>
            <a:off x="1547664" y="1268760"/>
            <a:ext cx="3384376" cy="369332"/>
          </a:xfrm>
          <a:prstGeom prst="rect">
            <a:avLst/>
          </a:prstGeom>
          <a:solidFill>
            <a:srgbClr val="FFC000"/>
          </a:solidFill>
        </p:spPr>
        <p:txBody>
          <a:bodyPr wrap="square" rtlCol="0">
            <a:spAutoFit/>
          </a:bodyPr>
          <a:lstStyle/>
          <a:p>
            <a:pPr>
              <a:spcBef>
                <a:spcPts val="580"/>
              </a:spcBef>
              <a:defRPr/>
            </a:pPr>
            <a:r>
              <a:rPr lang="fr-FR" b="1" dirty="0" smtClean="0">
                <a:latin typeface="+mn-lt"/>
              </a:rPr>
              <a:t>Recherche et Développement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475656" y="2132856"/>
            <a:ext cx="7056784" cy="356987"/>
          </a:xfrm>
          <a:prstGeom prst="rect">
            <a:avLst/>
          </a:prstGeom>
        </p:spPr>
        <p:txBody>
          <a:bodyPr vert="horz" lIns="91440" tIns="45720" rIns="91440" bIns="45720" rtlCol="0" anchor="b">
            <a:noAutofit/>
          </a:bodyPr>
          <a:lstStyle/>
          <a:p>
            <a:pPr>
              <a:spcBef>
                <a:spcPts val="580"/>
              </a:spcBef>
              <a:defRPr/>
            </a:pPr>
            <a:r>
              <a:rPr lang="fr-FR" sz="1600" b="1" dirty="0" smtClean="0">
                <a:latin typeface="+mn-lt"/>
              </a:rPr>
              <a:t>Chiffre d’affaire des Entreprises (en milliers de F CFA)</a:t>
            </a:r>
            <a:endParaRPr lang="fr-FR" sz="1600" b="1" dirty="0">
              <a:latin typeface="+mn-lt"/>
            </a:endParaRPr>
          </a:p>
        </p:txBody>
      </p:sp>
      <p:graphicFrame>
        <p:nvGraphicFramePr>
          <p:cNvPr id="5" name="Tableau 4"/>
          <p:cNvGraphicFramePr>
            <a:graphicFrameLocks noGrp="1"/>
          </p:cNvGraphicFramePr>
          <p:nvPr/>
        </p:nvGraphicFramePr>
        <p:xfrm>
          <a:off x="2123728" y="2708921"/>
          <a:ext cx="4701348" cy="3065750"/>
        </p:xfrm>
        <a:graphic>
          <a:graphicData uri="http://schemas.openxmlformats.org/drawingml/2006/table">
            <a:tbl>
              <a:tblPr firstRow="1" firstCol="1" bandRow="1">
                <a:tableStyleId>{5C22544A-7EE6-4342-B048-85BDC9FD1C3A}</a:tableStyleId>
              </a:tblPr>
              <a:tblGrid>
                <a:gridCol w="1772756"/>
                <a:gridCol w="1464296"/>
                <a:gridCol w="1464296"/>
              </a:tblGrid>
              <a:tr h="439775">
                <a:tc>
                  <a:txBody>
                    <a:bodyPr/>
                    <a:lstStyle/>
                    <a:p>
                      <a:pPr algn="ctr">
                        <a:lnSpc>
                          <a:spcPct val="107000"/>
                        </a:lnSpc>
                        <a:spcAft>
                          <a:spcPts val="0"/>
                        </a:spcAft>
                      </a:pPr>
                      <a:r>
                        <a:rPr lang="fr-FR" sz="2000" b="0" dirty="0">
                          <a:effectLst/>
                        </a:rPr>
                        <a:t>Statistiques</a:t>
                      </a:r>
                      <a:endParaRPr lang="fr-FR" sz="2000" b="0" dirty="0">
                        <a:solidFill>
                          <a:srgbClr val="000000"/>
                        </a:solidFill>
                        <a:effectLst/>
                        <a:latin typeface="Calibri"/>
                        <a:ea typeface="Calibri"/>
                        <a:cs typeface="Times New Roman"/>
                      </a:endParaRPr>
                    </a:p>
                  </a:txBody>
                  <a:tcPr marL="68573" marR="68573" marT="0" marB="0"/>
                </a:tc>
                <a:tc>
                  <a:txBody>
                    <a:bodyPr/>
                    <a:lstStyle/>
                    <a:p>
                      <a:pPr algn="ctr">
                        <a:lnSpc>
                          <a:spcPct val="107000"/>
                        </a:lnSpc>
                        <a:spcAft>
                          <a:spcPts val="0"/>
                        </a:spcAft>
                      </a:pPr>
                      <a:r>
                        <a:rPr lang="fr-FR" sz="2000" b="0" dirty="0">
                          <a:effectLst/>
                        </a:rPr>
                        <a:t>2015</a:t>
                      </a:r>
                      <a:endParaRPr lang="fr-FR" sz="2000" b="0" dirty="0">
                        <a:solidFill>
                          <a:srgbClr val="000000"/>
                        </a:solidFill>
                        <a:effectLst/>
                        <a:latin typeface="Calibri"/>
                        <a:ea typeface="Calibri"/>
                        <a:cs typeface="Times New Roman"/>
                      </a:endParaRPr>
                    </a:p>
                  </a:txBody>
                  <a:tcPr marL="68573" marR="68573" marT="0" marB="0"/>
                </a:tc>
                <a:tc>
                  <a:txBody>
                    <a:bodyPr/>
                    <a:lstStyle/>
                    <a:p>
                      <a:pPr algn="ctr">
                        <a:lnSpc>
                          <a:spcPct val="107000"/>
                        </a:lnSpc>
                        <a:spcAft>
                          <a:spcPts val="0"/>
                        </a:spcAft>
                      </a:pPr>
                      <a:r>
                        <a:rPr lang="fr-FR" sz="2000" b="0" dirty="0">
                          <a:effectLst/>
                        </a:rPr>
                        <a:t>2017</a:t>
                      </a:r>
                      <a:endParaRPr lang="fr-FR" sz="2000" b="0" dirty="0">
                        <a:solidFill>
                          <a:srgbClr val="000000"/>
                        </a:solidFill>
                        <a:effectLst/>
                        <a:latin typeface="Calibri"/>
                        <a:ea typeface="Calibri"/>
                        <a:cs typeface="Times New Roman"/>
                      </a:endParaRPr>
                    </a:p>
                  </a:txBody>
                  <a:tcPr marL="68573" marR="68573" marT="0" marB="0"/>
                </a:tc>
              </a:tr>
              <a:tr h="424320">
                <a:tc>
                  <a:txBody>
                    <a:bodyPr/>
                    <a:lstStyle/>
                    <a:p>
                      <a:pPr>
                        <a:lnSpc>
                          <a:spcPct val="107000"/>
                        </a:lnSpc>
                        <a:spcAft>
                          <a:spcPts val="0"/>
                        </a:spcAft>
                      </a:pPr>
                      <a:r>
                        <a:rPr lang="fr-FR" sz="2000" b="0" dirty="0">
                          <a:effectLst/>
                        </a:rPr>
                        <a:t>Moyenne</a:t>
                      </a:r>
                      <a:endParaRPr lang="fr-FR" sz="2000" b="0" dirty="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2 268 099</a:t>
                      </a:r>
                      <a:endParaRPr lang="fr-FR" sz="2000" b="0" dirty="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2 633 837</a:t>
                      </a:r>
                      <a:endParaRPr lang="fr-FR" sz="2000" b="0" dirty="0">
                        <a:solidFill>
                          <a:srgbClr val="000000"/>
                        </a:solidFill>
                        <a:effectLst/>
                        <a:latin typeface="Calibri"/>
                        <a:ea typeface="Calibri"/>
                        <a:cs typeface="Times New Roman"/>
                      </a:endParaRPr>
                    </a:p>
                  </a:txBody>
                  <a:tcPr marL="68573" marR="68573" marT="0" marB="0"/>
                </a:tc>
              </a:tr>
              <a:tr h="358936">
                <a:tc>
                  <a:txBody>
                    <a:bodyPr/>
                    <a:lstStyle/>
                    <a:p>
                      <a:pPr>
                        <a:lnSpc>
                          <a:spcPct val="107000"/>
                        </a:lnSpc>
                        <a:spcAft>
                          <a:spcPts val="0"/>
                        </a:spcAft>
                      </a:pPr>
                      <a:r>
                        <a:rPr lang="fr-FR" sz="2000" b="0">
                          <a:effectLst/>
                        </a:rPr>
                        <a:t>Médiane</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203 000</a:t>
                      </a:r>
                      <a:endParaRPr lang="fr-FR" sz="2000" b="0" dirty="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200 136</a:t>
                      </a:r>
                      <a:endParaRPr lang="fr-FR" sz="2000" b="0" dirty="0">
                        <a:solidFill>
                          <a:srgbClr val="000000"/>
                        </a:solidFill>
                        <a:effectLst/>
                        <a:latin typeface="Calibri"/>
                        <a:ea typeface="Calibri"/>
                        <a:cs typeface="Times New Roman"/>
                      </a:endParaRPr>
                    </a:p>
                  </a:txBody>
                  <a:tcPr marL="68573" marR="68573" marT="0" marB="0"/>
                </a:tc>
              </a:tr>
              <a:tr h="358936">
                <a:tc>
                  <a:txBody>
                    <a:bodyPr/>
                    <a:lstStyle/>
                    <a:p>
                      <a:pPr>
                        <a:lnSpc>
                          <a:spcPct val="107000"/>
                        </a:lnSpc>
                        <a:spcAft>
                          <a:spcPts val="0"/>
                        </a:spcAft>
                      </a:pPr>
                      <a:r>
                        <a:rPr lang="fr-FR" sz="2000" b="0">
                          <a:effectLst/>
                        </a:rPr>
                        <a:t>Mode</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a:effectLst/>
                        </a:rPr>
                        <a:t>171 969</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200 136</a:t>
                      </a:r>
                      <a:endParaRPr lang="fr-FR" sz="2000" b="0" dirty="0">
                        <a:solidFill>
                          <a:srgbClr val="000000"/>
                        </a:solidFill>
                        <a:effectLst/>
                        <a:latin typeface="Calibri"/>
                        <a:ea typeface="Calibri"/>
                        <a:cs typeface="Times New Roman"/>
                      </a:endParaRPr>
                    </a:p>
                  </a:txBody>
                  <a:tcPr marL="68573" marR="68573" marT="0" marB="0"/>
                </a:tc>
              </a:tr>
              <a:tr h="358936">
                <a:tc>
                  <a:txBody>
                    <a:bodyPr/>
                    <a:lstStyle/>
                    <a:p>
                      <a:pPr>
                        <a:lnSpc>
                          <a:spcPct val="107000"/>
                        </a:lnSpc>
                        <a:spcAft>
                          <a:spcPts val="0"/>
                        </a:spcAft>
                      </a:pPr>
                      <a:r>
                        <a:rPr lang="fr-FR" sz="2000" b="0" dirty="0">
                          <a:effectLst/>
                        </a:rPr>
                        <a:t>Minimum</a:t>
                      </a:r>
                      <a:endParaRPr lang="fr-FR" sz="2000" b="0" dirty="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a:effectLst/>
                        </a:rPr>
                        <a:t>4 000</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4 000</a:t>
                      </a:r>
                      <a:endParaRPr lang="fr-FR" sz="2000" b="0" dirty="0">
                        <a:solidFill>
                          <a:srgbClr val="000000"/>
                        </a:solidFill>
                        <a:effectLst/>
                        <a:latin typeface="Calibri"/>
                        <a:ea typeface="Calibri"/>
                        <a:cs typeface="Times New Roman"/>
                      </a:endParaRPr>
                    </a:p>
                  </a:txBody>
                  <a:tcPr marL="68573" marR="68573" marT="0" marB="0"/>
                </a:tc>
              </a:tr>
              <a:tr h="358936">
                <a:tc>
                  <a:txBody>
                    <a:bodyPr/>
                    <a:lstStyle/>
                    <a:p>
                      <a:pPr>
                        <a:lnSpc>
                          <a:spcPct val="107000"/>
                        </a:lnSpc>
                        <a:spcAft>
                          <a:spcPts val="0"/>
                        </a:spcAft>
                      </a:pPr>
                      <a:r>
                        <a:rPr lang="fr-FR" sz="2000" b="0">
                          <a:effectLst/>
                        </a:rPr>
                        <a:t>Maximum</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a:effectLst/>
                        </a:rPr>
                        <a:t>54 803 700</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70 052 498</a:t>
                      </a:r>
                      <a:endParaRPr lang="fr-FR" sz="2000" b="0" dirty="0">
                        <a:solidFill>
                          <a:srgbClr val="000000"/>
                        </a:solidFill>
                        <a:effectLst/>
                        <a:latin typeface="Calibri"/>
                        <a:ea typeface="Calibri"/>
                        <a:cs typeface="Times New Roman"/>
                      </a:endParaRPr>
                    </a:p>
                  </a:txBody>
                  <a:tcPr marL="68573" marR="68573" marT="0" marB="0"/>
                </a:tc>
              </a:tr>
              <a:tr h="287149">
                <a:tc>
                  <a:txBody>
                    <a:bodyPr/>
                    <a:lstStyle/>
                    <a:p>
                      <a:pPr>
                        <a:lnSpc>
                          <a:spcPct val="107000"/>
                        </a:lnSpc>
                        <a:spcAft>
                          <a:spcPts val="0"/>
                        </a:spcAft>
                      </a:pPr>
                      <a:r>
                        <a:rPr lang="fr-FR" sz="2000" b="0">
                          <a:effectLst/>
                        </a:rPr>
                        <a:t>Q1</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82 000</a:t>
                      </a:r>
                      <a:endParaRPr lang="fr-FR" sz="2000" b="0" dirty="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96 000</a:t>
                      </a:r>
                      <a:endParaRPr lang="fr-FR" sz="2000" b="0" dirty="0">
                        <a:solidFill>
                          <a:srgbClr val="000000"/>
                        </a:solidFill>
                        <a:effectLst/>
                        <a:latin typeface="Calibri"/>
                        <a:ea typeface="Calibri"/>
                        <a:cs typeface="Times New Roman"/>
                      </a:endParaRPr>
                    </a:p>
                  </a:txBody>
                  <a:tcPr marL="68573" marR="68573" marT="0" marB="0"/>
                </a:tc>
              </a:tr>
              <a:tr h="439775">
                <a:tc>
                  <a:txBody>
                    <a:bodyPr/>
                    <a:lstStyle/>
                    <a:p>
                      <a:pPr>
                        <a:lnSpc>
                          <a:spcPct val="107000"/>
                        </a:lnSpc>
                        <a:spcAft>
                          <a:spcPts val="0"/>
                        </a:spcAft>
                      </a:pPr>
                      <a:r>
                        <a:rPr lang="fr-FR" sz="2000" b="0">
                          <a:effectLst/>
                        </a:rPr>
                        <a:t>Q3</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a:effectLst/>
                        </a:rPr>
                        <a:t>2 594 777</a:t>
                      </a:r>
                      <a:endParaRPr lang="fr-FR" sz="2000" b="0">
                        <a:solidFill>
                          <a:srgbClr val="000000"/>
                        </a:solidFill>
                        <a:effectLst/>
                        <a:latin typeface="Calibri"/>
                        <a:ea typeface="Calibri"/>
                        <a:cs typeface="Times New Roman"/>
                      </a:endParaRPr>
                    </a:p>
                  </a:txBody>
                  <a:tcPr marL="68573" marR="68573" marT="0" marB="0"/>
                </a:tc>
                <a:tc>
                  <a:txBody>
                    <a:bodyPr/>
                    <a:lstStyle/>
                    <a:p>
                      <a:pPr algn="r">
                        <a:lnSpc>
                          <a:spcPct val="107000"/>
                        </a:lnSpc>
                        <a:spcAft>
                          <a:spcPts val="0"/>
                        </a:spcAft>
                      </a:pPr>
                      <a:r>
                        <a:rPr lang="fr-FR" sz="2000" b="0" dirty="0">
                          <a:effectLst/>
                        </a:rPr>
                        <a:t>975 000</a:t>
                      </a:r>
                      <a:endParaRPr lang="fr-FR" sz="2000" b="0" dirty="0">
                        <a:solidFill>
                          <a:srgbClr val="000000"/>
                        </a:solidFill>
                        <a:effectLst/>
                        <a:latin typeface="Calibri"/>
                        <a:ea typeface="Calibri"/>
                        <a:cs typeface="Times New Roman"/>
                      </a:endParaRPr>
                    </a:p>
                  </a:txBody>
                  <a:tcPr marL="68573" marR="68573" marT="0" marB="0"/>
                </a:tc>
              </a:tr>
            </a:tbl>
          </a:graphicData>
        </a:graphic>
      </p:graphicFrame>
      <p:sp>
        <p:nvSpPr>
          <p:cNvPr id="7" name="Sous-titre 2"/>
          <p:cNvSpPr txBox="1">
            <a:spLocks/>
          </p:cNvSpPr>
          <p:nvPr/>
        </p:nvSpPr>
        <p:spPr>
          <a:xfrm>
            <a:off x="1825025" y="476672"/>
            <a:ext cx="4619183" cy="360040"/>
          </a:xfrm>
          <a:prstGeom prst="rect">
            <a:avLst/>
          </a:prstGeom>
        </p:spPr>
        <p:txBody>
          <a:bodyPr vert="horz" lIns="91440" tIns="45720" rIns="91440" bIns="45720" rtlCol="0">
            <a:normAutofit fontScale="85000" lnSpcReduction="20000"/>
          </a:bodyPr>
          <a:lstStyle/>
          <a:p>
            <a:pPr marL="342900" lvl="0" indent="-342900" algn="ctr"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ZoneTexte 7"/>
          <p:cNvSpPr txBox="1"/>
          <p:nvPr/>
        </p:nvSpPr>
        <p:spPr>
          <a:xfrm>
            <a:off x="1475656" y="1268760"/>
            <a:ext cx="3888432" cy="369332"/>
          </a:xfrm>
          <a:prstGeom prst="rect">
            <a:avLst/>
          </a:prstGeom>
          <a:solidFill>
            <a:srgbClr val="92D050"/>
          </a:solidFill>
        </p:spPr>
        <p:txBody>
          <a:bodyPr wrap="square" rtlCol="0">
            <a:spAutoFit/>
          </a:bodyPr>
          <a:lstStyle/>
          <a:p>
            <a:pPr>
              <a:spcBef>
                <a:spcPts val="580"/>
              </a:spcBef>
              <a:defRPr/>
            </a:pPr>
            <a:r>
              <a:rPr lang="fr-FR" b="1" dirty="0" smtClean="0">
                <a:latin typeface="+mn-lt"/>
              </a:rPr>
              <a:t>Innovation dans les entreprises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phique 2"/>
          <p:cNvGraphicFramePr/>
          <p:nvPr>
            <p:extLst>
              <p:ext uri="{D42A27DB-BD31-4B8C-83A1-F6EECF244321}">
                <p14:modId xmlns="" xmlns:p14="http://schemas.microsoft.com/office/powerpoint/2010/main" val="232519880"/>
              </p:ext>
            </p:extLst>
          </p:nvPr>
        </p:nvGraphicFramePr>
        <p:xfrm>
          <a:off x="971600" y="2564904"/>
          <a:ext cx="7375394" cy="3586452"/>
        </p:xfrm>
        <a:graphic>
          <a:graphicData uri="http://schemas.openxmlformats.org/drawingml/2006/chart">
            <c:chart xmlns:c="http://schemas.openxmlformats.org/drawingml/2006/chart" xmlns:r="http://schemas.openxmlformats.org/officeDocument/2006/relationships" r:id="rId2"/>
          </a:graphicData>
        </a:graphic>
      </p:graphicFrame>
      <p:sp>
        <p:nvSpPr>
          <p:cNvPr id="4" name="Titre 1"/>
          <p:cNvSpPr txBox="1">
            <a:spLocks/>
          </p:cNvSpPr>
          <p:nvPr/>
        </p:nvSpPr>
        <p:spPr>
          <a:xfrm>
            <a:off x="1403648" y="2132856"/>
            <a:ext cx="5020033" cy="381784"/>
          </a:xfrm>
          <a:prstGeom prst="rect">
            <a:avLst/>
          </a:prstGeom>
        </p:spPr>
        <p:txBody>
          <a:bodyPr vert="horz" lIns="91440" tIns="45720" rIns="91440" bIns="45720" rtlCol="0" anchor="b">
            <a:noAutofit/>
          </a:bodyPr>
          <a:lstStyle/>
          <a:p>
            <a:pPr>
              <a:spcBef>
                <a:spcPts val="580"/>
              </a:spcBef>
              <a:defRPr/>
            </a:pPr>
            <a:r>
              <a:rPr lang="fr-FR" sz="1600" b="1" dirty="0" smtClean="0">
                <a:latin typeface="+mn-lt"/>
              </a:rPr>
              <a:t>Répartition des Entreprises selon l’innovation (%)</a:t>
            </a:r>
            <a:endParaRPr lang="fr-FR" sz="1600" b="1" dirty="0">
              <a:latin typeface="+mn-lt"/>
            </a:endParaRPr>
          </a:p>
        </p:txBody>
      </p:sp>
      <p:sp>
        <p:nvSpPr>
          <p:cNvPr id="5" name="Sous-titre 2"/>
          <p:cNvSpPr txBox="1">
            <a:spLocks/>
          </p:cNvSpPr>
          <p:nvPr/>
        </p:nvSpPr>
        <p:spPr>
          <a:xfrm>
            <a:off x="1897033" y="404664"/>
            <a:ext cx="4619183" cy="360040"/>
          </a:xfrm>
          <a:prstGeom prst="rect">
            <a:avLst/>
          </a:prstGeom>
        </p:spPr>
        <p:txBody>
          <a:bodyPr vert="horz" lIns="91440" tIns="45720" rIns="91440" bIns="45720" rtlCol="0">
            <a:normAutofit fontScale="85000" lnSpcReduction="20000"/>
          </a:bodyPr>
          <a:lstStyle/>
          <a:p>
            <a:pPr marL="342900" lvl="0" indent="-342900"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ZoneTexte 6"/>
          <p:cNvSpPr txBox="1"/>
          <p:nvPr/>
        </p:nvSpPr>
        <p:spPr>
          <a:xfrm>
            <a:off x="1475656" y="1268760"/>
            <a:ext cx="3888432" cy="369332"/>
          </a:xfrm>
          <a:prstGeom prst="rect">
            <a:avLst/>
          </a:prstGeom>
          <a:solidFill>
            <a:srgbClr val="92D050"/>
          </a:solidFill>
        </p:spPr>
        <p:txBody>
          <a:bodyPr wrap="square" rtlCol="0">
            <a:spAutoFit/>
          </a:bodyPr>
          <a:lstStyle/>
          <a:p>
            <a:pPr>
              <a:spcBef>
                <a:spcPts val="580"/>
              </a:spcBef>
              <a:defRPr/>
            </a:pPr>
            <a:r>
              <a:rPr lang="fr-FR" b="1" dirty="0" smtClean="0">
                <a:latin typeface="+mn-lt"/>
              </a:rPr>
              <a:t>Innovation dans les entreprises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0-#ppt_w/2"/>
                                          </p:val>
                                        </p:tav>
                                        <p:tav tm="100000">
                                          <p:val>
                                            <p:strVal val="#ppt_x"/>
                                          </p:val>
                                        </p:tav>
                                      </p:tavLst>
                                    </p:anim>
                                    <p:anim calcmode="lin" valueType="num">
                                      <p:cBhvr additive="base">
                                        <p:cTn id="13" dur="2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a:xfrm>
            <a:off x="1825025" y="404664"/>
            <a:ext cx="4619183" cy="360040"/>
          </a:xfrm>
          <a:prstGeom prst="rect">
            <a:avLst/>
          </a:prstGeom>
        </p:spPr>
        <p:txBody>
          <a:bodyPr vert="horz" lIns="91440" tIns="45720" rIns="91440" bIns="45720" rtlCol="0">
            <a:normAutofit fontScale="85000" lnSpcReduction="20000"/>
          </a:bodyPr>
          <a:lstStyle/>
          <a:p>
            <a:pPr marL="342900" lvl="0" indent="-342900"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Graphique 3"/>
          <p:cNvGraphicFramePr/>
          <p:nvPr/>
        </p:nvGraphicFramePr>
        <p:xfrm>
          <a:off x="179512" y="2420888"/>
          <a:ext cx="8964488" cy="3869838"/>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p:cNvSpPr txBox="1"/>
          <p:nvPr/>
        </p:nvSpPr>
        <p:spPr>
          <a:xfrm>
            <a:off x="899592" y="2060848"/>
            <a:ext cx="7019808" cy="338554"/>
          </a:xfrm>
          <a:prstGeom prst="rect">
            <a:avLst/>
          </a:prstGeom>
          <a:noFill/>
        </p:spPr>
        <p:txBody>
          <a:bodyPr wrap="square" rtlCol="0">
            <a:spAutoFit/>
          </a:bodyPr>
          <a:lstStyle/>
          <a:p>
            <a:pPr>
              <a:spcBef>
                <a:spcPts val="580"/>
              </a:spcBef>
              <a:defRPr/>
            </a:pPr>
            <a:r>
              <a:rPr lang="fr-FR" sz="1600" b="1" dirty="0" smtClean="0">
                <a:latin typeface="+mn-lt"/>
              </a:rPr>
              <a:t>Répartition des entreprises selon  les propriétés intellectuelles (%) </a:t>
            </a:r>
          </a:p>
        </p:txBody>
      </p:sp>
      <p:sp>
        <p:nvSpPr>
          <p:cNvPr id="7" name="ZoneTexte 6"/>
          <p:cNvSpPr txBox="1"/>
          <p:nvPr/>
        </p:nvSpPr>
        <p:spPr>
          <a:xfrm>
            <a:off x="1475656" y="1268760"/>
            <a:ext cx="3888432" cy="369332"/>
          </a:xfrm>
          <a:prstGeom prst="rect">
            <a:avLst/>
          </a:prstGeom>
          <a:solidFill>
            <a:srgbClr val="92D050"/>
          </a:solidFill>
        </p:spPr>
        <p:txBody>
          <a:bodyPr wrap="square" rtlCol="0">
            <a:spAutoFit/>
          </a:bodyPr>
          <a:lstStyle/>
          <a:p>
            <a:pPr>
              <a:spcBef>
                <a:spcPts val="580"/>
              </a:spcBef>
              <a:defRPr/>
            </a:pPr>
            <a:r>
              <a:rPr lang="fr-FR" b="1" dirty="0" smtClean="0">
                <a:latin typeface="+mn-lt"/>
              </a:rPr>
              <a:t>Innovation dans les entreprises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2000" fill="hold"/>
                                        <p:tgtEl>
                                          <p:spTgt spid="4"/>
                                        </p:tgtEl>
                                        <p:attrNameLst>
                                          <p:attrName>ppt_x</p:attrName>
                                        </p:attrNameLst>
                                      </p:cBhvr>
                                      <p:tavLst>
                                        <p:tav tm="0">
                                          <p:val>
                                            <p:strVal val="0-#ppt_w/2"/>
                                          </p:val>
                                        </p:tav>
                                        <p:tav tm="100000">
                                          <p:val>
                                            <p:strVal val="#ppt_x"/>
                                          </p:val>
                                        </p:tav>
                                      </p:tavLst>
                                    </p:anim>
                                    <p:anim calcmode="lin" valueType="num">
                                      <p:cBhvr additive="base">
                                        <p:cTn id="13"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Rectangle 11"/>
          <p:cNvSpPr>
            <a:spLocks noChangeArrowheads="1"/>
          </p:cNvSpPr>
          <p:nvPr/>
        </p:nvSpPr>
        <p:spPr bwMode="auto">
          <a:xfrm>
            <a:off x="1475656" y="528638"/>
            <a:ext cx="6264696" cy="461665"/>
          </a:xfrm>
          <a:prstGeom prst="rect">
            <a:avLst/>
          </a:prstGeom>
          <a:solidFill>
            <a:srgbClr val="FFD243"/>
          </a:solidFill>
          <a:ln w="9525">
            <a:noFill/>
            <a:miter lim="800000"/>
            <a:headEnd/>
            <a:tailEnd/>
          </a:ln>
        </p:spPr>
        <p:txBody>
          <a:bodyPr wrap="square">
            <a:spAutoFit/>
          </a:bodyPr>
          <a:lstStyle/>
          <a:p>
            <a:pPr algn="ctr"/>
            <a:r>
              <a:rPr lang="fr-FR" altLang="fr-FR" sz="2400" dirty="0">
                <a:latin typeface="+mn-lt"/>
              </a:rPr>
              <a:t>Plan de la présentation</a:t>
            </a:r>
            <a:endParaRPr lang="en-US" altLang="fr-FR" sz="2400" dirty="0">
              <a:latin typeface="+mn-lt"/>
            </a:endParaRPr>
          </a:p>
        </p:txBody>
      </p:sp>
      <p:sp>
        <p:nvSpPr>
          <p:cNvPr id="7" name="Sous-titre 2"/>
          <p:cNvSpPr txBox="1">
            <a:spLocks/>
          </p:cNvSpPr>
          <p:nvPr/>
        </p:nvSpPr>
        <p:spPr bwMode="auto">
          <a:xfrm>
            <a:off x="1043608" y="2352625"/>
            <a:ext cx="4619183" cy="4590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Objectifs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v"/>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Sous-titre 2"/>
          <p:cNvSpPr txBox="1">
            <a:spLocks/>
          </p:cNvSpPr>
          <p:nvPr/>
        </p:nvSpPr>
        <p:spPr>
          <a:xfrm>
            <a:off x="1043608" y="3010782"/>
            <a:ext cx="4231322" cy="567013"/>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90000"/>
              </a:lnSpc>
              <a:spcBef>
                <a:spcPts val="1000"/>
              </a:spcBef>
              <a:spcAft>
                <a:spcPts val="0"/>
              </a:spcAft>
              <a:buClrTx/>
              <a:buSzTx/>
              <a:tabLst/>
              <a:defRPr/>
            </a:pP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Méthodologie</a:t>
            </a:r>
          </a:p>
          <a:p>
            <a:pPr marL="342900" marR="0" lvl="0" indent="-342900" defTabSz="914400" rtl="0" eaLnBrk="1" fontAlgn="auto" latinLnBrk="0" hangingPunct="1">
              <a:lnSpc>
                <a:spcPct val="90000"/>
              </a:lnSpc>
              <a:spcBef>
                <a:spcPts val="1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Sous-titre 2"/>
          <p:cNvSpPr txBox="1">
            <a:spLocks/>
          </p:cNvSpPr>
          <p:nvPr/>
        </p:nvSpPr>
        <p:spPr>
          <a:xfrm>
            <a:off x="1043608" y="3776876"/>
            <a:ext cx="4020307" cy="605173"/>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90000"/>
              </a:lnSpc>
              <a:spcBef>
                <a:spcPts val="1000"/>
              </a:spcBef>
              <a:spcAft>
                <a:spcPts val="0"/>
              </a:spcAft>
              <a:buClrTx/>
              <a:buSzTx/>
              <a:tabLst/>
              <a:defRPr/>
            </a:pP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Principaux résultats</a:t>
            </a:r>
          </a:p>
          <a:p>
            <a:pPr marL="342900" marR="0" lvl="0" indent="-342900" defTabSz="914400" rtl="0" eaLnBrk="1" fontAlgn="auto" latinLnBrk="0" hangingPunct="1">
              <a:lnSpc>
                <a:spcPct val="90000"/>
              </a:lnSpc>
              <a:spcBef>
                <a:spcPts val="1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Sous-titre 2"/>
          <p:cNvSpPr txBox="1">
            <a:spLocks/>
          </p:cNvSpPr>
          <p:nvPr/>
        </p:nvSpPr>
        <p:spPr>
          <a:xfrm>
            <a:off x="1043608" y="4581128"/>
            <a:ext cx="4619183" cy="570455"/>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dirty="0" smtClean="0">
                <a:latin typeface="+mn-lt"/>
              </a:rPr>
              <a:t>Conclusion</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Wingdings" panose="05000000000000000000" pitchFamily="2" charset="2"/>
              <a:buChar char="v"/>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Sous-titre 2"/>
          <p:cNvSpPr txBox="1">
            <a:spLocks/>
          </p:cNvSpPr>
          <p:nvPr/>
        </p:nvSpPr>
        <p:spPr>
          <a:xfrm>
            <a:off x="1043608" y="1619526"/>
            <a:ext cx="4619183" cy="534018"/>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dirty="0" smtClean="0">
                <a:latin typeface="+mn-lt"/>
              </a:rPr>
              <a:t>Introduction</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2000" fill="hold"/>
                                        <p:tgtEl>
                                          <p:spTgt spid="11"/>
                                        </p:tgtEl>
                                        <p:attrNameLst>
                                          <p:attrName>ppt_x</p:attrName>
                                        </p:attrNameLst>
                                      </p:cBhvr>
                                      <p:tavLst>
                                        <p:tav tm="0">
                                          <p:val>
                                            <p:strVal val="0-#ppt_w/2"/>
                                          </p:val>
                                        </p:tav>
                                        <p:tav tm="100000">
                                          <p:val>
                                            <p:strVal val="#ppt_x"/>
                                          </p:val>
                                        </p:tav>
                                      </p:tavLst>
                                    </p:anim>
                                    <p:anim calcmode="lin" valueType="num">
                                      <p:cBhvr additive="base">
                                        <p:cTn id="8" dur="2000" fill="hold"/>
                                        <p:tgtEl>
                                          <p:spTgt spid="11"/>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2000" fill="hold"/>
                                        <p:tgtEl>
                                          <p:spTgt spid="8"/>
                                        </p:tgtEl>
                                        <p:attrNameLst>
                                          <p:attrName>ppt_x</p:attrName>
                                        </p:attrNameLst>
                                      </p:cBhvr>
                                      <p:tavLst>
                                        <p:tav tm="0">
                                          <p:val>
                                            <p:strVal val="0-#ppt_w/2"/>
                                          </p:val>
                                        </p:tav>
                                        <p:tav tm="100000">
                                          <p:val>
                                            <p:strVal val="#ppt_x"/>
                                          </p:val>
                                        </p:tav>
                                      </p:tavLst>
                                    </p:anim>
                                    <p:anim calcmode="lin" valueType="num">
                                      <p:cBhvr additive="base">
                                        <p:cTn id="18" dur="2000" fill="hold"/>
                                        <p:tgtEl>
                                          <p:spTgt spid="8"/>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2000" fill="hold"/>
                                        <p:tgtEl>
                                          <p:spTgt spid="9"/>
                                        </p:tgtEl>
                                        <p:attrNameLst>
                                          <p:attrName>ppt_x</p:attrName>
                                        </p:attrNameLst>
                                      </p:cBhvr>
                                      <p:tavLst>
                                        <p:tav tm="0">
                                          <p:val>
                                            <p:strVal val="0-#ppt_w/2"/>
                                          </p:val>
                                        </p:tav>
                                        <p:tav tm="100000">
                                          <p:val>
                                            <p:strVal val="#ppt_x"/>
                                          </p:val>
                                        </p:tav>
                                      </p:tavLst>
                                    </p:anim>
                                    <p:anim calcmode="lin" valueType="num">
                                      <p:cBhvr additive="base">
                                        <p:cTn id="23" dur="2000" fill="hold"/>
                                        <p:tgtEl>
                                          <p:spTgt spid="9"/>
                                        </p:tgtEl>
                                        <p:attrNameLst>
                                          <p:attrName>ppt_y</p:attrName>
                                        </p:attrNameLst>
                                      </p:cBhvr>
                                      <p:tavLst>
                                        <p:tav tm="0">
                                          <p:val>
                                            <p:strVal val="#ppt_y"/>
                                          </p:val>
                                        </p:tav>
                                        <p:tav tm="100000">
                                          <p:val>
                                            <p:strVal val="#ppt_y"/>
                                          </p:val>
                                        </p:tav>
                                      </p:tavLst>
                                    </p:anim>
                                  </p:childTnLst>
                                </p:cTn>
                              </p:par>
                            </p:childTnLst>
                          </p:cTn>
                        </p:par>
                        <p:par>
                          <p:cTn id="24" fill="hold">
                            <p:stCondLst>
                              <p:cond delay="8000"/>
                            </p:stCondLst>
                            <p:childTnLst>
                              <p:par>
                                <p:cTn id="25" presetID="2" presetClass="entr" presetSubtype="8"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2000" fill="hold"/>
                                        <p:tgtEl>
                                          <p:spTgt spid="10"/>
                                        </p:tgtEl>
                                        <p:attrNameLst>
                                          <p:attrName>ppt_x</p:attrName>
                                        </p:attrNameLst>
                                      </p:cBhvr>
                                      <p:tavLst>
                                        <p:tav tm="0">
                                          <p:val>
                                            <p:strVal val="0-#ppt_w/2"/>
                                          </p:val>
                                        </p:tav>
                                        <p:tav tm="100000">
                                          <p:val>
                                            <p:strVal val="#ppt_x"/>
                                          </p:val>
                                        </p:tav>
                                      </p:tavLst>
                                    </p:anim>
                                    <p:anim calcmode="lin" valueType="num">
                                      <p:cBhvr additive="base">
                                        <p:cTn id="28" dur="2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P spid="9"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a:xfrm>
            <a:off x="1897033" y="404664"/>
            <a:ext cx="4619183" cy="360040"/>
          </a:xfrm>
          <a:prstGeom prst="rect">
            <a:avLst/>
          </a:prstGeom>
        </p:spPr>
        <p:txBody>
          <a:bodyPr vert="horz" lIns="91440" tIns="45720" rIns="91440" bIns="45720" rtlCol="0">
            <a:normAutofit fontScale="85000" lnSpcReduction="20000"/>
          </a:bodyPr>
          <a:lstStyle/>
          <a:p>
            <a:pPr marL="342900" lvl="0" indent="-342900" fontAlgn="auto">
              <a:lnSpc>
                <a:spcPct val="90000"/>
              </a:lnSpc>
              <a:spcBef>
                <a:spcPts val="1000"/>
              </a:spcBef>
              <a:spcAft>
                <a:spcPts val="0"/>
              </a:spcAft>
              <a:defRPr/>
            </a:pPr>
            <a:r>
              <a:rPr lang="fr-FR" altLang="fr-FR" sz="2800" dirty="0" smtClean="0">
                <a:latin typeface="+mn-lt"/>
              </a:rPr>
              <a:t>Principaux résultats</a:t>
            </a:r>
            <a:r>
              <a:rPr kumimoji="0" lang="fr-FR" altLang="fr-FR"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Graphique 3"/>
          <p:cNvGraphicFramePr/>
          <p:nvPr>
            <p:extLst>
              <p:ext uri="{D42A27DB-BD31-4B8C-83A1-F6EECF244321}">
                <p14:modId xmlns="" xmlns:p14="http://schemas.microsoft.com/office/powerpoint/2010/main" val="583087451"/>
              </p:ext>
            </p:extLst>
          </p:nvPr>
        </p:nvGraphicFramePr>
        <p:xfrm>
          <a:off x="354010" y="2348880"/>
          <a:ext cx="8789990" cy="3998623"/>
        </p:xfrm>
        <a:graphic>
          <a:graphicData uri="http://schemas.openxmlformats.org/drawingml/2006/chart">
            <c:chart xmlns:c="http://schemas.openxmlformats.org/drawingml/2006/chart" xmlns:r="http://schemas.openxmlformats.org/officeDocument/2006/relationships" r:id="rId2"/>
          </a:graphicData>
        </a:graphic>
      </p:graphicFrame>
      <p:sp>
        <p:nvSpPr>
          <p:cNvPr id="5" name="Titre 1"/>
          <p:cNvSpPr txBox="1">
            <a:spLocks/>
          </p:cNvSpPr>
          <p:nvPr/>
        </p:nvSpPr>
        <p:spPr>
          <a:xfrm>
            <a:off x="1547664" y="1916832"/>
            <a:ext cx="5746791" cy="360041"/>
          </a:xfrm>
          <a:prstGeom prst="rect">
            <a:avLst/>
          </a:prstGeom>
        </p:spPr>
        <p:txBody>
          <a:bodyPr vert="horz" lIns="91440" tIns="45720" rIns="91440" bIns="45720" rtlCol="0" anchor="b">
            <a:noAutofit/>
          </a:bodyPr>
          <a:lstStyle/>
          <a:p>
            <a:pPr>
              <a:spcBef>
                <a:spcPts val="580"/>
              </a:spcBef>
              <a:defRPr/>
            </a:pPr>
            <a:r>
              <a:rPr lang="fr-FR" sz="1400" b="1" dirty="0" smtClean="0">
                <a:latin typeface="+mn-lt"/>
              </a:rPr>
              <a:t>Facteurs entravant les activités d’innovation (%)</a:t>
            </a:r>
            <a:endParaRPr lang="en-US" sz="1400" i="1" dirty="0">
              <a:latin typeface="+mn-lt"/>
            </a:endParaRPr>
          </a:p>
        </p:txBody>
      </p:sp>
      <p:sp>
        <p:nvSpPr>
          <p:cNvPr id="6" name="ZoneTexte 5"/>
          <p:cNvSpPr txBox="1"/>
          <p:nvPr/>
        </p:nvSpPr>
        <p:spPr>
          <a:xfrm>
            <a:off x="1475656" y="1268760"/>
            <a:ext cx="3888432" cy="369332"/>
          </a:xfrm>
          <a:prstGeom prst="rect">
            <a:avLst/>
          </a:prstGeom>
          <a:solidFill>
            <a:srgbClr val="92D050"/>
          </a:solidFill>
        </p:spPr>
        <p:txBody>
          <a:bodyPr wrap="square" rtlCol="0">
            <a:spAutoFit/>
          </a:bodyPr>
          <a:lstStyle/>
          <a:p>
            <a:pPr>
              <a:spcBef>
                <a:spcPts val="580"/>
              </a:spcBef>
              <a:defRPr/>
            </a:pPr>
            <a:r>
              <a:rPr lang="fr-FR" b="1" dirty="0" smtClean="0">
                <a:latin typeface="+mn-lt"/>
              </a:rPr>
              <a:t>Innovation dans les entreprises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2000" fill="hold"/>
                                        <p:tgtEl>
                                          <p:spTgt spid="4"/>
                                        </p:tgtEl>
                                        <p:attrNameLst>
                                          <p:attrName>ppt_x</p:attrName>
                                        </p:attrNameLst>
                                      </p:cBhvr>
                                      <p:tavLst>
                                        <p:tav tm="0">
                                          <p:val>
                                            <p:strVal val="0-#ppt_w/2"/>
                                          </p:val>
                                        </p:tav>
                                        <p:tav tm="100000">
                                          <p:val>
                                            <p:strVal val="#ppt_x"/>
                                          </p:val>
                                        </p:tav>
                                      </p:tavLst>
                                    </p:anim>
                                    <p:anim calcmode="lin" valueType="num">
                                      <p:cBhvr additive="base">
                                        <p:cTn id="13"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a:xfrm>
            <a:off x="1907704" y="332656"/>
            <a:ext cx="4619183" cy="432048"/>
          </a:xfrm>
          <a:prstGeom prst="rect">
            <a:avLst/>
          </a:prstGeom>
        </p:spPr>
        <p:txBody>
          <a:bodyPr vert="horz" lIns="91440" tIns="45720" rIns="91440" bIns="45720" rtlCol="0">
            <a:normAutofit/>
          </a:bodyPr>
          <a:lstStyle/>
          <a:p>
            <a:pPr marL="342900" lvl="0" indent="-342900" algn="ctr" fontAlgn="auto">
              <a:lnSpc>
                <a:spcPct val="90000"/>
              </a:lnSpc>
              <a:spcBef>
                <a:spcPts val="1000"/>
              </a:spcBef>
              <a:spcAft>
                <a:spcPts val="0"/>
              </a:spcAft>
              <a:defRPr/>
            </a:pPr>
            <a:r>
              <a:rPr lang="fr-FR" altLang="fr-FR" sz="2400" dirty="0" smtClean="0">
                <a:latin typeface="+mn-lt"/>
              </a:rPr>
              <a:t>Conclusion</a:t>
            </a: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Sous-titre 2"/>
          <p:cNvSpPr txBox="1">
            <a:spLocks/>
          </p:cNvSpPr>
          <p:nvPr/>
        </p:nvSpPr>
        <p:spPr>
          <a:xfrm>
            <a:off x="395536" y="4509120"/>
            <a:ext cx="8568952" cy="59535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i="0" u="none" strike="noStrike" kern="1200" cap="none" spc="0" normalizeH="0" baseline="0" noProof="0" dirty="0" smtClean="0">
                <a:ln>
                  <a:noFill/>
                </a:ln>
                <a:solidFill>
                  <a:schemeClr val="bg1">
                    <a:lumMod val="95000"/>
                  </a:schemeClr>
                </a:solidFill>
                <a:effectLst/>
                <a:uLnTx/>
                <a:uFillTx/>
                <a:latin typeface="+mn-lt"/>
                <a:ea typeface="+mn-ea"/>
                <a:cs typeface="+mn-cs"/>
              </a:rPr>
              <a:t>L’enquête STI sera exploitée lors du passage au SCN 2008.</a:t>
            </a:r>
            <a:endParaRPr kumimoji="0" lang="en-US" sz="2400" i="0" u="none" strike="noStrike" kern="1200" cap="none" spc="0" normalizeH="0" baseline="0" noProof="0" dirty="0">
              <a:ln>
                <a:noFill/>
              </a:ln>
              <a:solidFill>
                <a:schemeClr val="bg1">
                  <a:lumMod val="95000"/>
                </a:schemeClr>
              </a:solidFill>
              <a:effectLst/>
              <a:uLnTx/>
              <a:uFillTx/>
              <a:latin typeface="+mn-lt"/>
              <a:ea typeface="+mn-ea"/>
              <a:cs typeface="+mn-cs"/>
            </a:endParaRPr>
          </a:p>
        </p:txBody>
      </p:sp>
      <p:sp>
        <p:nvSpPr>
          <p:cNvPr id="6" name="Rectangle 5"/>
          <p:cNvSpPr/>
          <p:nvPr/>
        </p:nvSpPr>
        <p:spPr>
          <a:xfrm>
            <a:off x="323528" y="2749570"/>
            <a:ext cx="8354250" cy="830997"/>
          </a:xfrm>
          <a:prstGeom prst="rect">
            <a:avLst/>
          </a:prstGeom>
        </p:spPr>
        <p:txBody>
          <a:bodyPr wrap="square">
            <a:spAutoFit/>
          </a:bodyPr>
          <a:lstStyle/>
          <a:p>
            <a:r>
              <a:rPr lang="fr-ML" sz="2400" dirty="0" smtClean="0">
                <a:latin typeface="+mn-lt"/>
              </a:rPr>
              <a:t>26,051 milliards de FCFA ont été engagés dans la </a:t>
            </a:r>
            <a:r>
              <a:rPr lang="fr-ML" sz="2400" dirty="0" smtClean="0">
                <a:latin typeface="+mn-lt"/>
              </a:rPr>
              <a:t>R&amp;D soit 0,26%.</a:t>
            </a:r>
            <a:endParaRPr lang="fr-FR" sz="2400" dirty="0">
              <a:latin typeface="+mn-lt"/>
            </a:endParaRPr>
          </a:p>
        </p:txBody>
      </p:sp>
      <p:sp>
        <p:nvSpPr>
          <p:cNvPr id="7" name="Rectangle 6"/>
          <p:cNvSpPr/>
          <p:nvPr/>
        </p:nvSpPr>
        <p:spPr>
          <a:xfrm>
            <a:off x="323528" y="1700808"/>
            <a:ext cx="8354250" cy="830997"/>
          </a:xfrm>
          <a:prstGeom prst="rect">
            <a:avLst/>
          </a:prstGeom>
        </p:spPr>
        <p:txBody>
          <a:bodyPr wrap="square">
            <a:spAutoFit/>
          </a:bodyPr>
          <a:lstStyle/>
          <a:p>
            <a:pPr lvl="0"/>
            <a:r>
              <a:rPr lang="fr-FR" sz="2400" dirty="0" smtClean="0">
                <a:latin typeface="+mn-lt"/>
              </a:rPr>
              <a:t>Les résultats obtenus indiquent la présence de la R&amp;D et l’innovation au Mali. </a:t>
            </a:r>
            <a:endParaRPr lang="fr-FR" sz="2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0-#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0-#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2000" fill="hold"/>
                                        <p:tgtEl>
                                          <p:spTgt spid="7"/>
                                        </p:tgtEl>
                                        <p:attrNameLst>
                                          <p:attrName>ppt_x</p:attrName>
                                        </p:attrNameLst>
                                      </p:cBhvr>
                                      <p:tavLst>
                                        <p:tav tm="0">
                                          <p:val>
                                            <p:strVal val="0-#ppt_w/2"/>
                                          </p:val>
                                        </p:tav>
                                        <p:tav tm="100000">
                                          <p:val>
                                            <p:strVal val="#ppt_x"/>
                                          </p:val>
                                        </p:tav>
                                      </p:tavLst>
                                    </p:anim>
                                    <p:anim calcmode="lin" valueType="num">
                                      <p:cBhvr additive="base">
                                        <p:cTn id="16" dur="2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691680" y="1556792"/>
            <a:ext cx="5791200" cy="1470025"/>
          </a:xfrm>
          <a:prstGeom prst="rect">
            <a:avLst/>
          </a:prstGeom>
        </p:spPr>
        <p:txBody>
          <a:bodyPr anchor="ctr">
            <a:normAutofit/>
          </a:bodyPr>
          <a:lstStyle/>
          <a:p>
            <a:pPr algn="ctr" fontAlgn="auto">
              <a:spcAft>
                <a:spcPts val="0"/>
              </a:spcAft>
              <a:defRPr/>
            </a:pPr>
            <a:r>
              <a:rPr lang="fr-ML" sz="2800" b="1" dirty="0">
                <a:solidFill>
                  <a:srgbClr val="009644"/>
                </a:solidFill>
                <a:latin typeface="+mn-lt"/>
                <a:ea typeface="+mj-ea"/>
                <a:cs typeface="+mj-cs"/>
              </a:rPr>
              <a:t>Merci pour votre attention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6"/>
          <p:cNvSpPr>
            <a:spLocks noGrp="1"/>
          </p:cNvSpPr>
          <p:nvPr>
            <p:ph type="sldNum" sz="quarter" idx="4294967295"/>
          </p:nvPr>
        </p:nvSpPr>
        <p:spPr>
          <a:xfrm>
            <a:off x="6457950" y="6356351"/>
            <a:ext cx="2057400" cy="365125"/>
          </a:xfrm>
        </p:spPr>
        <p:txBody>
          <a:bodyPr/>
          <a:lstStyle/>
          <a:p>
            <a:fld id="{81289299-B7CD-488D-9FC5-C0149247D728}" type="slidenum">
              <a:rPr lang="fr-FR"/>
              <a:pPr/>
              <a:t>23</a:t>
            </a:fld>
            <a:endParaRPr lang="fr-FR"/>
          </a:p>
        </p:txBody>
      </p:sp>
      <p:sp>
        <p:nvSpPr>
          <p:cNvPr id="134150" name="Rectangle 6"/>
          <p:cNvSpPr>
            <a:spLocks noChangeArrowheads="1"/>
          </p:cNvSpPr>
          <p:nvPr/>
        </p:nvSpPr>
        <p:spPr bwMode="auto">
          <a:xfrm>
            <a:off x="1371600" y="5105400"/>
            <a:ext cx="602586" cy="369974"/>
          </a:xfrm>
          <a:prstGeom prst="rect">
            <a:avLst/>
          </a:prstGeom>
          <a:noFill/>
          <a:ln w="9525">
            <a:noFill/>
            <a:miter lim="800000"/>
            <a:headEnd/>
            <a:tailEnd/>
          </a:ln>
          <a:effectLst/>
        </p:spPr>
        <p:txBody>
          <a:bodyPr lIns="92075" tIns="46038" rIns="92075" bIns="46038">
            <a:spAutoFit/>
          </a:bodyPr>
          <a:lstStyle/>
          <a:p>
            <a:endParaRPr lang="fr-FR"/>
          </a:p>
        </p:txBody>
      </p:sp>
      <p:sp>
        <p:nvSpPr>
          <p:cNvPr id="134155" name="Rectangle 11"/>
          <p:cNvSpPr>
            <a:spLocks noChangeArrowheads="1"/>
          </p:cNvSpPr>
          <p:nvPr/>
        </p:nvSpPr>
        <p:spPr bwMode="auto">
          <a:xfrm>
            <a:off x="4111228" y="2562225"/>
            <a:ext cx="6858000" cy="369974"/>
          </a:xfrm>
          <a:prstGeom prst="rect">
            <a:avLst/>
          </a:prstGeom>
          <a:noFill/>
          <a:ln w="9525">
            <a:noFill/>
            <a:miter lim="800000"/>
            <a:headEnd/>
            <a:tailEnd/>
          </a:ln>
          <a:effectLst/>
        </p:spPr>
        <p:txBody>
          <a:bodyPr lIns="92075" tIns="46038" rIns="92075" bIns="46038">
            <a:spAutoFit/>
          </a:bodyPr>
          <a:lstStyle/>
          <a:p>
            <a:endParaRPr lang="fr-FR"/>
          </a:p>
        </p:txBody>
      </p:sp>
      <p:sp>
        <p:nvSpPr>
          <p:cNvPr id="6" name="Rectangle 5"/>
          <p:cNvSpPr/>
          <p:nvPr/>
        </p:nvSpPr>
        <p:spPr>
          <a:xfrm>
            <a:off x="0" y="2564904"/>
            <a:ext cx="9109075" cy="369332"/>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a:buNone/>
            </a:pPr>
            <a:r>
              <a:rPr lang="fr-FR" b="1" dirty="0" smtClean="0"/>
              <a:t>ENQUETE SUR LES ISBL-SM</a:t>
            </a:r>
            <a:endParaRPr lang="fr-F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4294967295"/>
          </p:nvPr>
        </p:nvSpPr>
        <p:spPr>
          <a:xfrm>
            <a:off x="6457950" y="6356351"/>
            <a:ext cx="2057400" cy="365125"/>
          </a:xfrm>
        </p:spPr>
        <p:txBody>
          <a:bodyPr/>
          <a:lstStyle/>
          <a:p>
            <a:fld id="{B721E7E1-2CC9-40D2-A20E-1F089D2ED052}" type="slidenum">
              <a:rPr lang="fr-FR"/>
              <a:pPr/>
              <a:t>24</a:t>
            </a:fld>
            <a:endParaRPr lang="fr-FR"/>
          </a:p>
        </p:txBody>
      </p:sp>
      <p:sp>
        <p:nvSpPr>
          <p:cNvPr id="5" name="Rectangle 3">
            <a:extLst>
              <a:ext uri="{FF2B5EF4-FFF2-40B4-BE49-F238E27FC236}">
                <a16:creationId xmlns="" xmlns:a16="http://schemas.microsoft.com/office/drawing/2014/main" id="{0530C91F-3421-45BE-9F63-2BC34D77ACC6}"/>
              </a:ext>
            </a:extLst>
          </p:cNvPr>
          <p:cNvSpPr txBox="1">
            <a:spLocks noChangeArrowheads="1"/>
          </p:cNvSpPr>
          <p:nvPr/>
        </p:nvSpPr>
        <p:spPr>
          <a:xfrm>
            <a:off x="0" y="1124744"/>
            <a:ext cx="9144000" cy="35283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spcAft>
                <a:spcPct val="50000"/>
              </a:spcAft>
              <a:buClr>
                <a:schemeClr val="tx1"/>
              </a:buClr>
              <a:buFont typeface="Arial" panose="020B0604020202020204" pitchFamily="34" charset="0"/>
              <a:buNone/>
            </a:pPr>
            <a:r>
              <a:rPr lang="fr-FR" sz="2200" dirty="0" smtClean="0"/>
              <a:t>1. Amélioration </a:t>
            </a:r>
            <a:r>
              <a:rPr lang="fr-FR" sz="2200" dirty="0"/>
              <a:t>du contexte méthodologique international avec la publication:</a:t>
            </a:r>
          </a:p>
          <a:p>
            <a:pPr algn="just">
              <a:spcBef>
                <a:spcPct val="0"/>
              </a:spcBef>
              <a:spcAft>
                <a:spcPct val="50000"/>
              </a:spcAft>
              <a:buClr>
                <a:schemeClr val="tx1"/>
              </a:buClr>
            </a:pPr>
            <a:r>
              <a:rPr lang="fr-FR" sz="2200" dirty="0" smtClean="0"/>
              <a:t>du </a:t>
            </a:r>
            <a:r>
              <a:rPr lang="fr-FR" sz="2200" dirty="0"/>
              <a:t>SCN2008; </a:t>
            </a:r>
          </a:p>
          <a:p>
            <a:pPr algn="just">
              <a:spcBef>
                <a:spcPct val="0"/>
              </a:spcBef>
              <a:spcAft>
                <a:spcPct val="50000"/>
              </a:spcAft>
              <a:buClr>
                <a:schemeClr val="tx1"/>
              </a:buClr>
            </a:pPr>
            <a:r>
              <a:rPr lang="fr-FR" sz="2200" dirty="0"/>
              <a:t>de la </a:t>
            </a:r>
            <a:r>
              <a:rPr lang="fr-FR" sz="2200" dirty="0" smtClean="0"/>
              <a:t>CITI </a:t>
            </a:r>
            <a:r>
              <a:rPr lang="fr-FR" sz="2200" dirty="0" err="1" smtClean="0"/>
              <a:t>rév</a:t>
            </a:r>
            <a:r>
              <a:rPr lang="fr-FR" sz="2200" dirty="0" smtClean="0"/>
              <a:t>. </a:t>
            </a:r>
            <a:r>
              <a:rPr lang="fr-FR" sz="2200" dirty="0"/>
              <a:t>4 en 2008;</a:t>
            </a:r>
          </a:p>
          <a:p>
            <a:pPr algn="just">
              <a:spcBef>
                <a:spcPct val="0"/>
              </a:spcBef>
              <a:spcAft>
                <a:spcPct val="50000"/>
              </a:spcAft>
              <a:buClr>
                <a:schemeClr val="tx1"/>
              </a:buClr>
            </a:pPr>
            <a:r>
              <a:rPr lang="fr-FR" sz="2200" dirty="0"/>
              <a:t> et de la classification centrale des produits Rév.1 en 2010 ayant donné lieu à la révision des nomenclatures d’AFRISTAT (NAEMA Rév1 et NOPEMA Rév1), du manuel d’élaboration de la balance des paiements (version 6) en 2008 mise en œuvre par la BCEAO depuis 2013 et du manuel des statistiques de finances publiques en 2001. </a:t>
            </a:r>
          </a:p>
          <a:p>
            <a:pPr algn="just">
              <a:spcBef>
                <a:spcPct val="0"/>
              </a:spcBef>
              <a:spcAft>
                <a:spcPct val="50000"/>
              </a:spcAft>
              <a:buClr>
                <a:schemeClr val="tx1"/>
              </a:buClr>
              <a:buNone/>
            </a:pPr>
            <a:endParaRPr lang="fr-FR" sz="2200" dirty="0"/>
          </a:p>
        </p:txBody>
      </p:sp>
      <p:sp>
        <p:nvSpPr>
          <p:cNvPr id="6" name="Rectangle 2">
            <a:extLst>
              <a:ext uri="{FF2B5EF4-FFF2-40B4-BE49-F238E27FC236}">
                <a16:creationId xmlns="" xmlns:a16="http://schemas.microsoft.com/office/drawing/2014/main" id="{4A575923-7BAA-4CE4-BA6C-941E218F2489}"/>
              </a:ext>
            </a:extLst>
          </p:cNvPr>
          <p:cNvSpPr txBox="1">
            <a:spLocks noChangeArrowheads="1"/>
          </p:cNvSpPr>
          <p:nvPr/>
        </p:nvSpPr>
        <p:spPr>
          <a:xfrm>
            <a:off x="1235339" y="332656"/>
            <a:ext cx="6588919" cy="4866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uClr>
                <a:schemeClr val="tx1"/>
              </a:buClr>
            </a:pPr>
            <a:r>
              <a:rPr lang="fr-FR" sz="2800" b="1" dirty="0" smtClean="0">
                <a:latin typeface="+mn-lt"/>
                <a:cs typeface="Times New Roman" pitchFamily="18" charset="0"/>
              </a:rPr>
              <a:t>Introduction</a:t>
            </a:r>
            <a:endParaRPr lang="fr-FR" sz="3600" b="1" dirty="0">
              <a:latin typeface="+mn-lt"/>
              <a:cs typeface="Times New Roman" pitchFamily="18" charset="0"/>
            </a:endParaRPr>
          </a:p>
        </p:txBody>
      </p:sp>
      <p:sp>
        <p:nvSpPr>
          <p:cNvPr id="7" name="Rectangle 3">
            <a:extLst>
              <a:ext uri="{FF2B5EF4-FFF2-40B4-BE49-F238E27FC236}">
                <a16:creationId xmlns="" xmlns:a16="http://schemas.microsoft.com/office/drawing/2014/main" id="{0530C91F-3421-45BE-9F63-2BC34D77ACC6}"/>
              </a:ext>
            </a:extLst>
          </p:cNvPr>
          <p:cNvSpPr txBox="1">
            <a:spLocks noChangeArrowheads="1"/>
          </p:cNvSpPr>
          <p:nvPr/>
        </p:nvSpPr>
        <p:spPr>
          <a:xfrm>
            <a:off x="179512" y="4884595"/>
            <a:ext cx="8784976" cy="13527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spcAft>
                <a:spcPct val="50000"/>
              </a:spcAft>
              <a:buClr>
                <a:schemeClr val="tx1"/>
              </a:buClr>
              <a:buNone/>
            </a:pPr>
            <a:r>
              <a:rPr lang="fr-FR" sz="2200" dirty="0" smtClean="0"/>
              <a:t>2</a:t>
            </a:r>
            <a:r>
              <a:rPr lang="fr-FR" sz="2200" dirty="0"/>
              <a:t>. vieillissement de l’année de base, l’INSTAT veut réviser son année de base tout en adoptant les nouvelles nomenclatures élaborées pour les Etats membres d’AFRISTAT et en mettant en œuvre le SCN2008.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4294967295"/>
          </p:nvPr>
        </p:nvSpPr>
        <p:spPr>
          <a:xfrm>
            <a:off x="6457950" y="6356351"/>
            <a:ext cx="2057400" cy="365125"/>
          </a:xfrm>
        </p:spPr>
        <p:txBody>
          <a:bodyPr/>
          <a:lstStyle/>
          <a:p>
            <a:fld id="{08AB9B3E-4E9A-4447-918D-373D67C10C38}" type="slidenum">
              <a:rPr lang="fr-FR">
                <a:latin typeface="+mn-lt"/>
              </a:rPr>
              <a:pPr/>
              <a:t>25</a:t>
            </a:fld>
            <a:endParaRPr lang="fr-FR">
              <a:latin typeface="+mn-lt"/>
            </a:endParaRPr>
          </a:p>
        </p:txBody>
      </p:sp>
      <p:sp>
        <p:nvSpPr>
          <p:cNvPr id="209922" name="Rectangle 2"/>
          <p:cNvSpPr>
            <a:spLocks noGrp="1" noChangeArrowheads="1"/>
          </p:cNvSpPr>
          <p:nvPr>
            <p:ph type="title" idx="4294967295"/>
          </p:nvPr>
        </p:nvSpPr>
        <p:spPr>
          <a:xfrm>
            <a:off x="1085184" y="175905"/>
            <a:ext cx="6588919" cy="516792"/>
          </a:xfrm>
        </p:spPr>
        <p:txBody>
          <a:bodyPr/>
          <a:lstStyle/>
          <a:p>
            <a:pPr algn="ctr"/>
            <a:r>
              <a:rPr lang="fr-FR" sz="2400" dirty="0">
                <a:latin typeface="+mn-lt"/>
                <a:cs typeface="Times New Roman" pitchFamily="18" charset="0"/>
              </a:rPr>
              <a:t>Objectif </a:t>
            </a:r>
          </a:p>
        </p:txBody>
      </p:sp>
      <p:sp>
        <p:nvSpPr>
          <p:cNvPr id="5" name="Rectangle 3">
            <a:extLst>
              <a:ext uri="{FF2B5EF4-FFF2-40B4-BE49-F238E27FC236}">
                <a16:creationId xmlns="" xmlns:a16="http://schemas.microsoft.com/office/drawing/2014/main" id="{68BB9A45-0893-4572-876D-95D013CE9DDC}"/>
              </a:ext>
            </a:extLst>
          </p:cNvPr>
          <p:cNvSpPr txBox="1">
            <a:spLocks noChangeArrowheads="1"/>
          </p:cNvSpPr>
          <p:nvPr/>
        </p:nvSpPr>
        <p:spPr>
          <a:xfrm>
            <a:off x="323528" y="2924944"/>
            <a:ext cx="8568952" cy="2874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2200" dirty="0"/>
              <a:t>Objectifs spécifiques:</a:t>
            </a:r>
          </a:p>
          <a:p>
            <a:pPr lvl="0"/>
            <a:r>
              <a:rPr lang="fr-FR" sz="2200" dirty="0" smtClean="0"/>
              <a:t>Actualiser le premier répertoire des ISBL-SM;</a:t>
            </a:r>
          </a:p>
          <a:p>
            <a:pPr lvl="0"/>
            <a:r>
              <a:rPr lang="fr-FR" sz="2200" dirty="0" smtClean="0"/>
              <a:t>Evaluer la production du secteur des ISBL-SM ; </a:t>
            </a:r>
          </a:p>
          <a:p>
            <a:pPr lvl="0"/>
            <a:r>
              <a:rPr lang="fr-FR" sz="2200" dirty="0" smtClean="0"/>
              <a:t>Identifier un échantillon en vue de suivre l’évolution de la production du secteur au cours du temps.</a:t>
            </a:r>
          </a:p>
          <a:p>
            <a:pPr lvl="0"/>
            <a:r>
              <a:rPr lang="fr-FR" sz="2200" dirty="0" smtClean="0"/>
              <a:t>Avoir une visibilité claire sur l’emploi dans ce secteur.</a:t>
            </a:r>
          </a:p>
          <a:p>
            <a:pPr marL="533400" indent="-533400" algn="just">
              <a:spcBef>
                <a:spcPct val="0"/>
              </a:spcBef>
              <a:spcAft>
                <a:spcPct val="50000"/>
              </a:spcAft>
              <a:buClr>
                <a:schemeClr val="tx1"/>
              </a:buClr>
              <a:buFont typeface="Arial" panose="020B0604020202020204" pitchFamily="34" charset="0"/>
              <a:buNone/>
            </a:pPr>
            <a:endParaRPr lang="fr-FR" sz="2200" dirty="0"/>
          </a:p>
          <a:p>
            <a:pPr marL="533400" indent="-533400" algn="just">
              <a:spcBef>
                <a:spcPct val="0"/>
              </a:spcBef>
              <a:spcAft>
                <a:spcPct val="50000"/>
              </a:spcAft>
              <a:buClr>
                <a:schemeClr val="tx1"/>
              </a:buClr>
              <a:buFont typeface="Wingdings" pitchFamily="2" charset="2"/>
              <a:buChar char="Ø"/>
            </a:pPr>
            <a:endParaRPr lang="fr-FR" sz="2200" dirty="0"/>
          </a:p>
        </p:txBody>
      </p:sp>
      <p:sp>
        <p:nvSpPr>
          <p:cNvPr id="6" name="Rectangle 3">
            <a:extLst>
              <a:ext uri="{FF2B5EF4-FFF2-40B4-BE49-F238E27FC236}">
                <a16:creationId xmlns="" xmlns:a16="http://schemas.microsoft.com/office/drawing/2014/main" id="{68BB9A45-0893-4572-876D-95D013CE9DDC}"/>
              </a:ext>
            </a:extLst>
          </p:cNvPr>
          <p:cNvSpPr txBox="1">
            <a:spLocks noChangeArrowheads="1"/>
          </p:cNvSpPr>
          <p:nvPr/>
        </p:nvSpPr>
        <p:spPr>
          <a:xfrm>
            <a:off x="395536" y="1330573"/>
            <a:ext cx="8136904" cy="1450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2200" dirty="0" smtClean="0"/>
              <a:t>L’objectif général recherché est d’évaluer la contribution du secteur des ISBL-SM dans la création de richesses et d’appréhender le volume de ses transactions avec les autres secteurs.</a:t>
            </a:r>
            <a:endParaRPr lang="fr-FR" sz="2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4294967295"/>
          </p:nvPr>
        </p:nvSpPr>
        <p:spPr>
          <a:xfrm>
            <a:off x="6457950" y="6356351"/>
            <a:ext cx="2057400" cy="365125"/>
          </a:xfrm>
        </p:spPr>
        <p:txBody>
          <a:bodyPr/>
          <a:lstStyle/>
          <a:p>
            <a:fld id="{8ED3CDA3-D06C-45C8-9063-1EDAD5CB806C}" type="slidenum">
              <a:rPr lang="fr-FR"/>
              <a:pPr/>
              <a:t>26</a:t>
            </a:fld>
            <a:endParaRPr lang="fr-FR"/>
          </a:p>
        </p:txBody>
      </p:sp>
      <p:sp>
        <p:nvSpPr>
          <p:cNvPr id="212994" name="Rectangle 2"/>
          <p:cNvSpPr>
            <a:spLocks noGrp="1" noChangeArrowheads="1"/>
          </p:cNvSpPr>
          <p:nvPr>
            <p:ph type="title" idx="4294967295"/>
          </p:nvPr>
        </p:nvSpPr>
        <p:spPr>
          <a:xfrm>
            <a:off x="2518996" y="0"/>
            <a:ext cx="3886200" cy="548680"/>
          </a:xfrm>
        </p:spPr>
        <p:txBody>
          <a:bodyPr/>
          <a:lstStyle/>
          <a:p>
            <a:pPr algn="ctr"/>
            <a:r>
              <a:rPr lang="fr-FR" sz="2800" dirty="0"/>
              <a:t>Méthodologie</a:t>
            </a:r>
          </a:p>
        </p:txBody>
      </p:sp>
      <p:sp>
        <p:nvSpPr>
          <p:cNvPr id="5" name="Rectangle 3">
            <a:extLst>
              <a:ext uri="{FF2B5EF4-FFF2-40B4-BE49-F238E27FC236}">
                <a16:creationId xmlns="" xmlns:a16="http://schemas.microsoft.com/office/drawing/2014/main" id="{12594A7A-3AC9-4835-98A0-D05A67CF7E02}"/>
              </a:ext>
            </a:extLst>
          </p:cNvPr>
          <p:cNvSpPr txBox="1">
            <a:spLocks noChangeArrowheads="1"/>
          </p:cNvSpPr>
          <p:nvPr/>
        </p:nvSpPr>
        <p:spPr>
          <a:xfrm>
            <a:off x="678334" y="714891"/>
            <a:ext cx="8214145" cy="12739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tx1"/>
              </a:buClr>
              <a:buFont typeface="Arial" panose="020B0604020202020204" pitchFamily="34" charset="0"/>
              <a:buNone/>
            </a:pPr>
            <a:r>
              <a:rPr lang="fr-FR" sz="2200" b="1" dirty="0"/>
              <a:t>Champ de l’enquête </a:t>
            </a:r>
            <a:r>
              <a:rPr lang="fr-FR" sz="2200" b="1" dirty="0" smtClean="0"/>
              <a:t>: </a:t>
            </a:r>
            <a:endParaRPr lang="fr-FR" sz="2200" dirty="0"/>
          </a:p>
          <a:p>
            <a:pPr>
              <a:buNone/>
            </a:pPr>
            <a:r>
              <a:rPr lang="fr-FR" sz="2200" dirty="0" smtClean="0"/>
              <a:t>L’enquête sur les ISBL-SM a été réalisée sur l’ensemble du territoire national sur dix (10) grands types d’ISBL-SM:</a:t>
            </a:r>
            <a:endParaRPr lang="fr-FR" sz="2200" b="1" dirty="0">
              <a:latin typeface="Times New Roman" pitchFamily="18" charset="0"/>
              <a:cs typeface="Times New Roman" pitchFamily="18" charset="0"/>
            </a:endParaRPr>
          </a:p>
        </p:txBody>
      </p:sp>
      <p:sp>
        <p:nvSpPr>
          <p:cNvPr id="6" name="Rectangle 3">
            <a:extLst>
              <a:ext uri="{FF2B5EF4-FFF2-40B4-BE49-F238E27FC236}">
                <a16:creationId xmlns="" xmlns:a16="http://schemas.microsoft.com/office/drawing/2014/main" id="{12594A7A-3AC9-4835-98A0-D05A67CF7E02}"/>
              </a:ext>
            </a:extLst>
          </p:cNvPr>
          <p:cNvSpPr txBox="1">
            <a:spLocks noChangeArrowheads="1"/>
          </p:cNvSpPr>
          <p:nvPr/>
        </p:nvSpPr>
        <p:spPr>
          <a:xfrm>
            <a:off x="755576" y="1988841"/>
            <a:ext cx="8214145" cy="42484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fr-FR" sz="2200" dirty="0" smtClean="0"/>
              <a:t>les </a:t>
            </a:r>
            <a:r>
              <a:rPr lang="fr-FR" sz="2200" dirty="0" smtClean="0"/>
              <a:t>Organisations Non Gouvernementale (ONG); </a:t>
            </a:r>
          </a:p>
          <a:p>
            <a:pPr marL="457200" indent="-457200">
              <a:buFont typeface="+mj-lt"/>
              <a:buAutoNum type="arabicPeriod"/>
            </a:pPr>
            <a:r>
              <a:rPr lang="fr-FR" sz="2200" dirty="0" smtClean="0"/>
              <a:t>les Faitières; </a:t>
            </a:r>
          </a:p>
          <a:p>
            <a:pPr marL="457200" indent="-457200">
              <a:buFont typeface="+mj-lt"/>
              <a:buAutoNum type="arabicPeriod"/>
            </a:pPr>
            <a:r>
              <a:rPr lang="fr-FR" sz="2200" dirty="0" smtClean="0"/>
              <a:t>les Fondations; </a:t>
            </a:r>
          </a:p>
          <a:p>
            <a:pPr marL="457200" indent="-457200">
              <a:buFont typeface="+mj-lt"/>
              <a:buAutoNum type="arabicPeriod"/>
            </a:pPr>
            <a:r>
              <a:rPr lang="fr-FR" sz="2200" dirty="0" smtClean="0"/>
              <a:t>les Fédérations; </a:t>
            </a:r>
          </a:p>
          <a:p>
            <a:pPr marL="457200" indent="-457200">
              <a:buFont typeface="+mj-lt"/>
              <a:buAutoNum type="arabicPeriod"/>
            </a:pPr>
            <a:r>
              <a:rPr lang="fr-FR" sz="2200" dirty="0" smtClean="0"/>
              <a:t>les Clubs sociaux; </a:t>
            </a:r>
          </a:p>
          <a:p>
            <a:pPr marL="457200" indent="-457200">
              <a:buFont typeface="+mj-lt"/>
              <a:buAutoNum type="arabicPeriod"/>
            </a:pPr>
            <a:r>
              <a:rPr lang="fr-FR" sz="2200" dirty="0" smtClean="0"/>
              <a:t>les Clubs sportifs; </a:t>
            </a:r>
          </a:p>
          <a:p>
            <a:pPr marL="457200" indent="-457200">
              <a:buFont typeface="+mj-lt"/>
              <a:buAutoNum type="arabicPeriod"/>
            </a:pPr>
            <a:r>
              <a:rPr lang="fr-FR" sz="2200" dirty="0" smtClean="0"/>
              <a:t>les Associations religieuses; </a:t>
            </a:r>
          </a:p>
          <a:p>
            <a:pPr marL="457200" indent="-457200">
              <a:buFont typeface="+mj-lt"/>
              <a:buAutoNum type="arabicPeriod"/>
            </a:pPr>
            <a:r>
              <a:rPr lang="fr-FR" sz="2200" dirty="0" smtClean="0"/>
              <a:t>les Associations de presses; </a:t>
            </a:r>
          </a:p>
          <a:p>
            <a:pPr marL="457200" indent="-457200">
              <a:buFont typeface="+mj-lt"/>
              <a:buAutoNum type="arabicPeriod"/>
            </a:pPr>
            <a:r>
              <a:rPr lang="fr-FR" sz="2200" dirty="0" smtClean="0"/>
              <a:t>les Partis politiques; </a:t>
            </a:r>
          </a:p>
          <a:p>
            <a:pPr marL="457200" indent="-457200">
              <a:buFont typeface="+mj-lt"/>
              <a:buAutoNum type="arabicPeriod"/>
            </a:pPr>
            <a:r>
              <a:rPr lang="fr-FR" sz="2200" dirty="0" smtClean="0"/>
              <a:t>et les Syndicats.</a:t>
            </a:r>
          </a:p>
          <a:p>
            <a:pPr marL="533400" indent="-533400">
              <a:buClr>
                <a:schemeClr val="tx1"/>
              </a:buClr>
              <a:buNone/>
            </a:pPr>
            <a:r>
              <a:rPr lang="fr-FR" sz="2200" dirty="0" smtClean="0"/>
              <a:t>. </a:t>
            </a:r>
            <a:endParaRPr lang="fr-FR" sz="2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6"/>
          <p:cNvSpPr>
            <a:spLocks noGrp="1"/>
          </p:cNvSpPr>
          <p:nvPr>
            <p:ph type="sldNum" sz="quarter" idx="4294967295"/>
          </p:nvPr>
        </p:nvSpPr>
        <p:spPr>
          <a:xfrm>
            <a:off x="6457950" y="6356351"/>
            <a:ext cx="2057400" cy="365125"/>
          </a:xfrm>
        </p:spPr>
        <p:txBody>
          <a:bodyPr/>
          <a:lstStyle/>
          <a:p>
            <a:fld id="{4AB45CEF-6E29-4915-8282-DAA65E1FC1DC}" type="slidenum">
              <a:rPr lang="fr-FR" sz="2200">
                <a:latin typeface="+mn-lt"/>
              </a:rPr>
              <a:pPr/>
              <a:t>27</a:t>
            </a:fld>
            <a:endParaRPr lang="fr-FR" sz="2200">
              <a:latin typeface="+mn-lt"/>
            </a:endParaRPr>
          </a:p>
        </p:txBody>
      </p:sp>
      <p:sp>
        <p:nvSpPr>
          <p:cNvPr id="210950" name="Rectangle 6"/>
          <p:cNvSpPr>
            <a:spLocks noGrp="1" noChangeArrowheads="1"/>
          </p:cNvSpPr>
          <p:nvPr>
            <p:ph type="body" sz="half" idx="4294967295"/>
          </p:nvPr>
        </p:nvSpPr>
        <p:spPr>
          <a:xfrm>
            <a:off x="395536" y="2907029"/>
            <a:ext cx="8352928" cy="1647152"/>
          </a:xfrm>
          <a:noFill/>
          <a:ln>
            <a:noFill/>
          </a:ln>
        </p:spPr>
        <p:txBody>
          <a:bodyPr>
            <a:normAutofit/>
          </a:bodyPr>
          <a:lstStyle/>
          <a:p>
            <a:pPr marL="495300" indent="-495300" algn="just">
              <a:buNone/>
            </a:pPr>
            <a:r>
              <a:rPr lang="fr-FR" sz="2200" dirty="0" smtClean="0">
                <a:latin typeface="+mn-lt"/>
              </a:rPr>
              <a:t>les strates étant les 10 types d’ISBL-SM énumérés ci-dessus.</a:t>
            </a:r>
          </a:p>
          <a:p>
            <a:pPr marL="495300" lvl="0" indent="-495300" algn="just">
              <a:buNone/>
            </a:pPr>
            <a:endParaRPr lang="fr-FR" sz="2200" dirty="0" smtClean="0">
              <a:latin typeface="+mn-lt"/>
            </a:endParaRPr>
          </a:p>
          <a:p>
            <a:pPr marL="495300" lvl="0" indent="-495300" algn="just">
              <a:buNone/>
            </a:pPr>
            <a:r>
              <a:rPr lang="fr-FR" sz="2200" dirty="0" smtClean="0">
                <a:latin typeface="+mn-lt"/>
              </a:rPr>
              <a:t>le nombre d’unités retenues au sein de l’échantillon est fonction du poids de la strate dans la base de sondage</a:t>
            </a:r>
            <a:endParaRPr lang="fr-FR" sz="2200" b="1" dirty="0" smtClean="0">
              <a:latin typeface="+mn-lt"/>
            </a:endParaRPr>
          </a:p>
          <a:p>
            <a:pPr marL="495300" indent="-495300" algn="just">
              <a:buNone/>
            </a:pPr>
            <a:endParaRPr lang="fr-FR" sz="2200" dirty="0" smtClean="0">
              <a:latin typeface="+mn-lt"/>
            </a:endParaRPr>
          </a:p>
        </p:txBody>
      </p:sp>
      <p:sp>
        <p:nvSpPr>
          <p:cNvPr id="8" name="Rectangle 2">
            <a:extLst>
              <a:ext uri="{FF2B5EF4-FFF2-40B4-BE49-F238E27FC236}">
                <a16:creationId xmlns="" xmlns:a16="http://schemas.microsoft.com/office/drawing/2014/main" id="{F4EEF3DE-C694-4617-A532-831E24815967}"/>
              </a:ext>
            </a:extLst>
          </p:cNvPr>
          <p:cNvSpPr>
            <a:spLocks noGrp="1" noChangeArrowheads="1"/>
          </p:cNvSpPr>
          <p:nvPr>
            <p:ph type="title" idx="4294967295"/>
          </p:nvPr>
        </p:nvSpPr>
        <p:spPr>
          <a:xfrm>
            <a:off x="2123728" y="0"/>
            <a:ext cx="3886200" cy="609600"/>
          </a:xfrm>
        </p:spPr>
        <p:txBody>
          <a:bodyPr/>
          <a:lstStyle/>
          <a:p>
            <a:pPr algn="ctr"/>
            <a:r>
              <a:rPr lang="fr-FR" sz="2200" dirty="0">
                <a:latin typeface="+mn-lt"/>
              </a:rPr>
              <a:t>Méthodologie</a:t>
            </a:r>
          </a:p>
        </p:txBody>
      </p:sp>
      <p:sp>
        <p:nvSpPr>
          <p:cNvPr id="10" name="Rectangle 2">
            <a:extLst>
              <a:ext uri="{FF2B5EF4-FFF2-40B4-BE49-F238E27FC236}">
                <a16:creationId xmlns="" xmlns:a16="http://schemas.microsoft.com/office/drawing/2014/main" id="{93246B8B-2744-41E8-8A6E-6E21E51386C5}"/>
              </a:ext>
            </a:extLst>
          </p:cNvPr>
          <p:cNvSpPr txBox="1">
            <a:spLocks noChangeArrowheads="1"/>
          </p:cNvSpPr>
          <p:nvPr/>
        </p:nvSpPr>
        <p:spPr>
          <a:xfrm>
            <a:off x="395536" y="1484784"/>
            <a:ext cx="7992887" cy="9299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95300" indent="-495300" algn="just">
              <a:spcBef>
                <a:spcPts val="1000"/>
              </a:spcBef>
            </a:pPr>
            <a:r>
              <a:rPr lang="fr-FR" sz="2200" dirty="0" smtClean="0">
                <a:latin typeface="+mn-lt"/>
                <a:ea typeface="+mn-ea"/>
                <a:cs typeface="+mn-cs"/>
              </a:rPr>
              <a:t>Enquête par sondage stratifiée par type d’ISBL à un degré sur un échantillon estimé à 800 unités</a:t>
            </a:r>
          </a:p>
        </p:txBody>
      </p:sp>
      <p:sp>
        <p:nvSpPr>
          <p:cNvPr id="12" name="Rectangle 2">
            <a:extLst>
              <a:ext uri="{FF2B5EF4-FFF2-40B4-BE49-F238E27FC236}">
                <a16:creationId xmlns="" xmlns:a16="http://schemas.microsoft.com/office/drawing/2014/main" id="{93246B8B-2744-41E8-8A6E-6E21E51386C5}"/>
              </a:ext>
            </a:extLst>
          </p:cNvPr>
          <p:cNvSpPr txBox="1">
            <a:spLocks noChangeArrowheads="1"/>
          </p:cNvSpPr>
          <p:nvPr/>
        </p:nvSpPr>
        <p:spPr>
          <a:xfrm>
            <a:off x="395536" y="5046471"/>
            <a:ext cx="8352927" cy="9299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95300" indent="-495300" algn="just">
              <a:spcBef>
                <a:spcPts val="1000"/>
              </a:spcBef>
            </a:pPr>
            <a:r>
              <a:rPr lang="fr-FR" sz="2200" dirty="0" smtClean="0">
                <a:latin typeface="+mn-lt"/>
                <a:ea typeface="+mn-ea"/>
                <a:cs typeface="+mn-cs"/>
              </a:rPr>
              <a:t>le tirage à l’intérieur de la strate ONG a été effectué par secteurs </a:t>
            </a:r>
            <a:r>
              <a:rPr lang="fr-FR" sz="2200" dirty="0" smtClean="0">
                <a:latin typeface="+mn-lt"/>
                <a:ea typeface="+mn-ea"/>
                <a:cs typeface="+mn-cs"/>
              </a:rPr>
              <a:t>d’activités.</a:t>
            </a:r>
            <a:endParaRPr lang="fr-FR" sz="2200" dirty="0">
              <a:latin typeface="+mn-lt"/>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6"/>
          <p:cNvSpPr>
            <a:spLocks noGrp="1"/>
          </p:cNvSpPr>
          <p:nvPr>
            <p:ph type="sldNum" sz="quarter" idx="4294967295"/>
          </p:nvPr>
        </p:nvSpPr>
        <p:spPr>
          <a:xfrm>
            <a:off x="6457950" y="6356351"/>
            <a:ext cx="2057400" cy="365125"/>
          </a:xfrm>
        </p:spPr>
        <p:txBody>
          <a:bodyPr/>
          <a:lstStyle/>
          <a:p>
            <a:fld id="{4AB45CEF-6E29-4915-8282-DAA65E1FC1DC}" type="slidenum">
              <a:rPr lang="fr-FR" sz="2400">
                <a:latin typeface="+mn-lt"/>
              </a:rPr>
              <a:pPr/>
              <a:t>28</a:t>
            </a:fld>
            <a:endParaRPr lang="fr-FR" sz="2400">
              <a:latin typeface="+mn-lt"/>
            </a:endParaRPr>
          </a:p>
        </p:txBody>
      </p:sp>
      <p:sp>
        <p:nvSpPr>
          <p:cNvPr id="8" name="Rectangle 2">
            <a:extLst>
              <a:ext uri="{FF2B5EF4-FFF2-40B4-BE49-F238E27FC236}">
                <a16:creationId xmlns="" xmlns:a16="http://schemas.microsoft.com/office/drawing/2014/main" id="{F4EEF3DE-C694-4617-A532-831E24815967}"/>
              </a:ext>
            </a:extLst>
          </p:cNvPr>
          <p:cNvSpPr>
            <a:spLocks noGrp="1" noChangeArrowheads="1"/>
          </p:cNvSpPr>
          <p:nvPr>
            <p:ph type="title" idx="4294967295"/>
          </p:nvPr>
        </p:nvSpPr>
        <p:spPr>
          <a:xfrm>
            <a:off x="2497895" y="0"/>
            <a:ext cx="3886200" cy="476672"/>
          </a:xfrm>
        </p:spPr>
        <p:txBody>
          <a:bodyPr/>
          <a:lstStyle/>
          <a:p>
            <a:pPr algn="ctr"/>
            <a:r>
              <a:rPr lang="fr-FR" sz="2400" dirty="0">
                <a:latin typeface="+mn-lt"/>
              </a:rPr>
              <a:t>Méthodologie</a:t>
            </a:r>
          </a:p>
        </p:txBody>
      </p:sp>
      <p:sp>
        <p:nvSpPr>
          <p:cNvPr id="5121" name="Rectangle 1"/>
          <p:cNvSpPr>
            <a:spLocks noChangeArrowheads="1"/>
          </p:cNvSpPr>
          <p:nvPr/>
        </p:nvSpPr>
        <p:spPr bwMode="auto">
          <a:xfrm rot="10800000" flipV="1">
            <a:off x="359245" y="1426640"/>
            <a:ext cx="8784755"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mn-lt"/>
                <a:ea typeface="Times New Roman" pitchFamily="18" charset="0"/>
                <a:cs typeface="Arial" pitchFamily="34" charset="0"/>
              </a:rPr>
              <a:t>Un questionnaire type tiré du Manuel sur les ISBL-SM dans le Système de Comptabilité Nationale des Nations Unies (John Hopkins 2006) a été amendé afin de l’adapter à la réalité de terrain au niveau du Mali. </a:t>
            </a:r>
            <a:endParaRPr kumimoji="0" lang="fr-FR" sz="2400" b="0" i="0" u="none" strike="noStrike" cap="none" normalizeH="0" baseline="0" dirty="0" smtClean="0">
              <a:ln>
                <a:noFill/>
              </a:ln>
              <a:solidFill>
                <a:schemeClr val="tx1"/>
              </a:solidFill>
              <a:effectLst/>
              <a:latin typeface="+mn-lt"/>
              <a:cs typeface="Arial" pitchFamily="34" charset="0"/>
            </a:endParaRPr>
          </a:p>
        </p:txBody>
      </p:sp>
      <p:sp>
        <p:nvSpPr>
          <p:cNvPr id="6" name="Rectangle 1"/>
          <p:cNvSpPr>
            <a:spLocks noChangeArrowheads="1"/>
          </p:cNvSpPr>
          <p:nvPr/>
        </p:nvSpPr>
        <p:spPr bwMode="auto">
          <a:xfrm rot="10800000" flipV="1">
            <a:off x="359245" y="3443515"/>
            <a:ext cx="8784755"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mn-lt"/>
                <a:ea typeface="Times New Roman" pitchFamily="18" charset="0"/>
                <a:cs typeface="Arial" pitchFamily="34" charset="0"/>
              </a:rPr>
              <a:t>Validé lors d’un atelier avec les représentants de la société civile notamment les Organisations Non Gouvernementales (ONG) ainsi que ceux de la Cellule d’Appui aux Développement à la Base (CADB)</a:t>
            </a:r>
            <a:r>
              <a:rPr kumimoji="0" lang="fr-FR" sz="2400" b="0" i="0" u="none" strike="noStrike" cap="none" normalizeH="0" baseline="0" dirty="0" smtClean="0">
                <a:ln>
                  <a:noFill/>
                </a:ln>
                <a:solidFill>
                  <a:schemeClr val="tx1"/>
                </a:solidFill>
                <a:effectLst/>
                <a:latin typeface="+mn-lt"/>
                <a:cs typeface="Arial" pitchFamily="34" charset="0"/>
              </a:rPr>
              <a:t> </a:t>
            </a:r>
          </a:p>
        </p:txBody>
      </p:sp>
    </p:spTree>
    <p:extLst>
      <p:ext uri="{BB962C8B-B14F-4D97-AF65-F5344CB8AC3E}">
        <p14:creationId xmlns="" xmlns:p14="http://schemas.microsoft.com/office/powerpoint/2010/main" val="42332506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6"/>
          <p:cNvSpPr>
            <a:spLocks noGrp="1"/>
          </p:cNvSpPr>
          <p:nvPr>
            <p:ph type="sldNum" sz="quarter" idx="4294967295"/>
          </p:nvPr>
        </p:nvSpPr>
        <p:spPr>
          <a:xfrm>
            <a:off x="6457950" y="6356351"/>
            <a:ext cx="2057400" cy="365125"/>
          </a:xfrm>
        </p:spPr>
        <p:txBody>
          <a:bodyPr/>
          <a:lstStyle/>
          <a:p>
            <a:fld id="{4AB45CEF-6E29-4915-8282-DAA65E1FC1DC}" type="slidenum">
              <a:rPr lang="fr-FR">
                <a:latin typeface="+mn-lt"/>
              </a:rPr>
              <a:pPr/>
              <a:t>29</a:t>
            </a:fld>
            <a:endParaRPr lang="fr-FR">
              <a:latin typeface="+mn-lt"/>
            </a:endParaRPr>
          </a:p>
        </p:txBody>
      </p:sp>
      <p:sp>
        <p:nvSpPr>
          <p:cNvPr id="8" name="Rectangle 2">
            <a:extLst>
              <a:ext uri="{FF2B5EF4-FFF2-40B4-BE49-F238E27FC236}">
                <a16:creationId xmlns="" xmlns:a16="http://schemas.microsoft.com/office/drawing/2014/main" id="{F4EEF3DE-C694-4617-A532-831E24815967}"/>
              </a:ext>
            </a:extLst>
          </p:cNvPr>
          <p:cNvSpPr>
            <a:spLocks noGrp="1" noChangeArrowheads="1"/>
          </p:cNvSpPr>
          <p:nvPr>
            <p:ph type="title" idx="4294967295"/>
          </p:nvPr>
        </p:nvSpPr>
        <p:spPr>
          <a:xfrm>
            <a:off x="2571750" y="228600"/>
            <a:ext cx="3886200" cy="609600"/>
          </a:xfrm>
        </p:spPr>
        <p:txBody>
          <a:bodyPr/>
          <a:lstStyle/>
          <a:p>
            <a:pPr algn="ctr"/>
            <a:r>
              <a:rPr lang="fr-FR" sz="2400" dirty="0">
                <a:latin typeface="+mn-lt"/>
              </a:rPr>
              <a:t>Méthodologie</a:t>
            </a:r>
          </a:p>
        </p:txBody>
      </p:sp>
      <p:sp>
        <p:nvSpPr>
          <p:cNvPr id="5121" name="Rectangle 1"/>
          <p:cNvSpPr>
            <a:spLocks noChangeArrowheads="1"/>
          </p:cNvSpPr>
          <p:nvPr/>
        </p:nvSpPr>
        <p:spPr bwMode="auto">
          <a:xfrm rot="10800000" flipV="1">
            <a:off x="1118379" y="1590197"/>
            <a:ext cx="755807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fr-FR" sz="2400" dirty="0" smtClean="0">
                <a:latin typeface="+mn-lt"/>
                <a:hlinkClick r:id="rId2" action="ppaction://hlinkfile"/>
              </a:rPr>
              <a:t>Le questionnaire comporte six (6) </a:t>
            </a:r>
            <a:r>
              <a:rPr lang="fr-FR" sz="2400" dirty="0" smtClean="0">
                <a:latin typeface="+mn-lt"/>
                <a:hlinkClick r:id="rId2" action="ppaction://hlinkfile"/>
              </a:rPr>
              <a:t>modules</a:t>
            </a:r>
            <a:r>
              <a:rPr lang="fr-FR" sz="2400" dirty="0" smtClean="0">
                <a:latin typeface="+mn-lt"/>
              </a:rPr>
              <a:t>:</a:t>
            </a:r>
            <a:endParaRPr kumimoji="0" lang="fr-FR" sz="2400" b="0" i="0" u="none" strike="noStrike" cap="none" normalizeH="0" baseline="0" dirty="0" smtClean="0">
              <a:ln>
                <a:noFill/>
              </a:ln>
              <a:solidFill>
                <a:schemeClr val="tx1"/>
              </a:solidFill>
              <a:effectLst/>
              <a:latin typeface="+mn-lt"/>
              <a:cs typeface="Arial" pitchFamily="34" charset="0"/>
            </a:endParaRPr>
          </a:p>
        </p:txBody>
      </p:sp>
      <p:sp>
        <p:nvSpPr>
          <p:cNvPr id="6" name="Rectangle 1"/>
          <p:cNvSpPr>
            <a:spLocks noChangeArrowheads="1"/>
          </p:cNvSpPr>
          <p:nvPr/>
        </p:nvSpPr>
        <p:spPr bwMode="auto">
          <a:xfrm rot="10800000" flipV="1">
            <a:off x="1095519" y="2266455"/>
            <a:ext cx="6764803"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buFont typeface="+mj-lt"/>
              <a:buAutoNum type="arabicPeriod"/>
            </a:pPr>
            <a:r>
              <a:rPr lang="fr-FR" sz="2400" dirty="0" smtClean="0">
                <a:latin typeface="+mn-lt"/>
              </a:rPr>
              <a:t>Identification et organisation de l’ISBL-SM ;</a:t>
            </a:r>
          </a:p>
          <a:p>
            <a:pPr marL="457200" lvl="0" indent="-457200">
              <a:buFont typeface="+mj-lt"/>
              <a:buAutoNum type="arabicPeriod"/>
            </a:pPr>
            <a:r>
              <a:rPr lang="fr-FR" sz="2400" dirty="0" smtClean="0">
                <a:latin typeface="+mn-lt"/>
              </a:rPr>
              <a:t>Zones d’interventions ;</a:t>
            </a:r>
          </a:p>
          <a:p>
            <a:pPr marL="457200" lvl="0" indent="-457200">
              <a:buFont typeface="+mj-lt"/>
              <a:buAutoNum type="arabicPeriod"/>
            </a:pPr>
            <a:r>
              <a:rPr lang="fr-FR" sz="2400" dirty="0" smtClean="0">
                <a:latin typeface="+mn-lt"/>
              </a:rPr>
              <a:t>Domaines d’activités ;</a:t>
            </a:r>
          </a:p>
          <a:p>
            <a:pPr marL="457200" lvl="0" indent="-457200">
              <a:buFont typeface="+mj-lt"/>
              <a:buAutoNum type="arabicPeriod"/>
            </a:pPr>
            <a:r>
              <a:rPr lang="fr-FR" sz="2400" dirty="0" smtClean="0">
                <a:latin typeface="+mn-lt"/>
              </a:rPr>
              <a:t>Personnel ;</a:t>
            </a:r>
          </a:p>
          <a:p>
            <a:pPr marL="457200" lvl="0" indent="-457200">
              <a:buFont typeface="+mj-lt"/>
              <a:buAutoNum type="arabicPeriod"/>
            </a:pPr>
            <a:r>
              <a:rPr lang="fr-FR" sz="2400" dirty="0" smtClean="0">
                <a:latin typeface="+mn-lt"/>
              </a:rPr>
              <a:t>Ressources ;</a:t>
            </a:r>
          </a:p>
          <a:p>
            <a:pPr marL="457200" lvl="0" indent="-457200">
              <a:buFont typeface="+mj-lt"/>
              <a:buAutoNum type="arabicPeriod"/>
            </a:pPr>
            <a:r>
              <a:rPr lang="fr-FR" sz="2400" dirty="0" smtClean="0">
                <a:latin typeface="+mn-lt"/>
              </a:rPr>
              <a:t>Dépenses de fonctionnemen</a:t>
            </a:r>
            <a:r>
              <a:rPr lang="fr-FR" sz="2400" dirty="0" smtClean="0">
                <a:latin typeface="+mn-lt"/>
              </a:rPr>
              <a:t>t et d’investissement</a:t>
            </a:r>
            <a:r>
              <a:rPr lang="fr-FR" sz="2400" dirty="0" smtClean="0">
                <a:latin typeface="+mn-lt"/>
              </a:rPr>
              <a:t>.</a:t>
            </a:r>
            <a:endParaRPr lang="fr-FR" sz="2400" dirty="0">
              <a:latin typeface="+mn-lt"/>
            </a:endParaRPr>
          </a:p>
        </p:txBody>
      </p:sp>
    </p:spTree>
    <p:extLst>
      <p:ext uri="{BB962C8B-B14F-4D97-AF65-F5344CB8AC3E}">
        <p14:creationId xmlns="" xmlns:p14="http://schemas.microsoft.com/office/powerpoint/2010/main" val="4233250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us-titre 2"/>
          <p:cNvSpPr txBox="1">
            <a:spLocks/>
          </p:cNvSpPr>
          <p:nvPr/>
        </p:nvSpPr>
        <p:spPr>
          <a:xfrm>
            <a:off x="467544" y="4293096"/>
            <a:ext cx="8568952" cy="1878269"/>
          </a:xfrm>
          <a:prstGeom prst="rect">
            <a:avLst/>
          </a:prstGeom>
        </p:spPr>
        <p:txBody>
          <a:bodyPr vert="horz" lIns="91440" tIns="45720" rIns="91440" bIns="45720" rtlCol="0">
            <a:noAutofit/>
          </a:bodyPr>
          <a:lstStyle/>
          <a:p>
            <a:pPr marL="0" marR="0" lvl="0" indent="0" algn="just" defTabSz="914400" rtl="0" eaLnBrk="1" fontAlgn="auto" latinLnBrk="0" hangingPunct="1">
              <a:lnSpc>
                <a:spcPct val="90000"/>
              </a:lnSpc>
              <a:spcBef>
                <a:spcPts val="580"/>
              </a:spcBef>
              <a:spcAft>
                <a:spcPts val="0"/>
              </a:spcAft>
              <a:buClrTx/>
              <a:buSzTx/>
              <a:buFont typeface="Arial" panose="020B0604020202020204" pitchFamily="34" charset="0"/>
              <a:buNone/>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Le Mali a déjà collecté des informations sur la R&amp;D et innovation dans les deux premières phases de l’ASTII (l’Initiative Africaine des Indicateurs de la Science, Technologie et Innovation) 2007 et 2010 puis en 2015 dans le cadre du projet SCB.</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ous-titre 2"/>
          <p:cNvSpPr txBox="1">
            <a:spLocks/>
          </p:cNvSpPr>
          <p:nvPr/>
        </p:nvSpPr>
        <p:spPr>
          <a:xfrm>
            <a:off x="1619672" y="548680"/>
            <a:ext cx="4619183" cy="534018"/>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dirty="0" smtClean="0">
                <a:latin typeface="+mn-lt"/>
              </a:rPr>
              <a:t>Introduction</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Sous-titre 2"/>
          <p:cNvSpPr txBox="1">
            <a:spLocks/>
          </p:cNvSpPr>
          <p:nvPr/>
        </p:nvSpPr>
        <p:spPr>
          <a:xfrm>
            <a:off x="395536" y="1484784"/>
            <a:ext cx="8568952" cy="2376264"/>
          </a:xfrm>
          <a:prstGeom prst="rect">
            <a:avLst/>
          </a:prstGeom>
        </p:spPr>
        <p:txBody>
          <a:bodyPr vert="horz" lIns="91440" tIns="45720" rIns="91440" bIns="45720" rtlCol="0">
            <a:noAutofit/>
          </a:bodyPr>
          <a:lstStyle/>
          <a:p>
            <a:pPr lvl="0" algn="just" fontAlgn="auto">
              <a:lnSpc>
                <a:spcPct val="90000"/>
              </a:lnSpc>
              <a:spcBef>
                <a:spcPts val="580"/>
              </a:spcBef>
              <a:spcAft>
                <a:spcPts val="0"/>
              </a:spcAft>
              <a:defRPr/>
            </a:pPr>
            <a:r>
              <a:rPr lang="fr-FR" sz="2400" dirty="0" smtClean="0">
                <a:latin typeface="+mn-lt"/>
              </a:rPr>
              <a:t>En </a:t>
            </a:r>
            <a:r>
              <a:rPr lang="fr-FR" sz="2400" dirty="0" smtClean="0">
                <a:latin typeface="+mn-lt"/>
              </a:rPr>
              <a:t>2017, l’INSTAT en collaboration avec le Centre national de la recherche scientifique et technologique (CNRST) a réalisé une série de collecte de données auprès des Institutions de Recherche et Développement (R&amp;D), des entreprises industrielles et de services et de la Direction Générale du Budget.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0-#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0-#ppt_w/2"/>
                                          </p:val>
                                        </p:tav>
                                        <p:tav tm="100000">
                                          <p:val>
                                            <p:strVal val="#ppt_x"/>
                                          </p:val>
                                        </p:tav>
                                      </p:tavLst>
                                    </p:anim>
                                    <p:anim calcmode="lin" valueType="num">
                                      <p:cBhvr additive="base">
                                        <p:cTn id="13"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6"/>
          <p:cNvSpPr>
            <a:spLocks noGrp="1"/>
          </p:cNvSpPr>
          <p:nvPr>
            <p:ph type="sldNum" sz="quarter" idx="4294967295"/>
          </p:nvPr>
        </p:nvSpPr>
        <p:spPr>
          <a:xfrm>
            <a:off x="6457950" y="6356351"/>
            <a:ext cx="2057400" cy="365125"/>
          </a:xfrm>
        </p:spPr>
        <p:txBody>
          <a:bodyPr/>
          <a:lstStyle/>
          <a:p>
            <a:fld id="{4AB45CEF-6E29-4915-8282-DAA65E1FC1DC}" type="slidenum">
              <a:rPr lang="fr-FR" sz="2400">
                <a:latin typeface="+mn-lt"/>
              </a:rPr>
              <a:pPr/>
              <a:t>30</a:t>
            </a:fld>
            <a:endParaRPr lang="fr-FR" sz="2400">
              <a:latin typeface="+mn-lt"/>
            </a:endParaRPr>
          </a:p>
        </p:txBody>
      </p:sp>
      <p:sp>
        <p:nvSpPr>
          <p:cNvPr id="5121" name="Rectangle 1"/>
          <p:cNvSpPr>
            <a:spLocks noChangeArrowheads="1"/>
          </p:cNvSpPr>
          <p:nvPr/>
        </p:nvSpPr>
        <p:spPr bwMode="auto">
          <a:xfrm rot="10800000" flipV="1">
            <a:off x="1259632" y="332656"/>
            <a:ext cx="655272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fr-FR" sz="2400" dirty="0" smtClean="0">
                <a:latin typeface="+mn-lt"/>
              </a:rPr>
              <a:t>Les Indicateurs</a:t>
            </a:r>
            <a:endParaRPr kumimoji="0" lang="fr-FR" sz="2400" b="0" i="0" u="none" strike="noStrike" cap="none" normalizeH="0" baseline="0" dirty="0" smtClean="0">
              <a:ln>
                <a:noFill/>
              </a:ln>
              <a:solidFill>
                <a:schemeClr val="tx1"/>
              </a:solidFill>
              <a:effectLst/>
              <a:latin typeface="+mn-lt"/>
              <a:cs typeface="Arial" pitchFamily="34" charset="0"/>
            </a:endParaRPr>
          </a:p>
        </p:txBody>
      </p:sp>
      <p:graphicFrame>
        <p:nvGraphicFramePr>
          <p:cNvPr id="7" name="Tableau 6">
            <a:extLst>
              <a:ext uri="{FF2B5EF4-FFF2-40B4-BE49-F238E27FC236}">
                <a16:creationId xmlns="" xmlns:a16="http://schemas.microsoft.com/office/drawing/2014/main" id="{7F7342FC-6CEF-4E1A-A42B-7E44CE7ADF71}"/>
              </a:ext>
            </a:extLst>
          </p:cNvPr>
          <p:cNvGraphicFramePr>
            <a:graphicFrameLocks noGrp="1"/>
          </p:cNvGraphicFramePr>
          <p:nvPr>
            <p:extLst>
              <p:ext uri="{D42A27DB-BD31-4B8C-83A1-F6EECF244321}">
                <p14:modId xmlns="" xmlns:p14="http://schemas.microsoft.com/office/powerpoint/2010/main" val="2232690284"/>
              </p:ext>
            </p:extLst>
          </p:nvPr>
        </p:nvGraphicFramePr>
        <p:xfrm>
          <a:off x="971600" y="1412776"/>
          <a:ext cx="7359912" cy="2811760"/>
        </p:xfrm>
        <a:graphic>
          <a:graphicData uri="http://schemas.openxmlformats.org/drawingml/2006/table">
            <a:tbl>
              <a:tblPr firstRow="1" bandRow="1">
                <a:tableStyleId>{2D5ABB26-0587-4C30-8999-92F81FD0307C}</a:tableStyleId>
              </a:tblPr>
              <a:tblGrid>
                <a:gridCol w="391160">
                  <a:extLst>
                    <a:ext uri="{9D8B030D-6E8A-4147-A177-3AD203B41FA5}">
                      <a16:colId xmlns="" xmlns:a16="http://schemas.microsoft.com/office/drawing/2014/main" val="3355842388"/>
                    </a:ext>
                  </a:extLst>
                </a:gridCol>
                <a:gridCol w="6968752">
                  <a:extLst>
                    <a:ext uri="{9D8B030D-6E8A-4147-A177-3AD203B41FA5}">
                      <a16:colId xmlns="" xmlns:a16="http://schemas.microsoft.com/office/drawing/2014/main" val="2620073225"/>
                    </a:ext>
                  </a:extLst>
                </a:gridCol>
              </a:tblGrid>
              <a:tr h="370840">
                <a:tc>
                  <a:txBody>
                    <a:bodyPr/>
                    <a:lstStyle/>
                    <a:p>
                      <a:endParaRPr lang="fr-FR" sz="2400" dirty="0"/>
                    </a:p>
                  </a:txBody>
                  <a:tcPr marL="68580" marR="68580"/>
                </a:tc>
                <a:tc>
                  <a:txBody>
                    <a:bodyPr/>
                    <a:lstStyle/>
                    <a:p>
                      <a:endParaRPr lang="fr-FR" sz="2400" dirty="0"/>
                    </a:p>
                  </a:txBody>
                  <a:tcPr marL="68580" marR="68580"/>
                </a:tc>
                <a:extLst>
                  <a:ext uri="{0D108BD9-81ED-4DB2-BD59-A6C34878D82A}">
                    <a16:rowId xmlns="" xmlns:a16="http://schemas.microsoft.com/office/drawing/2014/main" val="3660093304"/>
                  </a:ext>
                </a:extLst>
              </a:tr>
              <a:tr h="370840">
                <a:tc>
                  <a:txBody>
                    <a:bodyPr/>
                    <a:lstStyle/>
                    <a:p>
                      <a:r>
                        <a:rPr lang="fr-FR" sz="2400" dirty="0" smtClean="0"/>
                        <a:t>1.</a:t>
                      </a:r>
                      <a:endParaRPr lang="fr-FR" sz="2400" dirty="0"/>
                    </a:p>
                  </a:txBody>
                  <a:tcPr marL="68580" marR="68580"/>
                </a:tc>
                <a:tc>
                  <a:txBody>
                    <a:bodyPr/>
                    <a:lstStyle/>
                    <a:p>
                      <a:r>
                        <a:rPr lang="fr-FR" sz="2400" dirty="0" smtClean="0"/>
                        <a:t>Zones d’intervention;</a:t>
                      </a:r>
                      <a:endParaRPr lang="fr-FR" sz="2400" dirty="0"/>
                    </a:p>
                  </a:txBody>
                  <a:tcPr marL="68580" marR="68580"/>
                </a:tc>
              </a:tr>
              <a:tr h="525760">
                <a:tc>
                  <a:txBody>
                    <a:bodyPr/>
                    <a:lstStyle/>
                    <a:p>
                      <a:r>
                        <a:rPr lang="fr-FR" sz="2400" dirty="0" smtClean="0"/>
                        <a:t>2.</a:t>
                      </a:r>
                      <a:endParaRPr lang="fr-FR" sz="2400" dirty="0"/>
                    </a:p>
                  </a:txBody>
                  <a:tcPr marL="68580" marR="68580"/>
                </a:tc>
                <a:tc>
                  <a:txBody>
                    <a:bodyPr/>
                    <a:lstStyle/>
                    <a:p>
                      <a:r>
                        <a:rPr lang="fr-FR" altLang="fr-FR" sz="2400" dirty="0" smtClean="0"/>
                        <a:t>Domaine d’intervention;</a:t>
                      </a:r>
                      <a:endParaRPr lang="fr-FR" sz="2400" dirty="0"/>
                    </a:p>
                  </a:txBody>
                  <a:tcPr marL="68580" marR="68580"/>
                </a:tc>
                <a:extLst>
                  <a:ext uri="{0D108BD9-81ED-4DB2-BD59-A6C34878D82A}">
                    <a16:rowId xmlns="" xmlns:a16="http://schemas.microsoft.com/office/drawing/2014/main" val="3395887766"/>
                  </a:ext>
                </a:extLst>
              </a:tr>
              <a:tr h="370840">
                <a:tc>
                  <a:txBody>
                    <a:bodyPr/>
                    <a:lstStyle/>
                    <a:p>
                      <a:r>
                        <a:rPr lang="fr-FR" sz="2400" dirty="0" smtClean="0"/>
                        <a:t>3.</a:t>
                      </a:r>
                      <a:endParaRPr lang="fr-FR" sz="2400" dirty="0"/>
                    </a:p>
                  </a:txBody>
                  <a:tcPr marL="68580" marR="68580"/>
                </a:tc>
                <a:tc>
                  <a:txBody>
                    <a:bodyPr/>
                    <a:lstStyle/>
                    <a:p>
                      <a:r>
                        <a:rPr lang="fr-FR" altLang="fr-FR" sz="2400" dirty="0" smtClean="0"/>
                        <a:t>Personnel;</a:t>
                      </a:r>
                      <a:endParaRPr lang="fr-FR" sz="2400" dirty="0"/>
                    </a:p>
                  </a:txBody>
                  <a:tcPr marL="68580" marR="68580"/>
                </a:tc>
                <a:extLst>
                  <a:ext uri="{0D108BD9-81ED-4DB2-BD59-A6C34878D82A}">
                    <a16:rowId xmlns="" xmlns:a16="http://schemas.microsoft.com/office/drawing/2014/main" val="3141913506"/>
                  </a:ext>
                </a:extLst>
              </a:tr>
              <a:tr h="370840">
                <a:tc>
                  <a:txBody>
                    <a:bodyPr/>
                    <a:lstStyle/>
                    <a:p>
                      <a:r>
                        <a:rPr lang="fr-FR" sz="2400" dirty="0" smtClean="0"/>
                        <a:t>4.</a:t>
                      </a:r>
                      <a:endParaRPr lang="fr-FR" sz="2400" dirty="0"/>
                    </a:p>
                  </a:txBody>
                  <a:tcPr marL="68580" marR="68580"/>
                </a:tc>
                <a:tc>
                  <a:txBody>
                    <a:bodyPr/>
                    <a:lstStyle/>
                    <a:p>
                      <a:r>
                        <a:rPr lang="fr-FR" altLang="fr-FR" sz="2400" dirty="0" smtClean="0"/>
                        <a:t>Ressources et sources</a:t>
                      </a:r>
                      <a:r>
                        <a:rPr lang="fr-FR" altLang="fr-FR" sz="2400" baseline="0" dirty="0" smtClean="0"/>
                        <a:t> de financement;</a:t>
                      </a:r>
                      <a:endParaRPr lang="fr-FR" sz="2400" b="0" dirty="0"/>
                    </a:p>
                  </a:txBody>
                  <a:tcPr marL="68580" marR="68580"/>
                </a:tc>
                <a:extLst>
                  <a:ext uri="{0D108BD9-81ED-4DB2-BD59-A6C34878D82A}">
                    <a16:rowId xmlns="" xmlns:a16="http://schemas.microsoft.com/office/drawing/2014/main" val="1353724408"/>
                  </a:ext>
                </a:extLst>
              </a:tr>
              <a:tr h="370840">
                <a:tc>
                  <a:txBody>
                    <a:bodyPr/>
                    <a:lstStyle/>
                    <a:p>
                      <a:r>
                        <a:rPr lang="fr-FR" sz="2400" dirty="0" smtClean="0"/>
                        <a:t>5.</a:t>
                      </a:r>
                      <a:endParaRPr lang="fr-FR" sz="2400" dirty="0"/>
                    </a:p>
                  </a:txBody>
                  <a:tcPr marL="68580" marR="68580"/>
                </a:tc>
                <a:tc>
                  <a:txBody>
                    <a:bodyPr/>
                    <a:lstStyle/>
                    <a:p>
                      <a:r>
                        <a:rPr lang="fr-FR" sz="2400" dirty="0" smtClean="0"/>
                        <a:t>Dépenses</a:t>
                      </a:r>
                      <a:r>
                        <a:rPr lang="fr-FR" sz="2400" baseline="0" dirty="0" smtClean="0"/>
                        <a:t> de fonctionnement et d’investissement;</a:t>
                      </a:r>
                      <a:endParaRPr lang="fr-FR" sz="2400" b="0" i="0" dirty="0"/>
                    </a:p>
                  </a:txBody>
                  <a:tcPr marL="68580" marR="68580"/>
                </a:tc>
                <a:extLst>
                  <a:ext uri="{0D108BD9-81ED-4DB2-BD59-A6C34878D82A}">
                    <a16:rowId xmlns="" xmlns:a16="http://schemas.microsoft.com/office/drawing/2014/main" val="3468869118"/>
                  </a:ext>
                </a:extLst>
              </a:tr>
            </a:tbl>
          </a:graphicData>
        </a:graphic>
      </p:graphicFrame>
    </p:spTree>
    <p:extLst>
      <p:ext uri="{BB962C8B-B14F-4D97-AF65-F5344CB8AC3E}">
        <p14:creationId xmlns="" xmlns:p14="http://schemas.microsoft.com/office/powerpoint/2010/main" val="42332506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6"/>
          <p:cNvSpPr>
            <a:spLocks noGrp="1"/>
          </p:cNvSpPr>
          <p:nvPr>
            <p:ph type="sldNum" sz="quarter" idx="4294967295"/>
          </p:nvPr>
        </p:nvSpPr>
        <p:spPr>
          <a:xfrm>
            <a:off x="6457950" y="6356351"/>
            <a:ext cx="2057400" cy="365125"/>
          </a:xfrm>
        </p:spPr>
        <p:txBody>
          <a:bodyPr/>
          <a:lstStyle/>
          <a:p>
            <a:fld id="{4AB45CEF-6E29-4915-8282-DAA65E1FC1DC}" type="slidenum">
              <a:rPr lang="fr-FR" sz="2400">
                <a:latin typeface="+mn-lt"/>
              </a:rPr>
              <a:pPr/>
              <a:t>31</a:t>
            </a:fld>
            <a:endParaRPr lang="fr-FR" sz="2400">
              <a:latin typeface="+mn-lt"/>
            </a:endParaRPr>
          </a:p>
        </p:txBody>
      </p:sp>
      <p:sp>
        <p:nvSpPr>
          <p:cNvPr id="5121" name="Rectangle 1"/>
          <p:cNvSpPr>
            <a:spLocks noChangeArrowheads="1"/>
          </p:cNvSpPr>
          <p:nvPr/>
        </p:nvSpPr>
        <p:spPr bwMode="auto">
          <a:xfrm rot="10800000" flipV="1">
            <a:off x="683568" y="1290827"/>
            <a:ext cx="820891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fr-FR" sz="2400" dirty="0" smtClean="0">
                <a:latin typeface="+mn-lt"/>
              </a:rPr>
              <a:t>Autres enquêtes réalisées:</a:t>
            </a:r>
          </a:p>
          <a:p>
            <a:pPr algn="ctr"/>
            <a:endParaRPr lang="fr-FR" sz="2400" dirty="0" smtClean="0">
              <a:latin typeface="+mn-lt"/>
            </a:endParaRPr>
          </a:p>
          <a:p>
            <a:pPr>
              <a:buFont typeface="Arial" pitchFamily="34" charset="0"/>
              <a:buChar char="•"/>
            </a:pPr>
            <a:r>
              <a:rPr lang="fr-FR" sz="2400" dirty="0" smtClean="0">
                <a:latin typeface="+mn-lt"/>
              </a:rPr>
              <a:t>Enquête </a:t>
            </a:r>
            <a:r>
              <a:rPr lang="fr-FR" sz="2400" dirty="0" smtClean="0">
                <a:latin typeface="+mn-lt"/>
              </a:rPr>
              <a:t>sur les EPN</a:t>
            </a:r>
            <a:r>
              <a:rPr lang="fr-FR" sz="2400" dirty="0" smtClean="0">
                <a:latin typeface="+mn-lt"/>
              </a:rPr>
              <a:t>;</a:t>
            </a:r>
          </a:p>
          <a:p>
            <a:pPr>
              <a:buFont typeface="Arial" pitchFamily="34" charset="0"/>
              <a:buChar char="•"/>
            </a:pPr>
            <a:r>
              <a:rPr lang="fr-FR" sz="2400" dirty="0" smtClean="0">
                <a:latin typeface="+mn-lt"/>
              </a:rPr>
              <a:t>Enquête sur les CI;</a:t>
            </a:r>
            <a:endParaRPr lang="fr-FR" sz="2400" dirty="0" smtClean="0">
              <a:latin typeface="+mn-lt"/>
            </a:endParaRPr>
          </a:p>
          <a:p>
            <a:pPr>
              <a:buFont typeface="Arial" pitchFamily="34" charset="0"/>
              <a:buChar char="•"/>
            </a:pPr>
            <a:r>
              <a:rPr kumimoji="0" lang="fr-FR" sz="2400" b="0" i="0" u="none" strike="noStrike" cap="none" normalizeH="0" baseline="0" dirty="0" smtClean="0">
                <a:ln>
                  <a:noFill/>
                </a:ln>
                <a:solidFill>
                  <a:schemeClr val="tx1"/>
                </a:solidFill>
                <a:effectLst/>
                <a:latin typeface="+mn-lt"/>
                <a:cs typeface="Arial" pitchFamily="34" charset="0"/>
              </a:rPr>
              <a:t>Enq</a:t>
            </a:r>
            <a:r>
              <a:rPr lang="fr-FR" sz="2400" dirty="0" smtClean="0">
                <a:latin typeface="+mn-lt"/>
                <a:cs typeface="Arial" pitchFamily="34" charset="0"/>
              </a:rPr>
              <a:t>uête sur les marges de transport et du commerce.</a:t>
            </a:r>
            <a:endParaRPr kumimoji="0" lang="fr-FR" sz="2400" b="0" i="0" u="none" strike="noStrike" cap="none" normalizeH="0" baseline="0" dirty="0" smtClean="0">
              <a:ln>
                <a:noFill/>
              </a:ln>
              <a:solidFill>
                <a:schemeClr val="tx1"/>
              </a:solidFill>
              <a:effectLst/>
              <a:latin typeface="+mn-lt"/>
              <a:cs typeface="Arial" pitchFamily="34" charset="0"/>
            </a:endParaRPr>
          </a:p>
        </p:txBody>
      </p:sp>
    </p:spTree>
    <p:extLst>
      <p:ext uri="{BB962C8B-B14F-4D97-AF65-F5344CB8AC3E}">
        <p14:creationId xmlns="" xmlns:p14="http://schemas.microsoft.com/office/powerpoint/2010/main" val="4233250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835696" y="548680"/>
            <a:ext cx="4619183" cy="534018"/>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dirty="0" smtClean="0">
                <a:latin typeface="+mn-lt"/>
              </a:rPr>
              <a:t>Introduction</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Sous-titre 2"/>
          <p:cNvSpPr txBox="1">
            <a:spLocks/>
          </p:cNvSpPr>
          <p:nvPr/>
        </p:nvSpPr>
        <p:spPr>
          <a:xfrm>
            <a:off x="0" y="4293096"/>
            <a:ext cx="9144000" cy="2016224"/>
          </a:xfrm>
          <a:prstGeom prst="rect">
            <a:avLst/>
          </a:prstGeom>
        </p:spPr>
        <p:txBody>
          <a:bodyPr vert="horz" lIns="91440" tIns="45720" rIns="91440" bIns="45720" rtlCol="0">
            <a:no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altLang="fr-FR" sz="2400" b="1" i="0" u="none" strike="noStrike" kern="1200" cap="none" spc="0" normalizeH="0" baseline="0" noProof="0" dirty="0" smtClean="0">
                <a:ln>
                  <a:noFill/>
                </a:ln>
                <a:solidFill>
                  <a:schemeClr val="tx1"/>
                </a:solidFill>
                <a:effectLst/>
                <a:uLnTx/>
                <a:uFillTx/>
                <a:latin typeface="+mn-lt"/>
                <a:ea typeface="+mn-ea"/>
                <a:cs typeface="+mn-cs"/>
              </a:rPr>
              <a:t>L’Innovation </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mise en œuvre d’un produit (bien ou service) ou d’un procédé nouveau ou sensiblement amélioré, d’une nouvelle méthode de commercialisation ou d’une nouvelle méthode organisationnelle dans les pratiques de l’entreprise, l’organisation du lieu de travail ou les relations extérieures. (Manuel d’Oslo p. 54)</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Sous-titre 2"/>
          <p:cNvSpPr txBox="1">
            <a:spLocks/>
          </p:cNvSpPr>
          <p:nvPr/>
        </p:nvSpPr>
        <p:spPr>
          <a:xfrm>
            <a:off x="0" y="1700808"/>
            <a:ext cx="9144000" cy="2376264"/>
          </a:xfrm>
          <a:prstGeom prst="rect">
            <a:avLst/>
          </a:prstGeom>
        </p:spPr>
        <p:txBody>
          <a:bodyPr vert="horz" lIns="91440" tIns="45720" rIns="91440" bIns="45720" rtlCol="0">
            <a:noAutofit/>
          </a:bodyPr>
          <a:lstStyle/>
          <a:p>
            <a:pPr algn="just" fontAlgn="auto">
              <a:lnSpc>
                <a:spcPct val="90000"/>
              </a:lnSpc>
              <a:spcBef>
                <a:spcPts val="1000"/>
              </a:spcBef>
              <a:spcAft>
                <a:spcPts val="0"/>
              </a:spcAft>
              <a:defRPr/>
            </a:pPr>
            <a:r>
              <a:rPr lang="fr-FR" altLang="fr-FR" sz="2400" b="1" dirty="0" smtClean="0">
                <a:latin typeface="+mn-lt"/>
              </a:rPr>
              <a:t>La R&amp;D </a:t>
            </a:r>
            <a:r>
              <a:rPr lang="fr-FR" altLang="fr-FR" sz="2400" dirty="0" smtClean="0">
                <a:latin typeface="+mn-lt"/>
              </a:rPr>
              <a:t>: ensemble des travaux de création entrepris de façon systématique en vue d'accroître le niveau de connaissances, y compris de l'humanité, la culture et la société, et l'utilisation de ces connaissances pour concevoir de nouvelles applications. Le terme R&amp;D recouvre trois activités: la recherche fondamentale, la recherche appliquée et le développement expérimental.(Manuel de Frascati révisé de 2015 p. 29)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Sous-titre 2"/>
          <p:cNvSpPr txBox="1">
            <a:spLocks/>
          </p:cNvSpPr>
          <p:nvPr/>
        </p:nvSpPr>
        <p:spPr>
          <a:xfrm>
            <a:off x="0" y="1196752"/>
            <a:ext cx="4619183" cy="360040"/>
          </a:xfrm>
          <a:prstGeom prst="rect">
            <a:avLst/>
          </a:prstGeom>
        </p:spPr>
        <p:txBody>
          <a:bodyPr vert="horz" lIns="91440" tIns="45720" rIns="91440" bIns="45720" rtlCol="0">
            <a:noAutofit/>
          </a:bodyPr>
          <a:lstStyle/>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noProof="0" dirty="0" smtClean="0">
                <a:latin typeface="+mn-lt"/>
              </a:rPr>
              <a:t>Concepts et </a:t>
            </a:r>
            <a:r>
              <a:rPr lang="fr-FR" altLang="fr-FR" sz="2400" noProof="0" dirty="0" smtClean="0">
                <a:latin typeface="+mn-lt"/>
              </a:rPr>
              <a:t>définitions</a:t>
            </a: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0-#ppt_w/2"/>
                                          </p:val>
                                        </p:tav>
                                        <p:tav tm="100000">
                                          <p:val>
                                            <p:strVal val="#ppt_x"/>
                                          </p:val>
                                        </p:tav>
                                      </p:tavLst>
                                    </p:anim>
                                    <p:anim calcmode="lin" valueType="num">
                                      <p:cBhvr additive="base">
                                        <p:cTn id="8"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2000" fill="hold"/>
                                        <p:tgtEl>
                                          <p:spTgt spid="8"/>
                                        </p:tgtEl>
                                        <p:attrNameLst>
                                          <p:attrName>ppt_x</p:attrName>
                                        </p:attrNameLst>
                                      </p:cBhvr>
                                      <p:tavLst>
                                        <p:tav tm="0">
                                          <p:val>
                                            <p:strVal val="0-#ppt_w/2"/>
                                          </p:val>
                                        </p:tav>
                                        <p:tav tm="100000">
                                          <p:val>
                                            <p:strVal val="#ppt_x"/>
                                          </p:val>
                                        </p:tav>
                                      </p:tavLst>
                                    </p:anim>
                                    <p:anim calcmode="lin" valueType="num">
                                      <p:cBhvr additive="base">
                                        <p:cTn id="14"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969041" y="548680"/>
            <a:ext cx="4619183" cy="534018"/>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dirty="0" smtClean="0">
                <a:latin typeface="+mn-lt"/>
              </a:rPr>
              <a:t>Objectifs</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Sous-titre 2"/>
          <p:cNvSpPr txBox="1">
            <a:spLocks/>
          </p:cNvSpPr>
          <p:nvPr/>
        </p:nvSpPr>
        <p:spPr>
          <a:xfrm>
            <a:off x="0" y="2996952"/>
            <a:ext cx="9144000" cy="2664296"/>
          </a:xfrm>
          <a:prstGeom prst="rect">
            <a:avLst/>
          </a:prstGeom>
        </p:spPr>
        <p:txBody>
          <a:bodyPr vert="horz" lIns="91440" tIns="45720" rIns="91440" bIns="45720" rtlCol="0">
            <a:noAutofit/>
          </a:bodyPr>
          <a:lstStyle/>
          <a:p>
            <a:pPr marL="274320" lvl="0" indent="-274320" algn="just" fontAlgn="auto">
              <a:lnSpc>
                <a:spcPct val="90000"/>
              </a:lnSpc>
              <a:spcBef>
                <a:spcPts val="580"/>
              </a:spcBef>
              <a:spcAft>
                <a:spcPts val="0"/>
              </a:spcAft>
              <a:defRPr/>
            </a:pPr>
            <a:r>
              <a:rPr lang="fr-FR" sz="2400" dirty="0" smtClean="0">
                <a:latin typeface="+mn-lt"/>
              </a:rPr>
              <a:t>D’une manière spécifique il s’agit de:</a:t>
            </a:r>
          </a:p>
          <a:p>
            <a:pPr marL="274320" lvl="0" indent="-274320" algn="just" fontAlgn="auto">
              <a:lnSpc>
                <a:spcPct val="90000"/>
              </a:lnSpc>
              <a:spcBef>
                <a:spcPts val="580"/>
              </a:spcBef>
              <a:spcAft>
                <a:spcPts val="0"/>
              </a:spcAft>
              <a:buFont typeface="Wingdings 2"/>
              <a:buChar char=""/>
              <a:defRPr/>
            </a:pPr>
            <a:r>
              <a:rPr lang="fr-FR" sz="2400" dirty="0" smtClean="0">
                <a:latin typeface="+mn-lt"/>
              </a:rPr>
              <a:t>évaluer les ressources humaines et financières mises à la disposition de la recherche et développement ;</a:t>
            </a:r>
          </a:p>
          <a:p>
            <a:pPr marL="274320" lvl="0" indent="-274320" algn="just" fontAlgn="auto">
              <a:lnSpc>
                <a:spcPct val="90000"/>
              </a:lnSpc>
              <a:spcBef>
                <a:spcPts val="580"/>
              </a:spcBef>
              <a:spcAft>
                <a:spcPts val="0"/>
              </a:spcAft>
              <a:buFont typeface="Wingdings 2"/>
              <a:buChar char=""/>
              <a:defRPr/>
            </a:pPr>
            <a:r>
              <a:rPr lang="fr-FR" sz="2400" dirty="0" smtClean="0">
                <a:latin typeface="+mn-lt"/>
              </a:rPr>
              <a:t>déterminer la situation et le niveau de l’innovation des entreprises  ;</a:t>
            </a:r>
          </a:p>
          <a:p>
            <a:pPr marL="274320" lvl="0" indent="-274320" algn="just">
              <a:lnSpc>
                <a:spcPct val="90000"/>
              </a:lnSpc>
              <a:spcBef>
                <a:spcPts val="580"/>
              </a:spcBef>
              <a:buFont typeface="Wingdings 2"/>
              <a:buChar char=""/>
              <a:defRPr/>
            </a:pPr>
            <a:r>
              <a:rPr lang="fr-ML" sz="2400" dirty="0" smtClean="0">
                <a:latin typeface="+mn-lt"/>
              </a:rPr>
              <a:t>renseigner les indicateurs pertinents dans le domaine de l’innovation, la recherche et développement.</a:t>
            </a:r>
            <a:endParaRPr lang="en-US" sz="2400" dirty="0" smtClean="0">
              <a:latin typeface="+mn-lt"/>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Sous-titre 2"/>
          <p:cNvSpPr txBox="1">
            <a:spLocks/>
          </p:cNvSpPr>
          <p:nvPr/>
        </p:nvSpPr>
        <p:spPr>
          <a:xfrm>
            <a:off x="0" y="1340768"/>
            <a:ext cx="8892480" cy="1584176"/>
          </a:xfrm>
          <a:prstGeom prst="rect">
            <a:avLst/>
          </a:prstGeom>
        </p:spPr>
        <p:txBody>
          <a:bodyPr vert="horz" lIns="91440" tIns="45720" rIns="91440" bIns="45720" rtlCol="0">
            <a:noAutofit/>
          </a:bodyPr>
          <a:lstStyle/>
          <a:p>
            <a:pPr lvl="0" algn="just" fontAlgn="auto">
              <a:lnSpc>
                <a:spcPct val="90000"/>
              </a:lnSpc>
              <a:spcBef>
                <a:spcPts val="1000"/>
              </a:spcBef>
              <a:spcAft>
                <a:spcPts val="0"/>
              </a:spcAft>
              <a:defRPr/>
            </a:pPr>
            <a:r>
              <a:rPr lang="fr-FR" sz="2400" dirty="0" smtClean="0">
                <a:latin typeface="+mn-lt"/>
              </a:rPr>
              <a:t>L’objectif principal est de fournir aux décideurs et aux autres utilisateurs, des informations sur les innovations faites par les entreprises, les ressources humaines et financières mises à la disposition des institutions de recherche au Mali.</a:t>
            </a:r>
          </a:p>
          <a:p>
            <a:pPr algn="just" fontAlgn="auto">
              <a:lnSpc>
                <a:spcPct val="90000"/>
              </a:lnSpc>
              <a:spcBef>
                <a:spcPts val="1000"/>
              </a:spcBef>
              <a:spcAft>
                <a:spcPts val="0"/>
              </a:spcAft>
              <a:defRPr/>
            </a:pPr>
            <a:endParaRPr lang="fr-FR" altLang="fr-FR" sz="2400" dirty="0" smtClean="0">
              <a:latin typeface="+mn-lt"/>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0-#ppt_w/2"/>
                                          </p:val>
                                        </p:tav>
                                        <p:tav tm="100000">
                                          <p:val>
                                            <p:strVal val="#ppt_x"/>
                                          </p:val>
                                        </p:tav>
                                      </p:tavLst>
                                    </p:anim>
                                    <p:anim calcmode="lin" valueType="num">
                                      <p:cBhvr additive="base">
                                        <p:cTn id="8"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2000" fill="hold"/>
                                        <p:tgtEl>
                                          <p:spTgt spid="8"/>
                                        </p:tgtEl>
                                        <p:attrNameLst>
                                          <p:attrName>ppt_x</p:attrName>
                                        </p:attrNameLst>
                                      </p:cBhvr>
                                      <p:tavLst>
                                        <p:tav tm="0">
                                          <p:val>
                                            <p:strVal val="0-#ppt_w/2"/>
                                          </p:val>
                                        </p:tav>
                                        <p:tav tm="100000">
                                          <p:val>
                                            <p:strVal val="#ppt_x"/>
                                          </p:val>
                                        </p:tav>
                                      </p:tavLst>
                                    </p:anim>
                                    <p:anim calcmode="lin" valueType="num">
                                      <p:cBhvr additive="base">
                                        <p:cTn id="14"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969041" y="548680"/>
            <a:ext cx="4619183" cy="534018"/>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noProof="0" dirty="0" smtClean="0">
                <a:latin typeface="+mn-lt"/>
              </a:rPr>
              <a:t>Méthodologie</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ZoneTexte 4"/>
          <p:cNvSpPr txBox="1"/>
          <p:nvPr/>
        </p:nvSpPr>
        <p:spPr>
          <a:xfrm>
            <a:off x="323528" y="1268760"/>
            <a:ext cx="6480720" cy="461665"/>
          </a:xfrm>
          <a:prstGeom prst="rect">
            <a:avLst/>
          </a:prstGeom>
          <a:noFill/>
        </p:spPr>
        <p:txBody>
          <a:bodyPr wrap="square" rtlCol="0">
            <a:spAutoFit/>
          </a:bodyPr>
          <a:lstStyle/>
          <a:p>
            <a:pPr algn="just"/>
            <a:r>
              <a:rPr lang="fr-ML" sz="2400" dirty="0" smtClean="0">
                <a:latin typeface="+mn-lt"/>
              </a:rPr>
              <a:t>Champs de l’enquête: National</a:t>
            </a:r>
          </a:p>
        </p:txBody>
      </p:sp>
      <p:sp>
        <p:nvSpPr>
          <p:cNvPr id="7" name="ZoneTexte 6"/>
          <p:cNvSpPr txBox="1"/>
          <p:nvPr/>
        </p:nvSpPr>
        <p:spPr>
          <a:xfrm>
            <a:off x="323528" y="1948190"/>
            <a:ext cx="8820472" cy="830997"/>
          </a:xfrm>
          <a:prstGeom prst="rect">
            <a:avLst/>
          </a:prstGeom>
          <a:noFill/>
        </p:spPr>
        <p:txBody>
          <a:bodyPr wrap="square" rtlCol="0">
            <a:spAutoFit/>
          </a:bodyPr>
          <a:lstStyle/>
          <a:p>
            <a:r>
              <a:rPr lang="fr-ML" sz="2400" dirty="0" smtClean="0">
                <a:latin typeface="+mn-lt"/>
              </a:rPr>
              <a:t>l’ensemble des entreprises et les institutions de recherche existant sur le territoire national.</a:t>
            </a:r>
            <a:endParaRPr lang="fr-FR" sz="2400" dirty="0">
              <a:latin typeface="+mn-lt"/>
            </a:endParaRPr>
          </a:p>
        </p:txBody>
      </p:sp>
      <p:sp>
        <p:nvSpPr>
          <p:cNvPr id="8" name="Rectangle 7"/>
          <p:cNvSpPr/>
          <p:nvPr/>
        </p:nvSpPr>
        <p:spPr>
          <a:xfrm>
            <a:off x="323528" y="2996952"/>
            <a:ext cx="8496944" cy="3416320"/>
          </a:xfrm>
          <a:prstGeom prst="rect">
            <a:avLst/>
          </a:prstGeom>
        </p:spPr>
        <p:txBody>
          <a:bodyPr wrap="square">
            <a:spAutoFit/>
          </a:bodyPr>
          <a:lstStyle/>
          <a:p>
            <a:pPr algn="just"/>
            <a:r>
              <a:rPr lang="fr-ML" sz="2400" dirty="0" smtClean="0">
                <a:latin typeface="+mn-lt"/>
              </a:rPr>
              <a:t>L’enquête cible deux populations différentes, les entreprises et les Institutions de recherche. Pour les entreprises, la base de sondage utilisée est le dernier recensement industriel de 2014, qui donne les caractéristiques des entreprises industrielles. </a:t>
            </a:r>
          </a:p>
          <a:p>
            <a:pPr algn="just"/>
            <a:endParaRPr lang="fr-ML" sz="2400" smtClean="0">
              <a:latin typeface="+mn-lt"/>
            </a:endParaRPr>
          </a:p>
          <a:p>
            <a:pPr algn="just"/>
            <a:r>
              <a:rPr lang="fr-ML" sz="2400" smtClean="0">
                <a:latin typeface="+mn-lt"/>
              </a:rPr>
              <a:t>Elle </a:t>
            </a:r>
            <a:r>
              <a:rPr lang="fr-ML" sz="2400" dirty="0" smtClean="0">
                <a:latin typeface="+mn-lt"/>
              </a:rPr>
              <a:t>est complétée par le répertoire des entreprises pour</a:t>
            </a:r>
            <a:br>
              <a:rPr lang="fr-ML" sz="2400" dirty="0" smtClean="0">
                <a:latin typeface="+mn-lt"/>
              </a:rPr>
            </a:br>
            <a:r>
              <a:rPr lang="fr-ML" sz="2400" dirty="0" smtClean="0">
                <a:latin typeface="+mn-lt"/>
              </a:rPr>
              <a:t>la prise en compte des entreprises de service. </a:t>
            </a:r>
            <a:br>
              <a:rPr lang="fr-ML" sz="2400" dirty="0" smtClean="0">
                <a:latin typeface="+mn-lt"/>
              </a:rPr>
            </a:br>
            <a:endParaRPr lang="fr-FR" sz="2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2000" fill="hold"/>
                                        <p:tgtEl>
                                          <p:spTgt spid="7"/>
                                        </p:tgtEl>
                                        <p:attrNameLst>
                                          <p:attrName>ppt_x</p:attrName>
                                        </p:attrNameLst>
                                      </p:cBhvr>
                                      <p:tavLst>
                                        <p:tav tm="0">
                                          <p:val>
                                            <p:strVal val="0-#ppt_w/2"/>
                                          </p:val>
                                        </p:tav>
                                        <p:tav tm="100000">
                                          <p:val>
                                            <p:strVal val="#ppt_x"/>
                                          </p:val>
                                        </p:tav>
                                      </p:tavLst>
                                    </p:anim>
                                    <p:anim calcmode="lin" valueType="num">
                                      <p:cBhvr additive="base">
                                        <p:cTn id="14"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2000" fill="hold"/>
                                        <p:tgtEl>
                                          <p:spTgt spid="8"/>
                                        </p:tgtEl>
                                        <p:attrNameLst>
                                          <p:attrName>ppt_x</p:attrName>
                                        </p:attrNameLst>
                                      </p:cBhvr>
                                      <p:tavLst>
                                        <p:tav tm="0">
                                          <p:val>
                                            <p:strVal val="0-#ppt_w/2"/>
                                          </p:val>
                                        </p:tav>
                                        <p:tav tm="100000">
                                          <p:val>
                                            <p:strVal val="#ppt_x"/>
                                          </p:val>
                                        </p:tav>
                                      </p:tavLst>
                                    </p:anim>
                                    <p:anim calcmode="lin" valueType="num">
                                      <p:cBhvr additive="base">
                                        <p:cTn id="20"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2113057" y="548680"/>
            <a:ext cx="4619183" cy="534018"/>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altLang="fr-FR" sz="2400" noProof="0" dirty="0" smtClean="0">
                <a:latin typeface="+mn-lt"/>
              </a:rPr>
              <a:t>Méthodologie</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Espace réservé du contenu 2"/>
          <p:cNvSpPr txBox="1">
            <a:spLocks/>
          </p:cNvSpPr>
          <p:nvPr/>
        </p:nvSpPr>
        <p:spPr>
          <a:xfrm>
            <a:off x="323528" y="2564904"/>
            <a:ext cx="8316416" cy="2228215"/>
          </a:xfrm>
          <a:prstGeom prst="rect">
            <a:avLst/>
          </a:prstGeom>
        </p:spPr>
        <p:txBody>
          <a:bodyPr vert="horz" lIns="91440" tIns="45720" rIns="91440" bIns="45720" rtlCol="0">
            <a:normAutofit/>
          </a:bodyPr>
          <a:lstStyle/>
          <a:p>
            <a:pPr marL="228600" marR="0" lvl="0" indent="-228600" algn="just" defTabSz="914400" rtl="0" eaLnBrk="1" fontAlgn="auto" latinLnBrk="0" hangingPunct="1">
              <a:lnSpc>
                <a:spcPct val="90000"/>
              </a:lnSpc>
              <a:spcBef>
                <a:spcPts val="1000"/>
              </a:spcBef>
              <a:spcAft>
                <a:spcPts val="0"/>
              </a:spcAft>
              <a:buClrTx/>
              <a:buSzTx/>
              <a:buFont typeface="Wingdings" pitchFamily="2" charset="2"/>
              <a:buChar char="Ø"/>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La Recherche et </a:t>
            </a:r>
            <a:r>
              <a:rPr kumimoji="0" lang="fr-FR" sz="2400" b="0" i="0" u="none" strike="noStrike" kern="1200" cap="none" spc="0" normalizeH="0" baseline="0" noProof="0" dirty="0" smtClean="0">
                <a:ln>
                  <a:noFill/>
                </a:ln>
                <a:solidFill>
                  <a:schemeClr val="tx1"/>
                </a:solidFill>
                <a:effectLst/>
                <a:uLnTx/>
                <a:uFillTx/>
                <a:latin typeface="+mn-lt"/>
                <a:ea typeface="+mn-ea"/>
                <a:cs typeface="+mn-cs"/>
              </a:rPr>
              <a:t>Développement:</a:t>
            </a: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Wingdings" pitchFamily="2" charset="2"/>
              <a:buChar char="ü"/>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le personnel par profession ;</a:t>
            </a:r>
          </a:p>
          <a:p>
            <a:pPr marL="685800" marR="0" lvl="1" indent="-228600" algn="l" defTabSz="914400" rtl="0" eaLnBrk="1" fontAlgn="auto" latinLnBrk="0" hangingPunct="1">
              <a:lnSpc>
                <a:spcPct val="90000"/>
              </a:lnSpc>
              <a:spcBef>
                <a:spcPts val="500"/>
              </a:spcBef>
              <a:spcAft>
                <a:spcPts val="0"/>
              </a:spcAft>
              <a:buClrTx/>
              <a:buSzTx/>
              <a:buFont typeface="Wingdings" pitchFamily="2" charset="2"/>
              <a:buChar char="ü"/>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le nombre d’année personne de la R&amp;D ;</a:t>
            </a:r>
          </a:p>
          <a:p>
            <a:pPr marL="685800" marR="0" lvl="1" indent="-228600" algn="l" defTabSz="914400" rtl="0" eaLnBrk="1" fontAlgn="auto" latinLnBrk="0" hangingPunct="1">
              <a:lnSpc>
                <a:spcPct val="90000"/>
              </a:lnSpc>
              <a:spcBef>
                <a:spcPts val="500"/>
              </a:spcBef>
              <a:spcAft>
                <a:spcPts val="0"/>
              </a:spcAft>
              <a:buClrTx/>
              <a:buSzTx/>
              <a:buFont typeface="Wingdings" pitchFamily="2" charset="2"/>
              <a:buChar char="ü"/>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les dépenses publiques consacrées à la R&amp;D ;</a:t>
            </a:r>
          </a:p>
          <a:p>
            <a:pPr marL="685800" marR="0" lvl="1" indent="-228600" algn="l" defTabSz="914400" rtl="0" eaLnBrk="1" fontAlgn="auto" latinLnBrk="0" hangingPunct="1">
              <a:lnSpc>
                <a:spcPct val="90000"/>
              </a:lnSpc>
              <a:spcBef>
                <a:spcPts val="500"/>
              </a:spcBef>
              <a:spcAft>
                <a:spcPts val="0"/>
              </a:spcAft>
              <a:buClrTx/>
              <a:buSzTx/>
              <a:buFont typeface="Wingdings" pitchFamily="2" charset="2"/>
              <a:buChar char="ü"/>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 les dépenses intérieures brutes consacrées à la R&amp;D.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Espace réservé du contenu 2"/>
          <p:cNvSpPr txBox="1">
            <a:spLocks/>
          </p:cNvSpPr>
          <p:nvPr/>
        </p:nvSpPr>
        <p:spPr>
          <a:xfrm>
            <a:off x="323528" y="1556792"/>
            <a:ext cx="8352928" cy="585941"/>
          </a:xfrm>
          <a:prstGeom prst="rect">
            <a:avLst/>
          </a:prstGeom>
        </p:spPr>
        <p:txBody>
          <a:bodyPr vert="horz" lIns="91440" tIns="45720" rIns="91440" bIns="45720" rtlCol="0">
            <a:no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Des fiches de collecte ont été élaborées pour recueillir des informations sur chaque population:</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823406" y="548680"/>
            <a:ext cx="4908835" cy="707060"/>
          </a:xfrm>
          <a:prstGeom prst="rect">
            <a:avLst/>
          </a:prstGeom>
        </p:spPr>
        <p:txBody>
          <a:bodyPr vert="horz" lIns="91440" tIns="45720" rIns="91440" bIns="45720" rtlCol="0">
            <a:normAutofit/>
          </a:bodyPr>
          <a:lstStyle/>
          <a:p>
            <a:pPr marL="342900" lvl="0" indent="-342900" algn="ctr" fontAlgn="auto">
              <a:lnSpc>
                <a:spcPct val="90000"/>
              </a:lnSpc>
              <a:spcBef>
                <a:spcPts val="1000"/>
              </a:spcBef>
              <a:spcAft>
                <a:spcPts val="0"/>
              </a:spcAft>
              <a:defRPr/>
            </a:pPr>
            <a:r>
              <a:rPr lang="fr-FR" altLang="fr-FR" sz="2400" dirty="0" smtClean="0">
                <a:latin typeface="+mn-lt"/>
              </a:rPr>
              <a:t>Méthodologie</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Espace réservé du contenu 2"/>
          <p:cNvSpPr>
            <a:spLocks noGrp="1"/>
          </p:cNvSpPr>
          <p:nvPr>
            <p:ph idx="1"/>
          </p:nvPr>
        </p:nvSpPr>
        <p:spPr>
          <a:xfrm>
            <a:off x="0" y="1772816"/>
            <a:ext cx="9144000" cy="4176464"/>
          </a:xfrm>
        </p:spPr>
        <p:txBody>
          <a:bodyPr>
            <a:noAutofit/>
          </a:bodyPr>
          <a:lstStyle/>
          <a:p>
            <a:pPr>
              <a:buFont typeface="Wingdings" pitchFamily="2" charset="2"/>
              <a:buChar char="Ø"/>
            </a:pPr>
            <a:r>
              <a:rPr lang="fr-FR" sz="2400" b="1" dirty="0" smtClean="0">
                <a:latin typeface="+mn-lt"/>
              </a:rPr>
              <a:t> L’innovation</a:t>
            </a:r>
          </a:p>
          <a:p>
            <a:pPr lvl="1">
              <a:buFont typeface="Courier New" pitchFamily="49" charset="0"/>
              <a:buChar char="o"/>
            </a:pPr>
            <a:r>
              <a:rPr lang="fr-FR" sz="2400" dirty="0" smtClean="0">
                <a:latin typeface="+mn-lt"/>
              </a:rPr>
              <a:t>les </a:t>
            </a:r>
            <a:r>
              <a:rPr lang="fr-FR" sz="2400" dirty="0">
                <a:latin typeface="+mn-lt"/>
              </a:rPr>
              <a:t>caractéristiques des entreprises innovantes et non innovantes ;</a:t>
            </a:r>
          </a:p>
          <a:p>
            <a:pPr lvl="1">
              <a:buFont typeface="Courier New" pitchFamily="49" charset="0"/>
              <a:buChar char="o"/>
            </a:pPr>
            <a:r>
              <a:rPr lang="fr-FR" sz="2400" dirty="0">
                <a:latin typeface="+mn-lt"/>
              </a:rPr>
              <a:t>les catégories d’innovation que les entreprises mettent en œuvre ;</a:t>
            </a:r>
          </a:p>
          <a:p>
            <a:pPr lvl="1">
              <a:buFont typeface="Courier New" pitchFamily="49" charset="0"/>
              <a:buChar char="o"/>
            </a:pPr>
            <a:r>
              <a:rPr lang="fr-FR" sz="2400" dirty="0">
                <a:latin typeface="+mn-lt"/>
              </a:rPr>
              <a:t>la nature des activités d’innovation que les entreprises mènent ; </a:t>
            </a:r>
          </a:p>
          <a:p>
            <a:pPr lvl="1">
              <a:buFont typeface="Courier New" pitchFamily="49" charset="0"/>
              <a:buChar char="o"/>
            </a:pPr>
            <a:r>
              <a:rPr lang="en-US" sz="2400" dirty="0">
                <a:latin typeface="+mn-lt"/>
              </a:rPr>
              <a:t>les </a:t>
            </a:r>
            <a:r>
              <a:rPr lang="fr-FR" sz="2400" dirty="0" smtClean="0">
                <a:latin typeface="+mn-lt"/>
              </a:rPr>
              <a:t>dépenses</a:t>
            </a:r>
            <a:r>
              <a:rPr lang="en-US" sz="2400" dirty="0" smtClean="0">
                <a:latin typeface="+mn-lt"/>
              </a:rPr>
              <a:t> </a:t>
            </a:r>
            <a:r>
              <a:rPr lang="fr-FR" sz="2400" dirty="0" smtClean="0">
                <a:latin typeface="+mn-lt"/>
              </a:rPr>
              <a:t>d’innovation</a:t>
            </a:r>
            <a:r>
              <a:rPr lang="en-US" sz="2400" dirty="0" smtClean="0">
                <a:latin typeface="+mn-lt"/>
              </a:rPr>
              <a:t> </a:t>
            </a:r>
            <a:r>
              <a:rPr lang="en-US" sz="2400" dirty="0">
                <a:latin typeface="+mn-lt"/>
              </a:rPr>
              <a:t>;</a:t>
            </a:r>
          </a:p>
          <a:p>
            <a:pPr lvl="1">
              <a:buFont typeface="Courier New" pitchFamily="49" charset="0"/>
              <a:buChar char="o"/>
            </a:pPr>
            <a:r>
              <a:rPr lang="fr-FR" sz="2400" dirty="0" smtClean="0">
                <a:latin typeface="+mn-lt"/>
              </a:rPr>
              <a:t>les </a:t>
            </a:r>
            <a:r>
              <a:rPr lang="fr-FR" sz="2400" dirty="0">
                <a:latin typeface="+mn-lt"/>
              </a:rPr>
              <a:t>méthodes utilisées pour la protection des innovations ; </a:t>
            </a:r>
          </a:p>
          <a:p>
            <a:pPr lvl="1">
              <a:buFont typeface="Courier New" pitchFamily="49" charset="0"/>
              <a:buChar char="o"/>
            </a:pPr>
            <a:r>
              <a:rPr lang="fr-FR" sz="2400" dirty="0">
                <a:latin typeface="+mn-lt"/>
              </a:rPr>
              <a:t>les facteurs influant sur l’innovation. </a:t>
            </a:r>
            <a:endParaRPr lang="en-US" sz="2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20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20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2185065" y="548680"/>
            <a:ext cx="4619183" cy="534018"/>
          </a:xfrm>
          <a:prstGeom prst="rect">
            <a:avLst/>
          </a:prstGeom>
        </p:spPr>
        <p:txBody>
          <a:bodyPr vert="horz" lIns="91440" tIns="45720" rIns="91440" bIns="45720" rtlCol="0">
            <a:normAutofit/>
          </a:bodyPr>
          <a:lstStyle/>
          <a:p>
            <a:pPr marL="342900" lvl="0" indent="-342900" algn="ctr" fontAlgn="auto">
              <a:lnSpc>
                <a:spcPct val="90000"/>
              </a:lnSpc>
              <a:spcBef>
                <a:spcPts val="1000"/>
              </a:spcBef>
              <a:spcAft>
                <a:spcPts val="0"/>
              </a:spcAft>
              <a:defRPr/>
            </a:pPr>
            <a:r>
              <a:rPr lang="fr-FR" altLang="fr-FR" sz="2400" dirty="0" smtClean="0">
                <a:latin typeface="+mn-lt"/>
              </a:rPr>
              <a:t>Méthodologie</a:t>
            </a:r>
            <a:r>
              <a:rPr kumimoji="0" lang="fr-FR" altLang="fr-FR" sz="2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altLang="fr-FR" sz="24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5" name="Diagramme 4"/>
          <p:cNvGraphicFramePr/>
          <p:nvPr/>
        </p:nvGraphicFramePr>
        <p:xfrm>
          <a:off x="0" y="1340768"/>
          <a:ext cx="9144000" cy="4914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4.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4.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4.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3_Charte AFRITA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3_Charte AFRITAC">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ppt/theme/themeOverride2.xml><?xml version="1.0" encoding="utf-8"?>
<a:themeOverride xmlns:a="http://schemas.openxmlformats.org/drawingml/2006/main">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ppt/theme/themeOverride3.xml><?xml version="1.0" encoding="utf-8"?>
<a:themeOverride xmlns:a="http://schemas.openxmlformats.org/drawingml/2006/main">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ppt/theme/themeOverride4.xml><?xml version="1.0" encoding="utf-8"?>
<a:themeOverride xmlns:a="http://schemas.openxmlformats.org/drawingml/2006/main">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charte graphique AFRITAC</Template>
  <TotalTime>1130</TotalTime>
  <Words>1700</Words>
  <Application>Microsoft Office PowerPoint</Application>
  <PresentationFormat>Affichage à l'écran (4:3)</PresentationFormat>
  <Paragraphs>436</Paragraphs>
  <Slides>31</Slides>
  <Notes>3</Notes>
  <HiddenSlides>0</HiddenSlides>
  <MMClips>0</MMClips>
  <ScaleCrop>false</ScaleCrop>
  <HeadingPairs>
    <vt:vector size="6" baseType="variant">
      <vt:variant>
        <vt:lpstr>Thème</vt:lpstr>
      </vt:variant>
      <vt:variant>
        <vt:i4>1</vt:i4>
      </vt:variant>
      <vt:variant>
        <vt:lpstr>Serveurs OLE incorporés</vt:lpstr>
      </vt:variant>
      <vt:variant>
        <vt:i4>0</vt:i4>
      </vt:variant>
      <vt:variant>
        <vt:lpstr>Titres des diapositives</vt:lpstr>
      </vt:variant>
      <vt:variant>
        <vt:i4>31</vt:i4>
      </vt:variant>
    </vt:vector>
  </HeadingPairs>
  <TitlesOfParts>
    <vt:vector size="32" baseType="lpstr">
      <vt:lpstr>13_Charte AFRITAC</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Objectif </vt:lpstr>
      <vt:lpstr>Méthodologie</vt:lpstr>
      <vt:lpstr>Méthodologie</vt:lpstr>
      <vt:lpstr>Méthodologie</vt:lpstr>
      <vt:lpstr>Méthodologie</vt:lpstr>
      <vt:lpstr>Diapositive 30</vt:lpstr>
      <vt:lpstr>Diapositive 31</vt:lpstr>
    </vt:vector>
  </TitlesOfParts>
  <Company>International Monetary Fund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Centre régional d’assistance technique du FMI pour l’Afrique de l’Ouest (AFRITAC de l’Ouest) Grand Popo, Benin 12 - 16 juillet 2010</dc:title>
  <dc:creator>Pegoue, Achille</dc:creator>
  <cp:lastModifiedBy>admin</cp:lastModifiedBy>
  <cp:revision>1513</cp:revision>
  <dcterms:created xsi:type="dcterms:W3CDTF">2010-07-07T08:37:34Z</dcterms:created>
  <dcterms:modified xsi:type="dcterms:W3CDTF">2019-07-03T17:26:11Z</dcterms:modified>
</cp:coreProperties>
</file>