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4" r:id="rId1"/>
  </p:sldMasterIdLst>
  <p:notesMasterIdLst>
    <p:notesMasterId r:id="rId13"/>
  </p:notesMasterIdLst>
  <p:sldIdLst>
    <p:sldId id="256" r:id="rId2"/>
    <p:sldId id="267" r:id="rId3"/>
    <p:sldId id="346" r:id="rId4"/>
    <p:sldId id="302" r:id="rId5"/>
    <p:sldId id="333" r:id="rId6"/>
    <p:sldId id="350" r:id="rId7"/>
    <p:sldId id="342" r:id="rId8"/>
    <p:sldId id="343" r:id="rId9"/>
    <p:sldId id="345" r:id="rId10"/>
    <p:sldId id="347" r:id="rId11"/>
    <p:sldId id="269" r:id="rId12"/>
  </p:sldIdLst>
  <p:sldSz cx="9144000" cy="6858000" type="screen4x3"/>
  <p:notesSz cx="6797675" cy="9928225"/>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60F3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1" autoAdjust="0"/>
    <p:restoredTop sz="89228" autoAdjust="0"/>
  </p:normalViewPr>
  <p:slideViewPr>
    <p:cSldViewPr>
      <p:cViewPr varScale="1">
        <p:scale>
          <a:sx n="66" d="100"/>
          <a:sy n="66" d="100"/>
        </p:scale>
        <p:origin x="1572" y="72"/>
      </p:cViewPr>
      <p:guideLst>
        <p:guide orient="horz" pos="2160"/>
        <p:guide pos="2880"/>
      </p:guideLst>
    </p:cSldViewPr>
  </p:slideViewPr>
  <p:outlineViewPr>
    <p:cViewPr>
      <p:scale>
        <a:sx n="33" d="100"/>
        <a:sy n="33" d="100"/>
      </p:scale>
      <p:origin x="48" y="1359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24579" name="Rectangle 3"/>
          <p:cNvSpPr>
            <a:spLocks noGrp="1" noChangeArrowheads="1"/>
          </p:cNvSpPr>
          <p:nvPr>
            <p:ph type="dt"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1843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79768" y="4715907"/>
            <a:ext cx="543814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4582" name="Rectangle 6"/>
          <p:cNvSpPr>
            <a:spLocks noGrp="1" noChangeArrowheads="1"/>
          </p:cNvSpPr>
          <p:nvPr>
            <p:ph type="ftr" sz="quarter" idx="4"/>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24583" name="Rectangle 7"/>
          <p:cNvSpPr>
            <a:spLocks noGrp="1" noChangeArrowheads="1"/>
          </p:cNvSpPr>
          <p:nvPr>
            <p:ph type="sldNum" sz="quarter" idx="5"/>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04076A0-E024-483C-8CA4-A1B3A8601E0D}" type="slidenum">
              <a:rPr lang="fr-FR"/>
              <a:pPr>
                <a:defRPr/>
              </a:pPr>
              <a:t>‹N°›</a:t>
            </a:fld>
            <a:endParaRPr lang="fr-FR"/>
          </a:p>
        </p:txBody>
      </p:sp>
    </p:spTree>
    <p:extLst>
      <p:ext uri="{BB962C8B-B14F-4D97-AF65-F5344CB8AC3E}">
        <p14:creationId xmlns:p14="http://schemas.microsoft.com/office/powerpoint/2010/main" val="42142837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a:ln/>
        </p:spPr>
      </p:sp>
      <p:sp>
        <p:nvSpPr>
          <p:cNvPr id="19459" name="Espace réservé des commentaires 2"/>
          <p:cNvSpPr>
            <a:spLocks noGrp="1"/>
          </p:cNvSpPr>
          <p:nvPr>
            <p:ph type="body" idx="1"/>
          </p:nvPr>
        </p:nvSpPr>
        <p:spPr>
          <a:noFill/>
          <a:ln/>
        </p:spPr>
        <p:txBody>
          <a:bodyPr/>
          <a:lstStyle/>
          <a:p>
            <a:endParaRPr lang="fr-FR" smtClean="0"/>
          </a:p>
        </p:txBody>
      </p:sp>
      <p:sp>
        <p:nvSpPr>
          <p:cNvPr id="19460" name="Espace réservé du numéro de diapositive 3"/>
          <p:cNvSpPr>
            <a:spLocks noGrp="1"/>
          </p:cNvSpPr>
          <p:nvPr>
            <p:ph type="sldNum" sz="quarter" idx="5"/>
          </p:nvPr>
        </p:nvSpPr>
        <p:spPr>
          <a:noFill/>
        </p:spPr>
        <p:txBody>
          <a:bodyPr/>
          <a:lstStyle/>
          <a:p>
            <a:fld id="{C00374A1-2744-48FE-98CF-DE61DE2168D0}" type="slidenum">
              <a:rPr lang="fr-FR" smtClean="0"/>
              <a:pPr/>
              <a:t>1</a:t>
            </a:fld>
            <a:endParaRPr lang="fr-FR" smtClean="0"/>
          </a:p>
        </p:txBody>
      </p:sp>
    </p:spTree>
    <p:extLst>
      <p:ext uri="{BB962C8B-B14F-4D97-AF65-F5344CB8AC3E}">
        <p14:creationId xmlns:p14="http://schemas.microsoft.com/office/powerpoint/2010/main" val="3224117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10</a:t>
            </a:fld>
            <a:endParaRPr lang="fr-FR"/>
          </a:p>
        </p:txBody>
      </p:sp>
    </p:spTree>
    <p:extLst>
      <p:ext uri="{BB962C8B-B14F-4D97-AF65-F5344CB8AC3E}">
        <p14:creationId xmlns:p14="http://schemas.microsoft.com/office/powerpoint/2010/main" val="2392379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2</a:t>
            </a:fld>
            <a:endParaRPr lang="fr-FR"/>
          </a:p>
        </p:txBody>
      </p:sp>
    </p:spTree>
    <p:extLst>
      <p:ext uri="{BB962C8B-B14F-4D97-AF65-F5344CB8AC3E}">
        <p14:creationId xmlns:p14="http://schemas.microsoft.com/office/powerpoint/2010/main" val="2396808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3</a:t>
            </a:fld>
            <a:endParaRPr lang="fr-FR"/>
          </a:p>
        </p:txBody>
      </p:sp>
    </p:spTree>
    <p:extLst>
      <p:ext uri="{BB962C8B-B14F-4D97-AF65-F5344CB8AC3E}">
        <p14:creationId xmlns:p14="http://schemas.microsoft.com/office/powerpoint/2010/main" val="1797720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4</a:t>
            </a:fld>
            <a:endParaRPr lang="fr-FR"/>
          </a:p>
        </p:txBody>
      </p:sp>
    </p:spTree>
    <p:extLst>
      <p:ext uri="{BB962C8B-B14F-4D97-AF65-F5344CB8AC3E}">
        <p14:creationId xmlns:p14="http://schemas.microsoft.com/office/powerpoint/2010/main" val="1704979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5</a:t>
            </a:fld>
            <a:endParaRPr lang="fr-FR"/>
          </a:p>
        </p:txBody>
      </p:sp>
    </p:spTree>
    <p:extLst>
      <p:ext uri="{BB962C8B-B14F-4D97-AF65-F5344CB8AC3E}">
        <p14:creationId xmlns:p14="http://schemas.microsoft.com/office/powerpoint/2010/main" val="2629557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6</a:t>
            </a:fld>
            <a:endParaRPr lang="fr-FR"/>
          </a:p>
        </p:txBody>
      </p:sp>
    </p:spTree>
    <p:extLst>
      <p:ext uri="{BB962C8B-B14F-4D97-AF65-F5344CB8AC3E}">
        <p14:creationId xmlns:p14="http://schemas.microsoft.com/office/powerpoint/2010/main" val="3491780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7</a:t>
            </a:fld>
            <a:endParaRPr lang="fr-FR"/>
          </a:p>
        </p:txBody>
      </p:sp>
    </p:spTree>
    <p:extLst>
      <p:ext uri="{BB962C8B-B14F-4D97-AF65-F5344CB8AC3E}">
        <p14:creationId xmlns:p14="http://schemas.microsoft.com/office/powerpoint/2010/main" val="519606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8</a:t>
            </a:fld>
            <a:endParaRPr lang="fr-FR"/>
          </a:p>
        </p:txBody>
      </p:sp>
    </p:spTree>
    <p:extLst>
      <p:ext uri="{BB962C8B-B14F-4D97-AF65-F5344CB8AC3E}">
        <p14:creationId xmlns:p14="http://schemas.microsoft.com/office/powerpoint/2010/main" val="2837501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9</a:t>
            </a:fld>
            <a:endParaRPr lang="fr-FR"/>
          </a:p>
        </p:txBody>
      </p:sp>
    </p:spTree>
    <p:extLst>
      <p:ext uri="{BB962C8B-B14F-4D97-AF65-F5344CB8AC3E}">
        <p14:creationId xmlns:p14="http://schemas.microsoft.com/office/powerpoint/2010/main" val="22924072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endParaRPr lang="fr-FR"/>
          </a:p>
        </p:txBody>
      </p:sp>
      <p:sp>
        <p:nvSpPr>
          <p:cNvPr id="5" name="Espace réservé du pied de page 18"/>
          <p:cNvSpPr>
            <a:spLocks noGrp="1"/>
          </p:cNvSpPr>
          <p:nvPr>
            <p:ph type="ftr" sz="quarter" idx="11"/>
          </p:nvPr>
        </p:nvSpPr>
        <p:spPr/>
        <p:txBody>
          <a:bodyPr/>
          <a:lstStyle>
            <a:lvl1pPr>
              <a:defRPr/>
            </a:lvl1pPr>
          </a:lstStyle>
          <a:p>
            <a:pPr>
              <a:defRPr/>
            </a:pPr>
            <a:endParaRPr lang="fr-FR"/>
          </a:p>
        </p:txBody>
      </p:sp>
      <p:sp>
        <p:nvSpPr>
          <p:cNvPr id="6" name="Espace réservé du numéro de diapositive 26"/>
          <p:cNvSpPr>
            <a:spLocks noGrp="1"/>
          </p:cNvSpPr>
          <p:nvPr>
            <p:ph type="sldNum" sz="quarter" idx="12"/>
          </p:nvPr>
        </p:nvSpPr>
        <p:spPr/>
        <p:txBody>
          <a:bodyPr/>
          <a:lstStyle>
            <a:lvl1pPr>
              <a:defRPr/>
            </a:lvl1pPr>
          </a:lstStyle>
          <a:p>
            <a:pPr>
              <a:defRPr/>
            </a:pPr>
            <a:fld id="{63A3A6F5-8CF9-4617-822C-AB394D1EE273}"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73C5DD0F-5D93-46EC-B842-7CE13BE54150}" type="slidenum">
              <a:rPr lang="fr-FR"/>
              <a:pPr>
                <a:defRPr/>
              </a:pPr>
              <a:t>‹N°›</a:t>
            </a:fld>
            <a:endParaRPr lang="fr-FR"/>
          </a:p>
        </p:txBody>
      </p:sp>
    </p:spTree>
  </p:cSld>
  <p:clrMapOvr>
    <a:masterClrMapping/>
  </p:clrMapOvr>
  <p:transition spd="slow">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E5CD76B7-4D5F-4A6F-AEC2-006C97A60A42}" type="slidenum">
              <a:rPr lang="fr-FR"/>
              <a:pPr>
                <a:defRPr/>
              </a:pPr>
              <a:t>‹N°›</a:t>
            </a:fld>
            <a:endParaRPr lang="fr-FR"/>
          </a:p>
        </p:txBody>
      </p:sp>
    </p:spTree>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CCB39D75-9AAF-4F3F-9F29-974E4BDAA61F}" type="slidenum">
              <a:rPr lang="fr-FR"/>
              <a:pPr>
                <a:defRPr/>
              </a:pPr>
              <a:t>‹N°›</a:t>
            </a:fld>
            <a:endParaRPr lang="fr-FR"/>
          </a:p>
        </p:txBody>
      </p:sp>
    </p:spTree>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1CF819E-3847-4407-9289-E84560DE5A4A}"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92B87C52-B80A-4009-A595-658448A46F2C}" type="slidenum">
              <a:rPr lang="fr-FR"/>
              <a:pPr>
                <a:defRPr/>
              </a:pPr>
              <a:t>‹N°›</a:t>
            </a:fld>
            <a:endParaRPr lang="fr-FR"/>
          </a:p>
        </p:txBody>
      </p:sp>
    </p:spTree>
  </p:cSld>
  <p:clrMapOvr>
    <a:masterClrMapping/>
  </p:clrMapOvr>
  <p:transition spd="slow">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endParaRPr lang="fr-FR"/>
          </a:p>
        </p:txBody>
      </p:sp>
      <p:sp>
        <p:nvSpPr>
          <p:cNvPr id="8" name="Espace réservé du pied de page 21"/>
          <p:cNvSpPr>
            <a:spLocks noGrp="1"/>
          </p:cNvSpPr>
          <p:nvPr>
            <p:ph type="ftr" sz="quarter" idx="11"/>
          </p:nvPr>
        </p:nvSpPr>
        <p:spPr/>
        <p:txBody>
          <a:bodyPr/>
          <a:lstStyle>
            <a:lvl1pPr>
              <a:defRPr/>
            </a:lvl1pPr>
          </a:lstStyle>
          <a:p>
            <a:pPr>
              <a:defRPr/>
            </a:pPr>
            <a:endParaRPr lang="fr-FR"/>
          </a:p>
        </p:txBody>
      </p:sp>
      <p:sp>
        <p:nvSpPr>
          <p:cNvPr id="9" name="Espace réservé du numéro de diapositive 17"/>
          <p:cNvSpPr>
            <a:spLocks noGrp="1"/>
          </p:cNvSpPr>
          <p:nvPr>
            <p:ph type="sldNum" sz="quarter" idx="12"/>
          </p:nvPr>
        </p:nvSpPr>
        <p:spPr/>
        <p:txBody>
          <a:bodyPr/>
          <a:lstStyle>
            <a:lvl1pPr>
              <a:defRPr/>
            </a:lvl1pPr>
          </a:lstStyle>
          <a:p>
            <a:pPr>
              <a:defRPr/>
            </a:pPr>
            <a:fld id="{D0771034-D010-4CEF-B6FD-DE120F911F84}" type="slidenum">
              <a:rPr lang="fr-FR"/>
              <a:pPr>
                <a:defRPr/>
              </a:pPr>
              <a:t>‹N°›</a:t>
            </a:fld>
            <a:endParaRPr lang="fr-FR"/>
          </a:p>
        </p:txBody>
      </p:sp>
    </p:spTree>
  </p:cSld>
  <p:clrMapOvr>
    <a:masterClrMapping/>
  </p:clrMapOvr>
  <p:transition spd="slow">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endParaRPr lang="fr-FR"/>
          </a:p>
        </p:txBody>
      </p:sp>
      <p:sp>
        <p:nvSpPr>
          <p:cNvPr id="4" name="Espace réservé du pied de page 21"/>
          <p:cNvSpPr>
            <a:spLocks noGrp="1"/>
          </p:cNvSpPr>
          <p:nvPr>
            <p:ph type="ftr" sz="quarter" idx="11"/>
          </p:nvPr>
        </p:nvSpPr>
        <p:spPr/>
        <p:txBody>
          <a:bodyPr/>
          <a:lstStyle>
            <a:lvl1pPr>
              <a:defRPr/>
            </a:lvl1pPr>
          </a:lstStyle>
          <a:p>
            <a:pPr>
              <a:defRPr/>
            </a:pPr>
            <a:endParaRPr lang="fr-FR"/>
          </a:p>
        </p:txBody>
      </p:sp>
      <p:sp>
        <p:nvSpPr>
          <p:cNvPr id="5" name="Espace réservé du numéro de diapositive 17"/>
          <p:cNvSpPr>
            <a:spLocks noGrp="1"/>
          </p:cNvSpPr>
          <p:nvPr>
            <p:ph type="sldNum" sz="quarter" idx="12"/>
          </p:nvPr>
        </p:nvSpPr>
        <p:spPr/>
        <p:txBody>
          <a:bodyPr/>
          <a:lstStyle>
            <a:lvl1pPr>
              <a:defRPr/>
            </a:lvl1pPr>
          </a:lstStyle>
          <a:p>
            <a:pPr>
              <a:defRPr/>
            </a:pPr>
            <a:fld id="{AF6FE316-2C22-41F0-8A5C-9F3A883517CE}" type="slidenum">
              <a:rPr lang="fr-FR"/>
              <a:pPr>
                <a:defRPr/>
              </a:pPr>
              <a:t>‹N°›</a:t>
            </a:fld>
            <a:endParaRPr lang="fr-FR"/>
          </a:p>
        </p:txBody>
      </p:sp>
    </p:spTree>
  </p:cSld>
  <p:clrMapOvr>
    <a:masterClrMapping/>
  </p:clrMapOvr>
  <p:transition spd="slow">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endParaRPr lang="fr-FR"/>
          </a:p>
        </p:txBody>
      </p:sp>
      <p:sp>
        <p:nvSpPr>
          <p:cNvPr id="3" name="Espace réservé du pied de page 21"/>
          <p:cNvSpPr>
            <a:spLocks noGrp="1"/>
          </p:cNvSpPr>
          <p:nvPr>
            <p:ph type="ftr" sz="quarter" idx="11"/>
          </p:nvPr>
        </p:nvSpPr>
        <p:spPr/>
        <p:txBody>
          <a:bodyPr/>
          <a:lstStyle>
            <a:lvl1pPr>
              <a:defRPr/>
            </a:lvl1pPr>
          </a:lstStyle>
          <a:p>
            <a:pPr>
              <a:defRPr/>
            </a:pPr>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DE46CE8D-114E-4662-941A-83AE20DBB4C3}" type="slidenum">
              <a:rPr lang="fr-FR"/>
              <a:pPr>
                <a:defRPr/>
              </a:pPr>
              <a:t>‹N°›</a:t>
            </a:fld>
            <a:endParaRPr lang="fr-FR"/>
          </a:p>
        </p:txBody>
      </p:sp>
    </p:spTree>
  </p:cSld>
  <p:clrMapOvr>
    <a:masterClrMapping/>
  </p:clrMapOvr>
  <p:transition spd="slow">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D2AB06BB-F0BD-42BE-9619-7275F9402FCB}" type="slidenum">
              <a:rPr lang="fr-FR"/>
              <a:pPr>
                <a:defRPr/>
              </a:pPr>
              <a:t>‹N°›</a:t>
            </a:fld>
            <a:endParaRPr lang="fr-FR"/>
          </a:p>
        </p:txBody>
      </p:sp>
    </p:spTree>
  </p:cSld>
  <p:clrMapOvr>
    <a:masterClrMapping/>
  </p:clrMapOvr>
  <p:transition spd="slow">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angle rect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e lib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endParaRPr lang="fr-FR"/>
          </a:p>
        </p:txBody>
      </p:sp>
      <p:sp>
        <p:nvSpPr>
          <p:cNvPr id="10" name="Espace réservé du pied de page 5"/>
          <p:cNvSpPr>
            <a:spLocks noGrp="1"/>
          </p:cNvSpPr>
          <p:nvPr>
            <p:ph type="ftr" sz="quarter" idx="11"/>
          </p:nvPr>
        </p:nvSpPr>
        <p:spPr/>
        <p:txBody>
          <a:bodyPr/>
          <a:lstStyle>
            <a:lvl1pPr>
              <a:defRPr/>
            </a:lvl1pPr>
          </a:lstStyle>
          <a:p>
            <a:pPr>
              <a:defRPr/>
            </a:pPr>
            <a:endParaRPr lang="fr-FR"/>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DB1F8BCB-E3C4-44E9-BB5E-F28049FB5C64}" type="slidenum">
              <a:rPr lang="fr-FR"/>
              <a:pPr>
                <a:defRPr/>
              </a:pPr>
              <a:t>‹N°›</a:t>
            </a:fld>
            <a:endParaRPr lang="fr-FR"/>
          </a:p>
        </p:txBody>
      </p:sp>
    </p:spTree>
  </p:cSld>
  <p:clrMapOvr>
    <a:masterClrMapping/>
  </p:clrMapOvr>
  <p:transition spd="slow">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altLang="fr-FR" smtClean="0"/>
              <a:t>Cliquez pour modifier le style du titre</a:t>
            </a:r>
            <a:endParaRPr lang="en-US" altLang="fr-FR"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662333F-0560-4341-A26B-1A927D9D2E29}" type="slidenum">
              <a:rPr lang="fr-FR"/>
              <a:pPr>
                <a:defRPr/>
              </a:pPr>
              <a:t>‹N°›</a:t>
            </a:fld>
            <a:endParaRPr lang="fr-FR"/>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267" r:id="rId1"/>
    <p:sldLayoutId id="2147484259" r:id="rId2"/>
    <p:sldLayoutId id="2147484268" r:id="rId3"/>
    <p:sldLayoutId id="2147484260" r:id="rId4"/>
    <p:sldLayoutId id="2147484261" r:id="rId5"/>
    <p:sldLayoutId id="2147484262" r:id="rId6"/>
    <p:sldLayoutId id="2147484263" r:id="rId7"/>
    <p:sldLayoutId id="2147484264" r:id="rId8"/>
    <p:sldLayoutId id="2147484269" r:id="rId9"/>
    <p:sldLayoutId id="2147484265" r:id="rId10"/>
    <p:sldLayoutId id="2147484266" r:id="rId11"/>
  </p:sldLayoutIdLst>
  <p:transition spd="slow">
    <p:blinds dir="vert"/>
  </p:transition>
  <p:timing>
    <p:tnLst>
      <p:par>
        <p:cTn id="1" dur="indefinite" restart="never" nodeType="tmRoot"/>
      </p:par>
    </p:tnLst>
  </p:timing>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www.afristat.org/index" TargetMode="Externa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 6"/>
          <p:cNvPicPr>
            <a:picLocks noChangeAspect="1" noChangeArrowheads="1"/>
          </p:cNvPicPr>
          <p:nvPr/>
        </p:nvPicPr>
        <p:blipFill>
          <a:blip r:embed="rId3" cstate="print"/>
          <a:srcRect/>
          <a:stretch>
            <a:fillRect/>
          </a:stretch>
        </p:blipFill>
        <p:spPr bwMode="auto">
          <a:xfrm>
            <a:off x="483719" y="108861"/>
            <a:ext cx="1279969" cy="1059275"/>
          </a:xfrm>
          <a:prstGeom prst="rect">
            <a:avLst/>
          </a:prstGeom>
          <a:noFill/>
          <a:ln w="9525">
            <a:noFill/>
            <a:miter lim="800000"/>
            <a:headEnd/>
            <a:tailEnd/>
          </a:ln>
        </p:spPr>
      </p:pic>
      <p:sp>
        <p:nvSpPr>
          <p:cNvPr id="2063" name="Rectangle 15"/>
          <p:cNvSpPr>
            <a:spLocks noGrp="1" noChangeArrowheads="1"/>
          </p:cNvSpPr>
          <p:nvPr>
            <p:ph type="title"/>
          </p:nvPr>
        </p:nvSpPr>
        <p:spPr>
          <a:xfrm>
            <a:off x="566394" y="1071242"/>
            <a:ext cx="8329613" cy="5449888"/>
          </a:xfrm>
        </p:spPr>
        <p:txBody>
          <a:bodyPr>
            <a:normAutofit fontScale="90000"/>
          </a:bodyPr>
          <a:lstStyle/>
          <a:p>
            <a:pPr marL="609600" indent="-609600" algn="ctr" eaLnBrk="1" fontAlgn="auto" hangingPunct="1">
              <a:lnSpc>
                <a:spcPct val="80000"/>
              </a:lnSpc>
              <a:spcAft>
                <a:spcPts val="0"/>
              </a:spcAft>
              <a:defRPr/>
            </a:pPr>
            <a:r>
              <a:rPr lang="fr-FR" sz="3600" dirty="0" smtClean="0"/>
              <a:t>ATELIER RÉGIONAL SUR LES COMPTES NATIONAUX</a:t>
            </a:r>
            <a:r>
              <a:rPr lang="fr-FR" sz="3200" dirty="0"/>
              <a:t/>
            </a:r>
            <a:br>
              <a:rPr lang="fr-FR" sz="3200" dirty="0"/>
            </a:br>
            <a:r>
              <a:rPr lang="fr-FR" sz="4000" b="1" dirty="0" smtClean="0">
                <a:solidFill>
                  <a:schemeClr val="accent1">
                    <a:lumMod val="50000"/>
                  </a:schemeClr>
                </a:solidFill>
                <a:latin typeface="Chaparral Pro" pitchFamily="18" charset="0"/>
              </a:rPr>
              <a:t/>
            </a:r>
            <a:br>
              <a:rPr lang="fr-FR" sz="4000" b="1" dirty="0" smtClean="0">
                <a:solidFill>
                  <a:schemeClr val="accent1">
                    <a:lumMod val="50000"/>
                  </a:schemeClr>
                </a:solidFill>
                <a:latin typeface="Chaparral Pro" pitchFamily="18" charset="0"/>
              </a:rPr>
            </a:br>
            <a:r>
              <a:rPr lang="fr-FR" sz="4000" b="1" dirty="0" smtClean="0">
                <a:solidFill>
                  <a:schemeClr val="accent1">
                    <a:lumMod val="50000"/>
                  </a:schemeClr>
                </a:solidFill>
                <a:latin typeface="Chaparral Pro" pitchFamily="18" charset="0"/>
              </a:rPr>
              <a:t/>
            </a:r>
            <a:br>
              <a:rPr lang="fr-FR" sz="4000" b="1" dirty="0" smtClean="0">
                <a:solidFill>
                  <a:schemeClr val="accent1">
                    <a:lumMod val="50000"/>
                  </a:schemeClr>
                </a:solidFill>
                <a:latin typeface="Chaparral Pro" pitchFamily="18" charset="0"/>
              </a:rPr>
            </a:br>
            <a:r>
              <a:rPr lang="fr-FR" sz="4000" b="1" dirty="0" smtClean="0">
                <a:solidFill>
                  <a:schemeClr val="accent1">
                    <a:lumMod val="50000"/>
                  </a:schemeClr>
                </a:solidFill>
                <a:latin typeface="Chaparral Pro" pitchFamily="18" charset="0"/>
              </a:rPr>
              <a:t>Enquête auprès des Professionnels du sexe</a:t>
            </a:r>
            <a:r>
              <a:rPr lang="fr-FR" sz="2000" b="1" dirty="0" smtClean="0">
                <a:solidFill>
                  <a:schemeClr val="accent1">
                    <a:lumMod val="50000"/>
                  </a:schemeClr>
                </a:solidFill>
                <a:latin typeface="Chaparral Pro" pitchFamily="18" charset="0"/>
              </a:rPr>
              <a:t/>
            </a:r>
            <a:br>
              <a:rPr lang="fr-FR" sz="2000" b="1" dirty="0" smtClean="0">
                <a:solidFill>
                  <a:schemeClr val="accent1">
                    <a:lumMod val="50000"/>
                  </a:schemeClr>
                </a:solidFill>
                <a:latin typeface="Chaparral Pro" pitchFamily="18" charset="0"/>
              </a:rPr>
            </a:br>
            <a:r>
              <a:rPr lang="fr-FR" sz="2200" b="1" dirty="0" smtClean="0">
                <a:solidFill>
                  <a:srgbClr val="FF0000"/>
                </a:solidFill>
                <a:latin typeface="Britannic Bold" pitchFamily="34" charset="0"/>
              </a:rPr>
              <a:t/>
            </a:r>
            <a:br>
              <a:rPr lang="fr-FR" sz="2200" b="1" dirty="0" smtClean="0">
                <a:solidFill>
                  <a:srgbClr val="FF0000"/>
                </a:solidFill>
                <a:latin typeface="Britannic Bold" pitchFamily="34" charset="0"/>
              </a:rPr>
            </a:br>
            <a:r>
              <a:rPr lang="fr-FR" sz="2000" b="1" dirty="0" smtClean="0">
                <a:latin typeface="Arial" pitchFamily="34" charset="0"/>
                <a:cs typeface="Arial" pitchFamily="34" charset="0"/>
              </a:rPr>
              <a:t>                        </a:t>
            </a:r>
            <a:r>
              <a:rPr lang="fr-FR" sz="2000" dirty="0" smtClean="0">
                <a:solidFill>
                  <a:srgbClr val="FF0000"/>
                </a:solidFill>
                <a:latin typeface="Britannic Bold" pitchFamily="34" charset="0"/>
              </a:rPr>
              <a:t>Cotonou, du 1</a:t>
            </a:r>
            <a:r>
              <a:rPr lang="fr-FR" sz="2000" baseline="30000" dirty="0" smtClean="0">
                <a:solidFill>
                  <a:srgbClr val="FF0000"/>
                </a:solidFill>
                <a:latin typeface="Britannic Bold" pitchFamily="34" charset="0"/>
              </a:rPr>
              <a:t>er</a:t>
            </a:r>
            <a:r>
              <a:rPr lang="fr-FR" sz="2000" dirty="0" smtClean="0">
                <a:solidFill>
                  <a:srgbClr val="FF0000"/>
                </a:solidFill>
                <a:latin typeface="Britannic Bold" pitchFamily="34" charset="0"/>
              </a:rPr>
              <a:t> au 5 juillet 2019</a:t>
            </a:r>
            <a:r>
              <a:rPr lang="fr-FR" sz="2800" dirty="0" smtClean="0">
                <a:solidFill>
                  <a:srgbClr val="FF0000"/>
                </a:solidFill>
                <a:latin typeface="Britannic Bold" pitchFamily="34" charset="0"/>
              </a:rPr>
              <a:t/>
            </a:r>
            <a:br>
              <a:rPr lang="fr-FR" sz="2800" dirty="0" smtClean="0">
                <a:solidFill>
                  <a:srgbClr val="FF0000"/>
                </a:solidFill>
                <a:latin typeface="Britannic Bold" pitchFamily="34" charset="0"/>
              </a:rPr>
            </a:br>
            <a:r>
              <a:rPr lang="fr-FR" sz="2000" b="1" dirty="0" smtClean="0">
                <a:latin typeface="Arial" pitchFamily="34" charset="0"/>
                <a:cs typeface="Arial" pitchFamily="34" charset="0"/>
              </a:rPr>
              <a:t>                      </a:t>
            </a:r>
            <a:br>
              <a:rPr lang="fr-FR" sz="2000" b="1" dirty="0" smtClean="0">
                <a:latin typeface="Arial" pitchFamily="34" charset="0"/>
                <a:cs typeface="Arial" pitchFamily="34" charset="0"/>
              </a:rPr>
            </a:br>
            <a:r>
              <a:rPr lang="fr-FR" sz="2000" b="1" dirty="0" smtClean="0">
                <a:latin typeface="Arial" pitchFamily="34" charset="0"/>
                <a:cs typeface="Arial" pitchFamily="34" charset="0"/>
              </a:rPr>
              <a:t>                           Présenté par: KOTO </a:t>
            </a:r>
            <a:r>
              <a:rPr lang="fr-FR" sz="2000" b="1" dirty="0" err="1" smtClean="0">
                <a:latin typeface="Arial" pitchFamily="34" charset="0"/>
                <a:cs typeface="Arial" pitchFamily="34" charset="0"/>
              </a:rPr>
              <a:t>Ehou</a:t>
            </a:r>
            <a:r>
              <a:rPr lang="fr-FR" sz="2000" b="1" dirty="0" smtClean="0">
                <a:latin typeface="Arial" pitchFamily="34" charset="0"/>
                <a:cs typeface="Arial" pitchFamily="34" charset="0"/>
              </a:rPr>
              <a:t> M’</a:t>
            </a:r>
            <a:r>
              <a:rPr lang="fr-FR" sz="2000" b="1" dirty="0" err="1" smtClean="0">
                <a:latin typeface="Arial" pitchFamily="34" charset="0"/>
                <a:cs typeface="Arial" pitchFamily="34" charset="0"/>
              </a:rPr>
              <a:t>boya</a:t>
            </a:r>
            <a:r>
              <a:rPr lang="fr-FR" sz="2000" b="1" dirty="0" smtClean="0">
                <a:latin typeface="Arial" pitchFamily="34" charset="0"/>
                <a:cs typeface="Arial" pitchFamily="34" charset="0"/>
              </a:rPr>
              <a:t/>
            </a:r>
            <a:br>
              <a:rPr lang="fr-FR" sz="2000" b="1" dirty="0" smtClean="0">
                <a:latin typeface="Arial" pitchFamily="34" charset="0"/>
                <a:cs typeface="Arial" pitchFamily="34" charset="0"/>
              </a:rPr>
            </a:br>
            <a:r>
              <a:rPr lang="fr-FR" sz="2000" b="1" dirty="0" smtClean="0">
                <a:latin typeface="Arial" pitchFamily="34" charset="0"/>
                <a:cs typeface="Arial" pitchFamily="34" charset="0"/>
              </a:rPr>
              <a:t>                                                                 KATCHIRE Serena Michelle</a:t>
            </a:r>
            <a:br>
              <a:rPr lang="fr-FR" sz="2000" b="1" dirty="0" smtClean="0">
                <a:latin typeface="Arial" pitchFamily="34" charset="0"/>
                <a:cs typeface="Arial" pitchFamily="34" charset="0"/>
              </a:rPr>
            </a:br>
            <a:r>
              <a:rPr lang="fr-FR" sz="2000" b="1" dirty="0">
                <a:latin typeface="Arial" pitchFamily="34" charset="0"/>
                <a:cs typeface="Arial" pitchFamily="34" charset="0"/>
              </a:rPr>
              <a:t/>
            </a:r>
            <a:br>
              <a:rPr lang="fr-FR" sz="2000" b="1" dirty="0">
                <a:latin typeface="Arial" pitchFamily="34" charset="0"/>
                <a:cs typeface="Arial" pitchFamily="34" charset="0"/>
              </a:rPr>
            </a:br>
            <a:r>
              <a:rPr lang="fr-FR" sz="1800" b="1" dirty="0" smtClean="0">
                <a:latin typeface="Arial" pitchFamily="34" charset="0"/>
                <a:cs typeface="Arial" pitchFamily="34" charset="0"/>
              </a:rPr>
              <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INSTITUT NATIONAL DE LA STATISTIQUE CÔTE D’IVOIRE</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Direction de la Comptabilité Nationale</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fr-FR" sz="2200" b="1" dirty="0" smtClean="0">
                <a:solidFill>
                  <a:srgbClr val="FF0000"/>
                </a:solidFill>
                <a:latin typeface="Chaparral Pro" pitchFamily="18" charset="0"/>
              </a:rPr>
              <a:t/>
            </a:r>
            <a:br>
              <a:rPr lang="fr-FR" sz="2200" b="1" dirty="0" smtClean="0">
                <a:solidFill>
                  <a:srgbClr val="FF0000"/>
                </a:solidFill>
                <a:latin typeface="Chaparral Pro" pitchFamily="18" charset="0"/>
              </a:rPr>
            </a:br>
            <a:endParaRPr lang="fr-FR" sz="3200" dirty="0"/>
          </a:p>
        </p:txBody>
      </p:sp>
      <p:sp>
        <p:nvSpPr>
          <p:cNvPr id="12" name="Espace réservé du numéro de diapositive 11"/>
          <p:cNvSpPr>
            <a:spLocks noGrp="1"/>
          </p:cNvSpPr>
          <p:nvPr>
            <p:ph type="sldNum" sz="quarter" idx="12"/>
          </p:nvPr>
        </p:nvSpPr>
        <p:spPr/>
        <p:txBody>
          <a:bodyPr/>
          <a:lstStyle/>
          <a:p>
            <a:pPr>
              <a:defRPr/>
            </a:pPr>
            <a:fld id="{785A5467-CEFC-487C-9E68-C58674F5869E}" type="slidenum">
              <a:rPr lang="fr-FR" smtClean="0"/>
              <a:pPr>
                <a:defRPr/>
              </a:pPr>
              <a:t>1</a:t>
            </a:fld>
            <a:endParaRPr lang="fr-FR" dirty="0"/>
          </a:p>
        </p:txBody>
      </p:sp>
      <p:cxnSp>
        <p:nvCxnSpPr>
          <p:cNvPr id="9" name="Connecteur droit 8"/>
          <p:cNvCxnSpPr/>
          <p:nvPr/>
        </p:nvCxnSpPr>
        <p:spPr>
          <a:xfrm>
            <a:off x="614363" y="2630532"/>
            <a:ext cx="8072437" cy="1587"/>
          </a:xfrm>
          <a:prstGeom prst="line">
            <a:avLst/>
          </a:prstGeom>
        </p:spPr>
        <p:style>
          <a:lnRef idx="2">
            <a:schemeClr val="accent2"/>
          </a:lnRef>
          <a:fillRef idx="0">
            <a:schemeClr val="accent2"/>
          </a:fillRef>
          <a:effectRef idx="1">
            <a:schemeClr val="accent2"/>
          </a:effectRef>
          <a:fontRef idx="minor">
            <a:schemeClr val="tx1"/>
          </a:fontRef>
        </p:style>
      </p:cxnSp>
      <p:sp>
        <p:nvSpPr>
          <p:cNvPr id="5125" name="ZoneTexte 9"/>
          <p:cNvSpPr txBox="1">
            <a:spLocks noChangeArrowheads="1"/>
          </p:cNvSpPr>
          <p:nvPr/>
        </p:nvSpPr>
        <p:spPr bwMode="auto">
          <a:xfrm>
            <a:off x="8316913" y="260350"/>
            <a:ext cx="576262" cy="369888"/>
          </a:xfrm>
          <a:prstGeom prst="rect">
            <a:avLst/>
          </a:prstGeom>
          <a:noFill/>
          <a:ln w="9525">
            <a:noFill/>
            <a:miter lim="800000"/>
            <a:headEnd/>
            <a:tailEnd/>
          </a:ln>
        </p:spPr>
        <p:txBody>
          <a:bodyPr>
            <a:spAutoFit/>
          </a:bodyPr>
          <a:lstStyle/>
          <a:p>
            <a:endParaRPr lang="fr-FR" altLang="fr-FR"/>
          </a:p>
        </p:txBody>
      </p:sp>
      <p:pic>
        <p:nvPicPr>
          <p:cNvPr id="5126" name="Image 2" descr="ARMOIRIE jpeg"/>
          <p:cNvPicPr>
            <a:picLocks noChangeArrowheads="1"/>
          </p:cNvPicPr>
          <p:nvPr/>
        </p:nvPicPr>
        <p:blipFill>
          <a:blip r:embed="rId4" cstate="print"/>
          <a:srcRect/>
          <a:stretch>
            <a:fillRect/>
          </a:stretch>
        </p:blipFill>
        <p:spPr bwMode="auto">
          <a:xfrm>
            <a:off x="7192807" y="119739"/>
            <a:ext cx="1267626" cy="951503"/>
          </a:xfrm>
          <a:prstGeom prst="rect">
            <a:avLst/>
          </a:prstGeom>
          <a:noFill/>
          <a:ln w="9525" algn="ctr">
            <a:noFill/>
            <a:miter lim="800000"/>
            <a:headEnd/>
            <a:tailEnd/>
          </a:ln>
        </p:spPr>
      </p:pic>
      <p:pic>
        <p:nvPicPr>
          <p:cNvPr id="10" name="Image 9" descr="http://www.afristat.org/images/nav_gauche/logo_afristat.gif">
            <a:hlinkClick r:id="rId5"/>
          </p:cNvPr>
          <p:cNvPicPr/>
          <p:nvPr/>
        </p:nvPicPr>
        <p:blipFill>
          <a:blip r:embed="rId6" cstate="print"/>
          <a:srcRect/>
          <a:stretch>
            <a:fillRect/>
          </a:stretch>
        </p:blipFill>
        <p:spPr bwMode="auto">
          <a:xfrm>
            <a:off x="3674207" y="75550"/>
            <a:ext cx="1750060" cy="1075690"/>
          </a:xfrm>
          <a:prstGeom prst="rect">
            <a:avLst/>
          </a:prstGeom>
          <a:noFill/>
        </p:spPr>
      </p:pic>
      <p:sp>
        <p:nvSpPr>
          <p:cNvPr id="11" name="Rectangle 7"/>
          <p:cNvSpPr>
            <a:spLocks noChangeArrowheads="1"/>
          </p:cNvSpPr>
          <p:nvPr/>
        </p:nvSpPr>
        <p:spPr bwMode="auto">
          <a:xfrm>
            <a:off x="6630407" y="1151240"/>
            <a:ext cx="2350259" cy="529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20000"/>
              </a:spcBef>
              <a:buClr>
                <a:schemeClr val="tx2"/>
              </a:buClr>
              <a:buFont typeface="Wingdings" panose="05000000000000000000" pitchFamily="2" charset="2"/>
              <a:buNone/>
            </a:pPr>
            <a:r>
              <a:rPr lang="fr-FR" altLang="fr-FR" sz="1400" b="1" dirty="0">
                <a:latin typeface="Times New Roman" panose="02020603050405020304" pitchFamily="18" charset="0"/>
              </a:rPr>
              <a:t>République de Côte d'Ivoire</a:t>
            </a:r>
          </a:p>
          <a:p>
            <a:pPr algn="ctr" eaLnBrk="1" hangingPunct="1">
              <a:spcBef>
                <a:spcPct val="20000"/>
              </a:spcBef>
              <a:buClr>
                <a:schemeClr val="tx2"/>
              </a:buClr>
              <a:buFont typeface="Wingdings" panose="05000000000000000000" pitchFamily="2" charset="2"/>
              <a:buNone/>
            </a:pPr>
            <a:r>
              <a:rPr lang="fr-FR" altLang="fr-FR" sz="1200" b="1" i="1" dirty="0">
                <a:latin typeface="Times New Roman" panose="02020603050405020304" pitchFamily="18" charset="0"/>
              </a:rPr>
              <a:t>Union -Discipline - Travail</a:t>
            </a:r>
          </a:p>
        </p:txBody>
      </p:sp>
      <p:sp>
        <p:nvSpPr>
          <p:cNvPr id="13" name="Rectangle 7"/>
          <p:cNvSpPr>
            <a:spLocks noChangeArrowheads="1"/>
          </p:cNvSpPr>
          <p:nvPr/>
        </p:nvSpPr>
        <p:spPr bwMode="auto">
          <a:xfrm>
            <a:off x="-38385" y="1117072"/>
            <a:ext cx="244750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20000"/>
              </a:spcBef>
              <a:buClr>
                <a:schemeClr val="tx2"/>
              </a:buClr>
              <a:buFont typeface="Wingdings" panose="05000000000000000000" pitchFamily="2" charset="2"/>
              <a:buNone/>
            </a:pPr>
            <a:r>
              <a:rPr lang="fr-FR" altLang="fr-FR" sz="1600" b="1" dirty="0" smtClean="0">
                <a:latin typeface="Times New Roman" panose="02020603050405020304" pitchFamily="18" charset="0"/>
              </a:rPr>
              <a:t>Institut National de la Statistique</a:t>
            </a:r>
            <a:endParaRPr lang="fr-FR" altLang="fr-FR" sz="1400" b="1" i="1" dirty="0">
              <a:latin typeface="Times New Roman" panose="02020603050405020304" pitchFamily="18" charset="0"/>
            </a:endParaRPr>
          </a:p>
        </p:txBody>
      </p:sp>
    </p:spTree>
  </p:cSld>
  <p:clrMapOvr>
    <a:masterClrMapping/>
  </p:clrMapOvr>
  <p:transition spd="slow" advClick="0">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12717" y="516290"/>
            <a:ext cx="8229600" cy="423851"/>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endParaRPr lang="fr-FR" altLang="fr-FR" sz="3200" dirty="0" smtClean="0"/>
          </a:p>
        </p:txBody>
      </p:sp>
      <p:sp>
        <p:nvSpPr>
          <p:cNvPr id="7171" name="Rectangle 3"/>
          <p:cNvSpPr>
            <a:spLocks noGrp="1" noChangeArrowheads="1"/>
          </p:cNvSpPr>
          <p:nvPr>
            <p:ph idx="1"/>
          </p:nvPr>
        </p:nvSpPr>
        <p:spPr>
          <a:xfrm>
            <a:off x="412717" y="1210696"/>
            <a:ext cx="8229600" cy="5314648"/>
          </a:xfrm>
        </p:spPr>
        <p:txBody>
          <a:bodyPr>
            <a:normAutofit fontScale="92500"/>
          </a:bodyPr>
          <a:lstStyle/>
          <a:p>
            <a:pPr marL="742950" lvl="1" indent="-285750" eaLnBrk="1" fontAlgn="auto" hangingPunct="1">
              <a:spcBef>
                <a:spcPts val="0"/>
              </a:spcBef>
              <a:spcAft>
                <a:spcPts val="0"/>
              </a:spcAft>
              <a:buClrTx/>
              <a:buSzTx/>
              <a:buFont typeface="Wingdings" panose="05000000000000000000" pitchFamily="2" charset="2"/>
              <a:buChar char="§"/>
            </a:pPr>
            <a:r>
              <a:rPr lang="fr-FR" altLang="fr-FR" b="1" dirty="0" smtClean="0">
                <a:solidFill>
                  <a:prstClr val="black"/>
                </a:solidFill>
                <a:latin typeface="Calibri" panose="020F0502020204030204"/>
              </a:rPr>
              <a:t>Difficultés</a:t>
            </a:r>
            <a:endParaRPr lang="fr-FR" altLang="fr-FR" b="1" dirty="0">
              <a:solidFill>
                <a:prstClr val="black"/>
              </a:solidFill>
              <a:latin typeface="Calibri" panose="020F0502020204030204"/>
            </a:endParaRPr>
          </a:p>
          <a:p>
            <a:pPr marL="457200" lvl="1" indent="0" eaLnBrk="1" fontAlgn="auto" hangingPunct="1">
              <a:spcBef>
                <a:spcPts val="0"/>
              </a:spcBef>
              <a:spcAft>
                <a:spcPts val="0"/>
              </a:spcAft>
              <a:buClrTx/>
              <a:buSzTx/>
              <a:buNone/>
            </a:pPr>
            <a:r>
              <a:rPr lang="fr-FR" altLang="fr-FR" sz="2000" b="1" dirty="0">
                <a:solidFill>
                  <a:prstClr val="black"/>
                </a:solidFill>
                <a:latin typeface="Calibri" panose="020F0502020204030204"/>
              </a:rPr>
              <a:t>	</a:t>
            </a:r>
          </a:p>
          <a:p>
            <a:pPr marL="742950" lvl="1" indent="-285750" algn="just" eaLnBrk="1" fontAlgn="auto" hangingPunct="1">
              <a:spcBef>
                <a:spcPts val="0"/>
              </a:spcBef>
              <a:spcAft>
                <a:spcPts val="0"/>
              </a:spcAft>
              <a:buClrTx/>
              <a:buSzTx/>
              <a:buFont typeface="Courier New" panose="02070309020205020404" pitchFamily="49" charset="0"/>
              <a:buChar char="o"/>
            </a:pPr>
            <a:r>
              <a:rPr lang="fr-FR" altLang="fr-FR" sz="2000" dirty="0">
                <a:solidFill>
                  <a:prstClr val="black"/>
                </a:solidFill>
                <a:latin typeface="Calibri" panose="020F0502020204030204"/>
              </a:rPr>
              <a:t>L’enquête a été réalisée entre 22h et 02h du matin donnant un caractère un peu </a:t>
            </a:r>
            <a:r>
              <a:rPr lang="fr-FR" altLang="fr-FR" sz="2000" dirty="0" smtClean="0">
                <a:solidFill>
                  <a:prstClr val="black"/>
                </a:solidFill>
                <a:latin typeface="Calibri" panose="020F0502020204030204"/>
              </a:rPr>
              <a:t>spécial </a:t>
            </a:r>
            <a:r>
              <a:rPr lang="fr-FR" altLang="fr-FR" sz="2000" dirty="0">
                <a:solidFill>
                  <a:prstClr val="black"/>
                </a:solidFill>
                <a:latin typeface="Calibri" panose="020F0502020204030204"/>
              </a:rPr>
              <a:t>à la </a:t>
            </a:r>
            <a:r>
              <a:rPr lang="fr-FR" altLang="fr-FR" sz="2000" dirty="0" smtClean="0">
                <a:solidFill>
                  <a:prstClr val="black"/>
                </a:solidFill>
                <a:latin typeface="Calibri" panose="020F0502020204030204"/>
              </a:rPr>
              <a:t>collecte;</a:t>
            </a:r>
            <a:endParaRPr lang="fr-FR" altLang="fr-FR" sz="2000" dirty="0">
              <a:solidFill>
                <a:prstClr val="black"/>
              </a:solidFill>
              <a:latin typeface="Calibri" panose="020F0502020204030204"/>
            </a:endParaRPr>
          </a:p>
          <a:p>
            <a:pPr marL="742950" lvl="1" indent="-285750" algn="just" eaLnBrk="1" fontAlgn="auto" hangingPunct="1">
              <a:spcBef>
                <a:spcPts val="0"/>
              </a:spcBef>
              <a:spcAft>
                <a:spcPts val="0"/>
              </a:spcAft>
              <a:buClrTx/>
              <a:buSzTx/>
              <a:buFont typeface="Courier New" panose="02070309020205020404" pitchFamily="49" charset="0"/>
              <a:buChar char="o"/>
            </a:pPr>
            <a:r>
              <a:rPr lang="fr-FR" altLang="fr-FR" sz="2000" dirty="0">
                <a:solidFill>
                  <a:prstClr val="black"/>
                </a:solidFill>
                <a:latin typeface="Calibri" panose="020F0502020204030204"/>
              </a:rPr>
              <a:t>Le commerce extérieur n’a pas pu être capté car très difficile à </a:t>
            </a:r>
            <a:r>
              <a:rPr lang="fr-FR" altLang="fr-FR" sz="2000" dirty="0" smtClean="0">
                <a:solidFill>
                  <a:prstClr val="black"/>
                </a:solidFill>
                <a:latin typeface="Calibri" panose="020F0502020204030204"/>
              </a:rPr>
              <a:t>maitriser;</a:t>
            </a:r>
            <a:endParaRPr lang="fr-FR" altLang="fr-FR" sz="2000" dirty="0">
              <a:solidFill>
                <a:prstClr val="black"/>
              </a:solidFill>
              <a:latin typeface="Calibri" panose="020F0502020204030204"/>
            </a:endParaRPr>
          </a:p>
          <a:p>
            <a:pPr marL="742950" lvl="1" indent="-285750" algn="just" eaLnBrk="1" fontAlgn="auto" hangingPunct="1">
              <a:spcBef>
                <a:spcPts val="0"/>
              </a:spcBef>
              <a:spcAft>
                <a:spcPts val="0"/>
              </a:spcAft>
              <a:buClrTx/>
              <a:buSzTx/>
              <a:buFont typeface="Courier New" panose="02070309020205020404" pitchFamily="49" charset="0"/>
              <a:buChar char="o"/>
            </a:pPr>
            <a:r>
              <a:rPr lang="fr-FR" altLang="fr-FR" sz="2000" dirty="0">
                <a:solidFill>
                  <a:prstClr val="black"/>
                </a:solidFill>
                <a:latin typeface="Calibri" panose="020F0502020204030204"/>
              </a:rPr>
              <a:t>Les données concernant le volet proxénétisme (patron des professionnels du sexe) a été difficile a capté car la loi puni le proxénétisme.</a:t>
            </a:r>
          </a:p>
          <a:p>
            <a:pPr marL="742950" lvl="1" indent="-285750" algn="just" eaLnBrk="1" fontAlgn="auto" hangingPunct="1">
              <a:spcBef>
                <a:spcPts val="0"/>
              </a:spcBef>
              <a:spcAft>
                <a:spcPts val="0"/>
              </a:spcAft>
              <a:buClrTx/>
              <a:buSzTx/>
              <a:buFont typeface="Wingdings" panose="05000000000000000000" pitchFamily="2" charset="2"/>
              <a:buChar char="ü"/>
            </a:pPr>
            <a:endParaRPr lang="fr-FR" altLang="fr-FR" sz="2000" b="1" dirty="0">
              <a:solidFill>
                <a:prstClr val="black"/>
              </a:solidFill>
              <a:latin typeface="Calibri" panose="020F0502020204030204"/>
            </a:endParaRPr>
          </a:p>
          <a:p>
            <a:pPr marL="742950" lvl="1" indent="-285750" algn="just" eaLnBrk="1" fontAlgn="auto" hangingPunct="1">
              <a:spcBef>
                <a:spcPts val="0"/>
              </a:spcBef>
              <a:spcAft>
                <a:spcPts val="0"/>
              </a:spcAft>
              <a:buClrTx/>
              <a:buSzTx/>
              <a:buFont typeface="Wingdings" panose="05000000000000000000" pitchFamily="2" charset="2"/>
              <a:buChar char="§"/>
            </a:pPr>
            <a:r>
              <a:rPr lang="fr-FR" altLang="fr-FR" b="1" dirty="0">
                <a:solidFill>
                  <a:prstClr val="black"/>
                </a:solidFill>
                <a:latin typeface="Calibri" panose="020F0502020204030204"/>
              </a:rPr>
              <a:t>Recommandations</a:t>
            </a:r>
          </a:p>
          <a:p>
            <a:pPr marL="457200" lvl="1" indent="0" algn="just" eaLnBrk="1" fontAlgn="auto" hangingPunct="1">
              <a:spcBef>
                <a:spcPts val="0"/>
              </a:spcBef>
              <a:spcAft>
                <a:spcPts val="0"/>
              </a:spcAft>
              <a:buClrTx/>
              <a:buSzTx/>
              <a:buNone/>
            </a:pPr>
            <a:endParaRPr lang="fr-FR" altLang="fr-FR" sz="2000" b="1" dirty="0">
              <a:solidFill>
                <a:prstClr val="black"/>
              </a:solidFill>
              <a:latin typeface="Calibri" panose="020F0502020204030204"/>
            </a:endParaRPr>
          </a:p>
          <a:p>
            <a:pPr marL="742950" lvl="1" indent="-285750" algn="just" eaLnBrk="1" fontAlgn="auto" hangingPunct="1">
              <a:spcBef>
                <a:spcPts val="0"/>
              </a:spcBef>
              <a:spcAft>
                <a:spcPts val="0"/>
              </a:spcAft>
              <a:buClrTx/>
              <a:buSzTx/>
              <a:buFont typeface="Courier New" panose="02070309020205020404" pitchFamily="49" charset="0"/>
              <a:buChar char="o"/>
            </a:pPr>
            <a:r>
              <a:rPr lang="fr-FR" sz="2000" dirty="0">
                <a:solidFill>
                  <a:prstClr val="black"/>
                </a:solidFill>
                <a:latin typeface="Calibri" panose="020F0502020204030204"/>
              </a:rPr>
              <a:t>L’apport des ONG œuvrant dans le domaine est important car les professionnels du sexe se  sentent en sécurité avec </a:t>
            </a:r>
            <a:r>
              <a:rPr lang="fr-FR" sz="2000" dirty="0" smtClean="0">
                <a:solidFill>
                  <a:prstClr val="black"/>
                </a:solidFill>
                <a:latin typeface="Calibri" panose="020F0502020204030204"/>
              </a:rPr>
              <a:t>eux;</a:t>
            </a:r>
            <a:endParaRPr lang="fr-FR" sz="2000" dirty="0">
              <a:solidFill>
                <a:prstClr val="black"/>
              </a:solidFill>
              <a:latin typeface="Calibri" panose="020F0502020204030204"/>
            </a:endParaRPr>
          </a:p>
          <a:p>
            <a:pPr marL="742950" lvl="1" indent="-285750" algn="just" eaLnBrk="1" fontAlgn="auto" hangingPunct="1">
              <a:spcBef>
                <a:spcPts val="0"/>
              </a:spcBef>
              <a:spcAft>
                <a:spcPts val="0"/>
              </a:spcAft>
              <a:buClrTx/>
              <a:buSzTx/>
              <a:buFont typeface="Courier New" panose="02070309020205020404" pitchFamily="49" charset="0"/>
              <a:buChar char="o"/>
            </a:pPr>
            <a:r>
              <a:rPr lang="fr-FR" sz="2000" dirty="0">
                <a:solidFill>
                  <a:prstClr val="black"/>
                </a:solidFill>
                <a:latin typeface="Calibri" panose="020F0502020204030204"/>
              </a:rPr>
              <a:t>Les primes et les gadgets (préservatifs et lubrifiants) remis au professionnels du sexe ont permit de boostez la </a:t>
            </a:r>
            <a:r>
              <a:rPr lang="fr-FR" sz="2000" dirty="0" smtClean="0">
                <a:solidFill>
                  <a:prstClr val="black"/>
                </a:solidFill>
                <a:latin typeface="Calibri" panose="020F0502020204030204"/>
              </a:rPr>
              <a:t>collecte;</a:t>
            </a:r>
            <a:endParaRPr lang="fr-FR" sz="2000" dirty="0">
              <a:solidFill>
                <a:prstClr val="black"/>
              </a:solidFill>
              <a:latin typeface="Calibri" panose="020F0502020204030204"/>
            </a:endParaRPr>
          </a:p>
          <a:p>
            <a:pPr marL="742950" lvl="1" indent="-285750" algn="just" eaLnBrk="1" fontAlgn="auto" hangingPunct="1">
              <a:spcBef>
                <a:spcPts val="0"/>
              </a:spcBef>
              <a:spcAft>
                <a:spcPts val="0"/>
              </a:spcAft>
              <a:buClrTx/>
              <a:buSzTx/>
              <a:buFont typeface="Courier New" panose="02070309020205020404" pitchFamily="49" charset="0"/>
              <a:buChar char="o"/>
            </a:pPr>
            <a:r>
              <a:rPr lang="fr-FR" sz="2000" dirty="0">
                <a:solidFill>
                  <a:prstClr val="black"/>
                </a:solidFill>
                <a:latin typeface="Calibri" panose="020F0502020204030204"/>
              </a:rPr>
              <a:t>Mettre en place un cadre de suivi permanent avec le ministère de la santé et les ONG œuvrant dans le domaine afin d’actualiser nos agrégats à partir d’indicateur à </a:t>
            </a:r>
            <a:r>
              <a:rPr lang="fr-FR" sz="2000" dirty="0" smtClean="0">
                <a:solidFill>
                  <a:prstClr val="black"/>
                </a:solidFill>
                <a:latin typeface="Calibri" panose="020F0502020204030204"/>
              </a:rPr>
              <a:t>jour;</a:t>
            </a:r>
            <a:endParaRPr lang="fr-FR" sz="2000" dirty="0">
              <a:solidFill>
                <a:prstClr val="black"/>
              </a:solidFill>
              <a:latin typeface="Calibri" panose="020F0502020204030204"/>
            </a:endParaRPr>
          </a:p>
          <a:p>
            <a:pPr marL="0" indent="0" algn="just" eaLnBrk="1" fontAlgn="auto" hangingPunct="1">
              <a:lnSpc>
                <a:spcPct val="80000"/>
              </a:lnSpc>
              <a:spcAft>
                <a:spcPts val="0"/>
              </a:spcAft>
              <a:buClr>
                <a:schemeClr val="accent3"/>
              </a:buClr>
              <a:buNone/>
              <a:defRPr/>
            </a:pPr>
            <a:endParaRPr lang="fr-FR" sz="2400" dirty="0"/>
          </a:p>
          <a:p>
            <a:pPr marL="0" indent="0" eaLnBrk="1" fontAlgn="auto" hangingPunct="1">
              <a:lnSpc>
                <a:spcPct val="80000"/>
              </a:lnSpc>
              <a:spcAft>
                <a:spcPts val="0"/>
              </a:spcAft>
              <a:buClr>
                <a:schemeClr val="accent3"/>
              </a:buClr>
              <a:buNone/>
              <a:defRPr/>
            </a:pPr>
            <a:endParaRPr lang="fr-FR" sz="2000" dirty="0"/>
          </a:p>
          <a:p>
            <a:pPr marL="0" indent="0" eaLnBrk="1" fontAlgn="auto" hangingPunct="1">
              <a:lnSpc>
                <a:spcPct val="80000"/>
              </a:lnSpc>
              <a:spcAft>
                <a:spcPts val="0"/>
              </a:spcAft>
              <a:buClr>
                <a:schemeClr val="accent3"/>
              </a:buClr>
              <a:buNone/>
              <a:defRPr/>
            </a:pPr>
            <a:endParaRPr lang="fr-FR" altLang="fr-FR" sz="2400" dirty="0" smtClean="0"/>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smtClean="0"/>
          </a:p>
          <a:p>
            <a:pPr marL="0" indent="0" eaLnBrk="1" fontAlgn="auto" hangingPunct="1">
              <a:lnSpc>
                <a:spcPct val="80000"/>
              </a:lnSpc>
              <a:spcAft>
                <a:spcPts val="0"/>
              </a:spcAft>
              <a:buClr>
                <a:schemeClr val="accent3"/>
              </a:buClr>
              <a:buNone/>
              <a:defRPr/>
            </a:pPr>
            <a:endParaRPr lang="fr-FR" altLang="fr-FR" sz="2400"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10</a:t>
            </a:fld>
            <a:endParaRPr lang="fr-FR"/>
          </a:p>
        </p:txBody>
      </p:sp>
      <p:cxnSp>
        <p:nvCxnSpPr>
          <p:cNvPr id="4" name="Connecteur droit 3"/>
          <p:cNvCxnSpPr/>
          <p:nvPr/>
        </p:nvCxnSpPr>
        <p:spPr>
          <a:xfrm>
            <a:off x="457199" y="1074625"/>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8515" y="33347"/>
            <a:ext cx="1250531" cy="875373"/>
          </a:xfrm>
          <a:prstGeom prst="rect">
            <a:avLst/>
          </a:prstGeom>
          <a:noFill/>
          <a:ln w="9525">
            <a:noFill/>
            <a:miter lim="800000"/>
            <a:headEnd/>
            <a:tailEnd/>
          </a:ln>
        </p:spPr>
      </p:pic>
      <p:sp>
        <p:nvSpPr>
          <p:cNvPr id="2" name="Rectangle 1"/>
          <p:cNvSpPr/>
          <p:nvPr/>
        </p:nvSpPr>
        <p:spPr>
          <a:xfrm>
            <a:off x="1395169" y="499635"/>
            <a:ext cx="6264696" cy="523220"/>
          </a:xfrm>
          <a:prstGeom prst="rect">
            <a:avLst/>
          </a:prstGeom>
        </p:spPr>
        <p:txBody>
          <a:bodyPr wrap="square">
            <a:spAutoFit/>
          </a:bodyPr>
          <a:lstStyle/>
          <a:p>
            <a:pPr algn="ctr"/>
            <a:r>
              <a:rPr lang="fr-FR" altLang="fr-FR" sz="2800" b="1" dirty="0">
                <a:solidFill>
                  <a:srgbClr val="FF0000"/>
                </a:solidFill>
              </a:rPr>
              <a:t>7</a:t>
            </a:r>
            <a:r>
              <a:rPr lang="fr-FR" altLang="fr-FR" sz="2800" b="1" dirty="0" smtClean="0">
                <a:solidFill>
                  <a:srgbClr val="FF0000"/>
                </a:solidFill>
              </a:rPr>
              <a:t>. Difficultés et recommandations</a:t>
            </a:r>
            <a:endParaRPr lang="fr-FR" sz="2800" dirty="0"/>
          </a:p>
        </p:txBody>
      </p:sp>
    </p:spTree>
    <p:extLst>
      <p:ext uri="{BB962C8B-B14F-4D97-AF65-F5344CB8AC3E}">
        <p14:creationId xmlns:p14="http://schemas.microsoft.com/office/powerpoint/2010/main" val="1222901779"/>
      </p:ext>
    </p:extLst>
  </p:cSld>
  <p:clrMapOvr>
    <a:masterClrMapping/>
  </p:clrMapOvr>
  <p:transition spd="slow">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idx="1"/>
          </p:nvPr>
        </p:nvSpPr>
        <p:spPr>
          <a:xfrm>
            <a:off x="357188" y="1052513"/>
            <a:ext cx="8229600" cy="5472112"/>
          </a:xfrm>
        </p:spPr>
        <p:txBody>
          <a:bodyPr>
            <a:noAutofit/>
          </a:bodyPr>
          <a:lstStyle/>
          <a:p>
            <a:pPr marL="274320" indent="-274320" algn="ctr" eaLnBrk="1" fontAlgn="auto" hangingPunct="1">
              <a:lnSpc>
                <a:spcPct val="150000"/>
              </a:lnSpc>
              <a:spcAft>
                <a:spcPts val="0"/>
              </a:spcAft>
              <a:buClr>
                <a:schemeClr val="accent3"/>
              </a:buClr>
              <a:buFont typeface="Wingdings 2" pitchFamily="18" charset="2"/>
              <a:buNone/>
              <a:defRPr/>
            </a:pPr>
            <a:r>
              <a:rPr lang="fr-FR" altLang="fr-FR" sz="8000" b="1" dirty="0" smtClean="0">
                <a:solidFill>
                  <a:schemeClr val="accent2">
                    <a:lumMod val="75000"/>
                  </a:schemeClr>
                </a:solidFill>
              </a:rPr>
              <a:t>Merci pour votre attention!!!</a:t>
            </a:r>
          </a:p>
        </p:txBody>
      </p:sp>
      <p:sp>
        <p:nvSpPr>
          <p:cNvPr id="4" name="Espace réservé du numéro de diapositive 3"/>
          <p:cNvSpPr>
            <a:spLocks noGrp="1"/>
          </p:cNvSpPr>
          <p:nvPr>
            <p:ph type="sldNum" sz="quarter" idx="12"/>
          </p:nvPr>
        </p:nvSpPr>
        <p:spPr/>
        <p:txBody>
          <a:bodyPr/>
          <a:lstStyle/>
          <a:p>
            <a:pPr>
              <a:defRPr/>
            </a:pPr>
            <a:fld id="{BC982702-F02D-4315-9B9F-6DDC085CA5EA}" type="slidenum">
              <a:rPr lang="fr-FR" smtClean="0"/>
              <a:pPr>
                <a:defRPr/>
              </a:pPr>
              <a:t>11</a:t>
            </a:fld>
            <a:endParaRPr lang="fr-FR"/>
          </a:p>
        </p:txBody>
      </p:sp>
      <p:pic>
        <p:nvPicPr>
          <p:cNvPr id="17411" name="Image 3"/>
          <p:cNvPicPr>
            <a:picLocks noChangeAspect="1" noChangeArrowheads="1"/>
          </p:cNvPicPr>
          <p:nvPr/>
        </p:nvPicPr>
        <p:blipFill>
          <a:blip r:embed="rId2" cstate="print"/>
          <a:srcRect/>
          <a:stretch>
            <a:fillRect/>
          </a:stretch>
        </p:blipFill>
        <p:spPr bwMode="auto">
          <a:xfrm>
            <a:off x="3563888" y="300378"/>
            <a:ext cx="1586527" cy="1256414"/>
          </a:xfrm>
          <a:prstGeom prst="rect">
            <a:avLst/>
          </a:prstGeom>
          <a:noFill/>
          <a:ln w="9525">
            <a:noFill/>
            <a:miter lim="800000"/>
            <a:headEnd/>
            <a:tailEnd/>
          </a:ln>
        </p:spPr>
      </p:pic>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11150" y="246041"/>
            <a:ext cx="8229600" cy="1273321"/>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2800" b="1" dirty="0" smtClean="0">
                <a:solidFill>
                  <a:srgbClr val="FF0000"/>
                </a:solidFill>
              </a:rPr>
              <a:t>Plan de la présentation</a:t>
            </a:r>
            <a:r>
              <a:rPr lang="fr-FR" altLang="fr-FR" sz="2800" dirty="0" smtClean="0"/>
              <a:t/>
            </a:r>
            <a:br>
              <a:rPr lang="fr-FR" altLang="fr-FR" sz="2800" dirty="0" smtClean="0"/>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fontScale="92500" lnSpcReduction="10000"/>
          </a:bodyPr>
          <a:lstStyle/>
          <a:p>
            <a:pPr marL="514350" indent="-514350" eaLnBrk="1" fontAlgn="auto" hangingPunct="1">
              <a:spcAft>
                <a:spcPts val="0"/>
              </a:spcAft>
              <a:buClr>
                <a:srgbClr val="002060"/>
              </a:buClr>
              <a:buFont typeface="+mj-lt"/>
              <a:buAutoNum type="arabicPeriod"/>
              <a:defRPr/>
            </a:pPr>
            <a:endParaRPr lang="fr-FR" altLang="fr-FR" sz="2800" b="1" dirty="0" smtClean="0">
              <a:solidFill>
                <a:srgbClr val="002060"/>
              </a:solidFill>
            </a:endParaRPr>
          </a:p>
          <a:p>
            <a:pPr marL="514350" indent="-514350" eaLnBrk="1" fontAlgn="auto" hangingPunct="1">
              <a:spcAft>
                <a:spcPts val="0"/>
              </a:spcAft>
              <a:buClr>
                <a:srgbClr val="002060"/>
              </a:buClr>
              <a:buFont typeface="+mj-lt"/>
              <a:buAutoNum type="arabicPeriod"/>
              <a:defRPr/>
            </a:pPr>
            <a:r>
              <a:rPr lang="fr-FR" altLang="fr-FR" sz="2800" b="1" dirty="0" smtClean="0">
                <a:solidFill>
                  <a:srgbClr val="002060"/>
                </a:solidFill>
              </a:rPr>
              <a:t>Introduction;</a:t>
            </a:r>
            <a:endParaRPr lang="fr-FR" altLang="fr-FR" sz="2800" b="1" dirty="0">
              <a:solidFill>
                <a:srgbClr val="002060"/>
              </a:solidFill>
            </a:endParaRPr>
          </a:p>
          <a:p>
            <a:pPr marL="514350" indent="-514350" eaLnBrk="1" fontAlgn="auto" hangingPunct="1">
              <a:spcAft>
                <a:spcPts val="0"/>
              </a:spcAft>
              <a:buClr>
                <a:srgbClr val="002060"/>
              </a:buClr>
              <a:buFont typeface="+mj-lt"/>
              <a:buAutoNum type="arabicPeriod"/>
              <a:defRPr/>
            </a:pPr>
            <a:r>
              <a:rPr lang="fr-FR" altLang="fr-FR" sz="2800" b="1" dirty="0" smtClean="0">
                <a:solidFill>
                  <a:srgbClr val="002060"/>
                </a:solidFill>
              </a:rPr>
              <a:t>Objectif;</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Méthodologie;</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Outils de collecte;</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Partenaires de collecte;</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Résultats ;</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Difficultés et recommandations. </a:t>
            </a:r>
          </a:p>
          <a:p>
            <a:pPr marL="0" indent="0" eaLnBrk="1" fontAlgn="auto" hangingPunct="1">
              <a:spcAft>
                <a:spcPts val="0"/>
              </a:spcAft>
              <a:buClr>
                <a:srgbClr val="002060"/>
              </a:buClr>
              <a:buNone/>
              <a:defRPr/>
            </a:pPr>
            <a:endParaRPr lang="fr-FR" altLang="fr-FR" sz="2800" b="1" dirty="0" smtClean="0">
              <a:solidFill>
                <a:srgbClr val="002060"/>
              </a:solidFill>
            </a:endParaRPr>
          </a:p>
          <a:p>
            <a:pPr marL="0" indent="0">
              <a:buNone/>
            </a:pPr>
            <a:r>
              <a:rPr lang="fr-FR" sz="2800" b="1" dirty="0" smtClean="0">
                <a:solidFill>
                  <a:srgbClr val="002060"/>
                </a:solidFill>
              </a:rPr>
              <a:t>	</a:t>
            </a:r>
            <a:r>
              <a:rPr lang="fr-FR" sz="2800" b="1" strike="sngStrike" dirty="0" smtClean="0">
                <a:solidFill>
                  <a:srgbClr val="002060"/>
                </a:solidFill>
              </a:rPr>
              <a:t> </a:t>
            </a:r>
            <a:endParaRPr lang="fr-FR" sz="2800" b="1" strike="sngStrike" dirty="0">
              <a:solidFill>
                <a:srgbClr val="002060"/>
              </a:solidFill>
            </a:endParaRPr>
          </a:p>
          <a:p>
            <a:pPr marL="0" indent="0" eaLnBrk="1" fontAlgn="auto" hangingPunct="1">
              <a:spcAft>
                <a:spcPts val="0"/>
              </a:spcAft>
              <a:buClr>
                <a:srgbClr val="002060"/>
              </a:buClr>
              <a:buNone/>
              <a:defRPr/>
            </a:pPr>
            <a:endParaRPr lang="fr-FR" altLang="fr-FR" sz="2800" b="1" dirty="0" smtClean="0">
              <a:solidFill>
                <a:srgbClr val="002060"/>
              </a:solidFill>
            </a:endParaRPr>
          </a:p>
          <a:p>
            <a:pPr marL="274320" indent="-274320" eaLnBrk="1" fontAlgn="auto" hangingPunct="1">
              <a:lnSpc>
                <a:spcPct val="80000"/>
              </a:lnSpc>
              <a:spcAft>
                <a:spcPts val="0"/>
              </a:spcAft>
              <a:buClr>
                <a:schemeClr val="accent3"/>
              </a:buClr>
              <a:buFontTx/>
              <a:buNone/>
              <a:defRPr/>
            </a:pPr>
            <a:endParaRPr lang="fr-FR" altLang="fr-FR" sz="600" b="1" dirty="0" smtClean="0">
              <a:latin typeface="Segoe UI Light" pitchFamily="34" charset="0"/>
              <a:cs typeface="Arial" charset="0"/>
            </a:endParaRPr>
          </a:p>
          <a:p>
            <a:pPr marL="274320" indent="-274320" eaLnBrk="1" fontAlgn="auto" hangingPunct="1">
              <a:lnSpc>
                <a:spcPct val="80000"/>
              </a:lnSpc>
              <a:spcAft>
                <a:spcPts val="0"/>
              </a:spcAft>
              <a:buClr>
                <a:schemeClr val="accent3"/>
              </a:buClr>
              <a:buFont typeface="Wingdings 2"/>
              <a:buChar char=""/>
              <a:defRPr/>
            </a:pPr>
            <a:endParaRPr lang="fr-FR" altLang="fr-FR" sz="1600" dirty="0" smtClean="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2</a:t>
            </a:fld>
            <a:endParaRPr lang="fr-FR"/>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11125" y="78396"/>
            <a:ext cx="1289044" cy="902332"/>
          </a:xfrm>
          <a:prstGeom prst="rect">
            <a:avLst/>
          </a:prstGeom>
          <a:noFill/>
          <a:ln w="9525">
            <a:noFill/>
            <a:miter lim="800000"/>
            <a:headEnd/>
            <a:tailEnd/>
          </a:ln>
        </p:spPr>
      </p:pic>
    </p:spTree>
  </p:cSld>
  <p:clrMapOvr>
    <a:masterClrMapping/>
  </p:clrMapOvr>
  <p:transition spd="slow">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15869" y="-91491"/>
            <a:ext cx="8229600" cy="1288243"/>
          </a:xfrm>
        </p:spPr>
        <p:txBody>
          <a:bodyPr/>
          <a:lstStyle/>
          <a:p>
            <a:pPr algn="ctr" eaLnBrk="1" hangingPunct="1"/>
            <a:r>
              <a:rPr lang="fr-FR" altLang="fr-FR" sz="3300" b="1" dirty="0">
                <a:solidFill>
                  <a:srgbClr val="FF0000"/>
                </a:solidFill>
              </a:rPr>
              <a:t>1</a:t>
            </a:r>
            <a:r>
              <a:rPr lang="fr-FR" altLang="fr-FR" sz="3300" b="1" dirty="0" smtClean="0">
                <a:solidFill>
                  <a:srgbClr val="FF0000"/>
                </a:solidFill>
              </a:rPr>
              <a:t>. Introduction</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75908" y="926507"/>
            <a:ext cx="8229600" cy="5526829"/>
          </a:xfrm>
        </p:spPr>
        <p:txBody>
          <a:bodyPr>
            <a:noAutofit/>
          </a:bodyPr>
          <a:lstStyle/>
          <a:p>
            <a:pPr marL="0" marR="2540" indent="0" algn="just">
              <a:spcAft>
                <a:spcPts val="25"/>
              </a:spcAft>
              <a:buNone/>
            </a:pPr>
            <a:r>
              <a:rPr lang="fr-FR" sz="2000" dirty="0">
                <a:solidFill>
                  <a:srgbClr val="000000"/>
                </a:solidFill>
                <a:latin typeface="+mj-lt"/>
                <a:ea typeface="Arial" panose="020B0604020202020204" pitchFamily="34" charset="0"/>
                <a:cs typeface="Arial" panose="020B0604020202020204" pitchFamily="34" charset="0"/>
              </a:rPr>
              <a:t>Le caractère informel de certaines activités, notamment celle des Professionnels du Sexe, ne permet pas toujours d’avoir l’information réelle pour une meilleure évaluation du PIB. </a:t>
            </a:r>
            <a:endParaRPr lang="fr-FR" sz="1200" dirty="0">
              <a:solidFill>
                <a:srgbClr val="000000"/>
              </a:solidFill>
              <a:latin typeface="+mj-lt"/>
              <a:ea typeface="Arial" panose="020B0604020202020204" pitchFamily="34" charset="0"/>
            </a:endParaRPr>
          </a:p>
          <a:p>
            <a:pPr marL="0" marR="2540" indent="0" algn="just">
              <a:spcAft>
                <a:spcPts val="25"/>
              </a:spcAft>
              <a:buNone/>
            </a:pPr>
            <a:endParaRPr lang="fr-FR" sz="2000" dirty="0" smtClean="0">
              <a:solidFill>
                <a:srgbClr val="000000"/>
              </a:solidFill>
              <a:latin typeface="+mj-lt"/>
              <a:ea typeface="Arial" panose="020B0604020202020204" pitchFamily="34" charset="0"/>
              <a:cs typeface="Arial" panose="020B0604020202020204" pitchFamily="34" charset="0"/>
            </a:endParaRPr>
          </a:p>
          <a:p>
            <a:pPr marL="0" marR="2540" indent="0" algn="just">
              <a:spcAft>
                <a:spcPts val="25"/>
              </a:spcAft>
              <a:buNone/>
            </a:pPr>
            <a:r>
              <a:rPr lang="fr-FR" sz="2000" dirty="0" smtClean="0">
                <a:solidFill>
                  <a:srgbClr val="000000"/>
                </a:solidFill>
                <a:latin typeface="+mj-lt"/>
                <a:ea typeface="Arial" panose="020B0604020202020204" pitchFamily="34" charset="0"/>
                <a:cs typeface="Arial" panose="020B0604020202020204" pitchFamily="34" charset="0"/>
              </a:rPr>
              <a:t>La </a:t>
            </a:r>
            <a:r>
              <a:rPr lang="fr-FR" sz="2000" dirty="0">
                <a:solidFill>
                  <a:srgbClr val="000000"/>
                </a:solidFill>
                <a:latin typeface="+mj-lt"/>
                <a:ea typeface="Arial" panose="020B0604020202020204" pitchFamily="34" charset="0"/>
                <a:cs typeface="Arial" panose="020B0604020202020204" pitchFamily="34" charset="0"/>
              </a:rPr>
              <a:t>prostitution ou commerce du sexe est un acte par lequel une personne consent à des rapports sexuels contre de l’argent ou un bien matériel et qui en fait un métier. Les Professionnels du sexe (PS) ou prostitué(es) ou encore travailleurs du sexe (TS) sont donc des personnes acceptant délibérément des rapports sexuels avec une ou plusieurs personnes en échange d’argent préalablement négociée ou d’un bien matériel</a:t>
            </a:r>
            <a:r>
              <a:rPr lang="fr-FR" sz="2000" dirty="0" smtClean="0">
                <a:solidFill>
                  <a:srgbClr val="000000"/>
                </a:solidFill>
                <a:latin typeface="+mj-lt"/>
                <a:ea typeface="Arial" panose="020B0604020202020204" pitchFamily="34" charset="0"/>
                <a:cs typeface="Arial" panose="020B0604020202020204" pitchFamily="34" charset="0"/>
              </a:rPr>
              <a:t>.</a:t>
            </a:r>
            <a:endParaRPr lang="fr-FR" sz="1200" dirty="0">
              <a:solidFill>
                <a:srgbClr val="000000"/>
              </a:solidFill>
              <a:latin typeface="+mj-lt"/>
              <a:ea typeface="Arial" panose="020B0604020202020204" pitchFamily="34" charset="0"/>
            </a:endParaRPr>
          </a:p>
          <a:p>
            <a:pPr marL="0" marR="2540" indent="0" algn="just">
              <a:spcAft>
                <a:spcPts val="25"/>
              </a:spcAft>
              <a:buNone/>
            </a:pPr>
            <a:endParaRPr lang="fr-FR" sz="2000" dirty="0" smtClean="0">
              <a:solidFill>
                <a:srgbClr val="000000"/>
              </a:solidFill>
              <a:latin typeface="+mj-lt"/>
              <a:ea typeface="Arial" panose="020B0604020202020204" pitchFamily="34" charset="0"/>
              <a:cs typeface="Arial" panose="020B0604020202020204" pitchFamily="34" charset="0"/>
            </a:endParaRPr>
          </a:p>
          <a:p>
            <a:pPr marL="0" marR="2540" indent="0" algn="just">
              <a:spcAft>
                <a:spcPts val="25"/>
              </a:spcAft>
              <a:buNone/>
            </a:pPr>
            <a:r>
              <a:rPr lang="fr-FR" sz="2000" dirty="0" smtClean="0">
                <a:solidFill>
                  <a:srgbClr val="000000"/>
                </a:solidFill>
                <a:latin typeface="+mj-lt"/>
                <a:ea typeface="Arial" panose="020B0604020202020204" pitchFamily="34" charset="0"/>
                <a:cs typeface="Arial" panose="020B0604020202020204" pitchFamily="34" charset="0"/>
              </a:rPr>
              <a:t>Ainsi</a:t>
            </a:r>
            <a:r>
              <a:rPr lang="fr-FR" sz="2000" dirty="0">
                <a:solidFill>
                  <a:srgbClr val="000000"/>
                </a:solidFill>
                <a:latin typeface="+mj-lt"/>
                <a:ea typeface="Arial" panose="020B0604020202020204" pitchFamily="34" charset="0"/>
                <a:cs typeface="Arial" panose="020B0604020202020204" pitchFamily="34" charset="0"/>
              </a:rPr>
              <a:t>, dans le cadre de la mise en œuvre du Système de Comptabilité Nationale 2008 (SCN 2008) et du changement de l’année de base pour les comptes nationaux, l’Institut National de la Statistique de Côte d’ivoire, organise des enquêtes </a:t>
            </a:r>
            <a:r>
              <a:rPr lang="fr-FR" sz="2000" dirty="0" smtClean="0">
                <a:solidFill>
                  <a:srgbClr val="000000"/>
                </a:solidFill>
                <a:latin typeface="+mj-lt"/>
                <a:ea typeface="Arial" panose="020B0604020202020204" pitchFamily="34" charset="0"/>
                <a:cs typeface="Arial" panose="020B0604020202020204" pitchFamily="34" charset="0"/>
              </a:rPr>
              <a:t>spécifiques notamment une </a:t>
            </a:r>
            <a:r>
              <a:rPr lang="fr-FR" sz="2000" dirty="0">
                <a:solidFill>
                  <a:srgbClr val="000000"/>
                </a:solidFill>
                <a:latin typeface="+mj-lt"/>
                <a:ea typeface="Arial" panose="020B0604020202020204" pitchFamily="34" charset="0"/>
                <a:cs typeface="Arial" panose="020B0604020202020204" pitchFamily="34" charset="0"/>
              </a:rPr>
              <a:t>« Enquête auprès des professionnels du sexe » afin de capter la richesse produite par l’activité des professionnels du sexe. </a:t>
            </a:r>
            <a:endParaRPr lang="fr-FR" sz="1200" dirty="0">
              <a:solidFill>
                <a:srgbClr val="000000"/>
              </a:solidFill>
              <a:latin typeface="+mj-lt"/>
              <a:ea typeface="Arial" panose="020B0604020202020204" pitchFamily="34" charset="0"/>
            </a:endParaRPr>
          </a:p>
          <a:p>
            <a:pPr marL="0" indent="0" algn="just">
              <a:buNone/>
            </a:pPr>
            <a:endParaRPr lang="fr-FR" sz="2400" dirty="0"/>
          </a:p>
          <a:p>
            <a:pPr marL="0" indent="0" algn="just" eaLnBrk="1" fontAlgn="auto" hangingPunct="1">
              <a:lnSpc>
                <a:spcPct val="80000"/>
              </a:lnSpc>
              <a:spcAft>
                <a:spcPts val="0"/>
              </a:spcAft>
              <a:buClr>
                <a:schemeClr val="accent3"/>
              </a:buClr>
              <a:buNone/>
              <a:defRPr/>
            </a:pPr>
            <a:endParaRPr lang="fr-FR" altLang="fr-FR" sz="1800" dirty="0" smtClean="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3</a:t>
            </a:fld>
            <a:endParaRPr lang="fr-FR"/>
          </a:p>
        </p:txBody>
      </p:sp>
      <p:cxnSp>
        <p:nvCxnSpPr>
          <p:cNvPr id="4" name="Connecteur droit 3"/>
          <p:cNvCxnSpPr/>
          <p:nvPr/>
        </p:nvCxnSpPr>
        <p:spPr>
          <a:xfrm>
            <a:off x="475908" y="908720"/>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43477" y="12215"/>
            <a:ext cx="1008537" cy="705977"/>
          </a:xfrm>
          <a:prstGeom prst="rect">
            <a:avLst/>
          </a:prstGeom>
          <a:noFill/>
          <a:ln w="9525">
            <a:noFill/>
            <a:miter lim="800000"/>
            <a:headEnd/>
            <a:tailEnd/>
          </a:ln>
        </p:spPr>
      </p:pic>
    </p:spTree>
    <p:extLst>
      <p:ext uri="{BB962C8B-B14F-4D97-AF65-F5344CB8AC3E}">
        <p14:creationId xmlns:p14="http://schemas.microsoft.com/office/powerpoint/2010/main" val="2715111962"/>
      </p:ext>
    </p:extLst>
  </p:cSld>
  <p:clrMapOvr>
    <a:masterClrMapping/>
  </p:clrMapOvr>
  <p:transition spd="slow">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9031" y="281072"/>
            <a:ext cx="8229600" cy="1273321"/>
          </a:xfrm>
        </p:spPr>
        <p:txBody>
          <a:bodyPr/>
          <a:lstStyle/>
          <a:p>
            <a:pPr algn="ctr" eaLnBrk="1" hangingPunct="1"/>
            <a:r>
              <a:rPr lang="fr-FR" altLang="fr-FR" sz="3300" b="1" dirty="0">
                <a:solidFill>
                  <a:srgbClr val="FF0000"/>
                </a:solidFill>
              </a:rPr>
              <a:t>2</a:t>
            </a:r>
            <a:r>
              <a:rPr lang="fr-FR" altLang="fr-FR" sz="3300" b="1" dirty="0" smtClean="0">
                <a:solidFill>
                  <a:srgbClr val="FF0000"/>
                </a:solidFill>
              </a:rPr>
              <a:t>. Objectif</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34369" y="1472224"/>
            <a:ext cx="8229600" cy="4884126"/>
          </a:xfrm>
        </p:spPr>
        <p:txBody>
          <a:bodyPr>
            <a:normAutofit fontScale="25000" lnSpcReduction="200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lvl="0" indent="0" defTabSz="457200" eaLnBrk="1" fontAlgn="auto" hangingPunct="1">
              <a:spcBef>
                <a:spcPts val="0"/>
              </a:spcBef>
              <a:spcAft>
                <a:spcPts val="0"/>
              </a:spcAft>
              <a:buClrTx/>
              <a:buSzTx/>
              <a:buNone/>
            </a:pPr>
            <a:endParaRPr lang="fr-FR" sz="3600" b="1" dirty="0" smtClean="0">
              <a:solidFill>
                <a:srgbClr val="000000"/>
              </a:solidFill>
            </a:endParaRPr>
          </a:p>
          <a:p>
            <a:pPr marL="0" lvl="0" indent="0" algn="just" defTabSz="457200" eaLnBrk="1" fontAlgn="auto" hangingPunct="1">
              <a:lnSpc>
                <a:spcPct val="120000"/>
              </a:lnSpc>
              <a:spcBef>
                <a:spcPts val="0"/>
              </a:spcBef>
              <a:spcAft>
                <a:spcPts val="0"/>
              </a:spcAft>
              <a:buClrTx/>
              <a:buSzTx/>
              <a:buNone/>
            </a:pPr>
            <a:r>
              <a:rPr lang="fr-FR" sz="8000" dirty="0" smtClean="0">
                <a:solidFill>
                  <a:srgbClr val="000000"/>
                </a:solidFill>
                <a:latin typeface="+mj-lt"/>
                <a:ea typeface="Arial" panose="020B0604020202020204" pitchFamily="34" charset="0"/>
                <a:cs typeface="Arial" panose="020B0604020202020204" pitchFamily="34" charset="0"/>
              </a:rPr>
              <a:t>L'objectif </a:t>
            </a:r>
            <a:r>
              <a:rPr lang="fr-FR" sz="8000" dirty="0">
                <a:solidFill>
                  <a:srgbClr val="000000"/>
                </a:solidFill>
                <a:latin typeface="+mj-lt"/>
                <a:ea typeface="Arial" panose="020B0604020202020204" pitchFamily="34" charset="0"/>
                <a:cs typeface="Arial" panose="020B0604020202020204" pitchFamily="34" charset="0"/>
              </a:rPr>
              <a:t>général de cette étude était de capter les recettes et dépenses liées à l’activité des professionnels du sexe en Côte d’Ivoire.</a:t>
            </a:r>
          </a:p>
          <a:p>
            <a:pPr marL="0" lvl="0" indent="0" algn="just" defTabSz="457200" eaLnBrk="1" fontAlgn="auto" hangingPunct="1">
              <a:lnSpc>
                <a:spcPct val="120000"/>
              </a:lnSpc>
              <a:spcBef>
                <a:spcPts val="0"/>
              </a:spcBef>
              <a:spcAft>
                <a:spcPts val="0"/>
              </a:spcAft>
              <a:buClrTx/>
              <a:buSzTx/>
              <a:buNone/>
            </a:pPr>
            <a:endParaRPr lang="fr-FR" sz="8000" b="1" dirty="0">
              <a:solidFill>
                <a:srgbClr val="000000"/>
              </a:solidFill>
            </a:endParaRPr>
          </a:p>
          <a:p>
            <a:pPr marL="0" indent="0" algn="just">
              <a:lnSpc>
                <a:spcPct val="120000"/>
              </a:lnSpc>
              <a:buNone/>
            </a:pPr>
            <a:r>
              <a:rPr lang="fr-FR" sz="8000" dirty="0">
                <a:solidFill>
                  <a:srgbClr val="000000"/>
                </a:solidFill>
                <a:latin typeface="+mj-lt"/>
                <a:ea typeface="Arial" panose="020B0604020202020204" pitchFamily="34" charset="0"/>
                <a:cs typeface="Arial" panose="020B0604020202020204" pitchFamily="34" charset="0"/>
              </a:rPr>
              <a:t>De façon spécifique, cette étude a permis de calculer les agrégats du compte de branche de l’activité des Professionnels du Sexe. Il s’agissait d’ :</a:t>
            </a:r>
          </a:p>
          <a:p>
            <a:pPr lvl="0" algn="just">
              <a:lnSpc>
                <a:spcPct val="120000"/>
              </a:lnSpc>
            </a:pPr>
            <a:endParaRPr lang="fr-FR" sz="8000" dirty="0">
              <a:solidFill>
                <a:srgbClr val="000000"/>
              </a:solidFill>
              <a:latin typeface="+mj-lt"/>
              <a:ea typeface="Arial" panose="020B0604020202020204" pitchFamily="34" charset="0"/>
              <a:cs typeface="Arial" panose="020B0604020202020204" pitchFamily="34" charset="0"/>
            </a:endParaRPr>
          </a:p>
          <a:p>
            <a:pPr marL="285750" lvl="0" indent="-285750" algn="just">
              <a:lnSpc>
                <a:spcPct val="120000"/>
              </a:lnSpc>
              <a:buFont typeface="Arial" panose="020B0604020202020204" pitchFamily="34" charset="0"/>
              <a:buChar char="•"/>
            </a:pPr>
            <a:r>
              <a:rPr lang="fr-FR" sz="8000" dirty="0">
                <a:solidFill>
                  <a:srgbClr val="000000"/>
                </a:solidFill>
                <a:latin typeface="+mj-lt"/>
                <a:ea typeface="Arial" panose="020B0604020202020204" pitchFamily="34" charset="0"/>
                <a:cs typeface="Arial" panose="020B0604020202020204" pitchFamily="34" charset="0"/>
              </a:rPr>
              <a:t>évaluer le nombre de professionnels du sexe sur le territoire national ;</a:t>
            </a:r>
          </a:p>
          <a:p>
            <a:pPr marL="285750" lvl="0" indent="-285750" algn="just">
              <a:lnSpc>
                <a:spcPct val="120000"/>
              </a:lnSpc>
              <a:buFont typeface="Arial" panose="020B0604020202020204" pitchFamily="34" charset="0"/>
              <a:buChar char="•"/>
            </a:pPr>
            <a:r>
              <a:rPr lang="fr-FR" sz="8000" dirty="0">
                <a:solidFill>
                  <a:srgbClr val="000000"/>
                </a:solidFill>
                <a:latin typeface="+mj-lt"/>
                <a:ea typeface="Arial" panose="020B0604020202020204" pitchFamily="34" charset="0"/>
                <a:cs typeface="Arial" panose="020B0604020202020204" pitchFamily="34" charset="0"/>
              </a:rPr>
              <a:t>évaluer le revenu généré par l’activité des professionnels du sexe ;</a:t>
            </a:r>
          </a:p>
          <a:p>
            <a:pPr marL="285750" lvl="0" indent="-285750" algn="just">
              <a:lnSpc>
                <a:spcPct val="120000"/>
              </a:lnSpc>
              <a:buFont typeface="Arial" panose="020B0604020202020204" pitchFamily="34" charset="0"/>
              <a:buChar char="•"/>
            </a:pPr>
            <a:r>
              <a:rPr lang="fr-FR" sz="8000" dirty="0">
                <a:solidFill>
                  <a:srgbClr val="000000"/>
                </a:solidFill>
                <a:latin typeface="+mj-lt"/>
                <a:ea typeface="Arial" panose="020B0604020202020204" pitchFamily="34" charset="0"/>
                <a:cs typeface="Arial" panose="020B0604020202020204" pitchFamily="34" charset="0"/>
              </a:rPr>
              <a:t>évaluer les dépenses liées directement à l’activité des professionnels du sexe ;</a:t>
            </a:r>
          </a:p>
          <a:p>
            <a:pPr marL="285750" lvl="0" indent="-285750" algn="just">
              <a:lnSpc>
                <a:spcPct val="120000"/>
              </a:lnSpc>
              <a:buFont typeface="Arial" panose="020B0604020202020204" pitchFamily="34" charset="0"/>
              <a:buChar char="•"/>
            </a:pPr>
            <a:r>
              <a:rPr lang="fr-FR" sz="8000" dirty="0">
                <a:solidFill>
                  <a:srgbClr val="000000"/>
                </a:solidFill>
                <a:latin typeface="+mj-lt"/>
                <a:ea typeface="Arial" panose="020B0604020202020204" pitchFamily="34" charset="0"/>
                <a:cs typeface="Arial" panose="020B0604020202020204" pitchFamily="34" charset="0"/>
              </a:rPr>
              <a:t>évaluer la production de l’activité des professionnels du sexe ;</a:t>
            </a:r>
          </a:p>
          <a:p>
            <a:pPr marL="285750" lvl="0" indent="-285750" algn="just">
              <a:lnSpc>
                <a:spcPct val="120000"/>
              </a:lnSpc>
              <a:buFont typeface="Arial" panose="020B0604020202020204" pitchFamily="34" charset="0"/>
              <a:buChar char="•"/>
            </a:pPr>
            <a:r>
              <a:rPr lang="fr-FR" sz="8000" dirty="0">
                <a:solidFill>
                  <a:srgbClr val="000000"/>
                </a:solidFill>
                <a:latin typeface="+mj-lt"/>
                <a:ea typeface="Arial" panose="020B0604020202020204" pitchFamily="34" charset="0"/>
                <a:cs typeface="Arial" panose="020B0604020202020204" pitchFamily="34" charset="0"/>
              </a:rPr>
              <a:t>évaluer la richesse créée par l’activité des professionnels du sexe.</a:t>
            </a:r>
          </a:p>
          <a:p>
            <a:pPr algn="just" defTabSz="844550">
              <a:lnSpc>
                <a:spcPct val="90000"/>
              </a:lnSpc>
              <a:spcAft>
                <a:spcPct val="35000"/>
              </a:spcAft>
            </a:pPr>
            <a:endParaRPr lang="fr-FR" sz="7400" dirty="0">
              <a:solidFill>
                <a:srgbClr val="000000"/>
              </a:solidFill>
              <a:latin typeface="+mj-lt"/>
              <a:ea typeface="Arial" panose="020B0604020202020204" pitchFamily="34" charset="0"/>
              <a:cs typeface="Arial" panose="020B0604020202020204" pitchFamily="34" charset="0"/>
            </a:endParaRPr>
          </a:p>
          <a:p>
            <a:pPr marL="0" lvl="0" indent="0" algn="just" defTabSz="457200" eaLnBrk="1" fontAlgn="auto" hangingPunct="1">
              <a:spcBef>
                <a:spcPts val="0"/>
              </a:spcBef>
              <a:spcAft>
                <a:spcPts val="0"/>
              </a:spcAft>
              <a:buClrTx/>
              <a:buSzTx/>
              <a:buNone/>
            </a:pPr>
            <a:endParaRPr lang="fr-FR" sz="2400" b="1" dirty="0">
              <a:solidFill>
                <a:srgbClr val="000000"/>
              </a:solidFill>
              <a:latin typeface="+mj-lt"/>
            </a:endParaRPr>
          </a:p>
          <a:p>
            <a:pPr marL="0" indent="0" eaLnBrk="1" fontAlgn="auto" hangingPunct="1">
              <a:lnSpc>
                <a:spcPct val="80000"/>
              </a:lnSpc>
              <a:spcAft>
                <a:spcPts val="0"/>
              </a:spcAft>
              <a:buClr>
                <a:schemeClr val="accent3"/>
              </a:buClr>
              <a:buNone/>
              <a:defRPr/>
            </a:pPr>
            <a:endParaRPr lang="fr-FR" altLang="fr-FR" sz="2800" dirty="0" smtClean="0">
              <a:latin typeface="+mj-lt"/>
            </a:endParaRPr>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4</a:t>
            </a:fld>
            <a:endParaRPr lang="fr-FR"/>
          </a:p>
        </p:txBody>
      </p:sp>
      <p:cxnSp>
        <p:nvCxnSpPr>
          <p:cNvPr id="4" name="Connecteur droit 3"/>
          <p:cNvCxnSpPr/>
          <p:nvPr/>
        </p:nvCxnSpPr>
        <p:spPr>
          <a:xfrm>
            <a:off x="457200" y="1274470"/>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44450" y="0"/>
            <a:ext cx="1423048" cy="996135"/>
          </a:xfrm>
          <a:prstGeom prst="rect">
            <a:avLst/>
          </a:prstGeom>
          <a:noFill/>
          <a:ln w="9525">
            <a:noFill/>
            <a:miter lim="800000"/>
            <a:headEnd/>
            <a:tailEnd/>
          </a:ln>
        </p:spPr>
      </p:pic>
    </p:spTree>
    <p:extLst>
      <p:ext uri="{BB962C8B-B14F-4D97-AF65-F5344CB8AC3E}">
        <p14:creationId xmlns:p14="http://schemas.microsoft.com/office/powerpoint/2010/main" val="3292326452"/>
      </p:ext>
    </p:extLst>
  </p:cSld>
  <p:clrMapOvr>
    <a:masterClrMapping/>
  </p:clrMapOvr>
  <p:transition spd="slow">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12717" y="516290"/>
            <a:ext cx="8229600" cy="423851"/>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endParaRPr lang="fr-FR" altLang="fr-FR" sz="3200" dirty="0" smtClean="0"/>
          </a:p>
        </p:txBody>
      </p:sp>
      <p:sp>
        <p:nvSpPr>
          <p:cNvPr id="7171" name="Rectangle 3"/>
          <p:cNvSpPr>
            <a:spLocks noGrp="1" noChangeArrowheads="1"/>
          </p:cNvSpPr>
          <p:nvPr>
            <p:ph idx="1"/>
          </p:nvPr>
        </p:nvSpPr>
        <p:spPr>
          <a:xfrm>
            <a:off x="412717" y="1210696"/>
            <a:ext cx="8229600" cy="5647304"/>
          </a:xfrm>
        </p:spPr>
        <p:txBody>
          <a:bodyPr>
            <a:normAutofit/>
          </a:bodyPr>
          <a:lstStyle/>
          <a:p>
            <a:pPr marL="0" indent="0">
              <a:buNone/>
            </a:pPr>
            <a:r>
              <a:rPr lang="fr-FR" sz="2000" b="1" dirty="0" smtClean="0"/>
              <a:t>Echantillonnage</a:t>
            </a:r>
            <a:endParaRPr lang="fr-FR" sz="2000" b="1" dirty="0"/>
          </a:p>
          <a:p>
            <a:pPr marL="0" indent="0" algn="just">
              <a:buNone/>
            </a:pPr>
            <a:r>
              <a:rPr lang="fr-FR" sz="2000" dirty="0"/>
              <a:t>Une cartographie des sites de prostitution a été  mise à notre disposition par le Programme National de Lutte Contre le Sida (PNLS</a:t>
            </a:r>
            <a:r>
              <a:rPr lang="fr-FR" sz="2000" dirty="0" smtClean="0"/>
              <a:t>).</a:t>
            </a:r>
          </a:p>
          <a:p>
            <a:pPr marL="0" marR="2540" indent="0" algn="just">
              <a:spcAft>
                <a:spcPts val="1200"/>
              </a:spcAft>
              <a:buNone/>
            </a:pPr>
            <a:r>
              <a:rPr lang="fr-FR" sz="2000" dirty="0"/>
              <a:t>Cette cartographie donne une estimation du nombre de professionnels du sexe par région administrative. Elle constitue la base d’estimation de la production et les charges de l’activité des PS</a:t>
            </a:r>
            <a:r>
              <a:rPr lang="fr-FR" sz="2000" dirty="0" smtClean="0"/>
              <a:t>.</a:t>
            </a:r>
          </a:p>
          <a:p>
            <a:pPr marL="0" marR="2540" indent="0" algn="just">
              <a:spcAft>
                <a:spcPts val="1200"/>
              </a:spcAft>
              <a:buNone/>
            </a:pPr>
            <a:r>
              <a:rPr lang="fr-FR" sz="2000" dirty="0">
                <a:solidFill>
                  <a:srgbClr val="000000"/>
                </a:solidFill>
                <a:ea typeface="Arial" panose="020B0604020202020204" pitchFamily="34" charset="0"/>
              </a:rPr>
              <a:t>Partant sur cette base, un effectif de 657 Professionnels du sexe avait été choisi pour la réalisation de l’enquête. Cependant, la collecte de données a porté effectivement sur 673 Professionnels du sexe répartis selon les Directions Régionales Statistiques. Le tableau suivant vous présente la répartition des PS enquêtés</a:t>
            </a:r>
            <a:r>
              <a:rPr lang="fr-FR" sz="2400" dirty="0">
                <a:solidFill>
                  <a:srgbClr val="000000"/>
                </a:solidFill>
                <a:ea typeface="Arial" panose="020B0604020202020204" pitchFamily="34" charset="0"/>
              </a:rPr>
              <a:t>.</a:t>
            </a:r>
            <a:endParaRPr lang="fr-FR" sz="1400" dirty="0">
              <a:solidFill>
                <a:srgbClr val="000000"/>
              </a:solidFill>
              <a:ea typeface="Arial" panose="020B0604020202020204" pitchFamily="34" charset="0"/>
            </a:endParaRPr>
          </a:p>
          <a:p>
            <a:pPr marL="0" marR="2540" indent="0" algn="just">
              <a:spcAft>
                <a:spcPts val="1200"/>
              </a:spcAft>
              <a:buNone/>
            </a:pPr>
            <a:endParaRPr lang="fr-FR" sz="2000" dirty="0"/>
          </a:p>
          <a:p>
            <a:pPr marL="0" indent="0">
              <a:buNone/>
            </a:pPr>
            <a:endParaRPr lang="fr-FR" sz="2000" dirty="0"/>
          </a:p>
          <a:p>
            <a:pPr marL="0" indent="0" eaLnBrk="1" fontAlgn="auto" hangingPunct="1">
              <a:lnSpc>
                <a:spcPct val="80000"/>
              </a:lnSpc>
              <a:spcAft>
                <a:spcPts val="0"/>
              </a:spcAft>
              <a:buClr>
                <a:schemeClr val="accent3"/>
              </a:buClr>
              <a:buNone/>
              <a:defRPr/>
            </a:pPr>
            <a:endParaRPr lang="fr-FR" altLang="fr-FR" sz="2400" dirty="0" smtClean="0"/>
          </a:p>
          <a:p>
            <a:pPr marL="457200" indent="-457200" eaLnBrk="1" fontAlgn="auto" hangingPunct="1">
              <a:lnSpc>
                <a:spcPct val="80000"/>
              </a:lnSpc>
              <a:spcAft>
                <a:spcPts val="0"/>
              </a:spcAft>
              <a:buClr>
                <a:schemeClr val="accent3"/>
              </a:buClr>
              <a:buFont typeface="+mj-lt"/>
              <a:buAutoNum type="arabicPeriod"/>
              <a:defRPr/>
            </a:pPr>
            <a:endParaRPr lang="fr-FR" altLang="fr-FR" sz="2400" dirty="0" smtClean="0"/>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smtClean="0"/>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5</a:t>
            </a:fld>
            <a:endParaRPr lang="fr-FR"/>
          </a:p>
        </p:txBody>
      </p:sp>
      <p:cxnSp>
        <p:nvCxnSpPr>
          <p:cNvPr id="4" name="Connecteur droit 3"/>
          <p:cNvCxnSpPr/>
          <p:nvPr/>
        </p:nvCxnSpPr>
        <p:spPr>
          <a:xfrm>
            <a:off x="457199" y="1074625"/>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8515" y="33347"/>
            <a:ext cx="1250531" cy="875373"/>
          </a:xfrm>
          <a:prstGeom prst="rect">
            <a:avLst/>
          </a:prstGeom>
          <a:noFill/>
          <a:ln w="9525">
            <a:noFill/>
            <a:miter lim="800000"/>
            <a:headEnd/>
            <a:tailEnd/>
          </a:ln>
        </p:spPr>
      </p:pic>
      <p:sp>
        <p:nvSpPr>
          <p:cNvPr id="2" name="Rectangle 1"/>
          <p:cNvSpPr/>
          <p:nvPr/>
        </p:nvSpPr>
        <p:spPr>
          <a:xfrm>
            <a:off x="1475656" y="543549"/>
            <a:ext cx="6264696" cy="523220"/>
          </a:xfrm>
          <a:prstGeom prst="rect">
            <a:avLst/>
          </a:prstGeom>
        </p:spPr>
        <p:txBody>
          <a:bodyPr wrap="square">
            <a:spAutoFit/>
          </a:bodyPr>
          <a:lstStyle/>
          <a:p>
            <a:pPr algn="ctr"/>
            <a:r>
              <a:rPr lang="fr-FR" altLang="fr-FR" sz="2800" b="1" dirty="0">
                <a:solidFill>
                  <a:srgbClr val="FF0000"/>
                </a:solidFill>
              </a:rPr>
              <a:t>3</a:t>
            </a:r>
            <a:r>
              <a:rPr lang="fr-FR" altLang="fr-FR" sz="2800" b="1" dirty="0" smtClean="0">
                <a:solidFill>
                  <a:srgbClr val="FF0000"/>
                </a:solidFill>
              </a:rPr>
              <a:t>. Méthodologie </a:t>
            </a:r>
            <a:r>
              <a:rPr lang="fr-FR" altLang="fr-FR" sz="2800" b="1" dirty="0">
                <a:solidFill>
                  <a:srgbClr val="FF0000"/>
                </a:solidFill>
              </a:rPr>
              <a:t>(</a:t>
            </a:r>
            <a:r>
              <a:rPr lang="fr-FR" altLang="fr-FR" sz="2800" b="1" dirty="0" smtClean="0">
                <a:solidFill>
                  <a:srgbClr val="FF0000"/>
                </a:solidFill>
              </a:rPr>
              <a:t>1/2)</a:t>
            </a:r>
            <a:endParaRPr lang="fr-FR" sz="2800" dirty="0"/>
          </a:p>
        </p:txBody>
      </p:sp>
    </p:spTree>
    <p:extLst>
      <p:ext uri="{BB962C8B-B14F-4D97-AF65-F5344CB8AC3E}">
        <p14:creationId xmlns:p14="http://schemas.microsoft.com/office/powerpoint/2010/main" val="3488173823"/>
      </p:ext>
    </p:extLst>
  </p:cSld>
  <p:clrMapOvr>
    <a:masterClrMapping/>
  </p:clrMapOvr>
  <p:transition spd="slow">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12717" y="516290"/>
            <a:ext cx="8229600" cy="423851"/>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endParaRPr lang="fr-FR" altLang="fr-FR" sz="3200" dirty="0" smtClean="0"/>
          </a:p>
        </p:txBody>
      </p:sp>
      <p:sp>
        <p:nvSpPr>
          <p:cNvPr id="7171" name="Rectangle 3"/>
          <p:cNvSpPr>
            <a:spLocks noGrp="1" noChangeArrowheads="1"/>
          </p:cNvSpPr>
          <p:nvPr>
            <p:ph idx="1"/>
          </p:nvPr>
        </p:nvSpPr>
        <p:spPr>
          <a:xfrm>
            <a:off x="412717" y="1210696"/>
            <a:ext cx="8229600" cy="5647304"/>
          </a:xfrm>
        </p:spPr>
        <p:txBody>
          <a:bodyPr>
            <a:normAutofit/>
          </a:bodyPr>
          <a:lstStyle/>
          <a:p>
            <a:pPr marL="0" indent="0">
              <a:buNone/>
            </a:pPr>
            <a:r>
              <a:rPr lang="fr-FR" sz="1800" b="1" dirty="0" smtClean="0">
                <a:latin typeface="Times New Roman" panose="02020603050405020304" pitchFamily="18" charset="0"/>
                <a:ea typeface="Calibri" panose="020F0502020204030204" pitchFamily="34" charset="0"/>
                <a:cs typeface="Times New Roman" panose="02020603050405020304" pitchFamily="18" charset="0"/>
              </a:rPr>
              <a:t>Tableau </a:t>
            </a:r>
            <a:r>
              <a:rPr lang="fr-FR" sz="1800" b="1" dirty="0">
                <a:latin typeface="Times New Roman" panose="02020603050405020304" pitchFamily="18" charset="0"/>
                <a:ea typeface="Calibri" panose="020F0502020204030204" pitchFamily="34" charset="0"/>
                <a:cs typeface="Times New Roman" panose="02020603050405020304" pitchFamily="18" charset="0"/>
              </a:rPr>
              <a:t>1: Répartition du nombre de PS enquêtés dans les différentes </a:t>
            </a:r>
            <a:r>
              <a:rPr lang="fr-FR" sz="2000" b="1" dirty="0">
                <a:latin typeface="Times New Roman" panose="02020603050405020304" pitchFamily="18" charset="0"/>
                <a:ea typeface="Calibri" panose="020F0502020204030204" pitchFamily="34" charset="0"/>
                <a:cs typeface="Times New Roman" panose="02020603050405020304" pitchFamily="18" charset="0"/>
              </a:rPr>
              <a:t>Directions Régionales Statistiques</a:t>
            </a:r>
            <a:endParaRPr lang="fr-FR" sz="2000"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sz="2000" dirty="0"/>
          </a:p>
          <a:p>
            <a:pPr marL="0" indent="0" eaLnBrk="1" fontAlgn="auto" hangingPunct="1">
              <a:lnSpc>
                <a:spcPct val="80000"/>
              </a:lnSpc>
              <a:spcAft>
                <a:spcPts val="0"/>
              </a:spcAft>
              <a:buClr>
                <a:schemeClr val="accent3"/>
              </a:buClr>
              <a:buNone/>
              <a:defRPr/>
            </a:pPr>
            <a:endParaRPr lang="fr-FR" altLang="fr-FR" sz="2400" dirty="0" smtClean="0"/>
          </a:p>
          <a:p>
            <a:pPr marL="457200" indent="-457200" eaLnBrk="1" fontAlgn="auto" hangingPunct="1">
              <a:lnSpc>
                <a:spcPct val="80000"/>
              </a:lnSpc>
              <a:spcAft>
                <a:spcPts val="0"/>
              </a:spcAft>
              <a:buClr>
                <a:schemeClr val="accent3"/>
              </a:buClr>
              <a:buFont typeface="+mj-lt"/>
              <a:buAutoNum type="arabicPeriod"/>
              <a:defRPr/>
            </a:pPr>
            <a:endParaRPr lang="fr-FR" altLang="fr-FR" sz="2400" dirty="0" smtClean="0"/>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smtClean="0"/>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6</a:t>
            </a:fld>
            <a:endParaRPr lang="fr-FR"/>
          </a:p>
        </p:txBody>
      </p:sp>
      <p:cxnSp>
        <p:nvCxnSpPr>
          <p:cNvPr id="4" name="Connecteur droit 3"/>
          <p:cNvCxnSpPr/>
          <p:nvPr/>
        </p:nvCxnSpPr>
        <p:spPr>
          <a:xfrm>
            <a:off x="457199" y="1074625"/>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8515" y="33347"/>
            <a:ext cx="1250531" cy="875373"/>
          </a:xfrm>
          <a:prstGeom prst="rect">
            <a:avLst/>
          </a:prstGeom>
          <a:noFill/>
          <a:ln w="9525">
            <a:noFill/>
            <a:miter lim="800000"/>
            <a:headEnd/>
            <a:tailEnd/>
          </a:ln>
        </p:spPr>
      </p:pic>
      <p:sp>
        <p:nvSpPr>
          <p:cNvPr id="2" name="Rectangle 1"/>
          <p:cNvSpPr/>
          <p:nvPr/>
        </p:nvSpPr>
        <p:spPr>
          <a:xfrm>
            <a:off x="1475656" y="543549"/>
            <a:ext cx="6264696" cy="523220"/>
          </a:xfrm>
          <a:prstGeom prst="rect">
            <a:avLst/>
          </a:prstGeom>
        </p:spPr>
        <p:txBody>
          <a:bodyPr wrap="square">
            <a:spAutoFit/>
          </a:bodyPr>
          <a:lstStyle/>
          <a:p>
            <a:pPr algn="ctr"/>
            <a:r>
              <a:rPr lang="fr-FR" altLang="fr-FR" sz="2800" b="1" dirty="0">
                <a:solidFill>
                  <a:srgbClr val="FF0000"/>
                </a:solidFill>
              </a:rPr>
              <a:t>3</a:t>
            </a:r>
            <a:r>
              <a:rPr lang="fr-FR" altLang="fr-FR" sz="2800" b="1" dirty="0" smtClean="0">
                <a:solidFill>
                  <a:srgbClr val="FF0000"/>
                </a:solidFill>
              </a:rPr>
              <a:t>. Méthodologie (2/2)</a:t>
            </a:r>
            <a:endParaRPr lang="fr-FR" sz="2800" dirty="0"/>
          </a:p>
        </p:txBody>
      </p:sp>
      <p:graphicFrame>
        <p:nvGraphicFramePr>
          <p:cNvPr id="3" name="Tableau 2"/>
          <p:cNvGraphicFramePr>
            <a:graphicFrameLocks noGrp="1"/>
          </p:cNvGraphicFramePr>
          <p:nvPr>
            <p:extLst>
              <p:ext uri="{D42A27DB-BD31-4B8C-83A1-F6EECF244321}">
                <p14:modId xmlns:p14="http://schemas.microsoft.com/office/powerpoint/2010/main" val="341295817"/>
              </p:ext>
            </p:extLst>
          </p:nvPr>
        </p:nvGraphicFramePr>
        <p:xfrm>
          <a:off x="493204" y="2132863"/>
          <a:ext cx="8229599" cy="4648111"/>
        </p:xfrm>
        <a:graphic>
          <a:graphicData uri="http://schemas.openxmlformats.org/drawingml/2006/table">
            <a:tbl>
              <a:tblPr firstRow="1" firstCol="1" bandRow="1">
                <a:tableStyleId>{5C22544A-7EE6-4342-B048-85BDC9FD1C3A}</a:tableStyleId>
              </a:tblPr>
              <a:tblGrid>
                <a:gridCol w="309433"/>
                <a:gridCol w="2419502"/>
                <a:gridCol w="1007303"/>
                <a:gridCol w="1045159"/>
                <a:gridCol w="1045159"/>
                <a:gridCol w="1234440"/>
                <a:gridCol w="1168603"/>
              </a:tblGrid>
              <a:tr h="507429">
                <a:tc>
                  <a:txBody>
                    <a:bodyPr/>
                    <a:lstStyle/>
                    <a:p>
                      <a:pPr marL="6350" marR="2540" indent="-6350" algn="just">
                        <a:lnSpc>
                          <a:spcPct val="104000"/>
                        </a:lnSpc>
                        <a:spcAft>
                          <a:spcPts val="0"/>
                        </a:spcAft>
                      </a:pPr>
                      <a:r>
                        <a:rPr lang="fr-FR" sz="1200" dirty="0">
                          <a:effectLst/>
                        </a:rPr>
                        <a:t> </a:t>
                      </a:r>
                      <a:endParaRPr lang="fr-FR" sz="10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dirty="0">
                          <a:effectLst/>
                        </a:rPr>
                        <a:t>DIRECTIONS REGIONALES STATISITQUES</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PS estimés 2015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PS à enquêter</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just">
                        <a:lnSpc>
                          <a:spcPct val="104000"/>
                        </a:lnSpc>
                        <a:spcAft>
                          <a:spcPts val="0"/>
                        </a:spcAft>
                      </a:pPr>
                      <a:r>
                        <a:rPr lang="fr-FR" sz="1600">
                          <a:effectLst/>
                        </a:rPr>
                        <a:t>PS enquêtés </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Nombre Agents de collecte</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Nombre de superviseurs</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1</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dirty="0">
                          <a:effectLst/>
                        </a:rPr>
                        <a:t>Abengourou</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2427</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20</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24</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 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2</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dirty="0">
                          <a:effectLst/>
                        </a:rPr>
                        <a:t>Abidjan</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12426</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315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326</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16</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8</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3</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Agboville</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2164</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17</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18</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 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4</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Bondoukou</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1781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20</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20</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 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5</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Bouaké</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2725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40</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dirty="0">
                          <a:effectLst/>
                        </a:rPr>
                        <a:t>40</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2</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 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6</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Yamoussoukro</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1782</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20</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dirty="0">
                          <a:effectLst/>
                        </a:rPr>
                        <a:t>20</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 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7</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Daloa</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4244</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40</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dirty="0">
                          <a:effectLst/>
                        </a:rPr>
                        <a:t>40</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2</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 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8</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Gagnoa</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3223</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40</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dirty="0">
                          <a:effectLst/>
                        </a:rPr>
                        <a:t>43</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2</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 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9</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Daoukro</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1196</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12</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 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10</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Man</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4359</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20</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20</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 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11</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Séguéla</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1252</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15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 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12</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Odienné</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845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15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 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13</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Korogho</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3090</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40</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39</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2</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 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r">
                        <a:lnSpc>
                          <a:spcPct val="104000"/>
                        </a:lnSpc>
                        <a:spcAft>
                          <a:spcPts val="0"/>
                        </a:spcAft>
                      </a:pPr>
                      <a:r>
                        <a:rPr lang="fr-FR" sz="1200">
                          <a:effectLst/>
                        </a:rPr>
                        <a:t>14</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San-Pedro</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4205</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40</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41</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2</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 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r>
              <a:tr h="259908">
                <a:tc>
                  <a:txBody>
                    <a:bodyPr/>
                    <a:lstStyle/>
                    <a:p>
                      <a:pPr marL="6350" marR="2540" indent="-6350" algn="just">
                        <a:lnSpc>
                          <a:spcPct val="104000"/>
                        </a:lnSpc>
                        <a:spcAft>
                          <a:spcPts val="0"/>
                        </a:spcAft>
                      </a:pPr>
                      <a:r>
                        <a:rPr lang="fr-FR" sz="1200">
                          <a:effectLst/>
                        </a:rPr>
                        <a:t> </a:t>
                      </a:r>
                      <a:endParaRPr lang="fr-FR" sz="10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just">
                        <a:lnSpc>
                          <a:spcPct val="104000"/>
                        </a:lnSpc>
                        <a:spcAft>
                          <a:spcPts val="0"/>
                        </a:spcAft>
                      </a:pPr>
                      <a:r>
                        <a:rPr lang="fr-FR" sz="1600">
                          <a:effectLst/>
                        </a:rPr>
                        <a:t>TOTAL</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45719</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657</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tc>
                <a:tc>
                  <a:txBody>
                    <a:bodyPr/>
                    <a:lstStyle/>
                    <a:p>
                      <a:pPr marL="6350" marR="2540" indent="-6350" algn="r">
                        <a:lnSpc>
                          <a:spcPct val="104000"/>
                        </a:lnSpc>
                        <a:spcAft>
                          <a:spcPts val="0"/>
                        </a:spcAft>
                      </a:pPr>
                      <a:r>
                        <a:rPr lang="fr-FR" sz="1600">
                          <a:effectLst/>
                        </a:rPr>
                        <a:t>673</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a:effectLst/>
                        </a:rPr>
                        <a:t>36</a:t>
                      </a:r>
                      <a:endParaRPr lang="fr-FR" sz="1100">
                        <a:solidFill>
                          <a:srgbClr val="000000"/>
                        </a:solidFill>
                        <a:effectLst/>
                        <a:latin typeface="Arial" panose="020B0604020202020204" pitchFamily="34" charset="0"/>
                        <a:ea typeface="Arial" panose="020B0604020202020204" pitchFamily="34" charset="0"/>
                      </a:endParaRPr>
                    </a:p>
                  </a:txBody>
                  <a:tcPr marL="44450" marR="44450" marT="0" marB="0" anchor="ctr"/>
                </a:tc>
                <a:tc>
                  <a:txBody>
                    <a:bodyPr/>
                    <a:lstStyle/>
                    <a:p>
                      <a:pPr marL="6350" marR="2540" indent="-6350" algn="r">
                        <a:lnSpc>
                          <a:spcPct val="104000"/>
                        </a:lnSpc>
                        <a:spcAft>
                          <a:spcPts val="0"/>
                        </a:spcAft>
                      </a:pPr>
                      <a:r>
                        <a:rPr lang="fr-FR" sz="1600" dirty="0">
                          <a:effectLst/>
                        </a:rPr>
                        <a:t>21</a:t>
                      </a:r>
                      <a:endParaRPr lang="fr-FR" sz="1100" dirty="0">
                        <a:solidFill>
                          <a:srgbClr val="000000"/>
                        </a:solidFill>
                        <a:effectLst/>
                        <a:latin typeface="Arial" panose="020B0604020202020204" pitchFamily="34" charset="0"/>
                        <a:ea typeface="Arial" panose="020B0604020202020204" pitchFamily="34" charset="0"/>
                      </a:endParaRPr>
                    </a:p>
                  </a:txBody>
                  <a:tcPr marL="44450" marR="44450" marT="0" marB="0" anchor="ctr"/>
                </a:tc>
              </a:tr>
            </a:tbl>
          </a:graphicData>
        </a:graphic>
      </p:graphicFrame>
    </p:spTree>
    <p:extLst>
      <p:ext uri="{BB962C8B-B14F-4D97-AF65-F5344CB8AC3E}">
        <p14:creationId xmlns:p14="http://schemas.microsoft.com/office/powerpoint/2010/main" val="2962221519"/>
      </p:ext>
    </p:extLst>
  </p:cSld>
  <p:clrMapOvr>
    <a:masterClrMapping/>
  </p:clrMapOvr>
  <p:transition spd="slow">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12717" y="516290"/>
            <a:ext cx="8229600" cy="423851"/>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endParaRPr lang="fr-FR" altLang="fr-FR" sz="3200" dirty="0" smtClean="0"/>
          </a:p>
        </p:txBody>
      </p:sp>
      <p:sp>
        <p:nvSpPr>
          <p:cNvPr id="7171" name="Rectangle 3"/>
          <p:cNvSpPr>
            <a:spLocks noGrp="1" noChangeArrowheads="1"/>
          </p:cNvSpPr>
          <p:nvPr>
            <p:ph idx="1"/>
          </p:nvPr>
        </p:nvSpPr>
        <p:spPr>
          <a:xfrm>
            <a:off x="412717" y="1210696"/>
            <a:ext cx="8229600" cy="5314648"/>
          </a:xfrm>
        </p:spPr>
        <p:txBody>
          <a:bodyPr>
            <a:normAutofit fontScale="70000" lnSpcReduction="200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marR="2540" indent="0" algn="just">
              <a:lnSpc>
                <a:spcPct val="120000"/>
              </a:lnSpc>
              <a:spcAft>
                <a:spcPts val="25"/>
              </a:spcAft>
              <a:buNone/>
            </a:pPr>
            <a:r>
              <a:rPr lang="fr-FR" sz="3300" dirty="0">
                <a:solidFill>
                  <a:srgbClr val="000000"/>
                </a:solidFill>
                <a:latin typeface="+mj-lt"/>
                <a:ea typeface="Arial" panose="020B0604020202020204" pitchFamily="34" charset="0"/>
              </a:rPr>
              <a:t>Le questionnaire a été élaboré sur la base des agrégats retenus pour la réalisation du compte de branche du module ERETES. Il est composé de quatre sections qui sont :</a:t>
            </a:r>
            <a:endParaRPr lang="fr-FR" sz="1900" dirty="0">
              <a:solidFill>
                <a:srgbClr val="000000"/>
              </a:solidFill>
              <a:latin typeface="+mj-lt"/>
              <a:ea typeface="Arial" panose="020B0604020202020204" pitchFamily="34" charset="0"/>
            </a:endParaRPr>
          </a:p>
          <a:p>
            <a:pPr marL="342900" marR="2540" lvl="0" indent="-342900" algn="just">
              <a:lnSpc>
                <a:spcPct val="120000"/>
              </a:lnSpc>
              <a:spcAft>
                <a:spcPts val="0"/>
              </a:spcAft>
              <a:buFont typeface="Wingdings" panose="05000000000000000000" pitchFamily="2" charset="2"/>
              <a:buChar char=""/>
            </a:pPr>
            <a:r>
              <a:rPr lang="fr-FR" sz="3300" dirty="0">
                <a:solidFill>
                  <a:srgbClr val="000000"/>
                </a:solidFill>
                <a:latin typeface="+mj-lt"/>
                <a:ea typeface="Arial" panose="020B0604020202020204" pitchFamily="34" charset="0"/>
              </a:rPr>
              <a:t>La section « Identification » ;</a:t>
            </a:r>
            <a:endParaRPr lang="fr-FR" sz="1900" dirty="0">
              <a:solidFill>
                <a:srgbClr val="000000"/>
              </a:solidFill>
              <a:latin typeface="+mj-lt"/>
              <a:ea typeface="Arial" panose="020B0604020202020204" pitchFamily="34" charset="0"/>
            </a:endParaRPr>
          </a:p>
          <a:p>
            <a:pPr marL="342900" marR="2540" lvl="0" indent="-342900" algn="just">
              <a:lnSpc>
                <a:spcPct val="120000"/>
              </a:lnSpc>
              <a:spcAft>
                <a:spcPts val="0"/>
              </a:spcAft>
              <a:buFont typeface="Wingdings" panose="05000000000000000000" pitchFamily="2" charset="2"/>
              <a:buChar char=""/>
            </a:pPr>
            <a:r>
              <a:rPr lang="fr-FR" sz="3300" dirty="0">
                <a:solidFill>
                  <a:srgbClr val="000000"/>
                </a:solidFill>
                <a:latin typeface="+mj-lt"/>
                <a:ea typeface="Arial" panose="020B0604020202020204" pitchFamily="34" charset="0"/>
              </a:rPr>
              <a:t>La section « caractéristiques sociodémographiques » ;</a:t>
            </a:r>
            <a:endParaRPr lang="fr-FR" sz="1900" dirty="0">
              <a:solidFill>
                <a:srgbClr val="000000"/>
              </a:solidFill>
              <a:latin typeface="+mj-lt"/>
              <a:ea typeface="Arial" panose="020B0604020202020204" pitchFamily="34" charset="0"/>
            </a:endParaRPr>
          </a:p>
          <a:p>
            <a:pPr marL="342900" marR="2540" lvl="0" indent="-342900" algn="just">
              <a:lnSpc>
                <a:spcPct val="120000"/>
              </a:lnSpc>
              <a:spcAft>
                <a:spcPts val="0"/>
              </a:spcAft>
              <a:buFont typeface="Wingdings" panose="05000000000000000000" pitchFamily="2" charset="2"/>
              <a:buChar char=""/>
            </a:pPr>
            <a:r>
              <a:rPr lang="fr-FR" sz="3300" dirty="0">
                <a:solidFill>
                  <a:srgbClr val="000000"/>
                </a:solidFill>
                <a:latin typeface="+mj-lt"/>
                <a:ea typeface="Arial" panose="020B0604020202020204" pitchFamily="34" charset="0"/>
              </a:rPr>
              <a:t>La section « Revenu » ;</a:t>
            </a:r>
            <a:endParaRPr lang="fr-FR" sz="1900" dirty="0">
              <a:solidFill>
                <a:srgbClr val="000000"/>
              </a:solidFill>
              <a:latin typeface="+mj-lt"/>
              <a:ea typeface="Arial" panose="020B0604020202020204" pitchFamily="34" charset="0"/>
            </a:endParaRPr>
          </a:p>
          <a:p>
            <a:pPr marL="342900" marR="2540" lvl="0" indent="-342900" algn="just">
              <a:lnSpc>
                <a:spcPct val="120000"/>
              </a:lnSpc>
              <a:spcAft>
                <a:spcPts val="25"/>
              </a:spcAft>
              <a:buFont typeface="Wingdings" panose="05000000000000000000" pitchFamily="2" charset="2"/>
              <a:buChar char=""/>
            </a:pPr>
            <a:r>
              <a:rPr lang="fr-FR" sz="3300" dirty="0">
                <a:solidFill>
                  <a:srgbClr val="000000"/>
                </a:solidFill>
                <a:latin typeface="+mj-lt"/>
                <a:ea typeface="Arial" panose="020B0604020202020204" pitchFamily="34" charset="0"/>
              </a:rPr>
              <a:t>La section « Dépenses ».</a:t>
            </a:r>
            <a:endParaRPr lang="fr-FR" sz="1900" dirty="0">
              <a:solidFill>
                <a:srgbClr val="000000"/>
              </a:solidFill>
              <a:latin typeface="+mj-lt"/>
              <a:ea typeface="Arial" panose="020B0604020202020204" pitchFamily="34" charset="0"/>
            </a:endParaRPr>
          </a:p>
          <a:p>
            <a:pPr marL="0" marR="2540" indent="0" algn="just">
              <a:lnSpc>
                <a:spcPct val="120000"/>
              </a:lnSpc>
              <a:spcBef>
                <a:spcPts val="1200"/>
              </a:spcBef>
              <a:spcAft>
                <a:spcPts val="25"/>
              </a:spcAft>
              <a:buNone/>
            </a:pPr>
            <a:r>
              <a:rPr lang="fr-FR" sz="3300" dirty="0">
                <a:solidFill>
                  <a:srgbClr val="000000"/>
                </a:solidFill>
                <a:latin typeface="+mj-lt"/>
                <a:ea typeface="Arial" panose="020B0604020202020204" pitchFamily="34" charset="0"/>
              </a:rPr>
              <a:t>Un manuel de l’agent de collecte, qui est un document explicatif permettant de situer le contexte de l’étude et une compréhension des variables du questionnaire, a été élaboré. Il contient également la définition des mots clés et les recommandations générales à l’endroit de l’agent enquêteur. </a:t>
            </a:r>
            <a:endParaRPr lang="fr-FR" sz="1900" dirty="0">
              <a:solidFill>
                <a:srgbClr val="000000"/>
              </a:solidFill>
              <a:latin typeface="+mj-lt"/>
              <a:ea typeface="Arial" panose="020B0604020202020204" pitchFamily="34" charset="0"/>
            </a:endParaRPr>
          </a:p>
          <a:p>
            <a:pPr marL="0" indent="0" eaLnBrk="1" fontAlgn="auto" hangingPunct="1">
              <a:lnSpc>
                <a:spcPct val="80000"/>
              </a:lnSpc>
              <a:spcAft>
                <a:spcPts val="0"/>
              </a:spcAft>
              <a:buClr>
                <a:schemeClr val="accent3"/>
              </a:buClr>
              <a:buNone/>
              <a:defRPr/>
            </a:pPr>
            <a:endParaRPr lang="fr-FR" altLang="fr-FR" sz="2800" dirty="0" smtClean="0">
              <a:latin typeface="+mj-lt"/>
            </a:endParaRPr>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800" dirty="0">
              <a:latin typeface="+mj-lt"/>
            </a:endParaRPr>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7</a:t>
            </a:fld>
            <a:endParaRPr lang="fr-FR"/>
          </a:p>
        </p:txBody>
      </p:sp>
      <p:cxnSp>
        <p:nvCxnSpPr>
          <p:cNvPr id="4" name="Connecteur droit 3"/>
          <p:cNvCxnSpPr/>
          <p:nvPr/>
        </p:nvCxnSpPr>
        <p:spPr>
          <a:xfrm>
            <a:off x="457199" y="1074625"/>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8515" y="33347"/>
            <a:ext cx="1250531" cy="875373"/>
          </a:xfrm>
          <a:prstGeom prst="rect">
            <a:avLst/>
          </a:prstGeom>
          <a:noFill/>
          <a:ln w="9525">
            <a:noFill/>
            <a:miter lim="800000"/>
            <a:headEnd/>
            <a:tailEnd/>
          </a:ln>
        </p:spPr>
      </p:pic>
      <p:sp>
        <p:nvSpPr>
          <p:cNvPr id="2" name="Rectangle 1"/>
          <p:cNvSpPr/>
          <p:nvPr/>
        </p:nvSpPr>
        <p:spPr>
          <a:xfrm>
            <a:off x="1475656" y="543549"/>
            <a:ext cx="6264696" cy="523220"/>
          </a:xfrm>
          <a:prstGeom prst="rect">
            <a:avLst/>
          </a:prstGeom>
        </p:spPr>
        <p:txBody>
          <a:bodyPr wrap="square">
            <a:spAutoFit/>
          </a:bodyPr>
          <a:lstStyle/>
          <a:p>
            <a:pPr algn="ctr"/>
            <a:r>
              <a:rPr lang="fr-FR" altLang="fr-FR" sz="2800" b="1" dirty="0">
                <a:solidFill>
                  <a:srgbClr val="FF0000"/>
                </a:solidFill>
              </a:rPr>
              <a:t>4</a:t>
            </a:r>
            <a:r>
              <a:rPr lang="fr-FR" altLang="fr-FR" sz="2800" b="1" dirty="0" smtClean="0">
                <a:solidFill>
                  <a:srgbClr val="FF0000"/>
                </a:solidFill>
              </a:rPr>
              <a:t>. Outils de collecte</a:t>
            </a:r>
            <a:endParaRPr lang="fr-FR" sz="2800" dirty="0"/>
          </a:p>
        </p:txBody>
      </p:sp>
    </p:spTree>
    <p:extLst>
      <p:ext uri="{BB962C8B-B14F-4D97-AF65-F5344CB8AC3E}">
        <p14:creationId xmlns:p14="http://schemas.microsoft.com/office/powerpoint/2010/main" val="305816952"/>
      </p:ext>
    </p:extLst>
  </p:cSld>
  <p:clrMapOvr>
    <a:masterClrMapping/>
  </p:clrMapOvr>
  <p:transition spd="slow">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12717" y="516290"/>
            <a:ext cx="8229600" cy="423851"/>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endParaRPr lang="fr-FR" altLang="fr-FR" sz="3200" dirty="0" smtClean="0"/>
          </a:p>
        </p:txBody>
      </p:sp>
      <p:sp>
        <p:nvSpPr>
          <p:cNvPr id="7171" name="Rectangle 3"/>
          <p:cNvSpPr>
            <a:spLocks noGrp="1" noChangeArrowheads="1"/>
          </p:cNvSpPr>
          <p:nvPr>
            <p:ph idx="1"/>
          </p:nvPr>
        </p:nvSpPr>
        <p:spPr>
          <a:xfrm>
            <a:off x="412717" y="1210696"/>
            <a:ext cx="8229600" cy="5314648"/>
          </a:xfrm>
        </p:spPr>
        <p:txBody>
          <a:bodyPr>
            <a:normAutofit/>
          </a:bodyPr>
          <a:lstStyle/>
          <a:p>
            <a:pPr marL="800100" lvl="1" indent="-342900" algn="just" eaLnBrk="1" fontAlgn="auto" hangingPunct="1">
              <a:spcBef>
                <a:spcPts val="0"/>
              </a:spcBef>
              <a:spcAft>
                <a:spcPts val="0"/>
              </a:spcAft>
              <a:buClrTx/>
              <a:buSzTx/>
              <a:buFont typeface="Courier New" panose="02070309020205020404" pitchFamily="49" charset="0"/>
              <a:buChar char="o"/>
            </a:pPr>
            <a:r>
              <a:rPr lang="fr-FR" sz="2000" b="1" dirty="0" smtClean="0">
                <a:solidFill>
                  <a:prstClr val="black"/>
                </a:solidFill>
                <a:latin typeface="+mj-lt"/>
              </a:rPr>
              <a:t>Le Programme National de Lutte contre le SIDA  </a:t>
            </a:r>
            <a:r>
              <a:rPr lang="fr-FR" sz="2000" dirty="0" smtClean="0">
                <a:solidFill>
                  <a:prstClr val="black"/>
                </a:solidFill>
                <a:latin typeface="+mj-lt"/>
              </a:rPr>
              <a:t>qui,</a:t>
            </a:r>
            <a:r>
              <a:rPr lang="fr-FR" sz="2000" b="1" dirty="0" smtClean="0">
                <a:solidFill>
                  <a:prstClr val="black"/>
                </a:solidFill>
                <a:latin typeface="+mj-lt"/>
              </a:rPr>
              <a:t> </a:t>
            </a:r>
            <a:r>
              <a:rPr lang="fr-FR" sz="2000" dirty="0" smtClean="0">
                <a:solidFill>
                  <a:prstClr val="black"/>
                </a:solidFill>
                <a:latin typeface="+mj-lt"/>
              </a:rPr>
              <a:t>à la suite d’une enquête réalisée en collaboration avec </a:t>
            </a:r>
            <a:r>
              <a:rPr lang="fr-FR" sz="2000" dirty="0" err="1" smtClean="0">
                <a:solidFill>
                  <a:prstClr val="black"/>
                </a:solidFill>
                <a:latin typeface="+mj-lt"/>
              </a:rPr>
              <a:t>Enda</a:t>
            </a:r>
            <a:r>
              <a:rPr lang="fr-FR" sz="2000" dirty="0" smtClean="0">
                <a:solidFill>
                  <a:prstClr val="black"/>
                </a:solidFill>
                <a:latin typeface="+mj-lt"/>
              </a:rPr>
              <a:t> Santé en juin 2016, a établi une cartographie des  professionnels du sexe en Côte d’Ivoire.  Cette cartographie présente une estimation du nombre de professionnels du sexe en Côte d’Ivoire en 2015. Elle a été mise à la disposition de l’INS pour les besoins de l’enquête. </a:t>
            </a:r>
          </a:p>
          <a:p>
            <a:pPr marL="0" lvl="0" indent="0" algn="just" eaLnBrk="1" fontAlgn="auto" hangingPunct="1">
              <a:lnSpc>
                <a:spcPct val="150000"/>
              </a:lnSpc>
              <a:spcBef>
                <a:spcPts val="0"/>
              </a:spcBef>
              <a:spcAft>
                <a:spcPts val="0"/>
              </a:spcAft>
              <a:buClrTx/>
              <a:buSzTx/>
              <a:buNone/>
            </a:pPr>
            <a:endParaRPr lang="fr-FR" sz="2000" dirty="0">
              <a:solidFill>
                <a:prstClr val="black"/>
              </a:solidFill>
              <a:latin typeface="+mj-lt"/>
            </a:endParaRPr>
          </a:p>
          <a:p>
            <a:pPr marL="800100" lvl="1" indent="-342900" algn="just" eaLnBrk="1" fontAlgn="auto" hangingPunct="1">
              <a:spcBef>
                <a:spcPts val="0"/>
              </a:spcBef>
              <a:spcAft>
                <a:spcPts val="0"/>
              </a:spcAft>
              <a:buClrTx/>
              <a:buSzTx/>
              <a:buFont typeface="Courier New" panose="02070309020205020404" pitchFamily="49" charset="0"/>
              <a:buChar char="o"/>
            </a:pPr>
            <a:r>
              <a:rPr lang="fr-FR" sz="2000" b="1" dirty="0" smtClean="0">
                <a:solidFill>
                  <a:prstClr val="black"/>
                </a:solidFill>
                <a:latin typeface="+mj-lt"/>
              </a:rPr>
              <a:t>Les </a:t>
            </a:r>
            <a:r>
              <a:rPr lang="fr-FR" sz="2000" b="1" dirty="0">
                <a:solidFill>
                  <a:prstClr val="black"/>
                </a:solidFill>
                <a:latin typeface="+mj-lt"/>
              </a:rPr>
              <a:t>ONG œuvrant dans le domaine de la santé </a:t>
            </a:r>
            <a:r>
              <a:rPr lang="fr-FR" sz="2000" dirty="0">
                <a:solidFill>
                  <a:prstClr val="black"/>
                </a:solidFill>
                <a:latin typeface="+mj-lt"/>
              </a:rPr>
              <a:t>qui  apportent une assistance aux professionnels du sexe par des dons, des tests de dépistage gratuits et réguliers et des conseils sur les risques du métier.</a:t>
            </a:r>
          </a:p>
          <a:p>
            <a:pPr marL="457200" lvl="1" indent="0" algn="just" eaLnBrk="1" fontAlgn="auto" hangingPunct="1">
              <a:lnSpc>
                <a:spcPct val="150000"/>
              </a:lnSpc>
              <a:spcBef>
                <a:spcPts val="0"/>
              </a:spcBef>
              <a:spcAft>
                <a:spcPts val="0"/>
              </a:spcAft>
              <a:buClrTx/>
              <a:buSzTx/>
              <a:buNone/>
            </a:pPr>
            <a:endParaRPr lang="fr-FR" sz="2000" dirty="0">
              <a:solidFill>
                <a:prstClr val="black"/>
              </a:solidFill>
              <a:latin typeface="+mj-lt"/>
            </a:endParaRPr>
          </a:p>
          <a:p>
            <a:pPr marL="800100" lvl="1" indent="-342900" algn="just" eaLnBrk="1" fontAlgn="auto" hangingPunct="1">
              <a:spcBef>
                <a:spcPts val="0"/>
              </a:spcBef>
              <a:spcAft>
                <a:spcPts val="0"/>
              </a:spcAft>
              <a:buClrTx/>
              <a:buSzTx/>
              <a:buFont typeface="Courier New" panose="02070309020205020404" pitchFamily="49" charset="0"/>
              <a:buChar char="o"/>
            </a:pPr>
            <a:r>
              <a:rPr lang="fr-FR" sz="2000" b="1" dirty="0" smtClean="0">
                <a:solidFill>
                  <a:prstClr val="black"/>
                </a:solidFill>
                <a:latin typeface="+mj-lt"/>
              </a:rPr>
              <a:t>La </a:t>
            </a:r>
            <a:r>
              <a:rPr lang="fr-FR" sz="2000" b="1" dirty="0">
                <a:solidFill>
                  <a:prstClr val="black"/>
                </a:solidFill>
                <a:latin typeface="+mj-lt"/>
              </a:rPr>
              <a:t>Direction Générale de la Police Nationale </a:t>
            </a:r>
            <a:r>
              <a:rPr lang="fr-FR" sz="2000" dirty="0">
                <a:solidFill>
                  <a:prstClr val="black"/>
                </a:solidFill>
                <a:latin typeface="+mj-lt"/>
              </a:rPr>
              <a:t>qui, en raison de l’heure tardive des interviews, a fait assistée chacune des équipes par un agent de la police nationale pour assurer leurs sécurités.</a:t>
            </a:r>
            <a:endParaRPr lang="fr-FR" sz="1200" dirty="0">
              <a:solidFill>
                <a:prstClr val="black"/>
              </a:solidFill>
              <a:latin typeface="+mj-lt"/>
            </a:endParaRPr>
          </a:p>
          <a:p>
            <a:pPr marL="0" indent="0" algn="just" eaLnBrk="1" fontAlgn="auto" hangingPunct="1">
              <a:lnSpc>
                <a:spcPct val="80000"/>
              </a:lnSpc>
              <a:spcAft>
                <a:spcPts val="0"/>
              </a:spcAft>
              <a:buClr>
                <a:schemeClr val="accent3"/>
              </a:buClr>
              <a:buNone/>
              <a:defRPr/>
            </a:pPr>
            <a:endParaRPr lang="fr-FR" sz="2400" b="1" dirty="0">
              <a:latin typeface="+mj-lt"/>
            </a:endParaRPr>
          </a:p>
          <a:p>
            <a:pPr marL="0" indent="0" eaLnBrk="1" fontAlgn="auto" hangingPunct="1">
              <a:lnSpc>
                <a:spcPct val="80000"/>
              </a:lnSpc>
              <a:spcAft>
                <a:spcPts val="0"/>
              </a:spcAft>
              <a:buClr>
                <a:schemeClr val="accent3"/>
              </a:buClr>
              <a:buNone/>
              <a:defRPr/>
            </a:pPr>
            <a:endParaRPr lang="fr-FR" sz="2000" b="1" dirty="0" smtClean="0"/>
          </a:p>
          <a:p>
            <a:pPr marL="0" indent="0" eaLnBrk="1" fontAlgn="auto" hangingPunct="1">
              <a:lnSpc>
                <a:spcPct val="80000"/>
              </a:lnSpc>
              <a:spcAft>
                <a:spcPts val="0"/>
              </a:spcAft>
              <a:buClr>
                <a:schemeClr val="accent3"/>
              </a:buClr>
              <a:buNone/>
              <a:defRPr/>
            </a:pPr>
            <a:endParaRPr lang="fr-FR" sz="2000" b="1" dirty="0"/>
          </a:p>
          <a:p>
            <a:pPr marL="0" indent="0" eaLnBrk="1" fontAlgn="auto" hangingPunct="1">
              <a:lnSpc>
                <a:spcPct val="80000"/>
              </a:lnSpc>
              <a:spcAft>
                <a:spcPts val="0"/>
              </a:spcAft>
              <a:buClr>
                <a:schemeClr val="accent3"/>
              </a:buClr>
              <a:buNone/>
              <a:defRPr/>
            </a:pPr>
            <a:endParaRPr lang="fr-FR" sz="2000" b="1" dirty="0" smtClean="0"/>
          </a:p>
          <a:p>
            <a:pPr marL="0" indent="0" eaLnBrk="1" fontAlgn="auto" hangingPunct="1">
              <a:lnSpc>
                <a:spcPct val="80000"/>
              </a:lnSpc>
              <a:spcAft>
                <a:spcPts val="0"/>
              </a:spcAft>
              <a:buClr>
                <a:schemeClr val="accent3"/>
              </a:buClr>
              <a:buNone/>
              <a:defRPr/>
            </a:pPr>
            <a:endParaRPr lang="fr-FR" sz="2000" b="1" dirty="0"/>
          </a:p>
          <a:p>
            <a:pPr marL="0" indent="0" eaLnBrk="1" fontAlgn="auto" hangingPunct="1">
              <a:lnSpc>
                <a:spcPct val="80000"/>
              </a:lnSpc>
              <a:spcAft>
                <a:spcPts val="0"/>
              </a:spcAft>
              <a:buClr>
                <a:schemeClr val="accent3"/>
              </a:buClr>
              <a:buNone/>
              <a:defRPr/>
            </a:pPr>
            <a:endParaRPr lang="fr-FR" sz="2000" b="1" dirty="0" smtClean="0"/>
          </a:p>
          <a:p>
            <a:pPr marL="0" indent="0" eaLnBrk="1" fontAlgn="auto" hangingPunct="1">
              <a:lnSpc>
                <a:spcPct val="80000"/>
              </a:lnSpc>
              <a:spcAft>
                <a:spcPts val="0"/>
              </a:spcAft>
              <a:buClr>
                <a:schemeClr val="accent3"/>
              </a:buClr>
              <a:buNone/>
              <a:defRPr/>
            </a:pPr>
            <a:endParaRPr lang="fr-FR" sz="2000" b="1" dirty="0"/>
          </a:p>
          <a:p>
            <a:pPr marL="0" indent="0" eaLnBrk="1" fontAlgn="auto" hangingPunct="1">
              <a:lnSpc>
                <a:spcPct val="80000"/>
              </a:lnSpc>
              <a:spcAft>
                <a:spcPts val="0"/>
              </a:spcAft>
              <a:buClr>
                <a:schemeClr val="accent3"/>
              </a:buClr>
              <a:buNone/>
              <a:defRPr/>
            </a:pPr>
            <a:endParaRPr lang="fr-FR" sz="2000" b="1" dirty="0" smtClean="0"/>
          </a:p>
          <a:p>
            <a:pPr marL="0" indent="0" eaLnBrk="1" fontAlgn="auto" hangingPunct="1">
              <a:lnSpc>
                <a:spcPct val="80000"/>
              </a:lnSpc>
              <a:spcAft>
                <a:spcPts val="0"/>
              </a:spcAft>
              <a:buClr>
                <a:schemeClr val="accent3"/>
              </a:buClr>
              <a:buNone/>
              <a:defRPr/>
            </a:pPr>
            <a:endParaRPr lang="fr-FR" sz="2000" b="1" dirty="0"/>
          </a:p>
          <a:p>
            <a:pPr marL="0" indent="0" eaLnBrk="1" fontAlgn="auto" hangingPunct="1">
              <a:lnSpc>
                <a:spcPct val="80000"/>
              </a:lnSpc>
              <a:spcAft>
                <a:spcPts val="0"/>
              </a:spcAft>
              <a:buClr>
                <a:schemeClr val="accent3"/>
              </a:buClr>
              <a:buNone/>
              <a:defRPr/>
            </a:pPr>
            <a:endParaRPr lang="fr-FR" sz="2000" b="1" dirty="0" smtClean="0"/>
          </a:p>
          <a:p>
            <a:pPr marL="0" indent="0" eaLnBrk="1" fontAlgn="auto" hangingPunct="1">
              <a:lnSpc>
                <a:spcPct val="80000"/>
              </a:lnSpc>
              <a:spcAft>
                <a:spcPts val="0"/>
              </a:spcAft>
              <a:buClr>
                <a:schemeClr val="accent3"/>
              </a:buClr>
              <a:buNone/>
              <a:defRPr/>
            </a:pPr>
            <a:endParaRPr lang="fr-FR" sz="2000" b="1" dirty="0"/>
          </a:p>
          <a:p>
            <a:pPr marL="0" indent="0" eaLnBrk="1" fontAlgn="auto" hangingPunct="1">
              <a:lnSpc>
                <a:spcPct val="80000"/>
              </a:lnSpc>
              <a:spcAft>
                <a:spcPts val="0"/>
              </a:spcAft>
              <a:buClr>
                <a:schemeClr val="accent3"/>
              </a:buClr>
              <a:buNone/>
              <a:defRPr/>
            </a:pPr>
            <a:endParaRPr lang="fr-FR" sz="2000" dirty="0" smtClean="0"/>
          </a:p>
          <a:p>
            <a:pPr marL="0" indent="0" eaLnBrk="1" fontAlgn="auto" hangingPunct="1">
              <a:lnSpc>
                <a:spcPct val="80000"/>
              </a:lnSpc>
              <a:spcAft>
                <a:spcPts val="0"/>
              </a:spcAft>
              <a:buClr>
                <a:schemeClr val="accent3"/>
              </a:buClr>
              <a:buNone/>
              <a:defRPr/>
            </a:pPr>
            <a:endParaRPr lang="fr-FR" sz="2000" dirty="0"/>
          </a:p>
          <a:p>
            <a:pPr marL="0" indent="0" eaLnBrk="1" fontAlgn="auto" hangingPunct="1">
              <a:lnSpc>
                <a:spcPct val="80000"/>
              </a:lnSpc>
              <a:spcAft>
                <a:spcPts val="0"/>
              </a:spcAft>
              <a:buClr>
                <a:schemeClr val="accent3"/>
              </a:buClr>
              <a:buNone/>
              <a:defRPr/>
            </a:pPr>
            <a:endParaRPr lang="fr-FR" altLang="fr-FR" sz="2400" dirty="0" smtClean="0"/>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smtClean="0"/>
          </a:p>
          <a:p>
            <a:pPr marL="0" indent="0" eaLnBrk="1" fontAlgn="auto" hangingPunct="1">
              <a:lnSpc>
                <a:spcPct val="80000"/>
              </a:lnSpc>
              <a:spcAft>
                <a:spcPts val="0"/>
              </a:spcAft>
              <a:buClr>
                <a:schemeClr val="accent3"/>
              </a:buClr>
              <a:buNone/>
              <a:defRPr/>
            </a:pPr>
            <a:endParaRPr lang="fr-FR" altLang="fr-FR" sz="2400"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8</a:t>
            </a:fld>
            <a:endParaRPr lang="fr-FR"/>
          </a:p>
        </p:txBody>
      </p:sp>
      <p:cxnSp>
        <p:nvCxnSpPr>
          <p:cNvPr id="4" name="Connecteur droit 3"/>
          <p:cNvCxnSpPr/>
          <p:nvPr/>
        </p:nvCxnSpPr>
        <p:spPr>
          <a:xfrm>
            <a:off x="457199" y="1074625"/>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8515" y="33347"/>
            <a:ext cx="1250531" cy="875373"/>
          </a:xfrm>
          <a:prstGeom prst="rect">
            <a:avLst/>
          </a:prstGeom>
          <a:noFill/>
          <a:ln w="9525">
            <a:noFill/>
            <a:miter lim="800000"/>
            <a:headEnd/>
            <a:tailEnd/>
          </a:ln>
        </p:spPr>
      </p:pic>
      <p:sp>
        <p:nvSpPr>
          <p:cNvPr id="2" name="Rectangle 1"/>
          <p:cNvSpPr/>
          <p:nvPr/>
        </p:nvSpPr>
        <p:spPr>
          <a:xfrm>
            <a:off x="1475656" y="543549"/>
            <a:ext cx="6264696" cy="523220"/>
          </a:xfrm>
          <a:prstGeom prst="rect">
            <a:avLst/>
          </a:prstGeom>
        </p:spPr>
        <p:txBody>
          <a:bodyPr wrap="square">
            <a:spAutoFit/>
          </a:bodyPr>
          <a:lstStyle/>
          <a:p>
            <a:pPr algn="ctr"/>
            <a:r>
              <a:rPr lang="fr-FR" sz="2800" b="1" dirty="0" smtClean="0">
                <a:solidFill>
                  <a:srgbClr val="FF0000"/>
                </a:solidFill>
              </a:rPr>
              <a:t>5. Partenaires de collecte</a:t>
            </a:r>
            <a:endParaRPr lang="fr-FR" sz="2800" dirty="0"/>
          </a:p>
        </p:txBody>
      </p:sp>
    </p:spTree>
    <p:extLst>
      <p:ext uri="{BB962C8B-B14F-4D97-AF65-F5344CB8AC3E}">
        <p14:creationId xmlns:p14="http://schemas.microsoft.com/office/powerpoint/2010/main" val="2989700358"/>
      </p:ext>
    </p:extLst>
  </p:cSld>
  <p:clrMapOvr>
    <a:masterClrMapping/>
  </p:clrMapOvr>
  <p:transition spd="slow">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12717" y="349194"/>
            <a:ext cx="8229600" cy="423851"/>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endParaRPr lang="fr-FR" altLang="fr-FR" sz="3200" dirty="0" smtClean="0"/>
          </a:p>
        </p:txBody>
      </p:sp>
      <p:sp>
        <p:nvSpPr>
          <p:cNvPr id="7171" name="Rectangle 3"/>
          <p:cNvSpPr>
            <a:spLocks noGrp="1" noChangeArrowheads="1"/>
          </p:cNvSpPr>
          <p:nvPr>
            <p:ph idx="1"/>
          </p:nvPr>
        </p:nvSpPr>
        <p:spPr>
          <a:xfrm>
            <a:off x="412717" y="1134421"/>
            <a:ext cx="8229600" cy="5587054"/>
          </a:xfrm>
        </p:spPr>
        <p:txBody>
          <a:bodyPr>
            <a:normAutofit/>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marR="2540" indent="0" algn="just">
              <a:spcBef>
                <a:spcPts val="1200"/>
              </a:spcBef>
              <a:spcAft>
                <a:spcPts val="25"/>
              </a:spcAft>
              <a:buNone/>
            </a:pPr>
            <a:r>
              <a:rPr lang="fr-FR" sz="2000" dirty="0">
                <a:solidFill>
                  <a:srgbClr val="000000"/>
                </a:solidFill>
                <a:latin typeface="Times New Roman" panose="02020603050405020304" pitchFamily="18" charset="0"/>
                <a:ea typeface="Arial" panose="020B0604020202020204" pitchFamily="34" charset="0"/>
              </a:rPr>
              <a:t>Les principaux résultats sur l’estimation des agrégats du compte de branche </a:t>
            </a:r>
            <a:r>
              <a:rPr lang="fr-FR" sz="2000" dirty="0" smtClean="0">
                <a:solidFill>
                  <a:srgbClr val="000000"/>
                </a:solidFill>
                <a:latin typeface="Times New Roman" panose="02020603050405020304" pitchFamily="18" charset="0"/>
                <a:ea typeface="Arial" panose="020B0604020202020204" pitchFamily="34" charset="0"/>
              </a:rPr>
              <a:t>ont été produits. </a:t>
            </a:r>
          </a:p>
          <a:p>
            <a:pPr marL="0" marR="2540" indent="0" algn="just">
              <a:spcBef>
                <a:spcPts val="1200"/>
              </a:spcBef>
              <a:spcAft>
                <a:spcPts val="25"/>
              </a:spcAft>
              <a:buNone/>
            </a:pPr>
            <a:r>
              <a:rPr lang="fr-FR" sz="2000" dirty="0" smtClean="0">
                <a:solidFill>
                  <a:srgbClr val="000000"/>
                </a:solidFill>
                <a:latin typeface="Times New Roman" panose="02020603050405020304" pitchFamily="18" charset="0"/>
                <a:ea typeface="Arial" panose="020B0604020202020204" pitchFamily="34" charset="0"/>
              </a:rPr>
              <a:t>Les résultats sont en cours de validation.</a:t>
            </a:r>
            <a:endParaRPr lang="fr-FR" sz="1200" dirty="0">
              <a:solidFill>
                <a:srgbClr val="000000"/>
              </a:solidFill>
              <a:latin typeface="Arial" panose="020B0604020202020204" pitchFamily="34" charset="0"/>
              <a:ea typeface="Arial" panose="020B0604020202020204" pitchFamily="34" charset="0"/>
            </a:endParaRPr>
          </a:p>
          <a:p>
            <a:pPr marL="0" indent="0" eaLnBrk="1" fontAlgn="auto" hangingPunct="1">
              <a:lnSpc>
                <a:spcPct val="80000"/>
              </a:lnSpc>
              <a:spcAft>
                <a:spcPts val="0"/>
              </a:spcAft>
              <a:buClr>
                <a:schemeClr val="accent3"/>
              </a:buClr>
              <a:buNone/>
              <a:defRPr/>
            </a:pPr>
            <a:endParaRPr lang="fr-FR" altLang="fr-FR" sz="2400" b="1" dirty="0" smtClean="0"/>
          </a:p>
          <a:p>
            <a:pPr marL="0" indent="0" eaLnBrk="1" fontAlgn="auto" hangingPunct="1">
              <a:lnSpc>
                <a:spcPct val="80000"/>
              </a:lnSpc>
              <a:spcAft>
                <a:spcPts val="0"/>
              </a:spcAft>
              <a:buClr>
                <a:schemeClr val="accent3"/>
              </a:buClr>
              <a:buNone/>
              <a:defRPr/>
            </a:pPr>
            <a:endParaRPr lang="fr-FR" altLang="fr-FR" sz="2400" b="1" dirty="0"/>
          </a:p>
          <a:p>
            <a:pPr marL="0" indent="0" eaLnBrk="1" fontAlgn="auto" hangingPunct="1">
              <a:lnSpc>
                <a:spcPct val="80000"/>
              </a:lnSpc>
              <a:spcAft>
                <a:spcPts val="0"/>
              </a:spcAft>
              <a:buClr>
                <a:schemeClr val="accent3"/>
              </a:buClr>
              <a:buNone/>
              <a:defRPr/>
            </a:pPr>
            <a:endParaRPr lang="fr-FR" altLang="fr-FR" sz="2400" b="1" dirty="0" smtClean="0"/>
          </a:p>
          <a:p>
            <a:pPr marL="0" indent="0" eaLnBrk="1" fontAlgn="auto" hangingPunct="1">
              <a:lnSpc>
                <a:spcPct val="80000"/>
              </a:lnSpc>
              <a:spcAft>
                <a:spcPts val="0"/>
              </a:spcAft>
              <a:buClr>
                <a:schemeClr val="accent3"/>
              </a:buClr>
              <a:buNone/>
              <a:defRPr/>
            </a:pPr>
            <a:endParaRPr lang="fr-FR" altLang="fr-FR" sz="2400" b="1" dirty="0"/>
          </a:p>
          <a:p>
            <a:pPr marL="0" indent="0" eaLnBrk="1" fontAlgn="auto" hangingPunct="1">
              <a:lnSpc>
                <a:spcPct val="80000"/>
              </a:lnSpc>
              <a:spcAft>
                <a:spcPts val="0"/>
              </a:spcAft>
              <a:buClr>
                <a:schemeClr val="accent3"/>
              </a:buClr>
              <a:buNone/>
              <a:defRPr/>
            </a:pPr>
            <a:endParaRPr lang="fr-FR" altLang="fr-FR" sz="2400" b="1" dirty="0" smtClean="0"/>
          </a:p>
          <a:p>
            <a:pPr marL="0" indent="0" eaLnBrk="1" fontAlgn="auto" hangingPunct="1">
              <a:lnSpc>
                <a:spcPct val="80000"/>
              </a:lnSpc>
              <a:spcAft>
                <a:spcPts val="0"/>
              </a:spcAft>
              <a:buClr>
                <a:schemeClr val="accent3"/>
              </a:buClr>
              <a:buNone/>
              <a:defRPr/>
            </a:pPr>
            <a:endParaRPr lang="fr-FR" altLang="fr-FR" sz="2400" b="1" dirty="0"/>
          </a:p>
          <a:p>
            <a:pPr marL="0" indent="0" eaLnBrk="1" fontAlgn="auto" hangingPunct="1">
              <a:lnSpc>
                <a:spcPct val="80000"/>
              </a:lnSpc>
              <a:spcAft>
                <a:spcPts val="0"/>
              </a:spcAft>
              <a:buClr>
                <a:schemeClr val="accent3"/>
              </a:buClr>
              <a:buNone/>
              <a:defRPr/>
            </a:pPr>
            <a:endParaRPr lang="fr-FR" altLang="fr-FR" sz="2400" b="1" dirty="0" smtClean="0"/>
          </a:p>
          <a:p>
            <a:pPr marL="0" indent="0" eaLnBrk="1" fontAlgn="auto" hangingPunct="1">
              <a:lnSpc>
                <a:spcPct val="80000"/>
              </a:lnSpc>
              <a:spcAft>
                <a:spcPts val="0"/>
              </a:spcAft>
              <a:buClr>
                <a:schemeClr val="accent3"/>
              </a:buClr>
              <a:buNone/>
              <a:defRPr/>
            </a:pPr>
            <a:endParaRPr lang="fr-FR" altLang="fr-FR" sz="2400" b="1" dirty="0"/>
          </a:p>
          <a:p>
            <a:pPr marL="0" indent="0" eaLnBrk="1" fontAlgn="auto" hangingPunct="1">
              <a:lnSpc>
                <a:spcPct val="80000"/>
              </a:lnSpc>
              <a:spcAft>
                <a:spcPts val="0"/>
              </a:spcAft>
              <a:buClr>
                <a:schemeClr val="accent3"/>
              </a:buClr>
              <a:buNone/>
              <a:defRPr/>
            </a:pPr>
            <a:endParaRPr lang="fr-FR" altLang="fr-FR" sz="2400" b="1" dirty="0" smtClean="0"/>
          </a:p>
          <a:p>
            <a:pPr marL="0" indent="0" eaLnBrk="1" fontAlgn="auto" hangingPunct="1">
              <a:lnSpc>
                <a:spcPct val="80000"/>
              </a:lnSpc>
              <a:spcAft>
                <a:spcPts val="0"/>
              </a:spcAft>
              <a:buClr>
                <a:schemeClr val="accent3"/>
              </a:buClr>
              <a:buNone/>
              <a:defRPr/>
            </a:pPr>
            <a:endParaRPr lang="fr-FR" altLang="fr-FR" sz="2400" b="1"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9</a:t>
            </a:fld>
            <a:endParaRPr lang="fr-FR" dirty="0"/>
          </a:p>
        </p:txBody>
      </p:sp>
      <p:cxnSp>
        <p:nvCxnSpPr>
          <p:cNvPr id="4" name="Connecteur droit 3"/>
          <p:cNvCxnSpPr/>
          <p:nvPr/>
        </p:nvCxnSpPr>
        <p:spPr>
          <a:xfrm>
            <a:off x="440055" y="946706"/>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8515" y="33347"/>
            <a:ext cx="1250531" cy="875373"/>
          </a:xfrm>
          <a:prstGeom prst="rect">
            <a:avLst/>
          </a:prstGeom>
          <a:noFill/>
          <a:ln w="9525">
            <a:noFill/>
            <a:miter lim="800000"/>
            <a:headEnd/>
            <a:tailEnd/>
          </a:ln>
        </p:spPr>
      </p:pic>
      <p:sp>
        <p:nvSpPr>
          <p:cNvPr id="2" name="Rectangle 1"/>
          <p:cNvSpPr/>
          <p:nvPr/>
        </p:nvSpPr>
        <p:spPr>
          <a:xfrm>
            <a:off x="1461659" y="290589"/>
            <a:ext cx="6840760" cy="523220"/>
          </a:xfrm>
          <a:prstGeom prst="rect">
            <a:avLst/>
          </a:prstGeom>
        </p:spPr>
        <p:txBody>
          <a:bodyPr wrap="square">
            <a:spAutoFit/>
          </a:bodyPr>
          <a:lstStyle/>
          <a:p>
            <a:pPr algn="ctr"/>
            <a:r>
              <a:rPr lang="fr-FR" altLang="fr-FR" sz="2800" b="1" dirty="0">
                <a:solidFill>
                  <a:srgbClr val="FF0000"/>
                </a:solidFill>
              </a:rPr>
              <a:t>6</a:t>
            </a:r>
            <a:r>
              <a:rPr lang="fr-FR" altLang="fr-FR" sz="2800" b="1" dirty="0" smtClean="0">
                <a:solidFill>
                  <a:srgbClr val="FF0000"/>
                </a:solidFill>
              </a:rPr>
              <a:t>. Résultats (1/3)</a:t>
            </a:r>
            <a:endParaRPr lang="fr-FR" sz="2800" dirty="0"/>
          </a:p>
        </p:txBody>
      </p:sp>
    </p:spTree>
    <p:extLst>
      <p:ext uri="{BB962C8B-B14F-4D97-AF65-F5344CB8AC3E}">
        <p14:creationId xmlns:p14="http://schemas.microsoft.com/office/powerpoint/2010/main" val="4088742765"/>
      </p:ext>
    </p:extLst>
  </p:cSld>
  <p:clrMapOvr>
    <a:masterClrMapping/>
  </p:clrMapOvr>
  <p:transition spd="slow">
    <p:blinds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Office Theme</Template>
  <TotalTime>9316</TotalTime>
  <Words>739</Words>
  <Application>Microsoft Office PowerPoint</Application>
  <PresentationFormat>Affichage à l'écran (4:3)</PresentationFormat>
  <Paragraphs>245</Paragraphs>
  <Slides>11</Slides>
  <Notes>10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11</vt:i4>
      </vt:variant>
    </vt:vector>
  </HeadingPairs>
  <TitlesOfParts>
    <vt:vector size="22" baseType="lpstr">
      <vt:lpstr>Arial</vt:lpstr>
      <vt:lpstr>Britannic Bold</vt:lpstr>
      <vt:lpstr>Calibri</vt:lpstr>
      <vt:lpstr>Chaparral Pro</vt:lpstr>
      <vt:lpstr>Constantia</vt:lpstr>
      <vt:lpstr>Courier New</vt:lpstr>
      <vt:lpstr>Segoe UI Light</vt:lpstr>
      <vt:lpstr>Times New Roman</vt:lpstr>
      <vt:lpstr>Wingdings</vt:lpstr>
      <vt:lpstr>Wingdings 2</vt:lpstr>
      <vt:lpstr>Débit</vt:lpstr>
      <vt:lpstr>ATELIER RÉGIONAL SUR LES COMPTES NATIONAUX   Enquête auprès des Professionnels du sexe                          Cotonou, du 1er au 5 juillet 2019                                                   Présenté par: KOTO Ehou M’boya                                                                  KATCHIRE Serena Michelle   INSTITUT NATIONAL DE LA STATISTIQUE CÔTE D’IVOIRE Direction de la Comptabilité Nationale  </vt:lpstr>
      <vt:lpstr> Plan de la présentation </vt:lpstr>
      <vt:lpstr>1. Introduction </vt:lpstr>
      <vt:lpstr>2. Objectif </vt:lpstr>
      <vt:lpstr>              </vt:lpstr>
      <vt:lpstr>              </vt:lpstr>
      <vt:lpstr>              </vt:lpstr>
      <vt:lpstr>           </vt:lpstr>
      <vt:lpstr>              </vt:lpstr>
      <vt:lpstr>              </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 de calcul de la contribution de la pêche dans l’écono</dc:title>
  <dc:creator>admin</dc:creator>
  <cp:lastModifiedBy>DCCAR</cp:lastModifiedBy>
  <cp:revision>760</cp:revision>
  <cp:lastPrinted>2018-04-09T09:10:38Z</cp:lastPrinted>
  <dcterms:created xsi:type="dcterms:W3CDTF">2011-09-06T13:57:32Z</dcterms:created>
  <dcterms:modified xsi:type="dcterms:W3CDTF">2019-07-04T12:10:19Z</dcterms:modified>
</cp:coreProperties>
</file>