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Lst>
  <p:notesMasterIdLst>
    <p:notesMasterId r:id="rId16"/>
  </p:notesMasterIdLst>
  <p:sldIdLst>
    <p:sldId id="256" r:id="rId2"/>
    <p:sldId id="267" r:id="rId3"/>
    <p:sldId id="301" r:id="rId4"/>
    <p:sldId id="302" r:id="rId5"/>
    <p:sldId id="333" r:id="rId6"/>
    <p:sldId id="334" r:id="rId7"/>
    <p:sldId id="332" r:id="rId8"/>
    <p:sldId id="340" r:id="rId9"/>
    <p:sldId id="337" r:id="rId10"/>
    <p:sldId id="338" r:id="rId11"/>
    <p:sldId id="341" r:id="rId12"/>
    <p:sldId id="315" r:id="rId13"/>
    <p:sldId id="326" r:id="rId14"/>
    <p:sldId id="269" r:id="rId15"/>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60F3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1" autoAdjust="0"/>
    <p:restoredTop sz="89228" autoAdjust="0"/>
  </p:normalViewPr>
  <p:slideViewPr>
    <p:cSldViewPr>
      <p:cViewPr varScale="1">
        <p:scale>
          <a:sx n="66" d="100"/>
          <a:sy n="66" d="100"/>
        </p:scale>
        <p:origin x="1572" y="72"/>
      </p:cViewPr>
      <p:guideLst>
        <p:guide orient="horz" pos="2160"/>
        <p:guide pos="2880"/>
      </p:guideLst>
    </p:cSldViewPr>
  </p:slideViewPr>
  <p:outlineViewPr>
    <p:cViewPr>
      <p:scale>
        <a:sx n="33" d="100"/>
        <a:sy n="33" d="100"/>
      </p:scale>
      <p:origin x="48" y="1359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24579"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1843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4582"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24583"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04076A0-E024-483C-8CA4-A1B3A8601E0D}" type="slidenum">
              <a:rPr lang="fr-FR"/>
              <a:pPr>
                <a:defRPr/>
              </a:pPr>
              <a:t>‹N°›</a:t>
            </a:fld>
            <a:endParaRPr lang="fr-FR"/>
          </a:p>
        </p:txBody>
      </p:sp>
    </p:spTree>
    <p:extLst>
      <p:ext uri="{BB962C8B-B14F-4D97-AF65-F5344CB8AC3E}">
        <p14:creationId xmlns:p14="http://schemas.microsoft.com/office/powerpoint/2010/main" val="4214283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p:spPr>
      </p:sp>
      <p:sp>
        <p:nvSpPr>
          <p:cNvPr id="19459" name="Espace réservé des commentaires 2"/>
          <p:cNvSpPr>
            <a:spLocks noGrp="1"/>
          </p:cNvSpPr>
          <p:nvPr>
            <p:ph type="body" idx="1"/>
          </p:nvPr>
        </p:nvSpPr>
        <p:spPr>
          <a:noFill/>
          <a:ln/>
        </p:spPr>
        <p:txBody>
          <a:bodyPr/>
          <a:lstStyle/>
          <a:p>
            <a:endParaRPr lang="fr-FR" smtClean="0"/>
          </a:p>
        </p:txBody>
      </p:sp>
      <p:sp>
        <p:nvSpPr>
          <p:cNvPr id="19460" name="Espace réservé du numéro de diapositive 3"/>
          <p:cNvSpPr>
            <a:spLocks noGrp="1"/>
          </p:cNvSpPr>
          <p:nvPr>
            <p:ph type="sldNum" sz="quarter" idx="5"/>
          </p:nvPr>
        </p:nvSpPr>
        <p:spPr>
          <a:noFill/>
        </p:spPr>
        <p:txBody>
          <a:bodyPr/>
          <a:lstStyle/>
          <a:p>
            <a:fld id="{C00374A1-2744-48FE-98CF-DE61DE2168D0}" type="slidenum">
              <a:rPr lang="fr-FR" smtClean="0"/>
              <a:pPr/>
              <a:t>1</a:t>
            </a:fld>
            <a:endParaRPr lang="fr-FR" smtClean="0"/>
          </a:p>
        </p:txBody>
      </p:sp>
    </p:spTree>
    <p:extLst>
      <p:ext uri="{BB962C8B-B14F-4D97-AF65-F5344CB8AC3E}">
        <p14:creationId xmlns:p14="http://schemas.microsoft.com/office/powerpoint/2010/main" val="3224117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10</a:t>
            </a:fld>
            <a:endParaRPr lang="fr-FR"/>
          </a:p>
        </p:txBody>
      </p:sp>
    </p:spTree>
    <p:extLst>
      <p:ext uri="{BB962C8B-B14F-4D97-AF65-F5344CB8AC3E}">
        <p14:creationId xmlns:p14="http://schemas.microsoft.com/office/powerpoint/2010/main" val="342290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11</a:t>
            </a:fld>
            <a:endParaRPr lang="fr-FR"/>
          </a:p>
        </p:txBody>
      </p:sp>
    </p:spTree>
    <p:extLst>
      <p:ext uri="{BB962C8B-B14F-4D97-AF65-F5344CB8AC3E}">
        <p14:creationId xmlns:p14="http://schemas.microsoft.com/office/powerpoint/2010/main" val="1361484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12</a:t>
            </a:fld>
            <a:endParaRPr lang="fr-FR"/>
          </a:p>
        </p:txBody>
      </p:sp>
    </p:spTree>
    <p:extLst>
      <p:ext uri="{BB962C8B-B14F-4D97-AF65-F5344CB8AC3E}">
        <p14:creationId xmlns:p14="http://schemas.microsoft.com/office/powerpoint/2010/main" val="255195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13</a:t>
            </a:fld>
            <a:endParaRPr lang="fr-FR"/>
          </a:p>
        </p:txBody>
      </p:sp>
    </p:spTree>
    <p:extLst>
      <p:ext uri="{BB962C8B-B14F-4D97-AF65-F5344CB8AC3E}">
        <p14:creationId xmlns:p14="http://schemas.microsoft.com/office/powerpoint/2010/main" val="1775125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2</a:t>
            </a:fld>
            <a:endParaRPr lang="fr-FR"/>
          </a:p>
        </p:txBody>
      </p:sp>
    </p:spTree>
    <p:extLst>
      <p:ext uri="{BB962C8B-B14F-4D97-AF65-F5344CB8AC3E}">
        <p14:creationId xmlns:p14="http://schemas.microsoft.com/office/powerpoint/2010/main" val="2396808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3</a:t>
            </a:fld>
            <a:endParaRPr lang="fr-FR"/>
          </a:p>
        </p:txBody>
      </p:sp>
    </p:spTree>
    <p:extLst>
      <p:ext uri="{BB962C8B-B14F-4D97-AF65-F5344CB8AC3E}">
        <p14:creationId xmlns:p14="http://schemas.microsoft.com/office/powerpoint/2010/main" val="2954720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4</a:t>
            </a:fld>
            <a:endParaRPr lang="fr-FR"/>
          </a:p>
        </p:txBody>
      </p:sp>
    </p:spTree>
    <p:extLst>
      <p:ext uri="{BB962C8B-B14F-4D97-AF65-F5344CB8AC3E}">
        <p14:creationId xmlns:p14="http://schemas.microsoft.com/office/powerpoint/2010/main" val="1704979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5</a:t>
            </a:fld>
            <a:endParaRPr lang="fr-FR"/>
          </a:p>
        </p:txBody>
      </p:sp>
    </p:spTree>
    <p:extLst>
      <p:ext uri="{BB962C8B-B14F-4D97-AF65-F5344CB8AC3E}">
        <p14:creationId xmlns:p14="http://schemas.microsoft.com/office/powerpoint/2010/main" val="2629557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6</a:t>
            </a:fld>
            <a:endParaRPr lang="fr-FR"/>
          </a:p>
        </p:txBody>
      </p:sp>
    </p:spTree>
    <p:extLst>
      <p:ext uri="{BB962C8B-B14F-4D97-AF65-F5344CB8AC3E}">
        <p14:creationId xmlns:p14="http://schemas.microsoft.com/office/powerpoint/2010/main" val="3258527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7</a:t>
            </a:fld>
            <a:endParaRPr lang="fr-FR"/>
          </a:p>
        </p:txBody>
      </p:sp>
    </p:spTree>
    <p:extLst>
      <p:ext uri="{BB962C8B-B14F-4D97-AF65-F5344CB8AC3E}">
        <p14:creationId xmlns:p14="http://schemas.microsoft.com/office/powerpoint/2010/main" val="235470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8</a:t>
            </a:fld>
            <a:endParaRPr lang="fr-FR"/>
          </a:p>
        </p:txBody>
      </p:sp>
    </p:spTree>
    <p:extLst>
      <p:ext uri="{BB962C8B-B14F-4D97-AF65-F5344CB8AC3E}">
        <p14:creationId xmlns:p14="http://schemas.microsoft.com/office/powerpoint/2010/main" val="4042570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04076A0-E024-483C-8CA4-A1B3A8601E0D}" type="slidenum">
              <a:rPr lang="fr-FR" smtClean="0"/>
              <a:pPr>
                <a:defRPr/>
              </a:pPr>
              <a:t>9</a:t>
            </a:fld>
            <a:endParaRPr lang="fr-FR"/>
          </a:p>
        </p:txBody>
      </p:sp>
    </p:spTree>
    <p:extLst>
      <p:ext uri="{BB962C8B-B14F-4D97-AF65-F5344CB8AC3E}">
        <p14:creationId xmlns:p14="http://schemas.microsoft.com/office/powerpoint/2010/main" val="18181950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63A3A6F5-8CF9-4617-822C-AB394D1EE273}"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73C5DD0F-5D93-46EC-B842-7CE13BE54150}" type="slidenum">
              <a:rPr lang="fr-FR"/>
              <a:pPr>
                <a:defRPr/>
              </a:pPr>
              <a:t>‹N°›</a:t>
            </a:fld>
            <a:endParaRPr lang="fr-FR"/>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E5CD76B7-4D5F-4A6F-AEC2-006C97A60A42}" type="slidenum">
              <a:rPr lang="fr-FR"/>
              <a:pPr>
                <a:defRPr/>
              </a:pPr>
              <a:t>‹N°›</a:t>
            </a:fld>
            <a:endParaRPr lang="fr-FR"/>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CCB39D75-9AAF-4F3F-9F29-974E4BDAA61F}" type="slidenum">
              <a:rPr lang="fr-FR"/>
              <a:pPr>
                <a:defRPr/>
              </a:pPr>
              <a:t>‹N°›</a:t>
            </a:fld>
            <a:endParaRPr lang="fr-FR"/>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1CF819E-3847-4407-9289-E84560DE5A4A}"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92B87C52-B80A-4009-A595-658448A46F2C}" type="slidenum">
              <a:rPr lang="fr-FR"/>
              <a:pPr>
                <a:defRPr/>
              </a:pPr>
              <a:t>‹N°›</a:t>
            </a:fld>
            <a:endParaRPr lang="fr-FR"/>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D0771034-D010-4CEF-B6FD-DE120F911F84}" type="slidenum">
              <a:rPr lang="fr-FR"/>
              <a:pPr>
                <a:defRPr/>
              </a:pPr>
              <a:t>‹N°›</a:t>
            </a:fld>
            <a:endParaRPr lang="fr-FR"/>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AF6FE316-2C22-41F0-8A5C-9F3A883517CE}" type="slidenum">
              <a:rPr lang="fr-FR"/>
              <a:pPr>
                <a:defRPr/>
              </a:pPr>
              <a:t>‹N°›</a:t>
            </a:fld>
            <a:endParaRPr lang="fr-FR"/>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DE46CE8D-114E-4662-941A-83AE20DBB4C3}" type="slidenum">
              <a:rPr lang="fr-FR"/>
              <a:pPr>
                <a:defRPr/>
              </a:pPr>
              <a:t>‹N°›</a:t>
            </a:fld>
            <a:endParaRPr lang="fr-FR"/>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D2AB06BB-F0BD-42BE-9619-7275F9402FCB}" type="slidenum">
              <a:rPr lang="fr-FR"/>
              <a:pPr>
                <a:defRPr/>
              </a:pPr>
              <a:t>‹N°›</a:t>
            </a:fld>
            <a:endParaRPr lang="fr-FR"/>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DB1F8BCB-E3C4-44E9-BB5E-F28049FB5C64}" type="slidenum">
              <a:rPr lang="fr-FR"/>
              <a:pPr>
                <a:defRPr/>
              </a:pPr>
              <a:t>‹N°›</a:t>
            </a:fld>
            <a:endParaRPr lang="fr-FR"/>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altLang="fr-FR" smtClean="0"/>
              <a:t>Cliquez pour modifier le style du titre</a:t>
            </a:r>
            <a:endParaRPr lang="en-US" altLang="fr-FR"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662333F-0560-4341-A26B-1A927D9D2E29}"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267" r:id="rId1"/>
    <p:sldLayoutId id="2147484259" r:id="rId2"/>
    <p:sldLayoutId id="2147484268" r:id="rId3"/>
    <p:sldLayoutId id="2147484260" r:id="rId4"/>
    <p:sldLayoutId id="2147484261" r:id="rId5"/>
    <p:sldLayoutId id="2147484262" r:id="rId6"/>
    <p:sldLayoutId id="2147484263" r:id="rId7"/>
    <p:sldLayoutId id="2147484264" r:id="rId8"/>
    <p:sldLayoutId id="2147484269" r:id="rId9"/>
    <p:sldLayoutId id="2147484265" r:id="rId10"/>
    <p:sldLayoutId id="2147484266" r:id="rId11"/>
  </p:sldLayoutIdLst>
  <p:transition spd="slow">
    <p:blinds dir="vert"/>
  </p:transition>
  <p:timing>
    <p:tnLst>
      <p:par>
        <p:cTn id="1" dur="indefinite" restart="never" nodeType="tmRoot"/>
      </p:par>
    </p:tnLst>
  </p:timing>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afristat.org/index" TargetMode="Externa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 6"/>
          <p:cNvPicPr>
            <a:picLocks noChangeAspect="1" noChangeArrowheads="1"/>
          </p:cNvPicPr>
          <p:nvPr/>
        </p:nvPicPr>
        <p:blipFill>
          <a:blip r:embed="rId3" cstate="print"/>
          <a:srcRect/>
          <a:stretch>
            <a:fillRect/>
          </a:stretch>
        </p:blipFill>
        <p:spPr bwMode="auto">
          <a:xfrm>
            <a:off x="483719" y="108861"/>
            <a:ext cx="1279969" cy="1059275"/>
          </a:xfrm>
          <a:prstGeom prst="rect">
            <a:avLst/>
          </a:prstGeom>
          <a:noFill/>
          <a:ln w="9525">
            <a:noFill/>
            <a:miter lim="800000"/>
            <a:headEnd/>
            <a:tailEnd/>
          </a:ln>
        </p:spPr>
      </p:pic>
      <p:sp>
        <p:nvSpPr>
          <p:cNvPr id="2063" name="Rectangle 15"/>
          <p:cNvSpPr>
            <a:spLocks noGrp="1" noChangeArrowheads="1"/>
          </p:cNvSpPr>
          <p:nvPr>
            <p:ph type="title"/>
          </p:nvPr>
        </p:nvSpPr>
        <p:spPr>
          <a:xfrm>
            <a:off x="566394" y="1071242"/>
            <a:ext cx="8329613" cy="5449888"/>
          </a:xfrm>
        </p:spPr>
        <p:txBody>
          <a:bodyPr>
            <a:normAutofit fontScale="90000"/>
          </a:bodyPr>
          <a:lstStyle/>
          <a:p>
            <a:pPr marL="609600" indent="-609600" algn="ctr" eaLnBrk="1" fontAlgn="auto" hangingPunct="1">
              <a:lnSpc>
                <a:spcPct val="80000"/>
              </a:lnSpc>
              <a:spcAft>
                <a:spcPts val="0"/>
              </a:spcAft>
              <a:defRPr/>
            </a:pPr>
            <a:r>
              <a:rPr lang="fr-FR" sz="3600" dirty="0" smtClean="0"/>
              <a:t>ATELIER RÉGIONAL SUR LES COMPTES NATIONAUX</a:t>
            </a:r>
            <a:r>
              <a:rPr lang="fr-FR" sz="3200" dirty="0"/>
              <a:t/>
            </a:r>
            <a:br>
              <a:rPr lang="fr-FR" sz="3200" dirty="0"/>
            </a:br>
            <a:r>
              <a:rPr lang="fr-FR" sz="4000" b="1" dirty="0" smtClean="0">
                <a:solidFill>
                  <a:schemeClr val="accent1">
                    <a:lumMod val="50000"/>
                  </a:schemeClr>
                </a:solidFill>
                <a:latin typeface="Chaparral Pro" pitchFamily="18" charset="0"/>
              </a:rPr>
              <a:t/>
            </a:r>
            <a:br>
              <a:rPr lang="fr-FR" sz="4000" b="1" dirty="0" smtClean="0">
                <a:solidFill>
                  <a:schemeClr val="accent1">
                    <a:lumMod val="50000"/>
                  </a:schemeClr>
                </a:solidFill>
                <a:latin typeface="Chaparral Pro" pitchFamily="18" charset="0"/>
              </a:rPr>
            </a:br>
            <a:r>
              <a:rPr lang="fr-FR" sz="4000" b="1" dirty="0" smtClean="0">
                <a:solidFill>
                  <a:schemeClr val="accent1">
                    <a:lumMod val="50000"/>
                  </a:schemeClr>
                </a:solidFill>
                <a:latin typeface="Chaparral Pro" pitchFamily="18" charset="0"/>
              </a:rPr>
              <a:t/>
            </a:r>
            <a:br>
              <a:rPr lang="fr-FR" sz="4000" b="1" dirty="0" smtClean="0">
                <a:solidFill>
                  <a:schemeClr val="accent1">
                    <a:lumMod val="50000"/>
                  </a:schemeClr>
                </a:solidFill>
                <a:latin typeface="Chaparral Pro" pitchFamily="18" charset="0"/>
              </a:rPr>
            </a:br>
            <a:r>
              <a:rPr lang="fr-FR" sz="4000" b="1" dirty="0" smtClean="0">
                <a:solidFill>
                  <a:schemeClr val="accent1">
                    <a:lumMod val="50000"/>
                  </a:schemeClr>
                </a:solidFill>
                <a:latin typeface="Chaparral Pro" pitchFamily="18" charset="0"/>
              </a:rPr>
              <a:t>Enquête auprès des Institutions Sans But Lucratif (ISBL)</a:t>
            </a:r>
            <a:r>
              <a:rPr lang="fr-FR" sz="2000" b="1" dirty="0" smtClean="0">
                <a:solidFill>
                  <a:schemeClr val="accent1">
                    <a:lumMod val="50000"/>
                  </a:schemeClr>
                </a:solidFill>
                <a:latin typeface="Chaparral Pro" pitchFamily="18" charset="0"/>
              </a:rPr>
              <a:t/>
            </a:r>
            <a:br>
              <a:rPr lang="fr-FR" sz="2000" b="1" dirty="0" smtClean="0">
                <a:solidFill>
                  <a:schemeClr val="accent1">
                    <a:lumMod val="50000"/>
                  </a:schemeClr>
                </a:solidFill>
                <a:latin typeface="Chaparral Pro" pitchFamily="18" charset="0"/>
              </a:rPr>
            </a:br>
            <a:r>
              <a:rPr lang="fr-FR" sz="2200" b="1" dirty="0" smtClean="0">
                <a:solidFill>
                  <a:srgbClr val="FF0000"/>
                </a:solidFill>
                <a:latin typeface="Britannic Bold" pitchFamily="34" charset="0"/>
              </a:rPr>
              <a:t/>
            </a:r>
            <a:br>
              <a:rPr lang="fr-FR" sz="2200" b="1" dirty="0" smtClean="0">
                <a:solidFill>
                  <a:srgbClr val="FF0000"/>
                </a:solidFill>
                <a:latin typeface="Britannic Bold" pitchFamily="34" charset="0"/>
              </a:rPr>
            </a:br>
            <a:r>
              <a:rPr lang="fr-FR" sz="2000" b="1" dirty="0" smtClean="0">
                <a:latin typeface="Arial" pitchFamily="34" charset="0"/>
                <a:cs typeface="Arial" pitchFamily="34" charset="0"/>
              </a:rPr>
              <a:t>                        </a:t>
            </a:r>
            <a:r>
              <a:rPr lang="fr-FR" sz="2000" dirty="0" smtClean="0">
                <a:solidFill>
                  <a:srgbClr val="FF0000"/>
                </a:solidFill>
                <a:latin typeface="Britannic Bold" pitchFamily="34" charset="0"/>
              </a:rPr>
              <a:t>Cotonou, du 1</a:t>
            </a:r>
            <a:r>
              <a:rPr lang="fr-FR" sz="2000" baseline="30000" dirty="0" smtClean="0">
                <a:solidFill>
                  <a:srgbClr val="FF0000"/>
                </a:solidFill>
                <a:latin typeface="Britannic Bold" pitchFamily="34" charset="0"/>
              </a:rPr>
              <a:t>er</a:t>
            </a:r>
            <a:r>
              <a:rPr lang="fr-FR" sz="2000" dirty="0" smtClean="0">
                <a:solidFill>
                  <a:srgbClr val="FF0000"/>
                </a:solidFill>
                <a:latin typeface="Britannic Bold" pitchFamily="34" charset="0"/>
              </a:rPr>
              <a:t> au 5 juillet 2019</a:t>
            </a:r>
            <a:r>
              <a:rPr lang="fr-FR" sz="2800" dirty="0" smtClean="0">
                <a:solidFill>
                  <a:srgbClr val="FF0000"/>
                </a:solidFill>
                <a:latin typeface="Britannic Bold" pitchFamily="34" charset="0"/>
              </a:rPr>
              <a:t/>
            </a:r>
            <a:br>
              <a:rPr lang="fr-FR" sz="2800" dirty="0" smtClean="0">
                <a:solidFill>
                  <a:srgbClr val="FF0000"/>
                </a:solidFill>
                <a:latin typeface="Britannic Bold" pitchFamily="34" charset="0"/>
              </a:rPr>
            </a:br>
            <a:r>
              <a:rPr lang="fr-FR" sz="2000" b="1" dirty="0" smtClean="0">
                <a:latin typeface="Arial" pitchFamily="34" charset="0"/>
                <a:cs typeface="Arial" pitchFamily="34" charset="0"/>
              </a:rPr>
              <a:t>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Présenté par: KOTO </a:t>
            </a:r>
            <a:r>
              <a:rPr lang="fr-FR" sz="2000" b="1" dirty="0" err="1" smtClean="0">
                <a:latin typeface="Arial" pitchFamily="34" charset="0"/>
                <a:cs typeface="Arial" pitchFamily="34" charset="0"/>
              </a:rPr>
              <a:t>Ehou</a:t>
            </a:r>
            <a:r>
              <a:rPr lang="fr-FR" sz="2000" b="1" dirty="0" smtClean="0">
                <a:latin typeface="Arial" pitchFamily="34" charset="0"/>
                <a:cs typeface="Arial" pitchFamily="34" charset="0"/>
              </a:rPr>
              <a:t> M’</a:t>
            </a:r>
            <a:r>
              <a:rPr lang="fr-FR" sz="2000" b="1" dirty="0" err="1" smtClean="0">
                <a:latin typeface="Arial" pitchFamily="34" charset="0"/>
                <a:cs typeface="Arial" pitchFamily="34" charset="0"/>
              </a:rPr>
              <a:t>boya</a:t>
            </a:r>
            <a:r>
              <a:rPr lang="fr-FR" sz="2000" b="1" dirty="0" smtClean="0">
                <a:latin typeface="Arial" pitchFamily="34" charset="0"/>
                <a:cs typeface="Arial" pitchFamily="34" charset="0"/>
              </a:rPr>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KATCHIRE Serena Michelle</a:t>
            </a:r>
            <a:br>
              <a:rPr lang="fr-FR" sz="2000" b="1" dirty="0" smtClean="0">
                <a:latin typeface="Arial" pitchFamily="34" charset="0"/>
                <a:cs typeface="Arial" pitchFamily="34" charset="0"/>
              </a:rPr>
            </a:br>
            <a:r>
              <a:rPr lang="fr-FR" sz="2000" b="1" dirty="0">
                <a:latin typeface="Arial" pitchFamily="34" charset="0"/>
                <a:cs typeface="Arial" pitchFamily="34" charset="0"/>
              </a:rPr>
              <a:t/>
            </a:r>
            <a:br>
              <a:rPr lang="fr-FR" sz="2000" b="1" dirty="0">
                <a:latin typeface="Arial" pitchFamily="34" charset="0"/>
                <a:cs typeface="Arial" pitchFamily="34" charset="0"/>
              </a:rPr>
            </a:br>
            <a:r>
              <a:rPr lang="fr-FR" sz="1800" b="1" dirty="0" smtClean="0">
                <a:latin typeface="Arial" pitchFamily="34" charset="0"/>
                <a:cs typeface="Arial" pitchFamily="34" charset="0"/>
              </a:rPr>
              <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INSTITUT NATIONAL DE LA STATISTIQUE CÔTE D’IVOIRE</a:t>
            </a:r>
            <a:br>
              <a:rPr lang="fr-FR" sz="1800" b="1" dirty="0" smtClean="0">
                <a:latin typeface="Arial" pitchFamily="34" charset="0"/>
                <a:cs typeface="Arial" pitchFamily="34" charset="0"/>
              </a:rPr>
            </a:br>
            <a:r>
              <a:rPr lang="fr-FR" sz="1800" b="1" dirty="0" smtClean="0">
                <a:latin typeface="Arial" pitchFamily="34" charset="0"/>
                <a:cs typeface="Arial" pitchFamily="34" charset="0"/>
              </a:rPr>
              <a:t>Direction de la Comptabilité Nationale</a:t>
            </a:r>
            <a:r>
              <a:rPr lang="fr-FR" sz="1800" dirty="0" smtClean="0">
                <a:latin typeface="Arial" pitchFamily="34" charset="0"/>
                <a:cs typeface="Arial" pitchFamily="34" charset="0"/>
              </a:rPr>
              <a:t/>
            </a:r>
            <a:br>
              <a:rPr lang="fr-FR" sz="1800" dirty="0" smtClean="0">
                <a:latin typeface="Arial" pitchFamily="34" charset="0"/>
                <a:cs typeface="Arial" pitchFamily="34" charset="0"/>
              </a:rPr>
            </a:br>
            <a:r>
              <a:rPr lang="fr-FR" sz="2200" b="1" dirty="0" smtClean="0">
                <a:solidFill>
                  <a:srgbClr val="FF0000"/>
                </a:solidFill>
                <a:latin typeface="Chaparral Pro" pitchFamily="18" charset="0"/>
              </a:rPr>
              <a:t/>
            </a:r>
            <a:br>
              <a:rPr lang="fr-FR" sz="2200" b="1" dirty="0" smtClean="0">
                <a:solidFill>
                  <a:srgbClr val="FF0000"/>
                </a:solidFill>
                <a:latin typeface="Chaparral Pro" pitchFamily="18" charset="0"/>
              </a:rPr>
            </a:br>
            <a:endParaRPr lang="fr-FR" sz="3200" dirty="0"/>
          </a:p>
        </p:txBody>
      </p:sp>
      <p:sp>
        <p:nvSpPr>
          <p:cNvPr id="12" name="Espace réservé du numéro de diapositive 11"/>
          <p:cNvSpPr>
            <a:spLocks noGrp="1"/>
          </p:cNvSpPr>
          <p:nvPr>
            <p:ph type="sldNum" sz="quarter" idx="12"/>
          </p:nvPr>
        </p:nvSpPr>
        <p:spPr/>
        <p:txBody>
          <a:bodyPr/>
          <a:lstStyle/>
          <a:p>
            <a:pPr>
              <a:defRPr/>
            </a:pPr>
            <a:fld id="{785A5467-CEFC-487C-9E68-C58674F5869E}" type="slidenum">
              <a:rPr lang="fr-FR" smtClean="0"/>
              <a:pPr>
                <a:defRPr/>
              </a:pPr>
              <a:t>1</a:t>
            </a:fld>
            <a:endParaRPr lang="fr-FR" dirty="0"/>
          </a:p>
        </p:txBody>
      </p:sp>
      <p:cxnSp>
        <p:nvCxnSpPr>
          <p:cNvPr id="9" name="Connecteur droit 8"/>
          <p:cNvCxnSpPr/>
          <p:nvPr/>
        </p:nvCxnSpPr>
        <p:spPr>
          <a:xfrm>
            <a:off x="614363" y="2630532"/>
            <a:ext cx="8072437" cy="1587"/>
          </a:xfrm>
          <a:prstGeom prst="line">
            <a:avLst/>
          </a:prstGeom>
        </p:spPr>
        <p:style>
          <a:lnRef idx="2">
            <a:schemeClr val="accent2"/>
          </a:lnRef>
          <a:fillRef idx="0">
            <a:schemeClr val="accent2"/>
          </a:fillRef>
          <a:effectRef idx="1">
            <a:schemeClr val="accent2"/>
          </a:effectRef>
          <a:fontRef idx="minor">
            <a:schemeClr val="tx1"/>
          </a:fontRef>
        </p:style>
      </p:cxnSp>
      <p:sp>
        <p:nvSpPr>
          <p:cNvPr id="5125" name="ZoneTexte 9"/>
          <p:cNvSpPr txBox="1">
            <a:spLocks noChangeArrowheads="1"/>
          </p:cNvSpPr>
          <p:nvPr/>
        </p:nvSpPr>
        <p:spPr bwMode="auto">
          <a:xfrm>
            <a:off x="8316913" y="260350"/>
            <a:ext cx="576262" cy="369888"/>
          </a:xfrm>
          <a:prstGeom prst="rect">
            <a:avLst/>
          </a:prstGeom>
          <a:noFill/>
          <a:ln w="9525">
            <a:noFill/>
            <a:miter lim="800000"/>
            <a:headEnd/>
            <a:tailEnd/>
          </a:ln>
        </p:spPr>
        <p:txBody>
          <a:bodyPr>
            <a:spAutoFit/>
          </a:bodyPr>
          <a:lstStyle/>
          <a:p>
            <a:endParaRPr lang="fr-FR" altLang="fr-FR"/>
          </a:p>
        </p:txBody>
      </p:sp>
      <p:pic>
        <p:nvPicPr>
          <p:cNvPr id="5126" name="Image 2" descr="ARMOIRIE jpeg"/>
          <p:cNvPicPr>
            <a:picLocks noChangeArrowheads="1"/>
          </p:cNvPicPr>
          <p:nvPr/>
        </p:nvPicPr>
        <p:blipFill>
          <a:blip r:embed="rId4" cstate="print"/>
          <a:srcRect/>
          <a:stretch>
            <a:fillRect/>
          </a:stretch>
        </p:blipFill>
        <p:spPr bwMode="auto">
          <a:xfrm>
            <a:off x="7192807" y="119739"/>
            <a:ext cx="1267626" cy="951503"/>
          </a:xfrm>
          <a:prstGeom prst="rect">
            <a:avLst/>
          </a:prstGeom>
          <a:noFill/>
          <a:ln w="9525" algn="ctr">
            <a:noFill/>
            <a:miter lim="800000"/>
            <a:headEnd/>
            <a:tailEnd/>
          </a:ln>
        </p:spPr>
      </p:pic>
      <p:pic>
        <p:nvPicPr>
          <p:cNvPr id="10" name="Image 9" descr="http://www.afristat.org/images/nav_gauche/logo_afristat.gif">
            <a:hlinkClick r:id="rId5"/>
          </p:cNvPr>
          <p:cNvPicPr/>
          <p:nvPr/>
        </p:nvPicPr>
        <p:blipFill>
          <a:blip r:embed="rId6" cstate="print"/>
          <a:srcRect/>
          <a:stretch>
            <a:fillRect/>
          </a:stretch>
        </p:blipFill>
        <p:spPr bwMode="auto">
          <a:xfrm>
            <a:off x="3674207" y="75550"/>
            <a:ext cx="1750060" cy="1075690"/>
          </a:xfrm>
          <a:prstGeom prst="rect">
            <a:avLst/>
          </a:prstGeom>
          <a:noFill/>
        </p:spPr>
      </p:pic>
      <p:sp>
        <p:nvSpPr>
          <p:cNvPr id="11" name="Rectangle 7"/>
          <p:cNvSpPr>
            <a:spLocks noChangeArrowheads="1"/>
          </p:cNvSpPr>
          <p:nvPr/>
        </p:nvSpPr>
        <p:spPr bwMode="auto">
          <a:xfrm>
            <a:off x="6630407" y="1151240"/>
            <a:ext cx="2350259" cy="52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20000"/>
              </a:spcBef>
              <a:buClr>
                <a:schemeClr val="tx2"/>
              </a:buClr>
              <a:buFont typeface="Wingdings" panose="05000000000000000000" pitchFamily="2" charset="2"/>
              <a:buNone/>
            </a:pPr>
            <a:r>
              <a:rPr lang="fr-FR" altLang="fr-FR" sz="1400" b="1" dirty="0">
                <a:latin typeface="Times New Roman" panose="02020603050405020304" pitchFamily="18" charset="0"/>
              </a:rPr>
              <a:t>République de Côte d'Ivoire</a:t>
            </a:r>
          </a:p>
          <a:p>
            <a:pPr algn="ctr" eaLnBrk="1" hangingPunct="1">
              <a:spcBef>
                <a:spcPct val="20000"/>
              </a:spcBef>
              <a:buClr>
                <a:schemeClr val="tx2"/>
              </a:buClr>
              <a:buFont typeface="Wingdings" panose="05000000000000000000" pitchFamily="2" charset="2"/>
              <a:buNone/>
            </a:pPr>
            <a:r>
              <a:rPr lang="fr-FR" altLang="fr-FR" sz="1200" b="1" i="1" dirty="0">
                <a:latin typeface="Times New Roman" panose="02020603050405020304" pitchFamily="18" charset="0"/>
              </a:rPr>
              <a:t>Union -Discipline - Travail</a:t>
            </a:r>
          </a:p>
        </p:txBody>
      </p:sp>
      <p:sp>
        <p:nvSpPr>
          <p:cNvPr id="13" name="Rectangle 7"/>
          <p:cNvSpPr>
            <a:spLocks noChangeArrowheads="1"/>
          </p:cNvSpPr>
          <p:nvPr/>
        </p:nvSpPr>
        <p:spPr bwMode="auto">
          <a:xfrm>
            <a:off x="-38385" y="1117072"/>
            <a:ext cx="244750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spcBef>
                <a:spcPct val="20000"/>
              </a:spcBef>
              <a:buClr>
                <a:schemeClr val="tx2"/>
              </a:buClr>
              <a:buFont typeface="Wingdings" panose="05000000000000000000" pitchFamily="2" charset="2"/>
              <a:buNone/>
            </a:pPr>
            <a:r>
              <a:rPr lang="fr-FR" altLang="fr-FR" sz="1600" b="1" dirty="0" smtClean="0">
                <a:latin typeface="Times New Roman" panose="02020603050405020304" pitchFamily="18" charset="0"/>
              </a:rPr>
              <a:t>Institut National de la Statistique</a:t>
            </a:r>
            <a:endParaRPr lang="fr-FR" altLang="fr-FR" sz="1400" b="1" i="1" dirty="0">
              <a:latin typeface="Times New Roman" panose="02020603050405020304" pitchFamily="18" charset="0"/>
            </a:endParaRPr>
          </a:p>
        </p:txBody>
      </p:sp>
    </p:spTree>
  </p:cSld>
  <p:clrMapOvr>
    <a:masterClrMapping/>
  </p:clrMapOvr>
  <p:transition spd="slow" advClick="0">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552" y="653124"/>
            <a:ext cx="8229600" cy="980529"/>
          </a:xfrm>
        </p:spPr>
        <p:txBody>
          <a:bodyPr/>
          <a:lstStyle/>
          <a:p>
            <a:pPr algn="ctr" eaLnBrk="1" hangingPunct="1"/>
            <a:r>
              <a:rPr lang="fr-FR" altLang="fr-FR" sz="3300" b="1" dirty="0" smtClean="0">
                <a:solidFill>
                  <a:srgbClr val="FF0000"/>
                </a:solidFill>
              </a:rPr>
              <a:t>4. METHODOLOGIE </a:t>
            </a:r>
            <a:r>
              <a:rPr lang="fr-FR" altLang="fr-FR" sz="3300" b="1" dirty="0">
                <a:solidFill>
                  <a:srgbClr val="FF0000"/>
                </a:solidFill>
              </a:rPr>
              <a:t>DE </a:t>
            </a:r>
            <a:r>
              <a:rPr lang="fr-FR" altLang="fr-FR" sz="3300" b="1" dirty="0" smtClean="0">
                <a:solidFill>
                  <a:srgbClr val="FF0000"/>
                </a:solidFill>
              </a:rPr>
              <a:t>L’ENQUETE(4/5) </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78618" y="1391436"/>
            <a:ext cx="8229600" cy="5133908"/>
          </a:xfrm>
        </p:spPr>
        <p:txBody>
          <a:bodyPr>
            <a:normAutofit/>
          </a:bodyPr>
          <a:lstStyle/>
          <a:p>
            <a:pPr marL="0" lvl="0" indent="0" defTabSz="457200" eaLnBrk="1" fontAlgn="auto" hangingPunct="1">
              <a:spcBef>
                <a:spcPts val="0"/>
              </a:spcBef>
              <a:spcAft>
                <a:spcPts val="0"/>
              </a:spcAft>
              <a:buClrTx/>
              <a:buSzTx/>
              <a:buNone/>
            </a:pPr>
            <a:r>
              <a:rPr lang="fr-FR" sz="2400" b="1" i="1" dirty="0" smtClean="0">
                <a:solidFill>
                  <a:srgbClr val="7030A0"/>
                </a:solidFill>
                <a:latin typeface="Calibri" panose="020F0502020204030204"/>
              </a:rPr>
              <a:t>Enquête auprès des ISBL relevant de la Religion </a:t>
            </a:r>
            <a:endParaRPr lang="fr-FR" sz="2400" b="1" i="1" dirty="0">
              <a:solidFill>
                <a:srgbClr val="7030A0"/>
              </a:solidFill>
              <a:latin typeface="Calibri" panose="020F0502020204030204"/>
            </a:endParaRPr>
          </a:p>
          <a:p>
            <a:pPr marL="0" indent="0" algn="just">
              <a:spcAft>
                <a:spcPts val="0"/>
              </a:spcAft>
              <a:buNone/>
            </a:pPr>
            <a:r>
              <a:rPr lang="fr-FR" sz="2400" dirty="0" smtClean="0">
                <a:solidFill>
                  <a:srgbClr val="000000"/>
                </a:solidFill>
                <a:latin typeface="Calibri" panose="020F0502020204030204"/>
              </a:rPr>
              <a:t>Dans </a:t>
            </a:r>
            <a:r>
              <a:rPr lang="fr-FR" sz="2400" dirty="0">
                <a:solidFill>
                  <a:srgbClr val="000000"/>
                </a:solidFill>
                <a:latin typeface="Calibri" panose="020F0502020204030204"/>
              </a:rPr>
              <a:t>chaque district, le choix des ZD </a:t>
            </a:r>
            <a:r>
              <a:rPr lang="fr-FR" sz="2400" dirty="0" smtClean="0">
                <a:solidFill>
                  <a:srgbClr val="000000"/>
                </a:solidFill>
                <a:latin typeface="Calibri" panose="020F0502020204030204"/>
              </a:rPr>
              <a:t>s’est fait </a:t>
            </a:r>
            <a:r>
              <a:rPr lang="fr-FR" sz="2400" dirty="0">
                <a:solidFill>
                  <a:srgbClr val="000000"/>
                </a:solidFill>
                <a:latin typeface="Calibri" panose="020F0502020204030204"/>
              </a:rPr>
              <a:t>par un tirage systématique. </a:t>
            </a:r>
          </a:p>
          <a:p>
            <a:pPr marL="0" indent="0" algn="just">
              <a:spcAft>
                <a:spcPts val="0"/>
              </a:spcAft>
              <a:buNone/>
            </a:pPr>
            <a:r>
              <a:rPr lang="fr-FR" sz="2400" dirty="0">
                <a:solidFill>
                  <a:srgbClr val="000000"/>
                </a:solidFill>
                <a:latin typeface="Calibri" panose="020F0502020204030204"/>
              </a:rPr>
              <a:t>Ainsi, 49 ZD </a:t>
            </a:r>
            <a:r>
              <a:rPr lang="fr-FR" sz="2400" dirty="0" smtClean="0">
                <a:solidFill>
                  <a:srgbClr val="000000"/>
                </a:solidFill>
                <a:latin typeface="Calibri" panose="020F0502020204030204"/>
              </a:rPr>
              <a:t>ont été sélectionnées </a:t>
            </a:r>
            <a:r>
              <a:rPr lang="fr-FR" sz="2400" dirty="0">
                <a:solidFill>
                  <a:srgbClr val="000000"/>
                </a:solidFill>
                <a:latin typeface="Calibri" panose="020F0502020204030204"/>
              </a:rPr>
              <a:t>pour être dénombrées et enquêtés par district, soit un total de 686  ZD sur le territoire national. </a:t>
            </a:r>
          </a:p>
          <a:p>
            <a:pPr marL="0" indent="0" algn="just">
              <a:spcAft>
                <a:spcPts val="0"/>
              </a:spcAft>
              <a:buNone/>
            </a:pPr>
            <a:r>
              <a:rPr lang="fr-FR" sz="2400" dirty="0">
                <a:solidFill>
                  <a:srgbClr val="000000"/>
                </a:solidFill>
                <a:latin typeface="Calibri" panose="020F0502020204030204"/>
              </a:rPr>
              <a:t>Dans chaque ZD, toutes les églises, mosquées et confessions religieuses sont enquêtées. </a:t>
            </a:r>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10</a:t>
            </a:fld>
            <a:endParaRPr lang="fr-FR"/>
          </a:p>
        </p:txBody>
      </p:sp>
      <p:cxnSp>
        <p:nvCxnSpPr>
          <p:cNvPr id="4" name="Connecteur droit 3"/>
          <p:cNvCxnSpPr/>
          <p:nvPr/>
        </p:nvCxnSpPr>
        <p:spPr>
          <a:xfrm>
            <a:off x="457200" y="1232802"/>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5117"/>
            <a:ext cx="1202611" cy="841829"/>
          </a:xfrm>
          <a:prstGeom prst="rect">
            <a:avLst/>
          </a:prstGeom>
          <a:noFill/>
          <a:ln w="9525">
            <a:noFill/>
            <a:miter lim="800000"/>
            <a:headEnd/>
            <a:tailEnd/>
          </a:ln>
        </p:spPr>
      </p:pic>
    </p:spTree>
    <p:extLst>
      <p:ext uri="{BB962C8B-B14F-4D97-AF65-F5344CB8AC3E}">
        <p14:creationId xmlns:p14="http://schemas.microsoft.com/office/powerpoint/2010/main" val="363642223"/>
      </p:ext>
    </p:extLst>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552" y="653124"/>
            <a:ext cx="8229600" cy="980529"/>
          </a:xfrm>
        </p:spPr>
        <p:txBody>
          <a:bodyPr/>
          <a:lstStyle/>
          <a:p>
            <a:pPr algn="ctr" eaLnBrk="1" hangingPunct="1"/>
            <a:r>
              <a:rPr lang="fr-FR" altLang="fr-FR" sz="3300" b="1" dirty="0" smtClean="0">
                <a:solidFill>
                  <a:srgbClr val="FF0000"/>
                </a:solidFill>
              </a:rPr>
              <a:t>4. METHODOLOGIE </a:t>
            </a:r>
            <a:r>
              <a:rPr lang="fr-FR" altLang="fr-FR" sz="3300" b="1" dirty="0">
                <a:solidFill>
                  <a:srgbClr val="FF0000"/>
                </a:solidFill>
              </a:rPr>
              <a:t>DE </a:t>
            </a:r>
            <a:r>
              <a:rPr lang="fr-FR" altLang="fr-FR" sz="3300" b="1" dirty="0" smtClean="0">
                <a:solidFill>
                  <a:srgbClr val="FF0000"/>
                </a:solidFill>
              </a:rPr>
              <a:t>L’ENQUETE(5/5) </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78618" y="1391436"/>
            <a:ext cx="8229600" cy="5133908"/>
          </a:xfrm>
        </p:spPr>
        <p:txBody>
          <a:bodyPr>
            <a:normAutofit/>
          </a:bodyPr>
          <a:lstStyle/>
          <a:p>
            <a:pPr marL="0" lvl="0" indent="0" defTabSz="457200" eaLnBrk="1" fontAlgn="auto" hangingPunct="1">
              <a:spcBef>
                <a:spcPts val="0"/>
              </a:spcBef>
              <a:spcAft>
                <a:spcPts val="0"/>
              </a:spcAft>
              <a:buClrTx/>
              <a:buSzTx/>
              <a:buNone/>
            </a:pPr>
            <a:r>
              <a:rPr lang="fr-FR" sz="2800" b="1" i="1" dirty="0" smtClean="0">
                <a:solidFill>
                  <a:srgbClr val="7030A0"/>
                </a:solidFill>
                <a:latin typeface="Calibri" panose="020F0502020204030204"/>
              </a:rPr>
              <a:t>Enquête auprès des ISBL relevant de la Religion </a:t>
            </a:r>
            <a:endParaRPr lang="fr-FR" sz="2800" b="1" i="1" dirty="0">
              <a:solidFill>
                <a:srgbClr val="7030A0"/>
              </a:solidFill>
              <a:latin typeface="Calibri" panose="020F0502020204030204"/>
            </a:endParaRPr>
          </a:p>
          <a:p>
            <a:pPr marL="0" indent="0" algn="just">
              <a:spcAft>
                <a:spcPts val="0"/>
              </a:spcAft>
              <a:buNone/>
              <a:tabLst>
                <a:tab pos="180340" algn="l"/>
              </a:tabLst>
            </a:pPr>
            <a:r>
              <a:rPr lang="fr-FR" sz="2400" b="1" u="sng" dirty="0" smtClean="0">
                <a:latin typeface="+mj-lt"/>
                <a:ea typeface="Times New Roman" panose="02020603050405020304" pitchFamily="18" charset="0"/>
                <a:cs typeface="Calibri Light" panose="020F0302020204030204" pitchFamily="34" charset="0"/>
              </a:rPr>
              <a:t>Déroulement de la collecte</a:t>
            </a:r>
          </a:p>
          <a:p>
            <a:pPr marL="0" indent="0" algn="just">
              <a:spcAft>
                <a:spcPts val="0"/>
              </a:spcAft>
              <a:buNone/>
              <a:tabLst>
                <a:tab pos="180340" algn="l"/>
              </a:tabLst>
            </a:pPr>
            <a:r>
              <a:rPr lang="fr-FR" sz="2400" dirty="0" smtClean="0">
                <a:latin typeface="+mj-lt"/>
                <a:ea typeface="Times New Roman" panose="02020603050405020304" pitchFamily="18" charset="0"/>
                <a:cs typeface="Calibri Light" panose="020F0302020204030204" pitchFamily="34" charset="0"/>
              </a:rPr>
              <a:t>La </a:t>
            </a:r>
            <a:r>
              <a:rPr lang="fr-FR" sz="2400" dirty="0">
                <a:latin typeface="+mj-lt"/>
                <a:ea typeface="Times New Roman" panose="02020603050405020304" pitchFamily="18" charset="0"/>
                <a:cs typeface="Calibri Light" panose="020F0302020204030204" pitchFamily="34" charset="0"/>
              </a:rPr>
              <a:t>collecte de données </a:t>
            </a:r>
            <a:r>
              <a:rPr lang="fr-FR" sz="2400" dirty="0" smtClean="0">
                <a:latin typeface="+mj-lt"/>
                <a:ea typeface="Times New Roman" panose="02020603050405020304" pitchFamily="18" charset="0"/>
                <a:cs typeface="Calibri Light" panose="020F0302020204030204" pitchFamily="34" charset="0"/>
              </a:rPr>
              <a:t>s’effectue </a:t>
            </a:r>
            <a:r>
              <a:rPr lang="fr-FR" sz="2400" dirty="0">
                <a:latin typeface="+mj-lt"/>
                <a:ea typeface="Times New Roman" panose="02020603050405020304" pitchFamily="18" charset="0"/>
                <a:cs typeface="Calibri Light" panose="020F0302020204030204" pitchFamily="34" charset="0"/>
              </a:rPr>
              <a:t>à l’aide de questionnaires à administrer aux responsables des organisations et associations religieuses qui se retrouvent dans l’ensemble des ZD.</a:t>
            </a:r>
            <a:endParaRPr lang="fr-FR" sz="2400" dirty="0">
              <a:latin typeface="+mj-lt"/>
              <a:ea typeface="Times New Roman" panose="02020603050405020304" pitchFamily="18" charset="0"/>
            </a:endParaRPr>
          </a:p>
          <a:p>
            <a:pPr marL="0" indent="0" algn="just">
              <a:spcAft>
                <a:spcPts val="0"/>
              </a:spcAft>
              <a:buNone/>
              <a:tabLst>
                <a:tab pos="180340" algn="l"/>
              </a:tabLst>
            </a:pPr>
            <a:r>
              <a:rPr lang="fr-FR" sz="2400" dirty="0">
                <a:latin typeface="+mj-lt"/>
                <a:ea typeface="Times New Roman" panose="02020603050405020304" pitchFamily="18" charset="0"/>
                <a:cs typeface="Calibri Light" panose="020F0302020204030204" pitchFamily="34" charset="0"/>
              </a:rPr>
              <a:t>Les </a:t>
            </a:r>
            <a:r>
              <a:rPr lang="fr-FR" sz="2400" dirty="0" smtClean="0">
                <a:latin typeface="+mj-lt"/>
                <a:ea typeface="Times New Roman" panose="02020603050405020304" pitchFamily="18" charset="0"/>
                <a:cs typeface="Calibri Light" panose="020F0302020204030204" pitchFamily="34" charset="0"/>
              </a:rPr>
              <a:t>équipes enquêtent </a:t>
            </a:r>
            <a:r>
              <a:rPr lang="fr-FR" sz="2400" dirty="0">
                <a:latin typeface="+mj-lt"/>
                <a:ea typeface="Times New Roman" panose="02020603050405020304" pitchFamily="18" charset="0"/>
                <a:cs typeface="Calibri Light" panose="020F0302020204030204" pitchFamily="34" charset="0"/>
              </a:rPr>
              <a:t>toutes les organisations et associations religieuses dans les ZD par la méthode de balayage. </a:t>
            </a:r>
            <a:r>
              <a:rPr lang="fr-FR" sz="900" dirty="0">
                <a:latin typeface="+mj-lt"/>
                <a:ea typeface="Times New Roman" panose="02020603050405020304" pitchFamily="18" charset="0"/>
                <a:cs typeface="Calibri Light" panose="020F0302020204030204" pitchFamily="34" charset="0"/>
              </a:rPr>
              <a:t> </a:t>
            </a:r>
            <a:endParaRPr lang="fr-FR" sz="2400" dirty="0">
              <a:latin typeface="+mj-lt"/>
              <a:ea typeface="Times New Roman" panose="02020603050405020304" pitchFamily="18" charset="0"/>
            </a:endParaRPr>
          </a:p>
          <a:p>
            <a:pPr marL="0" indent="0" algn="just">
              <a:spcAft>
                <a:spcPts val="0"/>
              </a:spcAft>
              <a:buNone/>
              <a:tabLst>
                <a:tab pos="180340" algn="l"/>
              </a:tabLst>
            </a:pPr>
            <a:r>
              <a:rPr lang="fr-FR" sz="2400" dirty="0">
                <a:latin typeface="+mj-lt"/>
                <a:ea typeface="Times New Roman" panose="02020603050405020304" pitchFamily="18" charset="0"/>
                <a:cs typeface="Calibri Light" panose="020F0302020204030204" pitchFamily="34" charset="0"/>
              </a:rPr>
              <a:t>Au total, quatre-vingt-huit (</a:t>
            </a:r>
            <a:r>
              <a:rPr lang="fr-FR" sz="2400" b="1" dirty="0">
                <a:latin typeface="+mj-lt"/>
                <a:ea typeface="Times New Roman" panose="02020603050405020304" pitchFamily="18" charset="0"/>
                <a:cs typeface="Calibri Light" panose="020F0302020204030204" pitchFamily="34" charset="0"/>
              </a:rPr>
              <a:t>88</a:t>
            </a:r>
            <a:r>
              <a:rPr lang="fr-FR" sz="2400" dirty="0">
                <a:latin typeface="+mj-lt"/>
                <a:ea typeface="Times New Roman" panose="02020603050405020304" pitchFamily="18" charset="0"/>
                <a:cs typeface="Calibri Light" panose="020F0302020204030204" pitchFamily="34" charset="0"/>
              </a:rPr>
              <a:t>) agents de collecte repartis en vingt-deux (</a:t>
            </a:r>
            <a:r>
              <a:rPr lang="fr-FR" sz="2400" b="1" dirty="0">
                <a:latin typeface="+mj-lt"/>
                <a:ea typeface="Times New Roman" panose="02020603050405020304" pitchFamily="18" charset="0"/>
                <a:cs typeface="Calibri Light" panose="020F0302020204030204" pitchFamily="34" charset="0"/>
              </a:rPr>
              <a:t>22</a:t>
            </a:r>
            <a:r>
              <a:rPr lang="fr-FR" sz="2400" dirty="0">
                <a:latin typeface="+mj-lt"/>
                <a:ea typeface="Times New Roman" panose="02020603050405020304" pitchFamily="18" charset="0"/>
                <a:cs typeface="Calibri Light" panose="020F0302020204030204" pitchFamily="34" charset="0"/>
              </a:rPr>
              <a:t>) équipes et quatorze (</a:t>
            </a:r>
            <a:r>
              <a:rPr lang="fr-FR" sz="2400" b="1" dirty="0">
                <a:latin typeface="+mj-lt"/>
                <a:ea typeface="Times New Roman" panose="02020603050405020304" pitchFamily="18" charset="0"/>
                <a:cs typeface="Calibri Light" panose="020F0302020204030204" pitchFamily="34" charset="0"/>
              </a:rPr>
              <a:t>14</a:t>
            </a:r>
            <a:r>
              <a:rPr lang="fr-FR" sz="2400" dirty="0">
                <a:latin typeface="+mj-lt"/>
                <a:ea typeface="Times New Roman" panose="02020603050405020304" pitchFamily="18" charset="0"/>
                <a:cs typeface="Calibri Light" panose="020F0302020204030204" pitchFamily="34" charset="0"/>
              </a:rPr>
              <a:t>) </a:t>
            </a:r>
            <a:r>
              <a:rPr lang="fr-FR" sz="2400" dirty="0" smtClean="0">
                <a:latin typeface="+mj-lt"/>
                <a:ea typeface="Times New Roman" panose="02020603050405020304" pitchFamily="18" charset="0"/>
                <a:cs typeface="Calibri Light" panose="020F0302020204030204" pitchFamily="34" charset="0"/>
              </a:rPr>
              <a:t>superviseurs ont été  </a:t>
            </a:r>
            <a:r>
              <a:rPr lang="fr-FR" sz="2400" dirty="0">
                <a:latin typeface="+mj-lt"/>
                <a:ea typeface="Times New Roman" panose="02020603050405020304" pitchFamily="18" charset="0"/>
                <a:cs typeface="Calibri Light" panose="020F0302020204030204" pitchFamily="34" charset="0"/>
              </a:rPr>
              <a:t>recrutés pour la réalisation de l’opération. </a:t>
            </a:r>
            <a:endParaRPr lang="fr-FR" sz="2400" dirty="0">
              <a:latin typeface="+mj-lt"/>
              <a:ea typeface="Times New Roman" panose="02020603050405020304" pitchFamily="18" charset="0"/>
            </a:endParaRPr>
          </a:p>
          <a:p>
            <a:pPr marL="0" lvl="0" indent="0" algn="just" defTabSz="457200" eaLnBrk="1" fontAlgn="auto" hangingPunct="1">
              <a:spcBef>
                <a:spcPts val="0"/>
              </a:spcBef>
              <a:spcAft>
                <a:spcPts val="0"/>
              </a:spcAft>
              <a:buClrTx/>
              <a:buSzTx/>
              <a:buNone/>
            </a:pPr>
            <a:endParaRPr lang="fr-FR" sz="2000" dirty="0">
              <a:solidFill>
                <a:srgbClr val="000000"/>
              </a:solidFill>
              <a:latin typeface="Calibri" panose="020F0502020204030204"/>
            </a:endParaRPr>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11</a:t>
            </a:fld>
            <a:endParaRPr lang="fr-FR"/>
          </a:p>
        </p:txBody>
      </p:sp>
      <p:cxnSp>
        <p:nvCxnSpPr>
          <p:cNvPr id="4" name="Connecteur droit 3"/>
          <p:cNvCxnSpPr/>
          <p:nvPr/>
        </p:nvCxnSpPr>
        <p:spPr>
          <a:xfrm>
            <a:off x="457200" y="1232802"/>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5117"/>
            <a:ext cx="1202611" cy="841829"/>
          </a:xfrm>
          <a:prstGeom prst="rect">
            <a:avLst/>
          </a:prstGeom>
          <a:noFill/>
          <a:ln w="9525">
            <a:noFill/>
            <a:miter lim="800000"/>
            <a:headEnd/>
            <a:tailEnd/>
          </a:ln>
        </p:spPr>
      </p:pic>
    </p:spTree>
    <p:extLst>
      <p:ext uri="{BB962C8B-B14F-4D97-AF65-F5344CB8AC3E}">
        <p14:creationId xmlns:p14="http://schemas.microsoft.com/office/powerpoint/2010/main" val="135500784"/>
      </p:ext>
    </p:extLst>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6791" y="503451"/>
            <a:ext cx="8229600" cy="629625"/>
          </a:xfrm>
        </p:spPr>
        <p:txBody>
          <a:bodyPr/>
          <a:lstStyle/>
          <a:p>
            <a:pPr algn="ctr" eaLnBrk="1" hangingPunct="1"/>
            <a:r>
              <a:rPr lang="fr-FR" altLang="fr-FR" sz="3300" b="1" dirty="0" smtClean="0">
                <a:solidFill>
                  <a:srgbClr val="FF0000"/>
                </a:solidFill>
              </a:rPr>
              <a:t>5. ASPECTS </a:t>
            </a:r>
            <a:r>
              <a:rPr lang="fr-FR" altLang="fr-FR" sz="3300" b="1" dirty="0">
                <a:solidFill>
                  <a:srgbClr val="FF0000"/>
                </a:solidFill>
              </a:rPr>
              <a:t>ORGANISATIONNELS </a:t>
            </a:r>
            <a:endParaRPr lang="fr-FR" altLang="fr-FR" sz="2800" dirty="0" smtClean="0"/>
          </a:p>
        </p:txBody>
      </p:sp>
      <p:sp>
        <p:nvSpPr>
          <p:cNvPr id="7171" name="Rectangle 3"/>
          <p:cNvSpPr>
            <a:spLocks noGrp="1" noChangeArrowheads="1"/>
          </p:cNvSpPr>
          <p:nvPr>
            <p:ph idx="1"/>
          </p:nvPr>
        </p:nvSpPr>
        <p:spPr>
          <a:xfrm>
            <a:off x="405372" y="1414244"/>
            <a:ext cx="8229600" cy="4565650"/>
          </a:xfrm>
        </p:spPr>
        <p:txBody>
          <a:bodyPr>
            <a:normAutofit fontScale="92500" lnSpcReduction="1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pitchFamily="34" charset="0"/>
              </a:rPr>
              <a:t>Pour mieux maîtriser le calendrier de collecte, assurer un meilleur contrôle et une coordination efficiente des travaux, l'organisation mise en place relative à la phase de terrain comporte deux (2) niveaux de personnel :</a:t>
            </a:r>
          </a:p>
          <a:p>
            <a:pPr marL="0" indent="0" defTabSz="457200" eaLnBrk="1" fontAlgn="auto" hangingPunct="1">
              <a:spcBef>
                <a:spcPts val="0"/>
              </a:spcBef>
              <a:spcAft>
                <a:spcPts val="0"/>
              </a:spcAft>
              <a:buClrTx/>
              <a:buSzTx/>
              <a:buNone/>
            </a:pPr>
            <a:r>
              <a:rPr lang="fr-FR" sz="2400" b="1" i="1" dirty="0" smtClean="0">
                <a:solidFill>
                  <a:srgbClr val="7030A0"/>
                </a:solidFill>
                <a:latin typeface="Calibri" panose="020F0502020204030204"/>
              </a:rPr>
              <a:t>Personnel </a:t>
            </a:r>
            <a:r>
              <a:rPr lang="fr-FR" sz="2400" b="1" i="1" dirty="0">
                <a:solidFill>
                  <a:srgbClr val="7030A0"/>
                </a:solidFill>
                <a:latin typeface="Calibri" panose="020F0502020204030204"/>
              </a:rPr>
              <a:t>d’encadrement</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pitchFamily="34" charset="0"/>
              </a:rPr>
              <a:t>Le personnel d’encadrement a</a:t>
            </a:r>
            <a:r>
              <a:rPr lang="fr-FR" sz="2400" dirty="0" smtClean="0">
                <a:solidFill>
                  <a:srgbClr val="000000"/>
                </a:solidFill>
                <a:latin typeface="Calibri" panose="020F0502020204030204" pitchFamily="34" charset="0"/>
              </a:rPr>
              <a:t> </a:t>
            </a:r>
            <a:r>
              <a:rPr lang="fr-FR" sz="2400" dirty="0">
                <a:solidFill>
                  <a:srgbClr val="000000"/>
                </a:solidFill>
                <a:latin typeface="Calibri" panose="020F0502020204030204" pitchFamily="34" charset="0"/>
              </a:rPr>
              <a:t>un rôle important dans le processus de collecte de données. Il </a:t>
            </a:r>
            <a:r>
              <a:rPr lang="fr-FR" sz="2400" dirty="0" smtClean="0">
                <a:solidFill>
                  <a:srgbClr val="000000"/>
                </a:solidFill>
                <a:latin typeface="Calibri" panose="020F0502020204030204" pitchFamily="34" charset="0"/>
              </a:rPr>
              <a:t>mène </a:t>
            </a:r>
            <a:r>
              <a:rPr lang="fr-FR" sz="2400" dirty="0">
                <a:solidFill>
                  <a:srgbClr val="000000"/>
                </a:solidFill>
                <a:latin typeface="Calibri" panose="020F0502020204030204" pitchFamily="34" charset="0"/>
              </a:rPr>
              <a:t>des actions d’appuis institutionnels, techniques et de sensibilisations auprès des différentes structures au cours de la collecte administrative et de l’enquête de terrain. Il est composé de neuf (9) coordonnateurs, quatorze (14) Directeurs Régionaux et de seize (16) superviseurs.</a:t>
            </a:r>
          </a:p>
          <a:p>
            <a:pPr marL="0" lvl="0" indent="0" defTabSz="457200" eaLnBrk="1" fontAlgn="auto" hangingPunct="1">
              <a:spcBef>
                <a:spcPts val="0"/>
              </a:spcBef>
              <a:spcAft>
                <a:spcPts val="0"/>
              </a:spcAft>
              <a:buClrTx/>
              <a:buSzTx/>
              <a:buNone/>
            </a:pPr>
            <a:r>
              <a:rPr lang="fr-FR" sz="2400" b="1" i="1" dirty="0" smtClean="0">
                <a:solidFill>
                  <a:srgbClr val="7030A0"/>
                </a:solidFill>
                <a:latin typeface="Calibri" panose="020F0502020204030204"/>
              </a:rPr>
              <a:t>Personnel </a:t>
            </a:r>
            <a:r>
              <a:rPr lang="fr-FR" sz="2400" b="1" i="1" dirty="0">
                <a:solidFill>
                  <a:srgbClr val="7030A0"/>
                </a:solidFill>
                <a:latin typeface="Calibri" panose="020F0502020204030204"/>
              </a:rPr>
              <a:t>de collecte</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pitchFamily="34" charset="0"/>
              </a:rPr>
              <a:t>Le personnel de collecte comprend les chefs d’équipe et les agents de collecte.</a:t>
            </a:r>
          </a:p>
          <a:p>
            <a:pPr marL="0" indent="0" algn="just">
              <a:buNone/>
            </a:pPr>
            <a:endParaRPr lang="fr-FR" sz="2400" dirty="0"/>
          </a:p>
          <a:p>
            <a:pPr marL="0" indent="0" eaLnBrk="1" fontAlgn="auto" hangingPunct="1">
              <a:lnSpc>
                <a:spcPct val="80000"/>
              </a:lnSpc>
              <a:spcAft>
                <a:spcPts val="0"/>
              </a:spcAft>
              <a:buClr>
                <a:schemeClr val="accent3"/>
              </a:buClr>
              <a:buNone/>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12</a:t>
            </a:fld>
            <a:endParaRPr lang="fr-FR"/>
          </a:p>
        </p:txBody>
      </p:sp>
      <p:cxnSp>
        <p:nvCxnSpPr>
          <p:cNvPr id="4" name="Connecteur droit 3"/>
          <p:cNvCxnSpPr/>
          <p:nvPr/>
        </p:nvCxnSpPr>
        <p:spPr>
          <a:xfrm>
            <a:off x="405372" y="1169588"/>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0"/>
            <a:ext cx="1168948" cy="818264"/>
          </a:xfrm>
          <a:prstGeom prst="rect">
            <a:avLst/>
          </a:prstGeom>
          <a:noFill/>
          <a:ln w="9525">
            <a:noFill/>
            <a:miter lim="800000"/>
            <a:headEnd/>
            <a:tailEnd/>
          </a:ln>
        </p:spPr>
      </p:pic>
    </p:spTree>
    <p:extLst>
      <p:ext uri="{BB962C8B-B14F-4D97-AF65-F5344CB8AC3E}">
        <p14:creationId xmlns:p14="http://schemas.microsoft.com/office/powerpoint/2010/main" val="1636728823"/>
      </p:ext>
    </p:extLst>
  </p:cSld>
  <p:clrMapOvr>
    <a:masterClrMapping/>
  </p:clrMapOvr>
  <p:transition spd="slow">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1150" y="383875"/>
            <a:ext cx="8229600" cy="803531"/>
          </a:xfrm>
        </p:spPr>
        <p:txBody>
          <a:bodyPr/>
          <a:lstStyle/>
          <a:p>
            <a:pPr algn="ctr" eaLnBrk="1" hangingPunct="1"/>
            <a:r>
              <a:rPr lang="fr-FR" altLang="fr-FR" sz="3300" b="1" dirty="0" smtClean="0">
                <a:solidFill>
                  <a:srgbClr val="FF0000"/>
                </a:solidFill>
              </a:rPr>
              <a:t>6. VARIABLES </a:t>
            </a:r>
            <a:r>
              <a:rPr lang="fr-FR" altLang="fr-FR" sz="3300" b="1" dirty="0">
                <a:solidFill>
                  <a:srgbClr val="FF0000"/>
                </a:solidFill>
              </a:rPr>
              <a:t>DU </a:t>
            </a:r>
            <a:r>
              <a:rPr lang="fr-FR" altLang="fr-FR" sz="3300" b="1" dirty="0" smtClean="0">
                <a:solidFill>
                  <a:srgbClr val="FF0000"/>
                </a:solidFill>
              </a:rPr>
              <a:t>QUESTIONNAIRE</a:t>
            </a:r>
            <a:endParaRPr lang="fr-FR" altLang="fr-FR" sz="2800" dirty="0" smtClean="0"/>
          </a:p>
        </p:txBody>
      </p:sp>
      <p:sp>
        <p:nvSpPr>
          <p:cNvPr id="7171" name="Rectangle 3"/>
          <p:cNvSpPr>
            <a:spLocks noGrp="1" noChangeArrowheads="1"/>
          </p:cNvSpPr>
          <p:nvPr>
            <p:ph idx="1"/>
          </p:nvPr>
        </p:nvSpPr>
        <p:spPr>
          <a:xfrm>
            <a:off x="346074" y="1285541"/>
            <a:ext cx="8229600" cy="5006975"/>
          </a:xfrm>
        </p:spPr>
        <p:txBody>
          <a:bodyPr>
            <a:normAutofit/>
          </a:bodyPr>
          <a:lstStyle/>
          <a:p>
            <a:pPr marL="0" lvl="0" indent="0" algn="just" defTabSz="457200" eaLnBrk="1" fontAlgn="auto" hangingPunct="1">
              <a:spcBef>
                <a:spcPts val="0"/>
              </a:spcBef>
              <a:spcAft>
                <a:spcPts val="0"/>
              </a:spcAft>
              <a:buClrTx/>
              <a:buSzTx/>
              <a:buNone/>
            </a:pPr>
            <a:r>
              <a:rPr lang="fr-FR" sz="2400" dirty="0">
                <a:latin typeface="+mj-lt"/>
              </a:rPr>
              <a:t>Les variables </a:t>
            </a:r>
            <a:r>
              <a:rPr lang="fr-FR" sz="2400" dirty="0" smtClean="0">
                <a:latin typeface="+mj-lt"/>
              </a:rPr>
              <a:t>du questionnaire </a:t>
            </a:r>
            <a:r>
              <a:rPr lang="fr-FR" sz="2400" dirty="0">
                <a:latin typeface="+mj-lt"/>
              </a:rPr>
              <a:t>sont structurées en huit(08) sections.</a:t>
            </a:r>
          </a:p>
          <a:p>
            <a:pPr marL="0" lvl="0" indent="0" algn="just" defTabSz="457200" eaLnBrk="1" fontAlgn="auto" hangingPunct="1">
              <a:spcBef>
                <a:spcPts val="0"/>
              </a:spcBef>
              <a:spcAft>
                <a:spcPts val="0"/>
              </a:spcAft>
              <a:buClrTx/>
              <a:buSzTx/>
              <a:buNone/>
            </a:pPr>
            <a:endParaRPr lang="fr-FR" sz="2400" dirty="0">
              <a:latin typeface="+mj-lt"/>
            </a:endParaRPr>
          </a:p>
          <a:p>
            <a:pPr marL="0" lvl="0" indent="0" algn="just" defTabSz="457200" eaLnBrk="1" fontAlgn="auto" hangingPunct="1">
              <a:spcBef>
                <a:spcPts val="0"/>
              </a:spcBef>
              <a:spcAft>
                <a:spcPts val="0"/>
              </a:spcAft>
              <a:buClrTx/>
              <a:buSzTx/>
              <a:buNone/>
            </a:pPr>
            <a:r>
              <a:rPr lang="fr-FR" sz="2400" dirty="0">
                <a:latin typeface="+mj-lt"/>
              </a:rPr>
              <a:t>Section A : Identification et renseignements de contrôle ;</a:t>
            </a:r>
          </a:p>
          <a:p>
            <a:pPr marL="0" lvl="0" indent="0" algn="just" defTabSz="457200" eaLnBrk="1" fontAlgn="auto" hangingPunct="1">
              <a:spcBef>
                <a:spcPts val="0"/>
              </a:spcBef>
              <a:spcAft>
                <a:spcPts val="0"/>
              </a:spcAft>
              <a:buClrTx/>
              <a:buSzTx/>
              <a:buNone/>
            </a:pPr>
            <a:r>
              <a:rPr lang="fr-FR" sz="2400" dirty="0">
                <a:latin typeface="+mj-lt"/>
              </a:rPr>
              <a:t>Section B : Identification de l’ISBL ;</a:t>
            </a:r>
          </a:p>
          <a:p>
            <a:pPr marL="0" lvl="0" indent="0" algn="just" defTabSz="457200" eaLnBrk="1" fontAlgn="auto" hangingPunct="1">
              <a:spcBef>
                <a:spcPts val="0"/>
              </a:spcBef>
              <a:spcAft>
                <a:spcPts val="0"/>
              </a:spcAft>
              <a:buClrTx/>
              <a:buSzTx/>
              <a:buNone/>
            </a:pPr>
            <a:r>
              <a:rPr lang="fr-FR" sz="2400" dirty="0">
                <a:latin typeface="+mj-lt"/>
              </a:rPr>
              <a:t>Section C : Domaine d’activités ;</a:t>
            </a:r>
          </a:p>
          <a:p>
            <a:pPr marL="0" lvl="0" indent="0" algn="just" defTabSz="457200" eaLnBrk="1" fontAlgn="auto" hangingPunct="1">
              <a:spcBef>
                <a:spcPts val="0"/>
              </a:spcBef>
              <a:spcAft>
                <a:spcPts val="0"/>
              </a:spcAft>
              <a:buClrTx/>
              <a:buSzTx/>
              <a:buNone/>
            </a:pPr>
            <a:r>
              <a:rPr lang="fr-FR" sz="2400" dirty="0">
                <a:latin typeface="+mj-lt"/>
              </a:rPr>
              <a:t>Section D : Informations sur le promoteur ou le principal dirigeant/ fondateur/ président / propriétaire et les bénéficiaires ;</a:t>
            </a:r>
          </a:p>
          <a:p>
            <a:pPr marL="0" lvl="0" indent="0" algn="just" defTabSz="457200" eaLnBrk="1" fontAlgn="auto" hangingPunct="1">
              <a:spcBef>
                <a:spcPts val="0"/>
              </a:spcBef>
              <a:spcAft>
                <a:spcPts val="0"/>
              </a:spcAft>
              <a:buClrTx/>
              <a:buSzTx/>
              <a:buNone/>
            </a:pPr>
            <a:r>
              <a:rPr lang="fr-FR" sz="2400" dirty="0">
                <a:latin typeface="+mj-lt"/>
              </a:rPr>
              <a:t>Section E : personnel ;</a:t>
            </a:r>
          </a:p>
          <a:p>
            <a:pPr marL="0" lvl="0" indent="0" algn="just" defTabSz="457200" eaLnBrk="1" fontAlgn="auto" hangingPunct="1">
              <a:spcBef>
                <a:spcPts val="0"/>
              </a:spcBef>
              <a:spcAft>
                <a:spcPts val="0"/>
              </a:spcAft>
              <a:buClrTx/>
              <a:buSzTx/>
              <a:buNone/>
            </a:pPr>
            <a:r>
              <a:rPr lang="fr-FR" sz="2400" dirty="0">
                <a:latin typeface="+mj-lt"/>
              </a:rPr>
              <a:t>Section F : dépenses de l’institution ;</a:t>
            </a:r>
          </a:p>
          <a:p>
            <a:pPr marL="0" lvl="0" indent="0" algn="just" defTabSz="457200" eaLnBrk="1" fontAlgn="auto" hangingPunct="1">
              <a:spcBef>
                <a:spcPts val="0"/>
              </a:spcBef>
              <a:spcAft>
                <a:spcPts val="0"/>
              </a:spcAft>
              <a:buClrTx/>
              <a:buSzTx/>
              <a:buNone/>
            </a:pPr>
            <a:r>
              <a:rPr lang="fr-FR" sz="2400" dirty="0">
                <a:latin typeface="+mj-lt"/>
              </a:rPr>
              <a:t>Section G : ressources de la structure ;</a:t>
            </a:r>
          </a:p>
          <a:p>
            <a:pPr marL="0" lvl="0" indent="0" algn="just" defTabSz="457200" eaLnBrk="1" fontAlgn="auto" hangingPunct="1">
              <a:spcBef>
                <a:spcPts val="0"/>
              </a:spcBef>
              <a:spcAft>
                <a:spcPts val="0"/>
              </a:spcAft>
              <a:buClrTx/>
              <a:buSzTx/>
              <a:buNone/>
            </a:pPr>
            <a:r>
              <a:rPr lang="fr-FR" sz="2400" dirty="0">
                <a:latin typeface="+mj-lt"/>
              </a:rPr>
              <a:t>Section H : transferts.</a:t>
            </a:r>
          </a:p>
          <a:p>
            <a:pPr marL="0" indent="0" algn="just">
              <a:buNone/>
            </a:pPr>
            <a:endParaRPr lang="fr-FR" sz="3200" dirty="0" smtClean="0">
              <a:latin typeface="+mj-lt"/>
            </a:endParaRPr>
          </a:p>
          <a:p>
            <a:pPr marL="0" indent="0" algn="just">
              <a:buNone/>
            </a:pPr>
            <a:endParaRPr lang="fr-FR" sz="2800" b="1"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13</a:t>
            </a:fld>
            <a:endParaRPr lang="fr-FR"/>
          </a:p>
        </p:txBody>
      </p:sp>
      <p:cxnSp>
        <p:nvCxnSpPr>
          <p:cNvPr id="4" name="Connecteur droit 3"/>
          <p:cNvCxnSpPr/>
          <p:nvPr/>
        </p:nvCxnSpPr>
        <p:spPr>
          <a:xfrm>
            <a:off x="424656" y="1145204"/>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70" y="4384"/>
            <a:ext cx="1087612" cy="761329"/>
          </a:xfrm>
          <a:prstGeom prst="rect">
            <a:avLst/>
          </a:prstGeom>
          <a:noFill/>
          <a:ln w="9525">
            <a:noFill/>
            <a:miter lim="800000"/>
            <a:headEnd/>
            <a:tailEnd/>
          </a:ln>
        </p:spPr>
      </p:pic>
    </p:spTree>
    <p:extLst>
      <p:ext uri="{BB962C8B-B14F-4D97-AF65-F5344CB8AC3E}">
        <p14:creationId xmlns:p14="http://schemas.microsoft.com/office/powerpoint/2010/main" val="3532990784"/>
      </p:ext>
    </p:extLst>
  </p:cSld>
  <p:clrMapOvr>
    <a:masterClrMapping/>
  </p:clrMapOvr>
  <p:transition spd="slow">
    <p:blinds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idx="1"/>
          </p:nvPr>
        </p:nvSpPr>
        <p:spPr>
          <a:xfrm>
            <a:off x="357188" y="1052513"/>
            <a:ext cx="8229600" cy="5472112"/>
          </a:xfrm>
        </p:spPr>
        <p:txBody>
          <a:bodyPr>
            <a:noAutofit/>
          </a:bodyPr>
          <a:lstStyle/>
          <a:p>
            <a:pPr marL="274320" indent="-274320" algn="ctr" eaLnBrk="1" fontAlgn="auto" hangingPunct="1">
              <a:lnSpc>
                <a:spcPct val="150000"/>
              </a:lnSpc>
              <a:spcAft>
                <a:spcPts val="0"/>
              </a:spcAft>
              <a:buClr>
                <a:schemeClr val="accent3"/>
              </a:buClr>
              <a:buFont typeface="Wingdings 2" pitchFamily="18" charset="2"/>
              <a:buNone/>
              <a:defRPr/>
            </a:pPr>
            <a:r>
              <a:rPr lang="fr-FR" altLang="fr-FR" sz="8000" b="1" dirty="0" smtClean="0">
                <a:solidFill>
                  <a:schemeClr val="accent2">
                    <a:lumMod val="75000"/>
                  </a:schemeClr>
                </a:solidFill>
              </a:rPr>
              <a:t>Merci pour votre attention!!!</a:t>
            </a:r>
          </a:p>
        </p:txBody>
      </p:sp>
      <p:sp>
        <p:nvSpPr>
          <p:cNvPr id="4" name="Espace réservé du numéro de diapositive 3"/>
          <p:cNvSpPr>
            <a:spLocks noGrp="1"/>
          </p:cNvSpPr>
          <p:nvPr>
            <p:ph type="sldNum" sz="quarter" idx="12"/>
          </p:nvPr>
        </p:nvSpPr>
        <p:spPr/>
        <p:txBody>
          <a:bodyPr/>
          <a:lstStyle/>
          <a:p>
            <a:pPr>
              <a:defRPr/>
            </a:pPr>
            <a:fld id="{BC982702-F02D-4315-9B9F-6DDC085CA5EA}" type="slidenum">
              <a:rPr lang="fr-FR" smtClean="0"/>
              <a:pPr>
                <a:defRPr/>
              </a:pPr>
              <a:t>14</a:t>
            </a:fld>
            <a:endParaRPr lang="fr-FR"/>
          </a:p>
        </p:txBody>
      </p:sp>
      <p:pic>
        <p:nvPicPr>
          <p:cNvPr id="17411" name="Image 3"/>
          <p:cNvPicPr>
            <a:picLocks noChangeAspect="1" noChangeArrowheads="1"/>
          </p:cNvPicPr>
          <p:nvPr/>
        </p:nvPicPr>
        <p:blipFill>
          <a:blip r:embed="rId2" cstate="print"/>
          <a:srcRect/>
          <a:stretch>
            <a:fillRect/>
          </a:stretch>
        </p:blipFill>
        <p:spPr bwMode="auto">
          <a:xfrm>
            <a:off x="3563888" y="300378"/>
            <a:ext cx="1586527" cy="1256414"/>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1150" y="246041"/>
            <a:ext cx="8229600" cy="1273321"/>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2800" b="1" dirty="0" smtClean="0">
                <a:solidFill>
                  <a:srgbClr val="FF0000"/>
                </a:solidFill>
              </a:rPr>
              <a:t>Plan de la présentation</a:t>
            </a:r>
            <a:r>
              <a:rPr lang="fr-FR" altLang="fr-FR" sz="2800" dirty="0" smtClean="0"/>
              <a:t/>
            </a:r>
            <a:br>
              <a:rPr lang="fr-FR" altLang="fr-FR" sz="2800" dirty="0" smtClean="0"/>
            </a:br>
            <a:endParaRPr lang="fr-FR" altLang="fr-FR" sz="2800" dirty="0" smtClean="0"/>
          </a:p>
        </p:txBody>
      </p:sp>
      <p:sp>
        <p:nvSpPr>
          <p:cNvPr id="7171" name="Rectangle 3"/>
          <p:cNvSpPr>
            <a:spLocks noGrp="1" noChangeArrowheads="1"/>
          </p:cNvSpPr>
          <p:nvPr>
            <p:ph idx="1"/>
          </p:nvPr>
        </p:nvSpPr>
        <p:spPr>
          <a:xfrm>
            <a:off x="457200" y="1714500"/>
            <a:ext cx="8229600" cy="4565650"/>
          </a:xfrm>
        </p:spPr>
        <p:txBody>
          <a:bodyPr>
            <a:normAutofit lnSpcReduction="10000"/>
          </a:bodyPr>
          <a:lstStyle/>
          <a:p>
            <a:pPr marL="514350" indent="-514350" eaLnBrk="1" fontAlgn="auto" hangingPunct="1">
              <a:spcAft>
                <a:spcPts val="0"/>
              </a:spcAft>
              <a:buClr>
                <a:srgbClr val="002060"/>
              </a:buClr>
              <a:buFont typeface="+mj-lt"/>
              <a:buAutoNum type="arabicPeriod"/>
              <a:defRPr/>
            </a:pPr>
            <a:endParaRPr lang="fr-FR" altLang="fr-FR" sz="2800" b="1" dirty="0" smtClean="0">
              <a:solidFill>
                <a:srgbClr val="002060"/>
              </a:solidFill>
            </a:endParaRPr>
          </a:p>
          <a:p>
            <a:pPr marL="514350" indent="-514350" eaLnBrk="1" fontAlgn="auto" hangingPunct="1">
              <a:spcAft>
                <a:spcPts val="0"/>
              </a:spcAft>
              <a:buClr>
                <a:srgbClr val="002060"/>
              </a:buClr>
              <a:buFont typeface="+mj-lt"/>
              <a:buAutoNum type="arabicPeriod"/>
              <a:defRPr/>
            </a:pPr>
            <a:r>
              <a:rPr lang="fr-FR" altLang="fr-FR" sz="2800" b="1" dirty="0" smtClean="0">
                <a:solidFill>
                  <a:srgbClr val="002060"/>
                </a:solidFill>
              </a:rPr>
              <a:t>Contexte et justification</a:t>
            </a:r>
            <a:endParaRPr lang="fr-FR" altLang="fr-FR" sz="2800" b="1" dirty="0">
              <a:solidFill>
                <a:srgbClr val="002060"/>
              </a:solidFill>
            </a:endParaRPr>
          </a:p>
          <a:p>
            <a:pPr marL="514350" indent="-514350" eaLnBrk="1" fontAlgn="auto" hangingPunct="1">
              <a:spcAft>
                <a:spcPts val="0"/>
              </a:spcAft>
              <a:buClr>
                <a:srgbClr val="002060"/>
              </a:buClr>
              <a:buFont typeface="+mj-lt"/>
              <a:buAutoNum type="arabicPeriod"/>
              <a:defRPr/>
            </a:pPr>
            <a:r>
              <a:rPr lang="fr-FR" altLang="fr-FR" sz="2800" b="1" dirty="0" smtClean="0">
                <a:solidFill>
                  <a:srgbClr val="002060"/>
                </a:solidFill>
              </a:rPr>
              <a:t>Objectifs </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Généralités sur les ISBL;</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Méthodologie de l’enquête;</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Aspects organisationnels;</a:t>
            </a:r>
          </a:p>
          <a:p>
            <a:pPr marL="514350" indent="-514350" eaLnBrk="1" fontAlgn="auto" hangingPunct="1">
              <a:spcAft>
                <a:spcPts val="0"/>
              </a:spcAft>
              <a:buClr>
                <a:srgbClr val="002060"/>
              </a:buClr>
              <a:buFont typeface="+mj-lt"/>
              <a:buAutoNum type="arabicPeriod"/>
              <a:defRPr/>
            </a:pPr>
            <a:r>
              <a:rPr lang="fr-FR" sz="2800" b="1" dirty="0" smtClean="0">
                <a:solidFill>
                  <a:srgbClr val="002060"/>
                </a:solidFill>
              </a:rPr>
              <a:t>Variables du questionnaire.</a:t>
            </a:r>
            <a:endParaRPr lang="fr-FR" sz="2800" b="1" dirty="0">
              <a:solidFill>
                <a:srgbClr val="002060"/>
              </a:solidFill>
            </a:endParaRPr>
          </a:p>
          <a:p>
            <a:pPr marL="0" indent="0" eaLnBrk="1" fontAlgn="auto" hangingPunct="1">
              <a:spcAft>
                <a:spcPts val="0"/>
              </a:spcAft>
              <a:buClr>
                <a:srgbClr val="002060"/>
              </a:buClr>
              <a:buNone/>
              <a:defRPr/>
            </a:pPr>
            <a:endParaRPr lang="fr-FR" altLang="fr-FR" sz="2800" b="1" dirty="0" smtClean="0">
              <a:solidFill>
                <a:srgbClr val="002060"/>
              </a:solidFill>
            </a:endParaRPr>
          </a:p>
          <a:p>
            <a:pPr marL="0" indent="0">
              <a:buNone/>
            </a:pPr>
            <a:r>
              <a:rPr lang="fr-FR" sz="2800" b="1" dirty="0" smtClean="0">
                <a:solidFill>
                  <a:srgbClr val="002060"/>
                </a:solidFill>
              </a:rPr>
              <a:t>	</a:t>
            </a:r>
            <a:r>
              <a:rPr lang="fr-FR" sz="2800" b="1" strike="sngStrike" dirty="0" smtClean="0">
                <a:solidFill>
                  <a:srgbClr val="002060"/>
                </a:solidFill>
              </a:rPr>
              <a:t> </a:t>
            </a:r>
            <a:endParaRPr lang="fr-FR" sz="2800" b="1" strike="sngStrike" dirty="0">
              <a:solidFill>
                <a:srgbClr val="002060"/>
              </a:solidFill>
            </a:endParaRPr>
          </a:p>
          <a:p>
            <a:pPr marL="0" indent="0" eaLnBrk="1" fontAlgn="auto" hangingPunct="1">
              <a:spcAft>
                <a:spcPts val="0"/>
              </a:spcAft>
              <a:buClr>
                <a:srgbClr val="002060"/>
              </a:buClr>
              <a:buNone/>
              <a:defRPr/>
            </a:pPr>
            <a:endParaRPr lang="fr-FR" altLang="fr-FR" sz="2800" b="1" dirty="0" smtClean="0">
              <a:solidFill>
                <a:srgbClr val="002060"/>
              </a:solidFill>
            </a:endParaRPr>
          </a:p>
          <a:p>
            <a:pPr marL="274320" indent="-274320" eaLnBrk="1" fontAlgn="auto" hangingPunct="1">
              <a:lnSpc>
                <a:spcPct val="80000"/>
              </a:lnSpc>
              <a:spcAft>
                <a:spcPts val="0"/>
              </a:spcAft>
              <a:buClr>
                <a:schemeClr val="accent3"/>
              </a:buClr>
              <a:buFontTx/>
              <a:buNone/>
              <a:defRPr/>
            </a:pPr>
            <a:endParaRPr lang="fr-FR" altLang="fr-FR" sz="600" b="1" dirty="0" smtClean="0">
              <a:latin typeface="Segoe UI Light" pitchFamily="34" charset="0"/>
              <a:cs typeface="Arial" charset="0"/>
            </a:endParaRPr>
          </a:p>
          <a:p>
            <a:pPr marL="274320" indent="-274320" eaLnBrk="1" fontAlgn="auto" hangingPunct="1">
              <a:lnSpc>
                <a:spcPct val="80000"/>
              </a:lnSpc>
              <a:spcAft>
                <a:spcPts val="0"/>
              </a:spcAft>
              <a:buClr>
                <a:schemeClr val="accent3"/>
              </a:buClr>
              <a:buFont typeface="Wingdings 2"/>
              <a:buChar char=""/>
              <a:defRPr/>
            </a:pPr>
            <a:endParaRPr lang="fr-FR" altLang="fr-FR" sz="1600" dirty="0" smtClean="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2</a:t>
            </a:fld>
            <a:endParaRPr lang="fr-FR"/>
          </a:p>
        </p:txBody>
      </p:sp>
      <p:cxnSp>
        <p:nvCxnSpPr>
          <p:cNvPr id="4" name="Connecteur droit 3"/>
          <p:cNvCxnSpPr/>
          <p:nvPr/>
        </p:nvCxnSpPr>
        <p:spPr>
          <a:xfrm>
            <a:off x="468313" y="1633653"/>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111125" y="78396"/>
            <a:ext cx="1289044" cy="902332"/>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1095" y="441179"/>
            <a:ext cx="8229600" cy="1273321"/>
          </a:xfrm>
        </p:spPr>
        <p:txBody>
          <a:bodyPr/>
          <a:lstStyle/>
          <a:p>
            <a:pPr marL="514350" indent="-514350" algn="ctr" eaLnBrk="1" hangingPunct="1">
              <a:buFont typeface="+mj-lt"/>
              <a:buAutoNum type="arabicPeriod"/>
            </a:pPr>
            <a:r>
              <a:rPr lang="fr-FR" altLang="fr-FR" sz="3300" b="1" dirty="0" smtClean="0">
                <a:solidFill>
                  <a:srgbClr val="FF0000"/>
                </a:solidFill>
              </a:rPr>
              <a:t>Contexte et justification</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75908" y="1598527"/>
            <a:ext cx="8229600" cy="4565650"/>
          </a:xfrm>
        </p:spPr>
        <p:txBody>
          <a:bodyPr>
            <a:noAutofit/>
          </a:bodyPr>
          <a:lstStyle/>
          <a:p>
            <a:pPr algn="just" eaLnBrk="1" fontAlgn="auto" hangingPunct="1">
              <a:lnSpc>
                <a:spcPct val="80000"/>
              </a:lnSpc>
              <a:spcAft>
                <a:spcPts val="0"/>
              </a:spcAft>
              <a:buClr>
                <a:schemeClr val="accent3"/>
              </a:buClr>
              <a:buFont typeface="Wingdings" panose="05000000000000000000" pitchFamily="2" charset="2"/>
              <a:buChar char="q"/>
              <a:defRPr/>
            </a:pPr>
            <a:r>
              <a:rPr lang="fr-FR" altLang="fr-FR" sz="1800" dirty="0">
                <a:latin typeface="+mj-lt"/>
              </a:rPr>
              <a:t>Le changement d’année de base des CNA et leur migration vers SCN 2008 qui sont en cours de réalisation par l’INS, nécessitent d’importantes données structurelles notamment celle des </a:t>
            </a:r>
            <a:r>
              <a:rPr lang="fr-FR" altLang="fr-FR" sz="1800" b="1" dirty="0">
                <a:latin typeface="+mj-lt"/>
              </a:rPr>
              <a:t>Institutions Sans But Lucratif (ISBL).</a:t>
            </a:r>
          </a:p>
          <a:p>
            <a:pPr marL="0" indent="0" algn="just" eaLnBrk="1" fontAlgn="auto" hangingPunct="1">
              <a:lnSpc>
                <a:spcPct val="80000"/>
              </a:lnSpc>
              <a:spcAft>
                <a:spcPts val="0"/>
              </a:spcAft>
              <a:buClr>
                <a:schemeClr val="accent3"/>
              </a:buClr>
              <a:buNone/>
              <a:defRPr/>
            </a:pPr>
            <a:endParaRPr lang="fr-FR" altLang="fr-FR" sz="900" dirty="0">
              <a:latin typeface="+mj-lt"/>
            </a:endParaRPr>
          </a:p>
          <a:p>
            <a:pPr algn="just" eaLnBrk="1" fontAlgn="auto" hangingPunct="1">
              <a:lnSpc>
                <a:spcPct val="80000"/>
              </a:lnSpc>
              <a:spcAft>
                <a:spcPts val="0"/>
              </a:spcAft>
              <a:buClr>
                <a:schemeClr val="accent3"/>
              </a:buClr>
              <a:buFont typeface="Wingdings" panose="05000000000000000000" pitchFamily="2" charset="2"/>
              <a:buChar char="q"/>
              <a:defRPr/>
            </a:pPr>
            <a:r>
              <a:rPr lang="fr-FR" altLang="fr-FR" sz="1800" dirty="0">
                <a:latin typeface="+mj-lt"/>
              </a:rPr>
              <a:t>L’estimation de la contribution des ISBL dans les comptes nationaux actuels de la Côte d’Ivoire repose sur des structures datant de 1996 (année de base des comptes). Ces comptes sont élaborés selon le système de comptabilité nationale 1993 (SCN 1993). </a:t>
            </a:r>
          </a:p>
          <a:p>
            <a:pPr marL="0" indent="0" algn="just" eaLnBrk="1" fontAlgn="auto" hangingPunct="1">
              <a:lnSpc>
                <a:spcPct val="80000"/>
              </a:lnSpc>
              <a:spcAft>
                <a:spcPts val="0"/>
              </a:spcAft>
              <a:buClr>
                <a:schemeClr val="accent3"/>
              </a:buClr>
              <a:buNone/>
              <a:defRPr/>
            </a:pPr>
            <a:endParaRPr lang="fr-FR" altLang="fr-FR" sz="900" dirty="0">
              <a:latin typeface="+mj-lt"/>
            </a:endParaRPr>
          </a:p>
          <a:p>
            <a:pPr algn="just" eaLnBrk="1" fontAlgn="auto" hangingPunct="1">
              <a:lnSpc>
                <a:spcPct val="80000"/>
              </a:lnSpc>
              <a:spcAft>
                <a:spcPts val="0"/>
              </a:spcAft>
              <a:buClr>
                <a:schemeClr val="accent3"/>
              </a:buClr>
              <a:buFont typeface="Wingdings" panose="05000000000000000000" pitchFamily="2" charset="2"/>
              <a:buChar char="q"/>
              <a:defRPr/>
            </a:pPr>
            <a:r>
              <a:rPr lang="fr-FR" altLang="fr-FR" sz="1800" dirty="0">
                <a:latin typeface="+mj-lt"/>
              </a:rPr>
              <a:t>Or, la cartographie des ISBL dans l’activité économique ivoirienne a connu beaucoup de mutations ces dernières années. Ces récentes évolutions économiques sont accentuées par  l'adoption de nouveaux référentiels tels que le système de comptabilité nationale 2008 (SCN 2008) qui distingue les ISBL au service des ménages des ISBL au service des entreprises ou contrôlées et financées par les administrations publiques.</a:t>
            </a:r>
          </a:p>
          <a:p>
            <a:pPr marL="0" indent="0" algn="just" eaLnBrk="1" fontAlgn="auto" hangingPunct="1">
              <a:lnSpc>
                <a:spcPct val="80000"/>
              </a:lnSpc>
              <a:spcAft>
                <a:spcPts val="0"/>
              </a:spcAft>
              <a:buClr>
                <a:schemeClr val="accent3"/>
              </a:buClr>
              <a:buNone/>
              <a:defRPr/>
            </a:pPr>
            <a:endParaRPr lang="fr-FR" altLang="fr-FR" sz="900" dirty="0">
              <a:latin typeface="+mj-lt"/>
            </a:endParaRPr>
          </a:p>
          <a:p>
            <a:pPr algn="just" eaLnBrk="1" fontAlgn="auto" hangingPunct="1">
              <a:lnSpc>
                <a:spcPct val="80000"/>
              </a:lnSpc>
              <a:spcAft>
                <a:spcPts val="0"/>
              </a:spcAft>
              <a:buClr>
                <a:schemeClr val="accent3"/>
              </a:buClr>
              <a:buFont typeface="Wingdings" panose="05000000000000000000" pitchFamily="2" charset="2"/>
              <a:buChar char="Ø"/>
              <a:defRPr/>
            </a:pPr>
            <a:r>
              <a:rPr lang="fr-FR" altLang="fr-FR" sz="1800" dirty="0">
                <a:latin typeface="+mj-lt"/>
              </a:rPr>
              <a:t>Il s’avère donc indispensable de tenir compte de ces différentes évolutions afin de mettre à jour la contribution des ISBL dans le Produit Intérieur Brut (PIB) dans le cadre du changement de l’année de base des comptes nationaux et du passage au SCN 2008. </a:t>
            </a:r>
          </a:p>
          <a:p>
            <a:pPr marL="0" indent="0" algn="just" eaLnBrk="1" fontAlgn="auto" hangingPunct="1">
              <a:lnSpc>
                <a:spcPct val="80000"/>
              </a:lnSpc>
              <a:spcAft>
                <a:spcPts val="0"/>
              </a:spcAft>
              <a:buClr>
                <a:schemeClr val="accent3"/>
              </a:buClr>
              <a:buNone/>
              <a:defRPr/>
            </a:pPr>
            <a:endParaRPr lang="fr-FR" altLang="fr-FR" sz="1600" dirty="0" smtClean="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3</a:t>
            </a:fld>
            <a:endParaRPr lang="fr-FR"/>
          </a:p>
        </p:txBody>
      </p:sp>
      <p:cxnSp>
        <p:nvCxnSpPr>
          <p:cNvPr id="4" name="Connecteur droit 3"/>
          <p:cNvCxnSpPr/>
          <p:nvPr/>
        </p:nvCxnSpPr>
        <p:spPr>
          <a:xfrm>
            <a:off x="475908" y="1404767"/>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51095" y="164472"/>
            <a:ext cx="1331640" cy="932149"/>
          </a:xfrm>
          <a:prstGeom prst="rect">
            <a:avLst/>
          </a:prstGeom>
          <a:noFill/>
          <a:ln w="9525">
            <a:noFill/>
            <a:miter lim="800000"/>
            <a:headEnd/>
            <a:tailEnd/>
          </a:ln>
        </p:spPr>
      </p:pic>
    </p:spTree>
    <p:extLst>
      <p:ext uri="{BB962C8B-B14F-4D97-AF65-F5344CB8AC3E}">
        <p14:creationId xmlns:p14="http://schemas.microsoft.com/office/powerpoint/2010/main" val="3949061295"/>
      </p:ext>
    </p:extLst>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9031" y="281072"/>
            <a:ext cx="8229600" cy="1273321"/>
          </a:xfrm>
        </p:spPr>
        <p:txBody>
          <a:bodyPr/>
          <a:lstStyle/>
          <a:p>
            <a:pPr marL="514350" indent="-514350" algn="ctr" eaLnBrk="1" hangingPunct="1">
              <a:buFont typeface="+mj-lt"/>
              <a:buAutoNum type="arabicPeriod" startAt="2"/>
            </a:pPr>
            <a:r>
              <a:rPr lang="fr-FR" altLang="fr-FR" sz="3300" b="1" dirty="0" smtClean="0">
                <a:solidFill>
                  <a:srgbClr val="FF0000"/>
                </a:solidFill>
              </a:rPr>
              <a:t>Objectifs</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34369" y="1472224"/>
            <a:ext cx="8229600" cy="4884126"/>
          </a:xfrm>
        </p:spPr>
        <p:txBody>
          <a:bodyPr>
            <a:normAutofit lnSpcReduction="1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lvl="0" indent="0" defTabSz="457200" eaLnBrk="1" fontAlgn="auto" hangingPunct="1">
              <a:spcBef>
                <a:spcPts val="0"/>
              </a:spcBef>
              <a:spcAft>
                <a:spcPts val="0"/>
              </a:spcAft>
              <a:buClrTx/>
              <a:buSzTx/>
              <a:buNone/>
            </a:pPr>
            <a:r>
              <a:rPr lang="fr-FR" sz="2400" b="1" dirty="0">
                <a:solidFill>
                  <a:srgbClr val="000000"/>
                </a:solidFill>
                <a:latin typeface="+mj-lt"/>
              </a:rPr>
              <a:t>Objectif  </a:t>
            </a:r>
            <a:r>
              <a:rPr lang="fr-FR" sz="2400" b="1" dirty="0" smtClean="0">
                <a:solidFill>
                  <a:srgbClr val="000000"/>
                </a:solidFill>
                <a:latin typeface="+mj-lt"/>
              </a:rPr>
              <a:t>général</a:t>
            </a:r>
          </a:p>
          <a:p>
            <a:pPr marL="0" lvl="0" indent="0" defTabSz="457200" eaLnBrk="1" fontAlgn="auto" hangingPunct="1">
              <a:spcBef>
                <a:spcPts val="0"/>
              </a:spcBef>
              <a:spcAft>
                <a:spcPts val="0"/>
              </a:spcAft>
              <a:buClrTx/>
              <a:buSzTx/>
              <a:buNone/>
            </a:pPr>
            <a:endParaRPr lang="fr-FR" sz="2400" b="1" dirty="0">
              <a:solidFill>
                <a:srgbClr val="000000"/>
              </a:solidFill>
              <a:latin typeface="+mj-lt"/>
            </a:endParaRPr>
          </a:p>
          <a:p>
            <a:pPr marL="0" lvl="0" indent="0" algn="just" defTabSz="457200" eaLnBrk="1" fontAlgn="auto" hangingPunct="1">
              <a:spcBef>
                <a:spcPts val="0"/>
              </a:spcBef>
              <a:spcAft>
                <a:spcPts val="0"/>
              </a:spcAft>
              <a:buClrTx/>
              <a:buSzTx/>
              <a:buNone/>
            </a:pPr>
            <a:r>
              <a:rPr lang="fr-FR" sz="2400" dirty="0">
                <a:solidFill>
                  <a:srgbClr val="000000"/>
                </a:solidFill>
                <a:latin typeface="+mj-lt"/>
              </a:rPr>
              <a:t>Produire des informations permettant de déterminer </a:t>
            </a:r>
            <a:r>
              <a:rPr lang="fr-FR" sz="2400" dirty="0">
                <a:solidFill>
                  <a:srgbClr val="0070C0"/>
                </a:solidFill>
                <a:latin typeface="+mj-lt"/>
              </a:rPr>
              <a:t>la structure du compte de production et d’exploitation des ISBL dans les comptes nationaux. </a:t>
            </a:r>
          </a:p>
          <a:p>
            <a:pPr marL="0" lvl="0" indent="0" algn="just" defTabSz="457200" eaLnBrk="1" fontAlgn="auto" hangingPunct="1">
              <a:spcBef>
                <a:spcPts val="0"/>
              </a:spcBef>
              <a:spcAft>
                <a:spcPts val="0"/>
              </a:spcAft>
              <a:buClrTx/>
              <a:buSzTx/>
              <a:buNone/>
            </a:pPr>
            <a:endParaRPr lang="fr-FR" sz="2400" b="1" dirty="0">
              <a:solidFill>
                <a:srgbClr val="000000"/>
              </a:solidFill>
              <a:latin typeface="+mj-lt"/>
            </a:endParaRPr>
          </a:p>
          <a:p>
            <a:pPr marL="0" lvl="0" indent="0" algn="just" defTabSz="457200" eaLnBrk="1" fontAlgn="auto" hangingPunct="1">
              <a:spcBef>
                <a:spcPts val="0"/>
              </a:spcBef>
              <a:spcAft>
                <a:spcPts val="0"/>
              </a:spcAft>
              <a:buClrTx/>
              <a:buSzTx/>
              <a:buNone/>
            </a:pPr>
            <a:r>
              <a:rPr lang="fr-FR" sz="2400" b="1" dirty="0">
                <a:solidFill>
                  <a:srgbClr val="000000"/>
                </a:solidFill>
                <a:latin typeface="+mj-lt"/>
              </a:rPr>
              <a:t>Objectifs spécifiques</a:t>
            </a:r>
          </a:p>
          <a:p>
            <a:pPr marL="0" lvl="0" indent="0" algn="just" defTabSz="457200" eaLnBrk="1" fontAlgn="auto" hangingPunct="1">
              <a:spcBef>
                <a:spcPts val="0"/>
              </a:spcBef>
              <a:spcAft>
                <a:spcPts val="0"/>
              </a:spcAft>
              <a:buClrTx/>
              <a:buSzTx/>
              <a:buNone/>
            </a:pPr>
            <a:endParaRPr lang="fr-FR" sz="2400" b="1" dirty="0">
              <a:solidFill>
                <a:srgbClr val="000000"/>
              </a:solidFill>
              <a:latin typeface="+mj-lt"/>
            </a:endParaRP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mj-lt"/>
              </a:rPr>
              <a:t>Déterminer  </a:t>
            </a:r>
            <a:r>
              <a:rPr lang="fr-FR" sz="2400" dirty="0">
                <a:solidFill>
                  <a:srgbClr val="0070C0"/>
                </a:solidFill>
                <a:latin typeface="+mj-lt"/>
              </a:rPr>
              <a:t>les dépenses </a:t>
            </a:r>
            <a:r>
              <a:rPr lang="fr-FR" sz="2400" dirty="0">
                <a:solidFill>
                  <a:srgbClr val="000000"/>
                </a:solidFill>
                <a:latin typeface="+mj-lt"/>
              </a:rPr>
              <a:t>des ISBL ;</a:t>
            </a: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mj-lt"/>
              </a:rPr>
              <a:t>Déterminer </a:t>
            </a:r>
            <a:r>
              <a:rPr lang="fr-FR" sz="2400" dirty="0">
                <a:solidFill>
                  <a:srgbClr val="0070C0"/>
                </a:solidFill>
                <a:latin typeface="+mj-lt"/>
              </a:rPr>
              <a:t>les recettes </a:t>
            </a:r>
            <a:r>
              <a:rPr lang="fr-FR" sz="2400" dirty="0">
                <a:solidFill>
                  <a:srgbClr val="000000"/>
                </a:solidFill>
                <a:latin typeface="+mj-lt"/>
              </a:rPr>
              <a:t>des ISBL ;</a:t>
            </a: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mj-lt"/>
              </a:rPr>
              <a:t>Déterminer </a:t>
            </a:r>
            <a:r>
              <a:rPr lang="fr-FR" sz="2400" dirty="0">
                <a:solidFill>
                  <a:srgbClr val="0070C0"/>
                </a:solidFill>
                <a:latin typeface="+mj-lt"/>
              </a:rPr>
              <a:t>les revenus de la propriété </a:t>
            </a:r>
            <a:r>
              <a:rPr lang="fr-FR" sz="2400" dirty="0">
                <a:solidFill>
                  <a:srgbClr val="000000"/>
                </a:solidFill>
                <a:latin typeface="+mj-lt"/>
              </a:rPr>
              <a:t>des ISBL ;</a:t>
            </a: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mj-lt"/>
              </a:rPr>
              <a:t>Déterminer </a:t>
            </a:r>
            <a:r>
              <a:rPr lang="fr-FR" sz="2400" dirty="0">
                <a:solidFill>
                  <a:srgbClr val="0070C0"/>
                </a:solidFill>
                <a:latin typeface="+mj-lt"/>
              </a:rPr>
              <a:t>la Formation Brute de Capital Fixe (FBCF) </a:t>
            </a:r>
            <a:r>
              <a:rPr lang="fr-FR" sz="2400" dirty="0">
                <a:solidFill>
                  <a:srgbClr val="000000"/>
                </a:solidFill>
                <a:latin typeface="+mj-lt"/>
              </a:rPr>
              <a:t>des ISBL ;</a:t>
            </a: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mj-lt"/>
              </a:rPr>
              <a:t>Déterminer </a:t>
            </a:r>
            <a:r>
              <a:rPr lang="fr-FR" sz="2400" dirty="0">
                <a:solidFill>
                  <a:srgbClr val="0070C0"/>
                </a:solidFill>
                <a:latin typeface="+mj-lt"/>
              </a:rPr>
              <a:t>l’effectif des employés </a:t>
            </a:r>
            <a:r>
              <a:rPr lang="fr-FR" sz="2400" dirty="0">
                <a:solidFill>
                  <a:srgbClr val="000000"/>
                </a:solidFill>
                <a:latin typeface="+mj-lt"/>
              </a:rPr>
              <a:t>des ISBL.</a:t>
            </a:r>
          </a:p>
          <a:p>
            <a:pPr marL="0" indent="0" eaLnBrk="1" fontAlgn="auto" hangingPunct="1">
              <a:lnSpc>
                <a:spcPct val="80000"/>
              </a:lnSpc>
              <a:spcAft>
                <a:spcPts val="0"/>
              </a:spcAft>
              <a:buClr>
                <a:schemeClr val="accent3"/>
              </a:buClr>
              <a:buNone/>
              <a:defRPr/>
            </a:pPr>
            <a:endParaRPr lang="fr-FR" altLang="fr-FR" sz="2800" dirty="0" smtClean="0">
              <a:latin typeface="+mj-lt"/>
            </a:endParaRPr>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4</a:t>
            </a:fld>
            <a:endParaRPr lang="fr-FR"/>
          </a:p>
        </p:txBody>
      </p:sp>
      <p:cxnSp>
        <p:nvCxnSpPr>
          <p:cNvPr id="4" name="Connecteur droit 3"/>
          <p:cNvCxnSpPr/>
          <p:nvPr/>
        </p:nvCxnSpPr>
        <p:spPr>
          <a:xfrm>
            <a:off x="457200" y="1274470"/>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44450" y="0"/>
            <a:ext cx="1423048" cy="996135"/>
          </a:xfrm>
          <a:prstGeom prst="rect">
            <a:avLst/>
          </a:prstGeom>
          <a:noFill/>
          <a:ln w="9525">
            <a:noFill/>
            <a:miter lim="800000"/>
            <a:headEnd/>
            <a:tailEnd/>
          </a:ln>
        </p:spPr>
      </p:pic>
    </p:spTree>
    <p:extLst>
      <p:ext uri="{BB962C8B-B14F-4D97-AF65-F5344CB8AC3E}">
        <p14:creationId xmlns:p14="http://schemas.microsoft.com/office/powerpoint/2010/main" val="3292326452"/>
      </p:ext>
    </p:extLst>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78618" y="650640"/>
            <a:ext cx="8229600" cy="805780"/>
          </a:xfrm>
        </p:spPr>
        <p:txBody>
          <a:bodyPr/>
          <a:lstStyle/>
          <a:p>
            <a:pPr algn="ctr" eaLnBrk="1" hangingPunct="1"/>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a:solidFill>
                  <a:srgbClr val="FF0000"/>
                </a:solidFill>
              </a:rPr>
              <a:t/>
            </a:r>
            <a:br>
              <a:rPr lang="fr-FR" altLang="fr-FR" sz="3300" b="1" dirty="0">
                <a:solidFill>
                  <a:srgbClr val="FF0000"/>
                </a:solidFill>
              </a:rPr>
            </a:br>
            <a:r>
              <a:rPr lang="fr-FR" altLang="fr-FR" sz="3300" b="1" dirty="0" smtClean="0">
                <a:solidFill>
                  <a:srgbClr val="FF0000"/>
                </a:solidFill>
              </a:rPr>
              <a:t/>
            </a:r>
            <a:br>
              <a:rPr lang="fr-FR" altLang="fr-FR" sz="3300" b="1" dirty="0" smtClean="0">
                <a:solidFill>
                  <a:srgbClr val="FF0000"/>
                </a:solidFill>
              </a:rPr>
            </a:br>
            <a:r>
              <a:rPr lang="fr-FR" altLang="fr-FR" sz="3300" b="1" dirty="0" smtClean="0">
                <a:solidFill>
                  <a:srgbClr val="FF0000"/>
                </a:solidFill>
              </a:rPr>
              <a:t>3.GENERALITES </a:t>
            </a:r>
            <a:r>
              <a:rPr lang="fr-FR" altLang="fr-FR" sz="3300" b="1" dirty="0">
                <a:solidFill>
                  <a:srgbClr val="FF0000"/>
                </a:solidFill>
              </a:rPr>
              <a:t>SUR LES ISBL(1/2)</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412717" y="1210696"/>
            <a:ext cx="8229600" cy="5314648"/>
          </a:xfrm>
        </p:spPr>
        <p:txBody>
          <a:bodyPr>
            <a:normAutofit fontScale="92500" lnSpcReduction="1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indent="0" defTabSz="457200" eaLnBrk="1" fontAlgn="auto" hangingPunct="1">
              <a:lnSpc>
                <a:spcPct val="80000"/>
              </a:lnSpc>
              <a:spcBef>
                <a:spcPts val="0"/>
              </a:spcBef>
              <a:spcAft>
                <a:spcPts val="0"/>
              </a:spcAft>
              <a:buClrTx/>
              <a:buSzTx/>
              <a:buNone/>
              <a:defRPr/>
            </a:pPr>
            <a:r>
              <a:rPr lang="fr-FR" altLang="fr-FR" sz="3000" b="1" dirty="0">
                <a:solidFill>
                  <a:srgbClr val="7030A0"/>
                </a:solidFill>
                <a:latin typeface="Calibri" panose="020F0502020204030204"/>
              </a:rPr>
              <a:t>Définition</a:t>
            </a: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Calibri" panose="020F0502020204030204"/>
              </a:rPr>
              <a:t>Les ISBL sont des entités juridiques ou sociales créées dans le but de produire des biens ou des services, dont le statut ne leur permet pas d’être une source de revenu, de profit ou d’autre forme de gain financier pour les unités qui les créent, les contrôlent ou les financent.</a:t>
            </a:r>
          </a:p>
          <a:p>
            <a:pPr lvl="0" algn="just" defTabSz="457200" eaLnBrk="1" fontAlgn="auto" hangingPunct="1">
              <a:spcBef>
                <a:spcPts val="0"/>
              </a:spcBef>
              <a:spcAft>
                <a:spcPts val="0"/>
              </a:spcAft>
              <a:buClrTx/>
              <a:buSzTx/>
              <a:buFont typeface="Courier New" panose="02070309020205020404" pitchFamily="49" charset="0"/>
              <a:buChar char="o"/>
            </a:pPr>
            <a:r>
              <a:rPr lang="fr-FR" sz="2400" dirty="0">
                <a:solidFill>
                  <a:srgbClr val="000000"/>
                </a:solidFill>
                <a:latin typeface="Calibri" panose="020F0502020204030204"/>
              </a:rPr>
              <a:t>Elles peuvent être créées par des ménages, des sociétés ou des administrations publiques, mais les raisons qui conduisent à leur création sont diverses. Par exemple, des ISBL peuvent être créées pour : (i) fournir des services au bénéfice des personnes ou des sociétés qui les contrôlent ou les financent ; (ii) des fins caritatives, philanthropiques ou sociales, (iii) fournir des biens ou des services à d’autres personnes dans le besoin ; (iv) assurer des services de santé ou d’éducation contre rémunération, mais pas pour en tirer profit ; (v) promouvoir les intérêts de groupes de pression économiques ou politiques, etc.</a:t>
            </a:r>
            <a:r>
              <a:rPr lang="fr-FR" sz="600" b="1" dirty="0">
                <a:solidFill>
                  <a:srgbClr val="000000"/>
                </a:solidFill>
                <a:latin typeface="Calibri" panose="020F0502020204030204"/>
              </a:rPr>
              <a:t>.</a:t>
            </a:r>
          </a:p>
          <a:p>
            <a:pPr marL="0" indent="0" eaLnBrk="1" fontAlgn="auto" hangingPunct="1">
              <a:lnSpc>
                <a:spcPct val="80000"/>
              </a:lnSpc>
              <a:spcAft>
                <a:spcPts val="0"/>
              </a:spcAft>
              <a:buClr>
                <a:schemeClr val="accent3"/>
              </a:buClr>
              <a:buNone/>
              <a:defRPr/>
            </a:pPr>
            <a:endParaRPr lang="fr-FR" altLang="fr-FR" sz="2400" dirty="0" smtClean="0"/>
          </a:p>
          <a:p>
            <a:pPr marL="457200" indent="-457200" eaLnBrk="1" fontAlgn="auto" hangingPunct="1">
              <a:lnSpc>
                <a:spcPct val="80000"/>
              </a:lnSpc>
              <a:spcAft>
                <a:spcPts val="0"/>
              </a:spcAft>
              <a:buClr>
                <a:schemeClr val="accent3"/>
              </a:buClr>
              <a:buFont typeface="+mj-lt"/>
              <a:buAutoNum type="arabicPeriod"/>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smtClean="0"/>
          </a:p>
          <a:p>
            <a:pPr eaLnBrk="1" fontAlgn="auto" hangingPunct="1">
              <a:lnSpc>
                <a:spcPct val="80000"/>
              </a:lnSpc>
              <a:spcAft>
                <a:spcPts val="0"/>
              </a:spcAft>
              <a:buClr>
                <a:schemeClr val="accent3"/>
              </a:buClr>
              <a:buFont typeface="Courier New" panose="02070309020205020404" pitchFamily="49" charset="0"/>
              <a:buChar char="o"/>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5</a:t>
            </a:fld>
            <a:endParaRPr lang="fr-FR"/>
          </a:p>
        </p:txBody>
      </p:sp>
      <p:cxnSp>
        <p:nvCxnSpPr>
          <p:cNvPr id="4" name="Connecteur droit 3"/>
          <p:cNvCxnSpPr/>
          <p:nvPr/>
        </p:nvCxnSpPr>
        <p:spPr>
          <a:xfrm>
            <a:off x="457199" y="1074625"/>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28515" y="33347"/>
            <a:ext cx="1250531" cy="875373"/>
          </a:xfrm>
          <a:prstGeom prst="rect">
            <a:avLst/>
          </a:prstGeom>
          <a:noFill/>
          <a:ln w="9525">
            <a:noFill/>
            <a:miter lim="800000"/>
            <a:headEnd/>
            <a:tailEnd/>
          </a:ln>
        </p:spPr>
      </p:pic>
    </p:spTree>
    <p:extLst>
      <p:ext uri="{BB962C8B-B14F-4D97-AF65-F5344CB8AC3E}">
        <p14:creationId xmlns:p14="http://schemas.microsoft.com/office/powerpoint/2010/main" val="3488173823"/>
      </p:ext>
    </p:extLst>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76059" y="360333"/>
            <a:ext cx="8229600" cy="1196460"/>
          </a:xfrm>
        </p:spPr>
        <p:txBody>
          <a:bodyPr/>
          <a:lstStyle/>
          <a:p>
            <a:pPr algn="ctr" eaLnBrk="1" hangingPunct="1"/>
            <a:r>
              <a:rPr lang="fr-FR" altLang="fr-FR" sz="3300" b="1" dirty="0">
                <a:solidFill>
                  <a:srgbClr val="FF0000"/>
                </a:solidFill>
              </a:rPr>
              <a:t>3.GENERALITES SUR LES </a:t>
            </a:r>
            <a:r>
              <a:rPr lang="fr-FR" altLang="fr-FR" sz="3300" b="1" dirty="0" smtClean="0">
                <a:solidFill>
                  <a:srgbClr val="FF0000"/>
                </a:solidFill>
              </a:rPr>
              <a:t>ISBL(2/2</a:t>
            </a:r>
            <a:r>
              <a:rPr lang="fr-FR" altLang="fr-FR" sz="3300" b="1" dirty="0">
                <a:solidFill>
                  <a:srgbClr val="FF0000"/>
                </a:solidFill>
              </a:rPr>
              <a:t>)</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27865" y="1380762"/>
            <a:ext cx="8229600" cy="5216589"/>
          </a:xfrm>
        </p:spPr>
        <p:txBody>
          <a:bodyPr>
            <a:normAutofit fontScale="92500" lnSpcReduction="20000"/>
          </a:bodyPr>
          <a:lstStyle/>
          <a:p>
            <a:pPr marL="274320" indent="-274320" algn="just" eaLnBrk="1" fontAlgn="auto" hangingPunct="1">
              <a:lnSpc>
                <a:spcPct val="80000"/>
              </a:lnSpc>
              <a:spcAft>
                <a:spcPts val="0"/>
              </a:spcAft>
              <a:buClr>
                <a:schemeClr val="accent3"/>
              </a:buClr>
              <a:buFontTx/>
              <a:buNone/>
              <a:defRPr/>
            </a:pPr>
            <a:endParaRPr lang="fr-FR" altLang="fr-FR" sz="900" b="1" dirty="0" smtClean="0">
              <a:latin typeface="Segoe UI Light" pitchFamily="34" charset="0"/>
              <a:cs typeface="Arial" charset="0"/>
            </a:endParaRPr>
          </a:p>
          <a:p>
            <a:pPr marL="0" lvl="0" indent="0" defTabSz="457200" eaLnBrk="1" fontAlgn="auto" hangingPunct="1">
              <a:spcBef>
                <a:spcPts val="0"/>
              </a:spcBef>
              <a:spcAft>
                <a:spcPts val="0"/>
              </a:spcAft>
              <a:buClrTx/>
              <a:buSzTx/>
              <a:buNone/>
            </a:pPr>
            <a:r>
              <a:rPr lang="fr-FR" altLang="fr-FR" sz="2800" b="1" dirty="0">
                <a:solidFill>
                  <a:srgbClr val="7030A0"/>
                </a:solidFill>
                <a:latin typeface="Calibri" panose="020F0502020204030204"/>
              </a:rPr>
              <a:t>Classification des ISBL</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Selon la Classification Internationale des Organismes Sans But Lucratif des Nations Unies, les ISBL sont scindés en 12 grands groupes en fonction leur domaine d'activité: </a:t>
            </a:r>
          </a:p>
          <a:p>
            <a:pPr marL="0" lvl="0" indent="0" algn="just" defTabSz="457200" eaLnBrk="1" fontAlgn="auto" hangingPunct="1">
              <a:spcBef>
                <a:spcPts val="0"/>
              </a:spcBef>
              <a:spcAft>
                <a:spcPts val="0"/>
              </a:spcAft>
              <a:buClrTx/>
              <a:buSzTx/>
              <a:buNone/>
            </a:pPr>
            <a:endParaRPr lang="fr-FR" sz="1050" dirty="0">
              <a:solidFill>
                <a:srgbClr val="000000"/>
              </a:solidFill>
              <a:latin typeface="Calibri" panose="020F0502020204030204"/>
            </a:endParaRP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1 : Culture, sports et loisirs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2 : Education et recherche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3 : Santé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4 : Services sociaux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5 : Environnement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6 : Développement et Logement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7 : Droit, Défense des citoyens et des consommateurs et Politique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8 : Intermédiaires philanthropiques et Promotion du bénévolat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9 : Activités internationales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10 : Religion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11 : Associations économiques et professionnelles, Syndicats </a:t>
            </a:r>
          </a:p>
          <a:p>
            <a:pPr marL="0" lvl="0" indent="0" algn="just" defTabSz="457200" eaLnBrk="1" fontAlgn="auto" hangingPunct="1">
              <a:spcBef>
                <a:spcPts val="0"/>
              </a:spcBef>
              <a:spcAft>
                <a:spcPts val="0"/>
              </a:spcAft>
              <a:buClrTx/>
              <a:buSzTx/>
              <a:buNone/>
            </a:pPr>
            <a:r>
              <a:rPr lang="fr-FR" sz="2400" dirty="0">
                <a:solidFill>
                  <a:srgbClr val="000000"/>
                </a:solidFill>
                <a:latin typeface="Calibri" panose="020F0502020204030204"/>
              </a:rPr>
              <a:t>Groupe 12 : Entités non classées ailleurs </a:t>
            </a:r>
          </a:p>
          <a:p>
            <a:pPr marL="0" indent="0" eaLnBrk="1" fontAlgn="auto" hangingPunct="1">
              <a:lnSpc>
                <a:spcPct val="80000"/>
              </a:lnSpc>
              <a:spcAft>
                <a:spcPts val="0"/>
              </a:spcAft>
              <a:buClr>
                <a:schemeClr val="accent3"/>
              </a:buClr>
              <a:buNone/>
              <a:defRPr/>
            </a:pPr>
            <a:endParaRPr lang="fr-FR" altLang="fr-FR" sz="2400" dirty="0"/>
          </a:p>
          <a:p>
            <a:pPr marL="0" indent="0" eaLnBrk="1" fontAlgn="auto" hangingPunct="1">
              <a:lnSpc>
                <a:spcPct val="80000"/>
              </a:lnSpc>
              <a:spcAft>
                <a:spcPts val="0"/>
              </a:spcAft>
              <a:buClr>
                <a:schemeClr val="accent3"/>
              </a:buClr>
              <a:buNone/>
              <a:defRPr/>
            </a:pPr>
            <a:endParaRPr lang="fr-FR" altLang="fr-FR" sz="2400" dirty="0" smtClean="0"/>
          </a:p>
          <a:p>
            <a:pPr marL="0" indent="0" eaLnBrk="1" fontAlgn="auto" hangingPunct="1">
              <a:lnSpc>
                <a:spcPct val="80000"/>
              </a:lnSpc>
              <a:spcAft>
                <a:spcPts val="0"/>
              </a:spcAft>
              <a:buClr>
                <a:schemeClr val="accent3"/>
              </a:buClr>
              <a:buNone/>
              <a:defRPr/>
            </a:pPr>
            <a:endParaRPr lang="fr-FR" altLang="fr-FR" sz="2400" dirty="0"/>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6</a:t>
            </a:fld>
            <a:endParaRPr lang="fr-FR"/>
          </a:p>
        </p:txBody>
      </p:sp>
      <p:cxnSp>
        <p:nvCxnSpPr>
          <p:cNvPr id="4" name="Connecteur droit 3"/>
          <p:cNvCxnSpPr/>
          <p:nvPr/>
        </p:nvCxnSpPr>
        <p:spPr>
          <a:xfrm>
            <a:off x="406447" y="1222129"/>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44450" y="62375"/>
            <a:ext cx="1071166" cy="749817"/>
          </a:xfrm>
          <a:prstGeom prst="rect">
            <a:avLst/>
          </a:prstGeom>
          <a:noFill/>
          <a:ln w="9525">
            <a:noFill/>
            <a:miter lim="800000"/>
            <a:headEnd/>
            <a:tailEnd/>
          </a:ln>
        </p:spPr>
      </p:pic>
    </p:spTree>
    <p:extLst>
      <p:ext uri="{BB962C8B-B14F-4D97-AF65-F5344CB8AC3E}">
        <p14:creationId xmlns:p14="http://schemas.microsoft.com/office/powerpoint/2010/main" val="1959598034"/>
      </p:ext>
    </p:extLst>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552" y="653124"/>
            <a:ext cx="8229600" cy="980529"/>
          </a:xfrm>
        </p:spPr>
        <p:txBody>
          <a:bodyPr/>
          <a:lstStyle/>
          <a:p>
            <a:pPr algn="ctr" eaLnBrk="1" hangingPunct="1"/>
            <a:r>
              <a:rPr lang="fr-FR" altLang="fr-FR" sz="3300" b="1" dirty="0" smtClean="0">
                <a:solidFill>
                  <a:srgbClr val="FF0000"/>
                </a:solidFill>
              </a:rPr>
              <a:t>4. METHODOLOGIE </a:t>
            </a:r>
            <a:r>
              <a:rPr lang="fr-FR" altLang="fr-FR" sz="3300" b="1" dirty="0">
                <a:solidFill>
                  <a:srgbClr val="FF0000"/>
                </a:solidFill>
              </a:rPr>
              <a:t>DE </a:t>
            </a:r>
            <a:r>
              <a:rPr lang="fr-FR" altLang="fr-FR" sz="3300" b="1" dirty="0" smtClean="0">
                <a:solidFill>
                  <a:srgbClr val="FF0000"/>
                </a:solidFill>
              </a:rPr>
              <a:t>L’ENQUETE(1/5) </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78618" y="1391436"/>
            <a:ext cx="8229600" cy="5133908"/>
          </a:xfrm>
        </p:spPr>
        <p:txBody>
          <a:bodyPr>
            <a:normAutofit lnSpcReduction="10000"/>
          </a:bodyPr>
          <a:lstStyle/>
          <a:p>
            <a:pPr marL="0" lvl="0" indent="0" defTabSz="457200" eaLnBrk="1" fontAlgn="auto" hangingPunct="1">
              <a:spcBef>
                <a:spcPts val="0"/>
              </a:spcBef>
              <a:spcAft>
                <a:spcPts val="0"/>
              </a:spcAft>
              <a:buClrTx/>
              <a:buSzTx/>
              <a:buNone/>
            </a:pPr>
            <a:r>
              <a:rPr lang="fr-FR" sz="2400" b="1" i="1" dirty="0">
                <a:solidFill>
                  <a:srgbClr val="7030A0"/>
                </a:solidFill>
                <a:latin typeface="Calibri" panose="020F0502020204030204"/>
              </a:rPr>
              <a:t>Collecte administrative</a:t>
            </a:r>
          </a:p>
          <a:p>
            <a:pPr marL="0" lvl="0" indent="0" algn="just" defTabSz="457200" eaLnBrk="1" fontAlgn="auto" hangingPunct="1">
              <a:spcBef>
                <a:spcPts val="0"/>
              </a:spcBef>
              <a:spcAft>
                <a:spcPts val="0"/>
              </a:spcAft>
              <a:buClrTx/>
              <a:buSzTx/>
              <a:buNone/>
            </a:pPr>
            <a:r>
              <a:rPr lang="fr-FR" sz="2000" dirty="0">
                <a:solidFill>
                  <a:srgbClr val="000000"/>
                </a:solidFill>
                <a:latin typeface="Calibri" panose="020F0502020204030204"/>
              </a:rPr>
              <a:t>La collecte </a:t>
            </a:r>
            <a:r>
              <a:rPr lang="fr-FR" sz="2000" dirty="0" smtClean="0">
                <a:solidFill>
                  <a:srgbClr val="000000"/>
                </a:solidFill>
                <a:latin typeface="Calibri" panose="020F0502020204030204"/>
              </a:rPr>
              <a:t>administrative s’effectue auprès </a:t>
            </a:r>
            <a:r>
              <a:rPr lang="fr-FR" sz="2000" dirty="0">
                <a:solidFill>
                  <a:srgbClr val="000000"/>
                </a:solidFill>
                <a:latin typeface="Calibri" panose="020F0502020204030204"/>
              </a:rPr>
              <a:t>des structures issues des onze (11) catégories des ISBL (nomenclature ICNPO) hormis celles relatives à la catégorie « Religion » qui </a:t>
            </a:r>
            <a:r>
              <a:rPr lang="fr-FR" sz="2000" dirty="0" smtClean="0">
                <a:solidFill>
                  <a:srgbClr val="000000"/>
                </a:solidFill>
                <a:latin typeface="Calibri" panose="020F0502020204030204"/>
              </a:rPr>
              <a:t>font </a:t>
            </a:r>
            <a:r>
              <a:rPr lang="fr-FR" sz="2000" dirty="0">
                <a:solidFill>
                  <a:srgbClr val="000000"/>
                </a:solidFill>
                <a:latin typeface="Calibri" panose="020F0502020204030204"/>
              </a:rPr>
              <a:t>l’objet d’une enquête. </a:t>
            </a:r>
          </a:p>
          <a:p>
            <a:pPr marL="0" lvl="0" indent="0" algn="just" defTabSz="457200" eaLnBrk="1" fontAlgn="auto" hangingPunct="1">
              <a:spcBef>
                <a:spcPts val="0"/>
              </a:spcBef>
              <a:spcAft>
                <a:spcPts val="0"/>
              </a:spcAft>
              <a:buClrTx/>
              <a:buSzTx/>
              <a:buNone/>
            </a:pPr>
            <a:r>
              <a:rPr lang="fr-FR" sz="2000" dirty="0" smtClean="0">
                <a:solidFill>
                  <a:srgbClr val="000000"/>
                </a:solidFill>
                <a:latin typeface="Calibri" panose="020F0502020204030204"/>
              </a:rPr>
              <a:t>Sont </a:t>
            </a:r>
            <a:r>
              <a:rPr lang="fr-FR" sz="2000" dirty="0">
                <a:solidFill>
                  <a:srgbClr val="000000"/>
                </a:solidFill>
                <a:latin typeface="Calibri" panose="020F0502020204030204"/>
              </a:rPr>
              <a:t>concernées par cette collecte, les structures relevant de la santé, de l’éducation, des sports, de l’environnement, de la culture, des affaires sociales et de la construction (Logement). </a:t>
            </a:r>
          </a:p>
          <a:p>
            <a:pPr marL="0" lvl="0" indent="0" algn="just" defTabSz="457200" eaLnBrk="1" fontAlgn="auto" hangingPunct="1">
              <a:spcBef>
                <a:spcPts val="0"/>
              </a:spcBef>
              <a:spcAft>
                <a:spcPts val="0"/>
              </a:spcAft>
              <a:buClrTx/>
              <a:buSzTx/>
              <a:buNone/>
            </a:pPr>
            <a:r>
              <a:rPr lang="fr-FR" sz="2000" dirty="0">
                <a:solidFill>
                  <a:srgbClr val="000000"/>
                </a:solidFill>
                <a:latin typeface="Calibri" panose="020F0502020204030204"/>
              </a:rPr>
              <a:t>De même, les partis politiques, les associations de défense des consommateurs et des droits des citoyens, les syndicats ainsi que les associations œuvrant pour le développement économique, la promotion du bénévolat et celles exerçant des activités internationales </a:t>
            </a:r>
            <a:r>
              <a:rPr lang="fr-FR" sz="2000" dirty="0" smtClean="0">
                <a:solidFill>
                  <a:srgbClr val="000000"/>
                </a:solidFill>
                <a:latin typeface="Calibri" panose="020F0502020204030204"/>
              </a:rPr>
              <a:t>font </a:t>
            </a:r>
            <a:r>
              <a:rPr lang="fr-FR" sz="2000" dirty="0">
                <a:solidFill>
                  <a:srgbClr val="000000"/>
                </a:solidFill>
                <a:latin typeface="Calibri" panose="020F0502020204030204"/>
              </a:rPr>
              <a:t>également l’objet de collecte de données. </a:t>
            </a:r>
          </a:p>
          <a:p>
            <a:pPr marL="0" lvl="0" indent="0" algn="just" defTabSz="457200" eaLnBrk="1" fontAlgn="auto" hangingPunct="1">
              <a:spcBef>
                <a:spcPts val="0"/>
              </a:spcBef>
              <a:spcAft>
                <a:spcPts val="0"/>
              </a:spcAft>
              <a:buClrTx/>
              <a:buSzTx/>
              <a:buNone/>
            </a:pPr>
            <a:r>
              <a:rPr lang="fr-FR" sz="2000" dirty="0">
                <a:solidFill>
                  <a:srgbClr val="000000"/>
                </a:solidFill>
                <a:latin typeface="Calibri" panose="020F0502020204030204"/>
              </a:rPr>
              <a:t> </a:t>
            </a:r>
          </a:p>
          <a:p>
            <a:pPr marL="0" lvl="0" indent="0" algn="just" defTabSz="457200" eaLnBrk="1" fontAlgn="auto" hangingPunct="1">
              <a:spcBef>
                <a:spcPts val="0"/>
              </a:spcBef>
              <a:spcAft>
                <a:spcPts val="0"/>
              </a:spcAft>
              <a:buClrTx/>
              <a:buSzTx/>
              <a:buNone/>
            </a:pPr>
            <a:r>
              <a:rPr lang="fr-FR" sz="2000" dirty="0">
                <a:solidFill>
                  <a:srgbClr val="000000"/>
                </a:solidFill>
                <a:latin typeface="Calibri" panose="020F0502020204030204"/>
              </a:rPr>
              <a:t>A partir du répertoire des </a:t>
            </a:r>
            <a:r>
              <a:rPr lang="fr-FR" sz="2000" dirty="0" smtClean="0">
                <a:solidFill>
                  <a:srgbClr val="000000"/>
                </a:solidFill>
                <a:latin typeface="Calibri" panose="020F0502020204030204"/>
              </a:rPr>
              <a:t>ISBL, </a:t>
            </a:r>
            <a:r>
              <a:rPr lang="fr-FR" sz="2000" dirty="0">
                <a:solidFill>
                  <a:srgbClr val="000000"/>
                </a:solidFill>
                <a:latin typeface="Calibri" panose="020F0502020204030204"/>
              </a:rPr>
              <a:t>un tirage aléatoire simple </a:t>
            </a:r>
            <a:r>
              <a:rPr lang="fr-FR" sz="2000" dirty="0" smtClean="0">
                <a:solidFill>
                  <a:srgbClr val="000000"/>
                </a:solidFill>
                <a:latin typeface="Calibri" panose="020F0502020204030204"/>
              </a:rPr>
              <a:t>a permis </a:t>
            </a:r>
            <a:r>
              <a:rPr lang="fr-FR" sz="2000" dirty="0">
                <a:solidFill>
                  <a:srgbClr val="000000"/>
                </a:solidFill>
                <a:latin typeface="Calibri" panose="020F0502020204030204"/>
              </a:rPr>
              <a:t>de déterminer les ISBL à enquêter.  Concernant les ISBL issues des catégories santé et syndicat des transporteurs, une exploitation des bases de données </a:t>
            </a:r>
            <a:r>
              <a:rPr lang="fr-FR" sz="2000" dirty="0" smtClean="0">
                <a:solidFill>
                  <a:srgbClr val="000000"/>
                </a:solidFill>
                <a:latin typeface="Calibri" panose="020F0502020204030204"/>
              </a:rPr>
              <a:t>disponibles permettra d’estimer </a:t>
            </a:r>
            <a:r>
              <a:rPr lang="fr-FR" sz="2000" dirty="0">
                <a:solidFill>
                  <a:srgbClr val="000000"/>
                </a:solidFill>
                <a:latin typeface="Calibri" panose="020F0502020204030204"/>
              </a:rPr>
              <a:t>l</a:t>
            </a:r>
            <a:r>
              <a:rPr lang="fr-FR" sz="2000" dirty="0" smtClean="0">
                <a:solidFill>
                  <a:srgbClr val="000000"/>
                </a:solidFill>
                <a:latin typeface="Calibri" panose="020F0502020204030204"/>
              </a:rPr>
              <a:t>es </a:t>
            </a:r>
            <a:r>
              <a:rPr lang="fr-FR" sz="2000" dirty="0">
                <a:solidFill>
                  <a:srgbClr val="000000"/>
                </a:solidFill>
                <a:latin typeface="Calibri" panose="020F0502020204030204"/>
              </a:rPr>
              <a:t>variables clés de l’enquête.</a:t>
            </a:r>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7</a:t>
            </a:fld>
            <a:endParaRPr lang="fr-FR"/>
          </a:p>
        </p:txBody>
      </p:sp>
      <p:cxnSp>
        <p:nvCxnSpPr>
          <p:cNvPr id="4" name="Connecteur droit 3"/>
          <p:cNvCxnSpPr/>
          <p:nvPr/>
        </p:nvCxnSpPr>
        <p:spPr>
          <a:xfrm>
            <a:off x="457200" y="1232802"/>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5117"/>
            <a:ext cx="1202611" cy="841829"/>
          </a:xfrm>
          <a:prstGeom prst="rect">
            <a:avLst/>
          </a:prstGeom>
          <a:noFill/>
          <a:ln w="9525">
            <a:noFill/>
            <a:miter lim="800000"/>
            <a:headEnd/>
            <a:tailEnd/>
          </a:ln>
        </p:spPr>
      </p:pic>
    </p:spTree>
    <p:extLst>
      <p:ext uri="{BB962C8B-B14F-4D97-AF65-F5344CB8AC3E}">
        <p14:creationId xmlns:p14="http://schemas.microsoft.com/office/powerpoint/2010/main" val="746853883"/>
      </p:ext>
    </p:extLst>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552" y="653124"/>
            <a:ext cx="8229600" cy="980529"/>
          </a:xfrm>
        </p:spPr>
        <p:txBody>
          <a:bodyPr/>
          <a:lstStyle/>
          <a:p>
            <a:pPr algn="ctr" eaLnBrk="1" hangingPunct="1"/>
            <a:r>
              <a:rPr lang="fr-FR" altLang="fr-FR" sz="3300" b="1" dirty="0" smtClean="0">
                <a:solidFill>
                  <a:srgbClr val="FF0000"/>
                </a:solidFill>
              </a:rPr>
              <a:t>4. METHODOLOGIE </a:t>
            </a:r>
            <a:r>
              <a:rPr lang="fr-FR" altLang="fr-FR" sz="3300" b="1" dirty="0">
                <a:solidFill>
                  <a:srgbClr val="FF0000"/>
                </a:solidFill>
              </a:rPr>
              <a:t>DE </a:t>
            </a:r>
            <a:r>
              <a:rPr lang="fr-FR" altLang="fr-FR" sz="3300" b="1" dirty="0" smtClean="0">
                <a:solidFill>
                  <a:srgbClr val="FF0000"/>
                </a:solidFill>
              </a:rPr>
              <a:t>L’ENQUETE(2/5) </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78618" y="1391436"/>
            <a:ext cx="8229600" cy="5133908"/>
          </a:xfrm>
        </p:spPr>
        <p:txBody>
          <a:bodyPr>
            <a:normAutofit fontScale="92500" lnSpcReduction="10000"/>
          </a:bodyPr>
          <a:lstStyle/>
          <a:p>
            <a:pPr marL="0" indent="0" algn="just">
              <a:spcAft>
                <a:spcPts val="0"/>
              </a:spcAft>
              <a:buNone/>
            </a:pPr>
            <a:r>
              <a:rPr lang="fr-FR" sz="3000" b="1" i="1" dirty="0" smtClean="0">
                <a:solidFill>
                  <a:srgbClr val="7030A0"/>
                </a:solidFill>
                <a:latin typeface="Calibri" panose="020F0502020204030204"/>
              </a:rPr>
              <a:t>Collecte administrative</a:t>
            </a:r>
          </a:p>
          <a:p>
            <a:pPr marL="0" indent="0" algn="just">
              <a:spcAft>
                <a:spcPts val="0"/>
              </a:spcAft>
              <a:buNone/>
            </a:pPr>
            <a:r>
              <a:rPr lang="fr-FR" b="1" u="sng" dirty="0">
                <a:latin typeface="+mj-lt"/>
                <a:ea typeface="Times New Roman" panose="02020603050405020304" pitchFamily="18" charset="0"/>
                <a:cs typeface="Calibri Light" panose="020F0302020204030204" pitchFamily="34" charset="0"/>
              </a:rPr>
              <a:t>Déroulement de la </a:t>
            </a:r>
            <a:r>
              <a:rPr lang="fr-FR" b="1" u="sng" dirty="0" smtClean="0">
                <a:latin typeface="+mj-lt"/>
                <a:ea typeface="Times New Roman" panose="02020603050405020304" pitchFamily="18" charset="0"/>
                <a:cs typeface="Calibri Light" panose="020F0302020204030204" pitchFamily="34" charset="0"/>
              </a:rPr>
              <a:t>collecte</a:t>
            </a:r>
            <a:endParaRPr lang="fr-FR" b="1" i="1" dirty="0" smtClean="0">
              <a:solidFill>
                <a:srgbClr val="7030A0"/>
              </a:solidFill>
              <a:latin typeface="Calibri" panose="020F0502020204030204"/>
            </a:endParaRPr>
          </a:p>
          <a:p>
            <a:pPr marL="0" indent="0" algn="just">
              <a:spcAft>
                <a:spcPts val="0"/>
              </a:spcAft>
              <a:buNone/>
            </a:pPr>
            <a:r>
              <a:rPr lang="fr-FR" sz="2400" dirty="0" smtClean="0">
                <a:latin typeface="+mj-lt"/>
                <a:ea typeface="Times New Roman" panose="02020603050405020304" pitchFamily="18" charset="0"/>
              </a:rPr>
              <a:t>Des </a:t>
            </a:r>
            <a:r>
              <a:rPr lang="fr-FR" sz="2400" dirty="0">
                <a:latin typeface="+mj-lt"/>
                <a:ea typeface="Times New Roman" panose="02020603050405020304" pitchFamily="18" charset="0"/>
              </a:rPr>
              <a:t>courriers signés par le Directeur Général de l’INS accompagnés de </a:t>
            </a:r>
            <a:r>
              <a:rPr lang="fr-FR" sz="2400" dirty="0" smtClean="0">
                <a:latin typeface="+mj-lt"/>
                <a:ea typeface="Times New Roman" panose="02020603050405020304" pitchFamily="18" charset="0"/>
              </a:rPr>
              <a:t>questionnaires ont été envoyés </a:t>
            </a:r>
            <a:r>
              <a:rPr lang="fr-FR" sz="2400" dirty="0">
                <a:latin typeface="+mj-lt"/>
                <a:ea typeface="Times New Roman" panose="02020603050405020304" pitchFamily="18" charset="0"/>
              </a:rPr>
              <a:t>aux responsables </a:t>
            </a:r>
            <a:r>
              <a:rPr lang="fr-FR" sz="2400" dirty="0" smtClean="0">
                <a:latin typeface="+mj-lt"/>
                <a:ea typeface="Times New Roman" panose="02020603050405020304" pitchFamily="18" charset="0"/>
              </a:rPr>
              <a:t>des </a:t>
            </a:r>
            <a:r>
              <a:rPr lang="fr-FR" sz="2400" dirty="0">
                <a:latin typeface="+mj-lt"/>
                <a:ea typeface="Times New Roman" panose="02020603050405020304" pitchFamily="18" charset="0"/>
              </a:rPr>
              <a:t>structures identifiées formellement et disponibles dans notre répertoire. </a:t>
            </a:r>
          </a:p>
          <a:p>
            <a:pPr marL="0" indent="0" algn="just">
              <a:spcAft>
                <a:spcPts val="0"/>
              </a:spcAft>
              <a:buNone/>
            </a:pPr>
            <a:r>
              <a:rPr lang="fr-FR" sz="2400" dirty="0">
                <a:latin typeface="+mj-lt"/>
                <a:ea typeface="Times New Roman" panose="02020603050405020304" pitchFamily="18" charset="0"/>
              </a:rPr>
              <a:t>Des agents de </a:t>
            </a:r>
            <a:r>
              <a:rPr lang="fr-FR" sz="2400" dirty="0" smtClean="0">
                <a:latin typeface="+mj-lt"/>
                <a:ea typeface="Times New Roman" panose="02020603050405020304" pitchFamily="18" charset="0"/>
              </a:rPr>
              <a:t>collecte ont été chargés </a:t>
            </a:r>
            <a:r>
              <a:rPr lang="fr-FR" sz="2400" dirty="0">
                <a:latin typeface="+mj-lt"/>
                <a:ea typeface="Times New Roman" panose="02020603050405020304" pitchFamily="18" charset="0"/>
              </a:rPr>
              <a:t>de faire le suivi de ces courriers et apporter au besoin un appui technique aux personnes ressources desdites structures pour la collecte des données. </a:t>
            </a:r>
          </a:p>
          <a:p>
            <a:pPr marL="0" indent="0" algn="just">
              <a:spcAft>
                <a:spcPts val="0"/>
              </a:spcAft>
              <a:buNone/>
            </a:pPr>
            <a:r>
              <a:rPr lang="fr-FR" sz="2400" dirty="0">
                <a:latin typeface="+mj-lt"/>
                <a:ea typeface="Times New Roman" panose="02020603050405020304" pitchFamily="18" charset="0"/>
              </a:rPr>
              <a:t>Les informations à collecter </a:t>
            </a:r>
            <a:r>
              <a:rPr lang="fr-FR" sz="2400" dirty="0" smtClean="0">
                <a:latin typeface="+mj-lt"/>
                <a:ea typeface="Times New Roman" panose="02020603050405020304" pitchFamily="18" charset="0"/>
              </a:rPr>
              <a:t>portent </a:t>
            </a:r>
            <a:r>
              <a:rPr lang="fr-FR" sz="2400" dirty="0">
                <a:latin typeface="+mj-lt"/>
                <a:ea typeface="Times New Roman" panose="02020603050405020304" pitchFamily="18" charset="0"/>
              </a:rPr>
              <a:t>principalement sur les recettes et les dépenses des ISBL, sur l’effectif des employés, les revenus de la propriété et sur les investissements réalisés au cours des cinq (5) dernières années (2015- 2016-2017-2018-2019). </a:t>
            </a:r>
          </a:p>
          <a:p>
            <a:pPr marL="0" indent="0" algn="just">
              <a:spcAft>
                <a:spcPts val="0"/>
              </a:spcAft>
              <a:buNone/>
              <a:tabLst>
                <a:tab pos="2352675" algn="l"/>
              </a:tabLst>
            </a:pPr>
            <a:r>
              <a:rPr lang="fr-FR" sz="800" dirty="0">
                <a:latin typeface="+mj-lt"/>
                <a:ea typeface="Times New Roman" panose="02020603050405020304" pitchFamily="18" charset="0"/>
              </a:rPr>
              <a:t> </a:t>
            </a:r>
            <a:endParaRPr lang="fr-FR" sz="2400" dirty="0">
              <a:latin typeface="+mj-lt"/>
              <a:ea typeface="Times New Roman" panose="02020603050405020304" pitchFamily="18" charset="0"/>
            </a:endParaRPr>
          </a:p>
          <a:p>
            <a:pPr marL="0" indent="0" algn="just">
              <a:spcAft>
                <a:spcPts val="0"/>
              </a:spcAft>
              <a:buNone/>
              <a:tabLst>
                <a:tab pos="180340" algn="l"/>
              </a:tabLst>
            </a:pPr>
            <a:r>
              <a:rPr lang="fr-FR" sz="2400" dirty="0">
                <a:latin typeface="+mj-lt"/>
                <a:ea typeface="Times New Roman" panose="02020603050405020304" pitchFamily="18" charset="0"/>
                <a:cs typeface="Calibri Light" panose="020F0302020204030204" pitchFamily="34" charset="0"/>
              </a:rPr>
              <a:t>Douze (</a:t>
            </a:r>
            <a:r>
              <a:rPr lang="fr-FR" sz="2400" b="1" dirty="0">
                <a:latin typeface="+mj-lt"/>
                <a:ea typeface="Times New Roman" panose="02020603050405020304" pitchFamily="18" charset="0"/>
                <a:cs typeface="Calibri Light" panose="020F0302020204030204" pitchFamily="34" charset="0"/>
              </a:rPr>
              <a:t>12</a:t>
            </a:r>
            <a:r>
              <a:rPr lang="fr-FR" sz="2400" dirty="0">
                <a:latin typeface="+mj-lt"/>
                <a:ea typeface="Times New Roman" panose="02020603050405020304" pitchFamily="18" charset="0"/>
                <a:cs typeface="Calibri Light" panose="020F0302020204030204" pitchFamily="34" charset="0"/>
              </a:rPr>
              <a:t>) agents de collecte repartis en trois (</a:t>
            </a:r>
            <a:r>
              <a:rPr lang="fr-FR" sz="2400" b="1" dirty="0">
                <a:latin typeface="+mj-lt"/>
                <a:ea typeface="Times New Roman" panose="02020603050405020304" pitchFamily="18" charset="0"/>
                <a:cs typeface="Calibri Light" panose="020F0302020204030204" pitchFamily="34" charset="0"/>
              </a:rPr>
              <a:t>3</a:t>
            </a:r>
            <a:r>
              <a:rPr lang="fr-FR" sz="2400" dirty="0">
                <a:latin typeface="+mj-lt"/>
                <a:ea typeface="Times New Roman" panose="02020603050405020304" pitchFamily="18" charset="0"/>
                <a:cs typeface="Calibri Light" panose="020F0302020204030204" pitchFamily="34" charset="0"/>
              </a:rPr>
              <a:t>) équipes et deux (</a:t>
            </a:r>
            <a:r>
              <a:rPr lang="fr-FR" sz="2400" b="1" dirty="0">
                <a:latin typeface="+mj-lt"/>
                <a:ea typeface="Times New Roman" panose="02020603050405020304" pitchFamily="18" charset="0"/>
                <a:cs typeface="Calibri Light" panose="020F0302020204030204" pitchFamily="34" charset="0"/>
              </a:rPr>
              <a:t>2</a:t>
            </a:r>
            <a:r>
              <a:rPr lang="fr-FR" sz="2400" dirty="0">
                <a:latin typeface="+mj-lt"/>
                <a:ea typeface="Times New Roman" panose="02020603050405020304" pitchFamily="18" charset="0"/>
                <a:cs typeface="Calibri Light" panose="020F0302020204030204" pitchFamily="34" charset="0"/>
              </a:rPr>
              <a:t>) superviseurs </a:t>
            </a:r>
            <a:r>
              <a:rPr lang="fr-FR" sz="2400" dirty="0" smtClean="0">
                <a:latin typeface="+mj-lt"/>
                <a:ea typeface="Times New Roman" panose="02020603050405020304" pitchFamily="18" charset="0"/>
                <a:cs typeface="Calibri Light" panose="020F0302020204030204" pitchFamily="34" charset="0"/>
              </a:rPr>
              <a:t>ont été affectés </a:t>
            </a:r>
            <a:r>
              <a:rPr lang="fr-FR" sz="2400" dirty="0">
                <a:latin typeface="+mj-lt"/>
                <a:ea typeface="Times New Roman" panose="02020603050405020304" pitchFamily="18" charset="0"/>
                <a:cs typeface="Calibri Light" panose="020F0302020204030204" pitchFamily="34" charset="0"/>
              </a:rPr>
              <a:t>à la collecte administrative</a:t>
            </a:r>
            <a:r>
              <a:rPr lang="fr-FR" sz="2000" dirty="0">
                <a:latin typeface="+mj-lt"/>
                <a:ea typeface="Times New Roman" panose="02020603050405020304" pitchFamily="18" charset="0"/>
                <a:cs typeface="Calibri Light" panose="020F0302020204030204" pitchFamily="34" charset="0"/>
              </a:rPr>
              <a:t>.</a:t>
            </a:r>
            <a:endParaRPr lang="fr-FR" sz="2400" dirty="0">
              <a:latin typeface="+mj-lt"/>
              <a:ea typeface="Times New Roman" panose="02020603050405020304" pitchFamily="18" charset="0"/>
            </a:endParaRPr>
          </a:p>
          <a:p>
            <a:pPr marL="0" lvl="0" indent="0" defTabSz="457200" eaLnBrk="1" fontAlgn="auto" hangingPunct="1">
              <a:spcBef>
                <a:spcPts val="0"/>
              </a:spcBef>
              <a:spcAft>
                <a:spcPts val="0"/>
              </a:spcAft>
              <a:buClrTx/>
              <a:buSzTx/>
              <a:buNone/>
            </a:pPr>
            <a:endParaRPr lang="fr-FR" sz="2400" b="1" i="1" dirty="0" smtClean="0">
              <a:solidFill>
                <a:srgbClr val="7030A0"/>
              </a:solidFill>
              <a:latin typeface="Calibri" panose="020F0502020204030204"/>
            </a:endParaRPr>
          </a:p>
          <a:p>
            <a:pPr marL="0" lvl="0" indent="0" defTabSz="457200" eaLnBrk="1" fontAlgn="auto" hangingPunct="1">
              <a:spcBef>
                <a:spcPts val="0"/>
              </a:spcBef>
              <a:spcAft>
                <a:spcPts val="0"/>
              </a:spcAft>
              <a:buClrTx/>
              <a:buSzTx/>
              <a:buNone/>
            </a:pPr>
            <a:endParaRPr lang="fr-FR" sz="2400" b="1" i="1" dirty="0">
              <a:solidFill>
                <a:srgbClr val="7030A0"/>
              </a:solidFill>
              <a:latin typeface="Calibri" panose="020F0502020204030204"/>
            </a:endParaRPr>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8</a:t>
            </a:fld>
            <a:endParaRPr lang="fr-FR"/>
          </a:p>
        </p:txBody>
      </p:sp>
      <p:cxnSp>
        <p:nvCxnSpPr>
          <p:cNvPr id="4" name="Connecteur droit 3"/>
          <p:cNvCxnSpPr/>
          <p:nvPr/>
        </p:nvCxnSpPr>
        <p:spPr>
          <a:xfrm>
            <a:off x="457200" y="1232802"/>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5117"/>
            <a:ext cx="1202611" cy="841829"/>
          </a:xfrm>
          <a:prstGeom prst="rect">
            <a:avLst/>
          </a:prstGeom>
          <a:noFill/>
          <a:ln w="9525">
            <a:noFill/>
            <a:miter lim="800000"/>
            <a:headEnd/>
            <a:tailEnd/>
          </a:ln>
        </p:spPr>
      </p:pic>
    </p:spTree>
    <p:extLst>
      <p:ext uri="{BB962C8B-B14F-4D97-AF65-F5344CB8AC3E}">
        <p14:creationId xmlns:p14="http://schemas.microsoft.com/office/powerpoint/2010/main" val="2920533432"/>
      </p:ext>
    </p:extLst>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552" y="653124"/>
            <a:ext cx="8229600" cy="980529"/>
          </a:xfrm>
        </p:spPr>
        <p:txBody>
          <a:bodyPr/>
          <a:lstStyle/>
          <a:p>
            <a:pPr algn="ctr" eaLnBrk="1" hangingPunct="1"/>
            <a:r>
              <a:rPr lang="fr-FR" altLang="fr-FR" sz="3300" b="1" dirty="0" smtClean="0">
                <a:solidFill>
                  <a:srgbClr val="FF0000"/>
                </a:solidFill>
              </a:rPr>
              <a:t>4. METHODOLOGIE </a:t>
            </a:r>
            <a:r>
              <a:rPr lang="fr-FR" altLang="fr-FR" sz="3300" b="1" dirty="0">
                <a:solidFill>
                  <a:srgbClr val="FF0000"/>
                </a:solidFill>
              </a:rPr>
              <a:t>DE </a:t>
            </a:r>
            <a:r>
              <a:rPr lang="fr-FR" altLang="fr-FR" sz="3300" b="1" dirty="0" smtClean="0">
                <a:solidFill>
                  <a:srgbClr val="FF0000"/>
                </a:solidFill>
              </a:rPr>
              <a:t>L’ENQUETE(3/5) </a:t>
            </a:r>
            <a:r>
              <a:rPr lang="fr-FR" altLang="fr-FR" sz="3300" b="1" dirty="0" smtClean="0">
                <a:solidFill>
                  <a:srgbClr val="FF0000"/>
                </a:solidFill>
              </a:rPr>
              <a:t/>
            </a:r>
            <a:br>
              <a:rPr lang="fr-FR" altLang="fr-FR" sz="3300" b="1" dirty="0" smtClean="0">
                <a:solidFill>
                  <a:srgbClr val="FF0000"/>
                </a:solidFill>
              </a:rPr>
            </a:br>
            <a:endParaRPr lang="fr-FR" altLang="fr-FR" sz="2800" dirty="0" smtClean="0"/>
          </a:p>
        </p:txBody>
      </p:sp>
      <p:sp>
        <p:nvSpPr>
          <p:cNvPr id="7171" name="Rectangle 3"/>
          <p:cNvSpPr>
            <a:spLocks noGrp="1" noChangeArrowheads="1"/>
          </p:cNvSpPr>
          <p:nvPr>
            <p:ph idx="1"/>
          </p:nvPr>
        </p:nvSpPr>
        <p:spPr>
          <a:xfrm>
            <a:off x="378618" y="1391436"/>
            <a:ext cx="8229600" cy="5133908"/>
          </a:xfrm>
        </p:spPr>
        <p:txBody>
          <a:bodyPr>
            <a:normAutofit/>
          </a:bodyPr>
          <a:lstStyle/>
          <a:p>
            <a:pPr marL="0" lvl="0" indent="0" defTabSz="457200" eaLnBrk="1" fontAlgn="auto" hangingPunct="1">
              <a:spcBef>
                <a:spcPts val="0"/>
              </a:spcBef>
              <a:spcAft>
                <a:spcPts val="0"/>
              </a:spcAft>
              <a:buClrTx/>
              <a:buSzTx/>
              <a:buNone/>
            </a:pPr>
            <a:r>
              <a:rPr lang="fr-FR" sz="2400" b="1" i="1" dirty="0" smtClean="0">
                <a:solidFill>
                  <a:srgbClr val="7030A0"/>
                </a:solidFill>
                <a:latin typeface="Calibri" panose="020F0502020204030204"/>
              </a:rPr>
              <a:t>Enquête auprès des ISBL relevant de la Religion </a:t>
            </a:r>
            <a:endParaRPr lang="fr-FR" sz="2400" b="1" i="1" dirty="0">
              <a:solidFill>
                <a:srgbClr val="7030A0"/>
              </a:solidFill>
              <a:latin typeface="Calibri" panose="020F0502020204030204"/>
            </a:endParaRPr>
          </a:p>
          <a:p>
            <a:pPr marL="0" indent="0" algn="just">
              <a:spcAft>
                <a:spcPts val="0"/>
              </a:spcAft>
              <a:buNone/>
            </a:pPr>
            <a:r>
              <a:rPr lang="fr-FR" sz="2400" dirty="0">
                <a:solidFill>
                  <a:srgbClr val="000000"/>
                </a:solidFill>
                <a:latin typeface="Calibri" panose="020F0502020204030204"/>
              </a:rPr>
              <a:t>Dans le cadre de cette enquête, les unités à interviewer concernent les organisations et associations religieuses exerçant sur le territoire géographique de la Côte d'Ivoire</a:t>
            </a:r>
            <a:r>
              <a:rPr lang="fr-FR" sz="2400" dirty="0" smtClean="0">
                <a:solidFill>
                  <a:srgbClr val="000000"/>
                </a:solidFill>
                <a:latin typeface="Calibri" panose="020F0502020204030204"/>
              </a:rPr>
              <a:t>.</a:t>
            </a:r>
          </a:p>
          <a:p>
            <a:pPr marL="0" indent="0" algn="just">
              <a:spcAft>
                <a:spcPts val="0"/>
              </a:spcAft>
              <a:buNone/>
            </a:pPr>
            <a:endParaRPr lang="fr-FR" sz="1000" dirty="0">
              <a:solidFill>
                <a:srgbClr val="000000"/>
              </a:solidFill>
              <a:latin typeface="Calibri" panose="020F0502020204030204"/>
            </a:endParaRPr>
          </a:p>
          <a:p>
            <a:pPr marL="0" indent="0" algn="just">
              <a:spcAft>
                <a:spcPts val="0"/>
              </a:spcAft>
              <a:buNone/>
            </a:pPr>
            <a:r>
              <a:rPr lang="fr-FR" sz="2400" dirty="0">
                <a:solidFill>
                  <a:srgbClr val="000000"/>
                </a:solidFill>
                <a:latin typeface="Calibri" panose="020F0502020204030204"/>
              </a:rPr>
              <a:t>Un sondage aléatoire simple est retenu pour la détermination des ISBL de ce secteur. Les exigences de l’étude impliquent une représentativité de l’échantillon au niveau du district statistique</a:t>
            </a:r>
            <a:r>
              <a:rPr lang="fr-FR" sz="2400" dirty="0" smtClean="0">
                <a:solidFill>
                  <a:srgbClr val="000000"/>
                </a:solidFill>
                <a:latin typeface="Calibri" panose="020F0502020204030204"/>
              </a:rPr>
              <a:t>.</a:t>
            </a:r>
          </a:p>
          <a:p>
            <a:pPr marL="0" indent="0" algn="just">
              <a:spcAft>
                <a:spcPts val="0"/>
              </a:spcAft>
              <a:buNone/>
            </a:pPr>
            <a:endParaRPr lang="fr-FR" sz="1000" dirty="0">
              <a:solidFill>
                <a:srgbClr val="000000"/>
              </a:solidFill>
              <a:latin typeface="Calibri" panose="020F0502020204030204"/>
            </a:endParaRPr>
          </a:p>
          <a:p>
            <a:pPr marL="0" indent="0" algn="just">
              <a:spcAft>
                <a:spcPts val="0"/>
              </a:spcAft>
              <a:buNone/>
            </a:pPr>
            <a:r>
              <a:rPr lang="fr-FR" sz="2400" dirty="0">
                <a:solidFill>
                  <a:srgbClr val="000000"/>
                </a:solidFill>
                <a:latin typeface="Calibri" panose="020F0502020204030204"/>
              </a:rPr>
              <a:t>La base de sondage de l’étude est  issue de la cartographie du Recensement Général de la Population et de l’Habitat 2014 (RGPH 2014).  </a:t>
            </a:r>
            <a:endParaRPr lang="fr-FR" sz="2000" dirty="0">
              <a:solidFill>
                <a:srgbClr val="000000"/>
              </a:solidFill>
              <a:latin typeface="Calibri" panose="020F0502020204030204"/>
            </a:endParaRPr>
          </a:p>
        </p:txBody>
      </p:sp>
      <p:sp>
        <p:nvSpPr>
          <p:cNvPr id="10" name="Espace réservé du numéro de diapositive 9"/>
          <p:cNvSpPr>
            <a:spLocks noGrp="1"/>
          </p:cNvSpPr>
          <p:nvPr>
            <p:ph type="sldNum" sz="quarter" idx="12"/>
          </p:nvPr>
        </p:nvSpPr>
        <p:spPr/>
        <p:txBody>
          <a:bodyPr/>
          <a:lstStyle/>
          <a:p>
            <a:pPr>
              <a:defRPr/>
            </a:pPr>
            <a:fld id="{FE540359-A7F7-4DD4-82F1-EC44964734FB}" type="slidenum">
              <a:rPr lang="fr-FR" smtClean="0"/>
              <a:pPr>
                <a:defRPr/>
              </a:pPr>
              <a:t>9</a:t>
            </a:fld>
            <a:endParaRPr lang="fr-FR"/>
          </a:p>
        </p:txBody>
      </p:sp>
      <p:cxnSp>
        <p:nvCxnSpPr>
          <p:cNvPr id="4" name="Connecteur droit 3"/>
          <p:cNvCxnSpPr/>
          <p:nvPr/>
        </p:nvCxnSpPr>
        <p:spPr>
          <a:xfrm>
            <a:off x="457200" y="1232802"/>
            <a:ext cx="8072437" cy="1587"/>
          </a:xfrm>
          <a:prstGeom prst="line">
            <a:avLst/>
          </a:prstGeom>
        </p:spPr>
        <p:style>
          <a:lnRef idx="2">
            <a:schemeClr val="accent2"/>
          </a:lnRef>
          <a:fillRef idx="0">
            <a:schemeClr val="accent2"/>
          </a:fillRef>
          <a:effectRef idx="1">
            <a:schemeClr val="accent2"/>
          </a:effectRef>
          <a:fontRef idx="minor">
            <a:schemeClr val="tx1"/>
          </a:fontRef>
        </p:style>
      </p:cxnSp>
      <p:pic>
        <p:nvPicPr>
          <p:cNvPr id="8197" name="Image 4"/>
          <p:cNvPicPr>
            <a:picLocks noChangeAspect="1" noChangeArrowheads="1"/>
          </p:cNvPicPr>
          <p:nvPr/>
        </p:nvPicPr>
        <p:blipFill>
          <a:blip r:embed="rId3" cstate="print"/>
          <a:srcRect/>
          <a:stretch>
            <a:fillRect/>
          </a:stretch>
        </p:blipFill>
        <p:spPr bwMode="auto">
          <a:xfrm>
            <a:off x="0" y="-5117"/>
            <a:ext cx="1202611" cy="841829"/>
          </a:xfrm>
          <a:prstGeom prst="rect">
            <a:avLst/>
          </a:prstGeom>
          <a:noFill/>
          <a:ln w="9525">
            <a:noFill/>
            <a:miter lim="800000"/>
            <a:headEnd/>
            <a:tailEnd/>
          </a:ln>
        </p:spPr>
      </p:pic>
    </p:spTree>
    <p:extLst>
      <p:ext uri="{BB962C8B-B14F-4D97-AF65-F5344CB8AC3E}">
        <p14:creationId xmlns:p14="http://schemas.microsoft.com/office/powerpoint/2010/main" val="4127317538"/>
      </p:ext>
    </p:extLst>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Office Theme</Template>
  <TotalTime>9139</TotalTime>
  <Words>1061</Words>
  <Application>Microsoft Office PowerPoint</Application>
  <PresentationFormat>Affichage à l'écran (4:3)</PresentationFormat>
  <Paragraphs>140</Paragraphs>
  <Slides>14</Slides>
  <Notes>13</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14</vt:i4>
      </vt:variant>
    </vt:vector>
  </HeadingPairs>
  <TitlesOfParts>
    <vt:vector size="26" baseType="lpstr">
      <vt:lpstr>Arial</vt:lpstr>
      <vt:lpstr>Britannic Bold</vt:lpstr>
      <vt:lpstr>Calibri</vt:lpstr>
      <vt:lpstr>Calibri Light</vt:lpstr>
      <vt:lpstr>Chaparral Pro</vt:lpstr>
      <vt:lpstr>Constantia</vt:lpstr>
      <vt:lpstr>Courier New</vt:lpstr>
      <vt:lpstr>Segoe UI Light</vt:lpstr>
      <vt:lpstr>Times New Roman</vt:lpstr>
      <vt:lpstr>Wingdings</vt:lpstr>
      <vt:lpstr>Wingdings 2</vt:lpstr>
      <vt:lpstr>Débit</vt:lpstr>
      <vt:lpstr>ATELIER RÉGIONAL SUR LES COMPTES NATIONAUX   Enquête auprès des Institutions Sans But Lucratif (ISBL)                          Cotonou, du 1er au 5 juillet 2019                                                   Présenté par: KOTO Ehou M’boya                                                                  KATCHIRE Serena Michelle   INSTITUT NATIONAL DE LA STATISTIQUE CÔTE D’IVOIRE Direction de la Comptabilité Nationale  </vt:lpstr>
      <vt:lpstr> Plan de la présentation </vt:lpstr>
      <vt:lpstr>Contexte et justification </vt:lpstr>
      <vt:lpstr>Objectifs </vt:lpstr>
      <vt:lpstr>           3.GENERALITES SUR LES ISBL(1/2) </vt:lpstr>
      <vt:lpstr>3.GENERALITES SUR LES ISBL(2/2) </vt:lpstr>
      <vt:lpstr>4. METHODOLOGIE DE L’ENQUETE(1/5)  </vt:lpstr>
      <vt:lpstr>4. METHODOLOGIE DE L’ENQUETE(2/5)  </vt:lpstr>
      <vt:lpstr>4. METHODOLOGIE DE L’ENQUETE(3/5)  </vt:lpstr>
      <vt:lpstr>4. METHODOLOGIE DE L’ENQUETE(4/5)  </vt:lpstr>
      <vt:lpstr>4. METHODOLOGIE DE L’ENQUETE(5/5)  </vt:lpstr>
      <vt:lpstr>5. ASPECTS ORGANISATIONNELS </vt:lpstr>
      <vt:lpstr>6. VARIABLES DU QUESTIONNAIRE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 de calcul de la contribution de la pêche dans l’écono</dc:title>
  <dc:creator>admin</dc:creator>
  <cp:lastModifiedBy>DCCAR</cp:lastModifiedBy>
  <cp:revision>713</cp:revision>
  <cp:lastPrinted>2018-04-09T09:10:38Z</cp:lastPrinted>
  <dcterms:created xsi:type="dcterms:W3CDTF">2011-09-06T13:57:32Z</dcterms:created>
  <dcterms:modified xsi:type="dcterms:W3CDTF">2019-07-03T13:56:07Z</dcterms:modified>
</cp:coreProperties>
</file>