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0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98" r:id="rId2"/>
    <p:sldId id="303" r:id="rId3"/>
    <p:sldId id="323" r:id="rId4"/>
    <p:sldId id="322" r:id="rId5"/>
    <p:sldId id="274" r:id="rId6"/>
    <p:sldId id="327" r:id="rId7"/>
    <p:sldId id="305" r:id="rId8"/>
    <p:sldId id="306" r:id="rId9"/>
    <p:sldId id="307" r:id="rId10"/>
    <p:sldId id="308" r:id="rId11"/>
    <p:sldId id="309" r:id="rId12"/>
    <p:sldId id="333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9" r:id="rId24"/>
    <p:sldId id="331" r:id="rId25"/>
    <p:sldId id="332" r:id="rId26"/>
    <p:sldId id="296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4C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6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Classeur1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Classeur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solidFill>
          <a:schemeClr val="bg2">
            <a:lumMod val="75000"/>
            <a:alpha val="27000"/>
          </a:schemeClr>
        </a:solidFill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44546A">
                <a:lumMod val="60000"/>
                <a:lumOff val="40000"/>
              </a:srgb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  <a:scene3d>
              <a:camera prst="orthographicFront"/>
              <a:lightRig rig="threePt" dir="t"/>
            </a:scene3d>
            <a:sp3d prstMaterial="flat">
              <a:contourClr>
                <a:schemeClr val="accent1">
                  <a:lumMod val="50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1.7283950617283973E-2"/>
                  <c:y val="0.101851851851851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4814814814814815E-2"/>
                  <c:y val="0.134259259259259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7283950617283949E-2"/>
                  <c:y val="0.17129629629629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814814814814723E-2"/>
                  <c:y val="0.180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rgbClr val="44546A">
                  <a:lumMod val="60000"/>
                  <a:lumOff val="40000"/>
                </a:srgbClr>
              </a:solidFill>
              <a:ln>
                <a:solidFill>
                  <a:schemeClr val="lt1">
                    <a:alpha val="50000"/>
                  </a:schemeClr>
                </a:solidFill>
                <a:round/>
              </a:ln>
              <a:effectLst>
                <a:outerShdw blurRad="63500" dist="88900" dir="2700000" algn="tl" rotWithShape="0">
                  <a:sysClr val="window" lastClr="FFFFFF">
                    <a:alpha val="1000"/>
                  </a:sys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50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Feuil3!$E$11:$E$14</c:f>
              <c:strCache>
                <c:ptCount val="4"/>
                <c:pt idx="0">
                  <c:v>acheteurs </c:v>
                </c:pt>
                <c:pt idx="1">
                  <c:v>autres exploitants</c:v>
                </c:pt>
                <c:pt idx="2">
                  <c:v>prestataires de service</c:v>
                </c:pt>
                <c:pt idx="3">
                  <c:v>gestionnaires de puits</c:v>
                </c:pt>
              </c:strCache>
            </c:strRef>
          </c:cat>
          <c:val>
            <c:numRef>
              <c:f>Feuil3!$F$11:$F$14</c:f>
              <c:numCache>
                <c:formatCode>General</c:formatCode>
                <c:ptCount val="4"/>
                <c:pt idx="0">
                  <c:v>1507</c:v>
                </c:pt>
                <c:pt idx="1">
                  <c:v>3316</c:v>
                </c:pt>
                <c:pt idx="2">
                  <c:v>7610</c:v>
                </c:pt>
                <c:pt idx="3">
                  <c:v>9911</c:v>
                </c:pt>
              </c:numCache>
            </c:numRef>
          </c:val>
          <c:shape val="cylinder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461908544"/>
        <c:axId val="461902016"/>
        <c:axId val="0"/>
      </c:bar3DChart>
      <c:catAx>
        <c:axId val="46190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none" spc="0" baseline="0">
                <a:ln w="0"/>
                <a:solidFill>
                  <a:schemeClr val="tx1"/>
                </a:solidFill>
                <a:effectLst/>
                <a:latin typeface="Sitka Banner" panose="02000505000000020004" pitchFamily="2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61902016"/>
        <c:crosses val="autoZero"/>
        <c:auto val="1"/>
        <c:lblAlgn val="ctr"/>
        <c:lblOffset val="100"/>
        <c:noMultiLvlLbl val="0"/>
      </c:catAx>
      <c:valAx>
        <c:axId val="4619020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6190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 w="6350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47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569900762857086E-2"/>
          <c:y val="0.16943351061009856"/>
          <c:w val="0.83086019847428583"/>
          <c:h val="0.7878691299550747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6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explosion val="22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3B3D2AB6-D158-4336-9FCA-8B6D9F6B635C}" type="CATEGORYNAME">
                      <a:rPr lang="en-US"/>
                      <a:pPr>
                        <a:defRPr/>
                      </a:pPr>
                      <a:t>[NOM DE CATÉGORIE]</a:t>
                    </a:fld>
                    <a:r>
                      <a:rPr lang="en-US"/>
                      <a:t>
49%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Feuil4!$H$16:$H$18</c:f>
              <c:strCache>
                <c:ptCount val="3"/>
                <c:pt idx="0">
                  <c:v> Sud-Ouest</c:v>
                </c:pt>
                <c:pt idx="1">
                  <c:v> Nord</c:v>
                </c:pt>
                <c:pt idx="2">
                  <c:v>Autres régions</c:v>
                </c:pt>
              </c:strCache>
            </c:strRef>
          </c:cat>
          <c:val>
            <c:numRef>
              <c:f>Feuil4!$I$16:$I$18</c:f>
              <c:numCache>
                <c:formatCode>0.0%</c:formatCode>
                <c:ptCount val="3"/>
                <c:pt idx="0">
                  <c:v>0.4947368421052632</c:v>
                </c:pt>
                <c:pt idx="1">
                  <c:v>0.24210526315789471</c:v>
                </c:pt>
                <c:pt idx="2">
                  <c:v>0.26315789473684204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1">
  <cs:axisTitle>
    <cs:lnRef idx="0"/>
    <cs:fillRef idx="0"/>
    <cs:effectRef idx="0"/>
    <cs:fontRef idx="minor">
      <a:schemeClr val="lt1">
        <a:lumMod val="75000"/>
      </a:schemeClr>
    </cs:fontRef>
    <cs:defRPr sz="900" kern="1200"/>
  </cs:axisTitle>
  <cs:categoryAxis>
    <cs:lnRef idx="0"/>
    <cs:fillRef idx="0"/>
    <cs:effectRef idx="0"/>
    <cs:fontRef idx="minor">
      <a:schemeClr val="lt1">
        <a:lumMod val="75000"/>
      </a:schemeClr>
    </cs:fontRef>
    <cs:defRPr sz="900" kern="1200"/>
  </cs:categoryAxis>
  <cs:chartArea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6350" cap="flat" cmpd="sng" algn="ctr">
        <a:solidFill>
          <a:schemeClr val="dk1">
            <a:tint val="75000"/>
          </a:schemeClr>
        </a:solidFill>
        <a:round/>
      </a:ln>
    </cs:spPr>
    <cs:defRPr sz="1000" kern="1200"/>
  </cs:chartArea>
  <cs:dataLabel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</cs:dataLabel>
  <cs:dataLabelCallout>
    <cs:lnRef idx="0"/>
    <cs:fillRef idx="0">
      <cs:styleClr val="auto"/>
    </cs:fillRef>
    <cs:effectRef idx="0"/>
    <cs:fontRef idx="minor">
      <a:schemeClr val="lt1"/>
    </cs:fontRef>
    <cs:spPr>
      <a:solidFill>
        <a:schemeClr val="phClr">
          <a:alpha val="30000"/>
        </a:schemeClr>
      </a:solidFill>
      <a:ln>
        <a:solidFill>
          <a:schemeClr val="lt1">
            <a:alpha val="50000"/>
          </a:schemeClr>
        </a:solidFill>
        <a:round/>
      </a:ln>
      <a:effectLst>
        <a:outerShdw blurRad="63500" dist="88900" dir="2700000" algn="tl" rotWithShape="0">
          <a:prstClr val="black">
            <a:alpha val="40000"/>
          </a:prstClr>
        </a:outerShdw>
      </a:effectLst>
    </cs:spPr>
    <cs:defRPr sz="9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88000"/>
        </a:schemeClr>
      </a:solidFill>
      <a:ln>
        <a:solidFill>
          <a:schemeClr val="phClr">
            <a:lumMod val="50000"/>
          </a:schemeClr>
        </a:solidFill>
      </a:ln>
      <a:scene3d>
        <a:camera prst="orthographicFront"/>
        <a:lightRig rig="threePt" dir="t"/>
      </a:scene3d>
      <a:sp3d prstMaterial="flat"/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dk1">
            <a:lumMod val="75000"/>
            <a:lumOff val="25000"/>
          </a:schemeClr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75000"/>
      </a:schemeClr>
    </cs:fontRef>
    <cs:spPr>
      <a:ln w="9525">
        <a:solidFill>
          <a:schemeClr val="dk1">
            <a:lumMod val="50000"/>
            <a:lumOff val="50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7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solidFill>
        <a:schemeClr val="bg2">
          <a:lumMod val="75000"/>
          <a:alpha val="27000"/>
        </a:schemeClr>
      </a:solidFill>
      <a:sp3d/>
    </cs:spPr>
  </cs:floor>
  <cs:gridlineMajor>
    <cs:lnRef idx="0"/>
    <cs:fillRef idx="0"/>
    <cs:effectRef idx="0"/>
    <cs:fontRef idx="minor">
      <a:schemeClr val="tx1"/>
    </cs:fontRef>
    <cs:spPr>
      <a:ln w="9525">
        <a:solidFill>
          <a:schemeClr val="lt1">
            <a:lumMod val="50000"/>
          </a:schemeClr>
        </a:solidFill>
      </a:ln>
    </cs:spPr>
  </cs:gridlineMajor>
  <cs:gridlineMinor>
    <cs:lnRef idx="0"/>
    <cs:fillRef idx="0"/>
    <cs:effectRef idx="0"/>
    <cs:fontRef idx="minor">
      <a:schemeClr val="tx1"/>
    </cs:fontRef>
    <cs:spPr>
      <a:ln w="9525">
        <a:solidFill>
          <a:schemeClr val="lt1">
            <a:lumMod val="40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leaderLine>
  <cs:legend>
    <cs:lnRef idx="0"/>
    <cs:fillRef idx="0"/>
    <cs:effectRef idx="0"/>
    <cs:fontRef idx="minor">
      <a:schemeClr val="lt1">
        <a:lumMod val="7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7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lt1">
            <a:lumMod val="50000"/>
          </a:schemeClr>
        </a:solidFill>
        <a:round/>
      </a:ln>
    </cs:spPr>
  </cs:seriesLine>
  <cs:title>
    <cs:lnRef idx="0"/>
    <cs:fillRef idx="0"/>
    <cs:effectRef idx="0"/>
    <cs:fontRef idx="minor">
      <a:schemeClr val="lt1"/>
    </cs:fontRef>
    <cs:defRPr sz="1800" b="0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7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85000"/>
        </a:schemeClr>
      </a:solidFill>
      <a:ln w="9525">
        <a:solidFill>
          <a:schemeClr val="dk1">
            <a:lumMod val="50000"/>
          </a:schemeClr>
        </a:solidFill>
        <a:round/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sp3d/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0ED04C-398E-4BDD-9315-691F2B15DBA6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B583E-E498-4ECC-9729-97A3723708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98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E87DA-4CD0-4093-B855-D4B01A66103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714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8751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8497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5539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9467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2073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638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2809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5004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6255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9956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1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9936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0608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0978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7931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105883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7353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60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51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0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6197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775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7229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705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FB583E-E498-4ECC-9729-97A37237084E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17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163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86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62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924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790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5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0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29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77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81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93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5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A3ED7-02C4-46F8-99C6-FC41A248CC53}" type="datetimeFigureOut">
              <a:rPr lang="fr-FR" smtClean="0"/>
              <a:t>01/07/2019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9A80-B10B-415D-ACB9-E5FF6EF5B3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83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3875" y="110029"/>
            <a:ext cx="11808936" cy="6585690"/>
          </a:xfrm>
          <a:solidFill>
            <a:schemeClr val="bg1">
              <a:lumMod val="95000"/>
            </a:schemeClr>
          </a:solidFill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lvl="1" indent="0" algn="ctr">
              <a:spcBef>
                <a:spcPts val="1000"/>
              </a:spcBef>
              <a:buNone/>
            </a:pPr>
            <a:r>
              <a:rPr lang="fr-FR" b="1" i="1" dirty="0" smtClean="0"/>
              <a:t>	</a:t>
            </a:r>
            <a:r>
              <a:rPr lang="fr-FR" b="1" dirty="0" smtClean="0">
                <a:latin typeface="Sitka Banner" panose="02000505000000020004" pitchFamily="2" charset="0"/>
              </a:rPr>
              <a:t>Présentation </a:t>
            </a:r>
            <a:r>
              <a:rPr lang="fr-FR" b="1" dirty="0">
                <a:latin typeface="Sitka Banner" panose="02000505000000020004" pitchFamily="2" charset="0"/>
              </a:rPr>
              <a:t>au Séminaire régional de comptabilité </a:t>
            </a:r>
            <a:r>
              <a:rPr lang="fr-FR" b="1" dirty="0" smtClean="0">
                <a:latin typeface="Sitka Banner" panose="02000505000000020004" pitchFamily="2" charset="0"/>
              </a:rPr>
              <a:t>nationale AFRISTAT 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fr-FR" b="1" dirty="0" smtClean="0">
                <a:latin typeface="Sitka Banner" panose="02000505000000020004" pitchFamily="2" charset="0"/>
              </a:rPr>
              <a:t>Cotonou </a:t>
            </a:r>
            <a:r>
              <a:rPr lang="fr-FR" b="1" dirty="0">
                <a:latin typeface="Sitka Banner" panose="02000505000000020004" pitchFamily="2" charset="0"/>
              </a:rPr>
              <a:t>01-05 juillet 2019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2400" b="1" dirty="0" smtClean="0">
                <a:solidFill>
                  <a:schemeClr val="tx2"/>
                </a:solidFill>
                <a:latin typeface="Sitka Banner" panose="02000505000000020004" pitchFamily="2" charset="0"/>
              </a:rPr>
              <a:t>							 		</a:t>
            </a:r>
          </a:p>
          <a:p>
            <a:pPr marL="0" indent="0">
              <a:buNone/>
            </a:pPr>
            <a:endParaRPr lang="fr-FR" sz="2400" b="1" dirty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400" b="1" dirty="0" smtClean="0">
              <a:solidFill>
                <a:schemeClr val="tx2"/>
              </a:solidFill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>
              <a:latin typeface="Sitka Banner" panose="02000505000000020004" pitchFamily="2" charset="0"/>
            </a:endParaRPr>
          </a:p>
          <a:p>
            <a:pPr marL="0" indent="0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  <a:p>
            <a:pPr marL="0" indent="0" algn="ctr">
              <a:buNone/>
            </a:pPr>
            <a:endParaRPr lang="fr-FR" sz="2200" dirty="0" smtClean="0">
              <a:latin typeface="Sitka Banner" panose="0200050500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51954" y="3036289"/>
            <a:ext cx="10761784" cy="101237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635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E</a:t>
            </a:r>
            <a:r>
              <a:rPr lang="fr-FR" sz="2400" b="1" dirty="0" smtClean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nquêtes </a:t>
            </a:r>
            <a:r>
              <a:rPr lang="fr-FR" sz="2400" b="1" dirty="0">
                <a:ln w="0"/>
                <a:solidFill>
                  <a:schemeClr val="bg1">
                    <a:lumMod val="95000"/>
                  </a:schemeClr>
                </a:solidFill>
                <a:effectLst>
                  <a:reflection blurRad="6350" stA="53000" endA="300" endPos="16000" dist="12700" dir="5400000" sy="-90000" algn="bl" rotWithShape="0"/>
                </a:effectLst>
                <a:latin typeface="Sitka Banner" panose="02000505000000020004" pitchFamily="2" charset="0"/>
                <a:cs typeface="Aharoni" panose="02010803020104030203" pitchFamily="2" charset="-79"/>
              </a:rPr>
              <a:t>spécifiques réalisées dans le cadre de la migration vers le SCN 2008 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160583" y="6002349"/>
            <a:ext cx="987552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rganigramme : Terminateur 1"/>
          <p:cNvSpPr/>
          <p:nvPr/>
        </p:nvSpPr>
        <p:spPr>
          <a:xfrm>
            <a:off x="987700" y="2791812"/>
            <a:ext cx="1659664" cy="483326"/>
          </a:xfrm>
          <a:prstGeom prst="flowChartTerminator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 Session 3</a:t>
            </a:r>
            <a:endParaRPr lang="fr-FR" sz="2400" b="1" dirty="0">
              <a:solidFill>
                <a:schemeClr val="accent5">
                  <a:lumMod val="50000"/>
                </a:schemeClr>
              </a:solidFill>
              <a:latin typeface="Sitka Banner" panose="02000505000000020004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783120" y="4278905"/>
            <a:ext cx="442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u="sng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Réalisée par</a:t>
            </a:r>
            <a:r>
              <a:rPr lang="fr-FR" sz="2000" b="1" u="sng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:</a:t>
            </a:r>
            <a:endParaRPr lang="fr-FR" sz="2000" b="1" u="sng" dirty="0">
              <a:solidFill>
                <a:srgbClr val="002060"/>
              </a:solidFill>
              <a:latin typeface="Sitka Banner" panose="02000505000000020004" pitchFamily="2" charset="0"/>
            </a:endParaRPr>
          </a:p>
          <a:p>
            <a:pPr algn="ctr"/>
            <a:endParaRPr lang="fr-FR" sz="2000" dirty="0" smtClean="0">
              <a:latin typeface="Sitka Banner" panose="02000505000000020004" pitchFamily="2" charset="0"/>
            </a:endParaRPr>
          </a:p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ZOURE </a:t>
            </a:r>
            <a:r>
              <a:rPr lang="fr-FR" sz="2000" dirty="0" err="1" smtClean="0">
                <a:latin typeface="Sitka Banner" panose="02000505000000020004" pitchFamily="2" charset="0"/>
              </a:rPr>
              <a:t>Fati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dirty="0">
                <a:latin typeface="Sitka Banner" panose="02000505000000020004" pitchFamily="2" charset="0"/>
              </a:rPr>
              <a:t>&amp;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SAWADOGO Israël</a:t>
            </a:r>
            <a:endParaRPr lang="fr-FR" sz="2000" i="1" dirty="0">
              <a:latin typeface="Sitka Banner" panose="02000505000000020004" pitchFamily="2" charset="0"/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3345468" y="4203907"/>
            <a:ext cx="5029200" cy="0"/>
          </a:xfrm>
          <a:prstGeom prst="line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432076" y="326567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31073" y="352697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743509" y="339634"/>
            <a:ext cx="0" cy="612648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04949" y="6453047"/>
            <a:ext cx="11338560" cy="0"/>
          </a:xfrm>
          <a:prstGeom prst="line">
            <a:avLst/>
          </a:prstGeom>
          <a:ln w="571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à coins arrondis 28"/>
          <p:cNvSpPr/>
          <p:nvPr/>
        </p:nvSpPr>
        <p:spPr>
          <a:xfrm>
            <a:off x="4757205" y="6298121"/>
            <a:ext cx="2487550" cy="3098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fr-FR" sz="1600" dirty="0" smtClean="0">
                <a:solidFill>
                  <a:schemeClr val="tx1"/>
                </a:solidFill>
                <a:latin typeface="Sitka Banner" panose="02000505000000020004" pitchFamily="2" charset="0"/>
              </a:rPr>
              <a:t>Cotonou, Juillet 2019</a:t>
            </a:r>
            <a:endParaRPr lang="fr-FR" sz="1600" dirty="0">
              <a:solidFill>
                <a:schemeClr val="tx1"/>
              </a:solidFill>
              <a:latin typeface="Sitka Banner" panose="02000505000000020004" pitchFamily="2" charset="0"/>
            </a:endParaRPr>
          </a:p>
        </p:txBody>
      </p:sp>
      <p:pic>
        <p:nvPicPr>
          <p:cNvPr id="18" name="Image 17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446" y="533242"/>
            <a:ext cx="2785644" cy="12685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3510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wipe dir="u"/>
      </p:transition>
    </mc:Choice>
    <mc:Fallback xmlns="">
      <p:transition>
        <p:wipe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10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79" y="534486"/>
            <a:ext cx="8109213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Traitement comptables des informations sur les ONG et Association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34646" y="1499679"/>
            <a:ext cx="10295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Codification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des activités propres à chaque projet en utilisant les informations suivantes 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:</a:t>
            </a:r>
          </a:p>
          <a:p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Raison sociale de l’ONG/association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Libellé de l’activité ;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Les objectifs du projet ;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Le domaine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d’intervention.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716205" y="1410044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Codification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des activités</a:t>
            </a:r>
            <a:endParaRPr lang="en-US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47" name="Connecteur droit 46"/>
          <p:cNvCxnSpPr/>
          <p:nvPr/>
        </p:nvCxnSpPr>
        <p:spPr>
          <a:xfrm>
            <a:off x="1180968" y="1650832"/>
            <a:ext cx="0" cy="16459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1234646" y="3917197"/>
            <a:ext cx="10295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Production </a:t>
            </a:r>
            <a:r>
              <a:rPr lang="fr-FR" sz="2000" b="1" dirty="0">
                <a:latin typeface="Sitka Banner" panose="02000505000000020004" pitchFamily="2" charset="0"/>
                <a:cs typeface="Times New Roman" panose="02020603050405020304" pitchFamily="18" charset="0"/>
              </a:rPr>
              <a:t>non marchande des ISBL=somme des coûts induits par la </a:t>
            </a:r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production, CCF compris   (SCN 2008)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Variables </a:t>
            </a:r>
            <a:r>
              <a:rPr lang="fr-FR" sz="2000" b="1" dirty="0">
                <a:latin typeface="Sitka Banner" panose="02000505000000020004" pitchFamily="2" charset="0"/>
                <a:cs typeface="Times New Roman" panose="02020603050405020304" pitchFamily="18" charset="0"/>
              </a:rPr>
              <a:t>utilisées </a:t>
            </a:r>
            <a:r>
              <a:rPr lang="fr-FR" sz="2000" b="1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Dépenses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de fonctionnement,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salaires,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budget totale de fonctionnement. 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	</a:t>
            </a:r>
            <a:r>
              <a:rPr lang="fr-FR" sz="16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Avec Dépenses de fonctionnement+ rémunérations=budget totale de </a:t>
            </a:r>
            <a:r>
              <a:rPr lang="fr-FR" sz="16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fonctionnement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Dépenses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d’investissements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716205" y="3840088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77585" y="3324976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I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dentification de la production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1180968" y="4043298"/>
            <a:ext cx="0" cy="1737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96157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11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79" y="534486"/>
            <a:ext cx="8109213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Traitement comptables des informations sur les ONG et Association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Traitement des autres opérations</a:t>
            </a:r>
            <a:endParaRPr lang="en-US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234646" y="3604047"/>
            <a:ext cx="102959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1. SCN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2008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2. Classification internationale type, par industrie, de toutes les branches d’activité économique (CITI) 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3. Documents de l’enquête ENONGA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4. Répertoire 2015 ONG et associations de développement actives au Burkina Faso, DGCOOP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716205" y="3689776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77585" y="3274872"/>
            <a:ext cx="563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Sources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bibliographiques du traitement</a:t>
            </a:r>
            <a:endParaRPr lang="en-US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1180968" y="3792778"/>
            <a:ext cx="0" cy="2103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735334"/>
              </p:ext>
            </p:extLst>
          </p:nvPr>
        </p:nvGraphicFramePr>
        <p:xfrm>
          <a:off x="716205" y="1463332"/>
          <a:ext cx="10686900" cy="1648702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562300"/>
                <a:gridCol w="4085566"/>
                <a:gridCol w="3039034"/>
              </a:tblGrid>
              <a:tr h="326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Sitka Banner" panose="02000505000000020004" pitchFamily="2" charset="0"/>
                        </a:rPr>
                        <a:t>Operations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Variables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utilisées dans le traitement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estimations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Consommation intermédiaire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dépenses de fonctionnement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milliards</a:t>
                      </a: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05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Sitka Banner" panose="02000505000000020004" pitchFamily="2" charset="0"/>
                        </a:rPr>
                        <a:t>Formation brute de capital fixe</a:t>
                      </a:r>
                      <a:endParaRPr lang="en-US" sz="200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dépenses d’investissement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</a:t>
                      </a:r>
                      <a:r>
                        <a:rPr lang="fr-FR" sz="2000" baseline="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milliards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55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Salaires et effectifs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nombre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de salariés déclarés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10.988 salariés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les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Salaires déclarés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milliards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2838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12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79" y="534486"/>
            <a:ext cx="8109213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Traitement comptables des informations sur les ONG et Association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Traitement des autres opérations</a:t>
            </a:r>
            <a:endParaRPr lang="en-US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1234646" y="3604047"/>
            <a:ext cx="102959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1. SCN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2008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2. Classification internationale type, par industrie, de toutes les branches d’activité économique (CITI) 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3. Documents de l’enquête ENONGA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4. Répertoire 2015 ONG et associations de développement actives au Burkina Faso, DGCOOP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9" name="Connecteur droit 48"/>
          <p:cNvCxnSpPr/>
          <p:nvPr/>
        </p:nvCxnSpPr>
        <p:spPr>
          <a:xfrm>
            <a:off x="716205" y="3689776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77585" y="3274872"/>
            <a:ext cx="5634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Sources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bibliographiques du traitement</a:t>
            </a:r>
            <a:endParaRPr lang="en-US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1180968" y="3792778"/>
            <a:ext cx="0" cy="2103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224693"/>
              </p:ext>
            </p:extLst>
          </p:nvPr>
        </p:nvGraphicFramePr>
        <p:xfrm>
          <a:off x="1678485" y="1463332"/>
          <a:ext cx="9291322" cy="1648702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4645661"/>
                <a:gridCol w="4645661"/>
              </a:tblGrid>
              <a:tr h="3264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Sitka Banner" panose="02000505000000020004" pitchFamily="2" charset="0"/>
                        </a:rPr>
                        <a:t>Operations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Variables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utilisées dans le traitement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5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Consommation intermédiaire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dépenses de fonctionnement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3055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Sitka Banner" panose="02000505000000020004" pitchFamily="2" charset="0"/>
                        </a:rPr>
                        <a:t>Formation brute de capital fixe</a:t>
                      </a:r>
                      <a:endParaRPr lang="en-US" sz="200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dépenses d’investissement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55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Salaires et effectifs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nombre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de salariés déclarés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3055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Sitka Banner" panose="02000505000000020004" pitchFamily="2" charset="0"/>
                        </a:rPr>
                        <a:t>les </a:t>
                      </a:r>
                      <a:r>
                        <a:rPr lang="fr-FR" sz="2000" dirty="0">
                          <a:effectLst/>
                          <a:latin typeface="Sitka Banner" panose="02000505000000020004" pitchFamily="2" charset="0"/>
                        </a:rPr>
                        <a:t>Salaires déclarés</a:t>
                      </a:r>
                      <a:endParaRPr lang="en-US" sz="2000" dirty="0">
                        <a:effectLst/>
                        <a:latin typeface="Sitka Banner" panose="02000505000000020004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Rectangle à coins arrondis 20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6746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258553"/>
            <a:ext cx="11792197" cy="5979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lvl="2">
              <a:lnSpc>
                <a:spcPct val="200000"/>
              </a:lnSpc>
            </a:pP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pic>
        <p:nvPicPr>
          <p:cNvPr id="4" name="Image 3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97" y="6336274"/>
            <a:ext cx="850956" cy="452205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27343" y="2603343"/>
            <a:ext cx="9619990" cy="143003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Enquête nationale sur le secteur de </a:t>
            </a:r>
            <a:r>
              <a:rPr lang="fr-FR" sz="40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l’orpaillage(ENSO)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57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14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35035" y="1471748"/>
            <a:ext cx="10295906" cy="96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872283"/>
            <a:ext cx="40094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Place de l’extraction dans l’économie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2411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762588" y="1474000"/>
            <a:ext cx="5720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premier produit d’exportation du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pays (2014)</a:t>
            </a:r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Production formelle de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38,1 tonnes d’or en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2016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valeur ajoutée de </a:t>
            </a:r>
            <a:r>
              <a:rPr lang="fr-FR" sz="2000" dirty="0">
                <a:latin typeface="Sitka Banner" panose="02000505000000020004" pitchFamily="2" charset="0"/>
              </a:rPr>
              <a:t>la branche de </a:t>
            </a:r>
            <a:r>
              <a:rPr lang="fr-FR" sz="2000" dirty="0" smtClean="0">
                <a:latin typeface="Sitka Banner" panose="02000505000000020004" pitchFamily="2" charset="0"/>
              </a:rPr>
              <a:t>l’extraction:</a:t>
            </a: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           8</a:t>
            </a:r>
            <a:r>
              <a:rPr lang="fr-FR" sz="2000" dirty="0">
                <a:latin typeface="Sitka Banner" panose="02000505000000020004" pitchFamily="2" charset="0"/>
              </a:rPr>
              <a:t>% du PIB courant en </a:t>
            </a:r>
            <a:r>
              <a:rPr lang="fr-FR" sz="2000" dirty="0" smtClean="0">
                <a:latin typeface="Sitka Banner" panose="02000505000000020004" pitchFamily="2" charset="0"/>
              </a:rPr>
              <a:t>2016 soit 513,1 milliards</a:t>
            </a:r>
          </a:p>
        </p:txBody>
      </p:sp>
      <p:cxnSp>
        <p:nvCxnSpPr>
          <p:cNvPr id="37" name="Connecteur droit 36"/>
          <p:cNvCxnSpPr/>
          <p:nvPr/>
        </p:nvCxnSpPr>
        <p:spPr>
          <a:xfrm>
            <a:off x="654876" y="1625780"/>
            <a:ext cx="0" cy="1737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707023" y="474758"/>
            <a:ext cx="376476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Contexte et justification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361860" y="1171288"/>
            <a:ext cx="501177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production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artisanale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comprise entre 15 et  30 tonnes par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selon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la commission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de l’enquête parlementaire sur le secteur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minier, 2016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Production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estimée à moins d’une ½ tonne par la Direction générale des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mines</a:t>
            </a:r>
            <a:endParaRPr lang="fr-FR" sz="2000" dirty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Production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estimée a une tonnes dans les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anciens comptes</a:t>
            </a:r>
          </a:p>
        </p:txBody>
      </p:sp>
      <p:cxnSp>
        <p:nvCxnSpPr>
          <p:cNvPr id="41" name="Connecteur droit 40"/>
          <p:cNvCxnSpPr/>
          <p:nvPr/>
        </p:nvCxnSpPr>
        <p:spPr>
          <a:xfrm>
            <a:off x="6361860" y="1414926"/>
            <a:ext cx="0" cy="24688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920674" y="3994610"/>
            <a:ext cx="10652091" cy="13835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400" dirty="0" smtClean="0">
                <a:ln w="0"/>
                <a:latin typeface="Sitka Banner" panose="02000505000000020004" pitchFamily="2" charset="0"/>
              </a:rPr>
              <a:t> 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n w="0"/>
                <a:latin typeface="Sitka Banner" panose="02000505000000020004" pitchFamily="2" charset="0"/>
              </a:rPr>
              <a:t>Divergence des statistiques sur la production informelle de l’or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n w="0"/>
                <a:latin typeface="Sitka Banner" panose="02000505000000020004" pitchFamily="2" charset="0"/>
              </a:rPr>
              <a:t>Estimations obsolètes de la production informelle de l’or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n w="0"/>
                <a:latin typeface="Sitka Banner" panose="02000505000000020004" pitchFamily="2" charset="0"/>
              </a:rPr>
              <a:t>Insuffisance des estimations de l’ancienne base (boom minier à partir de 2007)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1067974" y="3835177"/>
            <a:ext cx="1562492" cy="355428"/>
          </a:xfrm>
          <a:prstGeom prst="roundRect">
            <a:avLst/>
          </a:prstGeom>
          <a:solidFill>
            <a:srgbClr val="DD4C41"/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Problèmes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407079" y="5538861"/>
            <a:ext cx="8153161" cy="42094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 anchor="ctr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Nécessité de réalisation d’une enquête nationale sur l’orpaillage</a:t>
            </a:r>
            <a:endParaRPr lang="fr-FR" sz="2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cxnSp>
        <p:nvCxnSpPr>
          <p:cNvPr id="3" name="Connecteur en angle 2"/>
          <p:cNvCxnSpPr>
            <a:stCxn id="42" idx="1"/>
            <a:endCxn id="44" idx="1"/>
          </p:cNvCxnSpPr>
          <p:nvPr/>
        </p:nvCxnSpPr>
        <p:spPr>
          <a:xfrm rot="10800000" flipH="1" flipV="1">
            <a:off x="920673" y="4686400"/>
            <a:ext cx="2486405" cy="1062934"/>
          </a:xfrm>
          <a:prstGeom prst="bentConnector3">
            <a:avLst>
              <a:gd name="adj1" fmla="val -9194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à coins arrondis 24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66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15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35035" y="1471748"/>
            <a:ext cx="10295906" cy="96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6054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Cadre institutionnel de la mise en œuvre de l’ENSO 2017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762588" y="1474000"/>
            <a:ext cx="424782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Ministère de l’économie et des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finance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Ministère des Mines et des Carrières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Ministère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de l’administration territoriale et de la décentralisation</a:t>
            </a:r>
          </a:p>
          <a:p>
            <a:pPr algn="just"/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707023" y="474758"/>
            <a:ext cx="480442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Processus de réalisation de l’enquête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5283364" y="1882488"/>
            <a:ext cx="60648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FMI(mesure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structurelle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2000" dirty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933977" y="3268579"/>
            <a:ext cx="2592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Travaux préparatoires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944412" y="3688251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914988" y="3768696"/>
            <a:ext cx="898057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Analyser le fonctionnement des sites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d’orpaillage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Identifier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les types d’acteurs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intervenant sur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les sites d’exploitation artisanale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d’or</a:t>
            </a:r>
          </a:p>
          <a:p>
            <a:pPr lvl="2" algn="just">
              <a:lnSpc>
                <a:spcPct val="150000"/>
              </a:lnSpc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Responsables de site,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gestionnaires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de puits, autres exploitants,</a:t>
            </a:r>
          </a:p>
          <a:p>
            <a:pPr lvl="2" algn="just"/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Propriétaires de </a:t>
            </a:r>
            <a:r>
              <a:rPr lang="fr-FR" sz="2000" dirty="0" err="1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puit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(s), acheteurs d’or, prestataires de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service</a:t>
            </a:r>
          </a:p>
        </p:txBody>
      </p:sp>
      <p:cxnSp>
        <p:nvCxnSpPr>
          <p:cNvPr id="36" name="Connecteur droit 35"/>
          <p:cNvCxnSpPr/>
          <p:nvPr/>
        </p:nvCxnSpPr>
        <p:spPr>
          <a:xfrm>
            <a:off x="932536" y="3920476"/>
            <a:ext cx="0" cy="1737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0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16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mtClean="0"/>
          </a:p>
          <a:p>
            <a:pPr>
              <a:lnSpc>
                <a:spcPct val="150000"/>
              </a:lnSpc>
            </a:pPr>
            <a:endParaRPr lang="fr-FR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mtClean="0"/>
          </a:p>
          <a:p>
            <a:endParaRPr lang="fr-FR" smtClean="0"/>
          </a:p>
          <a:p>
            <a:endParaRPr lang="fr-FR" smtClean="0"/>
          </a:p>
          <a:p>
            <a:r>
              <a:rPr lang="fr-FR" sz="2000" b="1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mtClean="0"/>
          </a:p>
          <a:p>
            <a:endParaRPr lang="fr-FR" smtClean="0"/>
          </a:p>
          <a:p>
            <a:r>
              <a:rPr lang="fr-FR" smtClean="0"/>
              <a:t>     </a:t>
            </a:r>
            <a:endParaRPr lang="fr-FR" dirty="0" smtClean="0"/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40" name="Rectangle à coins arrondis 39"/>
          <p:cNvSpPr/>
          <p:nvPr/>
        </p:nvSpPr>
        <p:spPr>
          <a:xfrm>
            <a:off x="707023" y="474758"/>
            <a:ext cx="480442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Fonctionnement des sites d’orpaillage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637655" y="1451336"/>
            <a:ext cx="1874681" cy="8303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Responsables de Site</a:t>
            </a:r>
            <a:endParaRPr lang="fr-FR" b="1" dirty="0">
              <a:latin typeface="Sitka Banner" panose="02000505000000020004" pitchFamily="2" charset="0"/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8621212" y="3188767"/>
            <a:ext cx="1437108" cy="84720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Prestataires</a:t>
            </a:r>
            <a:endParaRPr lang="fr-FR" b="1" dirty="0">
              <a:latin typeface="Sitka Banner" panose="02000505000000020004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4637656" y="3188767"/>
            <a:ext cx="1874681" cy="8472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Gestionnaires de puits</a:t>
            </a:r>
            <a:endParaRPr lang="fr-FR" b="1" dirty="0">
              <a:latin typeface="Sitka Banner" panose="02000505000000020004" pitchFamily="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37655" y="4916482"/>
            <a:ext cx="1874681" cy="8472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Autres exploitants</a:t>
            </a:r>
            <a:endParaRPr lang="fr-FR" b="1" dirty="0">
              <a:latin typeface="Sitka Banner" panose="02000505000000020004" pitchFamily="2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1267240" y="3188767"/>
            <a:ext cx="1874681" cy="8472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b="1" dirty="0" smtClean="0">
                <a:latin typeface="Sitka Banner" panose="02000505000000020004" pitchFamily="2" charset="0"/>
              </a:rPr>
              <a:t>Acheteurs</a:t>
            </a:r>
            <a:endParaRPr lang="fr-FR" b="1" dirty="0">
              <a:latin typeface="Sitka Banner" panose="02000505000000020004" pitchFamily="2" charset="0"/>
            </a:endParaRPr>
          </a:p>
        </p:txBody>
      </p:sp>
      <p:cxnSp>
        <p:nvCxnSpPr>
          <p:cNvPr id="4" name="Connecteur droit 3"/>
          <p:cNvCxnSpPr>
            <a:stCxn id="24" idx="2"/>
            <a:endCxn id="37" idx="0"/>
          </p:cNvCxnSpPr>
          <p:nvPr/>
        </p:nvCxnSpPr>
        <p:spPr>
          <a:xfrm>
            <a:off x="5574996" y="2281703"/>
            <a:ext cx="1" cy="907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25" idx="1"/>
            <a:endCxn id="37" idx="3"/>
          </p:cNvCxnSpPr>
          <p:nvPr/>
        </p:nvCxnSpPr>
        <p:spPr>
          <a:xfrm flipH="1">
            <a:off x="6512337" y="3612371"/>
            <a:ext cx="210887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37" idx="2"/>
            <a:endCxn id="38" idx="0"/>
          </p:cNvCxnSpPr>
          <p:nvPr/>
        </p:nvCxnSpPr>
        <p:spPr>
          <a:xfrm flipH="1">
            <a:off x="5574996" y="4035975"/>
            <a:ext cx="1" cy="8805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>
            <a:stCxn id="37" idx="1"/>
            <a:endCxn id="39" idx="3"/>
          </p:cNvCxnSpPr>
          <p:nvPr/>
        </p:nvCxnSpPr>
        <p:spPr>
          <a:xfrm flipH="1">
            <a:off x="3141921" y="3612371"/>
            <a:ext cx="14957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>
            <a:stCxn id="39" idx="2"/>
            <a:endCxn id="38" idx="1"/>
          </p:cNvCxnSpPr>
          <p:nvPr/>
        </p:nvCxnSpPr>
        <p:spPr>
          <a:xfrm rot="16200000" flipH="1">
            <a:off x="2769063" y="3471493"/>
            <a:ext cx="1304111" cy="2433074"/>
          </a:xfrm>
          <a:prstGeom prst="bentConnector2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6969983" y="3269424"/>
            <a:ext cx="140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itka Banner" panose="02000505000000020004" pitchFamily="2" charset="0"/>
              </a:rPr>
              <a:t>Prestations de services</a:t>
            </a:r>
            <a:endParaRPr lang="en-US" dirty="0">
              <a:latin typeface="Sitka Banner" panose="02000505000000020004" pitchFamily="2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285591" y="3282994"/>
            <a:ext cx="120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itka Banner" panose="02000505000000020004" pitchFamily="2" charset="0"/>
              </a:rPr>
              <a:t>Ventes ou achats d’or</a:t>
            </a:r>
            <a:endParaRPr lang="en-US" dirty="0">
              <a:latin typeface="Sitka Banner" panose="02000505000000020004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616539" y="4159010"/>
            <a:ext cx="1799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itka Banner" panose="02000505000000020004" pitchFamily="2" charset="0"/>
              </a:rPr>
              <a:t>Travaux de récupération</a:t>
            </a:r>
            <a:endParaRPr lang="en-US" dirty="0">
              <a:latin typeface="Sitka Banner" panose="02000505000000020004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3095478" y="5014630"/>
            <a:ext cx="12069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itka Banner" panose="02000505000000020004" pitchFamily="2" charset="0"/>
              </a:rPr>
              <a:t>Ventes ou achats d’or</a:t>
            </a:r>
            <a:endParaRPr lang="en-US" dirty="0">
              <a:latin typeface="Sitka Banner" panose="02000505000000020004" pitchFamily="2" charset="0"/>
            </a:endParaRPr>
          </a:p>
        </p:txBody>
      </p:sp>
      <p:cxnSp>
        <p:nvCxnSpPr>
          <p:cNvPr id="45" name="Connecteur droit 44"/>
          <p:cNvCxnSpPr>
            <a:endCxn id="37" idx="0"/>
          </p:cNvCxnSpPr>
          <p:nvPr/>
        </p:nvCxnSpPr>
        <p:spPr>
          <a:xfrm flipH="1">
            <a:off x="5574997" y="1615858"/>
            <a:ext cx="2566921" cy="157290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ZoneTexte 46"/>
          <p:cNvSpPr txBox="1"/>
          <p:nvPr/>
        </p:nvSpPr>
        <p:spPr>
          <a:xfrm>
            <a:off x="8036783" y="1220324"/>
            <a:ext cx="1405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Sitka Banner" panose="02000505000000020004" pitchFamily="2" charset="0"/>
              </a:rPr>
              <a:t>sites sans responsable</a:t>
            </a:r>
            <a:endParaRPr lang="en-US" dirty="0">
              <a:latin typeface="Sitka Banner" panose="02000505000000020004" pitchFamily="2" charset="0"/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02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37" grpId="0" animBg="1"/>
      <p:bldP spid="38" grpId="0" animBg="1"/>
      <p:bldP spid="39" grpId="0" animBg="1"/>
      <p:bldP spid="21" grpId="0"/>
      <p:bldP spid="42" grpId="0"/>
      <p:bldP spid="43" grpId="0"/>
      <p:bldP spid="44" grpId="0"/>
      <p:bldP spid="4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17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b="1" dirty="0">
                <a:latin typeface="Sitka Banner" panose="02000505000000020004" pitchFamily="2" charset="0"/>
              </a:rPr>
              <a:t>Recensement des sites d’orpaillage </a:t>
            </a:r>
            <a:r>
              <a:rPr lang="fr-FR" sz="2000" b="1" dirty="0" smtClean="0">
                <a:latin typeface="Sitka Banner" panose="02000505000000020004" pitchFamily="2" charset="0"/>
              </a:rPr>
              <a:t>en </a:t>
            </a:r>
            <a:r>
              <a:rPr lang="fr-FR" sz="2000" b="1" dirty="0">
                <a:latin typeface="Sitka Banner" panose="02000505000000020004" pitchFamily="2" charset="0"/>
              </a:rPr>
              <a:t>deux phases: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Collecte des données à l’aide d’un questionnaire adressé à tous les Gouverneurs de région</a:t>
            </a:r>
            <a:r>
              <a:rPr lang="fr-FR" sz="2000" dirty="0" smtClean="0">
                <a:latin typeface="Sitka Banner" panose="02000505000000020004" pitchFamily="2" charset="0"/>
              </a:rPr>
              <a:t>;</a:t>
            </a:r>
            <a:endParaRPr lang="fr-FR" sz="2000" dirty="0">
              <a:latin typeface="Sitka Banner" panose="02000505000000020004" pitchFamily="2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Collecte complémentaire par des équipes de l’INSD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lvl="1" algn="just"/>
            <a:endParaRPr lang="fr-FR" sz="2000" dirty="0">
              <a:latin typeface="Sitka Banner" panose="02000505000000020004" pitchFamily="2" charset="0"/>
            </a:endParaRPr>
          </a:p>
          <a:p>
            <a:pPr algn="just"/>
            <a:r>
              <a:rPr lang="fr-FR" sz="2000" b="1" i="1" u="sng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Résultat: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 448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sites informels d’or fonctionnels  dont 438 sites de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production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artisanale d’or et 10 sites de production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semi-mécanisée (2016 )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26292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Travaux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préparatoires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707023" y="474758"/>
            <a:ext cx="480442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Processus de réalisation de l’enquête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417526" y="4715504"/>
            <a:ext cx="2753615" cy="57047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Base de sondage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cxnSp>
        <p:nvCxnSpPr>
          <p:cNvPr id="5" name="Connecteur droit avec flèche 4"/>
          <p:cNvCxnSpPr>
            <a:endCxn id="24" idx="0"/>
          </p:cNvCxnSpPr>
          <p:nvPr/>
        </p:nvCxnSpPr>
        <p:spPr>
          <a:xfrm>
            <a:off x="5787025" y="3844868"/>
            <a:ext cx="7309" cy="8706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1611030" y="1993053"/>
            <a:ext cx="0" cy="7315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à coins arrondis 20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0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18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fr-FR" sz="2000" b="1" dirty="0">
              <a:latin typeface="Sitka Banner" panose="02000505000000020004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sz="2000" b="1" dirty="0" smtClean="0">
              <a:latin typeface="Sitka Banner" panose="02000505000000020004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b="1" dirty="0" smtClean="0">
                <a:latin typeface="Sitka Banner" panose="02000505000000020004" pitchFamily="2" charset="0"/>
              </a:rPr>
              <a:t>1</a:t>
            </a:r>
            <a:r>
              <a:rPr lang="fr-FR" sz="2000" b="1" baseline="30000" dirty="0" smtClean="0">
                <a:latin typeface="Sitka Banner" panose="02000505000000020004" pitchFamily="2" charset="0"/>
              </a:rPr>
              <a:t>ier</a:t>
            </a:r>
            <a:r>
              <a:rPr lang="fr-FR" sz="2000" b="1" dirty="0" smtClean="0">
                <a:latin typeface="Sitka Banner" panose="02000505000000020004" pitchFamily="2" charset="0"/>
              </a:rPr>
              <a:t> degré</a:t>
            </a:r>
            <a:r>
              <a:rPr lang="fr-FR" sz="2000" dirty="0" smtClean="0">
                <a:latin typeface="Sitka Banner" panose="02000505000000020004" pitchFamily="2" charset="0"/>
              </a:rPr>
              <a:t>: tirage des sites </a:t>
            </a:r>
            <a:r>
              <a:rPr lang="fr-FR" sz="2000" dirty="0">
                <a:latin typeface="Sitka Banner" panose="02000505000000020004" pitchFamily="2" charset="0"/>
              </a:rPr>
              <a:t>proportionnellement au nombre de </a:t>
            </a:r>
            <a:r>
              <a:rPr lang="fr-FR" sz="2000" dirty="0" smtClean="0">
                <a:latin typeface="Sitka Banner" panose="02000505000000020004" pitchFamily="2" charset="0"/>
              </a:rPr>
              <a:t>travailleurs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b="1" dirty="0" smtClean="0">
                <a:latin typeface="Sitka Banner" panose="02000505000000020004" pitchFamily="2" charset="0"/>
              </a:rPr>
              <a:t>2</a:t>
            </a:r>
            <a:r>
              <a:rPr lang="fr-FR" sz="2000" b="1" baseline="30000" dirty="0" smtClean="0">
                <a:latin typeface="Sitka Banner" panose="02000505000000020004" pitchFamily="2" charset="0"/>
              </a:rPr>
              <a:t>ième</a:t>
            </a:r>
            <a:r>
              <a:rPr lang="fr-FR" sz="2000" b="1" dirty="0" smtClean="0">
                <a:latin typeface="Sitka Banner" panose="02000505000000020004" pitchFamily="2" charset="0"/>
              </a:rPr>
              <a:t>  degré</a:t>
            </a:r>
            <a:r>
              <a:rPr lang="fr-FR" sz="2000" dirty="0" smtClean="0">
                <a:latin typeface="Sitka Banner" panose="02000505000000020004" pitchFamily="2" charset="0"/>
              </a:rPr>
              <a:t>: </a:t>
            </a:r>
            <a:r>
              <a:rPr lang="fr-FR" sz="2000" dirty="0">
                <a:latin typeface="Sitka Banner" panose="02000505000000020004" pitchFamily="2" charset="0"/>
              </a:rPr>
              <a:t>tirage aléatoire des différents acteurs est fait à raison de 12 gestionnaires de puits par site et de 3 </a:t>
            </a:r>
            <a:r>
              <a:rPr lang="fr-FR" sz="2000" dirty="0" smtClean="0">
                <a:latin typeface="Sitka Banner" panose="02000505000000020004" pitchFamily="2" charset="0"/>
              </a:rPr>
              <a:t>intervenants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sz="2000" dirty="0" smtClean="0">
              <a:latin typeface="Sitka Banner" panose="02000505000000020004" pitchFamily="2" charset="0"/>
            </a:endParaRPr>
          </a:p>
          <a:p>
            <a:pPr algn="just"/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Stratification sur la base du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nombre de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travailleurs (Nb)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sur le site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:</a:t>
            </a:r>
          </a:p>
          <a:p>
            <a:pPr algn="just"/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sites de grande taille (Nb &gt;1000);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sites </a:t>
            </a:r>
            <a:r>
              <a:rPr lang="fr-FR" sz="2000" dirty="0">
                <a:latin typeface="Sitka Banner" panose="02000505000000020004" pitchFamily="2" charset="0"/>
              </a:rPr>
              <a:t>de taille moyenne (500 ≤ Nb ≤ 1000);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sites </a:t>
            </a:r>
            <a:r>
              <a:rPr lang="fr-FR" sz="2000" dirty="0">
                <a:latin typeface="Sitka Banner" panose="02000505000000020004" pitchFamily="2" charset="0"/>
              </a:rPr>
              <a:t>de petite taille (Nb &lt; 500);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sites </a:t>
            </a:r>
            <a:r>
              <a:rPr lang="fr-FR" sz="2000" dirty="0">
                <a:latin typeface="Sitka Banner" panose="02000505000000020004" pitchFamily="2" charset="0"/>
              </a:rPr>
              <a:t>sans information économique.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lvl="1" algn="just"/>
            <a:endParaRPr lang="fr-FR" sz="2000" dirty="0" smtClean="0">
              <a:latin typeface="Sitka Banner" panose="02000505000000020004" pitchFamily="2" charset="0"/>
            </a:endParaRPr>
          </a:p>
          <a:p>
            <a:pPr lvl="1" algn="just"/>
            <a:endParaRPr lang="fr-FR" sz="2000" dirty="0">
              <a:latin typeface="Sitka Banner" panose="02000505000000020004" pitchFamily="2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1864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Plan de sondage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619341" y="474487"/>
            <a:ext cx="362475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Méthodologie de l’enquête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34231" y="1468040"/>
            <a:ext cx="1897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</a:rPr>
              <a:t>Plan de sondage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837507" y="1480209"/>
            <a:ext cx="3767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Sitka Banner" panose="02000505000000020004" pitchFamily="2" charset="0"/>
              </a:rPr>
              <a:t>tirage stratifié à deux degrés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3529926" y="1608971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Accolade fermante 2"/>
          <p:cNvSpPr/>
          <p:nvPr/>
        </p:nvSpPr>
        <p:spPr>
          <a:xfrm>
            <a:off x="6450904" y="4058432"/>
            <a:ext cx="350729" cy="116492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ZoneTexte 23"/>
          <p:cNvSpPr txBox="1"/>
          <p:nvPr/>
        </p:nvSpPr>
        <p:spPr>
          <a:xfrm>
            <a:off x="6915887" y="4286949"/>
            <a:ext cx="41785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fr-FR" sz="2000" dirty="0" smtClean="0">
                <a:latin typeface="Sitka Banner" panose="02000505000000020004" pitchFamily="2" charset="0"/>
              </a:rPr>
              <a:t>Echantillon de</a:t>
            </a:r>
            <a:r>
              <a:rPr lang="fr-FR" sz="2000" dirty="0" smtClean="0"/>
              <a:t> </a:t>
            </a:r>
            <a:r>
              <a:rPr lang="fr-FR" sz="2000" dirty="0">
                <a:latin typeface="Sitka Banner" panose="02000505000000020004" pitchFamily="2" charset="0"/>
              </a:rPr>
              <a:t>110 sites d’exploitation artisanale d’or tirés</a:t>
            </a:r>
          </a:p>
        </p:txBody>
      </p:sp>
      <p:cxnSp>
        <p:nvCxnSpPr>
          <p:cNvPr id="25" name="Connecteur droit 24"/>
          <p:cNvCxnSpPr/>
          <p:nvPr/>
        </p:nvCxnSpPr>
        <p:spPr>
          <a:xfrm>
            <a:off x="1621466" y="3895074"/>
            <a:ext cx="0" cy="1371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611030" y="2168417"/>
            <a:ext cx="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à coins arrondis 31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19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fr-FR" sz="2000" b="1" dirty="0" smtClean="0">
              <a:latin typeface="Sitka Banner" panose="02000505000000020004" pitchFamily="2" charset="0"/>
            </a:endParaRP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fr-FR" sz="2000" dirty="0" smtClean="0">
              <a:latin typeface="Sitka Banner" panose="02000505000000020004" pitchFamily="2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4331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Activités réalisées sur les sites aurifères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619341" y="474487"/>
            <a:ext cx="362475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Résultats saillants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graphicFrame>
        <p:nvGraphicFramePr>
          <p:cNvPr id="32" name="Graphique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3102985"/>
              </p:ext>
            </p:extLst>
          </p:nvPr>
        </p:nvGraphicFramePr>
        <p:xfrm>
          <a:off x="1691014" y="1511445"/>
          <a:ext cx="8329807" cy="432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à coins arrondis 17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20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Sub>
          <a:bldChart bld="category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258553"/>
            <a:ext cx="11792197" cy="5979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lvl="2">
              <a:lnSpc>
                <a:spcPct val="200000"/>
              </a:lnSpc>
            </a:pP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pic>
        <p:nvPicPr>
          <p:cNvPr id="4" name="Image 3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97" y="6336274"/>
            <a:ext cx="850956" cy="452205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82921" y="2672787"/>
            <a:ext cx="6453866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>
                <a:solidFill>
                  <a:schemeClr val="bg1"/>
                </a:solidFill>
                <a:latin typeface="Sitka Banner" panose="02000505000000020004" pitchFamily="2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37420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20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14042" y="591983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890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dirty="0" smtClean="0">
                <a:solidFill>
                  <a:srgbClr val="002060"/>
                </a:solidFill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Sur le plan national: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i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320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Production informelle de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l’or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619341" y="474487"/>
            <a:ext cx="362475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Résultats saillants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315233" y="1998701"/>
            <a:ext cx="2691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9,5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tonnes d’or produites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814535" y="2006301"/>
            <a:ext cx="3767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232,2 milliards de FCFA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24" name="Flèche droite 23"/>
          <p:cNvSpPr/>
          <p:nvPr/>
        </p:nvSpPr>
        <p:spPr>
          <a:xfrm>
            <a:off x="4506954" y="2135063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25" name="Graphique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834157"/>
              </p:ext>
            </p:extLst>
          </p:nvPr>
        </p:nvGraphicFramePr>
        <p:xfrm>
          <a:off x="4928200" y="2535509"/>
          <a:ext cx="6329888" cy="320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1329231" y="3462004"/>
            <a:ext cx="3130033" cy="1252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i="1" dirty="0" smtClean="0">
                <a:solidFill>
                  <a:srgbClr val="002060"/>
                </a:solidFill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Sur </a:t>
            </a:r>
            <a:r>
              <a:rPr lang="fr-FR" b="1" i="1" dirty="0">
                <a:solidFill>
                  <a:srgbClr val="002060"/>
                </a:solidFill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le plan </a:t>
            </a:r>
            <a:r>
              <a:rPr lang="fr-FR" b="1" i="1" dirty="0" smtClean="0">
                <a:solidFill>
                  <a:srgbClr val="002060"/>
                </a:solidFill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régional:</a:t>
            </a:r>
            <a:endParaRPr lang="fr-FR" i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Sud-Ouest: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4,7 tonnes</a:t>
            </a:r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Nord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: 2,3 tonnes</a:t>
            </a:r>
            <a:endParaRPr lang="fr-FR" sz="2000" dirty="0">
              <a:latin typeface="Sitka Banner" panose="02000505000000020004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944412" y="2535509"/>
            <a:ext cx="98755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à coins arrondis 31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90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 animBg="1"/>
      <p:bldGraphic spid="25" grpId="0">
        <p:bldSub>
          <a:bldChart bld="category"/>
        </p:bldSub>
      </p:bldGraphic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21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2400" b="1" i="1" dirty="0" smtClean="0"/>
          </a:p>
          <a:p>
            <a:pPr algn="just"/>
            <a:endParaRPr lang="fr-FR" sz="2400" b="1" i="1" dirty="0"/>
          </a:p>
          <a:p>
            <a:pPr algn="just"/>
            <a:endParaRPr lang="fr-FR" sz="2400" b="1" i="1" dirty="0" smtClean="0"/>
          </a:p>
          <a:p>
            <a:pPr algn="just"/>
            <a:endParaRPr lang="fr-FR" sz="2400" b="1" i="1" dirty="0" smtClean="0"/>
          </a:p>
          <a:p>
            <a:pPr algn="just"/>
            <a:endParaRPr lang="fr-FR" sz="2400" b="1" i="1" dirty="0"/>
          </a:p>
          <a:p>
            <a:pPr algn="just"/>
            <a:endParaRPr lang="fr-FR" sz="2400" b="1" i="1" dirty="0" smtClean="0"/>
          </a:p>
          <a:p>
            <a:pPr algn="just"/>
            <a:endParaRPr lang="fr-FR" sz="2400" b="1" i="1" dirty="0"/>
          </a:p>
          <a:p>
            <a:pPr algn="just"/>
            <a:endParaRPr lang="fr-FR" sz="2400" b="1" i="1" dirty="0" smtClean="0"/>
          </a:p>
          <a:p>
            <a:pPr algn="just"/>
            <a:endParaRPr lang="fr-FR" sz="2400" b="1" i="1" dirty="0"/>
          </a:p>
          <a:p>
            <a:pPr algn="just"/>
            <a:endParaRPr lang="fr-FR" sz="2400" b="1" i="1" dirty="0" smtClean="0"/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7989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Production annuelle des activités informelles de commercialisation de l’or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9235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619341" y="474487"/>
            <a:ext cx="362475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Résultats saillants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661779" y="1555722"/>
            <a:ext cx="1897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Sitka Banner" panose="02000505000000020004" pitchFamily="2" charset="0"/>
              </a:rPr>
              <a:t>       Achats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197377" y="1506729"/>
            <a:ext cx="2284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66,3 </a:t>
            </a:r>
            <a:r>
              <a:rPr lang="fr-FR" sz="2000" b="1" dirty="0">
                <a:latin typeface="Sitka Banner" panose="02000505000000020004" pitchFamily="2" charset="0"/>
              </a:rPr>
              <a:t>milliards </a:t>
            </a:r>
            <a:endParaRPr lang="en-US" sz="2000" b="1" dirty="0">
              <a:latin typeface="Sitka Banner" panose="02000505000000020004" pitchFamily="2" charset="0"/>
            </a:endParaRPr>
          </a:p>
        </p:txBody>
      </p:sp>
      <p:sp>
        <p:nvSpPr>
          <p:cNvPr id="24" name="Flèche droite 23"/>
          <p:cNvSpPr/>
          <p:nvPr/>
        </p:nvSpPr>
        <p:spPr>
          <a:xfrm>
            <a:off x="4481902" y="1671601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2676393" y="2597468"/>
            <a:ext cx="18976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latin typeface="Sitka Banner" panose="02000505000000020004" pitchFamily="2" charset="0"/>
              </a:rPr>
              <a:t>       Reventes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211991" y="2548475"/>
            <a:ext cx="22840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77,5 </a:t>
            </a:r>
            <a:r>
              <a:rPr lang="fr-FR" sz="2000" b="1" dirty="0">
                <a:latin typeface="Sitka Banner" panose="02000505000000020004" pitchFamily="2" charset="0"/>
              </a:rPr>
              <a:t>milliards </a:t>
            </a:r>
            <a:endParaRPr lang="en-US" sz="2000" b="1" dirty="0">
              <a:latin typeface="Sitka Banner" panose="02000505000000020004" pitchFamily="2" charset="0"/>
            </a:endParaRPr>
          </a:p>
        </p:txBody>
      </p:sp>
      <p:sp>
        <p:nvSpPr>
          <p:cNvPr id="34" name="Flèche droite 33"/>
          <p:cNvSpPr/>
          <p:nvPr/>
        </p:nvSpPr>
        <p:spPr>
          <a:xfrm>
            <a:off x="4496516" y="2713347"/>
            <a:ext cx="978408" cy="13757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4728419" y="3788017"/>
            <a:ext cx="3939592" cy="90924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b="1" i="1" dirty="0" smtClean="0">
              <a:latin typeface="Sitka Banner" panose="02000505000000020004" pitchFamily="2" charset="0"/>
            </a:endParaRPr>
          </a:p>
          <a:p>
            <a:pPr algn="ctr"/>
            <a:r>
              <a:rPr lang="fr-FR" sz="2000" b="1" i="1" dirty="0" smtClean="0">
                <a:latin typeface="Sitka Banner" panose="02000505000000020004" pitchFamily="2" charset="0"/>
              </a:rPr>
              <a:t>    11,2 </a:t>
            </a:r>
            <a:r>
              <a:rPr lang="fr-FR" sz="2000" b="1" i="1" dirty="0">
                <a:latin typeface="Sitka Banner" panose="02000505000000020004" pitchFamily="2" charset="0"/>
              </a:rPr>
              <a:t>milliards</a:t>
            </a:r>
            <a:endParaRPr lang="fr-FR" sz="2000" dirty="0" smtClean="0">
              <a:latin typeface="Sitka Banner" panose="02000505000000020004" pitchFamily="2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949492" y="3576312"/>
            <a:ext cx="1235360" cy="42167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marges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cxnSp>
        <p:nvCxnSpPr>
          <p:cNvPr id="3" name="Connecteur en angle 2"/>
          <p:cNvCxnSpPr>
            <a:stCxn id="18" idx="1"/>
            <a:endCxn id="28" idx="1"/>
          </p:cNvCxnSpPr>
          <p:nvPr/>
        </p:nvCxnSpPr>
        <p:spPr>
          <a:xfrm rot="10800000" flipH="1" flipV="1">
            <a:off x="2661779" y="1755777"/>
            <a:ext cx="14614" cy="1041746"/>
          </a:xfrm>
          <a:prstGeom prst="bentConnector3">
            <a:avLst>
              <a:gd name="adj1" fmla="val -1564253"/>
            </a:avLst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Connecteur en angle 4"/>
          <p:cNvCxnSpPr>
            <a:endCxn id="37" idx="1"/>
          </p:cNvCxnSpPr>
          <p:nvPr/>
        </p:nvCxnSpPr>
        <p:spPr>
          <a:xfrm>
            <a:off x="2430049" y="2245852"/>
            <a:ext cx="2298370" cy="1996787"/>
          </a:xfrm>
          <a:prstGeom prst="bentConnector3">
            <a:avLst>
              <a:gd name="adj1" fmla="val -27934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à coins arrondis 31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16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22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126390" y="1511446"/>
            <a:ext cx="102959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une production de 35,587 milliards de FCFA </a:t>
            </a:r>
            <a:endParaRPr lang="fr-FR" sz="2000" dirty="0" smtClean="0">
              <a:latin typeface="Sitka Banner" panose="02000505000000020004" pitchFamily="2" charset="0"/>
            </a:endParaRPr>
          </a:p>
          <a:p>
            <a:pPr algn="ctr"/>
            <a:endParaRPr lang="fr-FR" sz="2000" dirty="0" smtClean="0">
              <a:latin typeface="Sitka Banner" panose="02000505000000020004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Service prédominant                                     le broyage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66543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Production en prestations de services sur les sites d’orpaillage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à coins arrondis 39"/>
          <p:cNvSpPr/>
          <p:nvPr/>
        </p:nvSpPr>
        <p:spPr>
          <a:xfrm>
            <a:off x="619341" y="474487"/>
            <a:ext cx="362475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Résultats saillants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>
            <a:off x="3526309" y="2442575"/>
            <a:ext cx="14655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395717" y="2193801"/>
            <a:ext cx="0" cy="5486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6501007" y="2122056"/>
            <a:ext cx="4388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>
                <a:latin typeface="Sitka Banner" panose="02000505000000020004" pitchFamily="2" charset="0"/>
              </a:rPr>
              <a:t>69,1% de la production totale en prestations de services sur les sites aurifères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1053322" y="3217070"/>
            <a:ext cx="102959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</a:rPr>
              <a:t>L’investissement total réalisé </a:t>
            </a:r>
            <a:r>
              <a:rPr lang="fr-FR" sz="2000" dirty="0" smtClean="0">
                <a:latin typeface="Sitka Banner" panose="02000505000000020004" pitchFamily="2" charset="0"/>
              </a:rPr>
              <a:t>par les gestionnaires de puits et les autres exploitants estimé </a:t>
            </a:r>
            <a:r>
              <a:rPr lang="fr-FR" sz="2000" dirty="0">
                <a:latin typeface="Sitka Banner" panose="02000505000000020004" pitchFamily="2" charset="0"/>
              </a:rPr>
              <a:t>à 6,8 milliards de FCFA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Les gestionnaires de puits :6,7 milliards de F CFA, soit 98,3% de l’investissement total.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Autres exploitants: 117, 7 millions de F </a:t>
            </a:r>
            <a:r>
              <a:rPr lang="fr-FR" sz="2000" dirty="0" smtClean="0">
                <a:latin typeface="Sitka Banner" panose="02000505000000020004" pitchFamily="2" charset="0"/>
              </a:rPr>
              <a:t>CFA.	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708509" y="2805463"/>
            <a:ext cx="59987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Investissements réalisés dans le secteur de l’orpaillage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718944" y="317433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034718" y="5105629"/>
            <a:ext cx="4048917" cy="75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Estimation du nombre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total d’emplois directs créés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140 196 </a:t>
            </a:r>
            <a:endParaRPr lang="fr-FR" sz="2000" dirty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647967" y="4473509"/>
            <a:ext cx="26757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2000" b="1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E</a:t>
            </a:r>
            <a:r>
              <a:rPr lang="fr-FR" dirty="0" smtClean="0"/>
              <a:t>mplois </a:t>
            </a:r>
            <a:r>
              <a:rPr lang="fr-FR" dirty="0"/>
              <a:t>directs générés</a:t>
            </a:r>
          </a:p>
        </p:txBody>
      </p:sp>
      <p:cxnSp>
        <p:nvCxnSpPr>
          <p:cNvPr id="36" name="Connecteur droit 35"/>
          <p:cNvCxnSpPr/>
          <p:nvPr/>
        </p:nvCxnSpPr>
        <p:spPr>
          <a:xfrm>
            <a:off x="658402" y="4842381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6051338" y="4878629"/>
            <a:ext cx="5709253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114 879 travailleurs dans l’exploitation </a:t>
            </a: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d’or (4/5)</a:t>
            </a:r>
            <a:endParaRPr lang="fr-FR" sz="2000" dirty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 22 037 travailleurs dans la prestation de services</a:t>
            </a:r>
            <a:endParaRPr lang="fr-FR" sz="2000" dirty="0" smtClean="0">
              <a:latin typeface="Sitka Banner" panose="02000505000000020004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3 280 </a:t>
            </a:r>
            <a:r>
              <a:rPr lang="fr-FR" sz="2000" dirty="0">
                <a:latin typeface="Sitka Banner" panose="02000505000000020004" pitchFamily="2" charset="0"/>
                <a:ea typeface="Calibri" panose="020F0502020204030204" pitchFamily="34" charset="0"/>
                <a:cs typeface="Calibri" panose="020F0502020204030204" pitchFamily="34" charset="0"/>
              </a:rPr>
              <a:t>travailleurs dans l’achat d’or. </a:t>
            </a:r>
          </a:p>
        </p:txBody>
      </p:sp>
      <p:sp>
        <p:nvSpPr>
          <p:cNvPr id="4" name="Accolade ouvrante 3"/>
          <p:cNvSpPr/>
          <p:nvPr/>
        </p:nvSpPr>
        <p:spPr>
          <a:xfrm>
            <a:off x="5654117" y="4970373"/>
            <a:ext cx="397221" cy="961125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à coins arrondis 31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ENSO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3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4" grpId="0"/>
      <p:bldP spid="25" grpId="0"/>
      <p:bldP spid="28" grpId="0"/>
      <p:bldP spid="34" grpId="0"/>
      <p:bldP spid="35" grpId="0"/>
      <p:bldP spid="37" grpId="0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258553"/>
            <a:ext cx="11792197" cy="5979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lvl="2">
              <a:lnSpc>
                <a:spcPct val="200000"/>
              </a:lnSpc>
            </a:pP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pic>
        <p:nvPicPr>
          <p:cNvPr id="4" name="Image 3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97" y="6336274"/>
            <a:ext cx="850956" cy="452205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958358" y="2603343"/>
            <a:ext cx="6081204" cy="86599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Conclusion et perspectives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1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24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81" y="494145"/>
            <a:ext cx="2137060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Conclusion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34646" y="1551993"/>
            <a:ext cx="102959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Cette </a:t>
            </a:r>
            <a:r>
              <a:rPr lang="fr-FR" sz="2000" dirty="0">
                <a:latin typeface="Sitka Banner" panose="02000505000000020004" pitchFamily="2" charset="0"/>
              </a:rPr>
              <a:t>étude a permis de disposer </a:t>
            </a:r>
            <a:r>
              <a:rPr lang="fr-FR" sz="2000" dirty="0" smtClean="0">
                <a:latin typeface="Sitka Banner" panose="02000505000000020004" pitchFamily="2" charset="0"/>
              </a:rPr>
              <a:t>d’informations </a:t>
            </a:r>
            <a:r>
              <a:rPr lang="fr-FR" sz="2000" dirty="0">
                <a:latin typeface="Sitka Banner" panose="02000505000000020004" pitchFamily="2" charset="0"/>
              </a:rPr>
              <a:t>assez détaillées pour </a:t>
            </a:r>
            <a:r>
              <a:rPr lang="fr-FR" sz="2000" dirty="0" smtClean="0">
                <a:latin typeface="Sitka Banner" panose="02000505000000020004" pitchFamily="2" charset="0"/>
              </a:rPr>
              <a:t>les </a:t>
            </a:r>
            <a:r>
              <a:rPr lang="fr-FR" sz="2000" dirty="0">
                <a:latin typeface="Sitka Banner" panose="02000505000000020004" pitchFamily="2" charset="0"/>
              </a:rPr>
              <a:t>travaux de renouvellement de l’année de base des comptes </a:t>
            </a:r>
            <a:r>
              <a:rPr lang="fr-FR" sz="2000" dirty="0" smtClean="0">
                <a:latin typeface="Sitka Banner" panose="02000505000000020004" pitchFamily="2" charset="0"/>
              </a:rPr>
              <a:t>nationaux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Estimation des comptes des ISBL de façon plus précise;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Meilleure estimation des activités intrinsèques à la production informelle de l’or</a:t>
            </a:r>
            <a:endParaRPr lang="fr-FR" sz="2000" dirty="0">
              <a:latin typeface="Sitka Banner" panose="02000505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Les résultats sur le secteur de l’orpaillage ont </a:t>
            </a:r>
            <a:r>
              <a:rPr lang="fr-FR" sz="2000" dirty="0">
                <a:latin typeface="Sitka Banner" panose="02000505000000020004" pitchFamily="2" charset="0"/>
              </a:rPr>
              <a:t>été </a:t>
            </a:r>
            <a:r>
              <a:rPr lang="fr-FR" sz="2000" dirty="0" smtClean="0">
                <a:latin typeface="Sitka Banner" panose="02000505000000020004" pitchFamily="2" charset="0"/>
              </a:rPr>
              <a:t>un </a:t>
            </a:r>
            <a:r>
              <a:rPr lang="fr-FR" sz="2000" dirty="0">
                <a:latin typeface="Sitka Banner" panose="02000505000000020004" pitchFamily="2" charset="0"/>
              </a:rPr>
              <a:t>déclic qui a permis l’équipement de l’Agence nationale d’encadrement des exploitations minières artisanales et semi-mécanisées (ANEEMAS</a:t>
            </a:r>
            <a:r>
              <a:rPr lang="fr-FR" sz="2000" dirty="0" smtClean="0">
                <a:latin typeface="Sitka Banner" panose="02000505000000020004" pitchFamily="2" charset="0"/>
              </a:rPr>
              <a:t>)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716205" y="1410044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R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etombées des enquêtes spécifiques réalisées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7" name="Connecteur droit 46"/>
          <p:cNvCxnSpPr/>
          <p:nvPr/>
        </p:nvCxnSpPr>
        <p:spPr>
          <a:xfrm>
            <a:off x="1180968" y="1563150"/>
            <a:ext cx="0" cy="2834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Conclusion et perspectives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71237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25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81" y="494145"/>
            <a:ext cx="2137060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perspectives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34646" y="1551993"/>
            <a:ext cx="1029590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Contribuer à la pérennisation des enquêtes spécifiques menées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Elargir l’assiette des informations recueillies afin de raffiner les informations introduites dans les comptes nationaux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Poser les bases de réalisation de prochaines collectes de données: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Collectes relatives au prochain changement d’année de base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Collectes relatives à l’utilisation d’exogènes dans la rétropolation détaillée des comptes nationaux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716205" y="1410044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</a:rPr>
              <a:t>P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erspectives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7" name="Connecteur droit 46"/>
          <p:cNvCxnSpPr/>
          <p:nvPr/>
        </p:nvCxnSpPr>
        <p:spPr>
          <a:xfrm>
            <a:off x="1180968" y="1563150"/>
            <a:ext cx="0" cy="34747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Conclusion et perspectives</a:t>
            </a:r>
            <a:endParaRPr lang="fr-FR" sz="1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00302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160128"/>
            <a:ext cx="11792197" cy="650688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1320800" y="2273301"/>
            <a:ext cx="9334500" cy="1917699"/>
          </a:xfrm>
          <a:prstGeom prst="roundRect">
            <a:avLst>
              <a:gd name="adj" fmla="val 17329"/>
            </a:avLst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Merci pour votre attention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19" name="Rectangle à coins arrondis 18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3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35035" y="1471748"/>
            <a:ext cx="10295906" cy="96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771311" y="2485884"/>
            <a:ext cx="82688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Outils nécessaire à: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la </a:t>
            </a:r>
            <a:r>
              <a:rPr lang="fr-FR" sz="2000" dirty="0">
                <a:latin typeface="Sitka Banner" panose="02000505000000020004" pitchFamily="2" charset="0"/>
              </a:rPr>
              <a:t>mesure de la santé économique </a:t>
            </a:r>
            <a:r>
              <a:rPr lang="fr-FR" sz="2000" dirty="0" smtClean="0">
                <a:latin typeface="Sitka Banner" panose="02000505000000020004" pitchFamily="2" charset="0"/>
              </a:rPr>
              <a:t>et l’orientation des décisions politiques, </a:t>
            </a:r>
            <a:endParaRPr lang="fr-FR" sz="2000" dirty="0">
              <a:latin typeface="Sitka Banner" panose="0200050500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l’analyse </a:t>
            </a:r>
            <a:r>
              <a:rPr lang="fr-FR" sz="2000" dirty="0">
                <a:latin typeface="Sitka Banner" panose="02000505000000020004" pitchFamily="2" charset="0"/>
              </a:rPr>
              <a:t>et la modélisation </a:t>
            </a:r>
            <a:r>
              <a:rPr lang="fr-FR" sz="2000" dirty="0" smtClean="0">
                <a:latin typeface="Sitka Banner" panose="02000505000000020004" pitchFamily="2" charset="0"/>
              </a:rPr>
              <a:t>économique, la surveillance macroéconomique, etc.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40" name="Rectangle à coins arrondis 39"/>
          <p:cNvSpPr/>
          <p:nvPr/>
        </p:nvSpPr>
        <p:spPr>
          <a:xfrm>
            <a:off x="707024" y="474758"/>
            <a:ext cx="2064288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Introduction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5" name="Flèche droite 24"/>
          <p:cNvSpPr/>
          <p:nvPr/>
        </p:nvSpPr>
        <p:spPr>
          <a:xfrm rot="5400000">
            <a:off x="4562038" y="2370371"/>
            <a:ext cx="822960" cy="18288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/>
          <p:cNvSpPr txBox="1"/>
          <p:nvPr/>
        </p:nvSpPr>
        <p:spPr>
          <a:xfrm>
            <a:off x="910762" y="976048"/>
            <a:ext cx="10652091" cy="134531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en-US" sz="2000" dirty="0" smtClean="0"/>
          </a:p>
        </p:txBody>
      </p:sp>
      <p:sp>
        <p:nvSpPr>
          <p:cNvPr id="28" name="Flèche droite 27"/>
          <p:cNvSpPr/>
          <p:nvPr/>
        </p:nvSpPr>
        <p:spPr>
          <a:xfrm>
            <a:off x="2814745" y="1348543"/>
            <a:ext cx="1554480" cy="1978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4647300" y="1097726"/>
            <a:ext cx="61647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Sitka Banner" panose="02000505000000020004" pitchFamily="2" charset="0"/>
              </a:rPr>
              <a:t>cadre cohérent dans lequel sont produits la plupart des indicateurs économiques dont le plus connu est le Produit intérieur brut (PIB) 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1133545" y="1126179"/>
            <a:ext cx="1331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Sitka Banner" panose="02000505000000020004" pitchFamily="2" charset="0"/>
              </a:rPr>
              <a:t>Comptes</a:t>
            </a:r>
            <a:r>
              <a:rPr lang="en-US" sz="2000" dirty="0">
                <a:latin typeface="Sitka Banner" panose="02000505000000020004" pitchFamily="2" charset="0"/>
              </a:rPr>
              <a:t> </a:t>
            </a:r>
          </a:p>
          <a:p>
            <a:pPr algn="ctr"/>
            <a:r>
              <a:rPr lang="en-US" sz="2000" dirty="0">
                <a:latin typeface="Sitka Banner" panose="02000505000000020004" pitchFamily="2" charset="0"/>
              </a:rPr>
              <a:t>de la </a:t>
            </a:r>
            <a:r>
              <a:rPr lang="en-US" sz="2000" dirty="0" smtClean="0">
                <a:latin typeface="Sitka Banner" panose="02000505000000020004" pitchFamily="2" charset="0"/>
              </a:rPr>
              <a:t>nation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cxnSp>
        <p:nvCxnSpPr>
          <p:cNvPr id="33" name="Connecteur droit 32"/>
          <p:cNvCxnSpPr/>
          <p:nvPr/>
        </p:nvCxnSpPr>
        <p:spPr>
          <a:xfrm>
            <a:off x="4649244" y="1126179"/>
            <a:ext cx="0" cy="10178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2810010" y="2606335"/>
            <a:ext cx="0" cy="8229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707023" y="4558011"/>
            <a:ext cx="2943048" cy="815656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Comparabilité des indicateurs dans le temp</a:t>
            </a:r>
            <a:r>
              <a:rPr lang="fr-FR" sz="2000" dirty="0">
                <a:latin typeface="Sitka Banner" panose="02000505000000020004" pitchFamily="2" charset="0"/>
              </a:rPr>
              <a:t>s</a:t>
            </a:r>
            <a:endParaRPr lang="en-US" sz="2000" dirty="0" smtClean="0">
              <a:latin typeface="Sitka Banner" panose="02000505000000020004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5202744" y="4504276"/>
            <a:ext cx="6352331" cy="139548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sz="2000" dirty="0" smtClean="0">
              <a:latin typeface="Sitka Banner" panose="02000505000000020004" pitchFamily="2" charset="0"/>
            </a:endParaRPr>
          </a:p>
          <a:p>
            <a:r>
              <a:rPr lang="fr-FR" sz="2000" dirty="0" smtClean="0">
                <a:latin typeface="Sitka Banner" panose="02000505000000020004" pitchFamily="2" charset="0"/>
              </a:rPr>
              <a:t>point de départ </a:t>
            </a:r>
            <a:r>
              <a:rPr lang="fr-FR" sz="2000" dirty="0">
                <a:latin typeface="Sitka Banner" panose="02000505000000020004" pitchFamily="2" charset="0"/>
              </a:rPr>
              <a:t>pour la production d’une série chronologique de données au sein de laquelle les méthodes et les nomenclatures de travail ne changent </a:t>
            </a:r>
            <a:r>
              <a:rPr lang="fr-FR" sz="2000" dirty="0" smtClean="0">
                <a:latin typeface="Sitka Banner" panose="02000505000000020004" pitchFamily="2" charset="0"/>
              </a:rPr>
              <a:t>pas.</a:t>
            </a:r>
            <a:r>
              <a:rPr lang="fr-FR" sz="2000" dirty="0">
                <a:latin typeface="Sitka Banner" panose="02000505000000020004" pitchFamily="2" charset="0"/>
              </a:rPr>
              <a:t/>
            </a:r>
            <a:br>
              <a:rPr lang="fr-FR" sz="2000" dirty="0">
                <a:latin typeface="Sitka Banner" panose="02000505000000020004" pitchFamily="2" charset="0"/>
              </a:rPr>
            </a:br>
            <a:endParaRPr lang="en-US" sz="2000" dirty="0" smtClean="0">
              <a:latin typeface="Sitka Banner" panose="02000505000000020004" pitchFamily="2" charset="0"/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5437252" y="4243901"/>
            <a:ext cx="1874681" cy="4188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Année de base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cxnSp>
        <p:nvCxnSpPr>
          <p:cNvPr id="8" name="Connecteur en angle 7"/>
          <p:cNvCxnSpPr>
            <a:stCxn id="35" idx="0"/>
            <a:endCxn id="37" idx="0"/>
          </p:cNvCxnSpPr>
          <p:nvPr/>
        </p:nvCxnSpPr>
        <p:spPr>
          <a:xfrm rot="5400000" flipH="1" flipV="1">
            <a:off x="4119515" y="2302933"/>
            <a:ext cx="314110" cy="4196046"/>
          </a:xfrm>
          <a:prstGeom prst="bentConnector3">
            <a:avLst>
              <a:gd name="adj1" fmla="val 172777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2296469" y="3966755"/>
            <a:ext cx="30532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>
                <a:latin typeface="Sitka Banner" panose="02000505000000020004" pitchFamily="2" charset="0"/>
              </a:rPr>
              <a:t>Nécessité</a:t>
            </a:r>
            <a:r>
              <a:rPr lang="en-US" i="1" dirty="0" smtClean="0">
                <a:latin typeface="Sitka Banner" panose="02000505000000020004" pitchFamily="2" charset="0"/>
              </a:rPr>
              <a:t> de definition </a:t>
            </a:r>
            <a:r>
              <a:rPr lang="en-US" i="1" dirty="0" err="1" smtClean="0">
                <a:latin typeface="Sitka Banner" panose="02000505000000020004" pitchFamily="2" charset="0"/>
              </a:rPr>
              <a:t>d’une</a:t>
            </a:r>
            <a:endParaRPr lang="en-US" i="1" dirty="0"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2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5" grpId="0" animBg="1"/>
      <p:bldP spid="28" grpId="0" animBg="1"/>
      <p:bldP spid="31" grpId="0"/>
      <p:bldP spid="32" grpId="0"/>
      <p:bldP spid="35" grpId="0" animBg="1"/>
      <p:bldP spid="36" grpId="0" animBg="1"/>
      <p:bldP spid="37" grpId="0" animBg="1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4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927043" y="868387"/>
            <a:ext cx="9895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atin typeface="Sitka Banner" panose="02000505000000020004" pitchFamily="2" charset="0"/>
              </a:rPr>
              <a:t>Vétusté de l’ancienne année de base: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d</a:t>
            </a:r>
            <a:r>
              <a:rPr lang="fr-FR" sz="2000" dirty="0" smtClean="0">
                <a:latin typeface="Sitka Banner" panose="02000505000000020004" pitchFamily="2" charset="0"/>
              </a:rPr>
              <a:t>atant de 1999, prenant donc pas </a:t>
            </a:r>
            <a:r>
              <a:rPr lang="fr-FR" sz="2000" dirty="0">
                <a:latin typeface="Sitka Banner" panose="02000505000000020004" pitchFamily="2" charset="0"/>
              </a:rPr>
              <a:t>en compte toutes les mutations économiques </a:t>
            </a:r>
            <a:r>
              <a:rPr lang="fr-FR" sz="2000" dirty="0" smtClean="0">
                <a:latin typeface="Sitka Banner" panose="02000505000000020004" pitchFamily="2" charset="0"/>
              </a:rPr>
              <a:t>nationales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Etablie sur un système </a:t>
            </a:r>
            <a:r>
              <a:rPr lang="fr-FR" sz="2000" dirty="0">
                <a:latin typeface="Sitka Banner" panose="02000505000000020004" pitchFamily="2" charset="0"/>
              </a:rPr>
              <a:t>de comptabilité </a:t>
            </a:r>
            <a:r>
              <a:rPr lang="fr-FR" sz="2000" dirty="0" smtClean="0">
                <a:latin typeface="Sitka Banner" panose="02000505000000020004" pitchFamily="2" charset="0"/>
              </a:rPr>
              <a:t>nationale désuet: SCN-1993 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40" name="Rectangle à coins arrondis 39"/>
          <p:cNvSpPr/>
          <p:nvPr/>
        </p:nvSpPr>
        <p:spPr>
          <a:xfrm>
            <a:off x="707024" y="474758"/>
            <a:ext cx="2064288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Introduction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1407095" y="1316287"/>
            <a:ext cx="0" cy="1097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767257" y="3591195"/>
            <a:ext cx="2374379" cy="104018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r>
              <a:rPr lang="fr-FR" sz="2000" dirty="0" smtClean="0">
                <a:latin typeface="Sitka Banner" panose="02000505000000020004" pitchFamily="2" charset="0"/>
              </a:rPr>
              <a:t>Nécessité de changer l’année de base des comptes économiques</a:t>
            </a:r>
            <a:endParaRPr lang="en-US" sz="2000" dirty="0" smtClean="0">
              <a:latin typeface="Sitka Banner" panose="02000505000000020004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444658" y="3061853"/>
            <a:ext cx="8054235" cy="2098870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pPr algn="ctr"/>
            <a:endParaRPr lang="fr-FR" sz="2000" dirty="0" smtClean="0">
              <a:latin typeface="Sitka Banner" panose="02000505000000020004" pitchFamily="2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3670126" y="2866730"/>
            <a:ext cx="5536503" cy="4188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Projet de changement de l’années de base (2015)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3670127" y="3376011"/>
            <a:ext cx="75601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latin typeface="Sitka Banner" panose="02000505000000020004" pitchFamily="2" charset="0"/>
              </a:rPr>
              <a:t>Réalisation du projet en trois volets:</a:t>
            </a:r>
            <a:endParaRPr lang="fr-FR" b="1" u="sng" dirty="0">
              <a:latin typeface="Sitka Banner" panose="02000505000000020004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 volet de collecte </a:t>
            </a:r>
            <a:r>
              <a:rPr lang="fr-FR" sz="2000" dirty="0">
                <a:latin typeface="Sitka Banner" panose="02000505000000020004" pitchFamily="2" charset="0"/>
              </a:rPr>
              <a:t>de </a:t>
            </a:r>
            <a:r>
              <a:rPr lang="fr-FR" sz="2000" dirty="0" smtClean="0">
                <a:latin typeface="Sitka Banner" panose="02000505000000020004" pitchFamily="2" charset="0"/>
              </a:rPr>
              <a:t>données</a:t>
            </a:r>
            <a:r>
              <a:rPr lang="fr-FR" sz="2000" dirty="0">
                <a:latin typeface="Sitka Banner" panose="02000505000000020004" pitchFamily="2" charset="0"/>
              </a:rPr>
              <a:t>;</a:t>
            </a:r>
            <a:r>
              <a:rPr lang="fr-FR" sz="2000" dirty="0" smtClean="0">
                <a:latin typeface="Sitka Banner" panose="02000505000000020004" pitchFamily="2" charset="0"/>
              </a:rPr>
              <a:t> 	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volet d’adoption </a:t>
            </a:r>
            <a:r>
              <a:rPr lang="fr-FR" sz="2000" dirty="0">
                <a:latin typeface="Sitka Banner" panose="02000505000000020004" pitchFamily="2" charset="0"/>
              </a:rPr>
              <a:t>des nouvelles méthodes et </a:t>
            </a:r>
            <a:r>
              <a:rPr lang="fr-FR" sz="2000" dirty="0" smtClean="0">
                <a:latin typeface="Sitka Banner" panose="02000505000000020004" pitchFamily="2" charset="0"/>
              </a:rPr>
              <a:t>des nomenclatures 			internationales;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volet comptabilisation</a:t>
            </a:r>
            <a:endParaRPr lang="en-US" sz="2000" dirty="0">
              <a:latin typeface="Sitka Banner" panose="02000505000000020004" pitchFamily="2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1440745" y="5421719"/>
            <a:ext cx="5057529" cy="4188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latin typeface="Sitka Banner" panose="02000505000000020004" pitchFamily="2" charset="0"/>
              </a:rPr>
              <a:t>Réalisation d’enquêtes spécifiques:</a:t>
            </a:r>
            <a:endParaRPr lang="fr-FR" sz="2000" b="1" dirty="0">
              <a:latin typeface="Sitka Banner" panose="02000505000000020004" pitchFamily="2" charset="0"/>
            </a:endParaRPr>
          </a:p>
        </p:txBody>
      </p:sp>
      <p:cxnSp>
        <p:nvCxnSpPr>
          <p:cNvPr id="54" name="Connecteur en angle 53"/>
          <p:cNvCxnSpPr>
            <a:stCxn id="55" idx="1"/>
            <a:endCxn id="35" idx="2"/>
          </p:cNvCxnSpPr>
          <p:nvPr/>
        </p:nvCxnSpPr>
        <p:spPr>
          <a:xfrm rot="10800000" flipH="1" flipV="1">
            <a:off x="927043" y="1376218"/>
            <a:ext cx="1027404" cy="3255161"/>
          </a:xfrm>
          <a:prstGeom prst="bentConnector4">
            <a:avLst>
              <a:gd name="adj1" fmla="val -37803"/>
              <a:gd name="adj2" fmla="val 107023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cteur en angle 56"/>
          <p:cNvCxnSpPr>
            <a:stCxn id="35" idx="0"/>
            <a:endCxn id="47" idx="0"/>
          </p:cNvCxnSpPr>
          <p:nvPr/>
        </p:nvCxnSpPr>
        <p:spPr>
          <a:xfrm rot="5400000" flipH="1" flipV="1">
            <a:off x="3834180" y="986998"/>
            <a:ext cx="724465" cy="4483931"/>
          </a:xfrm>
          <a:prstGeom prst="bentConnector3">
            <a:avLst>
              <a:gd name="adj1" fmla="val 124638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cteur en angle 64"/>
          <p:cNvCxnSpPr>
            <a:endCxn id="51" idx="0"/>
          </p:cNvCxnSpPr>
          <p:nvPr/>
        </p:nvCxnSpPr>
        <p:spPr>
          <a:xfrm rot="5400000">
            <a:off x="3318691" y="4496309"/>
            <a:ext cx="1576229" cy="274590"/>
          </a:xfrm>
          <a:prstGeom prst="bentConnector3">
            <a:avLst>
              <a:gd name="adj1" fmla="val -66"/>
            </a:avLst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à coins arrondis 32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ENONGA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Introduction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98281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35" grpId="0" animBg="1"/>
      <p:bldP spid="46" grpId="0" animBg="1"/>
      <p:bldP spid="47" grpId="0" animBg="1"/>
      <p:bldP spid="49" grpId="0"/>
      <p:bldP spid="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 bwMode="auto">
          <a:xfrm>
            <a:off x="213756" y="258553"/>
            <a:ext cx="11792197" cy="59794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lvl="1"/>
            <a:endParaRPr lang="fr-FR" sz="2400" b="1" dirty="0" smtClean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  <a:p>
            <a:pPr marL="971550" lvl="1" indent="-514350">
              <a:buFont typeface="+mj-lt"/>
              <a:buAutoNum type="arabicPeriod"/>
            </a:pPr>
            <a:endParaRPr lang="fr-FR" sz="2400" b="1" dirty="0" smtClean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24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Enquête sur les ONG et associations (ENONGA</a:t>
            </a:r>
            <a:r>
              <a:rPr lang="fr-FR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fr-FR" sz="2400" b="1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Enquête nationale sur le secteur de l’orpaillage(ENSO 2017</a:t>
            </a:r>
            <a:r>
              <a:rPr lang="fr-FR" sz="2400" b="1" dirty="0" smtClean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)</a:t>
            </a:r>
          </a:p>
          <a:p>
            <a:pPr lvl="1"/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  <a:p>
            <a:pPr lvl="2">
              <a:lnSpc>
                <a:spcPct val="200000"/>
              </a:lnSpc>
            </a:pPr>
            <a:endParaRPr lang="fr-FR" sz="2400" b="1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tka Banner" panose="02000505000000020004" pitchFamily="2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3586975" y="58187"/>
            <a:ext cx="4811437" cy="43418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Sitka Banner" panose="02000505000000020004" pitchFamily="2" charset="0"/>
              </a:rPr>
              <a:t>Plan de la présentation</a:t>
            </a:r>
          </a:p>
        </p:txBody>
      </p:sp>
      <p:pic>
        <p:nvPicPr>
          <p:cNvPr id="4" name="Image 3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97" y="6336274"/>
            <a:ext cx="850956" cy="452205"/>
          </a:xfrm>
          <a:prstGeom prst="rect">
            <a:avLst/>
          </a:prstGeom>
          <a:noFill/>
        </p:spPr>
      </p:pic>
      <p:sp>
        <p:nvSpPr>
          <p:cNvPr id="5" name="Rectangle à coins arrondis 4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45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7" name="Rectangle à coins arrondis 6"/>
          <p:cNvSpPr/>
          <p:nvPr/>
        </p:nvSpPr>
        <p:spPr>
          <a:xfrm>
            <a:off x="1252603" y="2603343"/>
            <a:ext cx="9494729" cy="810229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40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tka Banner" panose="02000505000000020004" pitchFamily="2" charset="0"/>
              </a:rPr>
              <a:t>Enquête sur les ONG et associations</a:t>
            </a:r>
            <a:endParaRPr lang="fr-FR" sz="4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04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7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35035" y="1471748"/>
            <a:ext cx="10295906" cy="96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27" name="ZoneTexte 26"/>
          <p:cNvSpPr txBox="1"/>
          <p:nvPr/>
        </p:nvSpPr>
        <p:spPr>
          <a:xfrm>
            <a:off x="781577" y="1024683"/>
            <a:ext cx="3060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Limites de l’ancienne base 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792012" y="1393555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611762" y="1820599"/>
            <a:ext cx="4068738" cy="142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Seuls </a:t>
            </a: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les ISBL dont les financements passaient par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l’Etat étaient pries en compte.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1322328" y="4255401"/>
            <a:ext cx="10295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Collecte de données auprès des structures publiques de suivi des organisations et associations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Mise en œuvre d’une enquête </a:t>
            </a:r>
            <a:r>
              <a:rPr lang="fr-FR" sz="2000" dirty="0">
                <a:latin typeface="Sitka Banner" panose="02000505000000020004" pitchFamily="2" charset="0"/>
              </a:rPr>
              <a:t>spécifique </a:t>
            </a:r>
            <a:r>
              <a:rPr lang="fr-FR" sz="2000" dirty="0" smtClean="0">
                <a:latin typeface="Sitka Banner" panose="02000505000000020004" pitchFamily="2" charset="0"/>
              </a:rPr>
              <a:t>aux organisations et </a:t>
            </a:r>
            <a:r>
              <a:rPr lang="fr-FR" sz="2000" dirty="0">
                <a:latin typeface="Sitka Banner" panose="02000505000000020004" pitchFamily="2" charset="0"/>
              </a:rPr>
              <a:t>associations qui ont leur siège social à Ouagadougou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4" name="Connecteur droit 33"/>
          <p:cNvCxnSpPr/>
          <p:nvPr/>
        </p:nvCxnSpPr>
        <p:spPr>
          <a:xfrm>
            <a:off x="803887" y="4291026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765267" y="3775914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Perspectives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938939" y="1666839"/>
            <a:ext cx="46792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Défaut de couverture des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ISBL.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  <a:cs typeface="Times New Roman" panose="02020603050405020304" pitchFamily="18" charset="0"/>
              </a:rPr>
              <a:t>Insuffisance d’information pour en établir la séquence complète des </a:t>
            </a: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comptes de ces entités.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600537" y="1746803"/>
            <a:ext cx="0" cy="1463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6938939" y="1747970"/>
            <a:ext cx="0" cy="1463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Flèche droite 38"/>
          <p:cNvSpPr/>
          <p:nvPr/>
        </p:nvSpPr>
        <p:spPr>
          <a:xfrm>
            <a:off x="5088758" y="2376760"/>
            <a:ext cx="1554480" cy="19789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>
            <a:off x="707023" y="474758"/>
            <a:ext cx="376476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Contexte et justification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403134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8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1235035" y="1471748"/>
            <a:ext cx="10295906" cy="96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2000" dirty="0" smtClean="0"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40" name="Rectangle à coins arrondis 39"/>
          <p:cNvSpPr/>
          <p:nvPr/>
        </p:nvSpPr>
        <p:spPr>
          <a:xfrm>
            <a:off x="707023" y="474758"/>
            <a:ext cx="376476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Objectifs et résultats attendus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93852" y="1108796"/>
            <a:ext cx="10652091" cy="2849429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400" dirty="0" smtClean="0">
                <a:ln w="0"/>
                <a:latin typeface="Sitka Banner" panose="02000505000000020004" pitchFamily="2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n w="0"/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O1 : </a:t>
            </a:r>
            <a:r>
              <a:rPr lang="fr-FR" sz="2000" dirty="0">
                <a:latin typeface="Sitka Banner" panose="02000505000000020004" pitchFamily="2" charset="0"/>
              </a:rPr>
              <a:t>identifier les ONG et associations restantes, identifier leurs activités , leur mode de fonctionnement, leurs domaines d’action </a:t>
            </a:r>
            <a:r>
              <a:rPr lang="fr-FR" sz="2000" dirty="0" err="1">
                <a:latin typeface="Sitka Banner" panose="02000505000000020004" pitchFamily="2" charset="0"/>
              </a:rPr>
              <a:t>etc</a:t>
            </a:r>
            <a:r>
              <a:rPr lang="fr-FR" sz="2000" dirty="0">
                <a:latin typeface="Sitka Banner" panose="02000505000000020004" pitchFamily="2" charset="0"/>
              </a:rPr>
              <a:t> ; </a:t>
            </a:r>
            <a:endParaRPr lang="en-US" sz="2000" dirty="0">
              <a:latin typeface="Sitka Banner" panose="0200050500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b="1" dirty="0">
                <a:ln w="0"/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O2: </a:t>
            </a:r>
            <a:r>
              <a:rPr lang="fr-FR" sz="2000" dirty="0">
                <a:latin typeface="Sitka Banner" panose="02000505000000020004" pitchFamily="2" charset="0"/>
              </a:rPr>
              <a:t>collecter les informations </a:t>
            </a:r>
            <a:r>
              <a:rPr lang="fr-FR" sz="2000" dirty="0" smtClean="0">
                <a:latin typeface="Sitka Banner" panose="02000505000000020004" pitchFamily="2" charset="0"/>
              </a:rPr>
              <a:t>économiques </a:t>
            </a:r>
            <a:r>
              <a:rPr lang="fr-FR" sz="2000" dirty="0">
                <a:latin typeface="Sitka Banner" panose="02000505000000020004" pitchFamily="2" charset="0"/>
              </a:rPr>
              <a:t>permettant d’en établir la séquence complète de compte, </a:t>
            </a:r>
            <a:r>
              <a:rPr lang="fr-FR" sz="2000" dirty="0" smtClean="0">
                <a:latin typeface="Sitka Banner" panose="02000505000000020004" pitchFamily="2" charset="0"/>
              </a:rPr>
              <a:t>Notamment </a:t>
            </a:r>
            <a:r>
              <a:rPr lang="fr-FR" sz="2000" dirty="0">
                <a:latin typeface="Sitka Banner" panose="02000505000000020004" pitchFamily="2" charset="0"/>
              </a:rPr>
              <a:t>les dépenses de </a:t>
            </a:r>
            <a:r>
              <a:rPr lang="fr-FR" sz="2000" dirty="0" smtClean="0">
                <a:latin typeface="Sitka Banner" panose="02000505000000020004" pitchFamily="2" charset="0"/>
              </a:rPr>
              <a:t>fonctionnement, </a:t>
            </a:r>
            <a:r>
              <a:rPr lang="fr-FR" sz="2000" dirty="0">
                <a:latin typeface="Sitka Banner" panose="02000505000000020004" pitchFamily="2" charset="0"/>
              </a:rPr>
              <a:t>les salaires, les investissements les emplois rémunérés et non rémunérés  ;</a:t>
            </a:r>
            <a:endParaRPr lang="en-US" sz="2000" dirty="0">
              <a:latin typeface="Sitka Banner" panose="02000505000000020004" pitchFamily="2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400" b="1" dirty="0" smtClean="0">
                <a:ln w="0"/>
                <a:solidFill>
                  <a:schemeClr val="accent5">
                    <a:lumMod val="50000"/>
                  </a:schemeClr>
                </a:solidFill>
                <a:latin typeface="Sitka Banner" panose="02000505000000020004" pitchFamily="2" charset="0"/>
              </a:rPr>
              <a:t>O3: </a:t>
            </a:r>
            <a:r>
              <a:rPr lang="fr-FR" sz="2000" dirty="0">
                <a:latin typeface="Sitka Banner" panose="02000505000000020004" pitchFamily="2" charset="0"/>
              </a:rPr>
              <a:t>identifier les contraintes humaines, financières, logistiques et autres qui entravent le bon fonctionnement et le développement de ces institutions.</a:t>
            </a:r>
            <a:endParaRPr lang="en-US" sz="2000" dirty="0">
              <a:latin typeface="Sitka Banner" panose="02000505000000020004" pitchFamily="2" charset="0"/>
            </a:endParaRPr>
          </a:p>
          <a:p>
            <a:pPr>
              <a:lnSpc>
                <a:spcPct val="150000"/>
              </a:lnSpc>
            </a:pPr>
            <a:endParaRPr lang="fr-FR" sz="2400" dirty="0" smtClean="0"/>
          </a:p>
          <a:p>
            <a:pPr marL="742950" lvl="1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sz="2400" dirty="0" smtClean="0"/>
          </a:p>
          <a:p>
            <a:pPr marL="742950" lvl="1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dirty="0" smtClean="0"/>
          </a:p>
        </p:txBody>
      </p:sp>
      <p:sp>
        <p:nvSpPr>
          <p:cNvPr id="43" name="Rectangle à coins arrondis 42"/>
          <p:cNvSpPr/>
          <p:nvPr/>
        </p:nvSpPr>
        <p:spPr>
          <a:xfrm>
            <a:off x="916099" y="974415"/>
            <a:ext cx="3168248" cy="28451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Objectifs de l’ENONGA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758362" y="4267436"/>
            <a:ext cx="10652091" cy="150706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r>
              <a:rPr lang="fr-FR" sz="2400" dirty="0" smtClean="0">
                <a:ln w="0"/>
                <a:latin typeface="Sitka Banner" panose="02000505000000020004" pitchFamily="2" charset="0"/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L</a:t>
            </a:r>
            <a:r>
              <a:rPr lang="fr-FR" sz="2000" dirty="0" smtClean="0">
                <a:latin typeface="Sitka Banner" panose="02000505000000020004" pitchFamily="2" charset="0"/>
              </a:rPr>
              <a:t>a </a:t>
            </a:r>
            <a:r>
              <a:rPr lang="fr-FR" sz="2000" dirty="0">
                <a:latin typeface="Sitka Banner" panose="02000505000000020004" pitchFamily="2" charset="0"/>
              </a:rPr>
              <a:t>collecte, la saisie et le traitement des données complémentaires auprès des ONG et associations restantes sont </a:t>
            </a:r>
            <a:r>
              <a:rPr lang="fr-FR" sz="2000" dirty="0" smtClean="0">
                <a:latin typeface="Sitka Banner" panose="02000505000000020004" pitchFamily="2" charset="0"/>
              </a:rPr>
              <a:t>réalisés</a:t>
            </a:r>
            <a:r>
              <a:rPr lang="fr-FR" sz="2000" dirty="0">
                <a:latin typeface="Sitka Banner" panose="02000505000000020004" pitchFamily="2" charset="0"/>
              </a:rPr>
              <a:t>.</a:t>
            </a:r>
            <a:endParaRPr lang="en-US" sz="2000" dirty="0">
              <a:latin typeface="Sitka Banner" panose="02000505000000020004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>
                <a:latin typeface="Sitka Banner" panose="02000505000000020004" pitchFamily="2" charset="0"/>
              </a:rPr>
              <a:t>la séquence complète des comptes de ces ISBL est disponible </a:t>
            </a:r>
            <a:r>
              <a:rPr lang="fr-FR" sz="2000" dirty="0" smtClean="0">
                <a:latin typeface="Sitka Banner" panose="02000505000000020004" pitchFamily="2" charset="0"/>
              </a:rPr>
              <a:t>.</a:t>
            </a:r>
            <a:endParaRPr lang="fr-FR" sz="2000" dirty="0" smtClean="0"/>
          </a:p>
          <a:p>
            <a:pPr marL="742950" lvl="1" indent="-285750">
              <a:lnSpc>
                <a:spcPct val="150000"/>
              </a:lnSpc>
              <a:buFont typeface="Times New Roman" panose="02020603050405020304" pitchFamily="18" charset="0"/>
              <a:buChar char="♣"/>
            </a:pPr>
            <a:endParaRPr lang="fr-FR" dirty="0" smtClean="0"/>
          </a:p>
        </p:txBody>
      </p:sp>
      <p:sp>
        <p:nvSpPr>
          <p:cNvPr id="45" name="Rectangle à coins arrondis 44"/>
          <p:cNvSpPr/>
          <p:nvPr/>
        </p:nvSpPr>
        <p:spPr>
          <a:xfrm>
            <a:off x="880609" y="4133055"/>
            <a:ext cx="2733693" cy="355428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Résultats attendus</a:t>
            </a:r>
            <a:endParaRPr lang="fr-FR" sz="20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7844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à coins arrondis 13"/>
          <p:cNvSpPr/>
          <p:nvPr/>
        </p:nvSpPr>
        <p:spPr>
          <a:xfrm>
            <a:off x="213756" y="6377049"/>
            <a:ext cx="10880723" cy="41143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>
            <a:spAutoFit/>
          </a:bodyPr>
          <a:lstStyle/>
          <a:p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 bwMode="auto">
          <a:xfrm>
            <a:off x="213756" y="160129"/>
            <a:ext cx="11792197" cy="61264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  <a:effectLst>
            <a:outerShdw blurRad="76200" sx="101000" sy="101000" algn="ctr" rotWithShape="0">
              <a:prstClr val="black">
                <a:alpha val="64000"/>
              </a:prstClr>
            </a:outerShdw>
          </a:effectLst>
        </p:spPr>
        <p:txBody>
          <a:bodyPr wrap="square" rtlCol="0">
            <a:noAutofit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23" name="Rectangle à coins arrondis 22"/>
          <p:cNvSpPr/>
          <p:nvPr/>
        </p:nvSpPr>
        <p:spPr>
          <a:xfrm>
            <a:off x="10480051" y="6463702"/>
            <a:ext cx="560119" cy="25241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0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10485219" y="6427573"/>
            <a:ext cx="560118" cy="308710"/>
          </a:xfrm>
        </p:spPr>
        <p:txBody>
          <a:bodyPr/>
          <a:lstStyle/>
          <a:p>
            <a:pPr algn="ctr"/>
            <a:fld id="{B4549A80-B10B-415D-ACB9-E5FF6EF5B3D8}" type="slidenum">
              <a:rPr lang="fr-FR" sz="1400" b="1" smtClean="0">
                <a:solidFill>
                  <a:schemeClr val="tx1"/>
                </a:solidFill>
              </a:rPr>
              <a:pPr algn="ctr"/>
              <a:t>9</a:t>
            </a:fld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322328" y="3341001"/>
            <a:ext cx="10295906" cy="49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	</a:t>
            </a:r>
          </a:p>
        </p:txBody>
      </p:sp>
      <p:pic>
        <p:nvPicPr>
          <p:cNvPr id="30" name="Image 29" descr="index.1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0314" y="6356661"/>
            <a:ext cx="850956" cy="452205"/>
          </a:xfrm>
          <a:prstGeom prst="rect">
            <a:avLst/>
          </a:prstGeom>
          <a:noFill/>
        </p:spPr>
      </p:pic>
      <p:sp>
        <p:nvSpPr>
          <p:cNvPr id="37" name="ZoneTexte 36"/>
          <p:cNvSpPr txBox="1"/>
          <p:nvPr/>
        </p:nvSpPr>
        <p:spPr>
          <a:xfrm>
            <a:off x="464235" y="690387"/>
            <a:ext cx="11296356" cy="5397592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63500" dir="2700000" algn="tl" rotWithShape="0">
              <a:prstClr val="black">
                <a:alpha val="37000"/>
              </a:prstClr>
            </a:outerShdw>
          </a:effectLst>
        </p:spPr>
        <p:txBody>
          <a:bodyPr wrap="square" rtlCol="0">
            <a:noAutofit/>
          </a:bodyPr>
          <a:lstStyle>
            <a:defPPr>
              <a:defRPr lang="fr-FR"/>
            </a:defPPr>
          </a:lstStyle>
          <a:p>
            <a:endParaRPr lang="fr-FR" dirty="0"/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fr-F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sz="2000" b="1" dirty="0">
                <a:solidFill>
                  <a:srgbClr val="002060"/>
                </a:solidFill>
                <a:latin typeface="Sitka Banner" panose="02000505000000020004" pitchFamily="2" charset="0"/>
                <a:cs typeface="Times New Roman" panose="02020603050405020304" pitchFamily="18" charset="0"/>
              </a:rPr>
              <a:t>      </a:t>
            </a:r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    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646480" y="534486"/>
            <a:ext cx="3764769" cy="36576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114300" sx="101000" sy="101000" algn="ctr" rotWithShape="0">
              <a:prstClr val="black">
                <a:alpha val="91000"/>
              </a:prstClr>
            </a:outerShdw>
          </a:effectLst>
        </p:spPr>
        <p:txBody>
          <a:bodyPr wrap="square" rtlCol="0" anchor="ctr">
            <a:noAutofit/>
          </a:bodyPr>
          <a:lstStyle/>
          <a:p>
            <a:pPr algn="ctr"/>
            <a:r>
              <a:rPr lang="fr-FR" sz="2200" b="1" dirty="0" smtClean="0">
                <a:solidFill>
                  <a:schemeClr val="bg1"/>
                </a:solidFill>
                <a:latin typeface="Sitka Banner" panose="02000505000000020004" pitchFamily="2" charset="0"/>
              </a:rPr>
              <a:t>Données collectées</a:t>
            </a:r>
            <a:endParaRPr lang="fr-FR" sz="2200" b="1" dirty="0">
              <a:solidFill>
                <a:schemeClr val="bg1"/>
              </a:solidFill>
              <a:latin typeface="Sitka Banner" panose="02000505000000020004" pitchFamily="2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34646" y="1336841"/>
            <a:ext cx="10295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Objectifs et domaines d’intervention de la structure;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Type de structure , distinction entre structures nationales et structures étrangères;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Informations sur le personnel, selon la permanence de l’emploi et l’origine de l’employé;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Types de bénéficiaires et effectifs de bénéficiaires.</a:t>
            </a:r>
          </a:p>
        </p:txBody>
      </p:sp>
      <p:cxnSp>
        <p:nvCxnSpPr>
          <p:cNvPr id="42" name="Connecteur droit 41"/>
          <p:cNvCxnSpPr/>
          <p:nvPr/>
        </p:nvCxnSpPr>
        <p:spPr>
          <a:xfrm>
            <a:off x="716205" y="1410044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677585" y="894932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Informations générales sur l’ONG/association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47" name="Connecteur droit 46"/>
          <p:cNvCxnSpPr/>
          <p:nvPr/>
        </p:nvCxnSpPr>
        <p:spPr>
          <a:xfrm>
            <a:off x="1180968" y="1563150"/>
            <a:ext cx="0" cy="15544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1234646" y="3604047"/>
            <a:ext cx="10295906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</a:rPr>
              <a:t>Budget total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Budget de fonctionnement (rémunération du personnel et dépenses de fonctionnement)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Dépenses d’investissement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Dépenses sous forme de transfert</a:t>
            </a:r>
            <a:endParaRPr lang="fr-FR" sz="2000" dirty="0">
              <a:latin typeface="Sitka Banner" panose="02000505000000020004" pitchFamily="2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000" dirty="0" smtClean="0">
                <a:latin typeface="Sitka Banner" panose="02000505000000020004" pitchFamily="2" charset="0"/>
                <a:cs typeface="Times New Roman" panose="02020603050405020304" pitchFamily="18" charset="0"/>
              </a:rPr>
              <a:t>Financement reçu selon l’origine 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716205" y="3689776"/>
            <a:ext cx="73011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ZoneTexte 49"/>
          <p:cNvSpPr txBox="1"/>
          <p:nvPr/>
        </p:nvSpPr>
        <p:spPr>
          <a:xfrm>
            <a:off x="677585" y="3174664"/>
            <a:ext cx="563466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dirty="0" smtClean="0">
                <a:latin typeface="Sitka Banner" panose="02000505000000020004" pitchFamily="2" charset="0"/>
              </a:rPr>
              <a:t> </a:t>
            </a:r>
            <a:r>
              <a:rPr lang="fr-FR" sz="2000" b="1" dirty="0" smtClean="0">
                <a:solidFill>
                  <a:srgbClr val="002060"/>
                </a:solidFill>
                <a:latin typeface="Sitka Banner" panose="02000505000000020004" pitchFamily="2" charset="0"/>
              </a:rPr>
              <a:t>Informations économiques</a:t>
            </a:r>
            <a:endParaRPr lang="fr-FR" sz="2000" b="1" dirty="0">
              <a:solidFill>
                <a:srgbClr val="002060"/>
              </a:solidFill>
              <a:latin typeface="Sitka Banner" panose="02000505000000020004" pitchFamily="2" charset="0"/>
              <a:cs typeface="Times New Roman" panose="02020603050405020304" pitchFamily="18" charset="0"/>
            </a:endParaRPr>
          </a:p>
        </p:txBody>
      </p:sp>
      <p:cxnSp>
        <p:nvCxnSpPr>
          <p:cNvPr id="51" name="Connecteur droit 50"/>
          <p:cNvCxnSpPr/>
          <p:nvPr/>
        </p:nvCxnSpPr>
        <p:spPr>
          <a:xfrm>
            <a:off x="1180968" y="3792778"/>
            <a:ext cx="0" cy="21031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à coins arrondis 23"/>
          <p:cNvSpPr/>
          <p:nvPr/>
        </p:nvSpPr>
        <p:spPr>
          <a:xfrm>
            <a:off x="2296469" y="6468444"/>
            <a:ext cx="1787878" cy="247667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5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accent5">
                    <a:lumMod val="75000"/>
                  </a:schemeClr>
                </a:solidFill>
              </a:rPr>
              <a:t>ENONGA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6404028" y="6463703"/>
            <a:ext cx="2464404" cy="25240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Conclusion et perspectives</a:t>
            </a:r>
            <a:endParaRPr lang="fr-FR" sz="1200" dirty="0">
              <a:solidFill>
                <a:sysClr val="windowText" lastClr="000000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459940" y="6455075"/>
            <a:ext cx="1669486" cy="2622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solidFill>
                  <a:sysClr val="windowText" lastClr="000000"/>
                </a:solidFill>
              </a:rPr>
              <a:t>Introduction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206522" y="6463702"/>
            <a:ext cx="2030243" cy="25440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ysClr val="windowText" lastClr="000000"/>
                </a:solidFill>
              </a:rPr>
              <a:t>ENSO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1345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1066860</TotalTime>
  <Words>1661</Words>
  <Application>Microsoft Office PowerPoint</Application>
  <PresentationFormat>Grand écran</PresentationFormat>
  <Paragraphs>633</Paragraphs>
  <Slides>26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3" baseType="lpstr">
      <vt:lpstr>Aharoni</vt:lpstr>
      <vt:lpstr>Arial</vt:lpstr>
      <vt:lpstr>Calibri</vt:lpstr>
      <vt:lpstr>Calibri Light</vt:lpstr>
      <vt:lpstr>Sitka Banner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SAWADOGO Israël</dc:creator>
  <cp:lastModifiedBy>SAWADOGO Israël</cp:lastModifiedBy>
  <cp:revision>325</cp:revision>
  <dcterms:created xsi:type="dcterms:W3CDTF">2017-03-09T22:26:08Z</dcterms:created>
  <dcterms:modified xsi:type="dcterms:W3CDTF">2019-07-03T10:44:42Z</dcterms:modified>
</cp:coreProperties>
</file>