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63" r:id="rId4"/>
    <p:sldId id="285" r:id="rId5"/>
    <p:sldId id="286" r:id="rId6"/>
    <p:sldId id="287" r:id="rId7"/>
    <p:sldId id="281" r:id="rId8"/>
    <p:sldId id="288" r:id="rId9"/>
    <p:sldId id="289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94643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A38C9-B0E6-4C81-83C5-14087D02F7F1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0D341-56F8-4113-9BAE-40204B5F9C0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42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2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3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4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5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6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7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8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9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10</a:t>
            </a:fld>
            <a:endParaRPr lang="en-US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DEA8-644E-428E-9C8C-715C69C5DEE4}" type="datetimeFigureOut">
              <a:rPr lang="en-US" smtClean="0"/>
              <a:pPr/>
              <a:t>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nsee.fr/fr/methodes/default.asp?page=definitions/taux-de-croissance.htm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7" name="Picture 6" descr="LOGO AFRITAC Centr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48681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1"/>
          <p:cNvSpPr txBox="1">
            <a:spLocks/>
          </p:cNvSpPr>
          <p:nvPr/>
        </p:nvSpPr>
        <p:spPr>
          <a:xfrm>
            <a:off x="142875" y="457200"/>
            <a:ext cx="8696325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100" b="1" dirty="0" smtClean="0">
                <a:latin typeface="+mj-lt"/>
                <a:ea typeface="+mj-ea"/>
                <a:cs typeface="+mj-cs"/>
              </a:rPr>
              <a:t/>
            </a:r>
            <a:br>
              <a:rPr lang="fr-FR" sz="3100" b="1" dirty="0" smtClean="0">
                <a:latin typeface="+mj-lt"/>
                <a:ea typeface="+mj-ea"/>
                <a:cs typeface="+mj-cs"/>
              </a:rPr>
            </a:br>
            <a:r>
              <a:rPr lang="en-US" sz="8000" b="1" dirty="0" smtClean="0">
                <a:latin typeface="+mn-lt"/>
                <a:cs typeface="+mn-cs"/>
              </a:rPr>
              <a:t>SEMINAIRE CONJOINT AFRITAC CENTRE – AFRITAC OUEST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smtClean="0"/>
              <a:t>Comptes Nationaux </a:t>
            </a:r>
            <a:r>
              <a:rPr lang="en-US" sz="8000" b="1" dirty="0" err="1" smtClean="0"/>
              <a:t>Trimestriels</a:t>
            </a:r>
            <a:r>
              <a:rPr lang="en-US" sz="8000" b="1" dirty="0" smtClean="0"/>
              <a:t> (CNT)</a:t>
            </a:r>
            <a:endParaRPr lang="en-US" sz="8000" b="1" dirty="0" smtClean="0">
              <a:latin typeface="+mn-lt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11200" dirty="0">
                <a:latin typeface="+mj-lt"/>
                <a:ea typeface="+mj-ea"/>
                <a:cs typeface="+mj-cs"/>
              </a:rPr>
              <a:t/>
            </a:r>
            <a:br>
              <a:rPr lang="fr-FR" sz="11200" dirty="0">
                <a:latin typeface="+mj-lt"/>
                <a:ea typeface="+mj-ea"/>
                <a:cs typeface="+mj-cs"/>
              </a:rPr>
            </a:br>
            <a:endParaRPr lang="fr-FR" sz="112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800" b="1" dirty="0" smtClean="0">
                <a:latin typeface="Calibri" pitchFamily="34" charset="0"/>
              </a:rPr>
              <a:t>Thème : harmonisation des méthodes de travail et adoption des normes internationales</a:t>
            </a:r>
          </a:p>
        </p:txBody>
      </p:sp>
      <p:sp>
        <p:nvSpPr>
          <p:cNvPr id="11" name="Subtitle 2"/>
          <p:cNvSpPr txBox="1">
            <a:spLocks noGrp="1"/>
          </p:cNvSpPr>
          <p:nvPr>
            <p:ph type="subTitle" idx="1"/>
          </p:nvPr>
        </p:nvSpPr>
        <p:spPr bwMode="auto">
          <a:xfrm>
            <a:off x="1371600" y="36576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altLang="fr-FR" sz="2400" b="1" dirty="0">
                <a:solidFill>
                  <a:schemeClr val="accent1"/>
                </a:solidFill>
                <a:latin typeface="Calibri" pitchFamily="34" charset="0"/>
              </a:rPr>
              <a:t>Institut national de la statistique </a:t>
            </a:r>
            <a:r>
              <a:rPr lang="fr-FR" altLang="fr-FR" sz="2400" b="1" dirty="0" smtClean="0">
                <a:solidFill>
                  <a:schemeClr val="accent1"/>
                </a:solidFill>
                <a:latin typeface="Calibri" pitchFamily="34" charset="0"/>
              </a:rPr>
              <a:t>du Cameroun</a:t>
            </a:r>
            <a:endParaRPr lang="fr-FR" altLang="fr-FR" sz="1100" b="1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ML" altLang="fr-FR" sz="14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495800"/>
            <a:ext cx="9158288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</a:rPr>
              <a:t>Extraction du PIB trimestriel sur l’année</a:t>
            </a:r>
            <a:endParaRPr lang="fr-FR" sz="1700" b="1" dirty="0">
              <a:solidFill>
                <a:schemeClr val="tx1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7010400" y="5334000"/>
            <a:ext cx="1905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altLang="fr-FR" sz="1400" b="1" dirty="0">
                <a:latin typeface="Calibri" pitchFamily="34" charset="0"/>
              </a:rPr>
              <a:t>Par : </a:t>
            </a:r>
            <a:r>
              <a:rPr lang="fr-FR" altLang="fr-FR" sz="1400" b="1" dirty="0" smtClean="0">
                <a:latin typeface="Calibri" pitchFamily="34" charset="0"/>
              </a:rPr>
              <a:t> </a:t>
            </a:r>
            <a:r>
              <a:rPr lang="fr-FR" altLang="fr-FR" sz="1400" b="1" dirty="0" err="1" smtClean="0">
                <a:latin typeface="Calibri" pitchFamily="34" charset="0"/>
              </a:rPr>
              <a:t>Erith</a:t>
            </a:r>
            <a:r>
              <a:rPr lang="fr-FR" altLang="fr-FR" sz="1400" b="1" dirty="0" smtClean="0">
                <a:latin typeface="Calibri" pitchFamily="34" charset="0"/>
              </a:rPr>
              <a:t> NGHOGUE</a:t>
            </a:r>
            <a:endParaRPr lang="fr-FR" altLang="fr-FR" sz="1400" b="1" dirty="0">
              <a:latin typeface="Calibri" pitchFamily="34" charset="0"/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2"/>
          </p:nvPr>
        </p:nvSpPr>
        <p:spPr>
          <a:xfrm>
            <a:off x="228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310559-CA53-4CC6-B6FC-027D99C84AFE}" type="datetimeFigureOut">
              <a:rPr lang="en-US" smtClean="0"/>
              <a:pPr>
                <a:defRPr/>
              </a:pPr>
              <a:t>1/15/2015</a:t>
            </a:fld>
            <a:endParaRPr lang="en-US" dirty="0"/>
          </a:p>
        </p:txBody>
      </p:sp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7696200" y="6400800"/>
            <a:ext cx="990600" cy="2285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/>
              <a:t>1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524000" y="3352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MERCI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1/15/2015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Plan de la présentation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838200" y="1371600"/>
            <a:ext cx="7696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Contexte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Acquis de croissance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Extrapolation de l’indicateur</a:t>
            </a:r>
            <a:endParaRPr lang="fr-FR" altLang="fr-FR" sz="2400" b="1" dirty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Enseignements</a:t>
            </a:r>
            <a:endParaRPr lang="fr-FR" altLang="fr-FR" sz="2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1/15/2015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1. Contexte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1/15/2015</a:t>
            </a:fld>
            <a:endParaRPr lang="en-US" sz="1000" dirty="0"/>
          </a:p>
        </p:txBody>
      </p:sp>
      <p:sp>
        <p:nvSpPr>
          <p:cNvPr id="22" name="Rectangle 21"/>
          <p:cNvSpPr/>
          <p:nvPr/>
        </p:nvSpPr>
        <p:spPr>
          <a:xfrm>
            <a:off x="848436" y="1447800"/>
            <a:ext cx="7620000" cy="397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Wingdings" pitchFamily="2" charset="2"/>
              <a:buChar char="q"/>
            </a:pPr>
            <a:r>
              <a:rPr lang="fr-FR" altLang="fr-FR" sz="2400" dirty="0" smtClean="0">
                <a:latin typeface="Calibri" pitchFamily="34" charset="0"/>
              </a:rPr>
              <a:t>Sollicitation </a:t>
            </a:r>
            <a:r>
              <a:rPr lang="fr-FR" altLang="fr-FR" sz="2400" dirty="0">
                <a:latin typeface="Calibri" pitchFamily="34" charset="0"/>
              </a:rPr>
              <a:t>des comptables nationaux sur leur estimation de la croissance annuelle de l’année en cours</a:t>
            </a:r>
            <a:r>
              <a:rPr lang="fr-FR" sz="2400" dirty="0">
                <a:latin typeface="Calibri" pitchFamily="34" charset="0"/>
              </a:rPr>
              <a:t> </a:t>
            </a:r>
            <a:r>
              <a:rPr lang="fr-FR" sz="2400" dirty="0" smtClean="0">
                <a:latin typeface="Calibri" pitchFamily="34" charset="0"/>
              </a:rPr>
              <a:t>notamment lors des travaux de cadrage macro-économique (Direction de la prévision) et/ou des missions de revue du FMI (article IV)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Wingdings" pitchFamily="2" charset="2"/>
              <a:buChar char="q"/>
            </a:pPr>
            <a:endParaRPr lang="fr-CM" altLang="fr-FR" sz="2400" dirty="0">
              <a:latin typeface="Calibri" pitchFamily="34" charset="0"/>
            </a:endParaRPr>
          </a:p>
          <a:p>
            <a:pPr marL="514350" lvl="0" indent="-514350" defTabSz="844550">
              <a:lnSpc>
                <a:spcPct val="90000"/>
              </a:lnSpc>
              <a:spcAft>
                <a:spcPct val="35000"/>
              </a:spcAft>
              <a:buFont typeface="Wingdings" pitchFamily="2" charset="2"/>
              <a:buChar char="q"/>
            </a:pPr>
            <a:r>
              <a:rPr lang="fr-CM" altLang="fr-FR" sz="2400" dirty="0">
                <a:latin typeface="Calibri" pitchFamily="34" charset="0"/>
              </a:rPr>
              <a:t> hypothèse : disponibilité du compte provisoire de </a:t>
            </a:r>
            <a:r>
              <a:rPr lang="fr-CM" altLang="fr-FR" sz="2400" dirty="0" smtClean="0">
                <a:latin typeface="Calibri" pitchFamily="34" charset="0"/>
              </a:rPr>
              <a:t>N-1</a:t>
            </a:r>
            <a:endParaRPr lang="fr-FR" altLang="fr-FR" sz="2400" dirty="0">
              <a:latin typeface="Calibri" pitchFamily="34" charset="0"/>
            </a:endParaRPr>
          </a:p>
          <a:p>
            <a:pPr marL="514350" lvl="0" indent="-514350" defTabSz="844550">
              <a:lnSpc>
                <a:spcPct val="90000"/>
              </a:lnSpc>
              <a:spcAft>
                <a:spcPct val="35000"/>
              </a:spcAft>
              <a:buFont typeface="Wingdings" pitchFamily="2" charset="2"/>
              <a:buChar char="q"/>
            </a:pPr>
            <a:endParaRPr lang="fr-FR" sz="2400" dirty="0" smtClean="0">
              <a:latin typeface="Calibri" pitchFamily="34" charset="0"/>
            </a:endParaRPr>
          </a:p>
          <a:p>
            <a:pPr defTabSz="844550">
              <a:lnSpc>
                <a:spcPct val="90000"/>
              </a:lnSpc>
              <a:spcAft>
                <a:spcPct val="35000"/>
              </a:spcAft>
            </a:pPr>
            <a:r>
              <a:rPr lang="fr-CM" altLang="fr-FR" sz="2400" dirty="0" smtClean="0">
                <a:latin typeface="Calibri" pitchFamily="34" charset="0"/>
              </a:rPr>
              <a:t> </a:t>
            </a:r>
            <a:endParaRPr lang="fr-FR" altLang="fr-FR" sz="2400" dirty="0" smtClean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</a:pPr>
            <a:endParaRPr lang="fr-FR" altLang="fr-FR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 </a:t>
            </a: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Acquis de croissance (1)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1/15/2015</a:t>
            </a:fld>
            <a:endParaRPr lang="en-US" sz="1000" dirty="0"/>
          </a:p>
        </p:txBody>
      </p:sp>
      <p:sp>
        <p:nvSpPr>
          <p:cNvPr id="17" name="Rectangle 16"/>
          <p:cNvSpPr/>
          <p:nvPr/>
        </p:nvSpPr>
        <p:spPr>
          <a:xfrm>
            <a:off x="942832" y="1130095"/>
            <a:ext cx="789636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q"/>
            </a:pPr>
            <a:r>
              <a:rPr lang="fr-FR" sz="2400" dirty="0" smtClean="0">
                <a:latin typeface="Calisto MT" pitchFamily="18" charset="0"/>
                <a:cs typeface="Times New Roman" pitchFamily="18" charset="0"/>
              </a:rPr>
              <a:t>  </a:t>
            </a:r>
            <a:r>
              <a:rPr lang="fr-FR" sz="2400" dirty="0"/>
              <a:t>L'acquis de croissance d'une variable pour une année N correspond au </a:t>
            </a:r>
            <a:r>
              <a:rPr lang="fr-FR" sz="2400" b="1" dirty="0">
                <a:hlinkClick r:id="rId5"/>
              </a:rPr>
              <a:t>taux de croissance</a:t>
            </a:r>
            <a:r>
              <a:rPr lang="fr-FR" sz="2400" dirty="0"/>
              <a:t> de la variable entre l'année N-1 et l'année N que l'on obtiendrait si la variable demeurait jusqu'à la fin de l'année N au niveau du dernier trimestre connu</a:t>
            </a:r>
            <a:r>
              <a:rPr lang="fr-FR" sz="2400" dirty="0" smtClean="0"/>
              <a:t>.</a:t>
            </a:r>
          </a:p>
          <a:p>
            <a:pPr lvl="0" algn="just"/>
            <a:endParaRPr lang="fr-FR" sz="2400" dirty="0" smtClean="0"/>
          </a:p>
          <a:p>
            <a:pPr marL="342900" lvl="0" indent="-342900">
              <a:buFont typeface="Wingdings" pitchFamily="2" charset="2"/>
              <a:buChar char="q"/>
            </a:pPr>
            <a:r>
              <a:rPr lang="fr-FR" sz="2400" u="sng" dirty="0" smtClean="0"/>
              <a:t>Par </a:t>
            </a:r>
            <a:r>
              <a:rPr lang="fr-FR" sz="2400" u="sng" dirty="0"/>
              <a:t>exemple</a:t>
            </a:r>
            <a:r>
              <a:rPr lang="fr-FR" sz="2400" dirty="0"/>
              <a:t>, lorsque le dernier trimestre connu pour une année N est le </a:t>
            </a:r>
            <a:r>
              <a:rPr lang="fr-FR" sz="2400" dirty="0" smtClean="0"/>
              <a:t>deuxième </a:t>
            </a:r>
            <a:r>
              <a:rPr lang="fr-FR" sz="2400" dirty="0"/>
              <a:t>trimestre, l'acquis de croissance de la variable pour l'année N est égal au taux de croissance entre N-1 et N que l'on obtiendrait si la variable restait au </a:t>
            </a:r>
            <a:r>
              <a:rPr lang="fr-FR" sz="2400" dirty="0" smtClean="0"/>
              <a:t>troisième et quatrième </a:t>
            </a:r>
            <a:r>
              <a:rPr lang="fr-FR" sz="2400" dirty="0"/>
              <a:t>trimestre au même niveau qu'au deuxième</a:t>
            </a:r>
            <a:r>
              <a:rPr lang="fr-FR" sz="2400" dirty="0" smtClean="0"/>
              <a:t> </a:t>
            </a:r>
            <a:r>
              <a:rPr lang="fr-FR" sz="2400" dirty="0"/>
              <a:t>trimestre.</a:t>
            </a:r>
          </a:p>
        </p:txBody>
      </p:sp>
    </p:spTree>
    <p:extLst>
      <p:ext uri="{BB962C8B-B14F-4D97-AF65-F5344CB8AC3E}">
        <p14:creationId xmlns:p14="http://schemas.microsoft.com/office/powerpoint/2010/main" val="382692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 </a:t>
            </a: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Acquis de croissance (2)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1/15/2015</a:t>
            </a:fld>
            <a:endParaRPr lang="en-US" sz="1000" dirty="0"/>
          </a:p>
        </p:txBody>
      </p:sp>
      <p:sp>
        <p:nvSpPr>
          <p:cNvPr id="17" name="Rectangle 16"/>
          <p:cNvSpPr/>
          <p:nvPr/>
        </p:nvSpPr>
        <p:spPr>
          <a:xfrm>
            <a:off x="509516" y="1143000"/>
            <a:ext cx="78963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q"/>
            </a:pPr>
            <a:r>
              <a:rPr lang="fr-FR" sz="2400" dirty="0" smtClean="0">
                <a:latin typeface="Calisto MT" pitchFamily="18" charset="0"/>
                <a:cs typeface="Times New Roman" pitchFamily="18" charset="0"/>
              </a:rPr>
              <a:t>  </a:t>
            </a:r>
            <a:r>
              <a:rPr lang="fr-FR" sz="2000" b="1" u="sng" dirty="0" smtClean="0">
                <a:cs typeface="Times New Roman" pitchFamily="18" charset="0"/>
              </a:rPr>
              <a:t>Exemple chiffré</a:t>
            </a:r>
            <a:r>
              <a:rPr lang="fr-FR" sz="2000" dirty="0" smtClean="0">
                <a:cs typeface="Times New Roman" pitchFamily="18" charset="0"/>
              </a:rPr>
              <a:t> : Acquis de croissance du Cameroun au 3T2014</a:t>
            </a:r>
            <a:endParaRPr lang="fr-FR" sz="200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194917"/>
              </p:ext>
            </p:extLst>
          </p:nvPr>
        </p:nvGraphicFramePr>
        <p:xfrm>
          <a:off x="685800" y="1828806"/>
          <a:ext cx="7720082" cy="41147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3978"/>
                <a:gridCol w="923978"/>
                <a:gridCol w="974635"/>
                <a:gridCol w="976661"/>
                <a:gridCol w="926005"/>
                <a:gridCol w="926005"/>
                <a:gridCol w="926005"/>
                <a:gridCol w="1142815"/>
              </a:tblGrid>
              <a:tr h="316523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PIB trimestriel </a:t>
                      </a:r>
                      <a:r>
                        <a:rPr lang="fr-FR" sz="1600" dirty="0" smtClean="0">
                          <a:effectLst/>
                        </a:rPr>
                        <a:t>2013 </a:t>
                      </a:r>
                      <a:r>
                        <a:rPr lang="fr-FR" sz="1600" dirty="0">
                          <a:effectLst/>
                        </a:rPr>
                        <a:t>(Milliards de FCFA)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Projection du PIB trimestriel année </a:t>
                      </a:r>
                      <a:r>
                        <a:rPr lang="fr-FR" sz="1600" dirty="0" smtClean="0">
                          <a:effectLst/>
                        </a:rPr>
                        <a:t>2014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16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T1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T2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T3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T4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T1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T2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T3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T4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16523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2555,3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2605,5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2662,4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2704,8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2704,8</a:t>
                      </a:r>
                      <a:endParaRPr lang="fr-F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2704,8</a:t>
                      </a:r>
                      <a:endParaRPr lang="fr-F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2704,8</a:t>
                      </a:r>
                      <a:endParaRPr lang="fr-F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2 247,1</a:t>
                      </a:r>
                    </a:p>
                  </a:txBody>
                  <a:tcPr marL="44450" marR="44450" marT="0" marB="0" anchor="ctr"/>
                </a:tc>
              </a:tr>
              <a:tr h="316523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Total annuel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10 528,1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Total annuel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10819,3</a:t>
                      </a:r>
                    </a:p>
                  </a:txBody>
                  <a:tcPr marL="9525" marR="9525" marT="9525" marB="0" anchor="b"/>
                </a:tc>
              </a:tr>
              <a:tr h="316523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Acquis de croissance au quatrième trimestre </a:t>
                      </a:r>
                      <a:r>
                        <a:rPr lang="fr-FR" sz="1600" dirty="0" smtClean="0">
                          <a:effectLst/>
                        </a:rPr>
                        <a:t>2013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2,8</a:t>
                      </a:r>
                      <a:r>
                        <a:rPr lang="fr-FR" sz="1600" dirty="0">
                          <a:effectLst/>
                        </a:rPr>
                        <a:t>%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16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T1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T2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T3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T4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T1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T2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T3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T4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16523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2555,3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2605,5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2662,4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2704,8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2698,8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2698,8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2698,8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2698,8</a:t>
                      </a:r>
                    </a:p>
                  </a:txBody>
                  <a:tcPr marL="9525" marR="9525" marT="9525" marB="0" anchor="b"/>
                </a:tc>
              </a:tr>
              <a:tr h="316523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Total annuel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10 528,1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Total annuel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10795,3</a:t>
                      </a:r>
                    </a:p>
                  </a:txBody>
                  <a:tcPr marL="9525" marR="9525" marT="9525" marB="0" anchor="b"/>
                </a:tc>
              </a:tr>
              <a:tr h="316523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Acquis de croissance au premier trimestre </a:t>
                      </a:r>
                      <a:r>
                        <a:rPr lang="fr-FR" sz="1600" dirty="0" smtClean="0">
                          <a:effectLst/>
                        </a:rPr>
                        <a:t>2014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2,5%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16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T1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T2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T3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T4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T1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T2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T3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T4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16523"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2555,3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2605,5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2662,4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2704,8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2698,8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2748,1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2763,1</a:t>
                      </a:r>
                      <a:endParaRPr lang="fr-F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2763,1</a:t>
                      </a:r>
                    </a:p>
                  </a:txBody>
                  <a:tcPr marL="9525" marR="9525" marT="9525" marB="0" anchor="b"/>
                </a:tc>
              </a:tr>
              <a:tr h="316523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Total annuel</a:t>
                      </a:r>
                      <a:endParaRPr lang="fr-FR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smtClean="0">
                          <a:effectLst/>
                        </a:rPr>
                        <a:t>10 528,1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10 528,1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10 973,3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16523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Acquis de croissance au </a:t>
                      </a:r>
                      <a:r>
                        <a:rPr lang="fr-FR" sz="1600" dirty="0" smtClean="0">
                          <a:effectLst/>
                        </a:rPr>
                        <a:t>troisième </a:t>
                      </a:r>
                      <a:r>
                        <a:rPr lang="fr-FR" sz="1600" dirty="0">
                          <a:effectLst/>
                        </a:rPr>
                        <a:t>trimestre </a:t>
                      </a:r>
                      <a:r>
                        <a:rPr lang="fr-FR" sz="1600" dirty="0" smtClean="0">
                          <a:effectLst/>
                        </a:rPr>
                        <a:t>2014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effectLst/>
                        </a:rPr>
                        <a:t>4,2%</a:t>
                      </a:r>
                      <a:endParaRPr lang="fr-FR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16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 </a:t>
            </a: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Acquis de croissance (3)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1/15/2015</a:t>
            </a:fld>
            <a:endParaRPr lang="en-US" sz="1000" dirty="0"/>
          </a:p>
        </p:txBody>
      </p:sp>
      <p:sp>
        <p:nvSpPr>
          <p:cNvPr id="17" name="Rectangle 16"/>
          <p:cNvSpPr/>
          <p:nvPr/>
        </p:nvSpPr>
        <p:spPr>
          <a:xfrm>
            <a:off x="942832" y="1130095"/>
            <a:ext cx="789636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q"/>
            </a:pPr>
            <a:r>
              <a:rPr lang="fr-FR" sz="2400" dirty="0" smtClean="0">
                <a:latin typeface="Calisto MT" pitchFamily="18" charset="0"/>
                <a:cs typeface="Times New Roman" pitchFamily="18" charset="0"/>
              </a:rPr>
              <a:t>  </a:t>
            </a:r>
            <a:r>
              <a:rPr lang="fr-FR" sz="2400" u="sng" dirty="0" smtClean="0"/>
              <a:t>Constat</a:t>
            </a:r>
            <a:r>
              <a:rPr lang="fr-FR" sz="2400" dirty="0" smtClean="0"/>
              <a:t> : </a:t>
            </a:r>
            <a:r>
              <a:rPr lang="fr-FR" sz="2400" dirty="0"/>
              <a:t>Au fur et à mesure du calcul des comptes trimestriels de l’année courante, la répétition de ce calcul permettra d’affiner l’estimation du PIB de l’année en cours</a:t>
            </a:r>
            <a:r>
              <a:rPr lang="fr-FR" sz="2400" dirty="0" smtClean="0"/>
              <a:t>.</a:t>
            </a:r>
          </a:p>
          <a:p>
            <a:pPr lvl="0" algn="just"/>
            <a:endParaRPr lang="fr-FR" sz="2400" dirty="0" smtClean="0"/>
          </a:p>
          <a:p>
            <a:pPr marL="342900" lvl="0" indent="-342900">
              <a:buFont typeface="Wingdings" pitchFamily="2" charset="2"/>
              <a:buChar char="q"/>
            </a:pPr>
            <a:r>
              <a:rPr lang="fr-FR" sz="2400" u="sng" dirty="0" smtClean="0"/>
              <a:t>Echange</a:t>
            </a:r>
            <a:r>
              <a:rPr lang="fr-FR" sz="2400" dirty="0" smtClean="0"/>
              <a:t> : l’acquis de croissance doit-il se calculer sur le PIB trimestriel brut, corrigé des variations saisonnières ou les deux ?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40198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3. Extrapolation de l’indicateur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1/15/2015</a:t>
            </a:fld>
            <a:endParaRPr lang="en-US" sz="1000" dirty="0"/>
          </a:p>
        </p:txBody>
      </p:sp>
      <p:sp>
        <p:nvSpPr>
          <p:cNvPr id="3" name="Rectangle 2"/>
          <p:cNvSpPr/>
          <p:nvPr/>
        </p:nvSpPr>
        <p:spPr>
          <a:xfrm>
            <a:off x="609600" y="1298138"/>
            <a:ext cx="8077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r-FR" sz="2400" dirty="0" smtClean="0"/>
              <a:t>  la série de l’indicateur d’une branche donnée peut être extrapolée sur les 4 trimestres de l’année courante en utilisant les méthodes ARIMA ou moyenne mobile</a:t>
            </a:r>
          </a:p>
          <a:p>
            <a:pPr marL="342900" lvl="0" indent="-342900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endParaRPr lang="fr-FR" sz="2400" dirty="0"/>
          </a:p>
          <a:p>
            <a:pPr marL="342900" lvl="0" indent="-342900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r-FR" sz="2400" dirty="0"/>
              <a:t> </a:t>
            </a:r>
            <a:r>
              <a:rPr lang="fr-FR" sz="2400" dirty="0" smtClean="0"/>
              <a:t>ensuite, les VA trimestrielles de l’année courante sont obtenues par étalonnage-calage sur les indicateurs extrapolés (reproduire toute la maquette des CNT)</a:t>
            </a:r>
          </a:p>
          <a:p>
            <a:pPr marL="342900" lvl="0" indent="-342900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endParaRPr lang="fr-FR" sz="2400" dirty="0"/>
          </a:p>
          <a:p>
            <a:pPr marL="342900" lvl="0" indent="-342900" algn="just">
              <a:buFont typeface="Wingdings" pitchFamily="2" charset="2"/>
              <a:buChar char="q"/>
            </a:pPr>
            <a:r>
              <a:rPr lang="fr-CM" altLang="fr-FR" sz="2400" dirty="0" smtClean="0">
                <a:solidFill>
                  <a:prstClr val="black"/>
                </a:solidFill>
              </a:rPr>
              <a:t>  </a:t>
            </a:r>
            <a:r>
              <a:rPr lang="fr-FR" altLang="fr-FR" sz="2400" dirty="0" smtClean="0"/>
              <a:t>obtention de la croissance annuelle de l’année courante 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4. Enseignements (1)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1/15/2015</a:t>
            </a:fld>
            <a:endParaRPr lang="en-US" sz="10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364263"/>
              </p:ext>
            </p:extLst>
          </p:nvPr>
        </p:nvGraphicFramePr>
        <p:xfrm>
          <a:off x="1524000" y="1397000"/>
          <a:ext cx="6096000" cy="363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2692400"/>
                <a:gridCol w="2032000"/>
              </a:tblGrid>
              <a:tr h="74658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M" dirty="0" smtClean="0"/>
                        <a:t>Acquis de croissance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M" dirty="0" smtClean="0"/>
                        <a:t>Extrapolation des</a:t>
                      </a:r>
                      <a:r>
                        <a:rPr lang="fr-CM" baseline="0" dirty="0" smtClean="0"/>
                        <a:t> indicateurs</a:t>
                      </a:r>
                      <a:endParaRPr lang="fr-FR" dirty="0"/>
                    </a:p>
                  </a:txBody>
                  <a:tcPr/>
                </a:tc>
              </a:tr>
              <a:tr h="432546">
                <a:tc>
                  <a:txBody>
                    <a:bodyPr/>
                    <a:lstStyle/>
                    <a:p>
                      <a:r>
                        <a:rPr lang="fr-CM" dirty="0" smtClean="0"/>
                        <a:t>méthode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M" dirty="0" smtClean="0"/>
                        <a:t>simple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M" dirty="0" smtClean="0"/>
                        <a:t>élaborée</a:t>
                      </a:r>
                      <a:endParaRPr lang="fr-FR" dirty="0"/>
                    </a:p>
                  </a:txBody>
                  <a:tcPr/>
                </a:tc>
              </a:tr>
              <a:tr h="1066551">
                <a:tc>
                  <a:txBody>
                    <a:bodyPr/>
                    <a:lstStyle/>
                    <a:p>
                      <a:r>
                        <a:rPr lang="fr-CM" dirty="0" smtClean="0"/>
                        <a:t>temps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M" dirty="0" smtClean="0"/>
                        <a:t>instantané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M" dirty="0" smtClean="0"/>
                        <a:t>Long ( mise en œuvre</a:t>
                      </a:r>
                      <a:r>
                        <a:rPr lang="fr-CM" baseline="0" dirty="0" smtClean="0"/>
                        <a:t> de la maquette des CNT)</a:t>
                      </a:r>
                      <a:endParaRPr lang="fr-FR" dirty="0"/>
                    </a:p>
                  </a:txBody>
                  <a:tcPr/>
                </a:tc>
              </a:tr>
              <a:tr h="13865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M" dirty="0" smtClean="0"/>
                        <a:t>résultat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M" dirty="0" smtClean="0"/>
                        <a:t>Proche de la réalisation</a:t>
                      </a:r>
                      <a:r>
                        <a:rPr lang="fr-CM" baseline="0" dirty="0" smtClean="0"/>
                        <a:t> à partir du 3</a:t>
                      </a:r>
                      <a:r>
                        <a:rPr lang="fr-CM" baseline="30000" dirty="0" smtClean="0"/>
                        <a:t>ème</a:t>
                      </a:r>
                      <a:r>
                        <a:rPr lang="fr-CM" baseline="0" dirty="0" smtClean="0"/>
                        <a:t> trimestre de l’année courante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M" dirty="0" smtClean="0"/>
                        <a:t>Proche de la réalisation</a:t>
                      </a:r>
                      <a:r>
                        <a:rPr lang="fr-CM" baseline="0" dirty="0" smtClean="0"/>
                        <a:t> trimestrielle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38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4</a:t>
            </a:r>
            <a:r>
              <a:rPr lang="fr-FR" altLang="fr-FR" dirty="0" smtClean="0">
                <a:latin typeface="Calibri" pitchFamily="34" charset="0"/>
              </a:rPr>
              <a:t>. Enseignements (2)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1/15/2015</a:t>
            </a:fld>
            <a:endParaRPr lang="en-US" sz="1000" dirty="0"/>
          </a:p>
        </p:txBody>
      </p:sp>
      <p:sp>
        <p:nvSpPr>
          <p:cNvPr id="3" name="Rectangle 2"/>
          <p:cNvSpPr/>
          <p:nvPr/>
        </p:nvSpPr>
        <p:spPr>
          <a:xfrm>
            <a:off x="609600" y="1298138"/>
            <a:ext cx="8077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r-FR" sz="2400" dirty="0" smtClean="0"/>
              <a:t>  Approche complémentaire qui aide le prévisionniste à améliorer son cadrage macro-économique</a:t>
            </a:r>
          </a:p>
          <a:p>
            <a:pPr marL="342900" lvl="0" indent="-342900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endParaRPr lang="fr-FR" sz="2400" dirty="0"/>
          </a:p>
          <a:p>
            <a:pPr marL="342900" lvl="0" indent="-342900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fr-FR" sz="2400" dirty="0"/>
              <a:t> </a:t>
            </a:r>
            <a:r>
              <a:rPr lang="fr-FR" sz="2400" dirty="0" smtClean="0"/>
              <a:t>Au Cameroun, en 2013, l’acquis de croissance au 3T2013 estimait la croissance annuelle à 5,1% (janvier 2014) contre 4,8% au cadrage macro-économique (sept/oct. 2014)</a:t>
            </a:r>
          </a:p>
          <a:p>
            <a:pPr marL="342900" lvl="0" indent="-342900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endParaRPr lang="fr-FR" sz="2400" dirty="0"/>
          </a:p>
          <a:p>
            <a:pPr marL="342900" lvl="0" indent="-342900" algn="just">
              <a:buFont typeface="Wingdings" pitchFamily="2" charset="2"/>
              <a:buChar char="q"/>
            </a:pPr>
            <a:r>
              <a:rPr lang="fr-CM" altLang="fr-FR" sz="2400" dirty="0" smtClean="0">
                <a:solidFill>
                  <a:prstClr val="black"/>
                </a:solidFill>
              </a:rPr>
              <a:t>  </a:t>
            </a:r>
            <a:r>
              <a:rPr lang="fr-FR" altLang="fr-FR" sz="2400" dirty="0" smtClean="0"/>
              <a:t>Ce qui a conduit les autorités à revoir le cadrage macroéconomique et à situer la croissance de 2013 à 5,5% (mars/avril 2014)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95571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1915</TotalTime>
  <Words>674</Words>
  <Application>Microsoft Office PowerPoint</Application>
  <PresentationFormat>Affichage à l'écran (4:3)</PresentationFormat>
  <Paragraphs>160</Paragraphs>
  <Slides>10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Office Theme</vt:lpstr>
      <vt:lpstr>Thème : harmonisation des méthodes de travail et adoption des normes internationales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International Monetary Fund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hgbossa</dc:creator>
  <cp:lastModifiedBy>hp i3</cp:lastModifiedBy>
  <cp:revision>53</cp:revision>
  <dcterms:created xsi:type="dcterms:W3CDTF">2014-11-21T10:25:01Z</dcterms:created>
  <dcterms:modified xsi:type="dcterms:W3CDTF">2015-01-15T11:51:16Z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1326789282</vt:i4>
  </property>
  <property fmtid="{D5CDD505-2E9C-101B-9397-08002B2CF9AE}" pid="3" name="_NewReviewCycle">
    <vt:lpwstr/>
  </property>
  <property fmtid="{D5CDD505-2E9C-101B-9397-08002B2CF9AE}" pid="4" name="_EmailSubject">
    <vt:lpwstr>Préparation d'un mini-séminaire sur les CNT. Bamako, MALI – du 19 au 23 janvier 2014</vt:lpwstr>
  </property>
  <property fmtid="{D5CDD505-2E9C-101B-9397-08002B2CF9AE}" pid="5" name="_AuthorEmail">
    <vt:lpwstr>APegoue@imf.org</vt:lpwstr>
  </property>
  <property fmtid="{D5CDD505-2E9C-101B-9397-08002B2CF9AE}" pid="6" name="_AuthorEmailDisplayName">
    <vt:lpwstr>Pegoue, Achille</vt:lpwstr>
  </property>
  <property fmtid="{D5CDD505-2E9C-101B-9397-08002B2CF9AE}" pid="7" name="_PreviousAdHocReviewCycleID">
    <vt:i4>-1876254034</vt:i4>
  </property>
</Properties>
</file>