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59" r:id="rId3"/>
    <p:sldId id="263" r:id="rId4"/>
    <p:sldId id="285" r:id="rId5"/>
    <p:sldId id="289" r:id="rId6"/>
    <p:sldId id="286" r:id="rId7"/>
    <p:sldId id="287" r:id="rId8"/>
    <p:sldId id="292" r:id="rId9"/>
    <p:sldId id="279" r:id="rId10"/>
    <p:sldId id="288" r:id="rId11"/>
    <p:sldId id="281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7" autoAdjust="0"/>
    <p:restoredTop sz="94643" autoAdjust="0"/>
  </p:normalViewPr>
  <p:slideViewPr>
    <p:cSldViewPr>
      <p:cViewPr varScale="1">
        <p:scale>
          <a:sx n="70" d="100"/>
          <a:sy n="70" d="100"/>
        </p:scale>
        <p:origin x="-13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Comptes%20trimestriels\R&#233;sultats\Synth&#232;se_r&#233;sultats_CVS_24.10.201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083333333333333"/>
          <c:y val="4.2042042042042073E-2"/>
          <c:w val="0.82708333333333361"/>
          <c:h val="0.80398189596379244"/>
        </c:manualLayout>
      </c:layout>
      <c:lineChart>
        <c:grouping val="standard"/>
        <c:varyColors val="0"/>
        <c:ser>
          <c:idx val="0"/>
          <c:order val="0"/>
          <c:tx>
            <c:strRef>
              <c:f>'PIB Val CVS'!$H$1</c:f>
              <c:strCache>
                <c:ptCount val="1"/>
                <c:pt idx="0">
                  <c:v>Var. Déflateur (T/T-4)</c:v>
                </c:pt>
              </c:strCache>
            </c:strRef>
          </c:tx>
          <c:spPr>
            <a:ln w="3175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'PIB Val CVS'!$A$6:$A$55</c:f>
              <c:numCache>
                <c:formatCode>dd/mm/yyyy</c:formatCode>
                <c:ptCount val="50"/>
                <c:pt idx="0">
                  <c:v>36526</c:v>
                </c:pt>
                <c:pt idx="1">
                  <c:v>36617</c:v>
                </c:pt>
                <c:pt idx="2">
                  <c:v>36708</c:v>
                </c:pt>
                <c:pt idx="3">
                  <c:v>36800</c:v>
                </c:pt>
                <c:pt idx="4">
                  <c:v>36892</c:v>
                </c:pt>
                <c:pt idx="5">
                  <c:v>36982</c:v>
                </c:pt>
                <c:pt idx="6">
                  <c:v>37073</c:v>
                </c:pt>
                <c:pt idx="7">
                  <c:v>37165</c:v>
                </c:pt>
                <c:pt idx="8">
                  <c:v>37257</c:v>
                </c:pt>
                <c:pt idx="9">
                  <c:v>37347</c:v>
                </c:pt>
                <c:pt idx="10">
                  <c:v>37438</c:v>
                </c:pt>
                <c:pt idx="11">
                  <c:v>37530</c:v>
                </c:pt>
                <c:pt idx="12">
                  <c:v>37622</c:v>
                </c:pt>
                <c:pt idx="13">
                  <c:v>37712</c:v>
                </c:pt>
                <c:pt idx="14">
                  <c:v>37803</c:v>
                </c:pt>
                <c:pt idx="15">
                  <c:v>37895</c:v>
                </c:pt>
                <c:pt idx="16">
                  <c:v>37987</c:v>
                </c:pt>
                <c:pt idx="17">
                  <c:v>38078</c:v>
                </c:pt>
                <c:pt idx="18">
                  <c:v>38169</c:v>
                </c:pt>
                <c:pt idx="19">
                  <c:v>38261</c:v>
                </c:pt>
                <c:pt idx="20">
                  <c:v>38353</c:v>
                </c:pt>
                <c:pt idx="21">
                  <c:v>38443</c:v>
                </c:pt>
                <c:pt idx="22">
                  <c:v>38534</c:v>
                </c:pt>
                <c:pt idx="23">
                  <c:v>38626</c:v>
                </c:pt>
                <c:pt idx="24">
                  <c:v>38718</c:v>
                </c:pt>
                <c:pt idx="25">
                  <c:v>38808</c:v>
                </c:pt>
                <c:pt idx="26">
                  <c:v>38899</c:v>
                </c:pt>
                <c:pt idx="27">
                  <c:v>38991</c:v>
                </c:pt>
                <c:pt idx="28">
                  <c:v>39083</c:v>
                </c:pt>
                <c:pt idx="29">
                  <c:v>39173</c:v>
                </c:pt>
                <c:pt idx="30">
                  <c:v>39264</c:v>
                </c:pt>
                <c:pt idx="31">
                  <c:v>39356</c:v>
                </c:pt>
                <c:pt idx="32">
                  <c:v>39448</c:v>
                </c:pt>
                <c:pt idx="33">
                  <c:v>39539</c:v>
                </c:pt>
                <c:pt idx="34">
                  <c:v>39630</c:v>
                </c:pt>
                <c:pt idx="35">
                  <c:v>39722</c:v>
                </c:pt>
                <c:pt idx="36">
                  <c:v>39814</c:v>
                </c:pt>
                <c:pt idx="37">
                  <c:v>39904</c:v>
                </c:pt>
                <c:pt idx="38">
                  <c:v>39995</c:v>
                </c:pt>
                <c:pt idx="39">
                  <c:v>40087</c:v>
                </c:pt>
                <c:pt idx="40">
                  <c:v>40179</c:v>
                </c:pt>
                <c:pt idx="41">
                  <c:v>40269</c:v>
                </c:pt>
                <c:pt idx="42">
                  <c:v>40360</c:v>
                </c:pt>
                <c:pt idx="43">
                  <c:v>40452</c:v>
                </c:pt>
                <c:pt idx="44">
                  <c:v>40544</c:v>
                </c:pt>
                <c:pt idx="45">
                  <c:v>40634</c:v>
                </c:pt>
                <c:pt idx="46">
                  <c:v>40725</c:v>
                </c:pt>
                <c:pt idx="47">
                  <c:v>40817</c:v>
                </c:pt>
                <c:pt idx="48">
                  <c:v>40909</c:v>
                </c:pt>
                <c:pt idx="49">
                  <c:v>41000</c:v>
                </c:pt>
              </c:numCache>
            </c:numRef>
          </c:cat>
          <c:val>
            <c:numRef>
              <c:f>'PIB Val CVS'!$H$6:$H$55</c:f>
              <c:numCache>
                <c:formatCode>0.0%</c:formatCode>
                <c:ptCount val="50"/>
                <c:pt idx="0">
                  <c:v>4.468329048841272E-2</c:v>
                </c:pt>
                <c:pt idx="1">
                  <c:v>4.0166669212827327E-2</c:v>
                </c:pt>
                <c:pt idx="2">
                  <c:v>3.269739303897181E-2</c:v>
                </c:pt>
                <c:pt idx="3">
                  <c:v>-2.1350360899762282E-3</c:v>
                </c:pt>
                <c:pt idx="4">
                  <c:v>3.585110174740104E-2</c:v>
                </c:pt>
                <c:pt idx="5">
                  <c:v>1.5220240377662016E-2</c:v>
                </c:pt>
                <c:pt idx="6">
                  <c:v>9.1664779702822583E-3</c:v>
                </c:pt>
                <c:pt idx="7">
                  <c:v>2.7831006880460842E-2</c:v>
                </c:pt>
                <c:pt idx="8">
                  <c:v>2.7794215047388441E-2</c:v>
                </c:pt>
                <c:pt idx="9">
                  <c:v>3.2788056463739952E-2</c:v>
                </c:pt>
                <c:pt idx="10">
                  <c:v>3.2037259922930182E-2</c:v>
                </c:pt>
                <c:pt idx="11">
                  <c:v>3.7079078394490116E-2</c:v>
                </c:pt>
                <c:pt idx="12">
                  <c:v>2.0382942330629442E-2</c:v>
                </c:pt>
                <c:pt idx="13">
                  <c:v>7.0193067996917654E-3</c:v>
                </c:pt>
                <c:pt idx="14">
                  <c:v>-3.4145327614668614E-3</c:v>
                </c:pt>
                <c:pt idx="15">
                  <c:v>-8.904130596222198E-3</c:v>
                </c:pt>
                <c:pt idx="16">
                  <c:v>-9.6364592974087625E-3</c:v>
                </c:pt>
                <c:pt idx="17">
                  <c:v>4.792890422794076E-3</c:v>
                </c:pt>
                <c:pt idx="18">
                  <c:v>2.8588091820066275E-2</c:v>
                </c:pt>
                <c:pt idx="19">
                  <c:v>3.6077211292452581E-2</c:v>
                </c:pt>
                <c:pt idx="20">
                  <c:v>3.1500827121621965E-2</c:v>
                </c:pt>
                <c:pt idx="21">
                  <c:v>3.7897721672022898E-2</c:v>
                </c:pt>
                <c:pt idx="22">
                  <c:v>1.3506274714144121E-2</c:v>
                </c:pt>
                <c:pt idx="23">
                  <c:v>2.2776285419573473E-2</c:v>
                </c:pt>
                <c:pt idx="24">
                  <c:v>3.2667169586680055E-2</c:v>
                </c:pt>
                <c:pt idx="25">
                  <c:v>3.9055493456370959E-2</c:v>
                </c:pt>
                <c:pt idx="26">
                  <c:v>5.4303490250001106E-2</c:v>
                </c:pt>
                <c:pt idx="27">
                  <c:v>3.1844537428617412E-2</c:v>
                </c:pt>
                <c:pt idx="28">
                  <c:v>2.9079989018939285E-2</c:v>
                </c:pt>
                <c:pt idx="29">
                  <c:v>8.5497582080518164E-3</c:v>
                </c:pt>
                <c:pt idx="30">
                  <c:v>-6.9768580236548939E-3</c:v>
                </c:pt>
                <c:pt idx="31">
                  <c:v>1.1004668102901679E-2</c:v>
                </c:pt>
                <c:pt idx="32">
                  <c:v>1.5473802457810722E-2</c:v>
                </c:pt>
                <c:pt idx="33">
                  <c:v>1.4932547413198051E-2</c:v>
                </c:pt>
                <c:pt idx="34">
                  <c:v>5.6549971065785298E-2</c:v>
                </c:pt>
                <c:pt idx="35">
                  <c:v>5.9262026308225808E-2</c:v>
                </c:pt>
                <c:pt idx="36">
                  <c:v>5.1785139474153752E-2</c:v>
                </c:pt>
                <c:pt idx="37">
                  <c:v>5.6627986597521683E-2</c:v>
                </c:pt>
                <c:pt idx="38">
                  <c:v>2.8010873481009852E-2</c:v>
                </c:pt>
                <c:pt idx="39">
                  <c:v>1.3667782032413816E-2</c:v>
                </c:pt>
                <c:pt idx="40">
                  <c:v>2.0249605341347229E-2</c:v>
                </c:pt>
                <c:pt idx="41">
                  <c:v>2.5299520206027337E-2</c:v>
                </c:pt>
                <c:pt idx="42">
                  <c:v>2.0517550086661236E-2</c:v>
                </c:pt>
                <c:pt idx="43">
                  <c:v>3.82592546639502E-2</c:v>
                </c:pt>
                <c:pt idx="44">
                  <c:v>3.7870822379141765E-2</c:v>
                </c:pt>
                <c:pt idx="45">
                  <c:v>1.9467945609232828E-2</c:v>
                </c:pt>
                <c:pt idx="46">
                  <c:v>4.4658397320527475E-2</c:v>
                </c:pt>
                <c:pt idx="47">
                  <c:v>1.698903324619595E-2</c:v>
                </c:pt>
                <c:pt idx="48">
                  <c:v>2.7814554938243585E-2</c:v>
                </c:pt>
                <c:pt idx="49">
                  <c:v>5.6054948910432292E-2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'PIB Val CVS'!$L$1</c:f>
              <c:strCache>
                <c:ptCount val="1"/>
                <c:pt idx="0">
                  <c:v>Var. IPC (T/T-4)</c:v>
                </c:pt>
              </c:strCache>
            </c:strRef>
          </c:tx>
          <c:spPr>
            <a:ln w="34925">
              <a:solidFill>
                <a:srgbClr val="FF0000"/>
              </a:solidFill>
              <a:prstDash val="dash"/>
            </a:ln>
          </c:spPr>
          <c:marker>
            <c:symbol val="none"/>
          </c:marker>
          <c:cat>
            <c:numRef>
              <c:f>'PIB Val CVS'!$A$6:$A$55</c:f>
              <c:numCache>
                <c:formatCode>dd/mm/yyyy</c:formatCode>
                <c:ptCount val="50"/>
                <c:pt idx="0">
                  <c:v>36526</c:v>
                </c:pt>
                <c:pt idx="1">
                  <c:v>36617</c:v>
                </c:pt>
                <c:pt idx="2">
                  <c:v>36708</c:v>
                </c:pt>
                <c:pt idx="3">
                  <c:v>36800</c:v>
                </c:pt>
                <c:pt idx="4">
                  <c:v>36892</c:v>
                </c:pt>
                <c:pt idx="5">
                  <c:v>36982</c:v>
                </c:pt>
                <c:pt idx="6">
                  <c:v>37073</c:v>
                </c:pt>
                <c:pt idx="7">
                  <c:v>37165</c:v>
                </c:pt>
                <c:pt idx="8">
                  <c:v>37257</c:v>
                </c:pt>
                <c:pt idx="9">
                  <c:v>37347</c:v>
                </c:pt>
                <c:pt idx="10">
                  <c:v>37438</c:v>
                </c:pt>
                <c:pt idx="11">
                  <c:v>37530</c:v>
                </c:pt>
                <c:pt idx="12">
                  <c:v>37622</c:v>
                </c:pt>
                <c:pt idx="13">
                  <c:v>37712</c:v>
                </c:pt>
                <c:pt idx="14">
                  <c:v>37803</c:v>
                </c:pt>
                <c:pt idx="15">
                  <c:v>37895</c:v>
                </c:pt>
                <c:pt idx="16">
                  <c:v>37987</c:v>
                </c:pt>
                <c:pt idx="17">
                  <c:v>38078</c:v>
                </c:pt>
                <c:pt idx="18">
                  <c:v>38169</c:v>
                </c:pt>
                <c:pt idx="19">
                  <c:v>38261</c:v>
                </c:pt>
                <c:pt idx="20">
                  <c:v>38353</c:v>
                </c:pt>
                <c:pt idx="21">
                  <c:v>38443</c:v>
                </c:pt>
                <c:pt idx="22">
                  <c:v>38534</c:v>
                </c:pt>
                <c:pt idx="23">
                  <c:v>38626</c:v>
                </c:pt>
                <c:pt idx="24">
                  <c:v>38718</c:v>
                </c:pt>
                <c:pt idx="25">
                  <c:v>38808</c:v>
                </c:pt>
                <c:pt idx="26">
                  <c:v>38899</c:v>
                </c:pt>
                <c:pt idx="27">
                  <c:v>38991</c:v>
                </c:pt>
                <c:pt idx="28">
                  <c:v>39083</c:v>
                </c:pt>
                <c:pt idx="29">
                  <c:v>39173</c:v>
                </c:pt>
                <c:pt idx="30">
                  <c:v>39264</c:v>
                </c:pt>
                <c:pt idx="31">
                  <c:v>39356</c:v>
                </c:pt>
                <c:pt idx="32">
                  <c:v>39448</c:v>
                </c:pt>
                <c:pt idx="33">
                  <c:v>39539</c:v>
                </c:pt>
                <c:pt idx="34">
                  <c:v>39630</c:v>
                </c:pt>
                <c:pt idx="35">
                  <c:v>39722</c:v>
                </c:pt>
                <c:pt idx="36">
                  <c:v>39814</c:v>
                </c:pt>
                <c:pt idx="37">
                  <c:v>39904</c:v>
                </c:pt>
                <c:pt idx="38">
                  <c:v>39995</c:v>
                </c:pt>
                <c:pt idx="39">
                  <c:v>40087</c:v>
                </c:pt>
                <c:pt idx="40">
                  <c:v>40179</c:v>
                </c:pt>
                <c:pt idx="41">
                  <c:v>40269</c:v>
                </c:pt>
                <c:pt idx="42">
                  <c:v>40360</c:v>
                </c:pt>
                <c:pt idx="43">
                  <c:v>40452</c:v>
                </c:pt>
                <c:pt idx="44">
                  <c:v>40544</c:v>
                </c:pt>
                <c:pt idx="45">
                  <c:v>40634</c:v>
                </c:pt>
                <c:pt idx="46">
                  <c:v>40725</c:v>
                </c:pt>
                <c:pt idx="47">
                  <c:v>40817</c:v>
                </c:pt>
                <c:pt idx="48">
                  <c:v>40909</c:v>
                </c:pt>
                <c:pt idx="49">
                  <c:v>41000</c:v>
                </c:pt>
              </c:numCache>
            </c:numRef>
          </c:cat>
          <c:val>
            <c:numRef>
              <c:f>'PIB Val CVS'!$L$6:$L$55</c:f>
              <c:numCache>
                <c:formatCode>0.0%</c:formatCode>
                <c:ptCount val="50"/>
                <c:pt idx="0">
                  <c:v>7.592115951568168E-3</c:v>
                </c:pt>
                <c:pt idx="1">
                  <c:v>4.2460627620488703E-3</c:v>
                </c:pt>
                <c:pt idx="2">
                  <c:v>1.7010666224470228E-2</c:v>
                </c:pt>
                <c:pt idx="3">
                  <c:v>2.0235461567306611E-2</c:v>
                </c:pt>
                <c:pt idx="4">
                  <c:v>3.4086670423960429E-2</c:v>
                </c:pt>
                <c:pt idx="5">
                  <c:v>3.8689146525064083E-2</c:v>
                </c:pt>
                <c:pt idx="6">
                  <c:v>5.2350173072215379E-2</c:v>
                </c:pt>
                <c:pt idx="7">
                  <c:v>5.1407163452991803E-2</c:v>
                </c:pt>
                <c:pt idx="8">
                  <c:v>4.3711033495430311E-2</c:v>
                </c:pt>
                <c:pt idx="9">
                  <c:v>3.2686795683172697E-2</c:v>
                </c:pt>
                <c:pt idx="10">
                  <c:v>1.6272903175577946E-2</c:v>
                </c:pt>
                <c:pt idx="11">
                  <c:v>2.1370866231910542E-2</c:v>
                </c:pt>
                <c:pt idx="12">
                  <c:v>1.2986950706433523E-2</c:v>
                </c:pt>
                <c:pt idx="13">
                  <c:v>7.4679184055623819E-3</c:v>
                </c:pt>
                <c:pt idx="14">
                  <c:v>2.1685645063287419E-3</c:v>
                </c:pt>
                <c:pt idx="15">
                  <c:v>2.3124271949745978E-3</c:v>
                </c:pt>
                <c:pt idx="16">
                  <c:v>-2.7702789970631687E-3</c:v>
                </c:pt>
                <c:pt idx="17">
                  <c:v>-1.2243829891840372E-3</c:v>
                </c:pt>
                <c:pt idx="18">
                  <c:v>3.8674033149170856E-3</c:v>
                </c:pt>
                <c:pt idx="19">
                  <c:v>1.2127894156560131E-2</c:v>
                </c:pt>
                <c:pt idx="20">
                  <c:v>1.3865779256794228E-2</c:v>
                </c:pt>
                <c:pt idx="21">
                  <c:v>1.7203107658157812E-2</c:v>
                </c:pt>
                <c:pt idx="22">
                  <c:v>1.9812878370941266E-2</c:v>
                </c:pt>
                <c:pt idx="23">
                  <c:v>2.7703029012608581E-2</c:v>
                </c:pt>
                <c:pt idx="24">
                  <c:v>4.5068427588693484E-2</c:v>
                </c:pt>
                <c:pt idx="25">
                  <c:v>6.3864089651609404E-2</c:v>
                </c:pt>
                <c:pt idx="26">
                  <c:v>6.6219830573297708E-2</c:v>
                </c:pt>
                <c:pt idx="27">
                  <c:v>2.9444955334106293E-2</c:v>
                </c:pt>
                <c:pt idx="28">
                  <c:v>1.3691870555202721E-2</c:v>
                </c:pt>
                <c:pt idx="29">
                  <c:v>-8.463618357465905E-3</c:v>
                </c:pt>
                <c:pt idx="30">
                  <c:v>-1.4413793603700542E-2</c:v>
                </c:pt>
                <c:pt idx="31">
                  <c:v>2.8700676705183614E-2</c:v>
                </c:pt>
                <c:pt idx="32">
                  <c:v>5.5118124227560912E-2</c:v>
                </c:pt>
                <c:pt idx="33">
                  <c:v>5.5715155068524425E-2</c:v>
                </c:pt>
                <c:pt idx="34">
                  <c:v>6.648726080360938E-2</c:v>
                </c:pt>
                <c:pt idx="35">
                  <c:v>5.5015255499489157E-2</c:v>
                </c:pt>
                <c:pt idx="36">
                  <c:v>3.9326704642104839E-2</c:v>
                </c:pt>
                <c:pt idx="37">
                  <c:v>4.7702983401014344E-2</c:v>
                </c:pt>
                <c:pt idx="38">
                  <c:v>2.4732471724092209E-2</c:v>
                </c:pt>
                <c:pt idx="39">
                  <c:v>1.0372620676900151E-2</c:v>
                </c:pt>
                <c:pt idx="40">
                  <c:v>7.1250433975957872E-3</c:v>
                </c:pt>
                <c:pt idx="41">
                  <c:v>1.1268476547716688E-3</c:v>
                </c:pt>
                <c:pt idx="42">
                  <c:v>1.5471683450860807E-2</c:v>
                </c:pt>
                <c:pt idx="43">
                  <c:v>2.7402689709495442E-2</c:v>
                </c:pt>
                <c:pt idx="44">
                  <c:v>2.8785964602225721E-2</c:v>
                </c:pt>
                <c:pt idx="45">
                  <c:v>2.8300989554404191E-2</c:v>
                </c:pt>
                <c:pt idx="46">
                  <c:v>3.2556139827617535E-2</c:v>
                </c:pt>
                <c:pt idx="47">
                  <c:v>2.7834256741916325E-2</c:v>
                </c:pt>
                <c:pt idx="48">
                  <c:v>2.0606817198334692E-2</c:v>
                </c:pt>
                <c:pt idx="49">
                  <c:v>2.8637481826744537E-2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342784"/>
        <c:axId val="54344320"/>
      </c:lineChart>
      <c:dateAx>
        <c:axId val="54342784"/>
        <c:scaling>
          <c:orientation val="minMax"/>
          <c:max val="41275"/>
        </c:scaling>
        <c:delete val="0"/>
        <c:axPos val="b"/>
        <c:majorGridlines/>
        <c:numFmt formatCode="dd/mm/yyyy" sourceLinked="0"/>
        <c:majorTickMark val="out"/>
        <c:minorTickMark val="none"/>
        <c:tickLblPos val="low"/>
        <c:txPr>
          <a:bodyPr rot="-270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54344320"/>
        <c:crosses val="autoZero"/>
        <c:auto val="1"/>
        <c:lblOffset val="100"/>
        <c:baseTimeUnit val="months"/>
        <c:majorUnit val="1"/>
        <c:majorTimeUnit val="years"/>
      </c:dateAx>
      <c:valAx>
        <c:axId val="54344320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543427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2335467085648066"/>
          <c:y val="0.77561013121261824"/>
          <c:w val="0.44951099350286189"/>
          <c:h val="5.0640543947754545E-2"/>
        </c:manualLayout>
      </c:layout>
      <c:overlay val="0"/>
      <c:txPr>
        <a:bodyPr/>
        <a:lstStyle/>
        <a:p>
          <a:pPr>
            <a:defRPr sz="1400" b="1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r-FR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0.12388</cdr:x>
      <cdr:y>0.04478</cdr:y>
    </cdr:from>
    <cdr:to>
      <cdr:x>0.51878</cdr:x>
      <cdr:y>0.23881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1084312" y="216024"/>
          <a:ext cx="3456384" cy="936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fr-FR" sz="1200" b="1" dirty="0"/>
            <a:t>La croissance</a:t>
          </a:r>
          <a:r>
            <a:rPr lang="fr-FR" sz="1200" b="1" baseline="0" dirty="0"/>
            <a:t> du déflateur du PIB (courbe bleue) est plus faible que celle de l'indice des prix à la consommation (courbe rouge)  lorsque les termes de l'échange sont défavorables et </a:t>
          </a:r>
          <a:r>
            <a:rPr lang="fr-FR" sz="1200" b="1" baseline="0" dirty="0" smtClean="0"/>
            <a:t>inversement </a:t>
          </a:r>
          <a:r>
            <a:rPr lang="fr-FR" sz="1200" b="1" baseline="0" dirty="0"/>
            <a:t>...</a:t>
          </a:r>
          <a:endParaRPr lang="fr-FR" sz="1200" b="1" dirty="0"/>
        </a:p>
      </cdr:txBody>
    </cdr:sp>
  </cdr:relSizeAnchor>
  <cdr:relSizeAnchor xmlns:cdr="http://schemas.openxmlformats.org/drawingml/2006/chartDrawing">
    <cdr:from>
      <cdr:x>0.69299</cdr:x>
      <cdr:y>0.12622</cdr:y>
    </cdr:from>
    <cdr:to>
      <cdr:x>0.91841</cdr:x>
      <cdr:y>0.21647</cdr:y>
    </cdr:to>
    <cdr:sp macro="" textlink="">
      <cdr:nvSpPr>
        <cdr:cNvPr id="3" name="ZoneTexte 1"/>
        <cdr:cNvSpPr txBox="1"/>
      </cdr:nvSpPr>
      <cdr:spPr>
        <a:xfrm xmlns:a="http://schemas.openxmlformats.org/drawingml/2006/main">
          <a:off x="6038015" y="636240"/>
          <a:ext cx="1964077" cy="4549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fr-FR" sz="1100" baseline="0" dirty="0"/>
            <a:t>Période des termes de l'échange favorables</a:t>
          </a:r>
          <a:endParaRPr lang="fr-FR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A38C9-B0E6-4C81-83C5-14087D02F7F1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0D341-56F8-4113-9BAE-40204B5F9C07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42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2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11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12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3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4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5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6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7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8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9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10</a:t>
            </a:fld>
            <a:endParaRPr lang="en-US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EDEA8-644E-428E-9C8C-715C69C5DEE4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5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7" name="Picture 6" descr="LOGO AFRITAC Centr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548681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1963" y="533400"/>
            <a:ext cx="6619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re 11"/>
          <p:cNvSpPr txBox="1">
            <a:spLocks/>
          </p:cNvSpPr>
          <p:nvPr/>
        </p:nvSpPr>
        <p:spPr>
          <a:xfrm>
            <a:off x="142875" y="457200"/>
            <a:ext cx="8696325" cy="9144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100" b="1" dirty="0" smtClean="0">
                <a:latin typeface="+mj-lt"/>
                <a:ea typeface="+mj-ea"/>
                <a:cs typeface="+mj-cs"/>
              </a:rPr>
              <a:t/>
            </a:r>
            <a:br>
              <a:rPr lang="fr-FR" sz="3100" b="1" dirty="0" smtClean="0">
                <a:latin typeface="+mj-lt"/>
                <a:ea typeface="+mj-ea"/>
                <a:cs typeface="+mj-cs"/>
              </a:rPr>
            </a:br>
            <a:r>
              <a:rPr lang="en-US" sz="8000" b="1" dirty="0" smtClean="0">
                <a:latin typeface="+mn-lt"/>
                <a:cs typeface="+mn-cs"/>
              </a:rPr>
              <a:t>SEMINAIRE CONJOINT AFRITAC CENTRE – AFRITAC OUEST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 smtClean="0"/>
              <a:t>Comptes Nationaux </a:t>
            </a:r>
            <a:r>
              <a:rPr lang="en-US" sz="8000" b="1" dirty="0" err="1" smtClean="0"/>
              <a:t>Trimestriels</a:t>
            </a:r>
            <a:r>
              <a:rPr lang="en-US" sz="8000" b="1" dirty="0" smtClean="0"/>
              <a:t> (CNT)</a:t>
            </a:r>
            <a:endParaRPr lang="en-US" sz="8000" b="1" dirty="0" smtClean="0">
              <a:latin typeface="+mn-lt"/>
              <a:cs typeface="+mn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fr-FR" sz="11200" dirty="0">
                <a:latin typeface="+mj-lt"/>
                <a:ea typeface="+mj-ea"/>
                <a:cs typeface="+mj-cs"/>
              </a:rPr>
              <a:t/>
            </a:r>
            <a:br>
              <a:rPr lang="fr-FR" sz="11200" dirty="0">
                <a:latin typeface="+mj-lt"/>
                <a:ea typeface="+mj-ea"/>
                <a:cs typeface="+mj-cs"/>
              </a:rPr>
            </a:br>
            <a:endParaRPr lang="fr-FR" sz="11200" dirty="0">
              <a:latin typeface="+mj-lt"/>
              <a:ea typeface="+mj-ea"/>
              <a:cs typeface="+mj-cs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fr-FR" altLang="fr-FR" sz="2800" b="1" dirty="0" smtClean="0">
                <a:latin typeface="Calibri" pitchFamily="34" charset="0"/>
              </a:rPr>
              <a:t>Thème : harmonisation des méthodes de travail et adoption des normes internationales</a:t>
            </a:r>
          </a:p>
        </p:txBody>
      </p:sp>
      <p:sp>
        <p:nvSpPr>
          <p:cNvPr id="11" name="Subtitle 2"/>
          <p:cNvSpPr txBox="1">
            <a:spLocks noGrp="1"/>
          </p:cNvSpPr>
          <p:nvPr>
            <p:ph type="subTitle" idx="1"/>
          </p:nvPr>
        </p:nvSpPr>
        <p:spPr bwMode="auto">
          <a:xfrm>
            <a:off x="1371600" y="36576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altLang="fr-FR" sz="2400" b="1" dirty="0">
                <a:solidFill>
                  <a:schemeClr val="accent1"/>
                </a:solidFill>
                <a:latin typeface="Calibri" pitchFamily="34" charset="0"/>
              </a:rPr>
              <a:t>Institut national de la statistique </a:t>
            </a:r>
            <a:r>
              <a:rPr lang="fr-FR" altLang="fr-FR" sz="2400" b="1" dirty="0" smtClean="0">
                <a:solidFill>
                  <a:schemeClr val="accent1"/>
                </a:solidFill>
                <a:latin typeface="Calibri" pitchFamily="34" charset="0"/>
              </a:rPr>
              <a:t>du Cameroun</a:t>
            </a:r>
            <a:endParaRPr lang="fr-FR" altLang="fr-FR" sz="1100" b="1" dirty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fr-ML" altLang="fr-FR" sz="14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4495800"/>
            <a:ext cx="9158288" cy="3698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 smtClean="0">
                <a:solidFill>
                  <a:schemeClr val="tx1"/>
                </a:solidFill>
              </a:rPr>
              <a:t>Travaux sur les emplois du PIB et PIB courant</a:t>
            </a:r>
            <a:endParaRPr lang="fr-FR" sz="1700" b="1" dirty="0">
              <a:solidFill>
                <a:schemeClr val="tx1"/>
              </a:solidFill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7010400" y="5334000"/>
            <a:ext cx="1905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altLang="fr-FR" sz="1400" b="1" dirty="0">
                <a:latin typeface="Calibri" pitchFamily="34" charset="0"/>
              </a:rPr>
              <a:t>Par : </a:t>
            </a:r>
            <a:r>
              <a:rPr lang="fr-FR" altLang="fr-FR" sz="1400" b="1" dirty="0" smtClean="0">
                <a:latin typeface="Calibri" pitchFamily="34" charset="0"/>
              </a:rPr>
              <a:t> </a:t>
            </a:r>
            <a:r>
              <a:rPr lang="fr-FR" altLang="fr-FR" sz="1400" b="1" dirty="0" err="1" smtClean="0">
                <a:latin typeface="Calibri" pitchFamily="34" charset="0"/>
              </a:rPr>
              <a:t>Erith</a:t>
            </a:r>
            <a:r>
              <a:rPr lang="fr-FR" altLang="fr-FR" sz="1400" b="1" dirty="0" smtClean="0">
                <a:latin typeface="Calibri" pitchFamily="34" charset="0"/>
              </a:rPr>
              <a:t> NGHOGUE</a:t>
            </a:r>
            <a:endParaRPr lang="fr-FR" altLang="fr-FR" sz="1400" b="1" dirty="0">
              <a:latin typeface="Calibri" pitchFamily="34" charset="0"/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2"/>
          </p:nvPr>
        </p:nvSpPr>
        <p:spPr>
          <a:xfrm>
            <a:off x="2286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310559-CA53-4CC6-B6FC-027D99C84AFE}" type="datetimeFigureOut">
              <a:rPr lang="en-US" smtClean="0"/>
              <a:pPr>
                <a:defRPr/>
              </a:pPr>
              <a:t>1/21/2015</a:t>
            </a:fld>
            <a:endParaRPr lang="en-US" dirty="0"/>
          </a:p>
        </p:txBody>
      </p:sp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Slide Number Placeholder 5"/>
          <p:cNvSpPr txBox="1">
            <a:spLocks/>
          </p:cNvSpPr>
          <p:nvPr/>
        </p:nvSpPr>
        <p:spPr>
          <a:xfrm>
            <a:off x="7696200" y="6400800"/>
            <a:ext cx="990600" cy="2285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dirty="0"/>
              <a:t>1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646331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altLang="fr-FR" dirty="0" smtClean="0">
                <a:latin typeface="Calibri" pitchFamily="34" charset="0"/>
              </a:rPr>
              <a:t>4. </a:t>
            </a:r>
            <a:r>
              <a:rPr lang="fr-FR" b="1" dirty="0">
                <a:latin typeface="Calisto MT" pitchFamily="18" charset="0"/>
                <a:cs typeface="Times New Roman" pitchFamily="18" charset="0"/>
              </a:rPr>
              <a:t>Déflateur du PIB trimestriel =</a:t>
            </a:r>
            <a:r>
              <a:rPr lang="fr-FR" dirty="0">
                <a:latin typeface="Calisto MT" pitchFamily="18" charset="0"/>
                <a:cs typeface="Times New Roman" pitchFamily="18" charset="0"/>
              </a:rPr>
              <a:t>    PIB trimestriel en valeur / PIB trimestriel en volume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1/21/2015</a:t>
            </a:fld>
            <a:endParaRPr lang="en-US" sz="1000" dirty="0"/>
          </a:p>
        </p:txBody>
      </p:sp>
      <p:graphicFrame>
        <p:nvGraphicFramePr>
          <p:cNvPr id="17" name="Graphiqu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872212"/>
              </p:ext>
            </p:extLst>
          </p:nvPr>
        </p:nvGraphicFramePr>
        <p:xfrm>
          <a:off x="251520" y="1268760"/>
          <a:ext cx="871296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25688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4. </a:t>
            </a:r>
            <a:r>
              <a:rPr lang="fr-FR" altLang="fr-FR" dirty="0" smtClean="0">
                <a:latin typeface="Calibri" pitchFamily="34" charset="0"/>
              </a:rPr>
              <a:t>Conclusion et perspectives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1/21/2015</a:t>
            </a:fld>
            <a:endParaRPr lang="en-US" sz="1000" dirty="0"/>
          </a:p>
        </p:txBody>
      </p:sp>
      <p:sp>
        <p:nvSpPr>
          <p:cNvPr id="3" name="Rectangle 2"/>
          <p:cNvSpPr/>
          <p:nvPr/>
        </p:nvSpPr>
        <p:spPr>
          <a:xfrm>
            <a:off x="609600" y="1298138"/>
            <a:ext cx="80772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fr-FR" sz="2400" dirty="0" smtClean="0"/>
              <a:t>  </a:t>
            </a:r>
            <a:r>
              <a:rPr lang="fr-FR" sz="2400" dirty="0">
                <a:latin typeface="Calisto MT" pitchFamily="18" charset="0"/>
              </a:rPr>
              <a:t>Passer par les emplois du PIB trimestriel à prix constant pour obtenir le PIB </a:t>
            </a:r>
            <a:r>
              <a:rPr lang="fr-FR" sz="2400" dirty="0" smtClean="0">
                <a:latin typeface="Calisto MT" pitchFamily="18" charset="0"/>
              </a:rPr>
              <a:t>courant (absence des indice de prix à la production)</a:t>
            </a:r>
            <a:endParaRPr lang="fr-FR" sz="2400" dirty="0">
              <a:latin typeface="Calisto MT" pitchFamily="18" charset="0"/>
            </a:endParaRPr>
          </a:p>
          <a:p>
            <a:pPr marL="342900" lvl="0" indent="-342900"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fr-FR" sz="2400" dirty="0">
                <a:latin typeface="Calisto MT" pitchFamily="18" charset="0"/>
              </a:rPr>
              <a:t> … prise en compte de l’inflation importée</a:t>
            </a:r>
          </a:p>
          <a:p>
            <a:pPr marL="342900" lvl="0" indent="-342900" algn="just">
              <a:buFont typeface="Wingdings" pitchFamily="2" charset="2"/>
              <a:buChar char="q"/>
            </a:pPr>
            <a:r>
              <a:rPr lang="fr-CM" alt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 smtClean="0">
                <a:latin typeface="Calisto MT" pitchFamily="18" charset="0"/>
              </a:rPr>
              <a:t>Comparer </a:t>
            </a:r>
            <a:r>
              <a:rPr lang="fr-FR" sz="2400" dirty="0">
                <a:latin typeface="Calisto MT" pitchFamily="18" charset="0"/>
              </a:rPr>
              <a:t>le </a:t>
            </a:r>
            <a:r>
              <a:rPr lang="fr-FR" sz="2400" dirty="0" smtClean="0">
                <a:latin typeface="Calisto MT" pitchFamily="18" charset="0"/>
              </a:rPr>
              <a:t>déflateur du PIB </a:t>
            </a:r>
            <a:r>
              <a:rPr lang="fr-FR" sz="2400" dirty="0">
                <a:latin typeface="Calisto MT" pitchFamily="18" charset="0"/>
              </a:rPr>
              <a:t>à l’IPC pour avoir un idée sur les termes de </a:t>
            </a:r>
            <a:r>
              <a:rPr lang="fr-FR" sz="2400" dirty="0" smtClean="0">
                <a:latin typeface="Calisto MT" pitchFamily="18" charset="0"/>
              </a:rPr>
              <a:t>l’échange</a:t>
            </a:r>
          </a:p>
          <a:p>
            <a:pPr marL="342900" lvl="0" indent="-342900" algn="just">
              <a:buFont typeface="Wingdings" pitchFamily="2" charset="2"/>
              <a:buChar char="q"/>
            </a:pPr>
            <a:endParaRPr lang="fr-CM" sz="2400" dirty="0">
              <a:latin typeface="Calisto MT" pitchFamily="18" charset="0"/>
            </a:endParaRPr>
          </a:p>
          <a:p>
            <a:pPr marL="342900" lvl="0" indent="-342900" algn="just">
              <a:buFont typeface="Wingdings" pitchFamily="2" charset="2"/>
              <a:buChar char="q"/>
            </a:pPr>
            <a:r>
              <a:rPr lang="fr-CM" sz="2400" dirty="0" smtClean="0">
                <a:latin typeface="Calisto MT" pitchFamily="18" charset="0"/>
              </a:rPr>
              <a:t> </a:t>
            </a:r>
            <a:r>
              <a:rPr lang="fr-CM" sz="2400" u="sng" dirty="0" smtClean="0">
                <a:latin typeface="Calisto MT" pitchFamily="18" charset="0"/>
              </a:rPr>
              <a:t>En perspectives</a:t>
            </a:r>
            <a:r>
              <a:rPr lang="fr-CM" sz="2400" dirty="0" smtClean="0">
                <a:latin typeface="Calisto MT" pitchFamily="18" charset="0"/>
              </a:rPr>
              <a:t>, (i) calculer le PIB trimestriel courant décomposé par branches d’activités et (ii) construire un TRE trimestriel,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524000" y="3352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MERCI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1/21/2015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88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>
                <a:latin typeface="Calibri" pitchFamily="34" charset="0"/>
              </a:rPr>
              <a:t>Plan de la présentation</a:t>
            </a:r>
            <a:endParaRPr lang="en-US" altLang="fr-FR" dirty="0">
              <a:latin typeface="Calibri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838200" y="1371600"/>
            <a:ext cx="7696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 smtClean="0">
                <a:latin typeface="Calibri" pitchFamily="34" charset="0"/>
              </a:rPr>
              <a:t>Contexte</a:t>
            </a:r>
            <a:endParaRPr lang="fr-FR" altLang="fr-FR" sz="2400" b="1" dirty="0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 smtClean="0">
                <a:latin typeface="Calibri" pitchFamily="34" charset="0"/>
              </a:rPr>
              <a:t>Approches possibles</a:t>
            </a:r>
            <a:endParaRPr lang="fr-FR" altLang="fr-FR" sz="2400" b="1" dirty="0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 smtClean="0">
                <a:latin typeface="Calibri" pitchFamily="34" charset="0"/>
              </a:rPr>
              <a:t>Architecture du PIB trimestriel en valeur</a:t>
            </a:r>
            <a:endParaRPr lang="fr-FR" altLang="fr-FR" sz="2400" b="1" dirty="0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 smtClean="0">
                <a:latin typeface="Calibri" pitchFamily="34" charset="0"/>
              </a:rPr>
              <a:t>Conclusion</a:t>
            </a:r>
            <a:endParaRPr lang="fr-FR" altLang="fr-FR" sz="24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1/21/2015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1. Contexte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1/21/2015</a:t>
            </a:fld>
            <a:endParaRPr lang="en-US" sz="1000" dirty="0"/>
          </a:p>
        </p:txBody>
      </p:sp>
      <p:sp>
        <p:nvSpPr>
          <p:cNvPr id="22" name="Rectangle 21"/>
          <p:cNvSpPr/>
          <p:nvPr/>
        </p:nvSpPr>
        <p:spPr>
          <a:xfrm>
            <a:off x="914400" y="1676400"/>
            <a:ext cx="7620000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defTabSz="844550">
              <a:lnSpc>
                <a:spcPct val="90000"/>
              </a:lnSpc>
              <a:spcAft>
                <a:spcPct val="35000"/>
              </a:spcAft>
              <a:buFont typeface="Wingdings" pitchFamily="2" charset="2"/>
              <a:buChar char="q"/>
            </a:pPr>
            <a:r>
              <a:rPr lang="fr-FR" altLang="fr-FR" sz="2400" dirty="0" smtClean="0">
                <a:latin typeface="Calibri" pitchFamily="34" charset="0"/>
              </a:rPr>
              <a:t>Deux exigences de la </a:t>
            </a:r>
            <a:r>
              <a:rPr lang="fr-FR" sz="2400" dirty="0">
                <a:latin typeface="Calibri" pitchFamily="34" charset="0"/>
              </a:rPr>
              <a:t>norme spéciale de diffusion des données du </a:t>
            </a:r>
            <a:r>
              <a:rPr lang="fr-FR" sz="2400" dirty="0" smtClean="0">
                <a:latin typeface="Calibri" pitchFamily="34" charset="0"/>
              </a:rPr>
              <a:t>FMI :  taux de croissance réelle du PIB trimestriel et </a:t>
            </a:r>
            <a:r>
              <a:rPr lang="fr-FR" sz="2400" dirty="0">
                <a:latin typeface="Calibri" pitchFamily="34" charset="0"/>
              </a:rPr>
              <a:t>déflateur du PIB </a:t>
            </a:r>
            <a:endParaRPr lang="fr-FR" altLang="fr-FR" sz="2400" dirty="0" smtClean="0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Wingdings" pitchFamily="2" charset="2"/>
              <a:buChar char="q"/>
            </a:pPr>
            <a:endParaRPr lang="fr-CM" altLang="fr-FR" sz="2400" dirty="0">
              <a:latin typeface="Calibri" pitchFamily="34" charset="0"/>
            </a:endParaRPr>
          </a:p>
          <a:p>
            <a:pPr marL="514350" lvl="0" indent="-514350" defTabSz="844550">
              <a:lnSpc>
                <a:spcPct val="90000"/>
              </a:lnSpc>
              <a:spcAft>
                <a:spcPct val="35000"/>
              </a:spcAft>
              <a:buFont typeface="Wingdings" pitchFamily="2" charset="2"/>
              <a:buChar char="q"/>
            </a:pPr>
            <a:r>
              <a:rPr lang="fr-CM" altLang="fr-FR" sz="2400" dirty="0" smtClean="0">
                <a:latin typeface="Calibri" pitchFamily="34" charset="0"/>
              </a:rPr>
              <a:t> PIB trimestriel courant : permettre le c</a:t>
            </a:r>
            <a:r>
              <a:rPr lang="fr-FR" sz="2400" dirty="0" err="1" smtClean="0">
                <a:latin typeface="Calibri" pitchFamily="34" charset="0"/>
              </a:rPr>
              <a:t>alcul</a:t>
            </a:r>
            <a:r>
              <a:rPr lang="fr-FR" sz="2400" dirty="0" smtClean="0">
                <a:latin typeface="Calibri" pitchFamily="34" charset="0"/>
              </a:rPr>
              <a:t> du </a:t>
            </a:r>
            <a:r>
              <a:rPr lang="fr-FR" sz="2400" dirty="0">
                <a:latin typeface="Calibri" pitchFamily="34" charset="0"/>
              </a:rPr>
              <a:t>déflateur du PIB </a:t>
            </a:r>
            <a:r>
              <a:rPr lang="fr-FR" sz="2400" dirty="0" smtClean="0">
                <a:latin typeface="Calibri" pitchFamily="34" charset="0"/>
              </a:rPr>
              <a:t>trimestriel</a:t>
            </a:r>
          </a:p>
          <a:p>
            <a:pPr defTabSz="844550">
              <a:lnSpc>
                <a:spcPct val="90000"/>
              </a:lnSpc>
              <a:spcAft>
                <a:spcPct val="35000"/>
              </a:spcAft>
            </a:pPr>
            <a:r>
              <a:rPr lang="fr-CM" altLang="fr-FR" sz="2400" dirty="0" smtClean="0">
                <a:latin typeface="Calibri" pitchFamily="34" charset="0"/>
              </a:rPr>
              <a:t> </a:t>
            </a:r>
            <a:endParaRPr lang="fr-FR" altLang="fr-FR" sz="2400" dirty="0" smtClean="0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</a:pPr>
            <a:endParaRPr lang="fr-FR" altLang="fr-FR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 </a:t>
            </a: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Approches possibles (1)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1/21/2015</a:t>
            </a:fld>
            <a:endParaRPr lang="en-US" sz="1000" dirty="0"/>
          </a:p>
        </p:txBody>
      </p:sp>
      <p:sp>
        <p:nvSpPr>
          <p:cNvPr id="17" name="Rectangle 16"/>
          <p:cNvSpPr/>
          <p:nvPr/>
        </p:nvSpPr>
        <p:spPr>
          <a:xfrm>
            <a:off x="942832" y="1130095"/>
            <a:ext cx="7896367" cy="5096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itchFamily="2" charset="2"/>
              <a:buChar char="q"/>
            </a:pPr>
            <a:r>
              <a:rPr lang="fr-FR" sz="2400" dirty="0" smtClean="0">
                <a:latin typeface="Calisto MT" pitchFamily="18" charset="0"/>
                <a:cs typeface="Times New Roman" pitchFamily="18" charset="0"/>
              </a:rPr>
              <a:t>  </a:t>
            </a:r>
            <a:r>
              <a:rPr lang="fr-FR" sz="2400" b="1" u="sng" dirty="0"/>
              <a:t>Optique production </a:t>
            </a:r>
            <a:r>
              <a:rPr lang="fr-FR" sz="2400" dirty="0" smtClean="0">
                <a:latin typeface="Calisto MT" pitchFamily="18" charset="0"/>
                <a:cs typeface="Times New Roman" pitchFamily="18" charset="0"/>
              </a:rPr>
              <a:t>: </a:t>
            </a:r>
            <a:r>
              <a:rPr lang="fr-FR" sz="2400" dirty="0" smtClean="0"/>
              <a:t>PIB </a:t>
            </a:r>
            <a:r>
              <a:rPr lang="fr-FR" sz="2400" dirty="0"/>
              <a:t>trimestriel en valeur = ∑VA + taxes nettes sur les produits </a:t>
            </a:r>
            <a:endParaRPr lang="fr-FR" sz="2400" dirty="0" smtClean="0"/>
          </a:p>
          <a:p>
            <a:pPr marL="342900" lvl="0" indent="-342900" algn="just">
              <a:buFont typeface="Wingdings" pitchFamily="2" charset="2"/>
              <a:buChar char="q"/>
            </a:pPr>
            <a:endParaRPr lang="fr-FR" sz="2400" dirty="0"/>
          </a:p>
          <a:p>
            <a:pPr marL="342900" lvl="0" indent="-342900" algn="just">
              <a:buFont typeface="Wingdings" pitchFamily="2" charset="2"/>
              <a:buChar char="q"/>
            </a:pPr>
            <a:r>
              <a:rPr lang="fr-FR" sz="2400" dirty="0" smtClean="0"/>
              <a:t>  </a:t>
            </a:r>
            <a:r>
              <a:rPr lang="fr-FR" sz="2400" dirty="0"/>
              <a:t>Cette méthode nécessite de disposer d’indices de prix à la production </a:t>
            </a:r>
            <a:r>
              <a:rPr lang="fr-FR" sz="2400" dirty="0" smtClean="0"/>
              <a:t>(agricole, industrielle, services) et </a:t>
            </a:r>
            <a:r>
              <a:rPr lang="fr-FR" sz="2400" dirty="0"/>
              <a:t>des </a:t>
            </a:r>
            <a:r>
              <a:rPr lang="fr-FR" sz="2400" dirty="0" smtClean="0"/>
              <a:t>intrants</a:t>
            </a:r>
          </a:p>
          <a:p>
            <a:pPr marL="342900" lvl="0" indent="-342900" algn="just">
              <a:buFont typeface="Wingdings" pitchFamily="2" charset="2"/>
              <a:buChar char="q"/>
            </a:pPr>
            <a:endParaRPr lang="fr-FR" sz="2400" dirty="0"/>
          </a:p>
          <a:p>
            <a:pPr marL="514350" lvl="0" indent="-514350" defTabSz="844550">
              <a:lnSpc>
                <a:spcPct val="90000"/>
              </a:lnSpc>
              <a:spcAft>
                <a:spcPct val="35000"/>
              </a:spcAft>
              <a:buFont typeface="Wingdings" pitchFamily="2" charset="2"/>
              <a:buChar char="q"/>
            </a:pPr>
            <a:r>
              <a:rPr lang="fr-CM" sz="2400" dirty="0"/>
              <a:t> </a:t>
            </a:r>
            <a:r>
              <a:rPr lang="fr-FR" sz="2400" dirty="0"/>
              <a:t>En l’absence de prix de consommations intermédiaires, </a:t>
            </a:r>
            <a:r>
              <a:rPr lang="fr-FR" sz="2400" dirty="0" smtClean="0"/>
              <a:t>il peut être risqué de </a:t>
            </a:r>
            <a:r>
              <a:rPr lang="fr-FR" sz="2400" dirty="0"/>
              <a:t>calculer </a:t>
            </a:r>
            <a:r>
              <a:rPr lang="fr-FR" sz="2400" dirty="0" smtClean="0"/>
              <a:t>les </a:t>
            </a:r>
            <a:r>
              <a:rPr lang="fr-FR" sz="2400" dirty="0"/>
              <a:t>valeurs ajoutées en valeur en appliquant directement les indices de prix à la production disponibles </a:t>
            </a:r>
            <a:r>
              <a:rPr lang="fr-FR" sz="2400" dirty="0" smtClean="0"/>
              <a:t>indicateurs </a:t>
            </a:r>
            <a:r>
              <a:rPr lang="fr-FR" sz="2400" dirty="0" smtClean="0"/>
              <a:t>aux prix constants (pas de constance des </a:t>
            </a:r>
            <a:r>
              <a:rPr lang="fr-FR" sz="2400" dirty="0" err="1" smtClean="0"/>
              <a:t>coef</a:t>
            </a:r>
            <a:r>
              <a:rPr lang="fr-FR" sz="2400" dirty="0" smtClean="0"/>
              <a:t>. techniques </a:t>
            </a:r>
            <a:r>
              <a:rPr lang="fr-FR" sz="2400" dirty="0" smtClean="0"/>
              <a:t>en valeur !)</a:t>
            </a:r>
            <a:endParaRPr lang="fr-FR" sz="2400" dirty="0"/>
          </a:p>
          <a:p>
            <a:pPr marL="1428750" lvl="2" indent="-514350" defTabSz="844550">
              <a:lnSpc>
                <a:spcPct val="90000"/>
              </a:lnSpc>
              <a:spcAft>
                <a:spcPct val="35000"/>
              </a:spcAft>
              <a:buFont typeface="Wingdings" pitchFamily="2" charset="2"/>
              <a:buChar char="§"/>
            </a:pPr>
            <a:r>
              <a:rPr lang="fr-FR" sz="2400" dirty="0"/>
              <a:t>L’effet de l’inflation importée sur les consommations intermédiaires </a:t>
            </a:r>
            <a:r>
              <a:rPr lang="fr-FR" sz="2400" dirty="0"/>
              <a:t>pourrait </a:t>
            </a:r>
            <a:r>
              <a:rPr lang="fr-FR" sz="2400" dirty="0" smtClean="0"/>
              <a:t>alors être </a:t>
            </a:r>
            <a:r>
              <a:rPr lang="fr-FR" sz="2400" dirty="0"/>
              <a:t>ignorée, ce qui </a:t>
            </a:r>
            <a:r>
              <a:rPr lang="fr-FR" sz="2400" dirty="0"/>
              <a:t>serait </a:t>
            </a:r>
            <a:r>
              <a:rPr lang="fr-FR" sz="2400" dirty="0"/>
              <a:t>une </a:t>
            </a:r>
            <a:r>
              <a:rPr lang="fr-FR" sz="2400" dirty="0" smtClean="0"/>
              <a:t>erreur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82692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 </a:t>
            </a: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Approches possibles (2)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1/21/2015</a:t>
            </a:fld>
            <a:endParaRPr lang="en-US" sz="1000" dirty="0"/>
          </a:p>
        </p:txBody>
      </p:sp>
      <p:sp>
        <p:nvSpPr>
          <p:cNvPr id="17" name="Rectangle 16"/>
          <p:cNvSpPr/>
          <p:nvPr/>
        </p:nvSpPr>
        <p:spPr>
          <a:xfrm>
            <a:off x="942832" y="1130095"/>
            <a:ext cx="789636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itchFamily="2" charset="2"/>
              <a:buChar char="q"/>
            </a:pPr>
            <a:r>
              <a:rPr lang="fr-FR" sz="2400" dirty="0" smtClean="0">
                <a:latin typeface="Calisto MT" pitchFamily="18" charset="0"/>
                <a:cs typeface="Times New Roman" pitchFamily="18" charset="0"/>
              </a:rPr>
              <a:t>  </a:t>
            </a:r>
            <a:r>
              <a:rPr lang="fr-FR" sz="2400" b="1" u="sng" dirty="0"/>
              <a:t>Optique production </a:t>
            </a:r>
            <a:r>
              <a:rPr lang="fr-FR" sz="2400" dirty="0" smtClean="0">
                <a:latin typeface="Calisto MT" pitchFamily="18" charset="0"/>
                <a:cs typeface="Times New Roman" pitchFamily="18" charset="0"/>
              </a:rPr>
              <a:t>: </a:t>
            </a:r>
            <a:r>
              <a:rPr lang="fr-FR" sz="2400" dirty="0" smtClean="0"/>
              <a:t>PIB </a:t>
            </a:r>
            <a:r>
              <a:rPr lang="fr-FR" sz="2400" dirty="0"/>
              <a:t>trimestriel en valeur = ∑VA + taxes nettes sur les produits </a:t>
            </a:r>
            <a:endParaRPr lang="fr-FR" sz="2400" dirty="0" smtClean="0"/>
          </a:p>
          <a:p>
            <a:pPr marL="342900" lvl="0" indent="-342900" algn="just">
              <a:buFont typeface="Wingdings" pitchFamily="2" charset="2"/>
              <a:buChar char="q"/>
            </a:pPr>
            <a:endParaRPr lang="fr-FR" sz="2400" dirty="0"/>
          </a:p>
          <a:p>
            <a:pPr marL="342900" lvl="0" indent="-342900" algn="just">
              <a:buFont typeface="Wingdings" pitchFamily="2" charset="2"/>
              <a:buChar char="q"/>
            </a:pPr>
            <a:r>
              <a:rPr lang="fr-FR" sz="2400" dirty="0" smtClean="0"/>
              <a:t>  En cas de disponibilité d’indices </a:t>
            </a:r>
            <a:r>
              <a:rPr lang="fr-FR" sz="2400" dirty="0"/>
              <a:t>de prix à la production </a:t>
            </a:r>
            <a:r>
              <a:rPr lang="fr-FR" sz="2400" dirty="0" smtClean="0"/>
              <a:t>(agricole, industrielle, services), il est possible : </a:t>
            </a:r>
          </a:p>
          <a:p>
            <a:pPr marL="342900" lvl="0" indent="-342900" algn="just">
              <a:buFont typeface="Wingdings" pitchFamily="2" charset="2"/>
              <a:buChar char="q"/>
            </a:pPr>
            <a:endParaRPr lang="fr-FR" sz="2400" dirty="0"/>
          </a:p>
          <a:p>
            <a:pPr marL="342900" lvl="0" indent="-342900" algn="just">
              <a:buFont typeface="Wingdings" pitchFamily="2" charset="2"/>
              <a:buChar char="q"/>
            </a:pPr>
            <a:r>
              <a:rPr lang="fr-FR" sz="2400" dirty="0" smtClean="0"/>
              <a:t>utiliser l’approche en 2 étapes : (i) calcul de la production trimestrielle en valeur et (ii) lissage des coefficients techniques en </a:t>
            </a:r>
            <a:r>
              <a:rPr lang="fr-FR" sz="2400" dirty="0" smtClean="0"/>
              <a:t>valeur, mais comment extrapole-t-on en année courante?</a:t>
            </a:r>
            <a:endParaRPr lang="fr-FR" sz="2400" dirty="0" smtClean="0"/>
          </a:p>
          <a:p>
            <a:pPr lvl="0" algn="just"/>
            <a:endParaRPr lang="fr-FR" sz="2400" dirty="0" smtClean="0"/>
          </a:p>
          <a:p>
            <a:pPr lvl="0" algn="just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65836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 </a:t>
            </a: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Approches possibles (2)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1/21/2015</a:t>
            </a:fld>
            <a:endParaRPr lang="en-US" sz="1000" dirty="0"/>
          </a:p>
        </p:txBody>
      </p:sp>
      <p:sp>
        <p:nvSpPr>
          <p:cNvPr id="17" name="Rectangle 16"/>
          <p:cNvSpPr/>
          <p:nvPr/>
        </p:nvSpPr>
        <p:spPr>
          <a:xfrm>
            <a:off x="942832" y="1130095"/>
            <a:ext cx="789636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itchFamily="2" charset="2"/>
              <a:buChar char="q"/>
            </a:pPr>
            <a:r>
              <a:rPr lang="fr-FR" sz="2400" dirty="0" smtClean="0">
                <a:latin typeface="Calisto MT" pitchFamily="18" charset="0"/>
                <a:cs typeface="Times New Roman" pitchFamily="18" charset="0"/>
              </a:rPr>
              <a:t>  </a:t>
            </a:r>
            <a:r>
              <a:rPr lang="fr-FR" sz="2400" b="1" u="sng" dirty="0"/>
              <a:t>Optique </a:t>
            </a:r>
            <a:r>
              <a:rPr lang="fr-FR" sz="2400" b="1" u="sng" dirty="0" smtClean="0"/>
              <a:t>dépense </a:t>
            </a:r>
            <a:r>
              <a:rPr lang="fr-FR" sz="2400" dirty="0" smtClean="0">
                <a:latin typeface="Calisto MT" pitchFamily="18" charset="0"/>
                <a:cs typeface="Times New Roman" pitchFamily="18" charset="0"/>
              </a:rPr>
              <a:t>: </a:t>
            </a:r>
            <a:r>
              <a:rPr lang="fr-FR" sz="2400" dirty="0"/>
              <a:t>PIB trimestriel en valeur  =  Consommation finale + FBCF + variation stocks + exportations - importations </a:t>
            </a:r>
          </a:p>
          <a:p>
            <a:pPr marL="342900" lvl="0" indent="-342900" algn="just">
              <a:buFont typeface="Wingdings" pitchFamily="2" charset="2"/>
              <a:buChar char="q"/>
            </a:pPr>
            <a:endParaRPr lang="fr-FR" sz="2400" dirty="0"/>
          </a:p>
          <a:p>
            <a:pPr marL="342900" lvl="0" indent="-342900" algn="just">
              <a:buFont typeface="Wingdings" pitchFamily="2" charset="2"/>
              <a:buChar char="q"/>
            </a:pPr>
            <a:r>
              <a:rPr lang="fr-FR" sz="2400" dirty="0" smtClean="0"/>
              <a:t>  </a:t>
            </a:r>
            <a:r>
              <a:rPr lang="fr-FR" sz="2400" dirty="0"/>
              <a:t>Cette méthode nécessite de disposer </a:t>
            </a:r>
            <a:r>
              <a:rPr lang="fr-FR" sz="2400" dirty="0" smtClean="0"/>
              <a:t>des indices </a:t>
            </a:r>
            <a:r>
              <a:rPr lang="fr-FR" sz="2400" dirty="0"/>
              <a:t>de prix à la </a:t>
            </a:r>
            <a:r>
              <a:rPr lang="fr-FR" sz="2400" dirty="0" smtClean="0"/>
              <a:t>consommation et des indices du commerce extérieur</a:t>
            </a:r>
          </a:p>
          <a:p>
            <a:pPr marL="342900" lvl="0" indent="-342900" algn="just">
              <a:buFont typeface="Wingdings" pitchFamily="2" charset="2"/>
              <a:buChar char="q"/>
            </a:pPr>
            <a:endParaRPr lang="fr-CM" sz="2400" dirty="0"/>
          </a:p>
          <a:p>
            <a:pPr marL="342900" lvl="0" indent="-342900" algn="just">
              <a:buFont typeface="Wingdings" pitchFamily="2" charset="2"/>
              <a:buChar char="q"/>
            </a:pPr>
            <a:r>
              <a:rPr lang="fr-CM" sz="2400" dirty="0" smtClean="0"/>
              <a:t> En volume, on calcule la FBCF, les exportations et les importations et la consommation finale est obtenue par solde  (CF trimestrielle = PIB trimestriel – FBCF – var. stocks – exports + imports)</a:t>
            </a: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135036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 </a:t>
            </a: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Approches possibles (2)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1/21/2015</a:t>
            </a:fld>
            <a:endParaRPr lang="en-US" sz="1000" dirty="0"/>
          </a:p>
        </p:txBody>
      </p:sp>
      <p:sp>
        <p:nvSpPr>
          <p:cNvPr id="17" name="Rectangle 16"/>
          <p:cNvSpPr/>
          <p:nvPr/>
        </p:nvSpPr>
        <p:spPr>
          <a:xfrm>
            <a:off x="838200" y="1600200"/>
            <a:ext cx="789636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itchFamily="2" charset="2"/>
              <a:buChar char="q"/>
            </a:pPr>
            <a:r>
              <a:rPr lang="fr-FR" sz="2400" dirty="0" smtClean="0">
                <a:latin typeface="Calisto MT" pitchFamily="18" charset="0"/>
                <a:cs typeface="Times New Roman" pitchFamily="18" charset="0"/>
              </a:rPr>
              <a:t>  </a:t>
            </a:r>
            <a:r>
              <a:rPr lang="fr-FR" sz="2400" dirty="0"/>
              <a:t>Indicateur  consommation finale  en valeur  =  CF en volume * IPC</a:t>
            </a:r>
          </a:p>
          <a:p>
            <a:pPr marL="342900" lvl="0" indent="-342900" algn="just">
              <a:buFont typeface="Wingdings" pitchFamily="2" charset="2"/>
              <a:buChar char="q"/>
            </a:pPr>
            <a:r>
              <a:rPr lang="fr-FR" sz="2400" dirty="0"/>
              <a:t> </a:t>
            </a:r>
            <a:r>
              <a:rPr lang="fr-FR" sz="2400" dirty="0" smtClean="0"/>
              <a:t> Etalonnage </a:t>
            </a:r>
            <a:r>
              <a:rPr lang="fr-FR" sz="2400" dirty="0"/>
              <a:t>– calage exportation et importation en </a:t>
            </a:r>
            <a:r>
              <a:rPr lang="fr-FR" sz="2400" dirty="0" smtClean="0"/>
              <a:t>valeur</a:t>
            </a:r>
            <a:endParaRPr lang="fr-FR" sz="2400" dirty="0"/>
          </a:p>
          <a:p>
            <a:pPr marL="342900" lvl="0" indent="-342900" algn="just">
              <a:buFont typeface="Wingdings" pitchFamily="2" charset="2"/>
              <a:buChar char="q"/>
            </a:pPr>
            <a:endParaRPr lang="fr-FR" sz="2400" dirty="0"/>
          </a:p>
          <a:p>
            <a:pPr marL="342900" lvl="0" indent="-342900" algn="just">
              <a:buFont typeface="Wingdings" pitchFamily="2" charset="2"/>
              <a:buChar char="q"/>
            </a:pPr>
            <a:r>
              <a:rPr lang="fr-FR" sz="2400" dirty="0" smtClean="0"/>
              <a:t>  </a:t>
            </a:r>
            <a:r>
              <a:rPr lang="fr-FR" sz="2400" dirty="0"/>
              <a:t>Indicateur FBCF en valeur = FBCF en volume * indice de prix du commerce extérieur</a:t>
            </a:r>
          </a:p>
          <a:p>
            <a:pPr marL="342900" lvl="0" indent="-342900" algn="just">
              <a:buFont typeface="Wingdings" pitchFamily="2" charset="2"/>
              <a:buChar char="q"/>
            </a:pPr>
            <a:r>
              <a:rPr lang="fr-FR" sz="2400" dirty="0" smtClean="0"/>
              <a:t>variation </a:t>
            </a:r>
            <a:r>
              <a:rPr lang="fr-FR" sz="2400" dirty="0"/>
              <a:t>de </a:t>
            </a:r>
            <a:r>
              <a:rPr lang="fr-FR" sz="2400" dirty="0" smtClean="0"/>
              <a:t>stocks : lissage</a:t>
            </a:r>
            <a:endParaRPr lang="fr-FR" sz="2400" dirty="0"/>
          </a:p>
          <a:p>
            <a:pPr lvl="0" algn="just"/>
            <a:endParaRPr lang="fr-CM" sz="2400" dirty="0"/>
          </a:p>
          <a:p>
            <a:pPr marL="342900" lvl="0" indent="-342900">
              <a:buFont typeface="Wingdings" pitchFamily="2" charset="2"/>
              <a:buChar char="q"/>
            </a:pPr>
            <a:r>
              <a:rPr lang="fr-CM" sz="2400" dirty="0"/>
              <a:t> </a:t>
            </a:r>
            <a:r>
              <a:rPr lang="fr-FR" sz="2400" dirty="0"/>
              <a:t>PIB valeur = CF valeur + FBCF valeur + variation stocks + Exports valeur – Imports valeur</a:t>
            </a:r>
          </a:p>
        </p:txBody>
      </p:sp>
    </p:spTree>
    <p:extLst>
      <p:ext uri="{BB962C8B-B14F-4D97-AF65-F5344CB8AC3E}">
        <p14:creationId xmlns:p14="http://schemas.microsoft.com/office/powerpoint/2010/main" val="374919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 </a:t>
            </a: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Approches possibles (3)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1/21/2015</a:t>
            </a:fld>
            <a:endParaRPr lang="en-US" sz="1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66800"/>
            <a:ext cx="8381999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558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>
                <a:latin typeface="Calibri" pitchFamily="34" charset="0"/>
              </a:rPr>
              <a:t>3</a:t>
            </a:r>
            <a:r>
              <a:rPr lang="fr-FR" altLang="fr-FR" dirty="0" smtClean="0">
                <a:latin typeface="Calibri" pitchFamily="34" charset="0"/>
              </a:rPr>
              <a:t>. Architecture du PIB trimestriel en valeur 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dirty="0"/>
              <a:t>7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1/21/2015</a:t>
            </a:fld>
            <a:endParaRPr lang="en-US" sz="1000" dirty="0"/>
          </a:p>
        </p:txBody>
      </p:sp>
      <p:grpSp>
        <p:nvGrpSpPr>
          <p:cNvPr id="17" name="Groupe 16"/>
          <p:cNvGrpSpPr/>
          <p:nvPr/>
        </p:nvGrpSpPr>
        <p:grpSpPr>
          <a:xfrm>
            <a:off x="539552" y="1143000"/>
            <a:ext cx="7766248" cy="4806280"/>
            <a:chOff x="539552" y="1124744"/>
            <a:chExt cx="8481616" cy="5544616"/>
          </a:xfrm>
        </p:grpSpPr>
        <p:sp>
          <p:nvSpPr>
            <p:cNvPr id="21" name="Rectangle 20"/>
            <p:cNvSpPr/>
            <p:nvPr/>
          </p:nvSpPr>
          <p:spPr>
            <a:xfrm>
              <a:off x="1259632" y="1124744"/>
              <a:ext cx="2376264" cy="864096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PIB Volume décomposé par branches</a:t>
              </a:r>
              <a:endParaRPr lang="fr-FR" dirty="0"/>
            </a:p>
          </p:txBody>
        </p:sp>
        <p:sp>
          <p:nvSpPr>
            <p:cNvPr id="22" name="Flèche vers le bas 21"/>
            <p:cNvSpPr/>
            <p:nvPr/>
          </p:nvSpPr>
          <p:spPr>
            <a:xfrm>
              <a:off x="2123728" y="1988840"/>
              <a:ext cx="484632" cy="978408"/>
            </a:xfrm>
            <a:prstGeom prst="down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39552" y="2942360"/>
              <a:ext cx="3528392" cy="936104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Etalonnage – calage des exports et imports en volume</a:t>
              </a:r>
              <a:endParaRPr lang="fr-FR" dirty="0"/>
            </a:p>
          </p:txBody>
        </p:sp>
        <p:sp>
          <p:nvSpPr>
            <p:cNvPr id="24" name="Flèche vers le bas 23"/>
            <p:cNvSpPr/>
            <p:nvPr/>
          </p:nvSpPr>
          <p:spPr>
            <a:xfrm>
              <a:off x="2195736" y="3892112"/>
              <a:ext cx="360040" cy="720080"/>
            </a:xfrm>
            <a:prstGeom prst="down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899592" y="4581128"/>
              <a:ext cx="3096344" cy="576064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Etalonnage – calage de la FBCF en volume</a:t>
              </a:r>
              <a:endParaRPr lang="fr-FR" dirty="0"/>
            </a:p>
          </p:txBody>
        </p:sp>
        <p:sp>
          <p:nvSpPr>
            <p:cNvPr id="26" name="Flèche vers le bas 25"/>
            <p:cNvSpPr/>
            <p:nvPr/>
          </p:nvSpPr>
          <p:spPr>
            <a:xfrm>
              <a:off x="2267744" y="5157192"/>
              <a:ext cx="288032" cy="648072"/>
            </a:xfrm>
            <a:prstGeom prst="down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187624" y="5805264"/>
              <a:ext cx="2664296" cy="864096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Solde sur la consommation finale en volume</a:t>
              </a:r>
              <a:endParaRPr lang="fr-FR" dirty="0"/>
            </a:p>
          </p:txBody>
        </p:sp>
        <p:sp>
          <p:nvSpPr>
            <p:cNvPr id="28" name="Flèche droite 27"/>
            <p:cNvSpPr/>
            <p:nvPr/>
          </p:nvSpPr>
          <p:spPr>
            <a:xfrm>
              <a:off x="3851920" y="6165304"/>
              <a:ext cx="1080120" cy="216024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Ellipse 28"/>
            <p:cNvSpPr/>
            <p:nvPr/>
          </p:nvSpPr>
          <p:spPr>
            <a:xfrm>
              <a:off x="4932040" y="5949280"/>
              <a:ext cx="1152128" cy="576064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IPC</a:t>
              </a:r>
              <a:endParaRPr lang="fr-FR" dirty="0"/>
            </a:p>
          </p:txBody>
        </p:sp>
        <p:sp>
          <p:nvSpPr>
            <p:cNvPr id="30" name="Flèche droite 29"/>
            <p:cNvSpPr/>
            <p:nvPr/>
          </p:nvSpPr>
          <p:spPr>
            <a:xfrm>
              <a:off x="3995936" y="4797152"/>
              <a:ext cx="792088" cy="216024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Ellipse 30"/>
            <p:cNvSpPr/>
            <p:nvPr/>
          </p:nvSpPr>
          <p:spPr>
            <a:xfrm>
              <a:off x="4788024" y="4581128"/>
              <a:ext cx="1152128" cy="576064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IVU</a:t>
              </a:r>
              <a:endParaRPr lang="fr-FR" dirty="0"/>
            </a:p>
          </p:txBody>
        </p:sp>
        <p:sp>
          <p:nvSpPr>
            <p:cNvPr id="32" name="Flèche droite 31"/>
            <p:cNvSpPr/>
            <p:nvPr/>
          </p:nvSpPr>
          <p:spPr>
            <a:xfrm>
              <a:off x="4067944" y="3356992"/>
              <a:ext cx="792088" cy="216024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Ellipse 32"/>
            <p:cNvSpPr/>
            <p:nvPr/>
          </p:nvSpPr>
          <p:spPr>
            <a:xfrm>
              <a:off x="4860032" y="3158384"/>
              <a:ext cx="1152128" cy="576064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IVU</a:t>
              </a:r>
              <a:endParaRPr lang="fr-FR" dirty="0"/>
            </a:p>
          </p:txBody>
        </p:sp>
        <p:sp>
          <p:nvSpPr>
            <p:cNvPr id="34" name="Flèche droite 33"/>
            <p:cNvSpPr/>
            <p:nvPr/>
          </p:nvSpPr>
          <p:spPr>
            <a:xfrm>
              <a:off x="6012160" y="3356992"/>
              <a:ext cx="792088" cy="216024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Flèche droite 34"/>
            <p:cNvSpPr/>
            <p:nvPr/>
          </p:nvSpPr>
          <p:spPr>
            <a:xfrm>
              <a:off x="5940152" y="4797152"/>
              <a:ext cx="1008112" cy="216024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Flèche droite 35"/>
            <p:cNvSpPr/>
            <p:nvPr/>
          </p:nvSpPr>
          <p:spPr>
            <a:xfrm>
              <a:off x="6084168" y="6165304"/>
              <a:ext cx="720080" cy="288032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825432" y="5802832"/>
              <a:ext cx="2195736" cy="864096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consommation finale en valeur</a:t>
              </a:r>
              <a:endParaRPr lang="fr-FR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948264" y="4509120"/>
              <a:ext cx="1800200" cy="864096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FBCF en valeur</a:t>
              </a:r>
              <a:endParaRPr lang="fr-FR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804248" y="3068960"/>
              <a:ext cx="1800200" cy="864096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Exports et imports en valeur</a:t>
              </a:r>
              <a:endParaRPr lang="fr-FR" dirty="0"/>
            </a:p>
          </p:txBody>
        </p:sp>
        <p:sp>
          <p:nvSpPr>
            <p:cNvPr id="40" name="Flèche vers le bas 39"/>
            <p:cNvSpPr/>
            <p:nvPr/>
          </p:nvSpPr>
          <p:spPr>
            <a:xfrm rot="10800000">
              <a:off x="7668344" y="1944128"/>
              <a:ext cx="360040" cy="1080120"/>
            </a:xfrm>
            <a:prstGeom prst="down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660232" y="1196752"/>
              <a:ext cx="2088232" cy="72008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PIB Valeur agrégé</a:t>
              </a:r>
              <a:endParaRPr lang="fr-F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2001</TotalTime>
  <Words>848</Words>
  <Application>Microsoft Office PowerPoint</Application>
  <PresentationFormat>Affichage à l'écran (4:3)</PresentationFormat>
  <Paragraphs>114</Paragraphs>
  <Slides>12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Office Theme</vt:lpstr>
      <vt:lpstr>Thème : harmonisation des méthodes de travail et adoption des normes internationales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International Monetary Fund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hgbossa</dc:creator>
  <cp:lastModifiedBy>hp i3</cp:lastModifiedBy>
  <cp:revision>52</cp:revision>
  <dcterms:created xsi:type="dcterms:W3CDTF">2014-11-21T10:25:01Z</dcterms:created>
  <dcterms:modified xsi:type="dcterms:W3CDTF">2015-01-21T15:57:30Z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1326789282</vt:i4>
  </property>
  <property fmtid="{D5CDD505-2E9C-101B-9397-08002B2CF9AE}" pid="3" name="_NewReviewCycle">
    <vt:lpwstr/>
  </property>
  <property fmtid="{D5CDD505-2E9C-101B-9397-08002B2CF9AE}" pid="4" name="_EmailSubject">
    <vt:lpwstr>Préparation d'un mini-séminaire sur les CNT. Bamako, MALI – du 19 au 23 janvier 2014</vt:lpwstr>
  </property>
  <property fmtid="{D5CDD505-2E9C-101B-9397-08002B2CF9AE}" pid="5" name="_AuthorEmail">
    <vt:lpwstr>APegoue@imf.org</vt:lpwstr>
  </property>
  <property fmtid="{D5CDD505-2E9C-101B-9397-08002B2CF9AE}" pid="6" name="_AuthorEmailDisplayName">
    <vt:lpwstr>Pegoue, Achille</vt:lpwstr>
  </property>
  <property fmtid="{D5CDD505-2E9C-101B-9397-08002B2CF9AE}" pid="7" name="_PreviousAdHocReviewCycleID">
    <vt:i4>-1876254034</vt:i4>
  </property>
</Properties>
</file>