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423" r:id="rId4"/>
    <p:sldId id="417" r:id="rId5"/>
    <p:sldId id="412" r:id="rId6"/>
    <p:sldId id="415" r:id="rId7"/>
    <p:sldId id="416" r:id="rId8"/>
    <p:sldId id="413" r:id="rId9"/>
    <p:sldId id="418" r:id="rId10"/>
    <p:sldId id="420" r:id="rId11"/>
    <p:sldId id="419" r:id="rId12"/>
    <p:sldId id="421" r:id="rId13"/>
    <p:sldId id="422" r:id="rId14"/>
    <p:sldId id="414" r:id="rId15"/>
    <p:sldId id="392" r:id="rId16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>
      <p:cViewPr>
        <p:scale>
          <a:sx n="66" d="100"/>
          <a:sy n="66" d="100"/>
        </p:scale>
        <p:origin x="-14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0" tIns="47430" rIns="94860" bIns="47430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0" tIns="47430" rIns="94860" bIns="4743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0" tIns="47430" rIns="94860" bIns="47430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60" tIns="47430" rIns="94860" bIns="4743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cs typeface="+mn-cs"/>
              </a:defRPr>
            </a:lvl1pPr>
          </a:lstStyle>
          <a:p>
            <a:pPr>
              <a:defRPr/>
            </a:pPr>
            <a:fld id="{46B622CF-10B0-46B7-9498-82D132CA8D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66074E-3434-463B-9445-B22AF10DF9C3}" type="datetimeFigureOut">
              <a:rPr lang="fr-FR"/>
              <a:pPr>
                <a:defRPr/>
              </a:pPr>
              <a:t>20/01/2015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9F1D826-CF87-4DED-9EE8-9309A57F15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395536" y="3284985"/>
            <a:ext cx="820871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3200" b="1" dirty="0">
                <a:latin typeface="Calibri" pitchFamily="34" charset="0"/>
              </a:rPr>
              <a:t>Prise en compte du secteur informel dans les CNT: </a:t>
            </a:r>
            <a:r>
              <a:rPr lang="fr-FR" sz="3200" b="1" dirty="0" smtClean="0">
                <a:latin typeface="Calibri" pitchFamily="34" charset="0"/>
              </a:rPr>
              <a:t>méthodologie </a:t>
            </a:r>
            <a:r>
              <a:rPr lang="fr-FR" sz="3200" b="1" dirty="0">
                <a:latin typeface="Calibri" pitchFamily="34" charset="0"/>
              </a:rPr>
              <a:t>et recommandations d’AFRISTAT </a:t>
            </a:r>
            <a:r>
              <a:rPr lang="fr-FR" altLang="fr-FR" b="1" dirty="0">
                <a:latin typeface="Calibri" pitchFamily="34" charset="0"/>
              </a:rPr>
              <a:t>	</a:t>
            </a:r>
          </a:p>
          <a:p>
            <a:pPr algn="ctr"/>
            <a:endParaRPr lang="fr-FR" altLang="fr-FR" b="1" dirty="0" smtClean="0">
              <a:latin typeface="Calibri" pitchFamily="34" charset="0"/>
            </a:endParaRPr>
          </a:p>
          <a:p>
            <a:pPr algn="ctr"/>
            <a:r>
              <a:rPr lang="fr-FR" altLang="fr-FR" b="1" dirty="0" smtClean="0">
                <a:latin typeface="Calibri" pitchFamily="34" charset="0"/>
              </a:rPr>
              <a:t>Bamako</a:t>
            </a:r>
            <a:r>
              <a:rPr lang="fr-FR" altLang="fr-FR" b="1" dirty="0" smtClean="0">
                <a:latin typeface="Calibri" pitchFamily="34" charset="0"/>
              </a:rPr>
              <a:t>, 19-23 janvier 2015</a:t>
            </a:r>
            <a:endParaRPr lang="fr-FR" altLang="fr-FR" b="1" dirty="0">
              <a:latin typeface="Calibri" pitchFamily="34" charset="0"/>
            </a:endParaRPr>
          </a:p>
          <a:p>
            <a:pPr algn="r"/>
            <a:endParaRPr lang="fr-FR" altLang="fr-FR" b="1" dirty="0" smtClean="0">
              <a:latin typeface="Arial" charset="0"/>
            </a:endParaRPr>
          </a:p>
          <a:p>
            <a:pPr algn="r"/>
            <a:r>
              <a:rPr lang="fr-FR" altLang="fr-FR" b="1" dirty="0" smtClean="0">
                <a:latin typeface="Arial" charset="0"/>
              </a:rPr>
              <a:t>Ibrahima SORY</a:t>
            </a:r>
            <a:endParaRPr lang="fr-FR" altLang="fr-FR" b="1" dirty="0">
              <a:latin typeface="Arial" charset="0"/>
            </a:endParaRPr>
          </a:p>
          <a:p>
            <a:pPr algn="r"/>
            <a:r>
              <a:rPr lang="fr-FR" altLang="fr-FR" sz="1800" b="1" dirty="0">
                <a:solidFill>
                  <a:schemeClr val="accent2"/>
                </a:solidFill>
                <a:latin typeface="Arial" charset="0"/>
              </a:rPr>
              <a:t>				AFRISTAT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3529" y="1700809"/>
            <a:ext cx="8424935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2700" b="1" dirty="0" smtClean="0">
                <a:solidFill>
                  <a:srgbClr val="FF0000"/>
                </a:solidFill>
                <a:latin typeface="Calibri" pitchFamily="34" charset="0"/>
              </a:rPr>
              <a:t>SÉMINAIRE </a:t>
            </a:r>
            <a:r>
              <a:rPr lang="fr-FR" altLang="fr-FR" sz="2700" b="1" dirty="0">
                <a:solidFill>
                  <a:srgbClr val="FF0000"/>
                </a:solidFill>
                <a:latin typeface="Calibri" pitchFamily="34" charset="0"/>
              </a:rPr>
              <a:t>SUR LES COMPTES NATIONAUX </a:t>
            </a:r>
            <a:r>
              <a:rPr lang="fr-FR" altLang="fr-FR" sz="2700" b="1" dirty="0" smtClean="0">
                <a:solidFill>
                  <a:srgbClr val="FF0000"/>
                </a:solidFill>
                <a:latin typeface="Calibri" pitchFamily="34" charset="0"/>
              </a:rPr>
              <a:t>TRIMESTRIELS</a:t>
            </a:r>
          </a:p>
          <a:p>
            <a:endParaRPr lang="fr-FR" altLang="fr-FR" sz="1000" b="1" dirty="0" smtClean="0">
              <a:solidFill>
                <a:srgbClr val="009644"/>
              </a:solidFill>
              <a:latin typeface="Calibri" pitchFamily="34" charset="0"/>
            </a:endParaRPr>
          </a:p>
          <a:p>
            <a:r>
              <a:rPr lang="fr-FR" altLang="fr-FR" sz="2500" b="1" dirty="0" smtClean="0">
                <a:solidFill>
                  <a:srgbClr val="009644"/>
                </a:solidFill>
                <a:latin typeface="Calibri" pitchFamily="34" charset="0"/>
              </a:rPr>
              <a:t>Harmonisation des méthodes de travail et adoption des normes internationales </a:t>
            </a:r>
            <a:r>
              <a:rPr lang="fr-FR" altLang="fr-FR" dirty="0">
                <a:solidFill>
                  <a:srgbClr val="FF0000"/>
                </a:solidFill>
              </a:rPr>
              <a:t/>
            </a:r>
            <a:br>
              <a:rPr lang="fr-FR" altLang="fr-FR" dirty="0">
                <a:solidFill>
                  <a:srgbClr val="FF0000"/>
                </a:solidFill>
              </a:rPr>
            </a:br>
            <a:r>
              <a:rPr lang="fr-FR" altLang="fr-FR" sz="1800" dirty="0">
                <a:solidFill>
                  <a:srgbClr val="FF0000"/>
                </a:solidFill>
              </a:rPr>
              <a:t/>
            </a:r>
            <a:br>
              <a:rPr lang="fr-FR" altLang="fr-FR" sz="1800" dirty="0">
                <a:solidFill>
                  <a:srgbClr val="FF0000"/>
                </a:solidFill>
              </a:rPr>
            </a:br>
            <a:r>
              <a:rPr lang="fr-FR" altLang="fr-FR" b="1" dirty="0"/>
              <a:t> </a:t>
            </a:r>
            <a:endParaRPr lang="fr-FR" altLang="fr-FR" dirty="0"/>
          </a:p>
          <a:p>
            <a:pPr algn="ctr"/>
            <a:endParaRPr lang="fr-FR" alt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Point abordé par le « Manuel méthodologique de production des comptes trimestriels » élaboré par AFRISTAT pour ses Etats membres.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Démarche générale : S’assurer de la prise en compte du secteur informel à deux niveaux:</a:t>
            </a:r>
          </a:p>
          <a:p>
            <a:pPr eaLnBrk="1" hangingPunct="1">
              <a:buFontTx/>
              <a:buChar char="-"/>
              <a:defRPr/>
            </a:pPr>
            <a:r>
              <a:rPr lang="fr-FR" dirty="0" smtClean="0"/>
              <a:t>CNA;</a:t>
            </a:r>
          </a:p>
          <a:p>
            <a:pPr eaLnBrk="1" hangingPunct="1">
              <a:buFontTx/>
              <a:buChar char="-"/>
              <a:defRPr/>
            </a:pPr>
            <a:r>
              <a:rPr lang="fr-FR" dirty="0" smtClean="0"/>
              <a:t>Indicateur conjoncturel.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Démarche générale : Deux questions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b="1" dirty="0" smtClean="0"/>
              <a:t>Question 1 </a:t>
            </a:r>
            <a:r>
              <a:rPr lang="fr-FR" dirty="0" smtClean="0"/>
              <a:t>: les comptes annuels intègrent-ils l’informel ? (</a:t>
            </a:r>
            <a:r>
              <a:rPr lang="fr-FR" b="1" dirty="0" smtClean="0"/>
              <a:t>OUI</a:t>
            </a:r>
            <a:r>
              <a:rPr lang="fr-FR" dirty="0" smtClean="0"/>
              <a:t>, </a:t>
            </a:r>
            <a:r>
              <a:rPr lang="fr-FR" dirty="0" smtClean="0"/>
              <a:t>en général)</a:t>
            </a:r>
            <a:endParaRPr lang="fr-FR" b="1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b="1" dirty="0" smtClean="0"/>
              <a:t>Question 2</a:t>
            </a:r>
            <a:r>
              <a:rPr lang="fr-FR" dirty="0" smtClean="0"/>
              <a:t> : l’indicateur conjoncturel intègre-t-il l’informel ? Deux cas possibles: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</a:t>
            </a:r>
            <a:r>
              <a:rPr lang="fr-FR" b="1" u="sng" dirty="0" smtClean="0"/>
              <a:t>Cas 1</a:t>
            </a:r>
            <a:r>
              <a:rPr lang="fr-FR" dirty="0" smtClean="0"/>
              <a:t>: </a:t>
            </a:r>
            <a:r>
              <a:rPr lang="fr-FR" b="1" dirty="0" smtClean="0"/>
              <a:t>Si </a:t>
            </a:r>
            <a:r>
              <a:rPr lang="fr-FR" b="1" dirty="0" smtClean="0"/>
              <a:t>OUI</a:t>
            </a:r>
            <a:r>
              <a:rPr lang="fr-FR" dirty="0" smtClean="0"/>
              <a:t>, </a:t>
            </a:r>
            <a:r>
              <a:rPr lang="fr-FR" dirty="0" smtClean="0"/>
              <a:t>pas de problème (étalonnage de l’agrégat annuel à partir de l’indicateur conjoncturel);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Démarche générale : Deux questions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b="1" dirty="0" smtClean="0"/>
              <a:t>Question </a:t>
            </a:r>
            <a:r>
              <a:rPr lang="fr-FR" b="1" dirty="0" smtClean="0"/>
              <a:t>2 (suite)</a:t>
            </a:r>
            <a:r>
              <a:rPr lang="fr-FR" dirty="0" smtClean="0"/>
              <a:t> </a:t>
            </a:r>
            <a:r>
              <a:rPr lang="fr-FR" dirty="0" smtClean="0"/>
              <a:t>: l’indicateur conjoncturel intègre-t-il l’informel ? Deux cas possibles: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</a:t>
            </a:r>
            <a:r>
              <a:rPr lang="fr-FR" b="1" u="sng" dirty="0" smtClean="0"/>
              <a:t>Cas 2</a:t>
            </a:r>
            <a:r>
              <a:rPr lang="fr-FR" dirty="0" smtClean="0"/>
              <a:t>: </a:t>
            </a:r>
            <a:r>
              <a:rPr lang="fr-FR" b="1" dirty="0" smtClean="0"/>
              <a:t>Si </a:t>
            </a:r>
            <a:r>
              <a:rPr lang="fr-FR" b="1" dirty="0" smtClean="0"/>
              <a:t>NON</a:t>
            </a:r>
            <a:r>
              <a:rPr lang="fr-FR" dirty="0" smtClean="0"/>
              <a:t>, </a:t>
            </a:r>
            <a:r>
              <a:rPr lang="fr-FR" dirty="0" smtClean="0"/>
              <a:t>apprécier la </a:t>
            </a:r>
            <a:r>
              <a:rPr lang="fr-FR" b="1" dirty="0" smtClean="0"/>
              <a:t>stabilité</a:t>
            </a:r>
            <a:r>
              <a:rPr lang="fr-FR" dirty="0" smtClean="0"/>
              <a:t> de la relation entre agrégat annuel et indicateur conjoncturel: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- Si la relation est </a:t>
            </a:r>
            <a:r>
              <a:rPr lang="fr-FR" b="1" dirty="0" smtClean="0"/>
              <a:t>stable</a:t>
            </a:r>
            <a:r>
              <a:rPr lang="fr-FR" dirty="0" smtClean="0"/>
              <a:t>, cela signifie que le compte trimestriel publié en année courante intègre le secteur informel;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Démarche générale : Deux questions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b="1" dirty="0" smtClean="0"/>
              <a:t>Question </a:t>
            </a:r>
            <a:r>
              <a:rPr lang="fr-FR" b="1" dirty="0" smtClean="0"/>
              <a:t>2 (suite et fin)</a:t>
            </a:r>
            <a:r>
              <a:rPr lang="fr-FR" dirty="0" smtClean="0"/>
              <a:t> </a:t>
            </a:r>
            <a:r>
              <a:rPr lang="fr-FR" dirty="0" smtClean="0"/>
              <a:t>: l’indicateur conjoncturel intègre-t-il l’informel ? Deux cas possibles: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</a:t>
            </a:r>
            <a:r>
              <a:rPr lang="fr-FR" b="1" u="sng" dirty="0" smtClean="0"/>
              <a:t>Cas 2</a:t>
            </a:r>
            <a:r>
              <a:rPr lang="fr-FR" dirty="0" smtClean="0"/>
              <a:t>: (suite et fin)</a:t>
            </a:r>
            <a:endParaRPr lang="fr-FR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dirty="0" smtClean="0"/>
              <a:t>	- Si la relation </a:t>
            </a:r>
            <a:r>
              <a:rPr lang="fr-FR" b="1" dirty="0" smtClean="0"/>
              <a:t>n’est pas stable</a:t>
            </a:r>
            <a:r>
              <a:rPr lang="fr-FR" dirty="0" smtClean="0"/>
              <a:t>, cela signifie qu’il n’existe pas d’indicateur conjoncturel pour la composante informelle (procéder par lissage).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4. Recommandations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fr-FR" dirty="0" smtClean="0"/>
              <a:t>Privilégier l’enquête de type 1-2 </a:t>
            </a:r>
            <a:r>
              <a:rPr lang="fr-FR" dirty="0" smtClean="0"/>
              <a:t>sur </a:t>
            </a:r>
            <a:r>
              <a:rPr lang="fr-FR" dirty="0" smtClean="0"/>
              <a:t>l’informel au niveau national, surtout dans un contexte de passage au SCN 2008;</a:t>
            </a:r>
          </a:p>
          <a:p>
            <a:r>
              <a:rPr lang="fr-FR" dirty="0" smtClean="0"/>
              <a:t>Bien analyser le lien formel/informel des branches </a:t>
            </a:r>
            <a:r>
              <a:rPr lang="fr-FR" dirty="0" smtClean="0"/>
              <a:t>d’activités pour </a:t>
            </a:r>
            <a:r>
              <a:rPr lang="fr-FR" dirty="0" smtClean="0"/>
              <a:t>mieux identifier les indicateurs conjoncturels;</a:t>
            </a:r>
          </a:p>
          <a:p>
            <a:r>
              <a:rPr lang="fr-FR" dirty="0" smtClean="0"/>
              <a:t>Mettre en œuvre les recommandations d’AFRISTAT </a:t>
            </a:r>
            <a:r>
              <a:rPr lang="fr-FR" dirty="0" smtClean="0"/>
              <a:t>sur la rénovation </a:t>
            </a:r>
            <a:r>
              <a:rPr lang="fr-FR" dirty="0" smtClean="0"/>
              <a:t>des indices </a:t>
            </a:r>
            <a:r>
              <a:rPr lang="fr-FR" dirty="0" smtClean="0"/>
              <a:t>conjoncturels (couverture des unités informelles dans la </a:t>
            </a:r>
            <a:r>
              <a:rPr lang="fr-FR" dirty="0" smtClean="0"/>
              <a:t>base </a:t>
            </a:r>
            <a:r>
              <a:rPr lang="fr-FR" dirty="0" smtClean="0"/>
              <a:t>de </a:t>
            </a:r>
            <a:r>
              <a:rPr lang="fr-FR" dirty="0" smtClean="0"/>
              <a:t>sondage ou enquête légère).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 bwMode="auto">
          <a:xfrm>
            <a:off x="500063" y="857250"/>
            <a:ext cx="82296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fr-FR" dirty="0">
                <a:latin typeface="+mn-lt"/>
                <a:cs typeface="Arial" pitchFamily="34" charset="0"/>
              </a:rPr>
              <a:t>	</a:t>
            </a:r>
            <a:r>
              <a:rPr lang="fr-FR" sz="3600" dirty="0">
                <a:latin typeface="+mn-lt"/>
                <a:cs typeface="Arial" pitchFamily="34" charset="0"/>
              </a:rPr>
              <a:t>			Je vous remercie.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dirty="0">
              <a:latin typeface="+mn-lt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274638"/>
            <a:ext cx="63468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altLang="fr-FR" sz="4400" dirty="0" smtClean="0">
                <a:latin typeface="Calibri" pitchFamily="34" charset="0"/>
              </a:rPr>
              <a:t>Plan de la présentation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4525962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just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fr-FR" altLang="fr-FR" b="1" dirty="0" smtClean="0">
                <a:latin typeface="Calibri" pitchFamily="34" charset="0"/>
              </a:rPr>
              <a:t>Généralités sur le secteur informel</a:t>
            </a:r>
          </a:p>
          <a:p>
            <a:pPr marL="514350" indent="-514350" algn="just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fr-FR" altLang="fr-FR" b="1" dirty="0" smtClean="0">
                <a:latin typeface="Calibri" pitchFamily="34" charset="0"/>
              </a:rPr>
              <a:t>Prise en compte du secteur informel dans les CNA</a:t>
            </a:r>
          </a:p>
          <a:p>
            <a:pPr marL="514350" indent="-514350" algn="just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fr-FR" altLang="fr-FR" b="1" dirty="0" smtClean="0">
                <a:latin typeface="Calibri" pitchFamily="34" charset="0"/>
              </a:rPr>
              <a:t>Prise en compte du secteur informel dans les CNT</a:t>
            </a:r>
          </a:p>
          <a:p>
            <a:pPr marL="514350" indent="-514350" algn="just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fr-FR" altLang="fr-FR" b="1" dirty="0" smtClean="0">
                <a:latin typeface="Calibri" pitchFamily="34" charset="0"/>
              </a:rPr>
              <a:t>Recommandations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fr-FR" altLang="fr-FR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1. Généralités sur le secteur informel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Définition: </a:t>
            </a:r>
            <a:r>
              <a:rPr lang="fr-FR" dirty="0" smtClean="0"/>
              <a:t>Il englobe différents types d’activités productives: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exercées par des entreprises non constituées en sociétés appartenant au secteur des ménages;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 enregistrées et/ou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petite taille en termes d’effectifs;</a:t>
            </a:r>
          </a:p>
          <a:p>
            <a:r>
              <a:rPr lang="fr-FR" dirty="0" smtClean="0"/>
              <a:t>ay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 une production marchande;</a:t>
            </a:r>
          </a:p>
          <a:p>
            <a:r>
              <a:rPr lang="fr-FR" dirty="0" smtClean="0"/>
              <a:t>ayant un faible niveau </a:t>
            </a:r>
            <a:r>
              <a:rPr lang="fr-FR" dirty="0" smtClean="0"/>
              <a:t>d’organisation, etc.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1. Généralités sur le secteur informel</a:t>
            </a: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Constats: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secteur informel représente une part importante de nos économies;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gouvernements et organisations internationales concentrent leurs efforts sur: son importance, sa raison d’être, et son mode de fonctionnement;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 mesure constitue un défi important pour les pays en développement (spécificité des économies africaines).</a:t>
            </a:r>
            <a:endParaRPr lang="fr-FR" dirty="0" smtClean="0"/>
          </a:p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2. Prise en compte du secteur informel dans les CNA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Sources de données du secteur informel (directes et indirectes)</a:t>
            </a:r>
          </a:p>
          <a:p>
            <a:r>
              <a:rPr lang="fr-FR" dirty="0" smtClean="0"/>
              <a:t>Directes (nature microéconomique)</a:t>
            </a:r>
          </a:p>
          <a:p>
            <a:pPr lvl="1"/>
            <a:r>
              <a:rPr lang="fr-FR" dirty="0" smtClean="0"/>
              <a:t>Enquête spécifique sur le secteur informel;</a:t>
            </a:r>
          </a:p>
          <a:p>
            <a:pPr lvl="1"/>
            <a:r>
              <a:rPr lang="fr-FR" dirty="0" smtClean="0"/>
              <a:t>Enquêtes sur les forces de travail, ou auprès des ménages avec module informel;</a:t>
            </a:r>
          </a:p>
          <a:p>
            <a:pPr lvl="1"/>
            <a:r>
              <a:rPr lang="fr-FR" dirty="0" smtClean="0"/>
              <a:t>Enquêtes mixtes auprès des ménages et des </a:t>
            </a:r>
            <a:r>
              <a:rPr lang="fr-FR" dirty="0" smtClean="0"/>
              <a:t>entreprises;</a:t>
            </a:r>
          </a:p>
          <a:p>
            <a:pPr lvl="1"/>
            <a:r>
              <a:rPr lang="fr-FR" dirty="0" smtClean="0"/>
              <a:t>Etc.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2. Prise en compte du secteur informel dans les CNA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Sources de données du secteur informel (directes et indirectes)</a:t>
            </a:r>
          </a:p>
          <a:p>
            <a:r>
              <a:rPr lang="fr-FR" dirty="0" smtClean="0"/>
              <a:t>Indirectes (nature macroéconomique)</a:t>
            </a:r>
          </a:p>
          <a:p>
            <a:pPr lvl="1"/>
            <a:r>
              <a:rPr lang="fr-FR" dirty="0" smtClean="0"/>
              <a:t>Méthodes basées sur les facteurs physiques (coefficients techniques ou de transformation, reconstitution de la production à partir de la demande des produits, etc.);</a:t>
            </a:r>
          </a:p>
          <a:p>
            <a:pPr lvl="1"/>
            <a:r>
              <a:rPr lang="fr-FR" dirty="0" smtClean="0"/>
              <a:t>Méthodes basées sur les divergences (différences entre indicateurs ou agrégats);</a:t>
            </a:r>
          </a:p>
          <a:p>
            <a:pPr lvl="1"/>
            <a:r>
              <a:rPr lang="fr-FR" dirty="0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2. Prise en compte du secteur informel dans les CNA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Traitement des données du secteur </a:t>
            </a:r>
            <a:r>
              <a:rPr lang="fr-FR" b="1" dirty="0" smtClean="0"/>
              <a:t>informel</a:t>
            </a:r>
            <a:endParaRPr lang="fr-FR" b="1" dirty="0" smtClean="0"/>
          </a:p>
          <a:p>
            <a:r>
              <a:rPr lang="fr-FR" dirty="0" smtClean="0"/>
              <a:t>Identification de la composante informelle à partir de la nomenclature des branches d’activités;</a:t>
            </a:r>
          </a:p>
          <a:p>
            <a:r>
              <a:rPr lang="fr-FR" dirty="0" smtClean="0"/>
              <a:t>Etablissement des comptes de production et d’exploitation par branche d’activités.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Préalable</a:t>
            </a:r>
            <a:r>
              <a:rPr lang="fr-FR" dirty="0" smtClean="0"/>
              <a:t>: bien comprendre le lien entre formel et informel selon les branches d’activités:</a:t>
            </a:r>
          </a:p>
          <a:p>
            <a:pPr lvl="1"/>
            <a:r>
              <a:rPr lang="fr-FR" dirty="0" smtClean="0"/>
              <a:t>Informel </a:t>
            </a:r>
            <a:r>
              <a:rPr lang="fr-FR" dirty="0" smtClean="0"/>
              <a:t>« pur » (activités agricoles);</a:t>
            </a:r>
          </a:p>
          <a:p>
            <a:pPr lvl="1"/>
            <a:r>
              <a:rPr lang="fr-FR" dirty="0" smtClean="0"/>
              <a:t>Formel « pur » (secteur financier, administrations);</a:t>
            </a:r>
          </a:p>
          <a:p>
            <a:pPr lvl="1"/>
            <a:r>
              <a:rPr lang="fr-FR" dirty="0" smtClean="0"/>
              <a:t>Informel/formel concurrentiel (activités de transformation, commerce);</a:t>
            </a:r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1143000"/>
          </a:xfrm>
        </p:spPr>
        <p:txBody>
          <a:bodyPr/>
          <a:lstStyle/>
          <a:p>
            <a:r>
              <a:rPr lang="fr-FR" altLang="fr-FR" sz="3100" dirty="0" smtClean="0">
                <a:latin typeface="Calibri" pitchFamily="34" charset="0"/>
              </a:rPr>
              <a:t>3. Prise en compte du secteur informel dans les CNT</a:t>
            </a:r>
            <a:br>
              <a:rPr lang="fr-FR" altLang="fr-FR" sz="3100" dirty="0" smtClean="0">
                <a:latin typeface="Calibri" pitchFamily="34" charset="0"/>
              </a:rPr>
            </a:br>
            <a:r>
              <a:rPr lang="fr-FR" altLang="fr-FR" sz="3000" dirty="0" smtClean="0">
                <a:latin typeface="Calibri" pitchFamily="34" charset="0"/>
              </a:rPr>
              <a:t/>
            </a:r>
            <a:br>
              <a:rPr lang="fr-FR" altLang="fr-FR" sz="3000" dirty="0" smtClean="0">
                <a:latin typeface="Calibri" pitchFamily="34" charset="0"/>
              </a:rPr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Préalable</a:t>
            </a:r>
            <a:r>
              <a:rPr lang="fr-FR" dirty="0" smtClean="0"/>
              <a:t>: bien </a:t>
            </a:r>
            <a:r>
              <a:rPr lang="fr-FR" dirty="0" smtClean="0"/>
              <a:t>comprendre le lien entre formel et informel selon les branches d’activités:</a:t>
            </a:r>
          </a:p>
          <a:p>
            <a:pPr lvl="1"/>
            <a:r>
              <a:rPr lang="fr-FR" dirty="0" smtClean="0"/>
              <a:t>Informel /formel complémentaire, même branche d’activités (BTP, commerce, etc.);</a:t>
            </a:r>
          </a:p>
          <a:p>
            <a:pPr lvl="1"/>
            <a:r>
              <a:rPr lang="fr-FR" dirty="0" smtClean="0"/>
              <a:t>Informel /formel complémentaire, branches d’activités différentes (analyse en termes de filière: cas du coton, élevage,  etc</a:t>
            </a:r>
            <a:r>
              <a:rPr lang="fr-FR" dirty="0" smtClean="0"/>
              <a:t>.);</a:t>
            </a:r>
          </a:p>
          <a:p>
            <a:pPr lvl="1"/>
            <a:r>
              <a:rPr lang="fr-FR" dirty="0" smtClean="0"/>
              <a:t>Lien Informel/formel </a:t>
            </a:r>
            <a:r>
              <a:rPr lang="fr-FR" b="1" dirty="0" smtClean="0"/>
              <a:t>complexe</a:t>
            </a:r>
            <a:r>
              <a:rPr lang="fr-FR" dirty="0" smtClean="0"/>
              <a:t> (commerce).</a:t>
            </a:r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fond_afrista</Template>
  <TotalTime>11150</TotalTime>
  <Words>628</Words>
  <Application>Microsoft Office PowerPoint</Application>
  <PresentationFormat>Affichage à l'écran (4:3)</PresentationFormat>
  <Paragraphs>84</Paragraphs>
  <Slides>15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fond_afrista</vt:lpstr>
      <vt:lpstr>Diapositive 1</vt:lpstr>
      <vt:lpstr>Plan de la présentation </vt:lpstr>
      <vt:lpstr>1. Généralités sur le secteur informel</vt:lpstr>
      <vt:lpstr>1. Généralités sur le secteur informel </vt:lpstr>
      <vt:lpstr>2. Prise en compte du secteur informel dans les CNA  </vt:lpstr>
      <vt:lpstr>2. Prise en compte du secteur informel dans les CNA  </vt:lpstr>
      <vt:lpstr>2. Prise en compte du secteur informel dans les CNA  </vt:lpstr>
      <vt:lpstr>3. Prise en compte du secteur informel dans les CNT  </vt:lpstr>
      <vt:lpstr>3. Prise en compte du secteur informel dans les CNT  </vt:lpstr>
      <vt:lpstr>3. Prise en compte du secteur informel dans les CNT  </vt:lpstr>
      <vt:lpstr>3. Prise en compte du secteur informel dans les CNT  </vt:lpstr>
      <vt:lpstr>3. Prise en compte du secteur informel dans les CNT  </vt:lpstr>
      <vt:lpstr>3. Prise en compte du secteur informel dans les CNT  </vt:lpstr>
      <vt:lpstr>4. Recommandations  </vt:lpstr>
      <vt:lpstr>Diapositive 15</vt:lpstr>
    </vt:vector>
  </TitlesOfParts>
  <Company>AFRISTAT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Freeman Amegashie</dc:creator>
  <cp:lastModifiedBy>IBSORY</cp:lastModifiedBy>
  <cp:revision>208</cp:revision>
  <dcterms:created xsi:type="dcterms:W3CDTF">2010-03-05T14:47:23Z</dcterms:created>
  <dcterms:modified xsi:type="dcterms:W3CDTF">2015-01-20T21:46:08Z</dcterms:modified>
</cp:coreProperties>
</file>