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1" r:id="rId12"/>
    <p:sldId id="272" r:id="rId13"/>
    <p:sldId id="274" r:id="rId14"/>
    <p:sldId id="275" r:id="rId15"/>
    <p:sldId id="276" r:id="rId16"/>
    <p:sldId id="277" r:id="rId17"/>
    <p:sldId id="278" r:id="rId18"/>
    <p:sldId id="281" r:id="rId19"/>
    <p:sldId id="280" r:id="rId20"/>
    <p:sldId id="282" r:id="rId21"/>
    <p:sldId id="283" r:id="rId22"/>
    <p:sldId id="284" r:id="rId23"/>
    <p:sldId id="285" r:id="rId24"/>
    <p:sldId id="286" r:id="rId25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33"/>
    <a:srgbClr val="6631FD"/>
    <a:srgbClr val="009999"/>
    <a:srgbClr val="8A1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9F14E53-95DE-429D-976D-B582FE4B4CB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50210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FD38FEF-975B-4713-9B34-8A9ED50FD0A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070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37372F-99E4-4EF5-9B42-0E5BB2D18033}" type="slidenum">
              <a:rPr lang="en-GB"/>
              <a:pPr/>
              <a:t>1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Travaux du Groupe Retropolation 2013</a:t>
            </a:r>
            <a:endParaRPr lang="en-US"/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F12A78D7-AF82-49F1-BB4A-0A375665737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5783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5784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75785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75786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Travaux du Groupe Retropolation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D20F0-A1E0-4877-8D46-171463D228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Travaux du Groupe Retropolation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D209DD-B507-4819-8C31-20E6A3052A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0" y="1905000"/>
            <a:ext cx="7010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0" y="4038600"/>
            <a:ext cx="7010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Travaux du Groupe Retropolation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ECE6A480-4F82-46DD-BBE2-4E92B66AD1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05400" y="1905000"/>
            <a:ext cx="3429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05400" y="4038600"/>
            <a:ext cx="3429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Travaux du Groupe Retropolation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CCB001D4-927E-4960-A66B-CA51137136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Travaux du Groupe Retropolation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6FBE77-18A7-4EC6-A2DA-51BE9479C1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Travaux du Groupe Retropolation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85C90C-2ED0-458C-A73F-1562FF0FC7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Travaux du Groupe Retropolation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5C6762-4060-4898-A770-B52928FCA7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Travaux du Groupe Retropolation 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C676F3-294E-44A6-A7FC-8DCBD20452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Travaux du Groupe Retropolation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FE01F9-2B5F-46BF-AC91-C2D9E9E6A9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Travaux du Groupe Retropolation 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4E20D8-22F1-4795-B485-C49D84ACC6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Travaux du Groupe Retropolation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6830EE-FC2F-46E7-B278-2655D96612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Travaux du Groupe Retropolation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B5F299-9970-4FE6-A3AE-DC4048218A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fr-FR" smtClean="0"/>
              <a:t>Travaux du Groupe Retropolation 2013</a:t>
            </a:r>
            <a:endParaRPr lang="en-US"/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fld id="{3A3ACCF0-6515-4B02-AA70-311150B7E66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4759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4760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74761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74762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forum.eretes.net/GroupeERETES/COMMON/forms/Groupes/OutilGroupe.php?Id_groupe=7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Groupe de travail </a:t>
            </a:r>
            <a:endParaRPr lang="fr-FR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23728" y="4365104"/>
            <a:ext cx="6477000" cy="1357306"/>
          </a:xfrm>
        </p:spPr>
        <p:txBody>
          <a:bodyPr/>
          <a:lstStyle/>
          <a:p>
            <a:r>
              <a:rPr lang="fr-F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Système informatique d’aide à la rétropolation des comptes nationaux faits avec ERETES</a:t>
            </a:r>
            <a:endParaRPr lang="fr-FR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Picture 9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7572396" y="6400800"/>
            <a:ext cx="1219200" cy="457200"/>
          </a:xfrm>
        </p:spPr>
        <p:txBody>
          <a:bodyPr/>
          <a:lstStyle/>
          <a:p>
            <a:fld id="{F12A78D7-AF82-49F1-BB4A-0A375665737D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3052746" y="6400800"/>
            <a:ext cx="2895600" cy="457200"/>
          </a:xfrm>
        </p:spPr>
        <p:txBody>
          <a:bodyPr/>
          <a:lstStyle/>
          <a:p>
            <a:r>
              <a:rPr lang="fr-FR" smtClean="0"/>
              <a:t>Travaux du Groupe Retropolation 2013</a:t>
            </a:r>
            <a:endParaRPr lang="fr-FR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14" y="1340768"/>
            <a:ext cx="1584566" cy="2038808"/>
          </a:xfrm>
          <a:prstGeom prst="rect">
            <a:avLst/>
          </a:prstGeom>
          <a:ln>
            <a:solidFill>
              <a:srgbClr val="00206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Principales conclusions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L’opportunité d’un outil de rétropolation est démontrée : le besoin a été exprimé très clairement par les pays d’Afristat dans la perspective du changement de système des comptes nationaux et le nombre élevé de personnes inscrites dans ce groupe de travail. 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marL="457200" lvl="1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Travaux du Groupe Retropolation 2013</a:t>
            </a:r>
            <a:endParaRPr lang="fr-FR" sz="1200" dirty="0" smtClean="0"/>
          </a:p>
        </p:txBody>
      </p:sp>
      <p:sp>
        <p:nvSpPr>
          <p:cNvPr id="12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10</a:t>
            </a:fld>
            <a:endParaRPr lang="fr-FR" dirty="0"/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50" y="332656"/>
            <a:ext cx="1287190" cy="1656184"/>
          </a:xfrm>
          <a:prstGeom prst="rect">
            <a:avLst/>
          </a:prstGeom>
          <a:ln>
            <a:solidFill>
              <a:srgbClr val="002060"/>
            </a:solidFill>
          </a:ln>
        </p:spPr>
      </p:pic>
    </p:spTree>
    <p:extLst>
      <p:ext uri="{BB962C8B-B14F-4D97-AF65-F5344CB8AC3E}">
        <p14:creationId xmlns:p14="http://schemas.microsoft.com/office/powerpoint/2010/main" val="11963136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Principales conclusions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346776" cy="4318992"/>
          </a:xfrm>
        </p:spPr>
        <p:txBody>
          <a:bodyPr/>
          <a:lstStyle/>
          <a:p>
            <a:pPr marL="0" indent="0">
              <a:buNone/>
            </a:pPr>
            <a:r>
              <a:rPr lang="fr-BE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faisabilité du développement d’un système informatique d’aide à la rétropolation a été confirmée :</a:t>
            </a:r>
            <a:endParaRPr lang="en-GB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fr-BE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confrontation de la théorie </a:t>
            </a:r>
            <a:r>
              <a:rPr lang="fr-B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avec </a:t>
            </a:r>
            <a:r>
              <a:rPr lang="fr-BE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l’expérience du Cameroun, du Bénin, du Burkina </a:t>
            </a:r>
            <a:r>
              <a:rPr lang="fr-B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et </a:t>
            </a:r>
            <a:r>
              <a:rPr lang="fr-BE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 la France a permis de définir une démarche opérationnelle et les outils informatiques facilitant l’enchaînement des étapes. </a:t>
            </a:r>
            <a:endParaRPr lang="en-GB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fr-BE" sz="2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L’expérience en matière de rétropolation des participants a permis de mesurer l’adéquation de la proposition aux tâches à réaliser</a:t>
            </a:r>
            <a:endParaRPr lang="en-GB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marL="457200" lvl="1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Travaux du Groupe Retropolation 2013</a:t>
            </a:r>
            <a:endParaRPr lang="fr-FR" sz="1200" dirty="0" smtClean="0"/>
          </a:p>
        </p:txBody>
      </p:sp>
      <p:sp>
        <p:nvSpPr>
          <p:cNvPr id="12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11</a:t>
            </a:fld>
            <a:endParaRPr lang="fr-FR" dirty="0"/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60" y="116632"/>
            <a:ext cx="1287190" cy="1656184"/>
          </a:xfrm>
          <a:prstGeom prst="rect">
            <a:avLst/>
          </a:prstGeom>
          <a:ln>
            <a:solidFill>
              <a:srgbClr val="002060"/>
            </a:solidFill>
          </a:ln>
        </p:spPr>
      </p:pic>
    </p:spTree>
    <p:extLst>
      <p:ext uri="{BB962C8B-B14F-4D97-AF65-F5344CB8AC3E}">
        <p14:creationId xmlns:p14="http://schemas.microsoft.com/office/powerpoint/2010/main" val="16879671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Principales conclusions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346776" cy="4318992"/>
          </a:xfrm>
        </p:spPr>
        <p:txBody>
          <a:bodyPr/>
          <a:lstStyle/>
          <a:p>
            <a:pPr marL="0" indent="0">
              <a:buNone/>
            </a:pPr>
            <a:r>
              <a:rPr lang="fr-BE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 démarche en neuf étapes principales a été définie et des outils ont été imaginés pour aider les utilisateurs à chaque étape</a:t>
            </a:r>
            <a:r>
              <a:rPr lang="fr-BE" sz="2800" dirty="0"/>
              <a:t>.</a:t>
            </a: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marL="457200" lvl="1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Travaux du Groupe Retropolation 2013</a:t>
            </a:r>
            <a:endParaRPr lang="fr-FR" sz="1200" dirty="0" smtClean="0"/>
          </a:p>
        </p:txBody>
      </p:sp>
      <p:sp>
        <p:nvSpPr>
          <p:cNvPr id="12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12</a:t>
            </a:fld>
            <a:endParaRPr lang="fr-FR" dirty="0"/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60" y="116632"/>
            <a:ext cx="1287190" cy="1656184"/>
          </a:xfrm>
          <a:prstGeom prst="rect">
            <a:avLst/>
          </a:prstGeom>
          <a:ln>
            <a:solidFill>
              <a:srgbClr val="002060"/>
            </a:solidFill>
          </a:ln>
        </p:spPr>
      </p:pic>
    </p:spTree>
    <p:extLst>
      <p:ext uri="{BB962C8B-B14F-4D97-AF65-F5344CB8AC3E}">
        <p14:creationId xmlns:p14="http://schemas.microsoft.com/office/powerpoint/2010/main" val="34472322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Le concept</a:t>
            </a:r>
            <a:endParaRPr lang="fr-FR" sz="3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346776" cy="4318992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marL="457200" lvl="1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Travaux du Groupe Retropolation 2013</a:t>
            </a:r>
            <a:endParaRPr lang="fr-FR" sz="1200" dirty="0" smtClean="0"/>
          </a:p>
        </p:txBody>
      </p:sp>
      <p:sp>
        <p:nvSpPr>
          <p:cNvPr id="12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13</a:t>
            </a:fld>
            <a:endParaRPr lang="fr-FR" dirty="0"/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60" y="116632"/>
            <a:ext cx="1287190" cy="1656184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8" name="Image 1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35696" y="1412776"/>
            <a:ext cx="6264696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173041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Etape 1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346776" cy="4318992"/>
          </a:xfrm>
        </p:spPr>
        <p:txBody>
          <a:bodyPr/>
          <a:lstStyle/>
          <a:p>
            <a:pPr lvl="1"/>
            <a:r>
              <a:rPr lang="fr-BE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Collecte et préparation des données : </a:t>
            </a:r>
            <a:r>
              <a:rPr lang="fr-BE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l’issue de cette étape on dispose d’une base ERETES dans l’ancienne nomenclature pour chaque année de la période à rétropoler ainsi que les données exogènes en fichiers Excel. </a:t>
            </a:r>
            <a:endParaRPr lang="fr-BE" sz="2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fr-BE" sz="2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857250" lvl="2" indent="0">
              <a:buNone/>
            </a:pPr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L’outil </a:t>
            </a:r>
            <a:r>
              <a:rPr lang="fr-BE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informatique à développer pour cette étape est un outil de capture pour base ERETES (O1).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marL="457200" lvl="1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Travaux du Groupe Retropolation 2013</a:t>
            </a:r>
            <a:endParaRPr lang="fr-FR" sz="1200" dirty="0" smtClean="0"/>
          </a:p>
        </p:txBody>
      </p:sp>
      <p:sp>
        <p:nvSpPr>
          <p:cNvPr id="12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14</a:t>
            </a:fld>
            <a:endParaRPr lang="fr-FR" dirty="0"/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60" y="116632"/>
            <a:ext cx="1287190" cy="1656184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151" y="4365104"/>
            <a:ext cx="1560916" cy="1746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900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Etape 2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346776" cy="4318992"/>
          </a:xfrm>
        </p:spPr>
        <p:txBody>
          <a:bodyPr/>
          <a:lstStyle/>
          <a:p>
            <a:pPr lvl="1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Construction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d’une série (S1) en ancienne nomenclature constituée des années de la période à rétropoler</a:t>
            </a:r>
            <a:endParaRPr lang="fr-BE" sz="2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857250" lvl="2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857250" lvl="2" indent="0">
              <a:buNone/>
            </a:pPr>
            <a:endParaRPr lang="fr-BE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857250" lvl="2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857250" lvl="2" indent="0">
              <a:buNone/>
            </a:pPr>
            <a:endParaRPr lang="fr-BE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857250" lvl="2" indent="0">
              <a:buNone/>
            </a:pPr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L’outil </a:t>
            </a:r>
            <a:r>
              <a:rPr lang="fr-BE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informatique à </a:t>
            </a:r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utiliser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est ERETES=SERIE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marL="457200" lvl="1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Travaux du Groupe Retropolation 2013</a:t>
            </a:r>
            <a:endParaRPr lang="fr-FR" sz="1200" dirty="0" smtClean="0"/>
          </a:p>
        </p:txBody>
      </p:sp>
      <p:sp>
        <p:nvSpPr>
          <p:cNvPr id="12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15</a:t>
            </a:fld>
            <a:endParaRPr lang="fr-FR" dirty="0"/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60" y="116632"/>
            <a:ext cx="1287190" cy="1656184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151" y="4365104"/>
            <a:ext cx="1560916" cy="1746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764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Etape 3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346776" cy="4318992"/>
          </a:xfrm>
        </p:spPr>
        <p:txBody>
          <a:bodyPr/>
          <a:lstStyle/>
          <a:p>
            <a:pPr lvl="1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Changement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 nomenclature multidimensionnel : </a:t>
            </a:r>
            <a:endParaRPr lang="fr-FR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857250" lvl="2" indent="0">
              <a:buNone/>
            </a:pP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l’issue de cette étape on dispose d’une base SERIE (S2) contenant les années de la période à rétropoler exprimées dans la nouvelle nomenclature. </a:t>
            </a:r>
            <a:endParaRPr lang="fr-FR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857250" lvl="2" indent="0">
              <a:buNone/>
            </a:pP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857250" lvl="2" indent="0">
              <a:buNone/>
            </a:pPr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L’outil </a:t>
            </a:r>
            <a:r>
              <a:rPr lang="fr-BE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informatique à développer pour cette étape est </a:t>
            </a:r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outil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 conversion multidimensionnel pour les séries ERETES (O2). </a:t>
            </a:r>
          </a:p>
          <a:p>
            <a:pPr marL="857250" lvl="2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marL="457200" lvl="1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Travaux du Groupe Retropolation 2013</a:t>
            </a:r>
            <a:endParaRPr lang="fr-FR" sz="1200" dirty="0" smtClean="0"/>
          </a:p>
        </p:txBody>
      </p:sp>
      <p:sp>
        <p:nvSpPr>
          <p:cNvPr id="12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16</a:t>
            </a:fld>
            <a:endParaRPr lang="fr-FR" dirty="0"/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60" y="116632"/>
            <a:ext cx="1287190" cy="1656184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151" y="4365104"/>
            <a:ext cx="1560916" cy="1746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040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Etape 4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346776" cy="4318992"/>
          </a:xfrm>
        </p:spPr>
        <p:txBody>
          <a:bodyPr/>
          <a:lstStyle/>
          <a:p>
            <a:pPr lvl="1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Rééquilibrage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 la série (S2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 : </a:t>
            </a:r>
          </a:p>
          <a:p>
            <a:pPr marL="857250" lvl="2" indent="0">
              <a:buNone/>
            </a:pP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l’issue de cette étape on dispose d’une base SERIE (S2) dans laquelle les ERE sont équilibrés et le total par opération est respecté. </a:t>
            </a:r>
            <a:endParaRPr lang="fr-FR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857250" lvl="2" indent="0">
              <a:buNone/>
            </a:pP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857250" lvl="2" indent="0">
              <a:buNone/>
            </a:pPr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L’outil </a:t>
            </a:r>
            <a:r>
              <a:rPr lang="fr-BE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informatique à développer pour cette étape est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est un outil de rééquilibrage produit X opération (O3) qui sera lancé sur chaque année à rééquilibrer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marL="457200" lvl="1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Travaux du Groupe Retropolation 2013</a:t>
            </a:r>
            <a:endParaRPr lang="fr-FR" sz="1200" dirty="0" smtClean="0"/>
          </a:p>
        </p:txBody>
      </p:sp>
      <p:sp>
        <p:nvSpPr>
          <p:cNvPr id="12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17</a:t>
            </a:fld>
            <a:endParaRPr lang="fr-FR" dirty="0"/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60" y="116632"/>
            <a:ext cx="1287190" cy="1656184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151" y="4365104"/>
            <a:ext cx="1560916" cy="1746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597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Etape 5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346776" cy="4318992"/>
          </a:xfrm>
        </p:spPr>
        <p:txBody>
          <a:bodyPr/>
          <a:lstStyle/>
          <a:p>
            <a:pPr lvl="1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Chargement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dans la série (S2) des années de comptes élaborés dans la nouvelle base. A l’issue de cette étape la base SERIE (S2) est prête pour la rétropolation</a:t>
            </a: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857250" lvl="2" indent="0">
              <a:buNone/>
            </a:pPr>
            <a:endParaRPr lang="fr-BE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857250" lvl="2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857250" lvl="2" indent="0">
              <a:buNone/>
            </a:pPr>
            <a:endParaRPr lang="fr-BE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857250" lvl="2" indent="0">
              <a:buNone/>
            </a:pPr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L’outil </a:t>
            </a:r>
            <a:r>
              <a:rPr lang="fr-BE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informatique à </a:t>
            </a:r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utiliser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est ERETES=SERIE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marL="457200" lvl="1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Travaux du Groupe Retropolation 2013</a:t>
            </a:r>
            <a:endParaRPr lang="fr-FR" sz="1200" dirty="0" smtClean="0"/>
          </a:p>
        </p:txBody>
      </p:sp>
      <p:sp>
        <p:nvSpPr>
          <p:cNvPr id="12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18</a:t>
            </a:fld>
            <a:endParaRPr lang="fr-FR" dirty="0"/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60" y="116632"/>
            <a:ext cx="1287190" cy="1656184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151" y="4365104"/>
            <a:ext cx="1560916" cy="1746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68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Etape 6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346776" cy="4318992"/>
          </a:xfrm>
        </p:spPr>
        <p:txBody>
          <a:bodyPr/>
          <a:lstStyle/>
          <a:p>
            <a:pPr lvl="1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Rétropolation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brute: </a:t>
            </a:r>
            <a:endParaRPr lang="fr-FR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857250" lvl="2" indent="0">
              <a:buNone/>
            </a:pP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l’issue de cette étape la base SERIE (S2) contient la série de comptes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nouvelle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base brute.  </a:t>
            </a:r>
          </a:p>
          <a:p>
            <a:pPr marL="857250" lvl="2" indent="0">
              <a:buNone/>
            </a:pP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857250" lvl="2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857250" lvl="2" indent="0">
              <a:buNone/>
            </a:pPr>
            <a:endParaRPr lang="fr-BE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857250" lvl="2" indent="0">
              <a:buNone/>
            </a:pPr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L’outil </a:t>
            </a:r>
            <a:r>
              <a:rPr lang="fr-BE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informatique à développer pour cette étape est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outil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 </a:t>
            </a:r>
            <a:r>
              <a:rPr lang="fr-FR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rétro-projection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(O4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).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marL="457200" lvl="1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Travaux du Groupe Retropolation 2013</a:t>
            </a:r>
            <a:endParaRPr lang="fr-FR" sz="1200" dirty="0" smtClean="0"/>
          </a:p>
        </p:txBody>
      </p:sp>
      <p:sp>
        <p:nvSpPr>
          <p:cNvPr id="12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19</a:t>
            </a:fld>
            <a:endParaRPr lang="fr-FR" dirty="0"/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60" y="116632"/>
            <a:ext cx="1287190" cy="1656184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151" y="4365104"/>
            <a:ext cx="1560916" cy="1746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914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Plus de 30 pays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utilisent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ERETES pour faire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leurs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comptes</a:t>
            </a: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Certains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disposent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de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nombreuses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années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de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comptes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</a:p>
          <a:p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besoin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disposer de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séries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longues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été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clairement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exprimé</a:t>
            </a: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outil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ERETES-SERIE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est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disponible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depuis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2012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Travaux du Groupe Retropolation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Contexte</a:t>
            </a:r>
            <a:endParaRPr lang="fr-FR" sz="28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50" y="332656"/>
            <a:ext cx="1287190" cy="1656184"/>
          </a:xfrm>
          <a:prstGeom prst="rect">
            <a:avLst/>
          </a:prstGeom>
          <a:ln>
            <a:solidFill>
              <a:srgbClr val="00206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Etape 7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346776" cy="4318992"/>
          </a:xfrm>
        </p:spPr>
        <p:txBody>
          <a:bodyPr/>
          <a:lstStyle/>
          <a:p>
            <a:pPr lvl="1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Chargement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des exogènes: </a:t>
            </a:r>
            <a:endParaRPr lang="fr-FR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857250" lvl="2" indent="0">
              <a:buNone/>
            </a:pP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l’issue de cette étape la base SERIE (S2) contient la série de comptes dans nouvelle base complète.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</a:p>
          <a:p>
            <a:pPr marL="857250" lvl="2" indent="0">
              <a:buNone/>
            </a:pP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857250" lvl="2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857250" lvl="2" indent="0">
              <a:buNone/>
            </a:pPr>
            <a:endParaRPr lang="fr-BE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857250" lvl="2" indent="0">
              <a:buNone/>
            </a:pPr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L’outil </a:t>
            </a:r>
            <a:r>
              <a:rPr lang="fr-BE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informatique à développer pour cette étape est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 outil de capture pour base SERIE (O5).</a:t>
            </a: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Travaux du Groupe Retropolation 2013</a:t>
            </a:r>
            <a:endParaRPr lang="fr-FR" sz="1200" dirty="0" smtClean="0"/>
          </a:p>
        </p:txBody>
      </p:sp>
      <p:sp>
        <p:nvSpPr>
          <p:cNvPr id="12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20</a:t>
            </a:fld>
            <a:endParaRPr lang="fr-FR" dirty="0"/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60" y="116632"/>
            <a:ext cx="1287190" cy="1656184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151" y="4365104"/>
            <a:ext cx="1560916" cy="1746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446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Etape 8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346776" cy="4318992"/>
          </a:xfrm>
        </p:spPr>
        <p:txBody>
          <a:bodyPr/>
          <a:lstStyle/>
          <a:p>
            <a:pPr lvl="1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Rééquilibrage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final du TRE: </a:t>
            </a:r>
            <a:endParaRPr lang="fr-FR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857250" lvl="2" indent="0">
              <a:buNone/>
            </a:pP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l’issue de cette étape les opérations du TRE dans base SERIE (S2) sont équilibrées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  </a:t>
            </a:r>
          </a:p>
          <a:p>
            <a:pPr marL="857250" lvl="2" indent="0">
              <a:buNone/>
            </a:pP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857250" lvl="2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857250" lvl="2" indent="0">
              <a:buNone/>
            </a:pPr>
            <a:r>
              <a:rPr lang="fr-BE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L’outil informatique à développer pour cette étape est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 outil de rééquilibrage opération X période (O6) qui sera lancé sur chaque produit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857250" lvl="2" indent="0">
              <a:buNone/>
            </a:pPr>
            <a:endParaRPr lang="fr-BE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Travaux du Groupe Retropolation 2013</a:t>
            </a:r>
            <a:endParaRPr lang="fr-FR" sz="1200" dirty="0" smtClean="0"/>
          </a:p>
        </p:txBody>
      </p:sp>
      <p:sp>
        <p:nvSpPr>
          <p:cNvPr id="12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21</a:t>
            </a:fld>
            <a:endParaRPr lang="fr-FR" dirty="0"/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60" y="116632"/>
            <a:ext cx="1287190" cy="1656184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151" y="4365104"/>
            <a:ext cx="1560916" cy="1746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779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Etape 9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346776" cy="4318992"/>
          </a:xfrm>
        </p:spPr>
        <p:txBody>
          <a:bodyPr/>
          <a:lstStyle/>
          <a:p>
            <a:pPr lvl="1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Rééquilibrage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final du TCEI: </a:t>
            </a:r>
            <a:endParaRPr lang="fr-FR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857250" lvl="2" indent="0">
              <a:buNone/>
            </a:pP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l’issue de cette étape les opérations du TCEI dans base SERIE (S2) sont équilibrées. </a:t>
            </a:r>
          </a:p>
          <a:p>
            <a:pPr marL="857250" lvl="2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857250" lvl="2" indent="0">
              <a:buNone/>
            </a:pPr>
            <a:endParaRPr lang="fr-BE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4" indent="0">
              <a:buSzPct val="70000"/>
              <a:buNone/>
            </a:pPr>
            <a:r>
              <a:rPr lang="fr-BE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L’outil informatique à développer pour cette étape est </a:t>
            </a:r>
            <a:r>
              <a:rPr lang="fr-F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 outil de rééquilibrage opération X secteurs (O7) qui sera lancé sur chaque période.</a:t>
            </a:r>
            <a:endParaRPr lang="en-GB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00050" lvl="1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Travaux du Groupe Retropolation 2013</a:t>
            </a:r>
            <a:endParaRPr lang="fr-FR" sz="1200" dirty="0" smtClean="0"/>
          </a:p>
        </p:txBody>
      </p:sp>
      <p:sp>
        <p:nvSpPr>
          <p:cNvPr id="12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22</a:t>
            </a:fld>
            <a:endParaRPr lang="fr-FR" dirty="0"/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60" y="116632"/>
            <a:ext cx="1287190" cy="1656184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151" y="4365104"/>
            <a:ext cx="1560916" cy="1746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654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Enfin ...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346776" cy="4318992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 premier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outil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la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panoplie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“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Système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rétropolation” a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été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conçu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marL="0" indent="0">
              <a:buNone/>
            </a:pP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par Afristat avec un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financement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la CEMAC</a:t>
            </a:r>
          </a:p>
          <a:p>
            <a:pPr marL="0" indent="0">
              <a:buNone/>
            </a:pP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Il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s’agit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d’un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outil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calage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du TRE </a:t>
            </a:r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Travaux du Groupe Retropolation 2013</a:t>
            </a:r>
            <a:endParaRPr lang="fr-FR" sz="1200" dirty="0" smtClean="0"/>
          </a:p>
        </p:txBody>
      </p:sp>
      <p:sp>
        <p:nvSpPr>
          <p:cNvPr id="12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23</a:t>
            </a:fld>
            <a:endParaRPr lang="fr-FR" dirty="0"/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60" y="116632"/>
            <a:ext cx="1287190" cy="1656184"/>
          </a:xfrm>
          <a:prstGeom prst="rect">
            <a:avLst/>
          </a:prstGeom>
          <a:ln>
            <a:solidFill>
              <a:srgbClr val="002060"/>
            </a:solidFill>
          </a:ln>
        </p:spPr>
      </p:pic>
    </p:spTree>
    <p:extLst>
      <p:ext uri="{BB962C8B-B14F-4D97-AF65-F5344CB8AC3E}">
        <p14:creationId xmlns:p14="http://schemas.microsoft.com/office/powerpoint/2010/main" val="330412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Ensuite ...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346776" cy="4318992"/>
          </a:xfrm>
        </p:spPr>
        <p:txBody>
          <a:bodyPr/>
          <a:lstStyle/>
          <a:p>
            <a:pPr marL="0" indent="0">
              <a:buNone/>
            </a:pPr>
            <a:r>
              <a:rPr lang="fr-BE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 fois ces étapes franchies on dispose d’une base SERIE « classique » sur laquelle les outils existants dans ERETES-SERIE pourront s’appliquer. </a:t>
            </a:r>
            <a:endParaRPr lang="fr-BE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00050" lvl="1" indent="0">
              <a:buNone/>
            </a:pPr>
            <a:endParaRPr lang="fr-BE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00050" lvl="1" indent="0">
              <a:buNone/>
            </a:pPr>
            <a:endParaRPr lang="fr-BE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800100" lvl="2" indent="0">
              <a:buNone/>
            </a:pPr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Certaines </a:t>
            </a:r>
            <a:r>
              <a:rPr lang="fr-BE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nouvelles fonctionnalités seraient souhaitables comme l’affichage simultané sous forme de graphiques de l’évolution de la série au cours des différentes étapes (O8).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Travaux du Groupe Retropolation 2013</a:t>
            </a:r>
            <a:endParaRPr lang="fr-FR" sz="1200" dirty="0" smtClean="0"/>
          </a:p>
        </p:txBody>
      </p:sp>
      <p:sp>
        <p:nvSpPr>
          <p:cNvPr id="12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24</a:t>
            </a:fld>
            <a:endParaRPr lang="fr-FR" dirty="0"/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60" y="116632"/>
            <a:ext cx="1287190" cy="1656184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151" y="4365104"/>
            <a:ext cx="1560916" cy="1746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426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série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est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exprimée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dans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nomenclature et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toutes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les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années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comptes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qui la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composent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sont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bâties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avec la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même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méthodologie</a:t>
            </a: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besoin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d’exprimer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série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dans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autre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nomenclature et/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autre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méthodologie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est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exprimé</a:t>
            </a: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Travaux du Groupe Retropolation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Contexte</a:t>
            </a:r>
            <a:endParaRPr lang="fr-FR" sz="28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50" y="332656"/>
            <a:ext cx="1287190" cy="1656184"/>
          </a:xfrm>
          <a:prstGeom prst="rect">
            <a:avLst/>
          </a:prstGeom>
          <a:ln>
            <a:solidFill>
              <a:srgbClr val="002060"/>
            </a:solidFill>
          </a:ln>
        </p:spPr>
      </p:pic>
    </p:spTree>
    <p:extLst>
      <p:ext uri="{BB962C8B-B14F-4D97-AF65-F5344CB8AC3E}">
        <p14:creationId xmlns:p14="http://schemas.microsoft.com/office/powerpoint/2010/main" val="50905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 passage au SCN2008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est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un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exemple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qui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concernera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à plus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moins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long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terme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tous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les pays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utilisateurs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d’ERETES</a:t>
            </a: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Afristat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dans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son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rôle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d’harmonisateur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des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outils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et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méthodologie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lancé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un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groupe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travail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sur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cette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problématique</a:t>
            </a: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Travaux du Groupe Retropolation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Contexte</a:t>
            </a:r>
            <a:endParaRPr lang="fr-FR" sz="28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50" y="332656"/>
            <a:ext cx="1287190" cy="1656184"/>
          </a:xfrm>
          <a:prstGeom prst="rect">
            <a:avLst/>
          </a:prstGeom>
          <a:ln>
            <a:solidFill>
              <a:srgbClr val="002060"/>
            </a:solidFill>
          </a:ln>
        </p:spPr>
      </p:pic>
    </p:spTree>
    <p:extLst>
      <p:ext uri="{BB962C8B-B14F-4D97-AF65-F5344CB8AC3E}">
        <p14:creationId xmlns:p14="http://schemas.microsoft.com/office/powerpoint/2010/main" val="181629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objectifs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groupe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travail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sont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d’étudier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lvl="1"/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L’opportunité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et la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faisabilité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développer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des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outils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informatiques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périphériques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à ERETES pour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faciliter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 travail de rétropolation des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comptes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nationaux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marL="457200" lvl="1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Travaux du Groupe Retropolation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Objectifs </a:t>
            </a:r>
            <a:endParaRPr lang="fr-FR" sz="28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50" y="332656"/>
            <a:ext cx="1287190" cy="1656184"/>
          </a:xfrm>
          <a:prstGeom prst="rect">
            <a:avLst/>
          </a:prstGeom>
          <a:ln>
            <a:solidFill>
              <a:srgbClr val="002060"/>
            </a:solidFill>
          </a:ln>
        </p:spPr>
      </p:pic>
    </p:spTree>
    <p:extLst>
      <p:ext uri="{BB962C8B-B14F-4D97-AF65-F5344CB8AC3E}">
        <p14:creationId xmlns:p14="http://schemas.microsoft.com/office/powerpoint/2010/main" val="298574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groupe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été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lancé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en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mai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2013 par un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appel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à manifestation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d’intérêt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lancé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sur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 site du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Groupe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ERETES </a:t>
            </a:r>
          </a:p>
          <a:p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29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membres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du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Groupe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ERETES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ont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répondu</a:t>
            </a: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marL="457200" lvl="1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Travaux du Groupe Retropolation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Démarrage du Groupe </a:t>
            </a:r>
            <a:endParaRPr lang="fr-FR" sz="28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50" y="332656"/>
            <a:ext cx="1287190" cy="1656184"/>
          </a:xfrm>
          <a:prstGeom prst="rect">
            <a:avLst/>
          </a:prstGeom>
          <a:ln>
            <a:solidFill>
              <a:srgbClr val="002060"/>
            </a:solidFill>
          </a:ln>
        </p:spPr>
      </p:pic>
    </p:spTree>
    <p:extLst>
      <p:ext uri="{BB962C8B-B14F-4D97-AF65-F5344CB8AC3E}">
        <p14:creationId xmlns:p14="http://schemas.microsoft.com/office/powerpoint/2010/main" val="249647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groupe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échange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sur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un 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2"/>
              </a:rPr>
              <a:t>forum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2"/>
              </a:rPr>
              <a:t>dédié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2"/>
              </a:rPr>
              <a:t> </a:t>
            </a: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mais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lvl="1"/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impossible de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démarrer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un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tel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chantier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par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voie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électronique</a:t>
            </a: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Besoin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d’une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réunion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physique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mais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manque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ressources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pour inviter 29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personnes</a:t>
            </a: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marL="457200" lvl="1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Travaux du Groupe Retropolation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Fonctionnement du Groupe </a:t>
            </a:r>
            <a:endParaRPr lang="fr-FR" sz="28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50" y="332656"/>
            <a:ext cx="1287190" cy="1656184"/>
          </a:xfrm>
          <a:prstGeom prst="rect">
            <a:avLst/>
          </a:prstGeom>
          <a:ln>
            <a:solidFill>
              <a:srgbClr val="002060"/>
            </a:solidFill>
          </a:ln>
        </p:spPr>
      </p:pic>
    </p:spTree>
    <p:extLst>
      <p:ext uri="{BB962C8B-B14F-4D97-AF65-F5344CB8AC3E}">
        <p14:creationId xmlns:p14="http://schemas.microsoft.com/office/powerpoint/2010/main" val="269508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Eurostat a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accepté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d’organiser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à Luxembourg du 30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septembre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au 2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octobre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2013, la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réunion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quelques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membres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(3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comptables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nationaux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Afristat et le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président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du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Groupe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 de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groupe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travail</a:t>
            </a:r>
          </a:p>
          <a:p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L’INSEE a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financé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la participation de 2 de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experts </a:t>
            </a: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marL="457200" lvl="1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Travaux du Groupe Retropolation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Réunion du Groupe </a:t>
            </a:r>
            <a:endParaRPr lang="fr-FR" sz="28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50" y="332656"/>
            <a:ext cx="1287190" cy="1656184"/>
          </a:xfrm>
          <a:prstGeom prst="rect">
            <a:avLst/>
          </a:prstGeom>
          <a:ln>
            <a:solidFill>
              <a:srgbClr val="002060"/>
            </a:solidFill>
          </a:ln>
        </p:spPr>
      </p:pic>
    </p:spTree>
    <p:extLst>
      <p:ext uri="{BB962C8B-B14F-4D97-AF65-F5344CB8AC3E}">
        <p14:creationId xmlns:p14="http://schemas.microsoft.com/office/powerpoint/2010/main" val="80610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marL="457200" lvl="1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Travaux du Groupe Retropolation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Participants à la réunion</a:t>
            </a:r>
            <a:endParaRPr lang="fr-FR" sz="28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50" y="332656"/>
            <a:ext cx="1287190" cy="1656184"/>
          </a:xfrm>
          <a:prstGeom prst="rect">
            <a:avLst/>
          </a:prstGeom>
          <a:ln>
            <a:solidFill>
              <a:srgbClr val="002060"/>
            </a:solidFill>
          </a:ln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699596"/>
              </p:ext>
            </p:extLst>
          </p:nvPr>
        </p:nvGraphicFramePr>
        <p:xfrm>
          <a:off x="1835695" y="1556795"/>
          <a:ext cx="6696745" cy="4482684"/>
        </p:xfrm>
        <a:graphic>
          <a:graphicData uri="http://schemas.openxmlformats.org/drawingml/2006/table">
            <a:tbl>
              <a:tblPr firstRow="1" firstCol="1" bandRow="1" bandCol="1">
                <a:tableStyleId>{E8B1032C-EA38-4F05-BA0D-38AFFFC7BED3}</a:tableStyleId>
              </a:tblPr>
              <a:tblGrid>
                <a:gridCol w="2238137"/>
                <a:gridCol w="2257338"/>
                <a:gridCol w="2201270"/>
              </a:tblGrid>
              <a:tr h="707792">
                <a:tc>
                  <a:txBody>
                    <a:bodyPr/>
                    <a:lstStyle/>
                    <a:p>
                      <a:pPr marL="540385"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BE" sz="1100" dirty="0">
                          <a:effectLst/>
                        </a:rPr>
                        <a:t>Eric METREAU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40385"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BE" sz="1100" b="0" dirty="0">
                          <a:effectLst/>
                        </a:rPr>
                        <a:t>Président du Groupe ERETES – Washington US</a:t>
                      </a:r>
                      <a:endParaRPr lang="en-GB" sz="11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marL="540385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BE" sz="1100" dirty="0">
                          <a:effectLst/>
                        </a:rPr>
                        <a:t>Invités par Eurostat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1862">
                <a:tc>
                  <a:txBody>
                    <a:bodyPr/>
                    <a:lstStyle/>
                    <a:p>
                      <a:pPr marL="540385"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BE" sz="1100" dirty="0">
                          <a:effectLst/>
                        </a:rPr>
                        <a:t>Emmanuel NGOK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540385"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BE" sz="1100" dirty="0">
                          <a:effectLst/>
                        </a:rPr>
                        <a:t>Afristat – Bamako Mali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707792">
                <a:tc>
                  <a:txBody>
                    <a:bodyPr/>
                    <a:lstStyle/>
                    <a:p>
                      <a:pPr marL="540385"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</a:rPr>
                        <a:t>François RAMDE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40385"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BE" sz="1100" dirty="0">
                          <a:effectLst/>
                        </a:rPr>
                        <a:t>INSD Ouagadougou – Burkina-Faso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471862">
                <a:tc>
                  <a:txBody>
                    <a:bodyPr/>
                    <a:lstStyle/>
                    <a:p>
                      <a:pPr marL="540385"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</a:rPr>
                        <a:t>Charles SESSEDE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540385"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BE" sz="1100" dirty="0">
                          <a:effectLst/>
                        </a:rPr>
                        <a:t>INS Cotonou - Bénin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471862">
                <a:tc>
                  <a:txBody>
                    <a:bodyPr/>
                    <a:lstStyle/>
                    <a:p>
                      <a:pPr marL="540385"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</a:rPr>
                        <a:t>Alain TALOM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40385"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BE" sz="1100" dirty="0">
                          <a:effectLst/>
                        </a:rPr>
                        <a:t>INS Yaoundé - Cameroun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235930">
                <a:tc>
                  <a:txBody>
                    <a:bodyPr/>
                    <a:lstStyle/>
                    <a:p>
                      <a:pPr marL="540385"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</a:rPr>
                        <a:t>Jean-Samy AZIZ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540385"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</a:rPr>
                        <a:t>INSEE Paris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 rowSpan="2">
                  <a:txBody>
                    <a:bodyPr/>
                    <a:lstStyle/>
                    <a:p>
                      <a:pPr marL="540385"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BE" sz="1100" dirty="0">
                          <a:effectLst/>
                        </a:rPr>
                        <a:t>Participation financée par l’INSEE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471862">
                <a:tc>
                  <a:txBody>
                    <a:bodyPr/>
                    <a:lstStyle/>
                    <a:p>
                      <a:pPr marL="540385"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BE" sz="1100" dirty="0">
                          <a:effectLst/>
                        </a:rPr>
                        <a:t>Jean LOUIS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40385"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BE" sz="1100" dirty="0">
                          <a:effectLst/>
                        </a:rPr>
                        <a:t>INSEE Paris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235930">
                <a:tc>
                  <a:txBody>
                    <a:bodyPr/>
                    <a:lstStyle/>
                    <a:p>
                      <a:pPr marL="540385"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</a:rPr>
                        <a:t>Ernesto AZORIN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540385"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</a:rPr>
                        <a:t>Eurostat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540385"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BE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707792">
                <a:tc>
                  <a:txBody>
                    <a:bodyPr/>
                    <a:lstStyle/>
                    <a:p>
                      <a:pPr marL="540385"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</a:rPr>
                        <a:t>Joëlle BOURGMAYER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40385"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BE" sz="1100" dirty="0">
                          <a:effectLst/>
                        </a:rPr>
                        <a:t>Trasys Luxembourg pour Eurostat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540385"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BE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969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E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cho 7">
    <a:dk1>
      <a:srgbClr val="336666"/>
    </a:dk1>
    <a:lt1>
      <a:srgbClr val="FFFFFF"/>
    </a:lt1>
    <a:dk2>
      <a:srgbClr val="000000"/>
    </a:dk2>
    <a:lt2>
      <a:srgbClr val="666699"/>
    </a:lt2>
    <a:accent1>
      <a:srgbClr val="99CCCC"/>
    </a:accent1>
    <a:accent2>
      <a:srgbClr val="CCCCCC"/>
    </a:accent2>
    <a:accent3>
      <a:srgbClr val="FFFFFF"/>
    </a:accent3>
    <a:accent4>
      <a:srgbClr val="2A5656"/>
    </a:accent4>
    <a:accent5>
      <a:srgbClr val="CAE2E2"/>
    </a:accent5>
    <a:accent6>
      <a:srgbClr val="B9B9B9"/>
    </a:accent6>
    <a:hlink>
      <a:srgbClr val="006666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Echo 7">
    <a:dk1>
      <a:srgbClr val="336666"/>
    </a:dk1>
    <a:lt1>
      <a:srgbClr val="FFFFFF"/>
    </a:lt1>
    <a:dk2>
      <a:srgbClr val="000000"/>
    </a:dk2>
    <a:lt2>
      <a:srgbClr val="666699"/>
    </a:lt2>
    <a:accent1>
      <a:srgbClr val="99CCCC"/>
    </a:accent1>
    <a:accent2>
      <a:srgbClr val="CCCCCC"/>
    </a:accent2>
    <a:accent3>
      <a:srgbClr val="FFFFFF"/>
    </a:accent3>
    <a:accent4>
      <a:srgbClr val="2A5656"/>
    </a:accent4>
    <a:accent5>
      <a:srgbClr val="CAE2E2"/>
    </a:accent5>
    <a:accent6>
      <a:srgbClr val="B9B9B9"/>
    </a:accent6>
    <a:hlink>
      <a:srgbClr val="006666"/>
    </a:hlink>
    <a:folHlink>
      <a:srgbClr val="B2B2B2"/>
    </a:folHlink>
  </a:clrScheme>
</a:themeOverride>
</file>

<file path=ppt/theme/themeOverride3.xml><?xml version="1.0" encoding="utf-8"?>
<a:themeOverride xmlns:a="http://schemas.openxmlformats.org/drawingml/2006/main">
  <a:clrScheme name="Echo 7">
    <a:dk1>
      <a:srgbClr val="336666"/>
    </a:dk1>
    <a:lt1>
      <a:srgbClr val="FFFFFF"/>
    </a:lt1>
    <a:dk2>
      <a:srgbClr val="000000"/>
    </a:dk2>
    <a:lt2>
      <a:srgbClr val="666699"/>
    </a:lt2>
    <a:accent1>
      <a:srgbClr val="99CCCC"/>
    </a:accent1>
    <a:accent2>
      <a:srgbClr val="CCCCCC"/>
    </a:accent2>
    <a:accent3>
      <a:srgbClr val="FFFFFF"/>
    </a:accent3>
    <a:accent4>
      <a:srgbClr val="2A5656"/>
    </a:accent4>
    <a:accent5>
      <a:srgbClr val="CAE2E2"/>
    </a:accent5>
    <a:accent6>
      <a:srgbClr val="B9B9B9"/>
    </a:accent6>
    <a:hlink>
      <a:srgbClr val="006666"/>
    </a:hlink>
    <a:folHlink>
      <a:srgbClr val="B2B2B2"/>
    </a:folHlink>
  </a:clrScheme>
</a:themeOverride>
</file>

<file path=ppt/theme/themeOverride4.xml><?xml version="1.0" encoding="utf-8"?>
<a:themeOverride xmlns:a="http://schemas.openxmlformats.org/drawingml/2006/main">
  <a:clrScheme name="Echo 7">
    <a:dk1>
      <a:srgbClr val="336666"/>
    </a:dk1>
    <a:lt1>
      <a:srgbClr val="FFFFFF"/>
    </a:lt1>
    <a:dk2>
      <a:srgbClr val="000000"/>
    </a:dk2>
    <a:lt2>
      <a:srgbClr val="666699"/>
    </a:lt2>
    <a:accent1>
      <a:srgbClr val="99CCCC"/>
    </a:accent1>
    <a:accent2>
      <a:srgbClr val="CCCCCC"/>
    </a:accent2>
    <a:accent3>
      <a:srgbClr val="FFFFFF"/>
    </a:accent3>
    <a:accent4>
      <a:srgbClr val="2A5656"/>
    </a:accent4>
    <a:accent5>
      <a:srgbClr val="CAE2E2"/>
    </a:accent5>
    <a:accent6>
      <a:srgbClr val="B9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4319</TotalTime>
  <Words>943</Words>
  <Application>Microsoft Office PowerPoint</Application>
  <PresentationFormat>On-screen Show (4:3)</PresentationFormat>
  <Paragraphs>204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template</vt:lpstr>
      <vt:lpstr>Groupe de travail </vt:lpstr>
      <vt:lpstr>Contexte</vt:lpstr>
      <vt:lpstr>Contexte</vt:lpstr>
      <vt:lpstr>Contexte</vt:lpstr>
      <vt:lpstr>Objectifs </vt:lpstr>
      <vt:lpstr>Démarrage du Groupe </vt:lpstr>
      <vt:lpstr>Fonctionnement du Groupe </vt:lpstr>
      <vt:lpstr>Réunion du Groupe </vt:lpstr>
      <vt:lpstr>Participants à la réunion</vt:lpstr>
      <vt:lpstr>Principales conclusions</vt:lpstr>
      <vt:lpstr>Principales conclusions</vt:lpstr>
      <vt:lpstr>Principales conclusions</vt:lpstr>
      <vt:lpstr>Le concept</vt:lpstr>
      <vt:lpstr>Etape 1</vt:lpstr>
      <vt:lpstr>Etape 2</vt:lpstr>
      <vt:lpstr>Etape 3</vt:lpstr>
      <vt:lpstr>Etape 4</vt:lpstr>
      <vt:lpstr>Etape 5</vt:lpstr>
      <vt:lpstr>Etape 6</vt:lpstr>
      <vt:lpstr>Etape 7</vt:lpstr>
      <vt:lpstr>Etape 8</vt:lpstr>
      <vt:lpstr>Etape 9</vt:lpstr>
      <vt:lpstr>Enfin ...</vt:lpstr>
      <vt:lpstr>Ensuite ...</vt:lpstr>
    </vt:vector>
  </TitlesOfParts>
  <Company>Trasys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Outil de séries</dc:title>
  <dc:creator>bourgmaj</dc:creator>
  <cp:lastModifiedBy>bourgmaj</cp:lastModifiedBy>
  <cp:revision>99</cp:revision>
  <dcterms:created xsi:type="dcterms:W3CDTF">2011-11-14T13:24:01Z</dcterms:created>
  <dcterms:modified xsi:type="dcterms:W3CDTF">2013-10-18T08:11:23Z</dcterms:modified>
</cp:coreProperties>
</file>