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0" r:id="rId3"/>
    <p:sldId id="262" r:id="rId4"/>
    <p:sldId id="261" r:id="rId5"/>
    <p:sldId id="265" r:id="rId6"/>
    <p:sldId id="266" r:id="rId7"/>
    <p:sldId id="267" r:id="rId8"/>
    <p:sldId id="268" r:id="rId9"/>
    <p:sldId id="270" r:id="rId10"/>
    <p:sldId id="278" r:id="rId11"/>
    <p:sldId id="269" r:id="rId12"/>
    <p:sldId id="271" r:id="rId13"/>
    <p:sldId id="272" r:id="rId14"/>
    <p:sldId id="273" r:id="rId15"/>
    <p:sldId id="275" r:id="rId16"/>
    <p:sldId id="274" r:id="rId17"/>
    <p:sldId id="276" r:id="rId18"/>
    <p:sldId id="277" r:id="rId19"/>
    <p:sldId id="279" r:id="rId20"/>
    <p:sldId id="280" r:id="rId21"/>
    <p:sldId id="281" r:id="rId22"/>
    <p:sldId id="282" r:id="rId23"/>
    <p:sldId id="283" r:id="rId24"/>
    <p:sldId id="284" r:id="rId25"/>
    <p:sldId id="285" r:id="rId2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  <a:srgbClr val="6631FD"/>
    <a:srgbClr val="009999"/>
    <a:srgbClr val="8A1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2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9F14E53-95DE-429D-976D-B582FE4B4CB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021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FD38FEF-975B-4713-9B34-8A9ED50FD0A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07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F12A78D7-AF82-49F1-BB4A-0A37566573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5784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5785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5786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D20F0-A1E0-4877-8D46-171463D228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209DD-B507-4819-8C31-20E6A3052A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7010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4038600"/>
            <a:ext cx="7010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ECE6A480-4F82-46DD-BBE2-4E92B66AD1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9050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5400" y="40386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CCB001D4-927E-4960-A66B-CA511371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FBE77-18A7-4EC6-A2DA-51BE9479C1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5C90C-2ED0-458C-A73F-1562FF0FC7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C6762-4060-4898-A770-B52928FCA7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676F3-294E-44A6-A7FC-8DCBD20452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E01F9-2B5F-46BF-AC91-C2D9E9E6A9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E20D8-22F1-4795-B485-C49D84ACC6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830EE-FC2F-46E7-B278-2655D96612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5F299-9970-4FE6-A3AE-DC4048218A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3A3ACCF0-6515-4B02-AA70-311150B7E6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476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476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476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Outil </a:t>
            </a:r>
            <a:r>
              <a:rPr lang="fr-FR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d’ajustement du TRE</a:t>
            </a:r>
            <a:endParaRPr lang="fr-FR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365104"/>
            <a:ext cx="6477000" cy="1357306"/>
          </a:xfrm>
        </p:spPr>
        <p:txBody>
          <a:bodyPr/>
          <a:lstStyle/>
          <a:p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Présentation</a:t>
            </a:r>
            <a:endParaRPr lang="fr-FR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smtClean="0"/>
              <a:t>Groupe de travail rétropolation - Luxembourg 30/09-02/10/2013 </a:t>
            </a:r>
            <a:endParaRPr lang="fr-FR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34721" y="1318821"/>
            <a:ext cx="1778445" cy="2736304"/>
            <a:chOff x="21971" y="404664"/>
            <a:chExt cx="1309670" cy="2160240"/>
          </a:xfrm>
        </p:grpSpPr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00808"/>
            <a:ext cx="7010400" cy="4318992"/>
          </a:xfrm>
        </p:spPr>
        <p:txBody>
          <a:bodyPr/>
          <a:lstStyle/>
          <a:p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Possibilité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calculer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plusieurs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cascade à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partir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d’une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(P), 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P0 =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année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référence</a:t>
            </a:r>
            <a:r>
              <a:rPr lang="en-GB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 &gt; P0 :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exécute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partir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P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jusqu’à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plus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postérieure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celle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rang 0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 &lt; P0 :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exécute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partir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P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jusqu’à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plus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antérieure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celle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rang 0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 = 0 : 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exécute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pour la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rang 0 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puis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exécute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partir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 rang 1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jusqu’à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plus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postérieure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P0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puis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exécute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partir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du rang 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-1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jusqu’à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plus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antérieure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P0</a:t>
            </a:r>
            <a:endParaRPr lang="en-GB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endParaRPr lang="en-GB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314450" lvl="2" indent="-457200">
              <a:buFont typeface="+mj-lt"/>
              <a:buAutoNum type="arabicPeriod"/>
            </a:pPr>
            <a:endParaRPr lang="en-GB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1" indent="-457200">
              <a:buFont typeface="+mj-lt"/>
              <a:buAutoNum type="arabicPeriod"/>
            </a:pPr>
            <a:endParaRPr lang="en-GB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1" indent="-457200">
              <a:buFont typeface="+mj-lt"/>
              <a:buAutoNum type="arabicPeriod"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Tableau des déflateurs : les calculs 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610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00808"/>
            <a:ext cx="7010400" cy="4318992"/>
          </a:xfrm>
        </p:spPr>
        <p:txBody>
          <a:bodyPr/>
          <a:lstStyle/>
          <a:p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Calculer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</a:t>
            </a: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volume et prix </a:t>
            </a: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année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fixe :</a:t>
            </a: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“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TrSuCo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”</a:t>
            </a:r>
          </a:p>
          <a:p>
            <a:r>
              <a:rPr lang="en-GB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Calculer</a:t>
            </a:r>
            <a:r>
              <a:rPr lang="en-GB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r>
              <a:rPr lang="en-GB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prix </a:t>
            </a:r>
            <a:r>
              <a:rPr lang="en-GB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année</a:t>
            </a:r>
            <a:r>
              <a:rPr lang="en-GB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fixe </a:t>
            </a:r>
            <a:r>
              <a:rPr lang="en-GB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r>
              <a:rPr lang="en-GB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:</a:t>
            </a:r>
          </a:p>
          <a:p>
            <a:pPr lvl="1"/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“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TrSuCoAj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”</a:t>
            </a:r>
          </a:p>
          <a:p>
            <a:pPr lvl="1"/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Attention à la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choisie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!! -&gt;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risque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perdre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ajustements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Tableau des déflateurs : les calculs 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3023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Edition du TRE</a:t>
            </a: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Choix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plusieurs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périodes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Choix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la valorisation</a:t>
            </a: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Création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d’un dossier Excel avec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page par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Totaux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calculés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par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formule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-&gt;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facilite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simulations </a:t>
            </a: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Tableau des déflateurs : Le TRE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5392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905000"/>
            <a:ext cx="7418784" cy="4114800"/>
          </a:xfrm>
        </p:spPr>
        <p:txBody>
          <a:bodyPr/>
          <a:lstStyle/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variable :</a:t>
            </a:r>
          </a:p>
          <a:p>
            <a:pPr lvl="1"/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</a:t>
            </a: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valorisation 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Prix Courant –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Détail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au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 possible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Prix N-1 </a:t>
            </a:r>
            <a:r>
              <a:rPr lang="en-GB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en-GB" sz="2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Détail</a:t>
            </a:r>
            <a:r>
              <a:rPr lang="en-GB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au </a:t>
            </a:r>
            <a:r>
              <a:rPr lang="en-GB" sz="2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 possible</a:t>
            </a: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Prix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en-GB" sz="2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Détail</a:t>
            </a:r>
            <a:r>
              <a:rPr lang="en-GB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au </a:t>
            </a:r>
            <a:r>
              <a:rPr lang="en-GB" sz="2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 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possible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mais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somme</a:t>
            </a:r>
            <a:r>
              <a:rPr lang="en-GB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des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 &lt;&gt;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Prix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–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uniquement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valeurs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modifiables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r>
              <a:rPr lang="en-GB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 </a:t>
            </a:r>
            <a:r>
              <a:rPr lang="en-GB" sz="2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uniquement</a:t>
            </a: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 détail par produit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2617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Fichier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Exporter </a:t>
            </a:r>
          </a:p>
          <a:p>
            <a:pPr lvl="2"/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Envoie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sur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feuille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Excel le tableau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tel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qu’à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l’écran</a:t>
            </a:r>
            <a:endParaRPr lang="en-GB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Enregistrer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modifications  (prix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</a:p>
          <a:p>
            <a:pPr lvl="2"/>
            <a:r>
              <a:rPr lang="en-GB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Modifie</a:t>
            </a:r>
            <a:r>
              <a:rPr lang="en-GB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concernées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=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TrSuCoAj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Annuler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modifications (prix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Quitter</a:t>
            </a: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 détail par produit : les menus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1632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Affichage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Afficher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 </a:t>
            </a:r>
          </a:p>
          <a:p>
            <a:pPr lvl="2"/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Accessible par un double-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clic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l’entête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d’une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pour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valorisation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autre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endParaRPr lang="en-GB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Donne le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détail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par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produits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 : attention en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brute, le total des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niveaux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peut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être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différent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du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 </a:t>
            </a:r>
          </a:p>
          <a:p>
            <a:pPr lvl="1"/>
            <a:r>
              <a:rPr lang="en-GB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Masquer</a:t>
            </a:r>
            <a:r>
              <a:rPr lang="en-GB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</a:t>
            </a:r>
            <a:r>
              <a:rPr lang="en-GB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</a:p>
          <a:p>
            <a:pPr lvl="2"/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Accessible par un double-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clic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sur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l’entête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d’une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d’un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</a:t>
            </a:r>
          </a:p>
          <a:p>
            <a:pPr lvl="2"/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Masque les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lignes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Fenêtre</a:t>
            </a:r>
            <a:r>
              <a:rPr lang="en-GB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Ressources-Emploi</a:t>
            </a:r>
            <a:endParaRPr lang="en-GB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cochée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le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clic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cellule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ouvre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fenêtre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ressources-emploi</a:t>
            </a:r>
            <a:endParaRPr lang="en-GB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 détail par produit : les menus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62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Total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Emplois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lvl="2"/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Ouvre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fenêtre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ressources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–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emplois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du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sélectionné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pour la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sélectionnée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colonne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</a:t>
            </a:r>
          </a:p>
          <a:p>
            <a:pPr marL="914400" lvl="2" indent="0">
              <a:buNone/>
            </a:pPr>
            <a:endParaRPr lang="en-GB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 détail par produit : les menus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8070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fenêtre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ressources-emplois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prix courant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prix n-1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chainée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brute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chainée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ajustée</a:t>
            </a:r>
            <a:endParaRPr lang="en-GB" sz="1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constaté</a:t>
            </a:r>
            <a:endParaRPr lang="en-GB" sz="1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endParaRPr lang="en-GB" sz="1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Colonnes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lvl="2"/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Total des 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ressources</a:t>
            </a:r>
            <a:endParaRPr lang="en-GB" sz="1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Total des 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emplois</a:t>
            </a:r>
            <a:endParaRPr lang="en-GB" sz="1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Ecart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Ressources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-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Emplois</a:t>
            </a:r>
            <a:endParaRPr lang="en-GB" sz="1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511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 détail par produit </a:t>
            </a:r>
            <a:endParaRPr lang="fr-FR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4038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Concerne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uniquement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chainées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ajustées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Apparition de 3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d’entête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au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global (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G0 du tableau des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déflateurs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Ecart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entre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 et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 (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formule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Total des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valeurs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lignes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suivantes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Apparition de 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boutons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GB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= </a:t>
            </a:r>
            <a:r>
              <a:rPr lang="en-GB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annuler</a:t>
            </a:r>
            <a:r>
              <a:rPr lang="en-GB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modifications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enregistrer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base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914400" lvl="2" indent="0">
              <a:buNone/>
            </a:pP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511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Ajustement </a:t>
            </a:r>
            <a:endParaRPr lang="fr-FR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826" y="5157192"/>
            <a:ext cx="288032" cy="2880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143" y="5561355"/>
            <a:ext cx="288032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70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comportement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différencié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suivant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variable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traitée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:</a:t>
            </a: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FBCF, Variations de stocks, Imports et Exports :</a:t>
            </a:r>
          </a:p>
          <a:p>
            <a:pPr lvl="1"/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Il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suffit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modifier la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dans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cellule </a:t>
            </a:r>
          </a:p>
          <a:p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Production, CI et CF :</a:t>
            </a:r>
          </a:p>
          <a:p>
            <a:pPr lvl="1"/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double-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clic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cellule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ouvrir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petite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fenêtre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permettant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répartition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plus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détaillée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GB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511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Ajustement </a:t>
            </a:r>
            <a:endParaRPr lang="fr-FR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7206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pays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utilisateurs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d’ERETES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disposent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d’un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outil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séries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opportunité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de disposer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instantanément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des TRE de la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série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opportunité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calculer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des prix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chainés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457200" lvl="1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-&gt;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opportunité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de disposer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d’une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série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de TRE à prix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chainés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Contexte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pPr marL="0" indent="0">
              <a:buNone/>
            </a:pP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 </a:t>
            </a:r>
            <a:r>
              <a:rPr lang="en-GB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:</a:t>
            </a: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total des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lignes</a:t>
            </a:r>
            <a:endParaRPr lang="en-GB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Production et CI </a:t>
            </a: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Détail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par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branche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CF</a:t>
            </a:r>
            <a:endParaRPr lang="en-GB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Détail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par 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“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entité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” </a:t>
            </a:r>
          </a:p>
          <a:p>
            <a:pPr lvl="2"/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Conso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finale 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achetée</a:t>
            </a:r>
            <a:endParaRPr lang="en-GB" sz="1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DEPCF Ménages</a:t>
            </a:r>
          </a:p>
          <a:p>
            <a:pPr lvl="2"/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DEPCF APU</a:t>
            </a:r>
          </a:p>
          <a:p>
            <a:pPr lvl="2"/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DEPCF ISBL</a:t>
            </a:r>
            <a:endParaRPr lang="en-GB" sz="1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GB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511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Fenêtre de répartition de l’ajustement </a:t>
            </a:r>
            <a:endParaRPr lang="fr-FR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52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pPr marL="0" indent="0">
              <a:buNone/>
            </a:pP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 </a:t>
            </a:r>
            <a:r>
              <a:rPr lang="en-GB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colonne</a:t>
            </a:r>
            <a:r>
              <a:rPr lang="en-GB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:</a:t>
            </a:r>
            <a:endParaRPr lang="en-GB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initiale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ajouter</a:t>
            </a:r>
            <a:endParaRPr lang="en-GB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soustraire</a:t>
            </a:r>
            <a:endParaRPr lang="en-GB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modifiée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GB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511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Fenêtre de répartition de l’ajustement </a:t>
            </a:r>
            <a:endParaRPr lang="fr-FR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0600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modification de la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d’une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cellule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provoque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:</a:t>
            </a: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Coloration de la cellule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concernée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Coloration et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rechainage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cellules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impactées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Coloration et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recalcul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cellules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impactées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fenêtre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ressource-emploi</a:t>
            </a:r>
            <a:endParaRPr lang="en-GB" sz="1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GB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511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Ajustement</a:t>
            </a:r>
            <a:endParaRPr lang="fr-FR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5133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Attention:</a:t>
            </a: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travaille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seule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variable à la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fois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il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faut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sauver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annuler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quittant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fenêtre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changeant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valorisation</a:t>
            </a:r>
          </a:p>
          <a:p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 ne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peut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que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modifier les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existantes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cellule vide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interrompt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chainage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 ne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peut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pas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créer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directement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entrant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cellule vide</a:t>
            </a:r>
          </a:p>
          <a:p>
            <a:pPr lvl="1"/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 ne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supprime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pas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lui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attribuant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nulle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qui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permet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la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rétablir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besoin</a:t>
            </a:r>
            <a:endParaRPr lang="en-GB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457200" lvl="1" indent="0">
              <a:buNone/>
            </a:pPr>
            <a:endParaRPr lang="en-GB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GB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511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23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Ajustement</a:t>
            </a:r>
            <a:endParaRPr lang="fr-FR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4534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sauvegarde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modifications :</a:t>
            </a:r>
          </a:p>
          <a:p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Modifie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et la 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date 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 modification 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séries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calculées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=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TrSuCoAj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 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qui se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trouvent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cellules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vertes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Actualise le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détail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par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la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fenêtre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et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celle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ressources-emplois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457200" lvl="1" indent="0">
              <a:buNone/>
            </a:pPr>
            <a:endParaRPr lang="en-GB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GB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511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24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Ajustement</a:t>
            </a:r>
            <a:endParaRPr lang="fr-FR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9715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Conserver des backups des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différentes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phases de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votre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ajustement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Attention en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lançant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ne pas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écraser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ajustements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endParaRPr lang="en-GB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457200" lvl="1" indent="0">
              <a:buNone/>
            </a:pPr>
            <a:endParaRPr lang="en-GB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GB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511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25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Conseils </a:t>
            </a:r>
            <a:endParaRPr lang="fr-FR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5467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70414"/>
            <a:ext cx="7010400" cy="4449386"/>
          </a:xfrm>
        </p:spPr>
        <p:txBody>
          <a:bodyPr/>
          <a:lstStyle/>
          <a:p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Mais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: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Les TRE de la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série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à prix courants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ou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prix n-1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conserveront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l’équilibre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du TRE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chaque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période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dans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ERETES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Par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contre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les TRE de la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série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à prix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chainé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devront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être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ajustés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</a:p>
          <a:p>
            <a:pPr lvl="1"/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ajustements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ne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peuvent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être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automatiques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et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doivent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respecter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logique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économique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Contexte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4558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et exporter sous Excel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série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TRE à prix courant et à prix constant (prix n-1) et prix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année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référence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fixe (prix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</a:p>
          <a:p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Faciliter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travail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d’ajustement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du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comptable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Objectifs de l’outil de calage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771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tableau des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affiche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 page </a:t>
            </a: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variable (production, CI, CF, FBCF, Variation stocks, Exports et Imports)</a:t>
            </a:r>
          </a:p>
          <a:p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colonne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la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série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La fenêtre </a:t>
            </a:r>
            <a:r>
              <a:rPr lang="fr-FR" sz="2800" dirty="0" smtClean="0"/>
              <a:t>d’accueil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290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tableau des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affiche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somme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calculées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au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 des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S1 à S4)</a:t>
            </a:r>
          </a:p>
          <a:p>
            <a:pPr lvl="1"/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totale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au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global (G0)</a:t>
            </a: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L’écart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combler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La fenêtre </a:t>
            </a:r>
            <a:r>
              <a:rPr lang="fr-FR" sz="2800" dirty="0" smtClean="0"/>
              <a:t>d’accueil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5108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également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L’indice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volume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constaté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lvl="2"/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G0 n/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G0 n-1) - 1</a:t>
            </a:r>
          </a:p>
          <a:p>
            <a:pPr lvl="1"/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L’indice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volume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S4  n/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S4 n-1) - 1</a:t>
            </a:r>
          </a:p>
          <a:p>
            <a:pPr lvl="1"/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constaté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(S1/G0) et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(S1/S4)</a:t>
            </a:r>
          </a:p>
          <a:p>
            <a:pPr lvl="1"/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variation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déflateurs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La fenêtre </a:t>
            </a:r>
            <a:r>
              <a:rPr lang="fr-FR" sz="2800" dirty="0" smtClean="0"/>
              <a:t>d’accueil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8773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Fichier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Accès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aux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outils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PROGRESS</a:t>
            </a:r>
          </a:p>
          <a:p>
            <a:pPr lvl="1"/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Exporter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vers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Excel</a:t>
            </a:r>
          </a:p>
          <a:p>
            <a:pPr lvl="1"/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Quitter</a:t>
            </a:r>
          </a:p>
          <a:p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Détail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par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(= double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clic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Tableau des déflateurs : les menus 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9365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Outils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Calculer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volume et prix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année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fixe</a:t>
            </a: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Calculer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prix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année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fixe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endParaRPr lang="en-GB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Editer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TRE</a:t>
            </a: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 </a:t>
            </a: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Accès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au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manuel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html (pas encore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disponible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Tableau des déflateurs : les menus 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0543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4202</TotalTime>
  <Words>1303</Words>
  <Application>Microsoft Office PowerPoint</Application>
  <PresentationFormat>On-screen Show (4:3)</PresentationFormat>
  <Paragraphs>387</Paragraphs>
  <Slides>25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template</vt:lpstr>
      <vt:lpstr>Outil d’ajustement du TRE</vt:lpstr>
      <vt:lpstr>Contexte</vt:lpstr>
      <vt:lpstr>Contexte</vt:lpstr>
      <vt:lpstr>Objectifs de l’outil de calage</vt:lpstr>
      <vt:lpstr>La fenêtre d’accueil</vt:lpstr>
      <vt:lpstr>La fenêtre d’accueil</vt:lpstr>
      <vt:lpstr>La fenêtre d’accueil</vt:lpstr>
      <vt:lpstr>Tableau des déflateurs : les menus </vt:lpstr>
      <vt:lpstr>Tableau des déflateurs : les menus </vt:lpstr>
      <vt:lpstr>Tableau des déflateurs : les calculs </vt:lpstr>
      <vt:lpstr>Tableau des déflateurs : les calculs </vt:lpstr>
      <vt:lpstr>Tableau des déflateurs : Le TRE</vt:lpstr>
      <vt:lpstr>Le détail par produit</vt:lpstr>
      <vt:lpstr>Le détail par produit : les menus</vt:lpstr>
      <vt:lpstr>Le détail par produit : les menus</vt:lpstr>
      <vt:lpstr>Le détail par produit : les menus</vt:lpstr>
      <vt:lpstr>Le détail par produit </vt:lpstr>
      <vt:lpstr>Ajustement </vt:lpstr>
      <vt:lpstr>Ajustement </vt:lpstr>
      <vt:lpstr>Fenêtre de répartition de l’ajustement </vt:lpstr>
      <vt:lpstr>Fenêtre de répartition de l’ajustement </vt:lpstr>
      <vt:lpstr>Ajustement</vt:lpstr>
      <vt:lpstr>Ajustement</vt:lpstr>
      <vt:lpstr>Ajustement</vt:lpstr>
      <vt:lpstr>Conseils </vt:lpstr>
    </vt:vector>
  </TitlesOfParts>
  <Company>Trasys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Outil de séries</dc:title>
  <dc:creator>bourgmaj</dc:creator>
  <cp:lastModifiedBy>bourgmaj</cp:lastModifiedBy>
  <cp:revision>83</cp:revision>
  <dcterms:created xsi:type="dcterms:W3CDTF">2011-11-14T13:24:01Z</dcterms:created>
  <dcterms:modified xsi:type="dcterms:W3CDTF">2013-09-25T13:04:56Z</dcterms:modified>
</cp:coreProperties>
</file>