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8" r:id="rId2"/>
    <p:sldId id="259" r:id="rId3"/>
    <p:sldId id="263" r:id="rId4"/>
    <p:sldId id="285" r:id="rId5"/>
    <p:sldId id="283" r:id="rId6"/>
    <p:sldId id="267" r:id="rId7"/>
    <p:sldId id="278" r:id="rId8"/>
    <p:sldId id="279" r:id="rId9"/>
    <p:sldId id="286" r:id="rId10"/>
    <p:sldId id="281" r:id="rId11"/>
    <p:sldId id="284" r:id="rId12"/>
    <p:sldId id="287" r:id="rId13"/>
    <p:sldId id="270" r:id="rId14"/>
    <p:sldId id="282"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Travaux_CN\Ateliers_S&#233;minaires_CN\AFRITAC%20MiniSeminaire%20CNT\Presentations_Burkina\Cotisation_sociales_carf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Travaux_CN\Ateliers_S&#233;minaires_CN\AFRITAC%20MiniSeminaire%20CNT\Presentations_Burkina\Cotisation_sociales_carf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1"/>
          <c:tx>
            <c:strRef>
              <c:f>trait_effectif_APU!$B$1</c:f>
              <c:strCache>
                <c:ptCount val="1"/>
                <c:pt idx="0">
                  <c:v>prod_APU</c:v>
                </c:pt>
              </c:strCache>
            </c:strRef>
          </c:tx>
          <c:spPr>
            <a:ln>
              <a:solidFill>
                <a:srgbClr val="00B050"/>
              </a:solidFill>
            </a:ln>
          </c:spPr>
          <c:marker>
            <c:symbol val="none"/>
          </c:marker>
          <c:cat>
            <c:numRef>
              <c:f>trait_effectif_APU!$A$2:$A$15</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trait_effectif_APU!$B$2:$B$15</c:f>
              <c:numCache>
                <c:formatCode>0.0</c:formatCode>
                <c:ptCount val="14"/>
                <c:pt idx="0">
                  <c:v>347.35500000000002</c:v>
                </c:pt>
                <c:pt idx="1">
                  <c:v>402.88599999999997</c:v>
                </c:pt>
                <c:pt idx="2">
                  <c:v>456.7562540726318</c:v>
                </c:pt>
                <c:pt idx="3">
                  <c:v>483.17330274917759</c:v>
                </c:pt>
                <c:pt idx="4">
                  <c:v>488.06836494595814</c:v>
                </c:pt>
                <c:pt idx="5">
                  <c:v>527.90235207992771</c:v>
                </c:pt>
                <c:pt idx="6">
                  <c:v>567.18312127431693</c:v>
                </c:pt>
                <c:pt idx="7">
                  <c:v>648.65311904378552</c:v>
                </c:pt>
                <c:pt idx="8">
                  <c:v>683.02335569632839</c:v>
                </c:pt>
                <c:pt idx="9">
                  <c:v>697.59477967910243</c:v>
                </c:pt>
                <c:pt idx="10">
                  <c:v>725.57016824302718</c:v>
                </c:pt>
                <c:pt idx="11">
                  <c:v>748.72525070050199</c:v>
                </c:pt>
                <c:pt idx="12">
                  <c:v>809.08389908829304</c:v>
                </c:pt>
                <c:pt idx="13">
                  <c:v>863.17412695723954</c:v>
                </c:pt>
              </c:numCache>
            </c:numRef>
          </c:val>
          <c:smooth val="0"/>
        </c:ser>
        <c:dLbls>
          <c:showLegendKey val="0"/>
          <c:showVal val="0"/>
          <c:showCatName val="0"/>
          <c:showSerName val="0"/>
          <c:showPercent val="0"/>
          <c:showBubbleSize val="0"/>
        </c:dLbls>
        <c:marker val="1"/>
        <c:smooth val="0"/>
        <c:axId val="48802816"/>
        <c:axId val="48816896"/>
      </c:lineChart>
      <c:lineChart>
        <c:grouping val="standard"/>
        <c:varyColors val="0"/>
        <c:ser>
          <c:idx val="0"/>
          <c:order val="0"/>
          <c:tx>
            <c:strRef>
              <c:f>trait_effectif_APU!$D$1</c:f>
              <c:strCache>
                <c:ptCount val="1"/>
                <c:pt idx="0">
                  <c:v>Effectif_APU</c:v>
                </c:pt>
              </c:strCache>
            </c:strRef>
          </c:tx>
          <c:spPr>
            <a:ln>
              <a:solidFill>
                <a:srgbClr val="C00000"/>
              </a:solidFill>
              <a:prstDash val="sysDash"/>
            </a:ln>
          </c:spPr>
          <c:marker>
            <c:symbol val="none"/>
          </c:marker>
          <c:cat>
            <c:numRef>
              <c:f>trait_effectif_APU!$A$2:$A$15</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trait_effectif_APU!$D$2:$D$15</c:f>
              <c:numCache>
                <c:formatCode>#,##0</c:formatCode>
                <c:ptCount val="14"/>
                <c:pt idx="0">
                  <c:v>46.622000000000007</c:v>
                </c:pt>
                <c:pt idx="1">
                  <c:v>48.239000000000011</c:v>
                </c:pt>
                <c:pt idx="2">
                  <c:v>49.7</c:v>
                </c:pt>
                <c:pt idx="3">
                  <c:v>52.330999999999996</c:v>
                </c:pt>
                <c:pt idx="4">
                  <c:v>54.407000000000004</c:v>
                </c:pt>
                <c:pt idx="5">
                  <c:v>59.585000000000001</c:v>
                </c:pt>
                <c:pt idx="6">
                  <c:v>70.884</c:v>
                </c:pt>
                <c:pt idx="7">
                  <c:v>78.295000000000002</c:v>
                </c:pt>
                <c:pt idx="8">
                  <c:v>86.178999999999988</c:v>
                </c:pt>
                <c:pt idx="9">
                  <c:v>93.36</c:v>
                </c:pt>
                <c:pt idx="10">
                  <c:v>98.60599999999998</c:v>
                </c:pt>
                <c:pt idx="11">
                  <c:v>107.726</c:v>
                </c:pt>
                <c:pt idx="12">
                  <c:v>115.57499999999999</c:v>
                </c:pt>
                <c:pt idx="13">
                  <c:v>123.592</c:v>
                </c:pt>
              </c:numCache>
            </c:numRef>
          </c:val>
          <c:smooth val="0"/>
        </c:ser>
        <c:dLbls>
          <c:showLegendKey val="0"/>
          <c:showVal val="0"/>
          <c:showCatName val="0"/>
          <c:showSerName val="0"/>
          <c:showPercent val="0"/>
          <c:showBubbleSize val="0"/>
        </c:dLbls>
        <c:marker val="1"/>
        <c:smooth val="0"/>
        <c:axId val="48820224"/>
        <c:axId val="48818432"/>
      </c:lineChart>
      <c:catAx>
        <c:axId val="48802816"/>
        <c:scaling>
          <c:orientation val="minMax"/>
        </c:scaling>
        <c:delete val="0"/>
        <c:axPos val="b"/>
        <c:majorGridlines/>
        <c:numFmt formatCode="General" sourceLinked="1"/>
        <c:majorTickMark val="out"/>
        <c:minorTickMark val="none"/>
        <c:tickLblPos val="nextTo"/>
        <c:txPr>
          <a:bodyPr/>
          <a:lstStyle/>
          <a:p>
            <a:pPr>
              <a:defRPr sz="800"/>
            </a:pPr>
            <a:endParaRPr lang="fr-FR"/>
          </a:p>
        </c:txPr>
        <c:crossAx val="48816896"/>
        <c:crosses val="autoZero"/>
        <c:auto val="1"/>
        <c:lblAlgn val="ctr"/>
        <c:lblOffset val="100"/>
        <c:noMultiLvlLbl val="0"/>
      </c:catAx>
      <c:valAx>
        <c:axId val="48816896"/>
        <c:scaling>
          <c:orientation val="minMax"/>
        </c:scaling>
        <c:delete val="0"/>
        <c:axPos val="l"/>
        <c:majorGridlines/>
        <c:numFmt formatCode="0.0" sourceLinked="1"/>
        <c:majorTickMark val="out"/>
        <c:minorTickMark val="none"/>
        <c:tickLblPos val="nextTo"/>
        <c:crossAx val="48802816"/>
        <c:crosses val="autoZero"/>
        <c:crossBetween val="between"/>
      </c:valAx>
      <c:valAx>
        <c:axId val="48818432"/>
        <c:scaling>
          <c:orientation val="minMax"/>
        </c:scaling>
        <c:delete val="0"/>
        <c:axPos val="r"/>
        <c:numFmt formatCode="#,##0" sourceLinked="1"/>
        <c:majorTickMark val="out"/>
        <c:minorTickMark val="none"/>
        <c:tickLblPos val="nextTo"/>
        <c:crossAx val="48820224"/>
        <c:crosses val="max"/>
        <c:crossBetween val="between"/>
      </c:valAx>
      <c:catAx>
        <c:axId val="48820224"/>
        <c:scaling>
          <c:orientation val="minMax"/>
        </c:scaling>
        <c:delete val="1"/>
        <c:axPos val="b"/>
        <c:numFmt formatCode="General" sourceLinked="1"/>
        <c:majorTickMark val="out"/>
        <c:minorTickMark val="none"/>
        <c:tickLblPos val="nextTo"/>
        <c:crossAx val="48818432"/>
        <c:crosses val="autoZero"/>
        <c:auto val="1"/>
        <c:lblAlgn val="ctr"/>
        <c:lblOffset val="100"/>
        <c:noMultiLvlLbl val="0"/>
      </c:catAx>
    </c:plotArea>
    <c:legend>
      <c:legendPos val="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1"/>
          <c:tx>
            <c:strRef>
              <c:f>trait_effectif_APU!$B$1</c:f>
              <c:strCache>
                <c:ptCount val="1"/>
                <c:pt idx="0">
                  <c:v>prod_APU</c:v>
                </c:pt>
              </c:strCache>
            </c:strRef>
          </c:tx>
          <c:spPr>
            <a:ln>
              <a:solidFill>
                <a:srgbClr val="00B050"/>
              </a:solidFill>
            </a:ln>
          </c:spPr>
          <c:marker>
            <c:symbol val="none"/>
          </c:marker>
          <c:cat>
            <c:numRef>
              <c:f>trait_effectif_APU!$A$2:$A$15</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trait_effectif_APU!$B$2:$B$15</c:f>
              <c:numCache>
                <c:formatCode>0.0</c:formatCode>
                <c:ptCount val="14"/>
                <c:pt idx="0">
                  <c:v>347.35500000000002</c:v>
                </c:pt>
                <c:pt idx="1">
                  <c:v>402.88600000000002</c:v>
                </c:pt>
                <c:pt idx="2">
                  <c:v>456.75625407263186</c:v>
                </c:pt>
                <c:pt idx="3">
                  <c:v>483.17330274917765</c:v>
                </c:pt>
                <c:pt idx="4">
                  <c:v>488.06836494595814</c:v>
                </c:pt>
                <c:pt idx="5">
                  <c:v>527.90235207992771</c:v>
                </c:pt>
                <c:pt idx="6">
                  <c:v>567.18312127431682</c:v>
                </c:pt>
                <c:pt idx="7">
                  <c:v>648.65311904378564</c:v>
                </c:pt>
                <c:pt idx="8">
                  <c:v>683.02335569632828</c:v>
                </c:pt>
                <c:pt idx="9">
                  <c:v>697.59477967910209</c:v>
                </c:pt>
                <c:pt idx="10">
                  <c:v>725.57016824302707</c:v>
                </c:pt>
                <c:pt idx="11">
                  <c:v>748.72525070050199</c:v>
                </c:pt>
                <c:pt idx="12">
                  <c:v>809.08389908829292</c:v>
                </c:pt>
                <c:pt idx="13">
                  <c:v>863.17412695723954</c:v>
                </c:pt>
              </c:numCache>
            </c:numRef>
          </c:val>
          <c:smooth val="0"/>
        </c:ser>
        <c:dLbls>
          <c:showLegendKey val="0"/>
          <c:showVal val="0"/>
          <c:showCatName val="0"/>
          <c:showSerName val="0"/>
          <c:showPercent val="0"/>
          <c:showBubbleSize val="0"/>
        </c:dLbls>
        <c:marker val="1"/>
        <c:smooth val="0"/>
        <c:axId val="48864640"/>
        <c:axId val="48866432"/>
      </c:lineChart>
      <c:lineChart>
        <c:grouping val="standard"/>
        <c:varyColors val="0"/>
        <c:ser>
          <c:idx val="0"/>
          <c:order val="0"/>
          <c:tx>
            <c:strRef>
              <c:f>trait_effectif_APU!$H$1</c:f>
              <c:strCache>
                <c:ptCount val="1"/>
                <c:pt idx="0">
                  <c:v>Salaires &amp; Dép Fonct APU défl</c:v>
                </c:pt>
              </c:strCache>
            </c:strRef>
          </c:tx>
          <c:spPr>
            <a:ln>
              <a:solidFill>
                <a:srgbClr val="C00000"/>
              </a:solidFill>
              <a:prstDash val="sysDash"/>
            </a:ln>
          </c:spPr>
          <c:marker>
            <c:symbol val="none"/>
          </c:marker>
          <c:cat>
            <c:numRef>
              <c:f>trait_effectif_APU!$A$2:$A$15</c:f>
              <c:numCache>
                <c:formatCode>General</c:formatCode>
                <c:ptCount val="14"/>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numCache>
            </c:numRef>
          </c:cat>
          <c:val>
            <c:numRef>
              <c:f>trait_effectif_APU!$H$2:$H$15</c:f>
              <c:numCache>
                <c:formatCode>0.0</c:formatCode>
                <c:ptCount val="14"/>
                <c:pt idx="0">
                  <c:v>448.81945969945855</c:v>
                </c:pt>
                <c:pt idx="1">
                  <c:v>481.63716128445105</c:v>
                </c:pt>
                <c:pt idx="2">
                  <c:v>502.07773335489992</c:v>
                </c:pt>
                <c:pt idx="3">
                  <c:v>579.10317415743759</c:v>
                </c:pt>
                <c:pt idx="4">
                  <c:v>577.886953147741</c:v>
                </c:pt>
                <c:pt idx="5">
                  <c:v>655.30622922961129</c:v>
                </c:pt>
                <c:pt idx="6">
                  <c:v>698.75246902160018</c:v>
                </c:pt>
                <c:pt idx="7">
                  <c:v>765.29056943126216</c:v>
                </c:pt>
                <c:pt idx="8">
                  <c:v>896.4543600012214</c:v>
                </c:pt>
                <c:pt idx="9">
                  <c:v>843.24587193656509</c:v>
                </c:pt>
                <c:pt idx="10">
                  <c:v>917.61674425478486</c:v>
                </c:pt>
                <c:pt idx="11">
                  <c:v>960.25801192271797</c:v>
                </c:pt>
                <c:pt idx="12">
                  <c:v>1051.5637474038115</c:v>
                </c:pt>
                <c:pt idx="13">
                  <c:v>1208.6541820394255</c:v>
                </c:pt>
              </c:numCache>
            </c:numRef>
          </c:val>
          <c:smooth val="0"/>
        </c:ser>
        <c:dLbls>
          <c:showLegendKey val="0"/>
          <c:showVal val="0"/>
          <c:showCatName val="0"/>
          <c:showSerName val="0"/>
          <c:showPercent val="0"/>
          <c:showBubbleSize val="0"/>
        </c:dLbls>
        <c:marker val="1"/>
        <c:smooth val="0"/>
        <c:axId val="78512512"/>
        <c:axId val="48867968"/>
      </c:lineChart>
      <c:catAx>
        <c:axId val="48864640"/>
        <c:scaling>
          <c:orientation val="minMax"/>
        </c:scaling>
        <c:delete val="0"/>
        <c:axPos val="b"/>
        <c:majorGridlines/>
        <c:numFmt formatCode="General" sourceLinked="1"/>
        <c:majorTickMark val="out"/>
        <c:minorTickMark val="none"/>
        <c:tickLblPos val="nextTo"/>
        <c:txPr>
          <a:bodyPr/>
          <a:lstStyle/>
          <a:p>
            <a:pPr>
              <a:defRPr sz="800"/>
            </a:pPr>
            <a:endParaRPr lang="fr-FR"/>
          </a:p>
        </c:txPr>
        <c:crossAx val="48866432"/>
        <c:crosses val="autoZero"/>
        <c:auto val="1"/>
        <c:lblAlgn val="ctr"/>
        <c:lblOffset val="100"/>
        <c:noMultiLvlLbl val="0"/>
      </c:catAx>
      <c:valAx>
        <c:axId val="48866432"/>
        <c:scaling>
          <c:orientation val="minMax"/>
        </c:scaling>
        <c:delete val="0"/>
        <c:axPos val="l"/>
        <c:majorGridlines/>
        <c:numFmt formatCode="0.0" sourceLinked="1"/>
        <c:majorTickMark val="out"/>
        <c:minorTickMark val="none"/>
        <c:tickLblPos val="nextTo"/>
        <c:crossAx val="48864640"/>
        <c:crosses val="autoZero"/>
        <c:crossBetween val="between"/>
      </c:valAx>
      <c:valAx>
        <c:axId val="48867968"/>
        <c:scaling>
          <c:orientation val="minMax"/>
        </c:scaling>
        <c:delete val="0"/>
        <c:axPos val="r"/>
        <c:numFmt formatCode="0.0" sourceLinked="1"/>
        <c:majorTickMark val="out"/>
        <c:minorTickMark val="none"/>
        <c:tickLblPos val="nextTo"/>
        <c:crossAx val="78512512"/>
        <c:crosses val="max"/>
        <c:crossBetween val="between"/>
      </c:valAx>
      <c:catAx>
        <c:axId val="78512512"/>
        <c:scaling>
          <c:orientation val="minMax"/>
        </c:scaling>
        <c:delete val="1"/>
        <c:axPos val="b"/>
        <c:numFmt formatCode="General" sourceLinked="1"/>
        <c:majorTickMark val="out"/>
        <c:minorTickMark val="none"/>
        <c:tickLblPos val="nextTo"/>
        <c:crossAx val="48867968"/>
        <c:crosses val="autoZero"/>
        <c:auto val="1"/>
        <c:lblAlgn val="ctr"/>
        <c:lblOffset val="100"/>
        <c:noMultiLvlLbl val="0"/>
      </c:catAx>
    </c:plotArea>
    <c:legend>
      <c:legendPos val="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ACF3EE-9C0F-4881-B4F7-9964616ACF63}" type="datetimeFigureOut">
              <a:rPr lang="en-US" smtClean="0"/>
              <a:pPr/>
              <a:t>1/21/2015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CE7FA8-7DED-41CA-A35A-EDB724A1DB1D}" type="slidenum">
              <a:rPr lang="en-US" smtClean="0"/>
              <a:pPr/>
              <a:t>‹N°›</a:t>
            </a:fld>
            <a:endParaRPr lang="en-US"/>
          </a:p>
        </p:txBody>
      </p:sp>
    </p:spTree>
    <p:extLst>
      <p:ext uri="{BB962C8B-B14F-4D97-AF65-F5344CB8AC3E}">
        <p14:creationId xmlns:p14="http://schemas.microsoft.com/office/powerpoint/2010/main" val="3309698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5A38C9-B0E6-4C81-83C5-14087D02F7F1}" type="datetimeFigureOut">
              <a:rPr lang="en-US" smtClean="0"/>
              <a:pPr/>
              <a:t>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0D341-56F8-4113-9BAE-40204B5F9C07}" type="slidenum">
              <a:rPr lang="en-US" smtClean="0"/>
              <a:pPr/>
              <a:t>‹N°›</a:t>
            </a:fld>
            <a:endParaRPr lang="en-US"/>
          </a:p>
        </p:txBody>
      </p:sp>
    </p:spTree>
    <p:extLst>
      <p:ext uri="{BB962C8B-B14F-4D97-AF65-F5344CB8AC3E}">
        <p14:creationId xmlns:p14="http://schemas.microsoft.com/office/powerpoint/2010/main" val="3665100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2</a:t>
            </a:fld>
            <a:endParaRPr lang="en-US"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11</a:t>
            </a:fld>
            <a:endParaRPr lang="en-US" alt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12</a:t>
            </a:fld>
            <a:endParaRPr lang="en-US" alt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13</a:t>
            </a:fld>
            <a:endParaRPr lang="en-US" alt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14</a:t>
            </a:fld>
            <a:endParaRPr lang="en-US" alt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15</a:t>
            </a:fld>
            <a:endParaRPr lang="en-US"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3</a:t>
            </a:fld>
            <a:endParaRPr lang="en-US"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4</a:t>
            </a:fld>
            <a:endParaRPr lang="en-US"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5</a:t>
            </a:fld>
            <a:endParaRPr lang="en-US"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6</a:t>
            </a:fld>
            <a:endParaRPr lang="en-US" alt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7</a:t>
            </a:fld>
            <a:endParaRPr lang="en-US" alt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8</a:t>
            </a:fld>
            <a:endParaRPr lang="en-US" alt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9</a:t>
            </a:fld>
            <a:endParaRPr lang="en-US" alt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4580" name="Slide Number Placeholder 3"/>
          <p:cNvSpPr>
            <a:spLocks noGrp="1"/>
          </p:cNvSpPr>
          <p:nvPr>
            <p:ph type="sldNum" sz="quarter" idx="5"/>
          </p:nvPr>
        </p:nvSpPr>
        <p:spPr bwMode="auto">
          <a:noFill/>
          <a:ln>
            <a:miter lim="800000"/>
            <a:headEnd/>
            <a:tailEnd/>
          </a:ln>
        </p:spPr>
        <p:txBody>
          <a:bodyPr/>
          <a:lstStyle/>
          <a:p>
            <a:fld id="{70A731DB-FAB2-4AB3-8B30-17B19C778054}" type="slidenum">
              <a:rPr lang="en-US" altLang="fr-FR" smtClean="0"/>
              <a:pPr/>
              <a:t>10</a:t>
            </a:fld>
            <a:endParaRPr lang="en-US"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AEDEA8-644E-428E-9C8C-715C69C5DEE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EDEA8-644E-428E-9C8C-715C69C5DEE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EDEA8-644E-428E-9C8C-715C69C5DEE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EDEA8-644E-428E-9C8C-715C69C5DEE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AEDEA8-644E-428E-9C8C-715C69C5DEE4}"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AEDEA8-644E-428E-9C8C-715C69C5DEE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AEDEA8-644E-428E-9C8C-715C69C5DEE4}" type="datetimeFigureOut">
              <a:rPr lang="en-US" smtClean="0"/>
              <a:pPr/>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AEDEA8-644E-428E-9C8C-715C69C5DEE4}"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EDEA8-644E-428E-9C8C-715C69C5DEE4}"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EDEA8-644E-428E-9C8C-715C69C5DEE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EDEA8-644E-428E-9C8C-715C69C5DEE4}"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B4318-066F-4045-9E6C-B7CD3B4E8852}"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EDEA8-644E-428E-9C8C-715C69C5DEE4}" type="datetimeFigureOut">
              <a:rPr lang="en-US" smtClean="0"/>
              <a:pPr/>
              <a:t>1/21/2015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B4318-066F-4045-9E6C-B7CD3B4E8852}"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 name="Group 13"/>
          <p:cNvGrpSpPr>
            <a:grpSpLocks/>
          </p:cNvGrpSpPr>
          <p:nvPr/>
        </p:nvGrpSpPr>
        <p:grpSpPr bwMode="auto">
          <a:xfrm>
            <a:off x="152400" y="152400"/>
            <a:ext cx="8610600" cy="304800"/>
            <a:chOff x="152400" y="152400"/>
            <a:chExt cx="8610600" cy="304800"/>
          </a:xfrm>
        </p:grpSpPr>
        <p:sp>
          <p:nvSpPr>
            <p:cNvPr id="5"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 name="Picture 6" descr="LOGO AFRITAC Centre"/>
          <p:cNvPicPr/>
          <p:nvPr/>
        </p:nvPicPr>
        <p:blipFill>
          <a:blip r:embed="rId2" cstate="print"/>
          <a:srcRect/>
          <a:stretch>
            <a:fillRect/>
          </a:stretch>
        </p:blipFill>
        <p:spPr bwMode="auto">
          <a:xfrm>
            <a:off x="251521" y="548681"/>
            <a:ext cx="720080" cy="648072"/>
          </a:xfrm>
          <a:prstGeom prst="rect">
            <a:avLst/>
          </a:prstGeom>
          <a:noFill/>
          <a:ln w="9525">
            <a:no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8081963" y="533400"/>
            <a:ext cx="661987" cy="609600"/>
          </a:xfrm>
          <a:prstGeom prst="rect">
            <a:avLst/>
          </a:prstGeom>
          <a:noFill/>
          <a:ln w="9525">
            <a:noFill/>
            <a:miter lim="800000"/>
            <a:headEnd/>
            <a:tailEnd/>
          </a:ln>
        </p:spPr>
      </p:pic>
      <p:sp>
        <p:nvSpPr>
          <p:cNvPr id="9" name="Titre 11"/>
          <p:cNvSpPr txBox="1">
            <a:spLocks/>
          </p:cNvSpPr>
          <p:nvPr/>
        </p:nvSpPr>
        <p:spPr>
          <a:xfrm>
            <a:off x="142875" y="457200"/>
            <a:ext cx="8696325" cy="914400"/>
          </a:xfrm>
          <a:prstGeom prst="rect">
            <a:avLst/>
          </a:prstGeom>
        </p:spPr>
        <p:txBody>
          <a:bodyPr>
            <a:normAutofit fontScale="25000" lnSpcReduction="20000"/>
          </a:bodyPr>
          <a:lstStyle/>
          <a:p>
            <a:pPr algn="ctr" fontAlgn="auto">
              <a:spcBef>
                <a:spcPts val="0"/>
              </a:spcBef>
              <a:spcAft>
                <a:spcPts val="0"/>
              </a:spcAft>
              <a:defRPr/>
            </a:pPr>
            <a:r>
              <a:rPr lang="fr-FR" sz="3100" b="1" dirty="0">
                <a:latin typeface="+mj-lt"/>
                <a:ea typeface="+mj-ea"/>
                <a:cs typeface="+mj-cs"/>
              </a:rPr>
              <a:t/>
            </a:r>
            <a:br>
              <a:rPr lang="fr-FR" sz="3100" b="1" dirty="0">
                <a:latin typeface="+mj-lt"/>
                <a:ea typeface="+mj-ea"/>
                <a:cs typeface="+mj-cs"/>
              </a:rPr>
            </a:br>
            <a:r>
              <a:rPr lang="en-US" sz="8000" b="1" dirty="0" smtClean="0">
                <a:latin typeface="+mn-lt"/>
                <a:cs typeface="+mn-cs"/>
              </a:rPr>
              <a:t>SEMINAIRE CONJOINT AFRITAC  CENTRE– AFRITAC OUEST 1</a:t>
            </a:r>
          </a:p>
          <a:p>
            <a:pPr algn="ctr" fontAlgn="auto">
              <a:spcBef>
                <a:spcPts val="0"/>
              </a:spcBef>
              <a:spcAft>
                <a:spcPts val="0"/>
              </a:spcAft>
              <a:defRPr/>
            </a:pPr>
            <a:r>
              <a:rPr lang="en-US" sz="8000" b="1" dirty="0" smtClean="0"/>
              <a:t>Comptes Nationaux </a:t>
            </a:r>
            <a:r>
              <a:rPr lang="en-US" sz="8000" b="1" dirty="0" err="1" smtClean="0"/>
              <a:t>Trimestriels</a:t>
            </a:r>
            <a:r>
              <a:rPr lang="en-US" sz="8000" b="1" dirty="0" smtClean="0"/>
              <a:t> (CNT)</a:t>
            </a:r>
            <a:endParaRPr lang="en-US" sz="8000" b="1" dirty="0">
              <a:latin typeface="+mn-lt"/>
              <a:cs typeface="+mn-cs"/>
            </a:endParaRPr>
          </a:p>
          <a:p>
            <a:pPr algn="ctr" fontAlgn="auto">
              <a:spcAft>
                <a:spcPts val="0"/>
              </a:spcAft>
              <a:defRPr/>
            </a:pPr>
            <a:r>
              <a:rPr lang="fr-FR" sz="11200" dirty="0">
                <a:latin typeface="+mj-lt"/>
                <a:ea typeface="+mj-ea"/>
                <a:cs typeface="+mj-cs"/>
              </a:rPr>
              <a:t/>
            </a:r>
            <a:br>
              <a:rPr lang="fr-FR" sz="11200" dirty="0">
                <a:latin typeface="+mj-lt"/>
                <a:ea typeface="+mj-ea"/>
                <a:cs typeface="+mj-cs"/>
              </a:rPr>
            </a:br>
            <a:endParaRPr lang="fr-FR" sz="11200" dirty="0">
              <a:latin typeface="+mj-lt"/>
              <a:ea typeface="+mj-ea"/>
              <a:cs typeface="+mj-cs"/>
            </a:endParaRPr>
          </a:p>
        </p:txBody>
      </p:sp>
      <p:sp>
        <p:nvSpPr>
          <p:cNvPr id="10" name="Subtitle 2"/>
          <p:cNvSpPr>
            <a:spLocks noGrp="1"/>
          </p:cNvSpPr>
          <p:nvPr>
            <p:ph type="ctrTitle"/>
          </p:nvPr>
        </p:nvSpPr>
        <p:spPr/>
        <p:txBody>
          <a:bodyPr/>
          <a:lstStyle>
            <a:lvl1pPr>
              <a:defRPr/>
            </a:lvl1pPr>
          </a:lstStyle>
          <a:p>
            <a:pPr algn="ctr" eaLnBrk="1" hangingPunct="1">
              <a:lnSpc>
                <a:spcPct val="80000"/>
              </a:lnSpc>
              <a:buFont typeface="Arial" charset="0"/>
              <a:buNone/>
            </a:pPr>
            <a:r>
              <a:rPr lang="fr-FR" altLang="fr-FR" sz="2800" b="1" dirty="0" smtClean="0">
                <a:latin typeface="Calibri" pitchFamily="34" charset="0"/>
              </a:rPr>
              <a:t>METHODOLOGIE DES BRANCHES</a:t>
            </a:r>
          </a:p>
        </p:txBody>
      </p:sp>
      <p:sp>
        <p:nvSpPr>
          <p:cNvPr id="11" name="Subtitle 2"/>
          <p:cNvSpPr txBox="1">
            <a:spLocks noGrp="1"/>
          </p:cNvSpPr>
          <p:nvPr>
            <p:ph type="subTitle" idx="1"/>
          </p:nvPr>
        </p:nvSpPr>
        <p:spPr bwMode="auto">
          <a:xfrm>
            <a:off x="1371600" y="3276600"/>
            <a:ext cx="6400800" cy="990600"/>
          </a:xfrm>
          <a:prstGeom prst="rect">
            <a:avLst/>
          </a:prstGeom>
          <a:noFill/>
          <a:ln w="9525">
            <a:noFill/>
            <a:miter lim="800000"/>
            <a:headEnd/>
            <a:tailEnd/>
          </a:ln>
        </p:spPr>
        <p:txBody>
          <a:bodyPr>
            <a:normAutofit/>
          </a:bodyPr>
          <a:lstStyle/>
          <a:p>
            <a:pPr algn="ctr"/>
            <a:r>
              <a:rPr lang="fr-FR" altLang="fr-FR" sz="2400" b="1" dirty="0">
                <a:solidFill>
                  <a:schemeClr val="accent1"/>
                </a:solidFill>
                <a:latin typeface="Calibri" pitchFamily="34" charset="0"/>
              </a:rPr>
              <a:t>Institut national de la statistique </a:t>
            </a:r>
            <a:r>
              <a:rPr lang="fr-FR" altLang="fr-FR" sz="2400" b="1" dirty="0" smtClean="0">
                <a:solidFill>
                  <a:schemeClr val="accent1"/>
                </a:solidFill>
                <a:latin typeface="Calibri" pitchFamily="34" charset="0"/>
              </a:rPr>
              <a:t>et de la démographie (INSD)  - BURKINA FASO</a:t>
            </a:r>
            <a:endParaRPr lang="fr-FR" altLang="fr-FR" sz="1600" b="1" dirty="0">
              <a:solidFill>
                <a:schemeClr val="accent1"/>
              </a:solidFill>
              <a:latin typeface="Calibri" pitchFamily="34" charset="0"/>
            </a:endParaRPr>
          </a:p>
          <a:p>
            <a:pPr algn="ctr"/>
            <a:endParaRPr lang="fr-FR" altLang="fr-FR" sz="1100" b="1" dirty="0">
              <a:solidFill>
                <a:srgbClr val="00B050"/>
              </a:solidFill>
              <a:latin typeface="Tahoma" pitchFamily="34" charset="0"/>
              <a:cs typeface="Tahoma" pitchFamily="34" charset="0"/>
            </a:endParaRPr>
          </a:p>
          <a:p>
            <a:pPr algn="ctr"/>
            <a:endParaRPr lang="fr-ML" altLang="fr-FR" sz="1400" b="1" dirty="0">
              <a:solidFill>
                <a:srgbClr val="00B050"/>
              </a:solidFill>
              <a:latin typeface="Calibri" pitchFamily="34" charset="0"/>
            </a:endParaRPr>
          </a:p>
        </p:txBody>
      </p:sp>
      <p:sp>
        <p:nvSpPr>
          <p:cNvPr id="12" name="Rectangle 11"/>
          <p:cNvSpPr/>
          <p:nvPr/>
        </p:nvSpPr>
        <p:spPr>
          <a:xfrm>
            <a:off x="0" y="4495800"/>
            <a:ext cx="9158288" cy="3698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fontAlgn="auto">
              <a:spcBef>
                <a:spcPts val="0"/>
              </a:spcBef>
              <a:spcAft>
                <a:spcPts val="0"/>
              </a:spcAft>
              <a:defRPr/>
            </a:pPr>
            <a:r>
              <a:rPr lang="fr-FR" b="1" dirty="0" smtClean="0">
                <a:solidFill>
                  <a:schemeClr val="tx1"/>
                </a:solidFill>
              </a:rPr>
              <a:t>Méthodologie d’élaboration des CNT des services financiers</a:t>
            </a:r>
            <a:endParaRPr lang="fr-FR" sz="1700" b="1" dirty="0">
              <a:solidFill>
                <a:schemeClr val="tx1"/>
              </a:solidFill>
            </a:endParaRPr>
          </a:p>
        </p:txBody>
      </p:sp>
      <p:sp>
        <p:nvSpPr>
          <p:cNvPr id="13" name="Rectangle 13"/>
          <p:cNvSpPr>
            <a:spLocks noChangeArrowheads="1"/>
          </p:cNvSpPr>
          <p:nvPr/>
        </p:nvSpPr>
        <p:spPr bwMode="auto">
          <a:xfrm>
            <a:off x="6705600" y="5334000"/>
            <a:ext cx="2209800" cy="461665"/>
          </a:xfrm>
          <a:prstGeom prst="rect">
            <a:avLst/>
          </a:prstGeom>
          <a:noFill/>
          <a:ln w="9525">
            <a:noFill/>
            <a:miter lim="800000"/>
            <a:headEnd/>
            <a:tailEnd/>
          </a:ln>
        </p:spPr>
        <p:txBody>
          <a:bodyPr wrap="square">
            <a:spAutoFit/>
          </a:bodyPr>
          <a:lstStyle/>
          <a:p>
            <a:r>
              <a:rPr lang="fr-FR" altLang="fr-FR" sz="1200" dirty="0">
                <a:latin typeface="Calibri" pitchFamily="34" charset="0"/>
              </a:rPr>
              <a:t>Par : </a:t>
            </a:r>
            <a:r>
              <a:rPr lang="fr-FR" altLang="fr-FR" sz="1200" dirty="0" smtClean="0">
                <a:latin typeface="Calibri" pitchFamily="34" charset="0"/>
              </a:rPr>
              <a:t> B. François RAMDE</a:t>
            </a:r>
          </a:p>
          <a:p>
            <a:r>
              <a:rPr lang="fr-FR" altLang="fr-FR" sz="1200" dirty="0">
                <a:latin typeface="Calibri" pitchFamily="34" charset="0"/>
              </a:rPr>
              <a:t> </a:t>
            </a:r>
            <a:r>
              <a:rPr lang="fr-FR" altLang="fr-FR" sz="1200" dirty="0" smtClean="0">
                <a:latin typeface="Calibri" pitchFamily="34" charset="0"/>
              </a:rPr>
              <a:t>         P. Dieudonné SAWADOGO</a:t>
            </a:r>
            <a:endParaRPr lang="fr-FR" altLang="fr-FR" sz="1200" dirty="0">
              <a:latin typeface="Calibri" pitchFamily="34" charset="0"/>
            </a:endParaRPr>
          </a:p>
        </p:txBody>
      </p:sp>
      <p:sp>
        <p:nvSpPr>
          <p:cNvPr id="14" name="Date Placeholder 3"/>
          <p:cNvSpPr>
            <a:spLocks noGrp="1"/>
          </p:cNvSpPr>
          <p:nvPr>
            <p:ph type="dt" sz="half" idx="12"/>
          </p:nvPr>
        </p:nvSpPr>
        <p:spPr>
          <a:xfrm>
            <a:off x="228600" y="632460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bg1"/>
                </a:solidFill>
                <a:latin typeface="+mn-lt"/>
                <a:cs typeface="+mn-cs"/>
              </a:defRPr>
            </a:lvl1pPr>
          </a:lstStyle>
          <a:p>
            <a:pPr>
              <a:defRPr/>
            </a:pPr>
            <a:fld id="{10310559-CA53-4CC6-B6FC-027D99C84AFE}" type="datetimeFigureOut">
              <a:rPr lang="en-US" smtClean="0"/>
              <a:pPr>
                <a:defRPr/>
              </a:pPr>
              <a:t>1/21/2015</a:t>
            </a:fld>
            <a:endParaRPr lang="en-US" dirty="0"/>
          </a:p>
        </p:txBody>
      </p:sp>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17" name="Slide Number Placeholder 5"/>
          <p:cNvSpPr txBox="1">
            <a:spLocks/>
          </p:cNvSpPr>
          <p:nvPr/>
        </p:nvSpPr>
        <p:spPr>
          <a:xfrm>
            <a:off x="7696200" y="6400800"/>
            <a:ext cx="990600" cy="228599"/>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dirty="0"/>
              <a:t>1</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3. Tests d’étalonnage réalisés et leurs limites</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10</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3" name="Rectangle 22"/>
          <p:cNvSpPr>
            <a:spLocks noChangeArrowheads="1"/>
          </p:cNvSpPr>
          <p:nvPr/>
        </p:nvSpPr>
        <p:spPr bwMode="auto">
          <a:xfrm>
            <a:off x="5866161" y="2362200"/>
            <a:ext cx="2745678" cy="1477328"/>
          </a:xfrm>
          <a:prstGeom prst="rect">
            <a:avLst/>
          </a:prstGeom>
          <a:solidFill>
            <a:schemeClr val="bg1"/>
          </a:solidFill>
          <a:ln w="9525">
            <a:noFill/>
            <a:miter lim="800000"/>
            <a:headEnd/>
            <a:tailEnd/>
          </a:ln>
        </p:spPr>
        <p:txBody>
          <a:bodyPr wrap="square">
            <a:spAutoFit/>
          </a:bodyPr>
          <a:lstStyle/>
          <a:p>
            <a:pPr algn="just"/>
            <a:r>
              <a:rPr lang="fr-FR" altLang="fr-FR" dirty="0" smtClean="0">
                <a:latin typeface="Calibri" pitchFamily="34" charset="0"/>
              </a:rPr>
              <a:t>Commentaires: L’indicateur et le compte s’ajustent bien.  </a:t>
            </a:r>
            <a:r>
              <a:rPr lang="fr-FR" altLang="fr-FR" b="1" dirty="0" err="1" smtClean="0">
                <a:latin typeface="Calibri" pitchFamily="34" charset="0"/>
              </a:rPr>
              <a:t>Coeff</a:t>
            </a:r>
            <a:r>
              <a:rPr lang="fr-FR" altLang="fr-FR" b="1" dirty="0" smtClean="0">
                <a:latin typeface="Calibri" pitchFamily="34" charset="0"/>
              </a:rPr>
              <a:t> </a:t>
            </a:r>
            <a:r>
              <a:rPr lang="fr-FR" altLang="fr-FR" b="1" dirty="0" err="1" smtClean="0">
                <a:latin typeface="Calibri" pitchFamily="34" charset="0"/>
              </a:rPr>
              <a:t>Corr</a:t>
            </a:r>
            <a:r>
              <a:rPr lang="fr-FR" altLang="fr-FR" b="1" dirty="0" smtClean="0">
                <a:latin typeface="Calibri" pitchFamily="34" charset="0"/>
              </a:rPr>
              <a:t> = 98,0%</a:t>
            </a:r>
            <a:r>
              <a:rPr lang="fr-FR" altLang="fr-FR" dirty="0" smtClean="0">
                <a:latin typeface="Calibri" pitchFamily="34" charset="0"/>
              </a:rPr>
              <a:t>.</a:t>
            </a:r>
          </a:p>
          <a:p>
            <a:endParaRPr lang="fr-FR" altLang="fr-FR" dirty="0" smtClean="0">
              <a:latin typeface="Calibri" pitchFamily="34" charset="0"/>
            </a:endParaRPr>
          </a:p>
          <a:p>
            <a:endParaRPr lang="en-US" altLang="fr-FR" dirty="0">
              <a:latin typeface="Calibri" pitchFamily="34" charset="0"/>
            </a:endParaRPr>
          </a:p>
        </p:txBody>
      </p:sp>
      <p:sp>
        <p:nvSpPr>
          <p:cNvPr id="21" name="Rectangle 5"/>
          <p:cNvSpPr>
            <a:spLocks noChangeArrowheads="1"/>
          </p:cNvSpPr>
          <p:nvPr/>
        </p:nvSpPr>
        <p:spPr bwMode="auto">
          <a:xfrm>
            <a:off x="454281" y="1295400"/>
            <a:ext cx="8001000" cy="830997"/>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sz="1600" dirty="0">
                <a:latin typeface="Calibri" pitchFamily="34" charset="0"/>
              </a:rPr>
              <a:t> </a:t>
            </a:r>
            <a:r>
              <a:rPr lang="fr-FR" altLang="fr-FR" sz="1600" dirty="0" smtClean="0">
                <a:latin typeface="Calibri" pitchFamily="34" charset="0"/>
              </a:rPr>
              <a:t>Test 1 (agrégats annuels=Production de services non marchands, indicateur trimestriel = Effectifs des administrations publiques , modèle=, graphique (indicateur(s) annualisés-agrégats annuels)</a:t>
            </a:r>
            <a:endParaRPr lang="en-US" altLang="fr-FR" sz="1600" dirty="0">
              <a:latin typeface="Calibri" pitchFamily="34" charset="0"/>
            </a:endParaRPr>
          </a:p>
        </p:txBody>
      </p:sp>
      <p:graphicFrame>
        <p:nvGraphicFramePr>
          <p:cNvPr id="17" name="Graphique 16"/>
          <p:cNvGraphicFramePr>
            <a:graphicFrameLocks/>
          </p:cNvGraphicFramePr>
          <p:nvPr>
            <p:extLst>
              <p:ext uri="{D42A27DB-BD31-4B8C-83A1-F6EECF244321}">
                <p14:modId xmlns:p14="http://schemas.microsoft.com/office/powerpoint/2010/main" val="1730233836"/>
              </p:ext>
            </p:extLst>
          </p:nvPr>
        </p:nvGraphicFramePr>
        <p:xfrm>
          <a:off x="400889" y="2126397"/>
          <a:ext cx="5334000" cy="381720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3. Tests d’étalonnage réalisés et leurs limites</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noProof="0" dirty="0" smtClean="0"/>
              <a:t>11</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3" name="Rectangle 22"/>
          <p:cNvSpPr>
            <a:spLocks noChangeArrowheads="1"/>
          </p:cNvSpPr>
          <p:nvPr/>
        </p:nvSpPr>
        <p:spPr bwMode="auto">
          <a:xfrm>
            <a:off x="609600" y="2362200"/>
            <a:ext cx="8002239" cy="646331"/>
          </a:xfrm>
          <a:prstGeom prst="rect">
            <a:avLst/>
          </a:prstGeom>
          <a:solidFill>
            <a:schemeClr val="bg1"/>
          </a:solidFill>
          <a:ln w="9525">
            <a:noFill/>
            <a:miter lim="800000"/>
            <a:headEnd/>
            <a:tailEnd/>
          </a:ln>
        </p:spPr>
        <p:txBody>
          <a:bodyPr wrap="square">
            <a:spAutoFit/>
          </a:bodyPr>
          <a:lstStyle/>
          <a:p>
            <a:r>
              <a:rPr lang="fr-FR" altLang="fr-FR" dirty="0" smtClean="0">
                <a:latin typeface="Calibri" pitchFamily="34" charset="0"/>
              </a:rPr>
              <a:t>L’</a:t>
            </a:r>
            <a:r>
              <a:rPr lang="fr-FR" altLang="fr-FR" dirty="0" err="1" smtClean="0">
                <a:latin typeface="Calibri" pitchFamily="34" charset="0"/>
              </a:rPr>
              <a:t>étallonnage</a:t>
            </a:r>
            <a:r>
              <a:rPr lang="fr-FR" altLang="fr-FR" dirty="0" smtClean="0">
                <a:latin typeface="Calibri" pitchFamily="34" charset="0"/>
              </a:rPr>
              <a:t> sur ECOTRIM  donne un R2 de 92%. </a:t>
            </a:r>
          </a:p>
          <a:p>
            <a:r>
              <a:rPr lang="fr-FR" altLang="fr-FR" dirty="0" smtClean="0">
                <a:latin typeface="Calibri" pitchFamily="34" charset="0"/>
              </a:rPr>
              <a:t>Le </a:t>
            </a:r>
            <a:r>
              <a:rPr lang="fr-FR" altLang="fr-FR" dirty="0" err="1" smtClean="0">
                <a:latin typeface="Calibri" pitchFamily="34" charset="0"/>
              </a:rPr>
              <a:t>Durbin</a:t>
            </a:r>
            <a:r>
              <a:rPr lang="fr-FR" altLang="fr-FR" dirty="0" smtClean="0">
                <a:latin typeface="Calibri" pitchFamily="34" charset="0"/>
              </a:rPr>
              <a:t> Watson est égal à 1,6. </a:t>
            </a:r>
            <a:endParaRPr lang="en-US" altLang="fr-FR" b="1" dirty="0">
              <a:latin typeface="Calibri" pitchFamily="34" charset="0"/>
            </a:endParaRPr>
          </a:p>
        </p:txBody>
      </p:sp>
      <p:sp>
        <p:nvSpPr>
          <p:cNvPr id="21" name="Rectangle 5"/>
          <p:cNvSpPr>
            <a:spLocks noChangeArrowheads="1"/>
          </p:cNvSpPr>
          <p:nvPr/>
        </p:nvSpPr>
        <p:spPr bwMode="auto">
          <a:xfrm>
            <a:off x="454281" y="1295400"/>
            <a:ext cx="8001000" cy="830997"/>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sz="1600" dirty="0">
                <a:latin typeface="Calibri" pitchFamily="34" charset="0"/>
              </a:rPr>
              <a:t> </a:t>
            </a:r>
            <a:r>
              <a:rPr lang="fr-FR" altLang="fr-FR" sz="1600" dirty="0" smtClean="0">
                <a:latin typeface="Calibri" pitchFamily="34" charset="0"/>
              </a:rPr>
              <a:t>Test 1 (agrégats annuels=Production de la branche Services non marchands, indicateur trimestriel = effectifs trimestriels de la fonction publique, modèle=, graphique (indicateur(s) annualisés-agrégats annuels)</a:t>
            </a:r>
            <a:endParaRPr lang="en-US" altLang="fr-FR" sz="1600" dirty="0">
              <a:latin typeface="Calibri" pitchFamily="34" charset="0"/>
            </a:endParaRPr>
          </a:p>
        </p:txBody>
      </p:sp>
    </p:spTree>
    <p:extLst>
      <p:ext uri="{BB962C8B-B14F-4D97-AF65-F5344CB8AC3E}">
        <p14:creationId xmlns:p14="http://schemas.microsoft.com/office/powerpoint/2010/main" val="720656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3. Tests d’étalonnage réalisés et leurs limites</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10</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3" name="Rectangle 22"/>
          <p:cNvSpPr>
            <a:spLocks noChangeArrowheads="1"/>
          </p:cNvSpPr>
          <p:nvPr/>
        </p:nvSpPr>
        <p:spPr bwMode="auto">
          <a:xfrm>
            <a:off x="5866161" y="2362200"/>
            <a:ext cx="2745678" cy="3693319"/>
          </a:xfrm>
          <a:prstGeom prst="rect">
            <a:avLst/>
          </a:prstGeom>
          <a:solidFill>
            <a:schemeClr val="bg1"/>
          </a:solidFill>
          <a:ln w="9525">
            <a:noFill/>
            <a:miter lim="800000"/>
            <a:headEnd/>
            <a:tailEnd/>
          </a:ln>
        </p:spPr>
        <p:txBody>
          <a:bodyPr wrap="square">
            <a:spAutoFit/>
          </a:bodyPr>
          <a:lstStyle/>
          <a:p>
            <a:pPr algn="just"/>
            <a:r>
              <a:rPr lang="fr-FR" altLang="fr-FR" dirty="0" smtClean="0">
                <a:latin typeface="Calibri" pitchFamily="34" charset="0"/>
              </a:rPr>
              <a:t>Commentaires: L’indicateur et le compte s’ajustent bien.  </a:t>
            </a:r>
            <a:r>
              <a:rPr lang="fr-FR" altLang="fr-FR" b="1" dirty="0" err="1" smtClean="0">
                <a:latin typeface="Calibri" pitchFamily="34" charset="0"/>
              </a:rPr>
              <a:t>Coeff</a:t>
            </a:r>
            <a:r>
              <a:rPr lang="fr-FR" altLang="fr-FR" b="1" dirty="0" smtClean="0">
                <a:latin typeface="Calibri" pitchFamily="34" charset="0"/>
              </a:rPr>
              <a:t> </a:t>
            </a:r>
            <a:r>
              <a:rPr lang="fr-FR" altLang="fr-FR" b="1" dirty="0" err="1" smtClean="0">
                <a:latin typeface="Calibri" pitchFamily="34" charset="0"/>
              </a:rPr>
              <a:t>Corr</a:t>
            </a:r>
            <a:r>
              <a:rPr lang="fr-FR" altLang="fr-FR" b="1" dirty="0" smtClean="0">
                <a:latin typeface="Calibri" pitchFamily="34" charset="0"/>
              </a:rPr>
              <a:t> = 98,7% </a:t>
            </a:r>
            <a:r>
              <a:rPr lang="fr-FR" altLang="fr-FR" dirty="0" smtClean="0">
                <a:latin typeface="Calibri" pitchFamily="34" charset="0"/>
              </a:rPr>
              <a:t>à niveau.</a:t>
            </a:r>
          </a:p>
          <a:p>
            <a:pPr algn="just"/>
            <a:endParaRPr lang="fr-FR" altLang="fr-FR" dirty="0">
              <a:latin typeface="Calibri" pitchFamily="34" charset="0"/>
            </a:endParaRPr>
          </a:p>
          <a:p>
            <a:pPr algn="just"/>
            <a:r>
              <a:rPr lang="fr-FR" altLang="fr-FR" dirty="0" smtClean="0">
                <a:latin typeface="Calibri" pitchFamily="34" charset="0"/>
              </a:rPr>
              <a:t>Le déflateur utilisé (IHPC) pose un problème notamment en 2008 : forte inflation. Il faudrait donc améliorer.</a:t>
            </a:r>
          </a:p>
          <a:p>
            <a:endParaRPr lang="fr-FR" altLang="fr-FR" dirty="0" smtClean="0">
              <a:latin typeface="Calibri" pitchFamily="34" charset="0"/>
            </a:endParaRPr>
          </a:p>
          <a:p>
            <a:r>
              <a:rPr lang="en-US" altLang="fr-FR" dirty="0" smtClean="0">
                <a:latin typeface="Calibri" pitchFamily="34" charset="0"/>
              </a:rPr>
              <a:t>Sur </a:t>
            </a:r>
            <a:r>
              <a:rPr lang="en-US" altLang="fr-FR" dirty="0" err="1" smtClean="0">
                <a:latin typeface="Calibri" pitchFamily="34" charset="0"/>
              </a:rPr>
              <a:t>écotrim</a:t>
            </a:r>
            <a:r>
              <a:rPr lang="en-US" altLang="fr-FR" smtClean="0">
                <a:latin typeface="Calibri" pitchFamily="34" charset="0"/>
              </a:rPr>
              <a:t> R2=96%, DW=2,02.</a:t>
            </a:r>
            <a:endParaRPr lang="en-US" altLang="fr-FR" dirty="0">
              <a:latin typeface="Calibri" pitchFamily="34" charset="0"/>
            </a:endParaRPr>
          </a:p>
        </p:txBody>
      </p:sp>
      <p:sp>
        <p:nvSpPr>
          <p:cNvPr id="21" name="Rectangle 5"/>
          <p:cNvSpPr>
            <a:spLocks noChangeArrowheads="1"/>
          </p:cNvSpPr>
          <p:nvPr/>
        </p:nvSpPr>
        <p:spPr bwMode="auto">
          <a:xfrm>
            <a:off x="559853" y="1183976"/>
            <a:ext cx="8001000" cy="830997"/>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sz="1600" dirty="0">
                <a:latin typeface="Calibri" pitchFamily="34" charset="0"/>
              </a:rPr>
              <a:t> </a:t>
            </a:r>
            <a:r>
              <a:rPr lang="fr-FR" altLang="fr-FR" sz="1600" dirty="0" smtClean="0">
                <a:latin typeface="Calibri" pitchFamily="34" charset="0"/>
              </a:rPr>
              <a:t>Test 2 (agrégats annuels=Production de services non marchands, indicateur trimestriel = Salaires et autres dépenses de fonctionnement des APU déflatés par l’IHPC , modèle=, graphique (indicateur(s) annualisés-agrégats annuels)</a:t>
            </a:r>
            <a:endParaRPr lang="en-US" altLang="fr-FR" sz="1600" dirty="0">
              <a:latin typeface="Calibri" pitchFamily="34" charset="0"/>
            </a:endParaRPr>
          </a:p>
        </p:txBody>
      </p:sp>
      <p:graphicFrame>
        <p:nvGraphicFramePr>
          <p:cNvPr id="20" name="Graphique 19"/>
          <p:cNvGraphicFramePr>
            <a:graphicFrameLocks/>
          </p:cNvGraphicFramePr>
          <p:nvPr>
            <p:extLst>
              <p:ext uri="{D42A27DB-BD31-4B8C-83A1-F6EECF244321}">
                <p14:modId xmlns:p14="http://schemas.microsoft.com/office/powerpoint/2010/main" val="2834541397"/>
              </p:ext>
            </p:extLst>
          </p:nvPr>
        </p:nvGraphicFramePr>
        <p:xfrm>
          <a:off x="323528" y="2027694"/>
          <a:ext cx="5472608" cy="437310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38861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07777"/>
          </a:xfrm>
          <a:prstGeom prst="rect">
            <a:avLst/>
          </a:prstGeom>
          <a:solidFill>
            <a:srgbClr val="FFD243"/>
          </a:solidFill>
          <a:ln w="9525">
            <a:noFill/>
            <a:miter lim="800000"/>
            <a:headEnd/>
            <a:tailEnd/>
          </a:ln>
        </p:spPr>
        <p:txBody>
          <a:bodyPr wrap="square">
            <a:spAutoFit/>
          </a:bodyPr>
          <a:lstStyle/>
          <a:p>
            <a:pPr algn="ctr"/>
            <a:r>
              <a:rPr lang="fr-FR" altLang="fr-FR" sz="1400" dirty="0" smtClean="0">
                <a:latin typeface="Calibri" pitchFamily="34" charset="0"/>
              </a:rPr>
              <a:t>4. Dispositif de collecte, de mise à jour et de validation des données</a:t>
            </a:r>
            <a:endParaRPr lang="fr-FR" altLang="fr-FR" sz="14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12</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17" name="Rectangle 5"/>
          <p:cNvSpPr>
            <a:spLocks noChangeArrowheads="1"/>
          </p:cNvSpPr>
          <p:nvPr/>
        </p:nvSpPr>
        <p:spPr bwMode="auto">
          <a:xfrm>
            <a:off x="838200" y="1600200"/>
            <a:ext cx="7010400" cy="1785104"/>
          </a:xfrm>
          <a:prstGeom prst="rect">
            <a:avLst/>
          </a:prstGeom>
          <a:solidFill>
            <a:schemeClr val="bg1"/>
          </a:solidFill>
          <a:ln w="9525">
            <a:noFill/>
            <a:miter lim="800000"/>
            <a:headEnd/>
            <a:tailEnd/>
          </a:ln>
        </p:spPr>
        <p:txBody>
          <a:bodyPr>
            <a:spAutoFit/>
          </a:bodyPr>
          <a:lstStyle/>
          <a:p>
            <a:pPr>
              <a:spcAft>
                <a:spcPts val="1200"/>
              </a:spcAft>
              <a:buFont typeface="Arial" charset="0"/>
              <a:buChar char="•"/>
            </a:pPr>
            <a:r>
              <a:rPr lang="fr-FR" altLang="fr-FR" dirty="0">
                <a:latin typeface="Calibri" pitchFamily="34" charset="0"/>
              </a:rPr>
              <a:t> </a:t>
            </a:r>
            <a:r>
              <a:rPr lang="fr-FR" altLang="fr-FR" dirty="0" smtClean="0">
                <a:latin typeface="Calibri" pitchFamily="34" charset="0"/>
              </a:rPr>
              <a:t>Les effectifs des APU sont obtenus à partir de l’annuaire statistique nationale, soit à partir de la collecte des données pour l’élaboration des CNT. </a:t>
            </a:r>
          </a:p>
          <a:p>
            <a:pPr>
              <a:spcAft>
                <a:spcPts val="1200"/>
              </a:spcAft>
            </a:pPr>
            <a:r>
              <a:rPr lang="fr-FR" altLang="fr-FR" dirty="0" smtClean="0">
                <a:latin typeface="Calibri" pitchFamily="34" charset="0"/>
              </a:rPr>
              <a:t>  </a:t>
            </a:r>
          </a:p>
          <a:p>
            <a:pPr>
              <a:spcAft>
                <a:spcPts val="1200"/>
              </a:spcAft>
              <a:buFont typeface="Arial" charset="0"/>
              <a:buChar char="•"/>
            </a:pPr>
            <a:endParaRPr lang="en-US" altLang="fr-FR"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07777"/>
          </a:xfrm>
          <a:prstGeom prst="rect">
            <a:avLst/>
          </a:prstGeom>
          <a:solidFill>
            <a:srgbClr val="FFD243"/>
          </a:solidFill>
          <a:ln w="9525">
            <a:noFill/>
            <a:miter lim="800000"/>
            <a:headEnd/>
            <a:tailEnd/>
          </a:ln>
        </p:spPr>
        <p:txBody>
          <a:bodyPr wrap="square">
            <a:spAutoFit/>
          </a:bodyPr>
          <a:lstStyle/>
          <a:p>
            <a:pPr algn="ctr"/>
            <a:r>
              <a:rPr lang="fr-FR" altLang="fr-FR" sz="1400" dirty="0" smtClean="0">
                <a:latin typeface="Calibri" pitchFamily="34" charset="0"/>
              </a:rPr>
              <a:t>5. Perspectives</a:t>
            </a:r>
            <a:endParaRPr lang="fr-FR" altLang="fr-FR" sz="14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dirty="0" smtClean="0"/>
              <a:t>13</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17" name="Rectangle 5"/>
          <p:cNvSpPr>
            <a:spLocks noChangeArrowheads="1"/>
          </p:cNvSpPr>
          <p:nvPr/>
        </p:nvSpPr>
        <p:spPr bwMode="auto">
          <a:xfrm>
            <a:off x="838200" y="1600200"/>
            <a:ext cx="7010400" cy="1508105"/>
          </a:xfrm>
          <a:prstGeom prst="rect">
            <a:avLst/>
          </a:prstGeom>
          <a:solidFill>
            <a:schemeClr val="bg1"/>
          </a:solidFill>
          <a:ln w="9525">
            <a:noFill/>
            <a:miter lim="800000"/>
            <a:headEnd/>
            <a:tailEnd/>
          </a:ln>
        </p:spPr>
        <p:txBody>
          <a:bodyPr>
            <a:spAutoFit/>
          </a:bodyPr>
          <a:lstStyle/>
          <a:p>
            <a:pPr>
              <a:spcAft>
                <a:spcPts val="1200"/>
              </a:spcAft>
              <a:buFont typeface="Arial" charset="0"/>
              <a:buChar char="•"/>
            </a:pPr>
            <a:r>
              <a:rPr lang="fr-FR" altLang="fr-FR" dirty="0">
                <a:latin typeface="Calibri" pitchFamily="34" charset="0"/>
              </a:rPr>
              <a:t> </a:t>
            </a:r>
            <a:r>
              <a:rPr lang="fr-FR" altLang="fr-FR" dirty="0" smtClean="0">
                <a:latin typeface="Calibri" pitchFamily="34" charset="0"/>
              </a:rPr>
              <a:t>Travailler avec le ministère de la fonction publique pour établir le profil trimestriel des données sur toute la série 1999-2012;</a:t>
            </a:r>
          </a:p>
          <a:p>
            <a:pPr>
              <a:spcAft>
                <a:spcPts val="1200"/>
              </a:spcAft>
              <a:buFont typeface="Arial" charset="0"/>
              <a:buChar char="•"/>
            </a:pPr>
            <a:r>
              <a:rPr lang="fr-FR" altLang="fr-FR" dirty="0">
                <a:latin typeface="Calibri" pitchFamily="34" charset="0"/>
              </a:rPr>
              <a:t> </a:t>
            </a:r>
            <a:r>
              <a:rPr lang="fr-FR" altLang="fr-FR" dirty="0" smtClean="0">
                <a:latin typeface="Calibri" pitchFamily="34" charset="0"/>
              </a:rPr>
              <a:t>Essayer d’autres indicateurs, par exemple dépenses courantes / IHPC . </a:t>
            </a:r>
          </a:p>
          <a:p>
            <a:pPr>
              <a:spcAft>
                <a:spcPts val="1200"/>
              </a:spcAft>
            </a:pPr>
            <a:r>
              <a:rPr lang="fr-FR" altLang="fr-FR" dirty="0" smtClean="0">
                <a:latin typeface="Calibri" pitchFamily="34" charset="0"/>
              </a:rPr>
              <a:t> </a:t>
            </a:r>
            <a:endParaRPr lang="en-US" altLang="fr-FR"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524000" y="3352800"/>
            <a:ext cx="5562600" cy="369332"/>
          </a:xfrm>
          <a:prstGeom prst="rect">
            <a:avLst/>
          </a:prstGeom>
          <a:solidFill>
            <a:srgbClr val="FFD243"/>
          </a:solidFill>
          <a:ln w="9525">
            <a:noFill/>
            <a:miter lim="800000"/>
            <a:headEnd/>
            <a:tailEnd/>
          </a:ln>
        </p:spPr>
        <p:txBody>
          <a:bodyPr wrap="square">
            <a:spAutoFit/>
          </a:bodyPr>
          <a:lstStyle/>
          <a:p>
            <a:pPr algn="ctr"/>
            <a:r>
              <a:rPr lang="fr-FR" altLang="fr-FR" dirty="0" smtClean="0">
                <a:latin typeface="Calibri" pitchFamily="34" charset="0"/>
              </a:rPr>
              <a:t>MERCI</a:t>
            </a:r>
            <a:endParaRPr lang="en-US" altLang="fr-FR"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14</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69887"/>
          </a:xfrm>
          <a:prstGeom prst="rect">
            <a:avLst/>
          </a:prstGeom>
          <a:solidFill>
            <a:srgbClr val="FFD243"/>
          </a:solidFill>
          <a:ln w="9525">
            <a:noFill/>
            <a:miter lim="800000"/>
            <a:headEnd/>
            <a:tailEnd/>
          </a:ln>
        </p:spPr>
        <p:txBody>
          <a:bodyPr wrap="square">
            <a:spAutoFit/>
          </a:bodyPr>
          <a:lstStyle/>
          <a:p>
            <a:pPr algn="ctr"/>
            <a:r>
              <a:rPr lang="fr-FR" altLang="fr-FR" dirty="0">
                <a:latin typeface="Calibri" pitchFamily="34" charset="0"/>
              </a:rPr>
              <a:t>Plan de la présentation</a:t>
            </a:r>
            <a:endParaRPr lang="en-US" altLang="fr-FR"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9"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2</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17" name="Rectangle 3"/>
          <p:cNvSpPr>
            <a:spLocks noChangeArrowheads="1"/>
          </p:cNvSpPr>
          <p:nvPr/>
        </p:nvSpPr>
        <p:spPr bwMode="auto">
          <a:xfrm>
            <a:off x="838200" y="1371600"/>
            <a:ext cx="7696200" cy="3810000"/>
          </a:xfrm>
          <a:prstGeom prst="rect">
            <a:avLst/>
          </a:prstGeom>
          <a:noFill/>
          <a:ln w="9525">
            <a:noFill/>
            <a:miter lim="800000"/>
            <a:headEnd/>
            <a:tailEnd/>
          </a:ln>
        </p:spPr>
        <p:txBody>
          <a:bodyPr/>
          <a:lstStyle/>
          <a:p>
            <a:pPr marL="514350" indent="-514350" defTabSz="844550">
              <a:lnSpc>
                <a:spcPct val="90000"/>
              </a:lnSpc>
              <a:spcAft>
                <a:spcPct val="35000"/>
              </a:spcAft>
              <a:buFont typeface="Calibri" pitchFamily="34" charset="0"/>
              <a:buAutoNum type="arabicPeriod"/>
            </a:pPr>
            <a:r>
              <a:rPr lang="fr-FR" altLang="fr-FR" sz="2400" dirty="0" smtClean="0">
                <a:latin typeface="Calibri" pitchFamily="34" charset="0"/>
              </a:rPr>
              <a:t>Synthèse de la méthode de calcul de la valeur ajoutée dans les CNA de la branche services financiers.</a:t>
            </a:r>
          </a:p>
          <a:p>
            <a:pPr marL="514350" indent="-514350" defTabSz="844550">
              <a:lnSpc>
                <a:spcPct val="90000"/>
              </a:lnSpc>
              <a:spcAft>
                <a:spcPct val="35000"/>
              </a:spcAft>
              <a:buFont typeface="Calibri" pitchFamily="34" charset="0"/>
              <a:buAutoNum type="arabicPeriod"/>
            </a:pPr>
            <a:r>
              <a:rPr lang="fr-FR" altLang="fr-FR" sz="2400" dirty="0" smtClean="0">
                <a:latin typeface="Calibri" pitchFamily="34" charset="0"/>
              </a:rPr>
              <a:t>Méthodologie </a:t>
            </a:r>
            <a:r>
              <a:rPr lang="fr-FR" altLang="fr-FR" sz="2400" dirty="0">
                <a:latin typeface="Calibri" pitchFamily="34" charset="0"/>
              </a:rPr>
              <a:t>de calcul de la VA de la branche </a:t>
            </a:r>
            <a:r>
              <a:rPr lang="fr-FR" altLang="fr-FR" sz="2400" dirty="0" smtClean="0">
                <a:latin typeface="Calibri" pitchFamily="34" charset="0"/>
              </a:rPr>
              <a:t>construction dans </a:t>
            </a:r>
            <a:r>
              <a:rPr lang="fr-FR" altLang="fr-FR" sz="2400" dirty="0">
                <a:latin typeface="Calibri" pitchFamily="34" charset="0"/>
              </a:rPr>
              <a:t>les CNT</a:t>
            </a:r>
          </a:p>
          <a:p>
            <a:pPr marL="514350" indent="-514350" defTabSz="844550">
              <a:lnSpc>
                <a:spcPct val="90000"/>
              </a:lnSpc>
              <a:spcAft>
                <a:spcPct val="35000"/>
              </a:spcAft>
              <a:buFont typeface="Calibri" pitchFamily="34" charset="0"/>
              <a:buAutoNum type="arabicPeriod"/>
            </a:pPr>
            <a:r>
              <a:rPr lang="fr-FR" altLang="fr-FR" sz="2400" dirty="0">
                <a:latin typeface="Calibri" pitchFamily="34" charset="0"/>
              </a:rPr>
              <a:t>Tests d’étalonnage réalisés et leurs limites</a:t>
            </a:r>
          </a:p>
          <a:p>
            <a:pPr marL="514350" indent="-514350" defTabSz="844550">
              <a:lnSpc>
                <a:spcPct val="90000"/>
              </a:lnSpc>
              <a:spcAft>
                <a:spcPct val="35000"/>
              </a:spcAft>
              <a:buFont typeface="Calibri" pitchFamily="34" charset="0"/>
              <a:buAutoNum type="arabicPeriod"/>
            </a:pPr>
            <a:r>
              <a:rPr lang="fr-FR" altLang="fr-FR" sz="2400" dirty="0">
                <a:latin typeface="Calibri" pitchFamily="34" charset="0"/>
              </a:rPr>
              <a:t>Dispositif de collecte, de mise à jour et de validation des données</a:t>
            </a:r>
          </a:p>
          <a:p>
            <a:pPr marL="514350" indent="-514350" defTabSz="844550">
              <a:lnSpc>
                <a:spcPct val="90000"/>
              </a:lnSpc>
              <a:spcAft>
                <a:spcPct val="35000"/>
              </a:spcAft>
              <a:buFont typeface="Calibri" pitchFamily="34" charset="0"/>
              <a:buAutoNum type="arabicPeriod"/>
            </a:pPr>
            <a:r>
              <a:rPr lang="fr-FR" altLang="fr-FR" sz="2400" dirty="0">
                <a:latin typeface="Calibri" pitchFamily="34" charset="0"/>
              </a:rPr>
              <a:t>Perspectives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3481"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1. Synthèse de la méthode de calcul de la VA dans les CNA (1)</a:t>
            </a:r>
            <a:endParaRPr lang="en-US"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dirty="0"/>
              <a:t>3</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graphicFrame>
        <p:nvGraphicFramePr>
          <p:cNvPr id="20" name="Tableau 1"/>
          <p:cNvGraphicFramePr>
            <a:graphicFrameLocks noGrp="1"/>
          </p:cNvGraphicFramePr>
          <p:nvPr>
            <p:extLst>
              <p:ext uri="{D42A27DB-BD31-4B8C-83A1-F6EECF244321}">
                <p14:modId xmlns:p14="http://schemas.microsoft.com/office/powerpoint/2010/main" val="277474938"/>
              </p:ext>
            </p:extLst>
          </p:nvPr>
        </p:nvGraphicFramePr>
        <p:xfrm>
          <a:off x="609600" y="1682353"/>
          <a:ext cx="8077200" cy="4489847"/>
        </p:xfrm>
        <a:graphic>
          <a:graphicData uri="http://schemas.openxmlformats.org/drawingml/2006/table">
            <a:tbl>
              <a:tblPr/>
              <a:tblGrid>
                <a:gridCol w="2362200"/>
                <a:gridCol w="5715000"/>
              </a:tblGrid>
              <a:tr h="39983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Intitulé des branches CNA</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Services non marchands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31882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Poids de la VA dans le PIB</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18,8% en 2012</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49273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Poids du secteur informel dans la branche</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0%</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55069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Source de données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Rapports d’activités des banques et des assurances</a:t>
                      </a:r>
                    </a:p>
                    <a:p>
                      <a:pPr marL="285750" marR="0" lvl="0" indent="-285750" algn="l" defTabSz="914400" rtl="0" eaLnBrk="1" fontAlgn="base" latinLnBrk="0" hangingPunct="1">
                        <a:lnSpc>
                          <a:spcPct val="100000"/>
                        </a:lnSpc>
                        <a:spcBef>
                          <a:spcPct val="0"/>
                        </a:spcBef>
                        <a:spcAft>
                          <a:spcPct val="0"/>
                        </a:spcAft>
                        <a:buClrTx/>
                        <a:buSzTx/>
                        <a:buFontTx/>
                        <a:buChar char="-"/>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65745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Méthodologie d’estimation de la production et des CI, volume et valeur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algn="just"/>
                      <a:r>
                        <a:rPr lang="fr-FR" sz="1800" kern="1200" dirty="0" smtClean="0">
                          <a:solidFill>
                            <a:schemeClr val="tx1"/>
                          </a:solidFill>
                          <a:effectLst/>
                          <a:latin typeface="+mn-lt"/>
                          <a:ea typeface="+mn-ea"/>
                          <a:cs typeface="+mn-cs"/>
                        </a:rPr>
                        <a:t>Calculés</a:t>
                      </a:r>
                      <a:r>
                        <a:rPr lang="fr-FR" sz="1800" kern="1200" baseline="0" dirty="0" smtClean="0">
                          <a:solidFill>
                            <a:schemeClr val="tx1"/>
                          </a:solidFill>
                          <a:effectLst/>
                          <a:latin typeface="+mn-lt"/>
                          <a:ea typeface="+mn-ea"/>
                          <a:cs typeface="+mn-cs"/>
                        </a:rPr>
                        <a:t> à</a:t>
                      </a:r>
                      <a:r>
                        <a:rPr lang="fr-FR" sz="1800" kern="1200" dirty="0" smtClean="0">
                          <a:solidFill>
                            <a:schemeClr val="tx1"/>
                          </a:solidFill>
                          <a:effectLst/>
                          <a:latin typeface="+mn-lt"/>
                          <a:ea typeface="+mn-ea"/>
                          <a:cs typeface="+mn-cs"/>
                        </a:rPr>
                        <a:t> partir du tableau</a:t>
                      </a:r>
                      <a:r>
                        <a:rPr lang="fr-FR" sz="1800" kern="1200" baseline="0" dirty="0" smtClean="0">
                          <a:solidFill>
                            <a:schemeClr val="tx1"/>
                          </a:solidFill>
                          <a:effectLst/>
                          <a:latin typeface="+mn-lt"/>
                          <a:ea typeface="+mn-ea"/>
                          <a:cs typeface="+mn-cs"/>
                        </a:rPr>
                        <a:t> des opérations financières de l’Etat, de la balance générale du trésor, des comptes des établissements publics de l’état, des comptes des collectivités, des états financiers des administrations de sécurité sociale, etc. </a:t>
                      </a:r>
                      <a:endParaRPr lang="fr-FR" sz="1800" kern="1200" dirty="0" smtClean="0">
                        <a:solidFill>
                          <a:schemeClr val="tx1"/>
                        </a:solidFill>
                        <a:effectLst/>
                        <a:latin typeface="+mn-lt"/>
                        <a:ea typeface="+mn-ea"/>
                        <a:cs typeface="+mn-cs"/>
                      </a:endParaRPr>
                    </a:p>
                    <a:p>
                      <a:pPr algn="just"/>
                      <a:endParaRPr lang="fr-FR" sz="1800" kern="1200" dirty="0" smtClean="0">
                        <a:solidFill>
                          <a:schemeClr val="tx1"/>
                        </a:solidFill>
                        <a:effectLst/>
                        <a:latin typeface="+mn-lt"/>
                        <a:ea typeface="+mn-ea"/>
                        <a:cs typeface="+mn-cs"/>
                      </a:endParaRPr>
                    </a:p>
                    <a:p>
                      <a:r>
                        <a:rPr lang="fr-FR" sz="1800" kern="1200" dirty="0" smtClean="0">
                          <a:solidFill>
                            <a:schemeClr val="tx1"/>
                          </a:solidFill>
                          <a:effectLst/>
                          <a:latin typeface="+mn-lt"/>
                          <a:ea typeface="+mn-ea"/>
                          <a:cs typeface="+mn-cs"/>
                        </a:rPr>
                        <a:t>En général, la production de l'administration  se limite à la production non marchande, mais il y a des cas de productions marchandes (secondaires). </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Rectangle 5"/>
          <p:cNvSpPr>
            <a:spLocks noChangeArrowheads="1"/>
          </p:cNvSpPr>
          <p:nvPr/>
        </p:nvSpPr>
        <p:spPr bwMode="auto">
          <a:xfrm>
            <a:off x="2285998" y="948154"/>
            <a:ext cx="4800601" cy="615553"/>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dirty="0">
                <a:latin typeface="Calibri" pitchFamily="34" charset="0"/>
              </a:rPr>
              <a:t> </a:t>
            </a:r>
            <a:r>
              <a:rPr lang="fr-FR" altLang="fr-FR" sz="1600" dirty="0" smtClean="0">
                <a:latin typeface="Calibri" pitchFamily="34" charset="0"/>
              </a:rPr>
              <a:t>Branches correspondantes dans la nomenclature des activités des comptes nationaux annuels (CNA)</a:t>
            </a:r>
            <a:endParaRPr lang="en-US" altLang="fr-FR" sz="16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3481"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1. Synthèse de la méthode de calcul de la VA dans les CNA (1)</a:t>
            </a:r>
            <a:endParaRPr lang="en-US"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4</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graphicFrame>
        <p:nvGraphicFramePr>
          <p:cNvPr id="20" name="Tableau 1"/>
          <p:cNvGraphicFramePr>
            <a:graphicFrameLocks noGrp="1"/>
          </p:cNvGraphicFramePr>
          <p:nvPr>
            <p:extLst>
              <p:ext uri="{D42A27DB-BD31-4B8C-83A1-F6EECF244321}">
                <p14:modId xmlns:p14="http://schemas.microsoft.com/office/powerpoint/2010/main" val="3409757502"/>
              </p:ext>
            </p:extLst>
          </p:nvPr>
        </p:nvGraphicFramePr>
        <p:xfrm>
          <a:off x="609600" y="1682353"/>
          <a:ext cx="8077200" cy="2285996"/>
        </p:xfrm>
        <a:graphic>
          <a:graphicData uri="http://schemas.openxmlformats.org/drawingml/2006/table">
            <a:tbl>
              <a:tblPr/>
              <a:tblGrid>
                <a:gridCol w="2362200"/>
                <a:gridCol w="5715000"/>
              </a:tblGrid>
              <a:tr h="55963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Méthodologie d’estimation de la production et des CI, volume et valeur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r>
                        <a:rPr lang="fr-FR" sz="1800" kern="1200" dirty="0" smtClean="0">
                          <a:solidFill>
                            <a:schemeClr val="tx1"/>
                          </a:solidFill>
                          <a:effectLst/>
                          <a:latin typeface="+mn-lt"/>
                          <a:ea typeface="+mn-ea"/>
                          <a:cs typeface="+mn-cs"/>
                        </a:rPr>
                        <a:t>Ainsi, la production totale est déterminée par la formule :</a:t>
                      </a:r>
                    </a:p>
                    <a:p>
                      <a:endParaRPr lang="fr-FR" sz="1800" kern="1200" dirty="0" smtClean="0">
                        <a:solidFill>
                          <a:schemeClr val="tx1"/>
                        </a:solidFill>
                        <a:effectLst/>
                        <a:latin typeface="+mn-lt"/>
                        <a:ea typeface="+mn-ea"/>
                        <a:cs typeface="+mn-cs"/>
                      </a:endParaRPr>
                    </a:p>
                    <a:p>
                      <a:r>
                        <a:rPr lang="fr-FR" sz="1800" b="1" kern="1200" dirty="0" smtClean="0">
                          <a:solidFill>
                            <a:schemeClr val="tx1"/>
                          </a:solidFill>
                          <a:effectLst/>
                          <a:latin typeface="+mn-lt"/>
                          <a:ea typeface="+mn-ea"/>
                          <a:cs typeface="+mn-cs"/>
                        </a:rPr>
                        <a:t>Production Totale = rémunérations salariales + CI + autres impôts nets des subventions sur la production + CCF</a:t>
                      </a:r>
                    </a:p>
                    <a:p>
                      <a:endParaRPr lang="fr-FR" sz="1800" kern="1200" dirty="0" smtClean="0">
                        <a:solidFill>
                          <a:schemeClr val="tx1"/>
                        </a:solidFill>
                        <a:effectLst/>
                        <a:latin typeface="+mn-lt"/>
                        <a:ea typeface="+mn-ea"/>
                        <a:cs typeface="+mn-cs"/>
                      </a:endParaRPr>
                    </a:p>
                    <a:p>
                      <a:r>
                        <a:rPr lang="fr-FR" sz="1800" b="1" kern="1200" dirty="0" smtClean="0">
                          <a:solidFill>
                            <a:schemeClr val="tx1"/>
                          </a:solidFill>
                          <a:effectLst/>
                          <a:latin typeface="+mn-lt"/>
                          <a:ea typeface="+mn-ea"/>
                          <a:cs typeface="+mn-cs"/>
                        </a:rPr>
                        <a:t>Production non marchande = Production totale – production marchande </a:t>
                      </a:r>
                    </a:p>
                    <a:p>
                      <a:endParaRPr lang="fr-FR" sz="1800" kern="1200" dirty="0">
                        <a:solidFill>
                          <a:schemeClr val="tx1"/>
                        </a:solidFill>
                        <a:effectLst/>
                        <a:latin typeface="+mn-lt"/>
                        <a:ea typeface="+mn-ea"/>
                        <a:cs typeface="+mn-cs"/>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Rectangle 5"/>
          <p:cNvSpPr>
            <a:spLocks noChangeArrowheads="1"/>
          </p:cNvSpPr>
          <p:nvPr/>
        </p:nvSpPr>
        <p:spPr bwMode="auto">
          <a:xfrm>
            <a:off x="2285998" y="948154"/>
            <a:ext cx="4800601" cy="615553"/>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dirty="0">
                <a:latin typeface="Calibri" pitchFamily="34" charset="0"/>
              </a:rPr>
              <a:t> </a:t>
            </a:r>
            <a:r>
              <a:rPr lang="fr-FR" altLang="fr-FR" sz="1600" dirty="0" smtClean="0">
                <a:latin typeface="Calibri" pitchFamily="34" charset="0"/>
              </a:rPr>
              <a:t>Branches correspondantes dans la nomenclature des activités des comptes nationaux annuels (CNA)</a:t>
            </a:r>
            <a:endParaRPr lang="en-US" altLang="fr-FR" sz="1600" dirty="0">
              <a:latin typeface="Calibri" pitchFamily="34" charset="0"/>
            </a:endParaRPr>
          </a:p>
        </p:txBody>
      </p:sp>
    </p:spTree>
    <p:extLst>
      <p:ext uri="{BB962C8B-B14F-4D97-AF65-F5344CB8AC3E}">
        <p14:creationId xmlns:p14="http://schemas.microsoft.com/office/powerpoint/2010/main" val="2243846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1. Synthèse de la méthode de calcul de la VA dans les CNA (2)</a:t>
            </a:r>
            <a:endParaRPr lang="en-US"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dirty="0"/>
              <a:t>5</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smtClean="0">
                <a:solidFill>
                  <a:schemeClr val="tx1"/>
                </a:solidFill>
              </a:rPr>
              <a:t>é</a:t>
            </a:r>
            <a:r>
              <a:rPr lang="en-US" sz="1000" dirty="0" err="1" smtClean="0">
                <a:solidFill>
                  <a:schemeClr val="tx1"/>
                </a:solidFill>
              </a:rPr>
              <a:t>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graphicFrame>
        <p:nvGraphicFramePr>
          <p:cNvPr id="3" name="Tableau 2"/>
          <p:cNvGraphicFramePr>
            <a:graphicFrameLocks noGrp="1"/>
          </p:cNvGraphicFramePr>
          <p:nvPr>
            <p:extLst>
              <p:ext uri="{D42A27DB-BD31-4B8C-83A1-F6EECF244321}">
                <p14:modId xmlns:p14="http://schemas.microsoft.com/office/powerpoint/2010/main" val="474898671"/>
              </p:ext>
            </p:extLst>
          </p:nvPr>
        </p:nvGraphicFramePr>
        <p:xfrm>
          <a:off x="457200" y="1600200"/>
          <a:ext cx="8077200" cy="2529844"/>
        </p:xfrm>
        <a:graphic>
          <a:graphicData uri="http://schemas.openxmlformats.org/drawingml/2006/table">
            <a:tbl>
              <a:tblPr/>
              <a:tblGrid>
                <a:gridCol w="2362200"/>
                <a:gridCol w="5715000"/>
              </a:tblGrid>
              <a:tr h="65437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Perspectives de développement des CNA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Avec le passage au SCN 2008, deux principales perspectives se dégagent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Revoir la nomenclature du secteur des administrations publiques;</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Faire une estimation des ISBL de manière séparée des administrations publiques;</a:t>
                      </a:r>
                    </a:p>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extLst>
      <p:ext uri="{BB962C8B-B14F-4D97-AF65-F5344CB8AC3E}">
        <p14:creationId xmlns:p14="http://schemas.microsoft.com/office/powerpoint/2010/main" val="608599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2. </a:t>
            </a:r>
            <a:r>
              <a:rPr lang="fr-FR" altLang="fr-FR" sz="1400" dirty="0" smtClean="0">
                <a:latin typeface="Calibri" pitchFamily="34" charset="0"/>
              </a:rPr>
              <a:t>Méthodologie de calcul de la VA de la branche élevage dans les CNT</a:t>
            </a:r>
            <a:endParaRPr lang="fr-FR" altLang="fr-FR" sz="14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noProof="0" dirty="0"/>
              <a:t>6</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graphicFrame>
        <p:nvGraphicFramePr>
          <p:cNvPr id="20" name="Tableau 1"/>
          <p:cNvGraphicFramePr>
            <a:graphicFrameLocks noGrp="1"/>
          </p:cNvGraphicFramePr>
          <p:nvPr>
            <p:extLst>
              <p:ext uri="{D42A27DB-BD31-4B8C-83A1-F6EECF244321}">
                <p14:modId xmlns:p14="http://schemas.microsoft.com/office/powerpoint/2010/main" val="1513198722"/>
              </p:ext>
            </p:extLst>
          </p:nvPr>
        </p:nvGraphicFramePr>
        <p:xfrm>
          <a:off x="457199" y="2772417"/>
          <a:ext cx="8229601" cy="3017516"/>
        </p:xfrm>
        <a:graphic>
          <a:graphicData uri="http://schemas.openxmlformats.org/drawingml/2006/table">
            <a:tbl>
              <a:tblPr/>
              <a:tblGrid>
                <a:gridCol w="1155327"/>
                <a:gridCol w="948477"/>
                <a:gridCol w="1020397"/>
                <a:gridCol w="972671"/>
                <a:gridCol w="1219200"/>
                <a:gridCol w="1219200"/>
                <a:gridCol w="1694329"/>
              </a:tblGrid>
              <a:tr h="5334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Indicateurs</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Nature (flux/stock/indice)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Fréquence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date de disponibilité</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Forces </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Faiblesses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Observations</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29762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Effectifs de l’administration publique</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Stock</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Annuelle, parfois trimestrielle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N+45 jours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Bon indicateur de l’activité de l’administration publique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Disponibilité à fréquence non fixes.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Parfois indisponible trimestriellement</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Souvent, l’effectif des militaires n’est pas  inclus;</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976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Salaires et autres </a:t>
                      </a:r>
                      <a:r>
                        <a:rPr kumimoji="0" lang="fr-FR" altLang="fr-FR" sz="12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dép</a:t>
                      </a: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de </a:t>
                      </a:r>
                      <a:r>
                        <a:rPr kumimoji="0" lang="fr-FR" altLang="fr-FR" sz="12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fonct</a:t>
                      </a: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des APU </a:t>
                      </a:r>
                      <a:r>
                        <a:rPr kumimoji="0" lang="fr-FR" altLang="fr-FR" sz="12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défl</a:t>
                      </a: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par l’IHPC</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Flux</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Trimestriel</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T+45 jours</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Bon indicateur de l’activité de l’administration publique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Ne couvre pas l’intégralité du secteur des services non marchands</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Toujours disponibles</a:t>
                      </a: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
        <p:nvSpPr>
          <p:cNvPr id="21" name="Rectangle 5"/>
          <p:cNvSpPr>
            <a:spLocks noChangeArrowheads="1"/>
          </p:cNvSpPr>
          <p:nvPr/>
        </p:nvSpPr>
        <p:spPr bwMode="auto">
          <a:xfrm>
            <a:off x="914400" y="1295400"/>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2.1 Liste des indicateurs potentiels</a:t>
            </a:r>
            <a:endParaRPr lang="en-US" altLang="fr-FR" dirty="0">
              <a:latin typeface="Calibri" pitchFamily="34" charset="0"/>
            </a:endParaRPr>
          </a:p>
        </p:txBody>
      </p:sp>
      <p:sp>
        <p:nvSpPr>
          <p:cNvPr id="17" name="Rectangle 5"/>
          <p:cNvSpPr>
            <a:spLocks noChangeArrowheads="1"/>
          </p:cNvSpPr>
          <p:nvPr/>
        </p:nvSpPr>
        <p:spPr bwMode="auto">
          <a:xfrm>
            <a:off x="685800" y="1828799"/>
            <a:ext cx="7620000" cy="861774"/>
          </a:xfrm>
          <a:prstGeom prst="rect">
            <a:avLst/>
          </a:prstGeom>
          <a:solidFill>
            <a:schemeClr val="bg1"/>
          </a:solidFill>
          <a:ln w="9525">
            <a:noFill/>
            <a:miter lim="800000"/>
            <a:headEnd/>
            <a:tailEnd/>
          </a:ln>
        </p:spPr>
        <p:txBody>
          <a:bodyPr wrap="square">
            <a:spAutoFit/>
          </a:bodyPr>
          <a:lstStyle/>
          <a:p>
            <a:pPr>
              <a:buFont typeface="Arial" pitchFamily="34" charset="0"/>
              <a:buChar char="•"/>
            </a:pPr>
            <a:r>
              <a:rPr lang="fr-FR" altLang="fr-FR" dirty="0">
                <a:latin typeface="Calibri" pitchFamily="34" charset="0"/>
              </a:rPr>
              <a:t> </a:t>
            </a:r>
            <a:r>
              <a:rPr lang="fr-FR" altLang="fr-FR" sz="1600" dirty="0" smtClean="0">
                <a:latin typeface="Calibri" pitchFamily="34" charset="0"/>
              </a:rPr>
              <a:t>Il convient de noter que l’étalonnage se fait d’abord sur la production de la branche « Services non marchands ». La VA est alors obtenue indirectement à travers le taux de CI/P de la branche.  </a:t>
            </a:r>
            <a:endParaRPr lang="en-US" altLang="fr-FR" sz="16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2. Méthodologie de calcul de la VA de la branche … dans les CNT</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noProof="0" dirty="0"/>
              <a:t>7</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1" name="Rectangle 5"/>
          <p:cNvSpPr>
            <a:spLocks noChangeArrowheads="1"/>
          </p:cNvSpPr>
          <p:nvPr/>
        </p:nvSpPr>
        <p:spPr bwMode="auto">
          <a:xfrm>
            <a:off x="914400" y="1295400"/>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2.2 Présentation des modèles éligible pour l’étalonnage </a:t>
            </a:r>
            <a:r>
              <a:rPr lang="fr-FR" altLang="fr-FR" sz="1100" dirty="0" smtClean="0">
                <a:latin typeface="Calibri" pitchFamily="34" charset="0"/>
              </a:rPr>
              <a:t>(avantage/inconvénients)</a:t>
            </a:r>
            <a:endParaRPr lang="en-US" altLang="fr-FR" sz="1100" dirty="0">
              <a:latin typeface="Calibri" pitchFamily="34" charset="0"/>
            </a:endParaRPr>
          </a:p>
        </p:txBody>
      </p:sp>
      <p:sp>
        <p:nvSpPr>
          <p:cNvPr id="3" name="Rectangle 2"/>
          <p:cNvSpPr/>
          <p:nvPr/>
        </p:nvSpPr>
        <p:spPr>
          <a:xfrm>
            <a:off x="963706" y="1981200"/>
            <a:ext cx="7037294" cy="2677656"/>
          </a:xfrm>
          <a:prstGeom prst="rect">
            <a:avLst/>
          </a:prstGeom>
        </p:spPr>
        <p:txBody>
          <a:bodyPr wrap="square">
            <a:spAutoFit/>
          </a:bodyPr>
          <a:lstStyle/>
          <a:p>
            <a:r>
              <a:rPr lang="fr-FR" dirty="0" smtClean="0"/>
              <a:t>Le modèle utilisé est celui de type </a:t>
            </a:r>
          </a:p>
          <a:p>
            <a:r>
              <a:rPr lang="fr-FR" dirty="0" smtClean="0"/>
              <a:t>a/ Moindres carrés généralisés (MCG)</a:t>
            </a:r>
          </a:p>
          <a:p>
            <a:r>
              <a:rPr lang="fr-FR" dirty="0" smtClean="0"/>
              <a:t>b/ Modèle </a:t>
            </a:r>
            <a:r>
              <a:rPr lang="fr-FR" dirty="0"/>
              <a:t>annuel Y</a:t>
            </a:r>
            <a:r>
              <a:rPr lang="fr-FR" baseline="-25000" dirty="0"/>
              <a:t>A</a:t>
            </a:r>
            <a:r>
              <a:rPr lang="fr-FR" dirty="0"/>
              <a:t>= a I</a:t>
            </a:r>
            <a:r>
              <a:rPr lang="fr-FR" baseline="-25000" dirty="0"/>
              <a:t>A</a:t>
            </a:r>
            <a:r>
              <a:rPr lang="fr-FR" dirty="0"/>
              <a:t>+ b + </a:t>
            </a:r>
            <a:r>
              <a:rPr lang="fr-FR" dirty="0" smtClean="0"/>
              <a:t>r</a:t>
            </a:r>
          </a:p>
          <a:p>
            <a:r>
              <a:rPr lang="fr-FR" dirty="0" smtClean="0"/>
              <a:t>c/ Modèle trimestriel       </a:t>
            </a:r>
            <a:r>
              <a:rPr lang="fr-FR" dirty="0"/>
              <a:t>Y</a:t>
            </a:r>
            <a:r>
              <a:rPr lang="fr-FR" baseline="-25000" dirty="0"/>
              <a:t>T</a:t>
            </a:r>
            <a:r>
              <a:rPr lang="fr-FR" dirty="0"/>
              <a:t>= a I</a:t>
            </a:r>
            <a:r>
              <a:rPr lang="fr-FR" baseline="-25000" dirty="0"/>
              <a:t>T</a:t>
            </a:r>
            <a:r>
              <a:rPr lang="fr-FR" dirty="0"/>
              <a:t>+ b/4 + r/4</a:t>
            </a:r>
          </a:p>
          <a:p>
            <a:pPr marL="742950" indent="-742950"/>
            <a:r>
              <a:rPr lang="fr-FR" dirty="0"/>
              <a:t>      </a:t>
            </a:r>
            <a:r>
              <a:rPr lang="fr-FR" dirty="0" smtClean="0"/>
              <a:t>      </a:t>
            </a:r>
            <a:r>
              <a:rPr lang="fr-FR" dirty="0"/>
              <a:t>avec la contrainte Y</a:t>
            </a:r>
            <a:r>
              <a:rPr lang="fr-FR" baseline="-25000" dirty="0"/>
              <a:t>A</a:t>
            </a:r>
            <a:r>
              <a:rPr lang="fr-FR" dirty="0"/>
              <a:t>= Σ </a:t>
            </a:r>
            <a:r>
              <a:rPr lang="fr-FR" dirty="0" smtClean="0"/>
              <a:t>Y</a:t>
            </a:r>
            <a:r>
              <a:rPr lang="fr-FR" baseline="-25000" dirty="0" smtClean="0"/>
              <a:t>T.</a:t>
            </a:r>
            <a:r>
              <a:rPr lang="fr-FR" dirty="0" smtClean="0"/>
              <a:t> </a:t>
            </a:r>
          </a:p>
          <a:p>
            <a:pPr marL="742950" indent="-742950"/>
            <a:endParaRPr lang="fr-FR" baseline="-25000" dirty="0"/>
          </a:p>
          <a:p>
            <a:pPr marL="742950" indent="-742950"/>
            <a:r>
              <a:rPr lang="fr-FR" dirty="0"/>
              <a:t>L’estimation est faite dans </a:t>
            </a:r>
            <a:r>
              <a:rPr lang="fr-FR" dirty="0" smtClean="0"/>
              <a:t>ECOTRIM avec le modèle </a:t>
            </a:r>
            <a:r>
              <a:rPr lang="en-US" dirty="0">
                <a:latin typeface="Calisto MT" pitchFamily="18" charset="0"/>
              </a:rPr>
              <a:t>Model AR(1) : </a:t>
            </a:r>
            <a:r>
              <a:rPr lang="en-US" dirty="0" smtClean="0">
                <a:latin typeface="Calisto MT" pitchFamily="18" charset="0"/>
              </a:rPr>
              <a:t>Chow </a:t>
            </a:r>
            <a:r>
              <a:rPr lang="en-US" dirty="0">
                <a:latin typeface="Calisto MT" pitchFamily="18" charset="0"/>
              </a:rPr>
              <a:t>and Lin</a:t>
            </a:r>
            <a:endParaRPr lang="fr-FR" baseline="-25000" dirty="0" smtClean="0"/>
          </a:p>
          <a:p>
            <a:pPr marL="742950" indent="-742950"/>
            <a:endParaRPr lang="fr-FR" baseline="-25000" dirty="0"/>
          </a:p>
          <a:p>
            <a:r>
              <a:rPr lang="fr-FR"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2. Méthodologie de calcul de la VA de la branche … dans les CNT</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fr-FR" sz="1200" noProof="0" dirty="0"/>
              <a:t>8</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1" name="Rectangle 5"/>
          <p:cNvSpPr>
            <a:spLocks noChangeArrowheads="1"/>
          </p:cNvSpPr>
          <p:nvPr/>
        </p:nvSpPr>
        <p:spPr bwMode="auto">
          <a:xfrm>
            <a:off x="914400" y="1128663"/>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2.3 Préparation des fichiers</a:t>
            </a:r>
            <a:endParaRPr lang="en-US" altLang="fr-FR" sz="1100" dirty="0">
              <a:latin typeface="Calibri" pitchFamily="34" charset="0"/>
            </a:endParaRPr>
          </a:p>
        </p:txBody>
      </p:sp>
      <p:graphicFrame>
        <p:nvGraphicFramePr>
          <p:cNvPr id="17" name="Tableau 1"/>
          <p:cNvGraphicFramePr>
            <a:graphicFrameLocks noGrp="1"/>
          </p:cNvGraphicFramePr>
          <p:nvPr>
            <p:extLst>
              <p:ext uri="{D42A27DB-BD31-4B8C-83A1-F6EECF244321}">
                <p14:modId xmlns:p14="http://schemas.microsoft.com/office/powerpoint/2010/main" val="791683238"/>
              </p:ext>
            </p:extLst>
          </p:nvPr>
        </p:nvGraphicFramePr>
        <p:xfrm>
          <a:off x="304800" y="1541348"/>
          <a:ext cx="8581530" cy="4685455"/>
        </p:xfrm>
        <a:graphic>
          <a:graphicData uri="http://schemas.openxmlformats.org/drawingml/2006/table">
            <a:tbl>
              <a:tblPr/>
              <a:tblGrid>
                <a:gridCol w="1066800"/>
                <a:gridCol w="609600"/>
                <a:gridCol w="1503436"/>
                <a:gridCol w="2154164"/>
                <a:gridCol w="1525251"/>
                <a:gridCol w="1722279"/>
              </a:tblGrid>
              <a:tr h="28745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Liste des fich</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Type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Contenu</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Résultats produits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Fichiers dépendants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Observations</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8382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Trait_APU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Fichier de traitement </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Indicateur trimestriel pour l’étalonnage de la production des services non marchands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822964">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Annuaire statistique national</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Effectif total des administrations publiques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Effectif total annuel des administrations publiques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Tx/>
                        <a:buChar char="-"/>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Peut être obtenu aussi à partir  d’autres sources : caisse de retraite, Solde, Direction de l’informatique</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40513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flow_rel_ind_DENTON_APU</a:t>
                      </a: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Série annuelle  des effectifs de la FP. Projeter l’année en cours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Trait APU</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4051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batch_denton_eff_apu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Batch</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Programme d’étalonnage des effectifs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Effectifs trimestriels lissés (</a:t>
                      </a: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denton</a:t>
                      </a: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et calés aux effectifs annuels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flow_rel_ind_DENTON_APU</a:t>
                      </a: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40513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p:nvPr/>
        </p:nvSpPr>
        <p:spPr>
          <a:xfrm>
            <a:off x="1447800" y="6400800"/>
            <a:ext cx="72390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solidFill>
            </a:endParaRPr>
          </a:p>
        </p:txBody>
      </p:sp>
      <p:sp>
        <p:nvSpPr>
          <p:cNvPr id="9218" name="Rectangle 11"/>
          <p:cNvSpPr>
            <a:spLocks noChangeArrowheads="1"/>
          </p:cNvSpPr>
          <p:nvPr/>
        </p:nvSpPr>
        <p:spPr bwMode="auto">
          <a:xfrm>
            <a:off x="1676400" y="609600"/>
            <a:ext cx="5562600" cy="338554"/>
          </a:xfrm>
          <a:prstGeom prst="rect">
            <a:avLst/>
          </a:prstGeom>
          <a:solidFill>
            <a:srgbClr val="FFD243"/>
          </a:solidFill>
          <a:ln w="9525">
            <a:noFill/>
            <a:miter lim="800000"/>
            <a:headEnd/>
            <a:tailEnd/>
          </a:ln>
        </p:spPr>
        <p:txBody>
          <a:bodyPr wrap="square">
            <a:spAutoFit/>
          </a:bodyPr>
          <a:lstStyle/>
          <a:p>
            <a:pPr algn="ctr"/>
            <a:r>
              <a:rPr lang="fr-FR" altLang="fr-FR" sz="1600" dirty="0" smtClean="0">
                <a:latin typeface="Calibri" pitchFamily="34" charset="0"/>
              </a:rPr>
              <a:t>2. Méthodologie de calcul de la VA de la branche … dans les CNT</a:t>
            </a:r>
            <a:endParaRPr lang="fr-FR" altLang="fr-FR" sz="1600" dirty="0">
              <a:latin typeface="Calibri" pitchFamily="34" charset="0"/>
            </a:endParaRPr>
          </a:p>
        </p:txBody>
      </p:sp>
      <p:pic>
        <p:nvPicPr>
          <p:cNvPr id="7" name="Picture 6" descr="LOGO AFRITAC Centre"/>
          <p:cNvPicPr/>
          <p:nvPr/>
        </p:nvPicPr>
        <p:blipFill>
          <a:blip r:embed="rId3" cstate="print"/>
          <a:srcRect/>
          <a:stretch>
            <a:fillRect/>
          </a:stretch>
        </p:blipFill>
        <p:spPr bwMode="auto">
          <a:xfrm>
            <a:off x="914400" y="609600"/>
            <a:ext cx="643880" cy="533400"/>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7315200" y="609600"/>
            <a:ext cx="661987" cy="457200"/>
          </a:xfrm>
          <a:prstGeom prst="rect">
            <a:avLst/>
          </a:prstGeom>
          <a:noFill/>
          <a:ln w="9525">
            <a:noFill/>
            <a:miter lim="800000"/>
            <a:headEnd/>
            <a:tailEnd/>
          </a:ln>
        </p:spPr>
      </p:pic>
      <p:grpSp>
        <p:nvGrpSpPr>
          <p:cNvPr id="2" name="Group 13"/>
          <p:cNvGrpSpPr>
            <a:grpSpLocks/>
          </p:cNvGrpSpPr>
          <p:nvPr/>
        </p:nvGrpSpPr>
        <p:grpSpPr bwMode="auto">
          <a:xfrm>
            <a:off x="838200" y="228600"/>
            <a:ext cx="7162800" cy="304800"/>
            <a:chOff x="152400" y="152400"/>
            <a:chExt cx="8610600" cy="304800"/>
          </a:xfrm>
        </p:grpSpPr>
        <p:sp>
          <p:nvSpPr>
            <p:cNvPr id="10" name="Rectangle 14"/>
            <p:cNvSpPr/>
            <p:nvPr/>
          </p:nvSpPr>
          <p:spPr>
            <a:xfrm>
              <a:off x="152400" y="152400"/>
              <a:ext cx="6553200" cy="304800"/>
            </a:xfrm>
            <a:prstGeom prst="rect">
              <a:avLst/>
            </a:prstGeom>
            <a:solidFill>
              <a:schemeClr val="accent6"/>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5"/>
            <p:cNvSpPr/>
            <p:nvPr/>
          </p:nvSpPr>
          <p:spPr>
            <a:xfrm>
              <a:off x="4499992" y="152400"/>
              <a:ext cx="4263008"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4" name="Slide Number Placeholder 5"/>
          <p:cNvSpPr txBox="1">
            <a:spLocks/>
          </p:cNvSpPr>
          <p:nvPr/>
        </p:nvSpPr>
        <p:spPr>
          <a:xfrm>
            <a:off x="7924800" y="6400800"/>
            <a:ext cx="762000" cy="304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lstStyle>
            <a:lvl1pPr>
              <a:defRPr b="1">
                <a:solidFill>
                  <a:srgbClr val="009644"/>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fr-FR" sz="1200" b="1" i="0" u="none" strike="noStrike" kern="1200" cap="none" spc="0" normalizeH="0" baseline="0" noProof="0" dirty="0" smtClean="0">
                <a:ln>
                  <a:noFill/>
                </a:ln>
                <a:solidFill>
                  <a:srgbClr val="009644"/>
                </a:solidFill>
                <a:effectLst/>
                <a:uLnTx/>
                <a:uFillTx/>
                <a:latin typeface="+mn-lt"/>
                <a:ea typeface="+mn-ea"/>
                <a:cs typeface="+mn-cs"/>
              </a:rPr>
              <a:t>9</a:t>
            </a:r>
            <a:endParaRPr kumimoji="0" lang="en-US" altLang="fr-FR" sz="1200" b="1" i="0" u="none" strike="noStrike" kern="1200" cap="none" spc="0" normalizeH="0" baseline="0" noProof="0" dirty="0">
              <a:ln>
                <a:noFill/>
              </a:ln>
              <a:solidFill>
                <a:srgbClr val="009644"/>
              </a:solidFill>
              <a:effectLst/>
              <a:uLnTx/>
              <a:uFillTx/>
              <a:latin typeface="+mn-lt"/>
              <a:ea typeface="+mn-ea"/>
              <a:cs typeface="+mn-cs"/>
            </a:endParaRPr>
          </a:p>
        </p:txBody>
      </p:sp>
      <p:sp>
        <p:nvSpPr>
          <p:cNvPr id="16" name="Rectangle 7"/>
          <p:cNvSpPr/>
          <p:nvPr/>
        </p:nvSpPr>
        <p:spPr>
          <a:xfrm>
            <a:off x="152400" y="6400800"/>
            <a:ext cx="13716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Footer Placeholder 4"/>
          <p:cNvSpPr>
            <a:spLocks noGrp="1"/>
          </p:cNvSpPr>
          <p:nvPr>
            <p:ph type="ftr" sz="quarter" idx="10"/>
          </p:nvPr>
        </p:nvSpPr>
        <p:spPr>
          <a:xfrm>
            <a:off x="1447800" y="6400800"/>
            <a:ext cx="6172200" cy="304800"/>
          </a:xfrm>
        </p:spPr>
        <p:txBody>
          <a:bodyPr/>
          <a:lstStyle>
            <a:lvl1pPr>
              <a:defRPr b="1">
                <a:solidFill>
                  <a:srgbClr val="009644"/>
                </a:solidFill>
              </a:defRPr>
            </a:lvl1pPr>
          </a:lstStyle>
          <a:p>
            <a:pPr>
              <a:defRPr/>
            </a:pPr>
            <a:r>
              <a:rPr lang="en-US" sz="1000" dirty="0" smtClean="0">
                <a:solidFill>
                  <a:schemeClr val="tx1"/>
                </a:solidFill>
              </a:rPr>
              <a:t>Comptes nationaux </a:t>
            </a:r>
            <a:r>
              <a:rPr lang="en-US" sz="1000" dirty="0" err="1" smtClean="0">
                <a:solidFill>
                  <a:schemeClr val="tx1"/>
                </a:solidFill>
              </a:rPr>
              <a:t>trimestriels</a:t>
            </a:r>
            <a:r>
              <a:rPr lang="en-US" sz="1000" dirty="0" smtClean="0">
                <a:solidFill>
                  <a:schemeClr val="tx1"/>
                </a:solidFill>
              </a:rPr>
              <a:t> : </a:t>
            </a:r>
            <a:r>
              <a:rPr lang="en-US" sz="1000" dirty="0" err="1" smtClean="0">
                <a:solidFill>
                  <a:schemeClr val="tx1"/>
                </a:solidFill>
              </a:rPr>
              <a:t>Harmonisation</a:t>
            </a:r>
            <a:r>
              <a:rPr lang="en-US" sz="1000" dirty="0" smtClean="0">
                <a:solidFill>
                  <a:schemeClr val="tx1"/>
                </a:solidFill>
              </a:rPr>
              <a:t> des m</a:t>
            </a:r>
            <a:r>
              <a:rPr lang="fr-FR" sz="1000" dirty="0" err="1" smtClean="0">
                <a:solidFill>
                  <a:schemeClr val="tx1"/>
                </a:solidFill>
              </a:rPr>
              <a:t>ét</a:t>
            </a:r>
            <a:r>
              <a:rPr lang="en-US" sz="1000" dirty="0" err="1" smtClean="0">
                <a:solidFill>
                  <a:schemeClr val="tx1"/>
                </a:solidFill>
              </a:rPr>
              <a:t>hodes</a:t>
            </a:r>
            <a:r>
              <a:rPr lang="en-US" sz="1000" dirty="0" smtClean="0">
                <a:solidFill>
                  <a:schemeClr val="tx1"/>
                </a:solidFill>
              </a:rPr>
              <a:t> de travail et adoption des </a:t>
            </a:r>
            <a:r>
              <a:rPr lang="en-US" sz="1000" dirty="0" err="1" smtClean="0">
                <a:solidFill>
                  <a:schemeClr val="tx1"/>
                </a:solidFill>
              </a:rPr>
              <a:t>normes</a:t>
            </a:r>
            <a:r>
              <a:rPr lang="en-US" sz="1000" dirty="0" smtClean="0">
                <a:solidFill>
                  <a:schemeClr val="tx1"/>
                </a:solidFill>
              </a:rPr>
              <a:t> </a:t>
            </a:r>
            <a:r>
              <a:rPr lang="en-US" sz="1000" dirty="0" err="1" smtClean="0">
                <a:solidFill>
                  <a:schemeClr val="tx1"/>
                </a:solidFill>
              </a:rPr>
              <a:t>internationales</a:t>
            </a:r>
            <a:endParaRPr lang="en-US" sz="1000" dirty="0">
              <a:solidFill>
                <a:schemeClr val="tx1"/>
              </a:solidFill>
            </a:endParaRPr>
          </a:p>
        </p:txBody>
      </p:sp>
      <p:sp>
        <p:nvSpPr>
          <p:cNvPr id="19" name="Rectangle 18"/>
          <p:cNvSpPr/>
          <p:nvPr/>
        </p:nvSpPr>
        <p:spPr>
          <a:xfrm>
            <a:off x="152400" y="6400800"/>
            <a:ext cx="1300356" cy="246221"/>
          </a:xfrm>
          <a:prstGeom prst="rect">
            <a:avLst/>
          </a:prstGeom>
        </p:spPr>
        <p:txBody>
          <a:bodyPr wrap="square">
            <a:spAutoFit/>
          </a:bodyPr>
          <a:lstStyle/>
          <a:p>
            <a:fld id="{10310559-CA53-4CC6-B6FC-027D99C84AFE}" type="datetimeFigureOut">
              <a:rPr lang="en-US" sz="1000" smtClean="0"/>
              <a:pPr/>
              <a:t>1/21/2015</a:t>
            </a:fld>
            <a:endParaRPr lang="en-US" sz="1000" dirty="0"/>
          </a:p>
        </p:txBody>
      </p:sp>
      <p:sp>
        <p:nvSpPr>
          <p:cNvPr id="21" name="Rectangle 5"/>
          <p:cNvSpPr>
            <a:spLocks noChangeArrowheads="1"/>
          </p:cNvSpPr>
          <p:nvPr/>
        </p:nvSpPr>
        <p:spPr bwMode="auto">
          <a:xfrm>
            <a:off x="914400" y="1128663"/>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2.3 Préparation des fichiers</a:t>
            </a:r>
            <a:endParaRPr lang="en-US" altLang="fr-FR" sz="1100" dirty="0">
              <a:latin typeface="Calibri" pitchFamily="34" charset="0"/>
            </a:endParaRPr>
          </a:p>
        </p:txBody>
      </p:sp>
      <p:graphicFrame>
        <p:nvGraphicFramePr>
          <p:cNvPr id="17" name="Tableau 1"/>
          <p:cNvGraphicFramePr>
            <a:graphicFrameLocks noGrp="1"/>
          </p:cNvGraphicFramePr>
          <p:nvPr>
            <p:extLst>
              <p:ext uri="{D42A27DB-BD31-4B8C-83A1-F6EECF244321}">
                <p14:modId xmlns:p14="http://schemas.microsoft.com/office/powerpoint/2010/main" val="3807802468"/>
              </p:ext>
            </p:extLst>
          </p:nvPr>
        </p:nvGraphicFramePr>
        <p:xfrm>
          <a:off x="304800" y="1541348"/>
          <a:ext cx="8581530" cy="3015404"/>
        </p:xfrm>
        <a:graphic>
          <a:graphicData uri="http://schemas.openxmlformats.org/drawingml/2006/table">
            <a:tbl>
              <a:tblPr/>
              <a:tblGrid>
                <a:gridCol w="990600"/>
                <a:gridCol w="609600"/>
                <a:gridCol w="1579636"/>
                <a:gridCol w="2154164"/>
                <a:gridCol w="1525251"/>
                <a:gridCol w="1722279"/>
              </a:tblGrid>
              <a:tr h="28745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Liste des fich</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Type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Contenu</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Résultats produits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Fichiers dépendants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Observations</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8382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Flow_agg_prod_apu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Production annuelle des services financiers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SYNTHESE TRE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Feuille passage CN CNT</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822964">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Excel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Indicateur trimestriel des services non marchands</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Trait_apu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40513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batch_flow_prod_apu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batch</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Programme ECOTRIM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Productions trimestrielles de services non marchands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Flow_agg_prod_apu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flow_rel_ind_APU</a:t>
                      </a: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extLst>
      <p:ext uri="{BB962C8B-B14F-4D97-AF65-F5344CB8AC3E}">
        <p14:creationId xmlns:p14="http://schemas.microsoft.com/office/powerpoint/2010/main" val="792879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7378</TotalTime>
  <Words>1296</Words>
  <Application>Microsoft Office PowerPoint</Application>
  <PresentationFormat>Affichage à l'écran (4:3)</PresentationFormat>
  <Paragraphs>210</Paragraphs>
  <Slides>15</Slides>
  <Notes>14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Office Theme</vt:lpstr>
      <vt:lpstr>METHODOLOGIE DES BRANCHES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hgbossa</dc:creator>
  <cp:lastModifiedBy>Dieudonné</cp:lastModifiedBy>
  <cp:revision>112</cp:revision>
  <dcterms:created xsi:type="dcterms:W3CDTF">2014-11-21T10:25:01Z</dcterms:created>
  <dcterms:modified xsi:type="dcterms:W3CDTF">2015-01-21T11:10:16Z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83613359</vt:i4>
  </property>
  <property fmtid="{D5CDD505-2E9C-101B-9397-08002B2CF9AE}" pid="3" name="_NewReviewCycle">
    <vt:lpwstr/>
  </property>
  <property fmtid="{D5CDD505-2E9C-101B-9397-08002B2CF9AE}" pid="4" name="_EmailSubject">
    <vt:lpwstr>Séminaire comptes trimestriels a Bamako du 19 au 23 janvier 2015</vt:lpwstr>
  </property>
  <property fmtid="{D5CDD505-2E9C-101B-9397-08002B2CF9AE}" pid="5" name="_AuthorEmail">
    <vt:lpwstr>HGbossa@imf.org</vt:lpwstr>
  </property>
  <property fmtid="{D5CDD505-2E9C-101B-9397-08002B2CF9AE}" pid="6" name="_AuthorEmailDisplayName">
    <vt:lpwstr>Gbossa, Hubert</vt:lpwstr>
  </property>
</Properties>
</file>