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8" r:id="rId2"/>
    <p:sldId id="259" r:id="rId3"/>
    <p:sldId id="263" r:id="rId4"/>
    <p:sldId id="285" r:id="rId5"/>
    <p:sldId id="283" r:id="rId6"/>
    <p:sldId id="267" r:id="rId7"/>
    <p:sldId id="278" r:id="rId8"/>
    <p:sldId id="279" r:id="rId9"/>
    <p:sldId id="286" r:id="rId10"/>
    <p:sldId id="281" r:id="rId11"/>
    <p:sldId id="284" r:id="rId12"/>
    <p:sldId id="287" r:id="rId13"/>
    <p:sldId id="270" r:id="rId14"/>
    <p:sldId id="282" r:id="rId15"/>
    <p:sldId id="27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43" autoAdjust="0"/>
  </p:normalViewPr>
  <p:slideViewPr>
    <p:cSldViewPr>
      <p:cViewPr varScale="1">
        <p:scale>
          <a:sx n="71" d="100"/>
          <a:sy n="71" d="100"/>
        </p:scale>
        <p:origin x="-135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D:\Travaux_CN\Ateliers_S&#233;minaires_CN\AFRITAC%20MiniSeminaire%20CNT\Presentations_Burkina\Cotisation_sociales_carfo.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Travaux_CN\Ateliers_S&#233;minaires_CN\AFRITAC%20MiniSeminaire%20CNT\Presentations_Burkina\Cotisation_sociales_carf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1"/>
          <c:order val="1"/>
          <c:tx>
            <c:strRef>
              <c:f>trait_effectif_APU!$B$1</c:f>
              <c:strCache>
                <c:ptCount val="1"/>
                <c:pt idx="0">
                  <c:v>prod_APU</c:v>
                </c:pt>
              </c:strCache>
            </c:strRef>
          </c:tx>
          <c:spPr>
            <a:ln>
              <a:solidFill>
                <a:srgbClr val="00B050"/>
              </a:solidFill>
            </a:ln>
          </c:spPr>
          <c:marker>
            <c:symbol val="none"/>
          </c:marker>
          <c:cat>
            <c:numRef>
              <c:f>trait_effectif_APU!$A$2:$A$15</c:f>
              <c:numCache>
                <c:formatCode>General</c:formatCode>
                <c:ptCount val="14"/>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numCache>
            </c:numRef>
          </c:cat>
          <c:val>
            <c:numRef>
              <c:f>trait_effectif_APU!$B$2:$B$15</c:f>
              <c:numCache>
                <c:formatCode>0.0</c:formatCode>
                <c:ptCount val="14"/>
                <c:pt idx="0">
                  <c:v>347.35500000000002</c:v>
                </c:pt>
                <c:pt idx="1">
                  <c:v>402.88599999999997</c:v>
                </c:pt>
                <c:pt idx="2">
                  <c:v>456.7562540726318</c:v>
                </c:pt>
                <c:pt idx="3">
                  <c:v>483.17330274917759</c:v>
                </c:pt>
                <c:pt idx="4">
                  <c:v>488.06836494595814</c:v>
                </c:pt>
                <c:pt idx="5">
                  <c:v>527.90235207992771</c:v>
                </c:pt>
                <c:pt idx="6">
                  <c:v>567.18312127431693</c:v>
                </c:pt>
                <c:pt idx="7">
                  <c:v>648.65311904378552</c:v>
                </c:pt>
                <c:pt idx="8">
                  <c:v>683.02335569632839</c:v>
                </c:pt>
                <c:pt idx="9">
                  <c:v>697.59477967910243</c:v>
                </c:pt>
                <c:pt idx="10">
                  <c:v>725.57016824302718</c:v>
                </c:pt>
                <c:pt idx="11">
                  <c:v>748.72525070050199</c:v>
                </c:pt>
                <c:pt idx="12">
                  <c:v>809.08389908829304</c:v>
                </c:pt>
                <c:pt idx="13">
                  <c:v>863.17412695723954</c:v>
                </c:pt>
              </c:numCache>
            </c:numRef>
          </c:val>
          <c:smooth val="0"/>
        </c:ser>
        <c:dLbls>
          <c:showLegendKey val="0"/>
          <c:showVal val="0"/>
          <c:showCatName val="0"/>
          <c:showSerName val="0"/>
          <c:showPercent val="0"/>
          <c:showBubbleSize val="0"/>
        </c:dLbls>
        <c:marker val="1"/>
        <c:smooth val="0"/>
        <c:axId val="48802816"/>
        <c:axId val="48816896"/>
      </c:lineChart>
      <c:lineChart>
        <c:grouping val="standard"/>
        <c:varyColors val="0"/>
        <c:ser>
          <c:idx val="0"/>
          <c:order val="0"/>
          <c:tx>
            <c:strRef>
              <c:f>trait_effectif_APU!$D$1</c:f>
              <c:strCache>
                <c:ptCount val="1"/>
                <c:pt idx="0">
                  <c:v>Effectif_APU</c:v>
                </c:pt>
              </c:strCache>
            </c:strRef>
          </c:tx>
          <c:spPr>
            <a:ln>
              <a:solidFill>
                <a:srgbClr val="C00000"/>
              </a:solidFill>
              <a:prstDash val="sysDash"/>
            </a:ln>
          </c:spPr>
          <c:marker>
            <c:symbol val="none"/>
          </c:marker>
          <c:cat>
            <c:numRef>
              <c:f>trait_effectif_APU!$A$2:$A$15</c:f>
              <c:numCache>
                <c:formatCode>General</c:formatCode>
                <c:ptCount val="14"/>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numCache>
            </c:numRef>
          </c:cat>
          <c:val>
            <c:numRef>
              <c:f>trait_effectif_APU!$D$2:$D$15</c:f>
              <c:numCache>
                <c:formatCode>#,##0</c:formatCode>
                <c:ptCount val="14"/>
                <c:pt idx="0">
                  <c:v>46.622000000000007</c:v>
                </c:pt>
                <c:pt idx="1">
                  <c:v>48.239000000000011</c:v>
                </c:pt>
                <c:pt idx="2">
                  <c:v>49.7</c:v>
                </c:pt>
                <c:pt idx="3">
                  <c:v>52.330999999999996</c:v>
                </c:pt>
                <c:pt idx="4">
                  <c:v>54.407000000000004</c:v>
                </c:pt>
                <c:pt idx="5">
                  <c:v>59.585000000000001</c:v>
                </c:pt>
                <c:pt idx="6">
                  <c:v>70.884</c:v>
                </c:pt>
                <c:pt idx="7">
                  <c:v>78.295000000000002</c:v>
                </c:pt>
                <c:pt idx="8">
                  <c:v>86.178999999999988</c:v>
                </c:pt>
                <c:pt idx="9">
                  <c:v>93.36</c:v>
                </c:pt>
                <c:pt idx="10">
                  <c:v>98.60599999999998</c:v>
                </c:pt>
                <c:pt idx="11">
                  <c:v>107.726</c:v>
                </c:pt>
                <c:pt idx="12">
                  <c:v>115.57499999999999</c:v>
                </c:pt>
                <c:pt idx="13">
                  <c:v>123.592</c:v>
                </c:pt>
              </c:numCache>
            </c:numRef>
          </c:val>
          <c:smooth val="0"/>
        </c:ser>
        <c:dLbls>
          <c:showLegendKey val="0"/>
          <c:showVal val="0"/>
          <c:showCatName val="0"/>
          <c:showSerName val="0"/>
          <c:showPercent val="0"/>
          <c:showBubbleSize val="0"/>
        </c:dLbls>
        <c:marker val="1"/>
        <c:smooth val="0"/>
        <c:axId val="48820224"/>
        <c:axId val="48818432"/>
      </c:lineChart>
      <c:catAx>
        <c:axId val="48802816"/>
        <c:scaling>
          <c:orientation val="minMax"/>
        </c:scaling>
        <c:delete val="0"/>
        <c:axPos val="b"/>
        <c:majorGridlines/>
        <c:numFmt formatCode="General" sourceLinked="1"/>
        <c:majorTickMark val="out"/>
        <c:minorTickMark val="none"/>
        <c:tickLblPos val="nextTo"/>
        <c:txPr>
          <a:bodyPr/>
          <a:lstStyle/>
          <a:p>
            <a:pPr>
              <a:defRPr sz="800"/>
            </a:pPr>
            <a:endParaRPr lang="fr-FR"/>
          </a:p>
        </c:txPr>
        <c:crossAx val="48816896"/>
        <c:crosses val="autoZero"/>
        <c:auto val="1"/>
        <c:lblAlgn val="ctr"/>
        <c:lblOffset val="100"/>
        <c:noMultiLvlLbl val="0"/>
      </c:catAx>
      <c:valAx>
        <c:axId val="48816896"/>
        <c:scaling>
          <c:orientation val="minMax"/>
        </c:scaling>
        <c:delete val="0"/>
        <c:axPos val="l"/>
        <c:majorGridlines/>
        <c:numFmt formatCode="0.0" sourceLinked="1"/>
        <c:majorTickMark val="out"/>
        <c:minorTickMark val="none"/>
        <c:tickLblPos val="nextTo"/>
        <c:crossAx val="48802816"/>
        <c:crosses val="autoZero"/>
        <c:crossBetween val="between"/>
      </c:valAx>
      <c:valAx>
        <c:axId val="48818432"/>
        <c:scaling>
          <c:orientation val="minMax"/>
        </c:scaling>
        <c:delete val="0"/>
        <c:axPos val="r"/>
        <c:numFmt formatCode="#,##0" sourceLinked="1"/>
        <c:majorTickMark val="out"/>
        <c:minorTickMark val="none"/>
        <c:tickLblPos val="nextTo"/>
        <c:crossAx val="48820224"/>
        <c:crosses val="max"/>
        <c:crossBetween val="between"/>
      </c:valAx>
      <c:catAx>
        <c:axId val="48820224"/>
        <c:scaling>
          <c:orientation val="minMax"/>
        </c:scaling>
        <c:delete val="1"/>
        <c:axPos val="b"/>
        <c:numFmt formatCode="General" sourceLinked="1"/>
        <c:majorTickMark val="out"/>
        <c:minorTickMark val="none"/>
        <c:tickLblPos val="nextTo"/>
        <c:crossAx val="48818432"/>
        <c:crosses val="autoZero"/>
        <c:auto val="1"/>
        <c:lblAlgn val="ctr"/>
        <c:lblOffset val="100"/>
        <c:noMultiLvlLbl val="0"/>
      </c:catAx>
    </c:plotArea>
    <c:legend>
      <c:legendPos val="t"/>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1"/>
          <c:order val="1"/>
          <c:tx>
            <c:strRef>
              <c:f>trait_effectif_APU!$B$1</c:f>
              <c:strCache>
                <c:ptCount val="1"/>
                <c:pt idx="0">
                  <c:v>prod_APU</c:v>
                </c:pt>
              </c:strCache>
            </c:strRef>
          </c:tx>
          <c:spPr>
            <a:ln>
              <a:solidFill>
                <a:srgbClr val="00B050"/>
              </a:solidFill>
            </a:ln>
          </c:spPr>
          <c:marker>
            <c:symbol val="none"/>
          </c:marker>
          <c:cat>
            <c:numRef>
              <c:f>trait_effectif_APU!$A$2:$A$15</c:f>
              <c:numCache>
                <c:formatCode>General</c:formatCode>
                <c:ptCount val="14"/>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numCache>
            </c:numRef>
          </c:cat>
          <c:val>
            <c:numRef>
              <c:f>trait_effectif_APU!$B$2:$B$15</c:f>
              <c:numCache>
                <c:formatCode>0.0</c:formatCode>
                <c:ptCount val="14"/>
                <c:pt idx="0">
                  <c:v>347.35500000000002</c:v>
                </c:pt>
                <c:pt idx="1">
                  <c:v>402.88600000000002</c:v>
                </c:pt>
                <c:pt idx="2">
                  <c:v>456.75625407263186</c:v>
                </c:pt>
                <c:pt idx="3">
                  <c:v>483.17330274917765</c:v>
                </c:pt>
                <c:pt idx="4">
                  <c:v>488.06836494595814</c:v>
                </c:pt>
                <c:pt idx="5">
                  <c:v>527.90235207992771</c:v>
                </c:pt>
                <c:pt idx="6">
                  <c:v>567.18312127431682</c:v>
                </c:pt>
                <c:pt idx="7">
                  <c:v>648.65311904378564</c:v>
                </c:pt>
                <c:pt idx="8">
                  <c:v>683.02335569632828</c:v>
                </c:pt>
                <c:pt idx="9">
                  <c:v>697.59477967910209</c:v>
                </c:pt>
                <c:pt idx="10">
                  <c:v>725.57016824302707</c:v>
                </c:pt>
                <c:pt idx="11">
                  <c:v>748.72525070050199</c:v>
                </c:pt>
                <c:pt idx="12">
                  <c:v>809.08389908829292</c:v>
                </c:pt>
                <c:pt idx="13">
                  <c:v>863.17412695723954</c:v>
                </c:pt>
              </c:numCache>
            </c:numRef>
          </c:val>
          <c:smooth val="0"/>
        </c:ser>
        <c:dLbls>
          <c:showLegendKey val="0"/>
          <c:showVal val="0"/>
          <c:showCatName val="0"/>
          <c:showSerName val="0"/>
          <c:showPercent val="0"/>
          <c:showBubbleSize val="0"/>
        </c:dLbls>
        <c:marker val="1"/>
        <c:smooth val="0"/>
        <c:axId val="48864640"/>
        <c:axId val="48866432"/>
      </c:lineChart>
      <c:lineChart>
        <c:grouping val="standard"/>
        <c:varyColors val="0"/>
        <c:ser>
          <c:idx val="0"/>
          <c:order val="0"/>
          <c:tx>
            <c:strRef>
              <c:f>trait_effectif_APU!$H$1</c:f>
              <c:strCache>
                <c:ptCount val="1"/>
                <c:pt idx="0">
                  <c:v>Salaires &amp; Dép Fonct APU défl</c:v>
                </c:pt>
              </c:strCache>
            </c:strRef>
          </c:tx>
          <c:spPr>
            <a:ln>
              <a:solidFill>
                <a:srgbClr val="C00000"/>
              </a:solidFill>
              <a:prstDash val="sysDash"/>
            </a:ln>
          </c:spPr>
          <c:marker>
            <c:symbol val="none"/>
          </c:marker>
          <c:cat>
            <c:numRef>
              <c:f>trait_effectif_APU!$A$2:$A$15</c:f>
              <c:numCache>
                <c:formatCode>General</c:formatCode>
                <c:ptCount val="14"/>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numCache>
            </c:numRef>
          </c:cat>
          <c:val>
            <c:numRef>
              <c:f>trait_effectif_APU!$H$2:$H$15</c:f>
              <c:numCache>
                <c:formatCode>0.0</c:formatCode>
                <c:ptCount val="14"/>
                <c:pt idx="0">
                  <c:v>448.81945969945855</c:v>
                </c:pt>
                <c:pt idx="1">
                  <c:v>481.63716128445105</c:v>
                </c:pt>
                <c:pt idx="2">
                  <c:v>502.07773335489992</c:v>
                </c:pt>
                <c:pt idx="3">
                  <c:v>579.10317415743759</c:v>
                </c:pt>
                <c:pt idx="4">
                  <c:v>577.886953147741</c:v>
                </c:pt>
                <c:pt idx="5">
                  <c:v>655.30622922961129</c:v>
                </c:pt>
                <c:pt idx="6">
                  <c:v>698.75246902160018</c:v>
                </c:pt>
                <c:pt idx="7">
                  <c:v>765.29056943126216</c:v>
                </c:pt>
                <c:pt idx="8">
                  <c:v>896.4543600012214</c:v>
                </c:pt>
                <c:pt idx="9">
                  <c:v>843.24587193656509</c:v>
                </c:pt>
                <c:pt idx="10">
                  <c:v>917.61674425478486</c:v>
                </c:pt>
                <c:pt idx="11">
                  <c:v>960.25801192271797</c:v>
                </c:pt>
                <c:pt idx="12">
                  <c:v>1051.5637474038115</c:v>
                </c:pt>
                <c:pt idx="13">
                  <c:v>1208.6541820394255</c:v>
                </c:pt>
              </c:numCache>
            </c:numRef>
          </c:val>
          <c:smooth val="0"/>
        </c:ser>
        <c:dLbls>
          <c:showLegendKey val="0"/>
          <c:showVal val="0"/>
          <c:showCatName val="0"/>
          <c:showSerName val="0"/>
          <c:showPercent val="0"/>
          <c:showBubbleSize val="0"/>
        </c:dLbls>
        <c:marker val="1"/>
        <c:smooth val="0"/>
        <c:axId val="78512512"/>
        <c:axId val="48867968"/>
      </c:lineChart>
      <c:catAx>
        <c:axId val="48864640"/>
        <c:scaling>
          <c:orientation val="minMax"/>
        </c:scaling>
        <c:delete val="0"/>
        <c:axPos val="b"/>
        <c:majorGridlines/>
        <c:numFmt formatCode="General" sourceLinked="1"/>
        <c:majorTickMark val="out"/>
        <c:minorTickMark val="none"/>
        <c:tickLblPos val="nextTo"/>
        <c:txPr>
          <a:bodyPr/>
          <a:lstStyle/>
          <a:p>
            <a:pPr>
              <a:defRPr sz="800"/>
            </a:pPr>
            <a:endParaRPr lang="fr-FR"/>
          </a:p>
        </c:txPr>
        <c:crossAx val="48866432"/>
        <c:crosses val="autoZero"/>
        <c:auto val="1"/>
        <c:lblAlgn val="ctr"/>
        <c:lblOffset val="100"/>
        <c:noMultiLvlLbl val="0"/>
      </c:catAx>
      <c:valAx>
        <c:axId val="48866432"/>
        <c:scaling>
          <c:orientation val="minMax"/>
        </c:scaling>
        <c:delete val="0"/>
        <c:axPos val="l"/>
        <c:majorGridlines/>
        <c:numFmt formatCode="0.0" sourceLinked="1"/>
        <c:majorTickMark val="out"/>
        <c:minorTickMark val="none"/>
        <c:tickLblPos val="nextTo"/>
        <c:crossAx val="48864640"/>
        <c:crosses val="autoZero"/>
        <c:crossBetween val="between"/>
      </c:valAx>
      <c:valAx>
        <c:axId val="48867968"/>
        <c:scaling>
          <c:orientation val="minMax"/>
        </c:scaling>
        <c:delete val="0"/>
        <c:axPos val="r"/>
        <c:numFmt formatCode="0.0" sourceLinked="1"/>
        <c:majorTickMark val="out"/>
        <c:minorTickMark val="none"/>
        <c:tickLblPos val="nextTo"/>
        <c:crossAx val="78512512"/>
        <c:crosses val="max"/>
        <c:crossBetween val="between"/>
      </c:valAx>
      <c:catAx>
        <c:axId val="78512512"/>
        <c:scaling>
          <c:orientation val="minMax"/>
        </c:scaling>
        <c:delete val="1"/>
        <c:axPos val="b"/>
        <c:numFmt formatCode="General" sourceLinked="1"/>
        <c:majorTickMark val="out"/>
        <c:minorTickMark val="none"/>
        <c:tickLblPos val="nextTo"/>
        <c:crossAx val="48867968"/>
        <c:crosses val="autoZero"/>
        <c:auto val="1"/>
        <c:lblAlgn val="ctr"/>
        <c:lblOffset val="100"/>
        <c:noMultiLvlLbl val="0"/>
      </c:catAx>
    </c:plotArea>
    <c:legend>
      <c:legendPos val="t"/>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5ACF3EE-9C0F-4881-B4F7-9964616ACF63}" type="datetimeFigureOut">
              <a:rPr lang="en-US" smtClean="0"/>
              <a:pPr/>
              <a:t>1/21/2015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FCE7FA8-7DED-41CA-A35A-EDB724A1DB1D}" type="slidenum">
              <a:rPr lang="en-US" smtClean="0"/>
              <a:pPr/>
              <a:t>‹N°›</a:t>
            </a:fld>
            <a:endParaRPr lang="en-US"/>
          </a:p>
        </p:txBody>
      </p:sp>
    </p:spTree>
    <p:extLst>
      <p:ext uri="{BB962C8B-B14F-4D97-AF65-F5344CB8AC3E}">
        <p14:creationId xmlns:p14="http://schemas.microsoft.com/office/powerpoint/2010/main" val="33096982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5A38C9-B0E6-4C81-83C5-14087D02F7F1}" type="datetimeFigureOut">
              <a:rPr lang="en-US" smtClean="0"/>
              <a:pPr/>
              <a:t>1/21/2015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F0D341-56F8-4113-9BAE-40204B5F9C07}" type="slidenum">
              <a:rPr lang="en-US" smtClean="0"/>
              <a:pPr/>
              <a:t>‹N°›</a:t>
            </a:fld>
            <a:endParaRPr lang="en-US"/>
          </a:p>
        </p:txBody>
      </p:sp>
    </p:spTree>
    <p:extLst>
      <p:ext uri="{BB962C8B-B14F-4D97-AF65-F5344CB8AC3E}">
        <p14:creationId xmlns:p14="http://schemas.microsoft.com/office/powerpoint/2010/main" val="3665100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43000" y="684213"/>
            <a:ext cx="4572000" cy="3429000"/>
          </a:xfrm>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fr-CM" altLang="fr-FR" smtClean="0"/>
          </a:p>
        </p:txBody>
      </p:sp>
      <p:sp>
        <p:nvSpPr>
          <p:cNvPr id="24580" name="Slide Number Placeholder 3"/>
          <p:cNvSpPr>
            <a:spLocks noGrp="1"/>
          </p:cNvSpPr>
          <p:nvPr>
            <p:ph type="sldNum" sz="quarter" idx="5"/>
          </p:nvPr>
        </p:nvSpPr>
        <p:spPr bwMode="auto">
          <a:noFill/>
          <a:ln>
            <a:miter lim="800000"/>
            <a:headEnd/>
            <a:tailEnd/>
          </a:ln>
        </p:spPr>
        <p:txBody>
          <a:bodyPr/>
          <a:lstStyle/>
          <a:p>
            <a:fld id="{70A731DB-FAB2-4AB3-8B30-17B19C778054}" type="slidenum">
              <a:rPr lang="en-US" altLang="fr-FR" smtClean="0"/>
              <a:pPr/>
              <a:t>2</a:t>
            </a:fld>
            <a:endParaRPr lang="en-US" alt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43000" y="684213"/>
            <a:ext cx="4572000" cy="3429000"/>
          </a:xfrm>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fr-CM" altLang="fr-FR" smtClean="0"/>
          </a:p>
        </p:txBody>
      </p:sp>
      <p:sp>
        <p:nvSpPr>
          <p:cNvPr id="24580" name="Slide Number Placeholder 3"/>
          <p:cNvSpPr>
            <a:spLocks noGrp="1"/>
          </p:cNvSpPr>
          <p:nvPr>
            <p:ph type="sldNum" sz="quarter" idx="5"/>
          </p:nvPr>
        </p:nvSpPr>
        <p:spPr bwMode="auto">
          <a:noFill/>
          <a:ln>
            <a:miter lim="800000"/>
            <a:headEnd/>
            <a:tailEnd/>
          </a:ln>
        </p:spPr>
        <p:txBody>
          <a:bodyPr/>
          <a:lstStyle/>
          <a:p>
            <a:fld id="{70A731DB-FAB2-4AB3-8B30-17B19C778054}" type="slidenum">
              <a:rPr lang="en-US" altLang="fr-FR" smtClean="0"/>
              <a:pPr/>
              <a:t>11</a:t>
            </a:fld>
            <a:endParaRPr lang="en-US" alt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43000" y="684213"/>
            <a:ext cx="4572000" cy="3429000"/>
          </a:xfrm>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fr-CM" altLang="fr-FR" smtClean="0"/>
          </a:p>
        </p:txBody>
      </p:sp>
      <p:sp>
        <p:nvSpPr>
          <p:cNvPr id="24580" name="Slide Number Placeholder 3"/>
          <p:cNvSpPr>
            <a:spLocks noGrp="1"/>
          </p:cNvSpPr>
          <p:nvPr>
            <p:ph type="sldNum" sz="quarter" idx="5"/>
          </p:nvPr>
        </p:nvSpPr>
        <p:spPr bwMode="auto">
          <a:noFill/>
          <a:ln>
            <a:miter lim="800000"/>
            <a:headEnd/>
            <a:tailEnd/>
          </a:ln>
        </p:spPr>
        <p:txBody>
          <a:bodyPr/>
          <a:lstStyle/>
          <a:p>
            <a:fld id="{70A731DB-FAB2-4AB3-8B30-17B19C778054}" type="slidenum">
              <a:rPr lang="en-US" altLang="fr-FR" smtClean="0"/>
              <a:pPr/>
              <a:t>12</a:t>
            </a:fld>
            <a:endParaRPr lang="en-US" alt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43000" y="684213"/>
            <a:ext cx="4572000" cy="3429000"/>
          </a:xfrm>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fr-CM" altLang="fr-FR" smtClean="0"/>
          </a:p>
        </p:txBody>
      </p:sp>
      <p:sp>
        <p:nvSpPr>
          <p:cNvPr id="24580" name="Slide Number Placeholder 3"/>
          <p:cNvSpPr>
            <a:spLocks noGrp="1"/>
          </p:cNvSpPr>
          <p:nvPr>
            <p:ph type="sldNum" sz="quarter" idx="5"/>
          </p:nvPr>
        </p:nvSpPr>
        <p:spPr bwMode="auto">
          <a:noFill/>
          <a:ln>
            <a:miter lim="800000"/>
            <a:headEnd/>
            <a:tailEnd/>
          </a:ln>
        </p:spPr>
        <p:txBody>
          <a:bodyPr/>
          <a:lstStyle/>
          <a:p>
            <a:fld id="{70A731DB-FAB2-4AB3-8B30-17B19C778054}" type="slidenum">
              <a:rPr lang="en-US" altLang="fr-FR" smtClean="0"/>
              <a:pPr/>
              <a:t>13</a:t>
            </a:fld>
            <a:endParaRPr lang="en-US" alt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43000" y="684213"/>
            <a:ext cx="4572000" cy="3429000"/>
          </a:xfrm>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fr-CM" altLang="fr-FR" smtClean="0"/>
          </a:p>
        </p:txBody>
      </p:sp>
      <p:sp>
        <p:nvSpPr>
          <p:cNvPr id="24580" name="Slide Number Placeholder 3"/>
          <p:cNvSpPr>
            <a:spLocks noGrp="1"/>
          </p:cNvSpPr>
          <p:nvPr>
            <p:ph type="sldNum" sz="quarter" idx="5"/>
          </p:nvPr>
        </p:nvSpPr>
        <p:spPr bwMode="auto">
          <a:noFill/>
          <a:ln>
            <a:miter lim="800000"/>
            <a:headEnd/>
            <a:tailEnd/>
          </a:ln>
        </p:spPr>
        <p:txBody>
          <a:bodyPr/>
          <a:lstStyle/>
          <a:p>
            <a:fld id="{70A731DB-FAB2-4AB3-8B30-17B19C778054}" type="slidenum">
              <a:rPr lang="en-US" altLang="fr-FR" smtClean="0"/>
              <a:pPr/>
              <a:t>14</a:t>
            </a:fld>
            <a:endParaRPr lang="en-US" altLang="fr-F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43000" y="684213"/>
            <a:ext cx="4572000" cy="3429000"/>
          </a:xfrm>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fr-CM" altLang="fr-FR" smtClean="0"/>
          </a:p>
        </p:txBody>
      </p:sp>
      <p:sp>
        <p:nvSpPr>
          <p:cNvPr id="24580" name="Slide Number Placeholder 3"/>
          <p:cNvSpPr>
            <a:spLocks noGrp="1"/>
          </p:cNvSpPr>
          <p:nvPr>
            <p:ph type="sldNum" sz="quarter" idx="5"/>
          </p:nvPr>
        </p:nvSpPr>
        <p:spPr bwMode="auto">
          <a:noFill/>
          <a:ln>
            <a:miter lim="800000"/>
            <a:headEnd/>
            <a:tailEnd/>
          </a:ln>
        </p:spPr>
        <p:txBody>
          <a:bodyPr/>
          <a:lstStyle/>
          <a:p>
            <a:fld id="{70A731DB-FAB2-4AB3-8B30-17B19C778054}" type="slidenum">
              <a:rPr lang="en-US" altLang="fr-FR" smtClean="0"/>
              <a:pPr/>
              <a:t>15</a:t>
            </a:fld>
            <a:endParaRPr lang="en-US" alt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43000" y="684213"/>
            <a:ext cx="4572000" cy="3429000"/>
          </a:xfrm>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fr-CM" altLang="fr-FR" smtClean="0"/>
          </a:p>
        </p:txBody>
      </p:sp>
      <p:sp>
        <p:nvSpPr>
          <p:cNvPr id="24580" name="Slide Number Placeholder 3"/>
          <p:cNvSpPr>
            <a:spLocks noGrp="1"/>
          </p:cNvSpPr>
          <p:nvPr>
            <p:ph type="sldNum" sz="quarter" idx="5"/>
          </p:nvPr>
        </p:nvSpPr>
        <p:spPr bwMode="auto">
          <a:noFill/>
          <a:ln>
            <a:miter lim="800000"/>
            <a:headEnd/>
            <a:tailEnd/>
          </a:ln>
        </p:spPr>
        <p:txBody>
          <a:bodyPr/>
          <a:lstStyle/>
          <a:p>
            <a:fld id="{70A731DB-FAB2-4AB3-8B30-17B19C778054}" type="slidenum">
              <a:rPr lang="en-US" altLang="fr-FR" smtClean="0"/>
              <a:pPr/>
              <a:t>3</a:t>
            </a:fld>
            <a:endParaRPr lang="en-US" alt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43000" y="684213"/>
            <a:ext cx="4572000" cy="3429000"/>
          </a:xfrm>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fr-CM" altLang="fr-FR" smtClean="0"/>
          </a:p>
        </p:txBody>
      </p:sp>
      <p:sp>
        <p:nvSpPr>
          <p:cNvPr id="24580" name="Slide Number Placeholder 3"/>
          <p:cNvSpPr>
            <a:spLocks noGrp="1"/>
          </p:cNvSpPr>
          <p:nvPr>
            <p:ph type="sldNum" sz="quarter" idx="5"/>
          </p:nvPr>
        </p:nvSpPr>
        <p:spPr bwMode="auto">
          <a:noFill/>
          <a:ln>
            <a:miter lim="800000"/>
            <a:headEnd/>
            <a:tailEnd/>
          </a:ln>
        </p:spPr>
        <p:txBody>
          <a:bodyPr/>
          <a:lstStyle/>
          <a:p>
            <a:fld id="{70A731DB-FAB2-4AB3-8B30-17B19C778054}" type="slidenum">
              <a:rPr lang="en-US" altLang="fr-FR" smtClean="0"/>
              <a:pPr/>
              <a:t>4</a:t>
            </a:fld>
            <a:endParaRPr lang="en-US" alt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43000" y="684213"/>
            <a:ext cx="4572000" cy="3429000"/>
          </a:xfrm>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fr-CM" altLang="fr-FR" smtClean="0"/>
          </a:p>
        </p:txBody>
      </p:sp>
      <p:sp>
        <p:nvSpPr>
          <p:cNvPr id="24580" name="Slide Number Placeholder 3"/>
          <p:cNvSpPr>
            <a:spLocks noGrp="1"/>
          </p:cNvSpPr>
          <p:nvPr>
            <p:ph type="sldNum" sz="quarter" idx="5"/>
          </p:nvPr>
        </p:nvSpPr>
        <p:spPr bwMode="auto">
          <a:noFill/>
          <a:ln>
            <a:miter lim="800000"/>
            <a:headEnd/>
            <a:tailEnd/>
          </a:ln>
        </p:spPr>
        <p:txBody>
          <a:bodyPr/>
          <a:lstStyle/>
          <a:p>
            <a:fld id="{70A731DB-FAB2-4AB3-8B30-17B19C778054}" type="slidenum">
              <a:rPr lang="en-US" altLang="fr-FR" smtClean="0"/>
              <a:pPr/>
              <a:t>5</a:t>
            </a:fld>
            <a:endParaRPr lang="en-US" alt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43000" y="684213"/>
            <a:ext cx="4572000" cy="3429000"/>
          </a:xfrm>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fr-CM" altLang="fr-FR" smtClean="0"/>
          </a:p>
        </p:txBody>
      </p:sp>
      <p:sp>
        <p:nvSpPr>
          <p:cNvPr id="24580" name="Slide Number Placeholder 3"/>
          <p:cNvSpPr>
            <a:spLocks noGrp="1"/>
          </p:cNvSpPr>
          <p:nvPr>
            <p:ph type="sldNum" sz="quarter" idx="5"/>
          </p:nvPr>
        </p:nvSpPr>
        <p:spPr bwMode="auto">
          <a:noFill/>
          <a:ln>
            <a:miter lim="800000"/>
            <a:headEnd/>
            <a:tailEnd/>
          </a:ln>
        </p:spPr>
        <p:txBody>
          <a:bodyPr/>
          <a:lstStyle/>
          <a:p>
            <a:fld id="{70A731DB-FAB2-4AB3-8B30-17B19C778054}" type="slidenum">
              <a:rPr lang="en-US" altLang="fr-FR" smtClean="0"/>
              <a:pPr/>
              <a:t>6</a:t>
            </a:fld>
            <a:endParaRPr lang="en-US" alt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43000" y="684213"/>
            <a:ext cx="4572000" cy="3429000"/>
          </a:xfrm>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fr-CM" altLang="fr-FR" smtClean="0"/>
          </a:p>
        </p:txBody>
      </p:sp>
      <p:sp>
        <p:nvSpPr>
          <p:cNvPr id="24580" name="Slide Number Placeholder 3"/>
          <p:cNvSpPr>
            <a:spLocks noGrp="1"/>
          </p:cNvSpPr>
          <p:nvPr>
            <p:ph type="sldNum" sz="quarter" idx="5"/>
          </p:nvPr>
        </p:nvSpPr>
        <p:spPr bwMode="auto">
          <a:noFill/>
          <a:ln>
            <a:miter lim="800000"/>
            <a:headEnd/>
            <a:tailEnd/>
          </a:ln>
        </p:spPr>
        <p:txBody>
          <a:bodyPr/>
          <a:lstStyle/>
          <a:p>
            <a:fld id="{70A731DB-FAB2-4AB3-8B30-17B19C778054}" type="slidenum">
              <a:rPr lang="en-US" altLang="fr-FR" smtClean="0"/>
              <a:pPr/>
              <a:t>7</a:t>
            </a:fld>
            <a:endParaRPr lang="en-US" alt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43000" y="684213"/>
            <a:ext cx="4572000" cy="3429000"/>
          </a:xfrm>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fr-CM" altLang="fr-FR" smtClean="0"/>
          </a:p>
        </p:txBody>
      </p:sp>
      <p:sp>
        <p:nvSpPr>
          <p:cNvPr id="24580" name="Slide Number Placeholder 3"/>
          <p:cNvSpPr>
            <a:spLocks noGrp="1"/>
          </p:cNvSpPr>
          <p:nvPr>
            <p:ph type="sldNum" sz="quarter" idx="5"/>
          </p:nvPr>
        </p:nvSpPr>
        <p:spPr bwMode="auto">
          <a:noFill/>
          <a:ln>
            <a:miter lim="800000"/>
            <a:headEnd/>
            <a:tailEnd/>
          </a:ln>
        </p:spPr>
        <p:txBody>
          <a:bodyPr/>
          <a:lstStyle/>
          <a:p>
            <a:fld id="{70A731DB-FAB2-4AB3-8B30-17B19C778054}" type="slidenum">
              <a:rPr lang="en-US" altLang="fr-FR" smtClean="0"/>
              <a:pPr/>
              <a:t>8</a:t>
            </a:fld>
            <a:endParaRPr lang="en-US" alt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43000" y="684213"/>
            <a:ext cx="4572000" cy="3429000"/>
          </a:xfrm>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fr-CM" altLang="fr-FR" smtClean="0"/>
          </a:p>
        </p:txBody>
      </p:sp>
      <p:sp>
        <p:nvSpPr>
          <p:cNvPr id="24580" name="Slide Number Placeholder 3"/>
          <p:cNvSpPr>
            <a:spLocks noGrp="1"/>
          </p:cNvSpPr>
          <p:nvPr>
            <p:ph type="sldNum" sz="quarter" idx="5"/>
          </p:nvPr>
        </p:nvSpPr>
        <p:spPr bwMode="auto">
          <a:noFill/>
          <a:ln>
            <a:miter lim="800000"/>
            <a:headEnd/>
            <a:tailEnd/>
          </a:ln>
        </p:spPr>
        <p:txBody>
          <a:bodyPr/>
          <a:lstStyle/>
          <a:p>
            <a:fld id="{70A731DB-FAB2-4AB3-8B30-17B19C778054}" type="slidenum">
              <a:rPr lang="en-US" altLang="fr-FR" smtClean="0"/>
              <a:pPr/>
              <a:t>9</a:t>
            </a:fld>
            <a:endParaRPr lang="en-US" alt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43000" y="684213"/>
            <a:ext cx="4572000" cy="3429000"/>
          </a:xfrm>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fr-CM" altLang="fr-FR" smtClean="0"/>
          </a:p>
        </p:txBody>
      </p:sp>
      <p:sp>
        <p:nvSpPr>
          <p:cNvPr id="24580" name="Slide Number Placeholder 3"/>
          <p:cNvSpPr>
            <a:spLocks noGrp="1"/>
          </p:cNvSpPr>
          <p:nvPr>
            <p:ph type="sldNum" sz="quarter" idx="5"/>
          </p:nvPr>
        </p:nvSpPr>
        <p:spPr bwMode="auto">
          <a:noFill/>
          <a:ln>
            <a:miter lim="800000"/>
            <a:headEnd/>
            <a:tailEnd/>
          </a:ln>
        </p:spPr>
        <p:txBody>
          <a:bodyPr/>
          <a:lstStyle/>
          <a:p>
            <a:fld id="{70A731DB-FAB2-4AB3-8B30-17B19C778054}" type="slidenum">
              <a:rPr lang="en-US" altLang="fr-FR" smtClean="0"/>
              <a:pPr/>
              <a:t>10</a:t>
            </a:fld>
            <a:endParaRPr lang="en-US" alt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AEDEA8-644E-428E-9C8C-715C69C5DEE4}"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B4318-066F-4045-9E6C-B7CD3B4E8852}"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AEDEA8-644E-428E-9C8C-715C69C5DEE4}"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B4318-066F-4045-9E6C-B7CD3B4E8852}"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AEDEA8-644E-428E-9C8C-715C69C5DEE4}"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B4318-066F-4045-9E6C-B7CD3B4E8852}"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AEDEA8-644E-428E-9C8C-715C69C5DEE4}"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B4318-066F-4045-9E6C-B7CD3B4E8852}"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AEDEA8-644E-428E-9C8C-715C69C5DEE4}"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B4318-066F-4045-9E6C-B7CD3B4E8852}"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AEDEA8-644E-428E-9C8C-715C69C5DEE4}" type="datetimeFigureOut">
              <a:rPr lang="en-US" smtClean="0"/>
              <a:pPr/>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B4318-066F-4045-9E6C-B7CD3B4E885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AEDEA8-644E-428E-9C8C-715C69C5DEE4}" type="datetimeFigureOut">
              <a:rPr lang="en-US" smtClean="0"/>
              <a:pPr/>
              <a:t>1/21/2015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AB4318-066F-4045-9E6C-B7CD3B4E8852}"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AEDEA8-644E-428E-9C8C-715C69C5DEE4}" type="datetimeFigureOut">
              <a:rPr lang="en-US" smtClean="0"/>
              <a:pPr/>
              <a:t>1/21/2015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AB4318-066F-4045-9E6C-B7CD3B4E8852}"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AEDEA8-644E-428E-9C8C-715C69C5DEE4}" type="datetimeFigureOut">
              <a:rPr lang="en-US" smtClean="0"/>
              <a:pPr/>
              <a:t>1/21/2015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AB4318-066F-4045-9E6C-B7CD3B4E8852}"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AEDEA8-644E-428E-9C8C-715C69C5DEE4}" type="datetimeFigureOut">
              <a:rPr lang="en-US" smtClean="0"/>
              <a:pPr/>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B4318-066F-4045-9E6C-B7CD3B4E8852}"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AEDEA8-644E-428E-9C8C-715C69C5DEE4}" type="datetimeFigureOut">
              <a:rPr lang="en-US" smtClean="0"/>
              <a:pPr/>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B4318-066F-4045-9E6C-B7CD3B4E8852}"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AEDEA8-644E-428E-9C8C-715C69C5DEE4}" type="datetimeFigureOut">
              <a:rPr lang="en-US" smtClean="0"/>
              <a:pPr/>
              <a:t>1/21/2015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AB4318-066F-4045-9E6C-B7CD3B4E8852}"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7"/>
          <p:cNvSpPr/>
          <p:nvPr/>
        </p:nvSpPr>
        <p:spPr>
          <a:xfrm>
            <a:off x="152400" y="6400800"/>
            <a:ext cx="1371600" cy="304800"/>
          </a:xfrm>
          <a:prstGeom prst="rect">
            <a:avLst/>
          </a:prstGeom>
          <a:solidFill>
            <a:srgbClr val="00964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2" name="Group 13"/>
          <p:cNvGrpSpPr>
            <a:grpSpLocks/>
          </p:cNvGrpSpPr>
          <p:nvPr/>
        </p:nvGrpSpPr>
        <p:grpSpPr bwMode="auto">
          <a:xfrm>
            <a:off x="152400" y="152400"/>
            <a:ext cx="8610600" cy="304800"/>
            <a:chOff x="152400" y="152400"/>
            <a:chExt cx="8610600" cy="304800"/>
          </a:xfrm>
        </p:grpSpPr>
        <p:sp>
          <p:nvSpPr>
            <p:cNvPr id="5" name="Rectangle 14"/>
            <p:cNvSpPr/>
            <p:nvPr/>
          </p:nvSpPr>
          <p:spPr>
            <a:xfrm>
              <a:off x="152400" y="152400"/>
              <a:ext cx="6553200" cy="304800"/>
            </a:xfrm>
            <a:prstGeom prst="rect">
              <a:avLst/>
            </a:prstGeom>
            <a:solidFill>
              <a:schemeClr val="accent6"/>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5"/>
            <p:cNvSpPr/>
            <p:nvPr/>
          </p:nvSpPr>
          <p:spPr>
            <a:xfrm>
              <a:off x="4499992" y="152400"/>
              <a:ext cx="4263008"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7" name="Picture 6" descr="LOGO AFRITAC Centre"/>
          <p:cNvPicPr/>
          <p:nvPr/>
        </p:nvPicPr>
        <p:blipFill>
          <a:blip r:embed="rId2" cstate="print"/>
          <a:srcRect/>
          <a:stretch>
            <a:fillRect/>
          </a:stretch>
        </p:blipFill>
        <p:spPr bwMode="auto">
          <a:xfrm>
            <a:off x="251521" y="548681"/>
            <a:ext cx="720080" cy="648072"/>
          </a:xfrm>
          <a:prstGeom prst="rect">
            <a:avLst/>
          </a:prstGeom>
          <a:noFill/>
          <a:ln w="9525">
            <a:noFill/>
            <a:miter lim="800000"/>
            <a:headEnd/>
            <a:tailEnd/>
          </a:ln>
        </p:spPr>
      </p:pic>
      <p:pic>
        <p:nvPicPr>
          <p:cNvPr id="8" name="Picture 3"/>
          <p:cNvPicPr>
            <a:picLocks noChangeAspect="1" noChangeArrowheads="1"/>
          </p:cNvPicPr>
          <p:nvPr/>
        </p:nvPicPr>
        <p:blipFill>
          <a:blip r:embed="rId3" cstate="print"/>
          <a:srcRect/>
          <a:stretch>
            <a:fillRect/>
          </a:stretch>
        </p:blipFill>
        <p:spPr bwMode="auto">
          <a:xfrm>
            <a:off x="8081963" y="533400"/>
            <a:ext cx="661987" cy="609600"/>
          </a:xfrm>
          <a:prstGeom prst="rect">
            <a:avLst/>
          </a:prstGeom>
          <a:noFill/>
          <a:ln w="9525">
            <a:noFill/>
            <a:miter lim="800000"/>
            <a:headEnd/>
            <a:tailEnd/>
          </a:ln>
        </p:spPr>
      </p:pic>
      <p:sp>
        <p:nvSpPr>
          <p:cNvPr id="9" name="Titre 11"/>
          <p:cNvSpPr txBox="1">
            <a:spLocks/>
          </p:cNvSpPr>
          <p:nvPr/>
        </p:nvSpPr>
        <p:spPr>
          <a:xfrm>
            <a:off x="142875" y="457200"/>
            <a:ext cx="8696325" cy="914400"/>
          </a:xfrm>
          <a:prstGeom prst="rect">
            <a:avLst/>
          </a:prstGeom>
        </p:spPr>
        <p:txBody>
          <a:bodyPr>
            <a:normAutofit fontScale="25000" lnSpcReduction="20000"/>
          </a:bodyPr>
          <a:lstStyle/>
          <a:p>
            <a:pPr algn="ctr" fontAlgn="auto">
              <a:spcBef>
                <a:spcPts val="0"/>
              </a:spcBef>
              <a:spcAft>
                <a:spcPts val="0"/>
              </a:spcAft>
              <a:defRPr/>
            </a:pPr>
            <a:r>
              <a:rPr lang="fr-FR" sz="3100" b="1" dirty="0">
                <a:latin typeface="+mj-lt"/>
                <a:ea typeface="+mj-ea"/>
                <a:cs typeface="+mj-cs"/>
              </a:rPr>
              <a:t/>
            </a:r>
            <a:br>
              <a:rPr lang="fr-FR" sz="3100" b="1" dirty="0">
                <a:latin typeface="+mj-lt"/>
                <a:ea typeface="+mj-ea"/>
                <a:cs typeface="+mj-cs"/>
              </a:rPr>
            </a:br>
            <a:r>
              <a:rPr lang="en-US" sz="8000" b="1" dirty="0" smtClean="0">
                <a:latin typeface="+mn-lt"/>
                <a:cs typeface="+mn-cs"/>
              </a:rPr>
              <a:t>SEMINAIRE CONJOINT AFRITAC  CENTRE– AFRITAC OUEST 1</a:t>
            </a:r>
          </a:p>
          <a:p>
            <a:pPr algn="ctr" fontAlgn="auto">
              <a:spcBef>
                <a:spcPts val="0"/>
              </a:spcBef>
              <a:spcAft>
                <a:spcPts val="0"/>
              </a:spcAft>
              <a:defRPr/>
            </a:pPr>
            <a:r>
              <a:rPr lang="en-US" sz="8000" b="1" dirty="0" smtClean="0"/>
              <a:t>Comptes Nationaux </a:t>
            </a:r>
            <a:r>
              <a:rPr lang="en-US" sz="8000" b="1" dirty="0" err="1" smtClean="0"/>
              <a:t>Trimestriels</a:t>
            </a:r>
            <a:r>
              <a:rPr lang="en-US" sz="8000" b="1" dirty="0" smtClean="0"/>
              <a:t> (CNT)</a:t>
            </a:r>
            <a:endParaRPr lang="en-US" sz="8000" b="1" dirty="0">
              <a:latin typeface="+mn-lt"/>
              <a:cs typeface="+mn-cs"/>
            </a:endParaRPr>
          </a:p>
          <a:p>
            <a:pPr algn="ctr" fontAlgn="auto">
              <a:spcAft>
                <a:spcPts val="0"/>
              </a:spcAft>
              <a:defRPr/>
            </a:pPr>
            <a:r>
              <a:rPr lang="fr-FR" sz="11200" dirty="0">
                <a:latin typeface="+mj-lt"/>
                <a:ea typeface="+mj-ea"/>
                <a:cs typeface="+mj-cs"/>
              </a:rPr>
              <a:t/>
            </a:r>
            <a:br>
              <a:rPr lang="fr-FR" sz="11200" dirty="0">
                <a:latin typeface="+mj-lt"/>
                <a:ea typeface="+mj-ea"/>
                <a:cs typeface="+mj-cs"/>
              </a:rPr>
            </a:br>
            <a:endParaRPr lang="fr-FR" sz="11200" dirty="0">
              <a:latin typeface="+mj-lt"/>
              <a:ea typeface="+mj-ea"/>
              <a:cs typeface="+mj-cs"/>
            </a:endParaRPr>
          </a:p>
        </p:txBody>
      </p:sp>
      <p:sp>
        <p:nvSpPr>
          <p:cNvPr id="10" name="Subtitle 2"/>
          <p:cNvSpPr>
            <a:spLocks noGrp="1"/>
          </p:cNvSpPr>
          <p:nvPr>
            <p:ph type="ctrTitle"/>
          </p:nvPr>
        </p:nvSpPr>
        <p:spPr/>
        <p:txBody>
          <a:bodyPr/>
          <a:lstStyle>
            <a:lvl1pPr>
              <a:defRPr/>
            </a:lvl1pPr>
          </a:lstStyle>
          <a:p>
            <a:pPr algn="ctr" eaLnBrk="1" hangingPunct="1">
              <a:lnSpc>
                <a:spcPct val="80000"/>
              </a:lnSpc>
              <a:buFont typeface="Arial" charset="0"/>
              <a:buNone/>
            </a:pPr>
            <a:r>
              <a:rPr lang="fr-FR" altLang="fr-FR" sz="2800" b="1" dirty="0" smtClean="0">
                <a:latin typeface="Calibri" pitchFamily="34" charset="0"/>
              </a:rPr>
              <a:t>METHODOLOGIE DES BRANCHES</a:t>
            </a:r>
          </a:p>
        </p:txBody>
      </p:sp>
      <p:sp>
        <p:nvSpPr>
          <p:cNvPr id="11" name="Subtitle 2"/>
          <p:cNvSpPr txBox="1">
            <a:spLocks noGrp="1"/>
          </p:cNvSpPr>
          <p:nvPr>
            <p:ph type="subTitle" idx="1"/>
          </p:nvPr>
        </p:nvSpPr>
        <p:spPr bwMode="auto">
          <a:xfrm>
            <a:off x="1371600" y="3276600"/>
            <a:ext cx="6400800" cy="990600"/>
          </a:xfrm>
          <a:prstGeom prst="rect">
            <a:avLst/>
          </a:prstGeom>
          <a:noFill/>
          <a:ln w="9525">
            <a:noFill/>
            <a:miter lim="800000"/>
            <a:headEnd/>
            <a:tailEnd/>
          </a:ln>
        </p:spPr>
        <p:txBody>
          <a:bodyPr>
            <a:normAutofit/>
          </a:bodyPr>
          <a:lstStyle/>
          <a:p>
            <a:pPr algn="ctr"/>
            <a:r>
              <a:rPr lang="fr-FR" altLang="fr-FR" sz="2400" b="1" dirty="0">
                <a:solidFill>
                  <a:schemeClr val="accent1"/>
                </a:solidFill>
                <a:latin typeface="Calibri" pitchFamily="34" charset="0"/>
              </a:rPr>
              <a:t>Institut national de la statistique </a:t>
            </a:r>
            <a:r>
              <a:rPr lang="fr-FR" altLang="fr-FR" sz="2400" b="1" dirty="0" smtClean="0">
                <a:solidFill>
                  <a:schemeClr val="accent1"/>
                </a:solidFill>
                <a:latin typeface="Calibri" pitchFamily="34" charset="0"/>
              </a:rPr>
              <a:t>et de la démographie (INSD)  - BURKINA FASO</a:t>
            </a:r>
            <a:endParaRPr lang="fr-FR" altLang="fr-FR" sz="1600" b="1" dirty="0">
              <a:solidFill>
                <a:schemeClr val="accent1"/>
              </a:solidFill>
              <a:latin typeface="Calibri" pitchFamily="34" charset="0"/>
            </a:endParaRPr>
          </a:p>
          <a:p>
            <a:pPr algn="ctr"/>
            <a:endParaRPr lang="fr-FR" altLang="fr-FR" sz="1100" b="1" dirty="0">
              <a:solidFill>
                <a:srgbClr val="00B050"/>
              </a:solidFill>
              <a:latin typeface="Tahoma" pitchFamily="34" charset="0"/>
              <a:cs typeface="Tahoma" pitchFamily="34" charset="0"/>
            </a:endParaRPr>
          </a:p>
          <a:p>
            <a:pPr algn="ctr"/>
            <a:endParaRPr lang="fr-ML" altLang="fr-FR" sz="1400" b="1" dirty="0">
              <a:solidFill>
                <a:srgbClr val="00B050"/>
              </a:solidFill>
              <a:latin typeface="Calibri" pitchFamily="34" charset="0"/>
            </a:endParaRPr>
          </a:p>
        </p:txBody>
      </p:sp>
      <p:sp>
        <p:nvSpPr>
          <p:cNvPr id="12" name="Rectangle 11"/>
          <p:cNvSpPr/>
          <p:nvPr/>
        </p:nvSpPr>
        <p:spPr>
          <a:xfrm>
            <a:off x="0" y="4495800"/>
            <a:ext cx="9158288" cy="369888"/>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fontAlgn="auto">
              <a:spcBef>
                <a:spcPts val="0"/>
              </a:spcBef>
              <a:spcAft>
                <a:spcPts val="0"/>
              </a:spcAft>
              <a:defRPr/>
            </a:pPr>
            <a:r>
              <a:rPr lang="fr-FR" b="1" dirty="0" smtClean="0">
                <a:solidFill>
                  <a:schemeClr val="tx1"/>
                </a:solidFill>
              </a:rPr>
              <a:t>Méthodologie d’élaboration des CNT des services financiers</a:t>
            </a:r>
            <a:endParaRPr lang="fr-FR" sz="1700" b="1" dirty="0">
              <a:solidFill>
                <a:schemeClr val="tx1"/>
              </a:solidFill>
            </a:endParaRPr>
          </a:p>
        </p:txBody>
      </p:sp>
      <p:sp>
        <p:nvSpPr>
          <p:cNvPr id="13" name="Rectangle 13"/>
          <p:cNvSpPr>
            <a:spLocks noChangeArrowheads="1"/>
          </p:cNvSpPr>
          <p:nvPr/>
        </p:nvSpPr>
        <p:spPr bwMode="auto">
          <a:xfrm>
            <a:off x="6705600" y="5334000"/>
            <a:ext cx="2209800" cy="461665"/>
          </a:xfrm>
          <a:prstGeom prst="rect">
            <a:avLst/>
          </a:prstGeom>
          <a:noFill/>
          <a:ln w="9525">
            <a:noFill/>
            <a:miter lim="800000"/>
            <a:headEnd/>
            <a:tailEnd/>
          </a:ln>
        </p:spPr>
        <p:txBody>
          <a:bodyPr wrap="square">
            <a:spAutoFit/>
          </a:bodyPr>
          <a:lstStyle/>
          <a:p>
            <a:r>
              <a:rPr lang="fr-FR" altLang="fr-FR" sz="1200" dirty="0">
                <a:latin typeface="Calibri" pitchFamily="34" charset="0"/>
              </a:rPr>
              <a:t>Par : </a:t>
            </a:r>
            <a:r>
              <a:rPr lang="fr-FR" altLang="fr-FR" sz="1200" dirty="0" smtClean="0">
                <a:latin typeface="Calibri" pitchFamily="34" charset="0"/>
              </a:rPr>
              <a:t> B. François RAMDE</a:t>
            </a:r>
          </a:p>
          <a:p>
            <a:r>
              <a:rPr lang="fr-FR" altLang="fr-FR" sz="1200" dirty="0">
                <a:latin typeface="Calibri" pitchFamily="34" charset="0"/>
              </a:rPr>
              <a:t> </a:t>
            </a:r>
            <a:r>
              <a:rPr lang="fr-FR" altLang="fr-FR" sz="1200" dirty="0" smtClean="0">
                <a:latin typeface="Calibri" pitchFamily="34" charset="0"/>
              </a:rPr>
              <a:t>         P. Dieudonné SAWADOGO</a:t>
            </a:r>
            <a:endParaRPr lang="fr-FR" altLang="fr-FR" sz="1200" dirty="0">
              <a:latin typeface="Calibri" pitchFamily="34" charset="0"/>
            </a:endParaRPr>
          </a:p>
        </p:txBody>
      </p:sp>
      <p:sp>
        <p:nvSpPr>
          <p:cNvPr id="14" name="Date Placeholder 3"/>
          <p:cNvSpPr>
            <a:spLocks noGrp="1"/>
          </p:cNvSpPr>
          <p:nvPr>
            <p:ph type="dt" sz="half" idx="12"/>
          </p:nvPr>
        </p:nvSpPr>
        <p:spPr>
          <a:xfrm>
            <a:off x="228600" y="632460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100" b="1">
                <a:solidFill>
                  <a:schemeClr val="bg1"/>
                </a:solidFill>
                <a:latin typeface="+mn-lt"/>
                <a:cs typeface="+mn-cs"/>
              </a:defRPr>
            </a:lvl1pPr>
          </a:lstStyle>
          <a:p>
            <a:pPr>
              <a:defRPr/>
            </a:pPr>
            <a:fld id="{10310559-CA53-4CC6-B6FC-027D99C84AFE}" type="datetimeFigureOut">
              <a:rPr lang="en-US" smtClean="0"/>
              <a:pPr>
                <a:defRPr/>
              </a:pPr>
              <a:t>1/21/2015</a:t>
            </a:fld>
            <a:endParaRPr lang="en-US" dirty="0"/>
          </a:p>
        </p:txBody>
      </p:sp>
      <p:sp>
        <p:nvSpPr>
          <p:cNvPr id="18" name="Rectangle 6"/>
          <p:cNvSpPr/>
          <p:nvPr/>
        </p:nvSpPr>
        <p:spPr>
          <a:xfrm>
            <a:off x="1447800" y="6400800"/>
            <a:ext cx="7239000"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solidFill>
            </a:endParaRPr>
          </a:p>
        </p:txBody>
      </p:sp>
      <p:sp>
        <p:nvSpPr>
          <p:cNvPr id="17" name="Slide Number Placeholder 5"/>
          <p:cNvSpPr txBox="1">
            <a:spLocks/>
          </p:cNvSpPr>
          <p:nvPr/>
        </p:nvSpPr>
        <p:spPr>
          <a:xfrm>
            <a:off x="7696200" y="6400800"/>
            <a:ext cx="990600" cy="228599"/>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lstStyle>
            <a:lvl1pPr>
              <a:defRPr b="1">
                <a:solidFill>
                  <a:srgbClr val="009644"/>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fr-FR" sz="1200" dirty="0"/>
              <a:t>1</a:t>
            </a:r>
            <a:endParaRPr kumimoji="0" lang="en-US" altLang="fr-FR" sz="1200" b="1" i="0" u="none" strike="noStrike" kern="1200" cap="none" spc="0" normalizeH="0" baseline="0" noProof="0" dirty="0">
              <a:ln>
                <a:noFill/>
              </a:ln>
              <a:solidFill>
                <a:srgbClr val="009644"/>
              </a:solidFill>
              <a:effectLst/>
              <a:uLnTx/>
              <a:uFillTx/>
              <a:latin typeface="+mn-lt"/>
              <a:ea typeface="+mn-ea"/>
              <a:cs typeface="+mn-cs"/>
            </a:endParaRPr>
          </a:p>
        </p:txBody>
      </p:sp>
      <p:sp>
        <p:nvSpPr>
          <p:cNvPr id="15" name="Footer Placeholder 4"/>
          <p:cNvSpPr>
            <a:spLocks noGrp="1"/>
          </p:cNvSpPr>
          <p:nvPr>
            <p:ph type="ftr" sz="quarter" idx="10"/>
          </p:nvPr>
        </p:nvSpPr>
        <p:spPr>
          <a:xfrm>
            <a:off x="1447800" y="6400800"/>
            <a:ext cx="6172200" cy="304800"/>
          </a:xfrm>
        </p:spPr>
        <p:txBody>
          <a:bodyPr/>
          <a:lstStyle>
            <a:lvl1pPr>
              <a:defRPr b="1">
                <a:solidFill>
                  <a:srgbClr val="009644"/>
                </a:solidFill>
              </a:defRPr>
            </a:lvl1pPr>
          </a:lstStyle>
          <a:p>
            <a:pPr>
              <a:defRPr/>
            </a:pPr>
            <a:r>
              <a:rPr lang="en-US" sz="1000" dirty="0" smtClean="0">
                <a:solidFill>
                  <a:schemeClr val="tx1"/>
                </a:solidFill>
              </a:rPr>
              <a:t>Comptes nationaux </a:t>
            </a:r>
            <a:r>
              <a:rPr lang="en-US" sz="1000" dirty="0" err="1" smtClean="0">
                <a:solidFill>
                  <a:schemeClr val="tx1"/>
                </a:solidFill>
              </a:rPr>
              <a:t>trimestriels</a:t>
            </a:r>
            <a:r>
              <a:rPr lang="en-US" sz="1000" dirty="0" smtClean="0">
                <a:solidFill>
                  <a:schemeClr val="tx1"/>
                </a:solidFill>
              </a:rPr>
              <a:t> : </a:t>
            </a:r>
            <a:r>
              <a:rPr lang="en-US" sz="1000" dirty="0" err="1" smtClean="0">
                <a:solidFill>
                  <a:schemeClr val="tx1"/>
                </a:solidFill>
              </a:rPr>
              <a:t>Harmonisation</a:t>
            </a:r>
            <a:r>
              <a:rPr lang="en-US" sz="1000" dirty="0" smtClean="0">
                <a:solidFill>
                  <a:schemeClr val="tx1"/>
                </a:solidFill>
              </a:rPr>
              <a:t> des m</a:t>
            </a:r>
            <a:r>
              <a:rPr lang="fr-FR" sz="1000" dirty="0" smtClean="0">
                <a:solidFill>
                  <a:schemeClr val="tx1"/>
                </a:solidFill>
              </a:rPr>
              <a:t>é</a:t>
            </a:r>
            <a:r>
              <a:rPr lang="en-US" sz="1000" dirty="0" err="1" smtClean="0">
                <a:solidFill>
                  <a:schemeClr val="tx1"/>
                </a:solidFill>
              </a:rPr>
              <a:t>thodes</a:t>
            </a:r>
            <a:r>
              <a:rPr lang="en-US" sz="1000" dirty="0" smtClean="0">
                <a:solidFill>
                  <a:schemeClr val="tx1"/>
                </a:solidFill>
              </a:rPr>
              <a:t> de travail et adoption des </a:t>
            </a:r>
            <a:r>
              <a:rPr lang="en-US" sz="1000" dirty="0" err="1" smtClean="0">
                <a:solidFill>
                  <a:schemeClr val="tx1"/>
                </a:solidFill>
              </a:rPr>
              <a:t>normes</a:t>
            </a:r>
            <a:r>
              <a:rPr lang="en-US" sz="1000" dirty="0" smtClean="0">
                <a:solidFill>
                  <a:schemeClr val="tx1"/>
                </a:solidFill>
              </a:rPr>
              <a:t> </a:t>
            </a:r>
            <a:r>
              <a:rPr lang="en-US" sz="1000" dirty="0" err="1" smtClean="0">
                <a:solidFill>
                  <a:schemeClr val="tx1"/>
                </a:solidFill>
              </a:rPr>
              <a:t>internationales</a:t>
            </a:r>
            <a:endParaRPr lang="en-US" sz="10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p:cNvSpPr/>
          <p:nvPr/>
        </p:nvSpPr>
        <p:spPr>
          <a:xfrm>
            <a:off x="1447800" y="6400800"/>
            <a:ext cx="7239000"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solidFill>
            </a:endParaRPr>
          </a:p>
        </p:txBody>
      </p:sp>
      <p:sp>
        <p:nvSpPr>
          <p:cNvPr id="9218" name="Rectangle 11"/>
          <p:cNvSpPr>
            <a:spLocks noChangeArrowheads="1"/>
          </p:cNvSpPr>
          <p:nvPr/>
        </p:nvSpPr>
        <p:spPr bwMode="auto">
          <a:xfrm>
            <a:off x="1676400" y="609600"/>
            <a:ext cx="5562600" cy="338554"/>
          </a:xfrm>
          <a:prstGeom prst="rect">
            <a:avLst/>
          </a:prstGeom>
          <a:solidFill>
            <a:srgbClr val="FFD243"/>
          </a:solidFill>
          <a:ln w="9525">
            <a:noFill/>
            <a:miter lim="800000"/>
            <a:headEnd/>
            <a:tailEnd/>
          </a:ln>
        </p:spPr>
        <p:txBody>
          <a:bodyPr wrap="square">
            <a:spAutoFit/>
          </a:bodyPr>
          <a:lstStyle/>
          <a:p>
            <a:pPr algn="ctr"/>
            <a:r>
              <a:rPr lang="fr-FR" altLang="fr-FR" sz="1600" dirty="0" smtClean="0">
                <a:latin typeface="Calibri" pitchFamily="34" charset="0"/>
              </a:rPr>
              <a:t>3. Tests d’étalonnage réalisés et leurs limites</a:t>
            </a:r>
            <a:endParaRPr lang="fr-FR" altLang="fr-FR" sz="1600" dirty="0">
              <a:latin typeface="Calibri" pitchFamily="34" charset="0"/>
            </a:endParaRPr>
          </a:p>
        </p:txBody>
      </p:sp>
      <p:pic>
        <p:nvPicPr>
          <p:cNvPr id="7" name="Picture 6" descr="LOGO AFRITAC Centre"/>
          <p:cNvPicPr/>
          <p:nvPr/>
        </p:nvPicPr>
        <p:blipFill>
          <a:blip r:embed="rId3" cstate="print"/>
          <a:srcRect/>
          <a:stretch>
            <a:fillRect/>
          </a:stretch>
        </p:blipFill>
        <p:spPr bwMode="auto">
          <a:xfrm>
            <a:off x="914400" y="609600"/>
            <a:ext cx="643880" cy="53340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7315200" y="609600"/>
            <a:ext cx="661987" cy="457200"/>
          </a:xfrm>
          <a:prstGeom prst="rect">
            <a:avLst/>
          </a:prstGeom>
          <a:noFill/>
          <a:ln w="9525">
            <a:noFill/>
            <a:miter lim="800000"/>
            <a:headEnd/>
            <a:tailEnd/>
          </a:ln>
        </p:spPr>
      </p:pic>
      <p:grpSp>
        <p:nvGrpSpPr>
          <p:cNvPr id="2" name="Group 13"/>
          <p:cNvGrpSpPr>
            <a:grpSpLocks/>
          </p:cNvGrpSpPr>
          <p:nvPr/>
        </p:nvGrpSpPr>
        <p:grpSpPr bwMode="auto">
          <a:xfrm>
            <a:off x="838200" y="228600"/>
            <a:ext cx="7162800" cy="304800"/>
            <a:chOff x="152400" y="152400"/>
            <a:chExt cx="8610600" cy="304800"/>
          </a:xfrm>
        </p:grpSpPr>
        <p:sp>
          <p:nvSpPr>
            <p:cNvPr id="10" name="Rectangle 14"/>
            <p:cNvSpPr/>
            <p:nvPr/>
          </p:nvSpPr>
          <p:spPr>
            <a:xfrm>
              <a:off x="152400" y="152400"/>
              <a:ext cx="6553200" cy="304800"/>
            </a:xfrm>
            <a:prstGeom prst="rect">
              <a:avLst/>
            </a:prstGeom>
            <a:solidFill>
              <a:schemeClr val="accent6"/>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5"/>
            <p:cNvSpPr/>
            <p:nvPr/>
          </p:nvSpPr>
          <p:spPr>
            <a:xfrm>
              <a:off x="4499992" y="152400"/>
              <a:ext cx="4263008"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4" name="Slide Number Placeholder 5"/>
          <p:cNvSpPr txBox="1">
            <a:spLocks/>
          </p:cNvSpPr>
          <p:nvPr/>
        </p:nvSpPr>
        <p:spPr>
          <a:xfrm>
            <a:off x="7924800" y="6400800"/>
            <a:ext cx="762000" cy="3048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lstStyle>
            <a:lvl1pPr>
              <a:defRPr b="1">
                <a:solidFill>
                  <a:srgbClr val="009644"/>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fr-FR" sz="1200" b="1" i="0" u="none" strike="noStrike" kern="1200" cap="none" spc="0" normalizeH="0" baseline="0" noProof="0" dirty="0" smtClean="0">
                <a:ln>
                  <a:noFill/>
                </a:ln>
                <a:solidFill>
                  <a:srgbClr val="009644"/>
                </a:solidFill>
                <a:effectLst/>
                <a:uLnTx/>
                <a:uFillTx/>
                <a:latin typeface="+mn-lt"/>
                <a:ea typeface="+mn-ea"/>
                <a:cs typeface="+mn-cs"/>
              </a:rPr>
              <a:t>10</a:t>
            </a:r>
            <a:endParaRPr kumimoji="0" lang="en-US" altLang="fr-FR" sz="1200" b="1" i="0" u="none" strike="noStrike" kern="1200" cap="none" spc="0" normalizeH="0" baseline="0" noProof="0" dirty="0">
              <a:ln>
                <a:noFill/>
              </a:ln>
              <a:solidFill>
                <a:srgbClr val="009644"/>
              </a:solidFill>
              <a:effectLst/>
              <a:uLnTx/>
              <a:uFillTx/>
              <a:latin typeface="+mn-lt"/>
              <a:ea typeface="+mn-ea"/>
              <a:cs typeface="+mn-cs"/>
            </a:endParaRPr>
          </a:p>
        </p:txBody>
      </p:sp>
      <p:sp>
        <p:nvSpPr>
          <p:cNvPr id="16" name="Rectangle 7"/>
          <p:cNvSpPr/>
          <p:nvPr/>
        </p:nvSpPr>
        <p:spPr>
          <a:xfrm>
            <a:off x="152400" y="6400800"/>
            <a:ext cx="1371600" cy="304800"/>
          </a:xfrm>
          <a:prstGeom prst="rect">
            <a:avLst/>
          </a:prstGeom>
          <a:solidFill>
            <a:srgbClr val="00964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Footer Placeholder 4"/>
          <p:cNvSpPr>
            <a:spLocks noGrp="1"/>
          </p:cNvSpPr>
          <p:nvPr>
            <p:ph type="ftr" sz="quarter" idx="10"/>
          </p:nvPr>
        </p:nvSpPr>
        <p:spPr>
          <a:xfrm>
            <a:off x="1447800" y="6400800"/>
            <a:ext cx="6172200" cy="304800"/>
          </a:xfrm>
        </p:spPr>
        <p:txBody>
          <a:bodyPr/>
          <a:lstStyle>
            <a:lvl1pPr>
              <a:defRPr b="1">
                <a:solidFill>
                  <a:srgbClr val="009644"/>
                </a:solidFill>
              </a:defRPr>
            </a:lvl1pPr>
          </a:lstStyle>
          <a:p>
            <a:pPr>
              <a:defRPr/>
            </a:pPr>
            <a:r>
              <a:rPr lang="en-US" sz="1000" dirty="0" smtClean="0">
                <a:solidFill>
                  <a:schemeClr val="tx1"/>
                </a:solidFill>
              </a:rPr>
              <a:t>Comptes nationaux </a:t>
            </a:r>
            <a:r>
              <a:rPr lang="en-US" sz="1000" dirty="0" err="1" smtClean="0">
                <a:solidFill>
                  <a:schemeClr val="tx1"/>
                </a:solidFill>
              </a:rPr>
              <a:t>trimestriels</a:t>
            </a:r>
            <a:r>
              <a:rPr lang="en-US" sz="1000" dirty="0" smtClean="0">
                <a:solidFill>
                  <a:schemeClr val="tx1"/>
                </a:solidFill>
              </a:rPr>
              <a:t> : </a:t>
            </a:r>
            <a:r>
              <a:rPr lang="en-US" sz="1000" dirty="0" err="1" smtClean="0">
                <a:solidFill>
                  <a:schemeClr val="tx1"/>
                </a:solidFill>
              </a:rPr>
              <a:t>Harmonisation</a:t>
            </a:r>
            <a:r>
              <a:rPr lang="en-US" sz="1000" dirty="0" smtClean="0">
                <a:solidFill>
                  <a:schemeClr val="tx1"/>
                </a:solidFill>
              </a:rPr>
              <a:t> des m</a:t>
            </a:r>
            <a:r>
              <a:rPr lang="fr-FR" sz="1000" dirty="0" err="1" smtClean="0">
                <a:solidFill>
                  <a:schemeClr val="tx1"/>
                </a:solidFill>
              </a:rPr>
              <a:t>ét</a:t>
            </a:r>
            <a:r>
              <a:rPr lang="en-US" sz="1000" dirty="0" err="1" smtClean="0">
                <a:solidFill>
                  <a:schemeClr val="tx1"/>
                </a:solidFill>
              </a:rPr>
              <a:t>hodes</a:t>
            </a:r>
            <a:r>
              <a:rPr lang="en-US" sz="1000" dirty="0" smtClean="0">
                <a:solidFill>
                  <a:schemeClr val="tx1"/>
                </a:solidFill>
              </a:rPr>
              <a:t> de travail et adoption des </a:t>
            </a:r>
            <a:r>
              <a:rPr lang="en-US" sz="1000" dirty="0" err="1" smtClean="0">
                <a:solidFill>
                  <a:schemeClr val="tx1"/>
                </a:solidFill>
              </a:rPr>
              <a:t>normes</a:t>
            </a:r>
            <a:r>
              <a:rPr lang="en-US" sz="1000" dirty="0" smtClean="0">
                <a:solidFill>
                  <a:schemeClr val="tx1"/>
                </a:solidFill>
              </a:rPr>
              <a:t> </a:t>
            </a:r>
            <a:r>
              <a:rPr lang="en-US" sz="1000" dirty="0" err="1" smtClean="0">
                <a:solidFill>
                  <a:schemeClr val="tx1"/>
                </a:solidFill>
              </a:rPr>
              <a:t>internationales</a:t>
            </a:r>
            <a:endParaRPr lang="en-US" sz="1000" dirty="0">
              <a:solidFill>
                <a:schemeClr val="tx1"/>
              </a:solidFill>
            </a:endParaRPr>
          </a:p>
        </p:txBody>
      </p:sp>
      <p:sp>
        <p:nvSpPr>
          <p:cNvPr id="19" name="Rectangle 18"/>
          <p:cNvSpPr/>
          <p:nvPr/>
        </p:nvSpPr>
        <p:spPr>
          <a:xfrm>
            <a:off x="152400" y="6400800"/>
            <a:ext cx="1300356" cy="246221"/>
          </a:xfrm>
          <a:prstGeom prst="rect">
            <a:avLst/>
          </a:prstGeom>
        </p:spPr>
        <p:txBody>
          <a:bodyPr wrap="square">
            <a:spAutoFit/>
          </a:bodyPr>
          <a:lstStyle/>
          <a:p>
            <a:fld id="{10310559-CA53-4CC6-B6FC-027D99C84AFE}" type="datetimeFigureOut">
              <a:rPr lang="en-US" sz="1000" smtClean="0"/>
              <a:pPr/>
              <a:t>1/21/2015</a:t>
            </a:fld>
            <a:endParaRPr lang="en-US" sz="1000" dirty="0"/>
          </a:p>
        </p:txBody>
      </p:sp>
      <p:sp>
        <p:nvSpPr>
          <p:cNvPr id="23" name="Rectangle 22"/>
          <p:cNvSpPr>
            <a:spLocks noChangeArrowheads="1"/>
          </p:cNvSpPr>
          <p:nvPr/>
        </p:nvSpPr>
        <p:spPr bwMode="auto">
          <a:xfrm>
            <a:off x="5866161" y="2362200"/>
            <a:ext cx="2745678" cy="1477328"/>
          </a:xfrm>
          <a:prstGeom prst="rect">
            <a:avLst/>
          </a:prstGeom>
          <a:solidFill>
            <a:schemeClr val="bg1"/>
          </a:solidFill>
          <a:ln w="9525">
            <a:noFill/>
            <a:miter lim="800000"/>
            <a:headEnd/>
            <a:tailEnd/>
          </a:ln>
        </p:spPr>
        <p:txBody>
          <a:bodyPr wrap="square">
            <a:spAutoFit/>
          </a:bodyPr>
          <a:lstStyle/>
          <a:p>
            <a:pPr algn="just"/>
            <a:r>
              <a:rPr lang="fr-FR" altLang="fr-FR" dirty="0" smtClean="0">
                <a:latin typeface="Calibri" pitchFamily="34" charset="0"/>
              </a:rPr>
              <a:t>Commentaires: L’indicateur et le compte s’ajustent bien.  </a:t>
            </a:r>
            <a:r>
              <a:rPr lang="fr-FR" altLang="fr-FR" b="1" dirty="0" err="1" smtClean="0">
                <a:latin typeface="Calibri" pitchFamily="34" charset="0"/>
              </a:rPr>
              <a:t>Coeff</a:t>
            </a:r>
            <a:r>
              <a:rPr lang="fr-FR" altLang="fr-FR" b="1" dirty="0" smtClean="0">
                <a:latin typeface="Calibri" pitchFamily="34" charset="0"/>
              </a:rPr>
              <a:t> </a:t>
            </a:r>
            <a:r>
              <a:rPr lang="fr-FR" altLang="fr-FR" b="1" dirty="0" err="1" smtClean="0">
                <a:latin typeface="Calibri" pitchFamily="34" charset="0"/>
              </a:rPr>
              <a:t>Corr</a:t>
            </a:r>
            <a:r>
              <a:rPr lang="fr-FR" altLang="fr-FR" b="1" dirty="0" smtClean="0">
                <a:latin typeface="Calibri" pitchFamily="34" charset="0"/>
              </a:rPr>
              <a:t> = 98,0%</a:t>
            </a:r>
            <a:r>
              <a:rPr lang="fr-FR" altLang="fr-FR" dirty="0" smtClean="0">
                <a:latin typeface="Calibri" pitchFamily="34" charset="0"/>
              </a:rPr>
              <a:t>.</a:t>
            </a:r>
          </a:p>
          <a:p>
            <a:endParaRPr lang="fr-FR" altLang="fr-FR" dirty="0" smtClean="0">
              <a:latin typeface="Calibri" pitchFamily="34" charset="0"/>
            </a:endParaRPr>
          </a:p>
          <a:p>
            <a:endParaRPr lang="en-US" altLang="fr-FR" dirty="0">
              <a:latin typeface="Calibri" pitchFamily="34" charset="0"/>
            </a:endParaRPr>
          </a:p>
        </p:txBody>
      </p:sp>
      <p:sp>
        <p:nvSpPr>
          <p:cNvPr id="21" name="Rectangle 5"/>
          <p:cNvSpPr>
            <a:spLocks noChangeArrowheads="1"/>
          </p:cNvSpPr>
          <p:nvPr/>
        </p:nvSpPr>
        <p:spPr bwMode="auto">
          <a:xfrm>
            <a:off x="454281" y="1295400"/>
            <a:ext cx="8001000" cy="830997"/>
          </a:xfrm>
          <a:prstGeom prst="rect">
            <a:avLst/>
          </a:prstGeom>
          <a:solidFill>
            <a:schemeClr val="bg1"/>
          </a:solidFill>
          <a:ln w="9525">
            <a:noFill/>
            <a:miter lim="800000"/>
            <a:headEnd/>
            <a:tailEnd/>
          </a:ln>
        </p:spPr>
        <p:txBody>
          <a:bodyPr wrap="square">
            <a:spAutoFit/>
          </a:bodyPr>
          <a:lstStyle/>
          <a:p>
            <a:pPr>
              <a:buFont typeface="Arial" pitchFamily="34" charset="0"/>
              <a:buChar char="•"/>
            </a:pPr>
            <a:r>
              <a:rPr lang="fr-FR" altLang="fr-FR" sz="1600" dirty="0">
                <a:latin typeface="Calibri" pitchFamily="34" charset="0"/>
              </a:rPr>
              <a:t> </a:t>
            </a:r>
            <a:r>
              <a:rPr lang="fr-FR" altLang="fr-FR" sz="1600" dirty="0" smtClean="0">
                <a:latin typeface="Calibri" pitchFamily="34" charset="0"/>
              </a:rPr>
              <a:t>Test 1 (agrégats annuels=Production de services non marchands, indicateur trimestriel = Effectifs des administrations publiques , modèle=, graphique (indicateur(s) annualisés-agrégats annuels)</a:t>
            </a:r>
            <a:endParaRPr lang="en-US" altLang="fr-FR" sz="1600" dirty="0">
              <a:latin typeface="Calibri" pitchFamily="34" charset="0"/>
            </a:endParaRPr>
          </a:p>
        </p:txBody>
      </p:sp>
      <p:graphicFrame>
        <p:nvGraphicFramePr>
          <p:cNvPr id="17" name="Graphique 16"/>
          <p:cNvGraphicFramePr>
            <a:graphicFrameLocks/>
          </p:cNvGraphicFramePr>
          <p:nvPr>
            <p:extLst>
              <p:ext uri="{D42A27DB-BD31-4B8C-83A1-F6EECF244321}">
                <p14:modId xmlns:p14="http://schemas.microsoft.com/office/powerpoint/2010/main" val="1730233836"/>
              </p:ext>
            </p:extLst>
          </p:nvPr>
        </p:nvGraphicFramePr>
        <p:xfrm>
          <a:off x="400889" y="2126397"/>
          <a:ext cx="5334000" cy="3817203"/>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p:cNvSpPr/>
          <p:nvPr/>
        </p:nvSpPr>
        <p:spPr>
          <a:xfrm>
            <a:off x="1447800" y="6400800"/>
            <a:ext cx="7239000"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solidFill>
            </a:endParaRPr>
          </a:p>
        </p:txBody>
      </p:sp>
      <p:sp>
        <p:nvSpPr>
          <p:cNvPr id="9218" name="Rectangle 11"/>
          <p:cNvSpPr>
            <a:spLocks noChangeArrowheads="1"/>
          </p:cNvSpPr>
          <p:nvPr/>
        </p:nvSpPr>
        <p:spPr bwMode="auto">
          <a:xfrm>
            <a:off x="1676400" y="609600"/>
            <a:ext cx="5562600" cy="338554"/>
          </a:xfrm>
          <a:prstGeom prst="rect">
            <a:avLst/>
          </a:prstGeom>
          <a:solidFill>
            <a:srgbClr val="FFD243"/>
          </a:solidFill>
          <a:ln w="9525">
            <a:noFill/>
            <a:miter lim="800000"/>
            <a:headEnd/>
            <a:tailEnd/>
          </a:ln>
        </p:spPr>
        <p:txBody>
          <a:bodyPr wrap="square">
            <a:spAutoFit/>
          </a:bodyPr>
          <a:lstStyle/>
          <a:p>
            <a:pPr algn="ctr"/>
            <a:r>
              <a:rPr lang="fr-FR" altLang="fr-FR" sz="1600" dirty="0" smtClean="0">
                <a:latin typeface="Calibri" pitchFamily="34" charset="0"/>
              </a:rPr>
              <a:t>3. Tests d’étalonnage réalisés et leurs limites</a:t>
            </a:r>
            <a:endParaRPr lang="fr-FR" altLang="fr-FR" sz="1600" dirty="0">
              <a:latin typeface="Calibri" pitchFamily="34" charset="0"/>
            </a:endParaRPr>
          </a:p>
        </p:txBody>
      </p:sp>
      <p:pic>
        <p:nvPicPr>
          <p:cNvPr id="7" name="Picture 6" descr="LOGO AFRITAC Centre"/>
          <p:cNvPicPr/>
          <p:nvPr/>
        </p:nvPicPr>
        <p:blipFill>
          <a:blip r:embed="rId3" cstate="print"/>
          <a:srcRect/>
          <a:stretch>
            <a:fillRect/>
          </a:stretch>
        </p:blipFill>
        <p:spPr bwMode="auto">
          <a:xfrm>
            <a:off x="914400" y="609600"/>
            <a:ext cx="643880" cy="53340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7315200" y="609600"/>
            <a:ext cx="661987" cy="457200"/>
          </a:xfrm>
          <a:prstGeom prst="rect">
            <a:avLst/>
          </a:prstGeom>
          <a:noFill/>
          <a:ln w="9525">
            <a:noFill/>
            <a:miter lim="800000"/>
            <a:headEnd/>
            <a:tailEnd/>
          </a:ln>
        </p:spPr>
      </p:pic>
      <p:grpSp>
        <p:nvGrpSpPr>
          <p:cNvPr id="2" name="Group 13"/>
          <p:cNvGrpSpPr>
            <a:grpSpLocks/>
          </p:cNvGrpSpPr>
          <p:nvPr/>
        </p:nvGrpSpPr>
        <p:grpSpPr bwMode="auto">
          <a:xfrm>
            <a:off x="838200" y="228600"/>
            <a:ext cx="7162800" cy="304800"/>
            <a:chOff x="152400" y="152400"/>
            <a:chExt cx="8610600" cy="304800"/>
          </a:xfrm>
        </p:grpSpPr>
        <p:sp>
          <p:nvSpPr>
            <p:cNvPr id="10" name="Rectangle 14"/>
            <p:cNvSpPr/>
            <p:nvPr/>
          </p:nvSpPr>
          <p:spPr>
            <a:xfrm>
              <a:off x="152400" y="152400"/>
              <a:ext cx="6553200" cy="304800"/>
            </a:xfrm>
            <a:prstGeom prst="rect">
              <a:avLst/>
            </a:prstGeom>
            <a:solidFill>
              <a:schemeClr val="accent6"/>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5"/>
            <p:cNvSpPr/>
            <p:nvPr/>
          </p:nvSpPr>
          <p:spPr>
            <a:xfrm>
              <a:off x="4499992" y="152400"/>
              <a:ext cx="4263008"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4" name="Slide Number Placeholder 5"/>
          <p:cNvSpPr txBox="1">
            <a:spLocks/>
          </p:cNvSpPr>
          <p:nvPr/>
        </p:nvSpPr>
        <p:spPr>
          <a:xfrm>
            <a:off x="7924800" y="6400800"/>
            <a:ext cx="762000" cy="3048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lstStyle>
            <a:lvl1pPr>
              <a:defRPr b="1">
                <a:solidFill>
                  <a:srgbClr val="009644"/>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fr-FR" sz="1200" noProof="0" dirty="0" smtClean="0"/>
              <a:t>11</a:t>
            </a:r>
            <a:endParaRPr kumimoji="0" lang="en-US" altLang="fr-FR" sz="1200" b="1" i="0" u="none" strike="noStrike" kern="1200" cap="none" spc="0" normalizeH="0" baseline="0" noProof="0" dirty="0">
              <a:ln>
                <a:noFill/>
              </a:ln>
              <a:solidFill>
                <a:srgbClr val="009644"/>
              </a:solidFill>
              <a:effectLst/>
              <a:uLnTx/>
              <a:uFillTx/>
              <a:latin typeface="+mn-lt"/>
              <a:ea typeface="+mn-ea"/>
              <a:cs typeface="+mn-cs"/>
            </a:endParaRPr>
          </a:p>
        </p:txBody>
      </p:sp>
      <p:sp>
        <p:nvSpPr>
          <p:cNvPr id="16" name="Rectangle 7"/>
          <p:cNvSpPr/>
          <p:nvPr/>
        </p:nvSpPr>
        <p:spPr>
          <a:xfrm>
            <a:off x="152400" y="6400800"/>
            <a:ext cx="1371600" cy="304800"/>
          </a:xfrm>
          <a:prstGeom prst="rect">
            <a:avLst/>
          </a:prstGeom>
          <a:solidFill>
            <a:srgbClr val="00964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Footer Placeholder 4"/>
          <p:cNvSpPr>
            <a:spLocks noGrp="1"/>
          </p:cNvSpPr>
          <p:nvPr>
            <p:ph type="ftr" sz="quarter" idx="10"/>
          </p:nvPr>
        </p:nvSpPr>
        <p:spPr>
          <a:xfrm>
            <a:off x="1447800" y="6400800"/>
            <a:ext cx="6172200" cy="304800"/>
          </a:xfrm>
        </p:spPr>
        <p:txBody>
          <a:bodyPr/>
          <a:lstStyle>
            <a:lvl1pPr>
              <a:defRPr b="1">
                <a:solidFill>
                  <a:srgbClr val="009644"/>
                </a:solidFill>
              </a:defRPr>
            </a:lvl1pPr>
          </a:lstStyle>
          <a:p>
            <a:pPr>
              <a:defRPr/>
            </a:pPr>
            <a:r>
              <a:rPr lang="en-US" sz="1000" dirty="0" smtClean="0">
                <a:solidFill>
                  <a:schemeClr val="tx1"/>
                </a:solidFill>
              </a:rPr>
              <a:t>Comptes nationaux </a:t>
            </a:r>
            <a:r>
              <a:rPr lang="en-US" sz="1000" dirty="0" err="1" smtClean="0">
                <a:solidFill>
                  <a:schemeClr val="tx1"/>
                </a:solidFill>
              </a:rPr>
              <a:t>trimestriels</a:t>
            </a:r>
            <a:r>
              <a:rPr lang="en-US" sz="1000" dirty="0" smtClean="0">
                <a:solidFill>
                  <a:schemeClr val="tx1"/>
                </a:solidFill>
              </a:rPr>
              <a:t> : </a:t>
            </a:r>
            <a:r>
              <a:rPr lang="en-US" sz="1000" dirty="0" err="1" smtClean="0">
                <a:solidFill>
                  <a:schemeClr val="tx1"/>
                </a:solidFill>
              </a:rPr>
              <a:t>Harmonisation</a:t>
            </a:r>
            <a:r>
              <a:rPr lang="en-US" sz="1000" dirty="0" smtClean="0">
                <a:solidFill>
                  <a:schemeClr val="tx1"/>
                </a:solidFill>
              </a:rPr>
              <a:t> des m</a:t>
            </a:r>
            <a:r>
              <a:rPr lang="fr-FR" sz="1000" dirty="0" err="1" smtClean="0">
                <a:solidFill>
                  <a:schemeClr val="tx1"/>
                </a:solidFill>
              </a:rPr>
              <a:t>ét</a:t>
            </a:r>
            <a:r>
              <a:rPr lang="en-US" sz="1000" dirty="0" err="1" smtClean="0">
                <a:solidFill>
                  <a:schemeClr val="tx1"/>
                </a:solidFill>
              </a:rPr>
              <a:t>hodes</a:t>
            </a:r>
            <a:r>
              <a:rPr lang="en-US" sz="1000" dirty="0" smtClean="0">
                <a:solidFill>
                  <a:schemeClr val="tx1"/>
                </a:solidFill>
              </a:rPr>
              <a:t> de travail et adoption des </a:t>
            </a:r>
            <a:r>
              <a:rPr lang="en-US" sz="1000" dirty="0" err="1" smtClean="0">
                <a:solidFill>
                  <a:schemeClr val="tx1"/>
                </a:solidFill>
              </a:rPr>
              <a:t>normes</a:t>
            </a:r>
            <a:r>
              <a:rPr lang="en-US" sz="1000" dirty="0" smtClean="0">
                <a:solidFill>
                  <a:schemeClr val="tx1"/>
                </a:solidFill>
              </a:rPr>
              <a:t> </a:t>
            </a:r>
            <a:r>
              <a:rPr lang="en-US" sz="1000" dirty="0" err="1" smtClean="0">
                <a:solidFill>
                  <a:schemeClr val="tx1"/>
                </a:solidFill>
              </a:rPr>
              <a:t>internationales</a:t>
            </a:r>
            <a:endParaRPr lang="en-US" sz="1000" dirty="0">
              <a:solidFill>
                <a:schemeClr val="tx1"/>
              </a:solidFill>
            </a:endParaRPr>
          </a:p>
        </p:txBody>
      </p:sp>
      <p:sp>
        <p:nvSpPr>
          <p:cNvPr id="19" name="Rectangle 18"/>
          <p:cNvSpPr/>
          <p:nvPr/>
        </p:nvSpPr>
        <p:spPr>
          <a:xfrm>
            <a:off x="152400" y="6400800"/>
            <a:ext cx="1300356" cy="246221"/>
          </a:xfrm>
          <a:prstGeom prst="rect">
            <a:avLst/>
          </a:prstGeom>
        </p:spPr>
        <p:txBody>
          <a:bodyPr wrap="square">
            <a:spAutoFit/>
          </a:bodyPr>
          <a:lstStyle/>
          <a:p>
            <a:fld id="{10310559-CA53-4CC6-B6FC-027D99C84AFE}" type="datetimeFigureOut">
              <a:rPr lang="en-US" sz="1000" smtClean="0"/>
              <a:pPr/>
              <a:t>1/21/2015</a:t>
            </a:fld>
            <a:endParaRPr lang="en-US" sz="1000" dirty="0"/>
          </a:p>
        </p:txBody>
      </p:sp>
      <p:sp>
        <p:nvSpPr>
          <p:cNvPr id="23" name="Rectangle 22"/>
          <p:cNvSpPr>
            <a:spLocks noChangeArrowheads="1"/>
          </p:cNvSpPr>
          <p:nvPr/>
        </p:nvSpPr>
        <p:spPr bwMode="auto">
          <a:xfrm>
            <a:off x="609600" y="2362200"/>
            <a:ext cx="8002239" cy="646331"/>
          </a:xfrm>
          <a:prstGeom prst="rect">
            <a:avLst/>
          </a:prstGeom>
          <a:solidFill>
            <a:schemeClr val="bg1"/>
          </a:solidFill>
          <a:ln w="9525">
            <a:noFill/>
            <a:miter lim="800000"/>
            <a:headEnd/>
            <a:tailEnd/>
          </a:ln>
        </p:spPr>
        <p:txBody>
          <a:bodyPr wrap="square">
            <a:spAutoFit/>
          </a:bodyPr>
          <a:lstStyle/>
          <a:p>
            <a:r>
              <a:rPr lang="fr-FR" altLang="fr-FR" dirty="0" smtClean="0">
                <a:latin typeface="Calibri" pitchFamily="34" charset="0"/>
              </a:rPr>
              <a:t>L’</a:t>
            </a:r>
            <a:r>
              <a:rPr lang="fr-FR" altLang="fr-FR" dirty="0" err="1" smtClean="0">
                <a:latin typeface="Calibri" pitchFamily="34" charset="0"/>
              </a:rPr>
              <a:t>étallonnage</a:t>
            </a:r>
            <a:r>
              <a:rPr lang="fr-FR" altLang="fr-FR" dirty="0" smtClean="0">
                <a:latin typeface="Calibri" pitchFamily="34" charset="0"/>
              </a:rPr>
              <a:t> sur ECOTRIM  donne un R2 de 92%. </a:t>
            </a:r>
          </a:p>
          <a:p>
            <a:r>
              <a:rPr lang="fr-FR" altLang="fr-FR" dirty="0" smtClean="0">
                <a:latin typeface="Calibri" pitchFamily="34" charset="0"/>
              </a:rPr>
              <a:t>Le </a:t>
            </a:r>
            <a:r>
              <a:rPr lang="fr-FR" altLang="fr-FR" dirty="0" err="1" smtClean="0">
                <a:latin typeface="Calibri" pitchFamily="34" charset="0"/>
              </a:rPr>
              <a:t>Durbin</a:t>
            </a:r>
            <a:r>
              <a:rPr lang="fr-FR" altLang="fr-FR" dirty="0" smtClean="0">
                <a:latin typeface="Calibri" pitchFamily="34" charset="0"/>
              </a:rPr>
              <a:t> Watson est égal à 1,6. </a:t>
            </a:r>
            <a:endParaRPr lang="en-US" altLang="fr-FR" b="1" dirty="0">
              <a:latin typeface="Calibri" pitchFamily="34" charset="0"/>
            </a:endParaRPr>
          </a:p>
        </p:txBody>
      </p:sp>
      <p:sp>
        <p:nvSpPr>
          <p:cNvPr id="21" name="Rectangle 5"/>
          <p:cNvSpPr>
            <a:spLocks noChangeArrowheads="1"/>
          </p:cNvSpPr>
          <p:nvPr/>
        </p:nvSpPr>
        <p:spPr bwMode="auto">
          <a:xfrm>
            <a:off x="454281" y="1295400"/>
            <a:ext cx="8001000" cy="830997"/>
          </a:xfrm>
          <a:prstGeom prst="rect">
            <a:avLst/>
          </a:prstGeom>
          <a:solidFill>
            <a:schemeClr val="bg1"/>
          </a:solidFill>
          <a:ln w="9525">
            <a:noFill/>
            <a:miter lim="800000"/>
            <a:headEnd/>
            <a:tailEnd/>
          </a:ln>
        </p:spPr>
        <p:txBody>
          <a:bodyPr wrap="square">
            <a:spAutoFit/>
          </a:bodyPr>
          <a:lstStyle/>
          <a:p>
            <a:pPr>
              <a:buFont typeface="Arial" pitchFamily="34" charset="0"/>
              <a:buChar char="•"/>
            </a:pPr>
            <a:r>
              <a:rPr lang="fr-FR" altLang="fr-FR" sz="1600" dirty="0">
                <a:latin typeface="Calibri" pitchFamily="34" charset="0"/>
              </a:rPr>
              <a:t> </a:t>
            </a:r>
            <a:r>
              <a:rPr lang="fr-FR" altLang="fr-FR" sz="1600" dirty="0" smtClean="0">
                <a:latin typeface="Calibri" pitchFamily="34" charset="0"/>
              </a:rPr>
              <a:t>Test 1 (agrégats annuels=Production de la branche Services non marchands, indicateur trimestriel = effectifs trimestriels de la fonction publique, modèle=, graphique (indicateur(s) annualisés-agrégats annuels)</a:t>
            </a:r>
            <a:endParaRPr lang="en-US" altLang="fr-FR" sz="1600" dirty="0">
              <a:latin typeface="Calibri" pitchFamily="34" charset="0"/>
            </a:endParaRPr>
          </a:p>
        </p:txBody>
      </p:sp>
    </p:spTree>
    <p:extLst>
      <p:ext uri="{BB962C8B-B14F-4D97-AF65-F5344CB8AC3E}">
        <p14:creationId xmlns:p14="http://schemas.microsoft.com/office/powerpoint/2010/main" val="7206568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p:cNvSpPr/>
          <p:nvPr/>
        </p:nvSpPr>
        <p:spPr>
          <a:xfrm>
            <a:off x="1447800" y="6400800"/>
            <a:ext cx="7239000"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solidFill>
            </a:endParaRPr>
          </a:p>
        </p:txBody>
      </p:sp>
      <p:sp>
        <p:nvSpPr>
          <p:cNvPr id="9218" name="Rectangle 11"/>
          <p:cNvSpPr>
            <a:spLocks noChangeArrowheads="1"/>
          </p:cNvSpPr>
          <p:nvPr/>
        </p:nvSpPr>
        <p:spPr bwMode="auto">
          <a:xfrm>
            <a:off x="1676400" y="609600"/>
            <a:ext cx="5562600" cy="338554"/>
          </a:xfrm>
          <a:prstGeom prst="rect">
            <a:avLst/>
          </a:prstGeom>
          <a:solidFill>
            <a:srgbClr val="FFD243"/>
          </a:solidFill>
          <a:ln w="9525">
            <a:noFill/>
            <a:miter lim="800000"/>
            <a:headEnd/>
            <a:tailEnd/>
          </a:ln>
        </p:spPr>
        <p:txBody>
          <a:bodyPr wrap="square">
            <a:spAutoFit/>
          </a:bodyPr>
          <a:lstStyle/>
          <a:p>
            <a:pPr algn="ctr"/>
            <a:r>
              <a:rPr lang="fr-FR" altLang="fr-FR" sz="1600" dirty="0" smtClean="0">
                <a:latin typeface="Calibri" pitchFamily="34" charset="0"/>
              </a:rPr>
              <a:t>3. Tests d’étalonnage réalisés et leurs limites</a:t>
            </a:r>
            <a:endParaRPr lang="fr-FR" altLang="fr-FR" sz="1600" dirty="0">
              <a:latin typeface="Calibri" pitchFamily="34" charset="0"/>
            </a:endParaRPr>
          </a:p>
        </p:txBody>
      </p:sp>
      <p:pic>
        <p:nvPicPr>
          <p:cNvPr id="7" name="Picture 6" descr="LOGO AFRITAC Centre"/>
          <p:cNvPicPr/>
          <p:nvPr/>
        </p:nvPicPr>
        <p:blipFill>
          <a:blip r:embed="rId3" cstate="print"/>
          <a:srcRect/>
          <a:stretch>
            <a:fillRect/>
          </a:stretch>
        </p:blipFill>
        <p:spPr bwMode="auto">
          <a:xfrm>
            <a:off x="914400" y="609600"/>
            <a:ext cx="643880" cy="53340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7315200" y="609600"/>
            <a:ext cx="661987" cy="457200"/>
          </a:xfrm>
          <a:prstGeom prst="rect">
            <a:avLst/>
          </a:prstGeom>
          <a:noFill/>
          <a:ln w="9525">
            <a:noFill/>
            <a:miter lim="800000"/>
            <a:headEnd/>
            <a:tailEnd/>
          </a:ln>
        </p:spPr>
      </p:pic>
      <p:grpSp>
        <p:nvGrpSpPr>
          <p:cNvPr id="2" name="Group 13"/>
          <p:cNvGrpSpPr>
            <a:grpSpLocks/>
          </p:cNvGrpSpPr>
          <p:nvPr/>
        </p:nvGrpSpPr>
        <p:grpSpPr bwMode="auto">
          <a:xfrm>
            <a:off x="838200" y="228600"/>
            <a:ext cx="7162800" cy="304800"/>
            <a:chOff x="152400" y="152400"/>
            <a:chExt cx="8610600" cy="304800"/>
          </a:xfrm>
        </p:grpSpPr>
        <p:sp>
          <p:nvSpPr>
            <p:cNvPr id="10" name="Rectangle 14"/>
            <p:cNvSpPr/>
            <p:nvPr/>
          </p:nvSpPr>
          <p:spPr>
            <a:xfrm>
              <a:off x="152400" y="152400"/>
              <a:ext cx="6553200" cy="304800"/>
            </a:xfrm>
            <a:prstGeom prst="rect">
              <a:avLst/>
            </a:prstGeom>
            <a:solidFill>
              <a:schemeClr val="accent6"/>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5"/>
            <p:cNvSpPr/>
            <p:nvPr/>
          </p:nvSpPr>
          <p:spPr>
            <a:xfrm>
              <a:off x="4499992" y="152400"/>
              <a:ext cx="4263008"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4" name="Slide Number Placeholder 5"/>
          <p:cNvSpPr txBox="1">
            <a:spLocks/>
          </p:cNvSpPr>
          <p:nvPr/>
        </p:nvSpPr>
        <p:spPr>
          <a:xfrm>
            <a:off x="7924800" y="6400800"/>
            <a:ext cx="762000" cy="3048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lstStyle>
            <a:lvl1pPr>
              <a:defRPr b="1">
                <a:solidFill>
                  <a:srgbClr val="009644"/>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fr-FR" sz="1200" b="1" i="0" u="none" strike="noStrike" kern="1200" cap="none" spc="0" normalizeH="0" baseline="0" noProof="0" dirty="0" smtClean="0">
                <a:ln>
                  <a:noFill/>
                </a:ln>
                <a:solidFill>
                  <a:srgbClr val="009644"/>
                </a:solidFill>
                <a:effectLst/>
                <a:uLnTx/>
                <a:uFillTx/>
                <a:latin typeface="+mn-lt"/>
                <a:ea typeface="+mn-ea"/>
                <a:cs typeface="+mn-cs"/>
              </a:rPr>
              <a:t>10</a:t>
            </a:r>
            <a:endParaRPr kumimoji="0" lang="en-US" altLang="fr-FR" sz="1200" b="1" i="0" u="none" strike="noStrike" kern="1200" cap="none" spc="0" normalizeH="0" baseline="0" noProof="0" dirty="0">
              <a:ln>
                <a:noFill/>
              </a:ln>
              <a:solidFill>
                <a:srgbClr val="009644"/>
              </a:solidFill>
              <a:effectLst/>
              <a:uLnTx/>
              <a:uFillTx/>
              <a:latin typeface="+mn-lt"/>
              <a:ea typeface="+mn-ea"/>
              <a:cs typeface="+mn-cs"/>
            </a:endParaRPr>
          </a:p>
        </p:txBody>
      </p:sp>
      <p:sp>
        <p:nvSpPr>
          <p:cNvPr id="16" name="Rectangle 7"/>
          <p:cNvSpPr/>
          <p:nvPr/>
        </p:nvSpPr>
        <p:spPr>
          <a:xfrm>
            <a:off x="152400" y="6400800"/>
            <a:ext cx="1371600" cy="304800"/>
          </a:xfrm>
          <a:prstGeom prst="rect">
            <a:avLst/>
          </a:prstGeom>
          <a:solidFill>
            <a:srgbClr val="00964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Footer Placeholder 4"/>
          <p:cNvSpPr>
            <a:spLocks noGrp="1"/>
          </p:cNvSpPr>
          <p:nvPr>
            <p:ph type="ftr" sz="quarter" idx="10"/>
          </p:nvPr>
        </p:nvSpPr>
        <p:spPr>
          <a:xfrm>
            <a:off x="1447800" y="6400800"/>
            <a:ext cx="6172200" cy="304800"/>
          </a:xfrm>
        </p:spPr>
        <p:txBody>
          <a:bodyPr/>
          <a:lstStyle>
            <a:lvl1pPr>
              <a:defRPr b="1">
                <a:solidFill>
                  <a:srgbClr val="009644"/>
                </a:solidFill>
              </a:defRPr>
            </a:lvl1pPr>
          </a:lstStyle>
          <a:p>
            <a:pPr>
              <a:defRPr/>
            </a:pPr>
            <a:r>
              <a:rPr lang="en-US" sz="1000" dirty="0" smtClean="0">
                <a:solidFill>
                  <a:schemeClr val="tx1"/>
                </a:solidFill>
              </a:rPr>
              <a:t>Comptes nationaux </a:t>
            </a:r>
            <a:r>
              <a:rPr lang="en-US" sz="1000" dirty="0" err="1" smtClean="0">
                <a:solidFill>
                  <a:schemeClr val="tx1"/>
                </a:solidFill>
              </a:rPr>
              <a:t>trimestriels</a:t>
            </a:r>
            <a:r>
              <a:rPr lang="en-US" sz="1000" dirty="0" smtClean="0">
                <a:solidFill>
                  <a:schemeClr val="tx1"/>
                </a:solidFill>
              </a:rPr>
              <a:t> : </a:t>
            </a:r>
            <a:r>
              <a:rPr lang="en-US" sz="1000" dirty="0" err="1" smtClean="0">
                <a:solidFill>
                  <a:schemeClr val="tx1"/>
                </a:solidFill>
              </a:rPr>
              <a:t>Harmonisation</a:t>
            </a:r>
            <a:r>
              <a:rPr lang="en-US" sz="1000" dirty="0" smtClean="0">
                <a:solidFill>
                  <a:schemeClr val="tx1"/>
                </a:solidFill>
              </a:rPr>
              <a:t> des m</a:t>
            </a:r>
            <a:r>
              <a:rPr lang="fr-FR" sz="1000" dirty="0" err="1" smtClean="0">
                <a:solidFill>
                  <a:schemeClr val="tx1"/>
                </a:solidFill>
              </a:rPr>
              <a:t>ét</a:t>
            </a:r>
            <a:r>
              <a:rPr lang="en-US" sz="1000" dirty="0" err="1" smtClean="0">
                <a:solidFill>
                  <a:schemeClr val="tx1"/>
                </a:solidFill>
              </a:rPr>
              <a:t>hodes</a:t>
            </a:r>
            <a:r>
              <a:rPr lang="en-US" sz="1000" dirty="0" smtClean="0">
                <a:solidFill>
                  <a:schemeClr val="tx1"/>
                </a:solidFill>
              </a:rPr>
              <a:t> de travail et adoption des </a:t>
            </a:r>
            <a:r>
              <a:rPr lang="en-US" sz="1000" dirty="0" err="1" smtClean="0">
                <a:solidFill>
                  <a:schemeClr val="tx1"/>
                </a:solidFill>
              </a:rPr>
              <a:t>normes</a:t>
            </a:r>
            <a:r>
              <a:rPr lang="en-US" sz="1000" dirty="0" smtClean="0">
                <a:solidFill>
                  <a:schemeClr val="tx1"/>
                </a:solidFill>
              </a:rPr>
              <a:t> </a:t>
            </a:r>
            <a:r>
              <a:rPr lang="en-US" sz="1000" dirty="0" err="1" smtClean="0">
                <a:solidFill>
                  <a:schemeClr val="tx1"/>
                </a:solidFill>
              </a:rPr>
              <a:t>internationales</a:t>
            </a:r>
            <a:endParaRPr lang="en-US" sz="1000" dirty="0">
              <a:solidFill>
                <a:schemeClr val="tx1"/>
              </a:solidFill>
            </a:endParaRPr>
          </a:p>
        </p:txBody>
      </p:sp>
      <p:sp>
        <p:nvSpPr>
          <p:cNvPr id="19" name="Rectangle 18"/>
          <p:cNvSpPr/>
          <p:nvPr/>
        </p:nvSpPr>
        <p:spPr>
          <a:xfrm>
            <a:off x="152400" y="6400800"/>
            <a:ext cx="1300356" cy="246221"/>
          </a:xfrm>
          <a:prstGeom prst="rect">
            <a:avLst/>
          </a:prstGeom>
        </p:spPr>
        <p:txBody>
          <a:bodyPr wrap="square">
            <a:spAutoFit/>
          </a:bodyPr>
          <a:lstStyle/>
          <a:p>
            <a:fld id="{10310559-CA53-4CC6-B6FC-027D99C84AFE}" type="datetimeFigureOut">
              <a:rPr lang="en-US" sz="1000" smtClean="0"/>
              <a:pPr/>
              <a:t>1/21/2015</a:t>
            </a:fld>
            <a:endParaRPr lang="en-US" sz="1000" dirty="0"/>
          </a:p>
        </p:txBody>
      </p:sp>
      <p:sp>
        <p:nvSpPr>
          <p:cNvPr id="23" name="Rectangle 22"/>
          <p:cNvSpPr>
            <a:spLocks noChangeArrowheads="1"/>
          </p:cNvSpPr>
          <p:nvPr/>
        </p:nvSpPr>
        <p:spPr bwMode="auto">
          <a:xfrm>
            <a:off x="5866161" y="2362200"/>
            <a:ext cx="2745678" cy="3693319"/>
          </a:xfrm>
          <a:prstGeom prst="rect">
            <a:avLst/>
          </a:prstGeom>
          <a:solidFill>
            <a:schemeClr val="bg1"/>
          </a:solidFill>
          <a:ln w="9525">
            <a:noFill/>
            <a:miter lim="800000"/>
            <a:headEnd/>
            <a:tailEnd/>
          </a:ln>
        </p:spPr>
        <p:txBody>
          <a:bodyPr wrap="square">
            <a:spAutoFit/>
          </a:bodyPr>
          <a:lstStyle/>
          <a:p>
            <a:pPr algn="just"/>
            <a:r>
              <a:rPr lang="fr-FR" altLang="fr-FR" dirty="0" smtClean="0">
                <a:latin typeface="Calibri" pitchFamily="34" charset="0"/>
              </a:rPr>
              <a:t>Commentaires: L’indicateur et le compte s’ajustent bien.  </a:t>
            </a:r>
            <a:r>
              <a:rPr lang="fr-FR" altLang="fr-FR" b="1" dirty="0" err="1" smtClean="0">
                <a:latin typeface="Calibri" pitchFamily="34" charset="0"/>
              </a:rPr>
              <a:t>Coeff</a:t>
            </a:r>
            <a:r>
              <a:rPr lang="fr-FR" altLang="fr-FR" b="1" dirty="0" smtClean="0">
                <a:latin typeface="Calibri" pitchFamily="34" charset="0"/>
              </a:rPr>
              <a:t> </a:t>
            </a:r>
            <a:r>
              <a:rPr lang="fr-FR" altLang="fr-FR" b="1" dirty="0" err="1" smtClean="0">
                <a:latin typeface="Calibri" pitchFamily="34" charset="0"/>
              </a:rPr>
              <a:t>Corr</a:t>
            </a:r>
            <a:r>
              <a:rPr lang="fr-FR" altLang="fr-FR" b="1" dirty="0" smtClean="0">
                <a:latin typeface="Calibri" pitchFamily="34" charset="0"/>
              </a:rPr>
              <a:t> = 98,7% </a:t>
            </a:r>
            <a:r>
              <a:rPr lang="fr-FR" altLang="fr-FR" dirty="0" smtClean="0">
                <a:latin typeface="Calibri" pitchFamily="34" charset="0"/>
              </a:rPr>
              <a:t>à niveau.</a:t>
            </a:r>
          </a:p>
          <a:p>
            <a:pPr algn="just"/>
            <a:endParaRPr lang="fr-FR" altLang="fr-FR" dirty="0">
              <a:latin typeface="Calibri" pitchFamily="34" charset="0"/>
            </a:endParaRPr>
          </a:p>
          <a:p>
            <a:pPr algn="just"/>
            <a:r>
              <a:rPr lang="fr-FR" altLang="fr-FR" dirty="0" smtClean="0">
                <a:latin typeface="Calibri" pitchFamily="34" charset="0"/>
              </a:rPr>
              <a:t>Le déflateur utilisé (IHPC) pose un problème notamment en 2008 : forte inflation. Il faudrait donc améliorer.</a:t>
            </a:r>
          </a:p>
          <a:p>
            <a:endParaRPr lang="fr-FR" altLang="fr-FR" dirty="0" smtClean="0">
              <a:latin typeface="Calibri" pitchFamily="34" charset="0"/>
            </a:endParaRPr>
          </a:p>
          <a:p>
            <a:r>
              <a:rPr lang="en-US" altLang="fr-FR" dirty="0" smtClean="0">
                <a:latin typeface="Calibri" pitchFamily="34" charset="0"/>
              </a:rPr>
              <a:t>Sur </a:t>
            </a:r>
            <a:r>
              <a:rPr lang="en-US" altLang="fr-FR" dirty="0" err="1" smtClean="0">
                <a:latin typeface="Calibri" pitchFamily="34" charset="0"/>
              </a:rPr>
              <a:t>écotrim</a:t>
            </a:r>
            <a:r>
              <a:rPr lang="en-US" altLang="fr-FR" smtClean="0">
                <a:latin typeface="Calibri" pitchFamily="34" charset="0"/>
              </a:rPr>
              <a:t> R2=96%, DW=2,02.</a:t>
            </a:r>
            <a:endParaRPr lang="en-US" altLang="fr-FR" dirty="0">
              <a:latin typeface="Calibri" pitchFamily="34" charset="0"/>
            </a:endParaRPr>
          </a:p>
        </p:txBody>
      </p:sp>
      <p:sp>
        <p:nvSpPr>
          <p:cNvPr id="21" name="Rectangle 5"/>
          <p:cNvSpPr>
            <a:spLocks noChangeArrowheads="1"/>
          </p:cNvSpPr>
          <p:nvPr/>
        </p:nvSpPr>
        <p:spPr bwMode="auto">
          <a:xfrm>
            <a:off x="559853" y="1183976"/>
            <a:ext cx="8001000" cy="830997"/>
          </a:xfrm>
          <a:prstGeom prst="rect">
            <a:avLst/>
          </a:prstGeom>
          <a:solidFill>
            <a:schemeClr val="bg1"/>
          </a:solidFill>
          <a:ln w="9525">
            <a:noFill/>
            <a:miter lim="800000"/>
            <a:headEnd/>
            <a:tailEnd/>
          </a:ln>
        </p:spPr>
        <p:txBody>
          <a:bodyPr wrap="square">
            <a:spAutoFit/>
          </a:bodyPr>
          <a:lstStyle/>
          <a:p>
            <a:pPr>
              <a:buFont typeface="Arial" pitchFamily="34" charset="0"/>
              <a:buChar char="•"/>
            </a:pPr>
            <a:r>
              <a:rPr lang="fr-FR" altLang="fr-FR" sz="1600" dirty="0">
                <a:latin typeface="Calibri" pitchFamily="34" charset="0"/>
              </a:rPr>
              <a:t> </a:t>
            </a:r>
            <a:r>
              <a:rPr lang="fr-FR" altLang="fr-FR" sz="1600" dirty="0" smtClean="0">
                <a:latin typeface="Calibri" pitchFamily="34" charset="0"/>
              </a:rPr>
              <a:t>Test 2 (agrégats annuels=Production de services non marchands, indicateur trimestriel = Salaires et autres dépenses de fonctionnement des APU déflatés par l’IHPC , modèle=, graphique (indicateur(s) annualisés-agrégats annuels)</a:t>
            </a:r>
            <a:endParaRPr lang="en-US" altLang="fr-FR" sz="1600" dirty="0">
              <a:latin typeface="Calibri" pitchFamily="34" charset="0"/>
            </a:endParaRPr>
          </a:p>
        </p:txBody>
      </p:sp>
      <p:graphicFrame>
        <p:nvGraphicFramePr>
          <p:cNvPr id="20" name="Graphique 19"/>
          <p:cNvGraphicFramePr>
            <a:graphicFrameLocks/>
          </p:cNvGraphicFramePr>
          <p:nvPr>
            <p:extLst>
              <p:ext uri="{D42A27DB-BD31-4B8C-83A1-F6EECF244321}">
                <p14:modId xmlns:p14="http://schemas.microsoft.com/office/powerpoint/2010/main" val="2834541397"/>
              </p:ext>
            </p:extLst>
          </p:nvPr>
        </p:nvGraphicFramePr>
        <p:xfrm>
          <a:off x="323528" y="2027694"/>
          <a:ext cx="5472608" cy="437310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388616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p:cNvSpPr/>
          <p:nvPr/>
        </p:nvSpPr>
        <p:spPr>
          <a:xfrm>
            <a:off x="1447800" y="6400800"/>
            <a:ext cx="7239000"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solidFill>
            </a:endParaRPr>
          </a:p>
        </p:txBody>
      </p:sp>
      <p:sp>
        <p:nvSpPr>
          <p:cNvPr id="9218" name="Rectangle 11"/>
          <p:cNvSpPr>
            <a:spLocks noChangeArrowheads="1"/>
          </p:cNvSpPr>
          <p:nvPr/>
        </p:nvSpPr>
        <p:spPr bwMode="auto">
          <a:xfrm>
            <a:off x="1676400" y="609600"/>
            <a:ext cx="5562600" cy="307777"/>
          </a:xfrm>
          <a:prstGeom prst="rect">
            <a:avLst/>
          </a:prstGeom>
          <a:solidFill>
            <a:srgbClr val="FFD243"/>
          </a:solidFill>
          <a:ln w="9525">
            <a:noFill/>
            <a:miter lim="800000"/>
            <a:headEnd/>
            <a:tailEnd/>
          </a:ln>
        </p:spPr>
        <p:txBody>
          <a:bodyPr wrap="square">
            <a:spAutoFit/>
          </a:bodyPr>
          <a:lstStyle/>
          <a:p>
            <a:pPr algn="ctr"/>
            <a:r>
              <a:rPr lang="fr-FR" altLang="fr-FR" sz="1400" dirty="0" smtClean="0">
                <a:latin typeface="Calibri" pitchFamily="34" charset="0"/>
              </a:rPr>
              <a:t>4. Dispositif de collecte, de mise à jour et de validation des données</a:t>
            </a:r>
            <a:endParaRPr lang="fr-FR" altLang="fr-FR" sz="1400" dirty="0">
              <a:latin typeface="Calibri" pitchFamily="34" charset="0"/>
            </a:endParaRPr>
          </a:p>
        </p:txBody>
      </p:sp>
      <p:pic>
        <p:nvPicPr>
          <p:cNvPr id="7" name="Picture 6" descr="LOGO AFRITAC Centre"/>
          <p:cNvPicPr/>
          <p:nvPr/>
        </p:nvPicPr>
        <p:blipFill>
          <a:blip r:embed="rId3" cstate="print"/>
          <a:srcRect/>
          <a:stretch>
            <a:fillRect/>
          </a:stretch>
        </p:blipFill>
        <p:spPr bwMode="auto">
          <a:xfrm>
            <a:off x="914400" y="609600"/>
            <a:ext cx="643880" cy="53340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7315200" y="609600"/>
            <a:ext cx="661987" cy="457200"/>
          </a:xfrm>
          <a:prstGeom prst="rect">
            <a:avLst/>
          </a:prstGeom>
          <a:noFill/>
          <a:ln w="9525">
            <a:noFill/>
            <a:miter lim="800000"/>
            <a:headEnd/>
            <a:tailEnd/>
          </a:ln>
        </p:spPr>
      </p:pic>
      <p:grpSp>
        <p:nvGrpSpPr>
          <p:cNvPr id="2" name="Group 13"/>
          <p:cNvGrpSpPr>
            <a:grpSpLocks/>
          </p:cNvGrpSpPr>
          <p:nvPr/>
        </p:nvGrpSpPr>
        <p:grpSpPr bwMode="auto">
          <a:xfrm>
            <a:off x="838200" y="228600"/>
            <a:ext cx="7162800" cy="304800"/>
            <a:chOff x="152400" y="152400"/>
            <a:chExt cx="8610600" cy="304800"/>
          </a:xfrm>
        </p:grpSpPr>
        <p:sp>
          <p:nvSpPr>
            <p:cNvPr id="10" name="Rectangle 14"/>
            <p:cNvSpPr/>
            <p:nvPr/>
          </p:nvSpPr>
          <p:spPr>
            <a:xfrm>
              <a:off x="152400" y="152400"/>
              <a:ext cx="6553200" cy="304800"/>
            </a:xfrm>
            <a:prstGeom prst="rect">
              <a:avLst/>
            </a:prstGeom>
            <a:solidFill>
              <a:schemeClr val="accent6"/>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5"/>
            <p:cNvSpPr/>
            <p:nvPr/>
          </p:nvSpPr>
          <p:spPr>
            <a:xfrm>
              <a:off x="4499992" y="152400"/>
              <a:ext cx="4263008"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4" name="Slide Number Placeholder 5"/>
          <p:cNvSpPr txBox="1">
            <a:spLocks/>
          </p:cNvSpPr>
          <p:nvPr/>
        </p:nvSpPr>
        <p:spPr>
          <a:xfrm>
            <a:off x="7924800" y="6400800"/>
            <a:ext cx="762000" cy="3048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lstStyle>
            <a:lvl1pPr>
              <a:defRPr b="1">
                <a:solidFill>
                  <a:srgbClr val="009644"/>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fr-FR" sz="1200" b="1" i="0" u="none" strike="noStrike" kern="1200" cap="none" spc="0" normalizeH="0" baseline="0" noProof="0" dirty="0" smtClean="0">
                <a:ln>
                  <a:noFill/>
                </a:ln>
                <a:solidFill>
                  <a:srgbClr val="009644"/>
                </a:solidFill>
                <a:effectLst/>
                <a:uLnTx/>
                <a:uFillTx/>
                <a:latin typeface="+mn-lt"/>
                <a:ea typeface="+mn-ea"/>
                <a:cs typeface="+mn-cs"/>
              </a:rPr>
              <a:t>12</a:t>
            </a:r>
            <a:endParaRPr kumimoji="0" lang="en-US" altLang="fr-FR" sz="1200" b="1" i="0" u="none" strike="noStrike" kern="1200" cap="none" spc="0" normalizeH="0" baseline="0" noProof="0" dirty="0">
              <a:ln>
                <a:noFill/>
              </a:ln>
              <a:solidFill>
                <a:srgbClr val="009644"/>
              </a:solidFill>
              <a:effectLst/>
              <a:uLnTx/>
              <a:uFillTx/>
              <a:latin typeface="+mn-lt"/>
              <a:ea typeface="+mn-ea"/>
              <a:cs typeface="+mn-cs"/>
            </a:endParaRPr>
          </a:p>
        </p:txBody>
      </p:sp>
      <p:sp>
        <p:nvSpPr>
          <p:cNvPr id="16" name="Rectangle 7"/>
          <p:cNvSpPr/>
          <p:nvPr/>
        </p:nvSpPr>
        <p:spPr>
          <a:xfrm>
            <a:off x="152400" y="6400800"/>
            <a:ext cx="1371600" cy="304800"/>
          </a:xfrm>
          <a:prstGeom prst="rect">
            <a:avLst/>
          </a:prstGeom>
          <a:solidFill>
            <a:srgbClr val="00964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Footer Placeholder 4"/>
          <p:cNvSpPr>
            <a:spLocks noGrp="1"/>
          </p:cNvSpPr>
          <p:nvPr>
            <p:ph type="ftr" sz="quarter" idx="10"/>
          </p:nvPr>
        </p:nvSpPr>
        <p:spPr>
          <a:xfrm>
            <a:off x="1447800" y="6400800"/>
            <a:ext cx="6172200" cy="304800"/>
          </a:xfrm>
        </p:spPr>
        <p:txBody>
          <a:bodyPr/>
          <a:lstStyle>
            <a:lvl1pPr>
              <a:defRPr b="1">
                <a:solidFill>
                  <a:srgbClr val="009644"/>
                </a:solidFill>
              </a:defRPr>
            </a:lvl1pPr>
          </a:lstStyle>
          <a:p>
            <a:pPr>
              <a:defRPr/>
            </a:pPr>
            <a:r>
              <a:rPr lang="en-US" sz="1000" dirty="0" smtClean="0">
                <a:solidFill>
                  <a:schemeClr val="tx1"/>
                </a:solidFill>
              </a:rPr>
              <a:t>Comptes nationaux </a:t>
            </a:r>
            <a:r>
              <a:rPr lang="en-US" sz="1000" dirty="0" err="1" smtClean="0">
                <a:solidFill>
                  <a:schemeClr val="tx1"/>
                </a:solidFill>
              </a:rPr>
              <a:t>trimestriels</a:t>
            </a:r>
            <a:r>
              <a:rPr lang="en-US" sz="1000" dirty="0" smtClean="0">
                <a:solidFill>
                  <a:schemeClr val="tx1"/>
                </a:solidFill>
              </a:rPr>
              <a:t> : </a:t>
            </a:r>
            <a:r>
              <a:rPr lang="en-US" sz="1000" dirty="0" err="1" smtClean="0">
                <a:solidFill>
                  <a:schemeClr val="tx1"/>
                </a:solidFill>
              </a:rPr>
              <a:t>Harmonisation</a:t>
            </a:r>
            <a:r>
              <a:rPr lang="en-US" sz="1000" dirty="0" smtClean="0">
                <a:solidFill>
                  <a:schemeClr val="tx1"/>
                </a:solidFill>
              </a:rPr>
              <a:t> des m</a:t>
            </a:r>
            <a:r>
              <a:rPr lang="fr-FR" sz="1000" dirty="0" smtClean="0">
                <a:solidFill>
                  <a:schemeClr val="tx1"/>
                </a:solidFill>
              </a:rPr>
              <a:t>é</a:t>
            </a:r>
            <a:r>
              <a:rPr lang="en-US" sz="1000" dirty="0" err="1" smtClean="0">
                <a:solidFill>
                  <a:schemeClr val="tx1"/>
                </a:solidFill>
              </a:rPr>
              <a:t>thodes</a:t>
            </a:r>
            <a:r>
              <a:rPr lang="en-US" sz="1000" dirty="0" smtClean="0">
                <a:solidFill>
                  <a:schemeClr val="tx1"/>
                </a:solidFill>
              </a:rPr>
              <a:t> de travail et adoption des </a:t>
            </a:r>
            <a:r>
              <a:rPr lang="en-US" sz="1000" dirty="0" err="1" smtClean="0">
                <a:solidFill>
                  <a:schemeClr val="tx1"/>
                </a:solidFill>
              </a:rPr>
              <a:t>normes</a:t>
            </a:r>
            <a:r>
              <a:rPr lang="en-US" sz="1000" dirty="0" smtClean="0">
                <a:solidFill>
                  <a:schemeClr val="tx1"/>
                </a:solidFill>
              </a:rPr>
              <a:t> </a:t>
            </a:r>
            <a:r>
              <a:rPr lang="en-US" sz="1000" dirty="0" err="1" smtClean="0">
                <a:solidFill>
                  <a:schemeClr val="tx1"/>
                </a:solidFill>
              </a:rPr>
              <a:t>internationales</a:t>
            </a:r>
            <a:endParaRPr lang="en-US" sz="1000" dirty="0">
              <a:solidFill>
                <a:schemeClr val="tx1"/>
              </a:solidFill>
            </a:endParaRPr>
          </a:p>
        </p:txBody>
      </p:sp>
      <p:sp>
        <p:nvSpPr>
          <p:cNvPr id="19" name="Rectangle 18"/>
          <p:cNvSpPr/>
          <p:nvPr/>
        </p:nvSpPr>
        <p:spPr>
          <a:xfrm>
            <a:off x="152400" y="6400800"/>
            <a:ext cx="1300356" cy="246221"/>
          </a:xfrm>
          <a:prstGeom prst="rect">
            <a:avLst/>
          </a:prstGeom>
        </p:spPr>
        <p:txBody>
          <a:bodyPr wrap="square">
            <a:spAutoFit/>
          </a:bodyPr>
          <a:lstStyle/>
          <a:p>
            <a:fld id="{10310559-CA53-4CC6-B6FC-027D99C84AFE}" type="datetimeFigureOut">
              <a:rPr lang="en-US" sz="1000" smtClean="0"/>
              <a:pPr/>
              <a:t>1/21/2015</a:t>
            </a:fld>
            <a:endParaRPr lang="en-US" sz="1000" dirty="0"/>
          </a:p>
        </p:txBody>
      </p:sp>
      <p:sp>
        <p:nvSpPr>
          <p:cNvPr id="17" name="Rectangle 5"/>
          <p:cNvSpPr>
            <a:spLocks noChangeArrowheads="1"/>
          </p:cNvSpPr>
          <p:nvPr/>
        </p:nvSpPr>
        <p:spPr bwMode="auto">
          <a:xfrm>
            <a:off x="838200" y="1600200"/>
            <a:ext cx="7010400" cy="1785104"/>
          </a:xfrm>
          <a:prstGeom prst="rect">
            <a:avLst/>
          </a:prstGeom>
          <a:solidFill>
            <a:schemeClr val="bg1"/>
          </a:solidFill>
          <a:ln w="9525">
            <a:noFill/>
            <a:miter lim="800000"/>
            <a:headEnd/>
            <a:tailEnd/>
          </a:ln>
        </p:spPr>
        <p:txBody>
          <a:bodyPr>
            <a:spAutoFit/>
          </a:bodyPr>
          <a:lstStyle/>
          <a:p>
            <a:pPr>
              <a:spcAft>
                <a:spcPts val="1200"/>
              </a:spcAft>
              <a:buFont typeface="Arial" charset="0"/>
              <a:buChar char="•"/>
            </a:pPr>
            <a:r>
              <a:rPr lang="fr-FR" altLang="fr-FR" dirty="0">
                <a:latin typeface="Calibri" pitchFamily="34" charset="0"/>
              </a:rPr>
              <a:t> </a:t>
            </a:r>
            <a:r>
              <a:rPr lang="fr-FR" altLang="fr-FR" dirty="0" smtClean="0">
                <a:latin typeface="Calibri" pitchFamily="34" charset="0"/>
              </a:rPr>
              <a:t>Les effectifs des APU sont obtenus à partir de l’annuaire statistique nationale, soit à partir de la collecte des données pour l’élaboration des CNT. </a:t>
            </a:r>
          </a:p>
          <a:p>
            <a:pPr>
              <a:spcAft>
                <a:spcPts val="1200"/>
              </a:spcAft>
            </a:pPr>
            <a:r>
              <a:rPr lang="fr-FR" altLang="fr-FR" dirty="0" smtClean="0">
                <a:latin typeface="Calibri" pitchFamily="34" charset="0"/>
              </a:rPr>
              <a:t>  </a:t>
            </a:r>
          </a:p>
          <a:p>
            <a:pPr>
              <a:spcAft>
                <a:spcPts val="1200"/>
              </a:spcAft>
              <a:buFont typeface="Arial" charset="0"/>
              <a:buChar char="•"/>
            </a:pPr>
            <a:endParaRPr lang="en-US" altLang="fr-FR" dirty="0">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p:cNvSpPr/>
          <p:nvPr/>
        </p:nvSpPr>
        <p:spPr>
          <a:xfrm>
            <a:off x="1447800" y="6400800"/>
            <a:ext cx="7239000"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solidFill>
            </a:endParaRPr>
          </a:p>
        </p:txBody>
      </p:sp>
      <p:sp>
        <p:nvSpPr>
          <p:cNvPr id="9218" name="Rectangle 11"/>
          <p:cNvSpPr>
            <a:spLocks noChangeArrowheads="1"/>
          </p:cNvSpPr>
          <p:nvPr/>
        </p:nvSpPr>
        <p:spPr bwMode="auto">
          <a:xfrm>
            <a:off x="1676400" y="609600"/>
            <a:ext cx="5562600" cy="307777"/>
          </a:xfrm>
          <a:prstGeom prst="rect">
            <a:avLst/>
          </a:prstGeom>
          <a:solidFill>
            <a:srgbClr val="FFD243"/>
          </a:solidFill>
          <a:ln w="9525">
            <a:noFill/>
            <a:miter lim="800000"/>
            <a:headEnd/>
            <a:tailEnd/>
          </a:ln>
        </p:spPr>
        <p:txBody>
          <a:bodyPr wrap="square">
            <a:spAutoFit/>
          </a:bodyPr>
          <a:lstStyle/>
          <a:p>
            <a:pPr algn="ctr"/>
            <a:r>
              <a:rPr lang="fr-FR" altLang="fr-FR" sz="1400" dirty="0" smtClean="0">
                <a:latin typeface="Calibri" pitchFamily="34" charset="0"/>
              </a:rPr>
              <a:t>5. Perspectives</a:t>
            </a:r>
            <a:endParaRPr lang="fr-FR" altLang="fr-FR" sz="1400" dirty="0">
              <a:latin typeface="Calibri" pitchFamily="34" charset="0"/>
            </a:endParaRPr>
          </a:p>
        </p:txBody>
      </p:sp>
      <p:pic>
        <p:nvPicPr>
          <p:cNvPr id="7" name="Picture 6" descr="LOGO AFRITAC Centre"/>
          <p:cNvPicPr/>
          <p:nvPr/>
        </p:nvPicPr>
        <p:blipFill>
          <a:blip r:embed="rId3" cstate="print"/>
          <a:srcRect/>
          <a:stretch>
            <a:fillRect/>
          </a:stretch>
        </p:blipFill>
        <p:spPr bwMode="auto">
          <a:xfrm>
            <a:off x="914400" y="609600"/>
            <a:ext cx="643880" cy="53340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7315200" y="609600"/>
            <a:ext cx="661987" cy="457200"/>
          </a:xfrm>
          <a:prstGeom prst="rect">
            <a:avLst/>
          </a:prstGeom>
          <a:noFill/>
          <a:ln w="9525">
            <a:noFill/>
            <a:miter lim="800000"/>
            <a:headEnd/>
            <a:tailEnd/>
          </a:ln>
        </p:spPr>
      </p:pic>
      <p:grpSp>
        <p:nvGrpSpPr>
          <p:cNvPr id="2" name="Group 13"/>
          <p:cNvGrpSpPr>
            <a:grpSpLocks/>
          </p:cNvGrpSpPr>
          <p:nvPr/>
        </p:nvGrpSpPr>
        <p:grpSpPr bwMode="auto">
          <a:xfrm>
            <a:off x="838200" y="228600"/>
            <a:ext cx="7162800" cy="304800"/>
            <a:chOff x="152400" y="152400"/>
            <a:chExt cx="8610600" cy="304800"/>
          </a:xfrm>
        </p:grpSpPr>
        <p:sp>
          <p:nvSpPr>
            <p:cNvPr id="10" name="Rectangle 14"/>
            <p:cNvSpPr/>
            <p:nvPr/>
          </p:nvSpPr>
          <p:spPr>
            <a:xfrm>
              <a:off x="152400" y="152400"/>
              <a:ext cx="6553200" cy="304800"/>
            </a:xfrm>
            <a:prstGeom prst="rect">
              <a:avLst/>
            </a:prstGeom>
            <a:solidFill>
              <a:schemeClr val="accent6"/>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5"/>
            <p:cNvSpPr/>
            <p:nvPr/>
          </p:nvSpPr>
          <p:spPr>
            <a:xfrm>
              <a:off x="4499992" y="152400"/>
              <a:ext cx="4263008"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4" name="Slide Number Placeholder 5"/>
          <p:cNvSpPr txBox="1">
            <a:spLocks/>
          </p:cNvSpPr>
          <p:nvPr/>
        </p:nvSpPr>
        <p:spPr>
          <a:xfrm>
            <a:off x="7924800" y="6400800"/>
            <a:ext cx="762000" cy="3048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lstStyle>
            <a:lvl1pPr>
              <a:defRPr b="1">
                <a:solidFill>
                  <a:srgbClr val="009644"/>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fr-FR" sz="1200" dirty="0" smtClean="0"/>
              <a:t>13</a:t>
            </a:r>
            <a:endParaRPr kumimoji="0" lang="en-US" altLang="fr-FR" sz="1200" b="1" i="0" u="none" strike="noStrike" kern="1200" cap="none" spc="0" normalizeH="0" baseline="0" noProof="0" dirty="0">
              <a:ln>
                <a:noFill/>
              </a:ln>
              <a:solidFill>
                <a:srgbClr val="009644"/>
              </a:solidFill>
              <a:effectLst/>
              <a:uLnTx/>
              <a:uFillTx/>
              <a:latin typeface="+mn-lt"/>
              <a:ea typeface="+mn-ea"/>
              <a:cs typeface="+mn-cs"/>
            </a:endParaRPr>
          </a:p>
        </p:txBody>
      </p:sp>
      <p:sp>
        <p:nvSpPr>
          <p:cNvPr id="16" name="Rectangle 7"/>
          <p:cNvSpPr/>
          <p:nvPr/>
        </p:nvSpPr>
        <p:spPr>
          <a:xfrm>
            <a:off x="152400" y="6400800"/>
            <a:ext cx="1371600" cy="304800"/>
          </a:xfrm>
          <a:prstGeom prst="rect">
            <a:avLst/>
          </a:prstGeom>
          <a:solidFill>
            <a:srgbClr val="00964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Footer Placeholder 4"/>
          <p:cNvSpPr>
            <a:spLocks noGrp="1"/>
          </p:cNvSpPr>
          <p:nvPr>
            <p:ph type="ftr" sz="quarter" idx="10"/>
          </p:nvPr>
        </p:nvSpPr>
        <p:spPr>
          <a:xfrm>
            <a:off x="1447800" y="6400800"/>
            <a:ext cx="6172200" cy="304800"/>
          </a:xfrm>
        </p:spPr>
        <p:txBody>
          <a:bodyPr/>
          <a:lstStyle>
            <a:lvl1pPr>
              <a:defRPr b="1">
                <a:solidFill>
                  <a:srgbClr val="009644"/>
                </a:solidFill>
              </a:defRPr>
            </a:lvl1pPr>
          </a:lstStyle>
          <a:p>
            <a:pPr>
              <a:defRPr/>
            </a:pPr>
            <a:r>
              <a:rPr lang="en-US" sz="1000" dirty="0" smtClean="0">
                <a:solidFill>
                  <a:schemeClr val="tx1"/>
                </a:solidFill>
              </a:rPr>
              <a:t>Comptes nationaux </a:t>
            </a:r>
            <a:r>
              <a:rPr lang="en-US" sz="1000" dirty="0" err="1" smtClean="0">
                <a:solidFill>
                  <a:schemeClr val="tx1"/>
                </a:solidFill>
              </a:rPr>
              <a:t>trimestriels</a:t>
            </a:r>
            <a:r>
              <a:rPr lang="en-US" sz="1000" dirty="0" smtClean="0">
                <a:solidFill>
                  <a:schemeClr val="tx1"/>
                </a:solidFill>
              </a:rPr>
              <a:t> : </a:t>
            </a:r>
            <a:r>
              <a:rPr lang="en-US" sz="1000" dirty="0" err="1" smtClean="0">
                <a:solidFill>
                  <a:schemeClr val="tx1"/>
                </a:solidFill>
              </a:rPr>
              <a:t>Harmonisation</a:t>
            </a:r>
            <a:r>
              <a:rPr lang="en-US" sz="1000" dirty="0" smtClean="0">
                <a:solidFill>
                  <a:schemeClr val="tx1"/>
                </a:solidFill>
              </a:rPr>
              <a:t> des m</a:t>
            </a:r>
            <a:r>
              <a:rPr lang="fr-FR" sz="1000" dirty="0" smtClean="0">
                <a:solidFill>
                  <a:schemeClr val="tx1"/>
                </a:solidFill>
              </a:rPr>
              <a:t>é</a:t>
            </a:r>
            <a:r>
              <a:rPr lang="en-US" sz="1000" dirty="0" err="1" smtClean="0">
                <a:solidFill>
                  <a:schemeClr val="tx1"/>
                </a:solidFill>
              </a:rPr>
              <a:t>thodes</a:t>
            </a:r>
            <a:r>
              <a:rPr lang="en-US" sz="1000" dirty="0" smtClean="0">
                <a:solidFill>
                  <a:schemeClr val="tx1"/>
                </a:solidFill>
              </a:rPr>
              <a:t> de travail et adoption des </a:t>
            </a:r>
            <a:r>
              <a:rPr lang="en-US" sz="1000" dirty="0" err="1" smtClean="0">
                <a:solidFill>
                  <a:schemeClr val="tx1"/>
                </a:solidFill>
              </a:rPr>
              <a:t>normes</a:t>
            </a:r>
            <a:r>
              <a:rPr lang="en-US" sz="1000" dirty="0" smtClean="0">
                <a:solidFill>
                  <a:schemeClr val="tx1"/>
                </a:solidFill>
              </a:rPr>
              <a:t> </a:t>
            </a:r>
            <a:r>
              <a:rPr lang="en-US" sz="1000" dirty="0" err="1" smtClean="0">
                <a:solidFill>
                  <a:schemeClr val="tx1"/>
                </a:solidFill>
              </a:rPr>
              <a:t>internationales</a:t>
            </a:r>
            <a:endParaRPr lang="en-US" sz="1000" dirty="0">
              <a:solidFill>
                <a:schemeClr val="tx1"/>
              </a:solidFill>
            </a:endParaRPr>
          </a:p>
        </p:txBody>
      </p:sp>
      <p:sp>
        <p:nvSpPr>
          <p:cNvPr id="19" name="Rectangle 18"/>
          <p:cNvSpPr/>
          <p:nvPr/>
        </p:nvSpPr>
        <p:spPr>
          <a:xfrm>
            <a:off x="152400" y="6400800"/>
            <a:ext cx="1300356" cy="246221"/>
          </a:xfrm>
          <a:prstGeom prst="rect">
            <a:avLst/>
          </a:prstGeom>
        </p:spPr>
        <p:txBody>
          <a:bodyPr wrap="square">
            <a:spAutoFit/>
          </a:bodyPr>
          <a:lstStyle/>
          <a:p>
            <a:fld id="{10310559-CA53-4CC6-B6FC-027D99C84AFE}" type="datetimeFigureOut">
              <a:rPr lang="en-US" sz="1000" smtClean="0"/>
              <a:pPr/>
              <a:t>1/21/2015</a:t>
            </a:fld>
            <a:endParaRPr lang="en-US" sz="1000" dirty="0"/>
          </a:p>
        </p:txBody>
      </p:sp>
      <p:sp>
        <p:nvSpPr>
          <p:cNvPr id="17" name="Rectangle 5"/>
          <p:cNvSpPr>
            <a:spLocks noChangeArrowheads="1"/>
          </p:cNvSpPr>
          <p:nvPr/>
        </p:nvSpPr>
        <p:spPr bwMode="auto">
          <a:xfrm>
            <a:off x="838200" y="1600200"/>
            <a:ext cx="7010400" cy="1508105"/>
          </a:xfrm>
          <a:prstGeom prst="rect">
            <a:avLst/>
          </a:prstGeom>
          <a:solidFill>
            <a:schemeClr val="bg1"/>
          </a:solidFill>
          <a:ln w="9525">
            <a:noFill/>
            <a:miter lim="800000"/>
            <a:headEnd/>
            <a:tailEnd/>
          </a:ln>
        </p:spPr>
        <p:txBody>
          <a:bodyPr>
            <a:spAutoFit/>
          </a:bodyPr>
          <a:lstStyle/>
          <a:p>
            <a:pPr>
              <a:spcAft>
                <a:spcPts val="1200"/>
              </a:spcAft>
              <a:buFont typeface="Arial" charset="0"/>
              <a:buChar char="•"/>
            </a:pPr>
            <a:r>
              <a:rPr lang="fr-FR" altLang="fr-FR" dirty="0">
                <a:latin typeface="Calibri" pitchFamily="34" charset="0"/>
              </a:rPr>
              <a:t> </a:t>
            </a:r>
            <a:r>
              <a:rPr lang="fr-FR" altLang="fr-FR" dirty="0" smtClean="0">
                <a:latin typeface="Calibri" pitchFamily="34" charset="0"/>
              </a:rPr>
              <a:t>Travailler avec le ministère de la fonction publique pour établir le profil trimestriel des données sur toute la série 1999-2012;</a:t>
            </a:r>
          </a:p>
          <a:p>
            <a:pPr>
              <a:spcAft>
                <a:spcPts val="1200"/>
              </a:spcAft>
              <a:buFont typeface="Arial" charset="0"/>
              <a:buChar char="•"/>
            </a:pPr>
            <a:r>
              <a:rPr lang="fr-FR" altLang="fr-FR" dirty="0">
                <a:latin typeface="Calibri" pitchFamily="34" charset="0"/>
              </a:rPr>
              <a:t> </a:t>
            </a:r>
            <a:r>
              <a:rPr lang="fr-FR" altLang="fr-FR" dirty="0" smtClean="0">
                <a:latin typeface="Calibri" pitchFamily="34" charset="0"/>
              </a:rPr>
              <a:t>Essayer d’autres indicateurs, par exemple dépenses courantes / IHPC . </a:t>
            </a:r>
          </a:p>
          <a:p>
            <a:pPr>
              <a:spcAft>
                <a:spcPts val="1200"/>
              </a:spcAft>
            </a:pPr>
            <a:r>
              <a:rPr lang="fr-FR" altLang="fr-FR" dirty="0" smtClean="0">
                <a:latin typeface="Calibri" pitchFamily="34" charset="0"/>
              </a:rPr>
              <a:t> </a:t>
            </a:r>
            <a:endParaRPr lang="en-US" altLang="fr-FR" dirty="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p:cNvSpPr/>
          <p:nvPr/>
        </p:nvSpPr>
        <p:spPr>
          <a:xfrm>
            <a:off x="1447800" y="6400800"/>
            <a:ext cx="7239000"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solidFill>
            </a:endParaRPr>
          </a:p>
        </p:txBody>
      </p:sp>
      <p:sp>
        <p:nvSpPr>
          <p:cNvPr id="9218" name="Rectangle 11"/>
          <p:cNvSpPr>
            <a:spLocks noChangeArrowheads="1"/>
          </p:cNvSpPr>
          <p:nvPr/>
        </p:nvSpPr>
        <p:spPr bwMode="auto">
          <a:xfrm>
            <a:off x="1524000" y="3352800"/>
            <a:ext cx="5562600" cy="369332"/>
          </a:xfrm>
          <a:prstGeom prst="rect">
            <a:avLst/>
          </a:prstGeom>
          <a:solidFill>
            <a:srgbClr val="FFD243"/>
          </a:solidFill>
          <a:ln w="9525">
            <a:noFill/>
            <a:miter lim="800000"/>
            <a:headEnd/>
            <a:tailEnd/>
          </a:ln>
        </p:spPr>
        <p:txBody>
          <a:bodyPr wrap="square">
            <a:spAutoFit/>
          </a:bodyPr>
          <a:lstStyle/>
          <a:p>
            <a:pPr algn="ctr"/>
            <a:r>
              <a:rPr lang="fr-FR" altLang="fr-FR" dirty="0" smtClean="0">
                <a:latin typeface="Calibri" pitchFamily="34" charset="0"/>
              </a:rPr>
              <a:t>MERCI</a:t>
            </a:r>
            <a:endParaRPr lang="en-US" altLang="fr-FR" dirty="0">
              <a:latin typeface="Calibri" pitchFamily="34" charset="0"/>
            </a:endParaRPr>
          </a:p>
        </p:txBody>
      </p:sp>
      <p:pic>
        <p:nvPicPr>
          <p:cNvPr id="7" name="Picture 6" descr="LOGO AFRITAC Centre"/>
          <p:cNvPicPr/>
          <p:nvPr/>
        </p:nvPicPr>
        <p:blipFill>
          <a:blip r:embed="rId3" cstate="print"/>
          <a:srcRect/>
          <a:stretch>
            <a:fillRect/>
          </a:stretch>
        </p:blipFill>
        <p:spPr bwMode="auto">
          <a:xfrm>
            <a:off x="914400" y="609600"/>
            <a:ext cx="643880" cy="53340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7315200" y="609600"/>
            <a:ext cx="661987" cy="457200"/>
          </a:xfrm>
          <a:prstGeom prst="rect">
            <a:avLst/>
          </a:prstGeom>
          <a:noFill/>
          <a:ln w="9525">
            <a:noFill/>
            <a:miter lim="800000"/>
            <a:headEnd/>
            <a:tailEnd/>
          </a:ln>
        </p:spPr>
      </p:pic>
      <p:grpSp>
        <p:nvGrpSpPr>
          <p:cNvPr id="2" name="Group 13"/>
          <p:cNvGrpSpPr>
            <a:grpSpLocks/>
          </p:cNvGrpSpPr>
          <p:nvPr/>
        </p:nvGrpSpPr>
        <p:grpSpPr bwMode="auto">
          <a:xfrm>
            <a:off x="838200" y="228600"/>
            <a:ext cx="7162800" cy="304800"/>
            <a:chOff x="152400" y="152400"/>
            <a:chExt cx="8610600" cy="304800"/>
          </a:xfrm>
        </p:grpSpPr>
        <p:sp>
          <p:nvSpPr>
            <p:cNvPr id="10" name="Rectangle 14"/>
            <p:cNvSpPr/>
            <p:nvPr/>
          </p:nvSpPr>
          <p:spPr>
            <a:xfrm>
              <a:off x="152400" y="152400"/>
              <a:ext cx="6553200" cy="304800"/>
            </a:xfrm>
            <a:prstGeom prst="rect">
              <a:avLst/>
            </a:prstGeom>
            <a:solidFill>
              <a:schemeClr val="accent6"/>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5"/>
            <p:cNvSpPr/>
            <p:nvPr/>
          </p:nvSpPr>
          <p:spPr>
            <a:xfrm>
              <a:off x="4499992" y="152400"/>
              <a:ext cx="4263008"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4" name="Slide Number Placeholder 5"/>
          <p:cNvSpPr txBox="1">
            <a:spLocks/>
          </p:cNvSpPr>
          <p:nvPr/>
        </p:nvSpPr>
        <p:spPr>
          <a:xfrm>
            <a:off x="7924800" y="6400800"/>
            <a:ext cx="762000" cy="3048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lstStyle>
            <a:lvl1pPr>
              <a:defRPr b="1">
                <a:solidFill>
                  <a:srgbClr val="009644"/>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fr-FR" sz="1200" b="1" i="0" u="none" strike="noStrike" kern="1200" cap="none" spc="0" normalizeH="0" baseline="0" noProof="0" dirty="0" smtClean="0">
                <a:ln>
                  <a:noFill/>
                </a:ln>
                <a:solidFill>
                  <a:srgbClr val="009644"/>
                </a:solidFill>
                <a:effectLst/>
                <a:uLnTx/>
                <a:uFillTx/>
                <a:latin typeface="+mn-lt"/>
                <a:ea typeface="+mn-ea"/>
                <a:cs typeface="+mn-cs"/>
              </a:rPr>
              <a:t>14</a:t>
            </a:r>
            <a:endParaRPr kumimoji="0" lang="en-US" altLang="fr-FR" sz="1200" b="1" i="0" u="none" strike="noStrike" kern="1200" cap="none" spc="0" normalizeH="0" baseline="0" noProof="0" dirty="0">
              <a:ln>
                <a:noFill/>
              </a:ln>
              <a:solidFill>
                <a:srgbClr val="009644"/>
              </a:solidFill>
              <a:effectLst/>
              <a:uLnTx/>
              <a:uFillTx/>
              <a:latin typeface="+mn-lt"/>
              <a:ea typeface="+mn-ea"/>
              <a:cs typeface="+mn-cs"/>
            </a:endParaRPr>
          </a:p>
        </p:txBody>
      </p:sp>
      <p:sp>
        <p:nvSpPr>
          <p:cNvPr id="16" name="Rectangle 7"/>
          <p:cNvSpPr/>
          <p:nvPr/>
        </p:nvSpPr>
        <p:spPr>
          <a:xfrm>
            <a:off x="152400" y="6400800"/>
            <a:ext cx="1371600" cy="304800"/>
          </a:xfrm>
          <a:prstGeom prst="rect">
            <a:avLst/>
          </a:prstGeom>
          <a:solidFill>
            <a:srgbClr val="00964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Footer Placeholder 4"/>
          <p:cNvSpPr>
            <a:spLocks noGrp="1"/>
          </p:cNvSpPr>
          <p:nvPr>
            <p:ph type="ftr" sz="quarter" idx="10"/>
          </p:nvPr>
        </p:nvSpPr>
        <p:spPr>
          <a:xfrm>
            <a:off x="1447800" y="6400800"/>
            <a:ext cx="6172200" cy="304800"/>
          </a:xfrm>
        </p:spPr>
        <p:txBody>
          <a:bodyPr/>
          <a:lstStyle>
            <a:lvl1pPr>
              <a:defRPr b="1">
                <a:solidFill>
                  <a:srgbClr val="009644"/>
                </a:solidFill>
              </a:defRPr>
            </a:lvl1pPr>
          </a:lstStyle>
          <a:p>
            <a:pPr>
              <a:defRPr/>
            </a:pPr>
            <a:r>
              <a:rPr lang="en-US" sz="1000" dirty="0" smtClean="0">
                <a:solidFill>
                  <a:schemeClr val="tx1"/>
                </a:solidFill>
              </a:rPr>
              <a:t>Comptes nationaux </a:t>
            </a:r>
            <a:r>
              <a:rPr lang="en-US" sz="1000" dirty="0" err="1" smtClean="0">
                <a:solidFill>
                  <a:schemeClr val="tx1"/>
                </a:solidFill>
              </a:rPr>
              <a:t>trimestriels</a:t>
            </a:r>
            <a:r>
              <a:rPr lang="en-US" sz="1000" dirty="0" smtClean="0">
                <a:solidFill>
                  <a:schemeClr val="tx1"/>
                </a:solidFill>
              </a:rPr>
              <a:t> : </a:t>
            </a:r>
            <a:r>
              <a:rPr lang="en-US" sz="1000" dirty="0" err="1" smtClean="0">
                <a:solidFill>
                  <a:schemeClr val="tx1"/>
                </a:solidFill>
              </a:rPr>
              <a:t>Harmonisation</a:t>
            </a:r>
            <a:r>
              <a:rPr lang="en-US" sz="1000" dirty="0" smtClean="0">
                <a:solidFill>
                  <a:schemeClr val="tx1"/>
                </a:solidFill>
              </a:rPr>
              <a:t> des m</a:t>
            </a:r>
            <a:r>
              <a:rPr lang="fr-FR" sz="1000" dirty="0" smtClean="0">
                <a:solidFill>
                  <a:schemeClr val="tx1"/>
                </a:solidFill>
              </a:rPr>
              <a:t>é</a:t>
            </a:r>
            <a:r>
              <a:rPr lang="en-US" sz="1000" dirty="0" err="1" smtClean="0">
                <a:solidFill>
                  <a:schemeClr val="tx1"/>
                </a:solidFill>
              </a:rPr>
              <a:t>thodes</a:t>
            </a:r>
            <a:r>
              <a:rPr lang="en-US" sz="1000" dirty="0" smtClean="0">
                <a:solidFill>
                  <a:schemeClr val="tx1"/>
                </a:solidFill>
              </a:rPr>
              <a:t> de travail et adoption des </a:t>
            </a:r>
            <a:r>
              <a:rPr lang="en-US" sz="1000" dirty="0" err="1" smtClean="0">
                <a:solidFill>
                  <a:schemeClr val="tx1"/>
                </a:solidFill>
              </a:rPr>
              <a:t>normes</a:t>
            </a:r>
            <a:r>
              <a:rPr lang="en-US" sz="1000" dirty="0" smtClean="0">
                <a:solidFill>
                  <a:schemeClr val="tx1"/>
                </a:solidFill>
              </a:rPr>
              <a:t> </a:t>
            </a:r>
            <a:r>
              <a:rPr lang="en-US" sz="1000" dirty="0" err="1" smtClean="0">
                <a:solidFill>
                  <a:schemeClr val="tx1"/>
                </a:solidFill>
              </a:rPr>
              <a:t>internationales</a:t>
            </a:r>
            <a:endParaRPr lang="en-US" sz="1000" dirty="0">
              <a:solidFill>
                <a:schemeClr val="tx1"/>
              </a:solidFill>
            </a:endParaRPr>
          </a:p>
        </p:txBody>
      </p:sp>
      <p:sp>
        <p:nvSpPr>
          <p:cNvPr id="19" name="Rectangle 18"/>
          <p:cNvSpPr/>
          <p:nvPr/>
        </p:nvSpPr>
        <p:spPr>
          <a:xfrm>
            <a:off x="152400" y="6400800"/>
            <a:ext cx="1300356" cy="246221"/>
          </a:xfrm>
          <a:prstGeom prst="rect">
            <a:avLst/>
          </a:prstGeom>
        </p:spPr>
        <p:txBody>
          <a:bodyPr wrap="square">
            <a:spAutoFit/>
          </a:bodyPr>
          <a:lstStyle/>
          <a:p>
            <a:fld id="{10310559-CA53-4CC6-B6FC-027D99C84AFE}" type="datetimeFigureOut">
              <a:rPr lang="en-US" sz="1000" smtClean="0"/>
              <a:pPr/>
              <a:t>1/21/2015</a:t>
            </a:fld>
            <a:endParaRPr lang="en-US" sz="1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p:cNvSpPr/>
          <p:nvPr/>
        </p:nvSpPr>
        <p:spPr>
          <a:xfrm>
            <a:off x="1447800" y="6400800"/>
            <a:ext cx="7239000"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solidFill>
            </a:endParaRPr>
          </a:p>
        </p:txBody>
      </p:sp>
      <p:sp>
        <p:nvSpPr>
          <p:cNvPr id="9218" name="Rectangle 11"/>
          <p:cNvSpPr>
            <a:spLocks noChangeArrowheads="1"/>
          </p:cNvSpPr>
          <p:nvPr/>
        </p:nvSpPr>
        <p:spPr bwMode="auto">
          <a:xfrm>
            <a:off x="1676400" y="609600"/>
            <a:ext cx="5562600" cy="369887"/>
          </a:xfrm>
          <a:prstGeom prst="rect">
            <a:avLst/>
          </a:prstGeom>
          <a:solidFill>
            <a:srgbClr val="FFD243"/>
          </a:solidFill>
          <a:ln w="9525">
            <a:noFill/>
            <a:miter lim="800000"/>
            <a:headEnd/>
            <a:tailEnd/>
          </a:ln>
        </p:spPr>
        <p:txBody>
          <a:bodyPr wrap="square">
            <a:spAutoFit/>
          </a:bodyPr>
          <a:lstStyle/>
          <a:p>
            <a:pPr algn="ctr"/>
            <a:r>
              <a:rPr lang="fr-FR" altLang="fr-FR" dirty="0">
                <a:latin typeface="Calibri" pitchFamily="34" charset="0"/>
              </a:rPr>
              <a:t>Plan de la présentation</a:t>
            </a:r>
            <a:endParaRPr lang="en-US" altLang="fr-FR" dirty="0">
              <a:latin typeface="Calibri" pitchFamily="34" charset="0"/>
            </a:endParaRPr>
          </a:p>
        </p:txBody>
      </p:sp>
      <p:pic>
        <p:nvPicPr>
          <p:cNvPr id="7" name="Picture 6" descr="LOGO AFRITAC Centre"/>
          <p:cNvPicPr/>
          <p:nvPr/>
        </p:nvPicPr>
        <p:blipFill>
          <a:blip r:embed="rId3" cstate="print"/>
          <a:srcRect/>
          <a:stretch>
            <a:fillRect/>
          </a:stretch>
        </p:blipFill>
        <p:spPr bwMode="auto">
          <a:xfrm>
            <a:off x="914400" y="609600"/>
            <a:ext cx="643880" cy="53340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7315200" y="609600"/>
            <a:ext cx="661987" cy="457200"/>
          </a:xfrm>
          <a:prstGeom prst="rect">
            <a:avLst/>
          </a:prstGeom>
          <a:noFill/>
          <a:ln w="9525">
            <a:noFill/>
            <a:miter lim="800000"/>
            <a:headEnd/>
            <a:tailEnd/>
          </a:ln>
        </p:spPr>
      </p:pic>
      <p:grpSp>
        <p:nvGrpSpPr>
          <p:cNvPr id="9" name="Group 13"/>
          <p:cNvGrpSpPr>
            <a:grpSpLocks/>
          </p:cNvGrpSpPr>
          <p:nvPr/>
        </p:nvGrpSpPr>
        <p:grpSpPr bwMode="auto">
          <a:xfrm>
            <a:off x="838200" y="228600"/>
            <a:ext cx="7162800" cy="304800"/>
            <a:chOff x="152400" y="152400"/>
            <a:chExt cx="8610600" cy="304800"/>
          </a:xfrm>
        </p:grpSpPr>
        <p:sp>
          <p:nvSpPr>
            <p:cNvPr id="10" name="Rectangle 14"/>
            <p:cNvSpPr/>
            <p:nvPr/>
          </p:nvSpPr>
          <p:spPr>
            <a:xfrm>
              <a:off x="152400" y="152400"/>
              <a:ext cx="6553200" cy="304800"/>
            </a:xfrm>
            <a:prstGeom prst="rect">
              <a:avLst/>
            </a:prstGeom>
            <a:solidFill>
              <a:schemeClr val="accent6"/>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5"/>
            <p:cNvSpPr/>
            <p:nvPr/>
          </p:nvSpPr>
          <p:spPr>
            <a:xfrm>
              <a:off x="4499992" y="152400"/>
              <a:ext cx="4263008"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4" name="Slide Number Placeholder 5"/>
          <p:cNvSpPr txBox="1">
            <a:spLocks/>
          </p:cNvSpPr>
          <p:nvPr/>
        </p:nvSpPr>
        <p:spPr>
          <a:xfrm>
            <a:off x="7924800" y="6400800"/>
            <a:ext cx="762000" cy="3048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lstStyle>
            <a:lvl1pPr>
              <a:defRPr b="1">
                <a:solidFill>
                  <a:srgbClr val="009644"/>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fr-FR" sz="1200" b="1" i="0" u="none" strike="noStrike" kern="1200" cap="none" spc="0" normalizeH="0" baseline="0" noProof="0" dirty="0" smtClean="0">
                <a:ln>
                  <a:noFill/>
                </a:ln>
                <a:solidFill>
                  <a:srgbClr val="009644"/>
                </a:solidFill>
                <a:effectLst/>
                <a:uLnTx/>
                <a:uFillTx/>
                <a:latin typeface="+mn-lt"/>
                <a:ea typeface="+mn-ea"/>
                <a:cs typeface="+mn-cs"/>
              </a:rPr>
              <a:t>2</a:t>
            </a:r>
            <a:endParaRPr kumimoji="0" lang="en-US" altLang="fr-FR" sz="1200" b="1" i="0" u="none" strike="noStrike" kern="1200" cap="none" spc="0" normalizeH="0" baseline="0" noProof="0" dirty="0">
              <a:ln>
                <a:noFill/>
              </a:ln>
              <a:solidFill>
                <a:srgbClr val="009644"/>
              </a:solidFill>
              <a:effectLst/>
              <a:uLnTx/>
              <a:uFillTx/>
              <a:latin typeface="+mn-lt"/>
              <a:ea typeface="+mn-ea"/>
              <a:cs typeface="+mn-cs"/>
            </a:endParaRPr>
          </a:p>
        </p:txBody>
      </p:sp>
      <p:sp>
        <p:nvSpPr>
          <p:cNvPr id="16" name="Rectangle 7"/>
          <p:cNvSpPr/>
          <p:nvPr/>
        </p:nvSpPr>
        <p:spPr>
          <a:xfrm>
            <a:off x="152400" y="6400800"/>
            <a:ext cx="1371600" cy="304800"/>
          </a:xfrm>
          <a:prstGeom prst="rect">
            <a:avLst/>
          </a:prstGeom>
          <a:solidFill>
            <a:srgbClr val="00964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Footer Placeholder 4"/>
          <p:cNvSpPr>
            <a:spLocks noGrp="1"/>
          </p:cNvSpPr>
          <p:nvPr>
            <p:ph type="ftr" sz="quarter" idx="10"/>
          </p:nvPr>
        </p:nvSpPr>
        <p:spPr>
          <a:xfrm>
            <a:off x="1447800" y="6400800"/>
            <a:ext cx="6172200" cy="304800"/>
          </a:xfrm>
        </p:spPr>
        <p:txBody>
          <a:bodyPr/>
          <a:lstStyle>
            <a:lvl1pPr>
              <a:defRPr b="1">
                <a:solidFill>
                  <a:srgbClr val="009644"/>
                </a:solidFill>
              </a:defRPr>
            </a:lvl1pPr>
          </a:lstStyle>
          <a:p>
            <a:pPr>
              <a:defRPr/>
            </a:pPr>
            <a:r>
              <a:rPr lang="en-US" sz="1000" dirty="0" smtClean="0">
                <a:solidFill>
                  <a:schemeClr val="tx1"/>
                </a:solidFill>
              </a:rPr>
              <a:t>Comptes nationaux </a:t>
            </a:r>
            <a:r>
              <a:rPr lang="en-US" sz="1000" dirty="0" err="1" smtClean="0">
                <a:solidFill>
                  <a:schemeClr val="tx1"/>
                </a:solidFill>
              </a:rPr>
              <a:t>trimestriels</a:t>
            </a:r>
            <a:r>
              <a:rPr lang="en-US" sz="1000" dirty="0" smtClean="0">
                <a:solidFill>
                  <a:schemeClr val="tx1"/>
                </a:solidFill>
              </a:rPr>
              <a:t> : </a:t>
            </a:r>
            <a:r>
              <a:rPr lang="en-US" sz="1000" dirty="0" err="1" smtClean="0">
                <a:solidFill>
                  <a:schemeClr val="tx1"/>
                </a:solidFill>
              </a:rPr>
              <a:t>Harmonisation</a:t>
            </a:r>
            <a:r>
              <a:rPr lang="en-US" sz="1000" dirty="0" smtClean="0">
                <a:solidFill>
                  <a:schemeClr val="tx1"/>
                </a:solidFill>
              </a:rPr>
              <a:t> des m</a:t>
            </a:r>
            <a:r>
              <a:rPr lang="fr-FR" sz="1000" dirty="0" smtClean="0">
                <a:solidFill>
                  <a:schemeClr val="tx1"/>
                </a:solidFill>
              </a:rPr>
              <a:t>é</a:t>
            </a:r>
            <a:r>
              <a:rPr lang="en-US" sz="1000" dirty="0" err="1" smtClean="0">
                <a:solidFill>
                  <a:schemeClr val="tx1"/>
                </a:solidFill>
              </a:rPr>
              <a:t>thodes</a:t>
            </a:r>
            <a:r>
              <a:rPr lang="en-US" sz="1000" dirty="0" smtClean="0">
                <a:solidFill>
                  <a:schemeClr val="tx1"/>
                </a:solidFill>
              </a:rPr>
              <a:t> de travail et adoption des </a:t>
            </a:r>
            <a:r>
              <a:rPr lang="en-US" sz="1000" dirty="0" err="1" smtClean="0">
                <a:solidFill>
                  <a:schemeClr val="tx1"/>
                </a:solidFill>
              </a:rPr>
              <a:t>normes</a:t>
            </a:r>
            <a:r>
              <a:rPr lang="en-US" sz="1000" dirty="0" smtClean="0">
                <a:solidFill>
                  <a:schemeClr val="tx1"/>
                </a:solidFill>
              </a:rPr>
              <a:t> </a:t>
            </a:r>
            <a:r>
              <a:rPr lang="en-US" sz="1000" dirty="0" err="1" smtClean="0">
                <a:solidFill>
                  <a:schemeClr val="tx1"/>
                </a:solidFill>
              </a:rPr>
              <a:t>internationales</a:t>
            </a:r>
            <a:endParaRPr lang="en-US" sz="1000" dirty="0">
              <a:solidFill>
                <a:schemeClr val="tx1"/>
              </a:solidFill>
            </a:endParaRPr>
          </a:p>
        </p:txBody>
      </p:sp>
      <p:sp>
        <p:nvSpPr>
          <p:cNvPr id="19" name="Rectangle 18"/>
          <p:cNvSpPr/>
          <p:nvPr/>
        </p:nvSpPr>
        <p:spPr>
          <a:xfrm>
            <a:off x="152400" y="6400800"/>
            <a:ext cx="1300356" cy="246221"/>
          </a:xfrm>
          <a:prstGeom prst="rect">
            <a:avLst/>
          </a:prstGeom>
        </p:spPr>
        <p:txBody>
          <a:bodyPr wrap="square">
            <a:spAutoFit/>
          </a:bodyPr>
          <a:lstStyle/>
          <a:p>
            <a:fld id="{10310559-CA53-4CC6-B6FC-027D99C84AFE}" type="datetimeFigureOut">
              <a:rPr lang="en-US" sz="1000" smtClean="0"/>
              <a:pPr/>
              <a:t>1/21/2015</a:t>
            </a:fld>
            <a:endParaRPr lang="en-US" sz="1000" dirty="0"/>
          </a:p>
        </p:txBody>
      </p:sp>
      <p:sp>
        <p:nvSpPr>
          <p:cNvPr id="17" name="Rectangle 3"/>
          <p:cNvSpPr>
            <a:spLocks noChangeArrowheads="1"/>
          </p:cNvSpPr>
          <p:nvPr/>
        </p:nvSpPr>
        <p:spPr bwMode="auto">
          <a:xfrm>
            <a:off x="838200" y="1371600"/>
            <a:ext cx="7696200" cy="3810000"/>
          </a:xfrm>
          <a:prstGeom prst="rect">
            <a:avLst/>
          </a:prstGeom>
          <a:noFill/>
          <a:ln w="9525">
            <a:noFill/>
            <a:miter lim="800000"/>
            <a:headEnd/>
            <a:tailEnd/>
          </a:ln>
        </p:spPr>
        <p:txBody>
          <a:bodyPr/>
          <a:lstStyle/>
          <a:p>
            <a:pPr marL="514350" indent="-514350" defTabSz="844550">
              <a:lnSpc>
                <a:spcPct val="90000"/>
              </a:lnSpc>
              <a:spcAft>
                <a:spcPct val="35000"/>
              </a:spcAft>
              <a:buFont typeface="Calibri" pitchFamily="34" charset="0"/>
              <a:buAutoNum type="arabicPeriod"/>
            </a:pPr>
            <a:r>
              <a:rPr lang="fr-FR" altLang="fr-FR" sz="2400" dirty="0" smtClean="0">
                <a:latin typeface="Calibri" pitchFamily="34" charset="0"/>
              </a:rPr>
              <a:t>Synthèse de la méthode de calcul de la valeur ajoutée dans les CNA de la branche services financiers.</a:t>
            </a:r>
          </a:p>
          <a:p>
            <a:pPr marL="514350" indent="-514350" defTabSz="844550">
              <a:lnSpc>
                <a:spcPct val="90000"/>
              </a:lnSpc>
              <a:spcAft>
                <a:spcPct val="35000"/>
              </a:spcAft>
              <a:buFont typeface="Calibri" pitchFamily="34" charset="0"/>
              <a:buAutoNum type="arabicPeriod"/>
            </a:pPr>
            <a:r>
              <a:rPr lang="fr-FR" altLang="fr-FR" sz="2400" dirty="0" smtClean="0">
                <a:latin typeface="Calibri" pitchFamily="34" charset="0"/>
              </a:rPr>
              <a:t>Méthodologie </a:t>
            </a:r>
            <a:r>
              <a:rPr lang="fr-FR" altLang="fr-FR" sz="2400" dirty="0">
                <a:latin typeface="Calibri" pitchFamily="34" charset="0"/>
              </a:rPr>
              <a:t>de calcul de la VA de la branche </a:t>
            </a:r>
            <a:r>
              <a:rPr lang="fr-FR" altLang="fr-FR" sz="2400" dirty="0" smtClean="0">
                <a:latin typeface="Calibri" pitchFamily="34" charset="0"/>
              </a:rPr>
              <a:t>construction dans </a:t>
            </a:r>
            <a:r>
              <a:rPr lang="fr-FR" altLang="fr-FR" sz="2400" dirty="0">
                <a:latin typeface="Calibri" pitchFamily="34" charset="0"/>
              </a:rPr>
              <a:t>les CNT</a:t>
            </a:r>
          </a:p>
          <a:p>
            <a:pPr marL="514350" indent="-514350" defTabSz="844550">
              <a:lnSpc>
                <a:spcPct val="90000"/>
              </a:lnSpc>
              <a:spcAft>
                <a:spcPct val="35000"/>
              </a:spcAft>
              <a:buFont typeface="Calibri" pitchFamily="34" charset="0"/>
              <a:buAutoNum type="arabicPeriod"/>
            </a:pPr>
            <a:r>
              <a:rPr lang="fr-FR" altLang="fr-FR" sz="2400" dirty="0">
                <a:latin typeface="Calibri" pitchFamily="34" charset="0"/>
              </a:rPr>
              <a:t>Tests d’étalonnage réalisés et leurs limites</a:t>
            </a:r>
          </a:p>
          <a:p>
            <a:pPr marL="514350" indent="-514350" defTabSz="844550">
              <a:lnSpc>
                <a:spcPct val="90000"/>
              </a:lnSpc>
              <a:spcAft>
                <a:spcPct val="35000"/>
              </a:spcAft>
              <a:buFont typeface="Calibri" pitchFamily="34" charset="0"/>
              <a:buAutoNum type="arabicPeriod"/>
            </a:pPr>
            <a:r>
              <a:rPr lang="fr-FR" altLang="fr-FR" sz="2400" dirty="0">
                <a:latin typeface="Calibri" pitchFamily="34" charset="0"/>
              </a:rPr>
              <a:t>Dispositif de collecte, de mise à jour et de validation des données</a:t>
            </a:r>
          </a:p>
          <a:p>
            <a:pPr marL="514350" indent="-514350" defTabSz="844550">
              <a:lnSpc>
                <a:spcPct val="90000"/>
              </a:lnSpc>
              <a:spcAft>
                <a:spcPct val="35000"/>
              </a:spcAft>
              <a:buFont typeface="Calibri" pitchFamily="34" charset="0"/>
              <a:buAutoNum type="arabicPeriod"/>
            </a:pPr>
            <a:r>
              <a:rPr lang="fr-FR" altLang="fr-FR" sz="2400" dirty="0">
                <a:latin typeface="Calibri" pitchFamily="34" charset="0"/>
              </a:rPr>
              <a:t>Perspectives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p:cNvSpPr/>
          <p:nvPr/>
        </p:nvSpPr>
        <p:spPr>
          <a:xfrm>
            <a:off x="1447800" y="6400800"/>
            <a:ext cx="7239000"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solidFill>
            </a:endParaRPr>
          </a:p>
        </p:txBody>
      </p:sp>
      <p:sp>
        <p:nvSpPr>
          <p:cNvPr id="9218" name="Rectangle 11"/>
          <p:cNvSpPr>
            <a:spLocks noChangeArrowheads="1"/>
          </p:cNvSpPr>
          <p:nvPr/>
        </p:nvSpPr>
        <p:spPr bwMode="auto">
          <a:xfrm>
            <a:off x="1673481" y="609600"/>
            <a:ext cx="5562600" cy="338554"/>
          </a:xfrm>
          <a:prstGeom prst="rect">
            <a:avLst/>
          </a:prstGeom>
          <a:solidFill>
            <a:srgbClr val="FFD243"/>
          </a:solidFill>
          <a:ln w="9525">
            <a:noFill/>
            <a:miter lim="800000"/>
            <a:headEnd/>
            <a:tailEnd/>
          </a:ln>
        </p:spPr>
        <p:txBody>
          <a:bodyPr wrap="square">
            <a:spAutoFit/>
          </a:bodyPr>
          <a:lstStyle/>
          <a:p>
            <a:pPr algn="ctr"/>
            <a:r>
              <a:rPr lang="fr-FR" altLang="fr-FR" sz="1600" dirty="0" smtClean="0">
                <a:latin typeface="Calibri" pitchFamily="34" charset="0"/>
              </a:rPr>
              <a:t>1. Synthèse de la méthode de calcul de la VA dans les CNA (1)</a:t>
            </a:r>
            <a:endParaRPr lang="en-US" altLang="fr-FR" sz="1600" dirty="0">
              <a:latin typeface="Calibri" pitchFamily="34" charset="0"/>
            </a:endParaRPr>
          </a:p>
        </p:txBody>
      </p:sp>
      <p:pic>
        <p:nvPicPr>
          <p:cNvPr id="7" name="Picture 6" descr="LOGO AFRITAC Centre"/>
          <p:cNvPicPr/>
          <p:nvPr/>
        </p:nvPicPr>
        <p:blipFill>
          <a:blip r:embed="rId3" cstate="print"/>
          <a:srcRect/>
          <a:stretch>
            <a:fillRect/>
          </a:stretch>
        </p:blipFill>
        <p:spPr bwMode="auto">
          <a:xfrm>
            <a:off x="914400" y="609600"/>
            <a:ext cx="643880" cy="53340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7315200" y="609600"/>
            <a:ext cx="661987" cy="457200"/>
          </a:xfrm>
          <a:prstGeom prst="rect">
            <a:avLst/>
          </a:prstGeom>
          <a:noFill/>
          <a:ln w="9525">
            <a:noFill/>
            <a:miter lim="800000"/>
            <a:headEnd/>
            <a:tailEnd/>
          </a:ln>
        </p:spPr>
      </p:pic>
      <p:grpSp>
        <p:nvGrpSpPr>
          <p:cNvPr id="2" name="Group 13"/>
          <p:cNvGrpSpPr>
            <a:grpSpLocks/>
          </p:cNvGrpSpPr>
          <p:nvPr/>
        </p:nvGrpSpPr>
        <p:grpSpPr bwMode="auto">
          <a:xfrm>
            <a:off x="838200" y="228600"/>
            <a:ext cx="7162800" cy="304800"/>
            <a:chOff x="152400" y="152400"/>
            <a:chExt cx="8610600" cy="304800"/>
          </a:xfrm>
        </p:grpSpPr>
        <p:sp>
          <p:nvSpPr>
            <p:cNvPr id="10" name="Rectangle 14"/>
            <p:cNvSpPr/>
            <p:nvPr/>
          </p:nvSpPr>
          <p:spPr>
            <a:xfrm>
              <a:off x="152400" y="152400"/>
              <a:ext cx="6553200" cy="304800"/>
            </a:xfrm>
            <a:prstGeom prst="rect">
              <a:avLst/>
            </a:prstGeom>
            <a:solidFill>
              <a:schemeClr val="accent6"/>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5"/>
            <p:cNvSpPr/>
            <p:nvPr/>
          </p:nvSpPr>
          <p:spPr>
            <a:xfrm>
              <a:off x="4499992" y="152400"/>
              <a:ext cx="4263008"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4" name="Slide Number Placeholder 5"/>
          <p:cNvSpPr txBox="1">
            <a:spLocks/>
          </p:cNvSpPr>
          <p:nvPr/>
        </p:nvSpPr>
        <p:spPr>
          <a:xfrm>
            <a:off x="7924800" y="6400800"/>
            <a:ext cx="762000" cy="3048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lstStyle>
            <a:lvl1pPr>
              <a:defRPr b="1">
                <a:solidFill>
                  <a:srgbClr val="009644"/>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fr-FR" sz="1200" dirty="0"/>
              <a:t>3</a:t>
            </a:r>
            <a:endParaRPr kumimoji="0" lang="en-US" altLang="fr-FR" sz="1200" b="1" i="0" u="none" strike="noStrike" kern="1200" cap="none" spc="0" normalizeH="0" baseline="0" noProof="0" dirty="0">
              <a:ln>
                <a:noFill/>
              </a:ln>
              <a:solidFill>
                <a:srgbClr val="009644"/>
              </a:solidFill>
              <a:effectLst/>
              <a:uLnTx/>
              <a:uFillTx/>
              <a:latin typeface="+mn-lt"/>
              <a:ea typeface="+mn-ea"/>
              <a:cs typeface="+mn-cs"/>
            </a:endParaRPr>
          </a:p>
        </p:txBody>
      </p:sp>
      <p:sp>
        <p:nvSpPr>
          <p:cNvPr id="16" name="Rectangle 7"/>
          <p:cNvSpPr/>
          <p:nvPr/>
        </p:nvSpPr>
        <p:spPr>
          <a:xfrm>
            <a:off x="152400" y="6400800"/>
            <a:ext cx="1371600" cy="304800"/>
          </a:xfrm>
          <a:prstGeom prst="rect">
            <a:avLst/>
          </a:prstGeom>
          <a:solidFill>
            <a:srgbClr val="00964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Footer Placeholder 4"/>
          <p:cNvSpPr>
            <a:spLocks noGrp="1"/>
          </p:cNvSpPr>
          <p:nvPr>
            <p:ph type="ftr" sz="quarter" idx="10"/>
          </p:nvPr>
        </p:nvSpPr>
        <p:spPr>
          <a:xfrm>
            <a:off x="1447800" y="6400800"/>
            <a:ext cx="6172200" cy="304800"/>
          </a:xfrm>
        </p:spPr>
        <p:txBody>
          <a:bodyPr/>
          <a:lstStyle>
            <a:lvl1pPr>
              <a:defRPr b="1">
                <a:solidFill>
                  <a:srgbClr val="009644"/>
                </a:solidFill>
              </a:defRPr>
            </a:lvl1pPr>
          </a:lstStyle>
          <a:p>
            <a:pPr>
              <a:defRPr/>
            </a:pPr>
            <a:r>
              <a:rPr lang="en-US" sz="1000" dirty="0" smtClean="0">
                <a:solidFill>
                  <a:schemeClr val="tx1"/>
                </a:solidFill>
              </a:rPr>
              <a:t>Comptes nationaux </a:t>
            </a:r>
            <a:r>
              <a:rPr lang="en-US" sz="1000" dirty="0" err="1" smtClean="0">
                <a:solidFill>
                  <a:schemeClr val="tx1"/>
                </a:solidFill>
              </a:rPr>
              <a:t>trimestriels</a:t>
            </a:r>
            <a:r>
              <a:rPr lang="en-US" sz="1000" dirty="0" smtClean="0">
                <a:solidFill>
                  <a:schemeClr val="tx1"/>
                </a:solidFill>
              </a:rPr>
              <a:t> : </a:t>
            </a:r>
            <a:r>
              <a:rPr lang="en-US" sz="1000" dirty="0" err="1" smtClean="0">
                <a:solidFill>
                  <a:schemeClr val="tx1"/>
                </a:solidFill>
              </a:rPr>
              <a:t>Harmonisation</a:t>
            </a:r>
            <a:r>
              <a:rPr lang="en-US" sz="1000" dirty="0" smtClean="0">
                <a:solidFill>
                  <a:schemeClr val="tx1"/>
                </a:solidFill>
              </a:rPr>
              <a:t> des m</a:t>
            </a:r>
            <a:r>
              <a:rPr lang="fr-FR" sz="1000" dirty="0" smtClean="0">
                <a:solidFill>
                  <a:schemeClr val="tx1"/>
                </a:solidFill>
              </a:rPr>
              <a:t>é</a:t>
            </a:r>
            <a:r>
              <a:rPr lang="en-US" sz="1000" dirty="0" err="1" smtClean="0">
                <a:solidFill>
                  <a:schemeClr val="tx1"/>
                </a:solidFill>
              </a:rPr>
              <a:t>thodes</a:t>
            </a:r>
            <a:r>
              <a:rPr lang="en-US" sz="1000" dirty="0" smtClean="0">
                <a:solidFill>
                  <a:schemeClr val="tx1"/>
                </a:solidFill>
              </a:rPr>
              <a:t> de travail et adoption des </a:t>
            </a:r>
            <a:r>
              <a:rPr lang="en-US" sz="1000" dirty="0" err="1" smtClean="0">
                <a:solidFill>
                  <a:schemeClr val="tx1"/>
                </a:solidFill>
              </a:rPr>
              <a:t>normes</a:t>
            </a:r>
            <a:r>
              <a:rPr lang="en-US" sz="1000" dirty="0" smtClean="0">
                <a:solidFill>
                  <a:schemeClr val="tx1"/>
                </a:solidFill>
              </a:rPr>
              <a:t> </a:t>
            </a:r>
            <a:r>
              <a:rPr lang="en-US" sz="1000" dirty="0" err="1" smtClean="0">
                <a:solidFill>
                  <a:schemeClr val="tx1"/>
                </a:solidFill>
              </a:rPr>
              <a:t>internationales</a:t>
            </a:r>
            <a:endParaRPr lang="en-US" sz="1000" dirty="0">
              <a:solidFill>
                <a:schemeClr val="tx1"/>
              </a:solidFill>
            </a:endParaRPr>
          </a:p>
        </p:txBody>
      </p:sp>
      <p:sp>
        <p:nvSpPr>
          <p:cNvPr id="19" name="Rectangle 18"/>
          <p:cNvSpPr/>
          <p:nvPr/>
        </p:nvSpPr>
        <p:spPr>
          <a:xfrm>
            <a:off x="152400" y="6400800"/>
            <a:ext cx="1300356" cy="246221"/>
          </a:xfrm>
          <a:prstGeom prst="rect">
            <a:avLst/>
          </a:prstGeom>
        </p:spPr>
        <p:txBody>
          <a:bodyPr wrap="square">
            <a:spAutoFit/>
          </a:bodyPr>
          <a:lstStyle/>
          <a:p>
            <a:fld id="{10310559-CA53-4CC6-B6FC-027D99C84AFE}" type="datetimeFigureOut">
              <a:rPr lang="en-US" sz="1000" smtClean="0"/>
              <a:pPr/>
              <a:t>1/21/2015</a:t>
            </a:fld>
            <a:endParaRPr lang="en-US" sz="1000" dirty="0"/>
          </a:p>
        </p:txBody>
      </p:sp>
      <p:graphicFrame>
        <p:nvGraphicFramePr>
          <p:cNvPr id="20" name="Tableau 1"/>
          <p:cNvGraphicFramePr>
            <a:graphicFrameLocks noGrp="1"/>
          </p:cNvGraphicFramePr>
          <p:nvPr>
            <p:extLst>
              <p:ext uri="{D42A27DB-BD31-4B8C-83A1-F6EECF244321}">
                <p14:modId xmlns:p14="http://schemas.microsoft.com/office/powerpoint/2010/main" val="277474938"/>
              </p:ext>
            </p:extLst>
          </p:nvPr>
        </p:nvGraphicFramePr>
        <p:xfrm>
          <a:off x="609600" y="1682353"/>
          <a:ext cx="8077200" cy="4489847"/>
        </p:xfrm>
        <a:graphic>
          <a:graphicData uri="http://schemas.openxmlformats.org/drawingml/2006/table">
            <a:tbl>
              <a:tblPr/>
              <a:tblGrid>
                <a:gridCol w="2362200"/>
                <a:gridCol w="5715000"/>
              </a:tblGrid>
              <a:tr h="399832">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Intitulé des branches CNA</a:t>
                      </a: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Services non marchands</a:t>
                      </a:r>
                    </a:p>
                  </a:txBody>
                  <a:tcPr marT="45722" marB="45722"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r>
              <a:tr h="318821">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14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Poids de la VA dans le PIB</a:t>
                      </a: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18,8% en 2012</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49273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14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Poids du secteur informel dans la branche</a:t>
                      </a: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0%</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r>
              <a:tr h="55069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14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Source de données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Tx/>
                        <a:buChar char="-"/>
                        <a:tabLst/>
                      </a:pPr>
                      <a:r>
                        <a:rPr kumimoji="0" lang="fr-FR" altLang="fr-FR" sz="16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Rapports d’activités des banques et des assurances</a:t>
                      </a:r>
                    </a:p>
                    <a:p>
                      <a:pPr marL="285750" marR="0" lvl="0" indent="-285750" algn="l" defTabSz="914400" rtl="0" eaLnBrk="1" fontAlgn="base" latinLnBrk="0" hangingPunct="1">
                        <a:lnSpc>
                          <a:spcPct val="100000"/>
                        </a:lnSpc>
                        <a:spcBef>
                          <a:spcPct val="0"/>
                        </a:spcBef>
                        <a:spcAft>
                          <a:spcPct val="0"/>
                        </a:spcAft>
                        <a:buClrTx/>
                        <a:buSzTx/>
                        <a:buFontTx/>
                        <a:buChar char="-"/>
                        <a:tabLst/>
                      </a:pPr>
                      <a:endParaRPr kumimoji="0" lang="fr-FR" altLang="fr-FR" sz="16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2657459">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14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Méthodologie d’estimation de la production et des CI, volume et valeur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algn="just"/>
                      <a:r>
                        <a:rPr lang="fr-FR" sz="1800" kern="1200" dirty="0" smtClean="0">
                          <a:solidFill>
                            <a:schemeClr val="tx1"/>
                          </a:solidFill>
                          <a:effectLst/>
                          <a:latin typeface="+mn-lt"/>
                          <a:ea typeface="+mn-ea"/>
                          <a:cs typeface="+mn-cs"/>
                        </a:rPr>
                        <a:t>Calculés</a:t>
                      </a:r>
                      <a:r>
                        <a:rPr lang="fr-FR" sz="1800" kern="1200" baseline="0" dirty="0" smtClean="0">
                          <a:solidFill>
                            <a:schemeClr val="tx1"/>
                          </a:solidFill>
                          <a:effectLst/>
                          <a:latin typeface="+mn-lt"/>
                          <a:ea typeface="+mn-ea"/>
                          <a:cs typeface="+mn-cs"/>
                        </a:rPr>
                        <a:t> à</a:t>
                      </a:r>
                      <a:r>
                        <a:rPr lang="fr-FR" sz="1800" kern="1200" dirty="0" smtClean="0">
                          <a:solidFill>
                            <a:schemeClr val="tx1"/>
                          </a:solidFill>
                          <a:effectLst/>
                          <a:latin typeface="+mn-lt"/>
                          <a:ea typeface="+mn-ea"/>
                          <a:cs typeface="+mn-cs"/>
                        </a:rPr>
                        <a:t> partir du tableau</a:t>
                      </a:r>
                      <a:r>
                        <a:rPr lang="fr-FR" sz="1800" kern="1200" baseline="0" dirty="0" smtClean="0">
                          <a:solidFill>
                            <a:schemeClr val="tx1"/>
                          </a:solidFill>
                          <a:effectLst/>
                          <a:latin typeface="+mn-lt"/>
                          <a:ea typeface="+mn-ea"/>
                          <a:cs typeface="+mn-cs"/>
                        </a:rPr>
                        <a:t> des opérations financières de l’Etat, de la balance générale du trésor, des comptes des établissements publics de l’état, des comptes des collectivités, des états financiers des administrations de sécurité sociale, etc. </a:t>
                      </a:r>
                      <a:endParaRPr lang="fr-FR" sz="1800" kern="1200" dirty="0" smtClean="0">
                        <a:solidFill>
                          <a:schemeClr val="tx1"/>
                        </a:solidFill>
                        <a:effectLst/>
                        <a:latin typeface="+mn-lt"/>
                        <a:ea typeface="+mn-ea"/>
                        <a:cs typeface="+mn-cs"/>
                      </a:endParaRPr>
                    </a:p>
                    <a:p>
                      <a:pPr algn="just"/>
                      <a:endParaRPr lang="fr-FR" sz="1800" kern="1200" dirty="0" smtClean="0">
                        <a:solidFill>
                          <a:schemeClr val="tx1"/>
                        </a:solidFill>
                        <a:effectLst/>
                        <a:latin typeface="+mn-lt"/>
                        <a:ea typeface="+mn-ea"/>
                        <a:cs typeface="+mn-cs"/>
                      </a:endParaRPr>
                    </a:p>
                    <a:p>
                      <a:r>
                        <a:rPr lang="fr-FR" sz="1800" kern="1200" dirty="0" smtClean="0">
                          <a:solidFill>
                            <a:schemeClr val="tx1"/>
                          </a:solidFill>
                          <a:effectLst/>
                          <a:latin typeface="+mn-lt"/>
                          <a:ea typeface="+mn-ea"/>
                          <a:cs typeface="+mn-cs"/>
                        </a:rPr>
                        <a:t>En général, la production de l'administration  se limite à la production non marchande, mais il y a des cas de productions marchandes (secondaires). </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r>
            </a:tbl>
          </a:graphicData>
        </a:graphic>
      </p:graphicFrame>
      <p:sp>
        <p:nvSpPr>
          <p:cNvPr id="21" name="Rectangle 5"/>
          <p:cNvSpPr>
            <a:spLocks noChangeArrowheads="1"/>
          </p:cNvSpPr>
          <p:nvPr/>
        </p:nvSpPr>
        <p:spPr bwMode="auto">
          <a:xfrm>
            <a:off x="2285998" y="948154"/>
            <a:ext cx="4800601" cy="615553"/>
          </a:xfrm>
          <a:prstGeom prst="rect">
            <a:avLst/>
          </a:prstGeom>
          <a:solidFill>
            <a:schemeClr val="bg1"/>
          </a:solidFill>
          <a:ln w="9525">
            <a:noFill/>
            <a:miter lim="800000"/>
            <a:headEnd/>
            <a:tailEnd/>
          </a:ln>
        </p:spPr>
        <p:txBody>
          <a:bodyPr wrap="square">
            <a:spAutoFit/>
          </a:bodyPr>
          <a:lstStyle/>
          <a:p>
            <a:pPr>
              <a:buFont typeface="Arial" pitchFamily="34" charset="0"/>
              <a:buChar char="•"/>
            </a:pPr>
            <a:r>
              <a:rPr lang="fr-FR" altLang="fr-FR" dirty="0">
                <a:latin typeface="Calibri" pitchFamily="34" charset="0"/>
              </a:rPr>
              <a:t> </a:t>
            </a:r>
            <a:r>
              <a:rPr lang="fr-FR" altLang="fr-FR" sz="1600" dirty="0" smtClean="0">
                <a:latin typeface="Calibri" pitchFamily="34" charset="0"/>
              </a:rPr>
              <a:t>Branches correspondantes dans la nomenclature des activités des comptes nationaux annuels (CNA)</a:t>
            </a:r>
            <a:endParaRPr lang="en-US" altLang="fr-FR" sz="1600" dirty="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p:cNvSpPr/>
          <p:nvPr/>
        </p:nvSpPr>
        <p:spPr>
          <a:xfrm>
            <a:off x="1447800" y="6400800"/>
            <a:ext cx="7239000"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solidFill>
            </a:endParaRPr>
          </a:p>
        </p:txBody>
      </p:sp>
      <p:sp>
        <p:nvSpPr>
          <p:cNvPr id="9218" name="Rectangle 11"/>
          <p:cNvSpPr>
            <a:spLocks noChangeArrowheads="1"/>
          </p:cNvSpPr>
          <p:nvPr/>
        </p:nvSpPr>
        <p:spPr bwMode="auto">
          <a:xfrm>
            <a:off x="1673481" y="609600"/>
            <a:ext cx="5562600" cy="338554"/>
          </a:xfrm>
          <a:prstGeom prst="rect">
            <a:avLst/>
          </a:prstGeom>
          <a:solidFill>
            <a:srgbClr val="FFD243"/>
          </a:solidFill>
          <a:ln w="9525">
            <a:noFill/>
            <a:miter lim="800000"/>
            <a:headEnd/>
            <a:tailEnd/>
          </a:ln>
        </p:spPr>
        <p:txBody>
          <a:bodyPr wrap="square">
            <a:spAutoFit/>
          </a:bodyPr>
          <a:lstStyle/>
          <a:p>
            <a:pPr algn="ctr"/>
            <a:r>
              <a:rPr lang="fr-FR" altLang="fr-FR" sz="1600" dirty="0" smtClean="0">
                <a:latin typeface="Calibri" pitchFamily="34" charset="0"/>
              </a:rPr>
              <a:t>1. Synthèse de la méthode de calcul de la VA dans les CNA (1)</a:t>
            </a:r>
            <a:endParaRPr lang="en-US" altLang="fr-FR" sz="1600" dirty="0">
              <a:latin typeface="Calibri" pitchFamily="34" charset="0"/>
            </a:endParaRPr>
          </a:p>
        </p:txBody>
      </p:sp>
      <p:pic>
        <p:nvPicPr>
          <p:cNvPr id="7" name="Picture 6" descr="LOGO AFRITAC Centre"/>
          <p:cNvPicPr/>
          <p:nvPr/>
        </p:nvPicPr>
        <p:blipFill>
          <a:blip r:embed="rId3" cstate="print"/>
          <a:srcRect/>
          <a:stretch>
            <a:fillRect/>
          </a:stretch>
        </p:blipFill>
        <p:spPr bwMode="auto">
          <a:xfrm>
            <a:off x="914400" y="609600"/>
            <a:ext cx="643880" cy="53340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7315200" y="609600"/>
            <a:ext cx="661987" cy="457200"/>
          </a:xfrm>
          <a:prstGeom prst="rect">
            <a:avLst/>
          </a:prstGeom>
          <a:noFill/>
          <a:ln w="9525">
            <a:noFill/>
            <a:miter lim="800000"/>
            <a:headEnd/>
            <a:tailEnd/>
          </a:ln>
        </p:spPr>
      </p:pic>
      <p:grpSp>
        <p:nvGrpSpPr>
          <p:cNvPr id="2" name="Group 13"/>
          <p:cNvGrpSpPr>
            <a:grpSpLocks/>
          </p:cNvGrpSpPr>
          <p:nvPr/>
        </p:nvGrpSpPr>
        <p:grpSpPr bwMode="auto">
          <a:xfrm>
            <a:off x="838200" y="228600"/>
            <a:ext cx="7162800" cy="304800"/>
            <a:chOff x="152400" y="152400"/>
            <a:chExt cx="8610600" cy="304800"/>
          </a:xfrm>
        </p:grpSpPr>
        <p:sp>
          <p:nvSpPr>
            <p:cNvPr id="10" name="Rectangle 14"/>
            <p:cNvSpPr/>
            <p:nvPr/>
          </p:nvSpPr>
          <p:spPr>
            <a:xfrm>
              <a:off x="152400" y="152400"/>
              <a:ext cx="6553200" cy="304800"/>
            </a:xfrm>
            <a:prstGeom prst="rect">
              <a:avLst/>
            </a:prstGeom>
            <a:solidFill>
              <a:schemeClr val="accent6"/>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5"/>
            <p:cNvSpPr/>
            <p:nvPr/>
          </p:nvSpPr>
          <p:spPr>
            <a:xfrm>
              <a:off x="4499992" y="152400"/>
              <a:ext cx="4263008"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4" name="Slide Number Placeholder 5"/>
          <p:cNvSpPr txBox="1">
            <a:spLocks/>
          </p:cNvSpPr>
          <p:nvPr/>
        </p:nvSpPr>
        <p:spPr>
          <a:xfrm>
            <a:off x="7924800" y="6400800"/>
            <a:ext cx="762000" cy="3048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lstStyle>
            <a:lvl1pPr>
              <a:defRPr b="1">
                <a:solidFill>
                  <a:srgbClr val="009644"/>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fr-FR" sz="1200" b="1" i="0" u="none" strike="noStrike" kern="1200" cap="none" spc="0" normalizeH="0" baseline="0" noProof="0" dirty="0" smtClean="0">
                <a:ln>
                  <a:noFill/>
                </a:ln>
                <a:solidFill>
                  <a:srgbClr val="009644"/>
                </a:solidFill>
                <a:effectLst/>
                <a:uLnTx/>
                <a:uFillTx/>
                <a:latin typeface="+mn-lt"/>
                <a:ea typeface="+mn-ea"/>
                <a:cs typeface="+mn-cs"/>
              </a:rPr>
              <a:t>4</a:t>
            </a:r>
            <a:endParaRPr kumimoji="0" lang="en-US" altLang="fr-FR" sz="1200" b="1" i="0" u="none" strike="noStrike" kern="1200" cap="none" spc="0" normalizeH="0" baseline="0" noProof="0" dirty="0">
              <a:ln>
                <a:noFill/>
              </a:ln>
              <a:solidFill>
                <a:srgbClr val="009644"/>
              </a:solidFill>
              <a:effectLst/>
              <a:uLnTx/>
              <a:uFillTx/>
              <a:latin typeface="+mn-lt"/>
              <a:ea typeface="+mn-ea"/>
              <a:cs typeface="+mn-cs"/>
            </a:endParaRPr>
          </a:p>
        </p:txBody>
      </p:sp>
      <p:sp>
        <p:nvSpPr>
          <p:cNvPr id="16" name="Rectangle 7"/>
          <p:cNvSpPr/>
          <p:nvPr/>
        </p:nvSpPr>
        <p:spPr>
          <a:xfrm>
            <a:off x="152400" y="6400800"/>
            <a:ext cx="1371600" cy="304800"/>
          </a:xfrm>
          <a:prstGeom prst="rect">
            <a:avLst/>
          </a:prstGeom>
          <a:solidFill>
            <a:srgbClr val="00964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Footer Placeholder 4"/>
          <p:cNvSpPr>
            <a:spLocks noGrp="1"/>
          </p:cNvSpPr>
          <p:nvPr>
            <p:ph type="ftr" sz="quarter" idx="10"/>
          </p:nvPr>
        </p:nvSpPr>
        <p:spPr>
          <a:xfrm>
            <a:off x="1447800" y="6400800"/>
            <a:ext cx="6172200" cy="304800"/>
          </a:xfrm>
        </p:spPr>
        <p:txBody>
          <a:bodyPr/>
          <a:lstStyle>
            <a:lvl1pPr>
              <a:defRPr b="1">
                <a:solidFill>
                  <a:srgbClr val="009644"/>
                </a:solidFill>
              </a:defRPr>
            </a:lvl1pPr>
          </a:lstStyle>
          <a:p>
            <a:pPr>
              <a:defRPr/>
            </a:pPr>
            <a:r>
              <a:rPr lang="en-US" sz="1000" dirty="0" smtClean="0">
                <a:solidFill>
                  <a:schemeClr val="tx1"/>
                </a:solidFill>
              </a:rPr>
              <a:t>Comptes nationaux </a:t>
            </a:r>
            <a:r>
              <a:rPr lang="en-US" sz="1000" dirty="0" err="1" smtClean="0">
                <a:solidFill>
                  <a:schemeClr val="tx1"/>
                </a:solidFill>
              </a:rPr>
              <a:t>trimestriels</a:t>
            </a:r>
            <a:r>
              <a:rPr lang="en-US" sz="1000" dirty="0" smtClean="0">
                <a:solidFill>
                  <a:schemeClr val="tx1"/>
                </a:solidFill>
              </a:rPr>
              <a:t> : </a:t>
            </a:r>
            <a:r>
              <a:rPr lang="en-US" sz="1000" dirty="0" err="1" smtClean="0">
                <a:solidFill>
                  <a:schemeClr val="tx1"/>
                </a:solidFill>
              </a:rPr>
              <a:t>Harmonisation</a:t>
            </a:r>
            <a:r>
              <a:rPr lang="en-US" sz="1000" dirty="0" smtClean="0">
                <a:solidFill>
                  <a:schemeClr val="tx1"/>
                </a:solidFill>
              </a:rPr>
              <a:t> des m</a:t>
            </a:r>
            <a:r>
              <a:rPr lang="fr-FR" sz="1000" dirty="0" smtClean="0">
                <a:solidFill>
                  <a:schemeClr val="tx1"/>
                </a:solidFill>
              </a:rPr>
              <a:t>é</a:t>
            </a:r>
            <a:r>
              <a:rPr lang="en-US" sz="1000" dirty="0" err="1" smtClean="0">
                <a:solidFill>
                  <a:schemeClr val="tx1"/>
                </a:solidFill>
              </a:rPr>
              <a:t>thodes</a:t>
            </a:r>
            <a:r>
              <a:rPr lang="en-US" sz="1000" dirty="0" smtClean="0">
                <a:solidFill>
                  <a:schemeClr val="tx1"/>
                </a:solidFill>
              </a:rPr>
              <a:t> de travail et adoption des </a:t>
            </a:r>
            <a:r>
              <a:rPr lang="en-US" sz="1000" dirty="0" err="1" smtClean="0">
                <a:solidFill>
                  <a:schemeClr val="tx1"/>
                </a:solidFill>
              </a:rPr>
              <a:t>normes</a:t>
            </a:r>
            <a:r>
              <a:rPr lang="en-US" sz="1000" dirty="0" smtClean="0">
                <a:solidFill>
                  <a:schemeClr val="tx1"/>
                </a:solidFill>
              </a:rPr>
              <a:t> </a:t>
            </a:r>
            <a:r>
              <a:rPr lang="en-US" sz="1000" dirty="0" err="1" smtClean="0">
                <a:solidFill>
                  <a:schemeClr val="tx1"/>
                </a:solidFill>
              </a:rPr>
              <a:t>internationales</a:t>
            </a:r>
            <a:endParaRPr lang="en-US" sz="1000" dirty="0">
              <a:solidFill>
                <a:schemeClr val="tx1"/>
              </a:solidFill>
            </a:endParaRPr>
          </a:p>
        </p:txBody>
      </p:sp>
      <p:sp>
        <p:nvSpPr>
          <p:cNvPr id="19" name="Rectangle 18"/>
          <p:cNvSpPr/>
          <p:nvPr/>
        </p:nvSpPr>
        <p:spPr>
          <a:xfrm>
            <a:off x="152400" y="6400800"/>
            <a:ext cx="1300356" cy="246221"/>
          </a:xfrm>
          <a:prstGeom prst="rect">
            <a:avLst/>
          </a:prstGeom>
        </p:spPr>
        <p:txBody>
          <a:bodyPr wrap="square">
            <a:spAutoFit/>
          </a:bodyPr>
          <a:lstStyle/>
          <a:p>
            <a:fld id="{10310559-CA53-4CC6-B6FC-027D99C84AFE}" type="datetimeFigureOut">
              <a:rPr lang="en-US" sz="1000" smtClean="0"/>
              <a:pPr/>
              <a:t>1/21/2015</a:t>
            </a:fld>
            <a:endParaRPr lang="en-US" sz="1000" dirty="0"/>
          </a:p>
        </p:txBody>
      </p:sp>
      <p:graphicFrame>
        <p:nvGraphicFramePr>
          <p:cNvPr id="20" name="Tableau 1"/>
          <p:cNvGraphicFramePr>
            <a:graphicFrameLocks noGrp="1"/>
          </p:cNvGraphicFramePr>
          <p:nvPr>
            <p:extLst>
              <p:ext uri="{D42A27DB-BD31-4B8C-83A1-F6EECF244321}">
                <p14:modId xmlns:p14="http://schemas.microsoft.com/office/powerpoint/2010/main" val="3409757502"/>
              </p:ext>
            </p:extLst>
          </p:nvPr>
        </p:nvGraphicFramePr>
        <p:xfrm>
          <a:off x="609600" y="1682353"/>
          <a:ext cx="8077200" cy="2285996"/>
        </p:xfrm>
        <a:graphic>
          <a:graphicData uri="http://schemas.openxmlformats.org/drawingml/2006/table">
            <a:tbl>
              <a:tblPr/>
              <a:tblGrid>
                <a:gridCol w="2362200"/>
                <a:gridCol w="5715000"/>
              </a:tblGrid>
              <a:tr h="559637">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14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Méthodologie d’estimation de la production et des CI, volume et valeur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r>
                        <a:rPr lang="fr-FR" sz="1800" kern="1200" dirty="0" smtClean="0">
                          <a:solidFill>
                            <a:schemeClr val="tx1"/>
                          </a:solidFill>
                          <a:effectLst/>
                          <a:latin typeface="+mn-lt"/>
                          <a:ea typeface="+mn-ea"/>
                          <a:cs typeface="+mn-cs"/>
                        </a:rPr>
                        <a:t>Ainsi, la production totale est déterminée par la formule :</a:t>
                      </a:r>
                    </a:p>
                    <a:p>
                      <a:endParaRPr lang="fr-FR" sz="1800" kern="1200" dirty="0" smtClean="0">
                        <a:solidFill>
                          <a:schemeClr val="tx1"/>
                        </a:solidFill>
                        <a:effectLst/>
                        <a:latin typeface="+mn-lt"/>
                        <a:ea typeface="+mn-ea"/>
                        <a:cs typeface="+mn-cs"/>
                      </a:endParaRPr>
                    </a:p>
                    <a:p>
                      <a:r>
                        <a:rPr lang="fr-FR" sz="1800" b="1" kern="1200" dirty="0" smtClean="0">
                          <a:solidFill>
                            <a:schemeClr val="tx1"/>
                          </a:solidFill>
                          <a:effectLst/>
                          <a:latin typeface="+mn-lt"/>
                          <a:ea typeface="+mn-ea"/>
                          <a:cs typeface="+mn-cs"/>
                        </a:rPr>
                        <a:t>Production Totale = rémunérations salariales + CI + autres impôts nets des subventions sur la production + CCF</a:t>
                      </a:r>
                    </a:p>
                    <a:p>
                      <a:endParaRPr lang="fr-FR" sz="1800" kern="1200" dirty="0" smtClean="0">
                        <a:solidFill>
                          <a:schemeClr val="tx1"/>
                        </a:solidFill>
                        <a:effectLst/>
                        <a:latin typeface="+mn-lt"/>
                        <a:ea typeface="+mn-ea"/>
                        <a:cs typeface="+mn-cs"/>
                      </a:endParaRPr>
                    </a:p>
                    <a:p>
                      <a:r>
                        <a:rPr lang="fr-FR" sz="1800" b="1" kern="1200" dirty="0" smtClean="0">
                          <a:solidFill>
                            <a:schemeClr val="tx1"/>
                          </a:solidFill>
                          <a:effectLst/>
                          <a:latin typeface="+mn-lt"/>
                          <a:ea typeface="+mn-ea"/>
                          <a:cs typeface="+mn-cs"/>
                        </a:rPr>
                        <a:t>Production non marchande = Production totale – production marchande </a:t>
                      </a:r>
                    </a:p>
                    <a:p>
                      <a:endParaRPr lang="fr-FR" sz="1800" kern="1200" dirty="0">
                        <a:solidFill>
                          <a:schemeClr val="tx1"/>
                        </a:solidFill>
                        <a:effectLst/>
                        <a:latin typeface="+mn-lt"/>
                        <a:ea typeface="+mn-ea"/>
                        <a:cs typeface="+mn-cs"/>
                      </a:endParaRP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r>
            </a:tbl>
          </a:graphicData>
        </a:graphic>
      </p:graphicFrame>
      <p:sp>
        <p:nvSpPr>
          <p:cNvPr id="21" name="Rectangle 5"/>
          <p:cNvSpPr>
            <a:spLocks noChangeArrowheads="1"/>
          </p:cNvSpPr>
          <p:nvPr/>
        </p:nvSpPr>
        <p:spPr bwMode="auto">
          <a:xfrm>
            <a:off x="2285998" y="948154"/>
            <a:ext cx="4800601" cy="615553"/>
          </a:xfrm>
          <a:prstGeom prst="rect">
            <a:avLst/>
          </a:prstGeom>
          <a:solidFill>
            <a:schemeClr val="bg1"/>
          </a:solidFill>
          <a:ln w="9525">
            <a:noFill/>
            <a:miter lim="800000"/>
            <a:headEnd/>
            <a:tailEnd/>
          </a:ln>
        </p:spPr>
        <p:txBody>
          <a:bodyPr wrap="square">
            <a:spAutoFit/>
          </a:bodyPr>
          <a:lstStyle/>
          <a:p>
            <a:pPr>
              <a:buFont typeface="Arial" pitchFamily="34" charset="0"/>
              <a:buChar char="•"/>
            </a:pPr>
            <a:r>
              <a:rPr lang="fr-FR" altLang="fr-FR" dirty="0">
                <a:latin typeface="Calibri" pitchFamily="34" charset="0"/>
              </a:rPr>
              <a:t> </a:t>
            </a:r>
            <a:r>
              <a:rPr lang="fr-FR" altLang="fr-FR" sz="1600" dirty="0" smtClean="0">
                <a:latin typeface="Calibri" pitchFamily="34" charset="0"/>
              </a:rPr>
              <a:t>Branches correspondantes dans la nomenclature des activités des comptes nationaux annuels (CNA)</a:t>
            </a:r>
            <a:endParaRPr lang="en-US" altLang="fr-FR" sz="1600" dirty="0">
              <a:latin typeface="Calibri" pitchFamily="34" charset="0"/>
            </a:endParaRPr>
          </a:p>
        </p:txBody>
      </p:sp>
    </p:spTree>
    <p:extLst>
      <p:ext uri="{BB962C8B-B14F-4D97-AF65-F5344CB8AC3E}">
        <p14:creationId xmlns:p14="http://schemas.microsoft.com/office/powerpoint/2010/main" val="2243846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p:cNvSpPr/>
          <p:nvPr/>
        </p:nvSpPr>
        <p:spPr>
          <a:xfrm>
            <a:off x="1447800" y="6400800"/>
            <a:ext cx="7239000"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solidFill>
            </a:endParaRPr>
          </a:p>
        </p:txBody>
      </p:sp>
      <p:sp>
        <p:nvSpPr>
          <p:cNvPr id="9218" name="Rectangle 11"/>
          <p:cNvSpPr>
            <a:spLocks noChangeArrowheads="1"/>
          </p:cNvSpPr>
          <p:nvPr/>
        </p:nvSpPr>
        <p:spPr bwMode="auto">
          <a:xfrm>
            <a:off x="1676400" y="609600"/>
            <a:ext cx="5562600" cy="338554"/>
          </a:xfrm>
          <a:prstGeom prst="rect">
            <a:avLst/>
          </a:prstGeom>
          <a:solidFill>
            <a:srgbClr val="FFD243"/>
          </a:solidFill>
          <a:ln w="9525">
            <a:noFill/>
            <a:miter lim="800000"/>
            <a:headEnd/>
            <a:tailEnd/>
          </a:ln>
        </p:spPr>
        <p:txBody>
          <a:bodyPr wrap="square">
            <a:spAutoFit/>
          </a:bodyPr>
          <a:lstStyle/>
          <a:p>
            <a:pPr algn="ctr"/>
            <a:r>
              <a:rPr lang="fr-FR" altLang="fr-FR" sz="1600" dirty="0" smtClean="0">
                <a:latin typeface="Calibri" pitchFamily="34" charset="0"/>
              </a:rPr>
              <a:t>1. Synthèse de la méthode de calcul de la VA dans les CNA (2)</a:t>
            </a:r>
            <a:endParaRPr lang="en-US" altLang="fr-FR" sz="1600" dirty="0">
              <a:latin typeface="Calibri" pitchFamily="34" charset="0"/>
            </a:endParaRPr>
          </a:p>
        </p:txBody>
      </p:sp>
      <p:pic>
        <p:nvPicPr>
          <p:cNvPr id="7" name="Picture 6" descr="LOGO AFRITAC Centre"/>
          <p:cNvPicPr/>
          <p:nvPr/>
        </p:nvPicPr>
        <p:blipFill>
          <a:blip r:embed="rId3" cstate="print"/>
          <a:srcRect/>
          <a:stretch>
            <a:fillRect/>
          </a:stretch>
        </p:blipFill>
        <p:spPr bwMode="auto">
          <a:xfrm>
            <a:off x="914400" y="609600"/>
            <a:ext cx="643880" cy="53340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7315200" y="609600"/>
            <a:ext cx="661987" cy="457200"/>
          </a:xfrm>
          <a:prstGeom prst="rect">
            <a:avLst/>
          </a:prstGeom>
          <a:noFill/>
          <a:ln w="9525">
            <a:noFill/>
            <a:miter lim="800000"/>
            <a:headEnd/>
            <a:tailEnd/>
          </a:ln>
        </p:spPr>
      </p:pic>
      <p:grpSp>
        <p:nvGrpSpPr>
          <p:cNvPr id="2" name="Group 13"/>
          <p:cNvGrpSpPr>
            <a:grpSpLocks/>
          </p:cNvGrpSpPr>
          <p:nvPr/>
        </p:nvGrpSpPr>
        <p:grpSpPr bwMode="auto">
          <a:xfrm>
            <a:off x="838200" y="228600"/>
            <a:ext cx="7162800" cy="304800"/>
            <a:chOff x="152400" y="152400"/>
            <a:chExt cx="8610600" cy="304800"/>
          </a:xfrm>
        </p:grpSpPr>
        <p:sp>
          <p:nvSpPr>
            <p:cNvPr id="10" name="Rectangle 14"/>
            <p:cNvSpPr/>
            <p:nvPr/>
          </p:nvSpPr>
          <p:spPr>
            <a:xfrm>
              <a:off x="152400" y="152400"/>
              <a:ext cx="6553200" cy="304800"/>
            </a:xfrm>
            <a:prstGeom prst="rect">
              <a:avLst/>
            </a:prstGeom>
            <a:solidFill>
              <a:schemeClr val="accent6"/>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5"/>
            <p:cNvSpPr/>
            <p:nvPr/>
          </p:nvSpPr>
          <p:spPr>
            <a:xfrm>
              <a:off x="4499992" y="152400"/>
              <a:ext cx="4263008"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4" name="Slide Number Placeholder 5"/>
          <p:cNvSpPr txBox="1">
            <a:spLocks/>
          </p:cNvSpPr>
          <p:nvPr/>
        </p:nvSpPr>
        <p:spPr>
          <a:xfrm>
            <a:off x="7924800" y="6400800"/>
            <a:ext cx="762000" cy="3048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lstStyle>
            <a:lvl1pPr>
              <a:defRPr b="1">
                <a:solidFill>
                  <a:srgbClr val="009644"/>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fr-FR" sz="1200" dirty="0"/>
              <a:t>5</a:t>
            </a:r>
            <a:endParaRPr kumimoji="0" lang="en-US" altLang="fr-FR" sz="1200" b="1" i="0" u="none" strike="noStrike" kern="1200" cap="none" spc="0" normalizeH="0" baseline="0" noProof="0" dirty="0">
              <a:ln>
                <a:noFill/>
              </a:ln>
              <a:solidFill>
                <a:srgbClr val="009644"/>
              </a:solidFill>
              <a:effectLst/>
              <a:uLnTx/>
              <a:uFillTx/>
              <a:latin typeface="+mn-lt"/>
              <a:ea typeface="+mn-ea"/>
              <a:cs typeface="+mn-cs"/>
            </a:endParaRPr>
          </a:p>
        </p:txBody>
      </p:sp>
      <p:sp>
        <p:nvSpPr>
          <p:cNvPr id="16" name="Rectangle 7"/>
          <p:cNvSpPr/>
          <p:nvPr/>
        </p:nvSpPr>
        <p:spPr>
          <a:xfrm>
            <a:off x="152400" y="6400800"/>
            <a:ext cx="1371600" cy="304800"/>
          </a:xfrm>
          <a:prstGeom prst="rect">
            <a:avLst/>
          </a:prstGeom>
          <a:solidFill>
            <a:srgbClr val="00964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Footer Placeholder 4"/>
          <p:cNvSpPr>
            <a:spLocks noGrp="1"/>
          </p:cNvSpPr>
          <p:nvPr>
            <p:ph type="ftr" sz="quarter" idx="10"/>
          </p:nvPr>
        </p:nvSpPr>
        <p:spPr>
          <a:xfrm>
            <a:off x="1447800" y="6400800"/>
            <a:ext cx="6172200" cy="304800"/>
          </a:xfrm>
        </p:spPr>
        <p:txBody>
          <a:bodyPr/>
          <a:lstStyle>
            <a:lvl1pPr>
              <a:defRPr b="1">
                <a:solidFill>
                  <a:srgbClr val="009644"/>
                </a:solidFill>
              </a:defRPr>
            </a:lvl1pPr>
          </a:lstStyle>
          <a:p>
            <a:pPr>
              <a:defRPr/>
            </a:pPr>
            <a:r>
              <a:rPr lang="en-US" sz="1000" dirty="0" smtClean="0">
                <a:solidFill>
                  <a:schemeClr val="tx1"/>
                </a:solidFill>
              </a:rPr>
              <a:t>Comptes nationaux </a:t>
            </a:r>
            <a:r>
              <a:rPr lang="en-US" sz="1000" dirty="0" err="1" smtClean="0">
                <a:solidFill>
                  <a:schemeClr val="tx1"/>
                </a:solidFill>
              </a:rPr>
              <a:t>trimestriels</a:t>
            </a:r>
            <a:r>
              <a:rPr lang="en-US" sz="1000" dirty="0" smtClean="0">
                <a:solidFill>
                  <a:schemeClr val="tx1"/>
                </a:solidFill>
              </a:rPr>
              <a:t> : </a:t>
            </a:r>
            <a:r>
              <a:rPr lang="en-US" sz="1000" dirty="0" err="1" smtClean="0">
                <a:solidFill>
                  <a:schemeClr val="tx1"/>
                </a:solidFill>
              </a:rPr>
              <a:t>Harmonisation</a:t>
            </a:r>
            <a:r>
              <a:rPr lang="en-US" sz="1000" dirty="0" smtClean="0">
                <a:solidFill>
                  <a:schemeClr val="tx1"/>
                </a:solidFill>
              </a:rPr>
              <a:t> des m</a:t>
            </a:r>
            <a:r>
              <a:rPr lang="fr-FR" sz="1000" dirty="0" smtClean="0">
                <a:solidFill>
                  <a:schemeClr val="tx1"/>
                </a:solidFill>
              </a:rPr>
              <a:t>é</a:t>
            </a:r>
            <a:r>
              <a:rPr lang="en-US" sz="1000" dirty="0" err="1" smtClean="0">
                <a:solidFill>
                  <a:schemeClr val="tx1"/>
                </a:solidFill>
              </a:rPr>
              <a:t>thodes</a:t>
            </a:r>
            <a:r>
              <a:rPr lang="en-US" sz="1000" dirty="0" smtClean="0">
                <a:solidFill>
                  <a:schemeClr val="tx1"/>
                </a:solidFill>
              </a:rPr>
              <a:t> de travail et adoption des </a:t>
            </a:r>
            <a:r>
              <a:rPr lang="en-US" sz="1000" dirty="0" err="1" smtClean="0">
                <a:solidFill>
                  <a:schemeClr val="tx1"/>
                </a:solidFill>
              </a:rPr>
              <a:t>normes</a:t>
            </a:r>
            <a:r>
              <a:rPr lang="en-US" sz="1000" dirty="0" smtClean="0">
                <a:solidFill>
                  <a:schemeClr val="tx1"/>
                </a:solidFill>
              </a:rPr>
              <a:t> </a:t>
            </a:r>
            <a:r>
              <a:rPr lang="en-US" sz="1000" dirty="0" err="1" smtClean="0">
                <a:solidFill>
                  <a:schemeClr val="tx1"/>
                </a:solidFill>
              </a:rPr>
              <a:t>internationales</a:t>
            </a:r>
            <a:endParaRPr lang="en-US" sz="1000" dirty="0">
              <a:solidFill>
                <a:schemeClr val="tx1"/>
              </a:solidFill>
            </a:endParaRPr>
          </a:p>
        </p:txBody>
      </p:sp>
      <p:sp>
        <p:nvSpPr>
          <p:cNvPr id="19" name="Rectangle 18"/>
          <p:cNvSpPr/>
          <p:nvPr/>
        </p:nvSpPr>
        <p:spPr>
          <a:xfrm>
            <a:off x="152400" y="6400800"/>
            <a:ext cx="1300356" cy="246221"/>
          </a:xfrm>
          <a:prstGeom prst="rect">
            <a:avLst/>
          </a:prstGeom>
        </p:spPr>
        <p:txBody>
          <a:bodyPr wrap="square">
            <a:spAutoFit/>
          </a:bodyPr>
          <a:lstStyle/>
          <a:p>
            <a:fld id="{10310559-CA53-4CC6-B6FC-027D99C84AFE}" type="datetimeFigureOut">
              <a:rPr lang="en-US" sz="1000" smtClean="0"/>
              <a:pPr/>
              <a:t>1/21/2015</a:t>
            </a:fld>
            <a:endParaRPr lang="en-US" sz="1000" dirty="0"/>
          </a:p>
        </p:txBody>
      </p:sp>
      <p:graphicFrame>
        <p:nvGraphicFramePr>
          <p:cNvPr id="3" name="Tableau 2"/>
          <p:cNvGraphicFramePr>
            <a:graphicFrameLocks noGrp="1"/>
          </p:cNvGraphicFramePr>
          <p:nvPr>
            <p:extLst>
              <p:ext uri="{D42A27DB-BD31-4B8C-83A1-F6EECF244321}">
                <p14:modId xmlns:p14="http://schemas.microsoft.com/office/powerpoint/2010/main" val="474898671"/>
              </p:ext>
            </p:extLst>
          </p:nvPr>
        </p:nvGraphicFramePr>
        <p:xfrm>
          <a:off x="457200" y="1600200"/>
          <a:ext cx="8077200" cy="2529844"/>
        </p:xfrm>
        <a:graphic>
          <a:graphicData uri="http://schemas.openxmlformats.org/drawingml/2006/table">
            <a:tbl>
              <a:tblPr/>
              <a:tblGrid>
                <a:gridCol w="2362200"/>
                <a:gridCol w="5715000"/>
              </a:tblGrid>
              <a:tr h="654370">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14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Perspectives de développement des CNA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Avec le passage au SCN 2008, deux principales perspectives se dégagent :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6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altLang="fr-FR" sz="16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Revoir la nomenclature du secteur des administrations publiques;</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fr-FR" altLang="fr-FR" sz="16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altLang="fr-FR" sz="16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Faire une estimation des ISBL de manière séparée des administrations publiques;</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fr-FR" altLang="fr-FR" sz="16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6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22" marB="45722"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bl>
          </a:graphicData>
        </a:graphic>
      </p:graphicFrame>
    </p:spTree>
    <p:extLst>
      <p:ext uri="{BB962C8B-B14F-4D97-AF65-F5344CB8AC3E}">
        <p14:creationId xmlns:p14="http://schemas.microsoft.com/office/powerpoint/2010/main" val="608599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p:cNvSpPr/>
          <p:nvPr/>
        </p:nvSpPr>
        <p:spPr>
          <a:xfrm>
            <a:off x="1447800" y="6400800"/>
            <a:ext cx="7239000"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solidFill>
            </a:endParaRPr>
          </a:p>
        </p:txBody>
      </p:sp>
      <p:sp>
        <p:nvSpPr>
          <p:cNvPr id="9218" name="Rectangle 11"/>
          <p:cNvSpPr>
            <a:spLocks noChangeArrowheads="1"/>
          </p:cNvSpPr>
          <p:nvPr/>
        </p:nvSpPr>
        <p:spPr bwMode="auto">
          <a:xfrm>
            <a:off x="1676400" y="609600"/>
            <a:ext cx="5562600" cy="338554"/>
          </a:xfrm>
          <a:prstGeom prst="rect">
            <a:avLst/>
          </a:prstGeom>
          <a:solidFill>
            <a:srgbClr val="FFD243"/>
          </a:solidFill>
          <a:ln w="9525">
            <a:noFill/>
            <a:miter lim="800000"/>
            <a:headEnd/>
            <a:tailEnd/>
          </a:ln>
        </p:spPr>
        <p:txBody>
          <a:bodyPr wrap="square">
            <a:spAutoFit/>
          </a:bodyPr>
          <a:lstStyle/>
          <a:p>
            <a:pPr algn="ctr"/>
            <a:r>
              <a:rPr lang="fr-FR" altLang="fr-FR" sz="1600" dirty="0" smtClean="0">
                <a:latin typeface="Calibri" pitchFamily="34" charset="0"/>
              </a:rPr>
              <a:t>2. </a:t>
            </a:r>
            <a:r>
              <a:rPr lang="fr-FR" altLang="fr-FR" sz="1400" dirty="0" smtClean="0">
                <a:latin typeface="Calibri" pitchFamily="34" charset="0"/>
              </a:rPr>
              <a:t>Méthodologie de calcul de la VA de la branche élevage dans les CNT</a:t>
            </a:r>
            <a:endParaRPr lang="fr-FR" altLang="fr-FR" sz="1400" dirty="0">
              <a:latin typeface="Calibri" pitchFamily="34" charset="0"/>
            </a:endParaRPr>
          </a:p>
        </p:txBody>
      </p:sp>
      <p:pic>
        <p:nvPicPr>
          <p:cNvPr id="7" name="Picture 6" descr="LOGO AFRITAC Centre"/>
          <p:cNvPicPr/>
          <p:nvPr/>
        </p:nvPicPr>
        <p:blipFill>
          <a:blip r:embed="rId3" cstate="print"/>
          <a:srcRect/>
          <a:stretch>
            <a:fillRect/>
          </a:stretch>
        </p:blipFill>
        <p:spPr bwMode="auto">
          <a:xfrm>
            <a:off x="914400" y="609600"/>
            <a:ext cx="643880" cy="53340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7315200" y="609600"/>
            <a:ext cx="661987" cy="457200"/>
          </a:xfrm>
          <a:prstGeom prst="rect">
            <a:avLst/>
          </a:prstGeom>
          <a:noFill/>
          <a:ln w="9525">
            <a:noFill/>
            <a:miter lim="800000"/>
            <a:headEnd/>
            <a:tailEnd/>
          </a:ln>
        </p:spPr>
      </p:pic>
      <p:grpSp>
        <p:nvGrpSpPr>
          <p:cNvPr id="2" name="Group 13"/>
          <p:cNvGrpSpPr>
            <a:grpSpLocks/>
          </p:cNvGrpSpPr>
          <p:nvPr/>
        </p:nvGrpSpPr>
        <p:grpSpPr bwMode="auto">
          <a:xfrm>
            <a:off x="838200" y="228600"/>
            <a:ext cx="7162800" cy="304800"/>
            <a:chOff x="152400" y="152400"/>
            <a:chExt cx="8610600" cy="304800"/>
          </a:xfrm>
        </p:grpSpPr>
        <p:sp>
          <p:nvSpPr>
            <p:cNvPr id="10" name="Rectangle 14"/>
            <p:cNvSpPr/>
            <p:nvPr/>
          </p:nvSpPr>
          <p:spPr>
            <a:xfrm>
              <a:off x="152400" y="152400"/>
              <a:ext cx="6553200" cy="304800"/>
            </a:xfrm>
            <a:prstGeom prst="rect">
              <a:avLst/>
            </a:prstGeom>
            <a:solidFill>
              <a:schemeClr val="accent6"/>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5"/>
            <p:cNvSpPr/>
            <p:nvPr/>
          </p:nvSpPr>
          <p:spPr>
            <a:xfrm>
              <a:off x="4499992" y="152400"/>
              <a:ext cx="4263008"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4" name="Slide Number Placeholder 5"/>
          <p:cNvSpPr txBox="1">
            <a:spLocks/>
          </p:cNvSpPr>
          <p:nvPr/>
        </p:nvSpPr>
        <p:spPr>
          <a:xfrm>
            <a:off x="7924800" y="6400800"/>
            <a:ext cx="762000" cy="3048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lstStyle>
            <a:lvl1pPr>
              <a:defRPr b="1">
                <a:solidFill>
                  <a:srgbClr val="009644"/>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fr-FR" sz="1200" noProof="0" dirty="0"/>
              <a:t>6</a:t>
            </a:r>
            <a:endParaRPr kumimoji="0" lang="en-US" altLang="fr-FR" sz="1200" b="1" i="0" u="none" strike="noStrike" kern="1200" cap="none" spc="0" normalizeH="0" baseline="0" noProof="0" dirty="0">
              <a:ln>
                <a:noFill/>
              </a:ln>
              <a:solidFill>
                <a:srgbClr val="009644"/>
              </a:solidFill>
              <a:effectLst/>
              <a:uLnTx/>
              <a:uFillTx/>
              <a:latin typeface="+mn-lt"/>
              <a:ea typeface="+mn-ea"/>
              <a:cs typeface="+mn-cs"/>
            </a:endParaRPr>
          </a:p>
        </p:txBody>
      </p:sp>
      <p:sp>
        <p:nvSpPr>
          <p:cNvPr id="16" name="Rectangle 7"/>
          <p:cNvSpPr/>
          <p:nvPr/>
        </p:nvSpPr>
        <p:spPr>
          <a:xfrm>
            <a:off x="152400" y="6400800"/>
            <a:ext cx="1371600" cy="304800"/>
          </a:xfrm>
          <a:prstGeom prst="rect">
            <a:avLst/>
          </a:prstGeom>
          <a:solidFill>
            <a:srgbClr val="00964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Footer Placeholder 4"/>
          <p:cNvSpPr>
            <a:spLocks noGrp="1"/>
          </p:cNvSpPr>
          <p:nvPr>
            <p:ph type="ftr" sz="quarter" idx="10"/>
          </p:nvPr>
        </p:nvSpPr>
        <p:spPr>
          <a:xfrm>
            <a:off x="1447800" y="6400800"/>
            <a:ext cx="6172200" cy="304800"/>
          </a:xfrm>
        </p:spPr>
        <p:txBody>
          <a:bodyPr/>
          <a:lstStyle>
            <a:lvl1pPr>
              <a:defRPr b="1">
                <a:solidFill>
                  <a:srgbClr val="009644"/>
                </a:solidFill>
              </a:defRPr>
            </a:lvl1pPr>
          </a:lstStyle>
          <a:p>
            <a:pPr>
              <a:defRPr/>
            </a:pPr>
            <a:r>
              <a:rPr lang="en-US" sz="1000" dirty="0" smtClean="0">
                <a:solidFill>
                  <a:schemeClr val="tx1"/>
                </a:solidFill>
              </a:rPr>
              <a:t>Comptes nationaux </a:t>
            </a:r>
            <a:r>
              <a:rPr lang="en-US" sz="1000" dirty="0" err="1" smtClean="0">
                <a:solidFill>
                  <a:schemeClr val="tx1"/>
                </a:solidFill>
              </a:rPr>
              <a:t>trimestriels</a:t>
            </a:r>
            <a:r>
              <a:rPr lang="en-US" sz="1000" dirty="0" smtClean="0">
                <a:solidFill>
                  <a:schemeClr val="tx1"/>
                </a:solidFill>
              </a:rPr>
              <a:t> : </a:t>
            </a:r>
            <a:r>
              <a:rPr lang="en-US" sz="1000" dirty="0" err="1" smtClean="0">
                <a:solidFill>
                  <a:schemeClr val="tx1"/>
                </a:solidFill>
              </a:rPr>
              <a:t>Harmonisation</a:t>
            </a:r>
            <a:r>
              <a:rPr lang="en-US" sz="1000" dirty="0" smtClean="0">
                <a:solidFill>
                  <a:schemeClr val="tx1"/>
                </a:solidFill>
              </a:rPr>
              <a:t> des m</a:t>
            </a:r>
            <a:r>
              <a:rPr lang="fr-FR" sz="1000" dirty="0" err="1" smtClean="0">
                <a:solidFill>
                  <a:schemeClr val="tx1"/>
                </a:solidFill>
              </a:rPr>
              <a:t>ét</a:t>
            </a:r>
            <a:r>
              <a:rPr lang="en-US" sz="1000" dirty="0" err="1" smtClean="0">
                <a:solidFill>
                  <a:schemeClr val="tx1"/>
                </a:solidFill>
              </a:rPr>
              <a:t>hodes</a:t>
            </a:r>
            <a:r>
              <a:rPr lang="en-US" sz="1000" dirty="0" smtClean="0">
                <a:solidFill>
                  <a:schemeClr val="tx1"/>
                </a:solidFill>
              </a:rPr>
              <a:t> de travail et adoption des </a:t>
            </a:r>
            <a:r>
              <a:rPr lang="en-US" sz="1000" dirty="0" err="1" smtClean="0">
                <a:solidFill>
                  <a:schemeClr val="tx1"/>
                </a:solidFill>
              </a:rPr>
              <a:t>normes</a:t>
            </a:r>
            <a:r>
              <a:rPr lang="en-US" sz="1000" dirty="0" smtClean="0">
                <a:solidFill>
                  <a:schemeClr val="tx1"/>
                </a:solidFill>
              </a:rPr>
              <a:t> </a:t>
            </a:r>
            <a:r>
              <a:rPr lang="en-US" sz="1000" dirty="0" err="1" smtClean="0">
                <a:solidFill>
                  <a:schemeClr val="tx1"/>
                </a:solidFill>
              </a:rPr>
              <a:t>internationales</a:t>
            </a:r>
            <a:endParaRPr lang="en-US" sz="1000" dirty="0">
              <a:solidFill>
                <a:schemeClr val="tx1"/>
              </a:solidFill>
            </a:endParaRPr>
          </a:p>
        </p:txBody>
      </p:sp>
      <p:sp>
        <p:nvSpPr>
          <p:cNvPr id="19" name="Rectangle 18"/>
          <p:cNvSpPr/>
          <p:nvPr/>
        </p:nvSpPr>
        <p:spPr>
          <a:xfrm>
            <a:off x="152400" y="6400800"/>
            <a:ext cx="1300356" cy="246221"/>
          </a:xfrm>
          <a:prstGeom prst="rect">
            <a:avLst/>
          </a:prstGeom>
        </p:spPr>
        <p:txBody>
          <a:bodyPr wrap="square">
            <a:spAutoFit/>
          </a:bodyPr>
          <a:lstStyle/>
          <a:p>
            <a:fld id="{10310559-CA53-4CC6-B6FC-027D99C84AFE}" type="datetimeFigureOut">
              <a:rPr lang="en-US" sz="1000" smtClean="0"/>
              <a:pPr/>
              <a:t>1/21/2015</a:t>
            </a:fld>
            <a:endParaRPr lang="en-US" sz="1000" dirty="0"/>
          </a:p>
        </p:txBody>
      </p:sp>
      <p:graphicFrame>
        <p:nvGraphicFramePr>
          <p:cNvPr id="20" name="Tableau 1"/>
          <p:cNvGraphicFramePr>
            <a:graphicFrameLocks noGrp="1"/>
          </p:cNvGraphicFramePr>
          <p:nvPr>
            <p:extLst>
              <p:ext uri="{D42A27DB-BD31-4B8C-83A1-F6EECF244321}">
                <p14:modId xmlns:p14="http://schemas.microsoft.com/office/powerpoint/2010/main" val="1513198722"/>
              </p:ext>
            </p:extLst>
          </p:nvPr>
        </p:nvGraphicFramePr>
        <p:xfrm>
          <a:off x="457199" y="2772417"/>
          <a:ext cx="8229601" cy="3017516"/>
        </p:xfrm>
        <a:graphic>
          <a:graphicData uri="http://schemas.openxmlformats.org/drawingml/2006/table">
            <a:tbl>
              <a:tblPr/>
              <a:tblGrid>
                <a:gridCol w="1155327"/>
                <a:gridCol w="948477"/>
                <a:gridCol w="1020397"/>
                <a:gridCol w="972671"/>
                <a:gridCol w="1219200"/>
                <a:gridCol w="1219200"/>
                <a:gridCol w="1694329"/>
              </a:tblGrid>
              <a:tr h="533400">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FFFFFF"/>
                          </a:solidFill>
                          <a:effectLst/>
                          <a:latin typeface="Calibri" panose="020F0502020204030204" pitchFamily="34" charset="0"/>
                          <a:cs typeface="Arial" panose="020B0604020202020204" pitchFamily="34" charset="0"/>
                        </a:rPr>
                        <a:t>Indicateurs</a:t>
                      </a: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Nature (flux/stock/indice)</a:t>
                      </a:r>
                    </a:p>
                  </a:txBody>
                  <a:tcPr marT="45722" marB="45722"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Fréquence</a:t>
                      </a:r>
                    </a:p>
                  </a:txBody>
                  <a:tcPr marT="45722" marB="45722"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date de disponibilité</a:t>
                      </a:r>
                    </a:p>
                  </a:txBody>
                  <a:tcPr marT="45722" marB="45722"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Forces </a:t>
                      </a:r>
                    </a:p>
                  </a:txBody>
                  <a:tcPr marT="45722" marB="45722"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Faiblesses</a:t>
                      </a:r>
                    </a:p>
                  </a:txBody>
                  <a:tcPr marT="45722" marB="45722"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Observations</a:t>
                      </a:r>
                    </a:p>
                  </a:txBody>
                  <a:tcPr marT="45722" marB="45722"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r>
              <a:tr h="297620">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Effectifs de l’administration publique</a:t>
                      </a: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Stock</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Annuelle, parfois trimestrielle</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N+45 jours</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Bon indicateur de l’activité de l’administration publique</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Disponibilité à fréquence non fixes.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Parfois indisponible trimestriellement</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Souvent, l’effectif des militaires n’est pas  inclus;</a:t>
                      </a:r>
                    </a:p>
                  </a:txBody>
                  <a:tcPr marT="45718" marB="45718"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2976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Salaires et autres </a:t>
                      </a:r>
                      <a:r>
                        <a:rPr kumimoji="0" lang="fr-FR" altLang="fr-FR" sz="1200" b="0" i="0" u="none" strike="noStrike" cap="none" normalizeH="0" baseline="0" dirty="0" err="1" smtClean="0">
                          <a:ln>
                            <a:noFill/>
                          </a:ln>
                          <a:solidFill>
                            <a:srgbClr val="000000"/>
                          </a:solidFill>
                          <a:effectLst/>
                          <a:latin typeface="Calibri" panose="020F0502020204030204" pitchFamily="34" charset="0"/>
                          <a:cs typeface="Arial" panose="020B0604020202020204" pitchFamily="34" charset="0"/>
                        </a:rPr>
                        <a:t>dép</a:t>
                      </a:r>
                      <a:r>
                        <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 de </a:t>
                      </a:r>
                      <a:r>
                        <a:rPr kumimoji="0" lang="fr-FR" altLang="fr-FR" sz="1200" b="0" i="0" u="none" strike="noStrike" cap="none" normalizeH="0" baseline="0" dirty="0" err="1" smtClean="0">
                          <a:ln>
                            <a:noFill/>
                          </a:ln>
                          <a:solidFill>
                            <a:srgbClr val="000000"/>
                          </a:solidFill>
                          <a:effectLst/>
                          <a:latin typeface="Calibri" panose="020F0502020204030204" pitchFamily="34" charset="0"/>
                          <a:cs typeface="Arial" panose="020B0604020202020204" pitchFamily="34" charset="0"/>
                        </a:rPr>
                        <a:t>fonct</a:t>
                      </a:r>
                      <a:r>
                        <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 des APU </a:t>
                      </a:r>
                      <a:r>
                        <a:rPr kumimoji="0" lang="fr-FR" altLang="fr-FR" sz="1200" b="0" i="0" u="none" strike="noStrike" cap="none" normalizeH="0" baseline="0" dirty="0" err="1" smtClean="0">
                          <a:ln>
                            <a:noFill/>
                          </a:ln>
                          <a:solidFill>
                            <a:srgbClr val="000000"/>
                          </a:solidFill>
                          <a:effectLst/>
                          <a:latin typeface="Calibri" panose="020F0502020204030204" pitchFamily="34" charset="0"/>
                          <a:cs typeface="Arial" panose="020B0604020202020204" pitchFamily="34" charset="0"/>
                        </a:rPr>
                        <a:t>défl</a:t>
                      </a:r>
                      <a:r>
                        <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 par l’IHPC</a:t>
                      </a:r>
                      <a:endPar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Flux</a:t>
                      </a:r>
                      <a:endPar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Trimestriel</a:t>
                      </a:r>
                      <a:endPar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T+45 jours</a:t>
                      </a:r>
                      <a:endPar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Bon indicateur de l’activité de l’administration publique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Ne couvre pas l’intégralité du secteur des services non marchands</a:t>
                      </a:r>
                      <a:endPar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Toujours disponibles</a:t>
                      </a:r>
                      <a:endPar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bl>
          </a:graphicData>
        </a:graphic>
      </p:graphicFrame>
      <p:sp>
        <p:nvSpPr>
          <p:cNvPr id="21" name="Rectangle 5"/>
          <p:cNvSpPr>
            <a:spLocks noChangeArrowheads="1"/>
          </p:cNvSpPr>
          <p:nvPr/>
        </p:nvSpPr>
        <p:spPr bwMode="auto">
          <a:xfrm>
            <a:off x="914400" y="1295400"/>
            <a:ext cx="7010400" cy="369332"/>
          </a:xfrm>
          <a:prstGeom prst="rect">
            <a:avLst/>
          </a:prstGeom>
          <a:solidFill>
            <a:srgbClr val="FFC000"/>
          </a:solidFill>
          <a:ln w="9525">
            <a:noFill/>
            <a:miter lim="800000"/>
            <a:headEnd/>
            <a:tailEnd/>
          </a:ln>
        </p:spPr>
        <p:txBody>
          <a:bodyPr>
            <a:spAutoFit/>
          </a:bodyPr>
          <a:lstStyle/>
          <a:p>
            <a:pPr algn="ctr"/>
            <a:r>
              <a:rPr lang="fr-FR" altLang="fr-FR" dirty="0" smtClean="0">
                <a:latin typeface="Calibri" pitchFamily="34" charset="0"/>
              </a:rPr>
              <a:t>2.1 Liste des indicateurs potentiels</a:t>
            </a:r>
            <a:endParaRPr lang="en-US" altLang="fr-FR" dirty="0">
              <a:latin typeface="Calibri" pitchFamily="34" charset="0"/>
            </a:endParaRPr>
          </a:p>
        </p:txBody>
      </p:sp>
      <p:sp>
        <p:nvSpPr>
          <p:cNvPr id="17" name="Rectangle 5"/>
          <p:cNvSpPr>
            <a:spLocks noChangeArrowheads="1"/>
          </p:cNvSpPr>
          <p:nvPr/>
        </p:nvSpPr>
        <p:spPr bwMode="auto">
          <a:xfrm>
            <a:off x="685800" y="1828799"/>
            <a:ext cx="7620000" cy="861774"/>
          </a:xfrm>
          <a:prstGeom prst="rect">
            <a:avLst/>
          </a:prstGeom>
          <a:solidFill>
            <a:schemeClr val="bg1"/>
          </a:solidFill>
          <a:ln w="9525">
            <a:noFill/>
            <a:miter lim="800000"/>
            <a:headEnd/>
            <a:tailEnd/>
          </a:ln>
        </p:spPr>
        <p:txBody>
          <a:bodyPr wrap="square">
            <a:spAutoFit/>
          </a:bodyPr>
          <a:lstStyle/>
          <a:p>
            <a:pPr>
              <a:buFont typeface="Arial" pitchFamily="34" charset="0"/>
              <a:buChar char="•"/>
            </a:pPr>
            <a:r>
              <a:rPr lang="fr-FR" altLang="fr-FR" dirty="0">
                <a:latin typeface="Calibri" pitchFamily="34" charset="0"/>
              </a:rPr>
              <a:t> </a:t>
            </a:r>
            <a:r>
              <a:rPr lang="fr-FR" altLang="fr-FR" sz="1600" dirty="0" smtClean="0">
                <a:latin typeface="Calibri" pitchFamily="34" charset="0"/>
              </a:rPr>
              <a:t>Il convient de noter que l’étalonnage se fait d’abord sur la production de la branche « Services non marchands ». La VA est alors obtenue indirectement à travers le taux de CI/P de la branche.  </a:t>
            </a:r>
            <a:endParaRPr lang="en-US" altLang="fr-FR" sz="1600" dirty="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p:cNvSpPr/>
          <p:nvPr/>
        </p:nvSpPr>
        <p:spPr>
          <a:xfrm>
            <a:off x="1447800" y="6400800"/>
            <a:ext cx="7239000"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solidFill>
            </a:endParaRPr>
          </a:p>
        </p:txBody>
      </p:sp>
      <p:sp>
        <p:nvSpPr>
          <p:cNvPr id="9218" name="Rectangle 11"/>
          <p:cNvSpPr>
            <a:spLocks noChangeArrowheads="1"/>
          </p:cNvSpPr>
          <p:nvPr/>
        </p:nvSpPr>
        <p:spPr bwMode="auto">
          <a:xfrm>
            <a:off x="1676400" y="609600"/>
            <a:ext cx="5562600" cy="338554"/>
          </a:xfrm>
          <a:prstGeom prst="rect">
            <a:avLst/>
          </a:prstGeom>
          <a:solidFill>
            <a:srgbClr val="FFD243"/>
          </a:solidFill>
          <a:ln w="9525">
            <a:noFill/>
            <a:miter lim="800000"/>
            <a:headEnd/>
            <a:tailEnd/>
          </a:ln>
        </p:spPr>
        <p:txBody>
          <a:bodyPr wrap="square">
            <a:spAutoFit/>
          </a:bodyPr>
          <a:lstStyle/>
          <a:p>
            <a:pPr algn="ctr"/>
            <a:r>
              <a:rPr lang="fr-FR" altLang="fr-FR" sz="1600" dirty="0" smtClean="0">
                <a:latin typeface="Calibri" pitchFamily="34" charset="0"/>
              </a:rPr>
              <a:t>2. Méthodologie de calcul de la VA de la branche … dans les CNT</a:t>
            </a:r>
            <a:endParaRPr lang="fr-FR" altLang="fr-FR" sz="1600" dirty="0">
              <a:latin typeface="Calibri" pitchFamily="34" charset="0"/>
            </a:endParaRPr>
          </a:p>
        </p:txBody>
      </p:sp>
      <p:pic>
        <p:nvPicPr>
          <p:cNvPr id="7" name="Picture 6" descr="LOGO AFRITAC Centre"/>
          <p:cNvPicPr/>
          <p:nvPr/>
        </p:nvPicPr>
        <p:blipFill>
          <a:blip r:embed="rId3" cstate="print"/>
          <a:srcRect/>
          <a:stretch>
            <a:fillRect/>
          </a:stretch>
        </p:blipFill>
        <p:spPr bwMode="auto">
          <a:xfrm>
            <a:off x="914400" y="609600"/>
            <a:ext cx="643880" cy="53340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7315200" y="609600"/>
            <a:ext cx="661987" cy="457200"/>
          </a:xfrm>
          <a:prstGeom prst="rect">
            <a:avLst/>
          </a:prstGeom>
          <a:noFill/>
          <a:ln w="9525">
            <a:noFill/>
            <a:miter lim="800000"/>
            <a:headEnd/>
            <a:tailEnd/>
          </a:ln>
        </p:spPr>
      </p:pic>
      <p:grpSp>
        <p:nvGrpSpPr>
          <p:cNvPr id="2" name="Group 13"/>
          <p:cNvGrpSpPr>
            <a:grpSpLocks/>
          </p:cNvGrpSpPr>
          <p:nvPr/>
        </p:nvGrpSpPr>
        <p:grpSpPr bwMode="auto">
          <a:xfrm>
            <a:off x="838200" y="228600"/>
            <a:ext cx="7162800" cy="304800"/>
            <a:chOff x="152400" y="152400"/>
            <a:chExt cx="8610600" cy="304800"/>
          </a:xfrm>
        </p:grpSpPr>
        <p:sp>
          <p:nvSpPr>
            <p:cNvPr id="10" name="Rectangle 14"/>
            <p:cNvSpPr/>
            <p:nvPr/>
          </p:nvSpPr>
          <p:spPr>
            <a:xfrm>
              <a:off x="152400" y="152400"/>
              <a:ext cx="6553200" cy="304800"/>
            </a:xfrm>
            <a:prstGeom prst="rect">
              <a:avLst/>
            </a:prstGeom>
            <a:solidFill>
              <a:schemeClr val="accent6"/>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5"/>
            <p:cNvSpPr/>
            <p:nvPr/>
          </p:nvSpPr>
          <p:spPr>
            <a:xfrm>
              <a:off x="4499992" y="152400"/>
              <a:ext cx="4263008"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4" name="Slide Number Placeholder 5"/>
          <p:cNvSpPr txBox="1">
            <a:spLocks/>
          </p:cNvSpPr>
          <p:nvPr/>
        </p:nvSpPr>
        <p:spPr>
          <a:xfrm>
            <a:off x="7924800" y="6400800"/>
            <a:ext cx="762000" cy="3048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lstStyle>
            <a:lvl1pPr>
              <a:defRPr b="1">
                <a:solidFill>
                  <a:srgbClr val="009644"/>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fr-FR" sz="1200" noProof="0" dirty="0"/>
              <a:t>7</a:t>
            </a:r>
            <a:endParaRPr kumimoji="0" lang="en-US" altLang="fr-FR" sz="1200" b="1" i="0" u="none" strike="noStrike" kern="1200" cap="none" spc="0" normalizeH="0" baseline="0" noProof="0" dirty="0">
              <a:ln>
                <a:noFill/>
              </a:ln>
              <a:solidFill>
                <a:srgbClr val="009644"/>
              </a:solidFill>
              <a:effectLst/>
              <a:uLnTx/>
              <a:uFillTx/>
              <a:latin typeface="+mn-lt"/>
              <a:ea typeface="+mn-ea"/>
              <a:cs typeface="+mn-cs"/>
            </a:endParaRPr>
          </a:p>
        </p:txBody>
      </p:sp>
      <p:sp>
        <p:nvSpPr>
          <p:cNvPr id="16" name="Rectangle 7"/>
          <p:cNvSpPr/>
          <p:nvPr/>
        </p:nvSpPr>
        <p:spPr>
          <a:xfrm>
            <a:off x="152400" y="6400800"/>
            <a:ext cx="1371600" cy="304800"/>
          </a:xfrm>
          <a:prstGeom prst="rect">
            <a:avLst/>
          </a:prstGeom>
          <a:solidFill>
            <a:srgbClr val="00964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Footer Placeholder 4"/>
          <p:cNvSpPr>
            <a:spLocks noGrp="1"/>
          </p:cNvSpPr>
          <p:nvPr>
            <p:ph type="ftr" sz="quarter" idx="10"/>
          </p:nvPr>
        </p:nvSpPr>
        <p:spPr>
          <a:xfrm>
            <a:off x="1447800" y="6400800"/>
            <a:ext cx="6172200" cy="304800"/>
          </a:xfrm>
        </p:spPr>
        <p:txBody>
          <a:bodyPr/>
          <a:lstStyle>
            <a:lvl1pPr>
              <a:defRPr b="1">
                <a:solidFill>
                  <a:srgbClr val="009644"/>
                </a:solidFill>
              </a:defRPr>
            </a:lvl1pPr>
          </a:lstStyle>
          <a:p>
            <a:pPr>
              <a:defRPr/>
            </a:pPr>
            <a:r>
              <a:rPr lang="en-US" sz="1000" dirty="0" smtClean="0">
                <a:solidFill>
                  <a:schemeClr val="tx1"/>
                </a:solidFill>
              </a:rPr>
              <a:t>Comptes nationaux </a:t>
            </a:r>
            <a:r>
              <a:rPr lang="en-US" sz="1000" dirty="0" err="1" smtClean="0">
                <a:solidFill>
                  <a:schemeClr val="tx1"/>
                </a:solidFill>
              </a:rPr>
              <a:t>trimestriels</a:t>
            </a:r>
            <a:r>
              <a:rPr lang="en-US" sz="1000" dirty="0" smtClean="0">
                <a:solidFill>
                  <a:schemeClr val="tx1"/>
                </a:solidFill>
              </a:rPr>
              <a:t> : </a:t>
            </a:r>
            <a:r>
              <a:rPr lang="en-US" sz="1000" dirty="0" err="1" smtClean="0">
                <a:solidFill>
                  <a:schemeClr val="tx1"/>
                </a:solidFill>
              </a:rPr>
              <a:t>Harmonisation</a:t>
            </a:r>
            <a:r>
              <a:rPr lang="en-US" sz="1000" dirty="0" smtClean="0">
                <a:solidFill>
                  <a:schemeClr val="tx1"/>
                </a:solidFill>
              </a:rPr>
              <a:t> des m</a:t>
            </a:r>
            <a:r>
              <a:rPr lang="fr-FR" sz="1000" dirty="0" err="1" smtClean="0">
                <a:solidFill>
                  <a:schemeClr val="tx1"/>
                </a:solidFill>
              </a:rPr>
              <a:t>ét</a:t>
            </a:r>
            <a:r>
              <a:rPr lang="en-US" sz="1000" dirty="0" err="1" smtClean="0">
                <a:solidFill>
                  <a:schemeClr val="tx1"/>
                </a:solidFill>
              </a:rPr>
              <a:t>hodes</a:t>
            </a:r>
            <a:r>
              <a:rPr lang="en-US" sz="1000" dirty="0" smtClean="0">
                <a:solidFill>
                  <a:schemeClr val="tx1"/>
                </a:solidFill>
              </a:rPr>
              <a:t> de travail et adoption des </a:t>
            </a:r>
            <a:r>
              <a:rPr lang="en-US" sz="1000" dirty="0" err="1" smtClean="0">
                <a:solidFill>
                  <a:schemeClr val="tx1"/>
                </a:solidFill>
              </a:rPr>
              <a:t>normes</a:t>
            </a:r>
            <a:r>
              <a:rPr lang="en-US" sz="1000" dirty="0" smtClean="0">
                <a:solidFill>
                  <a:schemeClr val="tx1"/>
                </a:solidFill>
              </a:rPr>
              <a:t> </a:t>
            </a:r>
            <a:r>
              <a:rPr lang="en-US" sz="1000" dirty="0" err="1" smtClean="0">
                <a:solidFill>
                  <a:schemeClr val="tx1"/>
                </a:solidFill>
              </a:rPr>
              <a:t>internationales</a:t>
            </a:r>
            <a:endParaRPr lang="en-US" sz="1000" dirty="0">
              <a:solidFill>
                <a:schemeClr val="tx1"/>
              </a:solidFill>
            </a:endParaRPr>
          </a:p>
        </p:txBody>
      </p:sp>
      <p:sp>
        <p:nvSpPr>
          <p:cNvPr id="19" name="Rectangle 18"/>
          <p:cNvSpPr/>
          <p:nvPr/>
        </p:nvSpPr>
        <p:spPr>
          <a:xfrm>
            <a:off x="152400" y="6400800"/>
            <a:ext cx="1300356" cy="246221"/>
          </a:xfrm>
          <a:prstGeom prst="rect">
            <a:avLst/>
          </a:prstGeom>
        </p:spPr>
        <p:txBody>
          <a:bodyPr wrap="square">
            <a:spAutoFit/>
          </a:bodyPr>
          <a:lstStyle/>
          <a:p>
            <a:fld id="{10310559-CA53-4CC6-B6FC-027D99C84AFE}" type="datetimeFigureOut">
              <a:rPr lang="en-US" sz="1000" smtClean="0"/>
              <a:pPr/>
              <a:t>1/21/2015</a:t>
            </a:fld>
            <a:endParaRPr lang="en-US" sz="1000" dirty="0"/>
          </a:p>
        </p:txBody>
      </p:sp>
      <p:sp>
        <p:nvSpPr>
          <p:cNvPr id="21" name="Rectangle 5"/>
          <p:cNvSpPr>
            <a:spLocks noChangeArrowheads="1"/>
          </p:cNvSpPr>
          <p:nvPr/>
        </p:nvSpPr>
        <p:spPr bwMode="auto">
          <a:xfrm>
            <a:off x="914400" y="1295400"/>
            <a:ext cx="7010400" cy="369332"/>
          </a:xfrm>
          <a:prstGeom prst="rect">
            <a:avLst/>
          </a:prstGeom>
          <a:solidFill>
            <a:srgbClr val="FFC000"/>
          </a:solidFill>
          <a:ln w="9525">
            <a:noFill/>
            <a:miter lim="800000"/>
            <a:headEnd/>
            <a:tailEnd/>
          </a:ln>
        </p:spPr>
        <p:txBody>
          <a:bodyPr>
            <a:spAutoFit/>
          </a:bodyPr>
          <a:lstStyle/>
          <a:p>
            <a:pPr algn="ctr"/>
            <a:r>
              <a:rPr lang="fr-FR" altLang="fr-FR" dirty="0" smtClean="0">
                <a:latin typeface="Calibri" pitchFamily="34" charset="0"/>
              </a:rPr>
              <a:t>2.2 Présentation des modèles éligible pour l’étalonnage </a:t>
            </a:r>
            <a:r>
              <a:rPr lang="fr-FR" altLang="fr-FR" sz="1100" dirty="0" smtClean="0">
                <a:latin typeface="Calibri" pitchFamily="34" charset="0"/>
              </a:rPr>
              <a:t>(avantage/inconvénients)</a:t>
            </a:r>
            <a:endParaRPr lang="en-US" altLang="fr-FR" sz="1100" dirty="0">
              <a:latin typeface="Calibri" pitchFamily="34" charset="0"/>
            </a:endParaRPr>
          </a:p>
        </p:txBody>
      </p:sp>
      <p:sp>
        <p:nvSpPr>
          <p:cNvPr id="3" name="Rectangle 2"/>
          <p:cNvSpPr/>
          <p:nvPr/>
        </p:nvSpPr>
        <p:spPr>
          <a:xfrm>
            <a:off x="963706" y="1981200"/>
            <a:ext cx="7037294" cy="2677656"/>
          </a:xfrm>
          <a:prstGeom prst="rect">
            <a:avLst/>
          </a:prstGeom>
        </p:spPr>
        <p:txBody>
          <a:bodyPr wrap="square">
            <a:spAutoFit/>
          </a:bodyPr>
          <a:lstStyle/>
          <a:p>
            <a:r>
              <a:rPr lang="fr-FR" dirty="0" smtClean="0"/>
              <a:t>Le modèle utilisé est celui de type </a:t>
            </a:r>
          </a:p>
          <a:p>
            <a:r>
              <a:rPr lang="fr-FR" dirty="0" smtClean="0"/>
              <a:t>a/ Moindres carrés généralisés (MCG)</a:t>
            </a:r>
          </a:p>
          <a:p>
            <a:r>
              <a:rPr lang="fr-FR" dirty="0" smtClean="0"/>
              <a:t>b/ Modèle </a:t>
            </a:r>
            <a:r>
              <a:rPr lang="fr-FR" dirty="0"/>
              <a:t>annuel Y</a:t>
            </a:r>
            <a:r>
              <a:rPr lang="fr-FR" baseline="-25000" dirty="0"/>
              <a:t>A</a:t>
            </a:r>
            <a:r>
              <a:rPr lang="fr-FR" dirty="0"/>
              <a:t>= a I</a:t>
            </a:r>
            <a:r>
              <a:rPr lang="fr-FR" baseline="-25000" dirty="0"/>
              <a:t>A</a:t>
            </a:r>
            <a:r>
              <a:rPr lang="fr-FR" dirty="0"/>
              <a:t>+ b + </a:t>
            </a:r>
            <a:r>
              <a:rPr lang="fr-FR" dirty="0" smtClean="0"/>
              <a:t>r</a:t>
            </a:r>
          </a:p>
          <a:p>
            <a:r>
              <a:rPr lang="fr-FR" dirty="0" smtClean="0"/>
              <a:t>c/ Modèle trimestriel       </a:t>
            </a:r>
            <a:r>
              <a:rPr lang="fr-FR" dirty="0"/>
              <a:t>Y</a:t>
            </a:r>
            <a:r>
              <a:rPr lang="fr-FR" baseline="-25000" dirty="0"/>
              <a:t>T</a:t>
            </a:r>
            <a:r>
              <a:rPr lang="fr-FR" dirty="0"/>
              <a:t>= a I</a:t>
            </a:r>
            <a:r>
              <a:rPr lang="fr-FR" baseline="-25000" dirty="0"/>
              <a:t>T</a:t>
            </a:r>
            <a:r>
              <a:rPr lang="fr-FR" dirty="0"/>
              <a:t>+ b/4 + r/4</a:t>
            </a:r>
          </a:p>
          <a:p>
            <a:pPr marL="742950" indent="-742950"/>
            <a:r>
              <a:rPr lang="fr-FR" dirty="0"/>
              <a:t>      </a:t>
            </a:r>
            <a:r>
              <a:rPr lang="fr-FR" dirty="0" smtClean="0"/>
              <a:t>      </a:t>
            </a:r>
            <a:r>
              <a:rPr lang="fr-FR" dirty="0"/>
              <a:t>avec la contrainte Y</a:t>
            </a:r>
            <a:r>
              <a:rPr lang="fr-FR" baseline="-25000" dirty="0"/>
              <a:t>A</a:t>
            </a:r>
            <a:r>
              <a:rPr lang="fr-FR" dirty="0"/>
              <a:t>= Σ </a:t>
            </a:r>
            <a:r>
              <a:rPr lang="fr-FR" dirty="0" smtClean="0"/>
              <a:t>Y</a:t>
            </a:r>
            <a:r>
              <a:rPr lang="fr-FR" baseline="-25000" dirty="0" smtClean="0"/>
              <a:t>T.</a:t>
            </a:r>
            <a:r>
              <a:rPr lang="fr-FR" dirty="0" smtClean="0"/>
              <a:t> </a:t>
            </a:r>
          </a:p>
          <a:p>
            <a:pPr marL="742950" indent="-742950"/>
            <a:endParaRPr lang="fr-FR" baseline="-25000" dirty="0"/>
          </a:p>
          <a:p>
            <a:pPr marL="742950" indent="-742950"/>
            <a:r>
              <a:rPr lang="fr-FR" dirty="0"/>
              <a:t>L’estimation est faite dans </a:t>
            </a:r>
            <a:r>
              <a:rPr lang="fr-FR" dirty="0" smtClean="0"/>
              <a:t>ECOTRIM avec le modèle </a:t>
            </a:r>
            <a:r>
              <a:rPr lang="en-US" dirty="0">
                <a:latin typeface="Calisto MT" pitchFamily="18" charset="0"/>
              </a:rPr>
              <a:t>Model AR(1) : </a:t>
            </a:r>
            <a:r>
              <a:rPr lang="en-US" dirty="0" smtClean="0">
                <a:latin typeface="Calisto MT" pitchFamily="18" charset="0"/>
              </a:rPr>
              <a:t>Chow </a:t>
            </a:r>
            <a:r>
              <a:rPr lang="en-US" dirty="0">
                <a:latin typeface="Calisto MT" pitchFamily="18" charset="0"/>
              </a:rPr>
              <a:t>and Lin</a:t>
            </a:r>
            <a:endParaRPr lang="fr-FR" baseline="-25000" dirty="0" smtClean="0"/>
          </a:p>
          <a:p>
            <a:pPr marL="742950" indent="-742950"/>
            <a:endParaRPr lang="fr-FR" baseline="-25000" dirty="0"/>
          </a:p>
          <a:p>
            <a:r>
              <a:rPr lang="fr-FR" dirty="0"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p:cNvSpPr/>
          <p:nvPr/>
        </p:nvSpPr>
        <p:spPr>
          <a:xfrm>
            <a:off x="1447800" y="6400800"/>
            <a:ext cx="7239000"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solidFill>
            </a:endParaRPr>
          </a:p>
        </p:txBody>
      </p:sp>
      <p:sp>
        <p:nvSpPr>
          <p:cNvPr id="9218" name="Rectangle 11"/>
          <p:cNvSpPr>
            <a:spLocks noChangeArrowheads="1"/>
          </p:cNvSpPr>
          <p:nvPr/>
        </p:nvSpPr>
        <p:spPr bwMode="auto">
          <a:xfrm>
            <a:off x="1676400" y="609600"/>
            <a:ext cx="5562600" cy="338554"/>
          </a:xfrm>
          <a:prstGeom prst="rect">
            <a:avLst/>
          </a:prstGeom>
          <a:solidFill>
            <a:srgbClr val="FFD243"/>
          </a:solidFill>
          <a:ln w="9525">
            <a:noFill/>
            <a:miter lim="800000"/>
            <a:headEnd/>
            <a:tailEnd/>
          </a:ln>
        </p:spPr>
        <p:txBody>
          <a:bodyPr wrap="square">
            <a:spAutoFit/>
          </a:bodyPr>
          <a:lstStyle/>
          <a:p>
            <a:pPr algn="ctr"/>
            <a:r>
              <a:rPr lang="fr-FR" altLang="fr-FR" sz="1600" dirty="0" smtClean="0">
                <a:latin typeface="Calibri" pitchFamily="34" charset="0"/>
              </a:rPr>
              <a:t>2. Méthodologie de calcul de la VA de la branche … dans les CNT</a:t>
            </a:r>
            <a:endParaRPr lang="fr-FR" altLang="fr-FR" sz="1600" dirty="0">
              <a:latin typeface="Calibri" pitchFamily="34" charset="0"/>
            </a:endParaRPr>
          </a:p>
        </p:txBody>
      </p:sp>
      <p:pic>
        <p:nvPicPr>
          <p:cNvPr id="7" name="Picture 6" descr="LOGO AFRITAC Centre"/>
          <p:cNvPicPr/>
          <p:nvPr/>
        </p:nvPicPr>
        <p:blipFill>
          <a:blip r:embed="rId3" cstate="print"/>
          <a:srcRect/>
          <a:stretch>
            <a:fillRect/>
          </a:stretch>
        </p:blipFill>
        <p:spPr bwMode="auto">
          <a:xfrm>
            <a:off x="914400" y="609600"/>
            <a:ext cx="643880" cy="53340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7315200" y="609600"/>
            <a:ext cx="661987" cy="457200"/>
          </a:xfrm>
          <a:prstGeom prst="rect">
            <a:avLst/>
          </a:prstGeom>
          <a:noFill/>
          <a:ln w="9525">
            <a:noFill/>
            <a:miter lim="800000"/>
            <a:headEnd/>
            <a:tailEnd/>
          </a:ln>
        </p:spPr>
      </p:pic>
      <p:grpSp>
        <p:nvGrpSpPr>
          <p:cNvPr id="2" name="Group 13"/>
          <p:cNvGrpSpPr>
            <a:grpSpLocks/>
          </p:cNvGrpSpPr>
          <p:nvPr/>
        </p:nvGrpSpPr>
        <p:grpSpPr bwMode="auto">
          <a:xfrm>
            <a:off x="838200" y="228600"/>
            <a:ext cx="7162800" cy="304800"/>
            <a:chOff x="152400" y="152400"/>
            <a:chExt cx="8610600" cy="304800"/>
          </a:xfrm>
        </p:grpSpPr>
        <p:sp>
          <p:nvSpPr>
            <p:cNvPr id="10" name="Rectangle 14"/>
            <p:cNvSpPr/>
            <p:nvPr/>
          </p:nvSpPr>
          <p:spPr>
            <a:xfrm>
              <a:off x="152400" y="152400"/>
              <a:ext cx="6553200" cy="304800"/>
            </a:xfrm>
            <a:prstGeom prst="rect">
              <a:avLst/>
            </a:prstGeom>
            <a:solidFill>
              <a:schemeClr val="accent6"/>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5"/>
            <p:cNvSpPr/>
            <p:nvPr/>
          </p:nvSpPr>
          <p:spPr>
            <a:xfrm>
              <a:off x="4499992" y="152400"/>
              <a:ext cx="4263008"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4" name="Slide Number Placeholder 5"/>
          <p:cNvSpPr txBox="1">
            <a:spLocks/>
          </p:cNvSpPr>
          <p:nvPr/>
        </p:nvSpPr>
        <p:spPr>
          <a:xfrm>
            <a:off x="7924800" y="6400800"/>
            <a:ext cx="762000" cy="3048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lstStyle>
            <a:lvl1pPr>
              <a:defRPr b="1">
                <a:solidFill>
                  <a:srgbClr val="009644"/>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fr-FR" sz="1200" noProof="0" dirty="0"/>
              <a:t>8</a:t>
            </a:r>
            <a:endParaRPr kumimoji="0" lang="en-US" altLang="fr-FR" sz="1200" b="1" i="0" u="none" strike="noStrike" kern="1200" cap="none" spc="0" normalizeH="0" baseline="0" noProof="0" dirty="0">
              <a:ln>
                <a:noFill/>
              </a:ln>
              <a:solidFill>
                <a:srgbClr val="009644"/>
              </a:solidFill>
              <a:effectLst/>
              <a:uLnTx/>
              <a:uFillTx/>
              <a:latin typeface="+mn-lt"/>
              <a:ea typeface="+mn-ea"/>
              <a:cs typeface="+mn-cs"/>
            </a:endParaRPr>
          </a:p>
        </p:txBody>
      </p:sp>
      <p:sp>
        <p:nvSpPr>
          <p:cNvPr id="16" name="Rectangle 7"/>
          <p:cNvSpPr/>
          <p:nvPr/>
        </p:nvSpPr>
        <p:spPr>
          <a:xfrm>
            <a:off x="152400" y="6400800"/>
            <a:ext cx="1371600" cy="304800"/>
          </a:xfrm>
          <a:prstGeom prst="rect">
            <a:avLst/>
          </a:prstGeom>
          <a:solidFill>
            <a:srgbClr val="00964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Footer Placeholder 4"/>
          <p:cNvSpPr>
            <a:spLocks noGrp="1"/>
          </p:cNvSpPr>
          <p:nvPr>
            <p:ph type="ftr" sz="quarter" idx="10"/>
          </p:nvPr>
        </p:nvSpPr>
        <p:spPr>
          <a:xfrm>
            <a:off x="1447800" y="6400800"/>
            <a:ext cx="6172200" cy="304800"/>
          </a:xfrm>
        </p:spPr>
        <p:txBody>
          <a:bodyPr/>
          <a:lstStyle>
            <a:lvl1pPr>
              <a:defRPr b="1">
                <a:solidFill>
                  <a:srgbClr val="009644"/>
                </a:solidFill>
              </a:defRPr>
            </a:lvl1pPr>
          </a:lstStyle>
          <a:p>
            <a:pPr>
              <a:defRPr/>
            </a:pPr>
            <a:r>
              <a:rPr lang="en-US" sz="1000" dirty="0" smtClean="0">
                <a:solidFill>
                  <a:schemeClr val="tx1"/>
                </a:solidFill>
              </a:rPr>
              <a:t>Comptes nationaux </a:t>
            </a:r>
            <a:r>
              <a:rPr lang="en-US" sz="1000" dirty="0" err="1" smtClean="0">
                <a:solidFill>
                  <a:schemeClr val="tx1"/>
                </a:solidFill>
              </a:rPr>
              <a:t>trimestriels</a:t>
            </a:r>
            <a:r>
              <a:rPr lang="en-US" sz="1000" dirty="0" smtClean="0">
                <a:solidFill>
                  <a:schemeClr val="tx1"/>
                </a:solidFill>
              </a:rPr>
              <a:t> : </a:t>
            </a:r>
            <a:r>
              <a:rPr lang="en-US" sz="1000" dirty="0" err="1" smtClean="0">
                <a:solidFill>
                  <a:schemeClr val="tx1"/>
                </a:solidFill>
              </a:rPr>
              <a:t>Harmonisation</a:t>
            </a:r>
            <a:r>
              <a:rPr lang="en-US" sz="1000" dirty="0" smtClean="0">
                <a:solidFill>
                  <a:schemeClr val="tx1"/>
                </a:solidFill>
              </a:rPr>
              <a:t> des m</a:t>
            </a:r>
            <a:r>
              <a:rPr lang="fr-FR" sz="1000" dirty="0" err="1" smtClean="0">
                <a:solidFill>
                  <a:schemeClr val="tx1"/>
                </a:solidFill>
              </a:rPr>
              <a:t>ét</a:t>
            </a:r>
            <a:r>
              <a:rPr lang="en-US" sz="1000" dirty="0" err="1" smtClean="0">
                <a:solidFill>
                  <a:schemeClr val="tx1"/>
                </a:solidFill>
              </a:rPr>
              <a:t>hodes</a:t>
            </a:r>
            <a:r>
              <a:rPr lang="en-US" sz="1000" dirty="0" smtClean="0">
                <a:solidFill>
                  <a:schemeClr val="tx1"/>
                </a:solidFill>
              </a:rPr>
              <a:t> de travail et adoption des </a:t>
            </a:r>
            <a:r>
              <a:rPr lang="en-US" sz="1000" dirty="0" err="1" smtClean="0">
                <a:solidFill>
                  <a:schemeClr val="tx1"/>
                </a:solidFill>
              </a:rPr>
              <a:t>normes</a:t>
            </a:r>
            <a:r>
              <a:rPr lang="en-US" sz="1000" dirty="0" smtClean="0">
                <a:solidFill>
                  <a:schemeClr val="tx1"/>
                </a:solidFill>
              </a:rPr>
              <a:t> </a:t>
            </a:r>
            <a:r>
              <a:rPr lang="en-US" sz="1000" dirty="0" err="1" smtClean="0">
                <a:solidFill>
                  <a:schemeClr val="tx1"/>
                </a:solidFill>
              </a:rPr>
              <a:t>internationales</a:t>
            </a:r>
            <a:endParaRPr lang="en-US" sz="1000" dirty="0">
              <a:solidFill>
                <a:schemeClr val="tx1"/>
              </a:solidFill>
            </a:endParaRPr>
          </a:p>
        </p:txBody>
      </p:sp>
      <p:sp>
        <p:nvSpPr>
          <p:cNvPr id="19" name="Rectangle 18"/>
          <p:cNvSpPr/>
          <p:nvPr/>
        </p:nvSpPr>
        <p:spPr>
          <a:xfrm>
            <a:off x="152400" y="6400800"/>
            <a:ext cx="1300356" cy="246221"/>
          </a:xfrm>
          <a:prstGeom prst="rect">
            <a:avLst/>
          </a:prstGeom>
        </p:spPr>
        <p:txBody>
          <a:bodyPr wrap="square">
            <a:spAutoFit/>
          </a:bodyPr>
          <a:lstStyle/>
          <a:p>
            <a:fld id="{10310559-CA53-4CC6-B6FC-027D99C84AFE}" type="datetimeFigureOut">
              <a:rPr lang="en-US" sz="1000" smtClean="0"/>
              <a:pPr/>
              <a:t>1/21/2015</a:t>
            </a:fld>
            <a:endParaRPr lang="en-US" sz="1000" dirty="0"/>
          </a:p>
        </p:txBody>
      </p:sp>
      <p:sp>
        <p:nvSpPr>
          <p:cNvPr id="21" name="Rectangle 5"/>
          <p:cNvSpPr>
            <a:spLocks noChangeArrowheads="1"/>
          </p:cNvSpPr>
          <p:nvPr/>
        </p:nvSpPr>
        <p:spPr bwMode="auto">
          <a:xfrm>
            <a:off x="914400" y="1128663"/>
            <a:ext cx="7010400" cy="369332"/>
          </a:xfrm>
          <a:prstGeom prst="rect">
            <a:avLst/>
          </a:prstGeom>
          <a:solidFill>
            <a:srgbClr val="FFC000"/>
          </a:solidFill>
          <a:ln w="9525">
            <a:noFill/>
            <a:miter lim="800000"/>
            <a:headEnd/>
            <a:tailEnd/>
          </a:ln>
        </p:spPr>
        <p:txBody>
          <a:bodyPr>
            <a:spAutoFit/>
          </a:bodyPr>
          <a:lstStyle/>
          <a:p>
            <a:pPr algn="ctr"/>
            <a:r>
              <a:rPr lang="fr-FR" altLang="fr-FR" dirty="0" smtClean="0">
                <a:latin typeface="Calibri" pitchFamily="34" charset="0"/>
              </a:rPr>
              <a:t>2.3 Préparation des fichiers</a:t>
            </a:r>
            <a:endParaRPr lang="en-US" altLang="fr-FR" sz="1100" dirty="0">
              <a:latin typeface="Calibri" pitchFamily="34" charset="0"/>
            </a:endParaRPr>
          </a:p>
        </p:txBody>
      </p:sp>
      <p:graphicFrame>
        <p:nvGraphicFramePr>
          <p:cNvPr id="17" name="Tableau 1"/>
          <p:cNvGraphicFramePr>
            <a:graphicFrameLocks noGrp="1"/>
          </p:cNvGraphicFramePr>
          <p:nvPr>
            <p:extLst>
              <p:ext uri="{D42A27DB-BD31-4B8C-83A1-F6EECF244321}">
                <p14:modId xmlns:p14="http://schemas.microsoft.com/office/powerpoint/2010/main" val="791683238"/>
              </p:ext>
            </p:extLst>
          </p:nvPr>
        </p:nvGraphicFramePr>
        <p:xfrm>
          <a:off x="304800" y="1541348"/>
          <a:ext cx="8581530" cy="4685455"/>
        </p:xfrm>
        <a:graphic>
          <a:graphicData uri="http://schemas.openxmlformats.org/drawingml/2006/table">
            <a:tbl>
              <a:tblPr/>
              <a:tblGrid>
                <a:gridCol w="1066800"/>
                <a:gridCol w="609600"/>
                <a:gridCol w="1503436"/>
                <a:gridCol w="2154164"/>
                <a:gridCol w="1525251"/>
                <a:gridCol w="1722279"/>
              </a:tblGrid>
              <a:tr h="287452">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FFFFFF"/>
                          </a:solidFill>
                          <a:effectLst/>
                          <a:latin typeface="Calibri" panose="020F0502020204030204" pitchFamily="34" charset="0"/>
                          <a:cs typeface="Arial" panose="020B0604020202020204" pitchFamily="34" charset="0"/>
                        </a:rPr>
                        <a:t>Liste des fich</a:t>
                      </a: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Type</a:t>
                      </a:r>
                    </a:p>
                  </a:txBody>
                  <a:tcPr marT="45722" marB="45722"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Contenu</a:t>
                      </a:r>
                    </a:p>
                  </a:txBody>
                  <a:tcPr marT="45722" marB="45722"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Résultats produits</a:t>
                      </a:r>
                    </a:p>
                  </a:txBody>
                  <a:tcPr marT="45722" marB="45722"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Fichiers dépendants</a:t>
                      </a:r>
                    </a:p>
                  </a:txBody>
                  <a:tcPr marT="45722" marB="45722"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Observations</a:t>
                      </a:r>
                    </a:p>
                  </a:txBody>
                  <a:tcPr marT="45722" marB="45722"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r>
              <a:tr h="838200">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err="1" smtClean="0">
                          <a:ln>
                            <a:noFill/>
                          </a:ln>
                          <a:solidFill>
                            <a:srgbClr val="000000"/>
                          </a:solidFill>
                          <a:effectLst/>
                          <a:latin typeface="Calibri" panose="020F0502020204030204" pitchFamily="34" charset="0"/>
                          <a:cs typeface="Arial" panose="020B0604020202020204" pitchFamily="34" charset="0"/>
                        </a:rPr>
                        <a:t>Trait_APU</a:t>
                      </a: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Excel</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Fichier de traitement </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Indicateur trimestriel pour l’étalonnage de la production des services non marchands</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822964">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Annuaire statistique national</a:t>
                      </a: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Excel</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Effectif total des administrations publiques</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Effectif total annuel des administrations publiques</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171450" marR="0" lvl="0" indent="-171450" algn="l" defTabSz="914400" rtl="0" eaLnBrk="1" fontAlgn="base" latinLnBrk="0" hangingPunct="1">
                        <a:lnSpc>
                          <a:spcPct val="100000"/>
                        </a:lnSpc>
                        <a:spcBef>
                          <a:spcPct val="0"/>
                        </a:spcBef>
                        <a:spcAft>
                          <a:spcPct val="0"/>
                        </a:spcAft>
                        <a:buClrTx/>
                        <a:buSzTx/>
                        <a:buFontTx/>
                        <a:buChar char="-"/>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Peut être obtenu aussi à partir  d’autres sources : caisse de retraite, Solde, Direction de l’informatique</a:t>
                      </a:r>
                    </a:p>
                  </a:txBody>
                  <a:tcPr marT="45718" marB="45718"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r>
              <a:tr h="405139">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err="1" smtClean="0">
                          <a:ln>
                            <a:noFill/>
                          </a:ln>
                          <a:solidFill>
                            <a:srgbClr val="000000"/>
                          </a:solidFill>
                          <a:effectLst/>
                          <a:latin typeface="Calibri" panose="020F0502020204030204" pitchFamily="34" charset="0"/>
                          <a:cs typeface="Arial" panose="020B0604020202020204" pitchFamily="34" charset="0"/>
                        </a:rPr>
                        <a:t>flow_rel_ind_DENTON_APU</a:t>
                      </a: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 </a:t>
                      </a: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Excel</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Série annuelle  des effectifs de la FP. Projeter l’année en cours</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Trait APU</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40513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err="1" smtClean="0">
                          <a:ln>
                            <a:noFill/>
                          </a:ln>
                          <a:solidFill>
                            <a:srgbClr val="000000"/>
                          </a:solidFill>
                          <a:effectLst/>
                          <a:latin typeface="Calibri" panose="020F0502020204030204" pitchFamily="34" charset="0"/>
                          <a:cs typeface="Arial" panose="020B0604020202020204" pitchFamily="34" charset="0"/>
                        </a:rPr>
                        <a:t>batch_denton_eff_apu</a:t>
                      </a: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Batch</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Programme d’étalonnage des effectifs</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Effectifs trimestriels lissés (</a:t>
                      </a:r>
                      <a:r>
                        <a:rPr kumimoji="0" lang="fr-FR" altLang="fr-FR" sz="1400" b="0" i="0" u="none" strike="noStrike" cap="none" normalizeH="0" baseline="0" dirty="0" err="1" smtClean="0">
                          <a:ln>
                            <a:noFill/>
                          </a:ln>
                          <a:solidFill>
                            <a:srgbClr val="000000"/>
                          </a:solidFill>
                          <a:effectLst/>
                          <a:latin typeface="Calibri" panose="020F0502020204030204" pitchFamily="34" charset="0"/>
                          <a:cs typeface="Arial" panose="020B0604020202020204" pitchFamily="34" charset="0"/>
                        </a:rPr>
                        <a:t>denton</a:t>
                      </a: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 et calés aux effectifs annuels</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1400" b="0" i="0" u="none" strike="noStrike" cap="none" normalizeH="0" baseline="0" dirty="0" err="1" smtClean="0">
                          <a:ln>
                            <a:noFill/>
                          </a:ln>
                          <a:solidFill>
                            <a:srgbClr val="000000"/>
                          </a:solidFill>
                          <a:effectLst/>
                          <a:latin typeface="Calibri" panose="020F0502020204030204" pitchFamily="34" charset="0"/>
                          <a:cs typeface="Arial" panose="020B0604020202020204" pitchFamily="34" charset="0"/>
                        </a:rPr>
                        <a:t>flow_rel_ind_DENTON_APU</a:t>
                      </a: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40513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Excel</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p:cNvSpPr/>
          <p:nvPr/>
        </p:nvSpPr>
        <p:spPr>
          <a:xfrm>
            <a:off x="1447800" y="6400800"/>
            <a:ext cx="7239000"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solidFill>
            </a:endParaRPr>
          </a:p>
        </p:txBody>
      </p:sp>
      <p:sp>
        <p:nvSpPr>
          <p:cNvPr id="9218" name="Rectangle 11"/>
          <p:cNvSpPr>
            <a:spLocks noChangeArrowheads="1"/>
          </p:cNvSpPr>
          <p:nvPr/>
        </p:nvSpPr>
        <p:spPr bwMode="auto">
          <a:xfrm>
            <a:off x="1676400" y="609600"/>
            <a:ext cx="5562600" cy="338554"/>
          </a:xfrm>
          <a:prstGeom prst="rect">
            <a:avLst/>
          </a:prstGeom>
          <a:solidFill>
            <a:srgbClr val="FFD243"/>
          </a:solidFill>
          <a:ln w="9525">
            <a:noFill/>
            <a:miter lim="800000"/>
            <a:headEnd/>
            <a:tailEnd/>
          </a:ln>
        </p:spPr>
        <p:txBody>
          <a:bodyPr wrap="square">
            <a:spAutoFit/>
          </a:bodyPr>
          <a:lstStyle/>
          <a:p>
            <a:pPr algn="ctr"/>
            <a:r>
              <a:rPr lang="fr-FR" altLang="fr-FR" sz="1600" dirty="0" smtClean="0">
                <a:latin typeface="Calibri" pitchFamily="34" charset="0"/>
              </a:rPr>
              <a:t>2. Méthodologie de calcul de la VA de la branche … dans les CNT</a:t>
            </a:r>
            <a:endParaRPr lang="fr-FR" altLang="fr-FR" sz="1600" dirty="0">
              <a:latin typeface="Calibri" pitchFamily="34" charset="0"/>
            </a:endParaRPr>
          </a:p>
        </p:txBody>
      </p:sp>
      <p:pic>
        <p:nvPicPr>
          <p:cNvPr id="7" name="Picture 6" descr="LOGO AFRITAC Centre"/>
          <p:cNvPicPr/>
          <p:nvPr/>
        </p:nvPicPr>
        <p:blipFill>
          <a:blip r:embed="rId3" cstate="print"/>
          <a:srcRect/>
          <a:stretch>
            <a:fillRect/>
          </a:stretch>
        </p:blipFill>
        <p:spPr bwMode="auto">
          <a:xfrm>
            <a:off x="914400" y="609600"/>
            <a:ext cx="643880" cy="53340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7315200" y="609600"/>
            <a:ext cx="661987" cy="457200"/>
          </a:xfrm>
          <a:prstGeom prst="rect">
            <a:avLst/>
          </a:prstGeom>
          <a:noFill/>
          <a:ln w="9525">
            <a:noFill/>
            <a:miter lim="800000"/>
            <a:headEnd/>
            <a:tailEnd/>
          </a:ln>
        </p:spPr>
      </p:pic>
      <p:grpSp>
        <p:nvGrpSpPr>
          <p:cNvPr id="2" name="Group 13"/>
          <p:cNvGrpSpPr>
            <a:grpSpLocks/>
          </p:cNvGrpSpPr>
          <p:nvPr/>
        </p:nvGrpSpPr>
        <p:grpSpPr bwMode="auto">
          <a:xfrm>
            <a:off x="838200" y="228600"/>
            <a:ext cx="7162800" cy="304800"/>
            <a:chOff x="152400" y="152400"/>
            <a:chExt cx="8610600" cy="304800"/>
          </a:xfrm>
        </p:grpSpPr>
        <p:sp>
          <p:nvSpPr>
            <p:cNvPr id="10" name="Rectangle 14"/>
            <p:cNvSpPr/>
            <p:nvPr/>
          </p:nvSpPr>
          <p:spPr>
            <a:xfrm>
              <a:off x="152400" y="152400"/>
              <a:ext cx="6553200" cy="304800"/>
            </a:xfrm>
            <a:prstGeom prst="rect">
              <a:avLst/>
            </a:prstGeom>
            <a:solidFill>
              <a:schemeClr val="accent6"/>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5"/>
            <p:cNvSpPr/>
            <p:nvPr/>
          </p:nvSpPr>
          <p:spPr>
            <a:xfrm>
              <a:off x="4499992" y="152400"/>
              <a:ext cx="4263008"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4" name="Slide Number Placeholder 5"/>
          <p:cNvSpPr txBox="1">
            <a:spLocks/>
          </p:cNvSpPr>
          <p:nvPr/>
        </p:nvSpPr>
        <p:spPr>
          <a:xfrm>
            <a:off x="7924800" y="6400800"/>
            <a:ext cx="762000" cy="3048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lstStyle>
            <a:lvl1pPr>
              <a:defRPr b="1">
                <a:solidFill>
                  <a:srgbClr val="009644"/>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fr-FR" sz="1200" b="1" i="0" u="none" strike="noStrike" kern="1200" cap="none" spc="0" normalizeH="0" baseline="0" noProof="0" dirty="0" smtClean="0">
                <a:ln>
                  <a:noFill/>
                </a:ln>
                <a:solidFill>
                  <a:srgbClr val="009644"/>
                </a:solidFill>
                <a:effectLst/>
                <a:uLnTx/>
                <a:uFillTx/>
                <a:latin typeface="+mn-lt"/>
                <a:ea typeface="+mn-ea"/>
                <a:cs typeface="+mn-cs"/>
              </a:rPr>
              <a:t>9</a:t>
            </a:r>
            <a:endParaRPr kumimoji="0" lang="en-US" altLang="fr-FR" sz="1200" b="1" i="0" u="none" strike="noStrike" kern="1200" cap="none" spc="0" normalizeH="0" baseline="0" noProof="0" dirty="0">
              <a:ln>
                <a:noFill/>
              </a:ln>
              <a:solidFill>
                <a:srgbClr val="009644"/>
              </a:solidFill>
              <a:effectLst/>
              <a:uLnTx/>
              <a:uFillTx/>
              <a:latin typeface="+mn-lt"/>
              <a:ea typeface="+mn-ea"/>
              <a:cs typeface="+mn-cs"/>
            </a:endParaRPr>
          </a:p>
        </p:txBody>
      </p:sp>
      <p:sp>
        <p:nvSpPr>
          <p:cNvPr id="16" name="Rectangle 7"/>
          <p:cNvSpPr/>
          <p:nvPr/>
        </p:nvSpPr>
        <p:spPr>
          <a:xfrm>
            <a:off x="152400" y="6400800"/>
            <a:ext cx="1371600" cy="304800"/>
          </a:xfrm>
          <a:prstGeom prst="rect">
            <a:avLst/>
          </a:prstGeom>
          <a:solidFill>
            <a:srgbClr val="00964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Footer Placeholder 4"/>
          <p:cNvSpPr>
            <a:spLocks noGrp="1"/>
          </p:cNvSpPr>
          <p:nvPr>
            <p:ph type="ftr" sz="quarter" idx="10"/>
          </p:nvPr>
        </p:nvSpPr>
        <p:spPr>
          <a:xfrm>
            <a:off x="1447800" y="6400800"/>
            <a:ext cx="6172200" cy="304800"/>
          </a:xfrm>
        </p:spPr>
        <p:txBody>
          <a:bodyPr/>
          <a:lstStyle>
            <a:lvl1pPr>
              <a:defRPr b="1">
                <a:solidFill>
                  <a:srgbClr val="009644"/>
                </a:solidFill>
              </a:defRPr>
            </a:lvl1pPr>
          </a:lstStyle>
          <a:p>
            <a:pPr>
              <a:defRPr/>
            </a:pPr>
            <a:r>
              <a:rPr lang="en-US" sz="1000" dirty="0" smtClean="0">
                <a:solidFill>
                  <a:schemeClr val="tx1"/>
                </a:solidFill>
              </a:rPr>
              <a:t>Comptes nationaux </a:t>
            </a:r>
            <a:r>
              <a:rPr lang="en-US" sz="1000" dirty="0" err="1" smtClean="0">
                <a:solidFill>
                  <a:schemeClr val="tx1"/>
                </a:solidFill>
              </a:rPr>
              <a:t>trimestriels</a:t>
            </a:r>
            <a:r>
              <a:rPr lang="en-US" sz="1000" dirty="0" smtClean="0">
                <a:solidFill>
                  <a:schemeClr val="tx1"/>
                </a:solidFill>
              </a:rPr>
              <a:t> : </a:t>
            </a:r>
            <a:r>
              <a:rPr lang="en-US" sz="1000" dirty="0" err="1" smtClean="0">
                <a:solidFill>
                  <a:schemeClr val="tx1"/>
                </a:solidFill>
              </a:rPr>
              <a:t>Harmonisation</a:t>
            </a:r>
            <a:r>
              <a:rPr lang="en-US" sz="1000" dirty="0" smtClean="0">
                <a:solidFill>
                  <a:schemeClr val="tx1"/>
                </a:solidFill>
              </a:rPr>
              <a:t> des m</a:t>
            </a:r>
            <a:r>
              <a:rPr lang="fr-FR" sz="1000" dirty="0" err="1" smtClean="0">
                <a:solidFill>
                  <a:schemeClr val="tx1"/>
                </a:solidFill>
              </a:rPr>
              <a:t>ét</a:t>
            </a:r>
            <a:r>
              <a:rPr lang="en-US" sz="1000" dirty="0" err="1" smtClean="0">
                <a:solidFill>
                  <a:schemeClr val="tx1"/>
                </a:solidFill>
              </a:rPr>
              <a:t>hodes</a:t>
            </a:r>
            <a:r>
              <a:rPr lang="en-US" sz="1000" dirty="0" smtClean="0">
                <a:solidFill>
                  <a:schemeClr val="tx1"/>
                </a:solidFill>
              </a:rPr>
              <a:t> de travail et adoption des </a:t>
            </a:r>
            <a:r>
              <a:rPr lang="en-US" sz="1000" dirty="0" err="1" smtClean="0">
                <a:solidFill>
                  <a:schemeClr val="tx1"/>
                </a:solidFill>
              </a:rPr>
              <a:t>normes</a:t>
            </a:r>
            <a:r>
              <a:rPr lang="en-US" sz="1000" dirty="0" smtClean="0">
                <a:solidFill>
                  <a:schemeClr val="tx1"/>
                </a:solidFill>
              </a:rPr>
              <a:t> </a:t>
            </a:r>
            <a:r>
              <a:rPr lang="en-US" sz="1000" dirty="0" err="1" smtClean="0">
                <a:solidFill>
                  <a:schemeClr val="tx1"/>
                </a:solidFill>
              </a:rPr>
              <a:t>internationales</a:t>
            </a:r>
            <a:endParaRPr lang="en-US" sz="1000" dirty="0">
              <a:solidFill>
                <a:schemeClr val="tx1"/>
              </a:solidFill>
            </a:endParaRPr>
          </a:p>
        </p:txBody>
      </p:sp>
      <p:sp>
        <p:nvSpPr>
          <p:cNvPr id="19" name="Rectangle 18"/>
          <p:cNvSpPr/>
          <p:nvPr/>
        </p:nvSpPr>
        <p:spPr>
          <a:xfrm>
            <a:off x="152400" y="6400800"/>
            <a:ext cx="1300356" cy="246221"/>
          </a:xfrm>
          <a:prstGeom prst="rect">
            <a:avLst/>
          </a:prstGeom>
        </p:spPr>
        <p:txBody>
          <a:bodyPr wrap="square">
            <a:spAutoFit/>
          </a:bodyPr>
          <a:lstStyle/>
          <a:p>
            <a:fld id="{10310559-CA53-4CC6-B6FC-027D99C84AFE}" type="datetimeFigureOut">
              <a:rPr lang="en-US" sz="1000" smtClean="0"/>
              <a:pPr/>
              <a:t>1/21/2015</a:t>
            </a:fld>
            <a:endParaRPr lang="en-US" sz="1000" dirty="0"/>
          </a:p>
        </p:txBody>
      </p:sp>
      <p:sp>
        <p:nvSpPr>
          <p:cNvPr id="21" name="Rectangle 5"/>
          <p:cNvSpPr>
            <a:spLocks noChangeArrowheads="1"/>
          </p:cNvSpPr>
          <p:nvPr/>
        </p:nvSpPr>
        <p:spPr bwMode="auto">
          <a:xfrm>
            <a:off x="914400" y="1128663"/>
            <a:ext cx="7010400" cy="369332"/>
          </a:xfrm>
          <a:prstGeom prst="rect">
            <a:avLst/>
          </a:prstGeom>
          <a:solidFill>
            <a:srgbClr val="FFC000"/>
          </a:solidFill>
          <a:ln w="9525">
            <a:noFill/>
            <a:miter lim="800000"/>
            <a:headEnd/>
            <a:tailEnd/>
          </a:ln>
        </p:spPr>
        <p:txBody>
          <a:bodyPr>
            <a:spAutoFit/>
          </a:bodyPr>
          <a:lstStyle/>
          <a:p>
            <a:pPr algn="ctr"/>
            <a:r>
              <a:rPr lang="fr-FR" altLang="fr-FR" dirty="0" smtClean="0">
                <a:latin typeface="Calibri" pitchFamily="34" charset="0"/>
              </a:rPr>
              <a:t>2.3 Préparation des fichiers</a:t>
            </a:r>
            <a:endParaRPr lang="en-US" altLang="fr-FR" sz="1100" dirty="0">
              <a:latin typeface="Calibri" pitchFamily="34" charset="0"/>
            </a:endParaRPr>
          </a:p>
        </p:txBody>
      </p:sp>
      <p:graphicFrame>
        <p:nvGraphicFramePr>
          <p:cNvPr id="17" name="Tableau 1"/>
          <p:cNvGraphicFramePr>
            <a:graphicFrameLocks noGrp="1"/>
          </p:cNvGraphicFramePr>
          <p:nvPr>
            <p:extLst>
              <p:ext uri="{D42A27DB-BD31-4B8C-83A1-F6EECF244321}">
                <p14:modId xmlns:p14="http://schemas.microsoft.com/office/powerpoint/2010/main" val="3807802468"/>
              </p:ext>
            </p:extLst>
          </p:nvPr>
        </p:nvGraphicFramePr>
        <p:xfrm>
          <a:off x="304800" y="1541348"/>
          <a:ext cx="8581530" cy="3015404"/>
        </p:xfrm>
        <a:graphic>
          <a:graphicData uri="http://schemas.openxmlformats.org/drawingml/2006/table">
            <a:tbl>
              <a:tblPr/>
              <a:tblGrid>
                <a:gridCol w="990600"/>
                <a:gridCol w="609600"/>
                <a:gridCol w="1579636"/>
                <a:gridCol w="2154164"/>
                <a:gridCol w="1525251"/>
                <a:gridCol w="1722279"/>
              </a:tblGrid>
              <a:tr h="287452">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FFFFFF"/>
                          </a:solidFill>
                          <a:effectLst/>
                          <a:latin typeface="Calibri" panose="020F0502020204030204" pitchFamily="34" charset="0"/>
                          <a:cs typeface="Arial" panose="020B0604020202020204" pitchFamily="34" charset="0"/>
                        </a:rPr>
                        <a:t>Liste des fich</a:t>
                      </a: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Type</a:t>
                      </a:r>
                    </a:p>
                  </a:txBody>
                  <a:tcPr marT="45722" marB="45722"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Contenu</a:t>
                      </a:r>
                    </a:p>
                  </a:txBody>
                  <a:tcPr marT="45722" marB="45722"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Résultats produits</a:t>
                      </a:r>
                    </a:p>
                  </a:txBody>
                  <a:tcPr marT="45722" marB="45722"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Fichiers dépendants</a:t>
                      </a:r>
                    </a:p>
                  </a:txBody>
                  <a:tcPr marT="45722" marB="45722"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Observations</a:t>
                      </a:r>
                    </a:p>
                  </a:txBody>
                  <a:tcPr marT="45722" marB="45722"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r>
              <a:tr h="838200">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err="1" smtClean="0">
                          <a:ln>
                            <a:noFill/>
                          </a:ln>
                          <a:solidFill>
                            <a:srgbClr val="000000"/>
                          </a:solidFill>
                          <a:effectLst/>
                          <a:latin typeface="Calibri" panose="020F0502020204030204" pitchFamily="34" charset="0"/>
                          <a:cs typeface="Arial" panose="020B0604020202020204" pitchFamily="34" charset="0"/>
                        </a:rPr>
                        <a:t>Flow_agg_prod_apu</a:t>
                      </a: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Excel</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Production annuelle des services financiers</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SYNTHESE TRE</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Feuille passage CN CNT</a:t>
                      </a:r>
                    </a:p>
                  </a:txBody>
                  <a:tcPr marT="45718" marB="45718"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822964">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err="1" smtClean="0">
                          <a:ln>
                            <a:noFill/>
                          </a:ln>
                          <a:solidFill>
                            <a:srgbClr val="000000"/>
                          </a:solidFill>
                          <a:effectLst/>
                          <a:latin typeface="Calibri" panose="020F0502020204030204" pitchFamily="34" charset="0"/>
                          <a:cs typeface="Arial" panose="020B0604020202020204" pitchFamily="34" charset="0"/>
                        </a:rPr>
                        <a:t>flow_rel_ind_APU</a:t>
                      </a: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Excel</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Indicateur trimestriel des services non marchands</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err="1" smtClean="0">
                          <a:ln>
                            <a:noFill/>
                          </a:ln>
                          <a:solidFill>
                            <a:srgbClr val="000000"/>
                          </a:solidFill>
                          <a:effectLst/>
                          <a:latin typeface="Calibri" panose="020F0502020204030204" pitchFamily="34" charset="0"/>
                          <a:cs typeface="Arial" panose="020B0604020202020204" pitchFamily="34" charset="0"/>
                        </a:rPr>
                        <a:t>Trait_apu</a:t>
                      </a: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r>
              <a:tr h="405139">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err="1" smtClean="0">
                          <a:ln>
                            <a:noFill/>
                          </a:ln>
                          <a:solidFill>
                            <a:srgbClr val="000000"/>
                          </a:solidFill>
                          <a:effectLst/>
                          <a:latin typeface="Calibri" panose="020F0502020204030204" pitchFamily="34" charset="0"/>
                          <a:cs typeface="Arial" panose="020B0604020202020204" pitchFamily="34" charset="0"/>
                        </a:rPr>
                        <a:t>batch_flow_prod_apu</a:t>
                      </a: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batch</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Programme ECOTRIM</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Productions trimestrielles de services non marchands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err="1" smtClean="0">
                          <a:ln>
                            <a:noFill/>
                          </a:ln>
                          <a:solidFill>
                            <a:srgbClr val="000000"/>
                          </a:solidFill>
                          <a:effectLst/>
                          <a:latin typeface="Calibri" panose="020F0502020204030204" pitchFamily="34" charset="0"/>
                          <a:cs typeface="Arial" panose="020B0604020202020204" pitchFamily="34" charset="0"/>
                        </a:rPr>
                        <a:t>Flow_agg_prod_apu</a:t>
                      </a: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err="1" smtClean="0">
                          <a:ln>
                            <a:noFill/>
                          </a:ln>
                          <a:solidFill>
                            <a:srgbClr val="000000"/>
                          </a:solidFill>
                          <a:effectLst/>
                          <a:latin typeface="Calibri" panose="020F0502020204030204" pitchFamily="34" charset="0"/>
                          <a:cs typeface="Arial" panose="020B0604020202020204" pitchFamily="34" charset="0"/>
                        </a:rPr>
                        <a:t>flow_rel_ind_APU</a:t>
                      </a: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bl>
          </a:graphicData>
        </a:graphic>
      </p:graphicFrame>
    </p:spTree>
    <p:extLst>
      <p:ext uri="{BB962C8B-B14F-4D97-AF65-F5344CB8AC3E}">
        <p14:creationId xmlns:p14="http://schemas.microsoft.com/office/powerpoint/2010/main" val="792879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7378</TotalTime>
  <Words>1296</Words>
  <Application>Microsoft Office PowerPoint</Application>
  <PresentationFormat>Affichage à l'écran (4:3)</PresentationFormat>
  <Paragraphs>210</Paragraphs>
  <Slides>15</Slides>
  <Notes>14</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Office Theme</vt:lpstr>
      <vt:lpstr>METHODOLOGIE DES BRANCHES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International Monetary Fund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hgbossa</dc:creator>
  <cp:lastModifiedBy>Dieudonné</cp:lastModifiedBy>
  <cp:revision>112</cp:revision>
  <dcterms:created xsi:type="dcterms:W3CDTF">2014-11-21T10:25:01Z</dcterms:created>
  <dcterms:modified xsi:type="dcterms:W3CDTF">2015-01-21T11:10:16Z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83613359</vt:i4>
  </property>
  <property fmtid="{D5CDD505-2E9C-101B-9397-08002B2CF9AE}" pid="3" name="_NewReviewCycle">
    <vt:lpwstr/>
  </property>
  <property fmtid="{D5CDD505-2E9C-101B-9397-08002B2CF9AE}" pid="4" name="_EmailSubject">
    <vt:lpwstr>Séminaire comptes trimestriels a Bamako du 19 au 23 janvier 2015</vt:lpwstr>
  </property>
  <property fmtid="{D5CDD505-2E9C-101B-9397-08002B2CF9AE}" pid="5" name="_AuthorEmail">
    <vt:lpwstr>HGbossa@imf.org</vt:lpwstr>
  </property>
  <property fmtid="{D5CDD505-2E9C-101B-9397-08002B2CF9AE}" pid="6" name="_AuthorEmailDisplayName">
    <vt:lpwstr>Gbossa, Hubert</vt:lpwstr>
  </property>
</Properties>
</file>