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2" r:id="rId1"/>
  </p:sldMasterIdLst>
  <p:notesMasterIdLst>
    <p:notesMasterId r:id="rId12"/>
  </p:notesMasterIdLst>
  <p:handoutMasterIdLst>
    <p:handoutMasterId r:id="rId13"/>
  </p:handoutMasterIdLst>
  <p:sldIdLst>
    <p:sldId id="256" r:id="rId2"/>
    <p:sldId id="261" r:id="rId3"/>
    <p:sldId id="282" r:id="rId4"/>
    <p:sldId id="283" r:id="rId5"/>
    <p:sldId id="284" r:id="rId6"/>
    <p:sldId id="285" r:id="rId7"/>
    <p:sldId id="286" r:id="rId8"/>
    <p:sldId id="287" r:id="rId9"/>
    <p:sldId id="289" r:id="rId10"/>
    <p:sldId id="290" r:id="rId11"/>
  </p:sldIdLst>
  <p:sldSz cx="9144000" cy="6858000" type="screen4x3"/>
  <p:notesSz cx="6858000" cy="91440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00"/>
    <a:srgbClr val="009999"/>
    <a:srgbClr val="FF9933"/>
    <a:srgbClr val="6631FD"/>
    <a:srgbClr val="8A102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9" autoAdjust="0"/>
    <p:restoredTop sz="94737" autoAdjust="0"/>
  </p:normalViewPr>
  <p:slideViewPr>
    <p:cSldViewPr>
      <p:cViewPr varScale="1">
        <p:scale>
          <a:sx n="70" d="100"/>
          <a:sy n="70" d="100"/>
        </p:scale>
        <p:origin x="-137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GB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endParaRPr lang="en-GB"/>
          </a:p>
        </p:txBody>
      </p:sp>
      <p:sp>
        <p:nvSpPr>
          <p:cNvPr id="717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GB"/>
          </a:p>
        </p:txBody>
      </p:sp>
      <p:sp>
        <p:nvSpPr>
          <p:cNvPr id="717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49F14E53-95DE-429D-976D-B582FE4B4CB6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4502106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GB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endParaRPr lang="en-GB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GB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BFD38FEF-975B-4713-9B34-8A9ED50FD0A2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660702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837372F-99E4-4EF5-9B42-0E5BB2D18033}" type="slidenum">
              <a:rPr lang="en-GB"/>
              <a:pPr/>
              <a:t>1</a:t>
            </a:fld>
            <a:endParaRPr lang="en-GB"/>
          </a:p>
        </p:txBody>
      </p:sp>
      <p:sp>
        <p:nvSpPr>
          <p:cNvPr id="6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133600" y="1371600"/>
            <a:ext cx="6477000" cy="1752600"/>
          </a:xfrm>
        </p:spPr>
        <p:txBody>
          <a:bodyPr/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7577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133600" y="3733800"/>
            <a:ext cx="6477000" cy="19812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75780" name="Rectangle 4"/>
          <p:cNvSpPr>
            <a:spLocks noGrp="1" noChangeArrowheads="1"/>
          </p:cNvSpPr>
          <p:nvPr>
            <p:ph type="dt" sz="half" idx="2"/>
          </p:nvPr>
        </p:nvSpPr>
        <p:spPr>
          <a:xfrm>
            <a:off x="7086600" y="6248400"/>
            <a:ext cx="15240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5781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38100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Atelier sur les comptes nationaux  Afristat 2013</a:t>
            </a:r>
            <a:endParaRPr lang="en-US"/>
          </a:p>
        </p:txBody>
      </p:sp>
      <p:sp>
        <p:nvSpPr>
          <p:cNvPr id="75782" name="Rectangle 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2209800" y="6248400"/>
            <a:ext cx="1219200" cy="457200"/>
          </a:xfrm>
        </p:spPr>
        <p:txBody>
          <a:bodyPr/>
          <a:lstStyle>
            <a:lvl1pPr>
              <a:defRPr/>
            </a:lvl1pPr>
          </a:lstStyle>
          <a:p>
            <a:fld id="{F12A78D7-AF82-49F1-BB4A-0A375665737D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75783" name="Line 7"/>
          <p:cNvSpPr>
            <a:spLocks noChangeShapeType="1"/>
          </p:cNvSpPr>
          <p:nvPr/>
        </p:nvSpPr>
        <p:spPr bwMode="auto">
          <a:xfrm>
            <a:off x="1905000" y="1219200"/>
            <a:ext cx="0" cy="2057400"/>
          </a:xfrm>
          <a:prstGeom prst="line">
            <a:avLst/>
          </a:prstGeom>
          <a:noFill/>
          <a:ln w="34925">
            <a:solidFill>
              <a:schemeClr val="tx2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75784" name="Oval 8"/>
          <p:cNvSpPr>
            <a:spLocks noChangeArrowheads="1"/>
          </p:cNvSpPr>
          <p:nvPr/>
        </p:nvSpPr>
        <p:spPr bwMode="auto">
          <a:xfrm>
            <a:off x="163513" y="2103438"/>
            <a:ext cx="347662" cy="347662"/>
          </a:xfrm>
          <a:prstGeom prst="ellipse">
            <a:avLst/>
          </a:prstGeom>
          <a:solidFill>
            <a:schemeClr val="tx1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endParaRPr lang="en-US" sz="2400">
              <a:latin typeface="Times New Roman" pitchFamily="18" charset="0"/>
            </a:endParaRPr>
          </a:p>
        </p:txBody>
      </p:sp>
      <p:sp>
        <p:nvSpPr>
          <p:cNvPr id="75785" name="Oval 9"/>
          <p:cNvSpPr>
            <a:spLocks noChangeArrowheads="1"/>
          </p:cNvSpPr>
          <p:nvPr/>
        </p:nvSpPr>
        <p:spPr bwMode="auto">
          <a:xfrm>
            <a:off x="739775" y="2105025"/>
            <a:ext cx="349250" cy="347663"/>
          </a:xfrm>
          <a:prstGeom prst="ellipse">
            <a:avLst/>
          </a:prstGeom>
          <a:solidFill>
            <a:schemeClr val="accent1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endParaRPr lang="en-US" sz="2400">
              <a:latin typeface="Times New Roman" pitchFamily="18" charset="0"/>
            </a:endParaRPr>
          </a:p>
        </p:txBody>
      </p:sp>
      <p:sp>
        <p:nvSpPr>
          <p:cNvPr id="75786" name="Oval 10"/>
          <p:cNvSpPr>
            <a:spLocks noChangeArrowheads="1"/>
          </p:cNvSpPr>
          <p:nvPr/>
        </p:nvSpPr>
        <p:spPr bwMode="auto">
          <a:xfrm>
            <a:off x="1317625" y="2105025"/>
            <a:ext cx="347663" cy="347663"/>
          </a:xfrm>
          <a:prstGeom prst="ellipse">
            <a:avLst/>
          </a:prstGeom>
          <a:solidFill>
            <a:schemeClr val="accent2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endParaRPr lang="en-US" sz="2400">
              <a:latin typeface="Times New Roman" pitchFamily="18" charset="0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Atelier sur les comptes nationaux  Afristat 2013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57D20F0-A1E0-4877-8D46-171463D2288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190500"/>
            <a:ext cx="1752600" cy="58293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24000" y="190500"/>
            <a:ext cx="5105400" cy="58293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Atelier sur les comptes nationaux  Afristat 2013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5D209DD-B507-4819-8C31-20E6A3052A6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 preserve="1">
  <p:cSld name="Title and Tex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0" y="190500"/>
            <a:ext cx="7010400" cy="152717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524000" y="1905000"/>
            <a:ext cx="70104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24000" y="4038600"/>
            <a:ext cx="70104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6294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2766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Atelier sur les comptes nationaux  Afristat 2013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524000" y="6248400"/>
            <a:ext cx="1295400" cy="457200"/>
          </a:xfrm>
        </p:spPr>
        <p:txBody>
          <a:bodyPr/>
          <a:lstStyle>
            <a:lvl1pPr>
              <a:defRPr/>
            </a:lvl1pPr>
          </a:lstStyle>
          <a:p>
            <a:fld id="{ECE6A480-4F82-46DD-BBE2-4E92B66AD18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0" y="190500"/>
            <a:ext cx="7010400" cy="152717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524000" y="1905000"/>
            <a:ext cx="3429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5105400" y="1905000"/>
            <a:ext cx="34290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5105400" y="4038600"/>
            <a:ext cx="34290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>
          <a:xfrm>
            <a:off x="66294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32766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Atelier sur les comptes nationaux  Afristat 2013</a:t>
            </a:r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>
          <a:xfrm>
            <a:off x="1524000" y="6248400"/>
            <a:ext cx="1295400" cy="457200"/>
          </a:xfrm>
        </p:spPr>
        <p:txBody>
          <a:bodyPr/>
          <a:lstStyle>
            <a:lvl1pPr>
              <a:defRPr/>
            </a:lvl1pPr>
          </a:lstStyle>
          <a:p>
            <a:fld id="{CCB001D4-927E-4960-A66B-CA511371367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Atelier sur les comptes nationaux  Afristat 2013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F6FBE77-18A7-4EC6-A2DA-51BE9479C18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Atelier sur les comptes nationaux  Afristat 2013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F85C90C-2ED0-458C-A73F-1562FF0FC77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24000" y="1905000"/>
            <a:ext cx="3429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05400" y="1905000"/>
            <a:ext cx="3429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Atelier sur les comptes nationaux  Afristat 2013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65C6762-4060-4898-A770-B52928FCA7F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Atelier sur les comptes nationaux  Afristat 2013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6C676F3-294E-44A6-A7FC-8DCBD204526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Atelier sur les comptes nationaux  Afristat 2013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AFE01F9-2B5F-46BF-AC91-C2D9E9E6A97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Atelier sur les comptes nationaux  Afristat 2013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B4E20D8-22F1-4795-B485-C49D84ACC6C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Atelier sur les comptes nationaux  Afristat 2013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06830EE-FC2F-46E7-B278-2655D966121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fr-F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Atelier sur les comptes nationaux  Afristat 2013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0B5F299-9970-4FE6-A3AE-DC4048218AA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524000" y="190500"/>
            <a:ext cx="7010400" cy="1527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7475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524000" y="1905000"/>
            <a:ext cx="7010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7475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6294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/>
            </a:lvl1pPr>
          </a:lstStyle>
          <a:p>
            <a:endParaRPr lang="en-US"/>
          </a:p>
        </p:txBody>
      </p:sp>
      <p:sp>
        <p:nvSpPr>
          <p:cNvPr id="7475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2766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/>
            </a:lvl1pPr>
          </a:lstStyle>
          <a:p>
            <a:r>
              <a:rPr lang="fr-FR" smtClean="0"/>
              <a:t>Atelier sur les comptes nationaux  Afristat 2013</a:t>
            </a:r>
            <a:endParaRPr lang="en-US"/>
          </a:p>
        </p:txBody>
      </p:sp>
      <p:sp>
        <p:nvSpPr>
          <p:cNvPr id="7475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524000" y="6248400"/>
            <a:ext cx="1295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/>
            </a:lvl1pPr>
          </a:lstStyle>
          <a:p>
            <a:fld id="{3A3ACCF0-6515-4B02-AA70-311150B7E66B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74759" name="Line 7"/>
          <p:cNvSpPr>
            <a:spLocks noChangeShapeType="1"/>
          </p:cNvSpPr>
          <p:nvPr/>
        </p:nvSpPr>
        <p:spPr bwMode="auto">
          <a:xfrm flipV="1">
            <a:off x="1371600" y="304800"/>
            <a:ext cx="0" cy="1295400"/>
          </a:xfrm>
          <a:prstGeom prst="line">
            <a:avLst/>
          </a:prstGeom>
          <a:noFill/>
          <a:ln w="38100">
            <a:solidFill>
              <a:schemeClr val="tx2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74760" name="Oval 8"/>
          <p:cNvSpPr>
            <a:spLocks noChangeArrowheads="1"/>
          </p:cNvSpPr>
          <p:nvPr/>
        </p:nvSpPr>
        <p:spPr bwMode="auto">
          <a:xfrm>
            <a:off x="152400" y="838200"/>
            <a:ext cx="228600" cy="228600"/>
          </a:xfrm>
          <a:prstGeom prst="ellipse">
            <a:avLst/>
          </a:prstGeom>
          <a:solidFill>
            <a:schemeClr val="tx1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endParaRPr lang="en-US" sz="2400">
              <a:latin typeface="Times New Roman" pitchFamily="18" charset="0"/>
            </a:endParaRPr>
          </a:p>
        </p:txBody>
      </p:sp>
      <p:sp>
        <p:nvSpPr>
          <p:cNvPr id="74761" name="Oval 9"/>
          <p:cNvSpPr>
            <a:spLocks noChangeArrowheads="1"/>
          </p:cNvSpPr>
          <p:nvPr/>
        </p:nvSpPr>
        <p:spPr bwMode="auto">
          <a:xfrm>
            <a:off x="539750" y="838200"/>
            <a:ext cx="228600" cy="228600"/>
          </a:xfrm>
          <a:prstGeom prst="ellipse">
            <a:avLst/>
          </a:prstGeom>
          <a:solidFill>
            <a:schemeClr val="accent1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endParaRPr lang="en-US" sz="2400">
              <a:latin typeface="Times New Roman" pitchFamily="18" charset="0"/>
            </a:endParaRPr>
          </a:p>
        </p:txBody>
      </p:sp>
      <p:sp>
        <p:nvSpPr>
          <p:cNvPr id="74762" name="Oval 10"/>
          <p:cNvSpPr>
            <a:spLocks noChangeArrowheads="1"/>
          </p:cNvSpPr>
          <p:nvPr/>
        </p:nvSpPr>
        <p:spPr bwMode="auto">
          <a:xfrm>
            <a:off x="927100" y="838200"/>
            <a:ext cx="228600" cy="228600"/>
          </a:xfrm>
          <a:prstGeom prst="ellipse">
            <a:avLst/>
          </a:prstGeom>
          <a:solidFill>
            <a:schemeClr val="accent2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endParaRPr lang="en-US" sz="2400">
              <a:latin typeface="Times New Roman" pitchFamily="18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  <p:sldLayoutId id="2147483654" r:id="rId2"/>
    <p:sldLayoutId id="2147483655" r:id="rId3"/>
    <p:sldLayoutId id="2147483656" r:id="rId4"/>
    <p:sldLayoutId id="2147483657" r:id="rId5"/>
    <p:sldLayoutId id="2147483658" r:id="rId6"/>
    <p:sldLayoutId id="2147483659" r:id="rId7"/>
    <p:sldLayoutId id="2147483660" r:id="rId8"/>
    <p:sldLayoutId id="2147483661" r:id="rId9"/>
    <p:sldLayoutId id="2147483662" r:id="rId10"/>
    <p:sldLayoutId id="2147483663" r:id="rId11"/>
    <p:sldLayoutId id="2147483664" r:id="rId12"/>
    <p:sldLayoutId id="2147483665" r:id="rId13"/>
  </p:sldLayoutIdLst>
  <p:timing>
    <p:tnLst>
      <p:par>
        <p:cTn id="1" dur="indefinite" restart="never" nodeType="tmRoot"/>
      </p:par>
    </p:tnLst>
  </p:timing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SzPct val="70000"/>
        <a:buFont typeface="Wingdings" pitchFamily="2" charset="2"/>
        <a:buChar char="¢"/>
        <a:defRPr sz="30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l"/>
        <a:defRPr sz="2800">
          <a:solidFill>
            <a:schemeClr val="tx2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Char char="•"/>
        <a:defRPr sz="2400">
          <a:solidFill>
            <a:schemeClr val="tx2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000">
          <a:solidFill>
            <a:schemeClr val="tx2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2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2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2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2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2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gif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hyperlink" Target="Suivi_Insee_2.ppt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gi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hyperlink" Target="Bilan_ERETESAfritac.pptx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gi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fr-FR" sz="4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n-lt"/>
                <a:ea typeface="+mn-ea"/>
                <a:cs typeface="+mn-cs"/>
              </a:rPr>
              <a:t>Projet ERETES</a:t>
            </a:r>
            <a:endParaRPr lang="fr-FR" sz="48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+mn-lt"/>
              <a:ea typeface="+mn-ea"/>
              <a:cs typeface="+mn-cs"/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123728" y="4365104"/>
            <a:ext cx="6477000" cy="1357306"/>
          </a:xfrm>
        </p:spPr>
        <p:txBody>
          <a:bodyPr/>
          <a:lstStyle/>
          <a:p>
            <a:r>
              <a:rPr lang="fr-FR" sz="32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>
                    <a:lumMod val="60000"/>
                    <a:lumOff val="4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Bilan 2013</a:t>
            </a:r>
            <a:endParaRPr lang="fr-FR" sz="32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tx1">
                  <a:lumMod val="60000"/>
                  <a:lumOff val="40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pic>
        <p:nvPicPr>
          <p:cNvPr id="10" name="Picture 9" descr="logoTrasysNew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14282" y="6275409"/>
            <a:ext cx="1214414" cy="582591"/>
          </a:xfrm>
          <a:prstGeom prst="rect">
            <a:avLst/>
          </a:prstGeom>
        </p:spPr>
      </p:pic>
      <p:sp>
        <p:nvSpPr>
          <p:cNvPr id="11" name="Slide Number Placeholder 10"/>
          <p:cNvSpPr>
            <a:spLocks noGrp="1"/>
          </p:cNvSpPr>
          <p:nvPr>
            <p:ph type="sldNum" sz="quarter" idx="4"/>
          </p:nvPr>
        </p:nvSpPr>
        <p:spPr>
          <a:xfrm>
            <a:off x="7572396" y="6400800"/>
            <a:ext cx="1219200" cy="457200"/>
          </a:xfrm>
        </p:spPr>
        <p:txBody>
          <a:bodyPr/>
          <a:lstStyle/>
          <a:p>
            <a:fld id="{F12A78D7-AF82-49F1-BB4A-0A375665737D}" type="slidenum">
              <a:rPr lang="fr-FR" smtClean="0"/>
              <a:pPr/>
              <a:t>1</a:t>
            </a:fld>
            <a:endParaRPr lang="fr-FR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3"/>
          </p:nvPr>
        </p:nvSpPr>
        <p:spPr>
          <a:xfrm>
            <a:off x="3052746" y="6400800"/>
            <a:ext cx="2895600" cy="457200"/>
          </a:xfrm>
        </p:spPr>
        <p:txBody>
          <a:bodyPr/>
          <a:lstStyle/>
          <a:p>
            <a:r>
              <a:rPr lang="fr-FR" dirty="0" smtClean="0"/>
              <a:t>Atelier sur les comptes nationaux  Afristat 2013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1916832"/>
            <a:ext cx="1584176" cy="68468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En </a:t>
            </a:r>
            <a:r>
              <a:rPr lang="en-GB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Afrique</a:t>
            </a:r>
            <a:r>
              <a:rPr lang="en-GB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</a:t>
            </a:r>
          </a:p>
          <a:p>
            <a:pPr lvl="1"/>
            <a:r>
              <a:rPr lang="en-GB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>
                    <a:lumMod val="40000"/>
                    <a:lumOff val="6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2 ateliers Afritac avec un </a:t>
            </a:r>
            <a:r>
              <a:rPr lang="en-GB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>
                    <a:lumMod val="40000"/>
                    <a:lumOff val="6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niveau</a:t>
            </a:r>
            <a:r>
              <a:rPr lang="en-GB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>
                    <a:lumMod val="40000"/>
                    <a:lumOff val="6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</a:t>
            </a:r>
            <a:r>
              <a:rPr lang="en-GB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>
                    <a:lumMod val="40000"/>
                    <a:lumOff val="6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débutant</a:t>
            </a:r>
            <a:r>
              <a:rPr lang="en-GB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>
                    <a:lumMod val="40000"/>
                    <a:lumOff val="6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et un </a:t>
            </a:r>
            <a:r>
              <a:rPr lang="en-GB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>
                    <a:lumMod val="40000"/>
                    <a:lumOff val="6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niveau</a:t>
            </a:r>
            <a:r>
              <a:rPr lang="en-GB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>
                    <a:lumMod val="40000"/>
                    <a:lumOff val="6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</a:t>
            </a:r>
            <a:r>
              <a:rPr lang="en-GB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>
                    <a:lumMod val="40000"/>
                    <a:lumOff val="6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avancé</a:t>
            </a:r>
            <a:endParaRPr lang="en-GB" b="1" dirty="0" smtClean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tx1">
                  <a:lumMod val="40000"/>
                  <a:lumOff val="60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  <a:p>
            <a:r>
              <a:rPr lang="en-GB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En </a:t>
            </a:r>
            <a:r>
              <a:rPr lang="en-GB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Amérique</a:t>
            </a:r>
            <a:r>
              <a:rPr lang="en-GB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</a:t>
            </a:r>
            <a:r>
              <a:rPr lang="en-GB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Latine</a:t>
            </a:r>
            <a:endParaRPr lang="en-GB" b="1" dirty="0" smtClean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  <a:p>
            <a:pPr lvl="1"/>
            <a:r>
              <a:rPr lang="en-GB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>
                    <a:lumMod val="40000"/>
                    <a:lumOff val="6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1 atelier au </a:t>
            </a:r>
            <a:r>
              <a:rPr lang="en-GB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>
                    <a:lumMod val="40000"/>
                    <a:lumOff val="6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Pérou</a:t>
            </a:r>
            <a:r>
              <a:rPr lang="en-GB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>
                    <a:lumMod val="40000"/>
                    <a:lumOff val="6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</a:t>
            </a:r>
          </a:p>
          <a:p>
            <a:r>
              <a:rPr lang="en-GB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Ailleurs</a:t>
            </a:r>
            <a:endParaRPr lang="en-GB" b="1" dirty="0" smtClean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  <a:p>
            <a:pPr lvl="1"/>
            <a:r>
              <a:rPr lang="en-GB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>
                    <a:lumMod val="40000"/>
                    <a:lumOff val="6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hlinkClick r:id="rId2" action="ppaction://hlinkpres?slideindex=1&amp;slidetitle="/>
              </a:rPr>
              <a:t>ateliers INSEE </a:t>
            </a:r>
            <a:endParaRPr lang="en-GB" b="1" dirty="0" smtClean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tx1">
                  <a:lumMod val="40000"/>
                  <a:lumOff val="60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  <a:p>
            <a:pPr marL="457200" lvl="1" indent="0">
              <a:buNone/>
            </a:pPr>
            <a:endParaRPr lang="en-GB" b="1" dirty="0" smtClean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  <a:p>
            <a:pPr marL="0" indent="0">
              <a:buNone/>
            </a:pPr>
            <a:endParaRPr lang="en-GB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  <a:p>
            <a:pPr marL="457200" lvl="1" indent="0">
              <a:buNone/>
            </a:pPr>
            <a:endParaRPr lang="en-GB" b="1" dirty="0" smtClean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  <a:p>
            <a:endParaRPr lang="en-GB" b="1" dirty="0" smtClean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pic>
        <p:nvPicPr>
          <p:cNvPr id="11" name="Picture 10" descr="logoTrasysNew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14282" y="6275409"/>
            <a:ext cx="1214414" cy="582591"/>
          </a:xfrm>
          <a:prstGeom prst="rect">
            <a:avLst/>
          </a:prstGeom>
        </p:spPr>
      </p:pic>
      <p:sp>
        <p:nvSpPr>
          <p:cNvPr id="12" name="Slide Number Placeholder 10"/>
          <p:cNvSpPr>
            <a:spLocks noGrp="1"/>
          </p:cNvSpPr>
          <p:nvPr>
            <p:ph type="sldNum" sz="quarter" idx="4294967295"/>
          </p:nvPr>
        </p:nvSpPr>
        <p:spPr>
          <a:xfrm>
            <a:off x="7572396" y="6400800"/>
            <a:ext cx="1219200" cy="457200"/>
          </a:xfrm>
          <a:prstGeom prst="rect">
            <a:avLst/>
          </a:prstGeom>
        </p:spPr>
        <p:txBody>
          <a:bodyPr/>
          <a:lstStyle/>
          <a:p>
            <a:fld id="{F12A78D7-AF82-49F1-BB4A-0A375665737D}" type="slidenum">
              <a:rPr lang="fr-FR" smtClean="0"/>
              <a:pPr/>
              <a:t>10</a:t>
            </a:fld>
            <a:endParaRPr lang="fr-FR" dirty="0"/>
          </a:p>
        </p:txBody>
      </p:sp>
      <p:sp>
        <p:nvSpPr>
          <p:cNvPr id="13" name="Footer Placeholder 11"/>
          <p:cNvSpPr>
            <a:spLocks noGrp="1"/>
          </p:cNvSpPr>
          <p:nvPr>
            <p:ph type="ftr" sz="quarter" idx="4294967295"/>
          </p:nvPr>
        </p:nvSpPr>
        <p:spPr>
          <a:xfrm>
            <a:off x="3052746" y="6400800"/>
            <a:ext cx="2895600" cy="457200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fr-FR" sz="1200" smtClean="0"/>
              <a:t>Atelier sur les comptes nationaux  Afristat 2013</a:t>
            </a:r>
            <a:endParaRPr lang="fr-FR" sz="1200" dirty="0" smtClean="0"/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445135" y="527716"/>
            <a:ext cx="7010400" cy="814797"/>
          </a:xfrm>
          <a:ln>
            <a:solidFill>
              <a:schemeClr val="accent1"/>
            </a:solidFill>
          </a:ln>
        </p:spPr>
        <p:style>
          <a:lnRef idx="0">
            <a:schemeClr val="accent4"/>
          </a:lnRef>
          <a:fillRef idx="1003">
            <a:schemeClr val="lt2"/>
          </a:fillRef>
          <a:effectRef idx="3">
            <a:schemeClr val="accent4"/>
          </a:effectRef>
          <a:fontRef idx="minor">
            <a:schemeClr val="lt1"/>
          </a:fontRef>
        </p:style>
        <p:txBody>
          <a:bodyPr/>
          <a:lstStyle/>
          <a:p>
            <a:r>
              <a:rPr lang="fr-FR" sz="2800" dirty="0" smtClean="0"/>
              <a:t>Formation et consolidation des acquis</a:t>
            </a:r>
            <a:endParaRPr lang="fr-FR" sz="2800" dirty="0"/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764704"/>
            <a:ext cx="1259632" cy="5444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1492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>
                    <a:lumMod val="40000"/>
                    <a:lumOff val="6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Outils</a:t>
            </a:r>
            <a:r>
              <a:rPr lang="en-GB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>
                    <a:lumMod val="40000"/>
                    <a:lumOff val="6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</a:t>
            </a:r>
            <a:r>
              <a:rPr lang="en-GB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>
                    <a:lumMod val="40000"/>
                    <a:lumOff val="6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disponibles</a:t>
            </a:r>
            <a:r>
              <a:rPr lang="en-GB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>
                    <a:lumMod val="40000"/>
                    <a:lumOff val="6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</a:t>
            </a:r>
          </a:p>
          <a:p>
            <a:r>
              <a:rPr lang="en-GB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>
                    <a:lumMod val="40000"/>
                    <a:lumOff val="6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Partenariats</a:t>
            </a:r>
            <a:endParaRPr lang="en-GB" b="1" dirty="0" smtClean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tx1">
                  <a:lumMod val="40000"/>
                  <a:lumOff val="60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  <a:p>
            <a:r>
              <a:rPr lang="en-GB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>
                    <a:lumMod val="40000"/>
                    <a:lumOff val="6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Formation et consolidation des </a:t>
            </a:r>
            <a:r>
              <a:rPr lang="en-GB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>
                    <a:lumMod val="40000"/>
                    <a:lumOff val="6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acquis</a:t>
            </a:r>
            <a:r>
              <a:rPr lang="en-GB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>
                    <a:lumMod val="40000"/>
                    <a:lumOff val="6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</a:t>
            </a:r>
          </a:p>
          <a:p>
            <a:pPr marL="0" indent="0">
              <a:buNone/>
            </a:pPr>
            <a:endParaRPr lang="en-GB" b="1" dirty="0" smtClean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pic>
        <p:nvPicPr>
          <p:cNvPr id="11" name="Picture 10" descr="logoTrasysNew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14282" y="6275409"/>
            <a:ext cx="1214414" cy="582591"/>
          </a:xfrm>
          <a:prstGeom prst="rect">
            <a:avLst/>
          </a:prstGeom>
        </p:spPr>
      </p:pic>
      <p:sp>
        <p:nvSpPr>
          <p:cNvPr id="12" name="Slide Number Placeholder 10"/>
          <p:cNvSpPr>
            <a:spLocks noGrp="1"/>
          </p:cNvSpPr>
          <p:nvPr>
            <p:ph type="sldNum" sz="quarter" idx="4294967295"/>
          </p:nvPr>
        </p:nvSpPr>
        <p:spPr>
          <a:xfrm>
            <a:off x="7572396" y="6400800"/>
            <a:ext cx="1219200" cy="457200"/>
          </a:xfrm>
          <a:prstGeom prst="rect">
            <a:avLst/>
          </a:prstGeom>
        </p:spPr>
        <p:txBody>
          <a:bodyPr/>
          <a:lstStyle/>
          <a:p>
            <a:fld id="{F12A78D7-AF82-49F1-BB4A-0A375665737D}" type="slidenum">
              <a:rPr lang="fr-FR" smtClean="0"/>
              <a:pPr/>
              <a:t>2</a:t>
            </a:fld>
            <a:endParaRPr lang="fr-FR" dirty="0"/>
          </a:p>
        </p:txBody>
      </p:sp>
      <p:sp>
        <p:nvSpPr>
          <p:cNvPr id="13" name="Footer Placeholder 11"/>
          <p:cNvSpPr>
            <a:spLocks noGrp="1"/>
          </p:cNvSpPr>
          <p:nvPr>
            <p:ph type="ftr" sz="quarter" idx="4294967295"/>
          </p:nvPr>
        </p:nvSpPr>
        <p:spPr>
          <a:xfrm>
            <a:off x="3052746" y="6400800"/>
            <a:ext cx="2895600" cy="457200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fr-FR" sz="1200" smtClean="0"/>
              <a:t>Atelier sur les comptes nationaux  Afristat 2013</a:t>
            </a:r>
            <a:endParaRPr lang="fr-FR" sz="1200" dirty="0" smtClean="0"/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445135" y="527716"/>
            <a:ext cx="7010400" cy="814797"/>
          </a:xfrm>
          <a:ln>
            <a:solidFill>
              <a:schemeClr val="accent1"/>
            </a:solidFill>
          </a:ln>
        </p:spPr>
        <p:style>
          <a:lnRef idx="0">
            <a:schemeClr val="accent4"/>
          </a:lnRef>
          <a:fillRef idx="1003">
            <a:schemeClr val="lt2"/>
          </a:fillRef>
          <a:effectRef idx="3">
            <a:schemeClr val="accent4"/>
          </a:effectRef>
          <a:fontRef idx="minor">
            <a:schemeClr val="lt1"/>
          </a:fontRef>
        </p:style>
        <p:txBody>
          <a:bodyPr/>
          <a:lstStyle/>
          <a:p>
            <a:r>
              <a:rPr lang="fr-FR" sz="2800" smtClean="0"/>
              <a:t>Sommaire</a:t>
            </a:r>
            <a:endParaRPr lang="fr-FR" sz="2800" dirty="0"/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764704"/>
            <a:ext cx="1259632" cy="5444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53588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buNone/>
            </a:pPr>
            <a:r>
              <a:rPr lang="en-GB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ERETES 2008.02</a:t>
            </a:r>
          </a:p>
          <a:p>
            <a:r>
              <a:rPr lang="en-GB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>
                    <a:lumMod val="40000"/>
                    <a:lumOff val="6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version compatible avec le SCN1993 et le SCN 2008</a:t>
            </a:r>
          </a:p>
          <a:p>
            <a:pPr lvl="1"/>
            <a:r>
              <a:rPr lang="en-GB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Une</a:t>
            </a:r>
            <a:r>
              <a:rPr lang="en-GB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</a:t>
            </a:r>
            <a:r>
              <a:rPr lang="en-GB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même</a:t>
            </a:r>
            <a:r>
              <a:rPr lang="en-GB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version avec un </a:t>
            </a:r>
            <a:r>
              <a:rPr lang="en-GB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comportement</a:t>
            </a:r>
            <a:r>
              <a:rPr lang="en-GB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</a:t>
            </a:r>
            <a:r>
              <a:rPr lang="en-GB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différencié</a:t>
            </a:r>
            <a:r>
              <a:rPr lang="en-GB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</a:t>
            </a:r>
            <a:r>
              <a:rPr lang="en-GB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selon</a:t>
            </a:r>
            <a:r>
              <a:rPr lang="en-GB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la </a:t>
            </a:r>
            <a:r>
              <a:rPr lang="en-GB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méthodologie</a:t>
            </a:r>
            <a:r>
              <a:rPr lang="en-GB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</a:t>
            </a:r>
            <a:r>
              <a:rPr lang="en-GB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utilisée</a:t>
            </a:r>
            <a:r>
              <a:rPr lang="en-GB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(SCN93 </a:t>
            </a:r>
            <a:r>
              <a:rPr lang="en-GB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ou</a:t>
            </a:r>
            <a:r>
              <a:rPr lang="en-GB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SCN2008)</a:t>
            </a:r>
          </a:p>
          <a:p>
            <a:pPr marL="457200" lvl="1" indent="0">
              <a:buNone/>
            </a:pPr>
            <a:endParaRPr lang="en-GB" b="1" dirty="0" smtClean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  <a:p>
            <a:endParaRPr lang="en-GB" b="1" dirty="0" smtClean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pic>
        <p:nvPicPr>
          <p:cNvPr id="11" name="Picture 10" descr="logoTrasysNew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14282" y="6275409"/>
            <a:ext cx="1214414" cy="582591"/>
          </a:xfrm>
          <a:prstGeom prst="rect">
            <a:avLst/>
          </a:prstGeom>
        </p:spPr>
      </p:pic>
      <p:sp>
        <p:nvSpPr>
          <p:cNvPr id="12" name="Slide Number Placeholder 10"/>
          <p:cNvSpPr>
            <a:spLocks noGrp="1"/>
          </p:cNvSpPr>
          <p:nvPr>
            <p:ph type="sldNum" sz="quarter" idx="4294967295"/>
          </p:nvPr>
        </p:nvSpPr>
        <p:spPr>
          <a:xfrm>
            <a:off x="7572396" y="6400800"/>
            <a:ext cx="1219200" cy="457200"/>
          </a:xfrm>
          <a:prstGeom prst="rect">
            <a:avLst/>
          </a:prstGeom>
        </p:spPr>
        <p:txBody>
          <a:bodyPr/>
          <a:lstStyle/>
          <a:p>
            <a:fld id="{F12A78D7-AF82-49F1-BB4A-0A375665737D}" type="slidenum">
              <a:rPr lang="fr-FR" smtClean="0"/>
              <a:pPr/>
              <a:t>3</a:t>
            </a:fld>
            <a:endParaRPr lang="fr-FR" dirty="0"/>
          </a:p>
        </p:txBody>
      </p:sp>
      <p:sp>
        <p:nvSpPr>
          <p:cNvPr id="13" name="Footer Placeholder 11"/>
          <p:cNvSpPr>
            <a:spLocks noGrp="1"/>
          </p:cNvSpPr>
          <p:nvPr>
            <p:ph type="ftr" sz="quarter" idx="4294967295"/>
          </p:nvPr>
        </p:nvSpPr>
        <p:spPr>
          <a:xfrm>
            <a:off x="3052746" y="6400800"/>
            <a:ext cx="2895600" cy="457200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fr-FR" sz="1200" smtClean="0"/>
              <a:t>Atelier sur les comptes nationaux  Afristat 2013</a:t>
            </a:r>
            <a:endParaRPr lang="fr-FR" sz="1200" dirty="0" smtClean="0"/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445135" y="527716"/>
            <a:ext cx="7010400" cy="814797"/>
          </a:xfrm>
          <a:ln>
            <a:solidFill>
              <a:schemeClr val="accent1"/>
            </a:solidFill>
          </a:ln>
        </p:spPr>
        <p:style>
          <a:lnRef idx="0">
            <a:schemeClr val="accent4"/>
          </a:lnRef>
          <a:fillRef idx="1003">
            <a:schemeClr val="lt2"/>
          </a:fillRef>
          <a:effectRef idx="3">
            <a:schemeClr val="accent4"/>
          </a:effectRef>
          <a:fontRef idx="minor">
            <a:schemeClr val="lt1"/>
          </a:fontRef>
        </p:style>
        <p:txBody>
          <a:bodyPr/>
          <a:lstStyle/>
          <a:p>
            <a:r>
              <a:rPr lang="fr-FR" sz="2800" dirty="0" smtClean="0"/>
              <a:t>Les outils disponibles</a:t>
            </a:r>
            <a:endParaRPr lang="fr-FR" sz="2800" dirty="0"/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764704"/>
            <a:ext cx="1259632" cy="5444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96732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buNone/>
            </a:pPr>
            <a:r>
              <a:rPr lang="en-GB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ERETES-SERIE 2.0</a:t>
            </a:r>
          </a:p>
          <a:p>
            <a:r>
              <a:rPr lang="en-GB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>
                    <a:lumMod val="40000"/>
                    <a:lumOff val="6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Peut</a:t>
            </a:r>
            <a:r>
              <a:rPr lang="en-GB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>
                    <a:lumMod val="40000"/>
                    <a:lumOff val="6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stocker </a:t>
            </a:r>
            <a:r>
              <a:rPr lang="en-GB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>
                    <a:lumMod val="40000"/>
                    <a:lumOff val="6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jusqu’à</a:t>
            </a:r>
            <a:r>
              <a:rPr lang="en-GB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>
                    <a:lumMod val="40000"/>
                    <a:lumOff val="6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</a:t>
            </a:r>
            <a:r>
              <a:rPr lang="en-GB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>
                    <a:lumMod val="40000"/>
                    <a:lumOff val="6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50 </a:t>
            </a:r>
            <a:r>
              <a:rPr lang="en-GB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>
                    <a:lumMod val="40000"/>
                    <a:lumOff val="6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périodes</a:t>
            </a:r>
            <a:r>
              <a:rPr lang="en-GB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>
                    <a:lumMod val="40000"/>
                    <a:lumOff val="6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de </a:t>
            </a:r>
            <a:r>
              <a:rPr lang="en-GB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>
                    <a:lumMod val="40000"/>
                    <a:lumOff val="6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comptes</a:t>
            </a:r>
            <a:r>
              <a:rPr lang="en-GB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>
                    <a:lumMod val="40000"/>
                    <a:lumOff val="6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</a:t>
            </a:r>
            <a:r>
              <a:rPr lang="en-GB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>
                    <a:lumMod val="40000"/>
                    <a:lumOff val="6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nationaux</a:t>
            </a:r>
            <a:endParaRPr lang="en-GB" b="1" dirty="0" smtClean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tx1">
                  <a:lumMod val="40000"/>
                  <a:lumOff val="60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  <a:p>
            <a:r>
              <a:rPr lang="en-GB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>
                    <a:lumMod val="40000"/>
                    <a:lumOff val="6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Propose des tableaux </a:t>
            </a:r>
            <a:r>
              <a:rPr lang="en-GB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>
                    <a:lumMod val="40000"/>
                    <a:lumOff val="6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d’édition</a:t>
            </a:r>
            <a:r>
              <a:rPr lang="en-GB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>
                    <a:lumMod val="40000"/>
                    <a:lumOff val="6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de </a:t>
            </a:r>
            <a:r>
              <a:rPr lang="en-GB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>
                    <a:lumMod val="40000"/>
                    <a:lumOff val="6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toutes</a:t>
            </a:r>
            <a:r>
              <a:rPr lang="en-GB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>
                    <a:lumMod val="40000"/>
                    <a:lumOff val="6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les </a:t>
            </a:r>
            <a:r>
              <a:rPr lang="en-GB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>
                    <a:lumMod val="40000"/>
                    <a:lumOff val="6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séries</a:t>
            </a:r>
            <a:endParaRPr lang="en-GB" b="1" dirty="0" smtClean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tx1">
                  <a:lumMod val="40000"/>
                  <a:lumOff val="60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  <a:p>
            <a:r>
              <a:rPr lang="en-GB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>
                    <a:lumMod val="40000"/>
                    <a:lumOff val="6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Permet</a:t>
            </a:r>
            <a:r>
              <a:rPr lang="en-GB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>
                    <a:lumMod val="40000"/>
                    <a:lumOff val="6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de </a:t>
            </a:r>
            <a:r>
              <a:rPr lang="en-GB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>
                    <a:lumMod val="40000"/>
                    <a:lumOff val="6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constituer</a:t>
            </a:r>
            <a:r>
              <a:rPr lang="en-GB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>
                    <a:lumMod val="40000"/>
                    <a:lumOff val="6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des </a:t>
            </a:r>
            <a:r>
              <a:rPr lang="en-GB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>
                    <a:lumMod val="40000"/>
                    <a:lumOff val="6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séries</a:t>
            </a:r>
            <a:r>
              <a:rPr lang="en-GB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>
                    <a:lumMod val="40000"/>
                    <a:lumOff val="6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à prix </a:t>
            </a:r>
            <a:r>
              <a:rPr lang="en-GB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>
                    <a:lumMod val="40000"/>
                    <a:lumOff val="6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d’année</a:t>
            </a:r>
            <a:r>
              <a:rPr lang="en-GB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>
                    <a:lumMod val="40000"/>
                    <a:lumOff val="6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de </a:t>
            </a:r>
            <a:r>
              <a:rPr lang="en-GB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>
                    <a:lumMod val="40000"/>
                    <a:lumOff val="6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référence</a:t>
            </a:r>
            <a:r>
              <a:rPr lang="en-GB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>
                    <a:lumMod val="40000"/>
                    <a:lumOff val="6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fixe</a:t>
            </a:r>
          </a:p>
          <a:p>
            <a:pPr marL="0" indent="0">
              <a:buNone/>
            </a:pPr>
            <a:endParaRPr lang="en-GB" b="1" dirty="0" smtClean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  <a:p>
            <a:endParaRPr lang="en-GB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  <a:p>
            <a:pPr marL="457200" lvl="1" indent="0">
              <a:buNone/>
            </a:pPr>
            <a:endParaRPr lang="en-GB" b="1" dirty="0" smtClean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  <a:p>
            <a:endParaRPr lang="en-GB" b="1" dirty="0" smtClean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pic>
        <p:nvPicPr>
          <p:cNvPr id="11" name="Picture 10" descr="logoTrasysNew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14282" y="6275409"/>
            <a:ext cx="1214414" cy="582591"/>
          </a:xfrm>
          <a:prstGeom prst="rect">
            <a:avLst/>
          </a:prstGeom>
        </p:spPr>
      </p:pic>
      <p:sp>
        <p:nvSpPr>
          <p:cNvPr id="12" name="Slide Number Placeholder 10"/>
          <p:cNvSpPr>
            <a:spLocks noGrp="1"/>
          </p:cNvSpPr>
          <p:nvPr>
            <p:ph type="sldNum" sz="quarter" idx="4294967295"/>
          </p:nvPr>
        </p:nvSpPr>
        <p:spPr>
          <a:xfrm>
            <a:off x="7572396" y="6400800"/>
            <a:ext cx="1219200" cy="457200"/>
          </a:xfrm>
          <a:prstGeom prst="rect">
            <a:avLst/>
          </a:prstGeom>
        </p:spPr>
        <p:txBody>
          <a:bodyPr/>
          <a:lstStyle/>
          <a:p>
            <a:fld id="{F12A78D7-AF82-49F1-BB4A-0A375665737D}" type="slidenum">
              <a:rPr lang="fr-FR" smtClean="0"/>
              <a:pPr/>
              <a:t>4</a:t>
            </a:fld>
            <a:endParaRPr lang="fr-FR" dirty="0"/>
          </a:p>
        </p:txBody>
      </p:sp>
      <p:sp>
        <p:nvSpPr>
          <p:cNvPr id="13" name="Footer Placeholder 11"/>
          <p:cNvSpPr>
            <a:spLocks noGrp="1"/>
          </p:cNvSpPr>
          <p:nvPr>
            <p:ph type="ftr" sz="quarter" idx="4294967295"/>
          </p:nvPr>
        </p:nvSpPr>
        <p:spPr>
          <a:xfrm>
            <a:off x="3052746" y="6400800"/>
            <a:ext cx="2895600" cy="457200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fr-FR" sz="1200" smtClean="0"/>
              <a:t>Atelier sur les comptes nationaux  Afristat 2013</a:t>
            </a:r>
            <a:endParaRPr lang="fr-FR" sz="1200" dirty="0" smtClean="0"/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445135" y="527716"/>
            <a:ext cx="7010400" cy="814797"/>
          </a:xfrm>
          <a:ln>
            <a:solidFill>
              <a:schemeClr val="accent1"/>
            </a:solidFill>
          </a:ln>
        </p:spPr>
        <p:style>
          <a:lnRef idx="0">
            <a:schemeClr val="accent4"/>
          </a:lnRef>
          <a:fillRef idx="1003">
            <a:schemeClr val="lt2"/>
          </a:fillRef>
          <a:effectRef idx="3">
            <a:schemeClr val="accent4"/>
          </a:effectRef>
          <a:fontRef idx="minor">
            <a:schemeClr val="lt1"/>
          </a:fontRef>
        </p:style>
        <p:txBody>
          <a:bodyPr/>
          <a:lstStyle/>
          <a:p>
            <a:r>
              <a:rPr lang="fr-FR" sz="2800" dirty="0" smtClean="0"/>
              <a:t>Les outils disponibles</a:t>
            </a:r>
            <a:endParaRPr lang="fr-FR" sz="2800" dirty="0"/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764704"/>
            <a:ext cx="1259632" cy="5444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25326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59632" y="1700808"/>
            <a:ext cx="7010400" cy="4114800"/>
          </a:xfrm>
        </p:spPr>
        <p:txBody>
          <a:bodyPr/>
          <a:lstStyle/>
          <a:p>
            <a:pPr marL="0" indent="0">
              <a:buNone/>
            </a:pPr>
            <a:r>
              <a:rPr lang="en-GB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ERETES-PCI</a:t>
            </a:r>
          </a:p>
          <a:p>
            <a:r>
              <a:rPr lang="en-GB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>
                    <a:lumMod val="40000"/>
                    <a:lumOff val="6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produit</a:t>
            </a:r>
            <a:r>
              <a:rPr lang="en-GB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>
                    <a:lumMod val="40000"/>
                    <a:lumOff val="6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</a:t>
            </a:r>
            <a:r>
              <a:rPr lang="en-GB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>
                    <a:lumMod val="40000"/>
                    <a:lumOff val="6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directement</a:t>
            </a:r>
            <a:r>
              <a:rPr lang="en-GB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>
                    <a:lumMod val="40000"/>
                    <a:lumOff val="6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le dossier MORES </a:t>
            </a:r>
            <a:r>
              <a:rPr lang="en-GB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>
                    <a:lumMod val="40000"/>
                    <a:lumOff val="6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demandé</a:t>
            </a:r>
            <a:r>
              <a:rPr lang="en-GB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>
                    <a:lumMod val="40000"/>
                    <a:lumOff val="6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par la </a:t>
            </a:r>
            <a:r>
              <a:rPr lang="en-GB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>
                    <a:lumMod val="40000"/>
                    <a:lumOff val="6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banque</a:t>
            </a:r>
            <a:r>
              <a:rPr lang="en-GB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>
                    <a:lumMod val="40000"/>
                    <a:lumOff val="6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</a:t>
            </a:r>
            <a:r>
              <a:rPr lang="en-GB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>
                    <a:lumMod val="40000"/>
                    <a:lumOff val="6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mondiale</a:t>
            </a:r>
            <a:r>
              <a:rPr lang="en-GB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>
                    <a:lumMod val="40000"/>
                    <a:lumOff val="6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</a:t>
            </a:r>
            <a:r>
              <a:rPr lang="en-GB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>
                    <a:lumMod val="40000"/>
                    <a:lumOff val="6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dans</a:t>
            </a:r>
            <a:r>
              <a:rPr lang="en-GB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>
                    <a:lumMod val="40000"/>
                    <a:lumOff val="6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le cadre du Programme de </a:t>
            </a:r>
            <a:r>
              <a:rPr lang="en-GB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>
                    <a:lumMod val="40000"/>
                    <a:lumOff val="6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Comparaison</a:t>
            </a:r>
            <a:r>
              <a:rPr lang="en-GB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>
                    <a:lumMod val="40000"/>
                    <a:lumOff val="6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International de </a:t>
            </a:r>
            <a:r>
              <a:rPr lang="en-GB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>
                    <a:lumMod val="40000"/>
                    <a:lumOff val="6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Pouvoir</a:t>
            </a:r>
            <a:r>
              <a:rPr lang="en-GB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>
                    <a:lumMod val="40000"/>
                    <a:lumOff val="6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</a:t>
            </a:r>
            <a:r>
              <a:rPr lang="en-GB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>
                    <a:lumMod val="40000"/>
                    <a:lumOff val="6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d’Achat</a:t>
            </a:r>
            <a:endParaRPr lang="en-GB" b="1" dirty="0" smtClean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tx1">
                  <a:lumMod val="40000"/>
                  <a:lumOff val="60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  <a:p>
            <a:endParaRPr lang="en-GB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  <a:p>
            <a:pPr marL="457200" lvl="1" indent="0">
              <a:buNone/>
            </a:pPr>
            <a:endParaRPr lang="en-GB" b="1" dirty="0" smtClean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  <a:p>
            <a:endParaRPr lang="en-GB" b="1" dirty="0" smtClean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pic>
        <p:nvPicPr>
          <p:cNvPr id="11" name="Picture 10" descr="logoTrasysNew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14282" y="6275409"/>
            <a:ext cx="1214414" cy="582591"/>
          </a:xfrm>
          <a:prstGeom prst="rect">
            <a:avLst/>
          </a:prstGeom>
        </p:spPr>
      </p:pic>
      <p:sp>
        <p:nvSpPr>
          <p:cNvPr id="12" name="Slide Number Placeholder 10"/>
          <p:cNvSpPr>
            <a:spLocks noGrp="1"/>
          </p:cNvSpPr>
          <p:nvPr>
            <p:ph type="sldNum" sz="quarter" idx="4294967295"/>
          </p:nvPr>
        </p:nvSpPr>
        <p:spPr>
          <a:xfrm>
            <a:off x="7572396" y="6400800"/>
            <a:ext cx="1219200" cy="457200"/>
          </a:xfrm>
          <a:prstGeom prst="rect">
            <a:avLst/>
          </a:prstGeom>
        </p:spPr>
        <p:txBody>
          <a:bodyPr/>
          <a:lstStyle/>
          <a:p>
            <a:fld id="{F12A78D7-AF82-49F1-BB4A-0A375665737D}" type="slidenum">
              <a:rPr lang="fr-FR" smtClean="0"/>
              <a:pPr/>
              <a:t>5</a:t>
            </a:fld>
            <a:endParaRPr lang="fr-FR" dirty="0"/>
          </a:p>
        </p:txBody>
      </p:sp>
      <p:sp>
        <p:nvSpPr>
          <p:cNvPr id="13" name="Footer Placeholder 11"/>
          <p:cNvSpPr>
            <a:spLocks noGrp="1"/>
          </p:cNvSpPr>
          <p:nvPr>
            <p:ph type="ftr" sz="quarter" idx="4294967295"/>
          </p:nvPr>
        </p:nvSpPr>
        <p:spPr>
          <a:xfrm>
            <a:off x="3052746" y="6400800"/>
            <a:ext cx="2895600" cy="457200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fr-FR" sz="1200" smtClean="0"/>
              <a:t>Atelier sur les comptes nationaux  Afristat 2013</a:t>
            </a:r>
            <a:endParaRPr lang="fr-FR" sz="1200" dirty="0" smtClean="0"/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445135" y="527716"/>
            <a:ext cx="7010400" cy="814797"/>
          </a:xfrm>
          <a:ln>
            <a:solidFill>
              <a:schemeClr val="accent1"/>
            </a:solidFill>
          </a:ln>
        </p:spPr>
        <p:style>
          <a:lnRef idx="0">
            <a:schemeClr val="accent4"/>
          </a:lnRef>
          <a:fillRef idx="1003">
            <a:schemeClr val="lt2"/>
          </a:fillRef>
          <a:effectRef idx="3">
            <a:schemeClr val="accent4"/>
          </a:effectRef>
          <a:fontRef idx="minor">
            <a:schemeClr val="lt1"/>
          </a:fontRef>
        </p:style>
        <p:txBody>
          <a:bodyPr/>
          <a:lstStyle/>
          <a:p>
            <a:r>
              <a:rPr lang="fr-FR" sz="2800" dirty="0" smtClean="0"/>
              <a:t>Les outils disponibles</a:t>
            </a:r>
            <a:endParaRPr lang="fr-FR" sz="2800" dirty="0"/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764704"/>
            <a:ext cx="1259632" cy="5444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36093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ERETES-</a:t>
            </a:r>
            <a:r>
              <a:rPr lang="en-GB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Changement</a:t>
            </a:r>
            <a:r>
              <a:rPr lang="en-GB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de nomenclature </a:t>
            </a:r>
          </a:p>
          <a:p>
            <a:r>
              <a:rPr lang="en-GB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>
                    <a:lumMod val="40000"/>
                    <a:lumOff val="6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Traduit</a:t>
            </a:r>
            <a:r>
              <a:rPr lang="en-GB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>
                    <a:lumMod val="40000"/>
                    <a:lumOff val="6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les </a:t>
            </a:r>
            <a:r>
              <a:rPr lang="en-GB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>
                    <a:lumMod val="40000"/>
                    <a:lumOff val="6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comptes</a:t>
            </a:r>
            <a:r>
              <a:rPr lang="en-GB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>
                    <a:lumMod val="40000"/>
                    <a:lumOff val="6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</a:t>
            </a:r>
            <a:r>
              <a:rPr lang="en-GB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>
                    <a:lumMod val="40000"/>
                    <a:lumOff val="6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nationaux</a:t>
            </a:r>
            <a:r>
              <a:rPr lang="en-GB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>
                    <a:lumMod val="40000"/>
                    <a:lumOff val="6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</a:t>
            </a:r>
            <a:r>
              <a:rPr lang="en-GB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>
                    <a:lumMod val="40000"/>
                    <a:lumOff val="6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d’une</a:t>
            </a:r>
            <a:r>
              <a:rPr lang="en-GB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>
                    <a:lumMod val="40000"/>
                    <a:lumOff val="6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</a:t>
            </a:r>
            <a:r>
              <a:rPr lang="en-GB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>
                    <a:lumMod val="40000"/>
                    <a:lumOff val="6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campagne</a:t>
            </a:r>
            <a:r>
              <a:rPr lang="en-GB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>
                    <a:lumMod val="40000"/>
                    <a:lumOff val="6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</a:t>
            </a:r>
            <a:r>
              <a:rPr lang="en-GB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>
                    <a:lumMod val="40000"/>
                    <a:lumOff val="6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dans</a:t>
            </a:r>
            <a:r>
              <a:rPr lang="en-GB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>
                    <a:lumMod val="40000"/>
                    <a:lumOff val="6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</a:t>
            </a:r>
            <a:r>
              <a:rPr lang="en-GB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>
                    <a:lumMod val="40000"/>
                    <a:lumOff val="6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une</a:t>
            </a:r>
            <a:r>
              <a:rPr lang="en-GB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>
                    <a:lumMod val="40000"/>
                    <a:lumOff val="6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nomenclature plus </a:t>
            </a:r>
            <a:r>
              <a:rPr lang="en-GB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>
                    <a:lumMod val="40000"/>
                    <a:lumOff val="6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agrégée</a:t>
            </a:r>
            <a:r>
              <a:rPr lang="en-GB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>
                    <a:lumMod val="40000"/>
                    <a:lumOff val="6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</a:t>
            </a:r>
          </a:p>
          <a:p>
            <a:pPr marL="0" indent="0">
              <a:buNone/>
            </a:pPr>
            <a:endParaRPr lang="en-GB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  <a:p>
            <a:pPr marL="457200" lvl="1" indent="0">
              <a:buNone/>
            </a:pPr>
            <a:endParaRPr lang="en-GB" b="1" dirty="0" smtClean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  <a:p>
            <a:endParaRPr lang="en-GB" b="1" dirty="0" smtClean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pic>
        <p:nvPicPr>
          <p:cNvPr id="11" name="Picture 10" descr="logoTrasysNew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14282" y="6275409"/>
            <a:ext cx="1214414" cy="582591"/>
          </a:xfrm>
          <a:prstGeom prst="rect">
            <a:avLst/>
          </a:prstGeom>
        </p:spPr>
      </p:pic>
      <p:sp>
        <p:nvSpPr>
          <p:cNvPr id="12" name="Slide Number Placeholder 10"/>
          <p:cNvSpPr>
            <a:spLocks noGrp="1"/>
          </p:cNvSpPr>
          <p:nvPr>
            <p:ph type="sldNum" sz="quarter" idx="4294967295"/>
          </p:nvPr>
        </p:nvSpPr>
        <p:spPr>
          <a:xfrm>
            <a:off x="7572396" y="6400800"/>
            <a:ext cx="1219200" cy="457200"/>
          </a:xfrm>
          <a:prstGeom prst="rect">
            <a:avLst/>
          </a:prstGeom>
        </p:spPr>
        <p:txBody>
          <a:bodyPr/>
          <a:lstStyle/>
          <a:p>
            <a:fld id="{F12A78D7-AF82-49F1-BB4A-0A375665737D}" type="slidenum">
              <a:rPr lang="fr-FR" smtClean="0"/>
              <a:pPr/>
              <a:t>6</a:t>
            </a:fld>
            <a:endParaRPr lang="fr-FR" dirty="0"/>
          </a:p>
        </p:txBody>
      </p:sp>
      <p:sp>
        <p:nvSpPr>
          <p:cNvPr id="13" name="Footer Placeholder 11"/>
          <p:cNvSpPr>
            <a:spLocks noGrp="1"/>
          </p:cNvSpPr>
          <p:nvPr>
            <p:ph type="ftr" sz="quarter" idx="4294967295"/>
          </p:nvPr>
        </p:nvSpPr>
        <p:spPr>
          <a:xfrm>
            <a:off x="3052746" y="6400800"/>
            <a:ext cx="2895600" cy="457200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fr-FR" sz="1200" smtClean="0"/>
              <a:t>Atelier sur les comptes nationaux  Afristat 2013</a:t>
            </a:r>
            <a:endParaRPr lang="fr-FR" sz="1200" dirty="0" smtClean="0"/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445135" y="527716"/>
            <a:ext cx="7010400" cy="814797"/>
          </a:xfrm>
          <a:ln>
            <a:solidFill>
              <a:schemeClr val="accent1"/>
            </a:solidFill>
          </a:ln>
        </p:spPr>
        <p:style>
          <a:lnRef idx="0">
            <a:schemeClr val="accent4"/>
          </a:lnRef>
          <a:fillRef idx="1003">
            <a:schemeClr val="lt2"/>
          </a:fillRef>
          <a:effectRef idx="3">
            <a:schemeClr val="accent4"/>
          </a:effectRef>
          <a:fontRef idx="minor">
            <a:schemeClr val="lt1"/>
          </a:fontRef>
        </p:style>
        <p:txBody>
          <a:bodyPr/>
          <a:lstStyle/>
          <a:p>
            <a:r>
              <a:rPr lang="fr-FR" sz="2800" dirty="0" smtClean="0"/>
              <a:t>Les outils disponibles</a:t>
            </a:r>
            <a:endParaRPr lang="fr-FR" sz="2800" dirty="0"/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764704"/>
            <a:ext cx="1259632" cy="5444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52623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GB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  <a:p>
            <a:pPr marL="457200" lvl="1" indent="0">
              <a:buNone/>
            </a:pPr>
            <a:endParaRPr lang="en-GB" b="1" dirty="0" smtClean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  <a:p>
            <a:endParaRPr lang="en-GB" b="1" dirty="0" smtClean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pic>
        <p:nvPicPr>
          <p:cNvPr id="11" name="Picture 10" descr="logoTrasysNew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14282" y="6275409"/>
            <a:ext cx="1214414" cy="582591"/>
          </a:xfrm>
          <a:prstGeom prst="rect">
            <a:avLst/>
          </a:prstGeom>
        </p:spPr>
      </p:pic>
      <p:sp>
        <p:nvSpPr>
          <p:cNvPr id="12" name="Slide Number Placeholder 10"/>
          <p:cNvSpPr>
            <a:spLocks noGrp="1"/>
          </p:cNvSpPr>
          <p:nvPr>
            <p:ph type="sldNum" sz="quarter" idx="4294967295"/>
          </p:nvPr>
        </p:nvSpPr>
        <p:spPr>
          <a:xfrm>
            <a:off x="7572396" y="6400800"/>
            <a:ext cx="1219200" cy="457200"/>
          </a:xfrm>
          <a:prstGeom prst="rect">
            <a:avLst/>
          </a:prstGeom>
        </p:spPr>
        <p:txBody>
          <a:bodyPr/>
          <a:lstStyle/>
          <a:p>
            <a:fld id="{F12A78D7-AF82-49F1-BB4A-0A375665737D}" type="slidenum">
              <a:rPr lang="fr-FR" smtClean="0"/>
              <a:pPr/>
              <a:t>7</a:t>
            </a:fld>
            <a:endParaRPr lang="fr-FR" dirty="0"/>
          </a:p>
        </p:txBody>
      </p:sp>
      <p:sp>
        <p:nvSpPr>
          <p:cNvPr id="13" name="Footer Placeholder 11"/>
          <p:cNvSpPr>
            <a:spLocks noGrp="1"/>
          </p:cNvSpPr>
          <p:nvPr>
            <p:ph type="ftr" sz="quarter" idx="4294967295"/>
          </p:nvPr>
        </p:nvSpPr>
        <p:spPr>
          <a:xfrm>
            <a:off x="3052746" y="6400800"/>
            <a:ext cx="2895600" cy="457200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fr-FR" sz="1200" smtClean="0"/>
              <a:t>Atelier sur les comptes nationaux  Afristat 2013</a:t>
            </a:r>
            <a:endParaRPr lang="fr-FR" sz="1200" dirty="0" smtClean="0"/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445135" y="527716"/>
            <a:ext cx="7010400" cy="814797"/>
          </a:xfrm>
          <a:ln>
            <a:solidFill>
              <a:schemeClr val="accent1"/>
            </a:solidFill>
          </a:ln>
        </p:spPr>
        <p:style>
          <a:lnRef idx="0">
            <a:schemeClr val="accent4"/>
          </a:lnRef>
          <a:fillRef idx="1003">
            <a:schemeClr val="lt2"/>
          </a:fillRef>
          <a:effectRef idx="3">
            <a:schemeClr val="accent4"/>
          </a:effectRef>
          <a:fontRef idx="minor">
            <a:schemeClr val="lt1"/>
          </a:fontRef>
        </p:style>
        <p:txBody>
          <a:bodyPr/>
          <a:lstStyle/>
          <a:p>
            <a:r>
              <a:rPr lang="fr-FR" sz="2800" dirty="0" smtClean="0"/>
              <a:t>Les partenaires</a:t>
            </a:r>
            <a:endParaRPr lang="fr-FR" sz="2800" dirty="0"/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764704"/>
            <a:ext cx="1259632" cy="544417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5616" y="1594263"/>
            <a:ext cx="7452320" cy="4968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63929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Afritac-</a:t>
            </a:r>
            <a:r>
              <a:rPr lang="en-GB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Ouest</a:t>
            </a:r>
            <a:r>
              <a:rPr lang="en-GB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: </a:t>
            </a:r>
            <a:r>
              <a:rPr lang="en-GB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>
                    <a:lumMod val="40000"/>
                    <a:lumOff val="6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hlinkClick r:id="rId2" action="ppaction://hlinkpres?slideindex=1&amp;slidetitle="/>
              </a:rPr>
              <a:t>Atelier ERETES à </a:t>
            </a:r>
            <a:r>
              <a:rPr lang="en-GB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>
                    <a:lumMod val="40000"/>
                    <a:lumOff val="6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hlinkClick r:id="rId2" action="ppaction://hlinkpres?slideindex=1&amp;slidetitle="/>
              </a:rPr>
              <a:t>Cotonou</a:t>
            </a:r>
            <a:r>
              <a:rPr lang="en-GB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>
                    <a:lumMod val="40000"/>
                    <a:lumOff val="6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hlinkClick r:id="rId2" action="ppaction://hlinkpres?slideindex=1&amp;slidetitle="/>
              </a:rPr>
              <a:t> </a:t>
            </a:r>
            <a:r>
              <a:rPr lang="en-GB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>
                    <a:lumMod val="40000"/>
                    <a:lumOff val="6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avec le support </a:t>
            </a:r>
            <a:r>
              <a:rPr lang="en-GB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>
                    <a:lumMod val="40000"/>
                    <a:lumOff val="6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d’Afristat</a:t>
            </a:r>
            <a:r>
              <a:rPr lang="en-GB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>
                    <a:lumMod val="40000"/>
                    <a:lumOff val="6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, de </a:t>
            </a:r>
            <a:r>
              <a:rPr lang="en-GB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>
                    <a:lumMod val="40000"/>
                    <a:lumOff val="6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l’INSEE</a:t>
            </a:r>
            <a:r>
              <a:rPr lang="en-GB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>
                    <a:lumMod val="40000"/>
                    <a:lumOff val="6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et </a:t>
            </a:r>
            <a:r>
              <a:rPr lang="en-GB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>
                    <a:lumMod val="40000"/>
                    <a:lumOff val="6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d’Eurostat</a:t>
            </a:r>
            <a:endParaRPr lang="en-GB" b="1" dirty="0" smtClean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tx1">
                  <a:lumMod val="40000"/>
                  <a:lumOff val="60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  <a:p>
            <a:r>
              <a:rPr lang="en-GB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Afritac-Centre : </a:t>
            </a:r>
            <a:r>
              <a:rPr lang="en-GB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>
                    <a:lumMod val="40000"/>
                    <a:lumOff val="6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Atelier ERETES </a:t>
            </a:r>
            <a:r>
              <a:rPr lang="en-GB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>
                    <a:lumMod val="40000"/>
                    <a:lumOff val="6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à Douala avec le support </a:t>
            </a:r>
            <a:r>
              <a:rPr lang="en-GB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>
                    <a:lumMod val="40000"/>
                    <a:lumOff val="6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d’Afristat</a:t>
            </a:r>
            <a:r>
              <a:rPr lang="en-GB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>
                    <a:lumMod val="40000"/>
                    <a:lumOff val="6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</a:t>
            </a:r>
            <a:r>
              <a:rPr lang="en-GB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>
                    <a:lumMod val="40000"/>
                    <a:lumOff val="6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et </a:t>
            </a:r>
            <a:r>
              <a:rPr lang="en-GB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>
                    <a:lumMod val="40000"/>
                    <a:lumOff val="6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d’Eurostat</a:t>
            </a:r>
            <a:endParaRPr lang="en-GB" b="1" dirty="0" smtClean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tx1">
                  <a:lumMod val="40000"/>
                  <a:lumOff val="60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  <a:p>
            <a:r>
              <a:rPr lang="en-GB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Afristat : </a:t>
            </a:r>
            <a:r>
              <a:rPr lang="en-GB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>
                    <a:lumMod val="40000"/>
                    <a:lumOff val="6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développement</a:t>
            </a:r>
            <a:r>
              <a:rPr lang="en-GB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>
                    <a:lumMod val="40000"/>
                    <a:lumOff val="6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d’un </a:t>
            </a:r>
            <a:r>
              <a:rPr lang="en-GB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>
                    <a:lumMod val="40000"/>
                    <a:lumOff val="6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outil</a:t>
            </a:r>
            <a:r>
              <a:rPr lang="en-GB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>
                    <a:lumMod val="40000"/>
                    <a:lumOff val="6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de </a:t>
            </a:r>
            <a:r>
              <a:rPr lang="en-GB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>
                    <a:lumMod val="40000"/>
                    <a:lumOff val="6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calage</a:t>
            </a:r>
            <a:r>
              <a:rPr lang="en-GB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>
                    <a:lumMod val="40000"/>
                    <a:lumOff val="6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du TRE avec un </a:t>
            </a:r>
            <a:r>
              <a:rPr lang="en-GB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>
                    <a:lumMod val="40000"/>
                    <a:lumOff val="6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financement</a:t>
            </a:r>
            <a:r>
              <a:rPr lang="en-GB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>
                    <a:lumMod val="40000"/>
                    <a:lumOff val="6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CEMAC</a:t>
            </a:r>
          </a:p>
          <a:p>
            <a:pPr marL="0" indent="0">
              <a:buNone/>
            </a:pPr>
            <a:endParaRPr lang="en-GB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  <a:p>
            <a:endParaRPr lang="en-GB" b="1" dirty="0" smtClean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  <a:p>
            <a:pPr marL="0" indent="0">
              <a:buNone/>
            </a:pPr>
            <a:endParaRPr lang="en-GB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  <a:p>
            <a:pPr marL="457200" lvl="1" indent="0">
              <a:buNone/>
            </a:pPr>
            <a:endParaRPr lang="en-GB" b="1" dirty="0" smtClean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  <a:p>
            <a:endParaRPr lang="en-GB" b="1" dirty="0" smtClean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pic>
        <p:nvPicPr>
          <p:cNvPr id="11" name="Picture 10" descr="logoTrasysNew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14282" y="6275409"/>
            <a:ext cx="1214414" cy="582591"/>
          </a:xfrm>
          <a:prstGeom prst="rect">
            <a:avLst/>
          </a:prstGeom>
        </p:spPr>
      </p:pic>
      <p:sp>
        <p:nvSpPr>
          <p:cNvPr id="12" name="Slide Number Placeholder 10"/>
          <p:cNvSpPr>
            <a:spLocks noGrp="1"/>
          </p:cNvSpPr>
          <p:nvPr>
            <p:ph type="sldNum" sz="quarter" idx="4294967295"/>
          </p:nvPr>
        </p:nvSpPr>
        <p:spPr>
          <a:xfrm>
            <a:off x="7572396" y="6400800"/>
            <a:ext cx="1219200" cy="457200"/>
          </a:xfrm>
          <a:prstGeom prst="rect">
            <a:avLst/>
          </a:prstGeom>
        </p:spPr>
        <p:txBody>
          <a:bodyPr/>
          <a:lstStyle/>
          <a:p>
            <a:fld id="{F12A78D7-AF82-49F1-BB4A-0A375665737D}" type="slidenum">
              <a:rPr lang="fr-FR" smtClean="0"/>
              <a:pPr/>
              <a:t>8</a:t>
            </a:fld>
            <a:endParaRPr lang="fr-FR" dirty="0"/>
          </a:p>
        </p:txBody>
      </p:sp>
      <p:sp>
        <p:nvSpPr>
          <p:cNvPr id="13" name="Footer Placeholder 11"/>
          <p:cNvSpPr>
            <a:spLocks noGrp="1"/>
          </p:cNvSpPr>
          <p:nvPr>
            <p:ph type="ftr" sz="quarter" idx="4294967295"/>
          </p:nvPr>
        </p:nvSpPr>
        <p:spPr>
          <a:xfrm>
            <a:off x="3052746" y="6400800"/>
            <a:ext cx="2895600" cy="457200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fr-FR" sz="1200" smtClean="0"/>
              <a:t>Atelier sur les comptes nationaux  Afristat 2013</a:t>
            </a:r>
            <a:endParaRPr lang="fr-FR" sz="1200" dirty="0" smtClean="0"/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445135" y="527716"/>
            <a:ext cx="7010400" cy="814797"/>
          </a:xfrm>
          <a:ln>
            <a:solidFill>
              <a:schemeClr val="accent1"/>
            </a:solidFill>
          </a:ln>
        </p:spPr>
        <p:style>
          <a:lnRef idx="0">
            <a:schemeClr val="accent4"/>
          </a:lnRef>
          <a:fillRef idx="1003">
            <a:schemeClr val="lt2"/>
          </a:fillRef>
          <a:effectRef idx="3">
            <a:schemeClr val="accent4"/>
          </a:effectRef>
          <a:fontRef idx="minor">
            <a:schemeClr val="lt1"/>
          </a:fontRef>
        </p:style>
        <p:txBody>
          <a:bodyPr/>
          <a:lstStyle/>
          <a:p>
            <a:r>
              <a:rPr lang="fr-FR" sz="2800" dirty="0" smtClean="0"/>
              <a:t>Les actions menées en partenariat</a:t>
            </a:r>
            <a:endParaRPr lang="fr-FR" sz="2800" dirty="0"/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764704"/>
            <a:ext cx="1259632" cy="5444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64608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Réfléxions</a:t>
            </a:r>
            <a:r>
              <a:rPr lang="en-GB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</a:t>
            </a:r>
            <a:r>
              <a:rPr lang="en-GB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sur</a:t>
            </a:r>
            <a:r>
              <a:rPr lang="en-GB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un </a:t>
            </a:r>
            <a:r>
              <a:rPr lang="en-GB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outil</a:t>
            </a:r>
            <a:r>
              <a:rPr lang="en-GB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ERETES-Rétropolation : </a:t>
            </a:r>
          </a:p>
          <a:p>
            <a:r>
              <a:rPr lang="en-GB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>
                    <a:lumMod val="40000"/>
                    <a:lumOff val="6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Afristat + </a:t>
            </a:r>
            <a:r>
              <a:rPr lang="en-GB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>
                    <a:lumMod val="40000"/>
                    <a:lumOff val="6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Groupe</a:t>
            </a:r>
            <a:r>
              <a:rPr lang="en-GB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>
                    <a:lumMod val="40000"/>
                    <a:lumOff val="6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ERETES avec un support EUROSTAT (</a:t>
            </a:r>
            <a:r>
              <a:rPr lang="en-GB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>
                    <a:lumMod val="40000"/>
                    <a:lumOff val="6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réunion</a:t>
            </a:r>
            <a:r>
              <a:rPr lang="en-GB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>
                    <a:lumMod val="40000"/>
                    <a:lumOff val="6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</a:t>
            </a:r>
            <a:r>
              <a:rPr lang="en-GB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>
                    <a:lumMod val="40000"/>
                    <a:lumOff val="6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Groupe</a:t>
            </a:r>
            <a:r>
              <a:rPr lang="en-GB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>
                    <a:lumMod val="40000"/>
                    <a:lumOff val="6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) et les INS du Burkina, </a:t>
            </a:r>
            <a:r>
              <a:rPr lang="en-GB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>
                    <a:lumMod val="40000"/>
                    <a:lumOff val="6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Bénin</a:t>
            </a:r>
            <a:r>
              <a:rPr lang="en-GB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>
                    <a:lumMod val="40000"/>
                    <a:lumOff val="6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, Cameroun et de la France</a:t>
            </a:r>
            <a:endParaRPr lang="en-GB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tx1">
                  <a:lumMod val="40000"/>
                  <a:lumOff val="60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  <a:p>
            <a:endParaRPr lang="en-GB" b="1" dirty="0" smtClean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  <a:p>
            <a:pPr marL="0" indent="0">
              <a:buNone/>
            </a:pPr>
            <a:endParaRPr lang="en-GB" b="1" dirty="0" smtClean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  <a:p>
            <a:pPr marL="457200" lvl="1" indent="0">
              <a:buNone/>
            </a:pPr>
            <a:endParaRPr lang="en-GB" b="1" dirty="0" smtClean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  <a:p>
            <a:endParaRPr lang="en-GB" b="1" dirty="0" smtClean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pic>
        <p:nvPicPr>
          <p:cNvPr id="11" name="Picture 10" descr="logoTrasysNew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14282" y="6275409"/>
            <a:ext cx="1214414" cy="582591"/>
          </a:xfrm>
          <a:prstGeom prst="rect">
            <a:avLst/>
          </a:prstGeom>
        </p:spPr>
      </p:pic>
      <p:sp>
        <p:nvSpPr>
          <p:cNvPr id="12" name="Slide Number Placeholder 10"/>
          <p:cNvSpPr>
            <a:spLocks noGrp="1"/>
          </p:cNvSpPr>
          <p:nvPr>
            <p:ph type="sldNum" sz="quarter" idx="4294967295"/>
          </p:nvPr>
        </p:nvSpPr>
        <p:spPr>
          <a:xfrm>
            <a:off x="7572396" y="6400800"/>
            <a:ext cx="1219200" cy="457200"/>
          </a:xfrm>
          <a:prstGeom prst="rect">
            <a:avLst/>
          </a:prstGeom>
        </p:spPr>
        <p:txBody>
          <a:bodyPr/>
          <a:lstStyle/>
          <a:p>
            <a:fld id="{F12A78D7-AF82-49F1-BB4A-0A375665737D}" type="slidenum">
              <a:rPr lang="fr-FR" smtClean="0"/>
              <a:pPr/>
              <a:t>9</a:t>
            </a:fld>
            <a:endParaRPr lang="fr-FR" dirty="0"/>
          </a:p>
        </p:txBody>
      </p:sp>
      <p:sp>
        <p:nvSpPr>
          <p:cNvPr id="13" name="Footer Placeholder 11"/>
          <p:cNvSpPr>
            <a:spLocks noGrp="1"/>
          </p:cNvSpPr>
          <p:nvPr>
            <p:ph type="ftr" sz="quarter" idx="4294967295"/>
          </p:nvPr>
        </p:nvSpPr>
        <p:spPr>
          <a:xfrm>
            <a:off x="3052746" y="6400800"/>
            <a:ext cx="2895600" cy="457200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fr-FR" sz="1200" smtClean="0"/>
              <a:t>Atelier sur les comptes nationaux  Afristat 2013</a:t>
            </a:r>
            <a:endParaRPr lang="fr-FR" sz="1200" dirty="0" smtClean="0"/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445135" y="527716"/>
            <a:ext cx="7010400" cy="814797"/>
          </a:xfrm>
          <a:ln>
            <a:solidFill>
              <a:schemeClr val="accent1"/>
            </a:solidFill>
          </a:ln>
        </p:spPr>
        <p:style>
          <a:lnRef idx="0">
            <a:schemeClr val="accent4"/>
          </a:lnRef>
          <a:fillRef idx="1003">
            <a:schemeClr val="lt2"/>
          </a:fillRef>
          <a:effectRef idx="3">
            <a:schemeClr val="accent4"/>
          </a:effectRef>
          <a:fontRef idx="minor">
            <a:schemeClr val="lt1"/>
          </a:fontRef>
        </p:style>
        <p:txBody>
          <a:bodyPr/>
          <a:lstStyle/>
          <a:p>
            <a:r>
              <a:rPr lang="fr-FR" sz="2800" dirty="0" smtClean="0"/>
              <a:t>Les actions menées en partenariat</a:t>
            </a:r>
            <a:endParaRPr lang="fr-FR" sz="2800" dirty="0"/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764704"/>
            <a:ext cx="1259632" cy="5444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21669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plate">
  <a:themeElements>
    <a:clrScheme name="Echo 7">
      <a:dk1>
        <a:srgbClr val="336666"/>
      </a:dk1>
      <a:lt1>
        <a:srgbClr val="FFFFFF"/>
      </a:lt1>
      <a:dk2>
        <a:srgbClr val="000000"/>
      </a:dk2>
      <a:lt2>
        <a:srgbClr val="666699"/>
      </a:lt2>
      <a:accent1>
        <a:srgbClr val="99CCCC"/>
      </a:accent1>
      <a:accent2>
        <a:srgbClr val="CCCCCC"/>
      </a:accent2>
      <a:accent3>
        <a:srgbClr val="FFFFFF"/>
      </a:accent3>
      <a:accent4>
        <a:srgbClr val="2A5656"/>
      </a:accent4>
      <a:accent5>
        <a:srgbClr val="CAE2E2"/>
      </a:accent5>
      <a:accent6>
        <a:srgbClr val="B9B9B9"/>
      </a:accent6>
      <a:hlink>
        <a:srgbClr val="006666"/>
      </a:hlink>
      <a:folHlink>
        <a:srgbClr val="B2B2B2"/>
      </a:folHlink>
    </a:clrScheme>
    <a:fontScheme name="Ech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lnDef>
  </a:objectDefaults>
  <a:extraClrSchemeLst>
    <a:extraClrScheme>
      <a:clrScheme name="Echo 1">
        <a:dk1>
          <a:srgbClr val="25252F"/>
        </a:dk1>
        <a:lt1>
          <a:srgbClr val="9999FF"/>
        </a:lt1>
        <a:dk2>
          <a:srgbClr val="000000"/>
        </a:dk2>
        <a:lt2>
          <a:srgbClr val="FFFFFF"/>
        </a:lt2>
        <a:accent1>
          <a:srgbClr val="3366FF"/>
        </a:accent1>
        <a:accent2>
          <a:srgbClr val="003399"/>
        </a:accent2>
        <a:accent3>
          <a:srgbClr val="AAAAAA"/>
        </a:accent3>
        <a:accent4>
          <a:srgbClr val="8282DA"/>
        </a:accent4>
        <a:accent5>
          <a:srgbClr val="ADB8FF"/>
        </a:accent5>
        <a:accent6>
          <a:srgbClr val="002D8A"/>
        </a:accent6>
        <a:hlink>
          <a:srgbClr val="009999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ho 2">
        <a:dk1>
          <a:srgbClr val="314183"/>
        </a:dk1>
        <a:lt1>
          <a:srgbClr val="FFFFFF"/>
        </a:lt1>
        <a:dk2>
          <a:srgbClr val="0B1E45"/>
        </a:dk2>
        <a:lt2>
          <a:srgbClr val="FFFFFF"/>
        </a:lt2>
        <a:accent1>
          <a:srgbClr val="6666FF"/>
        </a:accent1>
        <a:accent2>
          <a:srgbClr val="0066FF"/>
        </a:accent2>
        <a:accent3>
          <a:srgbClr val="AAABB0"/>
        </a:accent3>
        <a:accent4>
          <a:srgbClr val="DADADA"/>
        </a:accent4>
        <a:accent5>
          <a:srgbClr val="B8B8FF"/>
        </a:accent5>
        <a:accent6>
          <a:srgbClr val="005CE7"/>
        </a:accent6>
        <a:hlink>
          <a:srgbClr val="006699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ho 3">
        <a:dk1>
          <a:srgbClr val="194349"/>
        </a:dk1>
        <a:lt1>
          <a:srgbClr val="FFFFCC"/>
        </a:lt1>
        <a:dk2>
          <a:srgbClr val="006666"/>
        </a:dk2>
        <a:lt2>
          <a:srgbClr val="FFFFFF"/>
        </a:lt2>
        <a:accent1>
          <a:srgbClr val="99CC00"/>
        </a:accent1>
        <a:accent2>
          <a:srgbClr val="00B6B2"/>
        </a:accent2>
        <a:accent3>
          <a:srgbClr val="AAB8B8"/>
        </a:accent3>
        <a:accent4>
          <a:srgbClr val="DADAAE"/>
        </a:accent4>
        <a:accent5>
          <a:srgbClr val="CAE2AA"/>
        </a:accent5>
        <a:accent6>
          <a:srgbClr val="00A5A1"/>
        </a:accent6>
        <a:hlink>
          <a:srgbClr val="669900"/>
        </a:hlink>
        <a:folHlink>
          <a:srgbClr val="6666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ho 4">
        <a:dk1>
          <a:srgbClr val="194349"/>
        </a:dk1>
        <a:lt1>
          <a:srgbClr val="FFFFCC"/>
        </a:lt1>
        <a:dk2>
          <a:srgbClr val="0000FF"/>
        </a:dk2>
        <a:lt2>
          <a:srgbClr val="FFFFFF"/>
        </a:lt2>
        <a:accent1>
          <a:srgbClr val="0099FF"/>
        </a:accent1>
        <a:accent2>
          <a:srgbClr val="33CC33"/>
        </a:accent2>
        <a:accent3>
          <a:srgbClr val="AAAAFF"/>
        </a:accent3>
        <a:accent4>
          <a:srgbClr val="DADAAE"/>
        </a:accent4>
        <a:accent5>
          <a:srgbClr val="AACAFF"/>
        </a:accent5>
        <a:accent6>
          <a:srgbClr val="2DB92D"/>
        </a:accent6>
        <a:hlink>
          <a:srgbClr val="CC9900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ho 5">
        <a:dk1>
          <a:srgbClr val="194349"/>
        </a:dk1>
        <a:lt1>
          <a:srgbClr val="FFFFCC"/>
        </a:lt1>
        <a:dk2>
          <a:srgbClr val="72A497"/>
        </a:dk2>
        <a:lt2>
          <a:srgbClr val="000000"/>
        </a:lt2>
        <a:accent1>
          <a:srgbClr val="805D32"/>
        </a:accent1>
        <a:accent2>
          <a:srgbClr val="7D2F3C"/>
        </a:accent2>
        <a:accent3>
          <a:srgbClr val="BCCFC9"/>
        </a:accent3>
        <a:accent4>
          <a:srgbClr val="DADAAE"/>
        </a:accent4>
        <a:accent5>
          <a:srgbClr val="C0B6AD"/>
        </a:accent5>
        <a:accent6>
          <a:srgbClr val="712A35"/>
        </a:accent6>
        <a:hlink>
          <a:srgbClr val="CC9900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ho 6">
        <a:dk1>
          <a:srgbClr val="1C1C1C"/>
        </a:dk1>
        <a:lt1>
          <a:srgbClr val="FFFFFF"/>
        </a:lt1>
        <a:dk2>
          <a:srgbClr val="710F0F"/>
        </a:dk2>
        <a:lt2>
          <a:srgbClr val="FFFFFF"/>
        </a:lt2>
        <a:accent1>
          <a:srgbClr val="FF9900"/>
        </a:accent1>
        <a:accent2>
          <a:srgbClr val="FF3300"/>
        </a:accent2>
        <a:accent3>
          <a:srgbClr val="BBAAAA"/>
        </a:accent3>
        <a:accent4>
          <a:srgbClr val="DADADA"/>
        </a:accent4>
        <a:accent5>
          <a:srgbClr val="FFCAAA"/>
        </a:accent5>
        <a:accent6>
          <a:srgbClr val="E72D00"/>
        </a:accent6>
        <a:hlink>
          <a:srgbClr val="666699"/>
        </a:hlink>
        <a:folHlink>
          <a:srgbClr val="99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ho 7">
        <a:dk1>
          <a:srgbClr val="336666"/>
        </a:dk1>
        <a:lt1>
          <a:srgbClr val="FFFFFF"/>
        </a:lt1>
        <a:dk2>
          <a:srgbClr val="000000"/>
        </a:dk2>
        <a:lt2>
          <a:srgbClr val="666699"/>
        </a:lt2>
        <a:accent1>
          <a:srgbClr val="99CCCC"/>
        </a:accent1>
        <a:accent2>
          <a:srgbClr val="CCCCCC"/>
        </a:accent2>
        <a:accent3>
          <a:srgbClr val="FFFFFF"/>
        </a:accent3>
        <a:accent4>
          <a:srgbClr val="2A5656"/>
        </a:accent4>
        <a:accent5>
          <a:srgbClr val="CAE2E2"/>
        </a:accent5>
        <a:accent6>
          <a:srgbClr val="B9B9B9"/>
        </a:accent6>
        <a:hlink>
          <a:srgbClr val="006666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ho 8">
        <a:dk1>
          <a:srgbClr val="000000"/>
        </a:dk1>
        <a:lt1>
          <a:srgbClr val="FFFFFF"/>
        </a:lt1>
        <a:dk2>
          <a:srgbClr val="000000"/>
        </a:dk2>
        <a:lt2>
          <a:srgbClr val="666699"/>
        </a:lt2>
        <a:accent1>
          <a:srgbClr val="FF9900"/>
        </a:accent1>
        <a:accent2>
          <a:srgbClr val="FF0000"/>
        </a:accent2>
        <a:accent3>
          <a:srgbClr val="FFFFFF"/>
        </a:accent3>
        <a:accent4>
          <a:srgbClr val="000000"/>
        </a:accent4>
        <a:accent5>
          <a:srgbClr val="FFCAAA"/>
        </a:accent5>
        <a:accent6>
          <a:srgbClr val="E70000"/>
        </a:accent6>
        <a:hlink>
          <a:srgbClr val="336699"/>
        </a:hlink>
        <a:folHlink>
          <a:srgbClr val="8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ho 9">
        <a:dk1>
          <a:srgbClr val="000000"/>
        </a:dk1>
        <a:lt1>
          <a:srgbClr val="FFFFFF"/>
        </a:lt1>
        <a:dk2>
          <a:srgbClr val="000000"/>
        </a:dk2>
        <a:lt2>
          <a:srgbClr val="666699"/>
        </a:lt2>
        <a:accent1>
          <a:srgbClr val="CC3300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E2ADAA"/>
        </a:accent5>
        <a:accent6>
          <a:srgbClr val="B98A00"/>
        </a:accent6>
        <a:hlink>
          <a:srgbClr val="CC6600"/>
        </a:hlink>
        <a:folHlink>
          <a:srgbClr val="8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ho 10">
        <a:dk1>
          <a:srgbClr val="000000"/>
        </a:dk1>
        <a:lt1>
          <a:srgbClr val="FFFFFF"/>
        </a:lt1>
        <a:dk2>
          <a:srgbClr val="000000"/>
        </a:dk2>
        <a:lt2>
          <a:srgbClr val="666699"/>
        </a:lt2>
        <a:accent1>
          <a:srgbClr val="666699"/>
        </a:accent1>
        <a:accent2>
          <a:srgbClr val="9999FF"/>
        </a:accent2>
        <a:accent3>
          <a:srgbClr val="FFFFFF"/>
        </a:accent3>
        <a:accent4>
          <a:srgbClr val="000000"/>
        </a:accent4>
        <a:accent5>
          <a:srgbClr val="B8B8CA"/>
        </a:accent5>
        <a:accent6>
          <a:srgbClr val="8A8AE7"/>
        </a:accent6>
        <a:hlink>
          <a:srgbClr val="3366FF"/>
        </a:hlink>
        <a:folHlink>
          <a:srgbClr val="808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</Template>
  <TotalTime>2889</TotalTime>
  <Words>309</Words>
  <Application>Microsoft Office PowerPoint</Application>
  <PresentationFormat>On-screen Show (4:3)</PresentationFormat>
  <Paragraphs>69</Paragraphs>
  <Slides>10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template</vt:lpstr>
      <vt:lpstr>Projet ERETES</vt:lpstr>
      <vt:lpstr>Sommaire</vt:lpstr>
      <vt:lpstr>Les outils disponibles</vt:lpstr>
      <vt:lpstr>Les outils disponibles</vt:lpstr>
      <vt:lpstr>Les outils disponibles</vt:lpstr>
      <vt:lpstr>Les outils disponibles</vt:lpstr>
      <vt:lpstr>Les partenaires</vt:lpstr>
      <vt:lpstr>Les actions menées en partenariat</vt:lpstr>
      <vt:lpstr>Les actions menées en partenariat</vt:lpstr>
      <vt:lpstr>Formation et consolidation des acquis</vt:lpstr>
    </vt:vector>
  </TitlesOfParts>
  <Company>Trasys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Outil de séries</dc:title>
  <dc:creator>bourgmaj</dc:creator>
  <cp:lastModifiedBy>bourgmaj</cp:lastModifiedBy>
  <cp:revision>91</cp:revision>
  <dcterms:created xsi:type="dcterms:W3CDTF">2011-11-14T13:24:01Z</dcterms:created>
  <dcterms:modified xsi:type="dcterms:W3CDTF">2013-10-17T21:27:20Z</dcterms:modified>
</cp:coreProperties>
</file>